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8"/>
  </p:notesMasterIdLst>
  <p:sldIdLst>
    <p:sldId id="256" r:id="rId2"/>
    <p:sldId id="406" r:id="rId3"/>
    <p:sldId id="407" r:id="rId4"/>
    <p:sldId id="408" r:id="rId5"/>
    <p:sldId id="409" r:id="rId6"/>
    <p:sldId id="410" r:id="rId7"/>
    <p:sldId id="411" r:id="rId8"/>
    <p:sldId id="412" r:id="rId9"/>
    <p:sldId id="413" r:id="rId10"/>
    <p:sldId id="416" r:id="rId11"/>
    <p:sldId id="265" r:id="rId12"/>
    <p:sldId id="266" r:id="rId13"/>
    <p:sldId id="417" r:id="rId14"/>
    <p:sldId id="418" r:id="rId15"/>
    <p:sldId id="419" r:id="rId16"/>
    <p:sldId id="420" r:id="rId17"/>
    <p:sldId id="421" r:id="rId18"/>
    <p:sldId id="422" r:id="rId19"/>
    <p:sldId id="260" r:id="rId20"/>
    <p:sldId id="279" r:id="rId21"/>
    <p:sldId id="280" r:id="rId22"/>
    <p:sldId id="281" r:id="rId23"/>
    <p:sldId id="282" r:id="rId24"/>
    <p:sldId id="283" r:id="rId25"/>
    <p:sldId id="289" r:id="rId26"/>
    <p:sldId id="285" r:id="rId27"/>
    <p:sldId id="286" r:id="rId28"/>
    <p:sldId id="284" r:id="rId29"/>
    <p:sldId id="288" r:id="rId30"/>
    <p:sldId id="297" r:id="rId31"/>
    <p:sldId id="269" r:id="rId32"/>
    <p:sldId id="270" r:id="rId33"/>
    <p:sldId id="271" r:id="rId34"/>
    <p:sldId id="272" r:id="rId35"/>
    <p:sldId id="274" r:id="rId36"/>
    <p:sldId id="275" r:id="rId37"/>
    <p:sldId id="276" r:id="rId38"/>
    <p:sldId id="277" r:id="rId39"/>
    <p:sldId id="278" r:id="rId40"/>
    <p:sldId id="300" r:id="rId41"/>
    <p:sldId id="427" r:id="rId42"/>
    <p:sldId id="301" r:id="rId43"/>
    <p:sldId id="303" r:id="rId44"/>
    <p:sldId id="273" r:id="rId45"/>
    <p:sldId id="305" r:id="rId46"/>
    <p:sldId id="308" r:id="rId47"/>
    <p:sldId id="309" r:id="rId48"/>
    <p:sldId id="310" r:id="rId49"/>
    <p:sldId id="311" r:id="rId50"/>
    <p:sldId id="319" r:id="rId51"/>
    <p:sldId id="321" r:id="rId52"/>
    <p:sldId id="323" r:id="rId53"/>
    <p:sldId id="324" r:id="rId54"/>
    <p:sldId id="325" r:id="rId55"/>
    <p:sldId id="326" r:id="rId56"/>
    <p:sldId id="330" r:id="rId57"/>
    <p:sldId id="331" r:id="rId58"/>
    <p:sldId id="333" r:id="rId59"/>
    <p:sldId id="334" r:id="rId60"/>
    <p:sldId id="336" r:id="rId61"/>
    <p:sldId id="338" r:id="rId62"/>
    <p:sldId id="339" r:id="rId63"/>
    <p:sldId id="341" r:id="rId64"/>
    <p:sldId id="343" r:id="rId65"/>
    <p:sldId id="344" r:id="rId66"/>
    <p:sldId id="345" r:id="rId67"/>
    <p:sldId id="352" r:id="rId68"/>
    <p:sldId id="261" r:id="rId69"/>
    <p:sldId id="354" r:id="rId70"/>
    <p:sldId id="356" r:id="rId71"/>
    <p:sldId id="358" r:id="rId72"/>
    <p:sldId id="359" r:id="rId73"/>
    <p:sldId id="361" r:id="rId74"/>
    <p:sldId id="362" r:id="rId75"/>
    <p:sldId id="363" r:id="rId76"/>
    <p:sldId id="365" r:id="rId77"/>
    <p:sldId id="372" r:id="rId78"/>
    <p:sldId id="386" r:id="rId79"/>
    <p:sldId id="428" r:id="rId80"/>
    <p:sldId id="429" r:id="rId81"/>
    <p:sldId id="388" r:id="rId82"/>
    <p:sldId id="431" r:id="rId83"/>
    <p:sldId id="391" r:id="rId84"/>
    <p:sldId id="395" r:id="rId85"/>
    <p:sldId id="396" r:id="rId86"/>
    <p:sldId id="398"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162" d="100"/>
          <a:sy n="162" d="100"/>
        </p:scale>
        <p:origin x="2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C6E86-1263-4413-821B-FF9BCFB312A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93A0F21-8C69-471D-B067-6E99C7358C18}">
      <dgm:prSet/>
      <dgm:spPr/>
      <dgm:t>
        <a:bodyPr/>
        <a:lstStyle/>
        <a:p>
          <a:r>
            <a:rPr lang="el-GR"/>
            <a:t>Δοθέντος ότι οι ανάγκες είναι </a:t>
          </a:r>
          <a:r>
            <a:rPr lang="el-GR" i="1"/>
            <a:t>απεριόριστες</a:t>
          </a:r>
          <a:r>
            <a:rPr lang="el-GR"/>
            <a:t> και οι πόροι </a:t>
          </a:r>
          <a:r>
            <a:rPr lang="el-GR" i="1"/>
            <a:t>πεπερασμένοι</a:t>
          </a:r>
          <a:r>
            <a:rPr lang="el-GR"/>
            <a:t>, τίθεται ζήτημα άριστης κατανομής των πόρων. </a:t>
          </a:r>
          <a:endParaRPr lang="en-US"/>
        </a:p>
      </dgm:t>
    </dgm:pt>
    <dgm:pt modelId="{23D40A5C-C456-4120-8C67-1BB1BD4E0678}" type="parTrans" cxnId="{0DE37179-DACA-4029-8BF5-FCF44237EAD7}">
      <dgm:prSet/>
      <dgm:spPr/>
      <dgm:t>
        <a:bodyPr/>
        <a:lstStyle/>
        <a:p>
          <a:endParaRPr lang="en-US"/>
        </a:p>
      </dgm:t>
    </dgm:pt>
    <dgm:pt modelId="{3A5601F0-DD0A-4B65-8E13-72BD88DC97BD}" type="sibTrans" cxnId="{0DE37179-DACA-4029-8BF5-FCF44237EAD7}">
      <dgm:prSet/>
      <dgm:spPr/>
      <dgm:t>
        <a:bodyPr/>
        <a:lstStyle/>
        <a:p>
          <a:endParaRPr lang="en-US"/>
        </a:p>
      </dgm:t>
    </dgm:pt>
    <dgm:pt modelId="{F89928DA-5443-408B-8801-5B94F40D870E}">
      <dgm:prSet/>
      <dgm:spPr/>
      <dgm:t>
        <a:bodyPr/>
        <a:lstStyle/>
        <a:p>
          <a:r>
            <a:rPr lang="el-GR"/>
            <a:t>Εναλλακτικά πόσοι πόροι χρησιμοποιούνται για την παραγωγή ποιών προϊόντων και υπηρεσιών. </a:t>
          </a:r>
          <a:endParaRPr lang="en-US"/>
        </a:p>
      </dgm:t>
    </dgm:pt>
    <dgm:pt modelId="{416CD69F-CD6A-4E19-A60E-C5722E339D4C}" type="parTrans" cxnId="{869DE2A2-630C-4BF0-ACBD-F25F6BC74DEF}">
      <dgm:prSet/>
      <dgm:spPr/>
      <dgm:t>
        <a:bodyPr/>
        <a:lstStyle/>
        <a:p>
          <a:endParaRPr lang="en-US"/>
        </a:p>
      </dgm:t>
    </dgm:pt>
    <dgm:pt modelId="{52241AB9-E2E0-4C92-96C9-EF9AA0FF2273}" type="sibTrans" cxnId="{869DE2A2-630C-4BF0-ACBD-F25F6BC74DEF}">
      <dgm:prSet/>
      <dgm:spPr/>
      <dgm:t>
        <a:bodyPr/>
        <a:lstStyle/>
        <a:p>
          <a:endParaRPr lang="en-US"/>
        </a:p>
      </dgm:t>
    </dgm:pt>
    <dgm:pt modelId="{E33D5A85-873D-4277-9D47-2C54D0DE4E88}">
      <dgm:prSet/>
      <dgm:spPr/>
      <dgm:t>
        <a:bodyPr/>
        <a:lstStyle/>
        <a:p>
          <a:r>
            <a:rPr lang="el-GR"/>
            <a:t>Οικονομικοί Πόροι: </a:t>
          </a:r>
          <a:r>
            <a:rPr lang="el-GR" i="1"/>
            <a:t>Γη</a:t>
          </a:r>
          <a:r>
            <a:rPr lang="el-GR"/>
            <a:t>, </a:t>
          </a:r>
          <a:r>
            <a:rPr lang="el-GR" i="1"/>
            <a:t>Κεφάλαιο</a:t>
          </a:r>
          <a:r>
            <a:rPr lang="el-GR"/>
            <a:t>, </a:t>
          </a:r>
          <a:r>
            <a:rPr lang="el-GR" i="1"/>
            <a:t>Εργατικό</a:t>
          </a:r>
          <a:r>
            <a:rPr lang="el-GR"/>
            <a:t> </a:t>
          </a:r>
          <a:r>
            <a:rPr lang="el-GR" i="1"/>
            <a:t>Δυναμικό</a:t>
          </a:r>
          <a:r>
            <a:rPr lang="el-GR"/>
            <a:t>, </a:t>
          </a:r>
          <a:r>
            <a:rPr lang="el-GR" i="1"/>
            <a:t>Ανθρώπινο</a:t>
          </a:r>
          <a:r>
            <a:rPr lang="el-GR"/>
            <a:t> </a:t>
          </a:r>
          <a:r>
            <a:rPr lang="el-GR" i="1"/>
            <a:t>Κεφάλαιο</a:t>
          </a:r>
          <a:r>
            <a:rPr lang="el-GR"/>
            <a:t>, </a:t>
          </a:r>
          <a:r>
            <a:rPr lang="el-GR" i="1"/>
            <a:t>Τεχνολογία</a:t>
          </a:r>
          <a:r>
            <a:rPr lang="el-GR"/>
            <a:t>.    </a:t>
          </a:r>
          <a:endParaRPr lang="en-US"/>
        </a:p>
      </dgm:t>
    </dgm:pt>
    <dgm:pt modelId="{E26BD0FB-D9BB-4BE3-9441-521827569B75}" type="parTrans" cxnId="{206FAA68-2937-4D46-A7B7-8EEFE5D38659}">
      <dgm:prSet/>
      <dgm:spPr/>
      <dgm:t>
        <a:bodyPr/>
        <a:lstStyle/>
        <a:p>
          <a:endParaRPr lang="en-US"/>
        </a:p>
      </dgm:t>
    </dgm:pt>
    <dgm:pt modelId="{3A9E27AE-ACE2-4204-895B-2DC9A5DE4B92}" type="sibTrans" cxnId="{206FAA68-2937-4D46-A7B7-8EEFE5D38659}">
      <dgm:prSet/>
      <dgm:spPr/>
      <dgm:t>
        <a:bodyPr/>
        <a:lstStyle/>
        <a:p>
          <a:endParaRPr lang="en-US"/>
        </a:p>
      </dgm:t>
    </dgm:pt>
    <dgm:pt modelId="{C1464105-E70D-4789-A44A-D6383F1D2BEA}" type="pres">
      <dgm:prSet presAssocID="{7DFC6E86-1263-4413-821B-FF9BCFB312A7}" presName="vert0" presStyleCnt="0">
        <dgm:presLayoutVars>
          <dgm:dir/>
          <dgm:animOne val="branch"/>
          <dgm:animLvl val="lvl"/>
        </dgm:presLayoutVars>
      </dgm:prSet>
      <dgm:spPr/>
    </dgm:pt>
    <dgm:pt modelId="{F0A3CA4F-DD7D-45A2-AA92-C167E34242B2}" type="pres">
      <dgm:prSet presAssocID="{193A0F21-8C69-471D-B067-6E99C7358C18}" presName="thickLine" presStyleLbl="alignNode1" presStyleIdx="0" presStyleCnt="3"/>
      <dgm:spPr/>
    </dgm:pt>
    <dgm:pt modelId="{F73B7343-2C43-48F0-A07C-658568896B08}" type="pres">
      <dgm:prSet presAssocID="{193A0F21-8C69-471D-B067-6E99C7358C18}" presName="horz1" presStyleCnt="0"/>
      <dgm:spPr/>
    </dgm:pt>
    <dgm:pt modelId="{D3F29E46-D864-4A32-BC3D-579EBE446BA1}" type="pres">
      <dgm:prSet presAssocID="{193A0F21-8C69-471D-B067-6E99C7358C18}" presName="tx1" presStyleLbl="revTx" presStyleIdx="0" presStyleCnt="3"/>
      <dgm:spPr/>
    </dgm:pt>
    <dgm:pt modelId="{D39D787E-CE28-4253-8B10-9980D2B69BFE}" type="pres">
      <dgm:prSet presAssocID="{193A0F21-8C69-471D-B067-6E99C7358C18}" presName="vert1" presStyleCnt="0"/>
      <dgm:spPr/>
    </dgm:pt>
    <dgm:pt modelId="{829DD96D-8C5D-4408-BB3D-7C9C230B89E0}" type="pres">
      <dgm:prSet presAssocID="{F89928DA-5443-408B-8801-5B94F40D870E}" presName="thickLine" presStyleLbl="alignNode1" presStyleIdx="1" presStyleCnt="3"/>
      <dgm:spPr/>
    </dgm:pt>
    <dgm:pt modelId="{2C9A6601-E203-44D8-A7D9-AACDD4887C81}" type="pres">
      <dgm:prSet presAssocID="{F89928DA-5443-408B-8801-5B94F40D870E}" presName="horz1" presStyleCnt="0"/>
      <dgm:spPr/>
    </dgm:pt>
    <dgm:pt modelId="{CD491E21-CDED-430A-A9CC-DA7B8825DFDB}" type="pres">
      <dgm:prSet presAssocID="{F89928DA-5443-408B-8801-5B94F40D870E}" presName="tx1" presStyleLbl="revTx" presStyleIdx="1" presStyleCnt="3"/>
      <dgm:spPr/>
    </dgm:pt>
    <dgm:pt modelId="{9E75E812-1DF1-435A-BF61-6998F1092736}" type="pres">
      <dgm:prSet presAssocID="{F89928DA-5443-408B-8801-5B94F40D870E}" presName="vert1" presStyleCnt="0"/>
      <dgm:spPr/>
    </dgm:pt>
    <dgm:pt modelId="{27C0DE50-75FC-4C3C-A5FB-65B0DB63C2E0}" type="pres">
      <dgm:prSet presAssocID="{E33D5A85-873D-4277-9D47-2C54D0DE4E88}" presName="thickLine" presStyleLbl="alignNode1" presStyleIdx="2" presStyleCnt="3"/>
      <dgm:spPr/>
    </dgm:pt>
    <dgm:pt modelId="{544DAAF9-1FE9-4FF4-BBA3-2EFCA2A12EF3}" type="pres">
      <dgm:prSet presAssocID="{E33D5A85-873D-4277-9D47-2C54D0DE4E88}" presName="horz1" presStyleCnt="0"/>
      <dgm:spPr/>
    </dgm:pt>
    <dgm:pt modelId="{6493C34D-238E-40F2-9F3F-77A1556DADF2}" type="pres">
      <dgm:prSet presAssocID="{E33D5A85-873D-4277-9D47-2C54D0DE4E88}" presName="tx1" presStyleLbl="revTx" presStyleIdx="2" presStyleCnt="3"/>
      <dgm:spPr/>
    </dgm:pt>
    <dgm:pt modelId="{F5F556AA-BDE8-43CD-9B11-2F4414F18037}" type="pres">
      <dgm:prSet presAssocID="{E33D5A85-873D-4277-9D47-2C54D0DE4E88}" presName="vert1" presStyleCnt="0"/>
      <dgm:spPr/>
    </dgm:pt>
  </dgm:ptLst>
  <dgm:cxnLst>
    <dgm:cxn modelId="{08A8D83D-6F97-4D06-8257-74E818B2FD64}" type="presOf" srcId="{7DFC6E86-1263-4413-821B-FF9BCFB312A7}" destId="{C1464105-E70D-4789-A44A-D6383F1D2BEA}" srcOrd="0" destOrd="0" presId="urn:microsoft.com/office/officeart/2008/layout/LinedList"/>
    <dgm:cxn modelId="{206FAA68-2937-4D46-A7B7-8EEFE5D38659}" srcId="{7DFC6E86-1263-4413-821B-FF9BCFB312A7}" destId="{E33D5A85-873D-4277-9D47-2C54D0DE4E88}" srcOrd="2" destOrd="0" parTransId="{E26BD0FB-D9BB-4BE3-9441-521827569B75}" sibTransId="{3A9E27AE-ACE2-4204-895B-2DC9A5DE4B92}"/>
    <dgm:cxn modelId="{0DE37179-DACA-4029-8BF5-FCF44237EAD7}" srcId="{7DFC6E86-1263-4413-821B-FF9BCFB312A7}" destId="{193A0F21-8C69-471D-B067-6E99C7358C18}" srcOrd="0" destOrd="0" parTransId="{23D40A5C-C456-4120-8C67-1BB1BD4E0678}" sibTransId="{3A5601F0-DD0A-4B65-8E13-72BD88DC97BD}"/>
    <dgm:cxn modelId="{869DE2A2-630C-4BF0-ACBD-F25F6BC74DEF}" srcId="{7DFC6E86-1263-4413-821B-FF9BCFB312A7}" destId="{F89928DA-5443-408B-8801-5B94F40D870E}" srcOrd="1" destOrd="0" parTransId="{416CD69F-CD6A-4E19-A60E-C5722E339D4C}" sibTransId="{52241AB9-E2E0-4C92-96C9-EF9AA0FF2273}"/>
    <dgm:cxn modelId="{9B28E9BC-742B-4925-B826-7C25B83B38EA}" type="presOf" srcId="{193A0F21-8C69-471D-B067-6E99C7358C18}" destId="{D3F29E46-D864-4A32-BC3D-579EBE446BA1}" srcOrd="0" destOrd="0" presId="urn:microsoft.com/office/officeart/2008/layout/LinedList"/>
    <dgm:cxn modelId="{1D62D1C4-0DB4-44E9-A448-07FFC2BE9D44}" type="presOf" srcId="{E33D5A85-873D-4277-9D47-2C54D0DE4E88}" destId="{6493C34D-238E-40F2-9F3F-77A1556DADF2}" srcOrd="0" destOrd="0" presId="urn:microsoft.com/office/officeart/2008/layout/LinedList"/>
    <dgm:cxn modelId="{FA6B4CEB-3DF7-4DB2-AFF3-8745B0E7F67C}" type="presOf" srcId="{F89928DA-5443-408B-8801-5B94F40D870E}" destId="{CD491E21-CDED-430A-A9CC-DA7B8825DFDB}" srcOrd="0" destOrd="0" presId="urn:microsoft.com/office/officeart/2008/layout/LinedList"/>
    <dgm:cxn modelId="{E0497C48-35A3-4086-AC72-1C7579174B3C}" type="presParOf" srcId="{C1464105-E70D-4789-A44A-D6383F1D2BEA}" destId="{F0A3CA4F-DD7D-45A2-AA92-C167E34242B2}" srcOrd="0" destOrd="0" presId="urn:microsoft.com/office/officeart/2008/layout/LinedList"/>
    <dgm:cxn modelId="{1601E7F4-4519-428E-BDF9-1E91AC75DEFB}" type="presParOf" srcId="{C1464105-E70D-4789-A44A-D6383F1D2BEA}" destId="{F73B7343-2C43-48F0-A07C-658568896B08}" srcOrd="1" destOrd="0" presId="urn:microsoft.com/office/officeart/2008/layout/LinedList"/>
    <dgm:cxn modelId="{EF5972A2-4670-4DE5-8415-210C47709E43}" type="presParOf" srcId="{F73B7343-2C43-48F0-A07C-658568896B08}" destId="{D3F29E46-D864-4A32-BC3D-579EBE446BA1}" srcOrd="0" destOrd="0" presId="urn:microsoft.com/office/officeart/2008/layout/LinedList"/>
    <dgm:cxn modelId="{5F6B620E-413F-4499-8819-23CC8BB2D085}" type="presParOf" srcId="{F73B7343-2C43-48F0-A07C-658568896B08}" destId="{D39D787E-CE28-4253-8B10-9980D2B69BFE}" srcOrd="1" destOrd="0" presId="urn:microsoft.com/office/officeart/2008/layout/LinedList"/>
    <dgm:cxn modelId="{54B9559B-5688-4F11-A16F-0D16253856D0}" type="presParOf" srcId="{C1464105-E70D-4789-A44A-D6383F1D2BEA}" destId="{829DD96D-8C5D-4408-BB3D-7C9C230B89E0}" srcOrd="2" destOrd="0" presId="urn:microsoft.com/office/officeart/2008/layout/LinedList"/>
    <dgm:cxn modelId="{D9F06849-02E3-4E25-BB4C-E7B4A5E861BC}" type="presParOf" srcId="{C1464105-E70D-4789-A44A-D6383F1D2BEA}" destId="{2C9A6601-E203-44D8-A7D9-AACDD4887C81}" srcOrd="3" destOrd="0" presId="urn:microsoft.com/office/officeart/2008/layout/LinedList"/>
    <dgm:cxn modelId="{7AABC378-342E-406F-A3D6-7F64053BC286}" type="presParOf" srcId="{2C9A6601-E203-44D8-A7D9-AACDD4887C81}" destId="{CD491E21-CDED-430A-A9CC-DA7B8825DFDB}" srcOrd="0" destOrd="0" presId="urn:microsoft.com/office/officeart/2008/layout/LinedList"/>
    <dgm:cxn modelId="{4C2E1219-F031-4ADD-8406-7571BC1BBE61}" type="presParOf" srcId="{2C9A6601-E203-44D8-A7D9-AACDD4887C81}" destId="{9E75E812-1DF1-435A-BF61-6998F1092736}" srcOrd="1" destOrd="0" presId="urn:microsoft.com/office/officeart/2008/layout/LinedList"/>
    <dgm:cxn modelId="{CCF3E6F1-3613-4AB0-8D43-BC91E5EAC7EB}" type="presParOf" srcId="{C1464105-E70D-4789-A44A-D6383F1D2BEA}" destId="{27C0DE50-75FC-4C3C-A5FB-65B0DB63C2E0}" srcOrd="4" destOrd="0" presId="urn:microsoft.com/office/officeart/2008/layout/LinedList"/>
    <dgm:cxn modelId="{7C25B2B6-6F8B-44D0-834F-5B5D9F4DF1B4}" type="presParOf" srcId="{C1464105-E70D-4789-A44A-D6383F1D2BEA}" destId="{544DAAF9-1FE9-4FF4-BBA3-2EFCA2A12EF3}" srcOrd="5" destOrd="0" presId="urn:microsoft.com/office/officeart/2008/layout/LinedList"/>
    <dgm:cxn modelId="{180C39E3-214D-4648-B5B9-5A3A2A51A616}" type="presParOf" srcId="{544DAAF9-1FE9-4FF4-BBA3-2EFCA2A12EF3}" destId="{6493C34D-238E-40F2-9F3F-77A1556DADF2}" srcOrd="0" destOrd="0" presId="urn:microsoft.com/office/officeart/2008/layout/LinedList"/>
    <dgm:cxn modelId="{8E4A89DA-637D-4905-B8F1-DEC08412DA18}" type="presParOf" srcId="{544DAAF9-1FE9-4FF4-BBA3-2EFCA2A12EF3}" destId="{F5F556AA-BDE8-43CD-9B11-2F4414F180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26043F-636A-442E-A755-1C428B06EDE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A02AEF-E74D-4BAE-BFAB-6B8AE9DD532D}">
      <dgm:prSet/>
      <dgm:spPr/>
      <dgm:t>
        <a:bodyPr/>
        <a:lstStyle/>
        <a:p>
          <a:r>
            <a:rPr lang="el-GR" b="0" i="0"/>
            <a:t>Τα Νοικοκυριά εκμισθώνουν την εργατική τους δύναμη &amp; και το ανθρώπινο κεφάλαιο τους, με αντάλλαγμα χρηματικές απολαβές ή αλλιώς το </a:t>
          </a:r>
          <a:r>
            <a:rPr lang="el-GR" b="1" i="0"/>
            <a:t>Εισόδημα</a:t>
          </a:r>
          <a:r>
            <a:rPr lang="el-GR" b="0" i="0"/>
            <a:t> (μισθό, μπόνους, κέρδη κ.α).</a:t>
          </a:r>
          <a:endParaRPr lang="en-US"/>
        </a:p>
      </dgm:t>
    </dgm:pt>
    <dgm:pt modelId="{6B127072-22C2-4E77-9A54-F061D87FDFF7}" type="parTrans" cxnId="{735F7642-F508-4605-AA68-4FABC2434AE8}">
      <dgm:prSet/>
      <dgm:spPr/>
      <dgm:t>
        <a:bodyPr/>
        <a:lstStyle/>
        <a:p>
          <a:endParaRPr lang="en-US"/>
        </a:p>
      </dgm:t>
    </dgm:pt>
    <dgm:pt modelId="{56EBB90C-4E12-4637-ABE4-C810DF0F6194}" type="sibTrans" cxnId="{735F7642-F508-4605-AA68-4FABC2434AE8}">
      <dgm:prSet/>
      <dgm:spPr/>
      <dgm:t>
        <a:bodyPr/>
        <a:lstStyle/>
        <a:p>
          <a:endParaRPr lang="en-US"/>
        </a:p>
      </dgm:t>
    </dgm:pt>
    <dgm:pt modelId="{F40A1283-6DB2-44AC-BF2A-2A26B96483A1}">
      <dgm:prSet/>
      <dgm:spPr/>
      <dgm:t>
        <a:bodyPr/>
        <a:lstStyle/>
        <a:p>
          <a:r>
            <a:rPr lang="el-GR" b="0" i="0"/>
            <a:t>Είτε στο Δημόσιο είτε στον Ιδιωτικό Τομέα (επιχειρήσεις).</a:t>
          </a:r>
          <a:endParaRPr lang="en-US"/>
        </a:p>
      </dgm:t>
    </dgm:pt>
    <dgm:pt modelId="{D1CEB7F6-C411-45DD-8B14-90BEB6988095}" type="parTrans" cxnId="{FD7E3035-6142-4F98-9514-DA0CEB063AD9}">
      <dgm:prSet/>
      <dgm:spPr/>
      <dgm:t>
        <a:bodyPr/>
        <a:lstStyle/>
        <a:p>
          <a:endParaRPr lang="en-US"/>
        </a:p>
      </dgm:t>
    </dgm:pt>
    <dgm:pt modelId="{1D5EBB48-A96F-45CC-8896-736D946CD945}" type="sibTrans" cxnId="{FD7E3035-6142-4F98-9514-DA0CEB063AD9}">
      <dgm:prSet/>
      <dgm:spPr/>
      <dgm:t>
        <a:bodyPr/>
        <a:lstStyle/>
        <a:p>
          <a:endParaRPr lang="en-US"/>
        </a:p>
      </dgm:t>
    </dgm:pt>
    <dgm:pt modelId="{2D5E2885-B348-4965-946A-50D717B1C81F}">
      <dgm:prSet/>
      <dgm:spPr/>
      <dgm:t>
        <a:bodyPr/>
        <a:lstStyle/>
        <a:p>
          <a:r>
            <a:rPr lang="el-GR" b="0" i="0"/>
            <a:t>Επομένως στην </a:t>
          </a:r>
          <a:r>
            <a:rPr lang="el-GR" b="1" i="0"/>
            <a:t>Αγορά Εργασίας</a:t>
          </a:r>
          <a:r>
            <a:rPr lang="el-GR" b="0" i="0"/>
            <a:t>, η Προσφορά Εργασίας</a:t>
          </a:r>
          <a:r>
            <a:rPr lang="en-GB" b="0" i="0"/>
            <a:t> (Ls)</a:t>
          </a:r>
          <a:r>
            <a:rPr lang="el-GR" b="0" i="0"/>
            <a:t> δίνεται από τα άτομα &amp; η Ζήτηση Εργασίας</a:t>
          </a:r>
          <a:r>
            <a:rPr lang="en-GB" b="0" i="0"/>
            <a:t> (Ld)</a:t>
          </a:r>
          <a:r>
            <a:rPr lang="el-GR" b="0" i="0"/>
            <a:t> από τις Επιχειρήσεις &amp; τον Δημόσιο Τομέα.  </a:t>
          </a:r>
          <a:endParaRPr lang="en-US"/>
        </a:p>
      </dgm:t>
    </dgm:pt>
    <dgm:pt modelId="{B8B6D68F-09E1-47A2-AA1E-33B90AA589AF}" type="parTrans" cxnId="{BA70DA68-69EB-4824-84EC-B128486F2FE0}">
      <dgm:prSet/>
      <dgm:spPr/>
      <dgm:t>
        <a:bodyPr/>
        <a:lstStyle/>
        <a:p>
          <a:endParaRPr lang="en-US"/>
        </a:p>
      </dgm:t>
    </dgm:pt>
    <dgm:pt modelId="{CBFF61DE-CDB9-4D96-90C2-59790BE5F55E}" type="sibTrans" cxnId="{BA70DA68-69EB-4824-84EC-B128486F2FE0}">
      <dgm:prSet/>
      <dgm:spPr/>
      <dgm:t>
        <a:bodyPr/>
        <a:lstStyle/>
        <a:p>
          <a:endParaRPr lang="en-US"/>
        </a:p>
      </dgm:t>
    </dgm:pt>
    <dgm:pt modelId="{120EF100-2ADA-4DC8-8B51-864A2E992806}" type="pres">
      <dgm:prSet presAssocID="{2426043F-636A-442E-A755-1C428B06EDEF}" presName="linear" presStyleCnt="0">
        <dgm:presLayoutVars>
          <dgm:animLvl val="lvl"/>
          <dgm:resizeHandles val="exact"/>
        </dgm:presLayoutVars>
      </dgm:prSet>
      <dgm:spPr/>
    </dgm:pt>
    <dgm:pt modelId="{6E67D083-7BFB-4A51-98E1-022D98BDC7D9}" type="pres">
      <dgm:prSet presAssocID="{B0A02AEF-E74D-4BAE-BFAB-6B8AE9DD532D}" presName="parentText" presStyleLbl="node1" presStyleIdx="0" presStyleCnt="3">
        <dgm:presLayoutVars>
          <dgm:chMax val="0"/>
          <dgm:bulletEnabled val="1"/>
        </dgm:presLayoutVars>
      </dgm:prSet>
      <dgm:spPr/>
    </dgm:pt>
    <dgm:pt modelId="{7B2F561F-5DAC-4620-8095-88F2EEE44B5D}" type="pres">
      <dgm:prSet presAssocID="{56EBB90C-4E12-4637-ABE4-C810DF0F6194}" presName="spacer" presStyleCnt="0"/>
      <dgm:spPr/>
    </dgm:pt>
    <dgm:pt modelId="{A441A660-6B46-4BE7-B7F8-75482E2FDC1C}" type="pres">
      <dgm:prSet presAssocID="{F40A1283-6DB2-44AC-BF2A-2A26B96483A1}" presName="parentText" presStyleLbl="node1" presStyleIdx="1" presStyleCnt="3">
        <dgm:presLayoutVars>
          <dgm:chMax val="0"/>
          <dgm:bulletEnabled val="1"/>
        </dgm:presLayoutVars>
      </dgm:prSet>
      <dgm:spPr/>
    </dgm:pt>
    <dgm:pt modelId="{FDCADDC5-49F3-4BA6-8BEB-BB1CCBF46634}" type="pres">
      <dgm:prSet presAssocID="{1D5EBB48-A96F-45CC-8896-736D946CD945}" presName="spacer" presStyleCnt="0"/>
      <dgm:spPr/>
    </dgm:pt>
    <dgm:pt modelId="{9F3243F6-0C72-427E-85AD-8B5B283E909F}" type="pres">
      <dgm:prSet presAssocID="{2D5E2885-B348-4965-946A-50D717B1C81F}" presName="parentText" presStyleLbl="node1" presStyleIdx="2" presStyleCnt="3">
        <dgm:presLayoutVars>
          <dgm:chMax val="0"/>
          <dgm:bulletEnabled val="1"/>
        </dgm:presLayoutVars>
      </dgm:prSet>
      <dgm:spPr/>
    </dgm:pt>
  </dgm:ptLst>
  <dgm:cxnLst>
    <dgm:cxn modelId="{FD7E3035-6142-4F98-9514-DA0CEB063AD9}" srcId="{2426043F-636A-442E-A755-1C428B06EDEF}" destId="{F40A1283-6DB2-44AC-BF2A-2A26B96483A1}" srcOrd="1" destOrd="0" parTransId="{D1CEB7F6-C411-45DD-8B14-90BEB6988095}" sibTransId="{1D5EBB48-A96F-45CC-8896-736D946CD945}"/>
    <dgm:cxn modelId="{735F7642-F508-4605-AA68-4FABC2434AE8}" srcId="{2426043F-636A-442E-A755-1C428B06EDEF}" destId="{B0A02AEF-E74D-4BAE-BFAB-6B8AE9DD532D}" srcOrd="0" destOrd="0" parTransId="{6B127072-22C2-4E77-9A54-F061D87FDFF7}" sibTransId="{56EBB90C-4E12-4637-ABE4-C810DF0F6194}"/>
    <dgm:cxn modelId="{BA70DA68-69EB-4824-84EC-B128486F2FE0}" srcId="{2426043F-636A-442E-A755-1C428B06EDEF}" destId="{2D5E2885-B348-4965-946A-50D717B1C81F}" srcOrd="2" destOrd="0" parTransId="{B8B6D68F-09E1-47A2-AA1E-33B90AA589AF}" sibTransId="{CBFF61DE-CDB9-4D96-90C2-59790BE5F55E}"/>
    <dgm:cxn modelId="{90CAC469-7832-4B0E-811D-5C2F2D2F0E21}" type="presOf" srcId="{2D5E2885-B348-4965-946A-50D717B1C81F}" destId="{9F3243F6-0C72-427E-85AD-8B5B283E909F}" srcOrd="0" destOrd="0" presId="urn:microsoft.com/office/officeart/2005/8/layout/vList2"/>
    <dgm:cxn modelId="{E5F3276B-46AC-4F72-9160-AE8C0A4FADC3}" type="presOf" srcId="{2426043F-636A-442E-A755-1C428B06EDEF}" destId="{120EF100-2ADA-4DC8-8B51-864A2E992806}" srcOrd="0" destOrd="0" presId="urn:microsoft.com/office/officeart/2005/8/layout/vList2"/>
    <dgm:cxn modelId="{FC28D77B-1088-4825-8A2D-13914FD10F1D}" type="presOf" srcId="{F40A1283-6DB2-44AC-BF2A-2A26B96483A1}" destId="{A441A660-6B46-4BE7-B7F8-75482E2FDC1C}" srcOrd="0" destOrd="0" presId="urn:microsoft.com/office/officeart/2005/8/layout/vList2"/>
    <dgm:cxn modelId="{9F1C08B3-DBCE-44FB-BCD3-E68898935CC7}" type="presOf" srcId="{B0A02AEF-E74D-4BAE-BFAB-6B8AE9DD532D}" destId="{6E67D083-7BFB-4A51-98E1-022D98BDC7D9}" srcOrd="0" destOrd="0" presId="urn:microsoft.com/office/officeart/2005/8/layout/vList2"/>
    <dgm:cxn modelId="{86DC29A2-1EE7-42DC-AF21-369449879ED2}" type="presParOf" srcId="{120EF100-2ADA-4DC8-8B51-864A2E992806}" destId="{6E67D083-7BFB-4A51-98E1-022D98BDC7D9}" srcOrd="0" destOrd="0" presId="urn:microsoft.com/office/officeart/2005/8/layout/vList2"/>
    <dgm:cxn modelId="{28B5F4DB-5EB5-411B-B8FF-83873F6C6EAF}" type="presParOf" srcId="{120EF100-2ADA-4DC8-8B51-864A2E992806}" destId="{7B2F561F-5DAC-4620-8095-88F2EEE44B5D}" srcOrd="1" destOrd="0" presId="urn:microsoft.com/office/officeart/2005/8/layout/vList2"/>
    <dgm:cxn modelId="{743EBC38-6944-412A-9B45-D5328C6A8B1E}" type="presParOf" srcId="{120EF100-2ADA-4DC8-8B51-864A2E992806}" destId="{A441A660-6B46-4BE7-B7F8-75482E2FDC1C}" srcOrd="2" destOrd="0" presId="urn:microsoft.com/office/officeart/2005/8/layout/vList2"/>
    <dgm:cxn modelId="{610EBA96-F12F-4750-9BCA-97789E988127}" type="presParOf" srcId="{120EF100-2ADA-4DC8-8B51-864A2E992806}" destId="{FDCADDC5-49F3-4BA6-8BEB-BB1CCBF46634}" srcOrd="3" destOrd="0" presId="urn:microsoft.com/office/officeart/2005/8/layout/vList2"/>
    <dgm:cxn modelId="{9B8FCFA9-D593-4F74-97FC-C9ED07305F39}" type="presParOf" srcId="{120EF100-2ADA-4DC8-8B51-864A2E992806}" destId="{9F3243F6-0C72-427E-85AD-8B5B283E90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C42F34-B338-478D-BD3A-1E603EF7BF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54B19F-A41A-48C4-8C1A-59442709B9A6}">
      <dgm:prSet/>
      <dgm:spPr/>
      <dgm:t>
        <a:bodyPr/>
        <a:lstStyle/>
        <a:p>
          <a:r>
            <a:rPr lang="el-GR"/>
            <a:t>Τα Νοικοκυριά προωθούν το εισόδημα (</a:t>
          </a:r>
          <a:r>
            <a:rPr lang="en-GB"/>
            <a:t>Y)</a:t>
          </a:r>
          <a:r>
            <a:rPr lang="el-GR"/>
            <a:t> τους σε 3 χρήσεις:</a:t>
          </a:r>
          <a:endParaRPr lang="en-US"/>
        </a:p>
      </dgm:t>
    </dgm:pt>
    <dgm:pt modelId="{B076B67F-3E62-4696-99B8-860CF554CE58}" type="parTrans" cxnId="{48EA3A78-5B20-4C01-BE5E-CEA7EB56588F}">
      <dgm:prSet/>
      <dgm:spPr/>
      <dgm:t>
        <a:bodyPr/>
        <a:lstStyle/>
        <a:p>
          <a:endParaRPr lang="en-US"/>
        </a:p>
      </dgm:t>
    </dgm:pt>
    <dgm:pt modelId="{7E0C87AD-D988-4AED-9129-9D60402DAA9F}" type="sibTrans" cxnId="{48EA3A78-5B20-4C01-BE5E-CEA7EB56588F}">
      <dgm:prSet/>
      <dgm:spPr/>
      <dgm:t>
        <a:bodyPr/>
        <a:lstStyle/>
        <a:p>
          <a:endParaRPr lang="en-US"/>
        </a:p>
      </dgm:t>
    </dgm:pt>
    <dgm:pt modelId="{3CE27AFE-83E2-4D5D-A964-B53A3F2907AE}">
      <dgm:prSet/>
      <dgm:spPr/>
      <dgm:t>
        <a:bodyPr/>
        <a:lstStyle/>
        <a:p>
          <a:r>
            <a:rPr lang="el-GR"/>
            <a:t>Χρήση 1η: </a:t>
          </a:r>
          <a:r>
            <a:rPr lang="el-GR" b="1"/>
            <a:t>Κατανάλωση</a:t>
          </a:r>
          <a:r>
            <a:rPr lang="el-GR"/>
            <a:t> αγαθών &amp; υπηρεσιών </a:t>
          </a:r>
          <a:r>
            <a:rPr lang="en-GB"/>
            <a:t>(C)</a:t>
          </a:r>
          <a:r>
            <a:rPr lang="el-GR"/>
            <a:t>.</a:t>
          </a:r>
          <a:endParaRPr lang="en-US"/>
        </a:p>
      </dgm:t>
    </dgm:pt>
    <dgm:pt modelId="{374FBE9D-B214-4B47-809F-56D0EA64DF5D}" type="parTrans" cxnId="{3776A986-27E7-4363-B44B-7BD1FE0B4709}">
      <dgm:prSet/>
      <dgm:spPr/>
      <dgm:t>
        <a:bodyPr/>
        <a:lstStyle/>
        <a:p>
          <a:endParaRPr lang="en-US"/>
        </a:p>
      </dgm:t>
    </dgm:pt>
    <dgm:pt modelId="{B4AB5D1A-8FAC-4BB0-9C01-7F2D401B8B05}" type="sibTrans" cxnId="{3776A986-27E7-4363-B44B-7BD1FE0B4709}">
      <dgm:prSet/>
      <dgm:spPr/>
      <dgm:t>
        <a:bodyPr/>
        <a:lstStyle/>
        <a:p>
          <a:endParaRPr lang="en-US"/>
        </a:p>
      </dgm:t>
    </dgm:pt>
    <dgm:pt modelId="{E83E4A63-22F6-4F1A-8DA0-8C0FBDAC0AE8}">
      <dgm:prSet/>
      <dgm:spPr/>
      <dgm:t>
        <a:bodyPr/>
        <a:lstStyle/>
        <a:p>
          <a:r>
            <a:rPr lang="el-GR"/>
            <a:t>Χρήση 2η:</a:t>
          </a:r>
          <a:r>
            <a:rPr lang="en-GB"/>
            <a:t> </a:t>
          </a:r>
          <a:r>
            <a:rPr lang="el-GR" b="1"/>
            <a:t>Φόροι</a:t>
          </a:r>
          <a:r>
            <a:rPr lang="el-GR"/>
            <a:t>, μέρος του εισοδήματος των Νοικοκυριών πηγαίνει στην πληρωμή φόρων προς τον Δημόσιο Τομέα. </a:t>
          </a:r>
          <a:endParaRPr lang="en-US"/>
        </a:p>
      </dgm:t>
    </dgm:pt>
    <dgm:pt modelId="{A86006A5-43B6-4564-8CBF-02ABF42C2E9B}" type="parTrans" cxnId="{09AD0C26-E0C3-4D6C-808D-D0EC334733CF}">
      <dgm:prSet/>
      <dgm:spPr/>
      <dgm:t>
        <a:bodyPr/>
        <a:lstStyle/>
        <a:p>
          <a:endParaRPr lang="en-US"/>
        </a:p>
      </dgm:t>
    </dgm:pt>
    <dgm:pt modelId="{11A0DA87-A01E-4156-993D-82EE4E8F49B2}" type="sibTrans" cxnId="{09AD0C26-E0C3-4D6C-808D-D0EC334733CF}">
      <dgm:prSet/>
      <dgm:spPr/>
      <dgm:t>
        <a:bodyPr/>
        <a:lstStyle/>
        <a:p>
          <a:endParaRPr lang="en-US"/>
        </a:p>
      </dgm:t>
    </dgm:pt>
    <dgm:pt modelId="{51F3F59F-90B6-45BA-8640-2E072C105B39}" type="pres">
      <dgm:prSet presAssocID="{4AC42F34-B338-478D-BD3A-1E603EF7BF90}" presName="linear" presStyleCnt="0">
        <dgm:presLayoutVars>
          <dgm:animLvl val="lvl"/>
          <dgm:resizeHandles val="exact"/>
        </dgm:presLayoutVars>
      </dgm:prSet>
      <dgm:spPr/>
    </dgm:pt>
    <dgm:pt modelId="{8D760E0D-48D0-4CB4-9395-8CA13265DF8F}" type="pres">
      <dgm:prSet presAssocID="{9E54B19F-A41A-48C4-8C1A-59442709B9A6}" presName="parentText" presStyleLbl="node1" presStyleIdx="0" presStyleCnt="3">
        <dgm:presLayoutVars>
          <dgm:chMax val="0"/>
          <dgm:bulletEnabled val="1"/>
        </dgm:presLayoutVars>
      </dgm:prSet>
      <dgm:spPr/>
    </dgm:pt>
    <dgm:pt modelId="{269309C2-D610-471D-951B-D031D5A1D469}" type="pres">
      <dgm:prSet presAssocID="{7E0C87AD-D988-4AED-9129-9D60402DAA9F}" presName="spacer" presStyleCnt="0"/>
      <dgm:spPr/>
    </dgm:pt>
    <dgm:pt modelId="{10B3D412-0CBD-4E7B-A758-CD3AEF4F36FF}" type="pres">
      <dgm:prSet presAssocID="{3CE27AFE-83E2-4D5D-A964-B53A3F2907AE}" presName="parentText" presStyleLbl="node1" presStyleIdx="1" presStyleCnt="3">
        <dgm:presLayoutVars>
          <dgm:chMax val="0"/>
          <dgm:bulletEnabled val="1"/>
        </dgm:presLayoutVars>
      </dgm:prSet>
      <dgm:spPr/>
    </dgm:pt>
    <dgm:pt modelId="{F426C8D8-E678-4D0D-839A-8EE841BFBB2F}" type="pres">
      <dgm:prSet presAssocID="{B4AB5D1A-8FAC-4BB0-9C01-7F2D401B8B05}" presName="spacer" presStyleCnt="0"/>
      <dgm:spPr/>
    </dgm:pt>
    <dgm:pt modelId="{CBEC3198-A2A8-4531-9AB9-4AB51B7A92C3}" type="pres">
      <dgm:prSet presAssocID="{E83E4A63-22F6-4F1A-8DA0-8C0FBDAC0AE8}" presName="parentText" presStyleLbl="node1" presStyleIdx="2" presStyleCnt="3">
        <dgm:presLayoutVars>
          <dgm:chMax val="0"/>
          <dgm:bulletEnabled val="1"/>
        </dgm:presLayoutVars>
      </dgm:prSet>
      <dgm:spPr/>
    </dgm:pt>
  </dgm:ptLst>
  <dgm:cxnLst>
    <dgm:cxn modelId="{09AD0C26-E0C3-4D6C-808D-D0EC334733CF}" srcId="{4AC42F34-B338-478D-BD3A-1E603EF7BF90}" destId="{E83E4A63-22F6-4F1A-8DA0-8C0FBDAC0AE8}" srcOrd="2" destOrd="0" parTransId="{A86006A5-43B6-4564-8CBF-02ABF42C2E9B}" sibTransId="{11A0DA87-A01E-4156-993D-82EE4E8F49B2}"/>
    <dgm:cxn modelId="{48EA3A78-5B20-4C01-BE5E-CEA7EB56588F}" srcId="{4AC42F34-B338-478D-BD3A-1E603EF7BF90}" destId="{9E54B19F-A41A-48C4-8C1A-59442709B9A6}" srcOrd="0" destOrd="0" parTransId="{B076B67F-3E62-4696-99B8-860CF554CE58}" sibTransId="{7E0C87AD-D988-4AED-9129-9D60402DAA9F}"/>
    <dgm:cxn modelId="{3776A986-27E7-4363-B44B-7BD1FE0B4709}" srcId="{4AC42F34-B338-478D-BD3A-1E603EF7BF90}" destId="{3CE27AFE-83E2-4D5D-A964-B53A3F2907AE}" srcOrd="1" destOrd="0" parTransId="{374FBE9D-B214-4B47-809F-56D0EA64DF5D}" sibTransId="{B4AB5D1A-8FAC-4BB0-9C01-7F2D401B8B05}"/>
    <dgm:cxn modelId="{2972528F-7CE5-4F57-8707-2FE4EDE15B1F}" type="presOf" srcId="{4AC42F34-B338-478D-BD3A-1E603EF7BF90}" destId="{51F3F59F-90B6-45BA-8640-2E072C105B39}" srcOrd="0" destOrd="0" presId="urn:microsoft.com/office/officeart/2005/8/layout/vList2"/>
    <dgm:cxn modelId="{0E0A5290-E9B5-4780-B2CF-EC99F59B0BF7}" type="presOf" srcId="{E83E4A63-22F6-4F1A-8DA0-8C0FBDAC0AE8}" destId="{CBEC3198-A2A8-4531-9AB9-4AB51B7A92C3}" srcOrd="0" destOrd="0" presId="urn:microsoft.com/office/officeart/2005/8/layout/vList2"/>
    <dgm:cxn modelId="{54A836CC-FA3F-403B-8B1C-8F58E7B03EA6}" type="presOf" srcId="{9E54B19F-A41A-48C4-8C1A-59442709B9A6}" destId="{8D760E0D-48D0-4CB4-9395-8CA13265DF8F}" srcOrd="0" destOrd="0" presId="urn:microsoft.com/office/officeart/2005/8/layout/vList2"/>
    <dgm:cxn modelId="{354BDBE5-109C-4F8E-B3BF-D4843748C954}" type="presOf" srcId="{3CE27AFE-83E2-4D5D-A964-B53A3F2907AE}" destId="{10B3D412-0CBD-4E7B-A758-CD3AEF4F36FF}" srcOrd="0" destOrd="0" presId="urn:microsoft.com/office/officeart/2005/8/layout/vList2"/>
    <dgm:cxn modelId="{637BB6A0-7730-4FE1-850A-FAE00C2A026A}" type="presParOf" srcId="{51F3F59F-90B6-45BA-8640-2E072C105B39}" destId="{8D760E0D-48D0-4CB4-9395-8CA13265DF8F}" srcOrd="0" destOrd="0" presId="urn:microsoft.com/office/officeart/2005/8/layout/vList2"/>
    <dgm:cxn modelId="{00CA1F04-C32B-45E9-97BB-EBBE2A2FE447}" type="presParOf" srcId="{51F3F59F-90B6-45BA-8640-2E072C105B39}" destId="{269309C2-D610-471D-951B-D031D5A1D469}" srcOrd="1" destOrd="0" presId="urn:microsoft.com/office/officeart/2005/8/layout/vList2"/>
    <dgm:cxn modelId="{3735961D-EB84-431F-ADFE-49F65858BE30}" type="presParOf" srcId="{51F3F59F-90B6-45BA-8640-2E072C105B39}" destId="{10B3D412-0CBD-4E7B-A758-CD3AEF4F36FF}" srcOrd="2" destOrd="0" presId="urn:microsoft.com/office/officeart/2005/8/layout/vList2"/>
    <dgm:cxn modelId="{D5EA75D6-6C5E-4D85-ACD7-0C1F3ED03B39}" type="presParOf" srcId="{51F3F59F-90B6-45BA-8640-2E072C105B39}" destId="{F426C8D8-E678-4D0D-839A-8EE841BFBB2F}" srcOrd="3" destOrd="0" presId="urn:microsoft.com/office/officeart/2005/8/layout/vList2"/>
    <dgm:cxn modelId="{E9649AE4-7320-4F5F-BBF0-3FEFA8DB18B5}" type="presParOf" srcId="{51F3F59F-90B6-45BA-8640-2E072C105B39}" destId="{CBEC3198-A2A8-4531-9AB9-4AB51B7A92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8C6B30-97E4-4C67-973E-9D49DCEBC5C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445FB66-27DE-418A-B980-8ADC7D8C0164}">
      <dgm:prSet/>
      <dgm:spPr/>
      <dgm:t>
        <a:bodyPr/>
        <a:lstStyle/>
        <a:p>
          <a:r>
            <a:rPr lang="el-GR"/>
            <a:t>Αν </a:t>
          </a:r>
          <a:r>
            <a:rPr lang="en-GB"/>
            <a:t>Y </a:t>
          </a:r>
          <a:r>
            <a:rPr lang="el-GR"/>
            <a:t>&gt; </a:t>
          </a:r>
          <a:r>
            <a:rPr lang="en-GB"/>
            <a:t>C + T </a:t>
          </a:r>
          <a:r>
            <a:rPr lang="el-GR"/>
            <a:t>τότε </a:t>
          </a:r>
          <a:r>
            <a:rPr lang="en-GB"/>
            <a:t>S</a:t>
          </a:r>
          <a:r>
            <a:rPr lang="el-GR"/>
            <a:t> &gt; 0, δλδ. Θετική αποταμίευση και αύξηση του Πλούτου</a:t>
          </a:r>
          <a:r>
            <a:rPr lang="en-GB"/>
            <a:t>. </a:t>
          </a:r>
          <a:endParaRPr lang="en-US"/>
        </a:p>
      </dgm:t>
    </dgm:pt>
    <dgm:pt modelId="{E10E9ACE-E486-44C9-BECB-9431A5CF8014}" type="parTrans" cxnId="{435349BD-ED1F-46A8-A110-F66D8B55F3BA}">
      <dgm:prSet/>
      <dgm:spPr/>
      <dgm:t>
        <a:bodyPr/>
        <a:lstStyle/>
        <a:p>
          <a:endParaRPr lang="en-US"/>
        </a:p>
      </dgm:t>
    </dgm:pt>
    <dgm:pt modelId="{83E9BE80-DDC2-47D6-A1CB-E5218EBE593E}" type="sibTrans" cxnId="{435349BD-ED1F-46A8-A110-F66D8B55F3BA}">
      <dgm:prSet/>
      <dgm:spPr/>
      <dgm:t>
        <a:bodyPr/>
        <a:lstStyle/>
        <a:p>
          <a:endParaRPr lang="en-US"/>
        </a:p>
      </dgm:t>
    </dgm:pt>
    <dgm:pt modelId="{00D87BF7-A426-4D05-B62A-5C1BD00F506B}">
      <dgm:prSet/>
      <dgm:spPr/>
      <dgm:t>
        <a:bodyPr/>
        <a:lstStyle/>
        <a:p>
          <a:r>
            <a:rPr lang="el-GR"/>
            <a:t>Αν </a:t>
          </a:r>
          <a:r>
            <a:rPr lang="en-GB"/>
            <a:t>Y </a:t>
          </a:r>
          <a:r>
            <a:rPr lang="el-GR"/>
            <a:t>&lt; </a:t>
          </a:r>
          <a:r>
            <a:rPr lang="en-GB"/>
            <a:t>C + T </a:t>
          </a:r>
          <a:r>
            <a:rPr lang="el-GR"/>
            <a:t>τότε </a:t>
          </a:r>
          <a:r>
            <a:rPr lang="en-GB"/>
            <a:t>S</a:t>
          </a:r>
          <a:r>
            <a:rPr lang="el-GR"/>
            <a:t> &lt; 0</a:t>
          </a:r>
          <a:r>
            <a:rPr lang="en-GB"/>
            <a:t> </a:t>
          </a:r>
          <a:r>
            <a:rPr lang="el-GR"/>
            <a:t>και άρα μείωση του Πλούτου (είτε μείωση προϋπάρχοντος Πλούτου είτε Δανεισμός).</a:t>
          </a:r>
          <a:endParaRPr lang="en-US"/>
        </a:p>
      </dgm:t>
    </dgm:pt>
    <dgm:pt modelId="{F60A367F-A874-4BA7-B5C8-3562A85D5615}" type="parTrans" cxnId="{16F3363A-3E30-431F-AEFE-F947E2A71D99}">
      <dgm:prSet/>
      <dgm:spPr/>
      <dgm:t>
        <a:bodyPr/>
        <a:lstStyle/>
        <a:p>
          <a:endParaRPr lang="en-US"/>
        </a:p>
      </dgm:t>
    </dgm:pt>
    <dgm:pt modelId="{F663277B-AC8F-40BF-AEAC-7EC4059E7DF0}" type="sibTrans" cxnId="{16F3363A-3E30-431F-AEFE-F947E2A71D99}">
      <dgm:prSet/>
      <dgm:spPr/>
      <dgm:t>
        <a:bodyPr/>
        <a:lstStyle/>
        <a:p>
          <a:endParaRPr lang="en-US"/>
        </a:p>
      </dgm:t>
    </dgm:pt>
    <dgm:pt modelId="{13ED2C89-28AD-4307-BFD2-5AD4E1241D62}" type="pres">
      <dgm:prSet presAssocID="{548C6B30-97E4-4C67-973E-9D49DCEBC5C9}" presName="linear" presStyleCnt="0">
        <dgm:presLayoutVars>
          <dgm:animLvl val="lvl"/>
          <dgm:resizeHandles val="exact"/>
        </dgm:presLayoutVars>
      </dgm:prSet>
      <dgm:spPr/>
    </dgm:pt>
    <dgm:pt modelId="{95CF64FE-34B5-4482-B3C3-DC3C23957AAA}" type="pres">
      <dgm:prSet presAssocID="{2445FB66-27DE-418A-B980-8ADC7D8C0164}" presName="parentText" presStyleLbl="node1" presStyleIdx="0" presStyleCnt="2">
        <dgm:presLayoutVars>
          <dgm:chMax val="0"/>
          <dgm:bulletEnabled val="1"/>
        </dgm:presLayoutVars>
      </dgm:prSet>
      <dgm:spPr/>
    </dgm:pt>
    <dgm:pt modelId="{0A765BB3-7288-479E-B9CA-16009784DFDE}" type="pres">
      <dgm:prSet presAssocID="{83E9BE80-DDC2-47D6-A1CB-E5218EBE593E}" presName="spacer" presStyleCnt="0"/>
      <dgm:spPr/>
    </dgm:pt>
    <dgm:pt modelId="{8F38B3B2-4341-4742-9ABD-9453B75AEC2D}" type="pres">
      <dgm:prSet presAssocID="{00D87BF7-A426-4D05-B62A-5C1BD00F506B}" presName="parentText" presStyleLbl="node1" presStyleIdx="1" presStyleCnt="2">
        <dgm:presLayoutVars>
          <dgm:chMax val="0"/>
          <dgm:bulletEnabled val="1"/>
        </dgm:presLayoutVars>
      </dgm:prSet>
      <dgm:spPr/>
    </dgm:pt>
  </dgm:ptLst>
  <dgm:cxnLst>
    <dgm:cxn modelId="{16F3363A-3E30-431F-AEFE-F947E2A71D99}" srcId="{548C6B30-97E4-4C67-973E-9D49DCEBC5C9}" destId="{00D87BF7-A426-4D05-B62A-5C1BD00F506B}" srcOrd="1" destOrd="0" parTransId="{F60A367F-A874-4BA7-B5C8-3562A85D5615}" sibTransId="{F663277B-AC8F-40BF-AEAC-7EC4059E7DF0}"/>
    <dgm:cxn modelId="{AD8C1C64-0328-4883-A551-54CC0B065746}" type="presOf" srcId="{00D87BF7-A426-4D05-B62A-5C1BD00F506B}" destId="{8F38B3B2-4341-4742-9ABD-9453B75AEC2D}" srcOrd="0" destOrd="0" presId="urn:microsoft.com/office/officeart/2005/8/layout/vList2"/>
    <dgm:cxn modelId="{CBE29857-E248-4195-959E-8126F00C631D}" type="presOf" srcId="{548C6B30-97E4-4C67-973E-9D49DCEBC5C9}" destId="{13ED2C89-28AD-4307-BFD2-5AD4E1241D62}" srcOrd="0" destOrd="0" presId="urn:microsoft.com/office/officeart/2005/8/layout/vList2"/>
    <dgm:cxn modelId="{435349BD-ED1F-46A8-A110-F66D8B55F3BA}" srcId="{548C6B30-97E4-4C67-973E-9D49DCEBC5C9}" destId="{2445FB66-27DE-418A-B980-8ADC7D8C0164}" srcOrd="0" destOrd="0" parTransId="{E10E9ACE-E486-44C9-BECB-9431A5CF8014}" sibTransId="{83E9BE80-DDC2-47D6-A1CB-E5218EBE593E}"/>
    <dgm:cxn modelId="{7F9386E6-F4BA-4A6B-8636-CA1993B636B7}" type="presOf" srcId="{2445FB66-27DE-418A-B980-8ADC7D8C0164}" destId="{95CF64FE-34B5-4482-B3C3-DC3C23957AAA}" srcOrd="0" destOrd="0" presId="urn:microsoft.com/office/officeart/2005/8/layout/vList2"/>
    <dgm:cxn modelId="{0BED70AE-22CA-44A1-9C28-E821719A7AE8}" type="presParOf" srcId="{13ED2C89-28AD-4307-BFD2-5AD4E1241D62}" destId="{95CF64FE-34B5-4482-B3C3-DC3C23957AAA}" srcOrd="0" destOrd="0" presId="urn:microsoft.com/office/officeart/2005/8/layout/vList2"/>
    <dgm:cxn modelId="{DFAB39EA-506F-48D1-9498-806066266C97}" type="presParOf" srcId="{13ED2C89-28AD-4307-BFD2-5AD4E1241D62}" destId="{0A765BB3-7288-479E-B9CA-16009784DFDE}" srcOrd="1" destOrd="0" presId="urn:microsoft.com/office/officeart/2005/8/layout/vList2"/>
    <dgm:cxn modelId="{6C0D283F-8900-4AB9-8CD7-3436135BC0C0}" type="presParOf" srcId="{13ED2C89-28AD-4307-BFD2-5AD4E1241D62}" destId="{8F38B3B2-4341-4742-9ABD-9453B75AEC2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A48E19-564F-40F6-AD90-945C89677CF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6A63D1-8054-4A15-9F4E-1EB682B53135}">
      <dgm:prSet/>
      <dgm:spPr/>
      <dgm:t>
        <a:bodyPr/>
        <a:lstStyle/>
        <a:p>
          <a:r>
            <a:rPr lang="el-GR" b="0" i="0"/>
            <a:t>Ο πλούτος διακρατείται σε διάφορες μορφές:</a:t>
          </a:r>
          <a:endParaRPr lang="en-US"/>
        </a:p>
      </dgm:t>
    </dgm:pt>
    <dgm:pt modelId="{B71868B5-8CEF-4062-91BA-1F8658951D7C}" type="parTrans" cxnId="{19F710DD-596C-4899-BA0A-8BD9E8CB9541}">
      <dgm:prSet/>
      <dgm:spPr/>
      <dgm:t>
        <a:bodyPr/>
        <a:lstStyle/>
        <a:p>
          <a:endParaRPr lang="en-US"/>
        </a:p>
      </dgm:t>
    </dgm:pt>
    <dgm:pt modelId="{13734811-9E29-4928-B5EF-FDC9D48BAAF0}" type="sibTrans" cxnId="{19F710DD-596C-4899-BA0A-8BD9E8CB9541}">
      <dgm:prSet/>
      <dgm:spPr/>
      <dgm:t>
        <a:bodyPr/>
        <a:lstStyle/>
        <a:p>
          <a:endParaRPr lang="en-US"/>
        </a:p>
      </dgm:t>
    </dgm:pt>
    <dgm:pt modelId="{698704DB-6DD3-48BE-8D27-B93DC476BF64}">
      <dgm:prSet/>
      <dgm:spPr/>
      <dgm:t>
        <a:bodyPr/>
        <a:lstStyle/>
        <a:p>
          <a:r>
            <a:rPr lang="el-GR" b="1" i="0"/>
            <a:t>Ρευστά διαθέσιμα </a:t>
          </a:r>
          <a:r>
            <a:rPr lang="el-GR" b="0" i="0"/>
            <a:t>(π.χ αποταμιευτικός λογαριασμός σε Τράπεζα).</a:t>
          </a:r>
          <a:endParaRPr lang="en-US"/>
        </a:p>
      </dgm:t>
    </dgm:pt>
    <dgm:pt modelId="{E494A17E-F71D-42B1-8A3D-9D5BED490019}" type="parTrans" cxnId="{D7AC2CC8-71D1-446F-B714-8E544FA7C33E}">
      <dgm:prSet/>
      <dgm:spPr/>
      <dgm:t>
        <a:bodyPr/>
        <a:lstStyle/>
        <a:p>
          <a:endParaRPr lang="en-US"/>
        </a:p>
      </dgm:t>
    </dgm:pt>
    <dgm:pt modelId="{886DA331-5673-4D27-9602-82A06D6564CE}" type="sibTrans" cxnId="{D7AC2CC8-71D1-446F-B714-8E544FA7C33E}">
      <dgm:prSet/>
      <dgm:spPr/>
      <dgm:t>
        <a:bodyPr/>
        <a:lstStyle/>
        <a:p>
          <a:endParaRPr lang="en-US"/>
        </a:p>
      </dgm:t>
    </dgm:pt>
    <dgm:pt modelId="{686BBA41-1118-4CB8-A2CB-3A243EB6FA3A}">
      <dgm:prSet/>
      <dgm:spPr/>
      <dgm:t>
        <a:bodyPr/>
        <a:lstStyle/>
        <a:p>
          <a:r>
            <a:rPr lang="el-GR" b="1" i="0"/>
            <a:t>Εμπράγματες ή Ενσώματες Επενδύσεις </a:t>
          </a:r>
          <a:r>
            <a:rPr lang="el-GR" b="0" i="0"/>
            <a:t>(π.χ Ακίνητα).</a:t>
          </a:r>
          <a:endParaRPr lang="en-US"/>
        </a:p>
      </dgm:t>
    </dgm:pt>
    <dgm:pt modelId="{A66892A0-C380-4D1C-922C-68ACED05F3C8}" type="parTrans" cxnId="{FA990FEE-0FBC-461D-A8F4-73C7B61B298B}">
      <dgm:prSet/>
      <dgm:spPr/>
      <dgm:t>
        <a:bodyPr/>
        <a:lstStyle/>
        <a:p>
          <a:endParaRPr lang="en-US"/>
        </a:p>
      </dgm:t>
    </dgm:pt>
    <dgm:pt modelId="{B4707A20-45BA-448C-9D54-EF2C485E1164}" type="sibTrans" cxnId="{FA990FEE-0FBC-461D-A8F4-73C7B61B298B}">
      <dgm:prSet/>
      <dgm:spPr/>
      <dgm:t>
        <a:bodyPr/>
        <a:lstStyle/>
        <a:p>
          <a:endParaRPr lang="en-US"/>
        </a:p>
      </dgm:t>
    </dgm:pt>
    <dgm:pt modelId="{CD08A270-5E5E-4486-B190-DEB606786C08}">
      <dgm:prSet/>
      <dgm:spPr/>
      <dgm:t>
        <a:bodyPr/>
        <a:lstStyle/>
        <a:p>
          <a:r>
            <a:rPr lang="el-GR" b="1" i="0"/>
            <a:t>Ασώματες ή Άυλες ή Χρηματοοικονομικές </a:t>
          </a:r>
          <a:r>
            <a:rPr lang="el-GR" b="0" i="0"/>
            <a:t>(π.χ. Μετοχές, Ομόλογα).</a:t>
          </a:r>
          <a:endParaRPr lang="en-US"/>
        </a:p>
      </dgm:t>
    </dgm:pt>
    <dgm:pt modelId="{D068A2B5-B230-4512-A2C8-07BB07FA3DCF}" type="parTrans" cxnId="{09B956DB-AC84-4DDA-A012-3C5E4A4638B5}">
      <dgm:prSet/>
      <dgm:spPr/>
      <dgm:t>
        <a:bodyPr/>
        <a:lstStyle/>
        <a:p>
          <a:endParaRPr lang="en-US"/>
        </a:p>
      </dgm:t>
    </dgm:pt>
    <dgm:pt modelId="{32148092-97D6-446D-B073-274AD1BFEC12}" type="sibTrans" cxnId="{09B956DB-AC84-4DDA-A012-3C5E4A4638B5}">
      <dgm:prSet/>
      <dgm:spPr/>
      <dgm:t>
        <a:bodyPr/>
        <a:lstStyle/>
        <a:p>
          <a:endParaRPr lang="en-US"/>
        </a:p>
      </dgm:t>
    </dgm:pt>
    <dgm:pt modelId="{03523124-4AD4-4A0F-A860-712B496FFD6D}">
      <dgm:prSet/>
      <dgm:spPr/>
      <dgm:t>
        <a:bodyPr/>
        <a:lstStyle/>
        <a:p>
          <a:r>
            <a:rPr lang="el-GR" b="0" i="0"/>
            <a:t>Το σύνολο των επιλογών αποτελούν το λεγόμενο </a:t>
          </a:r>
          <a:r>
            <a:rPr lang="el-GR" b="1" i="0"/>
            <a:t>Χαρτοφυλάκιο</a:t>
          </a:r>
          <a:r>
            <a:rPr lang="el-GR" b="0" i="0"/>
            <a:t>.   </a:t>
          </a:r>
          <a:endParaRPr lang="en-US"/>
        </a:p>
      </dgm:t>
    </dgm:pt>
    <dgm:pt modelId="{6B4B376B-6C0A-4E81-9FF2-84424DF721BB}" type="parTrans" cxnId="{800C3DA7-F0C5-4AFE-8FFF-50DF28F4A7DC}">
      <dgm:prSet/>
      <dgm:spPr/>
      <dgm:t>
        <a:bodyPr/>
        <a:lstStyle/>
        <a:p>
          <a:endParaRPr lang="en-US"/>
        </a:p>
      </dgm:t>
    </dgm:pt>
    <dgm:pt modelId="{4E2F6F17-0DF0-404E-8A2D-AD64B81457E8}" type="sibTrans" cxnId="{800C3DA7-F0C5-4AFE-8FFF-50DF28F4A7DC}">
      <dgm:prSet/>
      <dgm:spPr/>
      <dgm:t>
        <a:bodyPr/>
        <a:lstStyle/>
        <a:p>
          <a:endParaRPr lang="en-US"/>
        </a:p>
      </dgm:t>
    </dgm:pt>
    <dgm:pt modelId="{E5B13B4E-615E-4E6D-A99C-23AE8C91AA18}" type="pres">
      <dgm:prSet presAssocID="{50A48E19-564F-40F6-AD90-945C89677CFD}" presName="linear" presStyleCnt="0">
        <dgm:presLayoutVars>
          <dgm:animLvl val="lvl"/>
          <dgm:resizeHandles val="exact"/>
        </dgm:presLayoutVars>
      </dgm:prSet>
      <dgm:spPr/>
    </dgm:pt>
    <dgm:pt modelId="{EEF85A4D-0301-4108-A8C5-85B7AA007373}" type="pres">
      <dgm:prSet presAssocID="{7F6A63D1-8054-4A15-9F4E-1EB682B53135}" presName="parentText" presStyleLbl="node1" presStyleIdx="0" presStyleCnt="5">
        <dgm:presLayoutVars>
          <dgm:chMax val="0"/>
          <dgm:bulletEnabled val="1"/>
        </dgm:presLayoutVars>
      </dgm:prSet>
      <dgm:spPr/>
    </dgm:pt>
    <dgm:pt modelId="{4EC5AFAD-3570-48EE-8060-CE6563919D66}" type="pres">
      <dgm:prSet presAssocID="{13734811-9E29-4928-B5EF-FDC9D48BAAF0}" presName="spacer" presStyleCnt="0"/>
      <dgm:spPr/>
    </dgm:pt>
    <dgm:pt modelId="{9B395107-EEB2-4C25-B6E2-998A52880FAB}" type="pres">
      <dgm:prSet presAssocID="{698704DB-6DD3-48BE-8D27-B93DC476BF64}" presName="parentText" presStyleLbl="node1" presStyleIdx="1" presStyleCnt="5">
        <dgm:presLayoutVars>
          <dgm:chMax val="0"/>
          <dgm:bulletEnabled val="1"/>
        </dgm:presLayoutVars>
      </dgm:prSet>
      <dgm:spPr/>
    </dgm:pt>
    <dgm:pt modelId="{CD39A470-402B-4853-A2CF-E72E90B2B3FC}" type="pres">
      <dgm:prSet presAssocID="{886DA331-5673-4D27-9602-82A06D6564CE}" presName="spacer" presStyleCnt="0"/>
      <dgm:spPr/>
    </dgm:pt>
    <dgm:pt modelId="{ABB837FB-64C2-4779-A9AE-CEB5260F04B4}" type="pres">
      <dgm:prSet presAssocID="{686BBA41-1118-4CB8-A2CB-3A243EB6FA3A}" presName="parentText" presStyleLbl="node1" presStyleIdx="2" presStyleCnt="5">
        <dgm:presLayoutVars>
          <dgm:chMax val="0"/>
          <dgm:bulletEnabled val="1"/>
        </dgm:presLayoutVars>
      </dgm:prSet>
      <dgm:spPr/>
    </dgm:pt>
    <dgm:pt modelId="{EE4B18EE-987F-4945-8F1C-4552AF5EFFE6}" type="pres">
      <dgm:prSet presAssocID="{B4707A20-45BA-448C-9D54-EF2C485E1164}" presName="spacer" presStyleCnt="0"/>
      <dgm:spPr/>
    </dgm:pt>
    <dgm:pt modelId="{878184E6-46A1-4272-BA13-D025CDBC20B8}" type="pres">
      <dgm:prSet presAssocID="{CD08A270-5E5E-4486-B190-DEB606786C08}" presName="parentText" presStyleLbl="node1" presStyleIdx="3" presStyleCnt="5">
        <dgm:presLayoutVars>
          <dgm:chMax val="0"/>
          <dgm:bulletEnabled val="1"/>
        </dgm:presLayoutVars>
      </dgm:prSet>
      <dgm:spPr/>
    </dgm:pt>
    <dgm:pt modelId="{CF335DDB-645E-43A3-BA90-1F19F9DDA70F}" type="pres">
      <dgm:prSet presAssocID="{32148092-97D6-446D-B073-274AD1BFEC12}" presName="spacer" presStyleCnt="0"/>
      <dgm:spPr/>
    </dgm:pt>
    <dgm:pt modelId="{8F262016-3965-4AE6-B756-2A1DC7665DD1}" type="pres">
      <dgm:prSet presAssocID="{03523124-4AD4-4A0F-A860-712B496FFD6D}" presName="parentText" presStyleLbl="node1" presStyleIdx="4" presStyleCnt="5">
        <dgm:presLayoutVars>
          <dgm:chMax val="0"/>
          <dgm:bulletEnabled val="1"/>
        </dgm:presLayoutVars>
      </dgm:prSet>
      <dgm:spPr/>
    </dgm:pt>
  </dgm:ptLst>
  <dgm:cxnLst>
    <dgm:cxn modelId="{6927E00B-8515-46B8-95DC-4DC8516C2106}" type="presOf" srcId="{7F6A63D1-8054-4A15-9F4E-1EB682B53135}" destId="{EEF85A4D-0301-4108-A8C5-85B7AA007373}" srcOrd="0" destOrd="0" presId="urn:microsoft.com/office/officeart/2005/8/layout/vList2"/>
    <dgm:cxn modelId="{CC69434A-1284-4ACE-9E20-96EC8DD1440B}" type="presOf" srcId="{CD08A270-5E5E-4486-B190-DEB606786C08}" destId="{878184E6-46A1-4272-BA13-D025CDBC20B8}" srcOrd="0" destOrd="0" presId="urn:microsoft.com/office/officeart/2005/8/layout/vList2"/>
    <dgm:cxn modelId="{2128C854-6FEF-47FA-9613-CEDA3BBE0CEB}" type="presOf" srcId="{698704DB-6DD3-48BE-8D27-B93DC476BF64}" destId="{9B395107-EEB2-4C25-B6E2-998A52880FAB}" srcOrd="0" destOrd="0" presId="urn:microsoft.com/office/officeart/2005/8/layout/vList2"/>
    <dgm:cxn modelId="{800C3DA7-F0C5-4AFE-8FFF-50DF28F4A7DC}" srcId="{50A48E19-564F-40F6-AD90-945C89677CFD}" destId="{03523124-4AD4-4A0F-A860-712B496FFD6D}" srcOrd="4" destOrd="0" parTransId="{6B4B376B-6C0A-4E81-9FF2-84424DF721BB}" sibTransId="{4E2F6F17-0DF0-404E-8A2D-AD64B81457E8}"/>
    <dgm:cxn modelId="{E55FC6A9-D4CB-4F75-A28B-C51D09E6F164}" type="presOf" srcId="{50A48E19-564F-40F6-AD90-945C89677CFD}" destId="{E5B13B4E-615E-4E6D-A99C-23AE8C91AA18}" srcOrd="0" destOrd="0" presId="urn:microsoft.com/office/officeart/2005/8/layout/vList2"/>
    <dgm:cxn modelId="{1280F5BD-8CBE-41CA-BA7F-E6EAEA16D5E7}" type="presOf" srcId="{686BBA41-1118-4CB8-A2CB-3A243EB6FA3A}" destId="{ABB837FB-64C2-4779-A9AE-CEB5260F04B4}" srcOrd="0" destOrd="0" presId="urn:microsoft.com/office/officeart/2005/8/layout/vList2"/>
    <dgm:cxn modelId="{D7AC2CC8-71D1-446F-B714-8E544FA7C33E}" srcId="{50A48E19-564F-40F6-AD90-945C89677CFD}" destId="{698704DB-6DD3-48BE-8D27-B93DC476BF64}" srcOrd="1" destOrd="0" parTransId="{E494A17E-F71D-42B1-8A3D-9D5BED490019}" sibTransId="{886DA331-5673-4D27-9602-82A06D6564CE}"/>
    <dgm:cxn modelId="{09B956DB-AC84-4DDA-A012-3C5E4A4638B5}" srcId="{50A48E19-564F-40F6-AD90-945C89677CFD}" destId="{CD08A270-5E5E-4486-B190-DEB606786C08}" srcOrd="3" destOrd="0" parTransId="{D068A2B5-B230-4512-A2C8-07BB07FA3DCF}" sibTransId="{32148092-97D6-446D-B073-274AD1BFEC12}"/>
    <dgm:cxn modelId="{19F710DD-596C-4899-BA0A-8BD9E8CB9541}" srcId="{50A48E19-564F-40F6-AD90-945C89677CFD}" destId="{7F6A63D1-8054-4A15-9F4E-1EB682B53135}" srcOrd="0" destOrd="0" parTransId="{B71868B5-8CEF-4062-91BA-1F8658951D7C}" sibTransId="{13734811-9E29-4928-B5EF-FDC9D48BAAF0}"/>
    <dgm:cxn modelId="{A4EBA4E6-BB39-4F1B-A420-F658565CAD81}" type="presOf" srcId="{03523124-4AD4-4A0F-A860-712B496FFD6D}" destId="{8F262016-3965-4AE6-B756-2A1DC7665DD1}" srcOrd="0" destOrd="0" presId="urn:microsoft.com/office/officeart/2005/8/layout/vList2"/>
    <dgm:cxn modelId="{FA990FEE-0FBC-461D-A8F4-73C7B61B298B}" srcId="{50A48E19-564F-40F6-AD90-945C89677CFD}" destId="{686BBA41-1118-4CB8-A2CB-3A243EB6FA3A}" srcOrd="2" destOrd="0" parTransId="{A66892A0-C380-4D1C-922C-68ACED05F3C8}" sibTransId="{B4707A20-45BA-448C-9D54-EF2C485E1164}"/>
    <dgm:cxn modelId="{3D740816-384A-4FD5-BD90-4F0401905FC2}" type="presParOf" srcId="{E5B13B4E-615E-4E6D-A99C-23AE8C91AA18}" destId="{EEF85A4D-0301-4108-A8C5-85B7AA007373}" srcOrd="0" destOrd="0" presId="urn:microsoft.com/office/officeart/2005/8/layout/vList2"/>
    <dgm:cxn modelId="{5D403F80-11EC-4FF2-9605-A9BC92058647}" type="presParOf" srcId="{E5B13B4E-615E-4E6D-A99C-23AE8C91AA18}" destId="{4EC5AFAD-3570-48EE-8060-CE6563919D66}" srcOrd="1" destOrd="0" presId="urn:microsoft.com/office/officeart/2005/8/layout/vList2"/>
    <dgm:cxn modelId="{590B321A-F06F-481A-8B06-4D42F3750B66}" type="presParOf" srcId="{E5B13B4E-615E-4E6D-A99C-23AE8C91AA18}" destId="{9B395107-EEB2-4C25-B6E2-998A52880FAB}" srcOrd="2" destOrd="0" presId="urn:microsoft.com/office/officeart/2005/8/layout/vList2"/>
    <dgm:cxn modelId="{D27833AA-66BC-4969-BFAF-FC06283349B8}" type="presParOf" srcId="{E5B13B4E-615E-4E6D-A99C-23AE8C91AA18}" destId="{CD39A470-402B-4853-A2CF-E72E90B2B3FC}" srcOrd="3" destOrd="0" presId="urn:microsoft.com/office/officeart/2005/8/layout/vList2"/>
    <dgm:cxn modelId="{DCC3A3C0-EC9D-4864-956E-AC78CE2C5B02}" type="presParOf" srcId="{E5B13B4E-615E-4E6D-A99C-23AE8C91AA18}" destId="{ABB837FB-64C2-4779-A9AE-CEB5260F04B4}" srcOrd="4" destOrd="0" presId="urn:microsoft.com/office/officeart/2005/8/layout/vList2"/>
    <dgm:cxn modelId="{32B50D67-C5A2-404A-A413-C03E868995C5}" type="presParOf" srcId="{E5B13B4E-615E-4E6D-A99C-23AE8C91AA18}" destId="{EE4B18EE-987F-4945-8F1C-4552AF5EFFE6}" srcOrd="5" destOrd="0" presId="urn:microsoft.com/office/officeart/2005/8/layout/vList2"/>
    <dgm:cxn modelId="{FC35B75D-B397-42A2-8530-8EE45D739DE1}" type="presParOf" srcId="{E5B13B4E-615E-4E6D-A99C-23AE8C91AA18}" destId="{878184E6-46A1-4272-BA13-D025CDBC20B8}" srcOrd="6" destOrd="0" presId="urn:microsoft.com/office/officeart/2005/8/layout/vList2"/>
    <dgm:cxn modelId="{675FBEBB-5FF0-471C-B2FC-61586E5C8636}" type="presParOf" srcId="{E5B13B4E-615E-4E6D-A99C-23AE8C91AA18}" destId="{CF335DDB-645E-43A3-BA90-1F19F9DDA70F}" srcOrd="7" destOrd="0" presId="urn:microsoft.com/office/officeart/2005/8/layout/vList2"/>
    <dgm:cxn modelId="{F396B13A-07CF-4D05-B8EC-59F4BE0CDD32}" type="presParOf" srcId="{E5B13B4E-615E-4E6D-A99C-23AE8C91AA18}" destId="{8F262016-3965-4AE6-B756-2A1DC7665DD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99596F-A0C2-4D76-A94C-3B97177049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CFD1AA8-4B81-48E4-9C91-4D09546EC79A}">
      <dgm:prSet/>
      <dgm:spPr/>
      <dgm:t>
        <a:bodyPr/>
        <a:lstStyle/>
        <a:p>
          <a:r>
            <a:rPr lang="el-GR" b="0" i="0"/>
            <a:t>Συνδυάζουν παραγωγικούς πόρους για να παράξουν προϊόν ή υπηρεσία, τη λεγόμενη </a:t>
          </a:r>
          <a:r>
            <a:rPr lang="el-GR" b="1" i="0"/>
            <a:t>Συνάρτηση Παραγωγής</a:t>
          </a:r>
          <a:r>
            <a:rPr lang="el-GR" b="0" i="0"/>
            <a:t>. </a:t>
          </a:r>
          <a:endParaRPr lang="en-US"/>
        </a:p>
      </dgm:t>
    </dgm:pt>
    <dgm:pt modelId="{8F448A6A-864B-4899-B3B5-BA41F8C42D6B}" type="parTrans" cxnId="{85827E1A-D42B-4CC2-A246-DB95A63E9821}">
      <dgm:prSet/>
      <dgm:spPr/>
      <dgm:t>
        <a:bodyPr/>
        <a:lstStyle/>
        <a:p>
          <a:endParaRPr lang="en-US"/>
        </a:p>
      </dgm:t>
    </dgm:pt>
    <dgm:pt modelId="{CF04AFC0-2161-428D-AE28-F804F8460BA4}" type="sibTrans" cxnId="{85827E1A-D42B-4CC2-A246-DB95A63E9821}">
      <dgm:prSet/>
      <dgm:spPr/>
      <dgm:t>
        <a:bodyPr/>
        <a:lstStyle/>
        <a:p>
          <a:endParaRPr lang="en-US"/>
        </a:p>
      </dgm:t>
    </dgm:pt>
    <dgm:pt modelId="{F943FA08-20D2-45E6-81BC-F1ECF11FA328}">
      <dgm:prSet/>
      <dgm:spPr/>
      <dgm:t>
        <a:bodyPr/>
        <a:lstStyle/>
        <a:p>
          <a:r>
            <a:rPr lang="el-GR" b="0" i="0"/>
            <a:t>Η βασική μονάδα της δραστηριότητας μιας επιχείρησης είναι η </a:t>
          </a:r>
          <a:r>
            <a:rPr lang="el-GR" b="1" i="0"/>
            <a:t>Προστιθέμενη Αξία</a:t>
          </a:r>
          <a:r>
            <a:rPr lang="el-GR" b="0" i="0"/>
            <a:t>.</a:t>
          </a:r>
          <a:endParaRPr lang="en-US"/>
        </a:p>
      </dgm:t>
    </dgm:pt>
    <dgm:pt modelId="{3E892A95-E2DD-4D70-B6FB-BEAAEE38B285}" type="parTrans" cxnId="{AF3B5A8A-FF11-4713-9737-4563600B63CB}">
      <dgm:prSet/>
      <dgm:spPr/>
      <dgm:t>
        <a:bodyPr/>
        <a:lstStyle/>
        <a:p>
          <a:endParaRPr lang="en-US"/>
        </a:p>
      </dgm:t>
    </dgm:pt>
    <dgm:pt modelId="{40655168-C82B-44C4-A3CE-B1198FECE5C0}" type="sibTrans" cxnId="{AF3B5A8A-FF11-4713-9737-4563600B63CB}">
      <dgm:prSet/>
      <dgm:spPr/>
      <dgm:t>
        <a:bodyPr/>
        <a:lstStyle/>
        <a:p>
          <a:endParaRPr lang="en-US"/>
        </a:p>
      </dgm:t>
    </dgm:pt>
    <dgm:pt modelId="{104EFAC2-A5F2-45F8-97B0-3E3BD60FC968}">
      <dgm:prSet/>
      <dgm:spPr/>
      <dgm:t>
        <a:bodyPr/>
        <a:lstStyle/>
        <a:p>
          <a:r>
            <a:rPr lang="el-GR" b="0" i="0"/>
            <a:t>Η οποία διαφέρει από κλάδο σε κλάδο και από επιχείρηση σε επιχείρηση.  </a:t>
          </a:r>
          <a:endParaRPr lang="en-US"/>
        </a:p>
      </dgm:t>
    </dgm:pt>
    <dgm:pt modelId="{3A091E7A-309E-4BF0-857B-0194EE7767F6}" type="parTrans" cxnId="{2B3CFE08-A7C1-407B-999A-AA27C80A230D}">
      <dgm:prSet/>
      <dgm:spPr/>
      <dgm:t>
        <a:bodyPr/>
        <a:lstStyle/>
        <a:p>
          <a:endParaRPr lang="en-US"/>
        </a:p>
      </dgm:t>
    </dgm:pt>
    <dgm:pt modelId="{A50ADCA2-A48B-43A3-B6D4-9484E4053AF3}" type="sibTrans" cxnId="{2B3CFE08-A7C1-407B-999A-AA27C80A230D}">
      <dgm:prSet/>
      <dgm:spPr/>
      <dgm:t>
        <a:bodyPr/>
        <a:lstStyle/>
        <a:p>
          <a:endParaRPr lang="en-US"/>
        </a:p>
      </dgm:t>
    </dgm:pt>
    <dgm:pt modelId="{AD84665C-A5FC-4EA7-8D2A-9C534D7BBB9C}" type="pres">
      <dgm:prSet presAssocID="{F399596F-A0C2-4D76-A94C-3B97177049BC}" presName="linear" presStyleCnt="0">
        <dgm:presLayoutVars>
          <dgm:animLvl val="lvl"/>
          <dgm:resizeHandles val="exact"/>
        </dgm:presLayoutVars>
      </dgm:prSet>
      <dgm:spPr/>
    </dgm:pt>
    <dgm:pt modelId="{F0BD5588-F2B5-4E4E-8D35-6C03E8EEA74F}" type="pres">
      <dgm:prSet presAssocID="{DCFD1AA8-4B81-48E4-9C91-4D09546EC79A}" presName="parentText" presStyleLbl="node1" presStyleIdx="0" presStyleCnt="3">
        <dgm:presLayoutVars>
          <dgm:chMax val="0"/>
          <dgm:bulletEnabled val="1"/>
        </dgm:presLayoutVars>
      </dgm:prSet>
      <dgm:spPr/>
    </dgm:pt>
    <dgm:pt modelId="{1A08C768-047F-475D-9898-4FBD918A213E}" type="pres">
      <dgm:prSet presAssocID="{CF04AFC0-2161-428D-AE28-F804F8460BA4}" presName="spacer" presStyleCnt="0"/>
      <dgm:spPr/>
    </dgm:pt>
    <dgm:pt modelId="{125A5E73-CE31-4C80-B806-0F6A45B7B722}" type="pres">
      <dgm:prSet presAssocID="{F943FA08-20D2-45E6-81BC-F1ECF11FA328}" presName="parentText" presStyleLbl="node1" presStyleIdx="1" presStyleCnt="3">
        <dgm:presLayoutVars>
          <dgm:chMax val="0"/>
          <dgm:bulletEnabled val="1"/>
        </dgm:presLayoutVars>
      </dgm:prSet>
      <dgm:spPr/>
    </dgm:pt>
    <dgm:pt modelId="{88056569-E79C-40F7-8B16-6593CE888A3D}" type="pres">
      <dgm:prSet presAssocID="{40655168-C82B-44C4-A3CE-B1198FECE5C0}" presName="spacer" presStyleCnt="0"/>
      <dgm:spPr/>
    </dgm:pt>
    <dgm:pt modelId="{C3318E8F-2CC7-4EFA-88A6-4F5F7B38B8AB}" type="pres">
      <dgm:prSet presAssocID="{104EFAC2-A5F2-45F8-97B0-3E3BD60FC968}" presName="parentText" presStyleLbl="node1" presStyleIdx="2" presStyleCnt="3">
        <dgm:presLayoutVars>
          <dgm:chMax val="0"/>
          <dgm:bulletEnabled val="1"/>
        </dgm:presLayoutVars>
      </dgm:prSet>
      <dgm:spPr/>
    </dgm:pt>
  </dgm:ptLst>
  <dgm:cxnLst>
    <dgm:cxn modelId="{2B3CFE08-A7C1-407B-999A-AA27C80A230D}" srcId="{F399596F-A0C2-4D76-A94C-3B97177049BC}" destId="{104EFAC2-A5F2-45F8-97B0-3E3BD60FC968}" srcOrd="2" destOrd="0" parTransId="{3A091E7A-309E-4BF0-857B-0194EE7767F6}" sibTransId="{A50ADCA2-A48B-43A3-B6D4-9484E4053AF3}"/>
    <dgm:cxn modelId="{85827E1A-D42B-4CC2-A246-DB95A63E9821}" srcId="{F399596F-A0C2-4D76-A94C-3B97177049BC}" destId="{DCFD1AA8-4B81-48E4-9C91-4D09546EC79A}" srcOrd="0" destOrd="0" parTransId="{8F448A6A-864B-4899-B3B5-BA41F8C42D6B}" sibTransId="{CF04AFC0-2161-428D-AE28-F804F8460BA4}"/>
    <dgm:cxn modelId="{43E5A73F-90F5-4DF4-8D18-1E2F9DF10C05}" type="presOf" srcId="{DCFD1AA8-4B81-48E4-9C91-4D09546EC79A}" destId="{F0BD5588-F2B5-4E4E-8D35-6C03E8EEA74F}" srcOrd="0" destOrd="0" presId="urn:microsoft.com/office/officeart/2005/8/layout/vList2"/>
    <dgm:cxn modelId="{C23F986E-3503-400C-85D4-F3C4427FBF23}" type="presOf" srcId="{F943FA08-20D2-45E6-81BC-F1ECF11FA328}" destId="{125A5E73-CE31-4C80-B806-0F6A45B7B722}" srcOrd="0" destOrd="0" presId="urn:microsoft.com/office/officeart/2005/8/layout/vList2"/>
    <dgm:cxn modelId="{F3522577-E418-406C-A861-EB5FFB392FC0}" type="presOf" srcId="{104EFAC2-A5F2-45F8-97B0-3E3BD60FC968}" destId="{C3318E8F-2CC7-4EFA-88A6-4F5F7B38B8AB}" srcOrd="0" destOrd="0" presId="urn:microsoft.com/office/officeart/2005/8/layout/vList2"/>
    <dgm:cxn modelId="{AF3B5A8A-FF11-4713-9737-4563600B63CB}" srcId="{F399596F-A0C2-4D76-A94C-3B97177049BC}" destId="{F943FA08-20D2-45E6-81BC-F1ECF11FA328}" srcOrd="1" destOrd="0" parTransId="{3E892A95-E2DD-4D70-B6FB-BEAAEE38B285}" sibTransId="{40655168-C82B-44C4-A3CE-B1198FECE5C0}"/>
    <dgm:cxn modelId="{D2BD308B-63F7-4574-8E4D-367C7E66466B}" type="presOf" srcId="{F399596F-A0C2-4D76-A94C-3B97177049BC}" destId="{AD84665C-A5FC-4EA7-8D2A-9C534D7BBB9C}" srcOrd="0" destOrd="0" presId="urn:microsoft.com/office/officeart/2005/8/layout/vList2"/>
    <dgm:cxn modelId="{22A677F2-4786-4210-8696-1388D23214AA}" type="presParOf" srcId="{AD84665C-A5FC-4EA7-8D2A-9C534D7BBB9C}" destId="{F0BD5588-F2B5-4E4E-8D35-6C03E8EEA74F}" srcOrd="0" destOrd="0" presId="urn:microsoft.com/office/officeart/2005/8/layout/vList2"/>
    <dgm:cxn modelId="{2AD48E79-4E30-4860-AE9B-CAF2016AD2BB}" type="presParOf" srcId="{AD84665C-A5FC-4EA7-8D2A-9C534D7BBB9C}" destId="{1A08C768-047F-475D-9898-4FBD918A213E}" srcOrd="1" destOrd="0" presId="urn:microsoft.com/office/officeart/2005/8/layout/vList2"/>
    <dgm:cxn modelId="{3686E66A-9965-4A64-A5B9-802896115A06}" type="presParOf" srcId="{AD84665C-A5FC-4EA7-8D2A-9C534D7BBB9C}" destId="{125A5E73-CE31-4C80-B806-0F6A45B7B722}" srcOrd="2" destOrd="0" presId="urn:microsoft.com/office/officeart/2005/8/layout/vList2"/>
    <dgm:cxn modelId="{F60C1DEC-D44A-4814-82C2-2DA45C4D10EC}" type="presParOf" srcId="{AD84665C-A5FC-4EA7-8D2A-9C534D7BBB9C}" destId="{88056569-E79C-40F7-8B16-6593CE888A3D}" srcOrd="3" destOrd="0" presId="urn:microsoft.com/office/officeart/2005/8/layout/vList2"/>
    <dgm:cxn modelId="{B0F6A1A9-79BD-43DD-B0E6-9F102E42B460}" type="presParOf" srcId="{AD84665C-A5FC-4EA7-8D2A-9C534D7BBB9C}" destId="{C3318E8F-2CC7-4EFA-88A6-4F5F7B38B8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CAA746-1A36-4309-AE24-16A0CDF9EA3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69ECEEB-7BE0-496A-B2E0-96B63B183B7E}">
      <dgm:prSet/>
      <dgm:spPr/>
      <dgm:t>
        <a:bodyPr/>
        <a:lstStyle/>
        <a:p>
          <a:r>
            <a:rPr lang="el-GR" b="0" i="0"/>
            <a:t>Οι επιχειρήσεις πέραν της εργατικής δύναμης την οποία μισθώνουν (καταβάλλοντας μισθούς),</a:t>
          </a:r>
          <a:endParaRPr lang="en-US"/>
        </a:p>
      </dgm:t>
    </dgm:pt>
    <dgm:pt modelId="{D3A6EE96-D5EC-427D-8297-DD6920A3121E}" type="parTrans" cxnId="{ECAE3B7D-89C9-406C-A251-806C065EFFA8}">
      <dgm:prSet/>
      <dgm:spPr/>
      <dgm:t>
        <a:bodyPr/>
        <a:lstStyle/>
        <a:p>
          <a:endParaRPr lang="en-US"/>
        </a:p>
      </dgm:t>
    </dgm:pt>
    <dgm:pt modelId="{4539A41C-A2F9-481A-80D9-0CED939DC861}" type="sibTrans" cxnId="{ECAE3B7D-89C9-406C-A251-806C065EFFA8}">
      <dgm:prSet/>
      <dgm:spPr/>
      <dgm:t>
        <a:bodyPr/>
        <a:lstStyle/>
        <a:p>
          <a:endParaRPr lang="en-US"/>
        </a:p>
      </dgm:t>
    </dgm:pt>
    <dgm:pt modelId="{18D3C6F9-DAD5-4159-BEF2-815E6BFC3FC8}">
      <dgm:prSet/>
      <dgm:spPr/>
      <dgm:t>
        <a:bodyPr/>
        <a:lstStyle/>
        <a:p>
          <a:r>
            <a:rPr lang="el-GR" b="0" i="0"/>
            <a:t>Δεσμεύουν και (Φυσικό) Κεφάλαιο μέσω των </a:t>
          </a:r>
          <a:r>
            <a:rPr lang="el-GR" b="1" i="0"/>
            <a:t>Επενδύσεων</a:t>
          </a:r>
          <a:r>
            <a:rPr lang="el-GR" b="0" i="0"/>
            <a:t> (</a:t>
          </a:r>
          <a:r>
            <a:rPr lang="en-GB" b="0" i="0"/>
            <a:t>I)</a:t>
          </a:r>
          <a:r>
            <a:rPr lang="el-GR" b="0" i="0"/>
            <a:t>.</a:t>
          </a:r>
          <a:endParaRPr lang="en-US"/>
        </a:p>
      </dgm:t>
    </dgm:pt>
    <dgm:pt modelId="{291F30C4-0B3A-4196-AE59-018EA11841D3}" type="parTrans" cxnId="{58C54768-40D2-4D01-9C43-D914B02EAF44}">
      <dgm:prSet/>
      <dgm:spPr/>
      <dgm:t>
        <a:bodyPr/>
        <a:lstStyle/>
        <a:p>
          <a:endParaRPr lang="en-US"/>
        </a:p>
      </dgm:t>
    </dgm:pt>
    <dgm:pt modelId="{7BF40F05-0E8D-433F-BF2B-4053A0DF6F47}" type="sibTrans" cxnId="{58C54768-40D2-4D01-9C43-D914B02EAF44}">
      <dgm:prSet/>
      <dgm:spPr/>
      <dgm:t>
        <a:bodyPr/>
        <a:lstStyle/>
        <a:p>
          <a:endParaRPr lang="en-US"/>
        </a:p>
      </dgm:t>
    </dgm:pt>
    <dgm:pt modelId="{3EFE5437-064E-465B-90B3-D8F6AD263E4B}">
      <dgm:prSet/>
      <dgm:spPr/>
      <dgm:t>
        <a:bodyPr/>
        <a:lstStyle/>
        <a:p>
          <a:r>
            <a:rPr lang="el-GR" b="0" i="0"/>
            <a:t>Οι </a:t>
          </a:r>
          <a:r>
            <a:rPr lang="el-GR" b="0" i="1"/>
            <a:t>πηγές χρηματοδότησης </a:t>
          </a:r>
          <a:r>
            <a:rPr lang="el-GR" b="0" i="0"/>
            <a:t>της επένδυσης, το </a:t>
          </a:r>
          <a:r>
            <a:rPr lang="el-GR" b="0" i="1"/>
            <a:t>κόστος της επένδυσης </a:t>
          </a:r>
          <a:r>
            <a:rPr lang="el-GR" b="0" i="0"/>
            <a:t>και η </a:t>
          </a:r>
          <a:r>
            <a:rPr lang="el-GR" b="0" i="1"/>
            <a:t>αποδοτικότητα</a:t>
          </a:r>
          <a:r>
            <a:rPr lang="el-GR" b="0" i="0"/>
            <a:t> της έχουν τεράστια σημασία.  </a:t>
          </a:r>
          <a:endParaRPr lang="en-US"/>
        </a:p>
      </dgm:t>
    </dgm:pt>
    <dgm:pt modelId="{3019DE9D-7144-4A2E-B1A5-9CA00A0DE4DB}" type="parTrans" cxnId="{BD502EDF-3FBE-4533-A365-045A50A8AECE}">
      <dgm:prSet/>
      <dgm:spPr/>
      <dgm:t>
        <a:bodyPr/>
        <a:lstStyle/>
        <a:p>
          <a:endParaRPr lang="en-US"/>
        </a:p>
      </dgm:t>
    </dgm:pt>
    <dgm:pt modelId="{F1FA33C7-10A0-4C21-9271-1EA45ACC6A60}" type="sibTrans" cxnId="{BD502EDF-3FBE-4533-A365-045A50A8AECE}">
      <dgm:prSet/>
      <dgm:spPr/>
      <dgm:t>
        <a:bodyPr/>
        <a:lstStyle/>
        <a:p>
          <a:endParaRPr lang="en-US"/>
        </a:p>
      </dgm:t>
    </dgm:pt>
    <dgm:pt modelId="{97693F6E-CB1F-46B9-B5F2-0AA468A996B4}" type="pres">
      <dgm:prSet presAssocID="{07CAA746-1A36-4309-AE24-16A0CDF9EA3A}" presName="vert0" presStyleCnt="0">
        <dgm:presLayoutVars>
          <dgm:dir/>
          <dgm:animOne val="branch"/>
          <dgm:animLvl val="lvl"/>
        </dgm:presLayoutVars>
      </dgm:prSet>
      <dgm:spPr/>
    </dgm:pt>
    <dgm:pt modelId="{3A4948F2-DCCF-4F5E-963C-D0D6C0AAADF0}" type="pres">
      <dgm:prSet presAssocID="{E69ECEEB-7BE0-496A-B2E0-96B63B183B7E}" presName="thickLine" presStyleLbl="alignNode1" presStyleIdx="0" presStyleCnt="3"/>
      <dgm:spPr/>
    </dgm:pt>
    <dgm:pt modelId="{79050C2C-5C22-460A-9B76-293D2D1B9E0D}" type="pres">
      <dgm:prSet presAssocID="{E69ECEEB-7BE0-496A-B2E0-96B63B183B7E}" presName="horz1" presStyleCnt="0"/>
      <dgm:spPr/>
    </dgm:pt>
    <dgm:pt modelId="{5E782321-6089-4329-89E8-A56063382656}" type="pres">
      <dgm:prSet presAssocID="{E69ECEEB-7BE0-496A-B2E0-96B63B183B7E}" presName="tx1" presStyleLbl="revTx" presStyleIdx="0" presStyleCnt="3"/>
      <dgm:spPr/>
    </dgm:pt>
    <dgm:pt modelId="{EB09B733-49C0-4A94-A588-6981AE1F2AC6}" type="pres">
      <dgm:prSet presAssocID="{E69ECEEB-7BE0-496A-B2E0-96B63B183B7E}" presName="vert1" presStyleCnt="0"/>
      <dgm:spPr/>
    </dgm:pt>
    <dgm:pt modelId="{C5E88658-23A5-4D3B-8EFE-A6E0128BFC67}" type="pres">
      <dgm:prSet presAssocID="{18D3C6F9-DAD5-4159-BEF2-815E6BFC3FC8}" presName="thickLine" presStyleLbl="alignNode1" presStyleIdx="1" presStyleCnt="3"/>
      <dgm:spPr/>
    </dgm:pt>
    <dgm:pt modelId="{58D8205D-DDDD-4E46-8B62-635BE6126775}" type="pres">
      <dgm:prSet presAssocID="{18D3C6F9-DAD5-4159-BEF2-815E6BFC3FC8}" presName="horz1" presStyleCnt="0"/>
      <dgm:spPr/>
    </dgm:pt>
    <dgm:pt modelId="{79F1911E-B21E-4731-A377-8BC68A806964}" type="pres">
      <dgm:prSet presAssocID="{18D3C6F9-DAD5-4159-BEF2-815E6BFC3FC8}" presName="tx1" presStyleLbl="revTx" presStyleIdx="1" presStyleCnt="3"/>
      <dgm:spPr/>
    </dgm:pt>
    <dgm:pt modelId="{C5480F0B-6FCE-4A9B-8E40-024A4690113A}" type="pres">
      <dgm:prSet presAssocID="{18D3C6F9-DAD5-4159-BEF2-815E6BFC3FC8}" presName="vert1" presStyleCnt="0"/>
      <dgm:spPr/>
    </dgm:pt>
    <dgm:pt modelId="{D25D9F95-50E1-4CD4-8807-A54DD650EDAF}" type="pres">
      <dgm:prSet presAssocID="{3EFE5437-064E-465B-90B3-D8F6AD263E4B}" presName="thickLine" presStyleLbl="alignNode1" presStyleIdx="2" presStyleCnt="3"/>
      <dgm:spPr/>
    </dgm:pt>
    <dgm:pt modelId="{80863747-34BB-4711-A0F7-B19EA84FFAF4}" type="pres">
      <dgm:prSet presAssocID="{3EFE5437-064E-465B-90B3-D8F6AD263E4B}" presName="horz1" presStyleCnt="0"/>
      <dgm:spPr/>
    </dgm:pt>
    <dgm:pt modelId="{9F26673E-8A46-4AB7-8515-1EE62C656986}" type="pres">
      <dgm:prSet presAssocID="{3EFE5437-064E-465B-90B3-D8F6AD263E4B}" presName="tx1" presStyleLbl="revTx" presStyleIdx="2" presStyleCnt="3"/>
      <dgm:spPr/>
    </dgm:pt>
    <dgm:pt modelId="{97F28A07-165D-4C23-AD22-C0D44A9B219B}" type="pres">
      <dgm:prSet presAssocID="{3EFE5437-064E-465B-90B3-D8F6AD263E4B}" presName="vert1" presStyleCnt="0"/>
      <dgm:spPr/>
    </dgm:pt>
  </dgm:ptLst>
  <dgm:cxnLst>
    <dgm:cxn modelId="{B53DD812-8737-4933-830F-1F02C4592904}" type="presOf" srcId="{07CAA746-1A36-4309-AE24-16A0CDF9EA3A}" destId="{97693F6E-CB1F-46B9-B5F2-0AA468A996B4}" srcOrd="0" destOrd="0" presId="urn:microsoft.com/office/officeart/2008/layout/LinedList"/>
    <dgm:cxn modelId="{89EF5E48-7B0C-4B2E-BBED-D231CACAC611}" type="presOf" srcId="{3EFE5437-064E-465B-90B3-D8F6AD263E4B}" destId="{9F26673E-8A46-4AB7-8515-1EE62C656986}" srcOrd="0" destOrd="0" presId="urn:microsoft.com/office/officeart/2008/layout/LinedList"/>
    <dgm:cxn modelId="{58C54768-40D2-4D01-9C43-D914B02EAF44}" srcId="{07CAA746-1A36-4309-AE24-16A0CDF9EA3A}" destId="{18D3C6F9-DAD5-4159-BEF2-815E6BFC3FC8}" srcOrd="1" destOrd="0" parTransId="{291F30C4-0B3A-4196-AE59-018EA11841D3}" sibTransId="{7BF40F05-0E8D-433F-BF2B-4053A0DF6F47}"/>
    <dgm:cxn modelId="{3E959157-88E2-4B7B-AD76-67684CAFE227}" type="presOf" srcId="{E69ECEEB-7BE0-496A-B2E0-96B63B183B7E}" destId="{5E782321-6089-4329-89E8-A56063382656}" srcOrd="0" destOrd="0" presId="urn:microsoft.com/office/officeart/2008/layout/LinedList"/>
    <dgm:cxn modelId="{ECAE3B7D-89C9-406C-A251-806C065EFFA8}" srcId="{07CAA746-1A36-4309-AE24-16A0CDF9EA3A}" destId="{E69ECEEB-7BE0-496A-B2E0-96B63B183B7E}" srcOrd="0" destOrd="0" parTransId="{D3A6EE96-D5EC-427D-8297-DD6920A3121E}" sibTransId="{4539A41C-A2F9-481A-80D9-0CED939DC861}"/>
    <dgm:cxn modelId="{EA53B183-91A8-4F1C-A95E-74DD8BD52720}" type="presOf" srcId="{18D3C6F9-DAD5-4159-BEF2-815E6BFC3FC8}" destId="{79F1911E-B21E-4731-A377-8BC68A806964}" srcOrd="0" destOrd="0" presId="urn:microsoft.com/office/officeart/2008/layout/LinedList"/>
    <dgm:cxn modelId="{BD502EDF-3FBE-4533-A365-045A50A8AECE}" srcId="{07CAA746-1A36-4309-AE24-16A0CDF9EA3A}" destId="{3EFE5437-064E-465B-90B3-D8F6AD263E4B}" srcOrd="2" destOrd="0" parTransId="{3019DE9D-7144-4A2E-B1A5-9CA00A0DE4DB}" sibTransId="{F1FA33C7-10A0-4C21-9271-1EA45ACC6A60}"/>
    <dgm:cxn modelId="{55298897-9D6A-40CF-A83D-E3EE899BB39A}" type="presParOf" srcId="{97693F6E-CB1F-46B9-B5F2-0AA468A996B4}" destId="{3A4948F2-DCCF-4F5E-963C-D0D6C0AAADF0}" srcOrd="0" destOrd="0" presId="urn:microsoft.com/office/officeart/2008/layout/LinedList"/>
    <dgm:cxn modelId="{5F8DB938-24C7-42A0-9FB4-D86CFF695474}" type="presParOf" srcId="{97693F6E-CB1F-46B9-B5F2-0AA468A996B4}" destId="{79050C2C-5C22-460A-9B76-293D2D1B9E0D}" srcOrd="1" destOrd="0" presId="urn:microsoft.com/office/officeart/2008/layout/LinedList"/>
    <dgm:cxn modelId="{C692927B-E926-4BAC-AA6D-57B568E2C8D0}" type="presParOf" srcId="{79050C2C-5C22-460A-9B76-293D2D1B9E0D}" destId="{5E782321-6089-4329-89E8-A56063382656}" srcOrd="0" destOrd="0" presId="urn:microsoft.com/office/officeart/2008/layout/LinedList"/>
    <dgm:cxn modelId="{99B74F67-FFBE-429F-B4A1-B2B3094315F3}" type="presParOf" srcId="{79050C2C-5C22-460A-9B76-293D2D1B9E0D}" destId="{EB09B733-49C0-4A94-A588-6981AE1F2AC6}" srcOrd="1" destOrd="0" presId="urn:microsoft.com/office/officeart/2008/layout/LinedList"/>
    <dgm:cxn modelId="{E78EAB4E-7374-45FB-8D69-3887A26456C1}" type="presParOf" srcId="{97693F6E-CB1F-46B9-B5F2-0AA468A996B4}" destId="{C5E88658-23A5-4D3B-8EFE-A6E0128BFC67}" srcOrd="2" destOrd="0" presId="urn:microsoft.com/office/officeart/2008/layout/LinedList"/>
    <dgm:cxn modelId="{3BB8C96C-EAEA-4E44-8C14-0016809438F4}" type="presParOf" srcId="{97693F6E-CB1F-46B9-B5F2-0AA468A996B4}" destId="{58D8205D-DDDD-4E46-8B62-635BE6126775}" srcOrd="3" destOrd="0" presId="urn:microsoft.com/office/officeart/2008/layout/LinedList"/>
    <dgm:cxn modelId="{D143A447-C185-4B35-AB74-D6EBFBDB91A9}" type="presParOf" srcId="{58D8205D-DDDD-4E46-8B62-635BE6126775}" destId="{79F1911E-B21E-4731-A377-8BC68A806964}" srcOrd="0" destOrd="0" presId="urn:microsoft.com/office/officeart/2008/layout/LinedList"/>
    <dgm:cxn modelId="{5C196F1A-EB95-403D-B4FD-4B3ED4B2605A}" type="presParOf" srcId="{58D8205D-DDDD-4E46-8B62-635BE6126775}" destId="{C5480F0B-6FCE-4A9B-8E40-024A4690113A}" srcOrd="1" destOrd="0" presId="urn:microsoft.com/office/officeart/2008/layout/LinedList"/>
    <dgm:cxn modelId="{68C09341-6AA7-4FBB-AA1C-C2B87E3E607B}" type="presParOf" srcId="{97693F6E-CB1F-46B9-B5F2-0AA468A996B4}" destId="{D25D9F95-50E1-4CD4-8807-A54DD650EDAF}" srcOrd="4" destOrd="0" presId="urn:microsoft.com/office/officeart/2008/layout/LinedList"/>
    <dgm:cxn modelId="{EF59DAB0-B779-4467-9694-D6DD0FFEEF80}" type="presParOf" srcId="{97693F6E-CB1F-46B9-B5F2-0AA468A996B4}" destId="{80863747-34BB-4711-A0F7-B19EA84FFAF4}" srcOrd="5" destOrd="0" presId="urn:microsoft.com/office/officeart/2008/layout/LinedList"/>
    <dgm:cxn modelId="{02E1F71A-C3B9-4981-BA9C-ED2BA9BB305F}" type="presParOf" srcId="{80863747-34BB-4711-A0F7-B19EA84FFAF4}" destId="{9F26673E-8A46-4AB7-8515-1EE62C656986}" srcOrd="0" destOrd="0" presId="urn:microsoft.com/office/officeart/2008/layout/LinedList"/>
    <dgm:cxn modelId="{BA61B960-D34E-47AF-8FCC-6997E064F5DF}" type="presParOf" srcId="{80863747-34BB-4711-A0F7-B19EA84FFAF4}" destId="{97F28A07-165D-4C23-AD22-C0D44A9B21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24AE90-BE2F-47FF-B784-D0B1665769B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227BBCD-A40B-4E3C-B32F-A491E5607CF4}">
      <dgm:prSet/>
      <dgm:spPr/>
      <dgm:t>
        <a:bodyPr/>
        <a:lstStyle/>
        <a:p>
          <a:r>
            <a:rPr lang="el-GR"/>
            <a:t>για κάθε προϊόν &amp; υπηρεσία μεμονωμένα οδηγούμαστε σε μια επιμέρους αγορά με προσφορά (</a:t>
          </a:r>
          <a:r>
            <a:rPr lang="en-GB"/>
            <a:t>S)</a:t>
          </a:r>
          <a:r>
            <a:rPr lang="el-GR"/>
            <a:t> &amp; ζήτηση</a:t>
          </a:r>
          <a:r>
            <a:rPr lang="en-GB"/>
            <a:t> (D)</a:t>
          </a:r>
          <a:r>
            <a:rPr lang="el-GR"/>
            <a:t> (π.χ. η αγορά φαρμάκου, η αγορά καπνού, η αγορά αγροτικών προϊόντων).</a:t>
          </a:r>
          <a:endParaRPr lang="en-US"/>
        </a:p>
      </dgm:t>
    </dgm:pt>
    <dgm:pt modelId="{DE0F4452-A276-46B4-953E-67022244F9B6}" type="parTrans" cxnId="{9B3A4972-609D-4E37-86B2-8FFCDFBF5E75}">
      <dgm:prSet/>
      <dgm:spPr/>
      <dgm:t>
        <a:bodyPr/>
        <a:lstStyle/>
        <a:p>
          <a:endParaRPr lang="en-US"/>
        </a:p>
      </dgm:t>
    </dgm:pt>
    <dgm:pt modelId="{D47EEBDF-1E73-4CD2-BEC2-E39B7BB62378}" type="sibTrans" cxnId="{9B3A4972-609D-4E37-86B2-8FFCDFBF5E75}">
      <dgm:prSet/>
      <dgm:spPr/>
      <dgm:t>
        <a:bodyPr/>
        <a:lstStyle/>
        <a:p>
          <a:endParaRPr lang="en-US"/>
        </a:p>
      </dgm:t>
    </dgm:pt>
    <dgm:pt modelId="{FD867424-01EA-437E-9060-B0B8A8B33A96}">
      <dgm:prSet/>
      <dgm:spPr/>
      <dgm:t>
        <a:bodyPr/>
        <a:lstStyle/>
        <a:p>
          <a:r>
            <a:rPr lang="el-GR"/>
            <a:t>Και όλες μαζί σωρευτικά στη λεγόμενη Συναθροιστική Ζήτηση</a:t>
          </a:r>
          <a:r>
            <a:rPr lang="en-GB"/>
            <a:t> (AD)</a:t>
          </a:r>
          <a:r>
            <a:rPr lang="el-GR"/>
            <a:t> &amp; Συναθροιστική Προσφορά</a:t>
          </a:r>
          <a:r>
            <a:rPr lang="en-GB"/>
            <a:t> (AS)</a:t>
          </a:r>
          <a:r>
            <a:rPr lang="el-GR"/>
            <a:t>. </a:t>
          </a:r>
          <a:endParaRPr lang="en-US"/>
        </a:p>
      </dgm:t>
    </dgm:pt>
    <dgm:pt modelId="{7D444E59-B5B3-4908-AE00-6D45D23C7445}" type="parTrans" cxnId="{D9C40A47-B68D-4A14-A26F-2207ED39E0AB}">
      <dgm:prSet/>
      <dgm:spPr/>
      <dgm:t>
        <a:bodyPr/>
        <a:lstStyle/>
        <a:p>
          <a:endParaRPr lang="en-US"/>
        </a:p>
      </dgm:t>
    </dgm:pt>
    <dgm:pt modelId="{3667A8A3-6CB1-49CD-ADD5-BBB5DC89FF5A}" type="sibTrans" cxnId="{D9C40A47-B68D-4A14-A26F-2207ED39E0AB}">
      <dgm:prSet/>
      <dgm:spPr/>
      <dgm:t>
        <a:bodyPr/>
        <a:lstStyle/>
        <a:p>
          <a:endParaRPr lang="en-US"/>
        </a:p>
      </dgm:t>
    </dgm:pt>
    <dgm:pt modelId="{E31B8C8D-BAE3-4DD4-BCB2-E09E74B4645C}" type="pres">
      <dgm:prSet presAssocID="{9224AE90-BE2F-47FF-B784-D0B1665769B6}" presName="linear" presStyleCnt="0">
        <dgm:presLayoutVars>
          <dgm:animLvl val="lvl"/>
          <dgm:resizeHandles val="exact"/>
        </dgm:presLayoutVars>
      </dgm:prSet>
      <dgm:spPr/>
    </dgm:pt>
    <dgm:pt modelId="{341672DF-E92B-4F85-9DF7-702FF0D1E471}" type="pres">
      <dgm:prSet presAssocID="{2227BBCD-A40B-4E3C-B32F-A491E5607CF4}" presName="parentText" presStyleLbl="node1" presStyleIdx="0" presStyleCnt="2">
        <dgm:presLayoutVars>
          <dgm:chMax val="0"/>
          <dgm:bulletEnabled val="1"/>
        </dgm:presLayoutVars>
      </dgm:prSet>
      <dgm:spPr/>
    </dgm:pt>
    <dgm:pt modelId="{B56A1561-7666-4602-AB01-1A128B90717D}" type="pres">
      <dgm:prSet presAssocID="{D47EEBDF-1E73-4CD2-BEC2-E39B7BB62378}" presName="spacer" presStyleCnt="0"/>
      <dgm:spPr/>
    </dgm:pt>
    <dgm:pt modelId="{F78E1DE8-3CBA-46C0-BDCC-935F3DC5EB97}" type="pres">
      <dgm:prSet presAssocID="{FD867424-01EA-437E-9060-B0B8A8B33A96}" presName="parentText" presStyleLbl="node1" presStyleIdx="1" presStyleCnt="2">
        <dgm:presLayoutVars>
          <dgm:chMax val="0"/>
          <dgm:bulletEnabled val="1"/>
        </dgm:presLayoutVars>
      </dgm:prSet>
      <dgm:spPr/>
    </dgm:pt>
  </dgm:ptLst>
  <dgm:cxnLst>
    <dgm:cxn modelId="{D9C40A47-B68D-4A14-A26F-2207ED39E0AB}" srcId="{9224AE90-BE2F-47FF-B784-D0B1665769B6}" destId="{FD867424-01EA-437E-9060-B0B8A8B33A96}" srcOrd="1" destOrd="0" parTransId="{7D444E59-B5B3-4908-AE00-6D45D23C7445}" sibTransId="{3667A8A3-6CB1-49CD-ADD5-BBB5DC89FF5A}"/>
    <dgm:cxn modelId="{9B3A4972-609D-4E37-86B2-8FFCDFBF5E75}" srcId="{9224AE90-BE2F-47FF-B784-D0B1665769B6}" destId="{2227BBCD-A40B-4E3C-B32F-A491E5607CF4}" srcOrd="0" destOrd="0" parTransId="{DE0F4452-A276-46B4-953E-67022244F9B6}" sibTransId="{D47EEBDF-1E73-4CD2-BEC2-E39B7BB62378}"/>
    <dgm:cxn modelId="{AADBB2A5-8BC6-4D38-97A9-3CCD4252AFD1}" type="presOf" srcId="{9224AE90-BE2F-47FF-B784-D0B1665769B6}" destId="{E31B8C8D-BAE3-4DD4-BCB2-E09E74B4645C}" srcOrd="0" destOrd="0" presId="urn:microsoft.com/office/officeart/2005/8/layout/vList2"/>
    <dgm:cxn modelId="{0DD562C0-9336-4B2C-9CC1-3811756CDDD3}" type="presOf" srcId="{FD867424-01EA-437E-9060-B0B8A8B33A96}" destId="{F78E1DE8-3CBA-46C0-BDCC-935F3DC5EB97}" srcOrd="0" destOrd="0" presId="urn:microsoft.com/office/officeart/2005/8/layout/vList2"/>
    <dgm:cxn modelId="{280703EC-2334-4CE4-9E5F-AC270241EC5D}" type="presOf" srcId="{2227BBCD-A40B-4E3C-B32F-A491E5607CF4}" destId="{341672DF-E92B-4F85-9DF7-702FF0D1E471}" srcOrd="0" destOrd="0" presId="urn:microsoft.com/office/officeart/2005/8/layout/vList2"/>
    <dgm:cxn modelId="{A4D311F3-86D1-417E-B440-078544232E0B}" type="presParOf" srcId="{E31B8C8D-BAE3-4DD4-BCB2-E09E74B4645C}" destId="{341672DF-E92B-4F85-9DF7-702FF0D1E471}" srcOrd="0" destOrd="0" presId="urn:microsoft.com/office/officeart/2005/8/layout/vList2"/>
    <dgm:cxn modelId="{6958C833-4115-4761-AE30-697A700E7ABD}" type="presParOf" srcId="{E31B8C8D-BAE3-4DD4-BCB2-E09E74B4645C}" destId="{B56A1561-7666-4602-AB01-1A128B90717D}" srcOrd="1" destOrd="0" presId="urn:microsoft.com/office/officeart/2005/8/layout/vList2"/>
    <dgm:cxn modelId="{888C1D89-B067-4F76-8877-CF3398FF0317}" type="presParOf" srcId="{E31B8C8D-BAE3-4DD4-BCB2-E09E74B4645C}" destId="{F78E1DE8-3CBA-46C0-BDCC-935F3DC5EB9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E4BC8A-0616-4696-B32E-BC755BCE09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F89525-BFCB-4366-9C00-266B1BC5635B}">
      <dgm:prSet/>
      <dgm:spPr/>
      <dgm:t>
        <a:bodyPr/>
        <a:lstStyle/>
        <a:p>
          <a:r>
            <a:rPr lang="en-US" b="0" i="0"/>
            <a:t>Υπάρχουν πολλών μορφών αγορές</a:t>
          </a:r>
          <a:endParaRPr lang="en-US"/>
        </a:p>
      </dgm:t>
    </dgm:pt>
    <dgm:pt modelId="{AE826120-6E91-49EF-9551-FA107DBA94C4}" type="parTrans" cxnId="{0ED37458-3EC9-412F-BBC4-1BCA449FE747}">
      <dgm:prSet/>
      <dgm:spPr/>
      <dgm:t>
        <a:bodyPr/>
        <a:lstStyle/>
        <a:p>
          <a:endParaRPr lang="en-US"/>
        </a:p>
      </dgm:t>
    </dgm:pt>
    <dgm:pt modelId="{10C05C1C-DF32-4C8E-9291-223EDA21A841}" type="sibTrans" cxnId="{0ED37458-3EC9-412F-BBC4-1BCA449FE747}">
      <dgm:prSet/>
      <dgm:spPr/>
      <dgm:t>
        <a:bodyPr/>
        <a:lstStyle/>
        <a:p>
          <a:endParaRPr lang="en-US"/>
        </a:p>
      </dgm:t>
    </dgm:pt>
    <dgm:pt modelId="{DB17AE9B-DACC-4545-9F02-B270338E8661}">
      <dgm:prSet/>
      <dgm:spPr/>
      <dgm:t>
        <a:bodyPr/>
        <a:lstStyle/>
        <a:p>
          <a:r>
            <a:rPr lang="en-US" b="0" i="0"/>
            <a:t>Οι αγορές έχουν αγοραστές και πωλητές</a:t>
          </a:r>
          <a:endParaRPr lang="en-US"/>
        </a:p>
      </dgm:t>
    </dgm:pt>
    <dgm:pt modelId="{F4144C24-EF29-4D9B-8B7D-161C8337B89C}" type="parTrans" cxnId="{6227A505-4180-4B60-B0B1-BC053822D133}">
      <dgm:prSet/>
      <dgm:spPr/>
      <dgm:t>
        <a:bodyPr/>
        <a:lstStyle/>
        <a:p>
          <a:endParaRPr lang="en-US"/>
        </a:p>
      </dgm:t>
    </dgm:pt>
    <dgm:pt modelId="{6D72637A-0088-4CEB-AC25-502BE6EB47D5}" type="sibTrans" cxnId="{6227A505-4180-4B60-B0B1-BC053822D133}">
      <dgm:prSet/>
      <dgm:spPr/>
      <dgm:t>
        <a:bodyPr/>
        <a:lstStyle/>
        <a:p>
          <a:endParaRPr lang="en-US"/>
        </a:p>
      </dgm:t>
    </dgm:pt>
    <dgm:pt modelId="{044EB076-195C-48B9-935C-11A2CB421538}">
      <dgm:prSet/>
      <dgm:spPr/>
      <dgm:t>
        <a:bodyPr/>
        <a:lstStyle/>
        <a:p>
          <a:r>
            <a:rPr lang="en-US" b="0" i="0"/>
            <a:t>Δεν είναι αναγκαίο να συναντηθούν οι αγοραστές και πωλητές για να πραγματοποιηθεί κάποια συναλλαγή</a:t>
          </a:r>
          <a:endParaRPr lang="en-US"/>
        </a:p>
      </dgm:t>
    </dgm:pt>
    <dgm:pt modelId="{F1D0C78C-F6A6-4210-8719-FEAD2064E5EC}" type="parTrans" cxnId="{C5A32708-9000-4D96-94F7-B7004784DDD3}">
      <dgm:prSet/>
      <dgm:spPr/>
      <dgm:t>
        <a:bodyPr/>
        <a:lstStyle/>
        <a:p>
          <a:endParaRPr lang="en-US"/>
        </a:p>
      </dgm:t>
    </dgm:pt>
    <dgm:pt modelId="{41603CD4-0A08-4039-B3AB-02B563AFF325}" type="sibTrans" cxnId="{C5A32708-9000-4D96-94F7-B7004784DDD3}">
      <dgm:prSet/>
      <dgm:spPr/>
      <dgm:t>
        <a:bodyPr/>
        <a:lstStyle/>
        <a:p>
          <a:endParaRPr lang="en-US"/>
        </a:p>
      </dgm:t>
    </dgm:pt>
    <dgm:pt modelId="{61310DB1-2211-4202-B1C9-16E752E18787}">
      <dgm:prSet/>
      <dgm:spPr/>
      <dgm:t>
        <a:bodyPr/>
        <a:lstStyle/>
        <a:p>
          <a:r>
            <a:rPr lang="en-US" b="0" i="0"/>
            <a:t>Μια ανταγωνιστική αγορά έχει πολλούς αγοραστές και πωλητές όπου κανένας δεν έχει σημαντικό αντίκτυπο στην τιμή</a:t>
          </a:r>
          <a:endParaRPr lang="en-US"/>
        </a:p>
      </dgm:t>
    </dgm:pt>
    <dgm:pt modelId="{B01478C5-576C-4189-9E45-6C623B98320F}" type="parTrans" cxnId="{A1FF048F-1F70-48CE-B162-65909743E9F7}">
      <dgm:prSet/>
      <dgm:spPr/>
      <dgm:t>
        <a:bodyPr/>
        <a:lstStyle/>
        <a:p>
          <a:endParaRPr lang="en-US"/>
        </a:p>
      </dgm:t>
    </dgm:pt>
    <dgm:pt modelId="{61210DE5-06B3-4B0B-B766-F5441EF6DB60}" type="sibTrans" cxnId="{A1FF048F-1F70-48CE-B162-65909743E9F7}">
      <dgm:prSet/>
      <dgm:spPr/>
      <dgm:t>
        <a:bodyPr/>
        <a:lstStyle/>
        <a:p>
          <a:endParaRPr lang="en-US"/>
        </a:p>
      </dgm:t>
    </dgm:pt>
    <dgm:pt modelId="{13E95E1F-90C6-485C-9862-76C7BD03F1FE}" type="pres">
      <dgm:prSet presAssocID="{3BE4BC8A-0616-4696-B32E-BC755BCE0964}" presName="linear" presStyleCnt="0">
        <dgm:presLayoutVars>
          <dgm:animLvl val="lvl"/>
          <dgm:resizeHandles val="exact"/>
        </dgm:presLayoutVars>
      </dgm:prSet>
      <dgm:spPr/>
    </dgm:pt>
    <dgm:pt modelId="{F7A7E4EC-E71E-4EF2-9188-7EDC8D70F40E}" type="pres">
      <dgm:prSet presAssocID="{1DF89525-BFCB-4366-9C00-266B1BC5635B}" presName="parentText" presStyleLbl="node1" presStyleIdx="0" presStyleCnt="4">
        <dgm:presLayoutVars>
          <dgm:chMax val="0"/>
          <dgm:bulletEnabled val="1"/>
        </dgm:presLayoutVars>
      </dgm:prSet>
      <dgm:spPr/>
    </dgm:pt>
    <dgm:pt modelId="{52552527-CDD5-4F15-886D-B858332A24FE}" type="pres">
      <dgm:prSet presAssocID="{10C05C1C-DF32-4C8E-9291-223EDA21A841}" presName="spacer" presStyleCnt="0"/>
      <dgm:spPr/>
    </dgm:pt>
    <dgm:pt modelId="{10330246-8256-415B-9C49-5EF9E6E9E9A3}" type="pres">
      <dgm:prSet presAssocID="{DB17AE9B-DACC-4545-9F02-B270338E8661}" presName="parentText" presStyleLbl="node1" presStyleIdx="1" presStyleCnt="4">
        <dgm:presLayoutVars>
          <dgm:chMax val="0"/>
          <dgm:bulletEnabled val="1"/>
        </dgm:presLayoutVars>
      </dgm:prSet>
      <dgm:spPr/>
    </dgm:pt>
    <dgm:pt modelId="{F3C3097E-47B4-4E25-AEC1-9BF0CC21E112}" type="pres">
      <dgm:prSet presAssocID="{6D72637A-0088-4CEB-AC25-502BE6EB47D5}" presName="spacer" presStyleCnt="0"/>
      <dgm:spPr/>
    </dgm:pt>
    <dgm:pt modelId="{4A5A3C82-BFA8-4A4E-9F57-00C7AA07C302}" type="pres">
      <dgm:prSet presAssocID="{044EB076-195C-48B9-935C-11A2CB421538}" presName="parentText" presStyleLbl="node1" presStyleIdx="2" presStyleCnt="4">
        <dgm:presLayoutVars>
          <dgm:chMax val="0"/>
          <dgm:bulletEnabled val="1"/>
        </dgm:presLayoutVars>
      </dgm:prSet>
      <dgm:spPr/>
    </dgm:pt>
    <dgm:pt modelId="{E9C59E69-6BC5-41B2-89DD-6DA9DE9EB4E6}" type="pres">
      <dgm:prSet presAssocID="{41603CD4-0A08-4039-B3AB-02B563AFF325}" presName="spacer" presStyleCnt="0"/>
      <dgm:spPr/>
    </dgm:pt>
    <dgm:pt modelId="{F97ACE7F-52CF-4050-A25F-931C9267C723}" type="pres">
      <dgm:prSet presAssocID="{61310DB1-2211-4202-B1C9-16E752E18787}" presName="parentText" presStyleLbl="node1" presStyleIdx="3" presStyleCnt="4">
        <dgm:presLayoutVars>
          <dgm:chMax val="0"/>
          <dgm:bulletEnabled val="1"/>
        </dgm:presLayoutVars>
      </dgm:prSet>
      <dgm:spPr/>
    </dgm:pt>
  </dgm:ptLst>
  <dgm:cxnLst>
    <dgm:cxn modelId="{6227A505-4180-4B60-B0B1-BC053822D133}" srcId="{3BE4BC8A-0616-4696-B32E-BC755BCE0964}" destId="{DB17AE9B-DACC-4545-9F02-B270338E8661}" srcOrd="1" destOrd="0" parTransId="{F4144C24-EF29-4D9B-8B7D-161C8337B89C}" sibTransId="{6D72637A-0088-4CEB-AC25-502BE6EB47D5}"/>
    <dgm:cxn modelId="{C5A32708-9000-4D96-94F7-B7004784DDD3}" srcId="{3BE4BC8A-0616-4696-B32E-BC755BCE0964}" destId="{044EB076-195C-48B9-935C-11A2CB421538}" srcOrd="2" destOrd="0" parTransId="{F1D0C78C-F6A6-4210-8719-FEAD2064E5EC}" sibTransId="{41603CD4-0A08-4039-B3AB-02B563AFF325}"/>
    <dgm:cxn modelId="{11D1D319-8252-4D8D-AEC3-54BADD46FEB3}" type="presOf" srcId="{DB17AE9B-DACC-4545-9F02-B270338E8661}" destId="{10330246-8256-415B-9C49-5EF9E6E9E9A3}" srcOrd="0" destOrd="0" presId="urn:microsoft.com/office/officeart/2005/8/layout/vList2"/>
    <dgm:cxn modelId="{A4FD6B41-6797-4F13-A5AA-92FB97595BE3}" type="presOf" srcId="{1DF89525-BFCB-4366-9C00-266B1BC5635B}" destId="{F7A7E4EC-E71E-4EF2-9188-7EDC8D70F40E}" srcOrd="0" destOrd="0" presId="urn:microsoft.com/office/officeart/2005/8/layout/vList2"/>
    <dgm:cxn modelId="{CAAB7068-3ED5-4BC7-89B1-BB1753CF44E1}" type="presOf" srcId="{3BE4BC8A-0616-4696-B32E-BC755BCE0964}" destId="{13E95E1F-90C6-485C-9862-76C7BD03F1FE}" srcOrd="0" destOrd="0" presId="urn:microsoft.com/office/officeart/2005/8/layout/vList2"/>
    <dgm:cxn modelId="{0ED37458-3EC9-412F-BBC4-1BCA449FE747}" srcId="{3BE4BC8A-0616-4696-B32E-BC755BCE0964}" destId="{1DF89525-BFCB-4366-9C00-266B1BC5635B}" srcOrd="0" destOrd="0" parTransId="{AE826120-6E91-49EF-9551-FA107DBA94C4}" sibTransId="{10C05C1C-DF32-4C8E-9291-223EDA21A841}"/>
    <dgm:cxn modelId="{A1FF048F-1F70-48CE-B162-65909743E9F7}" srcId="{3BE4BC8A-0616-4696-B32E-BC755BCE0964}" destId="{61310DB1-2211-4202-B1C9-16E752E18787}" srcOrd="3" destOrd="0" parTransId="{B01478C5-576C-4189-9E45-6C623B98320F}" sibTransId="{61210DE5-06B3-4B0B-B766-F5441EF6DB60}"/>
    <dgm:cxn modelId="{10AD59AA-2BEB-4DD9-8A03-F21C15A5AB87}" type="presOf" srcId="{044EB076-195C-48B9-935C-11A2CB421538}" destId="{4A5A3C82-BFA8-4A4E-9F57-00C7AA07C302}" srcOrd="0" destOrd="0" presId="urn:microsoft.com/office/officeart/2005/8/layout/vList2"/>
    <dgm:cxn modelId="{AE0429CB-B707-48DB-8985-2D21584F8526}" type="presOf" srcId="{61310DB1-2211-4202-B1C9-16E752E18787}" destId="{F97ACE7F-52CF-4050-A25F-931C9267C723}" srcOrd="0" destOrd="0" presId="urn:microsoft.com/office/officeart/2005/8/layout/vList2"/>
    <dgm:cxn modelId="{968D8D22-87C6-459B-A0D9-9F32B8EC3A36}" type="presParOf" srcId="{13E95E1F-90C6-485C-9862-76C7BD03F1FE}" destId="{F7A7E4EC-E71E-4EF2-9188-7EDC8D70F40E}" srcOrd="0" destOrd="0" presId="urn:microsoft.com/office/officeart/2005/8/layout/vList2"/>
    <dgm:cxn modelId="{75E86E96-33D9-46CA-B9C9-2EB90AD7E1A8}" type="presParOf" srcId="{13E95E1F-90C6-485C-9862-76C7BD03F1FE}" destId="{52552527-CDD5-4F15-886D-B858332A24FE}" srcOrd="1" destOrd="0" presId="urn:microsoft.com/office/officeart/2005/8/layout/vList2"/>
    <dgm:cxn modelId="{D8A994A9-EDEE-4246-AD20-93983EE98AC3}" type="presParOf" srcId="{13E95E1F-90C6-485C-9862-76C7BD03F1FE}" destId="{10330246-8256-415B-9C49-5EF9E6E9E9A3}" srcOrd="2" destOrd="0" presId="urn:microsoft.com/office/officeart/2005/8/layout/vList2"/>
    <dgm:cxn modelId="{69092FE0-62EA-4865-92A4-C788AE740E52}" type="presParOf" srcId="{13E95E1F-90C6-485C-9862-76C7BD03F1FE}" destId="{F3C3097E-47B4-4E25-AEC1-9BF0CC21E112}" srcOrd="3" destOrd="0" presId="urn:microsoft.com/office/officeart/2005/8/layout/vList2"/>
    <dgm:cxn modelId="{1A859ED3-B969-46F6-991F-27890549F3D4}" type="presParOf" srcId="{13E95E1F-90C6-485C-9862-76C7BD03F1FE}" destId="{4A5A3C82-BFA8-4A4E-9F57-00C7AA07C302}" srcOrd="4" destOrd="0" presId="urn:microsoft.com/office/officeart/2005/8/layout/vList2"/>
    <dgm:cxn modelId="{F3640B71-645F-40E1-B53C-CAF758F71A71}" type="presParOf" srcId="{13E95E1F-90C6-485C-9862-76C7BD03F1FE}" destId="{E9C59E69-6BC5-41B2-89DD-6DA9DE9EB4E6}" srcOrd="5" destOrd="0" presId="urn:microsoft.com/office/officeart/2005/8/layout/vList2"/>
    <dgm:cxn modelId="{305D1BF3-DAC8-4C41-9767-46745899AF09}" type="presParOf" srcId="{13E95E1F-90C6-485C-9862-76C7BD03F1FE}" destId="{F97ACE7F-52CF-4050-A25F-931C9267C7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174021-744A-4B33-AB63-DF3D19DF540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147F2B6-FB70-4D00-A92F-DA3E49FD7082}">
      <dgm:prSet/>
      <dgm:spPr/>
      <dgm:t>
        <a:bodyPr/>
        <a:lstStyle/>
        <a:p>
          <a:r>
            <a:rPr lang="en-US" b="0" i="0"/>
            <a:t>Χαρακτηριστικά μιας τέλεια ανταγωνιστικής αγοράς:</a:t>
          </a:r>
          <a:endParaRPr lang="en-US"/>
        </a:p>
      </dgm:t>
    </dgm:pt>
    <dgm:pt modelId="{0796BEFC-CDB6-44FB-BAF8-8C43F0A62BB7}" type="parTrans" cxnId="{0EC1FEAA-B349-43DE-88EA-A36EE0F8850B}">
      <dgm:prSet/>
      <dgm:spPr/>
      <dgm:t>
        <a:bodyPr/>
        <a:lstStyle/>
        <a:p>
          <a:endParaRPr lang="en-US"/>
        </a:p>
      </dgm:t>
    </dgm:pt>
    <dgm:pt modelId="{8FDB932D-637C-4474-92BD-CDCF4DCC92F1}" type="sibTrans" cxnId="{0EC1FEAA-B349-43DE-88EA-A36EE0F8850B}">
      <dgm:prSet/>
      <dgm:spPr/>
      <dgm:t>
        <a:bodyPr/>
        <a:lstStyle/>
        <a:p>
          <a:endParaRPr lang="en-US"/>
        </a:p>
      </dgm:t>
    </dgm:pt>
    <dgm:pt modelId="{921D430A-4110-4CEC-9B0F-906BEE210246}">
      <dgm:prSet/>
      <dgm:spPr/>
      <dgm:t>
        <a:bodyPr/>
        <a:lstStyle/>
        <a:p>
          <a:r>
            <a:rPr lang="en-US" b="0" i="0"/>
            <a:t>Ομοιογενή αγαθά που σημαίνει ότι οι αγοραστές δεν έχουν καμία προτίμηση</a:t>
          </a:r>
          <a:endParaRPr lang="en-US"/>
        </a:p>
      </dgm:t>
    </dgm:pt>
    <dgm:pt modelId="{458EDCB2-CB15-4AC2-A8AA-B6907F94F9A3}" type="parTrans" cxnId="{24D70066-E477-4597-912D-CED0D30D73D8}">
      <dgm:prSet/>
      <dgm:spPr/>
      <dgm:t>
        <a:bodyPr/>
        <a:lstStyle/>
        <a:p>
          <a:endParaRPr lang="en-US"/>
        </a:p>
      </dgm:t>
    </dgm:pt>
    <dgm:pt modelId="{3B2A2814-308D-437F-9160-F0606412435D}" type="sibTrans" cxnId="{24D70066-E477-4597-912D-CED0D30D73D8}">
      <dgm:prSet/>
      <dgm:spPr/>
      <dgm:t>
        <a:bodyPr/>
        <a:lstStyle/>
        <a:p>
          <a:endParaRPr lang="en-US"/>
        </a:p>
      </dgm:t>
    </dgm:pt>
    <dgm:pt modelId="{ACFBE616-D1AC-44C9-8FE3-7C8B74658255}">
      <dgm:prSet/>
      <dgm:spPr/>
      <dgm:t>
        <a:bodyPr/>
        <a:lstStyle/>
        <a:p>
          <a:r>
            <a:rPr lang="en-US" b="0" i="0"/>
            <a:t>Λήπτες τιμών:</a:t>
          </a:r>
          <a:br>
            <a:rPr lang="en-US" b="0" i="0"/>
          </a:br>
          <a:r>
            <a:rPr lang="en-US" b="0" i="0"/>
            <a:t>Πολλοί αγοραστές και πωλητές που δεν μπορούν να επηρεάσουν τις τιμές</a:t>
          </a:r>
          <a:endParaRPr lang="en-US"/>
        </a:p>
      </dgm:t>
    </dgm:pt>
    <dgm:pt modelId="{A0BAEF43-8BB0-46B0-8281-BE85DA9F3349}" type="parTrans" cxnId="{8DD6F1D9-A7B8-4ABB-9340-84BF0E66FC2D}">
      <dgm:prSet/>
      <dgm:spPr/>
      <dgm:t>
        <a:bodyPr/>
        <a:lstStyle/>
        <a:p>
          <a:endParaRPr lang="en-US"/>
        </a:p>
      </dgm:t>
    </dgm:pt>
    <dgm:pt modelId="{5CA4F675-BC55-4AAC-B2F1-9DD7FB134580}" type="sibTrans" cxnId="{8DD6F1D9-A7B8-4ABB-9340-84BF0E66FC2D}">
      <dgm:prSet/>
      <dgm:spPr/>
      <dgm:t>
        <a:bodyPr/>
        <a:lstStyle/>
        <a:p>
          <a:endParaRPr lang="en-US"/>
        </a:p>
      </dgm:t>
    </dgm:pt>
    <dgm:pt modelId="{122DAD86-274C-4C99-AD34-AE4F81DBC305}">
      <dgm:prSet/>
      <dgm:spPr/>
      <dgm:t>
        <a:bodyPr/>
        <a:lstStyle/>
        <a:p>
          <a:r>
            <a:rPr lang="en-US" b="0" i="0"/>
            <a:t>Άλλες δομές της αγοράς :</a:t>
          </a:r>
          <a:endParaRPr lang="en-US"/>
        </a:p>
      </dgm:t>
    </dgm:pt>
    <dgm:pt modelId="{A6F8140D-D33B-491E-9342-015D98D5903C}" type="parTrans" cxnId="{2A0DCC4D-3D48-48BF-8C2E-BA33118D22C0}">
      <dgm:prSet/>
      <dgm:spPr/>
      <dgm:t>
        <a:bodyPr/>
        <a:lstStyle/>
        <a:p>
          <a:endParaRPr lang="en-US"/>
        </a:p>
      </dgm:t>
    </dgm:pt>
    <dgm:pt modelId="{B29950B4-D7DF-4477-8B0F-8860ACFC7B0F}" type="sibTrans" cxnId="{2A0DCC4D-3D48-48BF-8C2E-BA33118D22C0}">
      <dgm:prSet/>
      <dgm:spPr/>
      <dgm:t>
        <a:bodyPr/>
        <a:lstStyle/>
        <a:p>
          <a:endParaRPr lang="en-US"/>
        </a:p>
      </dgm:t>
    </dgm:pt>
    <dgm:pt modelId="{233E7278-B3E1-421E-845C-B85CD01A92EE}">
      <dgm:prSet/>
      <dgm:spPr/>
      <dgm:t>
        <a:bodyPr/>
        <a:lstStyle/>
        <a:p>
          <a:r>
            <a:rPr lang="en-US" b="0" i="0"/>
            <a:t>Ολιγοπώλιο:</a:t>
          </a:r>
          <a:br>
            <a:rPr lang="en-US" b="0" i="0"/>
          </a:br>
          <a:r>
            <a:rPr lang="en-US" b="0" i="0"/>
            <a:t>Λίγοι πωλητές οι οποίοι δεν έχουν πάντα έντονο ανταγωνισμό μεταξύ τους</a:t>
          </a:r>
          <a:endParaRPr lang="en-US"/>
        </a:p>
      </dgm:t>
    </dgm:pt>
    <dgm:pt modelId="{53D8550B-C7E7-4041-8483-7DF1D8E3B35C}" type="parTrans" cxnId="{8B0AEA97-9026-4AFF-9B0F-11B9A1BD765C}">
      <dgm:prSet/>
      <dgm:spPr/>
      <dgm:t>
        <a:bodyPr/>
        <a:lstStyle/>
        <a:p>
          <a:endParaRPr lang="en-US"/>
        </a:p>
      </dgm:t>
    </dgm:pt>
    <dgm:pt modelId="{5A6479AA-2756-421F-869A-B3DB27BECC56}" type="sibTrans" cxnId="{8B0AEA97-9026-4AFF-9B0F-11B9A1BD765C}">
      <dgm:prSet/>
      <dgm:spPr/>
      <dgm:t>
        <a:bodyPr/>
        <a:lstStyle/>
        <a:p>
          <a:endParaRPr lang="en-US"/>
        </a:p>
      </dgm:t>
    </dgm:pt>
    <dgm:pt modelId="{DDC328F5-89F0-4AD5-9098-26A30E4CC59A}">
      <dgm:prSet/>
      <dgm:spPr/>
      <dgm:t>
        <a:bodyPr/>
        <a:lstStyle/>
        <a:p>
          <a:r>
            <a:rPr lang="en-US" b="0" i="0"/>
            <a:t>Ατελής ή μονοπωλιακός ανταγωνισμός:</a:t>
          </a:r>
          <a:br>
            <a:rPr lang="en-US" b="0" i="0"/>
          </a:br>
          <a:r>
            <a:rPr lang="en-US" b="0" i="0"/>
            <a:t>Πολλοί πωλητές που ο καθένας προσφέρει ελαφρώς διαφορετικό προϊόν</a:t>
          </a:r>
          <a:endParaRPr lang="en-US"/>
        </a:p>
      </dgm:t>
    </dgm:pt>
    <dgm:pt modelId="{017E130C-432D-40CF-A62E-7124DD20F578}" type="parTrans" cxnId="{741FA67B-D580-4F71-A240-49A076AAFEB4}">
      <dgm:prSet/>
      <dgm:spPr/>
      <dgm:t>
        <a:bodyPr/>
        <a:lstStyle/>
        <a:p>
          <a:endParaRPr lang="en-US"/>
        </a:p>
      </dgm:t>
    </dgm:pt>
    <dgm:pt modelId="{A25623DB-4375-4021-9EC8-46D7A581C550}" type="sibTrans" cxnId="{741FA67B-D580-4F71-A240-49A076AAFEB4}">
      <dgm:prSet/>
      <dgm:spPr/>
      <dgm:t>
        <a:bodyPr/>
        <a:lstStyle/>
        <a:p>
          <a:endParaRPr lang="en-US"/>
        </a:p>
      </dgm:t>
    </dgm:pt>
    <dgm:pt modelId="{7E7D09C1-C407-4C2E-8701-577537B7DA0E}">
      <dgm:prSet/>
      <dgm:spPr/>
      <dgm:t>
        <a:bodyPr/>
        <a:lstStyle/>
        <a:p>
          <a:r>
            <a:rPr lang="en-US" b="0" i="0" dirty="0"/>
            <a:t>(</a:t>
          </a:r>
          <a:r>
            <a:rPr lang="en-US" b="0" i="0" dirty="0" err="1"/>
            <a:t>Μονο</a:t>
          </a:r>
          <a:r>
            <a:rPr lang="en-US" b="0" i="0" dirty="0"/>
            <a:t>πώλιο ή μονοψώνιο – Ένας προμηθευτής ή ένας αγοραστής)</a:t>
          </a:r>
          <a:endParaRPr lang="en-US" dirty="0"/>
        </a:p>
      </dgm:t>
    </dgm:pt>
    <dgm:pt modelId="{2FC68934-5DEB-40D7-A9E3-A35882190DF2}" type="parTrans" cxnId="{2211915B-D677-4271-A00F-101D5AFCC5F4}">
      <dgm:prSet/>
      <dgm:spPr/>
      <dgm:t>
        <a:bodyPr/>
        <a:lstStyle/>
        <a:p>
          <a:endParaRPr lang="en-US"/>
        </a:p>
      </dgm:t>
    </dgm:pt>
    <dgm:pt modelId="{88114D61-864B-48A6-A779-02E39C6BAC68}" type="sibTrans" cxnId="{2211915B-D677-4271-A00F-101D5AFCC5F4}">
      <dgm:prSet/>
      <dgm:spPr/>
      <dgm:t>
        <a:bodyPr/>
        <a:lstStyle/>
        <a:p>
          <a:endParaRPr lang="en-US"/>
        </a:p>
      </dgm:t>
    </dgm:pt>
    <dgm:pt modelId="{1D41096C-6DEA-44E4-8478-F96FFF9BB328}" type="pres">
      <dgm:prSet presAssocID="{F9174021-744A-4B33-AB63-DF3D19DF5409}" presName="linear" presStyleCnt="0">
        <dgm:presLayoutVars>
          <dgm:animLvl val="lvl"/>
          <dgm:resizeHandles val="exact"/>
        </dgm:presLayoutVars>
      </dgm:prSet>
      <dgm:spPr/>
    </dgm:pt>
    <dgm:pt modelId="{2C755897-358C-40B2-AD1D-0540026538F2}" type="pres">
      <dgm:prSet presAssocID="{C147F2B6-FB70-4D00-A92F-DA3E49FD7082}" presName="parentText" presStyleLbl="node1" presStyleIdx="0" presStyleCnt="2">
        <dgm:presLayoutVars>
          <dgm:chMax val="0"/>
          <dgm:bulletEnabled val="1"/>
        </dgm:presLayoutVars>
      </dgm:prSet>
      <dgm:spPr/>
    </dgm:pt>
    <dgm:pt modelId="{291A7E24-7DD0-434D-8C1C-7AC0AFE60AE8}" type="pres">
      <dgm:prSet presAssocID="{C147F2B6-FB70-4D00-A92F-DA3E49FD7082}" presName="childText" presStyleLbl="revTx" presStyleIdx="0" presStyleCnt="2">
        <dgm:presLayoutVars>
          <dgm:bulletEnabled val="1"/>
        </dgm:presLayoutVars>
      </dgm:prSet>
      <dgm:spPr/>
    </dgm:pt>
    <dgm:pt modelId="{9744428A-C0F4-4B15-8FA2-4CA4C7AB779A}" type="pres">
      <dgm:prSet presAssocID="{122DAD86-274C-4C99-AD34-AE4F81DBC305}" presName="parentText" presStyleLbl="node1" presStyleIdx="1" presStyleCnt="2">
        <dgm:presLayoutVars>
          <dgm:chMax val="0"/>
          <dgm:bulletEnabled val="1"/>
        </dgm:presLayoutVars>
      </dgm:prSet>
      <dgm:spPr/>
    </dgm:pt>
    <dgm:pt modelId="{51D5A5C7-8F1B-44EC-B03A-21D74D865E71}" type="pres">
      <dgm:prSet presAssocID="{122DAD86-274C-4C99-AD34-AE4F81DBC305}" presName="childText" presStyleLbl="revTx" presStyleIdx="1" presStyleCnt="2">
        <dgm:presLayoutVars>
          <dgm:bulletEnabled val="1"/>
        </dgm:presLayoutVars>
      </dgm:prSet>
      <dgm:spPr/>
    </dgm:pt>
  </dgm:ptLst>
  <dgm:cxnLst>
    <dgm:cxn modelId="{FA350523-AE78-4B3B-A764-3684A10D12AE}" type="presOf" srcId="{233E7278-B3E1-421E-845C-B85CD01A92EE}" destId="{51D5A5C7-8F1B-44EC-B03A-21D74D865E71}" srcOrd="0" destOrd="0" presId="urn:microsoft.com/office/officeart/2005/8/layout/vList2"/>
    <dgm:cxn modelId="{C777992A-DD51-41BD-828E-C87A098FFE41}" type="presOf" srcId="{7E7D09C1-C407-4C2E-8701-577537B7DA0E}" destId="{51D5A5C7-8F1B-44EC-B03A-21D74D865E71}" srcOrd="0" destOrd="2" presId="urn:microsoft.com/office/officeart/2005/8/layout/vList2"/>
    <dgm:cxn modelId="{2211915B-D677-4271-A00F-101D5AFCC5F4}" srcId="{122DAD86-274C-4C99-AD34-AE4F81DBC305}" destId="{7E7D09C1-C407-4C2E-8701-577537B7DA0E}" srcOrd="2" destOrd="0" parTransId="{2FC68934-5DEB-40D7-A9E3-A35882190DF2}" sibTransId="{88114D61-864B-48A6-A779-02E39C6BAC68}"/>
    <dgm:cxn modelId="{2633005C-5D2D-4E8C-9BC7-49E7227398B9}" type="presOf" srcId="{F9174021-744A-4B33-AB63-DF3D19DF5409}" destId="{1D41096C-6DEA-44E4-8478-F96FFF9BB328}" srcOrd="0" destOrd="0" presId="urn:microsoft.com/office/officeart/2005/8/layout/vList2"/>
    <dgm:cxn modelId="{7AC65841-5205-4236-BE15-C000083F4721}" type="presOf" srcId="{921D430A-4110-4CEC-9B0F-906BEE210246}" destId="{291A7E24-7DD0-434D-8C1C-7AC0AFE60AE8}" srcOrd="0" destOrd="0" presId="urn:microsoft.com/office/officeart/2005/8/layout/vList2"/>
    <dgm:cxn modelId="{24D70066-E477-4597-912D-CED0D30D73D8}" srcId="{C147F2B6-FB70-4D00-A92F-DA3E49FD7082}" destId="{921D430A-4110-4CEC-9B0F-906BEE210246}" srcOrd="0" destOrd="0" parTransId="{458EDCB2-CB15-4AC2-A8AA-B6907F94F9A3}" sibTransId="{3B2A2814-308D-437F-9160-F0606412435D}"/>
    <dgm:cxn modelId="{2A0DCC4D-3D48-48BF-8C2E-BA33118D22C0}" srcId="{F9174021-744A-4B33-AB63-DF3D19DF5409}" destId="{122DAD86-274C-4C99-AD34-AE4F81DBC305}" srcOrd="1" destOrd="0" parTransId="{A6F8140D-D33B-491E-9342-015D98D5903C}" sibTransId="{B29950B4-D7DF-4477-8B0F-8860ACFC7B0F}"/>
    <dgm:cxn modelId="{E525677B-43AE-4BF7-A23C-1B1B00E9A620}" type="presOf" srcId="{122DAD86-274C-4C99-AD34-AE4F81DBC305}" destId="{9744428A-C0F4-4B15-8FA2-4CA4C7AB779A}" srcOrd="0" destOrd="0" presId="urn:microsoft.com/office/officeart/2005/8/layout/vList2"/>
    <dgm:cxn modelId="{741FA67B-D580-4F71-A240-49A076AAFEB4}" srcId="{122DAD86-274C-4C99-AD34-AE4F81DBC305}" destId="{DDC328F5-89F0-4AD5-9098-26A30E4CC59A}" srcOrd="1" destOrd="0" parTransId="{017E130C-432D-40CF-A62E-7124DD20F578}" sibTransId="{A25623DB-4375-4021-9EC8-46D7A581C550}"/>
    <dgm:cxn modelId="{8B0AEA97-9026-4AFF-9B0F-11B9A1BD765C}" srcId="{122DAD86-274C-4C99-AD34-AE4F81DBC305}" destId="{233E7278-B3E1-421E-845C-B85CD01A92EE}" srcOrd="0" destOrd="0" parTransId="{53D8550B-C7E7-4041-8483-7DF1D8E3B35C}" sibTransId="{5A6479AA-2756-421F-869A-B3DB27BECC56}"/>
    <dgm:cxn modelId="{0EC1FEAA-B349-43DE-88EA-A36EE0F8850B}" srcId="{F9174021-744A-4B33-AB63-DF3D19DF5409}" destId="{C147F2B6-FB70-4D00-A92F-DA3E49FD7082}" srcOrd="0" destOrd="0" parTransId="{0796BEFC-CDB6-44FB-BAF8-8C43F0A62BB7}" sibTransId="{8FDB932D-637C-4474-92BD-CDCF4DCC92F1}"/>
    <dgm:cxn modelId="{CD0308BD-477A-48AB-A72A-6A44B0CB880F}" type="presOf" srcId="{C147F2B6-FB70-4D00-A92F-DA3E49FD7082}" destId="{2C755897-358C-40B2-AD1D-0540026538F2}" srcOrd="0" destOrd="0" presId="urn:microsoft.com/office/officeart/2005/8/layout/vList2"/>
    <dgm:cxn modelId="{9A3C7DD9-0DF3-46CF-B0CD-96FA900716EF}" type="presOf" srcId="{DDC328F5-89F0-4AD5-9098-26A30E4CC59A}" destId="{51D5A5C7-8F1B-44EC-B03A-21D74D865E71}" srcOrd="0" destOrd="1" presId="urn:microsoft.com/office/officeart/2005/8/layout/vList2"/>
    <dgm:cxn modelId="{8DD6F1D9-A7B8-4ABB-9340-84BF0E66FC2D}" srcId="{C147F2B6-FB70-4D00-A92F-DA3E49FD7082}" destId="{ACFBE616-D1AC-44C9-8FE3-7C8B74658255}" srcOrd="1" destOrd="0" parTransId="{A0BAEF43-8BB0-46B0-8281-BE85DA9F3349}" sibTransId="{5CA4F675-BC55-4AAC-B2F1-9DD7FB134580}"/>
    <dgm:cxn modelId="{22689CE7-5E0B-4AF9-8F03-105B1EBED264}" type="presOf" srcId="{ACFBE616-D1AC-44C9-8FE3-7C8B74658255}" destId="{291A7E24-7DD0-434D-8C1C-7AC0AFE60AE8}" srcOrd="0" destOrd="1" presId="urn:microsoft.com/office/officeart/2005/8/layout/vList2"/>
    <dgm:cxn modelId="{0AC392F3-22B4-46DD-8B5C-FFFCF179C4CF}" type="presParOf" srcId="{1D41096C-6DEA-44E4-8478-F96FFF9BB328}" destId="{2C755897-358C-40B2-AD1D-0540026538F2}" srcOrd="0" destOrd="0" presId="urn:microsoft.com/office/officeart/2005/8/layout/vList2"/>
    <dgm:cxn modelId="{57CB6B5E-6E11-42FB-94E9-B9AEEFB0E79A}" type="presParOf" srcId="{1D41096C-6DEA-44E4-8478-F96FFF9BB328}" destId="{291A7E24-7DD0-434D-8C1C-7AC0AFE60AE8}" srcOrd="1" destOrd="0" presId="urn:microsoft.com/office/officeart/2005/8/layout/vList2"/>
    <dgm:cxn modelId="{6566C934-D6A4-4B3C-AA2C-131B9006A8D0}" type="presParOf" srcId="{1D41096C-6DEA-44E4-8478-F96FFF9BB328}" destId="{9744428A-C0F4-4B15-8FA2-4CA4C7AB779A}" srcOrd="2" destOrd="0" presId="urn:microsoft.com/office/officeart/2005/8/layout/vList2"/>
    <dgm:cxn modelId="{75974A7A-3404-4394-9E70-E5C3EE582C8E}" type="presParOf" srcId="{1D41096C-6DEA-44E4-8478-F96FFF9BB328}" destId="{51D5A5C7-8F1B-44EC-B03A-21D74D865E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526CE-96AF-4453-842B-8803255C43B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313835A-9398-4F5A-A72D-655DA66BE4A2}">
      <dgm:prSet/>
      <dgm:spPr/>
      <dgm:t>
        <a:bodyPr/>
        <a:lstStyle/>
        <a:p>
          <a:r>
            <a:rPr lang="en-US" b="0" i="0"/>
            <a:t>Η προσφορά της αγοράς είναι το άθροισμα των ατομικών προσφορών από τους πωλητές</a:t>
          </a:r>
          <a:endParaRPr lang="en-US"/>
        </a:p>
      </dgm:t>
    </dgm:pt>
    <dgm:pt modelId="{7C59703B-2BCF-4124-96C4-35B542A5F6BE}" type="parTrans" cxnId="{C75B58AC-16A4-4C30-897C-EC8C1E640FAA}">
      <dgm:prSet/>
      <dgm:spPr/>
      <dgm:t>
        <a:bodyPr/>
        <a:lstStyle/>
        <a:p>
          <a:endParaRPr lang="en-US"/>
        </a:p>
      </dgm:t>
    </dgm:pt>
    <dgm:pt modelId="{CDC9CCF5-6E17-47F7-BD23-021E45DA266B}" type="sibTrans" cxnId="{C75B58AC-16A4-4C30-897C-EC8C1E640FAA}">
      <dgm:prSet/>
      <dgm:spPr/>
      <dgm:t>
        <a:bodyPr/>
        <a:lstStyle/>
        <a:p>
          <a:endParaRPr lang="en-US"/>
        </a:p>
      </dgm:t>
    </dgm:pt>
    <dgm:pt modelId="{4F415151-97E0-4A6A-847B-341526E98AA3}">
      <dgm:prSet/>
      <dgm:spPr/>
      <dgm:t>
        <a:bodyPr/>
        <a:lstStyle/>
        <a:p>
          <a:r>
            <a:rPr lang="en-US" b="0" i="0" dirty="0"/>
            <a:t>Η </a:t>
          </a:r>
          <a:r>
            <a:rPr lang="en-US" b="0" i="0" dirty="0" err="1"/>
            <a:t>συμ</a:t>
          </a:r>
          <a:r>
            <a:rPr lang="en-US" b="0" i="0" dirty="0"/>
            <a:t>περιφορά μιας επιχείρησης μπορεί να διαφέρει από αυτή της σ</a:t>
          </a:r>
          <a:r>
            <a:rPr lang="el-GR" b="0" i="0" dirty="0"/>
            <a:t>υ</a:t>
          </a:r>
          <a:r>
            <a:rPr lang="en-US" b="0" i="0" dirty="0" err="1"/>
            <a:t>νολ</a:t>
          </a:r>
          <a:r>
            <a:rPr lang="el-GR" b="0" i="0" dirty="0" err="1"/>
            <a:t>ικής</a:t>
          </a:r>
          <a:r>
            <a:rPr lang="en-US" b="0" i="0" dirty="0"/>
            <a:t> β</a:t>
          </a:r>
          <a:r>
            <a:rPr lang="en-US" b="0" i="0" dirty="0" err="1"/>
            <a:t>ιομηχ</a:t>
          </a:r>
          <a:r>
            <a:rPr lang="en-US" b="0" i="0" dirty="0"/>
            <a:t>ανίας</a:t>
          </a:r>
          <a:endParaRPr lang="en-US" dirty="0"/>
        </a:p>
      </dgm:t>
    </dgm:pt>
    <dgm:pt modelId="{EE7942A4-15C2-41C7-BDCE-0917780D1D73}" type="parTrans" cxnId="{42FB3D4C-3AB3-4915-BB30-5EFC4EBBBECA}">
      <dgm:prSet/>
      <dgm:spPr/>
      <dgm:t>
        <a:bodyPr/>
        <a:lstStyle/>
        <a:p>
          <a:endParaRPr lang="en-US"/>
        </a:p>
      </dgm:t>
    </dgm:pt>
    <dgm:pt modelId="{8DEAD014-B9DE-40F2-8A01-148306B7F6E4}" type="sibTrans" cxnId="{42FB3D4C-3AB3-4915-BB30-5EFC4EBBBECA}">
      <dgm:prSet/>
      <dgm:spPr/>
      <dgm:t>
        <a:bodyPr/>
        <a:lstStyle/>
        <a:p>
          <a:endParaRPr lang="en-US"/>
        </a:p>
      </dgm:t>
    </dgm:pt>
    <dgm:pt modelId="{29A937C1-BEE4-4E11-9E03-09D81E218361}">
      <dgm:prSet/>
      <dgm:spPr/>
      <dgm:t>
        <a:bodyPr/>
        <a:lstStyle/>
        <a:p>
          <a:r>
            <a:rPr lang="en-US" b="0" i="0"/>
            <a:t>Μια κίνηση κατά μήκος της καμπύλης προσφοράς προκαλείται από μια μεταβολή της τιμής</a:t>
          </a:r>
          <a:endParaRPr lang="en-US"/>
        </a:p>
      </dgm:t>
    </dgm:pt>
    <dgm:pt modelId="{F80C0B4F-5E8D-4F20-ADBF-EAF9274D5A4E}" type="parTrans" cxnId="{EAD7297F-9C64-4CC0-906F-4082E44AC84A}">
      <dgm:prSet/>
      <dgm:spPr/>
      <dgm:t>
        <a:bodyPr/>
        <a:lstStyle/>
        <a:p>
          <a:endParaRPr lang="en-US"/>
        </a:p>
      </dgm:t>
    </dgm:pt>
    <dgm:pt modelId="{61D21D48-8D86-41BC-8CB7-F8F40AF6BA6C}" type="sibTrans" cxnId="{EAD7297F-9C64-4CC0-906F-4082E44AC84A}">
      <dgm:prSet/>
      <dgm:spPr/>
      <dgm:t>
        <a:bodyPr/>
        <a:lstStyle/>
        <a:p>
          <a:endParaRPr lang="en-US"/>
        </a:p>
      </dgm:t>
    </dgm:pt>
    <dgm:pt modelId="{4F221AB9-D514-4B0F-9156-5B47A8D1A8D9}">
      <dgm:prSet/>
      <dgm:spPr/>
      <dgm:t>
        <a:bodyPr/>
        <a:lstStyle/>
        <a:p>
          <a:r>
            <a:rPr lang="en-US" b="0" i="0"/>
            <a:t>Μια μετατόπιση ή περιστροφή της καμπύλης προσφοράς προκαλείται όταν μεταβάλεται κάποιος άλλος παράγοντας εκτός της τιμής ο οποίος επηρεάζει την προσφορά</a:t>
          </a:r>
          <a:endParaRPr lang="en-US"/>
        </a:p>
      </dgm:t>
    </dgm:pt>
    <dgm:pt modelId="{3254BE32-961F-4056-9208-927427683AF1}" type="parTrans" cxnId="{6113CDB4-7917-48B1-97F9-4FC8C08E40FD}">
      <dgm:prSet/>
      <dgm:spPr/>
      <dgm:t>
        <a:bodyPr/>
        <a:lstStyle/>
        <a:p>
          <a:endParaRPr lang="en-US"/>
        </a:p>
      </dgm:t>
    </dgm:pt>
    <dgm:pt modelId="{34CA296D-B7CA-4444-9725-60155ABD63E0}" type="sibTrans" cxnId="{6113CDB4-7917-48B1-97F9-4FC8C08E40FD}">
      <dgm:prSet/>
      <dgm:spPr/>
      <dgm:t>
        <a:bodyPr/>
        <a:lstStyle/>
        <a:p>
          <a:endParaRPr lang="en-US"/>
        </a:p>
      </dgm:t>
    </dgm:pt>
    <dgm:pt modelId="{7AFF832F-9207-494E-BA26-53DD4392F509}" type="pres">
      <dgm:prSet presAssocID="{A98526CE-96AF-4453-842B-8803255C43B1}" presName="linear" presStyleCnt="0">
        <dgm:presLayoutVars>
          <dgm:animLvl val="lvl"/>
          <dgm:resizeHandles val="exact"/>
        </dgm:presLayoutVars>
      </dgm:prSet>
      <dgm:spPr/>
    </dgm:pt>
    <dgm:pt modelId="{730208C7-968B-4983-AB32-B888193DCE32}" type="pres">
      <dgm:prSet presAssocID="{2313835A-9398-4F5A-A72D-655DA66BE4A2}" presName="parentText" presStyleLbl="node1" presStyleIdx="0" presStyleCnt="3">
        <dgm:presLayoutVars>
          <dgm:chMax val="0"/>
          <dgm:bulletEnabled val="1"/>
        </dgm:presLayoutVars>
      </dgm:prSet>
      <dgm:spPr/>
    </dgm:pt>
    <dgm:pt modelId="{C4F1C5B9-5DFF-4AC6-8322-BF7F1D432829}" type="pres">
      <dgm:prSet presAssocID="{2313835A-9398-4F5A-A72D-655DA66BE4A2}" presName="childText" presStyleLbl="revTx" presStyleIdx="0" presStyleCnt="1">
        <dgm:presLayoutVars>
          <dgm:bulletEnabled val="1"/>
        </dgm:presLayoutVars>
      </dgm:prSet>
      <dgm:spPr/>
    </dgm:pt>
    <dgm:pt modelId="{B33BA555-A926-4FE0-85A6-C94A501D824A}" type="pres">
      <dgm:prSet presAssocID="{29A937C1-BEE4-4E11-9E03-09D81E218361}" presName="parentText" presStyleLbl="node1" presStyleIdx="1" presStyleCnt="3">
        <dgm:presLayoutVars>
          <dgm:chMax val="0"/>
          <dgm:bulletEnabled val="1"/>
        </dgm:presLayoutVars>
      </dgm:prSet>
      <dgm:spPr/>
    </dgm:pt>
    <dgm:pt modelId="{DC9D6280-1A89-4BC3-8908-03019AD2AC06}" type="pres">
      <dgm:prSet presAssocID="{61D21D48-8D86-41BC-8CB7-F8F40AF6BA6C}" presName="spacer" presStyleCnt="0"/>
      <dgm:spPr/>
    </dgm:pt>
    <dgm:pt modelId="{C5E19E62-D6B9-4CC6-85DB-D877F6B23B8F}" type="pres">
      <dgm:prSet presAssocID="{4F221AB9-D514-4B0F-9156-5B47A8D1A8D9}" presName="parentText" presStyleLbl="node1" presStyleIdx="2" presStyleCnt="3">
        <dgm:presLayoutVars>
          <dgm:chMax val="0"/>
          <dgm:bulletEnabled val="1"/>
        </dgm:presLayoutVars>
      </dgm:prSet>
      <dgm:spPr/>
    </dgm:pt>
  </dgm:ptLst>
  <dgm:cxnLst>
    <dgm:cxn modelId="{AB7BD75B-75FB-4E4A-8C03-7791753E4260}" type="presOf" srcId="{4F221AB9-D514-4B0F-9156-5B47A8D1A8D9}" destId="{C5E19E62-D6B9-4CC6-85DB-D877F6B23B8F}" srcOrd="0" destOrd="0" presId="urn:microsoft.com/office/officeart/2005/8/layout/vList2"/>
    <dgm:cxn modelId="{42FB3D4C-3AB3-4915-BB30-5EFC4EBBBECA}" srcId="{2313835A-9398-4F5A-A72D-655DA66BE4A2}" destId="{4F415151-97E0-4A6A-847B-341526E98AA3}" srcOrd="0" destOrd="0" parTransId="{EE7942A4-15C2-41C7-BDCE-0917780D1D73}" sibTransId="{8DEAD014-B9DE-40F2-8A01-148306B7F6E4}"/>
    <dgm:cxn modelId="{6AF67177-331F-4E27-942B-693FBB79B891}" type="presOf" srcId="{A98526CE-96AF-4453-842B-8803255C43B1}" destId="{7AFF832F-9207-494E-BA26-53DD4392F509}" srcOrd="0" destOrd="0" presId="urn:microsoft.com/office/officeart/2005/8/layout/vList2"/>
    <dgm:cxn modelId="{EAD7297F-9C64-4CC0-906F-4082E44AC84A}" srcId="{A98526CE-96AF-4453-842B-8803255C43B1}" destId="{29A937C1-BEE4-4E11-9E03-09D81E218361}" srcOrd="1" destOrd="0" parTransId="{F80C0B4F-5E8D-4F20-ADBF-EAF9274D5A4E}" sibTransId="{61D21D48-8D86-41BC-8CB7-F8F40AF6BA6C}"/>
    <dgm:cxn modelId="{DBE7BF90-C846-4287-A5E4-2CE5E9F5F965}" type="presOf" srcId="{29A937C1-BEE4-4E11-9E03-09D81E218361}" destId="{B33BA555-A926-4FE0-85A6-C94A501D824A}" srcOrd="0" destOrd="0" presId="urn:microsoft.com/office/officeart/2005/8/layout/vList2"/>
    <dgm:cxn modelId="{F33EAE94-61EC-42AE-929A-2FFEB65A9942}" type="presOf" srcId="{4F415151-97E0-4A6A-847B-341526E98AA3}" destId="{C4F1C5B9-5DFF-4AC6-8322-BF7F1D432829}" srcOrd="0" destOrd="0" presId="urn:microsoft.com/office/officeart/2005/8/layout/vList2"/>
    <dgm:cxn modelId="{EDDF57A7-7A1A-4483-90F8-59A35397815C}" type="presOf" srcId="{2313835A-9398-4F5A-A72D-655DA66BE4A2}" destId="{730208C7-968B-4983-AB32-B888193DCE32}" srcOrd="0" destOrd="0" presId="urn:microsoft.com/office/officeart/2005/8/layout/vList2"/>
    <dgm:cxn modelId="{C75B58AC-16A4-4C30-897C-EC8C1E640FAA}" srcId="{A98526CE-96AF-4453-842B-8803255C43B1}" destId="{2313835A-9398-4F5A-A72D-655DA66BE4A2}" srcOrd="0" destOrd="0" parTransId="{7C59703B-2BCF-4124-96C4-35B542A5F6BE}" sibTransId="{CDC9CCF5-6E17-47F7-BD23-021E45DA266B}"/>
    <dgm:cxn modelId="{6113CDB4-7917-48B1-97F9-4FC8C08E40FD}" srcId="{A98526CE-96AF-4453-842B-8803255C43B1}" destId="{4F221AB9-D514-4B0F-9156-5B47A8D1A8D9}" srcOrd="2" destOrd="0" parTransId="{3254BE32-961F-4056-9208-927427683AF1}" sibTransId="{34CA296D-B7CA-4444-9725-60155ABD63E0}"/>
    <dgm:cxn modelId="{AD6A9736-A00D-4927-826B-04BDB8260E02}" type="presParOf" srcId="{7AFF832F-9207-494E-BA26-53DD4392F509}" destId="{730208C7-968B-4983-AB32-B888193DCE32}" srcOrd="0" destOrd="0" presId="urn:microsoft.com/office/officeart/2005/8/layout/vList2"/>
    <dgm:cxn modelId="{A7C43D09-4E6C-4844-83F7-41837604164B}" type="presParOf" srcId="{7AFF832F-9207-494E-BA26-53DD4392F509}" destId="{C4F1C5B9-5DFF-4AC6-8322-BF7F1D432829}" srcOrd="1" destOrd="0" presId="urn:microsoft.com/office/officeart/2005/8/layout/vList2"/>
    <dgm:cxn modelId="{7BA2F50A-3A37-4750-8A8B-7A420E17010D}" type="presParOf" srcId="{7AFF832F-9207-494E-BA26-53DD4392F509}" destId="{B33BA555-A926-4FE0-85A6-C94A501D824A}" srcOrd="2" destOrd="0" presId="urn:microsoft.com/office/officeart/2005/8/layout/vList2"/>
    <dgm:cxn modelId="{E89A0260-8C25-44BE-A955-20517C9109CC}" type="presParOf" srcId="{7AFF832F-9207-494E-BA26-53DD4392F509}" destId="{DC9D6280-1A89-4BC3-8908-03019AD2AC06}" srcOrd="3" destOrd="0" presId="urn:microsoft.com/office/officeart/2005/8/layout/vList2"/>
    <dgm:cxn modelId="{9C614517-DB4F-436D-B780-620A38094B8B}" type="presParOf" srcId="{7AFF832F-9207-494E-BA26-53DD4392F509}" destId="{C5E19E62-D6B9-4CC6-85DB-D877F6B23B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C51E3-3360-426C-9ED6-46FBA408F48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B06EBD5-BEC4-43D2-9252-ACFB008D4C32}">
      <dgm:prSet/>
      <dgm:spPr/>
      <dgm:t>
        <a:bodyPr/>
        <a:lstStyle/>
        <a:p>
          <a:r>
            <a:rPr lang="el-GR" b="1" i="0"/>
            <a:t>Οικονομία Πλάνου</a:t>
          </a:r>
          <a:r>
            <a:rPr lang="el-GR" b="0" i="0"/>
            <a:t>: κεντρικός σχεδιασμός κατανομής πόρων και απόφασης παραγωγής.</a:t>
          </a:r>
          <a:endParaRPr lang="en-US"/>
        </a:p>
      </dgm:t>
    </dgm:pt>
    <dgm:pt modelId="{70B92F8A-1331-449F-A8C2-7B2AF60AD5A3}" type="parTrans" cxnId="{ECC7637E-09A1-44F0-A49E-62221D9C5891}">
      <dgm:prSet/>
      <dgm:spPr/>
      <dgm:t>
        <a:bodyPr/>
        <a:lstStyle/>
        <a:p>
          <a:endParaRPr lang="en-US"/>
        </a:p>
      </dgm:t>
    </dgm:pt>
    <dgm:pt modelId="{31D06C23-27FB-4FEA-BD24-9B467561FD00}" type="sibTrans" cxnId="{ECC7637E-09A1-44F0-A49E-62221D9C5891}">
      <dgm:prSet/>
      <dgm:spPr/>
      <dgm:t>
        <a:bodyPr/>
        <a:lstStyle/>
        <a:p>
          <a:endParaRPr lang="en-US"/>
        </a:p>
      </dgm:t>
    </dgm:pt>
    <dgm:pt modelId="{3696F649-D971-4B4B-AEBE-78AB14721A0C}">
      <dgm:prSet/>
      <dgm:spPr/>
      <dgm:t>
        <a:bodyPr/>
        <a:lstStyle/>
        <a:p>
          <a:r>
            <a:rPr lang="el-GR" b="1" i="0"/>
            <a:t>Οικονομία Αγοράς</a:t>
          </a:r>
          <a:r>
            <a:rPr lang="el-GR" b="0" i="0"/>
            <a:t>: αποκεντρωμένες αποφάσεις στη βάση κινήτρων &amp; αντικινήτρων. </a:t>
          </a:r>
          <a:endParaRPr lang="en-US"/>
        </a:p>
      </dgm:t>
    </dgm:pt>
    <dgm:pt modelId="{2046ED42-EAB5-489A-A01C-3A3B453CE755}" type="parTrans" cxnId="{ACF8AED0-BB3F-4E89-8620-D7D370EF92BE}">
      <dgm:prSet/>
      <dgm:spPr/>
      <dgm:t>
        <a:bodyPr/>
        <a:lstStyle/>
        <a:p>
          <a:endParaRPr lang="en-US"/>
        </a:p>
      </dgm:t>
    </dgm:pt>
    <dgm:pt modelId="{0B966295-40FB-4058-BFE7-CACA49C7C0BC}" type="sibTrans" cxnId="{ACF8AED0-BB3F-4E89-8620-D7D370EF92BE}">
      <dgm:prSet/>
      <dgm:spPr/>
      <dgm:t>
        <a:bodyPr/>
        <a:lstStyle/>
        <a:p>
          <a:endParaRPr lang="en-US"/>
        </a:p>
      </dgm:t>
    </dgm:pt>
    <dgm:pt modelId="{992EDBD1-02CF-4BE3-881E-EF94B0C262F1}">
      <dgm:prSet/>
      <dgm:spPr/>
      <dgm:t>
        <a:bodyPr/>
        <a:lstStyle/>
        <a:p>
          <a:r>
            <a:rPr lang="el-GR" b="1" i="0"/>
            <a:t>Μεικτά συστήματα</a:t>
          </a:r>
          <a:r>
            <a:rPr lang="el-GR" b="0" i="0"/>
            <a:t>. </a:t>
          </a:r>
          <a:endParaRPr lang="en-US"/>
        </a:p>
      </dgm:t>
    </dgm:pt>
    <dgm:pt modelId="{51A92556-9247-4A06-85EE-A58364885945}" type="parTrans" cxnId="{74480535-4386-452B-BA80-D6B987232D8A}">
      <dgm:prSet/>
      <dgm:spPr/>
      <dgm:t>
        <a:bodyPr/>
        <a:lstStyle/>
        <a:p>
          <a:endParaRPr lang="en-US"/>
        </a:p>
      </dgm:t>
    </dgm:pt>
    <dgm:pt modelId="{C17FDB55-EC6E-4B35-B300-7D7F1C430188}" type="sibTrans" cxnId="{74480535-4386-452B-BA80-D6B987232D8A}">
      <dgm:prSet/>
      <dgm:spPr/>
      <dgm:t>
        <a:bodyPr/>
        <a:lstStyle/>
        <a:p>
          <a:endParaRPr lang="en-US"/>
        </a:p>
      </dgm:t>
    </dgm:pt>
    <dgm:pt modelId="{B9AB88BC-974C-4A62-93E0-F58A4E4BC52F}" type="pres">
      <dgm:prSet presAssocID="{FAEC51E3-3360-426C-9ED6-46FBA408F485}" presName="vert0" presStyleCnt="0">
        <dgm:presLayoutVars>
          <dgm:dir/>
          <dgm:animOne val="branch"/>
          <dgm:animLvl val="lvl"/>
        </dgm:presLayoutVars>
      </dgm:prSet>
      <dgm:spPr/>
    </dgm:pt>
    <dgm:pt modelId="{EAA5EFFE-9FDE-444D-B8F7-C2A1458A85ED}" type="pres">
      <dgm:prSet presAssocID="{7B06EBD5-BEC4-43D2-9252-ACFB008D4C32}" presName="thickLine" presStyleLbl="alignNode1" presStyleIdx="0" presStyleCnt="3"/>
      <dgm:spPr/>
    </dgm:pt>
    <dgm:pt modelId="{FE0088A1-8B78-49A5-B1B7-81E74F553C67}" type="pres">
      <dgm:prSet presAssocID="{7B06EBD5-BEC4-43D2-9252-ACFB008D4C32}" presName="horz1" presStyleCnt="0"/>
      <dgm:spPr/>
    </dgm:pt>
    <dgm:pt modelId="{9AD72707-146B-4D55-8518-1EEED9DA9783}" type="pres">
      <dgm:prSet presAssocID="{7B06EBD5-BEC4-43D2-9252-ACFB008D4C32}" presName="tx1" presStyleLbl="revTx" presStyleIdx="0" presStyleCnt="3"/>
      <dgm:spPr/>
    </dgm:pt>
    <dgm:pt modelId="{71C0ACCC-0860-484A-8C02-6B7450F37E20}" type="pres">
      <dgm:prSet presAssocID="{7B06EBD5-BEC4-43D2-9252-ACFB008D4C32}" presName="vert1" presStyleCnt="0"/>
      <dgm:spPr/>
    </dgm:pt>
    <dgm:pt modelId="{1B5B6899-051D-4D6F-BBB5-AFE3C9162852}" type="pres">
      <dgm:prSet presAssocID="{3696F649-D971-4B4B-AEBE-78AB14721A0C}" presName="thickLine" presStyleLbl="alignNode1" presStyleIdx="1" presStyleCnt="3"/>
      <dgm:spPr/>
    </dgm:pt>
    <dgm:pt modelId="{4503974C-E789-4A94-BB35-740CC9C2B212}" type="pres">
      <dgm:prSet presAssocID="{3696F649-D971-4B4B-AEBE-78AB14721A0C}" presName="horz1" presStyleCnt="0"/>
      <dgm:spPr/>
    </dgm:pt>
    <dgm:pt modelId="{C170A9C1-0E9C-4A3E-ABF3-CF96F7370005}" type="pres">
      <dgm:prSet presAssocID="{3696F649-D971-4B4B-AEBE-78AB14721A0C}" presName="tx1" presStyleLbl="revTx" presStyleIdx="1" presStyleCnt="3"/>
      <dgm:spPr/>
    </dgm:pt>
    <dgm:pt modelId="{67E4590E-11EC-4F56-A16F-07C95E6CE6E3}" type="pres">
      <dgm:prSet presAssocID="{3696F649-D971-4B4B-AEBE-78AB14721A0C}" presName="vert1" presStyleCnt="0"/>
      <dgm:spPr/>
    </dgm:pt>
    <dgm:pt modelId="{1420D296-395C-42C8-ABD5-43A4C9F486EB}" type="pres">
      <dgm:prSet presAssocID="{992EDBD1-02CF-4BE3-881E-EF94B0C262F1}" presName="thickLine" presStyleLbl="alignNode1" presStyleIdx="2" presStyleCnt="3"/>
      <dgm:spPr/>
    </dgm:pt>
    <dgm:pt modelId="{ED6FA61E-8D04-4EC9-9541-6755FFF57B50}" type="pres">
      <dgm:prSet presAssocID="{992EDBD1-02CF-4BE3-881E-EF94B0C262F1}" presName="horz1" presStyleCnt="0"/>
      <dgm:spPr/>
    </dgm:pt>
    <dgm:pt modelId="{02C4C099-0AF9-4133-B76C-C879561E693B}" type="pres">
      <dgm:prSet presAssocID="{992EDBD1-02CF-4BE3-881E-EF94B0C262F1}" presName="tx1" presStyleLbl="revTx" presStyleIdx="2" presStyleCnt="3"/>
      <dgm:spPr/>
    </dgm:pt>
    <dgm:pt modelId="{863C5337-5D3A-42CE-AF48-BDC0F0AFDD18}" type="pres">
      <dgm:prSet presAssocID="{992EDBD1-02CF-4BE3-881E-EF94B0C262F1}" presName="vert1" presStyleCnt="0"/>
      <dgm:spPr/>
    </dgm:pt>
  </dgm:ptLst>
  <dgm:cxnLst>
    <dgm:cxn modelId="{74480535-4386-452B-BA80-D6B987232D8A}" srcId="{FAEC51E3-3360-426C-9ED6-46FBA408F485}" destId="{992EDBD1-02CF-4BE3-881E-EF94B0C262F1}" srcOrd="2" destOrd="0" parTransId="{51A92556-9247-4A06-85EE-A58364885945}" sibTransId="{C17FDB55-EC6E-4B35-B300-7D7F1C430188}"/>
    <dgm:cxn modelId="{6452C154-273F-4C99-A071-135FEC3DD9C4}" type="presOf" srcId="{992EDBD1-02CF-4BE3-881E-EF94B0C262F1}" destId="{02C4C099-0AF9-4133-B76C-C879561E693B}" srcOrd="0" destOrd="0" presId="urn:microsoft.com/office/officeart/2008/layout/LinedList"/>
    <dgm:cxn modelId="{ECC7637E-09A1-44F0-A49E-62221D9C5891}" srcId="{FAEC51E3-3360-426C-9ED6-46FBA408F485}" destId="{7B06EBD5-BEC4-43D2-9252-ACFB008D4C32}" srcOrd="0" destOrd="0" parTransId="{70B92F8A-1331-449F-A8C2-7B2AF60AD5A3}" sibTransId="{31D06C23-27FB-4FEA-BD24-9B467561FD00}"/>
    <dgm:cxn modelId="{8B7A29AC-7843-49F3-96C5-2CFEFA1B20B1}" type="presOf" srcId="{7B06EBD5-BEC4-43D2-9252-ACFB008D4C32}" destId="{9AD72707-146B-4D55-8518-1EEED9DA9783}" srcOrd="0" destOrd="0" presId="urn:microsoft.com/office/officeart/2008/layout/LinedList"/>
    <dgm:cxn modelId="{EF2898B5-3F09-4558-BA68-F760AF73A3B4}" type="presOf" srcId="{3696F649-D971-4B4B-AEBE-78AB14721A0C}" destId="{C170A9C1-0E9C-4A3E-ABF3-CF96F7370005}" srcOrd="0" destOrd="0" presId="urn:microsoft.com/office/officeart/2008/layout/LinedList"/>
    <dgm:cxn modelId="{9ACE6DBD-2639-4E1D-8A1C-9C0AE7C471DE}" type="presOf" srcId="{FAEC51E3-3360-426C-9ED6-46FBA408F485}" destId="{B9AB88BC-974C-4A62-93E0-F58A4E4BC52F}" srcOrd="0" destOrd="0" presId="urn:microsoft.com/office/officeart/2008/layout/LinedList"/>
    <dgm:cxn modelId="{ACF8AED0-BB3F-4E89-8620-D7D370EF92BE}" srcId="{FAEC51E3-3360-426C-9ED6-46FBA408F485}" destId="{3696F649-D971-4B4B-AEBE-78AB14721A0C}" srcOrd="1" destOrd="0" parTransId="{2046ED42-EAB5-489A-A01C-3A3B453CE755}" sibTransId="{0B966295-40FB-4058-BFE7-CACA49C7C0BC}"/>
    <dgm:cxn modelId="{1AC374CF-B92A-4366-BB97-AAE03F18F037}" type="presParOf" srcId="{B9AB88BC-974C-4A62-93E0-F58A4E4BC52F}" destId="{EAA5EFFE-9FDE-444D-B8F7-C2A1458A85ED}" srcOrd="0" destOrd="0" presId="urn:microsoft.com/office/officeart/2008/layout/LinedList"/>
    <dgm:cxn modelId="{32084B41-8ABD-474C-B6C5-74C25CBB8207}" type="presParOf" srcId="{B9AB88BC-974C-4A62-93E0-F58A4E4BC52F}" destId="{FE0088A1-8B78-49A5-B1B7-81E74F553C67}" srcOrd="1" destOrd="0" presId="urn:microsoft.com/office/officeart/2008/layout/LinedList"/>
    <dgm:cxn modelId="{3C29DE63-14B0-4AFA-8A19-94C0C90D0AFD}" type="presParOf" srcId="{FE0088A1-8B78-49A5-B1B7-81E74F553C67}" destId="{9AD72707-146B-4D55-8518-1EEED9DA9783}" srcOrd="0" destOrd="0" presId="urn:microsoft.com/office/officeart/2008/layout/LinedList"/>
    <dgm:cxn modelId="{07BEDA9E-4244-4E28-94E0-8AB41B008DD1}" type="presParOf" srcId="{FE0088A1-8B78-49A5-B1B7-81E74F553C67}" destId="{71C0ACCC-0860-484A-8C02-6B7450F37E20}" srcOrd="1" destOrd="0" presId="urn:microsoft.com/office/officeart/2008/layout/LinedList"/>
    <dgm:cxn modelId="{36CE45D4-8491-4285-B598-6FA7D3E962AE}" type="presParOf" srcId="{B9AB88BC-974C-4A62-93E0-F58A4E4BC52F}" destId="{1B5B6899-051D-4D6F-BBB5-AFE3C9162852}" srcOrd="2" destOrd="0" presId="urn:microsoft.com/office/officeart/2008/layout/LinedList"/>
    <dgm:cxn modelId="{214EF8E9-14B3-41D6-A8EE-0C0A6BFB9001}" type="presParOf" srcId="{B9AB88BC-974C-4A62-93E0-F58A4E4BC52F}" destId="{4503974C-E789-4A94-BB35-740CC9C2B212}" srcOrd="3" destOrd="0" presId="urn:microsoft.com/office/officeart/2008/layout/LinedList"/>
    <dgm:cxn modelId="{62065DCC-3E95-40CD-B8AF-9231793327C9}" type="presParOf" srcId="{4503974C-E789-4A94-BB35-740CC9C2B212}" destId="{C170A9C1-0E9C-4A3E-ABF3-CF96F7370005}" srcOrd="0" destOrd="0" presId="urn:microsoft.com/office/officeart/2008/layout/LinedList"/>
    <dgm:cxn modelId="{8D7E13CB-782F-48DA-A278-6E98C9CBAE3A}" type="presParOf" srcId="{4503974C-E789-4A94-BB35-740CC9C2B212}" destId="{67E4590E-11EC-4F56-A16F-07C95E6CE6E3}" srcOrd="1" destOrd="0" presId="urn:microsoft.com/office/officeart/2008/layout/LinedList"/>
    <dgm:cxn modelId="{D6C4397F-B235-4812-84C9-E2C324BEB338}" type="presParOf" srcId="{B9AB88BC-974C-4A62-93E0-F58A4E4BC52F}" destId="{1420D296-395C-42C8-ABD5-43A4C9F486EB}" srcOrd="4" destOrd="0" presId="urn:microsoft.com/office/officeart/2008/layout/LinedList"/>
    <dgm:cxn modelId="{8FE15180-267C-4B81-8999-D594FAC3B6EF}" type="presParOf" srcId="{B9AB88BC-974C-4A62-93E0-F58A4E4BC52F}" destId="{ED6FA61E-8D04-4EC9-9541-6755FFF57B50}" srcOrd="5" destOrd="0" presId="urn:microsoft.com/office/officeart/2008/layout/LinedList"/>
    <dgm:cxn modelId="{A08FC288-AA73-4E6E-BAD3-0D0C0263D6A8}" type="presParOf" srcId="{ED6FA61E-8D04-4EC9-9541-6755FFF57B50}" destId="{02C4C099-0AF9-4133-B76C-C879561E693B}" srcOrd="0" destOrd="0" presId="urn:microsoft.com/office/officeart/2008/layout/LinedList"/>
    <dgm:cxn modelId="{1061A287-7FBD-4FBB-98B2-13E921C4DE65}" type="presParOf" srcId="{ED6FA61E-8D04-4EC9-9541-6755FFF57B50}" destId="{863C5337-5D3A-42CE-AF48-BDC0F0AFDD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7A83C8-F08D-46AF-9C87-AC90CB0E1B1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6F8E95F-08B2-4AEC-9103-C2CE25FF6B33}">
      <dgm:prSet/>
      <dgm:spPr/>
      <dgm:t>
        <a:bodyPr/>
        <a:lstStyle/>
        <a:p>
          <a:r>
            <a:rPr lang="en-US" b="0" i="0"/>
            <a:t>Τιμές εισροών</a:t>
          </a:r>
          <a:endParaRPr lang="en-US"/>
        </a:p>
      </dgm:t>
    </dgm:pt>
    <dgm:pt modelId="{04E04770-FA86-4AFB-8914-ADD987E32B02}" type="parTrans" cxnId="{467A630E-1D3F-41C9-A189-6FA999D53E38}">
      <dgm:prSet/>
      <dgm:spPr/>
      <dgm:t>
        <a:bodyPr/>
        <a:lstStyle/>
        <a:p>
          <a:endParaRPr lang="en-US"/>
        </a:p>
      </dgm:t>
    </dgm:pt>
    <dgm:pt modelId="{4A0FFEC8-96FB-40BB-9C8D-504322816526}" type="sibTrans" cxnId="{467A630E-1D3F-41C9-A189-6FA999D53E38}">
      <dgm:prSet/>
      <dgm:spPr/>
      <dgm:t>
        <a:bodyPr/>
        <a:lstStyle/>
        <a:p>
          <a:endParaRPr lang="en-US"/>
        </a:p>
      </dgm:t>
    </dgm:pt>
    <dgm:pt modelId="{FBF32E96-F854-4875-A31E-AE96F1E829D8}">
      <dgm:prSet/>
      <dgm:spPr/>
      <dgm:t>
        <a:bodyPr/>
        <a:lstStyle/>
        <a:p>
          <a:r>
            <a:rPr lang="en-US" b="0" i="0"/>
            <a:t>Παράδειγμα:</a:t>
          </a:r>
          <a:br>
            <a:rPr lang="en-US" b="0" i="0"/>
          </a:br>
          <a:r>
            <a:rPr lang="en-US" b="0" i="0"/>
            <a:t>Φτηνότερες εισροές θα αυξήσουν την προσφερόμενη ποσόσοτητα σε κάθε επίπεδο τιμών</a:t>
          </a:r>
          <a:endParaRPr lang="en-US"/>
        </a:p>
      </dgm:t>
    </dgm:pt>
    <dgm:pt modelId="{C4BC5B28-B951-4738-A2BF-F44E2E900188}" type="parTrans" cxnId="{E329147B-90A8-4887-B01B-0A9D70EC7DBF}">
      <dgm:prSet/>
      <dgm:spPr/>
      <dgm:t>
        <a:bodyPr/>
        <a:lstStyle/>
        <a:p>
          <a:endParaRPr lang="en-US"/>
        </a:p>
      </dgm:t>
    </dgm:pt>
    <dgm:pt modelId="{8687CC1B-7C23-4089-BDAF-67BF457E7290}" type="sibTrans" cxnId="{E329147B-90A8-4887-B01B-0A9D70EC7DBF}">
      <dgm:prSet/>
      <dgm:spPr/>
      <dgm:t>
        <a:bodyPr/>
        <a:lstStyle/>
        <a:p>
          <a:endParaRPr lang="en-US"/>
        </a:p>
      </dgm:t>
    </dgm:pt>
    <dgm:pt modelId="{FB3413B3-0151-41D9-8EAF-3CEEEF715FCB}">
      <dgm:prSet/>
      <dgm:spPr/>
      <dgm:t>
        <a:bodyPr/>
        <a:lstStyle/>
        <a:p>
          <a:r>
            <a:rPr lang="en-US" b="0" i="0"/>
            <a:t>Τεχνολογία</a:t>
          </a:r>
          <a:endParaRPr lang="en-US"/>
        </a:p>
      </dgm:t>
    </dgm:pt>
    <dgm:pt modelId="{D6EC4123-3508-4F66-A0E5-B58C8F2416BB}" type="parTrans" cxnId="{D10D1A37-ACAC-42C1-B794-4AD59741408B}">
      <dgm:prSet/>
      <dgm:spPr/>
      <dgm:t>
        <a:bodyPr/>
        <a:lstStyle/>
        <a:p>
          <a:endParaRPr lang="en-US"/>
        </a:p>
      </dgm:t>
    </dgm:pt>
    <dgm:pt modelId="{A601AA87-6E9C-4F0C-9A72-CA5923F20AD7}" type="sibTrans" cxnId="{D10D1A37-ACAC-42C1-B794-4AD59741408B}">
      <dgm:prSet/>
      <dgm:spPr/>
      <dgm:t>
        <a:bodyPr/>
        <a:lstStyle/>
        <a:p>
          <a:endParaRPr lang="en-US"/>
        </a:p>
      </dgm:t>
    </dgm:pt>
    <dgm:pt modelId="{282FD56B-4CFE-4A91-A413-88BEDFEAB8B0}">
      <dgm:prSet/>
      <dgm:spPr/>
      <dgm:t>
        <a:bodyPr/>
        <a:lstStyle/>
        <a:p>
          <a:r>
            <a:rPr lang="en-US" b="0" i="0"/>
            <a:t>Προσδοκίες</a:t>
          </a:r>
          <a:endParaRPr lang="en-US"/>
        </a:p>
      </dgm:t>
    </dgm:pt>
    <dgm:pt modelId="{7ECFC12D-48D7-48C9-B0F8-9A785BCA1894}" type="parTrans" cxnId="{6DD7F417-65C2-4EAC-BAE5-EF520198285D}">
      <dgm:prSet/>
      <dgm:spPr/>
      <dgm:t>
        <a:bodyPr/>
        <a:lstStyle/>
        <a:p>
          <a:endParaRPr lang="en-US"/>
        </a:p>
      </dgm:t>
    </dgm:pt>
    <dgm:pt modelId="{D4F2A0CF-9AE6-4AD4-93AE-32BBB21C721A}" type="sibTrans" cxnId="{6DD7F417-65C2-4EAC-BAE5-EF520198285D}">
      <dgm:prSet/>
      <dgm:spPr/>
      <dgm:t>
        <a:bodyPr/>
        <a:lstStyle/>
        <a:p>
          <a:endParaRPr lang="en-US"/>
        </a:p>
      </dgm:t>
    </dgm:pt>
    <dgm:pt modelId="{250D9457-426B-496D-87FC-0AA954475009}">
      <dgm:prSet/>
      <dgm:spPr/>
      <dgm:t>
        <a:bodyPr/>
        <a:lstStyle/>
        <a:p>
          <a:r>
            <a:rPr lang="en-US" b="0" i="0"/>
            <a:t>Ο αριθμός των πωλητών</a:t>
          </a:r>
          <a:endParaRPr lang="en-US"/>
        </a:p>
      </dgm:t>
    </dgm:pt>
    <dgm:pt modelId="{70BDAD56-B0AA-4600-86EB-EB605C4AAF73}" type="parTrans" cxnId="{EF84DF73-E560-4C90-A94E-6857B150C0C3}">
      <dgm:prSet/>
      <dgm:spPr/>
      <dgm:t>
        <a:bodyPr/>
        <a:lstStyle/>
        <a:p>
          <a:endParaRPr lang="en-US"/>
        </a:p>
      </dgm:t>
    </dgm:pt>
    <dgm:pt modelId="{EB81CA3F-D96D-48AD-8642-9F588444B8B7}" type="sibTrans" cxnId="{EF84DF73-E560-4C90-A94E-6857B150C0C3}">
      <dgm:prSet/>
      <dgm:spPr/>
      <dgm:t>
        <a:bodyPr/>
        <a:lstStyle/>
        <a:p>
          <a:endParaRPr lang="en-US"/>
        </a:p>
      </dgm:t>
    </dgm:pt>
    <dgm:pt modelId="{2F38B3EA-3633-42B2-AADA-EAC3C0356573}">
      <dgm:prSet/>
      <dgm:spPr/>
      <dgm:t>
        <a:bodyPr/>
        <a:lstStyle/>
        <a:p>
          <a:r>
            <a:rPr lang="en-US" b="0" i="0"/>
            <a:t>Φυσικοί/κοινωνικοί παράγοντες</a:t>
          </a:r>
          <a:endParaRPr lang="en-US"/>
        </a:p>
      </dgm:t>
    </dgm:pt>
    <dgm:pt modelId="{1F888A06-B8A0-4AC7-8A3B-13FB44886E53}" type="parTrans" cxnId="{DA4B2647-B79E-4E05-9AD0-87F52294D559}">
      <dgm:prSet/>
      <dgm:spPr/>
      <dgm:t>
        <a:bodyPr/>
        <a:lstStyle/>
        <a:p>
          <a:endParaRPr lang="en-US"/>
        </a:p>
      </dgm:t>
    </dgm:pt>
    <dgm:pt modelId="{707A6B2E-A1F2-453A-8E24-A4EEF4C43818}" type="sibTrans" cxnId="{DA4B2647-B79E-4E05-9AD0-87F52294D559}">
      <dgm:prSet/>
      <dgm:spPr/>
      <dgm:t>
        <a:bodyPr/>
        <a:lstStyle/>
        <a:p>
          <a:endParaRPr lang="en-US"/>
        </a:p>
      </dgm:t>
    </dgm:pt>
    <dgm:pt modelId="{C8311463-169E-4AFD-B636-83554B61A37A}">
      <dgm:prSet/>
      <dgm:spPr/>
      <dgm:t>
        <a:bodyPr/>
        <a:lstStyle/>
        <a:p>
          <a:r>
            <a:rPr lang="en-US" b="0" i="0"/>
            <a:t>Παράδειγμα:</a:t>
          </a:r>
          <a:br>
            <a:rPr lang="en-US" b="0" i="0"/>
          </a:br>
          <a:r>
            <a:rPr lang="en-US" b="0" i="0"/>
            <a:t>Ο κακός καιρός θα μειώσει την προσφορά σπαρτών</a:t>
          </a:r>
          <a:endParaRPr lang="en-US"/>
        </a:p>
      </dgm:t>
    </dgm:pt>
    <dgm:pt modelId="{3785CC86-75AB-4044-9259-BAEFC70795C0}" type="parTrans" cxnId="{825BE571-2CA0-42E5-ADE9-0FEEA361C834}">
      <dgm:prSet/>
      <dgm:spPr/>
      <dgm:t>
        <a:bodyPr/>
        <a:lstStyle/>
        <a:p>
          <a:endParaRPr lang="en-US"/>
        </a:p>
      </dgm:t>
    </dgm:pt>
    <dgm:pt modelId="{0ACCA6E8-D66B-42B5-A626-B9EF9506A6AB}" type="sibTrans" cxnId="{825BE571-2CA0-42E5-ADE9-0FEEA361C834}">
      <dgm:prSet/>
      <dgm:spPr/>
      <dgm:t>
        <a:bodyPr/>
        <a:lstStyle/>
        <a:p>
          <a:endParaRPr lang="en-US"/>
        </a:p>
      </dgm:t>
    </dgm:pt>
    <dgm:pt modelId="{7F5DA374-93F0-47DD-9E59-2AEB8F9477B2}" type="pres">
      <dgm:prSet presAssocID="{727A83C8-F08D-46AF-9C87-AC90CB0E1B11}" presName="linear" presStyleCnt="0">
        <dgm:presLayoutVars>
          <dgm:animLvl val="lvl"/>
          <dgm:resizeHandles val="exact"/>
        </dgm:presLayoutVars>
      </dgm:prSet>
      <dgm:spPr/>
    </dgm:pt>
    <dgm:pt modelId="{48799EB3-14EF-4AA4-ABE4-864AED78C93A}" type="pres">
      <dgm:prSet presAssocID="{76F8E95F-08B2-4AEC-9103-C2CE25FF6B33}" presName="parentText" presStyleLbl="node1" presStyleIdx="0" presStyleCnt="5">
        <dgm:presLayoutVars>
          <dgm:chMax val="0"/>
          <dgm:bulletEnabled val="1"/>
        </dgm:presLayoutVars>
      </dgm:prSet>
      <dgm:spPr/>
    </dgm:pt>
    <dgm:pt modelId="{F97617CA-D3C7-4533-A499-15E520A67EDE}" type="pres">
      <dgm:prSet presAssocID="{76F8E95F-08B2-4AEC-9103-C2CE25FF6B33}" presName="childText" presStyleLbl="revTx" presStyleIdx="0" presStyleCnt="2">
        <dgm:presLayoutVars>
          <dgm:bulletEnabled val="1"/>
        </dgm:presLayoutVars>
      </dgm:prSet>
      <dgm:spPr/>
    </dgm:pt>
    <dgm:pt modelId="{888714F5-AE05-4B7D-9D27-C1CA89C1AD25}" type="pres">
      <dgm:prSet presAssocID="{FB3413B3-0151-41D9-8EAF-3CEEEF715FCB}" presName="parentText" presStyleLbl="node1" presStyleIdx="1" presStyleCnt="5">
        <dgm:presLayoutVars>
          <dgm:chMax val="0"/>
          <dgm:bulletEnabled val="1"/>
        </dgm:presLayoutVars>
      </dgm:prSet>
      <dgm:spPr/>
    </dgm:pt>
    <dgm:pt modelId="{8FA070B8-8E9E-45A9-A491-9002F9C0D628}" type="pres">
      <dgm:prSet presAssocID="{A601AA87-6E9C-4F0C-9A72-CA5923F20AD7}" presName="spacer" presStyleCnt="0"/>
      <dgm:spPr/>
    </dgm:pt>
    <dgm:pt modelId="{C5CDEB9B-7C3D-48DB-A6B1-7AC3AC01CB92}" type="pres">
      <dgm:prSet presAssocID="{282FD56B-4CFE-4A91-A413-88BEDFEAB8B0}" presName="parentText" presStyleLbl="node1" presStyleIdx="2" presStyleCnt="5">
        <dgm:presLayoutVars>
          <dgm:chMax val="0"/>
          <dgm:bulletEnabled val="1"/>
        </dgm:presLayoutVars>
      </dgm:prSet>
      <dgm:spPr/>
    </dgm:pt>
    <dgm:pt modelId="{90740415-2058-4C1B-8F09-5A19BB9FD234}" type="pres">
      <dgm:prSet presAssocID="{D4F2A0CF-9AE6-4AD4-93AE-32BBB21C721A}" presName="spacer" presStyleCnt="0"/>
      <dgm:spPr/>
    </dgm:pt>
    <dgm:pt modelId="{4D7B397C-CCFC-4AF9-9AE8-7A269C84D210}" type="pres">
      <dgm:prSet presAssocID="{250D9457-426B-496D-87FC-0AA954475009}" presName="parentText" presStyleLbl="node1" presStyleIdx="3" presStyleCnt="5">
        <dgm:presLayoutVars>
          <dgm:chMax val="0"/>
          <dgm:bulletEnabled val="1"/>
        </dgm:presLayoutVars>
      </dgm:prSet>
      <dgm:spPr/>
    </dgm:pt>
    <dgm:pt modelId="{E3A98A19-BC68-4AB4-A481-38427EC111D4}" type="pres">
      <dgm:prSet presAssocID="{EB81CA3F-D96D-48AD-8642-9F588444B8B7}" presName="spacer" presStyleCnt="0"/>
      <dgm:spPr/>
    </dgm:pt>
    <dgm:pt modelId="{92D622A8-4741-400F-A995-726C553D16FA}" type="pres">
      <dgm:prSet presAssocID="{2F38B3EA-3633-42B2-AADA-EAC3C0356573}" presName="parentText" presStyleLbl="node1" presStyleIdx="4" presStyleCnt="5">
        <dgm:presLayoutVars>
          <dgm:chMax val="0"/>
          <dgm:bulletEnabled val="1"/>
        </dgm:presLayoutVars>
      </dgm:prSet>
      <dgm:spPr/>
    </dgm:pt>
    <dgm:pt modelId="{32C680B1-195A-40C4-88E6-A163F6258F8D}" type="pres">
      <dgm:prSet presAssocID="{2F38B3EA-3633-42B2-AADA-EAC3C0356573}" presName="childText" presStyleLbl="revTx" presStyleIdx="1" presStyleCnt="2">
        <dgm:presLayoutVars>
          <dgm:bulletEnabled val="1"/>
        </dgm:presLayoutVars>
      </dgm:prSet>
      <dgm:spPr/>
    </dgm:pt>
  </dgm:ptLst>
  <dgm:cxnLst>
    <dgm:cxn modelId="{467A630E-1D3F-41C9-A189-6FA999D53E38}" srcId="{727A83C8-F08D-46AF-9C87-AC90CB0E1B11}" destId="{76F8E95F-08B2-4AEC-9103-C2CE25FF6B33}" srcOrd="0" destOrd="0" parTransId="{04E04770-FA86-4AFB-8914-ADD987E32B02}" sibTransId="{4A0FFEC8-96FB-40BB-9C8D-504322816526}"/>
    <dgm:cxn modelId="{6DD7F417-65C2-4EAC-BAE5-EF520198285D}" srcId="{727A83C8-F08D-46AF-9C87-AC90CB0E1B11}" destId="{282FD56B-4CFE-4A91-A413-88BEDFEAB8B0}" srcOrd="2" destOrd="0" parTransId="{7ECFC12D-48D7-48C9-B0F8-9A785BCA1894}" sibTransId="{D4F2A0CF-9AE6-4AD4-93AE-32BBB21C721A}"/>
    <dgm:cxn modelId="{A7AB771B-CB82-44DB-9B60-D58D093366B1}" type="presOf" srcId="{FBF32E96-F854-4875-A31E-AE96F1E829D8}" destId="{F97617CA-D3C7-4533-A499-15E520A67EDE}" srcOrd="0" destOrd="0" presId="urn:microsoft.com/office/officeart/2005/8/layout/vList2"/>
    <dgm:cxn modelId="{D10D1A37-ACAC-42C1-B794-4AD59741408B}" srcId="{727A83C8-F08D-46AF-9C87-AC90CB0E1B11}" destId="{FB3413B3-0151-41D9-8EAF-3CEEEF715FCB}" srcOrd="1" destOrd="0" parTransId="{D6EC4123-3508-4F66-A0E5-B58C8F2416BB}" sibTransId="{A601AA87-6E9C-4F0C-9A72-CA5923F20AD7}"/>
    <dgm:cxn modelId="{B469575F-08E0-462F-91AE-22A7E4F85B6D}" type="presOf" srcId="{C8311463-169E-4AFD-B636-83554B61A37A}" destId="{32C680B1-195A-40C4-88E6-A163F6258F8D}" srcOrd="0" destOrd="0" presId="urn:microsoft.com/office/officeart/2005/8/layout/vList2"/>
    <dgm:cxn modelId="{DA4B2647-B79E-4E05-9AD0-87F52294D559}" srcId="{727A83C8-F08D-46AF-9C87-AC90CB0E1B11}" destId="{2F38B3EA-3633-42B2-AADA-EAC3C0356573}" srcOrd="4" destOrd="0" parTransId="{1F888A06-B8A0-4AC7-8A3B-13FB44886E53}" sibTransId="{707A6B2E-A1F2-453A-8E24-A4EEF4C43818}"/>
    <dgm:cxn modelId="{EBDDDE48-F729-4FF9-A3AC-F4A1C4BC50AF}" type="presOf" srcId="{282FD56B-4CFE-4A91-A413-88BEDFEAB8B0}" destId="{C5CDEB9B-7C3D-48DB-A6B1-7AC3AC01CB92}" srcOrd="0" destOrd="0" presId="urn:microsoft.com/office/officeart/2005/8/layout/vList2"/>
    <dgm:cxn modelId="{79D9496B-87C4-4415-A81B-C6C90BA9FF63}" type="presOf" srcId="{FB3413B3-0151-41D9-8EAF-3CEEEF715FCB}" destId="{888714F5-AE05-4B7D-9D27-C1CA89C1AD25}" srcOrd="0" destOrd="0" presId="urn:microsoft.com/office/officeart/2005/8/layout/vList2"/>
    <dgm:cxn modelId="{825BE571-2CA0-42E5-ADE9-0FEEA361C834}" srcId="{2F38B3EA-3633-42B2-AADA-EAC3C0356573}" destId="{C8311463-169E-4AFD-B636-83554B61A37A}" srcOrd="0" destOrd="0" parTransId="{3785CC86-75AB-4044-9259-BAEFC70795C0}" sibTransId="{0ACCA6E8-D66B-42B5-A626-B9EF9506A6AB}"/>
    <dgm:cxn modelId="{EF84DF73-E560-4C90-A94E-6857B150C0C3}" srcId="{727A83C8-F08D-46AF-9C87-AC90CB0E1B11}" destId="{250D9457-426B-496D-87FC-0AA954475009}" srcOrd="3" destOrd="0" parTransId="{70BDAD56-B0AA-4600-86EB-EB605C4AAF73}" sibTransId="{EB81CA3F-D96D-48AD-8642-9F588444B8B7}"/>
    <dgm:cxn modelId="{E329147B-90A8-4887-B01B-0A9D70EC7DBF}" srcId="{76F8E95F-08B2-4AEC-9103-C2CE25FF6B33}" destId="{FBF32E96-F854-4875-A31E-AE96F1E829D8}" srcOrd="0" destOrd="0" parTransId="{C4BC5B28-B951-4738-A2BF-F44E2E900188}" sibTransId="{8687CC1B-7C23-4089-BDAF-67BF457E7290}"/>
    <dgm:cxn modelId="{E9B14383-10EF-4655-AD22-42B28C401B56}" type="presOf" srcId="{250D9457-426B-496D-87FC-0AA954475009}" destId="{4D7B397C-CCFC-4AF9-9AE8-7A269C84D210}" srcOrd="0" destOrd="0" presId="urn:microsoft.com/office/officeart/2005/8/layout/vList2"/>
    <dgm:cxn modelId="{58EE1C95-B88C-41A3-89C0-F85240BBD67E}" type="presOf" srcId="{2F38B3EA-3633-42B2-AADA-EAC3C0356573}" destId="{92D622A8-4741-400F-A995-726C553D16FA}" srcOrd="0" destOrd="0" presId="urn:microsoft.com/office/officeart/2005/8/layout/vList2"/>
    <dgm:cxn modelId="{2678BDC0-CF57-4047-A7E3-AA7C8C7ADE60}" type="presOf" srcId="{76F8E95F-08B2-4AEC-9103-C2CE25FF6B33}" destId="{48799EB3-14EF-4AA4-ABE4-864AED78C93A}" srcOrd="0" destOrd="0" presId="urn:microsoft.com/office/officeart/2005/8/layout/vList2"/>
    <dgm:cxn modelId="{151554F8-1879-4039-B84E-78082E1A6BFE}" type="presOf" srcId="{727A83C8-F08D-46AF-9C87-AC90CB0E1B11}" destId="{7F5DA374-93F0-47DD-9E59-2AEB8F9477B2}" srcOrd="0" destOrd="0" presId="urn:microsoft.com/office/officeart/2005/8/layout/vList2"/>
    <dgm:cxn modelId="{22020C5C-5205-4C53-81A1-134A770AFD9B}" type="presParOf" srcId="{7F5DA374-93F0-47DD-9E59-2AEB8F9477B2}" destId="{48799EB3-14EF-4AA4-ABE4-864AED78C93A}" srcOrd="0" destOrd="0" presId="urn:microsoft.com/office/officeart/2005/8/layout/vList2"/>
    <dgm:cxn modelId="{30961980-7BEA-4B80-BC75-8D7FC6479372}" type="presParOf" srcId="{7F5DA374-93F0-47DD-9E59-2AEB8F9477B2}" destId="{F97617CA-D3C7-4533-A499-15E520A67EDE}" srcOrd="1" destOrd="0" presId="urn:microsoft.com/office/officeart/2005/8/layout/vList2"/>
    <dgm:cxn modelId="{7B5CF526-D74C-4F02-9B9F-971C62511F54}" type="presParOf" srcId="{7F5DA374-93F0-47DD-9E59-2AEB8F9477B2}" destId="{888714F5-AE05-4B7D-9D27-C1CA89C1AD25}" srcOrd="2" destOrd="0" presId="urn:microsoft.com/office/officeart/2005/8/layout/vList2"/>
    <dgm:cxn modelId="{AC5FF3B1-5F7E-4DC0-B329-591A0AA70233}" type="presParOf" srcId="{7F5DA374-93F0-47DD-9E59-2AEB8F9477B2}" destId="{8FA070B8-8E9E-45A9-A491-9002F9C0D628}" srcOrd="3" destOrd="0" presId="urn:microsoft.com/office/officeart/2005/8/layout/vList2"/>
    <dgm:cxn modelId="{71564D40-0386-427A-92FE-E7910C14F4C3}" type="presParOf" srcId="{7F5DA374-93F0-47DD-9E59-2AEB8F9477B2}" destId="{C5CDEB9B-7C3D-48DB-A6B1-7AC3AC01CB92}" srcOrd="4" destOrd="0" presId="urn:microsoft.com/office/officeart/2005/8/layout/vList2"/>
    <dgm:cxn modelId="{1C4C5CD1-A8D5-48B9-A26A-8932323CB629}" type="presParOf" srcId="{7F5DA374-93F0-47DD-9E59-2AEB8F9477B2}" destId="{90740415-2058-4C1B-8F09-5A19BB9FD234}" srcOrd="5" destOrd="0" presId="urn:microsoft.com/office/officeart/2005/8/layout/vList2"/>
    <dgm:cxn modelId="{B08BD3E0-7D75-4C32-9B47-0A1DAE3C204E}" type="presParOf" srcId="{7F5DA374-93F0-47DD-9E59-2AEB8F9477B2}" destId="{4D7B397C-CCFC-4AF9-9AE8-7A269C84D210}" srcOrd="6" destOrd="0" presId="urn:microsoft.com/office/officeart/2005/8/layout/vList2"/>
    <dgm:cxn modelId="{27C58745-F1AF-4124-8F46-5CFCFA350356}" type="presParOf" srcId="{7F5DA374-93F0-47DD-9E59-2AEB8F9477B2}" destId="{E3A98A19-BC68-4AB4-A481-38427EC111D4}" srcOrd="7" destOrd="0" presId="urn:microsoft.com/office/officeart/2005/8/layout/vList2"/>
    <dgm:cxn modelId="{0E913FC6-3B94-41EE-809C-19BF13964EE3}" type="presParOf" srcId="{7F5DA374-93F0-47DD-9E59-2AEB8F9477B2}" destId="{92D622A8-4741-400F-A995-726C553D16FA}" srcOrd="8" destOrd="0" presId="urn:microsoft.com/office/officeart/2005/8/layout/vList2"/>
    <dgm:cxn modelId="{FBC1A025-40E8-4BC8-8F68-5FE5E3C353B3}" type="presParOf" srcId="{7F5DA374-93F0-47DD-9E59-2AEB8F9477B2}" destId="{32C680B1-195A-40C4-88E6-A163F6258F8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A8A836-0755-4489-AA74-88C91E29629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AC9E6D2-5491-4989-8D0B-4527F15CCAA2}">
      <dgm:prSet/>
      <dgm:spPr/>
      <dgm:t>
        <a:bodyPr/>
        <a:lstStyle/>
        <a:p>
          <a:r>
            <a:rPr lang="en-US" b="0" i="0"/>
            <a:t>Η ζήτηση της αγοράς είναι το άθροισμα όλων των ατομικών ζητήσεων για ένα συγκεκριμένο αγαθό ή υπηρεσία</a:t>
          </a:r>
          <a:endParaRPr lang="en-US"/>
        </a:p>
      </dgm:t>
    </dgm:pt>
    <dgm:pt modelId="{FA631A13-691D-4082-B933-22BE5C3A4CB2}" type="parTrans" cxnId="{C7125F22-30E1-4405-B4E7-5E60A61625AF}">
      <dgm:prSet/>
      <dgm:spPr/>
      <dgm:t>
        <a:bodyPr/>
        <a:lstStyle/>
        <a:p>
          <a:endParaRPr lang="en-US"/>
        </a:p>
      </dgm:t>
    </dgm:pt>
    <dgm:pt modelId="{EB517B5D-C16B-4A2D-BB60-C20E65FCB317}" type="sibTrans" cxnId="{C7125F22-30E1-4405-B4E7-5E60A61625AF}">
      <dgm:prSet/>
      <dgm:spPr/>
      <dgm:t>
        <a:bodyPr/>
        <a:lstStyle/>
        <a:p>
          <a:endParaRPr lang="en-US"/>
        </a:p>
      </dgm:t>
    </dgm:pt>
    <dgm:pt modelId="{74D25033-56C8-4814-B7B8-CD30F0C01795}">
      <dgm:prSet/>
      <dgm:spPr/>
      <dgm:t>
        <a:bodyPr/>
        <a:lstStyle/>
        <a:p>
          <a:r>
            <a:rPr lang="en-US" b="0" i="0"/>
            <a:t>Μια κίνηση κατά μήκος της καμπύλης ζήτησης συμβαίνει όταν υπάρχει μεταβολή της τιμής</a:t>
          </a:r>
          <a:endParaRPr lang="en-US"/>
        </a:p>
      </dgm:t>
    </dgm:pt>
    <dgm:pt modelId="{FF1A02FA-E587-4BA4-B81D-C3EB8EC6DAA9}" type="parTrans" cxnId="{DF7DF306-7E8E-487E-8983-1ADC83CD3479}">
      <dgm:prSet/>
      <dgm:spPr/>
      <dgm:t>
        <a:bodyPr/>
        <a:lstStyle/>
        <a:p>
          <a:endParaRPr lang="en-US"/>
        </a:p>
      </dgm:t>
    </dgm:pt>
    <dgm:pt modelId="{669F1E50-B486-4319-8632-2649C7D3A541}" type="sibTrans" cxnId="{DF7DF306-7E8E-487E-8983-1ADC83CD3479}">
      <dgm:prSet/>
      <dgm:spPr/>
      <dgm:t>
        <a:bodyPr/>
        <a:lstStyle/>
        <a:p>
          <a:endParaRPr lang="en-US"/>
        </a:p>
      </dgm:t>
    </dgm:pt>
    <dgm:pt modelId="{1585345C-354E-48D9-B562-834F6D7E8E33}">
      <dgm:prSet/>
      <dgm:spPr/>
      <dgm:t>
        <a:bodyPr/>
        <a:lstStyle/>
        <a:p>
          <a:r>
            <a:rPr lang="en-US" b="0" i="0"/>
            <a:t>Μια μετατόπιση ή περιστροφή της καμπύλης ζήτησης προκαλείται όταν μεταβάλεται ένας παράγοντας εκτός της τιμής ο οποίος επηρεάζει τη ζήτηση</a:t>
          </a:r>
          <a:endParaRPr lang="en-US"/>
        </a:p>
      </dgm:t>
    </dgm:pt>
    <dgm:pt modelId="{D693C67F-2331-4138-8BCB-EF515F950B9D}" type="parTrans" cxnId="{C177AA85-70AF-493C-BEA2-B5B499C6DFD3}">
      <dgm:prSet/>
      <dgm:spPr/>
      <dgm:t>
        <a:bodyPr/>
        <a:lstStyle/>
        <a:p>
          <a:endParaRPr lang="en-US"/>
        </a:p>
      </dgm:t>
    </dgm:pt>
    <dgm:pt modelId="{F6E5FF6E-3D1C-4BD4-B1B6-E884AC3BB86E}" type="sibTrans" cxnId="{C177AA85-70AF-493C-BEA2-B5B499C6DFD3}">
      <dgm:prSet/>
      <dgm:spPr/>
      <dgm:t>
        <a:bodyPr/>
        <a:lstStyle/>
        <a:p>
          <a:endParaRPr lang="en-US"/>
        </a:p>
      </dgm:t>
    </dgm:pt>
    <dgm:pt modelId="{DCEB83A8-3D10-4316-9A33-11DE418734E0}" type="pres">
      <dgm:prSet presAssocID="{09A8A836-0755-4489-AA74-88C91E29629E}" presName="linear" presStyleCnt="0">
        <dgm:presLayoutVars>
          <dgm:animLvl val="lvl"/>
          <dgm:resizeHandles val="exact"/>
        </dgm:presLayoutVars>
      </dgm:prSet>
      <dgm:spPr/>
    </dgm:pt>
    <dgm:pt modelId="{BD96CEA2-D6E0-4634-8C4D-8B3B83E7DFE2}" type="pres">
      <dgm:prSet presAssocID="{6AC9E6D2-5491-4989-8D0B-4527F15CCAA2}" presName="parentText" presStyleLbl="node1" presStyleIdx="0" presStyleCnt="3">
        <dgm:presLayoutVars>
          <dgm:chMax val="0"/>
          <dgm:bulletEnabled val="1"/>
        </dgm:presLayoutVars>
      </dgm:prSet>
      <dgm:spPr/>
    </dgm:pt>
    <dgm:pt modelId="{D877570A-56A2-4BC8-9C67-379DA35E333D}" type="pres">
      <dgm:prSet presAssocID="{EB517B5D-C16B-4A2D-BB60-C20E65FCB317}" presName="spacer" presStyleCnt="0"/>
      <dgm:spPr/>
    </dgm:pt>
    <dgm:pt modelId="{21C55865-F4E2-4973-AD22-369152EC22A4}" type="pres">
      <dgm:prSet presAssocID="{74D25033-56C8-4814-B7B8-CD30F0C01795}" presName="parentText" presStyleLbl="node1" presStyleIdx="1" presStyleCnt="3">
        <dgm:presLayoutVars>
          <dgm:chMax val="0"/>
          <dgm:bulletEnabled val="1"/>
        </dgm:presLayoutVars>
      </dgm:prSet>
      <dgm:spPr/>
    </dgm:pt>
    <dgm:pt modelId="{E8463F6C-3DA1-44EB-AA0B-2629F3006CB2}" type="pres">
      <dgm:prSet presAssocID="{669F1E50-B486-4319-8632-2649C7D3A541}" presName="spacer" presStyleCnt="0"/>
      <dgm:spPr/>
    </dgm:pt>
    <dgm:pt modelId="{8EED40D2-D255-4494-B6F6-7093AAAA311F}" type="pres">
      <dgm:prSet presAssocID="{1585345C-354E-48D9-B562-834F6D7E8E33}" presName="parentText" presStyleLbl="node1" presStyleIdx="2" presStyleCnt="3">
        <dgm:presLayoutVars>
          <dgm:chMax val="0"/>
          <dgm:bulletEnabled val="1"/>
        </dgm:presLayoutVars>
      </dgm:prSet>
      <dgm:spPr/>
    </dgm:pt>
  </dgm:ptLst>
  <dgm:cxnLst>
    <dgm:cxn modelId="{DF7DF306-7E8E-487E-8983-1ADC83CD3479}" srcId="{09A8A836-0755-4489-AA74-88C91E29629E}" destId="{74D25033-56C8-4814-B7B8-CD30F0C01795}" srcOrd="1" destOrd="0" parTransId="{FF1A02FA-E587-4BA4-B81D-C3EB8EC6DAA9}" sibTransId="{669F1E50-B486-4319-8632-2649C7D3A541}"/>
    <dgm:cxn modelId="{C7125F22-30E1-4405-B4E7-5E60A61625AF}" srcId="{09A8A836-0755-4489-AA74-88C91E29629E}" destId="{6AC9E6D2-5491-4989-8D0B-4527F15CCAA2}" srcOrd="0" destOrd="0" parTransId="{FA631A13-691D-4082-B933-22BE5C3A4CB2}" sibTransId="{EB517B5D-C16B-4A2D-BB60-C20E65FCB317}"/>
    <dgm:cxn modelId="{894C8437-A2A2-4032-8421-107FF1D58F86}" type="presOf" srcId="{74D25033-56C8-4814-B7B8-CD30F0C01795}" destId="{21C55865-F4E2-4973-AD22-369152EC22A4}" srcOrd="0" destOrd="0" presId="urn:microsoft.com/office/officeart/2005/8/layout/vList2"/>
    <dgm:cxn modelId="{C177AA85-70AF-493C-BEA2-B5B499C6DFD3}" srcId="{09A8A836-0755-4489-AA74-88C91E29629E}" destId="{1585345C-354E-48D9-B562-834F6D7E8E33}" srcOrd="2" destOrd="0" parTransId="{D693C67F-2331-4138-8BCB-EF515F950B9D}" sibTransId="{F6E5FF6E-3D1C-4BD4-B1B6-E884AC3BB86E}"/>
    <dgm:cxn modelId="{D99660A0-9811-4445-A312-49F61E8C9D48}" type="presOf" srcId="{6AC9E6D2-5491-4989-8D0B-4527F15CCAA2}" destId="{BD96CEA2-D6E0-4634-8C4D-8B3B83E7DFE2}" srcOrd="0" destOrd="0" presId="urn:microsoft.com/office/officeart/2005/8/layout/vList2"/>
    <dgm:cxn modelId="{F6A421B6-0525-4347-842C-3CACCE15B2DB}" type="presOf" srcId="{09A8A836-0755-4489-AA74-88C91E29629E}" destId="{DCEB83A8-3D10-4316-9A33-11DE418734E0}" srcOrd="0" destOrd="0" presId="urn:microsoft.com/office/officeart/2005/8/layout/vList2"/>
    <dgm:cxn modelId="{4B0D6DDB-51EF-4CD4-954E-3AB98CBFACDA}" type="presOf" srcId="{1585345C-354E-48D9-B562-834F6D7E8E33}" destId="{8EED40D2-D255-4494-B6F6-7093AAAA311F}" srcOrd="0" destOrd="0" presId="urn:microsoft.com/office/officeart/2005/8/layout/vList2"/>
    <dgm:cxn modelId="{5F0D18DD-5810-4116-85C4-0EED8B044A6E}" type="presParOf" srcId="{DCEB83A8-3D10-4316-9A33-11DE418734E0}" destId="{BD96CEA2-D6E0-4634-8C4D-8B3B83E7DFE2}" srcOrd="0" destOrd="0" presId="urn:microsoft.com/office/officeart/2005/8/layout/vList2"/>
    <dgm:cxn modelId="{B2DB4B80-E3CC-47F7-BF4F-3CED14DABCE0}" type="presParOf" srcId="{DCEB83A8-3D10-4316-9A33-11DE418734E0}" destId="{D877570A-56A2-4BC8-9C67-379DA35E333D}" srcOrd="1" destOrd="0" presId="urn:microsoft.com/office/officeart/2005/8/layout/vList2"/>
    <dgm:cxn modelId="{7CEB0F7B-AF15-497C-A355-5BB960A9EEF5}" type="presParOf" srcId="{DCEB83A8-3D10-4316-9A33-11DE418734E0}" destId="{21C55865-F4E2-4973-AD22-369152EC22A4}" srcOrd="2" destOrd="0" presId="urn:microsoft.com/office/officeart/2005/8/layout/vList2"/>
    <dgm:cxn modelId="{0F9D45E5-571A-403C-BD74-4ECEC5D630A5}" type="presParOf" srcId="{DCEB83A8-3D10-4316-9A33-11DE418734E0}" destId="{E8463F6C-3DA1-44EB-AA0B-2629F3006CB2}" srcOrd="3" destOrd="0" presId="urn:microsoft.com/office/officeart/2005/8/layout/vList2"/>
    <dgm:cxn modelId="{8915BDB5-AA0B-4F12-834E-499B876BC7C8}" type="presParOf" srcId="{DCEB83A8-3D10-4316-9A33-11DE418734E0}" destId="{8EED40D2-D255-4494-B6F6-7093AAAA31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4FCCDFF-0CA6-4CD4-945B-B7A1BB7924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91387A-2D37-4B6A-BF42-3DE75DDAF91A}">
      <dgm:prSet/>
      <dgm:spPr/>
      <dgm:t>
        <a:bodyPr/>
        <a:lstStyle/>
        <a:p>
          <a:r>
            <a:rPr lang="en-US" b="0" i="0"/>
            <a:t>Είσοδημα</a:t>
          </a:r>
          <a:endParaRPr lang="en-US"/>
        </a:p>
      </dgm:t>
    </dgm:pt>
    <dgm:pt modelId="{0DD78444-F680-492F-8361-0D2D33B83F95}" type="parTrans" cxnId="{98059DDA-95F6-4517-A1D5-8105EE8FA6E9}">
      <dgm:prSet/>
      <dgm:spPr/>
      <dgm:t>
        <a:bodyPr/>
        <a:lstStyle/>
        <a:p>
          <a:endParaRPr lang="en-US"/>
        </a:p>
      </dgm:t>
    </dgm:pt>
    <dgm:pt modelId="{5FADA610-84C3-4ACF-8B52-6FFEDA690B7B}" type="sibTrans" cxnId="{98059DDA-95F6-4517-A1D5-8105EE8FA6E9}">
      <dgm:prSet/>
      <dgm:spPr/>
      <dgm:t>
        <a:bodyPr/>
        <a:lstStyle/>
        <a:p>
          <a:endParaRPr lang="en-US"/>
        </a:p>
      </dgm:t>
    </dgm:pt>
    <dgm:pt modelId="{AFB94D5F-AD4F-4466-92F3-267FF5A0D1CE}">
      <dgm:prSet/>
      <dgm:spPr/>
      <dgm:t>
        <a:bodyPr/>
        <a:lstStyle/>
        <a:p>
          <a:r>
            <a:rPr lang="en-US" b="0" i="0"/>
            <a:t>Κανονικά αγαθά</a:t>
          </a:r>
          <a:endParaRPr lang="en-US"/>
        </a:p>
      </dgm:t>
    </dgm:pt>
    <dgm:pt modelId="{3D8AAF82-D43A-4A9C-BBF4-A25694756BD6}" type="parTrans" cxnId="{0D5C6953-C56E-4B5F-99DB-7F2955A91A0B}">
      <dgm:prSet/>
      <dgm:spPr/>
      <dgm:t>
        <a:bodyPr/>
        <a:lstStyle/>
        <a:p>
          <a:endParaRPr lang="en-US"/>
        </a:p>
      </dgm:t>
    </dgm:pt>
    <dgm:pt modelId="{8D85D86F-5841-408E-A3C7-C2C6CC7EE3E8}" type="sibTrans" cxnId="{0D5C6953-C56E-4B5F-99DB-7F2955A91A0B}">
      <dgm:prSet/>
      <dgm:spPr/>
      <dgm:t>
        <a:bodyPr/>
        <a:lstStyle/>
        <a:p>
          <a:endParaRPr lang="en-US"/>
        </a:p>
      </dgm:t>
    </dgm:pt>
    <dgm:pt modelId="{E1AEFE0B-5793-4A74-8502-6BB83C8025A0}">
      <dgm:prSet/>
      <dgm:spPr/>
      <dgm:t>
        <a:bodyPr/>
        <a:lstStyle/>
        <a:p>
          <a:r>
            <a:rPr lang="en-US" b="0" i="0"/>
            <a:t>Κατώτερα αγαθά</a:t>
          </a:r>
          <a:endParaRPr lang="en-US"/>
        </a:p>
      </dgm:t>
    </dgm:pt>
    <dgm:pt modelId="{1ADE6D0A-A8D6-4250-93E8-1C60C3510F06}" type="parTrans" cxnId="{26D74FA4-BDF5-4948-952C-B1149D6B61B5}">
      <dgm:prSet/>
      <dgm:spPr/>
      <dgm:t>
        <a:bodyPr/>
        <a:lstStyle/>
        <a:p>
          <a:endParaRPr lang="en-US"/>
        </a:p>
      </dgm:t>
    </dgm:pt>
    <dgm:pt modelId="{22EFBB4E-4E97-43A1-8A20-D571668D6193}" type="sibTrans" cxnId="{26D74FA4-BDF5-4948-952C-B1149D6B61B5}">
      <dgm:prSet/>
      <dgm:spPr/>
      <dgm:t>
        <a:bodyPr/>
        <a:lstStyle/>
        <a:p>
          <a:endParaRPr lang="en-US"/>
        </a:p>
      </dgm:t>
    </dgm:pt>
    <dgm:pt modelId="{17672064-79D1-4233-AEAD-0A665211E730}">
      <dgm:prSet/>
      <dgm:spPr/>
      <dgm:t>
        <a:bodyPr/>
        <a:lstStyle/>
        <a:p>
          <a:r>
            <a:rPr lang="en-US" b="0" i="0"/>
            <a:t>Οι τιμές των σχετικών αγαθών</a:t>
          </a:r>
          <a:endParaRPr lang="en-US"/>
        </a:p>
      </dgm:t>
    </dgm:pt>
    <dgm:pt modelId="{1EDCDEB9-25AF-4C41-8A57-35EA58E9B882}" type="parTrans" cxnId="{03B4ED2D-2F7B-4E2C-BB01-632AB5ECE3FC}">
      <dgm:prSet/>
      <dgm:spPr/>
      <dgm:t>
        <a:bodyPr/>
        <a:lstStyle/>
        <a:p>
          <a:endParaRPr lang="en-US"/>
        </a:p>
      </dgm:t>
    </dgm:pt>
    <dgm:pt modelId="{0F30486A-39D0-49CE-AF4C-347347BD6516}" type="sibTrans" cxnId="{03B4ED2D-2F7B-4E2C-BB01-632AB5ECE3FC}">
      <dgm:prSet/>
      <dgm:spPr/>
      <dgm:t>
        <a:bodyPr/>
        <a:lstStyle/>
        <a:p>
          <a:endParaRPr lang="en-US"/>
        </a:p>
      </dgm:t>
    </dgm:pt>
    <dgm:pt modelId="{E71CE6B1-B4AB-4FCA-A924-D8DD3D7CEC65}">
      <dgm:prSet/>
      <dgm:spPr/>
      <dgm:t>
        <a:bodyPr/>
        <a:lstStyle/>
        <a:p>
          <a:r>
            <a:rPr lang="en-US" b="0" i="0"/>
            <a:t>Υποκατάστατα</a:t>
          </a:r>
          <a:endParaRPr lang="en-US"/>
        </a:p>
      </dgm:t>
    </dgm:pt>
    <dgm:pt modelId="{92123F7B-D037-477B-A832-0EFA44BE7CF5}" type="parTrans" cxnId="{894DDC5A-D405-4177-97AE-16DF9A1EDF6A}">
      <dgm:prSet/>
      <dgm:spPr/>
      <dgm:t>
        <a:bodyPr/>
        <a:lstStyle/>
        <a:p>
          <a:endParaRPr lang="en-US"/>
        </a:p>
      </dgm:t>
    </dgm:pt>
    <dgm:pt modelId="{14B66A37-6B9F-4E6C-851E-F28802C6F451}" type="sibTrans" cxnId="{894DDC5A-D405-4177-97AE-16DF9A1EDF6A}">
      <dgm:prSet/>
      <dgm:spPr/>
      <dgm:t>
        <a:bodyPr/>
        <a:lstStyle/>
        <a:p>
          <a:endParaRPr lang="en-US"/>
        </a:p>
      </dgm:t>
    </dgm:pt>
    <dgm:pt modelId="{F7597D9C-BDA2-49E1-9F8E-62632FAA05A7}">
      <dgm:prSet/>
      <dgm:spPr/>
      <dgm:t>
        <a:bodyPr/>
        <a:lstStyle/>
        <a:p>
          <a:r>
            <a:rPr lang="en-US" b="0" i="0"/>
            <a:t>Συμπληρωματικά</a:t>
          </a:r>
          <a:endParaRPr lang="en-US"/>
        </a:p>
      </dgm:t>
    </dgm:pt>
    <dgm:pt modelId="{50BE42A8-D430-4333-AF6F-54B9CE9596AC}" type="parTrans" cxnId="{B78A717C-B57E-4A27-A590-6BCA0A4982C9}">
      <dgm:prSet/>
      <dgm:spPr/>
      <dgm:t>
        <a:bodyPr/>
        <a:lstStyle/>
        <a:p>
          <a:endParaRPr lang="en-US"/>
        </a:p>
      </dgm:t>
    </dgm:pt>
    <dgm:pt modelId="{9037FDB7-11C5-4922-81B0-1B01EDA7BA23}" type="sibTrans" cxnId="{B78A717C-B57E-4A27-A590-6BCA0A4982C9}">
      <dgm:prSet/>
      <dgm:spPr/>
      <dgm:t>
        <a:bodyPr/>
        <a:lstStyle/>
        <a:p>
          <a:endParaRPr lang="en-US"/>
        </a:p>
      </dgm:t>
    </dgm:pt>
    <dgm:pt modelId="{005632EB-4768-4921-8CE4-C74B0B72B763}">
      <dgm:prSet/>
      <dgm:spPr/>
      <dgm:t>
        <a:bodyPr/>
        <a:lstStyle/>
        <a:p>
          <a:r>
            <a:rPr lang="en-US" b="0" i="0"/>
            <a:t>Προτιμήσεις</a:t>
          </a:r>
          <a:endParaRPr lang="en-US"/>
        </a:p>
      </dgm:t>
    </dgm:pt>
    <dgm:pt modelId="{784D8F04-AE52-422E-BB29-DD87787A697C}" type="parTrans" cxnId="{173B062A-D5FE-49BB-94C9-7460C5F0B5B3}">
      <dgm:prSet/>
      <dgm:spPr/>
      <dgm:t>
        <a:bodyPr/>
        <a:lstStyle/>
        <a:p>
          <a:endParaRPr lang="en-US"/>
        </a:p>
      </dgm:t>
    </dgm:pt>
    <dgm:pt modelId="{1BAD4045-CFC9-420F-93F5-98DF5B5C776F}" type="sibTrans" cxnId="{173B062A-D5FE-49BB-94C9-7460C5F0B5B3}">
      <dgm:prSet/>
      <dgm:spPr/>
      <dgm:t>
        <a:bodyPr/>
        <a:lstStyle/>
        <a:p>
          <a:endParaRPr lang="en-US"/>
        </a:p>
      </dgm:t>
    </dgm:pt>
    <dgm:pt modelId="{549C9B4A-58E5-4D3A-BC48-0E01FBD2C9F9}">
      <dgm:prSet/>
      <dgm:spPr/>
      <dgm:t>
        <a:bodyPr/>
        <a:lstStyle/>
        <a:p>
          <a:r>
            <a:rPr lang="en-US" b="0" i="0"/>
            <a:t>Προσδοκίες</a:t>
          </a:r>
          <a:endParaRPr lang="en-US"/>
        </a:p>
      </dgm:t>
    </dgm:pt>
    <dgm:pt modelId="{C99C9C21-5230-4609-A4B4-CE09FD5BE555}" type="parTrans" cxnId="{82E14C13-04DD-4E4C-923F-D5BEE5A124FD}">
      <dgm:prSet/>
      <dgm:spPr/>
      <dgm:t>
        <a:bodyPr/>
        <a:lstStyle/>
        <a:p>
          <a:endParaRPr lang="en-US"/>
        </a:p>
      </dgm:t>
    </dgm:pt>
    <dgm:pt modelId="{B5D48869-61CB-4035-AF47-C7787C82205B}" type="sibTrans" cxnId="{82E14C13-04DD-4E4C-923F-D5BEE5A124FD}">
      <dgm:prSet/>
      <dgm:spPr/>
      <dgm:t>
        <a:bodyPr/>
        <a:lstStyle/>
        <a:p>
          <a:endParaRPr lang="en-US"/>
        </a:p>
      </dgm:t>
    </dgm:pt>
    <dgm:pt modelId="{730B3E1B-34C6-499D-A561-2529C7F21790}">
      <dgm:prSet/>
      <dgm:spPr/>
      <dgm:t>
        <a:bodyPr/>
        <a:lstStyle/>
        <a:p>
          <a:r>
            <a:rPr lang="en-US" b="0" i="0"/>
            <a:t>Μέγεθος και δομή του πληθυσμού</a:t>
          </a:r>
          <a:endParaRPr lang="en-US"/>
        </a:p>
      </dgm:t>
    </dgm:pt>
    <dgm:pt modelId="{E5D4D4FC-936D-42CC-A546-47639531A948}" type="parTrans" cxnId="{4D026E0E-CF98-4F0E-A0A4-38DAA7685591}">
      <dgm:prSet/>
      <dgm:spPr/>
      <dgm:t>
        <a:bodyPr/>
        <a:lstStyle/>
        <a:p>
          <a:endParaRPr lang="en-US"/>
        </a:p>
      </dgm:t>
    </dgm:pt>
    <dgm:pt modelId="{FA4F6749-E1A0-4757-97F1-6E783FA4B275}" type="sibTrans" cxnId="{4D026E0E-CF98-4F0E-A0A4-38DAA7685591}">
      <dgm:prSet/>
      <dgm:spPr/>
      <dgm:t>
        <a:bodyPr/>
        <a:lstStyle/>
        <a:p>
          <a:endParaRPr lang="en-US"/>
        </a:p>
      </dgm:t>
    </dgm:pt>
    <dgm:pt modelId="{BBED1076-0876-46C7-9535-D24EBE41238B}" type="pres">
      <dgm:prSet presAssocID="{A4FCCDFF-0CA6-4CD4-945B-B7A1BB792475}" presName="linear" presStyleCnt="0">
        <dgm:presLayoutVars>
          <dgm:animLvl val="lvl"/>
          <dgm:resizeHandles val="exact"/>
        </dgm:presLayoutVars>
      </dgm:prSet>
      <dgm:spPr/>
    </dgm:pt>
    <dgm:pt modelId="{98405538-4B0F-430A-9DE7-645CE3C35ABD}" type="pres">
      <dgm:prSet presAssocID="{9E91387A-2D37-4B6A-BF42-3DE75DDAF91A}" presName="parentText" presStyleLbl="node1" presStyleIdx="0" presStyleCnt="5">
        <dgm:presLayoutVars>
          <dgm:chMax val="0"/>
          <dgm:bulletEnabled val="1"/>
        </dgm:presLayoutVars>
      </dgm:prSet>
      <dgm:spPr/>
    </dgm:pt>
    <dgm:pt modelId="{D9FB619F-7481-40F4-942E-001FFD6C9AB2}" type="pres">
      <dgm:prSet presAssocID="{9E91387A-2D37-4B6A-BF42-3DE75DDAF91A}" presName="childText" presStyleLbl="revTx" presStyleIdx="0" presStyleCnt="2">
        <dgm:presLayoutVars>
          <dgm:bulletEnabled val="1"/>
        </dgm:presLayoutVars>
      </dgm:prSet>
      <dgm:spPr/>
    </dgm:pt>
    <dgm:pt modelId="{BD844632-17DC-4745-980C-0C1E00E18A1C}" type="pres">
      <dgm:prSet presAssocID="{17672064-79D1-4233-AEAD-0A665211E730}" presName="parentText" presStyleLbl="node1" presStyleIdx="1" presStyleCnt="5">
        <dgm:presLayoutVars>
          <dgm:chMax val="0"/>
          <dgm:bulletEnabled val="1"/>
        </dgm:presLayoutVars>
      </dgm:prSet>
      <dgm:spPr/>
    </dgm:pt>
    <dgm:pt modelId="{EE8536E9-5050-4057-B176-3CD9D62A8AA9}" type="pres">
      <dgm:prSet presAssocID="{17672064-79D1-4233-AEAD-0A665211E730}" presName="childText" presStyleLbl="revTx" presStyleIdx="1" presStyleCnt="2">
        <dgm:presLayoutVars>
          <dgm:bulletEnabled val="1"/>
        </dgm:presLayoutVars>
      </dgm:prSet>
      <dgm:spPr/>
    </dgm:pt>
    <dgm:pt modelId="{F71B2F4D-EE91-4F5C-8640-8B8D50B07917}" type="pres">
      <dgm:prSet presAssocID="{005632EB-4768-4921-8CE4-C74B0B72B763}" presName="parentText" presStyleLbl="node1" presStyleIdx="2" presStyleCnt="5">
        <dgm:presLayoutVars>
          <dgm:chMax val="0"/>
          <dgm:bulletEnabled val="1"/>
        </dgm:presLayoutVars>
      </dgm:prSet>
      <dgm:spPr/>
    </dgm:pt>
    <dgm:pt modelId="{4DD7D2C4-254C-4A93-B0A3-DF6CCE4CBA67}" type="pres">
      <dgm:prSet presAssocID="{1BAD4045-CFC9-420F-93F5-98DF5B5C776F}" presName="spacer" presStyleCnt="0"/>
      <dgm:spPr/>
    </dgm:pt>
    <dgm:pt modelId="{269AD234-E9DA-42ED-BF7C-97135FE14F57}" type="pres">
      <dgm:prSet presAssocID="{549C9B4A-58E5-4D3A-BC48-0E01FBD2C9F9}" presName="parentText" presStyleLbl="node1" presStyleIdx="3" presStyleCnt="5">
        <dgm:presLayoutVars>
          <dgm:chMax val="0"/>
          <dgm:bulletEnabled val="1"/>
        </dgm:presLayoutVars>
      </dgm:prSet>
      <dgm:spPr/>
    </dgm:pt>
    <dgm:pt modelId="{CD9041F8-1AFF-44CB-9619-858205322A81}" type="pres">
      <dgm:prSet presAssocID="{B5D48869-61CB-4035-AF47-C7787C82205B}" presName="spacer" presStyleCnt="0"/>
      <dgm:spPr/>
    </dgm:pt>
    <dgm:pt modelId="{BF9D1FC2-0696-4643-839B-A31CD556F334}" type="pres">
      <dgm:prSet presAssocID="{730B3E1B-34C6-499D-A561-2529C7F21790}" presName="parentText" presStyleLbl="node1" presStyleIdx="4" presStyleCnt="5">
        <dgm:presLayoutVars>
          <dgm:chMax val="0"/>
          <dgm:bulletEnabled val="1"/>
        </dgm:presLayoutVars>
      </dgm:prSet>
      <dgm:spPr/>
    </dgm:pt>
  </dgm:ptLst>
  <dgm:cxnLst>
    <dgm:cxn modelId="{4D026E0E-CF98-4F0E-A0A4-38DAA7685591}" srcId="{A4FCCDFF-0CA6-4CD4-945B-B7A1BB792475}" destId="{730B3E1B-34C6-499D-A561-2529C7F21790}" srcOrd="4" destOrd="0" parTransId="{E5D4D4FC-936D-42CC-A546-47639531A948}" sibTransId="{FA4F6749-E1A0-4757-97F1-6E783FA4B275}"/>
    <dgm:cxn modelId="{82E14C13-04DD-4E4C-923F-D5BEE5A124FD}" srcId="{A4FCCDFF-0CA6-4CD4-945B-B7A1BB792475}" destId="{549C9B4A-58E5-4D3A-BC48-0E01FBD2C9F9}" srcOrd="3" destOrd="0" parTransId="{C99C9C21-5230-4609-A4B4-CE09FD5BE555}" sibTransId="{B5D48869-61CB-4035-AF47-C7787C82205B}"/>
    <dgm:cxn modelId="{D74D3722-960F-4577-954D-A1B1290D5AF6}" type="presOf" srcId="{17672064-79D1-4233-AEAD-0A665211E730}" destId="{BD844632-17DC-4745-980C-0C1E00E18A1C}" srcOrd="0" destOrd="0" presId="urn:microsoft.com/office/officeart/2005/8/layout/vList2"/>
    <dgm:cxn modelId="{173B062A-D5FE-49BB-94C9-7460C5F0B5B3}" srcId="{A4FCCDFF-0CA6-4CD4-945B-B7A1BB792475}" destId="{005632EB-4768-4921-8CE4-C74B0B72B763}" srcOrd="2" destOrd="0" parTransId="{784D8F04-AE52-422E-BB29-DD87787A697C}" sibTransId="{1BAD4045-CFC9-420F-93F5-98DF5B5C776F}"/>
    <dgm:cxn modelId="{03B4ED2D-2F7B-4E2C-BB01-632AB5ECE3FC}" srcId="{A4FCCDFF-0CA6-4CD4-945B-B7A1BB792475}" destId="{17672064-79D1-4233-AEAD-0A665211E730}" srcOrd="1" destOrd="0" parTransId="{1EDCDEB9-25AF-4C41-8A57-35EA58E9B882}" sibTransId="{0F30486A-39D0-49CE-AF4C-347347BD6516}"/>
    <dgm:cxn modelId="{B981D53C-90A2-4BF7-8A1D-8A9D8AAEC4FE}" type="presOf" srcId="{730B3E1B-34C6-499D-A561-2529C7F21790}" destId="{BF9D1FC2-0696-4643-839B-A31CD556F334}" srcOrd="0" destOrd="0" presId="urn:microsoft.com/office/officeart/2005/8/layout/vList2"/>
    <dgm:cxn modelId="{0239875F-2A21-4311-8748-095AE3929855}" type="presOf" srcId="{E1AEFE0B-5793-4A74-8502-6BB83C8025A0}" destId="{D9FB619F-7481-40F4-942E-001FFD6C9AB2}" srcOrd="0" destOrd="1" presId="urn:microsoft.com/office/officeart/2005/8/layout/vList2"/>
    <dgm:cxn modelId="{652C2E6D-1FB2-45E7-BBB9-23443C86A38A}" type="presOf" srcId="{9E91387A-2D37-4B6A-BF42-3DE75DDAF91A}" destId="{98405538-4B0F-430A-9DE7-645CE3C35ABD}" srcOrd="0" destOrd="0" presId="urn:microsoft.com/office/officeart/2005/8/layout/vList2"/>
    <dgm:cxn modelId="{0D5C6953-C56E-4B5F-99DB-7F2955A91A0B}" srcId="{9E91387A-2D37-4B6A-BF42-3DE75DDAF91A}" destId="{AFB94D5F-AD4F-4466-92F3-267FF5A0D1CE}" srcOrd="0" destOrd="0" parTransId="{3D8AAF82-D43A-4A9C-BBF4-A25694756BD6}" sibTransId="{8D85D86F-5841-408E-A3C7-C2C6CC7EE3E8}"/>
    <dgm:cxn modelId="{894DDC5A-D405-4177-97AE-16DF9A1EDF6A}" srcId="{17672064-79D1-4233-AEAD-0A665211E730}" destId="{E71CE6B1-B4AB-4FCA-A924-D8DD3D7CEC65}" srcOrd="0" destOrd="0" parTransId="{92123F7B-D037-477B-A832-0EFA44BE7CF5}" sibTransId="{14B66A37-6B9F-4E6C-851E-F28802C6F451}"/>
    <dgm:cxn modelId="{B78A717C-B57E-4A27-A590-6BCA0A4982C9}" srcId="{17672064-79D1-4233-AEAD-0A665211E730}" destId="{F7597D9C-BDA2-49E1-9F8E-62632FAA05A7}" srcOrd="1" destOrd="0" parTransId="{50BE42A8-D430-4333-AF6F-54B9CE9596AC}" sibTransId="{9037FDB7-11C5-4922-81B0-1B01EDA7BA23}"/>
    <dgm:cxn modelId="{C5D1027E-FBED-4078-8FA0-2F4D27906489}" type="presOf" srcId="{005632EB-4768-4921-8CE4-C74B0B72B763}" destId="{F71B2F4D-EE91-4F5C-8640-8B8D50B07917}" srcOrd="0" destOrd="0" presId="urn:microsoft.com/office/officeart/2005/8/layout/vList2"/>
    <dgm:cxn modelId="{6488CB9A-7F7B-4386-A3C5-E4A1D79E315E}" type="presOf" srcId="{A4FCCDFF-0CA6-4CD4-945B-B7A1BB792475}" destId="{BBED1076-0876-46C7-9535-D24EBE41238B}" srcOrd="0" destOrd="0" presId="urn:microsoft.com/office/officeart/2005/8/layout/vList2"/>
    <dgm:cxn modelId="{A341249B-89C7-402F-90DD-BDD88B8EDC41}" type="presOf" srcId="{AFB94D5F-AD4F-4466-92F3-267FF5A0D1CE}" destId="{D9FB619F-7481-40F4-942E-001FFD6C9AB2}" srcOrd="0" destOrd="0" presId="urn:microsoft.com/office/officeart/2005/8/layout/vList2"/>
    <dgm:cxn modelId="{26D74FA4-BDF5-4948-952C-B1149D6B61B5}" srcId="{9E91387A-2D37-4B6A-BF42-3DE75DDAF91A}" destId="{E1AEFE0B-5793-4A74-8502-6BB83C8025A0}" srcOrd="1" destOrd="0" parTransId="{1ADE6D0A-A8D6-4250-93E8-1C60C3510F06}" sibTransId="{22EFBB4E-4E97-43A1-8A20-D571668D6193}"/>
    <dgm:cxn modelId="{459A52D8-8F66-426B-A598-C0750C4D95FE}" type="presOf" srcId="{F7597D9C-BDA2-49E1-9F8E-62632FAA05A7}" destId="{EE8536E9-5050-4057-B176-3CD9D62A8AA9}" srcOrd="0" destOrd="1" presId="urn:microsoft.com/office/officeart/2005/8/layout/vList2"/>
    <dgm:cxn modelId="{98059DDA-95F6-4517-A1D5-8105EE8FA6E9}" srcId="{A4FCCDFF-0CA6-4CD4-945B-B7A1BB792475}" destId="{9E91387A-2D37-4B6A-BF42-3DE75DDAF91A}" srcOrd="0" destOrd="0" parTransId="{0DD78444-F680-492F-8361-0D2D33B83F95}" sibTransId="{5FADA610-84C3-4ACF-8B52-6FFEDA690B7B}"/>
    <dgm:cxn modelId="{EFDC8ADD-586E-4742-A15F-F9C3123A720A}" type="presOf" srcId="{E71CE6B1-B4AB-4FCA-A924-D8DD3D7CEC65}" destId="{EE8536E9-5050-4057-B176-3CD9D62A8AA9}" srcOrd="0" destOrd="0" presId="urn:microsoft.com/office/officeart/2005/8/layout/vList2"/>
    <dgm:cxn modelId="{BA2FEBFE-B0FE-43AE-BF2D-408804037EC1}" type="presOf" srcId="{549C9B4A-58E5-4D3A-BC48-0E01FBD2C9F9}" destId="{269AD234-E9DA-42ED-BF7C-97135FE14F57}" srcOrd="0" destOrd="0" presId="urn:microsoft.com/office/officeart/2005/8/layout/vList2"/>
    <dgm:cxn modelId="{ED84BD4D-BC1E-42F2-84F7-ECA98B580119}" type="presParOf" srcId="{BBED1076-0876-46C7-9535-D24EBE41238B}" destId="{98405538-4B0F-430A-9DE7-645CE3C35ABD}" srcOrd="0" destOrd="0" presId="urn:microsoft.com/office/officeart/2005/8/layout/vList2"/>
    <dgm:cxn modelId="{E519BFCF-D158-437E-A8FC-D18ECD52F7A7}" type="presParOf" srcId="{BBED1076-0876-46C7-9535-D24EBE41238B}" destId="{D9FB619F-7481-40F4-942E-001FFD6C9AB2}" srcOrd="1" destOrd="0" presId="urn:microsoft.com/office/officeart/2005/8/layout/vList2"/>
    <dgm:cxn modelId="{4831B994-F6F3-43FC-A374-8310A71597EA}" type="presParOf" srcId="{BBED1076-0876-46C7-9535-D24EBE41238B}" destId="{BD844632-17DC-4745-980C-0C1E00E18A1C}" srcOrd="2" destOrd="0" presId="urn:microsoft.com/office/officeart/2005/8/layout/vList2"/>
    <dgm:cxn modelId="{F1F86A7A-6A39-44E9-894A-D9B92F30B71A}" type="presParOf" srcId="{BBED1076-0876-46C7-9535-D24EBE41238B}" destId="{EE8536E9-5050-4057-B176-3CD9D62A8AA9}" srcOrd="3" destOrd="0" presId="urn:microsoft.com/office/officeart/2005/8/layout/vList2"/>
    <dgm:cxn modelId="{675744CB-6D9B-4EE2-9BA8-4860F559EF65}" type="presParOf" srcId="{BBED1076-0876-46C7-9535-D24EBE41238B}" destId="{F71B2F4D-EE91-4F5C-8640-8B8D50B07917}" srcOrd="4" destOrd="0" presId="urn:microsoft.com/office/officeart/2005/8/layout/vList2"/>
    <dgm:cxn modelId="{81BBAA01-D581-4CEE-B662-C59C955ECD9F}" type="presParOf" srcId="{BBED1076-0876-46C7-9535-D24EBE41238B}" destId="{4DD7D2C4-254C-4A93-B0A3-DF6CCE4CBA67}" srcOrd="5" destOrd="0" presId="urn:microsoft.com/office/officeart/2005/8/layout/vList2"/>
    <dgm:cxn modelId="{0EA8846C-CF74-4F7C-AED5-5AF4894FCF7B}" type="presParOf" srcId="{BBED1076-0876-46C7-9535-D24EBE41238B}" destId="{269AD234-E9DA-42ED-BF7C-97135FE14F57}" srcOrd="6" destOrd="0" presId="urn:microsoft.com/office/officeart/2005/8/layout/vList2"/>
    <dgm:cxn modelId="{B0BB1EFB-DA90-4C3B-903A-A62E8BCEAF9A}" type="presParOf" srcId="{BBED1076-0876-46C7-9535-D24EBE41238B}" destId="{CD9041F8-1AFF-44CB-9619-858205322A81}" srcOrd="7" destOrd="0" presId="urn:microsoft.com/office/officeart/2005/8/layout/vList2"/>
    <dgm:cxn modelId="{FF4D26DD-65E8-4AC5-8883-8FF7C77246B5}" type="presParOf" srcId="{BBED1076-0876-46C7-9535-D24EBE41238B}" destId="{BF9D1FC2-0696-4643-839B-A31CD556F33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4BDA8E-EA02-4973-BAAA-72067C866C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3F1E08C-0E80-4E7E-AFA2-59F7ECD8EC7F}">
      <dgm:prSet/>
      <dgm:spPr/>
      <dgm:t>
        <a:bodyPr/>
        <a:lstStyle/>
        <a:p>
          <a:r>
            <a:rPr lang="en-US" b="0" i="0"/>
            <a:t>Η χρονική περίοδος</a:t>
          </a:r>
          <a:endParaRPr lang="en-US"/>
        </a:p>
      </dgm:t>
    </dgm:pt>
    <dgm:pt modelId="{1A066A42-B23D-45B2-B3C9-817A8049084E}" type="parTrans" cxnId="{5B395417-EFF4-44A3-B0EF-3D204EA8DE7D}">
      <dgm:prSet/>
      <dgm:spPr/>
      <dgm:t>
        <a:bodyPr/>
        <a:lstStyle/>
        <a:p>
          <a:endParaRPr lang="en-US"/>
        </a:p>
      </dgm:t>
    </dgm:pt>
    <dgm:pt modelId="{78629579-2757-4BEB-A100-C1DD3FD83920}" type="sibTrans" cxnId="{5B395417-EFF4-44A3-B0EF-3D204EA8DE7D}">
      <dgm:prSet/>
      <dgm:spPr/>
      <dgm:t>
        <a:bodyPr/>
        <a:lstStyle/>
        <a:p>
          <a:endParaRPr lang="en-US"/>
        </a:p>
      </dgm:t>
    </dgm:pt>
    <dgm:pt modelId="{D6EFB2CC-129F-447D-AB62-984DF8FF3C73}">
      <dgm:prSet/>
      <dgm:spPr/>
      <dgm:t>
        <a:bodyPr/>
        <a:lstStyle/>
        <a:p>
          <a:r>
            <a:rPr lang="en-US" b="0" i="0"/>
            <a:t>Η προσφορά συνήθως είναι πιο ελαστική μακροπρόθεσμα </a:t>
          </a:r>
          <a:endParaRPr lang="en-US"/>
        </a:p>
      </dgm:t>
    </dgm:pt>
    <dgm:pt modelId="{21E61AD6-5D72-4C8C-A7FC-92B3797E31B7}" type="parTrans" cxnId="{CB82AF00-DBDE-498B-8F3F-B9B5282A553C}">
      <dgm:prSet/>
      <dgm:spPr/>
      <dgm:t>
        <a:bodyPr/>
        <a:lstStyle/>
        <a:p>
          <a:endParaRPr lang="en-US"/>
        </a:p>
      </dgm:t>
    </dgm:pt>
    <dgm:pt modelId="{2D32909A-AC19-4AD3-92D0-AD7293CCE658}" type="sibTrans" cxnId="{CB82AF00-DBDE-498B-8F3F-B9B5282A553C}">
      <dgm:prSet/>
      <dgm:spPr/>
      <dgm:t>
        <a:bodyPr/>
        <a:lstStyle/>
        <a:p>
          <a:endParaRPr lang="en-US"/>
        </a:p>
      </dgm:t>
    </dgm:pt>
    <dgm:pt modelId="{5C229E06-8762-4995-B7A7-CB309228D531}">
      <dgm:prSet/>
      <dgm:spPr/>
      <dgm:t>
        <a:bodyPr/>
        <a:lstStyle/>
        <a:p>
          <a:r>
            <a:rPr lang="en-US" b="0" i="0"/>
            <a:t>Βραχυπρόθεσμα είναι πιο δύσκολο να αλλάξεις τις παραγωγικές δυνατότητες</a:t>
          </a:r>
          <a:endParaRPr lang="en-US"/>
        </a:p>
      </dgm:t>
    </dgm:pt>
    <dgm:pt modelId="{0796D8AC-964D-4DB6-885C-84A048552836}" type="parTrans" cxnId="{6B28AE5C-7F96-4890-A71A-FC4C9CB13D5B}">
      <dgm:prSet/>
      <dgm:spPr/>
      <dgm:t>
        <a:bodyPr/>
        <a:lstStyle/>
        <a:p>
          <a:endParaRPr lang="en-US"/>
        </a:p>
      </dgm:t>
    </dgm:pt>
    <dgm:pt modelId="{553C0E61-8E7B-43FB-B14B-FFD5C9FC8C62}" type="sibTrans" cxnId="{6B28AE5C-7F96-4890-A71A-FC4C9CB13D5B}">
      <dgm:prSet/>
      <dgm:spPr/>
      <dgm:t>
        <a:bodyPr/>
        <a:lstStyle/>
        <a:p>
          <a:endParaRPr lang="en-US"/>
        </a:p>
      </dgm:t>
    </dgm:pt>
    <dgm:pt modelId="{2CB9C8F0-5CF4-44FF-A099-AD713DA284A0}">
      <dgm:prSet/>
      <dgm:spPr/>
      <dgm:t>
        <a:bodyPr/>
        <a:lstStyle/>
        <a:p>
          <a:r>
            <a:rPr lang="en-US" b="0" i="0"/>
            <a:t>Παραγωγική δυνατότητα</a:t>
          </a:r>
          <a:endParaRPr lang="en-US"/>
        </a:p>
      </dgm:t>
    </dgm:pt>
    <dgm:pt modelId="{7CFB0A49-0DB6-4184-B77B-B85AA29EA312}" type="parTrans" cxnId="{A719D425-B66A-49F8-AED8-A29426DB1196}">
      <dgm:prSet/>
      <dgm:spPr/>
      <dgm:t>
        <a:bodyPr/>
        <a:lstStyle/>
        <a:p>
          <a:endParaRPr lang="en-US"/>
        </a:p>
      </dgm:t>
    </dgm:pt>
    <dgm:pt modelId="{3E9A3236-BF4D-4266-BA60-461257DD6E45}" type="sibTrans" cxnId="{A719D425-B66A-49F8-AED8-A29426DB1196}">
      <dgm:prSet/>
      <dgm:spPr/>
      <dgm:t>
        <a:bodyPr/>
        <a:lstStyle/>
        <a:p>
          <a:endParaRPr lang="en-US"/>
        </a:p>
      </dgm:t>
    </dgm:pt>
    <dgm:pt modelId="{6E762179-6561-4702-9740-79DE52110B11}">
      <dgm:prSet/>
      <dgm:spPr/>
      <dgm:t>
        <a:bodyPr/>
        <a:lstStyle/>
        <a:p>
          <a:r>
            <a:rPr lang="en-US" b="0" i="0"/>
            <a:t>Οι επιχειρήσεις είναι πιθανότερο να λειτουργούν σε πλήρη δυναμικότητα όταν υπάρχει οικονομική ανάπτυξη </a:t>
          </a:r>
          <a:endParaRPr lang="en-US"/>
        </a:p>
      </dgm:t>
    </dgm:pt>
    <dgm:pt modelId="{17C7A54F-A851-4103-8016-2CE818D15E41}" type="parTrans" cxnId="{757F8F9C-9E32-4831-9810-B2D764F3FB3C}">
      <dgm:prSet/>
      <dgm:spPr/>
      <dgm:t>
        <a:bodyPr/>
        <a:lstStyle/>
        <a:p>
          <a:endParaRPr lang="en-US"/>
        </a:p>
      </dgm:t>
    </dgm:pt>
    <dgm:pt modelId="{1F0F67BD-EA4D-4F3B-8E20-638BA26E1835}" type="sibTrans" cxnId="{757F8F9C-9E32-4831-9810-B2D764F3FB3C}">
      <dgm:prSet/>
      <dgm:spPr/>
      <dgm:t>
        <a:bodyPr/>
        <a:lstStyle/>
        <a:p>
          <a:endParaRPr lang="en-US"/>
        </a:p>
      </dgm:t>
    </dgm:pt>
    <dgm:pt modelId="{4312B5F3-4EE4-43A8-AAF7-45BD81AE0E6D}">
      <dgm:prSet/>
      <dgm:spPr/>
      <dgm:t>
        <a:bodyPr/>
        <a:lstStyle/>
        <a:p>
          <a:r>
            <a:rPr lang="en-US" b="0" i="0"/>
            <a:t>Το μέγεθος της επιχείρησης ή του κλάδου</a:t>
          </a:r>
          <a:endParaRPr lang="en-US"/>
        </a:p>
      </dgm:t>
    </dgm:pt>
    <dgm:pt modelId="{FB5D84CD-EFE6-4B43-90F0-34E44D388A45}" type="parTrans" cxnId="{710FA1C8-6792-4521-A89F-F159752900B1}">
      <dgm:prSet/>
      <dgm:spPr/>
      <dgm:t>
        <a:bodyPr/>
        <a:lstStyle/>
        <a:p>
          <a:endParaRPr lang="en-US"/>
        </a:p>
      </dgm:t>
    </dgm:pt>
    <dgm:pt modelId="{9377CD99-C3CF-43CA-97A1-32405C627E6E}" type="sibTrans" cxnId="{710FA1C8-6792-4521-A89F-F159752900B1}">
      <dgm:prSet/>
      <dgm:spPr/>
      <dgm:t>
        <a:bodyPr/>
        <a:lstStyle/>
        <a:p>
          <a:endParaRPr lang="en-US"/>
        </a:p>
      </dgm:t>
    </dgm:pt>
    <dgm:pt modelId="{C646FEC7-70F2-4782-88B6-CE7B629C1560}">
      <dgm:prSet/>
      <dgm:spPr/>
      <dgm:t>
        <a:bodyPr/>
        <a:lstStyle/>
        <a:p>
          <a:r>
            <a:rPr lang="en-US" b="0" i="0"/>
            <a:t>Η κινητικότητα των παραγωγικών συντελεστών</a:t>
          </a:r>
          <a:endParaRPr lang="en-US"/>
        </a:p>
      </dgm:t>
    </dgm:pt>
    <dgm:pt modelId="{24F01EB4-3A6C-4348-9D5D-07A53C5AD1AC}" type="parTrans" cxnId="{3337AEEC-B21C-4B37-9761-81E0BEE0E90A}">
      <dgm:prSet/>
      <dgm:spPr/>
      <dgm:t>
        <a:bodyPr/>
        <a:lstStyle/>
        <a:p>
          <a:endParaRPr lang="en-US"/>
        </a:p>
      </dgm:t>
    </dgm:pt>
    <dgm:pt modelId="{59C49649-2B07-4BAB-AA85-17182B6A1174}" type="sibTrans" cxnId="{3337AEEC-B21C-4B37-9761-81E0BEE0E90A}">
      <dgm:prSet/>
      <dgm:spPr/>
      <dgm:t>
        <a:bodyPr/>
        <a:lstStyle/>
        <a:p>
          <a:endParaRPr lang="en-US"/>
        </a:p>
      </dgm:t>
    </dgm:pt>
    <dgm:pt modelId="{DF878736-4CD7-4A21-9B39-9E30E48DB41A}">
      <dgm:prSet/>
      <dgm:spPr/>
      <dgm:t>
        <a:bodyPr/>
        <a:lstStyle/>
        <a:p>
          <a:r>
            <a:rPr lang="en-US" b="0" i="0" dirty="0" err="1"/>
            <a:t>Ευκολί</a:t>
          </a:r>
          <a:r>
            <a:rPr lang="en-US" b="0" i="0" dirty="0"/>
            <a:t>α δημιουργίας αποθεμ</a:t>
          </a:r>
          <a:r>
            <a:rPr lang="el-GR" b="0" i="0" dirty="0" err="1"/>
            <a:t>άτων</a:t>
          </a:r>
          <a:r>
            <a:rPr lang="el-GR" b="0" i="0" dirty="0"/>
            <a:t> </a:t>
          </a:r>
          <a:endParaRPr lang="en-US" dirty="0"/>
        </a:p>
      </dgm:t>
    </dgm:pt>
    <dgm:pt modelId="{5217654D-AB4A-4C8B-AE47-F247D97A5D27}" type="parTrans" cxnId="{61535D1D-5F23-4377-BBDE-973116870DA5}">
      <dgm:prSet/>
      <dgm:spPr/>
      <dgm:t>
        <a:bodyPr/>
        <a:lstStyle/>
        <a:p>
          <a:endParaRPr lang="en-US"/>
        </a:p>
      </dgm:t>
    </dgm:pt>
    <dgm:pt modelId="{E412AF41-0C1D-4448-94EB-8509377456E0}" type="sibTrans" cxnId="{61535D1D-5F23-4377-BBDE-973116870DA5}">
      <dgm:prSet/>
      <dgm:spPr/>
      <dgm:t>
        <a:bodyPr/>
        <a:lstStyle/>
        <a:p>
          <a:endParaRPr lang="en-US"/>
        </a:p>
      </dgm:t>
    </dgm:pt>
    <dgm:pt modelId="{DB91D5F2-64BA-4A9F-B23A-30CB6D754DDC}" type="pres">
      <dgm:prSet presAssocID="{4F4BDA8E-EA02-4973-BAAA-72067C866CC9}" presName="linear" presStyleCnt="0">
        <dgm:presLayoutVars>
          <dgm:animLvl val="lvl"/>
          <dgm:resizeHandles val="exact"/>
        </dgm:presLayoutVars>
      </dgm:prSet>
      <dgm:spPr/>
    </dgm:pt>
    <dgm:pt modelId="{FA63852E-DD59-47B0-BC86-3177B1F43D40}" type="pres">
      <dgm:prSet presAssocID="{23F1E08C-0E80-4E7E-AFA2-59F7ECD8EC7F}" presName="parentText" presStyleLbl="node1" presStyleIdx="0" presStyleCnt="5">
        <dgm:presLayoutVars>
          <dgm:chMax val="0"/>
          <dgm:bulletEnabled val="1"/>
        </dgm:presLayoutVars>
      </dgm:prSet>
      <dgm:spPr/>
    </dgm:pt>
    <dgm:pt modelId="{D1DA823C-0B1E-4C64-A229-1653EDB3986A}" type="pres">
      <dgm:prSet presAssocID="{23F1E08C-0E80-4E7E-AFA2-59F7ECD8EC7F}" presName="childText" presStyleLbl="revTx" presStyleIdx="0" presStyleCnt="2">
        <dgm:presLayoutVars>
          <dgm:bulletEnabled val="1"/>
        </dgm:presLayoutVars>
      </dgm:prSet>
      <dgm:spPr/>
    </dgm:pt>
    <dgm:pt modelId="{8ACCE62A-DE76-4552-AF12-02B9BF0EEDC5}" type="pres">
      <dgm:prSet presAssocID="{2CB9C8F0-5CF4-44FF-A099-AD713DA284A0}" presName="parentText" presStyleLbl="node1" presStyleIdx="1" presStyleCnt="5">
        <dgm:presLayoutVars>
          <dgm:chMax val="0"/>
          <dgm:bulletEnabled val="1"/>
        </dgm:presLayoutVars>
      </dgm:prSet>
      <dgm:spPr/>
    </dgm:pt>
    <dgm:pt modelId="{B1887B39-3391-432B-8A3A-10C325EF2DEF}" type="pres">
      <dgm:prSet presAssocID="{2CB9C8F0-5CF4-44FF-A099-AD713DA284A0}" presName="childText" presStyleLbl="revTx" presStyleIdx="1" presStyleCnt="2">
        <dgm:presLayoutVars>
          <dgm:bulletEnabled val="1"/>
        </dgm:presLayoutVars>
      </dgm:prSet>
      <dgm:spPr/>
    </dgm:pt>
    <dgm:pt modelId="{47F4FF52-C36C-49E5-BB6A-911B363B3B9C}" type="pres">
      <dgm:prSet presAssocID="{4312B5F3-4EE4-43A8-AAF7-45BD81AE0E6D}" presName="parentText" presStyleLbl="node1" presStyleIdx="2" presStyleCnt="5">
        <dgm:presLayoutVars>
          <dgm:chMax val="0"/>
          <dgm:bulletEnabled val="1"/>
        </dgm:presLayoutVars>
      </dgm:prSet>
      <dgm:spPr/>
    </dgm:pt>
    <dgm:pt modelId="{F167085B-8761-440B-9824-45C545C0DF99}" type="pres">
      <dgm:prSet presAssocID="{9377CD99-C3CF-43CA-97A1-32405C627E6E}" presName="spacer" presStyleCnt="0"/>
      <dgm:spPr/>
    </dgm:pt>
    <dgm:pt modelId="{7455C236-D6CF-4FD7-B1A9-485F552B55DD}" type="pres">
      <dgm:prSet presAssocID="{C646FEC7-70F2-4782-88B6-CE7B629C1560}" presName="parentText" presStyleLbl="node1" presStyleIdx="3" presStyleCnt="5">
        <dgm:presLayoutVars>
          <dgm:chMax val="0"/>
          <dgm:bulletEnabled val="1"/>
        </dgm:presLayoutVars>
      </dgm:prSet>
      <dgm:spPr/>
    </dgm:pt>
    <dgm:pt modelId="{D00768A9-3331-4B8E-A51F-A3B4AE795F3F}" type="pres">
      <dgm:prSet presAssocID="{59C49649-2B07-4BAB-AA85-17182B6A1174}" presName="spacer" presStyleCnt="0"/>
      <dgm:spPr/>
    </dgm:pt>
    <dgm:pt modelId="{F96FF793-266B-4678-A060-5C5253F41E48}" type="pres">
      <dgm:prSet presAssocID="{DF878736-4CD7-4A21-9B39-9E30E48DB41A}" presName="parentText" presStyleLbl="node1" presStyleIdx="4" presStyleCnt="5">
        <dgm:presLayoutVars>
          <dgm:chMax val="0"/>
          <dgm:bulletEnabled val="1"/>
        </dgm:presLayoutVars>
      </dgm:prSet>
      <dgm:spPr/>
    </dgm:pt>
  </dgm:ptLst>
  <dgm:cxnLst>
    <dgm:cxn modelId="{CB82AF00-DBDE-498B-8F3F-B9B5282A553C}" srcId="{23F1E08C-0E80-4E7E-AFA2-59F7ECD8EC7F}" destId="{D6EFB2CC-129F-447D-AB62-984DF8FF3C73}" srcOrd="0" destOrd="0" parTransId="{21E61AD6-5D72-4C8C-A7FC-92B3797E31B7}" sibTransId="{2D32909A-AC19-4AD3-92D0-AD7293CCE658}"/>
    <dgm:cxn modelId="{5479DE0F-3B7A-4F51-B2C1-5098F9C29035}" type="presOf" srcId="{4F4BDA8E-EA02-4973-BAAA-72067C866CC9}" destId="{DB91D5F2-64BA-4A9F-B23A-30CB6D754DDC}" srcOrd="0" destOrd="0" presId="urn:microsoft.com/office/officeart/2005/8/layout/vList2"/>
    <dgm:cxn modelId="{D718F90F-16E4-4D1C-B4EE-5823861D3959}" type="presOf" srcId="{5C229E06-8762-4995-B7A7-CB309228D531}" destId="{D1DA823C-0B1E-4C64-A229-1653EDB3986A}" srcOrd="0" destOrd="1" presId="urn:microsoft.com/office/officeart/2005/8/layout/vList2"/>
    <dgm:cxn modelId="{466F0311-27C2-4617-B0E6-913141CB3484}" type="presOf" srcId="{23F1E08C-0E80-4E7E-AFA2-59F7ECD8EC7F}" destId="{FA63852E-DD59-47B0-BC86-3177B1F43D40}" srcOrd="0" destOrd="0" presId="urn:microsoft.com/office/officeart/2005/8/layout/vList2"/>
    <dgm:cxn modelId="{B76C8213-A54E-4105-942A-47D73E978368}" type="presOf" srcId="{DF878736-4CD7-4A21-9B39-9E30E48DB41A}" destId="{F96FF793-266B-4678-A060-5C5253F41E48}" srcOrd="0" destOrd="0" presId="urn:microsoft.com/office/officeart/2005/8/layout/vList2"/>
    <dgm:cxn modelId="{5B395417-EFF4-44A3-B0EF-3D204EA8DE7D}" srcId="{4F4BDA8E-EA02-4973-BAAA-72067C866CC9}" destId="{23F1E08C-0E80-4E7E-AFA2-59F7ECD8EC7F}" srcOrd="0" destOrd="0" parTransId="{1A066A42-B23D-45B2-B3C9-817A8049084E}" sibTransId="{78629579-2757-4BEB-A100-C1DD3FD83920}"/>
    <dgm:cxn modelId="{61535D1D-5F23-4377-BBDE-973116870DA5}" srcId="{4F4BDA8E-EA02-4973-BAAA-72067C866CC9}" destId="{DF878736-4CD7-4A21-9B39-9E30E48DB41A}" srcOrd="4" destOrd="0" parTransId="{5217654D-AB4A-4C8B-AE47-F247D97A5D27}" sibTransId="{E412AF41-0C1D-4448-94EB-8509377456E0}"/>
    <dgm:cxn modelId="{A719D425-B66A-49F8-AED8-A29426DB1196}" srcId="{4F4BDA8E-EA02-4973-BAAA-72067C866CC9}" destId="{2CB9C8F0-5CF4-44FF-A099-AD713DA284A0}" srcOrd="1" destOrd="0" parTransId="{7CFB0A49-0DB6-4184-B77B-B85AA29EA312}" sibTransId="{3E9A3236-BF4D-4266-BA60-461257DD6E45}"/>
    <dgm:cxn modelId="{C72F612C-4EB2-4CCF-B55B-7477A9B30C34}" type="presOf" srcId="{4312B5F3-4EE4-43A8-AAF7-45BD81AE0E6D}" destId="{47F4FF52-C36C-49E5-BB6A-911B363B3B9C}" srcOrd="0" destOrd="0" presId="urn:microsoft.com/office/officeart/2005/8/layout/vList2"/>
    <dgm:cxn modelId="{1B9F652F-2C69-43E6-A826-71EA5ABDDD12}" type="presOf" srcId="{D6EFB2CC-129F-447D-AB62-984DF8FF3C73}" destId="{D1DA823C-0B1E-4C64-A229-1653EDB3986A}" srcOrd="0" destOrd="0" presId="urn:microsoft.com/office/officeart/2005/8/layout/vList2"/>
    <dgm:cxn modelId="{301FA62F-C4E5-4950-BE2F-DCF728C3F127}" type="presOf" srcId="{6E762179-6561-4702-9740-79DE52110B11}" destId="{B1887B39-3391-432B-8A3A-10C325EF2DEF}" srcOrd="0" destOrd="0" presId="urn:microsoft.com/office/officeart/2005/8/layout/vList2"/>
    <dgm:cxn modelId="{21201F32-83BB-4520-B2F8-025E45288325}" type="presOf" srcId="{C646FEC7-70F2-4782-88B6-CE7B629C1560}" destId="{7455C236-D6CF-4FD7-B1A9-485F552B55DD}" srcOrd="0" destOrd="0" presId="urn:microsoft.com/office/officeart/2005/8/layout/vList2"/>
    <dgm:cxn modelId="{6B28AE5C-7F96-4890-A71A-FC4C9CB13D5B}" srcId="{23F1E08C-0E80-4E7E-AFA2-59F7ECD8EC7F}" destId="{5C229E06-8762-4995-B7A7-CB309228D531}" srcOrd="1" destOrd="0" parTransId="{0796D8AC-964D-4DB6-885C-84A048552836}" sibTransId="{553C0E61-8E7B-43FB-B14B-FFD5C9FC8C62}"/>
    <dgm:cxn modelId="{3EF81C51-E219-4ECD-8130-5DDA7FB565A2}" type="presOf" srcId="{2CB9C8F0-5CF4-44FF-A099-AD713DA284A0}" destId="{8ACCE62A-DE76-4552-AF12-02B9BF0EEDC5}" srcOrd="0" destOrd="0" presId="urn:microsoft.com/office/officeart/2005/8/layout/vList2"/>
    <dgm:cxn modelId="{757F8F9C-9E32-4831-9810-B2D764F3FB3C}" srcId="{2CB9C8F0-5CF4-44FF-A099-AD713DA284A0}" destId="{6E762179-6561-4702-9740-79DE52110B11}" srcOrd="0" destOrd="0" parTransId="{17C7A54F-A851-4103-8016-2CE818D15E41}" sibTransId="{1F0F67BD-EA4D-4F3B-8E20-638BA26E1835}"/>
    <dgm:cxn modelId="{710FA1C8-6792-4521-A89F-F159752900B1}" srcId="{4F4BDA8E-EA02-4973-BAAA-72067C866CC9}" destId="{4312B5F3-4EE4-43A8-AAF7-45BD81AE0E6D}" srcOrd="2" destOrd="0" parTransId="{FB5D84CD-EFE6-4B43-90F0-34E44D388A45}" sibTransId="{9377CD99-C3CF-43CA-97A1-32405C627E6E}"/>
    <dgm:cxn modelId="{3337AEEC-B21C-4B37-9761-81E0BEE0E90A}" srcId="{4F4BDA8E-EA02-4973-BAAA-72067C866CC9}" destId="{C646FEC7-70F2-4782-88B6-CE7B629C1560}" srcOrd="3" destOrd="0" parTransId="{24F01EB4-3A6C-4348-9D5D-07A53C5AD1AC}" sibTransId="{59C49649-2B07-4BAB-AA85-17182B6A1174}"/>
    <dgm:cxn modelId="{6BCF8AD4-473E-4BFE-8125-3269B2E7804F}" type="presParOf" srcId="{DB91D5F2-64BA-4A9F-B23A-30CB6D754DDC}" destId="{FA63852E-DD59-47B0-BC86-3177B1F43D40}" srcOrd="0" destOrd="0" presId="urn:microsoft.com/office/officeart/2005/8/layout/vList2"/>
    <dgm:cxn modelId="{4A60FA5D-D44E-4802-A703-3C22FC4B2B77}" type="presParOf" srcId="{DB91D5F2-64BA-4A9F-B23A-30CB6D754DDC}" destId="{D1DA823C-0B1E-4C64-A229-1653EDB3986A}" srcOrd="1" destOrd="0" presId="urn:microsoft.com/office/officeart/2005/8/layout/vList2"/>
    <dgm:cxn modelId="{4AF70814-377E-4B28-B5C3-BB5867D89FFD}" type="presParOf" srcId="{DB91D5F2-64BA-4A9F-B23A-30CB6D754DDC}" destId="{8ACCE62A-DE76-4552-AF12-02B9BF0EEDC5}" srcOrd="2" destOrd="0" presId="urn:microsoft.com/office/officeart/2005/8/layout/vList2"/>
    <dgm:cxn modelId="{BD32F8F1-7039-46E0-9392-CB5CCA86B5A9}" type="presParOf" srcId="{DB91D5F2-64BA-4A9F-B23A-30CB6D754DDC}" destId="{B1887B39-3391-432B-8A3A-10C325EF2DEF}" srcOrd="3" destOrd="0" presId="urn:microsoft.com/office/officeart/2005/8/layout/vList2"/>
    <dgm:cxn modelId="{41EC19A5-F405-4799-8944-0A0EBF10E7D8}" type="presParOf" srcId="{DB91D5F2-64BA-4A9F-B23A-30CB6D754DDC}" destId="{47F4FF52-C36C-49E5-BB6A-911B363B3B9C}" srcOrd="4" destOrd="0" presId="urn:microsoft.com/office/officeart/2005/8/layout/vList2"/>
    <dgm:cxn modelId="{B23F8337-B3DD-4A96-910F-F7421BE01352}" type="presParOf" srcId="{DB91D5F2-64BA-4A9F-B23A-30CB6D754DDC}" destId="{F167085B-8761-440B-9824-45C545C0DF99}" srcOrd="5" destOrd="0" presId="urn:microsoft.com/office/officeart/2005/8/layout/vList2"/>
    <dgm:cxn modelId="{970D72E2-5871-42F3-B84F-B74CBD6B502F}" type="presParOf" srcId="{DB91D5F2-64BA-4A9F-B23A-30CB6D754DDC}" destId="{7455C236-D6CF-4FD7-B1A9-485F552B55DD}" srcOrd="6" destOrd="0" presId="urn:microsoft.com/office/officeart/2005/8/layout/vList2"/>
    <dgm:cxn modelId="{B71A119A-F2F6-4BDC-98AC-198349C7C74F}" type="presParOf" srcId="{DB91D5F2-64BA-4A9F-B23A-30CB6D754DDC}" destId="{D00768A9-3331-4B8E-A51F-A3B4AE795F3F}" srcOrd="7" destOrd="0" presId="urn:microsoft.com/office/officeart/2005/8/layout/vList2"/>
    <dgm:cxn modelId="{082C61B7-F569-4843-B51A-7947BA51C413}" type="presParOf" srcId="{DB91D5F2-64BA-4A9F-B23A-30CB6D754DDC}" destId="{F96FF793-266B-4678-A060-5C5253F41E4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045366-B1A1-4F16-A36E-889B127666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370E335-F2E1-4AFD-B955-5D2DF3F43FC9}">
      <dgm:prSet/>
      <dgm:spPr/>
      <dgm:t>
        <a:bodyPr/>
        <a:lstStyle/>
        <a:p>
          <a:r>
            <a:rPr lang="en-US" b="0" i="0"/>
            <a:t>Η εισοδηματική ελαστικότητα ζήτησης μετρά πόσο μεταβάλλεται η ζητούμενη ποσότητα καθώς αλλάζει το εισόδημα των καταναλωτών </a:t>
          </a:r>
          <a:endParaRPr lang="en-US"/>
        </a:p>
      </dgm:t>
    </dgm:pt>
    <dgm:pt modelId="{AFB55823-07CF-4ECE-8A79-3E21A3C2AA74}" type="parTrans" cxnId="{774D426D-3B38-4DFD-9DB4-C7F486BDF4B1}">
      <dgm:prSet/>
      <dgm:spPr/>
      <dgm:t>
        <a:bodyPr/>
        <a:lstStyle/>
        <a:p>
          <a:endParaRPr lang="en-US"/>
        </a:p>
      </dgm:t>
    </dgm:pt>
    <dgm:pt modelId="{BE2EA6C4-D808-46A7-B67C-23F10AD2118E}" type="sibTrans" cxnId="{774D426D-3B38-4DFD-9DB4-C7F486BDF4B1}">
      <dgm:prSet/>
      <dgm:spPr/>
      <dgm:t>
        <a:bodyPr/>
        <a:lstStyle/>
        <a:p>
          <a:endParaRPr lang="en-US"/>
        </a:p>
      </dgm:t>
    </dgm:pt>
    <dgm:pt modelId="{67B12283-05DC-4334-B9B5-1BBC13108F09}">
      <dgm:prSet/>
      <dgm:spPr/>
      <dgm:t>
        <a:bodyPr/>
        <a:lstStyle/>
        <a:p>
          <a:r>
            <a:rPr lang="en-US" b="0" i="0"/>
            <a:t>Εισοδηματική ελαστικότητα ζήτησης = </a:t>
          </a:r>
          <a:br>
            <a:rPr lang="en-US" b="0" i="0"/>
          </a:br>
          <a:r>
            <a:rPr lang="en-US" b="0" i="0"/>
            <a:t>Ποσοστιαία μεταβολή της ζητούμενης ποσότητας δια το ποσοστό μεταβολής του εισοδήματος</a:t>
          </a:r>
          <a:br>
            <a:rPr lang="en-US" b="0" i="0"/>
          </a:br>
          <a:endParaRPr lang="en-US"/>
        </a:p>
      </dgm:t>
    </dgm:pt>
    <dgm:pt modelId="{95D77DF5-B07E-435E-A292-04AB4B9D9C46}" type="parTrans" cxnId="{4F18CB42-47CF-4800-8155-7780E9E04311}">
      <dgm:prSet/>
      <dgm:spPr/>
      <dgm:t>
        <a:bodyPr/>
        <a:lstStyle/>
        <a:p>
          <a:endParaRPr lang="en-US"/>
        </a:p>
      </dgm:t>
    </dgm:pt>
    <dgm:pt modelId="{AC3B32D4-3EAC-446F-BC30-18AAE1A1EC63}" type="sibTrans" cxnId="{4F18CB42-47CF-4800-8155-7780E9E04311}">
      <dgm:prSet/>
      <dgm:spPr/>
      <dgm:t>
        <a:bodyPr/>
        <a:lstStyle/>
        <a:p>
          <a:endParaRPr lang="en-US"/>
        </a:p>
      </dgm:t>
    </dgm:pt>
    <dgm:pt modelId="{341B8D6C-5E33-4334-A8D8-F0B2D56C6794}">
      <dgm:prSet/>
      <dgm:spPr/>
      <dgm:t>
        <a:bodyPr/>
        <a:lstStyle/>
        <a:p>
          <a:r>
            <a:rPr lang="en-US" b="0" i="0" dirty="0" err="1"/>
            <a:t>Ορισμέν</a:t>
          </a:r>
          <a:r>
            <a:rPr lang="en-US" b="0" i="0" dirty="0"/>
            <a:t>α αγαθά, όπως </a:t>
          </a:r>
          <a:r>
            <a:rPr lang="el-GR" b="0" i="0" dirty="0"/>
            <a:t>η μετακίνηση με ΜΜΕ</a:t>
          </a:r>
          <a:r>
            <a:rPr lang="en-US" b="0" i="0" dirty="0"/>
            <a:t>, είναι κατώτερα αγαθά: μια αύξηση τους εισοδήματος μειώνει την ζητούμενη ποσότητα </a:t>
          </a:r>
          <a:endParaRPr lang="en-US" dirty="0"/>
        </a:p>
      </dgm:t>
    </dgm:pt>
    <dgm:pt modelId="{BBF028BF-2504-4B7B-9C4A-11EF0EFB33F8}" type="parTrans" cxnId="{F2ACED4F-3B96-4FEB-BDF4-9231E2F1226D}">
      <dgm:prSet/>
      <dgm:spPr/>
      <dgm:t>
        <a:bodyPr/>
        <a:lstStyle/>
        <a:p>
          <a:endParaRPr lang="en-US"/>
        </a:p>
      </dgm:t>
    </dgm:pt>
    <dgm:pt modelId="{B5B513FE-8CD5-43E1-883F-33D53CA83C27}" type="sibTrans" cxnId="{F2ACED4F-3B96-4FEB-BDF4-9231E2F1226D}">
      <dgm:prSet/>
      <dgm:spPr/>
      <dgm:t>
        <a:bodyPr/>
        <a:lstStyle/>
        <a:p>
          <a:endParaRPr lang="en-US"/>
        </a:p>
      </dgm:t>
    </dgm:pt>
    <dgm:pt modelId="{51960F93-2FA8-4717-97F0-69E4B5AD091B}">
      <dgm:prSet/>
      <dgm:spPr/>
      <dgm:t>
        <a:bodyPr/>
        <a:lstStyle/>
        <a:p>
          <a:r>
            <a:rPr lang="en-US" b="0" i="0"/>
            <a:t>Τα πολυτελή αγαθά τείνουν να έχουν υψηλή εισοδηματική ελαστικότητα</a:t>
          </a:r>
          <a:endParaRPr lang="en-US"/>
        </a:p>
      </dgm:t>
    </dgm:pt>
    <dgm:pt modelId="{19A1FBEB-AA32-4BD4-8CD4-A2AB0F7ABE8C}" type="parTrans" cxnId="{9B7506E9-649A-4977-A0D3-6626305805A6}">
      <dgm:prSet/>
      <dgm:spPr/>
      <dgm:t>
        <a:bodyPr/>
        <a:lstStyle/>
        <a:p>
          <a:endParaRPr lang="en-US"/>
        </a:p>
      </dgm:t>
    </dgm:pt>
    <dgm:pt modelId="{02E64984-378D-4AAD-ABA0-138E8449AA18}" type="sibTrans" cxnId="{9B7506E9-649A-4977-A0D3-6626305805A6}">
      <dgm:prSet/>
      <dgm:spPr/>
      <dgm:t>
        <a:bodyPr/>
        <a:lstStyle/>
        <a:p>
          <a:endParaRPr lang="en-US"/>
        </a:p>
      </dgm:t>
    </dgm:pt>
    <dgm:pt modelId="{524C1CB5-0EDB-4984-8A0D-4C1BDD0809F7}" type="pres">
      <dgm:prSet presAssocID="{66045366-B1A1-4F16-A36E-889B127666DE}" presName="linear" presStyleCnt="0">
        <dgm:presLayoutVars>
          <dgm:animLvl val="lvl"/>
          <dgm:resizeHandles val="exact"/>
        </dgm:presLayoutVars>
      </dgm:prSet>
      <dgm:spPr/>
    </dgm:pt>
    <dgm:pt modelId="{27C02F23-C942-4589-AA53-E950FCAAE1D2}" type="pres">
      <dgm:prSet presAssocID="{F370E335-F2E1-4AFD-B955-5D2DF3F43FC9}" presName="parentText" presStyleLbl="node1" presStyleIdx="0" presStyleCnt="2">
        <dgm:presLayoutVars>
          <dgm:chMax val="0"/>
          <dgm:bulletEnabled val="1"/>
        </dgm:presLayoutVars>
      </dgm:prSet>
      <dgm:spPr/>
    </dgm:pt>
    <dgm:pt modelId="{70643044-3298-4472-B8A7-F3696D295885}" type="pres">
      <dgm:prSet presAssocID="{BE2EA6C4-D808-46A7-B67C-23F10AD2118E}" presName="spacer" presStyleCnt="0"/>
      <dgm:spPr/>
    </dgm:pt>
    <dgm:pt modelId="{37450A25-3CAA-4F29-901B-74F0C6C94A9B}" type="pres">
      <dgm:prSet presAssocID="{67B12283-05DC-4334-B9B5-1BBC13108F09}" presName="parentText" presStyleLbl="node1" presStyleIdx="1" presStyleCnt="2">
        <dgm:presLayoutVars>
          <dgm:chMax val="0"/>
          <dgm:bulletEnabled val="1"/>
        </dgm:presLayoutVars>
      </dgm:prSet>
      <dgm:spPr/>
    </dgm:pt>
    <dgm:pt modelId="{20E33AF1-E4A8-4796-8006-F4D1DE5E3967}" type="pres">
      <dgm:prSet presAssocID="{67B12283-05DC-4334-B9B5-1BBC13108F09}" presName="childText" presStyleLbl="revTx" presStyleIdx="0" presStyleCnt="1">
        <dgm:presLayoutVars>
          <dgm:bulletEnabled val="1"/>
        </dgm:presLayoutVars>
      </dgm:prSet>
      <dgm:spPr/>
    </dgm:pt>
  </dgm:ptLst>
  <dgm:cxnLst>
    <dgm:cxn modelId="{D8E2CA2D-8AA4-4501-92FA-99683C45C795}" type="presOf" srcId="{67B12283-05DC-4334-B9B5-1BBC13108F09}" destId="{37450A25-3CAA-4F29-901B-74F0C6C94A9B}" srcOrd="0" destOrd="0" presId="urn:microsoft.com/office/officeart/2005/8/layout/vList2"/>
    <dgm:cxn modelId="{4F18CB42-47CF-4800-8155-7780E9E04311}" srcId="{66045366-B1A1-4F16-A36E-889B127666DE}" destId="{67B12283-05DC-4334-B9B5-1BBC13108F09}" srcOrd="1" destOrd="0" parTransId="{95D77DF5-B07E-435E-A292-04AB4B9D9C46}" sibTransId="{AC3B32D4-3EAC-446F-BC30-18AAE1A1EC63}"/>
    <dgm:cxn modelId="{774D426D-3B38-4DFD-9DB4-C7F486BDF4B1}" srcId="{66045366-B1A1-4F16-A36E-889B127666DE}" destId="{F370E335-F2E1-4AFD-B955-5D2DF3F43FC9}" srcOrd="0" destOrd="0" parTransId="{AFB55823-07CF-4ECE-8A79-3E21A3C2AA74}" sibTransId="{BE2EA6C4-D808-46A7-B67C-23F10AD2118E}"/>
    <dgm:cxn modelId="{F2ACED4F-3B96-4FEB-BDF4-9231E2F1226D}" srcId="{67B12283-05DC-4334-B9B5-1BBC13108F09}" destId="{341B8D6C-5E33-4334-A8D8-F0B2D56C6794}" srcOrd="0" destOrd="0" parTransId="{BBF028BF-2504-4B7B-9C4A-11EF0EFB33F8}" sibTransId="{B5B513FE-8CD5-43E1-883F-33D53CA83C27}"/>
    <dgm:cxn modelId="{29B67375-1A30-47A2-84FE-988B81C126E4}" type="presOf" srcId="{51960F93-2FA8-4717-97F0-69E4B5AD091B}" destId="{20E33AF1-E4A8-4796-8006-F4D1DE5E3967}" srcOrd="0" destOrd="1" presId="urn:microsoft.com/office/officeart/2005/8/layout/vList2"/>
    <dgm:cxn modelId="{275A0992-CE25-4901-8E08-E5F0757ADF4E}" type="presOf" srcId="{341B8D6C-5E33-4334-A8D8-F0B2D56C6794}" destId="{20E33AF1-E4A8-4796-8006-F4D1DE5E3967}" srcOrd="0" destOrd="0" presId="urn:microsoft.com/office/officeart/2005/8/layout/vList2"/>
    <dgm:cxn modelId="{21D2E0C8-0CDA-43AE-97AC-CAD130F47DAB}" type="presOf" srcId="{F370E335-F2E1-4AFD-B955-5D2DF3F43FC9}" destId="{27C02F23-C942-4589-AA53-E950FCAAE1D2}" srcOrd="0" destOrd="0" presId="urn:microsoft.com/office/officeart/2005/8/layout/vList2"/>
    <dgm:cxn modelId="{FC12AAD5-5FFA-44C0-BBC9-B5292896C110}" type="presOf" srcId="{66045366-B1A1-4F16-A36E-889B127666DE}" destId="{524C1CB5-0EDB-4984-8A0D-4C1BDD0809F7}" srcOrd="0" destOrd="0" presId="urn:microsoft.com/office/officeart/2005/8/layout/vList2"/>
    <dgm:cxn modelId="{9B7506E9-649A-4977-A0D3-6626305805A6}" srcId="{67B12283-05DC-4334-B9B5-1BBC13108F09}" destId="{51960F93-2FA8-4717-97F0-69E4B5AD091B}" srcOrd="1" destOrd="0" parTransId="{19A1FBEB-AA32-4BD4-8CD4-A2AB0F7ABE8C}" sibTransId="{02E64984-378D-4AAD-ABA0-138E8449AA18}"/>
    <dgm:cxn modelId="{0961AC96-78BB-41EF-B055-0951028E8A09}" type="presParOf" srcId="{524C1CB5-0EDB-4984-8A0D-4C1BDD0809F7}" destId="{27C02F23-C942-4589-AA53-E950FCAAE1D2}" srcOrd="0" destOrd="0" presId="urn:microsoft.com/office/officeart/2005/8/layout/vList2"/>
    <dgm:cxn modelId="{7829E605-F617-4EFA-A7F8-CCF7AAB0A822}" type="presParOf" srcId="{524C1CB5-0EDB-4984-8A0D-4C1BDD0809F7}" destId="{70643044-3298-4472-B8A7-F3696D295885}" srcOrd="1" destOrd="0" presId="urn:microsoft.com/office/officeart/2005/8/layout/vList2"/>
    <dgm:cxn modelId="{6CDA8E4B-896F-43DC-A853-446866B60499}" type="presParOf" srcId="{524C1CB5-0EDB-4984-8A0D-4C1BDD0809F7}" destId="{37450A25-3CAA-4F29-901B-74F0C6C94A9B}" srcOrd="2" destOrd="0" presId="urn:microsoft.com/office/officeart/2005/8/layout/vList2"/>
    <dgm:cxn modelId="{5AFBAB0B-6882-46D1-9BB0-441DC6F4F722}" type="presParOf" srcId="{524C1CB5-0EDB-4984-8A0D-4C1BDD0809F7}" destId="{20E33AF1-E4A8-4796-8006-F4D1DE5E39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264097-0BD5-40CE-95FD-59FB3085414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A62E67-4A17-474D-8584-7E21E1F049CC}">
      <dgm:prSet/>
      <dgm:spPr/>
      <dgm:t>
        <a:bodyPr/>
        <a:lstStyle/>
        <a:p>
          <a:r>
            <a:rPr lang="el-GR" b="1"/>
            <a:t>ΚΑΝΟΝΙΚΑ ΑΓΑΘΑ</a:t>
          </a:r>
          <a:r>
            <a:rPr lang="el-GR"/>
            <a:t>: Η ΚΑΤΑΝΑΛΩΣΗ ΤΟΥΣ ΑΥΞΑΝΕΙ ΜΕ ΤΗΝ ΑΥΞΗΣΗ ΤΟΥ ΕΙΣΟΔΗΜΑΤΟΣ (ΕΙΣΟΔΗΜΑΤΙΚΗ ΕΛΑΣΤΙΚΟΤΗΤΑ ΘΕΤΙΚΗ).</a:t>
          </a:r>
          <a:endParaRPr lang="en-US"/>
        </a:p>
      </dgm:t>
    </dgm:pt>
    <dgm:pt modelId="{B0BCD97B-55B9-42EC-B5BB-F29339B2CE69}" type="parTrans" cxnId="{FAD79275-08E1-49F8-A7CE-98C1E8FE0F94}">
      <dgm:prSet/>
      <dgm:spPr/>
      <dgm:t>
        <a:bodyPr/>
        <a:lstStyle/>
        <a:p>
          <a:endParaRPr lang="en-US"/>
        </a:p>
      </dgm:t>
    </dgm:pt>
    <dgm:pt modelId="{96DA4008-A540-4D90-B02B-B88A181659E6}" type="sibTrans" cxnId="{FAD79275-08E1-49F8-A7CE-98C1E8FE0F94}">
      <dgm:prSet/>
      <dgm:spPr/>
      <dgm:t>
        <a:bodyPr/>
        <a:lstStyle/>
        <a:p>
          <a:endParaRPr lang="en-US"/>
        </a:p>
      </dgm:t>
    </dgm:pt>
    <dgm:pt modelId="{994D9AF5-B332-4565-9AAC-7815AA7D19C5}">
      <dgm:prSet/>
      <dgm:spPr/>
      <dgm:t>
        <a:bodyPr/>
        <a:lstStyle/>
        <a:p>
          <a:r>
            <a:rPr lang="el-GR" b="1"/>
            <a:t>ΥΠΟΚΑΤΑΣΤΑΤΑ</a:t>
          </a:r>
          <a:r>
            <a:rPr lang="el-GR"/>
            <a:t>: ΑΓΑΘΑ ΠΟΥ ΜΠΟΡΟΥΝ ΝΑ ΚΑΤΑΝΑΛΩΘΟΥΝ ΕΝΑΛΛΑΚΤΙΚΑ. </a:t>
          </a:r>
          <a:endParaRPr lang="en-US"/>
        </a:p>
      </dgm:t>
    </dgm:pt>
    <dgm:pt modelId="{B54B1C55-C89A-4503-B5A0-07542E0F0CAC}" type="parTrans" cxnId="{50A11FAF-29E9-4814-9361-6856AD096339}">
      <dgm:prSet/>
      <dgm:spPr/>
      <dgm:t>
        <a:bodyPr/>
        <a:lstStyle/>
        <a:p>
          <a:endParaRPr lang="en-US"/>
        </a:p>
      </dgm:t>
    </dgm:pt>
    <dgm:pt modelId="{A87F3BC2-7DD2-42F9-9993-6DBFE6116D2A}" type="sibTrans" cxnId="{50A11FAF-29E9-4814-9361-6856AD096339}">
      <dgm:prSet/>
      <dgm:spPr/>
      <dgm:t>
        <a:bodyPr/>
        <a:lstStyle/>
        <a:p>
          <a:endParaRPr lang="en-US"/>
        </a:p>
      </dgm:t>
    </dgm:pt>
    <dgm:pt modelId="{73CCF2DE-AF1D-4386-AC73-844CEBB17C62}">
      <dgm:prSet/>
      <dgm:spPr/>
      <dgm:t>
        <a:bodyPr/>
        <a:lstStyle/>
        <a:p>
          <a:r>
            <a:rPr lang="el-GR" b="1"/>
            <a:t>ΥΠΟΔΕΕΣΤΕΡΑ ΑΓΑΘΑ</a:t>
          </a:r>
          <a:r>
            <a:rPr lang="el-GR"/>
            <a:t>: Η ΚΑΤΑΝΑΛΩΣΗ ΤΟΥΣ ΜΕΙΩΝΕΤΑΙ ΟΤΑΝ ΑΥΞΑΝΕΤΑΙ ΤΟ ΕΙΣΟΔΗΜΑ (ΕΙΣΟΔΗΜΑΤΙΚΗ ΕΛΑΣΤΙΚΟΤΗΤΑ ΑΡΝΗΤΙΚΗ) </a:t>
          </a:r>
          <a:endParaRPr lang="en-US"/>
        </a:p>
      </dgm:t>
    </dgm:pt>
    <dgm:pt modelId="{ADA8EA4C-EFDE-4D1D-A315-9346C75EBC9B}" type="parTrans" cxnId="{65879C31-6491-4F64-BD59-C7F04DB015CE}">
      <dgm:prSet/>
      <dgm:spPr/>
      <dgm:t>
        <a:bodyPr/>
        <a:lstStyle/>
        <a:p>
          <a:endParaRPr lang="en-US"/>
        </a:p>
      </dgm:t>
    </dgm:pt>
    <dgm:pt modelId="{3BDEB86D-9611-4165-B55D-4DF126907BAD}" type="sibTrans" cxnId="{65879C31-6491-4F64-BD59-C7F04DB015CE}">
      <dgm:prSet/>
      <dgm:spPr/>
      <dgm:t>
        <a:bodyPr/>
        <a:lstStyle/>
        <a:p>
          <a:endParaRPr lang="en-US"/>
        </a:p>
      </dgm:t>
    </dgm:pt>
    <dgm:pt modelId="{A3CCBF72-B89C-4B28-A076-902E1673D808}">
      <dgm:prSet/>
      <dgm:spPr/>
      <dgm:t>
        <a:bodyPr/>
        <a:lstStyle/>
        <a:p>
          <a:r>
            <a:rPr lang="el-GR" b="1"/>
            <a:t>ΑΓΑΘΑ ΠΟΛΥΤΕΛΕΙΑΣ</a:t>
          </a:r>
          <a:r>
            <a:rPr lang="el-GR"/>
            <a:t>: ΥΠΟΚΑΤΗΓΟΡΙΑ ΤΩΝ ΚΑΝΟΝΙΚΩΝ ΑΓΑΘΩΝ ΤΩΝ ΟΠΟΙΩΝ Η ΕΙΣΟΔΗΜΑΤΙΚΗ ΕΛΑΣΤΙΚΟΤΗΤΑ ΕΙΝΑΙ ΜΕΓΑΛΥΤΕΡΗ ΤΗΣ ΜΟΝΑΔΑΣ. </a:t>
          </a:r>
          <a:endParaRPr lang="en-US"/>
        </a:p>
      </dgm:t>
    </dgm:pt>
    <dgm:pt modelId="{03165F85-0635-4394-A2DD-C03BA0A75C6D}" type="parTrans" cxnId="{BF473053-4D9E-464C-ADE1-EE20693CD91D}">
      <dgm:prSet/>
      <dgm:spPr/>
      <dgm:t>
        <a:bodyPr/>
        <a:lstStyle/>
        <a:p>
          <a:endParaRPr lang="en-US"/>
        </a:p>
      </dgm:t>
    </dgm:pt>
    <dgm:pt modelId="{C7C0C4DA-BC8E-480F-B8D5-9DF8F98F964B}" type="sibTrans" cxnId="{BF473053-4D9E-464C-ADE1-EE20693CD91D}">
      <dgm:prSet/>
      <dgm:spPr/>
      <dgm:t>
        <a:bodyPr/>
        <a:lstStyle/>
        <a:p>
          <a:endParaRPr lang="en-US"/>
        </a:p>
      </dgm:t>
    </dgm:pt>
    <dgm:pt modelId="{1BFB658A-8308-448C-912E-C46E4FE41541}">
      <dgm:prSet/>
      <dgm:spPr/>
      <dgm:t>
        <a:bodyPr/>
        <a:lstStyle/>
        <a:p>
          <a:r>
            <a:rPr lang="el-GR" b="1"/>
            <a:t>ΕΙΔΗ ΠΡΩΤΗΣ ΑΝΑΓΚΗΣ</a:t>
          </a:r>
          <a:r>
            <a:rPr lang="el-GR"/>
            <a:t>: ΥΠΟΚΑΤΗΓΟΡΙΑ ΤΩΝ ΚΑΝΟΝΙΚΩΝ ΑΓΑΘΩΝ ΤΩΝ ΟΠΟΙΩΝ Η ΕΙΣΟΔΗΜΑΤΙΚΗ ΕΛΑΣΤΙΚΟΤΗΤΑ ΕΙΝΑΙ ΜΙΚΡΟΤΕΡΗ ΤΗΣ ΜΟΝΑΔΑΣ.</a:t>
          </a:r>
          <a:endParaRPr lang="en-US"/>
        </a:p>
      </dgm:t>
    </dgm:pt>
    <dgm:pt modelId="{61143C22-AFEC-44E9-AAB7-98995A24806A}" type="parTrans" cxnId="{A29D18A9-CF89-4943-B2C7-3F6BF8F76F99}">
      <dgm:prSet/>
      <dgm:spPr/>
      <dgm:t>
        <a:bodyPr/>
        <a:lstStyle/>
        <a:p>
          <a:endParaRPr lang="en-US"/>
        </a:p>
      </dgm:t>
    </dgm:pt>
    <dgm:pt modelId="{3716D7FB-0C46-46C1-979B-1230BC64E635}" type="sibTrans" cxnId="{A29D18A9-CF89-4943-B2C7-3F6BF8F76F99}">
      <dgm:prSet/>
      <dgm:spPr/>
      <dgm:t>
        <a:bodyPr/>
        <a:lstStyle/>
        <a:p>
          <a:endParaRPr lang="en-US"/>
        </a:p>
      </dgm:t>
    </dgm:pt>
    <dgm:pt modelId="{B9A203E2-7E09-491B-A24D-D8B3E731508D}" type="pres">
      <dgm:prSet presAssocID="{D7264097-0BD5-40CE-95FD-59FB30854148}" presName="linear" presStyleCnt="0">
        <dgm:presLayoutVars>
          <dgm:animLvl val="lvl"/>
          <dgm:resizeHandles val="exact"/>
        </dgm:presLayoutVars>
      </dgm:prSet>
      <dgm:spPr/>
    </dgm:pt>
    <dgm:pt modelId="{87A4C165-25EE-4317-9165-2244E0C3C76C}" type="pres">
      <dgm:prSet presAssocID="{EBA62E67-4A17-474D-8584-7E21E1F049CC}" presName="parentText" presStyleLbl="node1" presStyleIdx="0" presStyleCnt="5">
        <dgm:presLayoutVars>
          <dgm:chMax val="0"/>
          <dgm:bulletEnabled val="1"/>
        </dgm:presLayoutVars>
      </dgm:prSet>
      <dgm:spPr/>
    </dgm:pt>
    <dgm:pt modelId="{1E8FA43B-F4B3-4510-9813-F2EE22FC1B5B}" type="pres">
      <dgm:prSet presAssocID="{96DA4008-A540-4D90-B02B-B88A181659E6}" presName="spacer" presStyleCnt="0"/>
      <dgm:spPr/>
    </dgm:pt>
    <dgm:pt modelId="{B691B5D7-D5C7-4CC3-A0CE-C1796E8A36DF}" type="pres">
      <dgm:prSet presAssocID="{994D9AF5-B332-4565-9AAC-7815AA7D19C5}" presName="parentText" presStyleLbl="node1" presStyleIdx="1" presStyleCnt="5">
        <dgm:presLayoutVars>
          <dgm:chMax val="0"/>
          <dgm:bulletEnabled val="1"/>
        </dgm:presLayoutVars>
      </dgm:prSet>
      <dgm:spPr/>
    </dgm:pt>
    <dgm:pt modelId="{79299E54-EB99-47C8-A52A-ACEE52F2FB4A}" type="pres">
      <dgm:prSet presAssocID="{A87F3BC2-7DD2-42F9-9993-6DBFE6116D2A}" presName="spacer" presStyleCnt="0"/>
      <dgm:spPr/>
    </dgm:pt>
    <dgm:pt modelId="{DF0E4701-02BB-436A-B09D-EA9EF4014323}" type="pres">
      <dgm:prSet presAssocID="{73CCF2DE-AF1D-4386-AC73-844CEBB17C62}" presName="parentText" presStyleLbl="node1" presStyleIdx="2" presStyleCnt="5">
        <dgm:presLayoutVars>
          <dgm:chMax val="0"/>
          <dgm:bulletEnabled val="1"/>
        </dgm:presLayoutVars>
      </dgm:prSet>
      <dgm:spPr/>
    </dgm:pt>
    <dgm:pt modelId="{764E616B-21C4-4FB9-804B-7B38ABFE096F}" type="pres">
      <dgm:prSet presAssocID="{3BDEB86D-9611-4165-B55D-4DF126907BAD}" presName="spacer" presStyleCnt="0"/>
      <dgm:spPr/>
    </dgm:pt>
    <dgm:pt modelId="{668649B3-CD8E-408E-8A5A-BB570D22662E}" type="pres">
      <dgm:prSet presAssocID="{A3CCBF72-B89C-4B28-A076-902E1673D808}" presName="parentText" presStyleLbl="node1" presStyleIdx="3" presStyleCnt="5">
        <dgm:presLayoutVars>
          <dgm:chMax val="0"/>
          <dgm:bulletEnabled val="1"/>
        </dgm:presLayoutVars>
      </dgm:prSet>
      <dgm:spPr/>
    </dgm:pt>
    <dgm:pt modelId="{59DC1E78-E628-436F-8F51-3A999A6996E3}" type="pres">
      <dgm:prSet presAssocID="{C7C0C4DA-BC8E-480F-B8D5-9DF8F98F964B}" presName="spacer" presStyleCnt="0"/>
      <dgm:spPr/>
    </dgm:pt>
    <dgm:pt modelId="{84B92E99-FCBB-4AEE-80D0-9C09E19D79BF}" type="pres">
      <dgm:prSet presAssocID="{1BFB658A-8308-448C-912E-C46E4FE41541}" presName="parentText" presStyleLbl="node1" presStyleIdx="4" presStyleCnt="5">
        <dgm:presLayoutVars>
          <dgm:chMax val="0"/>
          <dgm:bulletEnabled val="1"/>
        </dgm:presLayoutVars>
      </dgm:prSet>
      <dgm:spPr/>
    </dgm:pt>
  </dgm:ptLst>
  <dgm:cxnLst>
    <dgm:cxn modelId="{65879C31-6491-4F64-BD59-C7F04DB015CE}" srcId="{D7264097-0BD5-40CE-95FD-59FB30854148}" destId="{73CCF2DE-AF1D-4386-AC73-844CEBB17C62}" srcOrd="2" destOrd="0" parTransId="{ADA8EA4C-EFDE-4D1D-A315-9346C75EBC9B}" sibTransId="{3BDEB86D-9611-4165-B55D-4DF126907BAD}"/>
    <dgm:cxn modelId="{8A7C0544-B1B9-45C1-938E-84DEE7CB2045}" type="presOf" srcId="{D7264097-0BD5-40CE-95FD-59FB30854148}" destId="{B9A203E2-7E09-491B-A24D-D8B3E731508D}" srcOrd="0" destOrd="0" presId="urn:microsoft.com/office/officeart/2005/8/layout/vList2"/>
    <dgm:cxn modelId="{2122636B-7F26-4151-A1F4-C9B80E450E0F}" type="presOf" srcId="{994D9AF5-B332-4565-9AAC-7815AA7D19C5}" destId="{B691B5D7-D5C7-4CC3-A0CE-C1796E8A36DF}" srcOrd="0" destOrd="0" presId="urn:microsoft.com/office/officeart/2005/8/layout/vList2"/>
    <dgm:cxn modelId="{BF473053-4D9E-464C-ADE1-EE20693CD91D}" srcId="{D7264097-0BD5-40CE-95FD-59FB30854148}" destId="{A3CCBF72-B89C-4B28-A076-902E1673D808}" srcOrd="3" destOrd="0" parTransId="{03165F85-0635-4394-A2DD-C03BA0A75C6D}" sibTransId="{C7C0C4DA-BC8E-480F-B8D5-9DF8F98F964B}"/>
    <dgm:cxn modelId="{FAD79275-08E1-49F8-A7CE-98C1E8FE0F94}" srcId="{D7264097-0BD5-40CE-95FD-59FB30854148}" destId="{EBA62E67-4A17-474D-8584-7E21E1F049CC}" srcOrd="0" destOrd="0" parTransId="{B0BCD97B-55B9-42EC-B5BB-F29339B2CE69}" sibTransId="{96DA4008-A540-4D90-B02B-B88A181659E6}"/>
    <dgm:cxn modelId="{2F2A5B9F-1E0B-45DF-A8BE-7D71848EC017}" type="presOf" srcId="{EBA62E67-4A17-474D-8584-7E21E1F049CC}" destId="{87A4C165-25EE-4317-9165-2244E0C3C76C}" srcOrd="0" destOrd="0" presId="urn:microsoft.com/office/officeart/2005/8/layout/vList2"/>
    <dgm:cxn modelId="{A29D18A9-CF89-4943-B2C7-3F6BF8F76F99}" srcId="{D7264097-0BD5-40CE-95FD-59FB30854148}" destId="{1BFB658A-8308-448C-912E-C46E4FE41541}" srcOrd="4" destOrd="0" parTransId="{61143C22-AFEC-44E9-AAB7-98995A24806A}" sibTransId="{3716D7FB-0C46-46C1-979B-1230BC64E635}"/>
    <dgm:cxn modelId="{50A11FAF-29E9-4814-9361-6856AD096339}" srcId="{D7264097-0BD5-40CE-95FD-59FB30854148}" destId="{994D9AF5-B332-4565-9AAC-7815AA7D19C5}" srcOrd="1" destOrd="0" parTransId="{B54B1C55-C89A-4503-B5A0-07542E0F0CAC}" sibTransId="{A87F3BC2-7DD2-42F9-9993-6DBFE6116D2A}"/>
    <dgm:cxn modelId="{3B984AAF-48AF-453C-989E-69CFCD061DA4}" type="presOf" srcId="{A3CCBF72-B89C-4B28-A076-902E1673D808}" destId="{668649B3-CD8E-408E-8A5A-BB570D22662E}" srcOrd="0" destOrd="0" presId="urn:microsoft.com/office/officeart/2005/8/layout/vList2"/>
    <dgm:cxn modelId="{6FFC5CC7-7D43-40E6-BC1E-A13E48E5A09C}" type="presOf" srcId="{73CCF2DE-AF1D-4386-AC73-844CEBB17C62}" destId="{DF0E4701-02BB-436A-B09D-EA9EF4014323}" srcOrd="0" destOrd="0" presId="urn:microsoft.com/office/officeart/2005/8/layout/vList2"/>
    <dgm:cxn modelId="{D9D034D9-313F-4A46-84B5-858B509F2D92}" type="presOf" srcId="{1BFB658A-8308-448C-912E-C46E4FE41541}" destId="{84B92E99-FCBB-4AEE-80D0-9C09E19D79BF}" srcOrd="0" destOrd="0" presId="urn:microsoft.com/office/officeart/2005/8/layout/vList2"/>
    <dgm:cxn modelId="{FF4ADEA7-4C7D-4029-9834-8F8D1E1FEA6F}" type="presParOf" srcId="{B9A203E2-7E09-491B-A24D-D8B3E731508D}" destId="{87A4C165-25EE-4317-9165-2244E0C3C76C}" srcOrd="0" destOrd="0" presId="urn:microsoft.com/office/officeart/2005/8/layout/vList2"/>
    <dgm:cxn modelId="{A0CC6743-DFE6-4AD4-BA4B-928EE2B34D82}" type="presParOf" srcId="{B9A203E2-7E09-491B-A24D-D8B3E731508D}" destId="{1E8FA43B-F4B3-4510-9813-F2EE22FC1B5B}" srcOrd="1" destOrd="0" presId="urn:microsoft.com/office/officeart/2005/8/layout/vList2"/>
    <dgm:cxn modelId="{6ECDE072-B442-4933-A60C-A3069E2D9BFD}" type="presParOf" srcId="{B9A203E2-7E09-491B-A24D-D8B3E731508D}" destId="{B691B5D7-D5C7-4CC3-A0CE-C1796E8A36DF}" srcOrd="2" destOrd="0" presId="urn:microsoft.com/office/officeart/2005/8/layout/vList2"/>
    <dgm:cxn modelId="{3BB73B71-5652-4CA9-9415-0C5CF4DBCD23}" type="presParOf" srcId="{B9A203E2-7E09-491B-A24D-D8B3E731508D}" destId="{79299E54-EB99-47C8-A52A-ACEE52F2FB4A}" srcOrd="3" destOrd="0" presId="urn:microsoft.com/office/officeart/2005/8/layout/vList2"/>
    <dgm:cxn modelId="{472E2B21-AC29-41C5-B1A1-73833F05F9BF}" type="presParOf" srcId="{B9A203E2-7E09-491B-A24D-D8B3E731508D}" destId="{DF0E4701-02BB-436A-B09D-EA9EF4014323}" srcOrd="4" destOrd="0" presId="urn:microsoft.com/office/officeart/2005/8/layout/vList2"/>
    <dgm:cxn modelId="{C6B0697D-8DB5-40B6-90D0-2C2B58ECA1E0}" type="presParOf" srcId="{B9A203E2-7E09-491B-A24D-D8B3E731508D}" destId="{764E616B-21C4-4FB9-804B-7B38ABFE096F}" srcOrd="5" destOrd="0" presId="urn:microsoft.com/office/officeart/2005/8/layout/vList2"/>
    <dgm:cxn modelId="{0D1D12ED-DB0D-48C5-A034-53BFB661B914}" type="presParOf" srcId="{B9A203E2-7E09-491B-A24D-D8B3E731508D}" destId="{668649B3-CD8E-408E-8A5A-BB570D22662E}" srcOrd="6" destOrd="0" presId="urn:microsoft.com/office/officeart/2005/8/layout/vList2"/>
    <dgm:cxn modelId="{125AB296-3E8C-4A13-AC98-C41F2A861E0C}" type="presParOf" srcId="{B9A203E2-7E09-491B-A24D-D8B3E731508D}" destId="{59DC1E78-E628-436F-8F51-3A999A6996E3}" srcOrd="7" destOrd="0" presId="urn:microsoft.com/office/officeart/2005/8/layout/vList2"/>
    <dgm:cxn modelId="{E52340D0-C16D-4F15-B5A6-56E056F3790D}" type="presParOf" srcId="{B9A203E2-7E09-491B-A24D-D8B3E731508D}" destId="{84B92E99-FCBB-4AEE-80D0-9C09E19D79B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6EBC4D2-BCE2-46EA-B42E-F85193BA87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C50E8F-B5FE-47E0-8B31-1079A0512314}">
      <dgm:prSet/>
      <dgm:spPr/>
      <dgm:t>
        <a:bodyPr/>
        <a:lstStyle/>
        <a:p>
          <a:r>
            <a:rPr lang="en-US" b="0" i="0"/>
            <a:t>Συνολικό κόστος = η αγοραία αξία των παραγωγικών συντελεστών που χρησιμοποιεί μια επιχείρηση στην παραγωγή </a:t>
          </a:r>
          <a:endParaRPr lang="en-US"/>
        </a:p>
      </dgm:t>
    </dgm:pt>
    <dgm:pt modelId="{4DBCA1B5-07E4-4B55-8780-D9C9ECFF40ED}" type="parTrans" cxnId="{19E39A66-A91B-492A-B2AD-853C6DC633EB}">
      <dgm:prSet/>
      <dgm:spPr/>
      <dgm:t>
        <a:bodyPr/>
        <a:lstStyle/>
        <a:p>
          <a:endParaRPr lang="en-US"/>
        </a:p>
      </dgm:t>
    </dgm:pt>
    <dgm:pt modelId="{1267A41F-92DD-464C-A286-528DC145F630}" type="sibTrans" cxnId="{19E39A66-A91B-492A-B2AD-853C6DC633EB}">
      <dgm:prSet/>
      <dgm:spPr/>
      <dgm:t>
        <a:bodyPr/>
        <a:lstStyle/>
        <a:p>
          <a:endParaRPr lang="en-US"/>
        </a:p>
      </dgm:t>
    </dgm:pt>
    <dgm:pt modelId="{7FA94D0A-A050-4AC7-AEF9-890EDD326D73}">
      <dgm:prSet/>
      <dgm:spPr/>
      <dgm:t>
        <a:bodyPr/>
        <a:lstStyle/>
        <a:p>
          <a:r>
            <a:rPr lang="en-US" b="0" i="0"/>
            <a:t>Κόστος ευκαιρίας</a:t>
          </a:r>
          <a:endParaRPr lang="en-US"/>
        </a:p>
      </dgm:t>
    </dgm:pt>
    <dgm:pt modelId="{05A0C538-4688-4955-BF5D-8DC54911D20B}" type="parTrans" cxnId="{5732F6C6-A52F-443B-9B4D-52EA094D3DD9}">
      <dgm:prSet/>
      <dgm:spPr/>
      <dgm:t>
        <a:bodyPr/>
        <a:lstStyle/>
        <a:p>
          <a:endParaRPr lang="en-US"/>
        </a:p>
      </dgm:t>
    </dgm:pt>
    <dgm:pt modelId="{028689BC-ADC1-412F-B8B0-1E0A675DCCA0}" type="sibTrans" cxnId="{5732F6C6-A52F-443B-9B4D-52EA094D3DD9}">
      <dgm:prSet/>
      <dgm:spPr/>
      <dgm:t>
        <a:bodyPr/>
        <a:lstStyle/>
        <a:p>
          <a:endParaRPr lang="en-US"/>
        </a:p>
      </dgm:t>
    </dgm:pt>
    <dgm:pt modelId="{507249E0-9558-4313-8DF4-7A4B10F216A9}">
      <dgm:prSet/>
      <dgm:spPr/>
      <dgm:t>
        <a:bodyPr/>
        <a:lstStyle/>
        <a:p>
          <a:r>
            <a:rPr lang="en-US" b="0" i="0"/>
            <a:t>Το κόστος ενός πράγματος είναι αυτό που θυσιάζουμε για να το αποκτήσουμε</a:t>
          </a:r>
          <a:endParaRPr lang="en-US"/>
        </a:p>
      </dgm:t>
    </dgm:pt>
    <dgm:pt modelId="{8D78E5F9-C385-4B0B-B896-24DE8B89D6E9}" type="parTrans" cxnId="{D6E6B3FD-473A-4D24-A8CA-179733DFC009}">
      <dgm:prSet/>
      <dgm:spPr/>
      <dgm:t>
        <a:bodyPr/>
        <a:lstStyle/>
        <a:p>
          <a:endParaRPr lang="en-US"/>
        </a:p>
      </dgm:t>
    </dgm:pt>
    <dgm:pt modelId="{E24B15C8-EF3B-4EF4-BE0B-3ACE8D2D9D51}" type="sibTrans" cxnId="{D6E6B3FD-473A-4D24-A8CA-179733DFC009}">
      <dgm:prSet/>
      <dgm:spPr/>
      <dgm:t>
        <a:bodyPr/>
        <a:lstStyle/>
        <a:p>
          <a:endParaRPr lang="en-US"/>
        </a:p>
      </dgm:t>
    </dgm:pt>
    <dgm:pt modelId="{27BA175C-AB21-459B-8B0B-151281AD6393}">
      <dgm:prSet/>
      <dgm:spPr/>
      <dgm:t>
        <a:bodyPr/>
        <a:lstStyle/>
        <a:p>
          <a:r>
            <a:rPr lang="en-US" b="0" i="0"/>
            <a:t>Άμεσα κόστη είναι τα κόστη των παραγωγικών συντελεστών που απαιτούν δαπάνες από την επιχείρηση</a:t>
          </a:r>
          <a:endParaRPr lang="en-US"/>
        </a:p>
      </dgm:t>
    </dgm:pt>
    <dgm:pt modelId="{58481EE5-BAA6-4174-8E79-6B2A8E6247A6}" type="parTrans" cxnId="{41745237-FF9B-4900-96AC-59DE2AC57D7F}">
      <dgm:prSet/>
      <dgm:spPr/>
      <dgm:t>
        <a:bodyPr/>
        <a:lstStyle/>
        <a:p>
          <a:endParaRPr lang="en-US"/>
        </a:p>
      </dgm:t>
    </dgm:pt>
    <dgm:pt modelId="{5126AE17-162C-4092-8699-09CEED444C2F}" type="sibTrans" cxnId="{41745237-FF9B-4900-96AC-59DE2AC57D7F}">
      <dgm:prSet/>
      <dgm:spPr/>
      <dgm:t>
        <a:bodyPr/>
        <a:lstStyle/>
        <a:p>
          <a:endParaRPr lang="en-US"/>
        </a:p>
      </dgm:t>
    </dgm:pt>
    <dgm:pt modelId="{D9643D68-4D49-4F17-881A-5937A8FA12B0}">
      <dgm:prSet/>
      <dgm:spPr/>
      <dgm:t>
        <a:bodyPr/>
        <a:lstStyle/>
        <a:p>
          <a:r>
            <a:rPr lang="en-US" b="0" i="0"/>
            <a:t>Έμμεσα κόστη δεν απαιτούν δαπάνη χρημάτων από την επιχείρηση</a:t>
          </a:r>
          <a:endParaRPr lang="en-US"/>
        </a:p>
      </dgm:t>
    </dgm:pt>
    <dgm:pt modelId="{7DFA7DDE-7F31-4BF6-8A8B-F9670C591B0D}" type="parTrans" cxnId="{C6B4E770-6415-4293-856C-F653D688E8A5}">
      <dgm:prSet/>
      <dgm:spPr/>
      <dgm:t>
        <a:bodyPr/>
        <a:lstStyle/>
        <a:p>
          <a:endParaRPr lang="en-US"/>
        </a:p>
      </dgm:t>
    </dgm:pt>
    <dgm:pt modelId="{02912628-43D4-4653-9382-5AFB68DE3579}" type="sibTrans" cxnId="{C6B4E770-6415-4293-856C-F653D688E8A5}">
      <dgm:prSet/>
      <dgm:spPr/>
      <dgm:t>
        <a:bodyPr/>
        <a:lstStyle/>
        <a:p>
          <a:endParaRPr lang="en-US"/>
        </a:p>
      </dgm:t>
    </dgm:pt>
    <dgm:pt modelId="{88271557-9A5D-4696-9E7E-9912068660AB}">
      <dgm:prSet/>
      <dgm:spPr/>
      <dgm:t>
        <a:bodyPr/>
        <a:lstStyle/>
        <a:p>
          <a:r>
            <a:rPr lang="el-GR" b="0" i="0" dirty="0"/>
            <a:t>Λ</a:t>
          </a:r>
          <a:r>
            <a:rPr lang="en-US" b="0" i="0" dirty="0" err="1"/>
            <a:t>ογιστ</a:t>
          </a:r>
          <a:r>
            <a:rPr lang="el-GR" b="0" i="0" dirty="0" err="1"/>
            <a:t>ικά</a:t>
          </a:r>
          <a:r>
            <a:rPr lang="el-GR" b="0" i="0" dirty="0"/>
            <a:t> αποτυπώνονται </a:t>
          </a:r>
          <a:r>
            <a:rPr lang="en-US" b="0" i="0" dirty="0" err="1"/>
            <a:t>μόνο</a:t>
          </a:r>
          <a:r>
            <a:rPr lang="en-US" b="0" i="0" dirty="0"/>
            <a:t> τα άμεσα κόστη</a:t>
          </a:r>
          <a:endParaRPr lang="en-US" dirty="0"/>
        </a:p>
      </dgm:t>
    </dgm:pt>
    <dgm:pt modelId="{DB7E3462-EC51-4FA8-8F09-4D63E0479EAD}" type="parTrans" cxnId="{EFDC3232-378C-4B39-B295-CC63194F17BB}">
      <dgm:prSet/>
      <dgm:spPr/>
      <dgm:t>
        <a:bodyPr/>
        <a:lstStyle/>
        <a:p>
          <a:endParaRPr lang="en-US"/>
        </a:p>
      </dgm:t>
    </dgm:pt>
    <dgm:pt modelId="{D4F64C87-9D48-4A15-B484-C67DCE0C0AE1}" type="sibTrans" cxnId="{EFDC3232-378C-4B39-B295-CC63194F17BB}">
      <dgm:prSet/>
      <dgm:spPr/>
      <dgm:t>
        <a:bodyPr/>
        <a:lstStyle/>
        <a:p>
          <a:endParaRPr lang="en-US"/>
        </a:p>
      </dgm:t>
    </dgm:pt>
    <dgm:pt modelId="{93470A4F-20B7-4662-A337-49EBDFB72C9F}" type="pres">
      <dgm:prSet presAssocID="{86EBC4D2-BCE2-46EA-B42E-F85193BA87B7}" presName="linear" presStyleCnt="0">
        <dgm:presLayoutVars>
          <dgm:animLvl val="lvl"/>
          <dgm:resizeHandles val="exact"/>
        </dgm:presLayoutVars>
      </dgm:prSet>
      <dgm:spPr/>
    </dgm:pt>
    <dgm:pt modelId="{C37E81A3-A63F-483D-B6CB-F3446FDEDE90}" type="pres">
      <dgm:prSet presAssocID="{37C50E8F-B5FE-47E0-8B31-1079A0512314}" presName="parentText" presStyleLbl="node1" presStyleIdx="0" presStyleCnt="3">
        <dgm:presLayoutVars>
          <dgm:chMax val="0"/>
          <dgm:bulletEnabled val="1"/>
        </dgm:presLayoutVars>
      </dgm:prSet>
      <dgm:spPr/>
    </dgm:pt>
    <dgm:pt modelId="{261F05FB-42CB-4C91-B7F1-6F9D49D83690}" type="pres">
      <dgm:prSet presAssocID="{1267A41F-92DD-464C-A286-528DC145F630}" presName="spacer" presStyleCnt="0"/>
      <dgm:spPr/>
    </dgm:pt>
    <dgm:pt modelId="{3C2D78D4-706D-4B6D-B117-9BF3405E6EB2}" type="pres">
      <dgm:prSet presAssocID="{7FA94D0A-A050-4AC7-AEF9-890EDD326D73}" presName="parentText" presStyleLbl="node1" presStyleIdx="1" presStyleCnt="3">
        <dgm:presLayoutVars>
          <dgm:chMax val="0"/>
          <dgm:bulletEnabled val="1"/>
        </dgm:presLayoutVars>
      </dgm:prSet>
      <dgm:spPr/>
    </dgm:pt>
    <dgm:pt modelId="{D7ADD65A-E96A-400B-81E4-0F03344D62E2}" type="pres">
      <dgm:prSet presAssocID="{7FA94D0A-A050-4AC7-AEF9-890EDD326D73}" presName="childText" presStyleLbl="revTx" presStyleIdx="0" presStyleCnt="1">
        <dgm:presLayoutVars>
          <dgm:bulletEnabled val="1"/>
        </dgm:presLayoutVars>
      </dgm:prSet>
      <dgm:spPr/>
    </dgm:pt>
    <dgm:pt modelId="{E39F1F07-DD26-490A-8EB7-7A061BF41036}" type="pres">
      <dgm:prSet presAssocID="{88271557-9A5D-4696-9E7E-9912068660AB}" presName="parentText" presStyleLbl="node1" presStyleIdx="2" presStyleCnt="3">
        <dgm:presLayoutVars>
          <dgm:chMax val="0"/>
          <dgm:bulletEnabled val="1"/>
        </dgm:presLayoutVars>
      </dgm:prSet>
      <dgm:spPr/>
    </dgm:pt>
  </dgm:ptLst>
  <dgm:cxnLst>
    <dgm:cxn modelId="{5543E700-F025-44DA-8A28-EAE56B08EE44}" type="presOf" srcId="{D9643D68-4D49-4F17-881A-5937A8FA12B0}" destId="{D7ADD65A-E96A-400B-81E4-0F03344D62E2}" srcOrd="0" destOrd="2" presId="urn:microsoft.com/office/officeart/2005/8/layout/vList2"/>
    <dgm:cxn modelId="{28DC631E-B85B-49B8-BD80-61CF5CE6F314}" type="presOf" srcId="{37C50E8F-B5FE-47E0-8B31-1079A0512314}" destId="{C37E81A3-A63F-483D-B6CB-F3446FDEDE90}" srcOrd="0" destOrd="0" presId="urn:microsoft.com/office/officeart/2005/8/layout/vList2"/>
    <dgm:cxn modelId="{EFDC3232-378C-4B39-B295-CC63194F17BB}" srcId="{86EBC4D2-BCE2-46EA-B42E-F85193BA87B7}" destId="{88271557-9A5D-4696-9E7E-9912068660AB}" srcOrd="2" destOrd="0" parTransId="{DB7E3462-EC51-4FA8-8F09-4D63E0479EAD}" sibTransId="{D4F64C87-9D48-4A15-B484-C67DCE0C0AE1}"/>
    <dgm:cxn modelId="{41745237-FF9B-4900-96AC-59DE2AC57D7F}" srcId="{7FA94D0A-A050-4AC7-AEF9-890EDD326D73}" destId="{27BA175C-AB21-459B-8B0B-151281AD6393}" srcOrd="1" destOrd="0" parTransId="{58481EE5-BAA6-4174-8E79-6B2A8E6247A6}" sibTransId="{5126AE17-162C-4092-8699-09CEED444C2F}"/>
    <dgm:cxn modelId="{A8CF5E43-8A0C-496A-8A55-4A70DD312F2E}" type="presOf" srcId="{88271557-9A5D-4696-9E7E-9912068660AB}" destId="{E39F1F07-DD26-490A-8EB7-7A061BF41036}" srcOrd="0" destOrd="0" presId="urn:microsoft.com/office/officeart/2005/8/layout/vList2"/>
    <dgm:cxn modelId="{19E39A66-A91B-492A-B2AD-853C6DC633EB}" srcId="{86EBC4D2-BCE2-46EA-B42E-F85193BA87B7}" destId="{37C50E8F-B5FE-47E0-8B31-1079A0512314}" srcOrd="0" destOrd="0" parTransId="{4DBCA1B5-07E4-4B55-8780-D9C9ECFF40ED}" sibTransId="{1267A41F-92DD-464C-A286-528DC145F630}"/>
    <dgm:cxn modelId="{2A4B886B-CA4F-446A-A748-88C77431555A}" type="presOf" srcId="{86EBC4D2-BCE2-46EA-B42E-F85193BA87B7}" destId="{93470A4F-20B7-4662-A337-49EBDFB72C9F}" srcOrd="0" destOrd="0" presId="urn:microsoft.com/office/officeart/2005/8/layout/vList2"/>
    <dgm:cxn modelId="{DF20626D-C995-484B-860A-06893256396C}" type="presOf" srcId="{27BA175C-AB21-459B-8B0B-151281AD6393}" destId="{D7ADD65A-E96A-400B-81E4-0F03344D62E2}" srcOrd="0" destOrd="1" presId="urn:microsoft.com/office/officeart/2005/8/layout/vList2"/>
    <dgm:cxn modelId="{C6B4E770-6415-4293-856C-F653D688E8A5}" srcId="{7FA94D0A-A050-4AC7-AEF9-890EDD326D73}" destId="{D9643D68-4D49-4F17-881A-5937A8FA12B0}" srcOrd="2" destOrd="0" parTransId="{7DFA7DDE-7F31-4BF6-8A8B-F9670C591B0D}" sibTransId="{02912628-43D4-4653-9382-5AFB68DE3579}"/>
    <dgm:cxn modelId="{69B40452-C515-4B5B-BF8A-F29DAB12ADF0}" type="presOf" srcId="{507249E0-9558-4313-8DF4-7A4B10F216A9}" destId="{D7ADD65A-E96A-400B-81E4-0F03344D62E2}" srcOrd="0" destOrd="0" presId="urn:microsoft.com/office/officeart/2005/8/layout/vList2"/>
    <dgm:cxn modelId="{5732F6C6-A52F-443B-9B4D-52EA094D3DD9}" srcId="{86EBC4D2-BCE2-46EA-B42E-F85193BA87B7}" destId="{7FA94D0A-A050-4AC7-AEF9-890EDD326D73}" srcOrd="1" destOrd="0" parTransId="{05A0C538-4688-4955-BF5D-8DC54911D20B}" sibTransId="{028689BC-ADC1-412F-B8B0-1E0A675DCCA0}"/>
    <dgm:cxn modelId="{C143EDF6-A662-4F53-B7AF-F0329BA1CF77}" type="presOf" srcId="{7FA94D0A-A050-4AC7-AEF9-890EDD326D73}" destId="{3C2D78D4-706D-4B6D-B117-9BF3405E6EB2}" srcOrd="0" destOrd="0" presId="urn:microsoft.com/office/officeart/2005/8/layout/vList2"/>
    <dgm:cxn modelId="{D6E6B3FD-473A-4D24-A8CA-179733DFC009}" srcId="{7FA94D0A-A050-4AC7-AEF9-890EDD326D73}" destId="{507249E0-9558-4313-8DF4-7A4B10F216A9}" srcOrd="0" destOrd="0" parTransId="{8D78E5F9-C385-4B0B-B896-24DE8B89D6E9}" sibTransId="{E24B15C8-EF3B-4EF4-BE0B-3ACE8D2D9D51}"/>
    <dgm:cxn modelId="{D4B4CE41-5F17-4B93-86B8-7467A5BC3BDC}" type="presParOf" srcId="{93470A4F-20B7-4662-A337-49EBDFB72C9F}" destId="{C37E81A3-A63F-483D-B6CB-F3446FDEDE90}" srcOrd="0" destOrd="0" presId="urn:microsoft.com/office/officeart/2005/8/layout/vList2"/>
    <dgm:cxn modelId="{BE6E024E-3113-452A-A958-AE8B0C8F2A87}" type="presParOf" srcId="{93470A4F-20B7-4662-A337-49EBDFB72C9F}" destId="{261F05FB-42CB-4C91-B7F1-6F9D49D83690}" srcOrd="1" destOrd="0" presId="urn:microsoft.com/office/officeart/2005/8/layout/vList2"/>
    <dgm:cxn modelId="{C0D262FD-7FED-4165-B98F-74BDE976B75C}" type="presParOf" srcId="{93470A4F-20B7-4662-A337-49EBDFB72C9F}" destId="{3C2D78D4-706D-4B6D-B117-9BF3405E6EB2}" srcOrd="2" destOrd="0" presId="urn:microsoft.com/office/officeart/2005/8/layout/vList2"/>
    <dgm:cxn modelId="{C935891F-87C1-49D8-AFD4-7C117B76364B}" type="presParOf" srcId="{93470A4F-20B7-4662-A337-49EBDFB72C9F}" destId="{D7ADD65A-E96A-400B-81E4-0F03344D62E2}" srcOrd="3" destOrd="0" presId="urn:microsoft.com/office/officeart/2005/8/layout/vList2"/>
    <dgm:cxn modelId="{904B85A2-FADB-41C7-839B-71A35C35461A}" type="presParOf" srcId="{93470A4F-20B7-4662-A337-49EBDFB72C9F}" destId="{E39F1F07-DD26-490A-8EB7-7A061BF410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7805CB-80FC-40E2-822F-AA56C3992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181E68-0DB0-42FC-B68D-B5E71018DF8D}">
      <dgm:prSet/>
      <dgm:spPr/>
      <dgm:t>
        <a:bodyPr/>
        <a:lstStyle/>
        <a:p>
          <a:r>
            <a:rPr lang="en-US"/>
            <a:t>Οικονομικό κέρδος τα συνολικά έσοδα της επιχείρησης μείον τα συνολικά κόστη (άμεσο και έμμεσο κόστος)</a:t>
          </a:r>
          <a:br>
            <a:rPr lang="en-US"/>
          </a:br>
          <a:endParaRPr lang="en-US"/>
        </a:p>
      </dgm:t>
    </dgm:pt>
    <dgm:pt modelId="{6A23EBAA-5E35-4298-A00F-27880AE7991C}" type="parTrans" cxnId="{65F76910-825F-4BED-983D-111ECFA63789}">
      <dgm:prSet/>
      <dgm:spPr/>
      <dgm:t>
        <a:bodyPr/>
        <a:lstStyle/>
        <a:p>
          <a:endParaRPr lang="en-US"/>
        </a:p>
      </dgm:t>
    </dgm:pt>
    <dgm:pt modelId="{71E749D7-FDCB-49F0-A311-9150A866A6C8}" type="sibTrans" cxnId="{65F76910-825F-4BED-983D-111ECFA63789}">
      <dgm:prSet/>
      <dgm:spPr/>
      <dgm:t>
        <a:bodyPr/>
        <a:lstStyle/>
        <a:p>
          <a:endParaRPr lang="en-US"/>
        </a:p>
      </dgm:t>
    </dgm:pt>
    <dgm:pt modelId="{5AA9CFD7-11E6-4FF2-A6D2-EC047BCA76FA}">
      <dgm:prSet/>
      <dgm:spPr/>
      <dgm:t>
        <a:bodyPr/>
        <a:lstStyle/>
        <a:p>
          <a:r>
            <a:rPr lang="en-US"/>
            <a:t>Λογιστικό κέρδος τα συνολικά έσοδα της μείον τα άμεσα κόστη.</a:t>
          </a:r>
        </a:p>
      </dgm:t>
    </dgm:pt>
    <dgm:pt modelId="{4D308A8C-153F-4D2B-B2D5-D8BC27C6874E}" type="parTrans" cxnId="{F8BD7259-6D9F-4373-A173-7886A8CF31F0}">
      <dgm:prSet/>
      <dgm:spPr/>
      <dgm:t>
        <a:bodyPr/>
        <a:lstStyle/>
        <a:p>
          <a:endParaRPr lang="en-US"/>
        </a:p>
      </dgm:t>
    </dgm:pt>
    <dgm:pt modelId="{65CAE6BA-0305-430B-8FAB-2D0F5C973A76}" type="sibTrans" cxnId="{F8BD7259-6D9F-4373-A173-7886A8CF31F0}">
      <dgm:prSet/>
      <dgm:spPr/>
      <dgm:t>
        <a:bodyPr/>
        <a:lstStyle/>
        <a:p>
          <a:endParaRPr lang="en-US"/>
        </a:p>
      </dgm:t>
    </dgm:pt>
    <dgm:pt modelId="{BF916F9E-807C-436C-9710-268727A49A3E}" type="pres">
      <dgm:prSet presAssocID="{AD7805CB-80FC-40E2-822F-AA56C3992BA8}" presName="linear" presStyleCnt="0">
        <dgm:presLayoutVars>
          <dgm:animLvl val="lvl"/>
          <dgm:resizeHandles val="exact"/>
        </dgm:presLayoutVars>
      </dgm:prSet>
      <dgm:spPr/>
    </dgm:pt>
    <dgm:pt modelId="{AAB56C69-BBCF-42C4-A4D2-A13F4D9A7D0A}" type="pres">
      <dgm:prSet presAssocID="{EB181E68-0DB0-42FC-B68D-B5E71018DF8D}" presName="parentText" presStyleLbl="node1" presStyleIdx="0" presStyleCnt="2">
        <dgm:presLayoutVars>
          <dgm:chMax val="0"/>
          <dgm:bulletEnabled val="1"/>
        </dgm:presLayoutVars>
      </dgm:prSet>
      <dgm:spPr/>
    </dgm:pt>
    <dgm:pt modelId="{F28459E8-6957-4884-9AFD-C86B21C5BAD9}" type="pres">
      <dgm:prSet presAssocID="{71E749D7-FDCB-49F0-A311-9150A866A6C8}" presName="spacer" presStyleCnt="0"/>
      <dgm:spPr/>
    </dgm:pt>
    <dgm:pt modelId="{B8F51518-DE7A-4C22-B8E5-EAF50E7BB148}" type="pres">
      <dgm:prSet presAssocID="{5AA9CFD7-11E6-4FF2-A6D2-EC047BCA76FA}" presName="parentText" presStyleLbl="node1" presStyleIdx="1" presStyleCnt="2">
        <dgm:presLayoutVars>
          <dgm:chMax val="0"/>
          <dgm:bulletEnabled val="1"/>
        </dgm:presLayoutVars>
      </dgm:prSet>
      <dgm:spPr/>
    </dgm:pt>
  </dgm:ptLst>
  <dgm:cxnLst>
    <dgm:cxn modelId="{0EE4E202-F8BE-4133-9BE3-6E4271960DC7}" type="presOf" srcId="{AD7805CB-80FC-40E2-822F-AA56C3992BA8}" destId="{BF916F9E-807C-436C-9710-268727A49A3E}" srcOrd="0" destOrd="0" presId="urn:microsoft.com/office/officeart/2005/8/layout/vList2"/>
    <dgm:cxn modelId="{65F76910-825F-4BED-983D-111ECFA63789}" srcId="{AD7805CB-80FC-40E2-822F-AA56C3992BA8}" destId="{EB181E68-0DB0-42FC-B68D-B5E71018DF8D}" srcOrd="0" destOrd="0" parTransId="{6A23EBAA-5E35-4298-A00F-27880AE7991C}" sibTransId="{71E749D7-FDCB-49F0-A311-9150A866A6C8}"/>
    <dgm:cxn modelId="{9465686E-628F-4165-94AB-6B4351F97A13}" type="presOf" srcId="{5AA9CFD7-11E6-4FF2-A6D2-EC047BCA76FA}" destId="{B8F51518-DE7A-4C22-B8E5-EAF50E7BB148}" srcOrd="0" destOrd="0" presId="urn:microsoft.com/office/officeart/2005/8/layout/vList2"/>
    <dgm:cxn modelId="{F8BD7259-6D9F-4373-A173-7886A8CF31F0}" srcId="{AD7805CB-80FC-40E2-822F-AA56C3992BA8}" destId="{5AA9CFD7-11E6-4FF2-A6D2-EC047BCA76FA}" srcOrd="1" destOrd="0" parTransId="{4D308A8C-153F-4D2B-B2D5-D8BC27C6874E}" sibTransId="{65CAE6BA-0305-430B-8FAB-2D0F5C973A76}"/>
    <dgm:cxn modelId="{15341AA9-7F2C-4481-9CCE-B2030DE42BCC}" type="presOf" srcId="{EB181E68-0DB0-42FC-B68D-B5E71018DF8D}" destId="{AAB56C69-BBCF-42C4-A4D2-A13F4D9A7D0A}" srcOrd="0" destOrd="0" presId="urn:microsoft.com/office/officeart/2005/8/layout/vList2"/>
    <dgm:cxn modelId="{89F03F3A-661B-46C8-978A-D70B79043768}" type="presParOf" srcId="{BF916F9E-807C-436C-9710-268727A49A3E}" destId="{AAB56C69-BBCF-42C4-A4D2-A13F4D9A7D0A}" srcOrd="0" destOrd="0" presId="urn:microsoft.com/office/officeart/2005/8/layout/vList2"/>
    <dgm:cxn modelId="{8F0EF598-FDA4-46CD-9382-5DEB9B5A6679}" type="presParOf" srcId="{BF916F9E-807C-436C-9710-268727A49A3E}" destId="{F28459E8-6957-4884-9AFD-C86B21C5BAD9}" srcOrd="1" destOrd="0" presId="urn:microsoft.com/office/officeart/2005/8/layout/vList2"/>
    <dgm:cxn modelId="{66F0A436-6AB8-4E29-BE4E-8C498A46A31B}" type="presParOf" srcId="{BF916F9E-807C-436C-9710-268727A49A3E}" destId="{B8F51518-DE7A-4C22-B8E5-EAF50E7BB14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5259C4D-40BA-4FA4-AF14-D0C378BF602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219325-6D18-4BBB-A8D8-676A0065AB3C}">
      <dgm:prSet/>
      <dgm:spPr/>
      <dgm:t>
        <a:bodyPr/>
        <a:lstStyle/>
        <a:p>
          <a:r>
            <a:rPr lang="en-US" b="0" i="0"/>
            <a:t>Η συνάρτηση παραγωγής παρουσιάζει την ποσότητα της παραγωγής με διαφορετικούς συνδυασμούς παραγωγικών συντελεστών</a:t>
          </a:r>
          <a:br>
            <a:rPr lang="en-US" b="0" i="0"/>
          </a:br>
          <a:endParaRPr lang="en-US"/>
        </a:p>
      </dgm:t>
    </dgm:pt>
    <dgm:pt modelId="{64E48758-D5D9-456A-9917-9ECD34873E31}" type="parTrans" cxnId="{1098ABBD-F68E-487E-98C9-BC270D34704B}">
      <dgm:prSet/>
      <dgm:spPr/>
      <dgm:t>
        <a:bodyPr/>
        <a:lstStyle/>
        <a:p>
          <a:endParaRPr lang="en-US"/>
        </a:p>
      </dgm:t>
    </dgm:pt>
    <dgm:pt modelId="{49F6648E-7CA6-485D-BF0E-862A46B2CDF9}" type="sibTrans" cxnId="{1098ABBD-F68E-487E-98C9-BC270D34704B}">
      <dgm:prSet/>
      <dgm:spPr/>
      <dgm:t>
        <a:bodyPr/>
        <a:lstStyle/>
        <a:p>
          <a:endParaRPr lang="en-US"/>
        </a:p>
      </dgm:t>
    </dgm:pt>
    <dgm:pt modelId="{92ED0F97-77C5-47A4-B224-48DD58B98690}">
      <dgm:prSet/>
      <dgm:spPr/>
      <dgm:t>
        <a:bodyPr/>
        <a:lstStyle/>
        <a:p>
          <a:r>
            <a:rPr lang="en-US" b="0" i="0"/>
            <a:t>Ο συνδυασμός των παραγωγικών συντελεστών (γη, εργασία και κεφάλαιο) είναι αποφάσεις που πρέπει να ληφθούν από την επιχείρηση</a:t>
          </a:r>
          <a:endParaRPr lang="en-US"/>
        </a:p>
      </dgm:t>
    </dgm:pt>
    <dgm:pt modelId="{FD559EEB-3D02-4098-8CA3-0AD7E87B71C7}" type="parTrans" cxnId="{3C943F48-84E4-4140-A549-A37E79B78357}">
      <dgm:prSet/>
      <dgm:spPr/>
      <dgm:t>
        <a:bodyPr/>
        <a:lstStyle/>
        <a:p>
          <a:endParaRPr lang="en-US"/>
        </a:p>
      </dgm:t>
    </dgm:pt>
    <dgm:pt modelId="{BB00B535-AE5C-4955-B981-CDECDA489723}" type="sibTrans" cxnId="{3C943F48-84E4-4140-A549-A37E79B78357}">
      <dgm:prSet/>
      <dgm:spPr/>
      <dgm:t>
        <a:bodyPr/>
        <a:lstStyle/>
        <a:p>
          <a:endParaRPr lang="en-US"/>
        </a:p>
      </dgm:t>
    </dgm:pt>
    <dgm:pt modelId="{0CBAF3AF-EB51-471D-B5A5-404A98CF6915}">
      <dgm:prSet/>
      <dgm:spPr/>
      <dgm:t>
        <a:bodyPr/>
        <a:lstStyle/>
        <a:p>
          <a:r>
            <a:rPr lang="en-US" b="0" i="0"/>
            <a:t>Εντάσεως κεφαλαίου</a:t>
          </a:r>
          <a:endParaRPr lang="en-US"/>
        </a:p>
      </dgm:t>
    </dgm:pt>
    <dgm:pt modelId="{04445EBE-DC3C-4B79-8988-3B81B8D96D44}" type="parTrans" cxnId="{B705F77D-D9C2-48A8-88AF-3E4D6AF747C8}">
      <dgm:prSet/>
      <dgm:spPr/>
      <dgm:t>
        <a:bodyPr/>
        <a:lstStyle/>
        <a:p>
          <a:endParaRPr lang="en-US"/>
        </a:p>
      </dgm:t>
    </dgm:pt>
    <dgm:pt modelId="{73170861-8F6A-4072-9459-1FE6004D63E9}" type="sibTrans" cxnId="{B705F77D-D9C2-48A8-88AF-3E4D6AF747C8}">
      <dgm:prSet/>
      <dgm:spPr/>
      <dgm:t>
        <a:bodyPr/>
        <a:lstStyle/>
        <a:p>
          <a:endParaRPr lang="en-US"/>
        </a:p>
      </dgm:t>
    </dgm:pt>
    <dgm:pt modelId="{23B7480D-87B5-4B46-B207-7F598FD918D3}">
      <dgm:prSet/>
      <dgm:spPr/>
      <dgm:t>
        <a:bodyPr/>
        <a:lstStyle/>
        <a:p>
          <a:r>
            <a:rPr lang="en-US" b="0" i="0"/>
            <a:t>Εντάσεως εργασίας</a:t>
          </a:r>
          <a:endParaRPr lang="en-US"/>
        </a:p>
      </dgm:t>
    </dgm:pt>
    <dgm:pt modelId="{4D1D5BA0-D875-410E-BF59-1976AD8139AE}" type="parTrans" cxnId="{A6D77A61-16B9-4371-B4EA-393B59B0AED8}">
      <dgm:prSet/>
      <dgm:spPr/>
      <dgm:t>
        <a:bodyPr/>
        <a:lstStyle/>
        <a:p>
          <a:endParaRPr lang="en-US"/>
        </a:p>
      </dgm:t>
    </dgm:pt>
    <dgm:pt modelId="{F9B00504-72AE-440F-9BBE-D0A07FF96B48}" type="sibTrans" cxnId="{A6D77A61-16B9-4371-B4EA-393B59B0AED8}">
      <dgm:prSet/>
      <dgm:spPr/>
      <dgm:t>
        <a:bodyPr/>
        <a:lstStyle/>
        <a:p>
          <a:endParaRPr lang="en-US"/>
        </a:p>
      </dgm:t>
    </dgm:pt>
    <dgm:pt modelId="{E99DE68C-6E50-4914-8752-F855F344A145}" type="pres">
      <dgm:prSet presAssocID="{A5259C4D-40BA-4FA4-AF14-D0C378BF602E}" presName="linear" presStyleCnt="0">
        <dgm:presLayoutVars>
          <dgm:animLvl val="lvl"/>
          <dgm:resizeHandles val="exact"/>
        </dgm:presLayoutVars>
      </dgm:prSet>
      <dgm:spPr/>
    </dgm:pt>
    <dgm:pt modelId="{BB8F9B30-CAEE-49CA-84B8-13AAFF5411F6}" type="pres">
      <dgm:prSet presAssocID="{01219325-6D18-4BBB-A8D8-676A0065AB3C}" presName="parentText" presStyleLbl="node1" presStyleIdx="0" presStyleCnt="2">
        <dgm:presLayoutVars>
          <dgm:chMax val="0"/>
          <dgm:bulletEnabled val="1"/>
        </dgm:presLayoutVars>
      </dgm:prSet>
      <dgm:spPr/>
    </dgm:pt>
    <dgm:pt modelId="{2914B833-86CB-4410-BB09-E7030E1EE7D1}" type="pres">
      <dgm:prSet presAssocID="{49F6648E-7CA6-485D-BF0E-862A46B2CDF9}" presName="spacer" presStyleCnt="0"/>
      <dgm:spPr/>
    </dgm:pt>
    <dgm:pt modelId="{033C8637-6E8D-4697-9E20-D2FF1210DEA4}" type="pres">
      <dgm:prSet presAssocID="{92ED0F97-77C5-47A4-B224-48DD58B98690}" presName="parentText" presStyleLbl="node1" presStyleIdx="1" presStyleCnt="2">
        <dgm:presLayoutVars>
          <dgm:chMax val="0"/>
          <dgm:bulletEnabled val="1"/>
        </dgm:presLayoutVars>
      </dgm:prSet>
      <dgm:spPr/>
    </dgm:pt>
    <dgm:pt modelId="{260B8D7C-5A7A-4A44-9BD9-C34651491E0F}" type="pres">
      <dgm:prSet presAssocID="{92ED0F97-77C5-47A4-B224-48DD58B98690}" presName="childText" presStyleLbl="revTx" presStyleIdx="0" presStyleCnt="1">
        <dgm:presLayoutVars>
          <dgm:bulletEnabled val="1"/>
        </dgm:presLayoutVars>
      </dgm:prSet>
      <dgm:spPr/>
    </dgm:pt>
  </dgm:ptLst>
  <dgm:cxnLst>
    <dgm:cxn modelId="{1D73CB39-358B-4D95-95C6-4E84FB0B86A9}" type="presOf" srcId="{23B7480D-87B5-4B46-B207-7F598FD918D3}" destId="{260B8D7C-5A7A-4A44-9BD9-C34651491E0F}" srcOrd="0" destOrd="1" presId="urn:microsoft.com/office/officeart/2005/8/layout/vList2"/>
    <dgm:cxn modelId="{A6D77A61-16B9-4371-B4EA-393B59B0AED8}" srcId="{92ED0F97-77C5-47A4-B224-48DD58B98690}" destId="{23B7480D-87B5-4B46-B207-7F598FD918D3}" srcOrd="1" destOrd="0" parTransId="{4D1D5BA0-D875-410E-BF59-1976AD8139AE}" sibTransId="{F9B00504-72AE-440F-9BBE-D0A07FF96B48}"/>
    <dgm:cxn modelId="{3C943F48-84E4-4140-A549-A37E79B78357}" srcId="{A5259C4D-40BA-4FA4-AF14-D0C378BF602E}" destId="{92ED0F97-77C5-47A4-B224-48DD58B98690}" srcOrd="1" destOrd="0" parTransId="{FD559EEB-3D02-4098-8CA3-0AD7E87B71C7}" sibTransId="{BB00B535-AE5C-4955-B981-CDECDA489723}"/>
    <dgm:cxn modelId="{1CED2169-19B2-4C69-A906-D05E65988FC0}" type="presOf" srcId="{A5259C4D-40BA-4FA4-AF14-D0C378BF602E}" destId="{E99DE68C-6E50-4914-8752-F855F344A145}" srcOrd="0" destOrd="0" presId="urn:microsoft.com/office/officeart/2005/8/layout/vList2"/>
    <dgm:cxn modelId="{B705F77D-D9C2-48A8-88AF-3E4D6AF747C8}" srcId="{92ED0F97-77C5-47A4-B224-48DD58B98690}" destId="{0CBAF3AF-EB51-471D-B5A5-404A98CF6915}" srcOrd="0" destOrd="0" parTransId="{04445EBE-DC3C-4B79-8988-3B81B8D96D44}" sibTransId="{73170861-8F6A-4072-9459-1FE6004D63E9}"/>
    <dgm:cxn modelId="{E0461D8A-BC7C-410A-9A03-6E3D60FDE9DF}" type="presOf" srcId="{92ED0F97-77C5-47A4-B224-48DD58B98690}" destId="{033C8637-6E8D-4697-9E20-D2FF1210DEA4}" srcOrd="0" destOrd="0" presId="urn:microsoft.com/office/officeart/2005/8/layout/vList2"/>
    <dgm:cxn modelId="{3A0243B5-1356-45A3-860C-954F70A3EB38}" type="presOf" srcId="{01219325-6D18-4BBB-A8D8-676A0065AB3C}" destId="{BB8F9B30-CAEE-49CA-84B8-13AAFF5411F6}" srcOrd="0" destOrd="0" presId="urn:microsoft.com/office/officeart/2005/8/layout/vList2"/>
    <dgm:cxn modelId="{1098ABBD-F68E-487E-98C9-BC270D34704B}" srcId="{A5259C4D-40BA-4FA4-AF14-D0C378BF602E}" destId="{01219325-6D18-4BBB-A8D8-676A0065AB3C}" srcOrd="0" destOrd="0" parTransId="{64E48758-D5D9-456A-9917-9ECD34873E31}" sibTransId="{49F6648E-7CA6-485D-BF0E-862A46B2CDF9}"/>
    <dgm:cxn modelId="{30328DF4-936F-489E-A9CF-D18EC39EA999}" type="presOf" srcId="{0CBAF3AF-EB51-471D-B5A5-404A98CF6915}" destId="{260B8D7C-5A7A-4A44-9BD9-C34651491E0F}" srcOrd="0" destOrd="0" presId="urn:microsoft.com/office/officeart/2005/8/layout/vList2"/>
    <dgm:cxn modelId="{962136E6-6C37-4F00-A01A-5C3D702B0331}" type="presParOf" srcId="{E99DE68C-6E50-4914-8752-F855F344A145}" destId="{BB8F9B30-CAEE-49CA-84B8-13AAFF5411F6}" srcOrd="0" destOrd="0" presId="urn:microsoft.com/office/officeart/2005/8/layout/vList2"/>
    <dgm:cxn modelId="{03508F0F-F1ED-4AEE-BDB0-569EAA0D0EDC}" type="presParOf" srcId="{E99DE68C-6E50-4914-8752-F855F344A145}" destId="{2914B833-86CB-4410-BB09-E7030E1EE7D1}" srcOrd="1" destOrd="0" presId="urn:microsoft.com/office/officeart/2005/8/layout/vList2"/>
    <dgm:cxn modelId="{21091283-49C1-4FB7-B8C1-57FAD2DA7678}" type="presParOf" srcId="{E99DE68C-6E50-4914-8752-F855F344A145}" destId="{033C8637-6E8D-4697-9E20-D2FF1210DEA4}" srcOrd="2" destOrd="0" presId="urn:microsoft.com/office/officeart/2005/8/layout/vList2"/>
    <dgm:cxn modelId="{D1D60871-6A6F-4F32-AC7D-671F115AFB2F}" type="presParOf" srcId="{E99DE68C-6E50-4914-8752-F855F344A145}" destId="{260B8D7C-5A7A-4A44-9BD9-C34651491E0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FF79DA7-B130-457B-82F3-90770DEC380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39B2EB0-36F0-4EB8-BB5A-BA012C1D3F76}">
      <dgm:prSet/>
      <dgm:spPr/>
      <dgm:t>
        <a:bodyPr/>
        <a:lstStyle/>
        <a:p>
          <a:r>
            <a:rPr lang="en-US" b="0" i="0"/>
            <a:t>Σταθερό κόστος = κόστος που δεν καθορίζεται από την ποσότητα της παραγωγής</a:t>
          </a:r>
          <a:br>
            <a:rPr lang="en-US" b="0" i="0"/>
          </a:br>
          <a:endParaRPr lang="en-US"/>
        </a:p>
      </dgm:t>
    </dgm:pt>
    <dgm:pt modelId="{816F6EB6-4FFC-452E-9B87-395E71443E8A}" type="parTrans" cxnId="{B876AC46-D5E5-49BC-A1D8-1EC59F48C9C8}">
      <dgm:prSet/>
      <dgm:spPr/>
      <dgm:t>
        <a:bodyPr/>
        <a:lstStyle/>
        <a:p>
          <a:endParaRPr lang="en-US"/>
        </a:p>
      </dgm:t>
    </dgm:pt>
    <dgm:pt modelId="{36DEEBDF-339B-4B56-AE4E-8684AA1E70B1}" type="sibTrans" cxnId="{B876AC46-D5E5-49BC-A1D8-1EC59F48C9C8}">
      <dgm:prSet/>
      <dgm:spPr/>
      <dgm:t>
        <a:bodyPr/>
        <a:lstStyle/>
        <a:p>
          <a:endParaRPr lang="en-US"/>
        </a:p>
      </dgm:t>
    </dgm:pt>
    <dgm:pt modelId="{F349BF93-6F48-4070-BF0F-7854AD4F1FBD}">
      <dgm:prSet/>
      <dgm:spPr/>
      <dgm:t>
        <a:bodyPr/>
        <a:lstStyle/>
        <a:p>
          <a:r>
            <a:rPr lang="en-US" b="0" i="0"/>
            <a:t>Μεταβλητό κόστος = κόστος που εξαρτάται από την ποσότητα της παραγωγής</a:t>
          </a:r>
          <a:endParaRPr lang="en-US"/>
        </a:p>
      </dgm:t>
    </dgm:pt>
    <dgm:pt modelId="{C5A5D4C8-988A-4236-9B85-25D9A66E421F}" type="parTrans" cxnId="{9AEB77A9-114F-429E-8666-437800E49239}">
      <dgm:prSet/>
      <dgm:spPr/>
      <dgm:t>
        <a:bodyPr/>
        <a:lstStyle/>
        <a:p>
          <a:endParaRPr lang="en-US"/>
        </a:p>
      </dgm:t>
    </dgm:pt>
    <dgm:pt modelId="{06E762F3-2B98-4C1F-8385-E29F47EADBE2}" type="sibTrans" cxnId="{9AEB77A9-114F-429E-8666-437800E49239}">
      <dgm:prSet/>
      <dgm:spPr/>
      <dgm:t>
        <a:bodyPr/>
        <a:lstStyle/>
        <a:p>
          <a:endParaRPr lang="en-US"/>
        </a:p>
      </dgm:t>
    </dgm:pt>
    <dgm:pt modelId="{29097B03-93E2-41E3-872C-6D2D8E835431}" type="pres">
      <dgm:prSet presAssocID="{8FF79DA7-B130-457B-82F3-90770DEC3803}" presName="linear" presStyleCnt="0">
        <dgm:presLayoutVars>
          <dgm:animLvl val="lvl"/>
          <dgm:resizeHandles val="exact"/>
        </dgm:presLayoutVars>
      </dgm:prSet>
      <dgm:spPr/>
    </dgm:pt>
    <dgm:pt modelId="{166D9A72-06B1-479B-8D8F-F73904F2921C}" type="pres">
      <dgm:prSet presAssocID="{D39B2EB0-36F0-4EB8-BB5A-BA012C1D3F76}" presName="parentText" presStyleLbl="node1" presStyleIdx="0" presStyleCnt="2">
        <dgm:presLayoutVars>
          <dgm:chMax val="0"/>
          <dgm:bulletEnabled val="1"/>
        </dgm:presLayoutVars>
      </dgm:prSet>
      <dgm:spPr/>
    </dgm:pt>
    <dgm:pt modelId="{7368D3BB-9EA7-4D00-A151-CC9194EE423F}" type="pres">
      <dgm:prSet presAssocID="{36DEEBDF-339B-4B56-AE4E-8684AA1E70B1}" presName="spacer" presStyleCnt="0"/>
      <dgm:spPr/>
    </dgm:pt>
    <dgm:pt modelId="{A1B0AABC-B61A-440F-9DCF-9A4CA0FCD1D7}" type="pres">
      <dgm:prSet presAssocID="{F349BF93-6F48-4070-BF0F-7854AD4F1FBD}" presName="parentText" presStyleLbl="node1" presStyleIdx="1" presStyleCnt="2">
        <dgm:presLayoutVars>
          <dgm:chMax val="0"/>
          <dgm:bulletEnabled val="1"/>
        </dgm:presLayoutVars>
      </dgm:prSet>
      <dgm:spPr/>
    </dgm:pt>
  </dgm:ptLst>
  <dgm:cxnLst>
    <dgm:cxn modelId="{2C421014-54A9-43F5-965D-7C7687FF44B4}" type="presOf" srcId="{F349BF93-6F48-4070-BF0F-7854AD4F1FBD}" destId="{A1B0AABC-B61A-440F-9DCF-9A4CA0FCD1D7}" srcOrd="0" destOrd="0" presId="urn:microsoft.com/office/officeart/2005/8/layout/vList2"/>
    <dgm:cxn modelId="{B876AC46-D5E5-49BC-A1D8-1EC59F48C9C8}" srcId="{8FF79DA7-B130-457B-82F3-90770DEC3803}" destId="{D39B2EB0-36F0-4EB8-BB5A-BA012C1D3F76}" srcOrd="0" destOrd="0" parTransId="{816F6EB6-4FFC-452E-9B87-395E71443E8A}" sibTransId="{36DEEBDF-339B-4B56-AE4E-8684AA1E70B1}"/>
    <dgm:cxn modelId="{34EF6E6C-C9B9-4CE0-B4C2-6CAB39A7A9C9}" type="presOf" srcId="{8FF79DA7-B130-457B-82F3-90770DEC3803}" destId="{29097B03-93E2-41E3-872C-6D2D8E835431}" srcOrd="0" destOrd="0" presId="urn:microsoft.com/office/officeart/2005/8/layout/vList2"/>
    <dgm:cxn modelId="{B7E6DC71-6F4B-4973-9927-C7E11FE32749}" type="presOf" srcId="{D39B2EB0-36F0-4EB8-BB5A-BA012C1D3F76}" destId="{166D9A72-06B1-479B-8D8F-F73904F2921C}" srcOrd="0" destOrd="0" presId="urn:microsoft.com/office/officeart/2005/8/layout/vList2"/>
    <dgm:cxn modelId="{9AEB77A9-114F-429E-8666-437800E49239}" srcId="{8FF79DA7-B130-457B-82F3-90770DEC3803}" destId="{F349BF93-6F48-4070-BF0F-7854AD4F1FBD}" srcOrd="1" destOrd="0" parTransId="{C5A5D4C8-988A-4236-9B85-25D9A66E421F}" sibTransId="{06E762F3-2B98-4C1F-8385-E29F47EADBE2}"/>
    <dgm:cxn modelId="{E53C783D-2C39-4AB6-BE56-41A071C1A330}" type="presParOf" srcId="{29097B03-93E2-41E3-872C-6D2D8E835431}" destId="{166D9A72-06B1-479B-8D8F-F73904F2921C}" srcOrd="0" destOrd="0" presId="urn:microsoft.com/office/officeart/2005/8/layout/vList2"/>
    <dgm:cxn modelId="{219C011F-2D74-4959-8397-A491324186CC}" type="presParOf" srcId="{29097B03-93E2-41E3-872C-6D2D8E835431}" destId="{7368D3BB-9EA7-4D00-A151-CC9194EE423F}" srcOrd="1" destOrd="0" presId="urn:microsoft.com/office/officeart/2005/8/layout/vList2"/>
    <dgm:cxn modelId="{B1FF6BA9-75BD-4575-9F0F-A23D41FFA779}" type="presParOf" srcId="{29097B03-93E2-41E3-872C-6D2D8E835431}" destId="{A1B0AABC-B61A-440F-9DCF-9A4CA0FCD1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911DF-33B0-46BF-B328-D6B7E78C9B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CCAF29-0321-4B4D-B015-1B6AD86DF09D}">
      <dgm:prSet/>
      <dgm:spPr/>
      <dgm:t>
        <a:bodyPr/>
        <a:lstStyle/>
        <a:p>
          <a:r>
            <a:rPr lang="el-GR" b="0" i="0"/>
            <a:t>Δημόσιος Τομέας: Κράτος, ΟΤΑ, (Κεντρική Τράπεζα).</a:t>
          </a:r>
          <a:endParaRPr lang="en-US"/>
        </a:p>
      </dgm:t>
    </dgm:pt>
    <dgm:pt modelId="{CD396A83-0033-4078-A66F-2FD1B3687E84}" type="parTrans" cxnId="{C6E5A617-EF9C-477F-A854-B8C487A12685}">
      <dgm:prSet/>
      <dgm:spPr/>
      <dgm:t>
        <a:bodyPr/>
        <a:lstStyle/>
        <a:p>
          <a:endParaRPr lang="en-US"/>
        </a:p>
      </dgm:t>
    </dgm:pt>
    <dgm:pt modelId="{BAF2BE4F-D186-4E24-86E0-78ACCD962CF7}" type="sibTrans" cxnId="{C6E5A617-EF9C-477F-A854-B8C487A12685}">
      <dgm:prSet/>
      <dgm:spPr/>
      <dgm:t>
        <a:bodyPr/>
        <a:lstStyle/>
        <a:p>
          <a:endParaRPr lang="en-US"/>
        </a:p>
      </dgm:t>
    </dgm:pt>
    <dgm:pt modelId="{1F983EEB-F884-4ADE-8800-D81BC07B79A5}">
      <dgm:prSet/>
      <dgm:spPr/>
      <dgm:t>
        <a:bodyPr/>
        <a:lstStyle/>
        <a:p>
          <a:r>
            <a:rPr lang="el-GR" b="0" i="0"/>
            <a:t>Ο στόχος τους: </a:t>
          </a:r>
          <a:r>
            <a:rPr lang="el-GR" b="1" i="0"/>
            <a:t>μεγιστοποίηση της ωφέλειας των πολιτών</a:t>
          </a:r>
          <a:r>
            <a:rPr lang="el-GR" b="0" i="0"/>
            <a:t>. </a:t>
          </a:r>
          <a:endParaRPr lang="en-US"/>
        </a:p>
      </dgm:t>
    </dgm:pt>
    <dgm:pt modelId="{92015219-30A9-4C4C-A6EB-4EC6760C889B}" type="parTrans" cxnId="{8832DB65-10DE-4C49-8A05-ED9D9845F146}">
      <dgm:prSet/>
      <dgm:spPr/>
      <dgm:t>
        <a:bodyPr/>
        <a:lstStyle/>
        <a:p>
          <a:endParaRPr lang="en-US"/>
        </a:p>
      </dgm:t>
    </dgm:pt>
    <dgm:pt modelId="{B53AB0E1-B9AE-44BC-AF02-7185CD595DCF}" type="sibTrans" cxnId="{8832DB65-10DE-4C49-8A05-ED9D9845F146}">
      <dgm:prSet/>
      <dgm:spPr/>
      <dgm:t>
        <a:bodyPr/>
        <a:lstStyle/>
        <a:p>
          <a:endParaRPr lang="en-US"/>
        </a:p>
      </dgm:t>
    </dgm:pt>
    <dgm:pt modelId="{DA88DAAF-4B98-4D9A-BB5F-60512247B43B}">
      <dgm:prSet/>
      <dgm:spPr/>
      <dgm:t>
        <a:bodyPr/>
        <a:lstStyle/>
        <a:p>
          <a:r>
            <a:rPr lang="el-GR" b="1" i="0"/>
            <a:t>Ιδιωτικός Τομέας</a:t>
          </a:r>
          <a:r>
            <a:rPr lang="el-GR" b="0" i="0"/>
            <a:t>: </a:t>
          </a:r>
          <a:r>
            <a:rPr lang="el-GR" b="0" i="1"/>
            <a:t>Νοικοκυριά</a:t>
          </a:r>
          <a:endParaRPr lang="en-US"/>
        </a:p>
      </dgm:t>
    </dgm:pt>
    <dgm:pt modelId="{CD341A4E-8B51-4CD0-93AC-906C86B0971A}" type="parTrans" cxnId="{C55B3E87-A7D3-4A23-9C62-C687360B9E6C}">
      <dgm:prSet/>
      <dgm:spPr/>
      <dgm:t>
        <a:bodyPr/>
        <a:lstStyle/>
        <a:p>
          <a:endParaRPr lang="en-US"/>
        </a:p>
      </dgm:t>
    </dgm:pt>
    <dgm:pt modelId="{7A304A0F-30B5-4626-8C02-9FC3943F73C0}" type="sibTrans" cxnId="{C55B3E87-A7D3-4A23-9C62-C687360B9E6C}">
      <dgm:prSet/>
      <dgm:spPr/>
      <dgm:t>
        <a:bodyPr/>
        <a:lstStyle/>
        <a:p>
          <a:endParaRPr lang="en-US"/>
        </a:p>
      </dgm:t>
    </dgm:pt>
    <dgm:pt modelId="{B38BBCE1-5E5A-4AC5-BF10-0E346E8617AA}">
      <dgm:prSet/>
      <dgm:spPr/>
      <dgm:t>
        <a:bodyPr/>
        <a:lstStyle/>
        <a:p>
          <a:r>
            <a:rPr lang="el-GR" b="0" i="0"/>
            <a:t>Ο στόχος τους: </a:t>
          </a:r>
          <a:r>
            <a:rPr lang="el-GR" b="1" i="0"/>
            <a:t>η μεγιστοποίηση της ωφέλειας τους</a:t>
          </a:r>
          <a:r>
            <a:rPr lang="el-GR" b="0" i="0"/>
            <a:t>. </a:t>
          </a:r>
          <a:endParaRPr lang="en-US"/>
        </a:p>
      </dgm:t>
    </dgm:pt>
    <dgm:pt modelId="{43E16FBD-3239-478C-94D1-00DF22968E2E}" type="parTrans" cxnId="{30F46AE9-968A-49CE-8974-EAB6CBB51143}">
      <dgm:prSet/>
      <dgm:spPr/>
      <dgm:t>
        <a:bodyPr/>
        <a:lstStyle/>
        <a:p>
          <a:endParaRPr lang="en-US"/>
        </a:p>
      </dgm:t>
    </dgm:pt>
    <dgm:pt modelId="{2D5D057D-4666-4741-BE75-6C4FF2670E29}" type="sibTrans" cxnId="{30F46AE9-968A-49CE-8974-EAB6CBB51143}">
      <dgm:prSet/>
      <dgm:spPr/>
      <dgm:t>
        <a:bodyPr/>
        <a:lstStyle/>
        <a:p>
          <a:endParaRPr lang="en-US"/>
        </a:p>
      </dgm:t>
    </dgm:pt>
    <dgm:pt modelId="{5CF2B784-4B9E-487F-B51C-1E2CA070F5E7}">
      <dgm:prSet/>
      <dgm:spPr/>
      <dgm:t>
        <a:bodyPr/>
        <a:lstStyle/>
        <a:p>
          <a:r>
            <a:rPr lang="el-GR" b="1" i="0"/>
            <a:t>Επιχειρήσεις</a:t>
          </a:r>
          <a:r>
            <a:rPr lang="el-GR" b="0" i="0"/>
            <a:t>.</a:t>
          </a:r>
          <a:endParaRPr lang="en-US"/>
        </a:p>
      </dgm:t>
    </dgm:pt>
    <dgm:pt modelId="{6A3749A3-C4CD-4DFF-A8B7-296D439055C6}" type="parTrans" cxnId="{96BF14F6-2BF7-4D3F-B5DA-5BB29C6F93CB}">
      <dgm:prSet/>
      <dgm:spPr/>
      <dgm:t>
        <a:bodyPr/>
        <a:lstStyle/>
        <a:p>
          <a:endParaRPr lang="en-US"/>
        </a:p>
      </dgm:t>
    </dgm:pt>
    <dgm:pt modelId="{5A062233-C866-4CB1-9D5D-8ABBFE0D8022}" type="sibTrans" cxnId="{96BF14F6-2BF7-4D3F-B5DA-5BB29C6F93CB}">
      <dgm:prSet/>
      <dgm:spPr/>
      <dgm:t>
        <a:bodyPr/>
        <a:lstStyle/>
        <a:p>
          <a:endParaRPr lang="en-US"/>
        </a:p>
      </dgm:t>
    </dgm:pt>
    <dgm:pt modelId="{EE400860-426C-4E33-B44B-C0EAEC212E0A}">
      <dgm:prSet/>
      <dgm:spPr/>
      <dgm:t>
        <a:bodyPr/>
        <a:lstStyle/>
        <a:p>
          <a:r>
            <a:rPr lang="el-GR" b="0" i="0"/>
            <a:t>Ο στόχος τους: </a:t>
          </a:r>
          <a:r>
            <a:rPr lang="el-GR" b="1" i="0"/>
            <a:t>η μεγιστοποίηση των κερδών τους </a:t>
          </a:r>
          <a:r>
            <a:rPr lang="el-GR" b="0" i="0"/>
            <a:t>(με απώτερο στόχο τη μεγιστοποίηση της ωφέλειας τους των μετόχων τους). </a:t>
          </a:r>
          <a:endParaRPr lang="en-US"/>
        </a:p>
      </dgm:t>
    </dgm:pt>
    <dgm:pt modelId="{7CEC9DA8-9ADA-4EFE-AAD9-9D9329FAE77E}" type="parTrans" cxnId="{6FCE7C2A-80CE-44C9-BD36-87CA27C58705}">
      <dgm:prSet/>
      <dgm:spPr/>
      <dgm:t>
        <a:bodyPr/>
        <a:lstStyle/>
        <a:p>
          <a:endParaRPr lang="en-US"/>
        </a:p>
      </dgm:t>
    </dgm:pt>
    <dgm:pt modelId="{94D7CCB2-A9A8-4D00-969A-A66FAC234786}" type="sibTrans" cxnId="{6FCE7C2A-80CE-44C9-BD36-87CA27C58705}">
      <dgm:prSet/>
      <dgm:spPr/>
      <dgm:t>
        <a:bodyPr/>
        <a:lstStyle/>
        <a:p>
          <a:endParaRPr lang="en-US"/>
        </a:p>
      </dgm:t>
    </dgm:pt>
    <dgm:pt modelId="{C6D01862-D9B1-4906-BE5A-E5E1B8978890}" type="pres">
      <dgm:prSet presAssocID="{21A911DF-33B0-46BF-B328-D6B7E78C9BC1}" presName="linear" presStyleCnt="0">
        <dgm:presLayoutVars>
          <dgm:animLvl val="lvl"/>
          <dgm:resizeHandles val="exact"/>
        </dgm:presLayoutVars>
      </dgm:prSet>
      <dgm:spPr/>
    </dgm:pt>
    <dgm:pt modelId="{5BDB9C76-DC89-49AD-93AA-920F92EB4977}" type="pres">
      <dgm:prSet presAssocID="{A5CCAF29-0321-4B4D-B015-1B6AD86DF09D}" presName="parentText" presStyleLbl="node1" presStyleIdx="0" presStyleCnt="6">
        <dgm:presLayoutVars>
          <dgm:chMax val="0"/>
          <dgm:bulletEnabled val="1"/>
        </dgm:presLayoutVars>
      </dgm:prSet>
      <dgm:spPr/>
    </dgm:pt>
    <dgm:pt modelId="{E6E8A012-3711-4496-BEA9-E3EA09FD2321}" type="pres">
      <dgm:prSet presAssocID="{BAF2BE4F-D186-4E24-86E0-78ACCD962CF7}" presName="spacer" presStyleCnt="0"/>
      <dgm:spPr/>
    </dgm:pt>
    <dgm:pt modelId="{6605553F-BEC3-422C-B5CF-6A94981148BB}" type="pres">
      <dgm:prSet presAssocID="{1F983EEB-F884-4ADE-8800-D81BC07B79A5}" presName="parentText" presStyleLbl="node1" presStyleIdx="1" presStyleCnt="6">
        <dgm:presLayoutVars>
          <dgm:chMax val="0"/>
          <dgm:bulletEnabled val="1"/>
        </dgm:presLayoutVars>
      </dgm:prSet>
      <dgm:spPr/>
    </dgm:pt>
    <dgm:pt modelId="{489A9D4A-288F-46D4-88DF-2CBB8FE1023D}" type="pres">
      <dgm:prSet presAssocID="{B53AB0E1-B9AE-44BC-AF02-7185CD595DCF}" presName="spacer" presStyleCnt="0"/>
      <dgm:spPr/>
    </dgm:pt>
    <dgm:pt modelId="{79E33A98-5DF2-482C-AE09-7FA4DF5147DA}" type="pres">
      <dgm:prSet presAssocID="{DA88DAAF-4B98-4D9A-BB5F-60512247B43B}" presName="parentText" presStyleLbl="node1" presStyleIdx="2" presStyleCnt="6">
        <dgm:presLayoutVars>
          <dgm:chMax val="0"/>
          <dgm:bulletEnabled val="1"/>
        </dgm:presLayoutVars>
      </dgm:prSet>
      <dgm:spPr/>
    </dgm:pt>
    <dgm:pt modelId="{18BB3F97-C797-4191-B06C-A9C55A9DAF82}" type="pres">
      <dgm:prSet presAssocID="{7A304A0F-30B5-4626-8C02-9FC3943F73C0}" presName="spacer" presStyleCnt="0"/>
      <dgm:spPr/>
    </dgm:pt>
    <dgm:pt modelId="{5455D3A1-C697-444D-B2C5-F15160A196B6}" type="pres">
      <dgm:prSet presAssocID="{B38BBCE1-5E5A-4AC5-BF10-0E346E8617AA}" presName="parentText" presStyleLbl="node1" presStyleIdx="3" presStyleCnt="6">
        <dgm:presLayoutVars>
          <dgm:chMax val="0"/>
          <dgm:bulletEnabled val="1"/>
        </dgm:presLayoutVars>
      </dgm:prSet>
      <dgm:spPr/>
    </dgm:pt>
    <dgm:pt modelId="{82CA6D1C-92A4-4F04-9269-9755F6846CA7}" type="pres">
      <dgm:prSet presAssocID="{2D5D057D-4666-4741-BE75-6C4FF2670E29}" presName="spacer" presStyleCnt="0"/>
      <dgm:spPr/>
    </dgm:pt>
    <dgm:pt modelId="{36C63431-8F1B-4F33-8CA7-F821BA7669F9}" type="pres">
      <dgm:prSet presAssocID="{5CF2B784-4B9E-487F-B51C-1E2CA070F5E7}" presName="parentText" presStyleLbl="node1" presStyleIdx="4" presStyleCnt="6">
        <dgm:presLayoutVars>
          <dgm:chMax val="0"/>
          <dgm:bulletEnabled val="1"/>
        </dgm:presLayoutVars>
      </dgm:prSet>
      <dgm:spPr/>
    </dgm:pt>
    <dgm:pt modelId="{F8FCB802-3A05-4F58-870E-8E701A471B64}" type="pres">
      <dgm:prSet presAssocID="{5A062233-C866-4CB1-9D5D-8ABBFE0D8022}" presName="spacer" presStyleCnt="0"/>
      <dgm:spPr/>
    </dgm:pt>
    <dgm:pt modelId="{065F3878-A665-4334-B15F-AE811BD1D84F}" type="pres">
      <dgm:prSet presAssocID="{EE400860-426C-4E33-B44B-C0EAEC212E0A}" presName="parentText" presStyleLbl="node1" presStyleIdx="5" presStyleCnt="6">
        <dgm:presLayoutVars>
          <dgm:chMax val="0"/>
          <dgm:bulletEnabled val="1"/>
        </dgm:presLayoutVars>
      </dgm:prSet>
      <dgm:spPr/>
    </dgm:pt>
  </dgm:ptLst>
  <dgm:cxnLst>
    <dgm:cxn modelId="{C6E5A617-EF9C-477F-A854-B8C487A12685}" srcId="{21A911DF-33B0-46BF-B328-D6B7E78C9BC1}" destId="{A5CCAF29-0321-4B4D-B015-1B6AD86DF09D}" srcOrd="0" destOrd="0" parTransId="{CD396A83-0033-4078-A66F-2FD1B3687E84}" sibTransId="{BAF2BE4F-D186-4E24-86E0-78ACCD962CF7}"/>
    <dgm:cxn modelId="{6FCE7C2A-80CE-44C9-BD36-87CA27C58705}" srcId="{21A911DF-33B0-46BF-B328-D6B7E78C9BC1}" destId="{EE400860-426C-4E33-B44B-C0EAEC212E0A}" srcOrd="5" destOrd="0" parTransId="{7CEC9DA8-9ADA-4EFE-AAD9-9D9329FAE77E}" sibTransId="{94D7CCB2-A9A8-4D00-969A-A66FAC234786}"/>
    <dgm:cxn modelId="{8832DB65-10DE-4C49-8A05-ED9D9845F146}" srcId="{21A911DF-33B0-46BF-B328-D6B7E78C9BC1}" destId="{1F983EEB-F884-4ADE-8800-D81BC07B79A5}" srcOrd="1" destOrd="0" parTransId="{92015219-30A9-4C4C-A6EB-4EC6760C889B}" sibTransId="{B53AB0E1-B9AE-44BC-AF02-7185CD595DCF}"/>
    <dgm:cxn modelId="{D7B9CA7B-587F-4484-A309-70E4778F4FBC}" type="presOf" srcId="{A5CCAF29-0321-4B4D-B015-1B6AD86DF09D}" destId="{5BDB9C76-DC89-49AD-93AA-920F92EB4977}" srcOrd="0" destOrd="0" presId="urn:microsoft.com/office/officeart/2005/8/layout/vList2"/>
    <dgm:cxn modelId="{C55B3E87-A7D3-4A23-9C62-C687360B9E6C}" srcId="{21A911DF-33B0-46BF-B328-D6B7E78C9BC1}" destId="{DA88DAAF-4B98-4D9A-BB5F-60512247B43B}" srcOrd="2" destOrd="0" parTransId="{CD341A4E-8B51-4CD0-93AC-906C86B0971A}" sibTransId="{7A304A0F-30B5-4626-8C02-9FC3943F73C0}"/>
    <dgm:cxn modelId="{80F14B8C-3E38-4E2B-851B-CEE668FF907D}" type="presOf" srcId="{B38BBCE1-5E5A-4AC5-BF10-0E346E8617AA}" destId="{5455D3A1-C697-444D-B2C5-F15160A196B6}" srcOrd="0" destOrd="0" presId="urn:microsoft.com/office/officeart/2005/8/layout/vList2"/>
    <dgm:cxn modelId="{15DD0BA7-3363-4497-AC0D-6EE231A76A1D}" type="presOf" srcId="{21A911DF-33B0-46BF-B328-D6B7E78C9BC1}" destId="{C6D01862-D9B1-4906-BE5A-E5E1B8978890}" srcOrd="0" destOrd="0" presId="urn:microsoft.com/office/officeart/2005/8/layout/vList2"/>
    <dgm:cxn modelId="{701617AC-9898-4F9D-9E78-D76D7D9F75D2}" type="presOf" srcId="{DA88DAAF-4B98-4D9A-BB5F-60512247B43B}" destId="{79E33A98-5DF2-482C-AE09-7FA4DF5147DA}" srcOrd="0" destOrd="0" presId="urn:microsoft.com/office/officeart/2005/8/layout/vList2"/>
    <dgm:cxn modelId="{414E2AC0-3F5D-451D-BE1F-D0CFCE69E9CD}" type="presOf" srcId="{EE400860-426C-4E33-B44B-C0EAEC212E0A}" destId="{065F3878-A665-4334-B15F-AE811BD1D84F}" srcOrd="0" destOrd="0" presId="urn:microsoft.com/office/officeart/2005/8/layout/vList2"/>
    <dgm:cxn modelId="{57D839D7-AF81-452C-8B74-C7E0471399DC}" type="presOf" srcId="{5CF2B784-4B9E-487F-B51C-1E2CA070F5E7}" destId="{36C63431-8F1B-4F33-8CA7-F821BA7669F9}" srcOrd="0" destOrd="0" presId="urn:microsoft.com/office/officeart/2005/8/layout/vList2"/>
    <dgm:cxn modelId="{677DBCE0-0425-45ED-9D2A-8DB9B8EE07EA}" type="presOf" srcId="{1F983EEB-F884-4ADE-8800-D81BC07B79A5}" destId="{6605553F-BEC3-422C-B5CF-6A94981148BB}" srcOrd="0" destOrd="0" presId="urn:microsoft.com/office/officeart/2005/8/layout/vList2"/>
    <dgm:cxn modelId="{30F46AE9-968A-49CE-8974-EAB6CBB51143}" srcId="{21A911DF-33B0-46BF-B328-D6B7E78C9BC1}" destId="{B38BBCE1-5E5A-4AC5-BF10-0E346E8617AA}" srcOrd="3" destOrd="0" parTransId="{43E16FBD-3239-478C-94D1-00DF22968E2E}" sibTransId="{2D5D057D-4666-4741-BE75-6C4FF2670E29}"/>
    <dgm:cxn modelId="{96BF14F6-2BF7-4D3F-B5DA-5BB29C6F93CB}" srcId="{21A911DF-33B0-46BF-B328-D6B7E78C9BC1}" destId="{5CF2B784-4B9E-487F-B51C-1E2CA070F5E7}" srcOrd="4" destOrd="0" parTransId="{6A3749A3-C4CD-4DFF-A8B7-296D439055C6}" sibTransId="{5A062233-C866-4CB1-9D5D-8ABBFE0D8022}"/>
    <dgm:cxn modelId="{A6A6EE56-BF10-4790-94CD-F1E95445C2C3}" type="presParOf" srcId="{C6D01862-D9B1-4906-BE5A-E5E1B8978890}" destId="{5BDB9C76-DC89-49AD-93AA-920F92EB4977}" srcOrd="0" destOrd="0" presId="urn:microsoft.com/office/officeart/2005/8/layout/vList2"/>
    <dgm:cxn modelId="{EAC98453-EAA9-4A58-BE52-19F86C0A81C8}" type="presParOf" srcId="{C6D01862-D9B1-4906-BE5A-E5E1B8978890}" destId="{E6E8A012-3711-4496-BEA9-E3EA09FD2321}" srcOrd="1" destOrd="0" presId="urn:microsoft.com/office/officeart/2005/8/layout/vList2"/>
    <dgm:cxn modelId="{8DC39F73-7584-4CD2-9461-499DEDC0927A}" type="presParOf" srcId="{C6D01862-D9B1-4906-BE5A-E5E1B8978890}" destId="{6605553F-BEC3-422C-B5CF-6A94981148BB}" srcOrd="2" destOrd="0" presId="urn:microsoft.com/office/officeart/2005/8/layout/vList2"/>
    <dgm:cxn modelId="{925C27BF-47AD-4C06-AB25-9BA5A2314710}" type="presParOf" srcId="{C6D01862-D9B1-4906-BE5A-E5E1B8978890}" destId="{489A9D4A-288F-46D4-88DF-2CBB8FE1023D}" srcOrd="3" destOrd="0" presId="urn:microsoft.com/office/officeart/2005/8/layout/vList2"/>
    <dgm:cxn modelId="{7DDF92FD-1F30-49A8-9B12-F5454C2256DA}" type="presParOf" srcId="{C6D01862-D9B1-4906-BE5A-E5E1B8978890}" destId="{79E33A98-5DF2-482C-AE09-7FA4DF5147DA}" srcOrd="4" destOrd="0" presId="urn:microsoft.com/office/officeart/2005/8/layout/vList2"/>
    <dgm:cxn modelId="{4D36A817-7BE9-45A9-AA11-B749C682E39C}" type="presParOf" srcId="{C6D01862-D9B1-4906-BE5A-E5E1B8978890}" destId="{18BB3F97-C797-4191-B06C-A9C55A9DAF82}" srcOrd="5" destOrd="0" presId="urn:microsoft.com/office/officeart/2005/8/layout/vList2"/>
    <dgm:cxn modelId="{1346AE16-455C-4FF3-9E53-5B217C909197}" type="presParOf" srcId="{C6D01862-D9B1-4906-BE5A-E5E1B8978890}" destId="{5455D3A1-C697-444D-B2C5-F15160A196B6}" srcOrd="6" destOrd="0" presId="urn:microsoft.com/office/officeart/2005/8/layout/vList2"/>
    <dgm:cxn modelId="{0A82E210-0FCA-42BD-A74B-86B711EF0CD2}" type="presParOf" srcId="{C6D01862-D9B1-4906-BE5A-E5E1B8978890}" destId="{82CA6D1C-92A4-4F04-9269-9755F6846CA7}" srcOrd="7" destOrd="0" presId="urn:microsoft.com/office/officeart/2005/8/layout/vList2"/>
    <dgm:cxn modelId="{D9611452-EBDF-457B-AED7-CB00EBB8006E}" type="presParOf" srcId="{C6D01862-D9B1-4906-BE5A-E5E1B8978890}" destId="{36C63431-8F1B-4F33-8CA7-F821BA7669F9}" srcOrd="8" destOrd="0" presId="urn:microsoft.com/office/officeart/2005/8/layout/vList2"/>
    <dgm:cxn modelId="{BDC95FFE-173B-4158-94EB-0F26A5CDD763}" type="presParOf" srcId="{C6D01862-D9B1-4906-BE5A-E5E1B8978890}" destId="{F8FCB802-3A05-4F58-870E-8E701A471B64}" srcOrd="9" destOrd="0" presId="urn:microsoft.com/office/officeart/2005/8/layout/vList2"/>
    <dgm:cxn modelId="{CE76D1F9-38A7-486C-80F3-5D4A42887599}" type="presParOf" srcId="{C6D01862-D9B1-4906-BE5A-E5E1B8978890}" destId="{065F3878-A665-4334-B15F-AE811BD1D84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3741B7D-22FC-41F4-9F18-C6CF19EC7E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6440C06-D2BD-4049-8B84-B5280ACC1DB4}">
      <dgm:prSet/>
      <dgm:spPr/>
      <dgm:t>
        <a:bodyPr/>
        <a:lstStyle/>
        <a:p>
          <a:r>
            <a:rPr lang="en-US" b="0" i="0"/>
            <a:t>Μέσο συνολικό κόστος = το συνολικό κόστος προς την ποσότητα της παραγωγής</a:t>
          </a:r>
          <a:endParaRPr lang="en-US"/>
        </a:p>
      </dgm:t>
    </dgm:pt>
    <dgm:pt modelId="{DCE52693-B6C7-4433-9E2A-3D6A8332CD53}" type="parTrans" cxnId="{1BC51FF1-B59C-469A-84F6-76F206030D2E}">
      <dgm:prSet/>
      <dgm:spPr/>
      <dgm:t>
        <a:bodyPr/>
        <a:lstStyle/>
        <a:p>
          <a:endParaRPr lang="en-US"/>
        </a:p>
      </dgm:t>
    </dgm:pt>
    <dgm:pt modelId="{725E464D-AC0C-40D4-BA4F-01471B6A9A50}" type="sibTrans" cxnId="{1BC51FF1-B59C-469A-84F6-76F206030D2E}">
      <dgm:prSet/>
      <dgm:spPr/>
      <dgm:t>
        <a:bodyPr/>
        <a:lstStyle/>
        <a:p>
          <a:endParaRPr lang="en-US"/>
        </a:p>
      </dgm:t>
    </dgm:pt>
    <dgm:pt modelId="{57B38E8F-0933-4637-9CC4-0B71413092A5}">
      <dgm:prSet/>
      <dgm:spPr/>
      <dgm:t>
        <a:bodyPr/>
        <a:lstStyle/>
        <a:p>
          <a:r>
            <a:rPr lang="en-US" b="0" i="0"/>
            <a:t>Μέσο σταθερό κόστος = τα σταθερά κόστη προς την ποσότητα της παραγωγής</a:t>
          </a:r>
          <a:endParaRPr lang="en-US"/>
        </a:p>
      </dgm:t>
    </dgm:pt>
    <dgm:pt modelId="{2501B04F-1820-4890-8129-34F414456B5A}" type="parTrans" cxnId="{190E1F0E-2D84-49C3-9CF9-5808FCA1950E}">
      <dgm:prSet/>
      <dgm:spPr/>
      <dgm:t>
        <a:bodyPr/>
        <a:lstStyle/>
        <a:p>
          <a:endParaRPr lang="en-US"/>
        </a:p>
      </dgm:t>
    </dgm:pt>
    <dgm:pt modelId="{3A4EDD69-10A6-4A82-8AFD-8E21A7C2BDE4}" type="sibTrans" cxnId="{190E1F0E-2D84-49C3-9CF9-5808FCA1950E}">
      <dgm:prSet/>
      <dgm:spPr/>
      <dgm:t>
        <a:bodyPr/>
        <a:lstStyle/>
        <a:p>
          <a:endParaRPr lang="en-US"/>
        </a:p>
      </dgm:t>
    </dgm:pt>
    <dgm:pt modelId="{F6DE2195-7370-41EB-A862-4FB00948E7F4}">
      <dgm:prSet/>
      <dgm:spPr/>
      <dgm:t>
        <a:bodyPr/>
        <a:lstStyle/>
        <a:p>
          <a:r>
            <a:rPr lang="en-US" b="0" i="0"/>
            <a:t>Μέσο μεταβλητό κόστος το συνολικό μεταβλητό κόστος προς την ποσότητα της παραγωγής. </a:t>
          </a:r>
          <a:endParaRPr lang="en-US"/>
        </a:p>
      </dgm:t>
    </dgm:pt>
    <dgm:pt modelId="{277E15C0-6A08-4615-BCBA-A75173E1CDA5}" type="parTrans" cxnId="{3EBE680D-C3E1-4C60-9963-744B166F1D8E}">
      <dgm:prSet/>
      <dgm:spPr/>
      <dgm:t>
        <a:bodyPr/>
        <a:lstStyle/>
        <a:p>
          <a:endParaRPr lang="en-US"/>
        </a:p>
      </dgm:t>
    </dgm:pt>
    <dgm:pt modelId="{6A3D46F2-BED6-4A38-BF9B-F11F6C9CC5C1}" type="sibTrans" cxnId="{3EBE680D-C3E1-4C60-9963-744B166F1D8E}">
      <dgm:prSet/>
      <dgm:spPr/>
      <dgm:t>
        <a:bodyPr/>
        <a:lstStyle/>
        <a:p>
          <a:endParaRPr lang="en-US"/>
        </a:p>
      </dgm:t>
    </dgm:pt>
    <dgm:pt modelId="{020ACB02-05E9-4E24-B423-D85A83092D97}">
      <dgm:prSet/>
      <dgm:spPr/>
      <dgm:t>
        <a:bodyPr/>
        <a:lstStyle/>
        <a:p>
          <a:r>
            <a:rPr lang="en-US" b="0" i="0"/>
            <a:t>Οριακό κόστος η αύξηση του συνολικού κόστους που προκύπτει από μια επιπρόσθετη μονάδα παραγωγής</a:t>
          </a:r>
          <a:endParaRPr lang="en-US"/>
        </a:p>
      </dgm:t>
    </dgm:pt>
    <dgm:pt modelId="{85B1D233-135C-4994-BD56-474E08991C1A}" type="parTrans" cxnId="{FF9DB842-514A-464D-84C2-E2F3FB5E8BBC}">
      <dgm:prSet/>
      <dgm:spPr/>
      <dgm:t>
        <a:bodyPr/>
        <a:lstStyle/>
        <a:p>
          <a:endParaRPr lang="en-US"/>
        </a:p>
      </dgm:t>
    </dgm:pt>
    <dgm:pt modelId="{6A70B87C-A304-4495-B37C-ADAEB9069E98}" type="sibTrans" cxnId="{FF9DB842-514A-464D-84C2-E2F3FB5E8BBC}">
      <dgm:prSet/>
      <dgm:spPr/>
      <dgm:t>
        <a:bodyPr/>
        <a:lstStyle/>
        <a:p>
          <a:endParaRPr lang="en-US"/>
        </a:p>
      </dgm:t>
    </dgm:pt>
    <dgm:pt modelId="{9631DD29-B923-4E1C-B4BC-50E32A8CDC55}" type="pres">
      <dgm:prSet presAssocID="{73741B7D-22FC-41F4-9F18-C6CF19EC7EAF}" presName="linear" presStyleCnt="0">
        <dgm:presLayoutVars>
          <dgm:animLvl val="lvl"/>
          <dgm:resizeHandles val="exact"/>
        </dgm:presLayoutVars>
      </dgm:prSet>
      <dgm:spPr/>
    </dgm:pt>
    <dgm:pt modelId="{C6D35026-5F46-4A57-8729-E4E79E403F58}" type="pres">
      <dgm:prSet presAssocID="{76440C06-D2BD-4049-8B84-B5280ACC1DB4}" presName="parentText" presStyleLbl="node1" presStyleIdx="0" presStyleCnt="4">
        <dgm:presLayoutVars>
          <dgm:chMax val="0"/>
          <dgm:bulletEnabled val="1"/>
        </dgm:presLayoutVars>
      </dgm:prSet>
      <dgm:spPr/>
    </dgm:pt>
    <dgm:pt modelId="{27ECCDC5-0325-4EC8-9D36-D99DC8CD15A1}" type="pres">
      <dgm:prSet presAssocID="{725E464D-AC0C-40D4-BA4F-01471B6A9A50}" presName="spacer" presStyleCnt="0"/>
      <dgm:spPr/>
    </dgm:pt>
    <dgm:pt modelId="{FD81B39D-BEB0-4AE5-8EB3-FD3E3D222CFB}" type="pres">
      <dgm:prSet presAssocID="{57B38E8F-0933-4637-9CC4-0B71413092A5}" presName="parentText" presStyleLbl="node1" presStyleIdx="1" presStyleCnt="4">
        <dgm:presLayoutVars>
          <dgm:chMax val="0"/>
          <dgm:bulletEnabled val="1"/>
        </dgm:presLayoutVars>
      </dgm:prSet>
      <dgm:spPr/>
    </dgm:pt>
    <dgm:pt modelId="{F6CE13B8-9D30-44F4-9A27-E2EE94952102}" type="pres">
      <dgm:prSet presAssocID="{3A4EDD69-10A6-4A82-8AFD-8E21A7C2BDE4}" presName="spacer" presStyleCnt="0"/>
      <dgm:spPr/>
    </dgm:pt>
    <dgm:pt modelId="{F5A854DF-22E5-4D61-A225-483192EEE6BE}" type="pres">
      <dgm:prSet presAssocID="{F6DE2195-7370-41EB-A862-4FB00948E7F4}" presName="parentText" presStyleLbl="node1" presStyleIdx="2" presStyleCnt="4">
        <dgm:presLayoutVars>
          <dgm:chMax val="0"/>
          <dgm:bulletEnabled val="1"/>
        </dgm:presLayoutVars>
      </dgm:prSet>
      <dgm:spPr/>
    </dgm:pt>
    <dgm:pt modelId="{52333FE9-92AE-4510-A787-F7A7035FBDAF}" type="pres">
      <dgm:prSet presAssocID="{6A3D46F2-BED6-4A38-BF9B-F11F6C9CC5C1}" presName="spacer" presStyleCnt="0"/>
      <dgm:spPr/>
    </dgm:pt>
    <dgm:pt modelId="{71B55832-261B-49DD-B332-109A9539D4B4}" type="pres">
      <dgm:prSet presAssocID="{020ACB02-05E9-4E24-B423-D85A83092D97}" presName="parentText" presStyleLbl="node1" presStyleIdx="3" presStyleCnt="4">
        <dgm:presLayoutVars>
          <dgm:chMax val="0"/>
          <dgm:bulletEnabled val="1"/>
        </dgm:presLayoutVars>
      </dgm:prSet>
      <dgm:spPr/>
    </dgm:pt>
  </dgm:ptLst>
  <dgm:cxnLst>
    <dgm:cxn modelId="{3EBE680D-C3E1-4C60-9963-744B166F1D8E}" srcId="{73741B7D-22FC-41F4-9F18-C6CF19EC7EAF}" destId="{F6DE2195-7370-41EB-A862-4FB00948E7F4}" srcOrd="2" destOrd="0" parTransId="{277E15C0-6A08-4615-BCBA-A75173E1CDA5}" sibTransId="{6A3D46F2-BED6-4A38-BF9B-F11F6C9CC5C1}"/>
    <dgm:cxn modelId="{190E1F0E-2D84-49C3-9CF9-5808FCA1950E}" srcId="{73741B7D-22FC-41F4-9F18-C6CF19EC7EAF}" destId="{57B38E8F-0933-4637-9CC4-0B71413092A5}" srcOrd="1" destOrd="0" parTransId="{2501B04F-1820-4890-8129-34F414456B5A}" sibTransId="{3A4EDD69-10A6-4A82-8AFD-8E21A7C2BDE4}"/>
    <dgm:cxn modelId="{22C6B82B-57DE-4E53-959E-00EF25201706}" type="presOf" srcId="{57B38E8F-0933-4637-9CC4-0B71413092A5}" destId="{FD81B39D-BEB0-4AE5-8EB3-FD3E3D222CFB}" srcOrd="0" destOrd="0" presId="urn:microsoft.com/office/officeart/2005/8/layout/vList2"/>
    <dgm:cxn modelId="{BFA4EB5F-B9E2-40D7-BFBB-9A93B2197191}" type="presOf" srcId="{76440C06-D2BD-4049-8B84-B5280ACC1DB4}" destId="{C6D35026-5F46-4A57-8729-E4E79E403F58}" srcOrd="0" destOrd="0" presId="urn:microsoft.com/office/officeart/2005/8/layout/vList2"/>
    <dgm:cxn modelId="{FF9DB842-514A-464D-84C2-E2F3FB5E8BBC}" srcId="{73741B7D-22FC-41F4-9F18-C6CF19EC7EAF}" destId="{020ACB02-05E9-4E24-B423-D85A83092D97}" srcOrd="3" destOrd="0" parTransId="{85B1D233-135C-4994-BD56-474E08991C1A}" sibTransId="{6A70B87C-A304-4495-B37C-ADAEB9069E98}"/>
    <dgm:cxn modelId="{BFA10789-D128-42F8-B6A2-2E4105DE3D3F}" type="presOf" srcId="{73741B7D-22FC-41F4-9F18-C6CF19EC7EAF}" destId="{9631DD29-B923-4E1C-B4BC-50E32A8CDC55}" srcOrd="0" destOrd="0" presId="urn:microsoft.com/office/officeart/2005/8/layout/vList2"/>
    <dgm:cxn modelId="{35741DDA-9179-4342-85C7-2C675285358B}" type="presOf" srcId="{020ACB02-05E9-4E24-B423-D85A83092D97}" destId="{71B55832-261B-49DD-B332-109A9539D4B4}" srcOrd="0" destOrd="0" presId="urn:microsoft.com/office/officeart/2005/8/layout/vList2"/>
    <dgm:cxn modelId="{66BE0BDC-4351-44F1-9F10-AADF1B286087}" type="presOf" srcId="{F6DE2195-7370-41EB-A862-4FB00948E7F4}" destId="{F5A854DF-22E5-4D61-A225-483192EEE6BE}" srcOrd="0" destOrd="0" presId="urn:microsoft.com/office/officeart/2005/8/layout/vList2"/>
    <dgm:cxn modelId="{1BC51FF1-B59C-469A-84F6-76F206030D2E}" srcId="{73741B7D-22FC-41F4-9F18-C6CF19EC7EAF}" destId="{76440C06-D2BD-4049-8B84-B5280ACC1DB4}" srcOrd="0" destOrd="0" parTransId="{DCE52693-B6C7-4433-9E2A-3D6A8332CD53}" sibTransId="{725E464D-AC0C-40D4-BA4F-01471B6A9A50}"/>
    <dgm:cxn modelId="{DAA36D9E-BF1C-4DF7-AE6E-20BCF67A5A56}" type="presParOf" srcId="{9631DD29-B923-4E1C-B4BC-50E32A8CDC55}" destId="{C6D35026-5F46-4A57-8729-E4E79E403F58}" srcOrd="0" destOrd="0" presId="urn:microsoft.com/office/officeart/2005/8/layout/vList2"/>
    <dgm:cxn modelId="{32B2FB7A-421E-4B14-AB3F-CFF5956093ED}" type="presParOf" srcId="{9631DD29-B923-4E1C-B4BC-50E32A8CDC55}" destId="{27ECCDC5-0325-4EC8-9D36-D99DC8CD15A1}" srcOrd="1" destOrd="0" presId="urn:microsoft.com/office/officeart/2005/8/layout/vList2"/>
    <dgm:cxn modelId="{F5F3E9BD-C2EC-4C4E-AA9A-DCD9100F3019}" type="presParOf" srcId="{9631DD29-B923-4E1C-B4BC-50E32A8CDC55}" destId="{FD81B39D-BEB0-4AE5-8EB3-FD3E3D222CFB}" srcOrd="2" destOrd="0" presId="urn:microsoft.com/office/officeart/2005/8/layout/vList2"/>
    <dgm:cxn modelId="{802C615C-322D-47BC-9ECA-BBD5809B7164}" type="presParOf" srcId="{9631DD29-B923-4E1C-B4BC-50E32A8CDC55}" destId="{F6CE13B8-9D30-44F4-9A27-E2EE94952102}" srcOrd="3" destOrd="0" presId="urn:microsoft.com/office/officeart/2005/8/layout/vList2"/>
    <dgm:cxn modelId="{5A138FFB-6D9B-463B-9585-AF10217097EE}" type="presParOf" srcId="{9631DD29-B923-4E1C-B4BC-50E32A8CDC55}" destId="{F5A854DF-22E5-4D61-A225-483192EEE6BE}" srcOrd="4" destOrd="0" presId="urn:microsoft.com/office/officeart/2005/8/layout/vList2"/>
    <dgm:cxn modelId="{21198897-FC5B-429D-9CD8-1B6343755A10}" type="presParOf" srcId="{9631DD29-B923-4E1C-B4BC-50E32A8CDC55}" destId="{52333FE9-92AE-4510-A787-F7A7035FBDAF}" srcOrd="5" destOrd="0" presId="urn:microsoft.com/office/officeart/2005/8/layout/vList2"/>
    <dgm:cxn modelId="{092B0630-D32F-4966-BD22-29FE7069F2D1}" type="presParOf" srcId="{9631DD29-B923-4E1C-B4BC-50E32A8CDC55}" destId="{71B55832-261B-49DD-B332-109A9539D4B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72429E4-F8CE-4011-9B99-85DED6E895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3EC842-52AD-4FFB-8C72-6D46129BFF4E}">
      <dgm:prSet/>
      <dgm:spPr/>
      <dgm:t>
        <a:bodyPr/>
        <a:lstStyle/>
        <a:p>
          <a:r>
            <a:rPr lang="en-US" b="0" i="0"/>
            <a:t>Οι ζωές μας επηρεάζονται από την αλληλεπίδραση με ένα σχετικά μικρό αριθμό πολύ μεγάλων επιχειρήσεων</a:t>
          </a:r>
          <a:endParaRPr lang="en-US"/>
        </a:p>
      </dgm:t>
    </dgm:pt>
    <dgm:pt modelId="{9C33EA9E-4BF8-4DC2-B2A2-92A171DB2B65}" type="parTrans" cxnId="{5A37A250-0415-4C75-B2B7-35F9B489B6DE}">
      <dgm:prSet/>
      <dgm:spPr/>
      <dgm:t>
        <a:bodyPr/>
        <a:lstStyle/>
        <a:p>
          <a:endParaRPr lang="en-US"/>
        </a:p>
      </dgm:t>
    </dgm:pt>
    <dgm:pt modelId="{0375A168-DC14-492C-B169-C1AF1DCE7769}" type="sibTrans" cxnId="{5A37A250-0415-4C75-B2B7-35F9B489B6DE}">
      <dgm:prSet/>
      <dgm:spPr/>
      <dgm:t>
        <a:bodyPr/>
        <a:lstStyle/>
        <a:p>
          <a:endParaRPr lang="en-US"/>
        </a:p>
      </dgm:t>
    </dgm:pt>
    <dgm:pt modelId="{D04AED76-D482-4E72-A1D9-D8281ACE8590}">
      <dgm:prSet/>
      <dgm:spPr/>
      <dgm:t>
        <a:bodyPr/>
        <a:lstStyle/>
        <a:p>
          <a:r>
            <a:rPr lang="en-US" b="0" i="0"/>
            <a:t>Αυτές οι επιχειρήσεις μπορεί να είναι διαμορφωτές τιμών αντί λήπτες</a:t>
          </a:r>
          <a:endParaRPr lang="en-US"/>
        </a:p>
      </dgm:t>
    </dgm:pt>
    <dgm:pt modelId="{664D57CA-3C01-4704-856F-399D770192F0}" type="parTrans" cxnId="{D18E3C3F-1E19-4AE8-AE4E-C4A18DF16BA2}">
      <dgm:prSet/>
      <dgm:spPr/>
      <dgm:t>
        <a:bodyPr/>
        <a:lstStyle/>
        <a:p>
          <a:endParaRPr lang="en-US"/>
        </a:p>
      </dgm:t>
    </dgm:pt>
    <dgm:pt modelId="{4FEF083A-BA78-4849-89DE-92591B1D1CFC}" type="sibTrans" cxnId="{D18E3C3F-1E19-4AE8-AE4E-C4A18DF16BA2}">
      <dgm:prSet/>
      <dgm:spPr/>
      <dgm:t>
        <a:bodyPr/>
        <a:lstStyle/>
        <a:p>
          <a:endParaRPr lang="en-US"/>
        </a:p>
      </dgm:t>
    </dgm:pt>
    <dgm:pt modelId="{C52B1479-FD70-4481-B432-85CF9795092C}">
      <dgm:prSet/>
      <dgm:spPr/>
      <dgm:t>
        <a:bodyPr/>
        <a:lstStyle/>
        <a:p>
          <a:r>
            <a:rPr lang="en-US" b="0" i="0" dirty="0" err="1"/>
            <a:t>Αυτές</a:t>
          </a:r>
          <a:r>
            <a:rPr lang="en-US" b="0" i="0" dirty="0"/>
            <a:t> </a:t>
          </a:r>
          <a:r>
            <a:rPr lang="en-US" b="0" i="0" dirty="0" err="1"/>
            <a:t>οι</a:t>
          </a:r>
          <a:r>
            <a:rPr lang="en-US" b="0" i="0" dirty="0"/>
            <a:t> επ</a:t>
          </a:r>
          <a:r>
            <a:rPr lang="en-US" b="0" i="0" dirty="0" err="1"/>
            <a:t>ιχειρήσεις</a:t>
          </a:r>
          <a:r>
            <a:rPr lang="en-US" b="0" i="0" dirty="0"/>
            <a:t> π</a:t>
          </a:r>
          <a:r>
            <a:rPr lang="en-US" b="0" i="0" dirty="0" err="1"/>
            <a:t>ροσ</a:t>
          </a:r>
          <a:r>
            <a:rPr lang="en-US" b="0" i="0" dirty="0"/>
            <a:t>παθούν να κάνουν τους πελάτες τους να πιστεύο</a:t>
          </a:r>
          <a:r>
            <a:rPr lang="el-GR" b="0" i="0" dirty="0"/>
            <a:t>υ</a:t>
          </a:r>
          <a:r>
            <a:rPr lang="en-US" b="0" i="0" dirty="0"/>
            <a:t>ν </a:t>
          </a:r>
          <a:r>
            <a:rPr lang="en-US" b="0" i="0" dirty="0" err="1"/>
            <a:t>ότι</a:t>
          </a:r>
          <a:r>
            <a:rPr lang="en-US" b="0" i="0" dirty="0"/>
            <a:t> τα </a:t>
          </a:r>
          <a:r>
            <a:rPr lang="en-US" b="0" i="0" dirty="0" err="1"/>
            <a:t>δικά</a:t>
          </a:r>
          <a:r>
            <a:rPr lang="en-US" b="0" i="0" dirty="0"/>
            <a:t> </a:t>
          </a:r>
          <a:r>
            <a:rPr lang="en-US" b="0" i="0" dirty="0" err="1"/>
            <a:t>τους</a:t>
          </a:r>
          <a:r>
            <a:rPr lang="en-US" b="0" i="0" dirty="0"/>
            <a:t> π</a:t>
          </a:r>
          <a:r>
            <a:rPr lang="en-US" b="0" i="0" dirty="0" err="1"/>
            <a:t>ροϊόντ</a:t>
          </a:r>
          <a:r>
            <a:rPr lang="en-US" b="0" i="0" dirty="0"/>
            <a:t>α είναι </a:t>
          </a:r>
          <a:r>
            <a:rPr lang="el-GR" b="0" i="0" dirty="0"/>
            <a:t>διαφορετικά και εν τέλει </a:t>
          </a:r>
          <a:r>
            <a:rPr lang="en-US" b="0" i="0" dirty="0"/>
            <a:t>κα</a:t>
          </a:r>
          <a:r>
            <a:rPr lang="en-US" b="0" i="0" dirty="0" err="1"/>
            <a:t>λύτερ</a:t>
          </a:r>
          <a:r>
            <a:rPr lang="en-US" b="0" i="0" dirty="0"/>
            <a:t>α από τα υπόλοιπα στην αγορά</a:t>
          </a:r>
          <a:endParaRPr lang="en-US" dirty="0"/>
        </a:p>
      </dgm:t>
    </dgm:pt>
    <dgm:pt modelId="{8B8DCA1B-EEB0-4E16-A38D-E4CA454EAB50}" type="parTrans" cxnId="{E40AAFD7-9E88-4722-9072-FABCE5D2D960}">
      <dgm:prSet/>
      <dgm:spPr/>
      <dgm:t>
        <a:bodyPr/>
        <a:lstStyle/>
        <a:p>
          <a:endParaRPr lang="en-US"/>
        </a:p>
      </dgm:t>
    </dgm:pt>
    <dgm:pt modelId="{73AF65FA-22DE-4A81-B934-9CDC17C51ACC}" type="sibTrans" cxnId="{E40AAFD7-9E88-4722-9072-FABCE5D2D960}">
      <dgm:prSet/>
      <dgm:spPr/>
      <dgm:t>
        <a:bodyPr/>
        <a:lstStyle/>
        <a:p>
          <a:endParaRPr lang="en-US"/>
        </a:p>
      </dgm:t>
    </dgm:pt>
    <dgm:pt modelId="{E5CDE765-886C-42A6-8528-8871921A078C}">
      <dgm:prSet/>
      <dgm:spPr/>
      <dgm:t>
        <a:bodyPr/>
        <a:lstStyle/>
        <a:p>
          <a:r>
            <a:rPr lang="en-US" b="0" i="0"/>
            <a:t>Κατά αυτό το τρόπο μπορούν να ασκήσουν ισχύ στην αγορά</a:t>
          </a:r>
          <a:endParaRPr lang="en-US"/>
        </a:p>
      </dgm:t>
    </dgm:pt>
    <dgm:pt modelId="{6B2FFF75-AC76-4CB2-A64C-3A1D843CAC27}" type="parTrans" cxnId="{ECA752D1-0741-4F82-826B-72821B1D0705}">
      <dgm:prSet/>
      <dgm:spPr/>
      <dgm:t>
        <a:bodyPr/>
        <a:lstStyle/>
        <a:p>
          <a:endParaRPr lang="en-US"/>
        </a:p>
      </dgm:t>
    </dgm:pt>
    <dgm:pt modelId="{555BD04C-50B8-43EC-A80E-E4F0643E9C16}" type="sibTrans" cxnId="{ECA752D1-0741-4F82-826B-72821B1D0705}">
      <dgm:prSet/>
      <dgm:spPr/>
      <dgm:t>
        <a:bodyPr/>
        <a:lstStyle/>
        <a:p>
          <a:endParaRPr lang="en-US"/>
        </a:p>
      </dgm:t>
    </dgm:pt>
    <dgm:pt modelId="{385F4469-1D20-4EF8-8C81-AA9D5E000FFC}">
      <dgm:prSet/>
      <dgm:spPr/>
      <dgm:t>
        <a:bodyPr/>
        <a:lstStyle/>
        <a:p>
          <a:r>
            <a:rPr lang="en-US" b="0" i="0" dirty="0"/>
            <a:t>Ο βα</a:t>
          </a:r>
          <a:r>
            <a:rPr lang="en-US" b="0" i="0" dirty="0" err="1"/>
            <a:t>θμό</a:t>
          </a:r>
          <a:r>
            <a:rPr lang="el-GR" b="0" i="0" dirty="0"/>
            <a:t>ς</a:t>
          </a:r>
          <a:r>
            <a:rPr lang="en-US" b="0" i="0" dirty="0"/>
            <a:t> </a:t>
          </a:r>
          <a:r>
            <a:rPr lang="en-US" b="0" i="0" dirty="0" err="1"/>
            <a:t>ισχύος</a:t>
          </a:r>
          <a:r>
            <a:rPr lang="en-US" b="0" i="0" dirty="0"/>
            <a:t> π</a:t>
          </a:r>
          <a:r>
            <a:rPr lang="en-US" b="0" i="0" dirty="0" err="1"/>
            <a:t>ου</a:t>
          </a:r>
          <a:r>
            <a:rPr lang="en-US" b="0" i="0" dirty="0"/>
            <a:t> απ</a:t>
          </a:r>
          <a:r>
            <a:rPr lang="en-US" b="0" i="0" dirty="0" err="1"/>
            <a:t>ολ</a:t>
          </a:r>
          <a:r>
            <a:rPr lang="en-US" b="0" i="0" dirty="0"/>
            <a:t>αμβάνουν διαφέρει</a:t>
          </a:r>
          <a:endParaRPr lang="en-US" dirty="0"/>
        </a:p>
      </dgm:t>
    </dgm:pt>
    <dgm:pt modelId="{1D77F3D8-31A0-4CD6-A5FB-4AA789BD9D59}" type="parTrans" cxnId="{D0D2E5ED-82D9-4E72-8A5E-E2FD0D6CFA02}">
      <dgm:prSet/>
      <dgm:spPr/>
      <dgm:t>
        <a:bodyPr/>
        <a:lstStyle/>
        <a:p>
          <a:endParaRPr lang="en-US"/>
        </a:p>
      </dgm:t>
    </dgm:pt>
    <dgm:pt modelId="{37D0E7AE-182F-444C-80DE-B607FF19A35C}" type="sibTrans" cxnId="{D0D2E5ED-82D9-4E72-8A5E-E2FD0D6CFA02}">
      <dgm:prSet/>
      <dgm:spPr/>
      <dgm:t>
        <a:bodyPr/>
        <a:lstStyle/>
        <a:p>
          <a:endParaRPr lang="en-US"/>
        </a:p>
      </dgm:t>
    </dgm:pt>
    <dgm:pt modelId="{E105CD36-4621-46A6-A3A7-497BB2294FC5}">
      <dgm:prSet/>
      <dgm:spPr/>
      <dgm:t>
        <a:bodyPr/>
        <a:lstStyle/>
        <a:p>
          <a:r>
            <a:rPr lang="en-US" b="0" i="0"/>
            <a:t>Το μονοπώλιο (μοναδικός πωλητής) είναι η ακραία μορφή ατελούς φάσματος ανταγωνισμού</a:t>
          </a:r>
          <a:endParaRPr lang="en-US"/>
        </a:p>
      </dgm:t>
    </dgm:pt>
    <dgm:pt modelId="{DC4D6272-F481-41B4-93CF-A33A50BACFCE}" type="parTrans" cxnId="{A37BE5A9-17E7-40B5-B080-08C9AFB65B0E}">
      <dgm:prSet/>
      <dgm:spPr/>
      <dgm:t>
        <a:bodyPr/>
        <a:lstStyle/>
        <a:p>
          <a:endParaRPr lang="en-US"/>
        </a:p>
      </dgm:t>
    </dgm:pt>
    <dgm:pt modelId="{E1B80712-5932-4B86-917F-2654A404E222}" type="sibTrans" cxnId="{A37BE5A9-17E7-40B5-B080-08C9AFB65B0E}">
      <dgm:prSet/>
      <dgm:spPr/>
      <dgm:t>
        <a:bodyPr/>
        <a:lstStyle/>
        <a:p>
          <a:endParaRPr lang="en-US"/>
        </a:p>
      </dgm:t>
    </dgm:pt>
    <dgm:pt modelId="{2E684713-36B2-49E9-9D32-48C5ABD0C922}">
      <dgm:prSet/>
      <dgm:spPr/>
      <dgm:t>
        <a:bodyPr/>
        <a:lstStyle/>
        <a:p>
          <a:r>
            <a:rPr lang="en-US" b="0" i="0"/>
            <a:t>Μια επιχείρηση μπορεί να είναι σε θέση να εξασκήσει μονοπωλιακή ισχύ  ακόμα και αν δεν ελέγχει όλη την αγορά</a:t>
          </a:r>
          <a:endParaRPr lang="en-US"/>
        </a:p>
      </dgm:t>
    </dgm:pt>
    <dgm:pt modelId="{7D32A239-8631-43FE-A191-6012F75767D6}" type="parTrans" cxnId="{AFA598B3-F1A1-4AC1-BFFA-1ADE94B53AA8}">
      <dgm:prSet/>
      <dgm:spPr/>
      <dgm:t>
        <a:bodyPr/>
        <a:lstStyle/>
        <a:p>
          <a:endParaRPr lang="en-US"/>
        </a:p>
      </dgm:t>
    </dgm:pt>
    <dgm:pt modelId="{5BA9CAE3-3B71-470C-9AE3-E2EE307CDE30}" type="sibTrans" cxnId="{AFA598B3-F1A1-4AC1-BFFA-1ADE94B53AA8}">
      <dgm:prSet/>
      <dgm:spPr/>
      <dgm:t>
        <a:bodyPr/>
        <a:lstStyle/>
        <a:p>
          <a:endParaRPr lang="en-US"/>
        </a:p>
      </dgm:t>
    </dgm:pt>
    <dgm:pt modelId="{796EB485-5835-4CFA-A2FD-84BA04859125}" type="pres">
      <dgm:prSet presAssocID="{E72429E4-F8CE-4011-9B99-85DED6E89583}" presName="linear" presStyleCnt="0">
        <dgm:presLayoutVars>
          <dgm:animLvl val="lvl"/>
          <dgm:resizeHandles val="exact"/>
        </dgm:presLayoutVars>
      </dgm:prSet>
      <dgm:spPr/>
    </dgm:pt>
    <dgm:pt modelId="{1B1ADD82-0435-4ABC-BD14-BF2F8FA4005E}" type="pres">
      <dgm:prSet presAssocID="{003EC842-52AD-4FFB-8C72-6D46129BFF4E}" presName="parentText" presStyleLbl="node1" presStyleIdx="0" presStyleCnt="5">
        <dgm:presLayoutVars>
          <dgm:chMax val="0"/>
          <dgm:bulletEnabled val="1"/>
        </dgm:presLayoutVars>
      </dgm:prSet>
      <dgm:spPr/>
    </dgm:pt>
    <dgm:pt modelId="{DD894DCB-9ADA-408E-9F73-6C9A9B20F236}" type="pres">
      <dgm:prSet presAssocID="{0375A168-DC14-492C-B169-C1AF1DCE7769}" presName="spacer" presStyleCnt="0"/>
      <dgm:spPr/>
    </dgm:pt>
    <dgm:pt modelId="{CB16EF4F-36BF-438D-B113-FC31012BF1DF}" type="pres">
      <dgm:prSet presAssocID="{D04AED76-D482-4E72-A1D9-D8281ACE8590}" presName="parentText" presStyleLbl="node1" presStyleIdx="1" presStyleCnt="5">
        <dgm:presLayoutVars>
          <dgm:chMax val="0"/>
          <dgm:bulletEnabled val="1"/>
        </dgm:presLayoutVars>
      </dgm:prSet>
      <dgm:spPr/>
    </dgm:pt>
    <dgm:pt modelId="{C7B3A1B2-4FA2-477B-A816-EB93E4677794}" type="pres">
      <dgm:prSet presAssocID="{4FEF083A-BA78-4849-89DE-92591B1D1CFC}" presName="spacer" presStyleCnt="0"/>
      <dgm:spPr/>
    </dgm:pt>
    <dgm:pt modelId="{27D1A3B0-71AF-4C87-BC7F-4F6B818482A1}" type="pres">
      <dgm:prSet presAssocID="{C52B1479-FD70-4481-B432-85CF9795092C}" presName="parentText" presStyleLbl="node1" presStyleIdx="2" presStyleCnt="5">
        <dgm:presLayoutVars>
          <dgm:chMax val="0"/>
          <dgm:bulletEnabled val="1"/>
        </dgm:presLayoutVars>
      </dgm:prSet>
      <dgm:spPr/>
    </dgm:pt>
    <dgm:pt modelId="{92C84E1F-06F1-4C0E-B684-6B5D30EF4474}" type="pres">
      <dgm:prSet presAssocID="{73AF65FA-22DE-4A81-B934-9CDC17C51ACC}" presName="spacer" presStyleCnt="0"/>
      <dgm:spPr/>
    </dgm:pt>
    <dgm:pt modelId="{66099B07-C4DA-4B1C-875C-5D5F1E7A04B9}" type="pres">
      <dgm:prSet presAssocID="{E5CDE765-886C-42A6-8528-8871921A078C}" presName="parentText" presStyleLbl="node1" presStyleIdx="3" presStyleCnt="5">
        <dgm:presLayoutVars>
          <dgm:chMax val="0"/>
          <dgm:bulletEnabled val="1"/>
        </dgm:presLayoutVars>
      </dgm:prSet>
      <dgm:spPr/>
    </dgm:pt>
    <dgm:pt modelId="{90B5647B-DD07-4482-9CDF-C5150845EE44}" type="pres">
      <dgm:prSet presAssocID="{555BD04C-50B8-43EC-A80E-E4F0643E9C16}" presName="spacer" presStyleCnt="0"/>
      <dgm:spPr/>
    </dgm:pt>
    <dgm:pt modelId="{9B5B7731-187D-41D3-966B-5B9A578AE998}" type="pres">
      <dgm:prSet presAssocID="{385F4469-1D20-4EF8-8C81-AA9D5E000FFC}" presName="parentText" presStyleLbl="node1" presStyleIdx="4" presStyleCnt="5">
        <dgm:presLayoutVars>
          <dgm:chMax val="0"/>
          <dgm:bulletEnabled val="1"/>
        </dgm:presLayoutVars>
      </dgm:prSet>
      <dgm:spPr/>
    </dgm:pt>
    <dgm:pt modelId="{01AB38AE-AA46-4EDF-AB5F-F759A0FB60B6}" type="pres">
      <dgm:prSet presAssocID="{385F4469-1D20-4EF8-8C81-AA9D5E000FFC}" presName="childText" presStyleLbl="revTx" presStyleIdx="0" presStyleCnt="1">
        <dgm:presLayoutVars>
          <dgm:bulletEnabled val="1"/>
        </dgm:presLayoutVars>
      </dgm:prSet>
      <dgm:spPr/>
    </dgm:pt>
  </dgm:ptLst>
  <dgm:cxnLst>
    <dgm:cxn modelId="{CC5E1215-B8E2-45CB-AA56-0B433183B197}" type="presOf" srcId="{385F4469-1D20-4EF8-8C81-AA9D5E000FFC}" destId="{9B5B7731-187D-41D3-966B-5B9A578AE998}" srcOrd="0" destOrd="0" presId="urn:microsoft.com/office/officeart/2005/8/layout/vList2"/>
    <dgm:cxn modelId="{23308A26-9FF6-4281-84B4-CB89626F1F29}" type="presOf" srcId="{E5CDE765-886C-42A6-8528-8871921A078C}" destId="{66099B07-C4DA-4B1C-875C-5D5F1E7A04B9}" srcOrd="0" destOrd="0" presId="urn:microsoft.com/office/officeart/2005/8/layout/vList2"/>
    <dgm:cxn modelId="{D18E3C3F-1E19-4AE8-AE4E-C4A18DF16BA2}" srcId="{E72429E4-F8CE-4011-9B99-85DED6E89583}" destId="{D04AED76-D482-4E72-A1D9-D8281ACE8590}" srcOrd="1" destOrd="0" parTransId="{664D57CA-3C01-4704-856F-399D770192F0}" sibTransId="{4FEF083A-BA78-4849-89DE-92591B1D1CFC}"/>
    <dgm:cxn modelId="{D8DEBB6D-3153-48B2-98E3-38A95D3F68B0}" type="presOf" srcId="{E72429E4-F8CE-4011-9B99-85DED6E89583}" destId="{796EB485-5835-4CFA-A2FD-84BA04859125}" srcOrd="0" destOrd="0" presId="urn:microsoft.com/office/officeart/2005/8/layout/vList2"/>
    <dgm:cxn modelId="{5A37A250-0415-4C75-B2B7-35F9B489B6DE}" srcId="{E72429E4-F8CE-4011-9B99-85DED6E89583}" destId="{003EC842-52AD-4FFB-8C72-6D46129BFF4E}" srcOrd="0" destOrd="0" parTransId="{9C33EA9E-4BF8-4DC2-B2A2-92A171DB2B65}" sibTransId="{0375A168-DC14-492C-B169-C1AF1DCE7769}"/>
    <dgm:cxn modelId="{8929B853-9194-4EAA-AB68-A19A29A8FCB0}" type="presOf" srcId="{D04AED76-D482-4E72-A1D9-D8281ACE8590}" destId="{CB16EF4F-36BF-438D-B113-FC31012BF1DF}" srcOrd="0" destOrd="0" presId="urn:microsoft.com/office/officeart/2005/8/layout/vList2"/>
    <dgm:cxn modelId="{DF3E487B-37BE-45DC-8A61-7E0B3165C79C}" type="presOf" srcId="{2E684713-36B2-49E9-9D32-48C5ABD0C922}" destId="{01AB38AE-AA46-4EDF-AB5F-F759A0FB60B6}" srcOrd="0" destOrd="1" presId="urn:microsoft.com/office/officeart/2005/8/layout/vList2"/>
    <dgm:cxn modelId="{A37BE5A9-17E7-40B5-B080-08C9AFB65B0E}" srcId="{385F4469-1D20-4EF8-8C81-AA9D5E000FFC}" destId="{E105CD36-4621-46A6-A3A7-497BB2294FC5}" srcOrd="0" destOrd="0" parTransId="{DC4D6272-F481-41B4-93CF-A33A50BACFCE}" sibTransId="{E1B80712-5932-4B86-917F-2654A404E222}"/>
    <dgm:cxn modelId="{AFA598B3-F1A1-4AC1-BFFA-1ADE94B53AA8}" srcId="{385F4469-1D20-4EF8-8C81-AA9D5E000FFC}" destId="{2E684713-36B2-49E9-9D32-48C5ABD0C922}" srcOrd="1" destOrd="0" parTransId="{7D32A239-8631-43FE-A191-6012F75767D6}" sibTransId="{5BA9CAE3-3B71-470C-9AE3-E2EE307CDE30}"/>
    <dgm:cxn modelId="{9280BFBA-B5B6-4E9B-9FD7-F061620B8367}" type="presOf" srcId="{C52B1479-FD70-4481-B432-85CF9795092C}" destId="{27D1A3B0-71AF-4C87-BC7F-4F6B818482A1}" srcOrd="0" destOrd="0" presId="urn:microsoft.com/office/officeart/2005/8/layout/vList2"/>
    <dgm:cxn modelId="{ECA752D1-0741-4F82-826B-72821B1D0705}" srcId="{E72429E4-F8CE-4011-9B99-85DED6E89583}" destId="{E5CDE765-886C-42A6-8528-8871921A078C}" srcOrd="3" destOrd="0" parTransId="{6B2FFF75-AC76-4CB2-A64C-3A1D843CAC27}" sibTransId="{555BD04C-50B8-43EC-A80E-E4F0643E9C16}"/>
    <dgm:cxn modelId="{E40AAFD7-9E88-4722-9072-FABCE5D2D960}" srcId="{E72429E4-F8CE-4011-9B99-85DED6E89583}" destId="{C52B1479-FD70-4481-B432-85CF9795092C}" srcOrd="2" destOrd="0" parTransId="{8B8DCA1B-EEB0-4E16-A38D-E4CA454EAB50}" sibTransId="{73AF65FA-22DE-4A81-B934-9CDC17C51ACC}"/>
    <dgm:cxn modelId="{FCAF8BD9-2032-4049-B988-31634370432F}" type="presOf" srcId="{003EC842-52AD-4FFB-8C72-6D46129BFF4E}" destId="{1B1ADD82-0435-4ABC-BD14-BF2F8FA4005E}" srcOrd="0" destOrd="0" presId="urn:microsoft.com/office/officeart/2005/8/layout/vList2"/>
    <dgm:cxn modelId="{A4C89EDB-4816-4FDD-B7BB-5521AE83E47E}" type="presOf" srcId="{E105CD36-4621-46A6-A3A7-497BB2294FC5}" destId="{01AB38AE-AA46-4EDF-AB5F-F759A0FB60B6}" srcOrd="0" destOrd="0" presId="urn:microsoft.com/office/officeart/2005/8/layout/vList2"/>
    <dgm:cxn modelId="{D0D2E5ED-82D9-4E72-8A5E-E2FD0D6CFA02}" srcId="{E72429E4-F8CE-4011-9B99-85DED6E89583}" destId="{385F4469-1D20-4EF8-8C81-AA9D5E000FFC}" srcOrd="4" destOrd="0" parTransId="{1D77F3D8-31A0-4CD6-A5FB-4AA789BD9D59}" sibTransId="{37D0E7AE-182F-444C-80DE-B607FF19A35C}"/>
    <dgm:cxn modelId="{4791B8B0-6CA4-498C-9F7C-975834DDB5CE}" type="presParOf" srcId="{796EB485-5835-4CFA-A2FD-84BA04859125}" destId="{1B1ADD82-0435-4ABC-BD14-BF2F8FA4005E}" srcOrd="0" destOrd="0" presId="urn:microsoft.com/office/officeart/2005/8/layout/vList2"/>
    <dgm:cxn modelId="{7DA04064-04A7-4A6C-8742-4E3A077F77A4}" type="presParOf" srcId="{796EB485-5835-4CFA-A2FD-84BA04859125}" destId="{DD894DCB-9ADA-408E-9F73-6C9A9B20F236}" srcOrd="1" destOrd="0" presId="urn:microsoft.com/office/officeart/2005/8/layout/vList2"/>
    <dgm:cxn modelId="{27590F50-8D16-457C-BF2C-C36B994FA620}" type="presParOf" srcId="{796EB485-5835-4CFA-A2FD-84BA04859125}" destId="{CB16EF4F-36BF-438D-B113-FC31012BF1DF}" srcOrd="2" destOrd="0" presId="urn:microsoft.com/office/officeart/2005/8/layout/vList2"/>
    <dgm:cxn modelId="{3620BFC3-C5F3-4396-86A4-3D9C9F18B3CD}" type="presParOf" srcId="{796EB485-5835-4CFA-A2FD-84BA04859125}" destId="{C7B3A1B2-4FA2-477B-A816-EB93E4677794}" srcOrd="3" destOrd="0" presId="urn:microsoft.com/office/officeart/2005/8/layout/vList2"/>
    <dgm:cxn modelId="{4027182E-124B-4DCC-B2E6-850F2DB4FDC9}" type="presParOf" srcId="{796EB485-5835-4CFA-A2FD-84BA04859125}" destId="{27D1A3B0-71AF-4C87-BC7F-4F6B818482A1}" srcOrd="4" destOrd="0" presId="urn:microsoft.com/office/officeart/2005/8/layout/vList2"/>
    <dgm:cxn modelId="{0A7A099A-ED62-4AE8-94AE-F2C82934DCFB}" type="presParOf" srcId="{796EB485-5835-4CFA-A2FD-84BA04859125}" destId="{92C84E1F-06F1-4C0E-B684-6B5D30EF4474}" srcOrd="5" destOrd="0" presId="urn:microsoft.com/office/officeart/2005/8/layout/vList2"/>
    <dgm:cxn modelId="{D83311D4-EB04-4903-B68C-5E227EF0AB86}" type="presParOf" srcId="{796EB485-5835-4CFA-A2FD-84BA04859125}" destId="{66099B07-C4DA-4B1C-875C-5D5F1E7A04B9}" srcOrd="6" destOrd="0" presId="urn:microsoft.com/office/officeart/2005/8/layout/vList2"/>
    <dgm:cxn modelId="{F8964437-34DF-471B-96AE-FCA26BD5BF1A}" type="presParOf" srcId="{796EB485-5835-4CFA-A2FD-84BA04859125}" destId="{90B5647B-DD07-4482-9CDF-C5150845EE44}" srcOrd="7" destOrd="0" presId="urn:microsoft.com/office/officeart/2005/8/layout/vList2"/>
    <dgm:cxn modelId="{D52CE9C4-63FD-4F12-8598-7B534D3C2BA6}" type="presParOf" srcId="{796EB485-5835-4CFA-A2FD-84BA04859125}" destId="{9B5B7731-187D-41D3-966B-5B9A578AE998}" srcOrd="8" destOrd="0" presId="urn:microsoft.com/office/officeart/2005/8/layout/vList2"/>
    <dgm:cxn modelId="{5A1379D3-BEFB-42E2-95EE-A5DC583B3F92}" type="presParOf" srcId="{796EB485-5835-4CFA-A2FD-84BA04859125}" destId="{01AB38AE-AA46-4EDF-AB5F-F759A0FB60B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D8EF865-5A31-44AC-AECB-7F410C38C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DAAAA89-C2CA-43A6-80ED-9EC1D71FAED5}">
      <dgm:prSet/>
      <dgm:spPr/>
      <dgm:t>
        <a:bodyPr/>
        <a:lstStyle/>
        <a:p>
          <a:r>
            <a:rPr lang="en-US" b="0" i="0" dirty="0" err="1"/>
            <a:t>Μι</a:t>
          </a:r>
          <a:r>
            <a:rPr lang="en-US" b="0" i="0" dirty="0"/>
            <a:t>α μονοπωλιακή επιχείρηση αντιμετωπίζει μια καμπύλη ζήτησης με αρνητική κλίση</a:t>
          </a:r>
          <a:endParaRPr lang="en-US" dirty="0"/>
        </a:p>
      </dgm:t>
    </dgm:pt>
    <dgm:pt modelId="{FABD4E68-5175-4219-BFED-35C03A2B0198}" type="parTrans" cxnId="{39FEADB0-2D26-4FAF-96AC-B6C0788A477A}">
      <dgm:prSet/>
      <dgm:spPr/>
      <dgm:t>
        <a:bodyPr/>
        <a:lstStyle/>
        <a:p>
          <a:endParaRPr lang="en-US"/>
        </a:p>
      </dgm:t>
    </dgm:pt>
    <dgm:pt modelId="{FEA7F50E-89FA-41F4-9F5D-BDAEE16AF09D}" type="sibTrans" cxnId="{39FEADB0-2D26-4FAF-96AC-B6C0788A477A}">
      <dgm:prSet/>
      <dgm:spPr/>
      <dgm:t>
        <a:bodyPr/>
        <a:lstStyle/>
        <a:p>
          <a:endParaRPr lang="en-US"/>
        </a:p>
      </dgm:t>
    </dgm:pt>
    <dgm:pt modelId="{8C2C18B2-60E6-4EAD-9BFB-444213567B72}">
      <dgm:prSet/>
      <dgm:spPr/>
      <dgm:t>
        <a:bodyPr/>
        <a:lstStyle/>
        <a:p>
          <a:r>
            <a:rPr lang="en-US" b="0" i="0"/>
            <a:t>Η καμπύλη ζήτησης της είναι η αγοραία καμπύλη ζήτησης</a:t>
          </a:r>
          <a:endParaRPr lang="en-US"/>
        </a:p>
      </dgm:t>
    </dgm:pt>
    <dgm:pt modelId="{5EEE130B-4D04-4263-B0CC-CA28D8BF3F3B}" type="parTrans" cxnId="{536533FD-9F7D-41E9-B008-CAF05F118D7B}">
      <dgm:prSet/>
      <dgm:spPr/>
      <dgm:t>
        <a:bodyPr/>
        <a:lstStyle/>
        <a:p>
          <a:endParaRPr lang="en-US"/>
        </a:p>
      </dgm:t>
    </dgm:pt>
    <dgm:pt modelId="{2B3ABC13-5628-46B6-8B9F-DADFB7875475}" type="sibTrans" cxnId="{536533FD-9F7D-41E9-B008-CAF05F118D7B}">
      <dgm:prSet/>
      <dgm:spPr/>
      <dgm:t>
        <a:bodyPr/>
        <a:lstStyle/>
        <a:p>
          <a:endParaRPr lang="en-US"/>
        </a:p>
      </dgm:t>
    </dgm:pt>
    <dgm:pt modelId="{80573D69-C567-43E2-900D-949AB2CB216A}">
      <dgm:prSet/>
      <dgm:spPr/>
      <dgm:t>
        <a:bodyPr/>
        <a:lstStyle/>
        <a:p>
          <a:r>
            <a:rPr lang="en-US" b="0" i="0"/>
            <a:t>Πρέπει να αποδεχθεί χαμηλότερη τιμή εάν θέλει να πουλήσει περισσότερα</a:t>
          </a:r>
          <a:endParaRPr lang="en-US"/>
        </a:p>
      </dgm:t>
    </dgm:pt>
    <dgm:pt modelId="{DFE83F0C-9B62-4D74-A07D-465B0F8D0775}" type="parTrans" cxnId="{ED4FEA08-DF9F-4BC3-87BA-586EB4CDDD3B}">
      <dgm:prSet/>
      <dgm:spPr/>
      <dgm:t>
        <a:bodyPr/>
        <a:lstStyle/>
        <a:p>
          <a:endParaRPr lang="en-US"/>
        </a:p>
      </dgm:t>
    </dgm:pt>
    <dgm:pt modelId="{A659F3DF-034A-4804-A674-4437E50654C7}" type="sibTrans" cxnId="{ED4FEA08-DF9F-4BC3-87BA-586EB4CDDD3B}">
      <dgm:prSet/>
      <dgm:spPr/>
      <dgm:t>
        <a:bodyPr/>
        <a:lstStyle/>
        <a:p>
          <a:endParaRPr lang="en-US"/>
        </a:p>
      </dgm:t>
    </dgm:pt>
    <dgm:pt modelId="{91089600-2A1D-4845-B946-C79B15F7CBF7}">
      <dgm:prSet/>
      <dgm:spPr/>
      <dgm:t>
        <a:bodyPr/>
        <a:lstStyle/>
        <a:p>
          <a:r>
            <a:rPr lang="en-US" b="0" i="0" dirty="0" err="1"/>
            <a:t>Οι</a:t>
          </a:r>
          <a:r>
            <a:rPr lang="en-US" b="0" i="0" dirty="0"/>
            <a:t> επ</a:t>
          </a:r>
          <a:r>
            <a:rPr lang="en-US" b="0" i="0" dirty="0" err="1"/>
            <a:t>ιχειρήσεις</a:t>
          </a:r>
          <a:r>
            <a:rPr lang="en-US" b="0" i="0" dirty="0"/>
            <a:t> </a:t>
          </a:r>
          <a:r>
            <a:rPr lang="en-US" b="0" i="0" dirty="0" err="1"/>
            <a:t>σε</a:t>
          </a:r>
          <a:r>
            <a:rPr lang="en-US" b="0" i="0" dirty="0"/>
            <a:t> </a:t>
          </a:r>
          <a:r>
            <a:rPr lang="el-GR" b="0" i="0" dirty="0"/>
            <a:t>πλήρως </a:t>
          </a:r>
          <a:r>
            <a:rPr lang="en-US" b="0" i="0" dirty="0"/>
            <a:t>α</a:t>
          </a:r>
          <a:r>
            <a:rPr lang="en-US" b="0" i="0" dirty="0" err="1"/>
            <a:t>ντ</a:t>
          </a:r>
          <a:r>
            <a:rPr lang="en-US" b="0" i="0" dirty="0"/>
            <a:t>αγωνιστικές αγορές αντιμετωπίζουν οριζόντιες καμπύλες ζήτησης</a:t>
          </a:r>
          <a:endParaRPr lang="en-US" dirty="0"/>
        </a:p>
      </dgm:t>
    </dgm:pt>
    <dgm:pt modelId="{24F06562-F7C5-4DA3-8AA1-5FA8FDBF8FCF}" type="parTrans" cxnId="{EEFC1943-F8A3-473C-A00B-F20B73700472}">
      <dgm:prSet/>
      <dgm:spPr/>
      <dgm:t>
        <a:bodyPr/>
        <a:lstStyle/>
        <a:p>
          <a:endParaRPr lang="en-US"/>
        </a:p>
      </dgm:t>
    </dgm:pt>
    <dgm:pt modelId="{A9352821-702F-4ED1-9BCE-5868F8F10F06}" type="sibTrans" cxnId="{EEFC1943-F8A3-473C-A00B-F20B73700472}">
      <dgm:prSet/>
      <dgm:spPr/>
      <dgm:t>
        <a:bodyPr/>
        <a:lstStyle/>
        <a:p>
          <a:endParaRPr lang="en-US"/>
        </a:p>
      </dgm:t>
    </dgm:pt>
    <dgm:pt modelId="{BCBCC7F7-9DD2-4D7C-B925-260BD0891592}" type="pres">
      <dgm:prSet presAssocID="{FD8EF865-5A31-44AC-AECB-7F410C38C6AE}" presName="linear" presStyleCnt="0">
        <dgm:presLayoutVars>
          <dgm:animLvl val="lvl"/>
          <dgm:resizeHandles val="exact"/>
        </dgm:presLayoutVars>
      </dgm:prSet>
      <dgm:spPr/>
    </dgm:pt>
    <dgm:pt modelId="{0A03BEDC-8EF3-4F40-81BF-09D532D617B0}" type="pres">
      <dgm:prSet presAssocID="{EDAAAA89-C2CA-43A6-80ED-9EC1D71FAED5}" presName="parentText" presStyleLbl="node1" presStyleIdx="0" presStyleCnt="2">
        <dgm:presLayoutVars>
          <dgm:chMax val="0"/>
          <dgm:bulletEnabled val="1"/>
        </dgm:presLayoutVars>
      </dgm:prSet>
      <dgm:spPr/>
    </dgm:pt>
    <dgm:pt modelId="{222D7F77-B71E-4EF8-B694-A60AFF121FB5}" type="pres">
      <dgm:prSet presAssocID="{EDAAAA89-C2CA-43A6-80ED-9EC1D71FAED5}" presName="childText" presStyleLbl="revTx" presStyleIdx="0" presStyleCnt="1">
        <dgm:presLayoutVars>
          <dgm:bulletEnabled val="1"/>
        </dgm:presLayoutVars>
      </dgm:prSet>
      <dgm:spPr/>
    </dgm:pt>
    <dgm:pt modelId="{0468B5D3-7120-4998-A90B-7AD1992BF1F4}" type="pres">
      <dgm:prSet presAssocID="{91089600-2A1D-4845-B946-C79B15F7CBF7}" presName="parentText" presStyleLbl="node1" presStyleIdx="1" presStyleCnt="2">
        <dgm:presLayoutVars>
          <dgm:chMax val="0"/>
          <dgm:bulletEnabled val="1"/>
        </dgm:presLayoutVars>
      </dgm:prSet>
      <dgm:spPr/>
    </dgm:pt>
  </dgm:ptLst>
  <dgm:cxnLst>
    <dgm:cxn modelId="{ED4FEA08-DF9F-4BC3-87BA-586EB4CDDD3B}" srcId="{EDAAAA89-C2CA-43A6-80ED-9EC1D71FAED5}" destId="{80573D69-C567-43E2-900D-949AB2CB216A}" srcOrd="1" destOrd="0" parTransId="{DFE83F0C-9B62-4D74-A07D-465B0F8D0775}" sibTransId="{A659F3DF-034A-4804-A674-4437E50654C7}"/>
    <dgm:cxn modelId="{E8794C37-F8E0-408C-9C51-5ED55A16C561}" type="presOf" srcId="{80573D69-C567-43E2-900D-949AB2CB216A}" destId="{222D7F77-B71E-4EF8-B694-A60AFF121FB5}" srcOrd="0" destOrd="1" presId="urn:microsoft.com/office/officeart/2005/8/layout/vList2"/>
    <dgm:cxn modelId="{EEFC1943-F8A3-473C-A00B-F20B73700472}" srcId="{FD8EF865-5A31-44AC-AECB-7F410C38C6AE}" destId="{91089600-2A1D-4845-B946-C79B15F7CBF7}" srcOrd="1" destOrd="0" parTransId="{24F06562-F7C5-4DA3-8AA1-5FA8FDBF8FCF}" sibTransId="{A9352821-702F-4ED1-9BCE-5868F8F10F06}"/>
    <dgm:cxn modelId="{3F095370-1B15-4156-9E6F-563C00F9C59C}" type="presOf" srcId="{FD8EF865-5A31-44AC-AECB-7F410C38C6AE}" destId="{BCBCC7F7-9DD2-4D7C-B925-260BD0891592}" srcOrd="0" destOrd="0" presId="urn:microsoft.com/office/officeart/2005/8/layout/vList2"/>
    <dgm:cxn modelId="{ABA3C291-550E-476A-93CC-E3817500307C}" type="presOf" srcId="{91089600-2A1D-4845-B946-C79B15F7CBF7}" destId="{0468B5D3-7120-4998-A90B-7AD1992BF1F4}" srcOrd="0" destOrd="0" presId="urn:microsoft.com/office/officeart/2005/8/layout/vList2"/>
    <dgm:cxn modelId="{A266B9A2-8136-43A1-826D-F89AFEF53CFD}" type="presOf" srcId="{EDAAAA89-C2CA-43A6-80ED-9EC1D71FAED5}" destId="{0A03BEDC-8EF3-4F40-81BF-09D532D617B0}" srcOrd="0" destOrd="0" presId="urn:microsoft.com/office/officeart/2005/8/layout/vList2"/>
    <dgm:cxn modelId="{39FEADB0-2D26-4FAF-96AC-B6C0788A477A}" srcId="{FD8EF865-5A31-44AC-AECB-7F410C38C6AE}" destId="{EDAAAA89-C2CA-43A6-80ED-9EC1D71FAED5}" srcOrd="0" destOrd="0" parTransId="{FABD4E68-5175-4219-BFED-35C03A2B0198}" sibTransId="{FEA7F50E-89FA-41F4-9F5D-BDAEE16AF09D}"/>
    <dgm:cxn modelId="{536533FD-9F7D-41E9-B008-CAF05F118D7B}" srcId="{EDAAAA89-C2CA-43A6-80ED-9EC1D71FAED5}" destId="{8C2C18B2-60E6-4EAD-9BFB-444213567B72}" srcOrd="0" destOrd="0" parTransId="{5EEE130B-4D04-4263-B0CC-CA28D8BF3F3B}" sibTransId="{2B3ABC13-5628-46B6-8B9F-DADFB7875475}"/>
    <dgm:cxn modelId="{94164EFE-4B95-40E2-8EF6-66656163D4FF}" type="presOf" srcId="{8C2C18B2-60E6-4EAD-9BFB-444213567B72}" destId="{222D7F77-B71E-4EF8-B694-A60AFF121FB5}" srcOrd="0" destOrd="0" presId="urn:microsoft.com/office/officeart/2005/8/layout/vList2"/>
    <dgm:cxn modelId="{58FDDA41-A553-41D9-A7FA-F4856D2130F7}" type="presParOf" srcId="{BCBCC7F7-9DD2-4D7C-B925-260BD0891592}" destId="{0A03BEDC-8EF3-4F40-81BF-09D532D617B0}" srcOrd="0" destOrd="0" presId="urn:microsoft.com/office/officeart/2005/8/layout/vList2"/>
    <dgm:cxn modelId="{2DFBB6DA-EB06-45F8-8D83-8E82EEA09A09}" type="presParOf" srcId="{BCBCC7F7-9DD2-4D7C-B925-260BD0891592}" destId="{222D7F77-B71E-4EF8-B694-A60AFF121FB5}" srcOrd="1" destOrd="0" presId="urn:microsoft.com/office/officeart/2005/8/layout/vList2"/>
    <dgm:cxn modelId="{8BC4F515-E1B3-45C1-81CB-D2EBBC6DC027}" type="presParOf" srcId="{BCBCC7F7-9DD2-4D7C-B925-260BD0891592}" destId="{0468B5D3-7120-4998-A90B-7AD1992BF1F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5A2C16F-19EE-454C-BB90-A0928CF1BD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063D458-C085-4104-A446-12436D72ADE2}">
      <dgm:prSet/>
      <dgm:spPr/>
      <dgm:t>
        <a:bodyPr/>
        <a:lstStyle/>
        <a:p>
          <a:r>
            <a:rPr lang="en-US" b="0" i="0"/>
            <a:t>Τιμολογιακή διάκριση η επιχειρηματική πρακτική της πώλησης του ίδιου αγαθού σε διαφορετικούς πελάτες, με διαφορετικές τιμές</a:t>
          </a:r>
          <a:endParaRPr lang="en-US"/>
        </a:p>
      </dgm:t>
    </dgm:pt>
    <dgm:pt modelId="{122FDCA9-2B0E-4222-BB9D-2B317EF09EC4}" type="parTrans" cxnId="{C35A1596-506A-4655-B965-70C21CE51235}">
      <dgm:prSet/>
      <dgm:spPr/>
      <dgm:t>
        <a:bodyPr/>
        <a:lstStyle/>
        <a:p>
          <a:endParaRPr lang="en-US"/>
        </a:p>
      </dgm:t>
    </dgm:pt>
    <dgm:pt modelId="{3CB68E25-C460-47A5-AAA4-22160C89F912}" type="sibTrans" cxnId="{C35A1596-506A-4655-B965-70C21CE51235}">
      <dgm:prSet/>
      <dgm:spPr/>
      <dgm:t>
        <a:bodyPr/>
        <a:lstStyle/>
        <a:p>
          <a:endParaRPr lang="en-US"/>
        </a:p>
      </dgm:t>
    </dgm:pt>
    <dgm:pt modelId="{A1904A8E-FA25-439E-8AE5-3E14E88C12B0}">
      <dgm:prSet/>
      <dgm:spPr/>
      <dgm:t>
        <a:bodyPr/>
        <a:lstStyle/>
        <a:p>
          <a:r>
            <a:rPr lang="en-US" b="0" i="0"/>
            <a:t>Η τιμολογιακή διάκριση δεν είναι εφικτή όταν ένα αγαθό πωλείται σε μια ανταγωνιστική αγορά</a:t>
          </a:r>
          <a:endParaRPr lang="en-US"/>
        </a:p>
      </dgm:t>
    </dgm:pt>
    <dgm:pt modelId="{C2AA2879-61B1-467A-AD34-4C9BD93097D3}" type="parTrans" cxnId="{3A845930-E5CC-42B9-B211-53A979218ABB}">
      <dgm:prSet/>
      <dgm:spPr/>
      <dgm:t>
        <a:bodyPr/>
        <a:lstStyle/>
        <a:p>
          <a:endParaRPr lang="en-US"/>
        </a:p>
      </dgm:t>
    </dgm:pt>
    <dgm:pt modelId="{BED08BC7-E7B3-4FEC-8A46-2AD67120D37B}" type="sibTrans" cxnId="{3A845930-E5CC-42B9-B211-53A979218ABB}">
      <dgm:prSet/>
      <dgm:spPr/>
      <dgm:t>
        <a:bodyPr/>
        <a:lstStyle/>
        <a:p>
          <a:endParaRPr lang="en-US"/>
        </a:p>
      </dgm:t>
    </dgm:pt>
    <dgm:pt modelId="{50EA7FEB-92AA-4742-BAB7-18D621BD1F7F}">
      <dgm:prSet/>
      <dgm:spPr/>
      <dgm:t>
        <a:bodyPr/>
        <a:lstStyle/>
        <a:p>
          <a:r>
            <a:rPr lang="en-US" b="0" i="0"/>
            <a:t>Οι επιχειρήσεις είναι λήπτες τιμών</a:t>
          </a:r>
          <a:endParaRPr lang="en-US"/>
        </a:p>
      </dgm:t>
    </dgm:pt>
    <dgm:pt modelId="{EDE8E994-35EE-4051-9E63-66485E11EE90}" type="parTrans" cxnId="{1917784A-B366-44B1-8987-C7CFCC54D0E3}">
      <dgm:prSet/>
      <dgm:spPr/>
      <dgm:t>
        <a:bodyPr/>
        <a:lstStyle/>
        <a:p>
          <a:endParaRPr lang="en-US"/>
        </a:p>
      </dgm:t>
    </dgm:pt>
    <dgm:pt modelId="{6C430755-ED1B-4D1C-9C16-04D56C3567A7}" type="sibTrans" cxnId="{1917784A-B366-44B1-8987-C7CFCC54D0E3}">
      <dgm:prSet/>
      <dgm:spPr/>
      <dgm:t>
        <a:bodyPr/>
        <a:lstStyle/>
        <a:p>
          <a:endParaRPr lang="en-US"/>
        </a:p>
      </dgm:t>
    </dgm:pt>
    <dgm:pt modelId="{5479F9D7-2A14-4370-BDA7-EDD2CC713BF4}">
      <dgm:prSet/>
      <dgm:spPr/>
      <dgm:t>
        <a:bodyPr/>
        <a:lstStyle/>
        <a:p>
          <a:r>
            <a:rPr lang="en-US" b="0" i="0" dirty="0"/>
            <a:t>Η </a:t>
          </a:r>
          <a:r>
            <a:rPr lang="en-US" b="0" i="0" dirty="0" err="1"/>
            <a:t>τιμολογι</a:t>
          </a:r>
          <a:r>
            <a:rPr lang="en-US" b="0" i="0" dirty="0"/>
            <a:t>ακή διάκριση για να εφαρμοστέι πρέπει η επιχείρηση να είναι σε θέση να διαχωρίζει τους πελάτες πχ. </a:t>
          </a:r>
          <a:r>
            <a:rPr lang="en-US" b="0" i="0" dirty="0" err="1"/>
            <a:t>με</a:t>
          </a:r>
          <a:r>
            <a:rPr lang="en-US" b="0" i="0" dirty="0"/>
            <a:t> </a:t>
          </a:r>
          <a:r>
            <a:rPr lang="en-US" b="0" i="0" dirty="0" err="1"/>
            <a:t>την</a:t>
          </a:r>
          <a:r>
            <a:rPr lang="en-US" b="0" i="0" dirty="0"/>
            <a:t> </a:t>
          </a:r>
          <a:r>
            <a:rPr lang="en-US" b="0" i="0" dirty="0" err="1"/>
            <a:t>ηλικί</a:t>
          </a:r>
          <a:r>
            <a:rPr lang="en-US" b="0" i="0" dirty="0"/>
            <a:t>α ή τ</a:t>
          </a:r>
          <a:r>
            <a:rPr lang="el-GR" b="0" i="0" dirty="0"/>
            <a:t>ο γεωγραφικό σημείο</a:t>
          </a:r>
          <a:endParaRPr lang="en-US" dirty="0"/>
        </a:p>
      </dgm:t>
    </dgm:pt>
    <dgm:pt modelId="{8BB19054-5C6C-40E6-9786-A62CADD5140B}" type="parTrans" cxnId="{739D6F5D-8375-4295-92D9-C22B6E445CB0}">
      <dgm:prSet/>
      <dgm:spPr/>
      <dgm:t>
        <a:bodyPr/>
        <a:lstStyle/>
        <a:p>
          <a:endParaRPr lang="en-US"/>
        </a:p>
      </dgm:t>
    </dgm:pt>
    <dgm:pt modelId="{3FC906A5-87F1-40A1-9515-7D22D0A5B3E2}" type="sibTrans" cxnId="{739D6F5D-8375-4295-92D9-C22B6E445CB0}">
      <dgm:prSet/>
      <dgm:spPr/>
      <dgm:t>
        <a:bodyPr/>
        <a:lstStyle/>
        <a:p>
          <a:endParaRPr lang="en-US"/>
        </a:p>
      </dgm:t>
    </dgm:pt>
    <dgm:pt modelId="{07CEA815-D339-41E5-882D-05682B4EE47F}" type="pres">
      <dgm:prSet presAssocID="{35A2C16F-19EE-454C-BB90-A0928CF1BDF7}" presName="linear" presStyleCnt="0">
        <dgm:presLayoutVars>
          <dgm:animLvl val="lvl"/>
          <dgm:resizeHandles val="exact"/>
        </dgm:presLayoutVars>
      </dgm:prSet>
      <dgm:spPr/>
    </dgm:pt>
    <dgm:pt modelId="{BDD746BA-FB54-483D-91D1-7869B8A7A8A5}" type="pres">
      <dgm:prSet presAssocID="{D063D458-C085-4104-A446-12436D72ADE2}" presName="parentText" presStyleLbl="node1" presStyleIdx="0" presStyleCnt="3">
        <dgm:presLayoutVars>
          <dgm:chMax val="0"/>
          <dgm:bulletEnabled val="1"/>
        </dgm:presLayoutVars>
      </dgm:prSet>
      <dgm:spPr/>
    </dgm:pt>
    <dgm:pt modelId="{80C3DB28-01CB-41C2-9576-8E7080CCEBA9}" type="pres">
      <dgm:prSet presAssocID="{3CB68E25-C460-47A5-AAA4-22160C89F912}" presName="spacer" presStyleCnt="0"/>
      <dgm:spPr/>
    </dgm:pt>
    <dgm:pt modelId="{3856E95D-2522-4E9F-9350-3C19A9B52AA8}" type="pres">
      <dgm:prSet presAssocID="{A1904A8E-FA25-439E-8AE5-3E14E88C12B0}" presName="parentText" presStyleLbl="node1" presStyleIdx="1" presStyleCnt="3">
        <dgm:presLayoutVars>
          <dgm:chMax val="0"/>
          <dgm:bulletEnabled val="1"/>
        </dgm:presLayoutVars>
      </dgm:prSet>
      <dgm:spPr/>
    </dgm:pt>
    <dgm:pt modelId="{AD96A003-C2E9-4480-83F3-D1EBC086543A}" type="pres">
      <dgm:prSet presAssocID="{A1904A8E-FA25-439E-8AE5-3E14E88C12B0}" presName="childText" presStyleLbl="revTx" presStyleIdx="0" presStyleCnt="1">
        <dgm:presLayoutVars>
          <dgm:bulletEnabled val="1"/>
        </dgm:presLayoutVars>
      </dgm:prSet>
      <dgm:spPr/>
    </dgm:pt>
    <dgm:pt modelId="{D9040DDB-8736-4260-BEDA-971B872A6BB8}" type="pres">
      <dgm:prSet presAssocID="{5479F9D7-2A14-4370-BDA7-EDD2CC713BF4}" presName="parentText" presStyleLbl="node1" presStyleIdx="2" presStyleCnt="3">
        <dgm:presLayoutVars>
          <dgm:chMax val="0"/>
          <dgm:bulletEnabled val="1"/>
        </dgm:presLayoutVars>
      </dgm:prSet>
      <dgm:spPr/>
    </dgm:pt>
  </dgm:ptLst>
  <dgm:cxnLst>
    <dgm:cxn modelId="{2122EC1D-A138-460F-B215-2D5212D90A45}" type="presOf" srcId="{50EA7FEB-92AA-4742-BAB7-18D621BD1F7F}" destId="{AD96A003-C2E9-4480-83F3-D1EBC086543A}" srcOrd="0" destOrd="0" presId="urn:microsoft.com/office/officeart/2005/8/layout/vList2"/>
    <dgm:cxn modelId="{15083026-E077-4AE2-B3CA-0631E4511B49}" type="presOf" srcId="{5479F9D7-2A14-4370-BDA7-EDD2CC713BF4}" destId="{D9040DDB-8736-4260-BEDA-971B872A6BB8}" srcOrd="0" destOrd="0" presId="urn:microsoft.com/office/officeart/2005/8/layout/vList2"/>
    <dgm:cxn modelId="{3A845930-E5CC-42B9-B211-53A979218ABB}" srcId="{35A2C16F-19EE-454C-BB90-A0928CF1BDF7}" destId="{A1904A8E-FA25-439E-8AE5-3E14E88C12B0}" srcOrd="1" destOrd="0" parTransId="{C2AA2879-61B1-467A-AD34-4C9BD93097D3}" sibTransId="{BED08BC7-E7B3-4FEC-8A46-2AD67120D37B}"/>
    <dgm:cxn modelId="{570A303D-F5C5-4527-9FFB-00E020DFE530}" type="presOf" srcId="{35A2C16F-19EE-454C-BB90-A0928CF1BDF7}" destId="{07CEA815-D339-41E5-882D-05682B4EE47F}" srcOrd="0" destOrd="0" presId="urn:microsoft.com/office/officeart/2005/8/layout/vList2"/>
    <dgm:cxn modelId="{739D6F5D-8375-4295-92D9-C22B6E445CB0}" srcId="{35A2C16F-19EE-454C-BB90-A0928CF1BDF7}" destId="{5479F9D7-2A14-4370-BDA7-EDD2CC713BF4}" srcOrd="2" destOrd="0" parTransId="{8BB19054-5C6C-40E6-9786-A62CADD5140B}" sibTransId="{3FC906A5-87F1-40A1-9515-7D22D0A5B3E2}"/>
    <dgm:cxn modelId="{1917784A-B366-44B1-8987-C7CFCC54D0E3}" srcId="{A1904A8E-FA25-439E-8AE5-3E14E88C12B0}" destId="{50EA7FEB-92AA-4742-BAB7-18D621BD1F7F}" srcOrd="0" destOrd="0" parTransId="{EDE8E994-35EE-4051-9E63-66485E11EE90}" sibTransId="{6C430755-ED1B-4D1C-9C16-04D56C3567A7}"/>
    <dgm:cxn modelId="{C35A1596-506A-4655-B965-70C21CE51235}" srcId="{35A2C16F-19EE-454C-BB90-A0928CF1BDF7}" destId="{D063D458-C085-4104-A446-12436D72ADE2}" srcOrd="0" destOrd="0" parTransId="{122FDCA9-2B0E-4222-BB9D-2B317EF09EC4}" sibTransId="{3CB68E25-C460-47A5-AAA4-22160C89F912}"/>
    <dgm:cxn modelId="{F993CF9D-02CF-4ACF-A60D-9730D60DCE6B}" type="presOf" srcId="{A1904A8E-FA25-439E-8AE5-3E14E88C12B0}" destId="{3856E95D-2522-4E9F-9350-3C19A9B52AA8}" srcOrd="0" destOrd="0" presId="urn:microsoft.com/office/officeart/2005/8/layout/vList2"/>
    <dgm:cxn modelId="{8CDB06BA-10FA-44DD-B405-38BB58C08737}" type="presOf" srcId="{D063D458-C085-4104-A446-12436D72ADE2}" destId="{BDD746BA-FB54-483D-91D1-7869B8A7A8A5}" srcOrd="0" destOrd="0" presId="urn:microsoft.com/office/officeart/2005/8/layout/vList2"/>
    <dgm:cxn modelId="{E95995B3-12FB-4189-A27D-6496C65C8428}" type="presParOf" srcId="{07CEA815-D339-41E5-882D-05682B4EE47F}" destId="{BDD746BA-FB54-483D-91D1-7869B8A7A8A5}" srcOrd="0" destOrd="0" presId="urn:microsoft.com/office/officeart/2005/8/layout/vList2"/>
    <dgm:cxn modelId="{D718CA1D-6E79-4C61-B2B0-40C87C4A9C81}" type="presParOf" srcId="{07CEA815-D339-41E5-882D-05682B4EE47F}" destId="{80C3DB28-01CB-41C2-9576-8E7080CCEBA9}" srcOrd="1" destOrd="0" presId="urn:microsoft.com/office/officeart/2005/8/layout/vList2"/>
    <dgm:cxn modelId="{96F4F8AE-C366-4632-94F0-2C30BF6E4209}" type="presParOf" srcId="{07CEA815-D339-41E5-882D-05682B4EE47F}" destId="{3856E95D-2522-4E9F-9350-3C19A9B52AA8}" srcOrd="2" destOrd="0" presId="urn:microsoft.com/office/officeart/2005/8/layout/vList2"/>
    <dgm:cxn modelId="{5BD32887-A0F6-452F-9210-7F01307E7C10}" type="presParOf" srcId="{07CEA815-D339-41E5-882D-05682B4EE47F}" destId="{AD96A003-C2E9-4480-83F3-D1EBC086543A}" srcOrd="3" destOrd="0" presId="urn:microsoft.com/office/officeart/2005/8/layout/vList2"/>
    <dgm:cxn modelId="{ADFFD80C-F73F-4E5F-8A8B-17DFE0568031}" type="presParOf" srcId="{07CEA815-D339-41E5-882D-05682B4EE47F}" destId="{D9040DDB-8736-4260-BEDA-971B872A6BB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6C65A3B-BD2C-4702-AF3B-F8412127C8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D6206A-ABA4-46FF-AE21-E0F3F534093E}">
      <dgm:prSet/>
      <dgm:spPr/>
      <dgm:t>
        <a:bodyPr/>
        <a:lstStyle/>
        <a:p>
          <a:r>
            <a:rPr lang="en-US" b="0" i="0"/>
            <a:t>Προσπαθώντας να καταστήσουν πιο ανταγωνιστικούς τους μονοπωλιακούς κλάδους της μονοπωλιακές αγορές</a:t>
          </a:r>
          <a:endParaRPr lang="en-US"/>
        </a:p>
      </dgm:t>
    </dgm:pt>
    <dgm:pt modelId="{586C5BFA-2736-444E-AFB2-A88E822283BC}" type="parTrans" cxnId="{A6F61597-3547-4975-BE79-FF10CC264540}">
      <dgm:prSet/>
      <dgm:spPr/>
      <dgm:t>
        <a:bodyPr/>
        <a:lstStyle/>
        <a:p>
          <a:endParaRPr lang="en-US"/>
        </a:p>
      </dgm:t>
    </dgm:pt>
    <dgm:pt modelId="{06030205-4D21-49E1-B4A5-B123FE52EEAA}" type="sibTrans" cxnId="{A6F61597-3547-4975-BE79-FF10CC264540}">
      <dgm:prSet/>
      <dgm:spPr/>
      <dgm:t>
        <a:bodyPr/>
        <a:lstStyle/>
        <a:p>
          <a:endParaRPr lang="en-US"/>
        </a:p>
      </dgm:t>
    </dgm:pt>
    <dgm:pt modelId="{1E34E266-1A95-451B-A19F-0662E40A7587}">
      <dgm:prSet/>
      <dgm:spPr/>
      <dgm:t>
        <a:bodyPr/>
        <a:lstStyle/>
        <a:p>
          <a:r>
            <a:rPr lang="en-US" b="0" i="0"/>
            <a:t>Νομοθεσία και επίβλεψη</a:t>
          </a:r>
          <a:endParaRPr lang="en-US"/>
        </a:p>
      </dgm:t>
    </dgm:pt>
    <dgm:pt modelId="{CB98EEF7-1DA2-41EB-8A4E-5CAF590B4989}" type="parTrans" cxnId="{F520D803-F2C7-48DB-BB7F-6BB61AF5249A}">
      <dgm:prSet/>
      <dgm:spPr/>
      <dgm:t>
        <a:bodyPr/>
        <a:lstStyle/>
        <a:p>
          <a:endParaRPr lang="en-US"/>
        </a:p>
      </dgm:t>
    </dgm:pt>
    <dgm:pt modelId="{ABE01DCE-DA9A-4C89-9913-458A935ECDB0}" type="sibTrans" cxnId="{F520D803-F2C7-48DB-BB7F-6BB61AF5249A}">
      <dgm:prSet/>
      <dgm:spPr/>
      <dgm:t>
        <a:bodyPr/>
        <a:lstStyle/>
        <a:p>
          <a:endParaRPr lang="en-US"/>
        </a:p>
      </dgm:t>
    </dgm:pt>
    <dgm:pt modelId="{B3EEE252-3FC1-4583-91AE-4CC8A9086271}">
      <dgm:prSet/>
      <dgm:spPr/>
      <dgm:t>
        <a:bodyPr/>
        <a:lstStyle/>
        <a:p>
          <a:r>
            <a:rPr lang="en-US" b="0" i="0" dirty="0" err="1"/>
            <a:t>Ρυθμίζοντ</a:t>
          </a:r>
          <a:r>
            <a:rPr lang="en-US" b="0" i="0" dirty="0"/>
            <a:t>ας τη συμπεριφορά των μονοπωλίων</a:t>
          </a:r>
          <a:endParaRPr lang="en-US" dirty="0"/>
        </a:p>
      </dgm:t>
    </dgm:pt>
    <dgm:pt modelId="{1567BEA0-3AF7-48C9-BD5B-5994E00D0C8E}" type="parTrans" cxnId="{35B97C25-A1FD-4AD2-8D00-A8D7EAD4050D}">
      <dgm:prSet/>
      <dgm:spPr/>
      <dgm:t>
        <a:bodyPr/>
        <a:lstStyle/>
        <a:p>
          <a:endParaRPr lang="en-US"/>
        </a:p>
      </dgm:t>
    </dgm:pt>
    <dgm:pt modelId="{BCCC7DD8-1A41-4AF8-9B78-EC9819A8F043}" type="sibTrans" cxnId="{35B97C25-A1FD-4AD2-8D00-A8D7EAD4050D}">
      <dgm:prSet/>
      <dgm:spPr/>
      <dgm:t>
        <a:bodyPr/>
        <a:lstStyle/>
        <a:p>
          <a:endParaRPr lang="en-US"/>
        </a:p>
      </dgm:t>
    </dgm:pt>
    <dgm:pt modelId="{80B17B48-89CA-4CF8-8801-25B9AD3E00E8}">
      <dgm:prSet/>
      <dgm:spPr/>
      <dgm:t>
        <a:bodyPr/>
        <a:lstStyle/>
        <a:p>
          <a:r>
            <a:rPr lang="en-US" b="0" i="0"/>
            <a:t>Μετατρέποντας ορισμένα ιδιωτικά μονοπώλια σε δημόσιες επιχειρήσεις</a:t>
          </a:r>
          <a:endParaRPr lang="en-US"/>
        </a:p>
      </dgm:t>
    </dgm:pt>
    <dgm:pt modelId="{BFA87873-294C-4B39-91DE-5BB3084E9EA9}" type="parTrans" cxnId="{A042703B-EE31-4513-83F7-9BAD262580DC}">
      <dgm:prSet/>
      <dgm:spPr/>
      <dgm:t>
        <a:bodyPr/>
        <a:lstStyle/>
        <a:p>
          <a:endParaRPr lang="en-US"/>
        </a:p>
      </dgm:t>
    </dgm:pt>
    <dgm:pt modelId="{EF2DDC07-2F93-44E9-BBEB-682386A5D143}" type="sibTrans" cxnId="{A042703B-EE31-4513-83F7-9BAD262580DC}">
      <dgm:prSet/>
      <dgm:spPr/>
      <dgm:t>
        <a:bodyPr/>
        <a:lstStyle/>
        <a:p>
          <a:endParaRPr lang="en-US"/>
        </a:p>
      </dgm:t>
    </dgm:pt>
    <dgm:pt modelId="{90799888-334C-449C-BD6C-EEA22FBEA773}">
      <dgm:prSet/>
      <dgm:spPr/>
      <dgm:t>
        <a:bodyPr/>
        <a:lstStyle/>
        <a:p>
          <a:r>
            <a:rPr lang="en-US" b="0" i="0"/>
            <a:t>Καμία απολύτως δράση</a:t>
          </a:r>
          <a:endParaRPr lang="en-US"/>
        </a:p>
      </dgm:t>
    </dgm:pt>
    <dgm:pt modelId="{0D2AF19F-918A-4885-8A7C-697A68336F59}" type="parTrans" cxnId="{25EF846C-E8D3-44A9-BCB4-CAA53ADB2A75}">
      <dgm:prSet/>
      <dgm:spPr/>
      <dgm:t>
        <a:bodyPr/>
        <a:lstStyle/>
        <a:p>
          <a:endParaRPr lang="en-US"/>
        </a:p>
      </dgm:t>
    </dgm:pt>
    <dgm:pt modelId="{E4E76AEF-54A7-48EA-A564-A4B85AA1E9F4}" type="sibTrans" cxnId="{25EF846C-E8D3-44A9-BCB4-CAA53ADB2A75}">
      <dgm:prSet/>
      <dgm:spPr/>
      <dgm:t>
        <a:bodyPr/>
        <a:lstStyle/>
        <a:p>
          <a:endParaRPr lang="en-US"/>
        </a:p>
      </dgm:t>
    </dgm:pt>
    <dgm:pt modelId="{F114A77B-1CF1-4E65-BD09-083F1E185781}" type="pres">
      <dgm:prSet presAssocID="{F6C65A3B-BD2C-4702-AF3B-F8412127C8F1}" presName="linear" presStyleCnt="0">
        <dgm:presLayoutVars>
          <dgm:animLvl val="lvl"/>
          <dgm:resizeHandles val="exact"/>
        </dgm:presLayoutVars>
      </dgm:prSet>
      <dgm:spPr/>
    </dgm:pt>
    <dgm:pt modelId="{8D1870B6-2DD5-4FB5-9F02-837A7BDEBE0B}" type="pres">
      <dgm:prSet presAssocID="{91D6206A-ABA4-46FF-AE21-E0F3F534093E}" presName="parentText" presStyleLbl="node1" presStyleIdx="0" presStyleCnt="4">
        <dgm:presLayoutVars>
          <dgm:chMax val="0"/>
          <dgm:bulletEnabled val="1"/>
        </dgm:presLayoutVars>
      </dgm:prSet>
      <dgm:spPr/>
    </dgm:pt>
    <dgm:pt modelId="{2A603813-70C2-4CD9-87AC-257244D7135A}" type="pres">
      <dgm:prSet presAssocID="{91D6206A-ABA4-46FF-AE21-E0F3F534093E}" presName="childText" presStyleLbl="revTx" presStyleIdx="0" presStyleCnt="1">
        <dgm:presLayoutVars>
          <dgm:bulletEnabled val="1"/>
        </dgm:presLayoutVars>
      </dgm:prSet>
      <dgm:spPr/>
    </dgm:pt>
    <dgm:pt modelId="{1BBF9CA1-D588-47EE-952F-34E2D7484538}" type="pres">
      <dgm:prSet presAssocID="{B3EEE252-3FC1-4583-91AE-4CC8A9086271}" presName="parentText" presStyleLbl="node1" presStyleIdx="1" presStyleCnt="4">
        <dgm:presLayoutVars>
          <dgm:chMax val="0"/>
          <dgm:bulletEnabled val="1"/>
        </dgm:presLayoutVars>
      </dgm:prSet>
      <dgm:spPr/>
    </dgm:pt>
    <dgm:pt modelId="{15895698-328D-4CB0-9D33-081673002D5B}" type="pres">
      <dgm:prSet presAssocID="{BCCC7DD8-1A41-4AF8-9B78-EC9819A8F043}" presName="spacer" presStyleCnt="0"/>
      <dgm:spPr/>
    </dgm:pt>
    <dgm:pt modelId="{FE54EC97-B830-48EA-A04B-3EFD5F843E9B}" type="pres">
      <dgm:prSet presAssocID="{80B17B48-89CA-4CF8-8801-25B9AD3E00E8}" presName="parentText" presStyleLbl="node1" presStyleIdx="2" presStyleCnt="4">
        <dgm:presLayoutVars>
          <dgm:chMax val="0"/>
          <dgm:bulletEnabled val="1"/>
        </dgm:presLayoutVars>
      </dgm:prSet>
      <dgm:spPr/>
    </dgm:pt>
    <dgm:pt modelId="{7A615FE4-8068-45DA-90B2-DF810966B656}" type="pres">
      <dgm:prSet presAssocID="{EF2DDC07-2F93-44E9-BBEB-682386A5D143}" presName="spacer" presStyleCnt="0"/>
      <dgm:spPr/>
    </dgm:pt>
    <dgm:pt modelId="{712E9CB5-ECCC-4CAF-84AD-30BE351D8608}" type="pres">
      <dgm:prSet presAssocID="{90799888-334C-449C-BD6C-EEA22FBEA773}" presName="parentText" presStyleLbl="node1" presStyleIdx="3" presStyleCnt="4">
        <dgm:presLayoutVars>
          <dgm:chMax val="0"/>
          <dgm:bulletEnabled val="1"/>
        </dgm:presLayoutVars>
      </dgm:prSet>
      <dgm:spPr/>
    </dgm:pt>
  </dgm:ptLst>
  <dgm:cxnLst>
    <dgm:cxn modelId="{F520D803-F2C7-48DB-BB7F-6BB61AF5249A}" srcId="{91D6206A-ABA4-46FF-AE21-E0F3F534093E}" destId="{1E34E266-1A95-451B-A19F-0662E40A7587}" srcOrd="0" destOrd="0" parTransId="{CB98EEF7-1DA2-41EB-8A4E-5CAF590B4989}" sibTransId="{ABE01DCE-DA9A-4C89-9913-458A935ECDB0}"/>
    <dgm:cxn modelId="{35B97C25-A1FD-4AD2-8D00-A8D7EAD4050D}" srcId="{F6C65A3B-BD2C-4702-AF3B-F8412127C8F1}" destId="{B3EEE252-3FC1-4583-91AE-4CC8A9086271}" srcOrd="1" destOrd="0" parTransId="{1567BEA0-3AF7-48C9-BD5B-5994E00D0C8E}" sibTransId="{BCCC7DD8-1A41-4AF8-9B78-EC9819A8F043}"/>
    <dgm:cxn modelId="{CD561E31-4E80-439C-B0DB-F98D601BC6B0}" type="presOf" srcId="{B3EEE252-3FC1-4583-91AE-4CC8A9086271}" destId="{1BBF9CA1-D588-47EE-952F-34E2D7484538}" srcOrd="0" destOrd="0" presId="urn:microsoft.com/office/officeart/2005/8/layout/vList2"/>
    <dgm:cxn modelId="{6C873E38-AA3D-47CC-9D3A-D8F91F3637BC}" type="presOf" srcId="{1E34E266-1A95-451B-A19F-0662E40A7587}" destId="{2A603813-70C2-4CD9-87AC-257244D7135A}" srcOrd="0" destOrd="0" presId="urn:microsoft.com/office/officeart/2005/8/layout/vList2"/>
    <dgm:cxn modelId="{F8A16038-F4A7-4A13-A2F0-5A0098554F12}" type="presOf" srcId="{91D6206A-ABA4-46FF-AE21-E0F3F534093E}" destId="{8D1870B6-2DD5-4FB5-9F02-837A7BDEBE0B}" srcOrd="0" destOrd="0" presId="urn:microsoft.com/office/officeart/2005/8/layout/vList2"/>
    <dgm:cxn modelId="{A042703B-EE31-4513-83F7-9BAD262580DC}" srcId="{F6C65A3B-BD2C-4702-AF3B-F8412127C8F1}" destId="{80B17B48-89CA-4CF8-8801-25B9AD3E00E8}" srcOrd="2" destOrd="0" parTransId="{BFA87873-294C-4B39-91DE-5BB3084E9EA9}" sibTransId="{EF2DDC07-2F93-44E9-BBEB-682386A5D143}"/>
    <dgm:cxn modelId="{25EF846C-E8D3-44A9-BCB4-CAA53ADB2A75}" srcId="{F6C65A3B-BD2C-4702-AF3B-F8412127C8F1}" destId="{90799888-334C-449C-BD6C-EEA22FBEA773}" srcOrd="3" destOrd="0" parTransId="{0D2AF19F-918A-4885-8A7C-697A68336F59}" sibTransId="{E4E76AEF-54A7-48EA-A564-A4B85AA1E9F4}"/>
    <dgm:cxn modelId="{F4BDEF76-9487-49D2-B62B-83346B583677}" type="presOf" srcId="{F6C65A3B-BD2C-4702-AF3B-F8412127C8F1}" destId="{F114A77B-1CF1-4E65-BD09-083F1E185781}" srcOrd="0" destOrd="0" presId="urn:microsoft.com/office/officeart/2005/8/layout/vList2"/>
    <dgm:cxn modelId="{25768B83-2B8C-4E59-970F-44A50580C2E5}" type="presOf" srcId="{90799888-334C-449C-BD6C-EEA22FBEA773}" destId="{712E9CB5-ECCC-4CAF-84AD-30BE351D8608}" srcOrd="0" destOrd="0" presId="urn:microsoft.com/office/officeart/2005/8/layout/vList2"/>
    <dgm:cxn modelId="{A6F61597-3547-4975-BE79-FF10CC264540}" srcId="{F6C65A3B-BD2C-4702-AF3B-F8412127C8F1}" destId="{91D6206A-ABA4-46FF-AE21-E0F3F534093E}" srcOrd="0" destOrd="0" parTransId="{586C5BFA-2736-444E-AFB2-A88E822283BC}" sibTransId="{06030205-4D21-49E1-B4A5-B123FE52EEAA}"/>
    <dgm:cxn modelId="{AE02A4A0-F4B5-47FF-A21B-6D05166C9818}" type="presOf" srcId="{80B17B48-89CA-4CF8-8801-25B9AD3E00E8}" destId="{FE54EC97-B830-48EA-A04B-3EFD5F843E9B}" srcOrd="0" destOrd="0" presId="urn:microsoft.com/office/officeart/2005/8/layout/vList2"/>
    <dgm:cxn modelId="{689736B1-F9A7-4C08-94D0-066271442920}" type="presParOf" srcId="{F114A77B-1CF1-4E65-BD09-083F1E185781}" destId="{8D1870B6-2DD5-4FB5-9F02-837A7BDEBE0B}" srcOrd="0" destOrd="0" presId="urn:microsoft.com/office/officeart/2005/8/layout/vList2"/>
    <dgm:cxn modelId="{3F95DE71-C25F-43AD-97F2-B2729E854215}" type="presParOf" srcId="{F114A77B-1CF1-4E65-BD09-083F1E185781}" destId="{2A603813-70C2-4CD9-87AC-257244D7135A}" srcOrd="1" destOrd="0" presId="urn:microsoft.com/office/officeart/2005/8/layout/vList2"/>
    <dgm:cxn modelId="{718D5196-64D0-491A-848B-F0BA58ECD600}" type="presParOf" srcId="{F114A77B-1CF1-4E65-BD09-083F1E185781}" destId="{1BBF9CA1-D588-47EE-952F-34E2D7484538}" srcOrd="2" destOrd="0" presId="urn:microsoft.com/office/officeart/2005/8/layout/vList2"/>
    <dgm:cxn modelId="{B186DD3E-979E-486B-BFA3-7FEDC3584056}" type="presParOf" srcId="{F114A77B-1CF1-4E65-BD09-083F1E185781}" destId="{15895698-328D-4CB0-9D33-081673002D5B}" srcOrd="3" destOrd="0" presId="urn:microsoft.com/office/officeart/2005/8/layout/vList2"/>
    <dgm:cxn modelId="{B4710880-2FF4-4155-8CB5-806A12A3AB41}" type="presParOf" srcId="{F114A77B-1CF1-4E65-BD09-083F1E185781}" destId="{FE54EC97-B830-48EA-A04B-3EFD5F843E9B}" srcOrd="4" destOrd="0" presId="urn:microsoft.com/office/officeart/2005/8/layout/vList2"/>
    <dgm:cxn modelId="{BF0E751E-E5E6-475E-8997-E254AC6CD0FB}" type="presParOf" srcId="{F114A77B-1CF1-4E65-BD09-083F1E185781}" destId="{7A615FE4-8068-45DA-90B2-DF810966B656}" srcOrd="5" destOrd="0" presId="urn:microsoft.com/office/officeart/2005/8/layout/vList2"/>
    <dgm:cxn modelId="{14E694E0-A2ED-4A3F-AB57-3A66C53082B9}" type="presParOf" srcId="{F114A77B-1CF1-4E65-BD09-083F1E185781}" destId="{712E9CB5-ECCC-4CAF-84AD-30BE351D860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E4536C1-0542-41DE-8458-4C5ADE6334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C0A0B59-08EB-4184-BC66-B534DC5432BA}">
      <dgm:prSet/>
      <dgm:spPr/>
      <dgm:t>
        <a:bodyPr/>
        <a:lstStyle/>
        <a:p>
          <a:r>
            <a:rPr lang="en-US" b="0" i="0" dirty="0" err="1"/>
            <a:t>Μονο</a:t>
          </a:r>
          <a:r>
            <a:rPr lang="en-US" b="0" i="0" dirty="0"/>
            <a:t>πωλιακός ανταγωνισμός μια αγοραία δομή όπου πολλές επιχειρήσεις πωλούν παρόμοια αλλά όχι πανομοιότυπα</a:t>
          </a:r>
          <a:endParaRPr lang="en-US" dirty="0"/>
        </a:p>
      </dgm:t>
    </dgm:pt>
    <dgm:pt modelId="{0524EB8A-2CCF-465A-9827-E31096A8B720}" type="parTrans" cxnId="{47D0AFBD-1088-4454-8721-6D08C918CA4C}">
      <dgm:prSet/>
      <dgm:spPr/>
      <dgm:t>
        <a:bodyPr/>
        <a:lstStyle/>
        <a:p>
          <a:endParaRPr lang="en-US"/>
        </a:p>
      </dgm:t>
    </dgm:pt>
    <dgm:pt modelId="{F6B04154-A763-4F20-B4F8-107626E31209}" type="sibTrans" cxnId="{47D0AFBD-1088-4454-8721-6D08C918CA4C}">
      <dgm:prSet/>
      <dgm:spPr/>
      <dgm:t>
        <a:bodyPr/>
        <a:lstStyle/>
        <a:p>
          <a:endParaRPr lang="en-US"/>
        </a:p>
      </dgm:t>
    </dgm:pt>
    <dgm:pt modelId="{B2653447-5CFD-43F4-890F-EBAC94F5961F}">
      <dgm:prSet/>
      <dgm:spPr/>
      <dgm:t>
        <a:bodyPr/>
        <a:lstStyle/>
        <a:p>
          <a:r>
            <a:rPr lang="en-US" b="0" i="0"/>
            <a:t>Χαρακτηριστικά</a:t>
          </a:r>
          <a:endParaRPr lang="en-US"/>
        </a:p>
      </dgm:t>
    </dgm:pt>
    <dgm:pt modelId="{2EEDB490-97D4-4559-B341-6D85A4B8F3E0}" type="parTrans" cxnId="{430371D2-5716-49FE-9FE6-4422497D4E6E}">
      <dgm:prSet/>
      <dgm:spPr/>
      <dgm:t>
        <a:bodyPr/>
        <a:lstStyle/>
        <a:p>
          <a:endParaRPr lang="en-US"/>
        </a:p>
      </dgm:t>
    </dgm:pt>
    <dgm:pt modelId="{9A1F9F9A-D632-4BD1-8568-CFE2E0BDFD1C}" type="sibTrans" cxnId="{430371D2-5716-49FE-9FE6-4422497D4E6E}">
      <dgm:prSet/>
      <dgm:spPr/>
      <dgm:t>
        <a:bodyPr/>
        <a:lstStyle/>
        <a:p>
          <a:endParaRPr lang="en-US"/>
        </a:p>
      </dgm:t>
    </dgm:pt>
    <dgm:pt modelId="{D09A540B-F906-4ABF-ABB1-4E6BFBC428E3}">
      <dgm:prSet/>
      <dgm:spPr/>
      <dgm:t>
        <a:bodyPr/>
        <a:lstStyle/>
        <a:p>
          <a:r>
            <a:rPr lang="en-US" b="0" i="0"/>
            <a:t>Πολλοί πωλητές</a:t>
          </a:r>
          <a:endParaRPr lang="en-US"/>
        </a:p>
      </dgm:t>
    </dgm:pt>
    <dgm:pt modelId="{EF2C0885-4962-4265-ABC9-5AEC5B81C6C5}" type="parTrans" cxnId="{D52B4A08-AB5F-4EAC-B456-CAD748E955C5}">
      <dgm:prSet/>
      <dgm:spPr/>
      <dgm:t>
        <a:bodyPr/>
        <a:lstStyle/>
        <a:p>
          <a:endParaRPr lang="en-US"/>
        </a:p>
      </dgm:t>
    </dgm:pt>
    <dgm:pt modelId="{E003B00D-C168-4323-B858-D546DFC55522}" type="sibTrans" cxnId="{D52B4A08-AB5F-4EAC-B456-CAD748E955C5}">
      <dgm:prSet/>
      <dgm:spPr/>
      <dgm:t>
        <a:bodyPr/>
        <a:lstStyle/>
        <a:p>
          <a:endParaRPr lang="en-US"/>
        </a:p>
      </dgm:t>
    </dgm:pt>
    <dgm:pt modelId="{DBECFCA5-8A30-485A-9353-63C61B17203A}">
      <dgm:prSet/>
      <dgm:spPr/>
      <dgm:t>
        <a:bodyPr/>
        <a:lstStyle/>
        <a:p>
          <a:r>
            <a:rPr lang="en-US" b="0" i="0"/>
            <a:t>Διαφοροποίηση προϊόντων </a:t>
          </a:r>
          <a:endParaRPr lang="en-US"/>
        </a:p>
      </dgm:t>
    </dgm:pt>
    <dgm:pt modelId="{D2058872-4534-4B7A-AC91-9656EBF9E6C5}" type="parTrans" cxnId="{D4FFCB24-32B7-4FF2-A2A4-9A833599A6D3}">
      <dgm:prSet/>
      <dgm:spPr/>
      <dgm:t>
        <a:bodyPr/>
        <a:lstStyle/>
        <a:p>
          <a:endParaRPr lang="en-US"/>
        </a:p>
      </dgm:t>
    </dgm:pt>
    <dgm:pt modelId="{E188A324-EBAA-47E8-BB13-A434E5606B27}" type="sibTrans" cxnId="{D4FFCB24-32B7-4FF2-A2A4-9A833599A6D3}">
      <dgm:prSet/>
      <dgm:spPr/>
      <dgm:t>
        <a:bodyPr/>
        <a:lstStyle/>
        <a:p>
          <a:endParaRPr lang="en-US"/>
        </a:p>
      </dgm:t>
    </dgm:pt>
    <dgm:pt modelId="{4EE6C03E-F896-4F41-B86F-9BD45263AA2C}">
      <dgm:prSet/>
      <dgm:spPr/>
      <dgm:t>
        <a:bodyPr/>
        <a:lstStyle/>
        <a:p>
          <a:r>
            <a:rPr lang="en-US" b="0" i="0" dirty="0" err="1"/>
            <a:t>Ελεύθερη</a:t>
          </a:r>
          <a:r>
            <a:rPr lang="en-US" b="0" i="0" dirty="0"/>
            <a:t> </a:t>
          </a:r>
          <a:r>
            <a:rPr lang="en-US" b="0" i="0" dirty="0" err="1"/>
            <a:t>είσοδος</a:t>
          </a:r>
          <a:r>
            <a:rPr lang="el-GR" b="0" i="0" dirty="0"/>
            <a:t> και έξοδος στον κλάδο </a:t>
          </a:r>
          <a:endParaRPr lang="en-US" dirty="0"/>
        </a:p>
      </dgm:t>
    </dgm:pt>
    <dgm:pt modelId="{C08D6BD9-C011-42C3-B9BD-E82659F0C1F3}" type="parTrans" cxnId="{AD6C08C9-044C-4201-9D87-3420FCD4640B}">
      <dgm:prSet/>
      <dgm:spPr/>
      <dgm:t>
        <a:bodyPr/>
        <a:lstStyle/>
        <a:p>
          <a:endParaRPr lang="en-US"/>
        </a:p>
      </dgm:t>
    </dgm:pt>
    <dgm:pt modelId="{919203F1-77F8-4017-86FC-18E996CE440B}" type="sibTrans" cxnId="{AD6C08C9-044C-4201-9D87-3420FCD4640B}">
      <dgm:prSet/>
      <dgm:spPr/>
      <dgm:t>
        <a:bodyPr/>
        <a:lstStyle/>
        <a:p>
          <a:endParaRPr lang="en-US"/>
        </a:p>
      </dgm:t>
    </dgm:pt>
    <dgm:pt modelId="{88BAD12D-E246-487C-8482-B96D32CC7600}">
      <dgm:prSet/>
      <dgm:spPr/>
      <dgm:t>
        <a:bodyPr/>
        <a:lstStyle/>
        <a:p>
          <a:r>
            <a:rPr lang="en-US" b="0" i="0"/>
            <a:t>Παραδείγματα αγορών με χαρακτηριστικά μονοπωλιακού ανταγωνισμού</a:t>
          </a:r>
          <a:endParaRPr lang="en-US"/>
        </a:p>
      </dgm:t>
    </dgm:pt>
    <dgm:pt modelId="{E07CCAC4-E116-4471-A03D-9AC7A6176F78}" type="parTrans" cxnId="{584B2CF9-9B4F-45CF-9878-9C566A412FBC}">
      <dgm:prSet/>
      <dgm:spPr/>
      <dgm:t>
        <a:bodyPr/>
        <a:lstStyle/>
        <a:p>
          <a:endParaRPr lang="en-US"/>
        </a:p>
      </dgm:t>
    </dgm:pt>
    <dgm:pt modelId="{6E9CB199-9D04-4F16-837C-828A642848EF}" type="sibTrans" cxnId="{584B2CF9-9B4F-45CF-9878-9C566A412FBC}">
      <dgm:prSet/>
      <dgm:spPr/>
      <dgm:t>
        <a:bodyPr/>
        <a:lstStyle/>
        <a:p>
          <a:endParaRPr lang="en-US"/>
        </a:p>
      </dgm:t>
    </dgm:pt>
    <dgm:pt modelId="{F781240E-731A-40AE-B6DA-EAD398ABEEFB}">
      <dgm:prSet/>
      <dgm:spPr/>
      <dgm:t>
        <a:bodyPr/>
        <a:lstStyle/>
        <a:p>
          <a:r>
            <a:rPr lang="en-US" b="0" i="0"/>
            <a:t>Εστιατόρια</a:t>
          </a:r>
          <a:endParaRPr lang="en-US"/>
        </a:p>
      </dgm:t>
    </dgm:pt>
    <dgm:pt modelId="{6D9B227D-0F37-4093-93E9-4A0A2BC86CA1}" type="parTrans" cxnId="{3AF505CA-8227-4CF2-ACB6-9FD0704D474D}">
      <dgm:prSet/>
      <dgm:spPr/>
      <dgm:t>
        <a:bodyPr/>
        <a:lstStyle/>
        <a:p>
          <a:endParaRPr lang="en-US"/>
        </a:p>
      </dgm:t>
    </dgm:pt>
    <dgm:pt modelId="{50339C16-BD13-4D6E-B1FF-E51D7478D679}" type="sibTrans" cxnId="{3AF505CA-8227-4CF2-ACB6-9FD0704D474D}">
      <dgm:prSet/>
      <dgm:spPr/>
      <dgm:t>
        <a:bodyPr/>
        <a:lstStyle/>
        <a:p>
          <a:endParaRPr lang="en-US"/>
        </a:p>
      </dgm:t>
    </dgm:pt>
    <dgm:pt modelId="{5F0EAC01-23DC-40CA-B1A4-8ADE86642F20}">
      <dgm:prSet/>
      <dgm:spPr/>
      <dgm:t>
        <a:bodyPr/>
        <a:lstStyle/>
        <a:p>
          <a:r>
            <a:rPr lang="en-US" b="0" i="0"/>
            <a:t>Ηλεκτρονικά παιχνίδια</a:t>
          </a:r>
          <a:endParaRPr lang="en-US"/>
        </a:p>
      </dgm:t>
    </dgm:pt>
    <dgm:pt modelId="{3634868D-7C36-44EF-8D4F-D11FB2905B04}" type="parTrans" cxnId="{11412EB2-C9C7-4DBB-A69E-40E7E4014314}">
      <dgm:prSet/>
      <dgm:spPr/>
      <dgm:t>
        <a:bodyPr/>
        <a:lstStyle/>
        <a:p>
          <a:endParaRPr lang="en-US"/>
        </a:p>
      </dgm:t>
    </dgm:pt>
    <dgm:pt modelId="{52D58CF4-BBF4-48C5-9F23-93AA68EB6061}" type="sibTrans" cxnId="{11412EB2-C9C7-4DBB-A69E-40E7E4014314}">
      <dgm:prSet/>
      <dgm:spPr/>
      <dgm:t>
        <a:bodyPr/>
        <a:lstStyle/>
        <a:p>
          <a:endParaRPr lang="en-US"/>
        </a:p>
      </dgm:t>
    </dgm:pt>
    <dgm:pt modelId="{409C0DB8-0A5E-4E14-B2F3-A3EB3E5580E6}">
      <dgm:prSet/>
      <dgm:spPr/>
      <dgm:t>
        <a:bodyPr/>
        <a:lstStyle/>
        <a:p>
          <a:r>
            <a:rPr lang="en-US" b="0" i="0"/>
            <a:t>Ξενοδοχεία</a:t>
          </a:r>
          <a:endParaRPr lang="en-US"/>
        </a:p>
      </dgm:t>
    </dgm:pt>
    <dgm:pt modelId="{79D5F53C-6DC9-461A-BAAF-DB3362545E3C}" type="parTrans" cxnId="{9115B075-B1D2-4BCF-B760-F87787812A89}">
      <dgm:prSet/>
      <dgm:spPr/>
      <dgm:t>
        <a:bodyPr/>
        <a:lstStyle/>
        <a:p>
          <a:endParaRPr lang="en-US"/>
        </a:p>
      </dgm:t>
    </dgm:pt>
    <dgm:pt modelId="{19999237-D5BE-4FAA-A287-4AE23144D45B}" type="sibTrans" cxnId="{9115B075-B1D2-4BCF-B760-F87787812A89}">
      <dgm:prSet/>
      <dgm:spPr/>
      <dgm:t>
        <a:bodyPr/>
        <a:lstStyle/>
        <a:p>
          <a:endParaRPr lang="en-US"/>
        </a:p>
      </dgm:t>
    </dgm:pt>
    <dgm:pt modelId="{55AAE7BC-00FD-4E6A-B726-4244C0548AB6}">
      <dgm:prSet/>
      <dgm:spPr/>
      <dgm:t>
        <a:bodyPr/>
        <a:lstStyle/>
        <a:p>
          <a:r>
            <a:rPr lang="en-US" b="0" i="0"/>
            <a:t>Σύμβουλοι ομορφιάς</a:t>
          </a:r>
          <a:endParaRPr lang="en-US"/>
        </a:p>
      </dgm:t>
    </dgm:pt>
    <dgm:pt modelId="{8CB7F2F3-73A0-41F5-8821-E894575D8625}" type="parTrans" cxnId="{2C302ADE-22C1-4B1A-9521-99463DD9EC6B}">
      <dgm:prSet/>
      <dgm:spPr/>
      <dgm:t>
        <a:bodyPr/>
        <a:lstStyle/>
        <a:p>
          <a:endParaRPr lang="en-US"/>
        </a:p>
      </dgm:t>
    </dgm:pt>
    <dgm:pt modelId="{98011D67-6B8B-427F-966E-0B8B1239641E}" type="sibTrans" cxnId="{2C302ADE-22C1-4B1A-9521-99463DD9EC6B}">
      <dgm:prSet/>
      <dgm:spPr/>
      <dgm:t>
        <a:bodyPr/>
        <a:lstStyle/>
        <a:p>
          <a:endParaRPr lang="en-US"/>
        </a:p>
      </dgm:t>
    </dgm:pt>
    <dgm:pt modelId="{47BD90AB-8ECF-48E5-808E-DFBD3F17CA3C}">
      <dgm:prSet/>
      <dgm:spPr/>
      <dgm:t>
        <a:bodyPr/>
        <a:lstStyle/>
        <a:p>
          <a:r>
            <a:rPr lang="en-US" b="0" i="0"/>
            <a:t>Οπτικοί</a:t>
          </a:r>
          <a:endParaRPr lang="en-US"/>
        </a:p>
      </dgm:t>
    </dgm:pt>
    <dgm:pt modelId="{E7B5CAEE-7780-465C-9F85-13F403283D68}" type="parTrans" cxnId="{FCC19B3B-D0E7-47D5-83B1-5E5926DA779C}">
      <dgm:prSet/>
      <dgm:spPr/>
      <dgm:t>
        <a:bodyPr/>
        <a:lstStyle/>
        <a:p>
          <a:endParaRPr lang="en-US"/>
        </a:p>
      </dgm:t>
    </dgm:pt>
    <dgm:pt modelId="{E69C2771-E8DE-4347-8D7C-54E544FFB6A8}" type="sibTrans" cxnId="{FCC19B3B-D0E7-47D5-83B1-5E5926DA779C}">
      <dgm:prSet/>
      <dgm:spPr/>
      <dgm:t>
        <a:bodyPr/>
        <a:lstStyle/>
        <a:p>
          <a:endParaRPr lang="en-US"/>
        </a:p>
      </dgm:t>
    </dgm:pt>
    <dgm:pt modelId="{51AB34ED-55D2-4309-86F3-C87F31AEC271}" type="pres">
      <dgm:prSet presAssocID="{2E4536C1-0542-41DE-8458-4C5ADE633408}" presName="linear" presStyleCnt="0">
        <dgm:presLayoutVars>
          <dgm:animLvl val="lvl"/>
          <dgm:resizeHandles val="exact"/>
        </dgm:presLayoutVars>
      </dgm:prSet>
      <dgm:spPr/>
    </dgm:pt>
    <dgm:pt modelId="{9D68835E-AF0A-4B47-8604-1EE473D0A05D}" type="pres">
      <dgm:prSet presAssocID="{5C0A0B59-08EB-4184-BC66-B534DC5432BA}" presName="parentText" presStyleLbl="node1" presStyleIdx="0" presStyleCnt="3">
        <dgm:presLayoutVars>
          <dgm:chMax val="0"/>
          <dgm:bulletEnabled val="1"/>
        </dgm:presLayoutVars>
      </dgm:prSet>
      <dgm:spPr/>
    </dgm:pt>
    <dgm:pt modelId="{2AF5F7B4-CFC6-4F44-B7C8-E16B74E3D4B2}" type="pres">
      <dgm:prSet presAssocID="{F6B04154-A763-4F20-B4F8-107626E31209}" presName="spacer" presStyleCnt="0"/>
      <dgm:spPr/>
    </dgm:pt>
    <dgm:pt modelId="{497FC658-DE41-4B92-B100-993221651200}" type="pres">
      <dgm:prSet presAssocID="{B2653447-5CFD-43F4-890F-EBAC94F5961F}" presName="parentText" presStyleLbl="node1" presStyleIdx="1" presStyleCnt="3">
        <dgm:presLayoutVars>
          <dgm:chMax val="0"/>
          <dgm:bulletEnabled val="1"/>
        </dgm:presLayoutVars>
      </dgm:prSet>
      <dgm:spPr/>
    </dgm:pt>
    <dgm:pt modelId="{0C2E615B-4F4B-45E4-BA32-CC563143A49B}" type="pres">
      <dgm:prSet presAssocID="{B2653447-5CFD-43F4-890F-EBAC94F5961F}" presName="childText" presStyleLbl="revTx" presStyleIdx="0" presStyleCnt="2">
        <dgm:presLayoutVars>
          <dgm:bulletEnabled val="1"/>
        </dgm:presLayoutVars>
      </dgm:prSet>
      <dgm:spPr/>
    </dgm:pt>
    <dgm:pt modelId="{BB009E09-C424-43FB-97BB-A51D8BBF60BE}" type="pres">
      <dgm:prSet presAssocID="{88BAD12D-E246-487C-8482-B96D32CC7600}" presName="parentText" presStyleLbl="node1" presStyleIdx="2" presStyleCnt="3">
        <dgm:presLayoutVars>
          <dgm:chMax val="0"/>
          <dgm:bulletEnabled val="1"/>
        </dgm:presLayoutVars>
      </dgm:prSet>
      <dgm:spPr/>
    </dgm:pt>
    <dgm:pt modelId="{DFCB9143-7C6F-4358-81D8-D41F176C2286}" type="pres">
      <dgm:prSet presAssocID="{88BAD12D-E246-487C-8482-B96D32CC7600}" presName="childText" presStyleLbl="revTx" presStyleIdx="1" presStyleCnt="2">
        <dgm:presLayoutVars>
          <dgm:bulletEnabled val="1"/>
        </dgm:presLayoutVars>
      </dgm:prSet>
      <dgm:spPr/>
    </dgm:pt>
  </dgm:ptLst>
  <dgm:cxnLst>
    <dgm:cxn modelId="{5E162B03-4621-4B22-AA55-4A318FF904C9}" type="presOf" srcId="{DBECFCA5-8A30-485A-9353-63C61B17203A}" destId="{0C2E615B-4F4B-45E4-BA32-CC563143A49B}" srcOrd="0" destOrd="1" presId="urn:microsoft.com/office/officeart/2005/8/layout/vList2"/>
    <dgm:cxn modelId="{CE0BFE03-4603-4FF8-9B4A-10E2873AFC64}" type="presOf" srcId="{B2653447-5CFD-43F4-890F-EBAC94F5961F}" destId="{497FC658-DE41-4B92-B100-993221651200}" srcOrd="0" destOrd="0" presId="urn:microsoft.com/office/officeart/2005/8/layout/vList2"/>
    <dgm:cxn modelId="{D52B4A08-AB5F-4EAC-B456-CAD748E955C5}" srcId="{B2653447-5CFD-43F4-890F-EBAC94F5961F}" destId="{D09A540B-F906-4ABF-ABB1-4E6BFBC428E3}" srcOrd="0" destOrd="0" parTransId="{EF2C0885-4962-4265-ABC9-5AEC5B81C6C5}" sibTransId="{E003B00D-C168-4323-B858-D546DFC55522}"/>
    <dgm:cxn modelId="{D4FFCB24-32B7-4FF2-A2A4-9A833599A6D3}" srcId="{B2653447-5CFD-43F4-890F-EBAC94F5961F}" destId="{DBECFCA5-8A30-485A-9353-63C61B17203A}" srcOrd="1" destOrd="0" parTransId="{D2058872-4534-4B7A-AC91-9656EBF9E6C5}" sibTransId="{E188A324-EBAA-47E8-BB13-A434E5606B27}"/>
    <dgm:cxn modelId="{FCC19B3B-D0E7-47D5-83B1-5E5926DA779C}" srcId="{88BAD12D-E246-487C-8482-B96D32CC7600}" destId="{47BD90AB-8ECF-48E5-808E-DFBD3F17CA3C}" srcOrd="4" destOrd="0" parTransId="{E7B5CAEE-7780-465C-9F85-13F403283D68}" sibTransId="{E69C2771-E8DE-4347-8D7C-54E544FFB6A8}"/>
    <dgm:cxn modelId="{F63B8B64-81AF-41DC-87C6-47677DAA4237}" type="presOf" srcId="{4EE6C03E-F896-4F41-B86F-9BD45263AA2C}" destId="{0C2E615B-4F4B-45E4-BA32-CC563143A49B}" srcOrd="0" destOrd="2" presId="urn:microsoft.com/office/officeart/2005/8/layout/vList2"/>
    <dgm:cxn modelId="{BA3D8D44-DDBF-4B5E-9A00-FAF7F9941056}" type="presOf" srcId="{55AAE7BC-00FD-4E6A-B726-4244C0548AB6}" destId="{DFCB9143-7C6F-4358-81D8-D41F176C2286}" srcOrd="0" destOrd="3" presId="urn:microsoft.com/office/officeart/2005/8/layout/vList2"/>
    <dgm:cxn modelId="{40857F73-6432-4124-8C18-FE8482C2EFAE}" type="presOf" srcId="{47BD90AB-8ECF-48E5-808E-DFBD3F17CA3C}" destId="{DFCB9143-7C6F-4358-81D8-D41F176C2286}" srcOrd="0" destOrd="4" presId="urn:microsoft.com/office/officeart/2005/8/layout/vList2"/>
    <dgm:cxn modelId="{9115B075-B1D2-4BCF-B760-F87787812A89}" srcId="{88BAD12D-E246-487C-8482-B96D32CC7600}" destId="{409C0DB8-0A5E-4E14-B2F3-A3EB3E5580E6}" srcOrd="2" destOrd="0" parTransId="{79D5F53C-6DC9-461A-BAAF-DB3362545E3C}" sibTransId="{19999237-D5BE-4FAA-A287-4AE23144D45B}"/>
    <dgm:cxn modelId="{398CA891-1464-478F-8298-8E4A3765844D}" type="presOf" srcId="{88BAD12D-E246-487C-8482-B96D32CC7600}" destId="{BB009E09-C424-43FB-97BB-A51D8BBF60BE}" srcOrd="0" destOrd="0" presId="urn:microsoft.com/office/officeart/2005/8/layout/vList2"/>
    <dgm:cxn modelId="{1DDBB396-3367-4A1E-BFD3-8F8B97458757}" type="presOf" srcId="{2E4536C1-0542-41DE-8458-4C5ADE633408}" destId="{51AB34ED-55D2-4309-86F3-C87F31AEC271}" srcOrd="0" destOrd="0" presId="urn:microsoft.com/office/officeart/2005/8/layout/vList2"/>
    <dgm:cxn modelId="{11412EB2-C9C7-4DBB-A69E-40E7E4014314}" srcId="{88BAD12D-E246-487C-8482-B96D32CC7600}" destId="{5F0EAC01-23DC-40CA-B1A4-8ADE86642F20}" srcOrd="1" destOrd="0" parTransId="{3634868D-7C36-44EF-8D4F-D11FB2905B04}" sibTransId="{52D58CF4-BBF4-48C5-9F23-93AA68EB6061}"/>
    <dgm:cxn modelId="{47D0AFBD-1088-4454-8721-6D08C918CA4C}" srcId="{2E4536C1-0542-41DE-8458-4C5ADE633408}" destId="{5C0A0B59-08EB-4184-BC66-B534DC5432BA}" srcOrd="0" destOrd="0" parTransId="{0524EB8A-2CCF-465A-9827-E31096A8B720}" sibTransId="{F6B04154-A763-4F20-B4F8-107626E31209}"/>
    <dgm:cxn modelId="{C5CA91C0-B5D5-4FAB-9E2C-89872EE77197}" type="presOf" srcId="{F781240E-731A-40AE-B6DA-EAD398ABEEFB}" destId="{DFCB9143-7C6F-4358-81D8-D41F176C2286}" srcOrd="0" destOrd="0" presId="urn:microsoft.com/office/officeart/2005/8/layout/vList2"/>
    <dgm:cxn modelId="{4CFD9CC3-726E-4724-A243-E61FE8B92542}" type="presOf" srcId="{5F0EAC01-23DC-40CA-B1A4-8ADE86642F20}" destId="{DFCB9143-7C6F-4358-81D8-D41F176C2286}" srcOrd="0" destOrd="1" presId="urn:microsoft.com/office/officeart/2005/8/layout/vList2"/>
    <dgm:cxn modelId="{AD6C08C9-044C-4201-9D87-3420FCD4640B}" srcId="{B2653447-5CFD-43F4-890F-EBAC94F5961F}" destId="{4EE6C03E-F896-4F41-B86F-9BD45263AA2C}" srcOrd="2" destOrd="0" parTransId="{C08D6BD9-C011-42C3-B9BD-E82659F0C1F3}" sibTransId="{919203F1-77F8-4017-86FC-18E996CE440B}"/>
    <dgm:cxn modelId="{3AF505CA-8227-4CF2-ACB6-9FD0704D474D}" srcId="{88BAD12D-E246-487C-8482-B96D32CC7600}" destId="{F781240E-731A-40AE-B6DA-EAD398ABEEFB}" srcOrd="0" destOrd="0" parTransId="{6D9B227D-0F37-4093-93E9-4A0A2BC86CA1}" sibTransId="{50339C16-BD13-4D6E-B1FF-E51D7478D679}"/>
    <dgm:cxn modelId="{430371D2-5716-49FE-9FE6-4422497D4E6E}" srcId="{2E4536C1-0542-41DE-8458-4C5ADE633408}" destId="{B2653447-5CFD-43F4-890F-EBAC94F5961F}" srcOrd="1" destOrd="0" parTransId="{2EEDB490-97D4-4559-B341-6D85A4B8F3E0}" sibTransId="{9A1F9F9A-D632-4BD1-8568-CFE2E0BDFD1C}"/>
    <dgm:cxn modelId="{2C302ADE-22C1-4B1A-9521-99463DD9EC6B}" srcId="{88BAD12D-E246-487C-8482-B96D32CC7600}" destId="{55AAE7BC-00FD-4E6A-B726-4244C0548AB6}" srcOrd="3" destOrd="0" parTransId="{8CB7F2F3-73A0-41F5-8821-E894575D8625}" sibTransId="{98011D67-6B8B-427F-966E-0B8B1239641E}"/>
    <dgm:cxn modelId="{EC970DE6-2E9E-46C5-8AD5-4AF187AC7926}" type="presOf" srcId="{409C0DB8-0A5E-4E14-B2F3-A3EB3E5580E6}" destId="{DFCB9143-7C6F-4358-81D8-D41F176C2286}" srcOrd="0" destOrd="2" presId="urn:microsoft.com/office/officeart/2005/8/layout/vList2"/>
    <dgm:cxn modelId="{86C56CE9-D598-4A46-857C-58801351A706}" type="presOf" srcId="{D09A540B-F906-4ABF-ABB1-4E6BFBC428E3}" destId="{0C2E615B-4F4B-45E4-BA32-CC563143A49B}" srcOrd="0" destOrd="0" presId="urn:microsoft.com/office/officeart/2005/8/layout/vList2"/>
    <dgm:cxn modelId="{584B2CF9-9B4F-45CF-9878-9C566A412FBC}" srcId="{2E4536C1-0542-41DE-8458-4C5ADE633408}" destId="{88BAD12D-E246-487C-8482-B96D32CC7600}" srcOrd="2" destOrd="0" parTransId="{E07CCAC4-E116-4471-A03D-9AC7A6176F78}" sibTransId="{6E9CB199-9D04-4F16-837C-828A642848EF}"/>
    <dgm:cxn modelId="{8F6D40FB-D7F0-4965-85BC-697E58BB635F}" type="presOf" srcId="{5C0A0B59-08EB-4184-BC66-B534DC5432BA}" destId="{9D68835E-AF0A-4B47-8604-1EE473D0A05D}" srcOrd="0" destOrd="0" presId="urn:microsoft.com/office/officeart/2005/8/layout/vList2"/>
    <dgm:cxn modelId="{793F4B62-6121-498A-898A-1AB5A4BA647C}" type="presParOf" srcId="{51AB34ED-55D2-4309-86F3-C87F31AEC271}" destId="{9D68835E-AF0A-4B47-8604-1EE473D0A05D}" srcOrd="0" destOrd="0" presId="urn:microsoft.com/office/officeart/2005/8/layout/vList2"/>
    <dgm:cxn modelId="{4B97157C-9360-428C-9E2C-F84146831AC8}" type="presParOf" srcId="{51AB34ED-55D2-4309-86F3-C87F31AEC271}" destId="{2AF5F7B4-CFC6-4F44-B7C8-E16B74E3D4B2}" srcOrd="1" destOrd="0" presId="urn:microsoft.com/office/officeart/2005/8/layout/vList2"/>
    <dgm:cxn modelId="{F9C80CFA-96C0-425C-AF19-DD4971319398}" type="presParOf" srcId="{51AB34ED-55D2-4309-86F3-C87F31AEC271}" destId="{497FC658-DE41-4B92-B100-993221651200}" srcOrd="2" destOrd="0" presId="urn:microsoft.com/office/officeart/2005/8/layout/vList2"/>
    <dgm:cxn modelId="{96A6B66E-7949-4024-AEE0-478FBCB6DF0D}" type="presParOf" srcId="{51AB34ED-55D2-4309-86F3-C87F31AEC271}" destId="{0C2E615B-4F4B-45E4-BA32-CC563143A49B}" srcOrd="3" destOrd="0" presId="urn:microsoft.com/office/officeart/2005/8/layout/vList2"/>
    <dgm:cxn modelId="{B694B7D3-AA12-4333-9804-DF66E6BBD9DD}" type="presParOf" srcId="{51AB34ED-55D2-4309-86F3-C87F31AEC271}" destId="{BB009E09-C424-43FB-97BB-A51D8BBF60BE}" srcOrd="4" destOrd="0" presId="urn:microsoft.com/office/officeart/2005/8/layout/vList2"/>
    <dgm:cxn modelId="{104683C0-F693-427A-8F9B-5B8ACEE996C2}" type="presParOf" srcId="{51AB34ED-55D2-4309-86F3-C87F31AEC271}" destId="{DFCB9143-7C6F-4358-81D8-D41F176C228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BA647B4-0DD3-416B-8336-9D7BAE8FE8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B7F8B2C-B962-43DD-ADA5-D638CF3A6904}">
      <dgm:prSet/>
      <dgm:spPr/>
      <dgm:t>
        <a:bodyPr/>
        <a:lstStyle/>
        <a:p>
          <a:r>
            <a:rPr lang="en-US" b="0" i="0"/>
            <a:t>Η νομοθεσία περί ανταγωνισμού απαγορεύει ρητώς συμφωνίες μεταξύ ολιγοπωλιακών επιχειρήσεων </a:t>
          </a:r>
          <a:endParaRPr lang="en-US"/>
        </a:p>
      </dgm:t>
    </dgm:pt>
    <dgm:pt modelId="{22FB9303-0374-4817-903B-552E56123460}" type="parTrans" cxnId="{A269DE70-21BB-4FAE-8A0D-B66A6AD6EC80}">
      <dgm:prSet/>
      <dgm:spPr/>
      <dgm:t>
        <a:bodyPr/>
        <a:lstStyle/>
        <a:p>
          <a:endParaRPr lang="en-US"/>
        </a:p>
      </dgm:t>
    </dgm:pt>
    <dgm:pt modelId="{C8C0197F-9300-4AE3-9571-816A74B091AF}" type="sibTrans" cxnId="{A269DE70-21BB-4FAE-8A0D-B66A6AD6EC80}">
      <dgm:prSet/>
      <dgm:spPr/>
      <dgm:t>
        <a:bodyPr/>
        <a:lstStyle/>
        <a:p>
          <a:endParaRPr lang="en-US"/>
        </a:p>
      </dgm:t>
    </dgm:pt>
    <dgm:pt modelId="{49D91E2A-CECF-492A-944D-DFA47AB566B8}">
      <dgm:prSet/>
      <dgm:spPr/>
      <dgm:t>
        <a:bodyPr/>
        <a:lstStyle/>
        <a:p>
          <a:r>
            <a:rPr lang="en-US" b="0" i="0"/>
            <a:t>Μια ισορροπία Nash είναι μια κατάσταση στην οποία τα ολιγοπώλια επιλέγουν την καλύτερη στρατηγική τους με δεδομένο τις στρατηγικές που έχουν επιλέξει οι άλλοι</a:t>
          </a:r>
          <a:endParaRPr lang="en-US"/>
        </a:p>
      </dgm:t>
    </dgm:pt>
    <dgm:pt modelId="{15138088-8AD1-4CA8-B3FE-743B9B73CCFC}" type="parTrans" cxnId="{7FE04B6C-825B-4B01-88B9-2A645F0F30CC}">
      <dgm:prSet/>
      <dgm:spPr/>
      <dgm:t>
        <a:bodyPr/>
        <a:lstStyle/>
        <a:p>
          <a:endParaRPr lang="en-US"/>
        </a:p>
      </dgm:t>
    </dgm:pt>
    <dgm:pt modelId="{3C4E78E8-4108-466D-AA33-3C1369C1BC45}" type="sibTrans" cxnId="{7FE04B6C-825B-4B01-88B9-2A645F0F30CC}">
      <dgm:prSet/>
      <dgm:spPr/>
      <dgm:t>
        <a:bodyPr/>
        <a:lstStyle/>
        <a:p>
          <a:endParaRPr lang="en-US"/>
        </a:p>
      </dgm:t>
    </dgm:pt>
    <dgm:pt modelId="{8A5022F0-5295-4C03-B3E2-BFBBAEB08210}">
      <dgm:prSet/>
      <dgm:spPr/>
      <dgm:t>
        <a:bodyPr/>
        <a:lstStyle/>
        <a:p>
          <a:r>
            <a:rPr lang="en-US" b="0" i="0"/>
            <a:t>Τα ολιγοπώλια θα ήταν καλύτερα αν συνεργάζονταν</a:t>
          </a:r>
          <a:endParaRPr lang="en-US"/>
        </a:p>
      </dgm:t>
    </dgm:pt>
    <dgm:pt modelId="{9510502F-AD30-4E52-84D1-0D0C9B975A46}" type="parTrans" cxnId="{B428653F-60DB-4A9F-AE7A-7159ACF8B326}">
      <dgm:prSet/>
      <dgm:spPr/>
      <dgm:t>
        <a:bodyPr/>
        <a:lstStyle/>
        <a:p>
          <a:endParaRPr lang="en-US"/>
        </a:p>
      </dgm:t>
    </dgm:pt>
    <dgm:pt modelId="{F049CB2E-74F2-41E4-9F93-61142005F385}" type="sibTrans" cxnId="{B428653F-60DB-4A9F-AE7A-7159ACF8B326}">
      <dgm:prSet/>
      <dgm:spPr/>
      <dgm:t>
        <a:bodyPr/>
        <a:lstStyle/>
        <a:p>
          <a:endParaRPr lang="en-US"/>
        </a:p>
      </dgm:t>
    </dgm:pt>
    <dgm:pt modelId="{64B0C1CD-4AE1-4E40-AD51-34B39A060ECE}">
      <dgm:prSet/>
      <dgm:spPr/>
      <dgm:t>
        <a:bodyPr/>
        <a:lstStyle/>
        <a:p>
          <a:r>
            <a:rPr lang="en-US" b="0" i="0"/>
            <a:t>Αντίθετα, τα ολιγοπώλια επιλέγουν ιδιοτελώς σε βάρος της μεγιστοποίησης του κοινού κέρδους</a:t>
          </a:r>
          <a:endParaRPr lang="en-US"/>
        </a:p>
      </dgm:t>
    </dgm:pt>
    <dgm:pt modelId="{401115D8-D3E8-4BE6-AE98-85EE3F54BE7F}" type="parTrans" cxnId="{1D220D0F-9321-4B4B-B3C5-48F9237898B1}">
      <dgm:prSet/>
      <dgm:spPr/>
      <dgm:t>
        <a:bodyPr/>
        <a:lstStyle/>
        <a:p>
          <a:endParaRPr lang="en-US"/>
        </a:p>
      </dgm:t>
    </dgm:pt>
    <dgm:pt modelId="{439417DA-1ADE-49D4-8209-22F7989B123B}" type="sibTrans" cxnId="{1D220D0F-9321-4B4B-B3C5-48F9237898B1}">
      <dgm:prSet/>
      <dgm:spPr/>
      <dgm:t>
        <a:bodyPr/>
        <a:lstStyle/>
        <a:p>
          <a:endParaRPr lang="en-US"/>
        </a:p>
      </dgm:t>
    </dgm:pt>
    <dgm:pt modelId="{482A6318-243A-40F0-A560-4A1A89B5C709}">
      <dgm:prSet/>
      <dgm:spPr/>
      <dgm:t>
        <a:bodyPr/>
        <a:lstStyle/>
        <a:p>
          <a:r>
            <a:rPr lang="en-US" b="0" i="0"/>
            <a:t>Η αύξηση του μεριδίου αγοράς είναι σημαντική, αλλά σε τιμή υψηλότερη από το οριακό κόστος</a:t>
          </a:r>
          <a:endParaRPr lang="en-US"/>
        </a:p>
      </dgm:t>
    </dgm:pt>
    <dgm:pt modelId="{C749C680-15A3-4A44-A055-E3189F342EB5}" type="parTrans" cxnId="{2E7484EF-91EF-463D-BDDF-0A28CD0547E6}">
      <dgm:prSet/>
      <dgm:spPr/>
      <dgm:t>
        <a:bodyPr/>
        <a:lstStyle/>
        <a:p>
          <a:endParaRPr lang="en-US"/>
        </a:p>
      </dgm:t>
    </dgm:pt>
    <dgm:pt modelId="{B3CD43DD-FF5E-48BA-B56D-1B4181D95568}" type="sibTrans" cxnId="{2E7484EF-91EF-463D-BDDF-0A28CD0547E6}">
      <dgm:prSet/>
      <dgm:spPr/>
      <dgm:t>
        <a:bodyPr/>
        <a:lstStyle/>
        <a:p>
          <a:endParaRPr lang="en-US"/>
        </a:p>
      </dgm:t>
    </dgm:pt>
    <dgm:pt modelId="{D6C07D27-D88A-43E3-837E-9C19D62BD2BB}">
      <dgm:prSet/>
      <dgm:spPr/>
      <dgm:t>
        <a:bodyPr/>
        <a:lstStyle/>
        <a:p>
          <a:r>
            <a:rPr lang="en-US" b="0" i="0"/>
            <a:t>Η ολιγοπωλιακή τιμή είναι μικρότερη από τη μονοπωλιακή αλλά μεγαλύτερη από την ανταγωνιστική</a:t>
          </a:r>
          <a:endParaRPr lang="en-US"/>
        </a:p>
      </dgm:t>
    </dgm:pt>
    <dgm:pt modelId="{310AE4CA-4878-4582-8932-317F9A41EC05}" type="parTrans" cxnId="{242464CD-097A-40B6-ACCE-4915B9172826}">
      <dgm:prSet/>
      <dgm:spPr/>
      <dgm:t>
        <a:bodyPr/>
        <a:lstStyle/>
        <a:p>
          <a:endParaRPr lang="en-US"/>
        </a:p>
      </dgm:t>
    </dgm:pt>
    <dgm:pt modelId="{0FA0F736-3E2C-40B0-BC69-DD21A68DD0B1}" type="sibTrans" cxnId="{242464CD-097A-40B6-ACCE-4915B9172826}">
      <dgm:prSet/>
      <dgm:spPr/>
      <dgm:t>
        <a:bodyPr/>
        <a:lstStyle/>
        <a:p>
          <a:endParaRPr lang="en-US"/>
        </a:p>
      </dgm:t>
    </dgm:pt>
    <dgm:pt modelId="{690EB331-6D2E-4041-B177-3D0937B5990F}" type="pres">
      <dgm:prSet presAssocID="{7BA647B4-0DD3-416B-8336-9D7BAE8FE83A}" presName="linear" presStyleCnt="0">
        <dgm:presLayoutVars>
          <dgm:animLvl val="lvl"/>
          <dgm:resizeHandles val="exact"/>
        </dgm:presLayoutVars>
      </dgm:prSet>
      <dgm:spPr/>
    </dgm:pt>
    <dgm:pt modelId="{6946CE89-E5BA-4839-8F68-7D479DCB5BFA}" type="pres">
      <dgm:prSet presAssocID="{0B7F8B2C-B962-43DD-ADA5-D638CF3A6904}" presName="parentText" presStyleLbl="node1" presStyleIdx="0" presStyleCnt="3">
        <dgm:presLayoutVars>
          <dgm:chMax val="0"/>
          <dgm:bulletEnabled val="1"/>
        </dgm:presLayoutVars>
      </dgm:prSet>
      <dgm:spPr/>
    </dgm:pt>
    <dgm:pt modelId="{AE03630E-97C0-4204-9F1B-AF6F4315319A}" type="pres">
      <dgm:prSet presAssocID="{C8C0197F-9300-4AE3-9571-816A74B091AF}" presName="spacer" presStyleCnt="0"/>
      <dgm:spPr/>
    </dgm:pt>
    <dgm:pt modelId="{E5027809-CD19-4377-8990-4387D8BD2F22}" type="pres">
      <dgm:prSet presAssocID="{49D91E2A-CECF-492A-944D-DFA47AB566B8}" presName="parentText" presStyleLbl="node1" presStyleIdx="1" presStyleCnt="3">
        <dgm:presLayoutVars>
          <dgm:chMax val="0"/>
          <dgm:bulletEnabled val="1"/>
        </dgm:presLayoutVars>
      </dgm:prSet>
      <dgm:spPr/>
    </dgm:pt>
    <dgm:pt modelId="{98A28AB0-B827-4412-9B73-E04756CE4C0D}" type="pres">
      <dgm:prSet presAssocID="{49D91E2A-CECF-492A-944D-DFA47AB566B8}" presName="childText" presStyleLbl="revTx" presStyleIdx="0" presStyleCnt="1">
        <dgm:presLayoutVars>
          <dgm:bulletEnabled val="1"/>
        </dgm:presLayoutVars>
      </dgm:prSet>
      <dgm:spPr/>
    </dgm:pt>
    <dgm:pt modelId="{FEF34A51-4637-4A08-A459-883759F20BBF}" type="pres">
      <dgm:prSet presAssocID="{D6C07D27-D88A-43E3-837E-9C19D62BD2BB}" presName="parentText" presStyleLbl="node1" presStyleIdx="2" presStyleCnt="3">
        <dgm:presLayoutVars>
          <dgm:chMax val="0"/>
          <dgm:bulletEnabled val="1"/>
        </dgm:presLayoutVars>
      </dgm:prSet>
      <dgm:spPr/>
    </dgm:pt>
  </dgm:ptLst>
  <dgm:cxnLst>
    <dgm:cxn modelId="{1D220D0F-9321-4B4B-B3C5-48F9237898B1}" srcId="{49D91E2A-CECF-492A-944D-DFA47AB566B8}" destId="{64B0C1CD-4AE1-4E40-AD51-34B39A060ECE}" srcOrd="1" destOrd="0" parTransId="{401115D8-D3E8-4BE6-AE98-85EE3F54BE7F}" sibTransId="{439417DA-1ADE-49D4-8209-22F7989B123B}"/>
    <dgm:cxn modelId="{B428653F-60DB-4A9F-AE7A-7159ACF8B326}" srcId="{49D91E2A-CECF-492A-944D-DFA47AB566B8}" destId="{8A5022F0-5295-4C03-B3E2-BFBBAEB08210}" srcOrd="0" destOrd="0" parTransId="{9510502F-AD30-4E52-84D1-0D0C9B975A46}" sibTransId="{F049CB2E-74F2-41E4-9F93-61142005F385}"/>
    <dgm:cxn modelId="{6B701147-648A-4C09-82C2-1B982634946B}" type="presOf" srcId="{D6C07D27-D88A-43E3-837E-9C19D62BD2BB}" destId="{FEF34A51-4637-4A08-A459-883759F20BBF}" srcOrd="0" destOrd="0" presId="urn:microsoft.com/office/officeart/2005/8/layout/vList2"/>
    <dgm:cxn modelId="{7FE04B6C-825B-4B01-88B9-2A645F0F30CC}" srcId="{7BA647B4-0DD3-416B-8336-9D7BAE8FE83A}" destId="{49D91E2A-CECF-492A-944D-DFA47AB566B8}" srcOrd="1" destOrd="0" parTransId="{15138088-8AD1-4CA8-B3FE-743B9B73CCFC}" sibTransId="{3C4E78E8-4108-466D-AA33-3C1369C1BC45}"/>
    <dgm:cxn modelId="{960EA04F-C968-4FE6-98E3-835B7CBB7CF5}" type="presOf" srcId="{482A6318-243A-40F0-A560-4A1A89B5C709}" destId="{98A28AB0-B827-4412-9B73-E04756CE4C0D}" srcOrd="0" destOrd="2" presId="urn:microsoft.com/office/officeart/2005/8/layout/vList2"/>
    <dgm:cxn modelId="{A269DE70-21BB-4FAE-8A0D-B66A6AD6EC80}" srcId="{7BA647B4-0DD3-416B-8336-9D7BAE8FE83A}" destId="{0B7F8B2C-B962-43DD-ADA5-D638CF3A6904}" srcOrd="0" destOrd="0" parTransId="{22FB9303-0374-4817-903B-552E56123460}" sibTransId="{C8C0197F-9300-4AE3-9571-816A74B091AF}"/>
    <dgm:cxn modelId="{E35E4E92-2D1B-4B40-A0C0-7162F48EC3DC}" type="presOf" srcId="{49D91E2A-CECF-492A-944D-DFA47AB566B8}" destId="{E5027809-CD19-4377-8990-4387D8BD2F22}" srcOrd="0" destOrd="0" presId="urn:microsoft.com/office/officeart/2005/8/layout/vList2"/>
    <dgm:cxn modelId="{6AC8CAA9-73C0-4A81-90EB-D0701FEDBC7B}" type="presOf" srcId="{0B7F8B2C-B962-43DD-ADA5-D638CF3A6904}" destId="{6946CE89-E5BA-4839-8F68-7D479DCB5BFA}" srcOrd="0" destOrd="0" presId="urn:microsoft.com/office/officeart/2005/8/layout/vList2"/>
    <dgm:cxn modelId="{09D18EB3-BF95-4311-880A-4642ABB8799C}" type="presOf" srcId="{8A5022F0-5295-4C03-B3E2-BFBBAEB08210}" destId="{98A28AB0-B827-4412-9B73-E04756CE4C0D}" srcOrd="0" destOrd="0" presId="urn:microsoft.com/office/officeart/2005/8/layout/vList2"/>
    <dgm:cxn modelId="{242464CD-097A-40B6-ACCE-4915B9172826}" srcId="{7BA647B4-0DD3-416B-8336-9D7BAE8FE83A}" destId="{D6C07D27-D88A-43E3-837E-9C19D62BD2BB}" srcOrd="2" destOrd="0" parTransId="{310AE4CA-4878-4582-8932-317F9A41EC05}" sibTransId="{0FA0F736-3E2C-40B0-BC69-DD21A68DD0B1}"/>
    <dgm:cxn modelId="{2E7484EF-91EF-463D-BDDF-0A28CD0547E6}" srcId="{49D91E2A-CECF-492A-944D-DFA47AB566B8}" destId="{482A6318-243A-40F0-A560-4A1A89B5C709}" srcOrd="2" destOrd="0" parTransId="{C749C680-15A3-4A44-A055-E3189F342EB5}" sibTransId="{B3CD43DD-FF5E-48BA-B56D-1B4181D95568}"/>
    <dgm:cxn modelId="{5F4DD8F4-FF14-42D2-B60E-D82D9A84C583}" type="presOf" srcId="{64B0C1CD-4AE1-4E40-AD51-34B39A060ECE}" destId="{98A28AB0-B827-4412-9B73-E04756CE4C0D}" srcOrd="0" destOrd="1" presId="urn:microsoft.com/office/officeart/2005/8/layout/vList2"/>
    <dgm:cxn modelId="{4E2DB6FB-7A86-4223-B60C-41BF778B5C53}" type="presOf" srcId="{7BA647B4-0DD3-416B-8336-9D7BAE8FE83A}" destId="{690EB331-6D2E-4041-B177-3D0937B5990F}" srcOrd="0" destOrd="0" presId="urn:microsoft.com/office/officeart/2005/8/layout/vList2"/>
    <dgm:cxn modelId="{12F077C5-ECC4-45FA-87E5-65BB011539FB}" type="presParOf" srcId="{690EB331-6D2E-4041-B177-3D0937B5990F}" destId="{6946CE89-E5BA-4839-8F68-7D479DCB5BFA}" srcOrd="0" destOrd="0" presId="urn:microsoft.com/office/officeart/2005/8/layout/vList2"/>
    <dgm:cxn modelId="{05853091-A5F5-4858-BB60-90C8B60BED7D}" type="presParOf" srcId="{690EB331-6D2E-4041-B177-3D0937B5990F}" destId="{AE03630E-97C0-4204-9F1B-AF6F4315319A}" srcOrd="1" destOrd="0" presId="urn:microsoft.com/office/officeart/2005/8/layout/vList2"/>
    <dgm:cxn modelId="{97583639-BCE7-4911-B2C9-305475B577FB}" type="presParOf" srcId="{690EB331-6D2E-4041-B177-3D0937B5990F}" destId="{E5027809-CD19-4377-8990-4387D8BD2F22}" srcOrd="2" destOrd="0" presId="urn:microsoft.com/office/officeart/2005/8/layout/vList2"/>
    <dgm:cxn modelId="{79053DD0-1862-4549-BF78-D12047E10025}" type="presParOf" srcId="{690EB331-6D2E-4041-B177-3D0937B5990F}" destId="{98A28AB0-B827-4412-9B73-E04756CE4C0D}" srcOrd="3" destOrd="0" presId="urn:microsoft.com/office/officeart/2005/8/layout/vList2"/>
    <dgm:cxn modelId="{CF41F5F6-A8EF-4B4A-969A-EBF48458A7EC}" type="presParOf" srcId="{690EB331-6D2E-4041-B177-3D0937B5990F}" destId="{FEF34A51-4637-4A08-A459-883759F20B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320B04E-FD0E-402C-81FC-ED9DB4ADC4A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65F134B-67D7-40E5-A276-6FD370C7EC29}">
      <dgm:prSet/>
      <dgm:spPr/>
      <dgm:t>
        <a:bodyPr/>
        <a:lstStyle/>
        <a:p>
          <a:r>
            <a:rPr lang="en-US" b="0" i="0" dirty="0" err="1"/>
            <a:t>Αν</a:t>
          </a:r>
          <a:r>
            <a:rPr lang="en-US" b="0" i="0" dirty="0"/>
            <a:t> </a:t>
          </a:r>
          <a:r>
            <a:rPr lang="en-US" b="0" i="0" dirty="0" err="1"/>
            <a:t>οι</a:t>
          </a:r>
          <a:r>
            <a:rPr lang="en-US" b="0" i="0" dirty="0"/>
            <a:t> </a:t>
          </a:r>
          <a:r>
            <a:rPr lang="en-US" b="0" i="0" dirty="0" err="1"/>
            <a:t>ολιγο</a:t>
          </a:r>
          <a:r>
            <a:rPr lang="en-US" b="0" i="0" dirty="0"/>
            <a:t>πωλιακές επιχειρήσεις δε</a:t>
          </a:r>
          <a:r>
            <a:rPr lang="el-GR" b="0" i="0" dirty="0"/>
            <a:t>ν</a:t>
          </a:r>
          <a:r>
            <a:rPr lang="en-US" b="0" i="0" dirty="0"/>
            <a:t> σχηματίσουν καρτέλ – ίσως εξαιτίας της νομοθεσίας περί ανταγωνισμού – πρέπει να αποφασίσει η κάθε μία ατομικά για την παραγόμενη ποσότητα νερού</a:t>
          </a:r>
          <a:endParaRPr lang="en-US" dirty="0"/>
        </a:p>
      </dgm:t>
    </dgm:pt>
    <dgm:pt modelId="{7B9061CB-70FB-4425-8ACE-80FF14CE1184}" type="parTrans" cxnId="{248BF83A-6A55-4E09-B7BA-2C8022369D91}">
      <dgm:prSet/>
      <dgm:spPr/>
      <dgm:t>
        <a:bodyPr/>
        <a:lstStyle/>
        <a:p>
          <a:endParaRPr lang="en-US"/>
        </a:p>
      </dgm:t>
    </dgm:pt>
    <dgm:pt modelId="{1F622389-6B7B-484E-B334-D4F619710D0A}" type="sibTrans" cxnId="{248BF83A-6A55-4E09-B7BA-2C8022369D91}">
      <dgm:prSet/>
      <dgm:spPr/>
      <dgm:t>
        <a:bodyPr/>
        <a:lstStyle/>
        <a:p>
          <a:endParaRPr lang="en-US"/>
        </a:p>
      </dgm:t>
    </dgm:pt>
    <dgm:pt modelId="{7115F105-FC0C-4194-97E3-ACF04140BC8A}">
      <dgm:prSet/>
      <dgm:spPr/>
      <dgm:t>
        <a:bodyPr/>
        <a:lstStyle/>
        <a:p>
          <a:r>
            <a:rPr lang="en-US" b="0" i="0"/>
            <a:t>Υπάρχουν δύο αποτελέσματα που πρέπει να ληφθούν υπόψη</a:t>
          </a:r>
          <a:endParaRPr lang="en-US"/>
        </a:p>
      </dgm:t>
    </dgm:pt>
    <dgm:pt modelId="{1B5A6365-F8ED-4AB6-B132-57ADFECC3F3F}" type="parTrans" cxnId="{55BC773A-BF62-42C7-8EAF-02A477AD63B1}">
      <dgm:prSet/>
      <dgm:spPr/>
      <dgm:t>
        <a:bodyPr/>
        <a:lstStyle/>
        <a:p>
          <a:endParaRPr lang="en-US"/>
        </a:p>
      </dgm:t>
    </dgm:pt>
    <dgm:pt modelId="{1746EE47-2BF8-4AF6-A716-B59964CF9AEC}" type="sibTrans" cxnId="{55BC773A-BF62-42C7-8EAF-02A477AD63B1}">
      <dgm:prSet/>
      <dgm:spPr/>
      <dgm:t>
        <a:bodyPr/>
        <a:lstStyle/>
        <a:p>
          <a:endParaRPr lang="en-US"/>
        </a:p>
      </dgm:t>
    </dgm:pt>
    <dgm:pt modelId="{225682FD-31F5-42CB-93C2-1AA36D3A5672}">
      <dgm:prSet/>
      <dgm:spPr/>
      <dgm:t>
        <a:bodyPr/>
        <a:lstStyle/>
        <a:p>
          <a:r>
            <a:rPr lang="en-US" b="0" i="0"/>
            <a:t>Το αποτέλεσμα παραγωγής</a:t>
          </a:r>
          <a:endParaRPr lang="en-US"/>
        </a:p>
      </dgm:t>
    </dgm:pt>
    <dgm:pt modelId="{BF2D4E8F-B97A-49C7-8F79-FC5ABA348558}" type="parTrans" cxnId="{36956359-BEAC-4EEF-BF69-D7C50ACA6F57}">
      <dgm:prSet/>
      <dgm:spPr/>
      <dgm:t>
        <a:bodyPr/>
        <a:lstStyle/>
        <a:p>
          <a:endParaRPr lang="en-US"/>
        </a:p>
      </dgm:t>
    </dgm:pt>
    <dgm:pt modelId="{19065376-8DCC-4109-BB87-4B277ABDD071}" type="sibTrans" cxnId="{36956359-BEAC-4EEF-BF69-D7C50ACA6F57}">
      <dgm:prSet/>
      <dgm:spPr/>
      <dgm:t>
        <a:bodyPr/>
        <a:lstStyle/>
        <a:p>
          <a:endParaRPr lang="en-US"/>
        </a:p>
      </dgm:t>
    </dgm:pt>
    <dgm:pt modelId="{2AF89360-5331-4AD3-9126-72B95CC91F24}">
      <dgm:prSet/>
      <dgm:spPr/>
      <dgm:t>
        <a:bodyPr/>
        <a:lstStyle/>
        <a:p>
          <a:r>
            <a:rPr lang="en-US" b="0" i="0"/>
            <a:t>Επειδή η τιμή είναι μεγαλύτερη από το οριακό κόστος, η πώληση μιας επιπρόσθετης μονάδας προϊόντος στην τρέχουσα τιμή θα αυξήσει το κέρδος</a:t>
          </a:r>
          <a:endParaRPr lang="en-US"/>
        </a:p>
      </dgm:t>
    </dgm:pt>
    <dgm:pt modelId="{15E7EFD0-1371-42EE-9BC5-29FE878DD6F8}" type="parTrans" cxnId="{6B709A89-91D9-4F43-93D2-12E76A079327}">
      <dgm:prSet/>
      <dgm:spPr/>
      <dgm:t>
        <a:bodyPr/>
        <a:lstStyle/>
        <a:p>
          <a:endParaRPr lang="en-US"/>
        </a:p>
      </dgm:t>
    </dgm:pt>
    <dgm:pt modelId="{15688841-7FA4-41C1-8E73-9586D02D0E92}" type="sibTrans" cxnId="{6B709A89-91D9-4F43-93D2-12E76A079327}">
      <dgm:prSet/>
      <dgm:spPr/>
      <dgm:t>
        <a:bodyPr/>
        <a:lstStyle/>
        <a:p>
          <a:endParaRPr lang="en-US"/>
        </a:p>
      </dgm:t>
    </dgm:pt>
    <dgm:pt modelId="{8D766A46-EFEC-4F83-A785-9C88D7158444}">
      <dgm:prSet/>
      <dgm:spPr/>
      <dgm:t>
        <a:bodyPr/>
        <a:lstStyle/>
        <a:p>
          <a:r>
            <a:rPr lang="en-US" b="0" i="0"/>
            <a:t>Το αποτέλεσμα τιμής</a:t>
          </a:r>
          <a:endParaRPr lang="en-US"/>
        </a:p>
      </dgm:t>
    </dgm:pt>
    <dgm:pt modelId="{4172BF74-7E26-4D0B-86FB-45078F010AC1}" type="parTrans" cxnId="{EFF44D99-7E17-4F6D-9ED9-3EBF6936215B}">
      <dgm:prSet/>
      <dgm:spPr/>
      <dgm:t>
        <a:bodyPr/>
        <a:lstStyle/>
        <a:p>
          <a:endParaRPr lang="en-US"/>
        </a:p>
      </dgm:t>
    </dgm:pt>
    <dgm:pt modelId="{422DF400-C01A-4117-9560-27D4024E0351}" type="sibTrans" cxnId="{EFF44D99-7E17-4F6D-9ED9-3EBF6936215B}">
      <dgm:prSet/>
      <dgm:spPr/>
      <dgm:t>
        <a:bodyPr/>
        <a:lstStyle/>
        <a:p>
          <a:endParaRPr lang="en-US"/>
        </a:p>
      </dgm:t>
    </dgm:pt>
    <dgm:pt modelId="{FD5C3BCB-7CC5-4B73-8647-22E699DC8A23}">
      <dgm:prSet/>
      <dgm:spPr/>
      <dgm:t>
        <a:bodyPr/>
        <a:lstStyle/>
        <a:p>
          <a:r>
            <a:rPr lang="en-US" b="0" i="0"/>
            <a:t>Η αύξηση της παραγωγής θα αυξήσει τη συνολική ποσότητα που πωλείται, γεγονός που θα μειώσει την τιμή και το κέρδος στο σύνολο των πωλήσεων</a:t>
          </a:r>
          <a:endParaRPr lang="en-US"/>
        </a:p>
      </dgm:t>
    </dgm:pt>
    <dgm:pt modelId="{B2A7E958-797F-46F5-9D4C-EBFA591CF546}" type="parTrans" cxnId="{CEBB6413-454B-44CA-87DA-EAE68DEB654C}">
      <dgm:prSet/>
      <dgm:spPr/>
      <dgm:t>
        <a:bodyPr/>
        <a:lstStyle/>
        <a:p>
          <a:endParaRPr lang="en-US"/>
        </a:p>
      </dgm:t>
    </dgm:pt>
    <dgm:pt modelId="{1ED6D82B-ADD6-443B-8201-216F8B295B70}" type="sibTrans" cxnId="{CEBB6413-454B-44CA-87DA-EAE68DEB654C}">
      <dgm:prSet/>
      <dgm:spPr/>
      <dgm:t>
        <a:bodyPr/>
        <a:lstStyle/>
        <a:p>
          <a:endParaRPr lang="en-US"/>
        </a:p>
      </dgm:t>
    </dgm:pt>
    <dgm:pt modelId="{1F322CFF-A6B7-40FF-A4CF-8EEE9E4DF194}">
      <dgm:prSet/>
      <dgm:spPr/>
      <dgm:t>
        <a:bodyPr/>
        <a:lstStyle/>
        <a:p>
          <a:r>
            <a:rPr lang="en-US" b="0" i="0"/>
            <a:t>αποτέλεσμα παραγωγής &gt; αποτέλεσμα τιμής = αύξηση της παραγωγής μέχρι να ισορροπήσουν τα οριακά αποτελέσματα</a:t>
          </a:r>
          <a:endParaRPr lang="en-US"/>
        </a:p>
      </dgm:t>
    </dgm:pt>
    <dgm:pt modelId="{570BF9F4-4A00-458E-A21D-F9AA33332000}" type="parTrans" cxnId="{4AF918A2-A506-4CD6-A7AA-24A869FE50BF}">
      <dgm:prSet/>
      <dgm:spPr/>
      <dgm:t>
        <a:bodyPr/>
        <a:lstStyle/>
        <a:p>
          <a:endParaRPr lang="en-US"/>
        </a:p>
      </dgm:t>
    </dgm:pt>
    <dgm:pt modelId="{E0FB4D69-F3B4-4D42-A92C-5A20328F266C}" type="sibTrans" cxnId="{4AF918A2-A506-4CD6-A7AA-24A869FE50BF}">
      <dgm:prSet/>
      <dgm:spPr/>
      <dgm:t>
        <a:bodyPr/>
        <a:lstStyle/>
        <a:p>
          <a:endParaRPr lang="en-US"/>
        </a:p>
      </dgm:t>
    </dgm:pt>
    <dgm:pt modelId="{DA0A8894-F2EF-4D83-8508-ECC204A21787}">
      <dgm:prSet/>
      <dgm:spPr/>
      <dgm:t>
        <a:bodyPr/>
        <a:lstStyle/>
        <a:p>
          <a:r>
            <a:rPr lang="en-US" b="0" i="0"/>
            <a:t>αποτέλεσμα τιμής &gt; αποτέλεσμα παραγωγής = όχι μόνο δεν θα αυξήσει την παραγωγή αλλά πιθανότατα να την μειώσει</a:t>
          </a:r>
          <a:endParaRPr lang="en-US"/>
        </a:p>
      </dgm:t>
    </dgm:pt>
    <dgm:pt modelId="{03CE931B-840C-4A1D-8F5F-45B900B7C855}" type="parTrans" cxnId="{48092824-525A-42D8-BD8B-A37CF78467D3}">
      <dgm:prSet/>
      <dgm:spPr/>
      <dgm:t>
        <a:bodyPr/>
        <a:lstStyle/>
        <a:p>
          <a:endParaRPr lang="en-US"/>
        </a:p>
      </dgm:t>
    </dgm:pt>
    <dgm:pt modelId="{E5B40A9F-3176-4EFF-BC61-907159AD873E}" type="sibTrans" cxnId="{48092824-525A-42D8-BD8B-A37CF78467D3}">
      <dgm:prSet/>
      <dgm:spPr/>
      <dgm:t>
        <a:bodyPr/>
        <a:lstStyle/>
        <a:p>
          <a:endParaRPr lang="en-US"/>
        </a:p>
      </dgm:t>
    </dgm:pt>
    <dgm:pt modelId="{15D8B325-E78D-4DBF-98D4-C75EC48934F4}">
      <dgm:prSet/>
      <dgm:spPr/>
      <dgm:t>
        <a:bodyPr/>
        <a:lstStyle/>
        <a:p>
          <a:r>
            <a:rPr lang="en-US" b="0" i="0"/>
            <a:t>Ο αυξημένος ανταγωνισμός με περισσότερους προμηθευτές μειώνει το αποτέλεσμα τιμής  κι έτσι παραμένει μόνο το αποτέλεσμα παραγωγής</a:t>
          </a:r>
          <a:endParaRPr lang="en-US"/>
        </a:p>
      </dgm:t>
    </dgm:pt>
    <dgm:pt modelId="{A6E47902-12ED-49C6-8E84-02E25A75D47A}" type="parTrans" cxnId="{07BE6B09-7179-4714-81DA-279A33648FE2}">
      <dgm:prSet/>
      <dgm:spPr/>
      <dgm:t>
        <a:bodyPr/>
        <a:lstStyle/>
        <a:p>
          <a:endParaRPr lang="en-US"/>
        </a:p>
      </dgm:t>
    </dgm:pt>
    <dgm:pt modelId="{5DFA73B3-458E-4AD7-B18E-459069F8346C}" type="sibTrans" cxnId="{07BE6B09-7179-4714-81DA-279A33648FE2}">
      <dgm:prSet/>
      <dgm:spPr/>
      <dgm:t>
        <a:bodyPr/>
        <a:lstStyle/>
        <a:p>
          <a:endParaRPr lang="en-US"/>
        </a:p>
      </dgm:t>
    </dgm:pt>
    <dgm:pt modelId="{965225CF-3F36-4B1B-AB46-C663B3F1881F}" type="pres">
      <dgm:prSet presAssocID="{8320B04E-FD0E-402C-81FC-ED9DB4ADC4A8}" presName="linear" presStyleCnt="0">
        <dgm:presLayoutVars>
          <dgm:animLvl val="lvl"/>
          <dgm:resizeHandles val="exact"/>
        </dgm:presLayoutVars>
      </dgm:prSet>
      <dgm:spPr/>
    </dgm:pt>
    <dgm:pt modelId="{42CDD7E6-00CB-43D9-A458-84E7C7FFF5A1}" type="pres">
      <dgm:prSet presAssocID="{765F134B-67D7-40E5-A276-6FD370C7EC29}" presName="parentText" presStyleLbl="node1" presStyleIdx="0" presStyleCnt="3">
        <dgm:presLayoutVars>
          <dgm:chMax val="0"/>
          <dgm:bulletEnabled val="1"/>
        </dgm:presLayoutVars>
      </dgm:prSet>
      <dgm:spPr/>
    </dgm:pt>
    <dgm:pt modelId="{3E45F578-DD0B-4E8F-AF67-89AD8471F94C}" type="pres">
      <dgm:prSet presAssocID="{1F622389-6B7B-484E-B334-D4F619710D0A}" presName="spacer" presStyleCnt="0"/>
      <dgm:spPr/>
    </dgm:pt>
    <dgm:pt modelId="{1D6A2229-727E-4FF6-A1BB-8E03C8E5B6B5}" type="pres">
      <dgm:prSet presAssocID="{7115F105-FC0C-4194-97E3-ACF04140BC8A}" presName="parentText" presStyleLbl="node1" presStyleIdx="1" presStyleCnt="3">
        <dgm:presLayoutVars>
          <dgm:chMax val="0"/>
          <dgm:bulletEnabled val="1"/>
        </dgm:presLayoutVars>
      </dgm:prSet>
      <dgm:spPr/>
    </dgm:pt>
    <dgm:pt modelId="{3A28576A-4CCF-4D49-8D10-697CEA5EB75B}" type="pres">
      <dgm:prSet presAssocID="{7115F105-FC0C-4194-97E3-ACF04140BC8A}" presName="childText" presStyleLbl="revTx" presStyleIdx="0" presStyleCnt="1">
        <dgm:presLayoutVars>
          <dgm:bulletEnabled val="1"/>
        </dgm:presLayoutVars>
      </dgm:prSet>
      <dgm:spPr/>
    </dgm:pt>
    <dgm:pt modelId="{090F53FD-448C-4693-9536-E0FB8132ED17}" type="pres">
      <dgm:prSet presAssocID="{15D8B325-E78D-4DBF-98D4-C75EC48934F4}" presName="parentText" presStyleLbl="node1" presStyleIdx="2" presStyleCnt="3">
        <dgm:presLayoutVars>
          <dgm:chMax val="0"/>
          <dgm:bulletEnabled val="1"/>
        </dgm:presLayoutVars>
      </dgm:prSet>
      <dgm:spPr/>
    </dgm:pt>
  </dgm:ptLst>
  <dgm:cxnLst>
    <dgm:cxn modelId="{07BE6B09-7179-4714-81DA-279A33648FE2}" srcId="{8320B04E-FD0E-402C-81FC-ED9DB4ADC4A8}" destId="{15D8B325-E78D-4DBF-98D4-C75EC48934F4}" srcOrd="2" destOrd="0" parTransId="{A6E47902-12ED-49C6-8E84-02E25A75D47A}" sibTransId="{5DFA73B3-458E-4AD7-B18E-459069F8346C}"/>
    <dgm:cxn modelId="{CEBB6413-454B-44CA-87DA-EAE68DEB654C}" srcId="{8D766A46-EFEC-4F83-A785-9C88D7158444}" destId="{FD5C3BCB-7CC5-4B73-8647-22E699DC8A23}" srcOrd="0" destOrd="0" parTransId="{B2A7E958-797F-46F5-9D4C-EBFA591CF546}" sibTransId="{1ED6D82B-ADD6-443B-8201-216F8B295B70}"/>
    <dgm:cxn modelId="{48092824-525A-42D8-BD8B-A37CF78467D3}" srcId="{7115F105-FC0C-4194-97E3-ACF04140BC8A}" destId="{DA0A8894-F2EF-4D83-8508-ECC204A21787}" srcOrd="3" destOrd="0" parTransId="{03CE931B-840C-4A1D-8F5F-45B900B7C855}" sibTransId="{E5B40A9F-3176-4EFF-BC61-907159AD873E}"/>
    <dgm:cxn modelId="{E510992A-FC2F-4F1D-8220-CFF02B59B17E}" type="presOf" srcId="{8D766A46-EFEC-4F83-A785-9C88D7158444}" destId="{3A28576A-4CCF-4D49-8D10-697CEA5EB75B}" srcOrd="0" destOrd="2" presId="urn:microsoft.com/office/officeart/2005/8/layout/vList2"/>
    <dgm:cxn modelId="{EF3EC333-7F2A-4365-B5F6-34109D119B78}" type="presOf" srcId="{DA0A8894-F2EF-4D83-8508-ECC204A21787}" destId="{3A28576A-4CCF-4D49-8D10-697CEA5EB75B}" srcOrd="0" destOrd="5" presId="urn:microsoft.com/office/officeart/2005/8/layout/vList2"/>
    <dgm:cxn modelId="{55BC773A-BF62-42C7-8EAF-02A477AD63B1}" srcId="{8320B04E-FD0E-402C-81FC-ED9DB4ADC4A8}" destId="{7115F105-FC0C-4194-97E3-ACF04140BC8A}" srcOrd="1" destOrd="0" parTransId="{1B5A6365-F8ED-4AB6-B132-57ADFECC3F3F}" sibTransId="{1746EE47-2BF8-4AF6-A716-B59964CF9AEC}"/>
    <dgm:cxn modelId="{248BF83A-6A55-4E09-B7BA-2C8022369D91}" srcId="{8320B04E-FD0E-402C-81FC-ED9DB4ADC4A8}" destId="{765F134B-67D7-40E5-A276-6FD370C7EC29}" srcOrd="0" destOrd="0" parTransId="{7B9061CB-70FB-4425-8ACE-80FF14CE1184}" sibTransId="{1F622389-6B7B-484E-B334-D4F619710D0A}"/>
    <dgm:cxn modelId="{F8759B4B-33B3-4106-89F8-77A00CF89C21}" type="presOf" srcId="{8320B04E-FD0E-402C-81FC-ED9DB4ADC4A8}" destId="{965225CF-3F36-4B1B-AB46-C663B3F1881F}" srcOrd="0" destOrd="0" presId="urn:microsoft.com/office/officeart/2005/8/layout/vList2"/>
    <dgm:cxn modelId="{767F9974-9000-4E2E-8124-179217846123}" type="presOf" srcId="{7115F105-FC0C-4194-97E3-ACF04140BC8A}" destId="{1D6A2229-727E-4FF6-A1BB-8E03C8E5B6B5}" srcOrd="0" destOrd="0" presId="urn:microsoft.com/office/officeart/2005/8/layout/vList2"/>
    <dgm:cxn modelId="{36956359-BEAC-4EEF-BF69-D7C50ACA6F57}" srcId="{7115F105-FC0C-4194-97E3-ACF04140BC8A}" destId="{225682FD-31F5-42CB-93C2-1AA36D3A5672}" srcOrd="0" destOrd="0" parTransId="{BF2D4E8F-B97A-49C7-8F79-FC5ABA348558}" sibTransId="{19065376-8DCC-4109-BB87-4B277ABDD071}"/>
    <dgm:cxn modelId="{27227186-4FA6-4321-B318-693BE3FC27C2}" type="presOf" srcId="{1F322CFF-A6B7-40FF-A4CF-8EEE9E4DF194}" destId="{3A28576A-4CCF-4D49-8D10-697CEA5EB75B}" srcOrd="0" destOrd="4" presId="urn:microsoft.com/office/officeart/2005/8/layout/vList2"/>
    <dgm:cxn modelId="{6B709A89-91D9-4F43-93D2-12E76A079327}" srcId="{225682FD-31F5-42CB-93C2-1AA36D3A5672}" destId="{2AF89360-5331-4AD3-9126-72B95CC91F24}" srcOrd="0" destOrd="0" parTransId="{15E7EFD0-1371-42EE-9BC5-29FE878DD6F8}" sibTransId="{15688841-7FA4-41C1-8E73-9586D02D0E92}"/>
    <dgm:cxn modelId="{EFF44D99-7E17-4F6D-9ED9-3EBF6936215B}" srcId="{7115F105-FC0C-4194-97E3-ACF04140BC8A}" destId="{8D766A46-EFEC-4F83-A785-9C88D7158444}" srcOrd="1" destOrd="0" parTransId="{4172BF74-7E26-4D0B-86FB-45078F010AC1}" sibTransId="{422DF400-C01A-4117-9560-27D4024E0351}"/>
    <dgm:cxn modelId="{4AF918A2-A506-4CD6-A7AA-24A869FE50BF}" srcId="{7115F105-FC0C-4194-97E3-ACF04140BC8A}" destId="{1F322CFF-A6B7-40FF-A4CF-8EEE9E4DF194}" srcOrd="2" destOrd="0" parTransId="{570BF9F4-4A00-458E-A21D-F9AA33332000}" sibTransId="{E0FB4D69-F3B4-4D42-A92C-5A20328F266C}"/>
    <dgm:cxn modelId="{67388CAE-87ED-429B-84AE-D4BD37FA748E}" type="presOf" srcId="{225682FD-31F5-42CB-93C2-1AA36D3A5672}" destId="{3A28576A-4CCF-4D49-8D10-697CEA5EB75B}" srcOrd="0" destOrd="0" presId="urn:microsoft.com/office/officeart/2005/8/layout/vList2"/>
    <dgm:cxn modelId="{EEBB4EB0-271B-48CC-B386-4A97D4C70860}" type="presOf" srcId="{765F134B-67D7-40E5-A276-6FD370C7EC29}" destId="{42CDD7E6-00CB-43D9-A458-84E7C7FFF5A1}" srcOrd="0" destOrd="0" presId="urn:microsoft.com/office/officeart/2005/8/layout/vList2"/>
    <dgm:cxn modelId="{B94CB0D4-3E2A-4245-8CCD-7D51E9540A6F}" type="presOf" srcId="{2AF89360-5331-4AD3-9126-72B95CC91F24}" destId="{3A28576A-4CCF-4D49-8D10-697CEA5EB75B}" srcOrd="0" destOrd="1" presId="urn:microsoft.com/office/officeart/2005/8/layout/vList2"/>
    <dgm:cxn modelId="{86C2ECE9-2C1F-48EE-9C53-8FDC9E9CD109}" type="presOf" srcId="{FD5C3BCB-7CC5-4B73-8647-22E699DC8A23}" destId="{3A28576A-4CCF-4D49-8D10-697CEA5EB75B}" srcOrd="0" destOrd="3" presId="urn:microsoft.com/office/officeart/2005/8/layout/vList2"/>
    <dgm:cxn modelId="{137CE4F6-CFC1-44AD-8D93-AF240C6F482C}" type="presOf" srcId="{15D8B325-E78D-4DBF-98D4-C75EC48934F4}" destId="{090F53FD-448C-4693-9536-E0FB8132ED17}" srcOrd="0" destOrd="0" presId="urn:microsoft.com/office/officeart/2005/8/layout/vList2"/>
    <dgm:cxn modelId="{108EC44B-BA2F-4195-9114-6D6AC615A214}" type="presParOf" srcId="{965225CF-3F36-4B1B-AB46-C663B3F1881F}" destId="{42CDD7E6-00CB-43D9-A458-84E7C7FFF5A1}" srcOrd="0" destOrd="0" presId="urn:microsoft.com/office/officeart/2005/8/layout/vList2"/>
    <dgm:cxn modelId="{955456A7-3BF0-4353-97D1-F8BEA4C3695C}" type="presParOf" srcId="{965225CF-3F36-4B1B-AB46-C663B3F1881F}" destId="{3E45F578-DD0B-4E8F-AF67-89AD8471F94C}" srcOrd="1" destOrd="0" presId="urn:microsoft.com/office/officeart/2005/8/layout/vList2"/>
    <dgm:cxn modelId="{5BC0623C-B0E2-4AB7-B897-976BBFE1722F}" type="presParOf" srcId="{965225CF-3F36-4B1B-AB46-C663B3F1881F}" destId="{1D6A2229-727E-4FF6-A1BB-8E03C8E5B6B5}" srcOrd="2" destOrd="0" presId="urn:microsoft.com/office/officeart/2005/8/layout/vList2"/>
    <dgm:cxn modelId="{555B9966-8460-42DC-870A-5842A385DE8D}" type="presParOf" srcId="{965225CF-3F36-4B1B-AB46-C663B3F1881F}" destId="{3A28576A-4CCF-4D49-8D10-697CEA5EB75B}" srcOrd="3" destOrd="0" presId="urn:microsoft.com/office/officeart/2005/8/layout/vList2"/>
    <dgm:cxn modelId="{2F7465F2-6BD8-4AED-A8CE-588E79514360}" type="presParOf" srcId="{965225CF-3F36-4B1B-AB46-C663B3F1881F}" destId="{090F53FD-448C-4693-9536-E0FB8132ED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CF25948-4563-4FC1-8A76-83EB5137B55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BD2F70-8C9B-4627-914F-A983BD211F19}">
      <dgm:prSet/>
      <dgm:spPr/>
      <dgm:t>
        <a:bodyPr/>
        <a:lstStyle/>
        <a:p>
          <a:r>
            <a:rPr lang="en-US"/>
            <a:t>Σχεδιασμένο για να αποθαρρύνεται η συνεργασία</a:t>
          </a:r>
        </a:p>
      </dgm:t>
    </dgm:pt>
    <dgm:pt modelId="{90DDC280-55E3-4231-8CBD-4FFC64C2A469}" type="parTrans" cxnId="{E191D938-0695-4388-A033-648FBE308AA4}">
      <dgm:prSet/>
      <dgm:spPr/>
      <dgm:t>
        <a:bodyPr/>
        <a:lstStyle/>
        <a:p>
          <a:endParaRPr lang="en-US"/>
        </a:p>
      </dgm:t>
    </dgm:pt>
    <dgm:pt modelId="{235FB850-0E72-440E-B4A9-42A546D4B813}" type="sibTrans" cxnId="{E191D938-0695-4388-A033-648FBE308AA4}">
      <dgm:prSet/>
      <dgm:spPr/>
      <dgm:t>
        <a:bodyPr/>
        <a:lstStyle/>
        <a:p>
          <a:endParaRPr lang="en-US"/>
        </a:p>
      </dgm:t>
    </dgm:pt>
    <dgm:pt modelId="{F5D51B7E-BEA7-4555-9DDC-0BAC51A1968D}">
      <dgm:prSet/>
      <dgm:spPr/>
      <dgm:t>
        <a:bodyPr/>
        <a:lstStyle/>
        <a:p>
          <a:r>
            <a:rPr lang="en-US"/>
            <a:t>Αντιφάσεις στην πολιτική ανταγωνισμού</a:t>
          </a:r>
        </a:p>
      </dgm:t>
    </dgm:pt>
    <dgm:pt modelId="{94BD5C15-E756-4E21-8F32-E0F34DC23A4F}" type="parTrans" cxnId="{459E1BF8-C7BC-41D6-8C95-3B2D4CCA3E4B}">
      <dgm:prSet/>
      <dgm:spPr/>
      <dgm:t>
        <a:bodyPr/>
        <a:lstStyle/>
        <a:p>
          <a:endParaRPr lang="en-US"/>
        </a:p>
      </dgm:t>
    </dgm:pt>
    <dgm:pt modelId="{FE52E87A-2AB6-4700-8DFE-27CADDC02443}" type="sibTrans" cxnId="{459E1BF8-C7BC-41D6-8C95-3B2D4CCA3E4B}">
      <dgm:prSet/>
      <dgm:spPr/>
      <dgm:t>
        <a:bodyPr/>
        <a:lstStyle/>
        <a:p>
          <a:endParaRPr lang="en-US"/>
        </a:p>
      </dgm:t>
    </dgm:pt>
    <dgm:pt modelId="{5CF2A958-06EC-4F3D-B16D-22AD7C7D5BB0}">
      <dgm:prSet/>
      <dgm:spPr/>
      <dgm:t>
        <a:bodyPr/>
        <a:lstStyle/>
        <a:p>
          <a:r>
            <a:rPr lang="en-US"/>
            <a:t>Καθορισμός τιμών μεταπώλησης</a:t>
          </a:r>
        </a:p>
      </dgm:t>
    </dgm:pt>
    <dgm:pt modelId="{ACBC9E8C-FAFE-463A-869C-E5BF6C297967}" type="parTrans" cxnId="{A5389E80-4FE8-4959-8F1A-50ADF4A25B90}">
      <dgm:prSet/>
      <dgm:spPr/>
      <dgm:t>
        <a:bodyPr/>
        <a:lstStyle/>
        <a:p>
          <a:endParaRPr lang="en-US"/>
        </a:p>
      </dgm:t>
    </dgm:pt>
    <dgm:pt modelId="{45382C03-0A8D-49C1-A1EA-91D83225058A}" type="sibTrans" cxnId="{A5389E80-4FE8-4959-8F1A-50ADF4A25B90}">
      <dgm:prSet/>
      <dgm:spPr/>
      <dgm:t>
        <a:bodyPr/>
        <a:lstStyle/>
        <a:p>
          <a:endParaRPr lang="en-US"/>
        </a:p>
      </dgm:t>
    </dgm:pt>
    <dgm:pt modelId="{9BAC57DB-2266-4E3D-8101-E4A113446A08}">
      <dgm:prSet/>
      <dgm:spPr/>
      <dgm:t>
        <a:bodyPr/>
        <a:lstStyle/>
        <a:p>
          <a:r>
            <a:rPr lang="en-US"/>
            <a:t>Μια επιχείρηση μπορεί να επιθυμεί να προστατεύσει την εικόνα της όπου μια υψηλή τιμή αποτελεί μέρος της στρατηγικού της μάρκετινγκ</a:t>
          </a:r>
        </a:p>
      </dgm:t>
    </dgm:pt>
    <dgm:pt modelId="{5A8FA729-6B01-43FD-8CE2-396403EB01BC}" type="parTrans" cxnId="{733BB6B9-566D-4F07-ABDB-420FAACB89B2}">
      <dgm:prSet/>
      <dgm:spPr/>
      <dgm:t>
        <a:bodyPr/>
        <a:lstStyle/>
        <a:p>
          <a:endParaRPr lang="en-US"/>
        </a:p>
      </dgm:t>
    </dgm:pt>
    <dgm:pt modelId="{6ED3D1D2-4EBD-44BB-AA90-AAD48C273DCB}" type="sibTrans" cxnId="{733BB6B9-566D-4F07-ABDB-420FAACB89B2}">
      <dgm:prSet/>
      <dgm:spPr/>
      <dgm:t>
        <a:bodyPr/>
        <a:lstStyle/>
        <a:p>
          <a:endParaRPr lang="en-US"/>
        </a:p>
      </dgm:t>
    </dgm:pt>
    <dgm:pt modelId="{E4CDBDEB-AF03-4AC4-9639-FEB288F21D53}">
      <dgm:prSet/>
      <dgm:spPr/>
      <dgm:t>
        <a:bodyPr/>
        <a:lstStyle/>
        <a:p>
          <a:r>
            <a:rPr lang="en-US"/>
            <a:t>Αρπακτική τιμολόγηση</a:t>
          </a:r>
        </a:p>
      </dgm:t>
    </dgm:pt>
    <dgm:pt modelId="{AFD17ABC-CFD1-44E7-ABA5-53501463BE6C}" type="parTrans" cxnId="{6445D0E3-1201-4B13-ACEF-0ED6A67FF66D}">
      <dgm:prSet/>
      <dgm:spPr/>
      <dgm:t>
        <a:bodyPr/>
        <a:lstStyle/>
        <a:p>
          <a:endParaRPr lang="en-US"/>
        </a:p>
      </dgm:t>
    </dgm:pt>
    <dgm:pt modelId="{C030B412-9B48-4E83-931F-14F519B01ABE}" type="sibTrans" cxnId="{6445D0E3-1201-4B13-ACEF-0ED6A67FF66D}">
      <dgm:prSet/>
      <dgm:spPr/>
      <dgm:t>
        <a:bodyPr/>
        <a:lstStyle/>
        <a:p>
          <a:endParaRPr lang="en-US"/>
        </a:p>
      </dgm:t>
    </dgm:pt>
    <dgm:pt modelId="{E6E702C7-F8A6-4DAA-89DB-755B5BAE1D9A}">
      <dgm:prSet/>
      <dgm:spPr/>
      <dgm:t>
        <a:bodyPr/>
        <a:lstStyle/>
        <a:p>
          <a:r>
            <a:rPr lang="en-US"/>
            <a:t>Ποίο το όριο μεταξύ της αρπακτικής και ανταγωνιστικής τιμολόγησης;</a:t>
          </a:r>
        </a:p>
      </dgm:t>
    </dgm:pt>
    <dgm:pt modelId="{A2243750-2E9A-42A8-8CA3-7ABC4C85789D}" type="parTrans" cxnId="{81E1F5B1-B025-4868-8E3F-5B390895C699}">
      <dgm:prSet/>
      <dgm:spPr/>
      <dgm:t>
        <a:bodyPr/>
        <a:lstStyle/>
        <a:p>
          <a:endParaRPr lang="en-US"/>
        </a:p>
      </dgm:t>
    </dgm:pt>
    <dgm:pt modelId="{24DF7FCA-B5A2-4070-872C-FE956D20EE26}" type="sibTrans" cxnId="{81E1F5B1-B025-4868-8E3F-5B390895C699}">
      <dgm:prSet/>
      <dgm:spPr/>
      <dgm:t>
        <a:bodyPr/>
        <a:lstStyle/>
        <a:p>
          <a:endParaRPr lang="en-US"/>
        </a:p>
      </dgm:t>
    </dgm:pt>
    <dgm:pt modelId="{89CAE680-CB0A-4834-870F-FC903DC581AC}">
      <dgm:prSet/>
      <dgm:spPr/>
      <dgm:t>
        <a:bodyPr/>
        <a:lstStyle/>
        <a:p>
          <a:r>
            <a:rPr lang="en-US"/>
            <a:t>Αλληλένδετη πώληση προϊόντων</a:t>
          </a:r>
        </a:p>
      </dgm:t>
    </dgm:pt>
    <dgm:pt modelId="{118BA45B-633C-48F1-84DA-420A43E5DE8D}" type="parTrans" cxnId="{81FF3A26-CDFA-4F74-9110-3333CFA1BBD3}">
      <dgm:prSet/>
      <dgm:spPr/>
      <dgm:t>
        <a:bodyPr/>
        <a:lstStyle/>
        <a:p>
          <a:endParaRPr lang="en-US"/>
        </a:p>
      </dgm:t>
    </dgm:pt>
    <dgm:pt modelId="{974C6550-8362-46F5-A71A-758D2E40CD83}" type="sibTrans" cxnId="{81FF3A26-CDFA-4F74-9110-3333CFA1BBD3}">
      <dgm:prSet/>
      <dgm:spPr/>
      <dgm:t>
        <a:bodyPr/>
        <a:lstStyle/>
        <a:p>
          <a:endParaRPr lang="en-US"/>
        </a:p>
      </dgm:t>
    </dgm:pt>
    <dgm:pt modelId="{3FECDFEF-485F-4E08-9341-D1188CD7D2B2}">
      <dgm:prSet/>
      <dgm:spPr/>
      <dgm:t>
        <a:bodyPr/>
        <a:lstStyle/>
        <a:p>
          <a:r>
            <a:rPr lang="en-US"/>
            <a:t>Ένας πελάτης υποχρεούται να αγοράσει κάτι που δεν θέλει ως προϋπόθεση για να αγοράσει αυτό που θέλει</a:t>
          </a:r>
        </a:p>
      </dgm:t>
    </dgm:pt>
    <dgm:pt modelId="{9AADD866-F66A-4886-810C-0C861CE9562A}" type="parTrans" cxnId="{11915867-8A97-477C-A343-A1DB39E15308}">
      <dgm:prSet/>
      <dgm:spPr/>
      <dgm:t>
        <a:bodyPr/>
        <a:lstStyle/>
        <a:p>
          <a:endParaRPr lang="en-US"/>
        </a:p>
      </dgm:t>
    </dgm:pt>
    <dgm:pt modelId="{50C4192B-BB51-455C-B612-59A99C9C0A5E}" type="sibTrans" cxnId="{11915867-8A97-477C-A343-A1DB39E15308}">
      <dgm:prSet/>
      <dgm:spPr/>
      <dgm:t>
        <a:bodyPr/>
        <a:lstStyle/>
        <a:p>
          <a:endParaRPr lang="en-US"/>
        </a:p>
      </dgm:t>
    </dgm:pt>
    <dgm:pt modelId="{E106327B-0643-4A69-9351-B275765D7FBA}" type="pres">
      <dgm:prSet presAssocID="{1CF25948-4563-4FC1-8A76-83EB5137B554}" presName="linear" presStyleCnt="0">
        <dgm:presLayoutVars>
          <dgm:animLvl val="lvl"/>
          <dgm:resizeHandles val="exact"/>
        </dgm:presLayoutVars>
      </dgm:prSet>
      <dgm:spPr/>
    </dgm:pt>
    <dgm:pt modelId="{02747D47-6B73-4338-ABBC-811D5782E512}" type="pres">
      <dgm:prSet presAssocID="{02BD2F70-8C9B-4627-914F-A983BD211F19}" presName="parentText" presStyleLbl="node1" presStyleIdx="0" presStyleCnt="5">
        <dgm:presLayoutVars>
          <dgm:chMax val="0"/>
          <dgm:bulletEnabled val="1"/>
        </dgm:presLayoutVars>
      </dgm:prSet>
      <dgm:spPr/>
    </dgm:pt>
    <dgm:pt modelId="{B3B42CC6-41DC-474C-A8DA-50764DF6A10C}" type="pres">
      <dgm:prSet presAssocID="{235FB850-0E72-440E-B4A9-42A546D4B813}" presName="spacer" presStyleCnt="0"/>
      <dgm:spPr/>
    </dgm:pt>
    <dgm:pt modelId="{87F7C220-3F20-45D4-AD66-253E8F0148F0}" type="pres">
      <dgm:prSet presAssocID="{F5D51B7E-BEA7-4555-9DDC-0BAC51A1968D}" presName="parentText" presStyleLbl="node1" presStyleIdx="1" presStyleCnt="5">
        <dgm:presLayoutVars>
          <dgm:chMax val="0"/>
          <dgm:bulletEnabled val="1"/>
        </dgm:presLayoutVars>
      </dgm:prSet>
      <dgm:spPr/>
    </dgm:pt>
    <dgm:pt modelId="{BADD2996-C961-4691-9535-17D6B38D126F}" type="pres">
      <dgm:prSet presAssocID="{FE52E87A-2AB6-4700-8DFE-27CADDC02443}" presName="spacer" presStyleCnt="0"/>
      <dgm:spPr/>
    </dgm:pt>
    <dgm:pt modelId="{3575BA53-039F-46A8-9467-5A7B306BA630}" type="pres">
      <dgm:prSet presAssocID="{5CF2A958-06EC-4F3D-B16D-22AD7C7D5BB0}" presName="parentText" presStyleLbl="node1" presStyleIdx="2" presStyleCnt="5">
        <dgm:presLayoutVars>
          <dgm:chMax val="0"/>
          <dgm:bulletEnabled val="1"/>
        </dgm:presLayoutVars>
      </dgm:prSet>
      <dgm:spPr/>
    </dgm:pt>
    <dgm:pt modelId="{A1972DAA-5331-4768-84DF-86F2C744C6BB}" type="pres">
      <dgm:prSet presAssocID="{5CF2A958-06EC-4F3D-B16D-22AD7C7D5BB0}" presName="childText" presStyleLbl="revTx" presStyleIdx="0" presStyleCnt="3">
        <dgm:presLayoutVars>
          <dgm:bulletEnabled val="1"/>
        </dgm:presLayoutVars>
      </dgm:prSet>
      <dgm:spPr/>
    </dgm:pt>
    <dgm:pt modelId="{C5BC6657-517F-4855-A495-803BA438CB8C}" type="pres">
      <dgm:prSet presAssocID="{E4CDBDEB-AF03-4AC4-9639-FEB288F21D53}" presName="parentText" presStyleLbl="node1" presStyleIdx="3" presStyleCnt="5">
        <dgm:presLayoutVars>
          <dgm:chMax val="0"/>
          <dgm:bulletEnabled val="1"/>
        </dgm:presLayoutVars>
      </dgm:prSet>
      <dgm:spPr/>
    </dgm:pt>
    <dgm:pt modelId="{E0166C4D-0F5D-4E39-A218-E95B1FC4A585}" type="pres">
      <dgm:prSet presAssocID="{E4CDBDEB-AF03-4AC4-9639-FEB288F21D53}" presName="childText" presStyleLbl="revTx" presStyleIdx="1" presStyleCnt="3">
        <dgm:presLayoutVars>
          <dgm:bulletEnabled val="1"/>
        </dgm:presLayoutVars>
      </dgm:prSet>
      <dgm:spPr/>
    </dgm:pt>
    <dgm:pt modelId="{BE019B9D-4220-4CA7-A7E8-73DF0A3286C8}" type="pres">
      <dgm:prSet presAssocID="{89CAE680-CB0A-4834-870F-FC903DC581AC}" presName="parentText" presStyleLbl="node1" presStyleIdx="4" presStyleCnt="5">
        <dgm:presLayoutVars>
          <dgm:chMax val="0"/>
          <dgm:bulletEnabled val="1"/>
        </dgm:presLayoutVars>
      </dgm:prSet>
      <dgm:spPr/>
    </dgm:pt>
    <dgm:pt modelId="{9D15F337-449D-4D78-9113-82DA8E91D60E}" type="pres">
      <dgm:prSet presAssocID="{89CAE680-CB0A-4834-870F-FC903DC581AC}" presName="childText" presStyleLbl="revTx" presStyleIdx="2" presStyleCnt="3">
        <dgm:presLayoutVars>
          <dgm:bulletEnabled val="1"/>
        </dgm:presLayoutVars>
      </dgm:prSet>
      <dgm:spPr/>
    </dgm:pt>
  </dgm:ptLst>
  <dgm:cxnLst>
    <dgm:cxn modelId="{E770D424-3D49-4B8F-8E4E-FB935FC18842}" type="presOf" srcId="{9BAC57DB-2266-4E3D-8101-E4A113446A08}" destId="{A1972DAA-5331-4768-84DF-86F2C744C6BB}" srcOrd="0" destOrd="0" presId="urn:microsoft.com/office/officeart/2005/8/layout/vList2"/>
    <dgm:cxn modelId="{81FF3A26-CDFA-4F74-9110-3333CFA1BBD3}" srcId="{1CF25948-4563-4FC1-8A76-83EB5137B554}" destId="{89CAE680-CB0A-4834-870F-FC903DC581AC}" srcOrd="4" destOrd="0" parTransId="{118BA45B-633C-48F1-84DA-420A43E5DE8D}" sibTransId="{974C6550-8362-46F5-A71A-758D2E40CD83}"/>
    <dgm:cxn modelId="{FD444C2B-411A-463D-A0AF-606F8BBCCCD6}" type="presOf" srcId="{3FECDFEF-485F-4E08-9341-D1188CD7D2B2}" destId="{9D15F337-449D-4D78-9113-82DA8E91D60E}" srcOrd="0" destOrd="0" presId="urn:microsoft.com/office/officeart/2005/8/layout/vList2"/>
    <dgm:cxn modelId="{E191D938-0695-4388-A033-648FBE308AA4}" srcId="{1CF25948-4563-4FC1-8A76-83EB5137B554}" destId="{02BD2F70-8C9B-4627-914F-A983BD211F19}" srcOrd="0" destOrd="0" parTransId="{90DDC280-55E3-4231-8CBD-4FFC64C2A469}" sibTransId="{235FB850-0E72-440E-B4A9-42A546D4B813}"/>
    <dgm:cxn modelId="{107E2D3A-102D-4176-AC31-1216023B0A49}" type="presOf" srcId="{02BD2F70-8C9B-4627-914F-A983BD211F19}" destId="{02747D47-6B73-4338-ABBC-811D5782E512}" srcOrd="0" destOrd="0" presId="urn:microsoft.com/office/officeart/2005/8/layout/vList2"/>
    <dgm:cxn modelId="{11915867-8A97-477C-A343-A1DB39E15308}" srcId="{89CAE680-CB0A-4834-870F-FC903DC581AC}" destId="{3FECDFEF-485F-4E08-9341-D1188CD7D2B2}" srcOrd="0" destOrd="0" parTransId="{9AADD866-F66A-4886-810C-0C861CE9562A}" sibTransId="{50C4192B-BB51-455C-B612-59A99C9C0A5E}"/>
    <dgm:cxn modelId="{56741B74-F73F-47D4-B01F-65071BD6E2C6}" type="presOf" srcId="{89CAE680-CB0A-4834-870F-FC903DC581AC}" destId="{BE019B9D-4220-4CA7-A7E8-73DF0A3286C8}" srcOrd="0" destOrd="0" presId="urn:microsoft.com/office/officeart/2005/8/layout/vList2"/>
    <dgm:cxn modelId="{9463047C-B2EF-400A-BF32-E2F8D52DB18E}" type="presOf" srcId="{E4CDBDEB-AF03-4AC4-9639-FEB288F21D53}" destId="{C5BC6657-517F-4855-A495-803BA438CB8C}" srcOrd="0" destOrd="0" presId="urn:microsoft.com/office/officeart/2005/8/layout/vList2"/>
    <dgm:cxn modelId="{A5389E80-4FE8-4959-8F1A-50ADF4A25B90}" srcId="{1CF25948-4563-4FC1-8A76-83EB5137B554}" destId="{5CF2A958-06EC-4F3D-B16D-22AD7C7D5BB0}" srcOrd="2" destOrd="0" parTransId="{ACBC9E8C-FAFE-463A-869C-E5BF6C297967}" sibTransId="{45382C03-0A8D-49C1-A1EA-91D83225058A}"/>
    <dgm:cxn modelId="{F53DD782-B11B-4857-9A32-AB63E4EF03CB}" type="presOf" srcId="{5CF2A958-06EC-4F3D-B16D-22AD7C7D5BB0}" destId="{3575BA53-039F-46A8-9467-5A7B306BA630}" srcOrd="0" destOrd="0" presId="urn:microsoft.com/office/officeart/2005/8/layout/vList2"/>
    <dgm:cxn modelId="{D8139892-E1BF-4146-A97C-43235799F79A}" type="presOf" srcId="{1CF25948-4563-4FC1-8A76-83EB5137B554}" destId="{E106327B-0643-4A69-9351-B275765D7FBA}" srcOrd="0" destOrd="0" presId="urn:microsoft.com/office/officeart/2005/8/layout/vList2"/>
    <dgm:cxn modelId="{81E1F5B1-B025-4868-8E3F-5B390895C699}" srcId="{E4CDBDEB-AF03-4AC4-9639-FEB288F21D53}" destId="{E6E702C7-F8A6-4DAA-89DB-755B5BAE1D9A}" srcOrd="0" destOrd="0" parTransId="{A2243750-2E9A-42A8-8CA3-7ABC4C85789D}" sibTransId="{24DF7FCA-B5A2-4070-872C-FE956D20EE26}"/>
    <dgm:cxn modelId="{733BB6B9-566D-4F07-ABDB-420FAACB89B2}" srcId="{5CF2A958-06EC-4F3D-B16D-22AD7C7D5BB0}" destId="{9BAC57DB-2266-4E3D-8101-E4A113446A08}" srcOrd="0" destOrd="0" parTransId="{5A8FA729-6B01-43FD-8CE2-396403EB01BC}" sibTransId="{6ED3D1D2-4EBD-44BB-AA90-AAD48C273DCB}"/>
    <dgm:cxn modelId="{45E5F6B9-9377-4AC3-A0F1-714B6530A7C8}" type="presOf" srcId="{F5D51B7E-BEA7-4555-9DDC-0BAC51A1968D}" destId="{87F7C220-3F20-45D4-AD66-253E8F0148F0}" srcOrd="0" destOrd="0" presId="urn:microsoft.com/office/officeart/2005/8/layout/vList2"/>
    <dgm:cxn modelId="{B0B80FE0-8530-4FC5-AA6F-B3FBDA6FE27D}" type="presOf" srcId="{E6E702C7-F8A6-4DAA-89DB-755B5BAE1D9A}" destId="{E0166C4D-0F5D-4E39-A218-E95B1FC4A585}" srcOrd="0" destOrd="0" presId="urn:microsoft.com/office/officeart/2005/8/layout/vList2"/>
    <dgm:cxn modelId="{6445D0E3-1201-4B13-ACEF-0ED6A67FF66D}" srcId="{1CF25948-4563-4FC1-8A76-83EB5137B554}" destId="{E4CDBDEB-AF03-4AC4-9639-FEB288F21D53}" srcOrd="3" destOrd="0" parTransId="{AFD17ABC-CFD1-44E7-ABA5-53501463BE6C}" sibTransId="{C030B412-9B48-4E83-931F-14F519B01ABE}"/>
    <dgm:cxn modelId="{459E1BF8-C7BC-41D6-8C95-3B2D4CCA3E4B}" srcId="{1CF25948-4563-4FC1-8A76-83EB5137B554}" destId="{F5D51B7E-BEA7-4555-9DDC-0BAC51A1968D}" srcOrd="1" destOrd="0" parTransId="{94BD5C15-E756-4E21-8F32-E0F34DC23A4F}" sibTransId="{FE52E87A-2AB6-4700-8DFE-27CADDC02443}"/>
    <dgm:cxn modelId="{FAA6811A-5DD2-4722-99B7-B423BF7ACF13}" type="presParOf" srcId="{E106327B-0643-4A69-9351-B275765D7FBA}" destId="{02747D47-6B73-4338-ABBC-811D5782E512}" srcOrd="0" destOrd="0" presId="urn:microsoft.com/office/officeart/2005/8/layout/vList2"/>
    <dgm:cxn modelId="{3E58DAC2-F255-4ACA-945D-9D6B32047400}" type="presParOf" srcId="{E106327B-0643-4A69-9351-B275765D7FBA}" destId="{B3B42CC6-41DC-474C-A8DA-50764DF6A10C}" srcOrd="1" destOrd="0" presId="urn:microsoft.com/office/officeart/2005/8/layout/vList2"/>
    <dgm:cxn modelId="{EAEA28B2-4369-41DB-8495-BCFE985E67DD}" type="presParOf" srcId="{E106327B-0643-4A69-9351-B275765D7FBA}" destId="{87F7C220-3F20-45D4-AD66-253E8F0148F0}" srcOrd="2" destOrd="0" presId="urn:microsoft.com/office/officeart/2005/8/layout/vList2"/>
    <dgm:cxn modelId="{81D41210-C19A-4585-8643-2C2BA8E70ABC}" type="presParOf" srcId="{E106327B-0643-4A69-9351-B275765D7FBA}" destId="{BADD2996-C961-4691-9535-17D6B38D126F}" srcOrd="3" destOrd="0" presId="urn:microsoft.com/office/officeart/2005/8/layout/vList2"/>
    <dgm:cxn modelId="{728B5A42-4525-4F12-8333-6657FD1ECA09}" type="presParOf" srcId="{E106327B-0643-4A69-9351-B275765D7FBA}" destId="{3575BA53-039F-46A8-9467-5A7B306BA630}" srcOrd="4" destOrd="0" presId="urn:microsoft.com/office/officeart/2005/8/layout/vList2"/>
    <dgm:cxn modelId="{E0A1BA7F-6BFF-4BFF-9943-F506EF806562}" type="presParOf" srcId="{E106327B-0643-4A69-9351-B275765D7FBA}" destId="{A1972DAA-5331-4768-84DF-86F2C744C6BB}" srcOrd="5" destOrd="0" presId="urn:microsoft.com/office/officeart/2005/8/layout/vList2"/>
    <dgm:cxn modelId="{B9258B5D-9F23-4BE8-A895-639A28A6473B}" type="presParOf" srcId="{E106327B-0643-4A69-9351-B275765D7FBA}" destId="{C5BC6657-517F-4855-A495-803BA438CB8C}" srcOrd="6" destOrd="0" presId="urn:microsoft.com/office/officeart/2005/8/layout/vList2"/>
    <dgm:cxn modelId="{D8B67DF2-D0E0-4A25-A5AB-D224F980022A}" type="presParOf" srcId="{E106327B-0643-4A69-9351-B275765D7FBA}" destId="{E0166C4D-0F5D-4E39-A218-E95B1FC4A585}" srcOrd="7" destOrd="0" presId="urn:microsoft.com/office/officeart/2005/8/layout/vList2"/>
    <dgm:cxn modelId="{9805735E-61AD-4B2A-951D-AD370C887F1C}" type="presParOf" srcId="{E106327B-0643-4A69-9351-B275765D7FBA}" destId="{BE019B9D-4220-4CA7-A7E8-73DF0A3286C8}" srcOrd="8" destOrd="0" presId="urn:microsoft.com/office/officeart/2005/8/layout/vList2"/>
    <dgm:cxn modelId="{FA7A0E55-658E-4CF7-99E6-E98E92580586}" type="presParOf" srcId="{E106327B-0643-4A69-9351-B275765D7FBA}" destId="{9D15F337-449D-4D78-9113-82DA8E91D60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70F11E2-32D0-4E18-93C1-936B161FD1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360697D-F1EA-4128-B991-50C9ADC4EEB3}">
      <dgm:prSet/>
      <dgm:spPr/>
      <dgm:t>
        <a:bodyPr/>
        <a:lstStyle/>
        <a:p>
          <a:r>
            <a:rPr lang="en-US"/>
            <a:t>Ακαθάριστο εγχώριο προϊόν</a:t>
          </a:r>
        </a:p>
      </dgm:t>
    </dgm:pt>
    <dgm:pt modelId="{C87E16E8-82BA-452F-AA94-A29837CBFDD2}" type="parTrans" cxnId="{B6704D2F-FC40-473E-B2A7-AE71DA36C1F7}">
      <dgm:prSet/>
      <dgm:spPr/>
      <dgm:t>
        <a:bodyPr/>
        <a:lstStyle/>
        <a:p>
          <a:endParaRPr lang="en-US"/>
        </a:p>
      </dgm:t>
    </dgm:pt>
    <dgm:pt modelId="{E58ABAA5-C0D4-49B9-82EC-539A36472DBB}" type="sibTrans" cxnId="{B6704D2F-FC40-473E-B2A7-AE71DA36C1F7}">
      <dgm:prSet/>
      <dgm:spPr/>
      <dgm:t>
        <a:bodyPr/>
        <a:lstStyle/>
        <a:p>
          <a:endParaRPr lang="en-US"/>
        </a:p>
      </dgm:t>
    </dgm:pt>
    <dgm:pt modelId="{30FA02D1-FDC9-41B1-9CAD-0684ADBCC35E}">
      <dgm:prSet/>
      <dgm:spPr/>
      <dgm:t>
        <a:bodyPr/>
        <a:lstStyle/>
        <a:p>
          <a:r>
            <a:rPr lang="en-US"/>
            <a:t>Ακαθάριστο εγχώριο προϊόν (ΑΕΠ) είναι η αγοραία αξία όλων των τελικών αγαθών και υπηρεσιών που παρήχθηκαν εγχώρια σε μια συγκεκριμένη χρονική περίοδο</a:t>
          </a:r>
        </a:p>
      </dgm:t>
    </dgm:pt>
    <dgm:pt modelId="{EDB0C019-B5DC-43B7-AC43-66A48687DB66}" type="parTrans" cxnId="{BF0E91FD-F898-4F36-BE0C-779BB589D257}">
      <dgm:prSet/>
      <dgm:spPr/>
      <dgm:t>
        <a:bodyPr/>
        <a:lstStyle/>
        <a:p>
          <a:endParaRPr lang="en-US"/>
        </a:p>
      </dgm:t>
    </dgm:pt>
    <dgm:pt modelId="{633236A5-C480-4F6C-B27E-45168443F905}" type="sibTrans" cxnId="{BF0E91FD-F898-4F36-BE0C-779BB589D257}">
      <dgm:prSet/>
      <dgm:spPr/>
      <dgm:t>
        <a:bodyPr/>
        <a:lstStyle/>
        <a:p>
          <a:endParaRPr lang="en-US"/>
        </a:p>
      </dgm:t>
    </dgm:pt>
    <dgm:pt modelId="{6C390853-E6D6-4CB9-B6CF-88D75B75BEF0}">
      <dgm:prSet/>
      <dgm:spPr/>
      <dgm:t>
        <a:bodyPr/>
        <a:lstStyle/>
        <a:p>
          <a:r>
            <a:rPr lang="en-US"/>
            <a:t>Χρησιμοποιεί τις αγοραίες τιμές</a:t>
          </a:r>
        </a:p>
      </dgm:t>
    </dgm:pt>
    <dgm:pt modelId="{84FDB9AB-7F13-4952-8681-2722B352D3A2}" type="parTrans" cxnId="{0C573EF0-106A-489A-B768-71F88B1FB4DE}">
      <dgm:prSet/>
      <dgm:spPr/>
      <dgm:t>
        <a:bodyPr/>
        <a:lstStyle/>
        <a:p>
          <a:endParaRPr lang="en-US"/>
        </a:p>
      </dgm:t>
    </dgm:pt>
    <dgm:pt modelId="{A3B35159-8454-4F8A-AF3C-9F0BDF321A3F}" type="sibTrans" cxnId="{0C573EF0-106A-489A-B768-71F88B1FB4DE}">
      <dgm:prSet/>
      <dgm:spPr/>
      <dgm:t>
        <a:bodyPr/>
        <a:lstStyle/>
        <a:p>
          <a:endParaRPr lang="en-US"/>
        </a:p>
      </dgm:t>
    </dgm:pt>
    <dgm:pt modelId="{1C0C6B8F-2515-4EA8-BFE8-757BA2095BA6}">
      <dgm:prSet/>
      <dgm:spPr/>
      <dgm:t>
        <a:bodyPr/>
        <a:lstStyle/>
        <a:p>
          <a:r>
            <a:rPr lang="en-US"/>
            <a:t>Συμπεριλαμβάνει όλα τα αγαθά και υπηρεσίες που παρήχθηκαν και πωλήθηκαν νόμιμα στις αγορές</a:t>
          </a:r>
        </a:p>
      </dgm:t>
    </dgm:pt>
    <dgm:pt modelId="{64A5006A-401E-456D-B23C-B607FF8B2402}" type="parTrans" cxnId="{67D9777E-A9E8-4E5F-80E7-D4C4EC58DAD2}">
      <dgm:prSet/>
      <dgm:spPr/>
      <dgm:t>
        <a:bodyPr/>
        <a:lstStyle/>
        <a:p>
          <a:endParaRPr lang="en-US"/>
        </a:p>
      </dgm:t>
    </dgm:pt>
    <dgm:pt modelId="{2D84220A-C9FB-49D1-80F0-76B5701D88D1}" type="sibTrans" cxnId="{67D9777E-A9E8-4E5F-80E7-D4C4EC58DAD2}">
      <dgm:prSet/>
      <dgm:spPr/>
      <dgm:t>
        <a:bodyPr/>
        <a:lstStyle/>
        <a:p>
          <a:endParaRPr lang="en-US"/>
        </a:p>
      </dgm:t>
    </dgm:pt>
    <dgm:pt modelId="{2033EBE4-2245-4CF7-A7C7-AACC5C5C2847}">
      <dgm:prSet/>
      <dgm:spPr/>
      <dgm:t>
        <a:bodyPr/>
        <a:lstStyle/>
        <a:p>
          <a:r>
            <a:rPr lang="en-US"/>
            <a:t>Βάσει των τελικών προϊόντων &amp; υπηρεσιών</a:t>
          </a:r>
        </a:p>
      </dgm:t>
    </dgm:pt>
    <dgm:pt modelId="{48860F3D-BFC7-4C1D-9542-D918450CF989}" type="parTrans" cxnId="{7D9F453A-B07E-4528-A88E-F769744E866B}">
      <dgm:prSet/>
      <dgm:spPr/>
      <dgm:t>
        <a:bodyPr/>
        <a:lstStyle/>
        <a:p>
          <a:endParaRPr lang="en-US"/>
        </a:p>
      </dgm:t>
    </dgm:pt>
    <dgm:pt modelId="{8FA8648C-0DF2-4793-BA5C-B4E3AC3DAC70}" type="sibTrans" cxnId="{7D9F453A-B07E-4528-A88E-F769744E866B}">
      <dgm:prSet/>
      <dgm:spPr/>
      <dgm:t>
        <a:bodyPr/>
        <a:lstStyle/>
        <a:p>
          <a:endParaRPr lang="en-US"/>
        </a:p>
      </dgm:t>
    </dgm:pt>
    <dgm:pt modelId="{A5AEB4A0-B0F8-4172-8781-748C42E4A981}">
      <dgm:prSet/>
      <dgm:spPr/>
      <dgm:t>
        <a:bodyPr/>
        <a:lstStyle/>
        <a:p>
          <a:r>
            <a:rPr lang="en-US"/>
            <a:t>Δεν προσμετρώνται τα μεταχειρισμένα</a:t>
          </a:r>
        </a:p>
      </dgm:t>
    </dgm:pt>
    <dgm:pt modelId="{575E7DBB-85F9-4277-A387-377501A636AC}" type="parTrans" cxnId="{54322090-133B-4623-942B-1A989405D2AC}">
      <dgm:prSet/>
      <dgm:spPr/>
      <dgm:t>
        <a:bodyPr/>
        <a:lstStyle/>
        <a:p>
          <a:endParaRPr lang="en-US"/>
        </a:p>
      </dgm:t>
    </dgm:pt>
    <dgm:pt modelId="{1B41F4F6-1E5A-4AB0-B9CF-452DFECCCA54}" type="sibTrans" cxnId="{54322090-133B-4623-942B-1A989405D2AC}">
      <dgm:prSet/>
      <dgm:spPr/>
      <dgm:t>
        <a:bodyPr/>
        <a:lstStyle/>
        <a:p>
          <a:endParaRPr lang="en-US"/>
        </a:p>
      </dgm:t>
    </dgm:pt>
    <dgm:pt modelId="{72F31147-9F76-479C-96F2-7AA19CC4467C}">
      <dgm:prSet/>
      <dgm:spPr/>
      <dgm:t>
        <a:bodyPr/>
        <a:lstStyle/>
        <a:p>
          <a:r>
            <a:rPr lang="en-US"/>
            <a:t>Εξετάζεται διαχρονικά</a:t>
          </a:r>
          <a:br>
            <a:rPr lang="en-US"/>
          </a:br>
          <a:r>
            <a:rPr lang="en-US"/>
            <a:t>(με κατάλληλη εποχιακή προσαρμογή)</a:t>
          </a:r>
        </a:p>
      </dgm:t>
    </dgm:pt>
    <dgm:pt modelId="{F118CE2F-9595-4D2C-AC6F-5C41DC41222D}" type="parTrans" cxnId="{491FEAC3-D58C-4559-B3FC-85961F83821A}">
      <dgm:prSet/>
      <dgm:spPr/>
      <dgm:t>
        <a:bodyPr/>
        <a:lstStyle/>
        <a:p>
          <a:endParaRPr lang="en-US"/>
        </a:p>
      </dgm:t>
    </dgm:pt>
    <dgm:pt modelId="{35D8C2FF-072A-4065-91E0-C71CB361AA6D}" type="sibTrans" cxnId="{491FEAC3-D58C-4559-B3FC-85961F83821A}">
      <dgm:prSet/>
      <dgm:spPr/>
      <dgm:t>
        <a:bodyPr/>
        <a:lstStyle/>
        <a:p>
          <a:endParaRPr lang="en-US"/>
        </a:p>
      </dgm:t>
    </dgm:pt>
    <dgm:pt modelId="{270B044D-B251-4EC1-911C-4E2CC22AB1AC}">
      <dgm:prSet/>
      <dgm:spPr/>
      <dgm:t>
        <a:bodyPr/>
        <a:lstStyle/>
        <a:p>
          <a:r>
            <a:rPr lang="en-US"/>
            <a:t>Συστατικά στοιχεία</a:t>
          </a:r>
        </a:p>
      </dgm:t>
    </dgm:pt>
    <dgm:pt modelId="{A6C9DE4A-8E86-4D57-9352-A7EF4FCE5A01}" type="parTrans" cxnId="{36FF16FE-B74E-400F-BBEF-9C335AF47BA8}">
      <dgm:prSet/>
      <dgm:spPr/>
      <dgm:t>
        <a:bodyPr/>
        <a:lstStyle/>
        <a:p>
          <a:endParaRPr lang="en-US"/>
        </a:p>
      </dgm:t>
    </dgm:pt>
    <dgm:pt modelId="{603387E1-1A5C-4259-A1D8-419C9A3E692A}" type="sibTrans" cxnId="{36FF16FE-B74E-400F-BBEF-9C335AF47BA8}">
      <dgm:prSet/>
      <dgm:spPr/>
      <dgm:t>
        <a:bodyPr/>
        <a:lstStyle/>
        <a:p>
          <a:endParaRPr lang="en-US"/>
        </a:p>
      </dgm:t>
    </dgm:pt>
    <dgm:pt modelId="{2E5BADF7-A9E9-444B-91B4-020F2676D7E9}">
      <dgm:prSet/>
      <dgm:spPr/>
      <dgm:t>
        <a:bodyPr/>
        <a:lstStyle/>
        <a:p>
          <a:r>
            <a:rPr lang="en-US"/>
            <a:t>Κατανάλωση</a:t>
          </a:r>
          <a:br>
            <a:rPr lang="en-US"/>
          </a:br>
          <a:r>
            <a:rPr lang="en-US"/>
            <a:t>(δαπάνες των νοικοκυριών)</a:t>
          </a:r>
        </a:p>
      </dgm:t>
    </dgm:pt>
    <dgm:pt modelId="{8229DBD8-C5FA-4A57-897D-55252E7CEA1B}" type="parTrans" cxnId="{4C4C21A0-352D-411E-901F-EB7673E0E68C}">
      <dgm:prSet/>
      <dgm:spPr/>
      <dgm:t>
        <a:bodyPr/>
        <a:lstStyle/>
        <a:p>
          <a:endParaRPr lang="en-US"/>
        </a:p>
      </dgm:t>
    </dgm:pt>
    <dgm:pt modelId="{C6439825-0FD2-4FBD-99A8-C06376D6E513}" type="sibTrans" cxnId="{4C4C21A0-352D-411E-901F-EB7673E0E68C}">
      <dgm:prSet/>
      <dgm:spPr/>
      <dgm:t>
        <a:bodyPr/>
        <a:lstStyle/>
        <a:p>
          <a:endParaRPr lang="en-US"/>
        </a:p>
      </dgm:t>
    </dgm:pt>
    <dgm:pt modelId="{237B84A8-6A1A-41BE-9E67-2033F0F91080}">
      <dgm:prSet/>
      <dgm:spPr/>
      <dgm:t>
        <a:bodyPr/>
        <a:lstStyle/>
        <a:p>
          <a:r>
            <a:rPr lang="en-US"/>
            <a:t>Επενδύσεις στην αγορά κεφαλαιακού εξοπλισμού που θα χρησιμοποιηθεί στο μέλλον για την παραγωγή περισσότερων αγαθών και υπηρεσιών</a:t>
          </a:r>
        </a:p>
      </dgm:t>
    </dgm:pt>
    <dgm:pt modelId="{1154F13D-ED27-4C6E-8262-54D58E7552DE}" type="parTrans" cxnId="{B6803048-802D-4380-9D5C-501505C67C0A}">
      <dgm:prSet/>
      <dgm:spPr/>
      <dgm:t>
        <a:bodyPr/>
        <a:lstStyle/>
        <a:p>
          <a:endParaRPr lang="en-US"/>
        </a:p>
      </dgm:t>
    </dgm:pt>
    <dgm:pt modelId="{BB0BFD6E-76B5-4B46-A17F-FAFDD12EBED1}" type="sibTrans" cxnId="{B6803048-802D-4380-9D5C-501505C67C0A}">
      <dgm:prSet/>
      <dgm:spPr/>
      <dgm:t>
        <a:bodyPr/>
        <a:lstStyle/>
        <a:p>
          <a:endParaRPr lang="en-US"/>
        </a:p>
      </dgm:t>
    </dgm:pt>
    <dgm:pt modelId="{697F2684-8188-44CB-B083-720C9284BD25}">
      <dgm:prSet/>
      <dgm:spPr/>
      <dgm:t>
        <a:bodyPr/>
        <a:lstStyle/>
        <a:p>
          <a:r>
            <a:rPr lang="en-US"/>
            <a:t>Κρατικές αγορές αλλά όχι μεταβιβαστικές πληρωμές </a:t>
          </a:r>
        </a:p>
      </dgm:t>
    </dgm:pt>
    <dgm:pt modelId="{A95D30C7-DF62-4CC5-B94D-F16B5B17984D}" type="parTrans" cxnId="{81F7F6E6-A972-4896-A8B6-9B23F878513E}">
      <dgm:prSet/>
      <dgm:spPr/>
      <dgm:t>
        <a:bodyPr/>
        <a:lstStyle/>
        <a:p>
          <a:endParaRPr lang="en-US"/>
        </a:p>
      </dgm:t>
    </dgm:pt>
    <dgm:pt modelId="{E5AA5CEC-AE00-4EAE-AB2C-321F5B8157C9}" type="sibTrans" cxnId="{81F7F6E6-A972-4896-A8B6-9B23F878513E}">
      <dgm:prSet/>
      <dgm:spPr/>
      <dgm:t>
        <a:bodyPr/>
        <a:lstStyle/>
        <a:p>
          <a:endParaRPr lang="en-US"/>
        </a:p>
      </dgm:t>
    </dgm:pt>
    <dgm:pt modelId="{1191351C-57E6-4AD7-A978-64A0DC99E977}">
      <dgm:prSet/>
      <dgm:spPr/>
      <dgm:t>
        <a:bodyPr/>
        <a:lstStyle/>
        <a:p>
          <a:r>
            <a:rPr lang="en-US"/>
            <a:t>Καθαρές εξαγωγές </a:t>
          </a:r>
          <a:br>
            <a:rPr lang="en-US"/>
          </a:br>
          <a:r>
            <a:rPr lang="en-US"/>
            <a:t>(εξαγωγές μείον εισαγωγές)</a:t>
          </a:r>
        </a:p>
      </dgm:t>
    </dgm:pt>
    <dgm:pt modelId="{43534AE0-61EB-4664-B7BA-788F46924CA8}" type="parTrans" cxnId="{CFDC4639-4910-46CF-8BDA-19ABC10EE280}">
      <dgm:prSet/>
      <dgm:spPr/>
      <dgm:t>
        <a:bodyPr/>
        <a:lstStyle/>
        <a:p>
          <a:endParaRPr lang="en-US"/>
        </a:p>
      </dgm:t>
    </dgm:pt>
    <dgm:pt modelId="{4C5ED32E-D970-4EA4-A9BD-449AFAAC5536}" type="sibTrans" cxnId="{CFDC4639-4910-46CF-8BDA-19ABC10EE280}">
      <dgm:prSet/>
      <dgm:spPr/>
      <dgm:t>
        <a:bodyPr/>
        <a:lstStyle/>
        <a:p>
          <a:endParaRPr lang="en-US"/>
        </a:p>
      </dgm:t>
    </dgm:pt>
    <dgm:pt modelId="{99C524FE-4DEA-4B23-BC7D-8323F670DEAF}" type="pres">
      <dgm:prSet presAssocID="{B70F11E2-32D0-4E18-93C1-936B161FD18E}" presName="linear" presStyleCnt="0">
        <dgm:presLayoutVars>
          <dgm:animLvl val="lvl"/>
          <dgm:resizeHandles val="exact"/>
        </dgm:presLayoutVars>
      </dgm:prSet>
      <dgm:spPr/>
    </dgm:pt>
    <dgm:pt modelId="{118623A8-5C0D-443E-B4B6-D95C67A3ADB4}" type="pres">
      <dgm:prSet presAssocID="{E360697D-F1EA-4128-B991-50C9ADC4EEB3}" presName="parentText" presStyleLbl="node1" presStyleIdx="0" presStyleCnt="12">
        <dgm:presLayoutVars>
          <dgm:chMax val="0"/>
          <dgm:bulletEnabled val="1"/>
        </dgm:presLayoutVars>
      </dgm:prSet>
      <dgm:spPr/>
    </dgm:pt>
    <dgm:pt modelId="{81E7DCE2-0593-40E5-82C2-0A61F95491C7}" type="pres">
      <dgm:prSet presAssocID="{E58ABAA5-C0D4-49B9-82EC-539A36472DBB}" presName="spacer" presStyleCnt="0"/>
      <dgm:spPr/>
    </dgm:pt>
    <dgm:pt modelId="{7D0B650A-7AB9-47A9-B231-ED5FB1347F4C}" type="pres">
      <dgm:prSet presAssocID="{30FA02D1-FDC9-41B1-9CAD-0684ADBCC35E}" presName="parentText" presStyleLbl="node1" presStyleIdx="1" presStyleCnt="12">
        <dgm:presLayoutVars>
          <dgm:chMax val="0"/>
          <dgm:bulletEnabled val="1"/>
        </dgm:presLayoutVars>
      </dgm:prSet>
      <dgm:spPr/>
    </dgm:pt>
    <dgm:pt modelId="{8FCA6AA2-3166-467B-8387-D65A731B101E}" type="pres">
      <dgm:prSet presAssocID="{633236A5-C480-4F6C-B27E-45168443F905}" presName="spacer" presStyleCnt="0"/>
      <dgm:spPr/>
    </dgm:pt>
    <dgm:pt modelId="{F6F0A485-44B5-4D8B-AF66-38B8E668CBEB}" type="pres">
      <dgm:prSet presAssocID="{6C390853-E6D6-4CB9-B6CF-88D75B75BEF0}" presName="parentText" presStyleLbl="node1" presStyleIdx="2" presStyleCnt="12">
        <dgm:presLayoutVars>
          <dgm:chMax val="0"/>
          <dgm:bulletEnabled val="1"/>
        </dgm:presLayoutVars>
      </dgm:prSet>
      <dgm:spPr/>
    </dgm:pt>
    <dgm:pt modelId="{281B2AE8-4A11-4919-8475-A7BB1F36472B}" type="pres">
      <dgm:prSet presAssocID="{A3B35159-8454-4F8A-AF3C-9F0BDF321A3F}" presName="spacer" presStyleCnt="0"/>
      <dgm:spPr/>
    </dgm:pt>
    <dgm:pt modelId="{D7C849CE-4CE8-4D0D-B05E-95F2D4F76437}" type="pres">
      <dgm:prSet presAssocID="{1C0C6B8F-2515-4EA8-BFE8-757BA2095BA6}" presName="parentText" presStyleLbl="node1" presStyleIdx="3" presStyleCnt="12">
        <dgm:presLayoutVars>
          <dgm:chMax val="0"/>
          <dgm:bulletEnabled val="1"/>
        </dgm:presLayoutVars>
      </dgm:prSet>
      <dgm:spPr/>
    </dgm:pt>
    <dgm:pt modelId="{DFFD9BEF-8DF0-41F9-AD2F-3B2DB12465F0}" type="pres">
      <dgm:prSet presAssocID="{2D84220A-C9FB-49D1-80F0-76B5701D88D1}" presName="spacer" presStyleCnt="0"/>
      <dgm:spPr/>
    </dgm:pt>
    <dgm:pt modelId="{7E0C88D5-86CF-4755-8C08-DD37E7575468}" type="pres">
      <dgm:prSet presAssocID="{2033EBE4-2245-4CF7-A7C7-AACC5C5C2847}" presName="parentText" presStyleLbl="node1" presStyleIdx="4" presStyleCnt="12">
        <dgm:presLayoutVars>
          <dgm:chMax val="0"/>
          <dgm:bulletEnabled val="1"/>
        </dgm:presLayoutVars>
      </dgm:prSet>
      <dgm:spPr/>
    </dgm:pt>
    <dgm:pt modelId="{D62EC3D5-75F7-49F0-B6DD-48FAC4A076AE}" type="pres">
      <dgm:prSet presAssocID="{8FA8648C-0DF2-4793-BA5C-B4E3AC3DAC70}" presName="spacer" presStyleCnt="0"/>
      <dgm:spPr/>
    </dgm:pt>
    <dgm:pt modelId="{0168C568-686D-4737-B07C-D4D0AABDD078}" type="pres">
      <dgm:prSet presAssocID="{A5AEB4A0-B0F8-4172-8781-748C42E4A981}" presName="parentText" presStyleLbl="node1" presStyleIdx="5" presStyleCnt="12">
        <dgm:presLayoutVars>
          <dgm:chMax val="0"/>
          <dgm:bulletEnabled val="1"/>
        </dgm:presLayoutVars>
      </dgm:prSet>
      <dgm:spPr/>
    </dgm:pt>
    <dgm:pt modelId="{1E642A7B-FC58-4D99-A075-A3E013BBA10F}" type="pres">
      <dgm:prSet presAssocID="{1B41F4F6-1E5A-4AB0-B9CF-452DFECCCA54}" presName="spacer" presStyleCnt="0"/>
      <dgm:spPr/>
    </dgm:pt>
    <dgm:pt modelId="{BBECAB58-A96A-42AD-9EF9-D66E260FEA96}" type="pres">
      <dgm:prSet presAssocID="{72F31147-9F76-479C-96F2-7AA19CC4467C}" presName="parentText" presStyleLbl="node1" presStyleIdx="6" presStyleCnt="12">
        <dgm:presLayoutVars>
          <dgm:chMax val="0"/>
          <dgm:bulletEnabled val="1"/>
        </dgm:presLayoutVars>
      </dgm:prSet>
      <dgm:spPr/>
    </dgm:pt>
    <dgm:pt modelId="{B23AA20E-EE37-4E52-A457-48F57C9F0A58}" type="pres">
      <dgm:prSet presAssocID="{35D8C2FF-072A-4065-91E0-C71CB361AA6D}" presName="spacer" presStyleCnt="0"/>
      <dgm:spPr/>
    </dgm:pt>
    <dgm:pt modelId="{D080C47C-B29B-4E5A-B451-2E896BB58DA5}" type="pres">
      <dgm:prSet presAssocID="{270B044D-B251-4EC1-911C-4E2CC22AB1AC}" presName="parentText" presStyleLbl="node1" presStyleIdx="7" presStyleCnt="12">
        <dgm:presLayoutVars>
          <dgm:chMax val="0"/>
          <dgm:bulletEnabled val="1"/>
        </dgm:presLayoutVars>
      </dgm:prSet>
      <dgm:spPr/>
    </dgm:pt>
    <dgm:pt modelId="{38E2A766-9D28-47B3-B4AF-93A038DB3E0B}" type="pres">
      <dgm:prSet presAssocID="{603387E1-1A5C-4259-A1D8-419C9A3E692A}" presName="spacer" presStyleCnt="0"/>
      <dgm:spPr/>
    </dgm:pt>
    <dgm:pt modelId="{12667BA0-BC75-4353-9552-BF8AB06B58B0}" type="pres">
      <dgm:prSet presAssocID="{2E5BADF7-A9E9-444B-91B4-020F2676D7E9}" presName="parentText" presStyleLbl="node1" presStyleIdx="8" presStyleCnt="12">
        <dgm:presLayoutVars>
          <dgm:chMax val="0"/>
          <dgm:bulletEnabled val="1"/>
        </dgm:presLayoutVars>
      </dgm:prSet>
      <dgm:spPr/>
    </dgm:pt>
    <dgm:pt modelId="{F28130FF-E2A1-4D3F-9684-7CA4FFC4615B}" type="pres">
      <dgm:prSet presAssocID="{C6439825-0FD2-4FBD-99A8-C06376D6E513}" presName="spacer" presStyleCnt="0"/>
      <dgm:spPr/>
    </dgm:pt>
    <dgm:pt modelId="{7DD8FF29-BA3D-444A-BF3D-770A14632E0A}" type="pres">
      <dgm:prSet presAssocID="{237B84A8-6A1A-41BE-9E67-2033F0F91080}" presName="parentText" presStyleLbl="node1" presStyleIdx="9" presStyleCnt="12">
        <dgm:presLayoutVars>
          <dgm:chMax val="0"/>
          <dgm:bulletEnabled val="1"/>
        </dgm:presLayoutVars>
      </dgm:prSet>
      <dgm:spPr/>
    </dgm:pt>
    <dgm:pt modelId="{1DED36D1-94FF-4210-B64D-55DFD857AFA6}" type="pres">
      <dgm:prSet presAssocID="{BB0BFD6E-76B5-4B46-A17F-FAFDD12EBED1}" presName="spacer" presStyleCnt="0"/>
      <dgm:spPr/>
    </dgm:pt>
    <dgm:pt modelId="{65BD44AB-F633-4A69-AE01-2D224C490917}" type="pres">
      <dgm:prSet presAssocID="{697F2684-8188-44CB-B083-720C9284BD25}" presName="parentText" presStyleLbl="node1" presStyleIdx="10" presStyleCnt="12">
        <dgm:presLayoutVars>
          <dgm:chMax val="0"/>
          <dgm:bulletEnabled val="1"/>
        </dgm:presLayoutVars>
      </dgm:prSet>
      <dgm:spPr/>
    </dgm:pt>
    <dgm:pt modelId="{D1859748-511D-432C-9865-A26CD9664D9D}" type="pres">
      <dgm:prSet presAssocID="{E5AA5CEC-AE00-4EAE-AB2C-321F5B8157C9}" presName="spacer" presStyleCnt="0"/>
      <dgm:spPr/>
    </dgm:pt>
    <dgm:pt modelId="{DB69DA92-D541-4A5E-9BCA-6767A7512B63}" type="pres">
      <dgm:prSet presAssocID="{1191351C-57E6-4AD7-A978-64A0DC99E977}" presName="parentText" presStyleLbl="node1" presStyleIdx="11" presStyleCnt="12">
        <dgm:presLayoutVars>
          <dgm:chMax val="0"/>
          <dgm:bulletEnabled val="1"/>
        </dgm:presLayoutVars>
      </dgm:prSet>
      <dgm:spPr/>
    </dgm:pt>
  </dgm:ptLst>
  <dgm:cxnLst>
    <dgm:cxn modelId="{78008F07-EB96-4652-8FC0-78CDA0684142}" type="presOf" srcId="{697F2684-8188-44CB-B083-720C9284BD25}" destId="{65BD44AB-F633-4A69-AE01-2D224C490917}" srcOrd="0" destOrd="0" presId="urn:microsoft.com/office/officeart/2005/8/layout/vList2"/>
    <dgm:cxn modelId="{06DD790A-076B-4815-8C43-85D6C8A41AAC}" type="presOf" srcId="{1191351C-57E6-4AD7-A978-64A0DC99E977}" destId="{DB69DA92-D541-4A5E-9BCA-6767A7512B63}" srcOrd="0" destOrd="0" presId="urn:microsoft.com/office/officeart/2005/8/layout/vList2"/>
    <dgm:cxn modelId="{BC520310-2B9A-42C4-9591-6B4DB2E68326}" type="presOf" srcId="{2E5BADF7-A9E9-444B-91B4-020F2676D7E9}" destId="{12667BA0-BC75-4353-9552-BF8AB06B58B0}" srcOrd="0" destOrd="0" presId="urn:microsoft.com/office/officeart/2005/8/layout/vList2"/>
    <dgm:cxn modelId="{272A0D10-6271-48FC-A2E3-60288E532A03}" type="presOf" srcId="{A5AEB4A0-B0F8-4172-8781-748C42E4A981}" destId="{0168C568-686D-4737-B07C-D4D0AABDD078}" srcOrd="0" destOrd="0" presId="urn:microsoft.com/office/officeart/2005/8/layout/vList2"/>
    <dgm:cxn modelId="{5ACFBD22-2215-4CC8-98D7-9DF957959AF0}" type="presOf" srcId="{270B044D-B251-4EC1-911C-4E2CC22AB1AC}" destId="{D080C47C-B29B-4E5A-B451-2E896BB58DA5}" srcOrd="0" destOrd="0" presId="urn:microsoft.com/office/officeart/2005/8/layout/vList2"/>
    <dgm:cxn modelId="{52308228-0638-49AC-8242-C84346C05DFE}" type="presOf" srcId="{30FA02D1-FDC9-41B1-9CAD-0684ADBCC35E}" destId="{7D0B650A-7AB9-47A9-B231-ED5FB1347F4C}" srcOrd="0" destOrd="0" presId="urn:microsoft.com/office/officeart/2005/8/layout/vList2"/>
    <dgm:cxn modelId="{B6704D2F-FC40-473E-B2A7-AE71DA36C1F7}" srcId="{B70F11E2-32D0-4E18-93C1-936B161FD18E}" destId="{E360697D-F1EA-4128-B991-50C9ADC4EEB3}" srcOrd="0" destOrd="0" parTransId="{C87E16E8-82BA-452F-AA94-A29837CBFDD2}" sibTransId="{E58ABAA5-C0D4-49B9-82EC-539A36472DBB}"/>
    <dgm:cxn modelId="{CFDC4639-4910-46CF-8BDA-19ABC10EE280}" srcId="{B70F11E2-32D0-4E18-93C1-936B161FD18E}" destId="{1191351C-57E6-4AD7-A978-64A0DC99E977}" srcOrd="11" destOrd="0" parTransId="{43534AE0-61EB-4664-B7BA-788F46924CA8}" sibTransId="{4C5ED32E-D970-4EA4-A9BD-449AFAAC5536}"/>
    <dgm:cxn modelId="{7D9F453A-B07E-4528-A88E-F769744E866B}" srcId="{B70F11E2-32D0-4E18-93C1-936B161FD18E}" destId="{2033EBE4-2245-4CF7-A7C7-AACC5C5C2847}" srcOrd="4" destOrd="0" parTransId="{48860F3D-BFC7-4C1D-9542-D918450CF989}" sibTransId="{8FA8648C-0DF2-4793-BA5C-B4E3AC3DAC70}"/>
    <dgm:cxn modelId="{B6803048-802D-4380-9D5C-501505C67C0A}" srcId="{B70F11E2-32D0-4E18-93C1-936B161FD18E}" destId="{237B84A8-6A1A-41BE-9E67-2033F0F91080}" srcOrd="9" destOrd="0" parTransId="{1154F13D-ED27-4C6E-8262-54D58E7552DE}" sibTransId="{BB0BFD6E-76B5-4B46-A17F-FAFDD12EBED1}"/>
    <dgm:cxn modelId="{147BA950-862F-4CFB-AF93-9C5EA600245B}" type="presOf" srcId="{1C0C6B8F-2515-4EA8-BFE8-757BA2095BA6}" destId="{D7C849CE-4CE8-4D0D-B05E-95F2D4F76437}" srcOrd="0" destOrd="0" presId="urn:microsoft.com/office/officeart/2005/8/layout/vList2"/>
    <dgm:cxn modelId="{67D9777E-A9E8-4E5F-80E7-D4C4EC58DAD2}" srcId="{B70F11E2-32D0-4E18-93C1-936B161FD18E}" destId="{1C0C6B8F-2515-4EA8-BFE8-757BA2095BA6}" srcOrd="3" destOrd="0" parTransId="{64A5006A-401E-456D-B23C-B607FF8B2402}" sibTransId="{2D84220A-C9FB-49D1-80F0-76B5701D88D1}"/>
    <dgm:cxn modelId="{9FEA3980-9537-41BB-97D0-F61F43395535}" type="presOf" srcId="{6C390853-E6D6-4CB9-B6CF-88D75B75BEF0}" destId="{F6F0A485-44B5-4D8B-AF66-38B8E668CBEB}" srcOrd="0" destOrd="0" presId="urn:microsoft.com/office/officeart/2005/8/layout/vList2"/>
    <dgm:cxn modelId="{0883FE86-AACE-439C-9063-374819BD1606}" type="presOf" srcId="{237B84A8-6A1A-41BE-9E67-2033F0F91080}" destId="{7DD8FF29-BA3D-444A-BF3D-770A14632E0A}" srcOrd="0" destOrd="0" presId="urn:microsoft.com/office/officeart/2005/8/layout/vList2"/>
    <dgm:cxn modelId="{54322090-133B-4623-942B-1A989405D2AC}" srcId="{B70F11E2-32D0-4E18-93C1-936B161FD18E}" destId="{A5AEB4A0-B0F8-4172-8781-748C42E4A981}" srcOrd="5" destOrd="0" parTransId="{575E7DBB-85F9-4277-A387-377501A636AC}" sibTransId="{1B41F4F6-1E5A-4AB0-B9CF-452DFECCCA54}"/>
    <dgm:cxn modelId="{4C4C21A0-352D-411E-901F-EB7673E0E68C}" srcId="{B70F11E2-32D0-4E18-93C1-936B161FD18E}" destId="{2E5BADF7-A9E9-444B-91B4-020F2676D7E9}" srcOrd="8" destOrd="0" parTransId="{8229DBD8-C5FA-4A57-897D-55252E7CEA1B}" sibTransId="{C6439825-0FD2-4FBD-99A8-C06376D6E513}"/>
    <dgm:cxn modelId="{EBFE1CB6-C4C9-4BEA-A8F8-6C3FA7B65759}" type="presOf" srcId="{2033EBE4-2245-4CF7-A7C7-AACC5C5C2847}" destId="{7E0C88D5-86CF-4755-8C08-DD37E7575468}" srcOrd="0" destOrd="0" presId="urn:microsoft.com/office/officeart/2005/8/layout/vList2"/>
    <dgm:cxn modelId="{491FEAC3-D58C-4559-B3FC-85961F83821A}" srcId="{B70F11E2-32D0-4E18-93C1-936B161FD18E}" destId="{72F31147-9F76-479C-96F2-7AA19CC4467C}" srcOrd="6" destOrd="0" parTransId="{F118CE2F-9595-4D2C-AC6F-5C41DC41222D}" sibTransId="{35D8C2FF-072A-4065-91E0-C71CB361AA6D}"/>
    <dgm:cxn modelId="{FD3BD5E6-B761-4527-BA2C-5ABF6130D179}" type="presOf" srcId="{E360697D-F1EA-4128-B991-50C9ADC4EEB3}" destId="{118623A8-5C0D-443E-B4B6-D95C67A3ADB4}" srcOrd="0" destOrd="0" presId="urn:microsoft.com/office/officeart/2005/8/layout/vList2"/>
    <dgm:cxn modelId="{81F7F6E6-A972-4896-A8B6-9B23F878513E}" srcId="{B70F11E2-32D0-4E18-93C1-936B161FD18E}" destId="{697F2684-8188-44CB-B083-720C9284BD25}" srcOrd="10" destOrd="0" parTransId="{A95D30C7-DF62-4CC5-B94D-F16B5B17984D}" sibTransId="{E5AA5CEC-AE00-4EAE-AB2C-321F5B8157C9}"/>
    <dgm:cxn modelId="{FCF817E9-4D1F-40A5-8F8C-83F6DFB1E4AA}" type="presOf" srcId="{72F31147-9F76-479C-96F2-7AA19CC4467C}" destId="{BBECAB58-A96A-42AD-9EF9-D66E260FEA96}" srcOrd="0" destOrd="0" presId="urn:microsoft.com/office/officeart/2005/8/layout/vList2"/>
    <dgm:cxn modelId="{0C573EF0-106A-489A-B768-71F88B1FB4DE}" srcId="{B70F11E2-32D0-4E18-93C1-936B161FD18E}" destId="{6C390853-E6D6-4CB9-B6CF-88D75B75BEF0}" srcOrd="2" destOrd="0" parTransId="{84FDB9AB-7F13-4952-8681-2722B352D3A2}" sibTransId="{A3B35159-8454-4F8A-AF3C-9F0BDF321A3F}"/>
    <dgm:cxn modelId="{6D07A1F4-4BA4-472D-9A6F-DC5926313843}" type="presOf" srcId="{B70F11E2-32D0-4E18-93C1-936B161FD18E}" destId="{99C524FE-4DEA-4B23-BC7D-8323F670DEAF}" srcOrd="0" destOrd="0" presId="urn:microsoft.com/office/officeart/2005/8/layout/vList2"/>
    <dgm:cxn modelId="{BF0E91FD-F898-4F36-BE0C-779BB589D257}" srcId="{B70F11E2-32D0-4E18-93C1-936B161FD18E}" destId="{30FA02D1-FDC9-41B1-9CAD-0684ADBCC35E}" srcOrd="1" destOrd="0" parTransId="{EDB0C019-B5DC-43B7-AC43-66A48687DB66}" sibTransId="{633236A5-C480-4F6C-B27E-45168443F905}"/>
    <dgm:cxn modelId="{36FF16FE-B74E-400F-BBEF-9C335AF47BA8}" srcId="{B70F11E2-32D0-4E18-93C1-936B161FD18E}" destId="{270B044D-B251-4EC1-911C-4E2CC22AB1AC}" srcOrd="7" destOrd="0" parTransId="{A6C9DE4A-8E86-4D57-9352-A7EF4FCE5A01}" sibTransId="{603387E1-1A5C-4259-A1D8-419C9A3E692A}"/>
    <dgm:cxn modelId="{FF83C48C-253D-4FB8-BF6A-3CA3BEA7A2FA}" type="presParOf" srcId="{99C524FE-4DEA-4B23-BC7D-8323F670DEAF}" destId="{118623A8-5C0D-443E-B4B6-D95C67A3ADB4}" srcOrd="0" destOrd="0" presId="urn:microsoft.com/office/officeart/2005/8/layout/vList2"/>
    <dgm:cxn modelId="{1BA36828-961C-4E72-8D6C-C745279A8B3C}" type="presParOf" srcId="{99C524FE-4DEA-4B23-BC7D-8323F670DEAF}" destId="{81E7DCE2-0593-40E5-82C2-0A61F95491C7}" srcOrd="1" destOrd="0" presId="urn:microsoft.com/office/officeart/2005/8/layout/vList2"/>
    <dgm:cxn modelId="{A8633608-3234-43D6-958D-1EC1D494FEE7}" type="presParOf" srcId="{99C524FE-4DEA-4B23-BC7D-8323F670DEAF}" destId="{7D0B650A-7AB9-47A9-B231-ED5FB1347F4C}" srcOrd="2" destOrd="0" presId="urn:microsoft.com/office/officeart/2005/8/layout/vList2"/>
    <dgm:cxn modelId="{B1A93726-B059-48CA-AC53-7CE5D0AD9769}" type="presParOf" srcId="{99C524FE-4DEA-4B23-BC7D-8323F670DEAF}" destId="{8FCA6AA2-3166-467B-8387-D65A731B101E}" srcOrd="3" destOrd="0" presId="urn:microsoft.com/office/officeart/2005/8/layout/vList2"/>
    <dgm:cxn modelId="{7511DBB9-52B5-409C-A4BF-FEC9389B44C2}" type="presParOf" srcId="{99C524FE-4DEA-4B23-BC7D-8323F670DEAF}" destId="{F6F0A485-44B5-4D8B-AF66-38B8E668CBEB}" srcOrd="4" destOrd="0" presId="urn:microsoft.com/office/officeart/2005/8/layout/vList2"/>
    <dgm:cxn modelId="{BC3CE943-1131-4AF6-B623-194EC027A8CC}" type="presParOf" srcId="{99C524FE-4DEA-4B23-BC7D-8323F670DEAF}" destId="{281B2AE8-4A11-4919-8475-A7BB1F36472B}" srcOrd="5" destOrd="0" presId="urn:microsoft.com/office/officeart/2005/8/layout/vList2"/>
    <dgm:cxn modelId="{4F7ABFF3-E993-436A-89A3-659B9628C102}" type="presParOf" srcId="{99C524FE-4DEA-4B23-BC7D-8323F670DEAF}" destId="{D7C849CE-4CE8-4D0D-B05E-95F2D4F76437}" srcOrd="6" destOrd="0" presId="urn:microsoft.com/office/officeart/2005/8/layout/vList2"/>
    <dgm:cxn modelId="{51C9328B-958B-4F73-8F6F-C6FD7713C87E}" type="presParOf" srcId="{99C524FE-4DEA-4B23-BC7D-8323F670DEAF}" destId="{DFFD9BEF-8DF0-41F9-AD2F-3B2DB12465F0}" srcOrd="7" destOrd="0" presId="urn:microsoft.com/office/officeart/2005/8/layout/vList2"/>
    <dgm:cxn modelId="{4FE3BAFD-C473-4BA1-941A-D9503EB637E2}" type="presParOf" srcId="{99C524FE-4DEA-4B23-BC7D-8323F670DEAF}" destId="{7E0C88D5-86CF-4755-8C08-DD37E7575468}" srcOrd="8" destOrd="0" presId="urn:microsoft.com/office/officeart/2005/8/layout/vList2"/>
    <dgm:cxn modelId="{646FE0A5-7E58-4D38-AACA-53FB4420B893}" type="presParOf" srcId="{99C524FE-4DEA-4B23-BC7D-8323F670DEAF}" destId="{D62EC3D5-75F7-49F0-B6DD-48FAC4A076AE}" srcOrd="9" destOrd="0" presId="urn:microsoft.com/office/officeart/2005/8/layout/vList2"/>
    <dgm:cxn modelId="{690F1046-BE14-4A98-AC0C-B9612C597AB0}" type="presParOf" srcId="{99C524FE-4DEA-4B23-BC7D-8323F670DEAF}" destId="{0168C568-686D-4737-B07C-D4D0AABDD078}" srcOrd="10" destOrd="0" presId="urn:microsoft.com/office/officeart/2005/8/layout/vList2"/>
    <dgm:cxn modelId="{C79A49FC-CA36-44DC-A1E9-403A6C124106}" type="presParOf" srcId="{99C524FE-4DEA-4B23-BC7D-8323F670DEAF}" destId="{1E642A7B-FC58-4D99-A075-A3E013BBA10F}" srcOrd="11" destOrd="0" presId="urn:microsoft.com/office/officeart/2005/8/layout/vList2"/>
    <dgm:cxn modelId="{3454C02E-7709-4DC0-92CD-DC5E441EA107}" type="presParOf" srcId="{99C524FE-4DEA-4B23-BC7D-8323F670DEAF}" destId="{BBECAB58-A96A-42AD-9EF9-D66E260FEA96}" srcOrd="12" destOrd="0" presId="urn:microsoft.com/office/officeart/2005/8/layout/vList2"/>
    <dgm:cxn modelId="{CD0FC7A8-F07E-40AF-9B2D-1011E0740E74}" type="presParOf" srcId="{99C524FE-4DEA-4B23-BC7D-8323F670DEAF}" destId="{B23AA20E-EE37-4E52-A457-48F57C9F0A58}" srcOrd="13" destOrd="0" presId="urn:microsoft.com/office/officeart/2005/8/layout/vList2"/>
    <dgm:cxn modelId="{FC55D017-9143-4534-99AD-08C94DEF7C47}" type="presParOf" srcId="{99C524FE-4DEA-4B23-BC7D-8323F670DEAF}" destId="{D080C47C-B29B-4E5A-B451-2E896BB58DA5}" srcOrd="14" destOrd="0" presId="urn:microsoft.com/office/officeart/2005/8/layout/vList2"/>
    <dgm:cxn modelId="{C622D3D1-4355-4E2D-BACA-654E6599F0BC}" type="presParOf" srcId="{99C524FE-4DEA-4B23-BC7D-8323F670DEAF}" destId="{38E2A766-9D28-47B3-B4AF-93A038DB3E0B}" srcOrd="15" destOrd="0" presId="urn:microsoft.com/office/officeart/2005/8/layout/vList2"/>
    <dgm:cxn modelId="{C81AFB7A-2B75-42CF-8434-2019BB3FD492}" type="presParOf" srcId="{99C524FE-4DEA-4B23-BC7D-8323F670DEAF}" destId="{12667BA0-BC75-4353-9552-BF8AB06B58B0}" srcOrd="16" destOrd="0" presId="urn:microsoft.com/office/officeart/2005/8/layout/vList2"/>
    <dgm:cxn modelId="{AE162400-99B0-4FC6-BD6F-377B09D28296}" type="presParOf" srcId="{99C524FE-4DEA-4B23-BC7D-8323F670DEAF}" destId="{F28130FF-E2A1-4D3F-9684-7CA4FFC4615B}" srcOrd="17" destOrd="0" presId="urn:microsoft.com/office/officeart/2005/8/layout/vList2"/>
    <dgm:cxn modelId="{4FF32716-92AE-4935-8CD9-39D41D34A6D1}" type="presParOf" srcId="{99C524FE-4DEA-4B23-BC7D-8323F670DEAF}" destId="{7DD8FF29-BA3D-444A-BF3D-770A14632E0A}" srcOrd="18" destOrd="0" presId="urn:microsoft.com/office/officeart/2005/8/layout/vList2"/>
    <dgm:cxn modelId="{04C91787-2EDC-410E-9C3F-5177B44D9342}" type="presParOf" srcId="{99C524FE-4DEA-4B23-BC7D-8323F670DEAF}" destId="{1DED36D1-94FF-4210-B64D-55DFD857AFA6}" srcOrd="19" destOrd="0" presId="urn:microsoft.com/office/officeart/2005/8/layout/vList2"/>
    <dgm:cxn modelId="{7A209E51-CDEE-493F-B366-9A4A96602467}" type="presParOf" srcId="{99C524FE-4DEA-4B23-BC7D-8323F670DEAF}" destId="{65BD44AB-F633-4A69-AE01-2D224C490917}" srcOrd="20" destOrd="0" presId="urn:microsoft.com/office/officeart/2005/8/layout/vList2"/>
    <dgm:cxn modelId="{26917FC0-3B5E-4F5C-B5B5-E5938D869924}" type="presParOf" srcId="{99C524FE-4DEA-4B23-BC7D-8323F670DEAF}" destId="{D1859748-511D-432C-9865-A26CD9664D9D}" srcOrd="21" destOrd="0" presId="urn:microsoft.com/office/officeart/2005/8/layout/vList2"/>
    <dgm:cxn modelId="{1EA3FFA8-5F12-4425-A72A-EF8F567853E2}" type="presParOf" srcId="{99C524FE-4DEA-4B23-BC7D-8323F670DEAF}" destId="{DB69DA92-D541-4A5E-9BCA-6767A7512B63}"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B0030-EC5E-45CD-AD35-A95BAF46A5F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999A1F-E5C2-40F5-AF55-D9E51B997186}">
      <dgm:prSet/>
      <dgm:spPr/>
      <dgm:t>
        <a:bodyPr/>
        <a:lstStyle/>
        <a:p>
          <a:r>
            <a:rPr lang="el-GR" b="0" i="0"/>
            <a:t>Οποιαδήποτε οικονομική πράξη προϋποθέτει μια </a:t>
          </a:r>
          <a:r>
            <a:rPr lang="el-GR" b="1" i="0"/>
            <a:t>Συναλλαγή </a:t>
          </a:r>
          <a:r>
            <a:rPr lang="el-GR" b="0" i="0"/>
            <a:t>μεταξύ δύο (ή περισσότερων) ληπτών οικονομικών αποφάσεων.</a:t>
          </a:r>
          <a:endParaRPr lang="en-US"/>
        </a:p>
      </dgm:t>
    </dgm:pt>
    <dgm:pt modelId="{26C57C95-E684-4607-8D9D-2F9E3ECFE000}" type="parTrans" cxnId="{50148B52-DB89-4020-8691-D05485C59233}">
      <dgm:prSet/>
      <dgm:spPr/>
      <dgm:t>
        <a:bodyPr/>
        <a:lstStyle/>
        <a:p>
          <a:endParaRPr lang="en-US"/>
        </a:p>
      </dgm:t>
    </dgm:pt>
    <dgm:pt modelId="{D65C053B-2760-4020-A8EB-9082D6E5D2CD}" type="sibTrans" cxnId="{50148B52-DB89-4020-8691-D05485C59233}">
      <dgm:prSet/>
      <dgm:spPr/>
      <dgm:t>
        <a:bodyPr/>
        <a:lstStyle/>
        <a:p>
          <a:endParaRPr lang="en-US"/>
        </a:p>
      </dgm:t>
    </dgm:pt>
    <dgm:pt modelId="{68DFD0CA-9B05-46B0-A120-A5912CD6B841}">
      <dgm:prSet/>
      <dgm:spPr/>
      <dgm:t>
        <a:bodyPr/>
        <a:lstStyle/>
        <a:p>
          <a:r>
            <a:rPr lang="el-GR" b="0" i="0"/>
            <a:t>Πάντοτε υπάρχουν δύο πλευρές: η </a:t>
          </a:r>
          <a:r>
            <a:rPr lang="el-GR" b="1" i="0"/>
            <a:t>Ζήτηση</a:t>
          </a:r>
          <a:r>
            <a:rPr lang="el-GR" b="0" i="0"/>
            <a:t> &amp; η </a:t>
          </a:r>
          <a:r>
            <a:rPr lang="el-GR" b="1" i="0"/>
            <a:t>Προσφορά</a:t>
          </a:r>
          <a:r>
            <a:rPr lang="el-GR" b="0" i="0"/>
            <a:t>.</a:t>
          </a:r>
          <a:endParaRPr lang="en-US"/>
        </a:p>
      </dgm:t>
    </dgm:pt>
    <dgm:pt modelId="{31B9EC86-0A7A-4485-80D3-3F78DFD0F1CE}" type="parTrans" cxnId="{92072A54-3338-4B2C-BB6F-91664B60BA62}">
      <dgm:prSet/>
      <dgm:spPr/>
      <dgm:t>
        <a:bodyPr/>
        <a:lstStyle/>
        <a:p>
          <a:endParaRPr lang="en-US"/>
        </a:p>
      </dgm:t>
    </dgm:pt>
    <dgm:pt modelId="{0136F92F-DABF-4C9E-A129-B91F14440AB2}" type="sibTrans" cxnId="{92072A54-3338-4B2C-BB6F-91664B60BA62}">
      <dgm:prSet/>
      <dgm:spPr/>
      <dgm:t>
        <a:bodyPr/>
        <a:lstStyle/>
        <a:p>
          <a:endParaRPr lang="en-US"/>
        </a:p>
      </dgm:t>
    </dgm:pt>
    <dgm:pt modelId="{54CC3401-44D9-4A6F-9B35-55E82E9E42C7}">
      <dgm:prSet/>
      <dgm:spPr/>
      <dgm:t>
        <a:bodyPr/>
        <a:lstStyle/>
        <a:p>
          <a:r>
            <a:rPr lang="el-GR" b="0" i="0"/>
            <a:t>Η συναλλαγή διενεργείται σε μια κοινά αποδεκτή </a:t>
          </a:r>
          <a:r>
            <a:rPr lang="el-GR" b="1" i="0"/>
            <a:t>Τιμή </a:t>
          </a:r>
          <a:r>
            <a:rPr lang="el-GR" b="0" i="0"/>
            <a:t>&amp;</a:t>
          </a:r>
          <a:r>
            <a:rPr lang="el-GR" b="1" i="0"/>
            <a:t> Ποσότητα</a:t>
          </a:r>
          <a:r>
            <a:rPr lang="el-GR" b="0" i="0"/>
            <a:t>. </a:t>
          </a:r>
          <a:endParaRPr lang="en-US"/>
        </a:p>
      </dgm:t>
    </dgm:pt>
    <dgm:pt modelId="{D5A975BD-6D26-458F-9F33-63472403902B}" type="parTrans" cxnId="{38223609-0188-458A-B9B7-1DECAA07912E}">
      <dgm:prSet/>
      <dgm:spPr/>
      <dgm:t>
        <a:bodyPr/>
        <a:lstStyle/>
        <a:p>
          <a:endParaRPr lang="en-US"/>
        </a:p>
      </dgm:t>
    </dgm:pt>
    <dgm:pt modelId="{A1907F35-B00A-48F7-95F1-2C6D4A68CEDB}" type="sibTrans" cxnId="{38223609-0188-458A-B9B7-1DECAA07912E}">
      <dgm:prSet/>
      <dgm:spPr/>
      <dgm:t>
        <a:bodyPr/>
        <a:lstStyle/>
        <a:p>
          <a:endParaRPr lang="en-US"/>
        </a:p>
      </dgm:t>
    </dgm:pt>
    <dgm:pt modelId="{A446DB1D-9EBD-4EFB-8DBF-3DF456F4A5A2}">
      <dgm:prSet/>
      <dgm:spPr/>
      <dgm:t>
        <a:bodyPr/>
        <a:lstStyle/>
        <a:p>
          <a:r>
            <a:rPr lang="el-GR" b="0" i="0"/>
            <a:t>Ένας λήπτης οικονομικών απόφασης μπορεί να είναι ταυτόχρονα στην πλευρά της Ζήτησης και της Προσφοράς σε διαφορετικές όμως συναλλαγές.      </a:t>
          </a:r>
          <a:endParaRPr lang="en-US"/>
        </a:p>
      </dgm:t>
    </dgm:pt>
    <dgm:pt modelId="{1E4B9AC5-45E0-475E-B034-BFD0703C2F26}" type="parTrans" cxnId="{4DA04E2A-186A-4A01-A90C-FFB9795F285B}">
      <dgm:prSet/>
      <dgm:spPr/>
      <dgm:t>
        <a:bodyPr/>
        <a:lstStyle/>
        <a:p>
          <a:endParaRPr lang="en-US"/>
        </a:p>
      </dgm:t>
    </dgm:pt>
    <dgm:pt modelId="{290299FB-F81A-4852-963E-53B508003C00}" type="sibTrans" cxnId="{4DA04E2A-186A-4A01-A90C-FFB9795F285B}">
      <dgm:prSet/>
      <dgm:spPr/>
      <dgm:t>
        <a:bodyPr/>
        <a:lstStyle/>
        <a:p>
          <a:endParaRPr lang="en-US"/>
        </a:p>
      </dgm:t>
    </dgm:pt>
    <dgm:pt modelId="{A57B7A33-F011-4642-96AC-B33B3DE50C94}" type="pres">
      <dgm:prSet presAssocID="{2A7B0030-EC5E-45CD-AD35-A95BAF46A5FB}" presName="linear" presStyleCnt="0">
        <dgm:presLayoutVars>
          <dgm:animLvl val="lvl"/>
          <dgm:resizeHandles val="exact"/>
        </dgm:presLayoutVars>
      </dgm:prSet>
      <dgm:spPr/>
    </dgm:pt>
    <dgm:pt modelId="{A499722C-045A-4A49-92C3-F36CFC29ADD1}" type="pres">
      <dgm:prSet presAssocID="{93999A1F-E5C2-40F5-AF55-D9E51B997186}" presName="parentText" presStyleLbl="node1" presStyleIdx="0" presStyleCnt="4">
        <dgm:presLayoutVars>
          <dgm:chMax val="0"/>
          <dgm:bulletEnabled val="1"/>
        </dgm:presLayoutVars>
      </dgm:prSet>
      <dgm:spPr/>
    </dgm:pt>
    <dgm:pt modelId="{B2D72F9E-F256-4F7E-BFDA-D3B7497C3875}" type="pres">
      <dgm:prSet presAssocID="{D65C053B-2760-4020-A8EB-9082D6E5D2CD}" presName="spacer" presStyleCnt="0"/>
      <dgm:spPr/>
    </dgm:pt>
    <dgm:pt modelId="{4056F676-B87B-4DA5-93AD-016383844D22}" type="pres">
      <dgm:prSet presAssocID="{68DFD0CA-9B05-46B0-A120-A5912CD6B841}" presName="parentText" presStyleLbl="node1" presStyleIdx="1" presStyleCnt="4">
        <dgm:presLayoutVars>
          <dgm:chMax val="0"/>
          <dgm:bulletEnabled val="1"/>
        </dgm:presLayoutVars>
      </dgm:prSet>
      <dgm:spPr/>
    </dgm:pt>
    <dgm:pt modelId="{E6489176-6DFD-4C18-B235-715DCCBCF4DB}" type="pres">
      <dgm:prSet presAssocID="{0136F92F-DABF-4C9E-A129-B91F14440AB2}" presName="spacer" presStyleCnt="0"/>
      <dgm:spPr/>
    </dgm:pt>
    <dgm:pt modelId="{B8E295CF-8FBB-4B32-92BF-8A73C70900AB}" type="pres">
      <dgm:prSet presAssocID="{54CC3401-44D9-4A6F-9B35-55E82E9E42C7}" presName="parentText" presStyleLbl="node1" presStyleIdx="2" presStyleCnt="4">
        <dgm:presLayoutVars>
          <dgm:chMax val="0"/>
          <dgm:bulletEnabled val="1"/>
        </dgm:presLayoutVars>
      </dgm:prSet>
      <dgm:spPr/>
    </dgm:pt>
    <dgm:pt modelId="{33689FD3-C665-47BB-8B5B-9755899DD54B}" type="pres">
      <dgm:prSet presAssocID="{A1907F35-B00A-48F7-95F1-2C6D4A68CEDB}" presName="spacer" presStyleCnt="0"/>
      <dgm:spPr/>
    </dgm:pt>
    <dgm:pt modelId="{5349B862-521E-4172-894B-C0401B15B3A5}" type="pres">
      <dgm:prSet presAssocID="{A446DB1D-9EBD-4EFB-8DBF-3DF456F4A5A2}" presName="parentText" presStyleLbl="node1" presStyleIdx="3" presStyleCnt="4">
        <dgm:presLayoutVars>
          <dgm:chMax val="0"/>
          <dgm:bulletEnabled val="1"/>
        </dgm:presLayoutVars>
      </dgm:prSet>
      <dgm:spPr/>
    </dgm:pt>
  </dgm:ptLst>
  <dgm:cxnLst>
    <dgm:cxn modelId="{38223609-0188-458A-B9B7-1DECAA07912E}" srcId="{2A7B0030-EC5E-45CD-AD35-A95BAF46A5FB}" destId="{54CC3401-44D9-4A6F-9B35-55E82E9E42C7}" srcOrd="2" destOrd="0" parTransId="{D5A975BD-6D26-458F-9F33-63472403902B}" sibTransId="{A1907F35-B00A-48F7-95F1-2C6D4A68CEDB}"/>
    <dgm:cxn modelId="{997C3E0A-DDFE-48A8-96D9-0AD46C8D72C5}" type="presOf" srcId="{54CC3401-44D9-4A6F-9B35-55E82E9E42C7}" destId="{B8E295CF-8FBB-4B32-92BF-8A73C70900AB}" srcOrd="0" destOrd="0" presId="urn:microsoft.com/office/officeart/2005/8/layout/vList2"/>
    <dgm:cxn modelId="{4DA04E2A-186A-4A01-A90C-FFB9795F285B}" srcId="{2A7B0030-EC5E-45CD-AD35-A95BAF46A5FB}" destId="{A446DB1D-9EBD-4EFB-8DBF-3DF456F4A5A2}" srcOrd="3" destOrd="0" parTransId="{1E4B9AC5-45E0-475E-B034-BFD0703C2F26}" sibTransId="{290299FB-F81A-4852-963E-53B508003C00}"/>
    <dgm:cxn modelId="{FBC2074E-8E89-4231-B05B-1C632578A3A5}" type="presOf" srcId="{2A7B0030-EC5E-45CD-AD35-A95BAF46A5FB}" destId="{A57B7A33-F011-4642-96AC-B33B3DE50C94}" srcOrd="0" destOrd="0" presId="urn:microsoft.com/office/officeart/2005/8/layout/vList2"/>
    <dgm:cxn modelId="{83C3AC4E-80A7-4D4B-997C-ED829724147E}" type="presOf" srcId="{93999A1F-E5C2-40F5-AF55-D9E51B997186}" destId="{A499722C-045A-4A49-92C3-F36CFC29ADD1}" srcOrd="0" destOrd="0" presId="urn:microsoft.com/office/officeart/2005/8/layout/vList2"/>
    <dgm:cxn modelId="{50148B52-DB89-4020-8691-D05485C59233}" srcId="{2A7B0030-EC5E-45CD-AD35-A95BAF46A5FB}" destId="{93999A1F-E5C2-40F5-AF55-D9E51B997186}" srcOrd="0" destOrd="0" parTransId="{26C57C95-E684-4607-8D9D-2F9E3ECFE000}" sibTransId="{D65C053B-2760-4020-A8EB-9082D6E5D2CD}"/>
    <dgm:cxn modelId="{92072A54-3338-4B2C-BB6F-91664B60BA62}" srcId="{2A7B0030-EC5E-45CD-AD35-A95BAF46A5FB}" destId="{68DFD0CA-9B05-46B0-A120-A5912CD6B841}" srcOrd="1" destOrd="0" parTransId="{31B9EC86-0A7A-4485-80D3-3F78DFD0F1CE}" sibTransId="{0136F92F-DABF-4C9E-A129-B91F14440AB2}"/>
    <dgm:cxn modelId="{940E6FBE-4B03-46DF-BA9A-E553D2C3C4CA}" type="presOf" srcId="{68DFD0CA-9B05-46B0-A120-A5912CD6B841}" destId="{4056F676-B87B-4DA5-93AD-016383844D22}" srcOrd="0" destOrd="0" presId="urn:microsoft.com/office/officeart/2005/8/layout/vList2"/>
    <dgm:cxn modelId="{489B7AC0-D5CB-4715-987B-92A5D2D86FBE}" type="presOf" srcId="{A446DB1D-9EBD-4EFB-8DBF-3DF456F4A5A2}" destId="{5349B862-521E-4172-894B-C0401B15B3A5}" srcOrd="0" destOrd="0" presId="urn:microsoft.com/office/officeart/2005/8/layout/vList2"/>
    <dgm:cxn modelId="{12F05E26-2BBF-4FC9-8AFA-D9899BE659C3}" type="presParOf" srcId="{A57B7A33-F011-4642-96AC-B33B3DE50C94}" destId="{A499722C-045A-4A49-92C3-F36CFC29ADD1}" srcOrd="0" destOrd="0" presId="urn:microsoft.com/office/officeart/2005/8/layout/vList2"/>
    <dgm:cxn modelId="{B787C221-BB10-47CB-A3BC-B3E69FA8202A}" type="presParOf" srcId="{A57B7A33-F011-4642-96AC-B33B3DE50C94}" destId="{B2D72F9E-F256-4F7E-BFDA-D3B7497C3875}" srcOrd="1" destOrd="0" presId="urn:microsoft.com/office/officeart/2005/8/layout/vList2"/>
    <dgm:cxn modelId="{5E71AFEC-C9C0-44C5-A6E0-5DEFCFD22E2F}" type="presParOf" srcId="{A57B7A33-F011-4642-96AC-B33B3DE50C94}" destId="{4056F676-B87B-4DA5-93AD-016383844D22}" srcOrd="2" destOrd="0" presId="urn:microsoft.com/office/officeart/2005/8/layout/vList2"/>
    <dgm:cxn modelId="{7B1DBE08-2800-4DBF-B234-2DFFDEE0265C}" type="presParOf" srcId="{A57B7A33-F011-4642-96AC-B33B3DE50C94}" destId="{E6489176-6DFD-4C18-B235-715DCCBCF4DB}" srcOrd="3" destOrd="0" presId="urn:microsoft.com/office/officeart/2005/8/layout/vList2"/>
    <dgm:cxn modelId="{48EDBC46-7F77-4CBB-89EE-C999492E4DF7}" type="presParOf" srcId="{A57B7A33-F011-4642-96AC-B33B3DE50C94}" destId="{B8E295CF-8FBB-4B32-92BF-8A73C70900AB}" srcOrd="4" destOrd="0" presId="urn:microsoft.com/office/officeart/2005/8/layout/vList2"/>
    <dgm:cxn modelId="{EE55660A-906A-4661-A8E3-0D1984EAA9D6}" type="presParOf" srcId="{A57B7A33-F011-4642-96AC-B33B3DE50C94}" destId="{33689FD3-C665-47BB-8B5B-9755899DD54B}" srcOrd="5" destOrd="0" presId="urn:microsoft.com/office/officeart/2005/8/layout/vList2"/>
    <dgm:cxn modelId="{C0FB3AA0-79FA-4758-829C-5CA0CE1FC327}" type="presParOf" srcId="{A57B7A33-F011-4642-96AC-B33B3DE50C94}" destId="{5349B862-521E-4172-894B-C0401B15B3A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0A450A7-7E2F-4079-B1D1-1CF9A118FD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B3C5B8-C8B7-4297-B4CE-EB5031622C25}">
      <dgm:prSet/>
      <dgm:spPr/>
      <dgm:t>
        <a:bodyPr/>
        <a:lstStyle/>
        <a:p>
          <a:r>
            <a:rPr lang="en-US" b="0" i="0"/>
            <a:t>Ονομαστικό ΑΕΠ η παραγωγή αγαθών και υπηρεσιών στις τρέχουσες τιμές</a:t>
          </a:r>
          <a:br>
            <a:rPr lang="en-US" b="0" i="0"/>
          </a:br>
          <a:endParaRPr lang="en-US"/>
        </a:p>
      </dgm:t>
    </dgm:pt>
    <dgm:pt modelId="{8E534DB9-DC33-450B-86A2-FA2F55D345F2}" type="parTrans" cxnId="{0E3B40A6-DFA7-4ED0-BDA2-147323EBE555}">
      <dgm:prSet/>
      <dgm:spPr/>
      <dgm:t>
        <a:bodyPr/>
        <a:lstStyle/>
        <a:p>
          <a:endParaRPr lang="en-US"/>
        </a:p>
      </dgm:t>
    </dgm:pt>
    <dgm:pt modelId="{9FC1FAB7-AC19-4FCB-8B2E-DD06248795ED}" type="sibTrans" cxnId="{0E3B40A6-DFA7-4ED0-BDA2-147323EBE555}">
      <dgm:prSet/>
      <dgm:spPr/>
      <dgm:t>
        <a:bodyPr/>
        <a:lstStyle/>
        <a:p>
          <a:endParaRPr lang="en-US"/>
        </a:p>
      </dgm:t>
    </dgm:pt>
    <dgm:pt modelId="{CB5CF100-2D3D-4A3A-9537-34A1F4B6D083}">
      <dgm:prSet/>
      <dgm:spPr/>
      <dgm:t>
        <a:bodyPr/>
        <a:lstStyle/>
        <a:p>
          <a:r>
            <a:rPr lang="en-US" b="0" i="0"/>
            <a:t>Πραγματικό ΑΕΠ η παραγωγή αγαθών και υπηρεσιών με χρήση σταθερών τιμών</a:t>
          </a:r>
          <a:br>
            <a:rPr lang="en-US" b="0" i="0"/>
          </a:br>
          <a:endParaRPr lang="en-US"/>
        </a:p>
      </dgm:t>
    </dgm:pt>
    <dgm:pt modelId="{B748F500-D6A9-4390-A5D6-36B9FB365855}" type="parTrans" cxnId="{3BBBD48C-AE9A-4EF0-8A1A-67C2DAC2E2C4}">
      <dgm:prSet/>
      <dgm:spPr/>
      <dgm:t>
        <a:bodyPr/>
        <a:lstStyle/>
        <a:p>
          <a:endParaRPr lang="en-US"/>
        </a:p>
      </dgm:t>
    </dgm:pt>
    <dgm:pt modelId="{473DEF4F-DA52-4523-BBC7-52FA425FB5A6}" type="sibTrans" cxnId="{3BBBD48C-AE9A-4EF0-8A1A-67C2DAC2E2C4}">
      <dgm:prSet/>
      <dgm:spPr/>
      <dgm:t>
        <a:bodyPr/>
        <a:lstStyle/>
        <a:p>
          <a:endParaRPr lang="en-US"/>
        </a:p>
      </dgm:t>
    </dgm:pt>
    <dgm:pt modelId="{FB83B4E5-5B0E-4CC9-84A9-381053E95688}">
      <dgm:prSet/>
      <dgm:spPr/>
      <dgm:t>
        <a:bodyPr/>
        <a:lstStyle/>
        <a:p>
          <a:r>
            <a:rPr lang="en-US" b="0" i="0"/>
            <a:t>Αποπληθωριστής ΑΕΠ μέγεθος του επιπέδου τιμών που υπολογίζεται ως ο λόγος του ονομαστικού ΑΕΠ προς το πραγματικό ΑΕΠ επί 100</a:t>
          </a:r>
          <a:br>
            <a:rPr lang="en-US" b="0" i="0"/>
          </a:br>
          <a:endParaRPr lang="en-US"/>
        </a:p>
      </dgm:t>
    </dgm:pt>
    <dgm:pt modelId="{CCAB6300-B590-49DA-85F1-43697EEEEC77}" type="parTrans" cxnId="{B2443962-F3A4-4A45-B51E-6E010AC201EA}">
      <dgm:prSet/>
      <dgm:spPr/>
      <dgm:t>
        <a:bodyPr/>
        <a:lstStyle/>
        <a:p>
          <a:endParaRPr lang="en-US"/>
        </a:p>
      </dgm:t>
    </dgm:pt>
    <dgm:pt modelId="{5CA81090-7E0F-421C-8ECF-A739994799AF}" type="sibTrans" cxnId="{B2443962-F3A4-4A45-B51E-6E010AC201EA}">
      <dgm:prSet/>
      <dgm:spPr/>
      <dgm:t>
        <a:bodyPr/>
        <a:lstStyle/>
        <a:p>
          <a:endParaRPr lang="en-US"/>
        </a:p>
      </dgm:t>
    </dgm:pt>
    <dgm:pt modelId="{F23DA05E-CF19-42D9-A6EA-9D3EC60A73E6}">
      <dgm:prSet/>
      <dgm:spPr/>
      <dgm:t>
        <a:bodyPr/>
        <a:lstStyle/>
        <a:p>
          <a:r>
            <a:rPr lang="en-US" b="0" i="0"/>
            <a:t>Το Ονομαστικό και Πραγματικό ΑΕΠ πρέπει να είναι τα ίδια κατά το έτος βάση</a:t>
          </a:r>
          <a:endParaRPr lang="en-US"/>
        </a:p>
      </dgm:t>
    </dgm:pt>
    <dgm:pt modelId="{7AA841BC-BCE7-49EC-A82B-9DA7C83E8444}" type="parTrans" cxnId="{3C1294E9-9DE4-498A-991D-6CB7E86100EC}">
      <dgm:prSet/>
      <dgm:spPr/>
      <dgm:t>
        <a:bodyPr/>
        <a:lstStyle/>
        <a:p>
          <a:endParaRPr lang="en-US"/>
        </a:p>
      </dgm:t>
    </dgm:pt>
    <dgm:pt modelId="{7679940B-99F1-409E-9BEA-64EE335E0E43}" type="sibTrans" cxnId="{3C1294E9-9DE4-498A-991D-6CB7E86100EC}">
      <dgm:prSet/>
      <dgm:spPr/>
      <dgm:t>
        <a:bodyPr/>
        <a:lstStyle/>
        <a:p>
          <a:endParaRPr lang="en-US"/>
        </a:p>
      </dgm:t>
    </dgm:pt>
    <dgm:pt modelId="{0495FF1A-5236-4895-98ED-801A0DECED4A}" type="pres">
      <dgm:prSet presAssocID="{20A450A7-7E2F-4079-B1D1-1CF9A118FDF8}" presName="linear" presStyleCnt="0">
        <dgm:presLayoutVars>
          <dgm:animLvl val="lvl"/>
          <dgm:resizeHandles val="exact"/>
        </dgm:presLayoutVars>
      </dgm:prSet>
      <dgm:spPr/>
    </dgm:pt>
    <dgm:pt modelId="{DA65FBC9-20FC-4B92-8EF8-0E8032EA80CB}" type="pres">
      <dgm:prSet presAssocID="{29B3C5B8-C8B7-4297-B4CE-EB5031622C25}" presName="parentText" presStyleLbl="node1" presStyleIdx="0" presStyleCnt="4">
        <dgm:presLayoutVars>
          <dgm:chMax val="0"/>
          <dgm:bulletEnabled val="1"/>
        </dgm:presLayoutVars>
      </dgm:prSet>
      <dgm:spPr/>
    </dgm:pt>
    <dgm:pt modelId="{B252DB8E-8CFF-4C29-BADB-4FD35F97441C}" type="pres">
      <dgm:prSet presAssocID="{9FC1FAB7-AC19-4FCB-8B2E-DD06248795ED}" presName="spacer" presStyleCnt="0"/>
      <dgm:spPr/>
    </dgm:pt>
    <dgm:pt modelId="{086F5E84-4B0B-45ED-B15E-63FAF1FC43C8}" type="pres">
      <dgm:prSet presAssocID="{CB5CF100-2D3D-4A3A-9537-34A1F4B6D083}" presName="parentText" presStyleLbl="node1" presStyleIdx="1" presStyleCnt="4">
        <dgm:presLayoutVars>
          <dgm:chMax val="0"/>
          <dgm:bulletEnabled val="1"/>
        </dgm:presLayoutVars>
      </dgm:prSet>
      <dgm:spPr/>
    </dgm:pt>
    <dgm:pt modelId="{C971A085-CF56-4C06-A1FB-D0F75C40F5E7}" type="pres">
      <dgm:prSet presAssocID="{473DEF4F-DA52-4523-BBC7-52FA425FB5A6}" presName="spacer" presStyleCnt="0"/>
      <dgm:spPr/>
    </dgm:pt>
    <dgm:pt modelId="{3382D275-0E59-4423-84BB-7F61CE8068E3}" type="pres">
      <dgm:prSet presAssocID="{FB83B4E5-5B0E-4CC9-84A9-381053E95688}" presName="parentText" presStyleLbl="node1" presStyleIdx="2" presStyleCnt="4">
        <dgm:presLayoutVars>
          <dgm:chMax val="0"/>
          <dgm:bulletEnabled val="1"/>
        </dgm:presLayoutVars>
      </dgm:prSet>
      <dgm:spPr/>
    </dgm:pt>
    <dgm:pt modelId="{5A07A3EA-7856-4AB9-B6CC-72AF505DF708}" type="pres">
      <dgm:prSet presAssocID="{5CA81090-7E0F-421C-8ECF-A739994799AF}" presName="spacer" presStyleCnt="0"/>
      <dgm:spPr/>
    </dgm:pt>
    <dgm:pt modelId="{A8E817AA-EBF1-465A-82C0-96F76CE96A9D}" type="pres">
      <dgm:prSet presAssocID="{F23DA05E-CF19-42D9-A6EA-9D3EC60A73E6}" presName="parentText" presStyleLbl="node1" presStyleIdx="3" presStyleCnt="4">
        <dgm:presLayoutVars>
          <dgm:chMax val="0"/>
          <dgm:bulletEnabled val="1"/>
        </dgm:presLayoutVars>
      </dgm:prSet>
      <dgm:spPr/>
    </dgm:pt>
  </dgm:ptLst>
  <dgm:cxnLst>
    <dgm:cxn modelId="{B2443962-F3A4-4A45-B51E-6E010AC201EA}" srcId="{20A450A7-7E2F-4079-B1D1-1CF9A118FDF8}" destId="{FB83B4E5-5B0E-4CC9-84A9-381053E95688}" srcOrd="2" destOrd="0" parTransId="{CCAB6300-B590-49DA-85F1-43697EEEEC77}" sibTransId="{5CA81090-7E0F-421C-8ECF-A739994799AF}"/>
    <dgm:cxn modelId="{0640E050-A070-429C-AF6F-3DBCE03590A3}" type="presOf" srcId="{FB83B4E5-5B0E-4CC9-84A9-381053E95688}" destId="{3382D275-0E59-4423-84BB-7F61CE8068E3}" srcOrd="0" destOrd="0" presId="urn:microsoft.com/office/officeart/2005/8/layout/vList2"/>
    <dgm:cxn modelId="{3BBBD48C-AE9A-4EF0-8A1A-67C2DAC2E2C4}" srcId="{20A450A7-7E2F-4079-B1D1-1CF9A118FDF8}" destId="{CB5CF100-2D3D-4A3A-9537-34A1F4B6D083}" srcOrd="1" destOrd="0" parTransId="{B748F500-D6A9-4390-A5D6-36B9FB365855}" sibTransId="{473DEF4F-DA52-4523-BBC7-52FA425FB5A6}"/>
    <dgm:cxn modelId="{8B3A1092-2064-483A-B3E3-D28F3DFB2838}" type="presOf" srcId="{20A450A7-7E2F-4079-B1D1-1CF9A118FDF8}" destId="{0495FF1A-5236-4895-98ED-801A0DECED4A}" srcOrd="0" destOrd="0" presId="urn:microsoft.com/office/officeart/2005/8/layout/vList2"/>
    <dgm:cxn modelId="{B0FD8F92-AD4C-42A1-811F-3A16E72F6B2E}" type="presOf" srcId="{F23DA05E-CF19-42D9-A6EA-9D3EC60A73E6}" destId="{A8E817AA-EBF1-465A-82C0-96F76CE96A9D}" srcOrd="0" destOrd="0" presId="urn:microsoft.com/office/officeart/2005/8/layout/vList2"/>
    <dgm:cxn modelId="{0E3B40A6-DFA7-4ED0-BDA2-147323EBE555}" srcId="{20A450A7-7E2F-4079-B1D1-1CF9A118FDF8}" destId="{29B3C5B8-C8B7-4297-B4CE-EB5031622C25}" srcOrd="0" destOrd="0" parTransId="{8E534DB9-DC33-450B-86A2-FA2F55D345F2}" sibTransId="{9FC1FAB7-AC19-4FCB-8B2E-DD06248795ED}"/>
    <dgm:cxn modelId="{D7A5C4B2-F9A8-4BA9-AD60-0B02FE259945}" type="presOf" srcId="{29B3C5B8-C8B7-4297-B4CE-EB5031622C25}" destId="{DA65FBC9-20FC-4B92-8EF8-0E8032EA80CB}" srcOrd="0" destOrd="0" presId="urn:microsoft.com/office/officeart/2005/8/layout/vList2"/>
    <dgm:cxn modelId="{421650B4-EF83-423C-B316-4279430E5F9A}" type="presOf" srcId="{CB5CF100-2D3D-4A3A-9537-34A1F4B6D083}" destId="{086F5E84-4B0B-45ED-B15E-63FAF1FC43C8}" srcOrd="0" destOrd="0" presId="urn:microsoft.com/office/officeart/2005/8/layout/vList2"/>
    <dgm:cxn modelId="{3C1294E9-9DE4-498A-991D-6CB7E86100EC}" srcId="{20A450A7-7E2F-4079-B1D1-1CF9A118FDF8}" destId="{F23DA05E-CF19-42D9-A6EA-9D3EC60A73E6}" srcOrd="3" destOrd="0" parTransId="{7AA841BC-BCE7-49EC-A82B-9DA7C83E8444}" sibTransId="{7679940B-99F1-409E-9BEA-64EE335E0E43}"/>
    <dgm:cxn modelId="{B7E40A0B-F641-4C80-A222-EB0C1D719AD1}" type="presParOf" srcId="{0495FF1A-5236-4895-98ED-801A0DECED4A}" destId="{DA65FBC9-20FC-4B92-8EF8-0E8032EA80CB}" srcOrd="0" destOrd="0" presId="urn:microsoft.com/office/officeart/2005/8/layout/vList2"/>
    <dgm:cxn modelId="{7FB2E0AA-85D0-4611-9DA3-91CDE3D2E48B}" type="presParOf" srcId="{0495FF1A-5236-4895-98ED-801A0DECED4A}" destId="{B252DB8E-8CFF-4C29-BADB-4FD35F97441C}" srcOrd="1" destOrd="0" presId="urn:microsoft.com/office/officeart/2005/8/layout/vList2"/>
    <dgm:cxn modelId="{49CF265C-82AD-4DEB-A9D5-EC8CBE24D726}" type="presParOf" srcId="{0495FF1A-5236-4895-98ED-801A0DECED4A}" destId="{086F5E84-4B0B-45ED-B15E-63FAF1FC43C8}" srcOrd="2" destOrd="0" presId="urn:microsoft.com/office/officeart/2005/8/layout/vList2"/>
    <dgm:cxn modelId="{176EC826-369C-4C00-B101-05CFD3E5495B}" type="presParOf" srcId="{0495FF1A-5236-4895-98ED-801A0DECED4A}" destId="{C971A085-CF56-4C06-A1FB-D0F75C40F5E7}" srcOrd="3" destOrd="0" presId="urn:microsoft.com/office/officeart/2005/8/layout/vList2"/>
    <dgm:cxn modelId="{16F0E538-22FC-48BD-BA9C-33EBAE4E8479}" type="presParOf" srcId="{0495FF1A-5236-4895-98ED-801A0DECED4A}" destId="{3382D275-0E59-4423-84BB-7F61CE8068E3}" srcOrd="4" destOrd="0" presId="urn:microsoft.com/office/officeart/2005/8/layout/vList2"/>
    <dgm:cxn modelId="{2D1B020E-7DED-40F8-AC8D-99D72343F5B3}" type="presParOf" srcId="{0495FF1A-5236-4895-98ED-801A0DECED4A}" destId="{5A07A3EA-7856-4AB9-B6CC-72AF505DF708}" srcOrd="5" destOrd="0" presId="urn:microsoft.com/office/officeart/2005/8/layout/vList2"/>
    <dgm:cxn modelId="{741438BD-D01A-4365-85C3-F285E4BF6BBE}" type="presParOf" srcId="{0495FF1A-5236-4895-98ED-801A0DECED4A}" destId="{A8E817AA-EBF1-465A-82C0-96F76CE96A9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CCE5AC2-D274-43C5-93BF-0A5C671055C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08A349-DEC4-44E6-A1EE-936B3C2522C5}">
      <dgm:prSet/>
      <dgm:spPr/>
      <dgm:t>
        <a:bodyPr/>
        <a:lstStyle/>
        <a:p>
          <a:r>
            <a:rPr lang="en-US"/>
            <a:t>Το επιτόκιο που πληρώνει η τράπεζα </a:t>
          </a:r>
          <a:br>
            <a:rPr lang="en-US"/>
          </a:br>
          <a:r>
            <a:rPr lang="en-US"/>
            <a:t>ονομάζεται ονομαστικό επιτόκιο</a:t>
          </a:r>
        </a:p>
      </dgm:t>
    </dgm:pt>
    <dgm:pt modelId="{0C8C0C10-77EC-4C61-ADAF-112723E37BCE}" type="parTrans" cxnId="{DAC30475-DD2F-4A2F-8887-9C37DC644ED7}">
      <dgm:prSet/>
      <dgm:spPr/>
      <dgm:t>
        <a:bodyPr/>
        <a:lstStyle/>
        <a:p>
          <a:endParaRPr lang="en-US"/>
        </a:p>
      </dgm:t>
    </dgm:pt>
    <dgm:pt modelId="{05813D94-25EB-4698-BB9E-D3F971764ABB}" type="sibTrans" cxnId="{DAC30475-DD2F-4A2F-8887-9C37DC644ED7}">
      <dgm:prSet/>
      <dgm:spPr/>
      <dgm:t>
        <a:bodyPr/>
        <a:lstStyle/>
        <a:p>
          <a:endParaRPr lang="en-US"/>
        </a:p>
      </dgm:t>
    </dgm:pt>
    <dgm:pt modelId="{6D905C1E-ADB6-4E08-B89E-323C3B705BA3}">
      <dgm:prSet/>
      <dgm:spPr/>
      <dgm:t>
        <a:bodyPr/>
        <a:lstStyle/>
        <a:p>
          <a:r>
            <a:rPr lang="en-US"/>
            <a:t>Το επιτόκιο που είναι πληθωριστικά διορθωμένο ονομάζεται πραγματικό επιτόκιο  </a:t>
          </a:r>
        </a:p>
      </dgm:t>
    </dgm:pt>
    <dgm:pt modelId="{40B1D91C-E4EB-4001-BCB6-C954F7ECD6F8}" type="parTrans" cxnId="{0E015652-2626-4BA0-8C22-6FF9E063BAE0}">
      <dgm:prSet/>
      <dgm:spPr/>
      <dgm:t>
        <a:bodyPr/>
        <a:lstStyle/>
        <a:p>
          <a:endParaRPr lang="en-US"/>
        </a:p>
      </dgm:t>
    </dgm:pt>
    <dgm:pt modelId="{D7839B6C-30BE-4D72-999B-7C44DD3E3AB4}" type="sibTrans" cxnId="{0E015652-2626-4BA0-8C22-6FF9E063BAE0}">
      <dgm:prSet/>
      <dgm:spPr/>
      <dgm:t>
        <a:bodyPr/>
        <a:lstStyle/>
        <a:p>
          <a:endParaRPr lang="en-US"/>
        </a:p>
      </dgm:t>
    </dgm:pt>
    <dgm:pt modelId="{5CBDE9ED-3226-4FFE-A574-41A5F223A526}">
      <dgm:prSet/>
      <dgm:spPr/>
      <dgm:t>
        <a:bodyPr/>
        <a:lstStyle/>
        <a:p>
          <a:r>
            <a:rPr lang="en-US"/>
            <a:t>Πραγματικό επιτόκιο =  Ονομαστικό επιτόκιο –  ρυθμός πληθωρισμού</a:t>
          </a:r>
        </a:p>
      </dgm:t>
    </dgm:pt>
    <dgm:pt modelId="{E732282B-E455-49F0-B5C7-ABE311765416}" type="parTrans" cxnId="{A6100B7E-7E33-4953-9B2D-DFDD43D465F4}">
      <dgm:prSet/>
      <dgm:spPr/>
      <dgm:t>
        <a:bodyPr/>
        <a:lstStyle/>
        <a:p>
          <a:endParaRPr lang="en-US"/>
        </a:p>
      </dgm:t>
    </dgm:pt>
    <dgm:pt modelId="{D3D836D2-446A-4177-A78B-8829594895E7}" type="sibTrans" cxnId="{A6100B7E-7E33-4953-9B2D-DFDD43D465F4}">
      <dgm:prSet/>
      <dgm:spPr/>
      <dgm:t>
        <a:bodyPr/>
        <a:lstStyle/>
        <a:p>
          <a:endParaRPr lang="en-US"/>
        </a:p>
      </dgm:t>
    </dgm:pt>
    <dgm:pt modelId="{B853E377-72D6-41DF-973C-A49DCB526F4D}" type="pres">
      <dgm:prSet presAssocID="{6CCE5AC2-D274-43C5-93BF-0A5C671055CD}" presName="linear" presStyleCnt="0">
        <dgm:presLayoutVars>
          <dgm:animLvl val="lvl"/>
          <dgm:resizeHandles val="exact"/>
        </dgm:presLayoutVars>
      </dgm:prSet>
      <dgm:spPr/>
    </dgm:pt>
    <dgm:pt modelId="{B53DEE4A-EAE5-4F11-AD8D-0AF4E780CC88}" type="pres">
      <dgm:prSet presAssocID="{EA08A349-DEC4-44E6-A1EE-936B3C2522C5}" presName="parentText" presStyleLbl="node1" presStyleIdx="0" presStyleCnt="3">
        <dgm:presLayoutVars>
          <dgm:chMax val="0"/>
          <dgm:bulletEnabled val="1"/>
        </dgm:presLayoutVars>
      </dgm:prSet>
      <dgm:spPr/>
    </dgm:pt>
    <dgm:pt modelId="{1F947144-F5D0-4534-9395-F31E1894B8FB}" type="pres">
      <dgm:prSet presAssocID="{05813D94-25EB-4698-BB9E-D3F971764ABB}" presName="spacer" presStyleCnt="0"/>
      <dgm:spPr/>
    </dgm:pt>
    <dgm:pt modelId="{8117E24D-C351-466B-BFCB-383560A2378C}" type="pres">
      <dgm:prSet presAssocID="{6D905C1E-ADB6-4E08-B89E-323C3B705BA3}" presName="parentText" presStyleLbl="node1" presStyleIdx="1" presStyleCnt="3">
        <dgm:presLayoutVars>
          <dgm:chMax val="0"/>
          <dgm:bulletEnabled val="1"/>
        </dgm:presLayoutVars>
      </dgm:prSet>
      <dgm:spPr/>
    </dgm:pt>
    <dgm:pt modelId="{D8B33AD6-5BB5-4295-91EF-C668ED063F75}" type="pres">
      <dgm:prSet presAssocID="{D7839B6C-30BE-4D72-999B-7C44DD3E3AB4}" presName="spacer" presStyleCnt="0"/>
      <dgm:spPr/>
    </dgm:pt>
    <dgm:pt modelId="{9B9F48FA-388C-4852-A0E7-CE6CBA472F79}" type="pres">
      <dgm:prSet presAssocID="{5CBDE9ED-3226-4FFE-A574-41A5F223A526}" presName="parentText" presStyleLbl="node1" presStyleIdx="2" presStyleCnt="3">
        <dgm:presLayoutVars>
          <dgm:chMax val="0"/>
          <dgm:bulletEnabled val="1"/>
        </dgm:presLayoutVars>
      </dgm:prSet>
      <dgm:spPr/>
    </dgm:pt>
  </dgm:ptLst>
  <dgm:cxnLst>
    <dgm:cxn modelId="{872E1408-7288-4D03-9D7A-6F14F4ACADE5}" type="presOf" srcId="{EA08A349-DEC4-44E6-A1EE-936B3C2522C5}" destId="{B53DEE4A-EAE5-4F11-AD8D-0AF4E780CC88}" srcOrd="0" destOrd="0" presId="urn:microsoft.com/office/officeart/2005/8/layout/vList2"/>
    <dgm:cxn modelId="{9068825D-8E22-4186-BF6A-BED2D2EDA7D9}" type="presOf" srcId="{6D905C1E-ADB6-4E08-B89E-323C3B705BA3}" destId="{8117E24D-C351-466B-BFCB-383560A2378C}" srcOrd="0" destOrd="0" presId="urn:microsoft.com/office/officeart/2005/8/layout/vList2"/>
    <dgm:cxn modelId="{0E015652-2626-4BA0-8C22-6FF9E063BAE0}" srcId="{6CCE5AC2-D274-43C5-93BF-0A5C671055CD}" destId="{6D905C1E-ADB6-4E08-B89E-323C3B705BA3}" srcOrd="1" destOrd="0" parTransId="{40B1D91C-E4EB-4001-BCB6-C954F7ECD6F8}" sibTransId="{D7839B6C-30BE-4D72-999B-7C44DD3E3AB4}"/>
    <dgm:cxn modelId="{DAC30475-DD2F-4A2F-8887-9C37DC644ED7}" srcId="{6CCE5AC2-D274-43C5-93BF-0A5C671055CD}" destId="{EA08A349-DEC4-44E6-A1EE-936B3C2522C5}" srcOrd="0" destOrd="0" parTransId="{0C8C0C10-77EC-4C61-ADAF-112723E37BCE}" sibTransId="{05813D94-25EB-4698-BB9E-D3F971764ABB}"/>
    <dgm:cxn modelId="{A6100B7E-7E33-4953-9B2D-DFDD43D465F4}" srcId="{6CCE5AC2-D274-43C5-93BF-0A5C671055CD}" destId="{5CBDE9ED-3226-4FFE-A574-41A5F223A526}" srcOrd="2" destOrd="0" parTransId="{E732282B-E455-49F0-B5C7-ABE311765416}" sibTransId="{D3D836D2-446A-4177-A78B-8829594895E7}"/>
    <dgm:cxn modelId="{0027749D-E8C8-4293-A628-3711F844B58A}" type="presOf" srcId="{6CCE5AC2-D274-43C5-93BF-0A5C671055CD}" destId="{B853E377-72D6-41DF-973C-A49DCB526F4D}" srcOrd="0" destOrd="0" presId="urn:microsoft.com/office/officeart/2005/8/layout/vList2"/>
    <dgm:cxn modelId="{01A10BF6-FB6F-4FA1-B100-7D9230292414}" type="presOf" srcId="{5CBDE9ED-3226-4FFE-A574-41A5F223A526}" destId="{9B9F48FA-388C-4852-A0E7-CE6CBA472F79}" srcOrd="0" destOrd="0" presId="urn:microsoft.com/office/officeart/2005/8/layout/vList2"/>
    <dgm:cxn modelId="{C2E12FF3-3BEA-4057-9A73-2A03C223FCC4}" type="presParOf" srcId="{B853E377-72D6-41DF-973C-A49DCB526F4D}" destId="{B53DEE4A-EAE5-4F11-AD8D-0AF4E780CC88}" srcOrd="0" destOrd="0" presId="urn:microsoft.com/office/officeart/2005/8/layout/vList2"/>
    <dgm:cxn modelId="{5C0EBA57-32AC-44B7-A735-5DC5617F050E}" type="presParOf" srcId="{B853E377-72D6-41DF-973C-A49DCB526F4D}" destId="{1F947144-F5D0-4534-9395-F31E1894B8FB}" srcOrd="1" destOrd="0" presId="urn:microsoft.com/office/officeart/2005/8/layout/vList2"/>
    <dgm:cxn modelId="{2BA24409-38E5-47EF-AF58-6EA04521320B}" type="presParOf" srcId="{B853E377-72D6-41DF-973C-A49DCB526F4D}" destId="{8117E24D-C351-466B-BFCB-383560A2378C}" srcOrd="2" destOrd="0" presId="urn:microsoft.com/office/officeart/2005/8/layout/vList2"/>
    <dgm:cxn modelId="{4388AD1A-46BE-4D24-BA7D-2BCAED1EF760}" type="presParOf" srcId="{B853E377-72D6-41DF-973C-A49DCB526F4D}" destId="{D8B33AD6-5BB5-4295-91EF-C668ED063F75}" srcOrd="3" destOrd="0" presId="urn:microsoft.com/office/officeart/2005/8/layout/vList2"/>
    <dgm:cxn modelId="{04A33CDD-0430-4700-8628-0D948BAA1E33}" type="presParOf" srcId="{B853E377-72D6-41DF-973C-A49DCB526F4D}" destId="{9B9F48FA-388C-4852-A0E7-CE6CBA472F7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641DD11-75EC-4EFB-A3F3-F334664A1F9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15EB12-AFA2-499A-B215-2A382AF3AB4F}">
      <dgm:prSet/>
      <dgm:spPr/>
      <dgm:t>
        <a:bodyPr/>
        <a:lstStyle/>
        <a:p>
          <a:r>
            <a:rPr lang="en-US"/>
            <a:t>Η νομισματική πολιτική, η δημοσιονομική πολιτική  η πολιτική της προσφοράς είναι οι τρεις βασικές πολιτικές που χρησιμοποιούνται για τον έλεγχο της οικονομίας</a:t>
          </a:r>
        </a:p>
      </dgm:t>
    </dgm:pt>
    <dgm:pt modelId="{620F773A-C4AD-4F96-BD04-49125F862C8F}" type="parTrans" cxnId="{631A8277-3194-42FC-8F07-EF117162C316}">
      <dgm:prSet/>
      <dgm:spPr/>
      <dgm:t>
        <a:bodyPr/>
        <a:lstStyle/>
        <a:p>
          <a:endParaRPr lang="en-US"/>
        </a:p>
      </dgm:t>
    </dgm:pt>
    <dgm:pt modelId="{00253041-D6B9-4A28-ADDE-F657FCB74642}" type="sibTrans" cxnId="{631A8277-3194-42FC-8F07-EF117162C316}">
      <dgm:prSet/>
      <dgm:spPr/>
      <dgm:t>
        <a:bodyPr/>
        <a:lstStyle/>
        <a:p>
          <a:endParaRPr lang="en-US"/>
        </a:p>
      </dgm:t>
    </dgm:pt>
    <dgm:pt modelId="{58D6BF2A-F3D5-458B-A16F-3D5A6865B655}">
      <dgm:prSet/>
      <dgm:spPr/>
      <dgm:t>
        <a:bodyPr/>
        <a:lstStyle/>
        <a:p>
          <a:r>
            <a:rPr lang="en-US"/>
            <a:t>Επηρεάζουν τις επιχειρήσεις και τους καταναλωτές με διαφορετικούς τρόπους</a:t>
          </a:r>
        </a:p>
      </dgm:t>
    </dgm:pt>
    <dgm:pt modelId="{F9B43A6F-BDE5-40B0-A430-AE4D989F2FFB}" type="parTrans" cxnId="{C3BDCF98-2F6A-421E-A6E0-D4E3FDA88F0D}">
      <dgm:prSet/>
      <dgm:spPr/>
      <dgm:t>
        <a:bodyPr/>
        <a:lstStyle/>
        <a:p>
          <a:endParaRPr lang="en-US"/>
        </a:p>
      </dgm:t>
    </dgm:pt>
    <dgm:pt modelId="{7C0727AF-7FB5-4F39-8ED9-D7C8030309CF}" type="sibTrans" cxnId="{C3BDCF98-2F6A-421E-A6E0-D4E3FDA88F0D}">
      <dgm:prSet/>
      <dgm:spPr/>
      <dgm:t>
        <a:bodyPr/>
        <a:lstStyle/>
        <a:p>
          <a:endParaRPr lang="en-US"/>
        </a:p>
      </dgm:t>
    </dgm:pt>
    <dgm:pt modelId="{88467684-66B7-4B58-BA1B-0E67691EAE8A}">
      <dgm:prSet/>
      <dgm:spPr/>
      <dgm:t>
        <a:bodyPr/>
        <a:lstStyle/>
        <a:p>
          <a:r>
            <a:rPr lang="en-US"/>
            <a:t>Η δημοσιονομική και νομισματική πολιτική τείνει να έχει αντίκτυπο στη συνολική ζήτηση, ενώ οι πολιτικές της προσφοράς επικεντρώνονται στην καμπύλη συνολικής προσφοράς </a:t>
          </a:r>
        </a:p>
      </dgm:t>
    </dgm:pt>
    <dgm:pt modelId="{D27F8335-158A-4D19-9B68-B7D408F00B16}" type="parTrans" cxnId="{5121AC3F-9AAC-44F8-9595-B0489BADE7DA}">
      <dgm:prSet/>
      <dgm:spPr/>
      <dgm:t>
        <a:bodyPr/>
        <a:lstStyle/>
        <a:p>
          <a:endParaRPr lang="en-US"/>
        </a:p>
      </dgm:t>
    </dgm:pt>
    <dgm:pt modelId="{D04426F1-A3E7-4E12-A8D4-8EBF0B7ACF17}" type="sibTrans" cxnId="{5121AC3F-9AAC-44F8-9595-B0489BADE7DA}">
      <dgm:prSet/>
      <dgm:spPr/>
      <dgm:t>
        <a:bodyPr/>
        <a:lstStyle/>
        <a:p>
          <a:endParaRPr lang="en-US"/>
        </a:p>
      </dgm:t>
    </dgm:pt>
    <dgm:pt modelId="{9C611FB7-1182-435D-8EFB-8A9F03AF93D9}">
      <dgm:prSet/>
      <dgm:spPr/>
      <dgm:t>
        <a:bodyPr/>
        <a:lstStyle/>
        <a:p>
          <a:r>
            <a:rPr lang="en-US"/>
            <a:t>Οι νομισματικές και δημοσιονομικές πολιτικές μπορούν να χρησιμοποιηθούν για να αντισταθμίσουν μετατοπίσεις της συνολικής ζήτησης που προκαλούν βραχυπρόθεσμες διακυμάνσεις της παραγωγής και της απασχόλησης και να σταθεροποιήσουν την οικονομία</a:t>
          </a:r>
        </a:p>
      </dgm:t>
    </dgm:pt>
    <dgm:pt modelId="{612E043B-8074-49D3-BD60-7625F98A09D0}" type="parTrans" cxnId="{265F67FE-D984-4160-8703-FF690A2F6C90}">
      <dgm:prSet/>
      <dgm:spPr/>
      <dgm:t>
        <a:bodyPr/>
        <a:lstStyle/>
        <a:p>
          <a:endParaRPr lang="en-US"/>
        </a:p>
      </dgm:t>
    </dgm:pt>
    <dgm:pt modelId="{1AFB2151-4F43-415F-93BB-61D0C8A89DBA}" type="sibTrans" cxnId="{265F67FE-D984-4160-8703-FF690A2F6C90}">
      <dgm:prSet/>
      <dgm:spPr/>
      <dgm:t>
        <a:bodyPr/>
        <a:lstStyle/>
        <a:p>
          <a:endParaRPr lang="en-US"/>
        </a:p>
      </dgm:t>
    </dgm:pt>
    <dgm:pt modelId="{15ACE387-9866-44E9-AFCE-DBE499A5A254}" type="pres">
      <dgm:prSet presAssocID="{3641DD11-75EC-4EFB-A3F3-F334664A1F91}" presName="linear" presStyleCnt="0">
        <dgm:presLayoutVars>
          <dgm:animLvl val="lvl"/>
          <dgm:resizeHandles val="exact"/>
        </dgm:presLayoutVars>
      </dgm:prSet>
      <dgm:spPr/>
    </dgm:pt>
    <dgm:pt modelId="{3821B616-D892-44D8-8108-8401C0BC4039}" type="pres">
      <dgm:prSet presAssocID="{5E15EB12-AFA2-499A-B215-2A382AF3AB4F}" presName="parentText" presStyleLbl="node1" presStyleIdx="0" presStyleCnt="4">
        <dgm:presLayoutVars>
          <dgm:chMax val="0"/>
          <dgm:bulletEnabled val="1"/>
        </dgm:presLayoutVars>
      </dgm:prSet>
      <dgm:spPr/>
    </dgm:pt>
    <dgm:pt modelId="{7E74516C-3177-4869-8042-FC64B75AD3D7}" type="pres">
      <dgm:prSet presAssocID="{00253041-D6B9-4A28-ADDE-F657FCB74642}" presName="spacer" presStyleCnt="0"/>
      <dgm:spPr/>
    </dgm:pt>
    <dgm:pt modelId="{397590FC-1C68-4898-A6B0-EFA02925811F}" type="pres">
      <dgm:prSet presAssocID="{58D6BF2A-F3D5-458B-A16F-3D5A6865B655}" presName="parentText" presStyleLbl="node1" presStyleIdx="1" presStyleCnt="4">
        <dgm:presLayoutVars>
          <dgm:chMax val="0"/>
          <dgm:bulletEnabled val="1"/>
        </dgm:presLayoutVars>
      </dgm:prSet>
      <dgm:spPr/>
    </dgm:pt>
    <dgm:pt modelId="{A33D54A3-F733-4AF4-83D9-B031313AEC19}" type="pres">
      <dgm:prSet presAssocID="{7C0727AF-7FB5-4F39-8ED9-D7C8030309CF}" presName="spacer" presStyleCnt="0"/>
      <dgm:spPr/>
    </dgm:pt>
    <dgm:pt modelId="{F1B5733B-F9FD-46D8-81B3-B47E7D2AF392}" type="pres">
      <dgm:prSet presAssocID="{88467684-66B7-4B58-BA1B-0E67691EAE8A}" presName="parentText" presStyleLbl="node1" presStyleIdx="2" presStyleCnt="4">
        <dgm:presLayoutVars>
          <dgm:chMax val="0"/>
          <dgm:bulletEnabled val="1"/>
        </dgm:presLayoutVars>
      </dgm:prSet>
      <dgm:spPr/>
    </dgm:pt>
    <dgm:pt modelId="{52BC7A6C-8604-4DB9-B802-60FA1D0ECAAC}" type="pres">
      <dgm:prSet presAssocID="{D04426F1-A3E7-4E12-A8D4-8EBF0B7ACF17}" presName="spacer" presStyleCnt="0"/>
      <dgm:spPr/>
    </dgm:pt>
    <dgm:pt modelId="{EBF716AB-43A1-4CDE-9232-FC887F38D6EE}" type="pres">
      <dgm:prSet presAssocID="{9C611FB7-1182-435D-8EFB-8A9F03AF93D9}" presName="parentText" presStyleLbl="node1" presStyleIdx="3" presStyleCnt="4">
        <dgm:presLayoutVars>
          <dgm:chMax val="0"/>
          <dgm:bulletEnabled val="1"/>
        </dgm:presLayoutVars>
      </dgm:prSet>
      <dgm:spPr/>
    </dgm:pt>
  </dgm:ptLst>
  <dgm:cxnLst>
    <dgm:cxn modelId="{5121AC3F-9AAC-44F8-9595-B0489BADE7DA}" srcId="{3641DD11-75EC-4EFB-A3F3-F334664A1F91}" destId="{88467684-66B7-4B58-BA1B-0E67691EAE8A}" srcOrd="2" destOrd="0" parTransId="{D27F8335-158A-4D19-9B68-B7D408F00B16}" sibTransId="{D04426F1-A3E7-4E12-A8D4-8EBF0B7ACF17}"/>
    <dgm:cxn modelId="{0921CC60-3C0B-49AC-8976-B9A5C0351050}" type="presOf" srcId="{58D6BF2A-F3D5-458B-A16F-3D5A6865B655}" destId="{397590FC-1C68-4898-A6B0-EFA02925811F}" srcOrd="0" destOrd="0" presId="urn:microsoft.com/office/officeart/2005/8/layout/vList2"/>
    <dgm:cxn modelId="{9714A146-B2D4-4187-B4C2-6606A8B9E790}" type="presOf" srcId="{88467684-66B7-4B58-BA1B-0E67691EAE8A}" destId="{F1B5733B-F9FD-46D8-81B3-B47E7D2AF392}" srcOrd="0" destOrd="0" presId="urn:microsoft.com/office/officeart/2005/8/layout/vList2"/>
    <dgm:cxn modelId="{1B65D271-6A9C-4191-A057-8F502A6ED282}" type="presOf" srcId="{3641DD11-75EC-4EFB-A3F3-F334664A1F91}" destId="{15ACE387-9866-44E9-AFCE-DBE499A5A254}" srcOrd="0" destOrd="0" presId="urn:microsoft.com/office/officeart/2005/8/layout/vList2"/>
    <dgm:cxn modelId="{631A8277-3194-42FC-8F07-EF117162C316}" srcId="{3641DD11-75EC-4EFB-A3F3-F334664A1F91}" destId="{5E15EB12-AFA2-499A-B215-2A382AF3AB4F}" srcOrd="0" destOrd="0" parTransId="{620F773A-C4AD-4F96-BD04-49125F862C8F}" sibTransId="{00253041-D6B9-4A28-ADDE-F657FCB74642}"/>
    <dgm:cxn modelId="{1B434C86-8A03-4696-AED6-F97388B681AF}" type="presOf" srcId="{5E15EB12-AFA2-499A-B215-2A382AF3AB4F}" destId="{3821B616-D892-44D8-8108-8401C0BC4039}" srcOrd="0" destOrd="0" presId="urn:microsoft.com/office/officeart/2005/8/layout/vList2"/>
    <dgm:cxn modelId="{C3BDCF98-2F6A-421E-A6E0-D4E3FDA88F0D}" srcId="{3641DD11-75EC-4EFB-A3F3-F334664A1F91}" destId="{58D6BF2A-F3D5-458B-A16F-3D5A6865B655}" srcOrd="1" destOrd="0" parTransId="{F9B43A6F-BDE5-40B0-A430-AE4D989F2FFB}" sibTransId="{7C0727AF-7FB5-4F39-8ED9-D7C8030309CF}"/>
    <dgm:cxn modelId="{4EE5D2E2-D684-4F69-A567-FB31859F7FCD}" type="presOf" srcId="{9C611FB7-1182-435D-8EFB-8A9F03AF93D9}" destId="{EBF716AB-43A1-4CDE-9232-FC887F38D6EE}" srcOrd="0" destOrd="0" presId="urn:microsoft.com/office/officeart/2005/8/layout/vList2"/>
    <dgm:cxn modelId="{265F67FE-D984-4160-8703-FF690A2F6C90}" srcId="{3641DD11-75EC-4EFB-A3F3-F334664A1F91}" destId="{9C611FB7-1182-435D-8EFB-8A9F03AF93D9}" srcOrd="3" destOrd="0" parTransId="{612E043B-8074-49D3-BD60-7625F98A09D0}" sibTransId="{1AFB2151-4F43-415F-93BB-61D0C8A89DBA}"/>
    <dgm:cxn modelId="{D8E3DE20-A104-4441-B703-A5F7AECF01C4}" type="presParOf" srcId="{15ACE387-9866-44E9-AFCE-DBE499A5A254}" destId="{3821B616-D892-44D8-8108-8401C0BC4039}" srcOrd="0" destOrd="0" presId="urn:microsoft.com/office/officeart/2005/8/layout/vList2"/>
    <dgm:cxn modelId="{40050116-732A-4246-9C17-299437893ED5}" type="presParOf" srcId="{15ACE387-9866-44E9-AFCE-DBE499A5A254}" destId="{7E74516C-3177-4869-8042-FC64B75AD3D7}" srcOrd="1" destOrd="0" presId="urn:microsoft.com/office/officeart/2005/8/layout/vList2"/>
    <dgm:cxn modelId="{8ADD7BE9-D830-421F-BA6C-47BDB3F9FE92}" type="presParOf" srcId="{15ACE387-9866-44E9-AFCE-DBE499A5A254}" destId="{397590FC-1C68-4898-A6B0-EFA02925811F}" srcOrd="2" destOrd="0" presId="urn:microsoft.com/office/officeart/2005/8/layout/vList2"/>
    <dgm:cxn modelId="{B8922590-92F9-49C3-9150-9A1C9408ED9C}" type="presParOf" srcId="{15ACE387-9866-44E9-AFCE-DBE499A5A254}" destId="{A33D54A3-F733-4AF4-83D9-B031313AEC19}" srcOrd="3" destOrd="0" presId="urn:microsoft.com/office/officeart/2005/8/layout/vList2"/>
    <dgm:cxn modelId="{03141EE3-1ECE-4C41-8097-AF1A4183742E}" type="presParOf" srcId="{15ACE387-9866-44E9-AFCE-DBE499A5A254}" destId="{F1B5733B-F9FD-46D8-81B3-B47E7D2AF392}" srcOrd="4" destOrd="0" presId="urn:microsoft.com/office/officeart/2005/8/layout/vList2"/>
    <dgm:cxn modelId="{F1219850-BC41-408F-B21A-8A62FB0D27D2}" type="presParOf" srcId="{15ACE387-9866-44E9-AFCE-DBE499A5A254}" destId="{52BC7A6C-8604-4DB9-B802-60FA1D0ECAAC}" srcOrd="5" destOrd="0" presId="urn:microsoft.com/office/officeart/2005/8/layout/vList2"/>
    <dgm:cxn modelId="{1ED9FDA8-F536-438B-8D80-8CF7364225EC}" type="presParOf" srcId="{15ACE387-9866-44E9-AFCE-DBE499A5A254}" destId="{EBF716AB-43A1-4CDE-9232-FC887F38D6E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D561772-E4B5-486A-B0E9-84AF3015C20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0E6EDC7-75B5-45ED-B181-EEDDD8EDD7F3}">
      <dgm:prSet/>
      <dgm:spPr/>
      <dgm:t>
        <a:bodyPr/>
        <a:lstStyle/>
        <a:p>
          <a:r>
            <a:rPr lang="el-GR" dirty="0"/>
            <a:t>Χρήμα είναι το σύνολο των οικονομικών αξιών που οι άνθρωποι χρησιμοποιούν σε καθημερινή βάση για την αγορά αγαθών και υπηρεσιών και την αποπληρωμή δανείων. Το χρήμα επιτελεί τρεις ρόλους στην οικονομία: </a:t>
          </a:r>
          <a:r>
            <a:rPr lang="el-GR" b="1" dirty="0"/>
            <a:t>Μέσο συναλλαγής </a:t>
          </a:r>
          <a:r>
            <a:rPr lang="el-GR" dirty="0"/>
            <a:t>(είναι οτιδήποτε γίνεται άμεσα αποδεκτό σαν πληρωμή), </a:t>
          </a:r>
          <a:r>
            <a:rPr lang="el-GR" b="1" dirty="0"/>
            <a:t>Μονάδα μέτρησης </a:t>
          </a:r>
          <a:r>
            <a:rPr lang="el-GR" dirty="0"/>
            <a:t>(χρησιμοποιείται για την κατάδειξη τιμών και την καταγραφή χρεών, </a:t>
          </a:r>
          <a:r>
            <a:rPr lang="el-GR" b="1" dirty="0"/>
            <a:t>Αποθήκευση αξιών</a:t>
          </a:r>
          <a:r>
            <a:rPr lang="el-GR" dirty="0"/>
            <a:t> (χρησιμοποιείται για την μεταφορά αγοραστικής δυνατότητας από το παρόν στο μέλλον). </a:t>
          </a:r>
          <a:endParaRPr lang="en-US" dirty="0"/>
        </a:p>
      </dgm:t>
    </dgm:pt>
    <dgm:pt modelId="{9B3EEC14-8036-4A96-9DD2-025B413D0EC9}" type="parTrans" cxnId="{15A10B02-C40B-4F31-A4B3-007F7CE0215F}">
      <dgm:prSet/>
      <dgm:spPr/>
      <dgm:t>
        <a:bodyPr/>
        <a:lstStyle/>
        <a:p>
          <a:endParaRPr lang="en-US"/>
        </a:p>
      </dgm:t>
    </dgm:pt>
    <dgm:pt modelId="{C9AD9C89-E7BB-4DA1-A6C7-39408A2B6378}" type="sibTrans" cxnId="{15A10B02-C40B-4F31-A4B3-007F7CE0215F}">
      <dgm:prSet/>
      <dgm:spPr/>
      <dgm:t>
        <a:bodyPr/>
        <a:lstStyle/>
        <a:p>
          <a:endParaRPr lang="en-US"/>
        </a:p>
      </dgm:t>
    </dgm:pt>
    <dgm:pt modelId="{0B2D4F52-9DF7-41BA-A850-FCBED4EBC13B}">
      <dgm:prSet/>
      <dgm:spPr/>
      <dgm:t>
        <a:bodyPr/>
        <a:lstStyle/>
        <a:p>
          <a:r>
            <a:rPr lang="el-GR"/>
            <a:t>Αγαθά ως χρήμα Ένα αγαθό με εγγενή (πραγματική) αξία χρησιμοποιείται ως μέσο συναλλαγής: χρυσός, ασήμι, λάδι, αλάτι, τσιγάρα</a:t>
          </a:r>
          <a:endParaRPr lang="en-US"/>
        </a:p>
      </dgm:t>
    </dgm:pt>
    <dgm:pt modelId="{DA049E3D-BE5F-46C1-BF14-13C743AC114A}" type="parTrans" cxnId="{F7160A33-1FE6-40D1-887B-756DC13D5FB0}">
      <dgm:prSet/>
      <dgm:spPr/>
      <dgm:t>
        <a:bodyPr/>
        <a:lstStyle/>
        <a:p>
          <a:endParaRPr lang="en-US"/>
        </a:p>
      </dgm:t>
    </dgm:pt>
    <dgm:pt modelId="{BF27C9ED-BDB7-40AA-B264-688E5E1FA469}" type="sibTrans" cxnId="{F7160A33-1FE6-40D1-887B-756DC13D5FB0}">
      <dgm:prSet/>
      <dgm:spPr/>
      <dgm:t>
        <a:bodyPr/>
        <a:lstStyle/>
        <a:p>
          <a:endParaRPr lang="en-US"/>
        </a:p>
      </dgm:t>
    </dgm:pt>
    <dgm:pt modelId="{62612E07-E97A-4673-ABCA-61BDEE452F58}">
      <dgm:prSet/>
      <dgm:spPr/>
      <dgm:t>
        <a:bodyPr/>
        <a:lstStyle/>
        <a:p>
          <a:r>
            <a:rPr lang="el-GR"/>
            <a:t>Χαρτονομίσματα (Fiat money) χρησιμοποιούνται σαν χρήμα με κυβερνητική απόφαση (τα χαρτονομίσματα δεν έχουν εγγενή αξία): κέρματα, χαρτονομίσματα, καταθέσεις όψεως. </a:t>
          </a:r>
          <a:endParaRPr lang="en-US"/>
        </a:p>
      </dgm:t>
    </dgm:pt>
    <dgm:pt modelId="{07FAFBC3-D4CA-4387-9F9D-E6A10550DDA6}" type="parTrans" cxnId="{C1DECA5A-250D-4FB1-944F-DC9B7D7B5FAC}">
      <dgm:prSet/>
      <dgm:spPr/>
      <dgm:t>
        <a:bodyPr/>
        <a:lstStyle/>
        <a:p>
          <a:endParaRPr lang="en-US"/>
        </a:p>
      </dgm:t>
    </dgm:pt>
    <dgm:pt modelId="{A5C951E5-A519-4F0C-B0B7-A04F85908BFE}" type="sibTrans" cxnId="{C1DECA5A-250D-4FB1-944F-DC9B7D7B5FAC}">
      <dgm:prSet/>
      <dgm:spPr/>
      <dgm:t>
        <a:bodyPr/>
        <a:lstStyle/>
        <a:p>
          <a:endParaRPr lang="en-US"/>
        </a:p>
      </dgm:t>
    </dgm:pt>
    <dgm:pt modelId="{569C3DDB-4028-485B-AE9B-3F3ABBA04E06}">
      <dgm:prSet/>
      <dgm:spPr/>
      <dgm:t>
        <a:bodyPr/>
        <a:lstStyle/>
        <a:p>
          <a:r>
            <a:rPr lang="el-GR"/>
            <a:t>Νόμισμα είναι τα κέρματα και τα χαρτονομίσματα (τραπεζογραμμάτια) σε κυκλοφορία. Καταθέσεις όψεως είναι τραπεζικοί λογαριασμοί τους οποίους οι καταθέτες χρησιμοποιούν άμεσα για την αγορά αγαθών και υπηρεσιών εκδίδοντας τραπεζικές επιταγές. Πέρα από τις παραπάνω μορφές χρήματος, η προσφορά χρήματος περιλαμβάνει και άλλες οικονομικές αξίες. Η προσφορά χρήματος ορίζεται σε διάφορες διαβαθμίσεις ανάλογα με την </a:t>
          </a:r>
          <a:r>
            <a:rPr lang="el-GR" b="1"/>
            <a:t>ρευστότητα </a:t>
          </a:r>
          <a:r>
            <a:rPr lang="el-GR"/>
            <a:t>(την ευκολία με την οποία μια αξία μπορεί να μετατραπεί σε χρήμα) των αξιών που περιέχει. </a:t>
          </a:r>
          <a:endParaRPr lang="en-US"/>
        </a:p>
      </dgm:t>
    </dgm:pt>
    <dgm:pt modelId="{FF6BC246-D814-4328-AAFD-A0A3BA109B5D}" type="parTrans" cxnId="{BE600DD5-2CC1-4873-B8ED-C549E120720B}">
      <dgm:prSet/>
      <dgm:spPr/>
      <dgm:t>
        <a:bodyPr/>
        <a:lstStyle/>
        <a:p>
          <a:endParaRPr lang="en-US"/>
        </a:p>
      </dgm:t>
    </dgm:pt>
    <dgm:pt modelId="{A897E9A0-5A39-4E71-92C9-AD200A03859F}" type="sibTrans" cxnId="{BE600DD5-2CC1-4873-B8ED-C549E120720B}">
      <dgm:prSet/>
      <dgm:spPr/>
      <dgm:t>
        <a:bodyPr/>
        <a:lstStyle/>
        <a:p>
          <a:endParaRPr lang="en-US"/>
        </a:p>
      </dgm:t>
    </dgm:pt>
    <dgm:pt modelId="{620E1D65-F76F-4DFB-82AB-E57012D3F730}" type="pres">
      <dgm:prSet presAssocID="{FD561772-E4B5-486A-B0E9-84AF3015C20E}" presName="linear" presStyleCnt="0">
        <dgm:presLayoutVars>
          <dgm:animLvl val="lvl"/>
          <dgm:resizeHandles val="exact"/>
        </dgm:presLayoutVars>
      </dgm:prSet>
      <dgm:spPr/>
    </dgm:pt>
    <dgm:pt modelId="{D4A2B784-6CAE-4D7F-864A-4F42215DC32C}" type="pres">
      <dgm:prSet presAssocID="{E0E6EDC7-75B5-45ED-B181-EEDDD8EDD7F3}" presName="parentText" presStyleLbl="node1" presStyleIdx="0" presStyleCnt="3">
        <dgm:presLayoutVars>
          <dgm:chMax val="0"/>
          <dgm:bulletEnabled val="1"/>
        </dgm:presLayoutVars>
      </dgm:prSet>
      <dgm:spPr/>
    </dgm:pt>
    <dgm:pt modelId="{EBA8AC7E-5A56-41D7-A1C2-F8A6C7501DB2}" type="pres">
      <dgm:prSet presAssocID="{C9AD9C89-E7BB-4DA1-A6C7-39408A2B6378}" presName="spacer" presStyleCnt="0"/>
      <dgm:spPr/>
    </dgm:pt>
    <dgm:pt modelId="{05AD990A-5E8F-4489-8098-E08CD3C0E1CC}" type="pres">
      <dgm:prSet presAssocID="{0B2D4F52-9DF7-41BA-A850-FCBED4EBC13B}" presName="parentText" presStyleLbl="node1" presStyleIdx="1" presStyleCnt="3">
        <dgm:presLayoutVars>
          <dgm:chMax val="0"/>
          <dgm:bulletEnabled val="1"/>
        </dgm:presLayoutVars>
      </dgm:prSet>
      <dgm:spPr/>
    </dgm:pt>
    <dgm:pt modelId="{D00B4DCA-1659-4020-8CB8-B9968624AD49}" type="pres">
      <dgm:prSet presAssocID="{BF27C9ED-BDB7-40AA-B264-688E5E1FA469}" presName="spacer" presStyleCnt="0"/>
      <dgm:spPr/>
    </dgm:pt>
    <dgm:pt modelId="{9AD0297B-2312-46EB-B287-0C2A76CB674C}" type="pres">
      <dgm:prSet presAssocID="{62612E07-E97A-4673-ABCA-61BDEE452F58}" presName="parentText" presStyleLbl="node1" presStyleIdx="2" presStyleCnt="3">
        <dgm:presLayoutVars>
          <dgm:chMax val="0"/>
          <dgm:bulletEnabled val="1"/>
        </dgm:presLayoutVars>
      </dgm:prSet>
      <dgm:spPr/>
    </dgm:pt>
    <dgm:pt modelId="{12221C56-7B3C-4D01-A650-20ABC6AB9359}" type="pres">
      <dgm:prSet presAssocID="{62612E07-E97A-4673-ABCA-61BDEE452F58}" presName="childText" presStyleLbl="revTx" presStyleIdx="0" presStyleCnt="1">
        <dgm:presLayoutVars>
          <dgm:bulletEnabled val="1"/>
        </dgm:presLayoutVars>
      </dgm:prSet>
      <dgm:spPr/>
    </dgm:pt>
  </dgm:ptLst>
  <dgm:cxnLst>
    <dgm:cxn modelId="{15A10B02-C40B-4F31-A4B3-007F7CE0215F}" srcId="{FD561772-E4B5-486A-B0E9-84AF3015C20E}" destId="{E0E6EDC7-75B5-45ED-B181-EEDDD8EDD7F3}" srcOrd="0" destOrd="0" parTransId="{9B3EEC14-8036-4A96-9DD2-025B413D0EC9}" sibTransId="{C9AD9C89-E7BB-4DA1-A6C7-39408A2B6378}"/>
    <dgm:cxn modelId="{4B4FE12B-75D7-4079-ABAA-EFF300487CDF}" type="presOf" srcId="{569C3DDB-4028-485B-AE9B-3F3ABBA04E06}" destId="{12221C56-7B3C-4D01-A650-20ABC6AB9359}" srcOrd="0" destOrd="0" presId="urn:microsoft.com/office/officeart/2005/8/layout/vList2"/>
    <dgm:cxn modelId="{A2305F31-E8BB-4412-AADF-D62B6A8E1721}" type="presOf" srcId="{E0E6EDC7-75B5-45ED-B181-EEDDD8EDD7F3}" destId="{D4A2B784-6CAE-4D7F-864A-4F42215DC32C}" srcOrd="0" destOrd="0" presId="urn:microsoft.com/office/officeart/2005/8/layout/vList2"/>
    <dgm:cxn modelId="{F7160A33-1FE6-40D1-887B-756DC13D5FB0}" srcId="{FD561772-E4B5-486A-B0E9-84AF3015C20E}" destId="{0B2D4F52-9DF7-41BA-A850-FCBED4EBC13B}" srcOrd="1" destOrd="0" parTransId="{DA049E3D-BE5F-46C1-BF14-13C743AC114A}" sibTransId="{BF27C9ED-BDB7-40AA-B264-688E5E1FA469}"/>
    <dgm:cxn modelId="{CC2DCD47-A7C4-4CF8-99F3-A981E69D5580}" type="presOf" srcId="{FD561772-E4B5-486A-B0E9-84AF3015C20E}" destId="{620E1D65-F76F-4DFB-82AB-E57012D3F730}" srcOrd="0" destOrd="0" presId="urn:microsoft.com/office/officeart/2005/8/layout/vList2"/>
    <dgm:cxn modelId="{C1DECA5A-250D-4FB1-944F-DC9B7D7B5FAC}" srcId="{FD561772-E4B5-486A-B0E9-84AF3015C20E}" destId="{62612E07-E97A-4673-ABCA-61BDEE452F58}" srcOrd="2" destOrd="0" parTransId="{07FAFBC3-D4CA-4387-9F9D-E6A10550DDA6}" sibTransId="{A5C951E5-A519-4F0C-B0B7-A04F85908BFE}"/>
    <dgm:cxn modelId="{81623C88-E687-4925-95F2-C77BDE19F654}" type="presOf" srcId="{0B2D4F52-9DF7-41BA-A850-FCBED4EBC13B}" destId="{05AD990A-5E8F-4489-8098-E08CD3C0E1CC}" srcOrd="0" destOrd="0" presId="urn:microsoft.com/office/officeart/2005/8/layout/vList2"/>
    <dgm:cxn modelId="{FA5DE3B2-B3F4-4530-AF10-62DD2F517BD4}" type="presOf" srcId="{62612E07-E97A-4673-ABCA-61BDEE452F58}" destId="{9AD0297B-2312-46EB-B287-0C2A76CB674C}" srcOrd="0" destOrd="0" presId="urn:microsoft.com/office/officeart/2005/8/layout/vList2"/>
    <dgm:cxn modelId="{BE600DD5-2CC1-4873-B8ED-C549E120720B}" srcId="{62612E07-E97A-4673-ABCA-61BDEE452F58}" destId="{569C3DDB-4028-485B-AE9B-3F3ABBA04E06}" srcOrd="0" destOrd="0" parTransId="{FF6BC246-D814-4328-AAFD-A0A3BA109B5D}" sibTransId="{A897E9A0-5A39-4E71-92C9-AD200A03859F}"/>
    <dgm:cxn modelId="{D5EAE4A0-0A74-4C69-A703-58767F7EEA2F}" type="presParOf" srcId="{620E1D65-F76F-4DFB-82AB-E57012D3F730}" destId="{D4A2B784-6CAE-4D7F-864A-4F42215DC32C}" srcOrd="0" destOrd="0" presId="urn:microsoft.com/office/officeart/2005/8/layout/vList2"/>
    <dgm:cxn modelId="{86B03A35-DC90-4526-ACEA-E44C159E9234}" type="presParOf" srcId="{620E1D65-F76F-4DFB-82AB-E57012D3F730}" destId="{EBA8AC7E-5A56-41D7-A1C2-F8A6C7501DB2}" srcOrd="1" destOrd="0" presId="urn:microsoft.com/office/officeart/2005/8/layout/vList2"/>
    <dgm:cxn modelId="{96737D74-7D06-44AB-8050-E55BC37D5EE2}" type="presParOf" srcId="{620E1D65-F76F-4DFB-82AB-E57012D3F730}" destId="{05AD990A-5E8F-4489-8098-E08CD3C0E1CC}" srcOrd="2" destOrd="0" presId="urn:microsoft.com/office/officeart/2005/8/layout/vList2"/>
    <dgm:cxn modelId="{17D0F7E7-DFD8-4BC7-BCEA-95C97CA03768}" type="presParOf" srcId="{620E1D65-F76F-4DFB-82AB-E57012D3F730}" destId="{D00B4DCA-1659-4020-8CB8-B9968624AD49}" srcOrd="3" destOrd="0" presId="urn:microsoft.com/office/officeart/2005/8/layout/vList2"/>
    <dgm:cxn modelId="{186D0472-B101-44A8-B521-0E54A0191CA3}" type="presParOf" srcId="{620E1D65-F76F-4DFB-82AB-E57012D3F730}" destId="{9AD0297B-2312-46EB-B287-0C2A76CB674C}" srcOrd="4" destOrd="0" presId="urn:microsoft.com/office/officeart/2005/8/layout/vList2"/>
    <dgm:cxn modelId="{3F54D2D8-3852-4DD4-B986-738D554EA11A}" type="presParOf" srcId="{620E1D65-F76F-4DFB-82AB-E57012D3F730}" destId="{12221C56-7B3C-4D01-A650-20ABC6AB935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27F8250-7099-4B71-84BE-DBF82FA93A7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CC90BF-57A0-4386-9A90-A400C784E5D7}">
      <dgm:prSet/>
      <dgm:spPr/>
      <dgm:t>
        <a:bodyPr/>
        <a:lstStyle/>
        <a:p>
          <a:r>
            <a:rPr lang="el-GR"/>
            <a:t>Το τραπεζικό σύστημα είναι ο μεσάζον μεταξύ αποταμιευτών και επενδυτών. Η καλή λειτουργία του τραπεζικού συστήματος είναι ζωτική για την ανάπτυξη της οικονομίας καθώς αυτή συντελεί στην απρόσκοπτη μεταβίβαση των αποταμιεύσεων σε επενδυτικά έργα. </a:t>
          </a:r>
          <a:endParaRPr lang="en-US"/>
        </a:p>
      </dgm:t>
    </dgm:pt>
    <dgm:pt modelId="{A9EF693F-0DB5-4D89-A201-DD4E13372F40}" type="parTrans" cxnId="{47432688-FAE4-4FFA-9C7B-1BD397F44AC0}">
      <dgm:prSet/>
      <dgm:spPr/>
      <dgm:t>
        <a:bodyPr/>
        <a:lstStyle/>
        <a:p>
          <a:endParaRPr lang="en-US"/>
        </a:p>
      </dgm:t>
    </dgm:pt>
    <dgm:pt modelId="{103E7769-6AB5-4F8D-AABF-9ADAC275DAF8}" type="sibTrans" cxnId="{47432688-FAE4-4FFA-9C7B-1BD397F44AC0}">
      <dgm:prSet/>
      <dgm:spPr/>
      <dgm:t>
        <a:bodyPr/>
        <a:lstStyle/>
        <a:p>
          <a:endParaRPr lang="en-US"/>
        </a:p>
      </dgm:t>
    </dgm:pt>
    <dgm:pt modelId="{3D0F95EC-95FB-4B76-87C6-EF851C5C1B24}">
      <dgm:prSet/>
      <dgm:spPr/>
      <dgm:t>
        <a:bodyPr/>
        <a:lstStyle/>
        <a:p>
          <a:r>
            <a:rPr lang="el-GR"/>
            <a:t>Σε κάθε χώρα υπάρχει μία Κεντρική Τράπεζα η οποία έχει το εκδοτικό προνόμιο, επιβλέπει το τραπεζικό σύστημα και ρυθμίζει την ποσότητα του χρήματος στην οικονομία. Δεν είναι κερδοσκοπική επιχείρηση και δεν δέχεται καταθέσεις ιδιωτών. </a:t>
          </a:r>
          <a:endParaRPr lang="en-US"/>
        </a:p>
      </dgm:t>
    </dgm:pt>
    <dgm:pt modelId="{77F65D48-FC7D-48F7-96D0-FE290EF1ED82}" type="parTrans" cxnId="{9C34FE4F-48E4-4A0D-B3FD-84B20935C686}">
      <dgm:prSet/>
      <dgm:spPr/>
      <dgm:t>
        <a:bodyPr/>
        <a:lstStyle/>
        <a:p>
          <a:endParaRPr lang="en-US"/>
        </a:p>
      </dgm:t>
    </dgm:pt>
    <dgm:pt modelId="{1252F848-64A4-4067-A61F-1901F8361169}" type="sibTrans" cxnId="{9C34FE4F-48E4-4A0D-B3FD-84B20935C686}">
      <dgm:prSet/>
      <dgm:spPr/>
      <dgm:t>
        <a:bodyPr/>
        <a:lstStyle/>
        <a:p>
          <a:endParaRPr lang="en-US"/>
        </a:p>
      </dgm:t>
    </dgm:pt>
    <dgm:pt modelId="{3FF37C79-6EB4-42EC-9CFE-1D2BC873CB16}">
      <dgm:prSet/>
      <dgm:spPr/>
      <dgm:t>
        <a:bodyPr/>
        <a:lstStyle/>
        <a:p>
          <a:r>
            <a:rPr lang="el-GR"/>
            <a:t>Τρεις κύριοι ρόλοι της Κεντρικής Τράπεζας: (ι) Ελέγχει τη λειτουργία των τραπεζών έτσι ώστε να ακολουθούν τους νόμους για την σωστή και ασφαλή λειτουργία του τραπεζικού συστήματος, (ιι) Λειτουργεί σαν τραπεζίτης των τραπεζών, δανείζοντας σε περιπτώσεις ανάγκη και (ιιι) Ασκεί νομισματική πολιτική ελέγχοντας την προσφορά χρήματος. </a:t>
          </a:r>
          <a:endParaRPr lang="en-US"/>
        </a:p>
      </dgm:t>
    </dgm:pt>
    <dgm:pt modelId="{6677CA50-AB0E-41BF-9C90-9A3FF1FBEE3C}" type="parTrans" cxnId="{E283CE19-B44C-4A5E-9BC9-6506E302E7E7}">
      <dgm:prSet/>
      <dgm:spPr/>
      <dgm:t>
        <a:bodyPr/>
        <a:lstStyle/>
        <a:p>
          <a:endParaRPr lang="en-US"/>
        </a:p>
      </dgm:t>
    </dgm:pt>
    <dgm:pt modelId="{F7AD9B8F-703B-45CC-AF63-3D0F137F4349}" type="sibTrans" cxnId="{E283CE19-B44C-4A5E-9BC9-6506E302E7E7}">
      <dgm:prSet/>
      <dgm:spPr/>
      <dgm:t>
        <a:bodyPr/>
        <a:lstStyle/>
        <a:p>
          <a:endParaRPr lang="en-US"/>
        </a:p>
      </dgm:t>
    </dgm:pt>
    <dgm:pt modelId="{F55ECB03-D077-43DC-A471-CEB305E4E343}" type="pres">
      <dgm:prSet presAssocID="{727F8250-7099-4B71-84BE-DBF82FA93A76}" presName="linear" presStyleCnt="0">
        <dgm:presLayoutVars>
          <dgm:animLvl val="lvl"/>
          <dgm:resizeHandles val="exact"/>
        </dgm:presLayoutVars>
      </dgm:prSet>
      <dgm:spPr/>
    </dgm:pt>
    <dgm:pt modelId="{AE2E7CBD-9C23-4AF0-B244-01678858255E}" type="pres">
      <dgm:prSet presAssocID="{F1CC90BF-57A0-4386-9A90-A400C784E5D7}" presName="parentText" presStyleLbl="node1" presStyleIdx="0" presStyleCnt="3">
        <dgm:presLayoutVars>
          <dgm:chMax val="0"/>
          <dgm:bulletEnabled val="1"/>
        </dgm:presLayoutVars>
      </dgm:prSet>
      <dgm:spPr/>
    </dgm:pt>
    <dgm:pt modelId="{83FF1855-1900-45C8-8A48-90FE97F5C1F0}" type="pres">
      <dgm:prSet presAssocID="{103E7769-6AB5-4F8D-AABF-9ADAC275DAF8}" presName="spacer" presStyleCnt="0"/>
      <dgm:spPr/>
    </dgm:pt>
    <dgm:pt modelId="{29094141-DAB5-4F15-A6E3-7543F32C560F}" type="pres">
      <dgm:prSet presAssocID="{3D0F95EC-95FB-4B76-87C6-EF851C5C1B24}" presName="parentText" presStyleLbl="node1" presStyleIdx="1" presStyleCnt="3">
        <dgm:presLayoutVars>
          <dgm:chMax val="0"/>
          <dgm:bulletEnabled val="1"/>
        </dgm:presLayoutVars>
      </dgm:prSet>
      <dgm:spPr/>
    </dgm:pt>
    <dgm:pt modelId="{BCD49A78-E3BB-49B5-BF57-EBFDAB88E651}" type="pres">
      <dgm:prSet presAssocID="{1252F848-64A4-4067-A61F-1901F8361169}" presName="spacer" presStyleCnt="0"/>
      <dgm:spPr/>
    </dgm:pt>
    <dgm:pt modelId="{8CA15124-310A-42E9-ACD7-FEC99922DD5D}" type="pres">
      <dgm:prSet presAssocID="{3FF37C79-6EB4-42EC-9CFE-1D2BC873CB16}" presName="parentText" presStyleLbl="node1" presStyleIdx="2" presStyleCnt="3">
        <dgm:presLayoutVars>
          <dgm:chMax val="0"/>
          <dgm:bulletEnabled val="1"/>
        </dgm:presLayoutVars>
      </dgm:prSet>
      <dgm:spPr/>
    </dgm:pt>
  </dgm:ptLst>
  <dgm:cxnLst>
    <dgm:cxn modelId="{E283CE19-B44C-4A5E-9BC9-6506E302E7E7}" srcId="{727F8250-7099-4B71-84BE-DBF82FA93A76}" destId="{3FF37C79-6EB4-42EC-9CFE-1D2BC873CB16}" srcOrd="2" destOrd="0" parTransId="{6677CA50-AB0E-41BF-9C90-9A3FF1FBEE3C}" sibTransId="{F7AD9B8F-703B-45CC-AF63-3D0F137F4349}"/>
    <dgm:cxn modelId="{E439DA64-7E1A-4215-AABB-F46A733350F5}" type="presOf" srcId="{F1CC90BF-57A0-4386-9A90-A400C784E5D7}" destId="{AE2E7CBD-9C23-4AF0-B244-01678858255E}" srcOrd="0" destOrd="0" presId="urn:microsoft.com/office/officeart/2005/8/layout/vList2"/>
    <dgm:cxn modelId="{A7386566-4C19-4E31-B6C8-89423B5E8DE3}" type="presOf" srcId="{3D0F95EC-95FB-4B76-87C6-EF851C5C1B24}" destId="{29094141-DAB5-4F15-A6E3-7543F32C560F}" srcOrd="0" destOrd="0" presId="urn:microsoft.com/office/officeart/2005/8/layout/vList2"/>
    <dgm:cxn modelId="{9C34FE4F-48E4-4A0D-B3FD-84B20935C686}" srcId="{727F8250-7099-4B71-84BE-DBF82FA93A76}" destId="{3D0F95EC-95FB-4B76-87C6-EF851C5C1B24}" srcOrd="1" destOrd="0" parTransId="{77F65D48-FC7D-48F7-96D0-FE290EF1ED82}" sibTransId="{1252F848-64A4-4067-A61F-1901F8361169}"/>
    <dgm:cxn modelId="{47432688-FAE4-4FFA-9C7B-1BD397F44AC0}" srcId="{727F8250-7099-4B71-84BE-DBF82FA93A76}" destId="{F1CC90BF-57A0-4386-9A90-A400C784E5D7}" srcOrd="0" destOrd="0" parTransId="{A9EF693F-0DB5-4D89-A201-DD4E13372F40}" sibTransId="{103E7769-6AB5-4F8D-AABF-9ADAC275DAF8}"/>
    <dgm:cxn modelId="{7E5B0EC8-A330-46F1-9406-61689CC0FF6D}" type="presOf" srcId="{3FF37C79-6EB4-42EC-9CFE-1D2BC873CB16}" destId="{8CA15124-310A-42E9-ACD7-FEC99922DD5D}" srcOrd="0" destOrd="0" presId="urn:microsoft.com/office/officeart/2005/8/layout/vList2"/>
    <dgm:cxn modelId="{5463A0CD-203E-44F2-9542-2A06F1B3DA56}" type="presOf" srcId="{727F8250-7099-4B71-84BE-DBF82FA93A76}" destId="{F55ECB03-D077-43DC-A471-CEB305E4E343}" srcOrd="0" destOrd="0" presId="urn:microsoft.com/office/officeart/2005/8/layout/vList2"/>
    <dgm:cxn modelId="{939F8906-42C3-4AF4-B002-ECBEA8F5AC1F}" type="presParOf" srcId="{F55ECB03-D077-43DC-A471-CEB305E4E343}" destId="{AE2E7CBD-9C23-4AF0-B244-01678858255E}" srcOrd="0" destOrd="0" presId="urn:microsoft.com/office/officeart/2005/8/layout/vList2"/>
    <dgm:cxn modelId="{877E6BE5-7C1E-4AB8-BB66-DD1E87A055A9}" type="presParOf" srcId="{F55ECB03-D077-43DC-A471-CEB305E4E343}" destId="{83FF1855-1900-45C8-8A48-90FE97F5C1F0}" srcOrd="1" destOrd="0" presId="urn:microsoft.com/office/officeart/2005/8/layout/vList2"/>
    <dgm:cxn modelId="{4F777920-7020-4FEC-8B3C-23747F6038AC}" type="presParOf" srcId="{F55ECB03-D077-43DC-A471-CEB305E4E343}" destId="{29094141-DAB5-4F15-A6E3-7543F32C560F}" srcOrd="2" destOrd="0" presId="urn:microsoft.com/office/officeart/2005/8/layout/vList2"/>
    <dgm:cxn modelId="{F70F94FC-19F7-4E2C-AE54-C60818C3C931}" type="presParOf" srcId="{F55ECB03-D077-43DC-A471-CEB305E4E343}" destId="{BCD49A78-E3BB-49B5-BF57-EBFDAB88E651}" srcOrd="3" destOrd="0" presId="urn:microsoft.com/office/officeart/2005/8/layout/vList2"/>
    <dgm:cxn modelId="{37EC3FC9-A507-42F6-8743-C856753A8667}" type="presParOf" srcId="{F55ECB03-D077-43DC-A471-CEB305E4E343}" destId="{8CA15124-310A-42E9-ACD7-FEC99922DD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E1FBE21-9994-4ED9-AE25-29898DB4387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05D50A2-9D54-44BE-AA85-DE304F7141AB}">
      <dgm:prSet/>
      <dgm:spPr/>
      <dgm:t>
        <a:bodyPr/>
        <a:lstStyle/>
        <a:p>
          <a:r>
            <a:rPr lang="en-US"/>
            <a:t>Νομισματική πολιτική: το σύνολο των δράσεων που αναλαμβάνει η κεντρική τράπεζα για να επηρεάσει την προσφορά χρήματος</a:t>
          </a:r>
          <a:br>
            <a:rPr lang="en-US"/>
          </a:br>
          <a:endParaRPr lang="en-US"/>
        </a:p>
      </dgm:t>
    </dgm:pt>
    <dgm:pt modelId="{5DF5F69B-DC58-49D1-992C-6D5528FAE7D4}" type="parTrans" cxnId="{84CC85F2-E077-4F36-9CFB-7FDEA4EB6C71}">
      <dgm:prSet/>
      <dgm:spPr/>
      <dgm:t>
        <a:bodyPr/>
        <a:lstStyle/>
        <a:p>
          <a:endParaRPr lang="en-US"/>
        </a:p>
      </dgm:t>
    </dgm:pt>
    <dgm:pt modelId="{3164496B-071D-44F2-8DC7-3CE9030A9B0E}" type="sibTrans" cxnId="{84CC85F2-E077-4F36-9CFB-7FDEA4EB6C71}">
      <dgm:prSet/>
      <dgm:spPr/>
      <dgm:t>
        <a:bodyPr/>
        <a:lstStyle/>
        <a:p>
          <a:endParaRPr lang="en-US"/>
        </a:p>
      </dgm:t>
    </dgm:pt>
    <dgm:pt modelId="{E66DEC64-0A6D-4977-B191-38ADFA7AE09D}">
      <dgm:prSet/>
      <dgm:spPr/>
      <dgm:t>
        <a:bodyPr/>
        <a:lstStyle/>
        <a:p>
          <a:r>
            <a:rPr lang="en-US"/>
            <a:t>Το βασικό όπλο για τον έλεγχο της προσφοράς χρήματος είναι τα επιτόκια που καθορίζει η κεντρική τράπεζα</a:t>
          </a:r>
          <a:br>
            <a:rPr lang="en-US"/>
          </a:br>
          <a:endParaRPr lang="en-US"/>
        </a:p>
      </dgm:t>
    </dgm:pt>
    <dgm:pt modelId="{7D63198D-9855-4BED-8F32-BC80477D4438}" type="parTrans" cxnId="{1F87F80D-4D59-4789-9742-15F96120EC30}">
      <dgm:prSet/>
      <dgm:spPr/>
      <dgm:t>
        <a:bodyPr/>
        <a:lstStyle/>
        <a:p>
          <a:endParaRPr lang="en-US"/>
        </a:p>
      </dgm:t>
    </dgm:pt>
    <dgm:pt modelId="{E20AEA18-1BC2-4A63-B4DC-053EE975F527}" type="sibTrans" cxnId="{1F87F80D-4D59-4789-9742-15F96120EC30}">
      <dgm:prSet/>
      <dgm:spPr/>
      <dgm:t>
        <a:bodyPr/>
        <a:lstStyle/>
        <a:p>
          <a:endParaRPr lang="en-US"/>
        </a:p>
      </dgm:t>
    </dgm:pt>
    <dgm:pt modelId="{CD74E6C4-DE7B-402C-8FDA-BBDFA5ADF16C}">
      <dgm:prSet/>
      <dgm:spPr/>
      <dgm:t>
        <a:bodyPr/>
        <a:lstStyle/>
        <a:p>
          <a:r>
            <a:rPr lang="en-US"/>
            <a:t>Ο μηχανισμός μετάδοσης των επιτοκίων παρουσιάζει τις επιδράσεις των αλλαγών των επιτοκίων σε διαφορετικά μέρη της οικονομίας</a:t>
          </a:r>
        </a:p>
      </dgm:t>
    </dgm:pt>
    <dgm:pt modelId="{7F99D7E2-129D-4745-B63E-EDDE16B899D9}" type="parTrans" cxnId="{29D24ECD-7504-40A8-90AD-B4F65052F8DE}">
      <dgm:prSet/>
      <dgm:spPr/>
      <dgm:t>
        <a:bodyPr/>
        <a:lstStyle/>
        <a:p>
          <a:endParaRPr lang="en-US"/>
        </a:p>
      </dgm:t>
    </dgm:pt>
    <dgm:pt modelId="{2C1C4166-3B03-4AD4-99D8-FABB0965CBEF}" type="sibTrans" cxnId="{29D24ECD-7504-40A8-90AD-B4F65052F8DE}">
      <dgm:prSet/>
      <dgm:spPr/>
      <dgm:t>
        <a:bodyPr/>
        <a:lstStyle/>
        <a:p>
          <a:endParaRPr lang="en-US"/>
        </a:p>
      </dgm:t>
    </dgm:pt>
    <dgm:pt modelId="{ADC8B1E0-E268-4564-B106-974D6FAFD206}" type="pres">
      <dgm:prSet presAssocID="{0E1FBE21-9994-4ED9-AE25-29898DB4387E}" presName="vert0" presStyleCnt="0">
        <dgm:presLayoutVars>
          <dgm:dir/>
          <dgm:animOne val="branch"/>
          <dgm:animLvl val="lvl"/>
        </dgm:presLayoutVars>
      </dgm:prSet>
      <dgm:spPr/>
    </dgm:pt>
    <dgm:pt modelId="{0A0D4166-25D6-436C-88F0-37EBD2F81A70}" type="pres">
      <dgm:prSet presAssocID="{D05D50A2-9D54-44BE-AA85-DE304F7141AB}" presName="thickLine" presStyleLbl="alignNode1" presStyleIdx="0" presStyleCnt="3"/>
      <dgm:spPr/>
    </dgm:pt>
    <dgm:pt modelId="{D40F5CF9-550D-477A-A68D-C1B2C3092E66}" type="pres">
      <dgm:prSet presAssocID="{D05D50A2-9D54-44BE-AA85-DE304F7141AB}" presName="horz1" presStyleCnt="0"/>
      <dgm:spPr/>
    </dgm:pt>
    <dgm:pt modelId="{A5CFF653-4368-484B-B979-620EECC5864D}" type="pres">
      <dgm:prSet presAssocID="{D05D50A2-9D54-44BE-AA85-DE304F7141AB}" presName="tx1" presStyleLbl="revTx" presStyleIdx="0" presStyleCnt="3"/>
      <dgm:spPr/>
    </dgm:pt>
    <dgm:pt modelId="{761453C5-9728-41AB-B6CA-A1AE3BDA057E}" type="pres">
      <dgm:prSet presAssocID="{D05D50A2-9D54-44BE-AA85-DE304F7141AB}" presName="vert1" presStyleCnt="0"/>
      <dgm:spPr/>
    </dgm:pt>
    <dgm:pt modelId="{606F519B-E91B-48EE-8AA5-97B55DA9EA7B}" type="pres">
      <dgm:prSet presAssocID="{E66DEC64-0A6D-4977-B191-38ADFA7AE09D}" presName="thickLine" presStyleLbl="alignNode1" presStyleIdx="1" presStyleCnt="3"/>
      <dgm:spPr/>
    </dgm:pt>
    <dgm:pt modelId="{566A4EB2-036E-45CB-8957-E745A01C50B1}" type="pres">
      <dgm:prSet presAssocID="{E66DEC64-0A6D-4977-B191-38ADFA7AE09D}" presName="horz1" presStyleCnt="0"/>
      <dgm:spPr/>
    </dgm:pt>
    <dgm:pt modelId="{D2D341C5-AFB8-4A01-A318-CFE55E757289}" type="pres">
      <dgm:prSet presAssocID="{E66DEC64-0A6D-4977-B191-38ADFA7AE09D}" presName="tx1" presStyleLbl="revTx" presStyleIdx="1" presStyleCnt="3"/>
      <dgm:spPr/>
    </dgm:pt>
    <dgm:pt modelId="{250CE007-9A33-486F-94B4-C3EE5F733D11}" type="pres">
      <dgm:prSet presAssocID="{E66DEC64-0A6D-4977-B191-38ADFA7AE09D}" presName="vert1" presStyleCnt="0"/>
      <dgm:spPr/>
    </dgm:pt>
    <dgm:pt modelId="{8606CDF3-2DD4-48E7-BB28-E1AA460999C1}" type="pres">
      <dgm:prSet presAssocID="{CD74E6C4-DE7B-402C-8FDA-BBDFA5ADF16C}" presName="thickLine" presStyleLbl="alignNode1" presStyleIdx="2" presStyleCnt="3"/>
      <dgm:spPr/>
    </dgm:pt>
    <dgm:pt modelId="{354740A3-EF47-45EC-ADD1-8649BC5C79DA}" type="pres">
      <dgm:prSet presAssocID="{CD74E6C4-DE7B-402C-8FDA-BBDFA5ADF16C}" presName="horz1" presStyleCnt="0"/>
      <dgm:spPr/>
    </dgm:pt>
    <dgm:pt modelId="{0776F953-9577-4703-BA45-0C7409F10963}" type="pres">
      <dgm:prSet presAssocID="{CD74E6C4-DE7B-402C-8FDA-BBDFA5ADF16C}" presName="tx1" presStyleLbl="revTx" presStyleIdx="2" presStyleCnt="3"/>
      <dgm:spPr/>
    </dgm:pt>
    <dgm:pt modelId="{0EDF05DD-19D2-44AD-96A4-354E7AFEC9D1}" type="pres">
      <dgm:prSet presAssocID="{CD74E6C4-DE7B-402C-8FDA-BBDFA5ADF16C}" presName="vert1" presStyleCnt="0"/>
      <dgm:spPr/>
    </dgm:pt>
  </dgm:ptLst>
  <dgm:cxnLst>
    <dgm:cxn modelId="{1F87F80D-4D59-4789-9742-15F96120EC30}" srcId="{0E1FBE21-9994-4ED9-AE25-29898DB4387E}" destId="{E66DEC64-0A6D-4977-B191-38ADFA7AE09D}" srcOrd="1" destOrd="0" parTransId="{7D63198D-9855-4BED-8F32-BC80477D4438}" sibTransId="{E20AEA18-1BC2-4A63-B4DC-053EE975F527}"/>
    <dgm:cxn modelId="{3902401D-6667-450B-8060-7E1F480E7812}" type="presOf" srcId="{E66DEC64-0A6D-4977-B191-38ADFA7AE09D}" destId="{D2D341C5-AFB8-4A01-A318-CFE55E757289}" srcOrd="0" destOrd="0" presId="urn:microsoft.com/office/officeart/2008/layout/LinedList"/>
    <dgm:cxn modelId="{7C569442-B800-4946-ACB2-B6610C7DF4C4}" type="presOf" srcId="{CD74E6C4-DE7B-402C-8FDA-BBDFA5ADF16C}" destId="{0776F953-9577-4703-BA45-0C7409F10963}" srcOrd="0" destOrd="0" presId="urn:microsoft.com/office/officeart/2008/layout/LinedList"/>
    <dgm:cxn modelId="{865A57AB-AA11-424E-8B42-98D37D5F732D}" type="presOf" srcId="{0E1FBE21-9994-4ED9-AE25-29898DB4387E}" destId="{ADC8B1E0-E268-4564-B106-974D6FAFD206}" srcOrd="0" destOrd="0" presId="urn:microsoft.com/office/officeart/2008/layout/LinedList"/>
    <dgm:cxn modelId="{7FD754C2-B026-45B9-AC7E-A1A6552857CF}" type="presOf" srcId="{D05D50A2-9D54-44BE-AA85-DE304F7141AB}" destId="{A5CFF653-4368-484B-B979-620EECC5864D}" srcOrd="0" destOrd="0" presId="urn:microsoft.com/office/officeart/2008/layout/LinedList"/>
    <dgm:cxn modelId="{29D24ECD-7504-40A8-90AD-B4F65052F8DE}" srcId="{0E1FBE21-9994-4ED9-AE25-29898DB4387E}" destId="{CD74E6C4-DE7B-402C-8FDA-BBDFA5ADF16C}" srcOrd="2" destOrd="0" parTransId="{7F99D7E2-129D-4745-B63E-EDDE16B899D9}" sibTransId="{2C1C4166-3B03-4AD4-99D8-FABB0965CBEF}"/>
    <dgm:cxn modelId="{84CC85F2-E077-4F36-9CFB-7FDEA4EB6C71}" srcId="{0E1FBE21-9994-4ED9-AE25-29898DB4387E}" destId="{D05D50A2-9D54-44BE-AA85-DE304F7141AB}" srcOrd="0" destOrd="0" parTransId="{5DF5F69B-DC58-49D1-992C-6D5528FAE7D4}" sibTransId="{3164496B-071D-44F2-8DC7-3CE9030A9B0E}"/>
    <dgm:cxn modelId="{93D9D871-D845-479B-8212-A468E810E2EF}" type="presParOf" srcId="{ADC8B1E0-E268-4564-B106-974D6FAFD206}" destId="{0A0D4166-25D6-436C-88F0-37EBD2F81A70}" srcOrd="0" destOrd="0" presId="urn:microsoft.com/office/officeart/2008/layout/LinedList"/>
    <dgm:cxn modelId="{E009F702-19FA-405B-B6B3-A791F0F78701}" type="presParOf" srcId="{ADC8B1E0-E268-4564-B106-974D6FAFD206}" destId="{D40F5CF9-550D-477A-A68D-C1B2C3092E66}" srcOrd="1" destOrd="0" presId="urn:microsoft.com/office/officeart/2008/layout/LinedList"/>
    <dgm:cxn modelId="{A9213646-E271-4E32-9C59-90E69B12AAA4}" type="presParOf" srcId="{D40F5CF9-550D-477A-A68D-C1B2C3092E66}" destId="{A5CFF653-4368-484B-B979-620EECC5864D}" srcOrd="0" destOrd="0" presId="urn:microsoft.com/office/officeart/2008/layout/LinedList"/>
    <dgm:cxn modelId="{627D099C-29F3-4231-B02B-482527D172EB}" type="presParOf" srcId="{D40F5CF9-550D-477A-A68D-C1B2C3092E66}" destId="{761453C5-9728-41AB-B6CA-A1AE3BDA057E}" srcOrd="1" destOrd="0" presId="urn:microsoft.com/office/officeart/2008/layout/LinedList"/>
    <dgm:cxn modelId="{B413A2EC-8D18-477F-8870-1EA95DA95CEB}" type="presParOf" srcId="{ADC8B1E0-E268-4564-B106-974D6FAFD206}" destId="{606F519B-E91B-48EE-8AA5-97B55DA9EA7B}" srcOrd="2" destOrd="0" presId="urn:microsoft.com/office/officeart/2008/layout/LinedList"/>
    <dgm:cxn modelId="{0C6445D0-0D9E-466F-9E64-803C1BE297C1}" type="presParOf" srcId="{ADC8B1E0-E268-4564-B106-974D6FAFD206}" destId="{566A4EB2-036E-45CB-8957-E745A01C50B1}" srcOrd="3" destOrd="0" presId="urn:microsoft.com/office/officeart/2008/layout/LinedList"/>
    <dgm:cxn modelId="{58A5F309-7827-4124-8F4A-B3136DEF6565}" type="presParOf" srcId="{566A4EB2-036E-45CB-8957-E745A01C50B1}" destId="{D2D341C5-AFB8-4A01-A318-CFE55E757289}" srcOrd="0" destOrd="0" presId="urn:microsoft.com/office/officeart/2008/layout/LinedList"/>
    <dgm:cxn modelId="{9D2C7AD8-936C-4EE8-9382-430741009749}" type="presParOf" srcId="{566A4EB2-036E-45CB-8957-E745A01C50B1}" destId="{250CE007-9A33-486F-94B4-C3EE5F733D11}" srcOrd="1" destOrd="0" presId="urn:microsoft.com/office/officeart/2008/layout/LinedList"/>
    <dgm:cxn modelId="{813BC81F-4A95-42AD-84B6-BC01AAB916AC}" type="presParOf" srcId="{ADC8B1E0-E268-4564-B106-974D6FAFD206}" destId="{8606CDF3-2DD4-48E7-BB28-E1AA460999C1}" srcOrd="4" destOrd="0" presId="urn:microsoft.com/office/officeart/2008/layout/LinedList"/>
    <dgm:cxn modelId="{5054521C-99CE-461A-A655-52B8F782527A}" type="presParOf" srcId="{ADC8B1E0-E268-4564-B106-974D6FAFD206}" destId="{354740A3-EF47-45EC-ADD1-8649BC5C79DA}" srcOrd="5" destOrd="0" presId="urn:microsoft.com/office/officeart/2008/layout/LinedList"/>
    <dgm:cxn modelId="{424AF2B0-909C-40FD-9C4F-E0A47228DEE5}" type="presParOf" srcId="{354740A3-EF47-45EC-ADD1-8649BC5C79DA}" destId="{0776F953-9577-4703-BA45-0C7409F10963}" srcOrd="0" destOrd="0" presId="urn:microsoft.com/office/officeart/2008/layout/LinedList"/>
    <dgm:cxn modelId="{A010A4B9-4851-43EE-8011-F6071455E4FA}" type="presParOf" srcId="{354740A3-EF47-45EC-ADD1-8649BC5C79DA}" destId="{0EDF05DD-19D2-44AD-96A4-354E7AFEC9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6935047-0EEA-479E-9237-914526F98C8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A43D4F-9256-41B9-ABC3-2E5E4B043C43}">
      <dgm:prSet/>
      <dgm:spPr/>
      <dgm:t>
        <a:bodyPr/>
        <a:lstStyle/>
        <a:p>
          <a:r>
            <a:rPr lang="en-US" b="0" i="0" dirty="0" err="1"/>
            <a:t>Δημοσιονομική</a:t>
          </a:r>
          <a:r>
            <a:rPr lang="en-US" b="0" i="0" dirty="0"/>
            <a:t> π</a:t>
          </a:r>
          <a:r>
            <a:rPr lang="en-US" b="0" i="0" dirty="0" err="1"/>
            <a:t>ολιτική</a:t>
          </a:r>
          <a:r>
            <a:rPr lang="en-US" b="0" i="0" dirty="0"/>
            <a:t>: επ</a:t>
          </a:r>
          <a:r>
            <a:rPr lang="en-US" b="0" i="0" dirty="0" err="1"/>
            <a:t>ηρεάζει</a:t>
          </a:r>
          <a:r>
            <a:rPr lang="en-US" b="0" i="0" dirty="0"/>
            <a:t> </a:t>
          </a:r>
          <a:r>
            <a:rPr lang="en-US" b="0" i="0" dirty="0" err="1"/>
            <a:t>το</a:t>
          </a:r>
          <a:r>
            <a:rPr lang="en-US" b="0" i="0" dirty="0"/>
            <a:t> επίπ</a:t>
          </a:r>
          <a:r>
            <a:rPr lang="en-US" b="0" i="0" dirty="0" err="1"/>
            <a:t>εδο</a:t>
          </a:r>
          <a:r>
            <a:rPr lang="en-US" b="0" i="0" dirty="0"/>
            <a:t> </a:t>
          </a:r>
          <a:r>
            <a:rPr lang="en-US" b="0" i="0" dirty="0" err="1"/>
            <a:t>της</a:t>
          </a:r>
          <a:r>
            <a:rPr lang="en-US" b="0" i="0" dirty="0"/>
            <a:t> </a:t>
          </a:r>
          <a:r>
            <a:rPr lang="en-US" b="0" i="0" dirty="0" err="1"/>
            <a:t>οικονομικής</a:t>
          </a:r>
          <a:r>
            <a:rPr lang="en-US" b="0" i="0" dirty="0"/>
            <a:t> </a:t>
          </a:r>
          <a:r>
            <a:rPr lang="en-US" b="0" i="0" dirty="0" err="1"/>
            <a:t>δρ</a:t>
          </a:r>
          <a:r>
            <a:rPr lang="en-US" b="0" i="0" dirty="0"/>
            <a:t>αστηριότητας μέσω της αυξομείωσης των κρατικών δαπανών</a:t>
          </a:r>
          <a:r>
            <a:rPr lang="el-GR" b="0" i="0" dirty="0"/>
            <a:t> και των φόρων</a:t>
          </a:r>
          <a:br>
            <a:rPr lang="en-US" b="0" i="0" dirty="0"/>
          </a:br>
          <a:endParaRPr lang="en-US" dirty="0"/>
        </a:p>
      </dgm:t>
    </dgm:pt>
    <dgm:pt modelId="{9160FDF9-6147-4123-991C-1BE81F682225}" type="parTrans" cxnId="{7BC4985B-1E36-45D9-956E-89F797CEFA99}">
      <dgm:prSet/>
      <dgm:spPr/>
      <dgm:t>
        <a:bodyPr/>
        <a:lstStyle/>
        <a:p>
          <a:endParaRPr lang="en-US"/>
        </a:p>
      </dgm:t>
    </dgm:pt>
    <dgm:pt modelId="{7D1A3669-F85F-461A-B167-D29EE7802208}" type="sibTrans" cxnId="{7BC4985B-1E36-45D9-956E-89F797CEFA99}">
      <dgm:prSet/>
      <dgm:spPr/>
      <dgm:t>
        <a:bodyPr/>
        <a:lstStyle/>
        <a:p>
          <a:endParaRPr lang="en-US"/>
        </a:p>
      </dgm:t>
    </dgm:pt>
    <dgm:pt modelId="{C3EB206C-9163-479B-9036-D333951A214E}" type="pres">
      <dgm:prSet presAssocID="{86935047-0EEA-479E-9237-914526F98C8E}" presName="linear" presStyleCnt="0">
        <dgm:presLayoutVars>
          <dgm:animLvl val="lvl"/>
          <dgm:resizeHandles val="exact"/>
        </dgm:presLayoutVars>
      </dgm:prSet>
      <dgm:spPr/>
    </dgm:pt>
    <dgm:pt modelId="{01D45CF0-803C-42A9-A2A4-A4E825D3980F}" type="pres">
      <dgm:prSet presAssocID="{87A43D4F-9256-41B9-ABC3-2E5E4B043C43}" presName="parentText" presStyleLbl="node1" presStyleIdx="0" presStyleCnt="1">
        <dgm:presLayoutVars>
          <dgm:chMax val="0"/>
          <dgm:bulletEnabled val="1"/>
        </dgm:presLayoutVars>
      </dgm:prSet>
      <dgm:spPr/>
    </dgm:pt>
  </dgm:ptLst>
  <dgm:cxnLst>
    <dgm:cxn modelId="{2BCBD523-ECF0-4781-8F7C-1A1E4470FDD2}" type="presOf" srcId="{87A43D4F-9256-41B9-ABC3-2E5E4B043C43}" destId="{01D45CF0-803C-42A9-A2A4-A4E825D3980F}" srcOrd="0" destOrd="0" presId="urn:microsoft.com/office/officeart/2005/8/layout/vList2"/>
    <dgm:cxn modelId="{7BC4985B-1E36-45D9-956E-89F797CEFA99}" srcId="{86935047-0EEA-479E-9237-914526F98C8E}" destId="{87A43D4F-9256-41B9-ABC3-2E5E4B043C43}" srcOrd="0" destOrd="0" parTransId="{9160FDF9-6147-4123-991C-1BE81F682225}" sibTransId="{7D1A3669-F85F-461A-B167-D29EE7802208}"/>
    <dgm:cxn modelId="{97EB8150-5A00-47DA-81CF-43D4D6EF4573}" type="presOf" srcId="{86935047-0EEA-479E-9237-914526F98C8E}" destId="{C3EB206C-9163-479B-9036-D333951A214E}" srcOrd="0" destOrd="0" presId="urn:microsoft.com/office/officeart/2005/8/layout/vList2"/>
    <dgm:cxn modelId="{24607354-D744-408A-A9FE-F1A878556402}" type="presParOf" srcId="{C3EB206C-9163-479B-9036-D333951A214E}" destId="{01D45CF0-803C-42A9-A2A4-A4E825D398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F0218D-8C17-4832-8180-4B186AC925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8E6411-0A62-472E-B541-26F4A203CE79}">
      <dgm:prSet/>
      <dgm:spPr/>
      <dgm:t>
        <a:bodyPr/>
        <a:lstStyle/>
        <a:p>
          <a:r>
            <a:rPr lang="el-GR" b="0" i="0"/>
            <a:t>Το σύνολο των συναλλαγών σε ένα συγκεκριμένο αγαθό ή υπηρεσία οδηγεί στη γενική έννοια της </a:t>
          </a:r>
          <a:r>
            <a:rPr lang="el-GR" b="1" i="0"/>
            <a:t>Αγοράς</a:t>
          </a:r>
          <a:r>
            <a:rPr lang="el-GR" b="0" i="0"/>
            <a:t>. </a:t>
          </a:r>
          <a:endParaRPr lang="en-US"/>
        </a:p>
      </dgm:t>
    </dgm:pt>
    <dgm:pt modelId="{9F0E523D-2E14-424D-A202-476B4E70D21B}" type="parTrans" cxnId="{C3459ABF-A5DD-4115-AC35-B8F9CCC74389}">
      <dgm:prSet/>
      <dgm:spPr/>
      <dgm:t>
        <a:bodyPr/>
        <a:lstStyle/>
        <a:p>
          <a:endParaRPr lang="en-US"/>
        </a:p>
      </dgm:t>
    </dgm:pt>
    <dgm:pt modelId="{D3EDE517-0F68-4304-89C0-938EE31699BC}" type="sibTrans" cxnId="{C3459ABF-A5DD-4115-AC35-B8F9CCC74389}">
      <dgm:prSet/>
      <dgm:spPr/>
      <dgm:t>
        <a:bodyPr/>
        <a:lstStyle/>
        <a:p>
          <a:endParaRPr lang="en-US"/>
        </a:p>
      </dgm:t>
    </dgm:pt>
    <dgm:pt modelId="{DCD3C1CE-C62B-4B7C-85B9-9DB61A69D565}">
      <dgm:prSet/>
      <dgm:spPr/>
      <dgm:t>
        <a:bodyPr/>
        <a:lstStyle/>
        <a:p>
          <a:r>
            <a:rPr lang="el-GR" b="0" i="0"/>
            <a:t>Μια Αγορά μπορεί να είναι αποκεντρωμένη ή μη, αναφορικά με τη γεωγραφική διάσταση αλλά &amp; και αυτή των κανόνων.  </a:t>
          </a:r>
          <a:endParaRPr lang="en-US"/>
        </a:p>
      </dgm:t>
    </dgm:pt>
    <dgm:pt modelId="{323619E3-0364-488A-A5AD-F952E27E1545}" type="parTrans" cxnId="{4780896B-78CF-4992-B759-21097A6B7C83}">
      <dgm:prSet/>
      <dgm:spPr/>
      <dgm:t>
        <a:bodyPr/>
        <a:lstStyle/>
        <a:p>
          <a:endParaRPr lang="en-US"/>
        </a:p>
      </dgm:t>
    </dgm:pt>
    <dgm:pt modelId="{5C6BD506-42BA-4355-9CBB-BDD97FE1DCCE}" type="sibTrans" cxnId="{4780896B-78CF-4992-B759-21097A6B7C83}">
      <dgm:prSet/>
      <dgm:spPr/>
      <dgm:t>
        <a:bodyPr/>
        <a:lstStyle/>
        <a:p>
          <a:endParaRPr lang="en-US"/>
        </a:p>
      </dgm:t>
    </dgm:pt>
    <dgm:pt modelId="{EE76AE4C-BC74-4189-9BC4-E05A7D6FCCBA}" type="pres">
      <dgm:prSet presAssocID="{CDF0218D-8C17-4832-8180-4B186AC92573}" presName="linear" presStyleCnt="0">
        <dgm:presLayoutVars>
          <dgm:animLvl val="lvl"/>
          <dgm:resizeHandles val="exact"/>
        </dgm:presLayoutVars>
      </dgm:prSet>
      <dgm:spPr/>
    </dgm:pt>
    <dgm:pt modelId="{AC3E192C-0B11-4511-97BF-289A6216AAB1}" type="pres">
      <dgm:prSet presAssocID="{C38E6411-0A62-472E-B541-26F4A203CE79}" presName="parentText" presStyleLbl="node1" presStyleIdx="0" presStyleCnt="2">
        <dgm:presLayoutVars>
          <dgm:chMax val="0"/>
          <dgm:bulletEnabled val="1"/>
        </dgm:presLayoutVars>
      </dgm:prSet>
      <dgm:spPr/>
    </dgm:pt>
    <dgm:pt modelId="{D4D1E090-05C5-4D54-A33E-C34029CBBEF9}" type="pres">
      <dgm:prSet presAssocID="{D3EDE517-0F68-4304-89C0-938EE31699BC}" presName="spacer" presStyleCnt="0"/>
      <dgm:spPr/>
    </dgm:pt>
    <dgm:pt modelId="{6E2F0F9A-9730-411B-BE01-5FC07345CDC6}" type="pres">
      <dgm:prSet presAssocID="{DCD3C1CE-C62B-4B7C-85B9-9DB61A69D565}" presName="parentText" presStyleLbl="node1" presStyleIdx="1" presStyleCnt="2">
        <dgm:presLayoutVars>
          <dgm:chMax val="0"/>
          <dgm:bulletEnabled val="1"/>
        </dgm:presLayoutVars>
      </dgm:prSet>
      <dgm:spPr/>
    </dgm:pt>
  </dgm:ptLst>
  <dgm:cxnLst>
    <dgm:cxn modelId="{6C23B53E-F1DB-425F-8A6B-03384DB79D1E}" type="presOf" srcId="{C38E6411-0A62-472E-B541-26F4A203CE79}" destId="{AC3E192C-0B11-4511-97BF-289A6216AAB1}" srcOrd="0" destOrd="0" presId="urn:microsoft.com/office/officeart/2005/8/layout/vList2"/>
    <dgm:cxn modelId="{22E84963-367B-47C7-9D58-AE54B2E3497A}" type="presOf" srcId="{DCD3C1CE-C62B-4B7C-85B9-9DB61A69D565}" destId="{6E2F0F9A-9730-411B-BE01-5FC07345CDC6}" srcOrd="0" destOrd="0" presId="urn:microsoft.com/office/officeart/2005/8/layout/vList2"/>
    <dgm:cxn modelId="{4780896B-78CF-4992-B759-21097A6B7C83}" srcId="{CDF0218D-8C17-4832-8180-4B186AC92573}" destId="{DCD3C1CE-C62B-4B7C-85B9-9DB61A69D565}" srcOrd="1" destOrd="0" parTransId="{323619E3-0364-488A-A5AD-F952E27E1545}" sibTransId="{5C6BD506-42BA-4355-9CBB-BDD97FE1DCCE}"/>
    <dgm:cxn modelId="{4954C573-3C88-4C01-A3EE-74CD3CF2CA21}" type="presOf" srcId="{CDF0218D-8C17-4832-8180-4B186AC92573}" destId="{EE76AE4C-BC74-4189-9BC4-E05A7D6FCCBA}" srcOrd="0" destOrd="0" presId="urn:microsoft.com/office/officeart/2005/8/layout/vList2"/>
    <dgm:cxn modelId="{C3459ABF-A5DD-4115-AC35-B8F9CCC74389}" srcId="{CDF0218D-8C17-4832-8180-4B186AC92573}" destId="{C38E6411-0A62-472E-B541-26F4A203CE79}" srcOrd="0" destOrd="0" parTransId="{9F0E523D-2E14-424D-A202-476B4E70D21B}" sibTransId="{D3EDE517-0F68-4304-89C0-938EE31699BC}"/>
    <dgm:cxn modelId="{8FB173B8-BD31-4043-B907-C6CEE5635CE7}" type="presParOf" srcId="{EE76AE4C-BC74-4189-9BC4-E05A7D6FCCBA}" destId="{AC3E192C-0B11-4511-97BF-289A6216AAB1}" srcOrd="0" destOrd="0" presId="urn:microsoft.com/office/officeart/2005/8/layout/vList2"/>
    <dgm:cxn modelId="{D91BF707-3D29-4434-A382-132A823B780B}" type="presParOf" srcId="{EE76AE4C-BC74-4189-9BC4-E05A7D6FCCBA}" destId="{D4D1E090-05C5-4D54-A33E-C34029CBBEF9}" srcOrd="1" destOrd="0" presId="urn:microsoft.com/office/officeart/2005/8/layout/vList2"/>
    <dgm:cxn modelId="{31D5BD8B-6991-4D56-AF93-EAC151AE7F32}" type="presParOf" srcId="{EE76AE4C-BC74-4189-9BC4-E05A7D6FCCBA}" destId="{6E2F0F9A-9730-411B-BE01-5FC07345CDC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864F7C-AB3F-4680-AC00-61773441EE5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065F1F8-E8E6-45BB-A0F9-34905C45C3A5}">
      <dgm:prSet/>
      <dgm:spPr/>
      <dgm:t>
        <a:bodyPr/>
        <a:lstStyle/>
        <a:p>
          <a:r>
            <a:rPr lang="el-GR" b="0" i="0"/>
            <a:t>Ο Δημόσιος Τομέας:</a:t>
          </a:r>
          <a:endParaRPr lang="en-US"/>
        </a:p>
      </dgm:t>
    </dgm:pt>
    <dgm:pt modelId="{EA8F15B1-8164-4FAF-A918-0FE3942A2C12}" type="parTrans" cxnId="{5ABB45FC-6FC6-4315-88CB-0E8E2261BC81}">
      <dgm:prSet/>
      <dgm:spPr/>
      <dgm:t>
        <a:bodyPr/>
        <a:lstStyle/>
        <a:p>
          <a:endParaRPr lang="en-US"/>
        </a:p>
      </dgm:t>
    </dgm:pt>
    <dgm:pt modelId="{5066212E-C0F8-41EA-A584-4AB3BB6600CB}" type="sibTrans" cxnId="{5ABB45FC-6FC6-4315-88CB-0E8E2261BC81}">
      <dgm:prSet/>
      <dgm:spPr/>
      <dgm:t>
        <a:bodyPr/>
        <a:lstStyle/>
        <a:p>
          <a:endParaRPr lang="en-US"/>
        </a:p>
      </dgm:t>
    </dgm:pt>
    <dgm:pt modelId="{AD34EBBE-D6BB-4EB3-B185-5223A5A04017}">
      <dgm:prSet/>
      <dgm:spPr/>
      <dgm:t>
        <a:bodyPr/>
        <a:lstStyle/>
        <a:p>
          <a:r>
            <a:rPr lang="el-GR" b="0" i="0"/>
            <a:t>Παράγει τα λεγόμενα </a:t>
          </a:r>
          <a:r>
            <a:rPr lang="el-GR" b="1" i="0"/>
            <a:t>Δημόσια Αγαθά </a:t>
          </a:r>
          <a:r>
            <a:rPr lang="el-GR" b="0" i="0"/>
            <a:t>(Παιδεία, Υγεία, Νόμο &amp; Τάξη, Εθνική Ασφάλεια) χρησιμοποιώντας πόρους της οικονομίας, και</a:t>
          </a:r>
          <a:endParaRPr lang="en-US"/>
        </a:p>
      </dgm:t>
    </dgm:pt>
    <dgm:pt modelId="{C741861F-03AD-4D03-9F72-42F028641702}" type="parTrans" cxnId="{C8AA2CFF-4919-4C95-AC76-51A702CEEBDC}">
      <dgm:prSet/>
      <dgm:spPr/>
      <dgm:t>
        <a:bodyPr/>
        <a:lstStyle/>
        <a:p>
          <a:endParaRPr lang="en-US"/>
        </a:p>
      </dgm:t>
    </dgm:pt>
    <dgm:pt modelId="{3994E975-944F-4B15-9214-76032D987917}" type="sibTrans" cxnId="{C8AA2CFF-4919-4C95-AC76-51A702CEEBDC}">
      <dgm:prSet/>
      <dgm:spPr/>
      <dgm:t>
        <a:bodyPr/>
        <a:lstStyle/>
        <a:p>
          <a:endParaRPr lang="en-US"/>
        </a:p>
      </dgm:t>
    </dgm:pt>
    <dgm:pt modelId="{4067CA87-E82F-44CD-A72A-CD5B055B1BF7}">
      <dgm:prSet/>
      <dgm:spPr/>
      <dgm:t>
        <a:bodyPr/>
        <a:lstStyle/>
        <a:p>
          <a:r>
            <a:rPr lang="el-GR" b="0" i="0"/>
            <a:t>κάνει δαπάνες όπως οι </a:t>
          </a:r>
          <a:r>
            <a:rPr lang="el-GR" b="1" i="0"/>
            <a:t>Κοινωνικές</a:t>
          </a:r>
          <a:r>
            <a:rPr lang="el-GR" b="0" i="0"/>
            <a:t> (επιδόματα ανεργίας, συντάξεις)</a:t>
          </a:r>
          <a:endParaRPr lang="en-US"/>
        </a:p>
      </dgm:t>
    </dgm:pt>
    <dgm:pt modelId="{0E07B780-417C-4509-87E6-984D3CB11E85}" type="parTrans" cxnId="{186AED38-FD8B-4A96-8869-2558D87EF6A3}">
      <dgm:prSet/>
      <dgm:spPr/>
      <dgm:t>
        <a:bodyPr/>
        <a:lstStyle/>
        <a:p>
          <a:endParaRPr lang="en-US"/>
        </a:p>
      </dgm:t>
    </dgm:pt>
    <dgm:pt modelId="{005A8F8E-F8F8-4EA9-AA2F-60E5FB58C800}" type="sibTrans" cxnId="{186AED38-FD8B-4A96-8869-2558D87EF6A3}">
      <dgm:prSet/>
      <dgm:spPr/>
      <dgm:t>
        <a:bodyPr/>
        <a:lstStyle/>
        <a:p>
          <a:endParaRPr lang="en-US"/>
        </a:p>
      </dgm:t>
    </dgm:pt>
    <dgm:pt modelId="{FC9DEE9C-B129-4A2C-BA1E-89EDB667E920}">
      <dgm:prSet/>
      <dgm:spPr/>
      <dgm:t>
        <a:bodyPr/>
        <a:lstStyle/>
        <a:p>
          <a:r>
            <a:rPr lang="el-GR" b="0" i="0"/>
            <a:t>Η αξία όλων των παραπάνω δαπανών του Δημόσιου Τομέα αποτελεί τις λεγόμενες </a:t>
          </a:r>
          <a:r>
            <a:rPr lang="el-GR" b="1" i="0"/>
            <a:t>Δημόσιες Δαπάνες </a:t>
          </a:r>
          <a:r>
            <a:rPr lang="el-GR" b="0" i="0"/>
            <a:t>(</a:t>
          </a:r>
          <a:r>
            <a:rPr lang="en-GB" b="0" i="0"/>
            <a:t>G)</a:t>
          </a:r>
          <a:r>
            <a:rPr lang="el-GR" b="0" i="0"/>
            <a:t>.</a:t>
          </a:r>
          <a:endParaRPr lang="en-US"/>
        </a:p>
      </dgm:t>
    </dgm:pt>
    <dgm:pt modelId="{50E55203-8B13-4485-B5DA-2186C5EF55BA}" type="parTrans" cxnId="{BD19B7FE-D7FA-4DB6-9F9C-5291BE1B3922}">
      <dgm:prSet/>
      <dgm:spPr/>
      <dgm:t>
        <a:bodyPr/>
        <a:lstStyle/>
        <a:p>
          <a:endParaRPr lang="en-US"/>
        </a:p>
      </dgm:t>
    </dgm:pt>
    <dgm:pt modelId="{F42A9DB4-EFF1-4A6A-BDB0-7207806B493D}" type="sibTrans" cxnId="{BD19B7FE-D7FA-4DB6-9F9C-5291BE1B3922}">
      <dgm:prSet/>
      <dgm:spPr/>
      <dgm:t>
        <a:bodyPr/>
        <a:lstStyle/>
        <a:p>
          <a:endParaRPr lang="en-US"/>
        </a:p>
      </dgm:t>
    </dgm:pt>
    <dgm:pt modelId="{7221270A-25E8-4A60-824E-361E08B9223C}">
      <dgm:prSet/>
      <dgm:spPr/>
      <dgm:t>
        <a:bodyPr/>
        <a:lstStyle/>
        <a:p>
          <a:r>
            <a:rPr lang="el-GR" b="0" i="0"/>
            <a:t>Οι Δημόσιες Δαπάνες χρηματοδοτούνται από τους </a:t>
          </a:r>
          <a:r>
            <a:rPr lang="el-GR" b="1" i="0"/>
            <a:t>Φόρους</a:t>
          </a:r>
          <a:r>
            <a:rPr lang="el-GR" b="0" i="0"/>
            <a:t> (</a:t>
          </a:r>
          <a:r>
            <a:rPr lang="en-GB" b="0" i="0"/>
            <a:t>T)</a:t>
          </a:r>
          <a:r>
            <a:rPr lang="el-GR" b="0" i="0"/>
            <a:t>.  </a:t>
          </a:r>
          <a:endParaRPr lang="en-US"/>
        </a:p>
      </dgm:t>
    </dgm:pt>
    <dgm:pt modelId="{E6150E9E-8130-4C3C-A26D-41B6D425A666}" type="parTrans" cxnId="{7BB0344C-8307-4600-8321-2B0BFF12A79A}">
      <dgm:prSet/>
      <dgm:spPr/>
      <dgm:t>
        <a:bodyPr/>
        <a:lstStyle/>
        <a:p>
          <a:endParaRPr lang="en-US"/>
        </a:p>
      </dgm:t>
    </dgm:pt>
    <dgm:pt modelId="{2955DAE0-C8D2-48F8-ADA5-682DC37F0CB1}" type="sibTrans" cxnId="{7BB0344C-8307-4600-8321-2B0BFF12A79A}">
      <dgm:prSet/>
      <dgm:spPr/>
      <dgm:t>
        <a:bodyPr/>
        <a:lstStyle/>
        <a:p>
          <a:endParaRPr lang="en-US"/>
        </a:p>
      </dgm:t>
    </dgm:pt>
    <dgm:pt modelId="{63CA5152-F570-4F34-B310-8A2CFABCEA70}" type="pres">
      <dgm:prSet presAssocID="{60864F7C-AB3F-4680-AC00-61773441EE55}" presName="vert0" presStyleCnt="0">
        <dgm:presLayoutVars>
          <dgm:dir/>
          <dgm:animOne val="branch"/>
          <dgm:animLvl val="lvl"/>
        </dgm:presLayoutVars>
      </dgm:prSet>
      <dgm:spPr/>
    </dgm:pt>
    <dgm:pt modelId="{2632AA64-F4D8-40E9-82D9-C552564E152B}" type="pres">
      <dgm:prSet presAssocID="{7065F1F8-E8E6-45BB-A0F9-34905C45C3A5}" presName="thickLine" presStyleLbl="alignNode1" presStyleIdx="0" presStyleCnt="5"/>
      <dgm:spPr/>
    </dgm:pt>
    <dgm:pt modelId="{2EB1B01C-3CF0-40F4-8354-2A0E41C29A9C}" type="pres">
      <dgm:prSet presAssocID="{7065F1F8-E8E6-45BB-A0F9-34905C45C3A5}" presName="horz1" presStyleCnt="0"/>
      <dgm:spPr/>
    </dgm:pt>
    <dgm:pt modelId="{57AC4EC6-94B0-4DE5-A982-556DBA766EF6}" type="pres">
      <dgm:prSet presAssocID="{7065F1F8-E8E6-45BB-A0F9-34905C45C3A5}" presName="tx1" presStyleLbl="revTx" presStyleIdx="0" presStyleCnt="5"/>
      <dgm:spPr/>
    </dgm:pt>
    <dgm:pt modelId="{812CC946-B5B7-4C1F-9506-79107670CCCC}" type="pres">
      <dgm:prSet presAssocID="{7065F1F8-E8E6-45BB-A0F9-34905C45C3A5}" presName="vert1" presStyleCnt="0"/>
      <dgm:spPr/>
    </dgm:pt>
    <dgm:pt modelId="{B7163934-0FD0-4780-A182-8AB81E45F41F}" type="pres">
      <dgm:prSet presAssocID="{AD34EBBE-D6BB-4EB3-B185-5223A5A04017}" presName="thickLine" presStyleLbl="alignNode1" presStyleIdx="1" presStyleCnt="5"/>
      <dgm:spPr/>
    </dgm:pt>
    <dgm:pt modelId="{E671E6C5-5506-4FDB-A505-05B195B31297}" type="pres">
      <dgm:prSet presAssocID="{AD34EBBE-D6BB-4EB3-B185-5223A5A04017}" presName="horz1" presStyleCnt="0"/>
      <dgm:spPr/>
    </dgm:pt>
    <dgm:pt modelId="{2A6DE961-933F-4D16-A1A2-4C77FE5815FE}" type="pres">
      <dgm:prSet presAssocID="{AD34EBBE-D6BB-4EB3-B185-5223A5A04017}" presName="tx1" presStyleLbl="revTx" presStyleIdx="1" presStyleCnt="5"/>
      <dgm:spPr/>
    </dgm:pt>
    <dgm:pt modelId="{727E0C44-A8BE-4A1D-A255-9532EC0E05B4}" type="pres">
      <dgm:prSet presAssocID="{AD34EBBE-D6BB-4EB3-B185-5223A5A04017}" presName="vert1" presStyleCnt="0"/>
      <dgm:spPr/>
    </dgm:pt>
    <dgm:pt modelId="{388E748D-FF7F-4E21-B790-D8699399696A}" type="pres">
      <dgm:prSet presAssocID="{4067CA87-E82F-44CD-A72A-CD5B055B1BF7}" presName="thickLine" presStyleLbl="alignNode1" presStyleIdx="2" presStyleCnt="5"/>
      <dgm:spPr/>
    </dgm:pt>
    <dgm:pt modelId="{36E62FB6-D025-4EA8-9D4C-804795540D0A}" type="pres">
      <dgm:prSet presAssocID="{4067CA87-E82F-44CD-A72A-CD5B055B1BF7}" presName="horz1" presStyleCnt="0"/>
      <dgm:spPr/>
    </dgm:pt>
    <dgm:pt modelId="{6F0E8DDE-C66E-4039-800C-9E21FC4C1D9C}" type="pres">
      <dgm:prSet presAssocID="{4067CA87-E82F-44CD-A72A-CD5B055B1BF7}" presName="tx1" presStyleLbl="revTx" presStyleIdx="2" presStyleCnt="5"/>
      <dgm:spPr/>
    </dgm:pt>
    <dgm:pt modelId="{76900CC8-8676-40F0-BB65-F8A1044120C4}" type="pres">
      <dgm:prSet presAssocID="{4067CA87-E82F-44CD-A72A-CD5B055B1BF7}" presName="vert1" presStyleCnt="0"/>
      <dgm:spPr/>
    </dgm:pt>
    <dgm:pt modelId="{AD67246E-E6D2-4528-A61D-1FF5B71248B8}" type="pres">
      <dgm:prSet presAssocID="{FC9DEE9C-B129-4A2C-BA1E-89EDB667E920}" presName="thickLine" presStyleLbl="alignNode1" presStyleIdx="3" presStyleCnt="5"/>
      <dgm:spPr/>
    </dgm:pt>
    <dgm:pt modelId="{B963E690-2489-4068-AA5D-D14E17A7F722}" type="pres">
      <dgm:prSet presAssocID="{FC9DEE9C-B129-4A2C-BA1E-89EDB667E920}" presName="horz1" presStyleCnt="0"/>
      <dgm:spPr/>
    </dgm:pt>
    <dgm:pt modelId="{1A572263-D3CB-4E71-9FC4-ADF11CAF4456}" type="pres">
      <dgm:prSet presAssocID="{FC9DEE9C-B129-4A2C-BA1E-89EDB667E920}" presName="tx1" presStyleLbl="revTx" presStyleIdx="3" presStyleCnt="5"/>
      <dgm:spPr/>
    </dgm:pt>
    <dgm:pt modelId="{0F5FD2C2-A073-41C9-9BF9-039C0BE1EFFB}" type="pres">
      <dgm:prSet presAssocID="{FC9DEE9C-B129-4A2C-BA1E-89EDB667E920}" presName="vert1" presStyleCnt="0"/>
      <dgm:spPr/>
    </dgm:pt>
    <dgm:pt modelId="{2BB1CB21-840E-4A0D-9582-AE64E261DAE3}" type="pres">
      <dgm:prSet presAssocID="{7221270A-25E8-4A60-824E-361E08B9223C}" presName="thickLine" presStyleLbl="alignNode1" presStyleIdx="4" presStyleCnt="5"/>
      <dgm:spPr/>
    </dgm:pt>
    <dgm:pt modelId="{33CFF05B-3B91-4442-971E-F97EBF2CE5ED}" type="pres">
      <dgm:prSet presAssocID="{7221270A-25E8-4A60-824E-361E08B9223C}" presName="horz1" presStyleCnt="0"/>
      <dgm:spPr/>
    </dgm:pt>
    <dgm:pt modelId="{AE50C4AE-E5D2-431A-A8CB-F6482A848A79}" type="pres">
      <dgm:prSet presAssocID="{7221270A-25E8-4A60-824E-361E08B9223C}" presName="tx1" presStyleLbl="revTx" presStyleIdx="4" presStyleCnt="5"/>
      <dgm:spPr/>
    </dgm:pt>
    <dgm:pt modelId="{58C9E741-E81E-4363-B3D6-D5B152A45A1F}" type="pres">
      <dgm:prSet presAssocID="{7221270A-25E8-4A60-824E-361E08B9223C}" presName="vert1" presStyleCnt="0"/>
      <dgm:spPr/>
    </dgm:pt>
  </dgm:ptLst>
  <dgm:cxnLst>
    <dgm:cxn modelId="{186AED38-FD8B-4A96-8869-2558D87EF6A3}" srcId="{60864F7C-AB3F-4680-AC00-61773441EE55}" destId="{4067CA87-E82F-44CD-A72A-CD5B055B1BF7}" srcOrd="2" destOrd="0" parTransId="{0E07B780-417C-4509-87E6-984D3CB11E85}" sibTransId="{005A8F8E-F8F8-4EA9-AA2F-60E5FB58C800}"/>
    <dgm:cxn modelId="{185C8E6B-EC97-4A1B-8168-7BC2A4E51534}" type="presOf" srcId="{60864F7C-AB3F-4680-AC00-61773441EE55}" destId="{63CA5152-F570-4F34-B310-8A2CFABCEA70}" srcOrd="0" destOrd="0" presId="urn:microsoft.com/office/officeart/2008/layout/LinedList"/>
    <dgm:cxn modelId="{7BB0344C-8307-4600-8321-2B0BFF12A79A}" srcId="{60864F7C-AB3F-4680-AC00-61773441EE55}" destId="{7221270A-25E8-4A60-824E-361E08B9223C}" srcOrd="4" destOrd="0" parTransId="{E6150E9E-8130-4C3C-A26D-41B6D425A666}" sibTransId="{2955DAE0-C8D2-48F8-ADA5-682DC37F0CB1}"/>
    <dgm:cxn modelId="{0C7EEC51-F034-4DE2-8872-2A543A2C3E73}" type="presOf" srcId="{4067CA87-E82F-44CD-A72A-CD5B055B1BF7}" destId="{6F0E8DDE-C66E-4039-800C-9E21FC4C1D9C}" srcOrd="0" destOrd="0" presId="urn:microsoft.com/office/officeart/2008/layout/LinedList"/>
    <dgm:cxn modelId="{05D49875-64BC-419C-8D42-33D9402D8871}" type="presOf" srcId="{7221270A-25E8-4A60-824E-361E08B9223C}" destId="{AE50C4AE-E5D2-431A-A8CB-F6482A848A79}" srcOrd="0" destOrd="0" presId="urn:microsoft.com/office/officeart/2008/layout/LinedList"/>
    <dgm:cxn modelId="{5C962D8E-8FD2-4B4D-9FFA-F79A06FB9079}" type="presOf" srcId="{7065F1F8-E8E6-45BB-A0F9-34905C45C3A5}" destId="{57AC4EC6-94B0-4DE5-A982-556DBA766EF6}" srcOrd="0" destOrd="0" presId="urn:microsoft.com/office/officeart/2008/layout/LinedList"/>
    <dgm:cxn modelId="{87CBD5BB-19C7-4E86-83B2-C3AC55DCB5CC}" type="presOf" srcId="{AD34EBBE-D6BB-4EB3-B185-5223A5A04017}" destId="{2A6DE961-933F-4D16-A1A2-4C77FE5815FE}" srcOrd="0" destOrd="0" presId="urn:microsoft.com/office/officeart/2008/layout/LinedList"/>
    <dgm:cxn modelId="{CB0FC9F7-F688-4616-8F97-4FE0E39C6550}" type="presOf" srcId="{FC9DEE9C-B129-4A2C-BA1E-89EDB667E920}" destId="{1A572263-D3CB-4E71-9FC4-ADF11CAF4456}" srcOrd="0" destOrd="0" presId="urn:microsoft.com/office/officeart/2008/layout/LinedList"/>
    <dgm:cxn modelId="{5ABB45FC-6FC6-4315-88CB-0E8E2261BC81}" srcId="{60864F7C-AB3F-4680-AC00-61773441EE55}" destId="{7065F1F8-E8E6-45BB-A0F9-34905C45C3A5}" srcOrd="0" destOrd="0" parTransId="{EA8F15B1-8164-4FAF-A918-0FE3942A2C12}" sibTransId="{5066212E-C0F8-41EA-A584-4AB3BB6600CB}"/>
    <dgm:cxn modelId="{BD19B7FE-D7FA-4DB6-9F9C-5291BE1B3922}" srcId="{60864F7C-AB3F-4680-AC00-61773441EE55}" destId="{FC9DEE9C-B129-4A2C-BA1E-89EDB667E920}" srcOrd="3" destOrd="0" parTransId="{50E55203-8B13-4485-B5DA-2186C5EF55BA}" sibTransId="{F42A9DB4-EFF1-4A6A-BDB0-7207806B493D}"/>
    <dgm:cxn modelId="{C8AA2CFF-4919-4C95-AC76-51A702CEEBDC}" srcId="{60864F7C-AB3F-4680-AC00-61773441EE55}" destId="{AD34EBBE-D6BB-4EB3-B185-5223A5A04017}" srcOrd="1" destOrd="0" parTransId="{C741861F-03AD-4D03-9F72-42F028641702}" sibTransId="{3994E975-944F-4B15-9214-76032D987917}"/>
    <dgm:cxn modelId="{391F432A-4029-4E20-BC02-FC9389D4A951}" type="presParOf" srcId="{63CA5152-F570-4F34-B310-8A2CFABCEA70}" destId="{2632AA64-F4D8-40E9-82D9-C552564E152B}" srcOrd="0" destOrd="0" presId="urn:microsoft.com/office/officeart/2008/layout/LinedList"/>
    <dgm:cxn modelId="{206F994F-7049-4939-A7B5-72DA7F049715}" type="presParOf" srcId="{63CA5152-F570-4F34-B310-8A2CFABCEA70}" destId="{2EB1B01C-3CF0-40F4-8354-2A0E41C29A9C}" srcOrd="1" destOrd="0" presId="urn:microsoft.com/office/officeart/2008/layout/LinedList"/>
    <dgm:cxn modelId="{D5CAAAAC-963F-4809-846A-AC7DCE1529B8}" type="presParOf" srcId="{2EB1B01C-3CF0-40F4-8354-2A0E41C29A9C}" destId="{57AC4EC6-94B0-4DE5-A982-556DBA766EF6}" srcOrd="0" destOrd="0" presId="urn:microsoft.com/office/officeart/2008/layout/LinedList"/>
    <dgm:cxn modelId="{617637B6-97EB-4469-9D4C-C1FC0D3C2E7F}" type="presParOf" srcId="{2EB1B01C-3CF0-40F4-8354-2A0E41C29A9C}" destId="{812CC946-B5B7-4C1F-9506-79107670CCCC}" srcOrd="1" destOrd="0" presId="urn:microsoft.com/office/officeart/2008/layout/LinedList"/>
    <dgm:cxn modelId="{C7CC6F01-601B-4B9F-8351-3CE5FEF70D00}" type="presParOf" srcId="{63CA5152-F570-4F34-B310-8A2CFABCEA70}" destId="{B7163934-0FD0-4780-A182-8AB81E45F41F}" srcOrd="2" destOrd="0" presId="urn:microsoft.com/office/officeart/2008/layout/LinedList"/>
    <dgm:cxn modelId="{384021D4-EFB1-418D-BD8D-D08775524DC9}" type="presParOf" srcId="{63CA5152-F570-4F34-B310-8A2CFABCEA70}" destId="{E671E6C5-5506-4FDB-A505-05B195B31297}" srcOrd="3" destOrd="0" presId="urn:microsoft.com/office/officeart/2008/layout/LinedList"/>
    <dgm:cxn modelId="{F049EA0B-1FB3-4C54-8AE8-0F27DDC7FA84}" type="presParOf" srcId="{E671E6C5-5506-4FDB-A505-05B195B31297}" destId="{2A6DE961-933F-4D16-A1A2-4C77FE5815FE}" srcOrd="0" destOrd="0" presId="urn:microsoft.com/office/officeart/2008/layout/LinedList"/>
    <dgm:cxn modelId="{E98C984B-7C1A-4640-9B2A-2CBEB5F786CA}" type="presParOf" srcId="{E671E6C5-5506-4FDB-A505-05B195B31297}" destId="{727E0C44-A8BE-4A1D-A255-9532EC0E05B4}" srcOrd="1" destOrd="0" presId="urn:microsoft.com/office/officeart/2008/layout/LinedList"/>
    <dgm:cxn modelId="{73794A80-644B-41E7-995E-845FD9FB8ACF}" type="presParOf" srcId="{63CA5152-F570-4F34-B310-8A2CFABCEA70}" destId="{388E748D-FF7F-4E21-B790-D8699399696A}" srcOrd="4" destOrd="0" presId="urn:microsoft.com/office/officeart/2008/layout/LinedList"/>
    <dgm:cxn modelId="{66FC1329-39FC-4FF1-9991-AD30D2BB6FB2}" type="presParOf" srcId="{63CA5152-F570-4F34-B310-8A2CFABCEA70}" destId="{36E62FB6-D025-4EA8-9D4C-804795540D0A}" srcOrd="5" destOrd="0" presId="urn:microsoft.com/office/officeart/2008/layout/LinedList"/>
    <dgm:cxn modelId="{ADEBEA77-7A69-42F6-BBBF-DDF4294CF2DB}" type="presParOf" srcId="{36E62FB6-D025-4EA8-9D4C-804795540D0A}" destId="{6F0E8DDE-C66E-4039-800C-9E21FC4C1D9C}" srcOrd="0" destOrd="0" presId="urn:microsoft.com/office/officeart/2008/layout/LinedList"/>
    <dgm:cxn modelId="{073A93C2-2A20-43AD-8526-74D633E17EB7}" type="presParOf" srcId="{36E62FB6-D025-4EA8-9D4C-804795540D0A}" destId="{76900CC8-8676-40F0-BB65-F8A1044120C4}" srcOrd="1" destOrd="0" presId="urn:microsoft.com/office/officeart/2008/layout/LinedList"/>
    <dgm:cxn modelId="{E62E8696-6409-4450-B9B7-3F06ADF1AD9F}" type="presParOf" srcId="{63CA5152-F570-4F34-B310-8A2CFABCEA70}" destId="{AD67246E-E6D2-4528-A61D-1FF5B71248B8}" srcOrd="6" destOrd="0" presId="urn:microsoft.com/office/officeart/2008/layout/LinedList"/>
    <dgm:cxn modelId="{70661E0E-3156-4D57-AF5E-23CDB2EEF0AC}" type="presParOf" srcId="{63CA5152-F570-4F34-B310-8A2CFABCEA70}" destId="{B963E690-2489-4068-AA5D-D14E17A7F722}" srcOrd="7" destOrd="0" presId="urn:microsoft.com/office/officeart/2008/layout/LinedList"/>
    <dgm:cxn modelId="{C0193062-EE17-4DA0-83D6-1E4F2C534C08}" type="presParOf" srcId="{B963E690-2489-4068-AA5D-D14E17A7F722}" destId="{1A572263-D3CB-4E71-9FC4-ADF11CAF4456}" srcOrd="0" destOrd="0" presId="urn:microsoft.com/office/officeart/2008/layout/LinedList"/>
    <dgm:cxn modelId="{0043A88F-1C7C-486A-ACAA-F6FE06424117}" type="presParOf" srcId="{B963E690-2489-4068-AA5D-D14E17A7F722}" destId="{0F5FD2C2-A073-41C9-9BF9-039C0BE1EFFB}" srcOrd="1" destOrd="0" presId="urn:microsoft.com/office/officeart/2008/layout/LinedList"/>
    <dgm:cxn modelId="{E999A59E-084E-4E0D-9A52-A80379714CB1}" type="presParOf" srcId="{63CA5152-F570-4F34-B310-8A2CFABCEA70}" destId="{2BB1CB21-840E-4A0D-9582-AE64E261DAE3}" srcOrd="8" destOrd="0" presId="urn:microsoft.com/office/officeart/2008/layout/LinedList"/>
    <dgm:cxn modelId="{EE8E75ED-D206-4D64-8D51-E6B391E2536D}" type="presParOf" srcId="{63CA5152-F570-4F34-B310-8A2CFABCEA70}" destId="{33CFF05B-3B91-4442-971E-F97EBF2CE5ED}" srcOrd="9" destOrd="0" presId="urn:microsoft.com/office/officeart/2008/layout/LinedList"/>
    <dgm:cxn modelId="{C130718E-E776-4CEC-B71D-120E7AC08924}" type="presParOf" srcId="{33CFF05B-3B91-4442-971E-F97EBF2CE5ED}" destId="{AE50C4AE-E5D2-431A-A8CB-F6482A848A79}" srcOrd="0" destOrd="0" presId="urn:microsoft.com/office/officeart/2008/layout/LinedList"/>
    <dgm:cxn modelId="{D14F7739-C883-4C78-B196-BBA68F4F6526}" type="presParOf" srcId="{33CFF05B-3B91-4442-971E-F97EBF2CE5ED}" destId="{58C9E741-E81E-4363-B3D6-D5B152A45A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B5A920-2D9A-40D4-82D8-12792075FC0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B7BB836-D8F3-45C8-9C3C-EEB572C0AFBA}">
      <dgm:prSet/>
      <dgm:spPr/>
      <dgm:t>
        <a:bodyPr/>
        <a:lstStyle/>
        <a:p>
          <a:r>
            <a:rPr lang="el-GR" b="0" i="0"/>
            <a:t>χωρίζονται σε </a:t>
          </a:r>
          <a:r>
            <a:rPr lang="el-GR" b="1" i="0"/>
            <a:t>Άμεσους</a:t>
          </a:r>
          <a:r>
            <a:rPr lang="el-GR" b="0" i="0"/>
            <a:t> (π.χ. εισοδήματος, κερδών, περιουσίας), και</a:t>
          </a:r>
          <a:endParaRPr lang="en-US"/>
        </a:p>
      </dgm:t>
    </dgm:pt>
    <dgm:pt modelId="{4B901875-C6C2-4D24-89AF-8423D060FD47}" type="parTrans" cxnId="{63ABF063-E521-45A7-9A69-B330998F8CC5}">
      <dgm:prSet/>
      <dgm:spPr/>
      <dgm:t>
        <a:bodyPr/>
        <a:lstStyle/>
        <a:p>
          <a:endParaRPr lang="en-US"/>
        </a:p>
      </dgm:t>
    </dgm:pt>
    <dgm:pt modelId="{9A543BF0-3FAE-4A36-AC9D-7048CA6CEF7A}" type="sibTrans" cxnId="{63ABF063-E521-45A7-9A69-B330998F8CC5}">
      <dgm:prSet/>
      <dgm:spPr/>
      <dgm:t>
        <a:bodyPr/>
        <a:lstStyle/>
        <a:p>
          <a:endParaRPr lang="en-US"/>
        </a:p>
      </dgm:t>
    </dgm:pt>
    <dgm:pt modelId="{BB6173A6-1E7F-4C9C-9643-FF2E7A035E71}">
      <dgm:prSet/>
      <dgm:spPr/>
      <dgm:t>
        <a:bodyPr/>
        <a:lstStyle/>
        <a:p>
          <a:r>
            <a:rPr lang="el-GR" b="1" i="0"/>
            <a:t>Έμμεσους</a:t>
          </a:r>
          <a:r>
            <a:rPr lang="el-GR" b="0" i="0"/>
            <a:t> (π.χ ΦΠΑ).</a:t>
          </a:r>
          <a:endParaRPr lang="en-US"/>
        </a:p>
      </dgm:t>
    </dgm:pt>
    <dgm:pt modelId="{42ED9002-AD49-4A98-940F-6575C48B7A9C}" type="parTrans" cxnId="{D8B5A7F3-016E-46EF-AD86-E11B0D49A2DF}">
      <dgm:prSet/>
      <dgm:spPr/>
      <dgm:t>
        <a:bodyPr/>
        <a:lstStyle/>
        <a:p>
          <a:endParaRPr lang="en-US"/>
        </a:p>
      </dgm:t>
    </dgm:pt>
    <dgm:pt modelId="{995F35D4-2710-4B44-A0DA-7979BBA15DCE}" type="sibTrans" cxnId="{D8B5A7F3-016E-46EF-AD86-E11B0D49A2DF}">
      <dgm:prSet/>
      <dgm:spPr/>
      <dgm:t>
        <a:bodyPr/>
        <a:lstStyle/>
        <a:p>
          <a:endParaRPr lang="en-US"/>
        </a:p>
      </dgm:t>
    </dgm:pt>
    <dgm:pt modelId="{FCFF375A-6923-448D-8698-E45DE11F76B6}">
      <dgm:prSet/>
      <dgm:spPr/>
      <dgm:t>
        <a:bodyPr/>
        <a:lstStyle/>
        <a:p>
          <a:r>
            <a:rPr lang="el-GR" b="0" i="0"/>
            <a:t>Επιβάλλονται σε φυσικά (άτομα, νοικοκυριά) και νομικά πρόσωπα (επιχειρήσεις). </a:t>
          </a:r>
          <a:endParaRPr lang="en-US"/>
        </a:p>
      </dgm:t>
    </dgm:pt>
    <dgm:pt modelId="{C43C4736-A52C-4D01-A0DF-BA17BAAB2867}" type="parTrans" cxnId="{056EB565-0DBE-4F7F-94EC-ED87441A3A9B}">
      <dgm:prSet/>
      <dgm:spPr/>
      <dgm:t>
        <a:bodyPr/>
        <a:lstStyle/>
        <a:p>
          <a:endParaRPr lang="en-US"/>
        </a:p>
      </dgm:t>
    </dgm:pt>
    <dgm:pt modelId="{8C24E6EB-1742-4484-BB5C-ABDA5DA94C52}" type="sibTrans" cxnId="{056EB565-0DBE-4F7F-94EC-ED87441A3A9B}">
      <dgm:prSet/>
      <dgm:spPr/>
      <dgm:t>
        <a:bodyPr/>
        <a:lstStyle/>
        <a:p>
          <a:endParaRPr lang="en-US"/>
        </a:p>
      </dgm:t>
    </dgm:pt>
    <dgm:pt modelId="{FEAB97AA-2A64-499B-98F4-7ECA15D20E47}" type="pres">
      <dgm:prSet presAssocID="{94B5A920-2D9A-40D4-82D8-12792075FC0F}" presName="vert0" presStyleCnt="0">
        <dgm:presLayoutVars>
          <dgm:dir/>
          <dgm:animOne val="branch"/>
          <dgm:animLvl val="lvl"/>
        </dgm:presLayoutVars>
      </dgm:prSet>
      <dgm:spPr/>
    </dgm:pt>
    <dgm:pt modelId="{F385BA99-789B-4EC4-9103-804FEE721F86}" type="pres">
      <dgm:prSet presAssocID="{DB7BB836-D8F3-45C8-9C3C-EEB572C0AFBA}" presName="thickLine" presStyleLbl="alignNode1" presStyleIdx="0" presStyleCnt="3"/>
      <dgm:spPr/>
    </dgm:pt>
    <dgm:pt modelId="{93F6A40A-F8C3-4646-9EA1-B596A7AF8E5E}" type="pres">
      <dgm:prSet presAssocID="{DB7BB836-D8F3-45C8-9C3C-EEB572C0AFBA}" presName="horz1" presStyleCnt="0"/>
      <dgm:spPr/>
    </dgm:pt>
    <dgm:pt modelId="{3BD00938-98FA-4818-8819-5D966FB988DC}" type="pres">
      <dgm:prSet presAssocID="{DB7BB836-D8F3-45C8-9C3C-EEB572C0AFBA}" presName="tx1" presStyleLbl="revTx" presStyleIdx="0" presStyleCnt="3"/>
      <dgm:spPr/>
    </dgm:pt>
    <dgm:pt modelId="{729767F6-42F2-4485-B072-59B27E9B913A}" type="pres">
      <dgm:prSet presAssocID="{DB7BB836-D8F3-45C8-9C3C-EEB572C0AFBA}" presName="vert1" presStyleCnt="0"/>
      <dgm:spPr/>
    </dgm:pt>
    <dgm:pt modelId="{4174E51D-EBE3-454E-A6B8-F4A33D8BFFF3}" type="pres">
      <dgm:prSet presAssocID="{BB6173A6-1E7F-4C9C-9643-FF2E7A035E71}" presName="thickLine" presStyleLbl="alignNode1" presStyleIdx="1" presStyleCnt="3"/>
      <dgm:spPr/>
    </dgm:pt>
    <dgm:pt modelId="{B6BCC0DC-7C3A-4681-B871-500D79FDC339}" type="pres">
      <dgm:prSet presAssocID="{BB6173A6-1E7F-4C9C-9643-FF2E7A035E71}" presName="horz1" presStyleCnt="0"/>
      <dgm:spPr/>
    </dgm:pt>
    <dgm:pt modelId="{C9CEB15E-3B7B-4EE0-A97F-B0C3FFC63152}" type="pres">
      <dgm:prSet presAssocID="{BB6173A6-1E7F-4C9C-9643-FF2E7A035E71}" presName="tx1" presStyleLbl="revTx" presStyleIdx="1" presStyleCnt="3"/>
      <dgm:spPr/>
    </dgm:pt>
    <dgm:pt modelId="{5D7215A5-FB00-41F9-A2F6-81F5E7F351EC}" type="pres">
      <dgm:prSet presAssocID="{BB6173A6-1E7F-4C9C-9643-FF2E7A035E71}" presName="vert1" presStyleCnt="0"/>
      <dgm:spPr/>
    </dgm:pt>
    <dgm:pt modelId="{7A03756E-B8D3-48F0-8EA7-7150FA2E9873}" type="pres">
      <dgm:prSet presAssocID="{FCFF375A-6923-448D-8698-E45DE11F76B6}" presName="thickLine" presStyleLbl="alignNode1" presStyleIdx="2" presStyleCnt="3"/>
      <dgm:spPr/>
    </dgm:pt>
    <dgm:pt modelId="{6B6264BB-8B00-4115-BFE8-328AE6265DD4}" type="pres">
      <dgm:prSet presAssocID="{FCFF375A-6923-448D-8698-E45DE11F76B6}" presName="horz1" presStyleCnt="0"/>
      <dgm:spPr/>
    </dgm:pt>
    <dgm:pt modelId="{CE5B20B7-9103-4B56-A4CD-86F026AC853E}" type="pres">
      <dgm:prSet presAssocID="{FCFF375A-6923-448D-8698-E45DE11F76B6}" presName="tx1" presStyleLbl="revTx" presStyleIdx="2" presStyleCnt="3"/>
      <dgm:spPr/>
    </dgm:pt>
    <dgm:pt modelId="{C77BB32A-E07B-424E-9B27-ED60543E7F6D}" type="pres">
      <dgm:prSet presAssocID="{FCFF375A-6923-448D-8698-E45DE11F76B6}" presName="vert1" presStyleCnt="0"/>
      <dgm:spPr/>
    </dgm:pt>
  </dgm:ptLst>
  <dgm:cxnLst>
    <dgm:cxn modelId="{AF52AF5C-A20D-4BC9-8A27-8DBE32F09A73}" type="presOf" srcId="{94B5A920-2D9A-40D4-82D8-12792075FC0F}" destId="{FEAB97AA-2A64-499B-98F4-7ECA15D20E47}" srcOrd="0" destOrd="0" presId="urn:microsoft.com/office/officeart/2008/layout/LinedList"/>
    <dgm:cxn modelId="{63ABF063-E521-45A7-9A69-B330998F8CC5}" srcId="{94B5A920-2D9A-40D4-82D8-12792075FC0F}" destId="{DB7BB836-D8F3-45C8-9C3C-EEB572C0AFBA}" srcOrd="0" destOrd="0" parTransId="{4B901875-C6C2-4D24-89AF-8423D060FD47}" sibTransId="{9A543BF0-3FAE-4A36-AC9D-7048CA6CEF7A}"/>
    <dgm:cxn modelId="{056EB565-0DBE-4F7F-94EC-ED87441A3A9B}" srcId="{94B5A920-2D9A-40D4-82D8-12792075FC0F}" destId="{FCFF375A-6923-448D-8698-E45DE11F76B6}" srcOrd="2" destOrd="0" parTransId="{C43C4736-A52C-4D01-A0DF-BA17BAAB2867}" sibTransId="{8C24E6EB-1742-4484-BB5C-ABDA5DA94C52}"/>
    <dgm:cxn modelId="{33C00B53-A696-4030-974B-FE3A9304EDAA}" type="presOf" srcId="{BB6173A6-1E7F-4C9C-9643-FF2E7A035E71}" destId="{C9CEB15E-3B7B-4EE0-A97F-B0C3FFC63152}" srcOrd="0" destOrd="0" presId="urn:microsoft.com/office/officeart/2008/layout/LinedList"/>
    <dgm:cxn modelId="{4BFFE3CC-B2A1-4DAB-9586-FB26C51BC8BC}" type="presOf" srcId="{DB7BB836-D8F3-45C8-9C3C-EEB572C0AFBA}" destId="{3BD00938-98FA-4818-8819-5D966FB988DC}" srcOrd="0" destOrd="0" presId="urn:microsoft.com/office/officeart/2008/layout/LinedList"/>
    <dgm:cxn modelId="{E3AC55D4-A341-4ED9-996C-807B4526977B}" type="presOf" srcId="{FCFF375A-6923-448D-8698-E45DE11F76B6}" destId="{CE5B20B7-9103-4B56-A4CD-86F026AC853E}" srcOrd="0" destOrd="0" presId="urn:microsoft.com/office/officeart/2008/layout/LinedList"/>
    <dgm:cxn modelId="{D8B5A7F3-016E-46EF-AD86-E11B0D49A2DF}" srcId="{94B5A920-2D9A-40D4-82D8-12792075FC0F}" destId="{BB6173A6-1E7F-4C9C-9643-FF2E7A035E71}" srcOrd="1" destOrd="0" parTransId="{42ED9002-AD49-4A98-940F-6575C48B7A9C}" sibTransId="{995F35D4-2710-4B44-A0DA-7979BBA15DCE}"/>
    <dgm:cxn modelId="{4A25696F-61AD-42FD-9D8D-3115E777A56B}" type="presParOf" srcId="{FEAB97AA-2A64-499B-98F4-7ECA15D20E47}" destId="{F385BA99-789B-4EC4-9103-804FEE721F86}" srcOrd="0" destOrd="0" presId="urn:microsoft.com/office/officeart/2008/layout/LinedList"/>
    <dgm:cxn modelId="{35DCE730-B617-4E25-B8E2-9851EE534264}" type="presParOf" srcId="{FEAB97AA-2A64-499B-98F4-7ECA15D20E47}" destId="{93F6A40A-F8C3-4646-9EA1-B596A7AF8E5E}" srcOrd="1" destOrd="0" presId="urn:microsoft.com/office/officeart/2008/layout/LinedList"/>
    <dgm:cxn modelId="{C5F29992-C61B-4723-A103-2E98D66DB9FA}" type="presParOf" srcId="{93F6A40A-F8C3-4646-9EA1-B596A7AF8E5E}" destId="{3BD00938-98FA-4818-8819-5D966FB988DC}" srcOrd="0" destOrd="0" presId="urn:microsoft.com/office/officeart/2008/layout/LinedList"/>
    <dgm:cxn modelId="{CE8F84F6-68B1-4ABD-84EB-2D886E28D5DA}" type="presParOf" srcId="{93F6A40A-F8C3-4646-9EA1-B596A7AF8E5E}" destId="{729767F6-42F2-4485-B072-59B27E9B913A}" srcOrd="1" destOrd="0" presId="urn:microsoft.com/office/officeart/2008/layout/LinedList"/>
    <dgm:cxn modelId="{C033DC59-5FCC-498C-A5DF-2C4FF87F530A}" type="presParOf" srcId="{FEAB97AA-2A64-499B-98F4-7ECA15D20E47}" destId="{4174E51D-EBE3-454E-A6B8-F4A33D8BFFF3}" srcOrd="2" destOrd="0" presId="urn:microsoft.com/office/officeart/2008/layout/LinedList"/>
    <dgm:cxn modelId="{6A989C5B-9ECA-42E3-900B-C8C35AE0F0A7}" type="presParOf" srcId="{FEAB97AA-2A64-499B-98F4-7ECA15D20E47}" destId="{B6BCC0DC-7C3A-4681-B871-500D79FDC339}" srcOrd="3" destOrd="0" presId="urn:microsoft.com/office/officeart/2008/layout/LinedList"/>
    <dgm:cxn modelId="{566C1074-4225-4D14-8A44-4D9E43DF34D5}" type="presParOf" srcId="{B6BCC0DC-7C3A-4681-B871-500D79FDC339}" destId="{C9CEB15E-3B7B-4EE0-A97F-B0C3FFC63152}" srcOrd="0" destOrd="0" presId="urn:microsoft.com/office/officeart/2008/layout/LinedList"/>
    <dgm:cxn modelId="{48AC1A90-7B3F-4EA8-8576-B217BF87832C}" type="presParOf" srcId="{B6BCC0DC-7C3A-4681-B871-500D79FDC339}" destId="{5D7215A5-FB00-41F9-A2F6-81F5E7F351EC}" srcOrd="1" destOrd="0" presId="urn:microsoft.com/office/officeart/2008/layout/LinedList"/>
    <dgm:cxn modelId="{97F3D257-145F-4423-A36C-58DF54A55B13}" type="presParOf" srcId="{FEAB97AA-2A64-499B-98F4-7ECA15D20E47}" destId="{7A03756E-B8D3-48F0-8EA7-7150FA2E9873}" srcOrd="4" destOrd="0" presId="urn:microsoft.com/office/officeart/2008/layout/LinedList"/>
    <dgm:cxn modelId="{D321612D-4993-4E29-BCF3-9B8167175D88}" type="presParOf" srcId="{FEAB97AA-2A64-499B-98F4-7ECA15D20E47}" destId="{6B6264BB-8B00-4115-BFE8-328AE6265DD4}" srcOrd="5" destOrd="0" presId="urn:microsoft.com/office/officeart/2008/layout/LinedList"/>
    <dgm:cxn modelId="{77C7DDA0-EE21-4CF4-97B6-90EE233214D0}" type="presParOf" srcId="{6B6264BB-8B00-4115-BFE8-328AE6265DD4}" destId="{CE5B20B7-9103-4B56-A4CD-86F026AC853E}" srcOrd="0" destOrd="0" presId="urn:microsoft.com/office/officeart/2008/layout/LinedList"/>
    <dgm:cxn modelId="{3AEB6C04-7662-442B-BE80-FC1A7B2AADBB}" type="presParOf" srcId="{6B6264BB-8B00-4115-BFE8-328AE6265DD4}" destId="{C77BB32A-E07B-424E-9B27-ED60543E7F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3520BC-DFCF-4E90-9FD2-B2EE038CDC1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6C4BAC2-4F69-4911-8E4F-202481764C1C}">
      <dgm:prSet/>
      <dgm:spPr/>
      <dgm:t>
        <a:bodyPr/>
        <a:lstStyle/>
        <a:p>
          <a:r>
            <a:rPr lang="el-GR" b="0" i="0"/>
            <a:t>Η διαφορά της αξίας των δημοσίων δαπανών και των φόρων καθορίζει εάν ο Δημόσιος Τομέας έχει:</a:t>
          </a:r>
          <a:endParaRPr lang="en-US"/>
        </a:p>
      </dgm:t>
    </dgm:pt>
    <dgm:pt modelId="{E1B9F004-3D86-46F8-BD25-3ED228A64E3D}" type="parTrans" cxnId="{2B042409-5B9A-4B88-961F-7402353DE2A2}">
      <dgm:prSet/>
      <dgm:spPr/>
      <dgm:t>
        <a:bodyPr/>
        <a:lstStyle/>
        <a:p>
          <a:endParaRPr lang="en-US"/>
        </a:p>
      </dgm:t>
    </dgm:pt>
    <dgm:pt modelId="{413F22E6-73D8-436A-BFED-DE8C16DE24FB}" type="sibTrans" cxnId="{2B042409-5B9A-4B88-961F-7402353DE2A2}">
      <dgm:prSet/>
      <dgm:spPr/>
      <dgm:t>
        <a:bodyPr/>
        <a:lstStyle/>
        <a:p>
          <a:endParaRPr lang="en-US"/>
        </a:p>
      </dgm:t>
    </dgm:pt>
    <dgm:pt modelId="{DF678087-CA70-4261-8311-29C2EBB9EBDC}">
      <dgm:prSet/>
      <dgm:spPr/>
      <dgm:t>
        <a:bodyPr/>
        <a:lstStyle/>
        <a:p>
          <a:r>
            <a:rPr lang="el-GR" b="1" i="0"/>
            <a:t>Έλλειμμα</a:t>
          </a:r>
          <a:r>
            <a:rPr lang="el-GR" b="0" i="0"/>
            <a:t> (</a:t>
          </a:r>
          <a:r>
            <a:rPr lang="en-GB" b="0" i="0"/>
            <a:t>G &gt; T)</a:t>
          </a:r>
          <a:r>
            <a:rPr lang="el-GR" b="0" i="0"/>
            <a:t>, οπότε η διαφορά καλύπτεται με δανεισμό.</a:t>
          </a:r>
          <a:endParaRPr lang="en-US"/>
        </a:p>
      </dgm:t>
    </dgm:pt>
    <dgm:pt modelId="{C4016432-CA48-4B46-8623-67A86C8B1D8E}" type="parTrans" cxnId="{C339F361-1BDB-431B-847B-93BF27720147}">
      <dgm:prSet/>
      <dgm:spPr/>
      <dgm:t>
        <a:bodyPr/>
        <a:lstStyle/>
        <a:p>
          <a:endParaRPr lang="en-US"/>
        </a:p>
      </dgm:t>
    </dgm:pt>
    <dgm:pt modelId="{3FEC8CA3-D64E-4009-925A-D115E2C00140}" type="sibTrans" cxnId="{C339F361-1BDB-431B-847B-93BF27720147}">
      <dgm:prSet/>
      <dgm:spPr/>
      <dgm:t>
        <a:bodyPr/>
        <a:lstStyle/>
        <a:p>
          <a:endParaRPr lang="en-US"/>
        </a:p>
      </dgm:t>
    </dgm:pt>
    <dgm:pt modelId="{37D4A3F5-0130-45D7-A5BC-CBC83AABD5DE}">
      <dgm:prSet/>
      <dgm:spPr/>
      <dgm:t>
        <a:bodyPr/>
        <a:lstStyle/>
        <a:p>
          <a:r>
            <a:rPr lang="el-GR" b="1" i="0"/>
            <a:t>Πλεόνασμα</a:t>
          </a:r>
          <a:r>
            <a:rPr lang="el-GR" b="0" i="0"/>
            <a:t> </a:t>
          </a:r>
          <a:r>
            <a:rPr lang="en-GB" b="0" i="0"/>
            <a:t>(G &lt; T)</a:t>
          </a:r>
          <a:r>
            <a:rPr lang="el-GR" b="0" i="0"/>
            <a:t>.</a:t>
          </a:r>
          <a:endParaRPr lang="en-US"/>
        </a:p>
      </dgm:t>
    </dgm:pt>
    <dgm:pt modelId="{E768DD07-F9AE-4BB2-AD7A-325A58143340}" type="parTrans" cxnId="{696B195D-7D43-4790-BB95-AFCC98AB6C8E}">
      <dgm:prSet/>
      <dgm:spPr/>
      <dgm:t>
        <a:bodyPr/>
        <a:lstStyle/>
        <a:p>
          <a:endParaRPr lang="en-US"/>
        </a:p>
      </dgm:t>
    </dgm:pt>
    <dgm:pt modelId="{FC913072-5005-4BA4-90BA-D281A851BD8B}" type="sibTrans" cxnId="{696B195D-7D43-4790-BB95-AFCC98AB6C8E}">
      <dgm:prSet/>
      <dgm:spPr/>
      <dgm:t>
        <a:bodyPr/>
        <a:lstStyle/>
        <a:p>
          <a:endParaRPr lang="en-US"/>
        </a:p>
      </dgm:t>
    </dgm:pt>
    <dgm:pt modelId="{46A7D448-EE10-452C-AD69-A4F3259EA313}">
      <dgm:prSet/>
      <dgm:spPr/>
      <dgm:t>
        <a:bodyPr/>
        <a:lstStyle/>
        <a:p>
          <a:r>
            <a:rPr lang="el-GR" b="1" i="0"/>
            <a:t>Ισοσκελισμένο προϋπολογισμό.</a:t>
          </a:r>
          <a:endParaRPr lang="en-US"/>
        </a:p>
      </dgm:t>
    </dgm:pt>
    <dgm:pt modelId="{E4A029EC-1986-4211-BC4C-DAC9B2D880E2}" type="parTrans" cxnId="{3F6C8105-A057-4485-A48C-9EE5512FBF3E}">
      <dgm:prSet/>
      <dgm:spPr/>
      <dgm:t>
        <a:bodyPr/>
        <a:lstStyle/>
        <a:p>
          <a:endParaRPr lang="en-US"/>
        </a:p>
      </dgm:t>
    </dgm:pt>
    <dgm:pt modelId="{52AEA66C-5C68-429B-A656-6F637C86F845}" type="sibTrans" cxnId="{3F6C8105-A057-4485-A48C-9EE5512FBF3E}">
      <dgm:prSet/>
      <dgm:spPr/>
      <dgm:t>
        <a:bodyPr/>
        <a:lstStyle/>
        <a:p>
          <a:endParaRPr lang="en-US"/>
        </a:p>
      </dgm:t>
    </dgm:pt>
    <dgm:pt modelId="{76F338DE-9C74-4982-8B66-45CDD457A724}" type="pres">
      <dgm:prSet presAssocID="{FA3520BC-DFCF-4E90-9FD2-B2EE038CDC10}" presName="vert0" presStyleCnt="0">
        <dgm:presLayoutVars>
          <dgm:dir/>
          <dgm:animOne val="branch"/>
          <dgm:animLvl val="lvl"/>
        </dgm:presLayoutVars>
      </dgm:prSet>
      <dgm:spPr/>
    </dgm:pt>
    <dgm:pt modelId="{46FA205C-76E7-4F30-A35F-04CCDD26CA12}" type="pres">
      <dgm:prSet presAssocID="{B6C4BAC2-4F69-4911-8E4F-202481764C1C}" presName="thickLine" presStyleLbl="alignNode1" presStyleIdx="0" presStyleCnt="4"/>
      <dgm:spPr/>
    </dgm:pt>
    <dgm:pt modelId="{652BF91C-C406-475D-8F52-D0E24453DA8B}" type="pres">
      <dgm:prSet presAssocID="{B6C4BAC2-4F69-4911-8E4F-202481764C1C}" presName="horz1" presStyleCnt="0"/>
      <dgm:spPr/>
    </dgm:pt>
    <dgm:pt modelId="{6ABEE5C2-2C85-4255-8074-2624FF35A5FD}" type="pres">
      <dgm:prSet presAssocID="{B6C4BAC2-4F69-4911-8E4F-202481764C1C}" presName="tx1" presStyleLbl="revTx" presStyleIdx="0" presStyleCnt="4"/>
      <dgm:spPr/>
    </dgm:pt>
    <dgm:pt modelId="{BE270DCC-089F-44AD-90D1-03F826509394}" type="pres">
      <dgm:prSet presAssocID="{B6C4BAC2-4F69-4911-8E4F-202481764C1C}" presName="vert1" presStyleCnt="0"/>
      <dgm:spPr/>
    </dgm:pt>
    <dgm:pt modelId="{97F8C963-E473-4B8D-B18F-AFC3E427C150}" type="pres">
      <dgm:prSet presAssocID="{DF678087-CA70-4261-8311-29C2EBB9EBDC}" presName="thickLine" presStyleLbl="alignNode1" presStyleIdx="1" presStyleCnt="4"/>
      <dgm:spPr/>
    </dgm:pt>
    <dgm:pt modelId="{81A86AAE-2D1B-4E0A-9426-8221ED325731}" type="pres">
      <dgm:prSet presAssocID="{DF678087-CA70-4261-8311-29C2EBB9EBDC}" presName="horz1" presStyleCnt="0"/>
      <dgm:spPr/>
    </dgm:pt>
    <dgm:pt modelId="{D3CA0D05-4340-46E5-8521-9F2C873CC7FA}" type="pres">
      <dgm:prSet presAssocID="{DF678087-CA70-4261-8311-29C2EBB9EBDC}" presName="tx1" presStyleLbl="revTx" presStyleIdx="1" presStyleCnt="4"/>
      <dgm:spPr/>
    </dgm:pt>
    <dgm:pt modelId="{B9BA9694-3037-48C5-B4EC-1E8A12A0D86D}" type="pres">
      <dgm:prSet presAssocID="{DF678087-CA70-4261-8311-29C2EBB9EBDC}" presName="vert1" presStyleCnt="0"/>
      <dgm:spPr/>
    </dgm:pt>
    <dgm:pt modelId="{658DE4CC-A2DE-4081-9339-D8E9B9D16DAC}" type="pres">
      <dgm:prSet presAssocID="{37D4A3F5-0130-45D7-A5BC-CBC83AABD5DE}" presName="thickLine" presStyleLbl="alignNode1" presStyleIdx="2" presStyleCnt="4"/>
      <dgm:spPr/>
    </dgm:pt>
    <dgm:pt modelId="{449DC176-7EF4-48F5-9B61-FFA9B5B66303}" type="pres">
      <dgm:prSet presAssocID="{37D4A3F5-0130-45D7-A5BC-CBC83AABD5DE}" presName="horz1" presStyleCnt="0"/>
      <dgm:spPr/>
    </dgm:pt>
    <dgm:pt modelId="{FFE751E3-9B93-4689-9398-5128B26312D8}" type="pres">
      <dgm:prSet presAssocID="{37D4A3F5-0130-45D7-A5BC-CBC83AABD5DE}" presName="tx1" presStyleLbl="revTx" presStyleIdx="2" presStyleCnt="4"/>
      <dgm:spPr/>
    </dgm:pt>
    <dgm:pt modelId="{4F8201D9-9B94-4219-9254-E8A02A7DD6F8}" type="pres">
      <dgm:prSet presAssocID="{37D4A3F5-0130-45D7-A5BC-CBC83AABD5DE}" presName="vert1" presStyleCnt="0"/>
      <dgm:spPr/>
    </dgm:pt>
    <dgm:pt modelId="{60AFAA8E-F09A-4FA5-9789-8D7CC98C1746}" type="pres">
      <dgm:prSet presAssocID="{46A7D448-EE10-452C-AD69-A4F3259EA313}" presName="thickLine" presStyleLbl="alignNode1" presStyleIdx="3" presStyleCnt="4"/>
      <dgm:spPr/>
    </dgm:pt>
    <dgm:pt modelId="{6212809C-A106-440A-B699-3694209B3038}" type="pres">
      <dgm:prSet presAssocID="{46A7D448-EE10-452C-AD69-A4F3259EA313}" presName="horz1" presStyleCnt="0"/>
      <dgm:spPr/>
    </dgm:pt>
    <dgm:pt modelId="{F598D7EA-8AF0-4494-A9A6-F88353A14C1B}" type="pres">
      <dgm:prSet presAssocID="{46A7D448-EE10-452C-AD69-A4F3259EA313}" presName="tx1" presStyleLbl="revTx" presStyleIdx="3" presStyleCnt="4"/>
      <dgm:spPr/>
    </dgm:pt>
    <dgm:pt modelId="{D47A5B19-83E7-4F36-BCFF-8D60EA3208B9}" type="pres">
      <dgm:prSet presAssocID="{46A7D448-EE10-452C-AD69-A4F3259EA313}" presName="vert1" presStyleCnt="0"/>
      <dgm:spPr/>
    </dgm:pt>
  </dgm:ptLst>
  <dgm:cxnLst>
    <dgm:cxn modelId="{3F6C8105-A057-4485-A48C-9EE5512FBF3E}" srcId="{FA3520BC-DFCF-4E90-9FD2-B2EE038CDC10}" destId="{46A7D448-EE10-452C-AD69-A4F3259EA313}" srcOrd="3" destOrd="0" parTransId="{E4A029EC-1986-4211-BC4C-DAC9B2D880E2}" sibTransId="{52AEA66C-5C68-429B-A656-6F637C86F845}"/>
    <dgm:cxn modelId="{2B042409-5B9A-4B88-961F-7402353DE2A2}" srcId="{FA3520BC-DFCF-4E90-9FD2-B2EE038CDC10}" destId="{B6C4BAC2-4F69-4911-8E4F-202481764C1C}" srcOrd="0" destOrd="0" parTransId="{E1B9F004-3D86-46F8-BD25-3ED228A64E3D}" sibTransId="{413F22E6-73D8-436A-BFED-DE8C16DE24FB}"/>
    <dgm:cxn modelId="{696B195D-7D43-4790-BB95-AFCC98AB6C8E}" srcId="{FA3520BC-DFCF-4E90-9FD2-B2EE038CDC10}" destId="{37D4A3F5-0130-45D7-A5BC-CBC83AABD5DE}" srcOrd="2" destOrd="0" parTransId="{E768DD07-F9AE-4BB2-AD7A-325A58143340}" sibTransId="{FC913072-5005-4BA4-90BA-D281A851BD8B}"/>
    <dgm:cxn modelId="{8BA69E5D-C55E-4FAB-B10A-0A314ED9C97A}" type="presOf" srcId="{46A7D448-EE10-452C-AD69-A4F3259EA313}" destId="{F598D7EA-8AF0-4494-A9A6-F88353A14C1B}" srcOrd="0" destOrd="0" presId="urn:microsoft.com/office/officeart/2008/layout/LinedList"/>
    <dgm:cxn modelId="{C339F361-1BDB-431B-847B-93BF27720147}" srcId="{FA3520BC-DFCF-4E90-9FD2-B2EE038CDC10}" destId="{DF678087-CA70-4261-8311-29C2EBB9EBDC}" srcOrd="1" destOrd="0" parTransId="{C4016432-CA48-4B46-8623-67A86C8B1D8E}" sibTransId="{3FEC8CA3-D64E-4009-925A-D115E2C00140}"/>
    <dgm:cxn modelId="{44556D50-EBCA-4730-91AE-D6EDDBDA3163}" type="presOf" srcId="{37D4A3F5-0130-45D7-A5BC-CBC83AABD5DE}" destId="{FFE751E3-9B93-4689-9398-5128B26312D8}" srcOrd="0" destOrd="0" presId="urn:microsoft.com/office/officeart/2008/layout/LinedList"/>
    <dgm:cxn modelId="{46A65175-3BA6-4EF5-94C5-FF556DE5B1EA}" type="presOf" srcId="{DF678087-CA70-4261-8311-29C2EBB9EBDC}" destId="{D3CA0D05-4340-46E5-8521-9F2C873CC7FA}" srcOrd="0" destOrd="0" presId="urn:microsoft.com/office/officeart/2008/layout/LinedList"/>
    <dgm:cxn modelId="{4AB1DC95-73A9-4716-9707-A38B9EB80975}" type="presOf" srcId="{B6C4BAC2-4F69-4911-8E4F-202481764C1C}" destId="{6ABEE5C2-2C85-4255-8074-2624FF35A5FD}" srcOrd="0" destOrd="0" presId="urn:microsoft.com/office/officeart/2008/layout/LinedList"/>
    <dgm:cxn modelId="{6F84F0D5-0A01-479C-A631-B0378E119BD4}" type="presOf" srcId="{FA3520BC-DFCF-4E90-9FD2-B2EE038CDC10}" destId="{76F338DE-9C74-4982-8B66-45CDD457A724}" srcOrd="0" destOrd="0" presId="urn:microsoft.com/office/officeart/2008/layout/LinedList"/>
    <dgm:cxn modelId="{6C91A74C-3F5E-4E0D-9B36-A6E6F234DBD6}" type="presParOf" srcId="{76F338DE-9C74-4982-8B66-45CDD457A724}" destId="{46FA205C-76E7-4F30-A35F-04CCDD26CA12}" srcOrd="0" destOrd="0" presId="urn:microsoft.com/office/officeart/2008/layout/LinedList"/>
    <dgm:cxn modelId="{0970A2B1-BB25-464A-9188-65F0CE6BABD5}" type="presParOf" srcId="{76F338DE-9C74-4982-8B66-45CDD457A724}" destId="{652BF91C-C406-475D-8F52-D0E24453DA8B}" srcOrd="1" destOrd="0" presId="urn:microsoft.com/office/officeart/2008/layout/LinedList"/>
    <dgm:cxn modelId="{D5D16FF2-ADD2-42C2-BA29-E6F49BDC2DDE}" type="presParOf" srcId="{652BF91C-C406-475D-8F52-D0E24453DA8B}" destId="{6ABEE5C2-2C85-4255-8074-2624FF35A5FD}" srcOrd="0" destOrd="0" presId="urn:microsoft.com/office/officeart/2008/layout/LinedList"/>
    <dgm:cxn modelId="{B2759793-DADE-4ECE-B55D-C0449DE380C2}" type="presParOf" srcId="{652BF91C-C406-475D-8F52-D0E24453DA8B}" destId="{BE270DCC-089F-44AD-90D1-03F826509394}" srcOrd="1" destOrd="0" presId="urn:microsoft.com/office/officeart/2008/layout/LinedList"/>
    <dgm:cxn modelId="{85C9EA2F-6857-4C85-88A8-809F9BF9D875}" type="presParOf" srcId="{76F338DE-9C74-4982-8B66-45CDD457A724}" destId="{97F8C963-E473-4B8D-B18F-AFC3E427C150}" srcOrd="2" destOrd="0" presId="urn:microsoft.com/office/officeart/2008/layout/LinedList"/>
    <dgm:cxn modelId="{DB71940E-C8D0-430C-ADF6-EBCE65576A82}" type="presParOf" srcId="{76F338DE-9C74-4982-8B66-45CDD457A724}" destId="{81A86AAE-2D1B-4E0A-9426-8221ED325731}" srcOrd="3" destOrd="0" presId="urn:microsoft.com/office/officeart/2008/layout/LinedList"/>
    <dgm:cxn modelId="{335BE79F-31BC-4EC3-A31D-550783CBE430}" type="presParOf" srcId="{81A86AAE-2D1B-4E0A-9426-8221ED325731}" destId="{D3CA0D05-4340-46E5-8521-9F2C873CC7FA}" srcOrd="0" destOrd="0" presId="urn:microsoft.com/office/officeart/2008/layout/LinedList"/>
    <dgm:cxn modelId="{F712B301-16C9-4A97-9CC3-42B782B8DD2A}" type="presParOf" srcId="{81A86AAE-2D1B-4E0A-9426-8221ED325731}" destId="{B9BA9694-3037-48C5-B4EC-1E8A12A0D86D}" srcOrd="1" destOrd="0" presId="urn:microsoft.com/office/officeart/2008/layout/LinedList"/>
    <dgm:cxn modelId="{72547D64-56C7-493E-BC0D-CAEBA0F1431C}" type="presParOf" srcId="{76F338DE-9C74-4982-8B66-45CDD457A724}" destId="{658DE4CC-A2DE-4081-9339-D8E9B9D16DAC}" srcOrd="4" destOrd="0" presId="urn:microsoft.com/office/officeart/2008/layout/LinedList"/>
    <dgm:cxn modelId="{3E933D03-DD92-4612-A0C4-5F358CEE469E}" type="presParOf" srcId="{76F338DE-9C74-4982-8B66-45CDD457A724}" destId="{449DC176-7EF4-48F5-9B61-FFA9B5B66303}" srcOrd="5" destOrd="0" presId="urn:microsoft.com/office/officeart/2008/layout/LinedList"/>
    <dgm:cxn modelId="{5EB16526-62E3-4B05-9C39-602B9AC071D8}" type="presParOf" srcId="{449DC176-7EF4-48F5-9B61-FFA9B5B66303}" destId="{FFE751E3-9B93-4689-9398-5128B26312D8}" srcOrd="0" destOrd="0" presId="urn:microsoft.com/office/officeart/2008/layout/LinedList"/>
    <dgm:cxn modelId="{03918E40-D369-4897-BFFB-8DD2DF7969E8}" type="presParOf" srcId="{449DC176-7EF4-48F5-9B61-FFA9B5B66303}" destId="{4F8201D9-9B94-4219-9254-E8A02A7DD6F8}" srcOrd="1" destOrd="0" presId="urn:microsoft.com/office/officeart/2008/layout/LinedList"/>
    <dgm:cxn modelId="{7660EF56-F06E-4750-BCF2-4E42D9F182FF}" type="presParOf" srcId="{76F338DE-9C74-4982-8B66-45CDD457A724}" destId="{60AFAA8E-F09A-4FA5-9789-8D7CC98C1746}" srcOrd="6" destOrd="0" presId="urn:microsoft.com/office/officeart/2008/layout/LinedList"/>
    <dgm:cxn modelId="{4396AD22-65D3-4D21-9373-21C634F5651D}" type="presParOf" srcId="{76F338DE-9C74-4982-8B66-45CDD457A724}" destId="{6212809C-A106-440A-B699-3694209B3038}" srcOrd="7" destOrd="0" presId="urn:microsoft.com/office/officeart/2008/layout/LinedList"/>
    <dgm:cxn modelId="{2809709D-3659-49D3-B658-9BE056B0C09E}" type="presParOf" srcId="{6212809C-A106-440A-B699-3694209B3038}" destId="{F598D7EA-8AF0-4494-A9A6-F88353A14C1B}" srcOrd="0" destOrd="0" presId="urn:microsoft.com/office/officeart/2008/layout/LinedList"/>
    <dgm:cxn modelId="{F870A62A-E3E0-4C19-AD79-322D7FF235F3}" type="presParOf" srcId="{6212809C-A106-440A-B699-3694209B3038}" destId="{D47A5B19-83E7-4F36-BCFF-8D60EA3208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D7B600-64C5-4669-A5EA-D8E0B5ADD60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D2CB45A-92D4-43AB-833F-F5E6EAF5D27B}">
      <dgm:prSet/>
      <dgm:spPr/>
      <dgm:t>
        <a:bodyPr/>
        <a:lstStyle/>
        <a:p>
          <a:r>
            <a:rPr lang="el-GR" b="0" i="0"/>
            <a:t>Εκτός από παραγωγός</a:t>
          </a:r>
          <a:endParaRPr lang="en-US"/>
        </a:p>
      </dgm:t>
    </dgm:pt>
    <dgm:pt modelId="{C12301F9-EB4D-4FB1-A392-E338302EA73F}" type="parTrans" cxnId="{049B3FA9-9E5E-45D0-B57C-0728DBC9F22F}">
      <dgm:prSet/>
      <dgm:spPr/>
      <dgm:t>
        <a:bodyPr/>
        <a:lstStyle/>
        <a:p>
          <a:endParaRPr lang="en-US"/>
        </a:p>
      </dgm:t>
    </dgm:pt>
    <dgm:pt modelId="{A7E699B8-EB4E-4CF3-BD0E-D4942847D73E}" type="sibTrans" cxnId="{049B3FA9-9E5E-45D0-B57C-0728DBC9F22F}">
      <dgm:prSet/>
      <dgm:spPr/>
      <dgm:t>
        <a:bodyPr/>
        <a:lstStyle/>
        <a:p>
          <a:endParaRPr lang="en-US"/>
        </a:p>
      </dgm:t>
    </dgm:pt>
    <dgm:pt modelId="{1C321ED3-0514-41F4-9728-10C56E3E80BE}">
      <dgm:prSet/>
      <dgm:spPr/>
      <dgm:t>
        <a:bodyPr/>
        <a:lstStyle/>
        <a:p>
          <a:r>
            <a:rPr lang="el-GR" b="0" i="0"/>
            <a:t>Είναι και αγοραστής:</a:t>
          </a:r>
          <a:endParaRPr lang="en-US"/>
        </a:p>
      </dgm:t>
    </dgm:pt>
    <dgm:pt modelId="{230AFB40-A114-4889-BB52-5D301D35401D}" type="parTrans" cxnId="{078E338F-50B3-4E0D-A2EC-AF2B0FFC2883}">
      <dgm:prSet/>
      <dgm:spPr/>
      <dgm:t>
        <a:bodyPr/>
        <a:lstStyle/>
        <a:p>
          <a:endParaRPr lang="en-US"/>
        </a:p>
      </dgm:t>
    </dgm:pt>
    <dgm:pt modelId="{3232F4D4-ED0E-42DD-9B0B-7AAA9F01D89B}" type="sibTrans" cxnId="{078E338F-50B3-4E0D-A2EC-AF2B0FFC2883}">
      <dgm:prSet/>
      <dgm:spPr/>
      <dgm:t>
        <a:bodyPr/>
        <a:lstStyle/>
        <a:p>
          <a:endParaRPr lang="en-US"/>
        </a:p>
      </dgm:t>
    </dgm:pt>
    <dgm:pt modelId="{FB0C01BE-9416-4905-B5C3-A9AEEBE2A56E}">
      <dgm:prSet/>
      <dgm:spPr/>
      <dgm:t>
        <a:bodyPr/>
        <a:lstStyle/>
        <a:p>
          <a:r>
            <a:rPr lang="el-GR" b="0" i="0"/>
            <a:t>Εργατικής δύναμης (απασχόληση ατόμων στο Δημόσιο Τομέα).</a:t>
          </a:r>
          <a:endParaRPr lang="en-US"/>
        </a:p>
      </dgm:t>
    </dgm:pt>
    <dgm:pt modelId="{DD41AA84-2916-42EE-B20D-C1CA8F981998}" type="parTrans" cxnId="{95C1DFC2-71E3-46C5-81E3-7DF1D8D53982}">
      <dgm:prSet/>
      <dgm:spPr/>
      <dgm:t>
        <a:bodyPr/>
        <a:lstStyle/>
        <a:p>
          <a:endParaRPr lang="en-US"/>
        </a:p>
      </dgm:t>
    </dgm:pt>
    <dgm:pt modelId="{C118E915-1951-463F-AE9A-73865E4B7BAC}" type="sibTrans" cxnId="{95C1DFC2-71E3-46C5-81E3-7DF1D8D53982}">
      <dgm:prSet/>
      <dgm:spPr/>
      <dgm:t>
        <a:bodyPr/>
        <a:lstStyle/>
        <a:p>
          <a:endParaRPr lang="en-US"/>
        </a:p>
      </dgm:t>
    </dgm:pt>
    <dgm:pt modelId="{6D41DE06-62B1-4A6D-A335-81C887E2AF1B}">
      <dgm:prSet/>
      <dgm:spPr/>
      <dgm:t>
        <a:bodyPr/>
        <a:lstStyle/>
        <a:p>
          <a:r>
            <a:rPr lang="el-GR" b="0" i="0"/>
            <a:t>Προϊόντων &amp; Υπηρεσιών από τις επιχειρήσεις (κρατικές προμήθειες). </a:t>
          </a:r>
          <a:endParaRPr lang="en-US"/>
        </a:p>
      </dgm:t>
    </dgm:pt>
    <dgm:pt modelId="{CDAD68E8-93B5-4C93-9194-F25221F36B96}" type="parTrans" cxnId="{8097BC66-2D5F-4AB8-8DDA-65519DCB38DA}">
      <dgm:prSet/>
      <dgm:spPr/>
      <dgm:t>
        <a:bodyPr/>
        <a:lstStyle/>
        <a:p>
          <a:endParaRPr lang="en-US"/>
        </a:p>
      </dgm:t>
    </dgm:pt>
    <dgm:pt modelId="{2ECE7C16-C62D-43FB-8C0C-3CE3C29E6064}" type="sibTrans" cxnId="{8097BC66-2D5F-4AB8-8DDA-65519DCB38DA}">
      <dgm:prSet/>
      <dgm:spPr/>
      <dgm:t>
        <a:bodyPr/>
        <a:lstStyle/>
        <a:p>
          <a:endParaRPr lang="en-US"/>
        </a:p>
      </dgm:t>
    </dgm:pt>
    <dgm:pt modelId="{A921AA82-E55D-4165-B636-2ED66F2C466E}" type="pres">
      <dgm:prSet presAssocID="{13D7B600-64C5-4669-A5EA-D8E0B5ADD606}" presName="vert0" presStyleCnt="0">
        <dgm:presLayoutVars>
          <dgm:dir/>
          <dgm:animOne val="branch"/>
          <dgm:animLvl val="lvl"/>
        </dgm:presLayoutVars>
      </dgm:prSet>
      <dgm:spPr/>
    </dgm:pt>
    <dgm:pt modelId="{D5ABBED5-38FF-420E-B580-FE6ECFA76EAB}" type="pres">
      <dgm:prSet presAssocID="{6D2CB45A-92D4-43AB-833F-F5E6EAF5D27B}" presName="thickLine" presStyleLbl="alignNode1" presStyleIdx="0" presStyleCnt="4"/>
      <dgm:spPr/>
    </dgm:pt>
    <dgm:pt modelId="{3AC7413A-F219-400B-8668-8598E771B340}" type="pres">
      <dgm:prSet presAssocID="{6D2CB45A-92D4-43AB-833F-F5E6EAF5D27B}" presName="horz1" presStyleCnt="0"/>
      <dgm:spPr/>
    </dgm:pt>
    <dgm:pt modelId="{7E07C559-6535-41C1-9B6F-3A0CEFF2CCF6}" type="pres">
      <dgm:prSet presAssocID="{6D2CB45A-92D4-43AB-833F-F5E6EAF5D27B}" presName="tx1" presStyleLbl="revTx" presStyleIdx="0" presStyleCnt="4"/>
      <dgm:spPr/>
    </dgm:pt>
    <dgm:pt modelId="{8C585BCB-7ED3-4C78-8D4E-05D1B2CEBCD4}" type="pres">
      <dgm:prSet presAssocID="{6D2CB45A-92D4-43AB-833F-F5E6EAF5D27B}" presName="vert1" presStyleCnt="0"/>
      <dgm:spPr/>
    </dgm:pt>
    <dgm:pt modelId="{612C4F52-E9BA-4D18-BAC1-8DF76A2E8306}" type="pres">
      <dgm:prSet presAssocID="{1C321ED3-0514-41F4-9728-10C56E3E80BE}" presName="thickLine" presStyleLbl="alignNode1" presStyleIdx="1" presStyleCnt="4"/>
      <dgm:spPr/>
    </dgm:pt>
    <dgm:pt modelId="{6AE7CE9E-61D2-4676-A347-E0DD48048EAC}" type="pres">
      <dgm:prSet presAssocID="{1C321ED3-0514-41F4-9728-10C56E3E80BE}" presName="horz1" presStyleCnt="0"/>
      <dgm:spPr/>
    </dgm:pt>
    <dgm:pt modelId="{1D03C35D-83AE-4BF0-AC94-22A2D1C2C3CB}" type="pres">
      <dgm:prSet presAssocID="{1C321ED3-0514-41F4-9728-10C56E3E80BE}" presName="tx1" presStyleLbl="revTx" presStyleIdx="1" presStyleCnt="4"/>
      <dgm:spPr/>
    </dgm:pt>
    <dgm:pt modelId="{8452FEAF-B051-459C-A100-F95A1A00EB52}" type="pres">
      <dgm:prSet presAssocID="{1C321ED3-0514-41F4-9728-10C56E3E80BE}" presName="vert1" presStyleCnt="0"/>
      <dgm:spPr/>
    </dgm:pt>
    <dgm:pt modelId="{597BB3CE-262D-400B-B3BD-1029371323E6}" type="pres">
      <dgm:prSet presAssocID="{FB0C01BE-9416-4905-B5C3-A9AEEBE2A56E}" presName="thickLine" presStyleLbl="alignNode1" presStyleIdx="2" presStyleCnt="4"/>
      <dgm:spPr/>
    </dgm:pt>
    <dgm:pt modelId="{9D7C626E-88D1-46EC-8256-0B5E36101D68}" type="pres">
      <dgm:prSet presAssocID="{FB0C01BE-9416-4905-B5C3-A9AEEBE2A56E}" presName="horz1" presStyleCnt="0"/>
      <dgm:spPr/>
    </dgm:pt>
    <dgm:pt modelId="{979E25D4-77B9-4709-A500-C238B7307CD2}" type="pres">
      <dgm:prSet presAssocID="{FB0C01BE-9416-4905-B5C3-A9AEEBE2A56E}" presName="tx1" presStyleLbl="revTx" presStyleIdx="2" presStyleCnt="4"/>
      <dgm:spPr/>
    </dgm:pt>
    <dgm:pt modelId="{713AC6B6-B753-4B9C-812A-629805BF617B}" type="pres">
      <dgm:prSet presAssocID="{FB0C01BE-9416-4905-B5C3-A9AEEBE2A56E}" presName="vert1" presStyleCnt="0"/>
      <dgm:spPr/>
    </dgm:pt>
    <dgm:pt modelId="{AF650640-75DF-4429-ABEC-D3830D558301}" type="pres">
      <dgm:prSet presAssocID="{6D41DE06-62B1-4A6D-A335-81C887E2AF1B}" presName="thickLine" presStyleLbl="alignNode1" presStyleIdx="3" presStyleCnt="4"/>
      <dgm:spPr/>
    </dgm:pt>
    <dgm:pt modelId="{96A153F2-1996-4079-BD52-487B168779B7}" type="pres">
      <dgm:prSet presAssocID="{6D41DE06-62B1-4A6D-A335-81C887E2AF1B}" presName="horz1" presStyleCnt="0"/>
      <dgm:spPr/>
    </dgm:pt>
    <dgm:pt modelId="{7326B2AD-07CD-4F60-9445-311761DB0235}" type="pres">
      <dgm:prSet presAssocID="{6D41DE06-62B1-4A6D-A335-81C887E2AF1B}" presName="tx1" presStyleLbl="revTx" presStyleIdx="3" presStyleCnt="4"/>
      <dgm:spPr/>
    </dgm:pt>
    <dgm:pt modelId="{D2E16376-888B-496E-8862-7DA0C0588FBB}" type="pres">
      <dgm:prSet presAssocID="{6D41DE06-62B1-4A6D-A335-81C887E2AF1B}" presName="vert1" presStyleCnt="0"/>
      <dgm:spPr/>
    </dgm:pt>
  </dgm:ptLst>
  <dgm:cxnLst>
    <dgm:cxn modelId="{43640F38-B982-4488-BF8E-089133AB489A}" type="presOf" srcId="{FB0C01BE-9416-4905-B5C3-A9AEEBE2A56E}" destId="{979E25D4-77B9-4709-A500-C238B7307CD2}" srcOrd="0" destOrd="0" presId="urn:microsoft.com/office/officeart/2008/layout/LinedList"/>
    <dgm:cxn modelId="{1B72AF3E-E436-4545-A7AF-32D3D6D5BF06}" type="presOf" srcId="{13D7B600-64C5-4669-A5EA-D8E0B5ADD606}" destId="{A921AA82-E55D-4165-B636-2ED66F2C466E}" srcOrd="0" destOrd="0" presId="urn:microsoft.com/office/officeart/2008/layout/LinedList"/>
    <dgm:cxn modelId="{96ACB35E-5EF2-4391-B10E-03B685BC53CE}" type="presOf" srcId="{1C321ED3-0514-41F4-9728-10C56E3E80BE}" destId="{1D03C35D-83AE-4BF0-AC94-22A2D1C2C3CB}" srcOrd="0" destOrd="0" presId="urn:microsoft.com/office/officeart/2008/layout/LinedList"/>
    <dgm:cxn modelId="{8097BC66-2D5F-4AB8-8DDA-65519DCB38DA}" srcId="{13D7B600-64C5-4669-A5EA-D8E0B5ADD606}" destId="{6D41DE06-62B1-4A6D-A335-81C887E2AF1B}" srcOrd="3" destOrd="0" parTransId="{CDAD68E8-93B5-4C93-9194-F25221F36B96}" sibTransId="{2ECE7C16-C62D-43FB-8C0C-3CE3C29E6064}"/>
    <dgm:cxn modelId="{078E338F-50B3-4E0D-A2EC-AF2B0FFC2883}" srcId="{13D7B600-64C5-4669-A5EA-D8E0B5ADD606}" destId="{1C321ED3-0514-41F4-9728-10C56E3E80BE}" srcOrd="1" destOrd="0" parTransId="{230AFB40-A114-4889-BB52-5D301D35401D}" sibTransId="{3232F4D4-ED0E-42DD-9B0B-7AAA9F01D89B}"/>
    <dgm:cxn modelId="{049B3FA9-9E5E-45D0-B57C-0728DBC9F22F}" srcId="{13D7B600-64C5-4669-A5EA-D8E0B5ADD606}" destId="{6D2CB45A-92D4-43AB-833F-F5E6EAF5D27B}" srcOrd="0" destOrd="0" parTransId="{C12301F9-EB4D-4FB1-A392-E338302EA73F}" sibTransId="{A7E699B8-EB4E-4CF3-BD0E-D4942847D73E}"/>
    <dgm:cxn modelId="{95C1DFC2-71E3-46C5-81E3-7DF1D8D53982}" srcId="{13D7B600-64C5-4669-A5EA-D8E0B5ADD606}" destId="{FB0C01BE-9416-4905-B5C3-A9AEEBE2A56E}" srcOrd="2" destOrd="0" parTransId="{DD41AA84-2916-42EE-B20D-C1CA8F981998}" sibTransId="{C118E915-1951-463F-AE9A-73865E4B7BAC}"/>
    <dgm:cxn modelId="{9A3238E4-6659-4F6A-9CC0-35C596F3A584}" type="presOf" srcId="{6D41DE06-62B1-4A6D-A335-81C887E2AF1B}" destId="{7326B2AD-07CD-4F60-9445-311761DB0235}" srcOrd="0" destOrd="0" presId="urn:microsoft.com/office/officeart/2008/layout/LinedList"/>
    <dgm:cxn modelId="{F339BDF1-BA04-4A49-B07A-C1B4BAD36327}" type="presOf" srcId="{6D2CB45A-92D4-43AB-833F-F5E6EAF5D27B}" destId="{7E07C559-6535-41C1-9B6F-3A0CEFF2CCF6}" srcOrd="0" destOrd="0" presId="urn:microsoft.com/office/officeart/2008/layout/LinedList"/>
    <dgm:cxn modelId="{C7AE6447-6B7E-4C45-8AE7-0E40C3CF2F9A}" type="presParOf" srcId="{A921AA82-E55D-4165-B636-2ED66F2C466E}" destId="{D5ABBED5-38FF-420E-B580-FE6ECFA76EAB}" srcOrd="0" destOrd="0" presId="urn:microsoft.com/office/officeart/2008/layout/LinedList"/>
    <dgm:cxn modelId="{EF8FAD8E-E412-4696-8474-491A6D3302FF}" type="presParOf" srcId="{A921AA82-E55D-4165-B636-2ED66F2C466E}" destId="{3AC7413A-F219-400B-8668-8598E771B340}" srcOrd="1" destOrd="0" presId="urn:microsoft.com/office/officeart/2008/layout/LinedList"/>
    <dgm:cxn modelId="{FFA324BF-9650-4A13-836C-22B9579C24D8}" type="presParOf" srcId="{3AC7413A-F219-400B-8668-8598E771B340}" destId="{7E07C559-6535-41C1-9B6F-3A0CEFF2CCF6}" srcOrd="0" destOrd="0" presId="urn:microsoft.com/office/officeart/2008/layout/LinedList"/>
    <dgm:cxn modelId="{566EBAE4-0D06-49F7-8468-9D424875152A}" type="presParOf" srcId="{3AC7413A-F219-400B-8668-8598E771B340}" destId="{8C585BCB-7ED3-4C78-8D4E-05D1B2CEBCD4}" srcOrd="1" destOrd="0" presId="urn:microsoft.com/office/officeart/2008/layout/LinedList"/>
    <dgm:cxn modelId="{54A68832-2861-4916-9E5F-37AC88A40543}" type="presParOf" srcId="{A921AA82-E55D-4165-B636-2ED66F2C466E}" destId="{612C4F52-E9BA-4D18-BAC1-8DF76A2E8306}" srcOrd="2" destOrd="0" presId="urn:microsoft.com/office/officeart/2008/layout/LinedList"/>
    <dgm:cxn modelId="{1E77DBD3-38F9-4CF5-BF63-AF44298E108D}" type="presParOf" srcId="{A921AA82-E55D-4165-B636-2ED66F2C466E}" destId="{6AE7CE9E-61D2-4676-A347-E0DD48048EAC}" srcOrd="3" destOrd="0" presId="urn:microsoft.com/office/officeart/2008/layout/LinedList"/>
    <dgm:cxn modelId="{09C44934-3569-4929-8201-BB7943E1F2F4}" type="presParOf" srcId="{6AE7CE9E-61D2-4676-A347-E0DD48048EAC}" destId="{1D03C35D-83AE-4BF0-AC94-22A2D1C2C3CB}" srcOrd="0" destOrd="0" presId="urn:microsoft.com/office/officeart/2008/layout/LinedList"/>
    <dgm:cxn modelId="{FAF77F5A-3191-4623-B5A6-A6495F0CDE4B}" type="presParOf" srcId="{6AE7CE9E-61D2-4676-A347-E0DD48048EAC}" destId="{8452FEAF-B051-459C-A100-F95A1A00EB52}" srcOrd="1" destOrd="0" presId="urn:microsoft.com/office/officeart/2008/layout/LinedList"/>
    <dgm:cxn modelId="{2B900F9A-2B3A-4881-9FF6-BF3BDE47799A}" type="presParOf" srcId="{A921AA82-E55D-4165-B636-2ED66F2C466E}" destId="{597BB3CE-262D-400B-B3BD-1029371323E6}" srcOrd="4" destOrd="0" presId="urn:microsoft.com/office/officeart/2008/layout/LinedList"/>
    <dgm:cxn modelId="{DCDA8ECC-3417-4A7B-9A6D-D2E1385D90BE}" type="presParOf" srcId="{A921AA82-E55D-4165-B636-2ED66F2C466E}" destId="{9D7C626E-88D1-46EC-8256-0B5E36101D68}" srcOrd="5" destOrd="0" presId="urn:microsoft.com/office/officeart/2008/layout/LinedList"/>
    <dgm:cxn modelId="{5A4608A5-BA68-4BBF-BA13-EA00455575D7}" type="presParOf" srcId="{9D7C626E-88D1-46EC-8256-0B5E36101D68}" destId="{979E25D4-77B9-4709-A500-C238B7307CD2}" srcOrd="0" destOrd="0" presId="urn:microsoft.com/office/officeart/2008/layout/LinedList"/>
    <dgm:cxn modelId="{1FE16EA5-9F77-48FD-A3C5-34FDE14D7361}" type="presParOf" srcId="{9D7C626E-88D1-46EC-8256-0B5E36101D68}" destId="{713AC6B6-B753-4B9C-812A-629805BF617B}" srcOrd="1" destOrd="0" presId="urn:microsoft.com/office/officeart/2008/layout/LinedList"/>
    <dgm:cxn modelId="{43400AE4-D53F-40E1-8851-9855E9BDAE1F}" type="presParOf" srcId="{A921AA82-E55D-4165-B636-2ED66F2C466E}" destId="{AF650640-75DF-4429-ABEC-D3830D558301}" srcOrd="6" destOrd="0" presId="urn:microsoft.com/office/officeart/2008/layout/LinedList"/>
    <dgm:cxn modelId="{A8FC7166-23AD-4B7B-8030-F2A348463169}" type="presParOf" srcId="{A921AA82-E55D-4165-B636-2ED66F2C466E}" destId="{96A153F2-1996-4079-BD52-487B168779B7}" srcOrd="7" destOrd="0" presId="urn:microsoft.com/office/officeart/2008/layout/LinedList"/>
    <dgm:cxn modelId="{4CDF7EE4-70C5-4198-8901-64DDFE0084EF}" type="presParOf" srcId="{96A153F2-1996-4079-BD52-487B168779B7}" destId="{7326B2AD-07CD-4F60-9445-311761DB0235}" srcOrd="0" destOrd="0" presId="urn:microsoft.com/office/officeart/2008/layout/LinedList"/>
    <dgm:cxn modelId="{6ECF44E9-B63E-490C-8A0C-B5846647CB39}" type="presParOf" srcId="{96A153F2-1996-4079-BD52-487B168779B7}" destId="{D2E16376-888B-496E-8862-7DA0C0588F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3CA4F-DD7D-45A2-AA92-C167E34242B2}">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E46-D864-4A32-BC3D-579EBE446BA1}">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Δοθέντος ότι οι ανάγκες είναι </a:t>
          </a:r>
          <a:r>
            <a:rPr lang="el-GR" sz="2700" i="1" kern="1200"/>
            <a:t>απεριόριστες</a:t>
          </a:r>
          <a:r>
            <a:rPr lang="el-GR" sz="2700" kern="1200"/>
            <a:t> και οι πόροι </a:t>
          </a:r>
          <a:r>
            <a:rPr lang="el-GR" sz="2700" i="1" kern="1200"/>
            <a:t>πεπερασμένοι</a:t>
          </a:r>
          <a:r>
            <a:rPr lang="el-GR" sz="2700" kern="1200"/>
            <a:t>, τίθεται ζήτημα άριστης κατανομής των πόρων. </a:t>
          </a:r>
          <a:endParaRPr lang="en-US" sz="2700" kern="1200"/>
        </a:p>
      </dsp:txBody>
      <dsp:txXfrm>
        <a:off x="0" y="2561"/>
        <a:ext cx="6391275" cy="1747187"/>
      </dsp:txXfrm>
    </dsp:sp>
    <dsp:sp modelId="{829DD96D-8C5D-4408-BB3D-7C9C230B89E0}">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91E21-CDED-430A-A9CC-DA7B8825DFDB}">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Εναλλακτικά πόσοι πόροι χρησιμοποιούνται για την παραγωγή ποιών προϊόντων και υπηρεσιών. </a:t>
          </a:r>
          <a:endParaRPr lang="en-US" sz="2700" kern="1200"/>
        </a:p>
      </dsp:txBody>
      <dsp:txXfrm>
        <a:off x="0" y="1749749"/>
        <a:ext cx="6391275" cy="1747187"/>
      </dsp:txXfrm>
    </dsp:sp>
    <dsp:sp modelId="{27C0DE50-75FC-4C3C-A5FB-65B0DB63C2E0}">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3C34D-238E-40F2-9F3F-77A1556DADF2}">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Οικονομικοί Πόροι: </a:t>
          </a:r>
          <a:r>
            <a:rPr lang="el-GR" sz="2700" i="1" kern="1200"/>
            <a:t>Γη</a:t>
          </a:r>
          <a:r>
            <a:rPr lang="el-GR" sz="2700" kern="1200"/>
            <a:t>, </a:t>
          </a:r>
          <a:r>
            <a:rPr lang="el-GR" sz="2700" i="1" kern="1200"/>
            <a:t>Κεφάλαιο</a:t>
          </a:r>
          <a:r>
            <a:rPr lang="el-GR" sz="2700" kern="1200"/>
            <a:t>, </a:t>
          </a:r>
          <a:r>
            <a:rPr lang="el-GR" sz="2700" i="1" kern="1200"/>
            <a:t>Εργατικό</a:t>
          </a:r>
          <a:r>
            <a:rPr lang="el-GR" sz="2700" kern="1200"/>
            <a:t> </a:t>
          </a:r>
          <a:r>
            <a:rPr lang="el-GR" sz="2700" i="1" kern="1200"/>
            <a:t>Δυναμικό</a:t>
          </a:r>
          <a:r>
            <a:rPr lang="el-GR" sz="2700" kern="1200"/>
            <a:t>, </a:t>
          </a:r>
          <a:r>
            <a:rPr lang="el-GR" sz="2700" i="1" kern="1200"/>
            <a:t>Ανθρώπινο</a:t>
          </a:r>
          <a:r>
            <a:rPr lang="el-GR" sz="2700" kern="1200"/>
            <a:t> </a:t>
          </a:r>
          <a:r>
            <a:rPr lang="el-GR" sz="2700" i="1" kern="1200"/>
            <a:t>Κεφάλαιο</a:t>
          </a:r>
          <a:r>
            <a:rPr lang="el-GR" sz="2700" kern="1200"/>
            <a:t>, </a:t>
          </a:r>
          <a:r>
            <a:rPr lang="el-GR" sz="2700" i="1" kern="1200"/>
            <a:t>Τεχνολογία</a:t>
          </a:r>
          <a:r>
            <a:rPr lang="el-GR" sz="2700" kern="1200"/>
            <a:t>.    </a:t>
          </a:r>
          <a:endParaRPr lang="en-US" sz="2700" kern="1200"/>
        </a:p>
      </dsp:txBody>
      <dsp:txXfrm>
        <a:off x="0" y="3496937"/>
        <a:ext cx="6391275" cy="1747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7D083-7BFB-4A51-98E1-022D98BDC7D9}">
      <dsp:nvSpPr>
        <dsp:cNvPr id="0" name=""/>
        <dsp:cNvSpPr/>
      </dsp:nvSpPr>
      <dsp:spPr>
        <a:xfrm>
          <a:off x="0" y="314708"/>
          <a:ext cx="6391275" cy="14987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a:t>Τα Νοικοκυριά εκμισθώνουν την εργατική τους δύναμη &amp; και το ανθρώπινο κεφάλαιο τους, με αντάλλαγμα χρηματικές απολαβές ή αλλιώς το </a:t>
          </a:r>
          <a:r>
            <a:rPr lang="el-GR" sz="2100" b="1" i="0" kern="1200"/>
            <a:t>Εισόδημα</a:t>
          </a:r>
          <a:r>
            <a:rPr lang="el-GR" sz="2100" b="0" i="0" kern="1200"/>
            <a:t> (μισθό, μπόνους, κέρδη κ.α).</a:t>
          </a:r>
          <a:endParaRPr lang="en-US" sz="2100" kern="1200"/>
        </a:p>
      </dsp:txBody>
      <dsp:txXfrm>
        <a:off x="73164" y="387872"/>
        <a:ext cx="6244947" cy="1352442"/>
      </dsp:txXfrm>
    </dsp:sp>
    <dsp:sp modelId="{A441A660-6B46-4BE7-B7F8-75482E2FDC1C}">
      <dsp:nvSpPr>
        <dsp:cNvPr id="0" name=""/>
        <dsp:cNvSpPr/>
      </dsp:nvSpPr>
      <dsp:spPr>
        <a:xfrm>
          <a:off x="0" y="1873958"/>
          <a:ext cx="6391275" cy="149877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a:t>Είτε στο Δημόσιο είτε στον Ιδιωτικό Τομέα (επιχειρήσεις).</a:t>
          </a:r>
          <a:endParaRPr lang="en-US" sz="2100" kern="1200"/>
        </a:p>
      </dsp:txBody>
      <dsp:txXfrm>
        <a:off x="73164" y="1947122"/>
        <a:ext cx="6244947" cy="1352442"/>
      </dsp:txXfrm>
    </dsp:sp>
    <dsp:sp modelId="{9F3243F6-0C72-427E-85AD-8B5B283E909F}">
      <dsp:nvSpPr>
        <dsp:cNvPr id="0" name=""/>
        <dsp:cNvSpPr/>
      </dsp:nvSpPr>
      <dsp:spPr>
        <a:xfrm>
          <a:off x="0" y="3433208"/>
          <a:ext cx="6391275" cy="149877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a:t>Επομένως στην </a:t>
          </a:r>
          <a:r>
            <a:rPr lang="el-GR" sz="2100" b="1" i="0" kern="1200"/>
            <a:t>Αγορά Εργασίας</a:t>
          </a:r>
          <a:r>
            <a:rPr lang="el-GR" sz="2100" b="0" i="0" kern="1200"/>
            <a:t>, η Προσφορά Εργασίας</a:t>
          </a:r>
          <a:r>
            <a:rPr lang="en-GB" sz="2100" b="0" i="0" kern="1200"/>
            <a:t> (Ls)</a:t>
          </a:r>
          <a:r>
            <a:rPr lang="el-GR" sz="2100" b="0" i="0" kern="1200"/>
            <a:t> δίνεται από τα άτομα &amp; η Ζήτηση Εργασίας</a:t>
          </a:r>
          <a:r>
            <a:rPr lang="en-GB" sz="2100" b="0" i="0" kern="1200"/>
            <a:t> (Ld)</a:t>
          </a:r>
          <a:r>
            <a:rPr lang="el-GR" sz="2100" b="0" i="0" kern="1200"/>
            <a:t> από τις Επιχειρήσεις &amp; τον Δημόσιο Τομέα.  </a:t>
          </a:r>
          <a:endParaRPr lang="en-US" sz="2100" kern="1200"/>
        </a:p>
      </dsp:txBody>
      <dsp:txXfrm>
        <a:off x="73164" y="3506372"/>
        <a:ext cx="6244947" cy="1352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60E0D-48D0-4CB4-9395-8CA13265DF8F}">
      <dsp:nvSpPr>
        <dsp:cNvPr id="0" name=""/>
        <dsp:cNvSpPr/>
      </dsp:nvSpPr>
      <dsp:spPr>
        <a:xfrm>
          <a:off x="0" y="3331"/>
          <a:ext cx="6391275" cy="170059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Τα Νοικοκυριά προωθούν το εισόδημα (</a:t>
          </a:r>
          <a:r>
            <a:rPr lang="en-GB" sz="2400" kern="1200"/>
            <a:t>Y)</a:t>
          </a:r>
          <a:r>
            <a:rPr lang="el-GR" sz="2400" kern="1200"/>
            <a:t> τους σε 3 χρήσεις:</a:t>
          </a:r>
          <a:endParaRPr lang="en-US" sz="2400" kern="1200"/>
        </a:p>
      </dsp:txBody>
      <dsp:txXfrm>
        <a:off x="83016" y="86347"/>
        <a:ext cx="6225243" cy="1534563"/>
      </dsp:txXfrm>
    </dsp:sp>
    <dsp:sp modelId="{10B3D412-0CBD-4E7B-A758-CD3AEF4F36FF}">
      <dsp:nvSpPr>
        <dsp:cNvPr id="0" name=""/>
        <dsp:cNvSpPr/>
      </dsp:nvSpPr>
      <dsp:spPr>
        <a:xfrm>
          <a:off x="0" y="1773046"/>
          <a:ext cx="6391275" cy="170059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Χρήση 1η: </a:t>
          </a:r>
          <a:r>
            <a:rPr lang="el-GR" sz="2400" b="1" kern="1200"/>
            <a:t>Κατανάλωση</a:t>
          </a:r>
          <a:r>
            <a:rPr lang="el-GR" sz="2400" kern="1200"/>
            <a:t> αγαθών &amp; υπηρεσιών </a:t>
          </a:r>
          <a:r>
            <a:rPr lang="en-GB" sz="2400" kern="1200"/>
            <a:t>(C)</a:t>
          </a:r>
          <a:r>
            <a:rPr lang="el-GR" sz="2400" kern="1200"/>
            <a:t>.</a:t>
          </a:r>
          <a:endParaRPr lang="en-US" sz="2400" kern="1200"/>
        </a:p>
      </dsp:txBody>
      <dsp:txXfrm>
        <a:off x="83016" y="1856062"/>
        <a:ext cx="6225243" cy="1534563"/>
      </dsp:txXfrm>
    </dsp:sp>
    <dsp:sp modelId="{CBEC3198-A2A8-4531-9AB9-4AB51B7A92C3}">
      <dsp:nvSpPr>
        <dsp:cNvPr id="0" name=""/>
        <dsp:cNvSpPr/>
      </dsp:nvSpPr>
      <dsp:spPr>
        <a:xfrm>
          <a:off x="0" y="3542761"/>
          <a:ext cx="6391275" cy="170059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Χρήση 2η:</a:t>
          </a:r>
          <a:r>
            <a:rPr lang="en-GB" sz="2400" kern="1200"/>
            <a:t> </a:t>
          </a:r>
          <a:r>
            <a:rPr lang="el-GR" sz="2400" b="1" kern="1200"/>
            <a:t>Φόροι</a:t>
          </a:r>
          <a:r>
            <a:rPr lang="el-GR" sz="2400" kern="1200"/>
            <a:t>, μέρος του εισοδήματος των Νοικοκυριών πηγαίνει στην πληρωμή φόρων προς τον Δημόσιο Τομέα. </a:t>
          </a:r>
          <a:endParaRPr lang="en-US" sz="2400" kern="1200"/>
        </a:p>
      </dsp:txBody>
      <dsp:txXfrm>
        <a:off x="83016" y="3625777"/>
        <a:ext cx="6225243" cy="15345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64FE-34B5-4482-B3C3-DC3C23957AAA}">
      <dsp:nvSpPr>
        <dsp:cNvPr id="0" name=""/>
        <dsp:cNvSpPr/>
      </dsp:nvSpPr>
      <dsp:spPr>
        <a:xfrm>
          <a:off x="0" y="201308"/>
          <a:ext cx="6391275" cy="23745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kern="1200"/>
            <a:t>Αν </a:t>
          </a:r>
          <a:r>
            <a:rPr lang="en-GB" sz="3300" kern="1200"/>
            <a:t>Y </a:t>
          </a:r>
          <a:r>
            <a:rPr lang="el-GR" sz="3300" kern="1200"/>
            <a:t>&gt; </a:t>
          </a:r>
          <a:r>
            <a:rPr lang="en-GB" sz="3300" kern="1200"/>
            <a:t>C + T </a:t>
          </a:r>
          <a:r>
            <a:rPr lang="el-GR" sz="3300" kern="1200"/>
            <a:t>τότε </a:t>
          </a:r>
          <a:r>
            <a:rPr lang="en-GB" sz="3300" kern="1200"/>
            <a:t>S</a:t>
          </a:r>
          <a:r>
            <a:rPr lang="el-GR" sz="3300" kern="1200"/>
            <a:t> &gt; 0, δλδ. Θετική αποταμίευση και αύξηση του Πλούτου</a:t>
          </a:r>
          <a:r>
            <a:rPr lang="en-GB" sz="3300" kern="1200"/>
            <a:t>. </a:t>
          </a:r>
          <a:endParaRPr lang="en-US" sz="3300" kern="1200"/>
        </a:p>
      </dsp:txBody>
      <dsp:txXfrm>
        <a:off x="115914" y="317222"/>
        <a:ext cx="6159447" cy="2142687"/>
      </dsp:txXfrm>
    </dsp:sp>
    <dsp:sp modelId="{8F38B3B2-4341-4742-9ABD-9453B75AEC2D}">
      <dsp:nvSpPr>
        <dsp:cNvPr id="0" name=""/>
        <dsp:cNvSpPr/>
      </dsp:nvSpPr>
      <dsp:spPr>
        <a:xfrm>
          <a:off x="0" y="2670863"/>
          <a:ext cx="6391275" cy="237451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kern="1200"/>
            <a:t>Αν </a:t>
          </a:r>
          <a:r>
            <a:rPr lang="en-GB" sz="3300" kern="1200"/>
            <a:t>Y </a:t>
          </a:r>
          <a:r>
            <a:rPr lang="el-GR" sz="3300" kern="1200"/>
            <a:t>&lt; </a:t>
          </a:r>
          <a:r>
            <a:rPr lang="en-GB" sz="3300" kern="1200"/>
            <a:t>C + T </a:t>
          </a:r>
          <a:r>
            <a:rPr lang="el-GR" sz="3300" kern="1200"/>
            <a:t>τότε </a:t>
          </a:r>
          <a:r>
            <a:rPr lang="en-GB" sz="3300" kern="1200"/>
            <a:t>S</a:t>
          </a:r>
          <a:r>
            <a:rPr lang="el-GR" sz="3300" kern="1200"/>
            <a:t> &lt; 0</a:t>
          </a:r>
          <a:r>
            <a:rPr lang="en-GB" sz="3300" kern="1200"/>
            <a:t> </a:t>
          </a:r>
          <a:r>
            <a:rPr lang="el-GR" sz="3300" kern="1200"/>
            <a:t>και άρα μείωση του Πλούτου (είτε μείωση προϋπάρχοντος Πλούτου είτε Δανεισμός).</a:t>
          </a:r>
          <a:endParaRPr lang="en-US" sz="3300" kern="1200"/>
        </a:p>
      </dsp:txBody>
      <dsp:txXfrm>
        <a:off x="115914" y="2786777"/>
        <a:ext cx="6159447" cy="21426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85A4D-0301-4108-A8C5-85B7AA007373}">
      <dsp:nvSpPr>
        <dsp:cNvPr id="0" name=""/>
        <dsp:cNvSpPr/>
      </dsp:nvSpPr>
      <dsp:spPr>
        <a:xfrm>
          <a:off x="0" y="203513"/>
          <a:ext cx="6391275" cy="9149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0" i="0" kern="1200"/>
            <a:t>Ο πλούτος διακρατείται σε διάφορες μορφές:</a:t>
          </a:r>
          <a:endParaRPr lang="en-US" sz="2300" kern="1200"/>
        </a:p>
      </dsp:txBody>
      <dsp:txXfrm>
        <a:off x="44664" y="248177"/>
        <a:ext cx="6301947" cy="825612"/>
      </dsp:txXfrm>
    </dsp:sp>
    <dsp:sp modelId="{9B395107-EEB2-4C25-B6E2-998A52880FAB}">
      <dsp:nvSpPr>
        <dsp:cNvPr id="0" name=""/>
        <dsp:cNvSpPr/>
      </dsp:nvSpPr>
      <dsp:spPr>
        <a:xfrm>
          <a:off x="0" y="1184693"/>
          <a:ext cx="6391275" cy="914940"/>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i="0" kern="1200"/>
            <a:t>Ρευστά διαθέσιμα </a:t>
          </a:r>
          <a:r>
            <a:rPr lang="el-GR" sz="2300" b="0" i="0" kern="1200"/>
            <a:t>(π.χ αποταμιευτικός λογαριασμός σε Τράπεζα).</a:t>
          </a:r>
          <a:endParaRPr lang="en-US" sz="2300" kern="1200"/>
        </a:p>
      </dsp:txBody>
      <dsp:txXfrm>
        <a:off x="44664" y="1229357"/>
        <a:ext cx="6301947" cy="825612"/>
      </dsp:txXfrm>
    </dsp:sp>
    <dsp:sp modelId="{ABB837FB-64C2-4779-A9AE-CEB5260F04B4}">
      <dsp:nvSpPr>
        <dsp:cNvPr id="0" name=""/>
        <dsp:cNvSpPr/>
      </dsp:nvSpPr>
      <dsp:spPr>
        <a:xfrm>
          <a:off x="0" y="2165873"/>
          <a:ext cx="6391275" cy="91494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i="0" kern="1200"/>
            <a:t>Εμπράγματες ή Ενσώματες Επενδύσεις </a:t>
          </a:r>
          <a:r>
            <a:rPr lang="el-GR" sz="2300" b="0" i="0" kern="1200"/>
            <a:t>(π.χ Ακίνητα).</a:t>
          </a:r>
          <a:endParaRPr lang="en-US" sz="2300" kern="1200"/>
        </a:p>
      </dsp:txBody>
      <dsp:txXfrm>
        <a:off x="44664" y="2210537"/>
        <a:ext cx="6301947" cy="825612"/>
      </dsp:txXfrm>
    </dsp:sp>
    <dsp:sp modelId="{878184E6-46A1-4272-BA13-D025CDBC20B8}">
      <dsp:nvSpPr>
        <dsp:cNvPr id="0" name=""/>
        <dsp:cNvSpPr/>
      </dsp:nvSpPr>
      <dsp:spPr>
        <a:xfrm>
          <a:off x="0" y="3147053"/>
          <a:ext cx="6391275" cy="914940"/>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i="0" kern="1200"/>
            <a:t>Ασώματες ή Άυλες ή Χρηματοοικονομικές </a:t>
          </a:r>
          <a:r>
            <a:rPr lang="el-GR" sz="2300" b="0" i="0" kern="1200"/>
            <a:t>(π.χ. Μετοχές, Ομόλογα).</a:t>
          </a:r>
          <a:endParaRPr lang="en-US" sz="2300" kern="1200"/>
        </a:p>
      </dsp:txBody>
      <dsp:txXfrm>
        <a:off x="44664" y="3191717"/>
        <a:ext cx="6301947" cy="825612"/>
      </dsp:txXfrm>
    </dsp:sp>
    <dsp:sp modelId="{8F262016-3965-4AE6-B756-2A1DC7665DD1}">
      <dsp:nvSpPr>
        <dsp:cNvPr id="0" name=""/>
        <dsp:cNvSpPr/>
      </dsp:nvSpPr>
      <dsp:spPr>
        <a:xfrm>
          <a:off x="0" y="4128233"/>
          <a:ext cx="6391275" cy="91494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0" i="0" kern="1200"/>
            <a:t>Το σύνολο των επιλογών αποτελούν το λεγόμενο </a:t>
          </a:r>
          <a:r>
            <a:rPr lang="el-GR" sz="2300" b="1" i="0" kern="1200"/>
            <a:t>Χαρτοφυλάκιο</a:t>
          </a:r>
          <a:r>
            <a:rPr lang="el-GR" sz="2300" b="0" i="0" kern="1200"/>
            <a:t>.   </a:t>
          </a:r>
          <a:endParaRPr lang="en-US" sz="2300" kern="1200"/>
        </a:p>
      </dsp:txBody>
      <dsp:txXfrm>
        <a:off x="44664" y="4172897"/>
        <a:ext cx="6301947" cy="8256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D5588-F2B5-4E4E-8D35-6C03E8EEA74F}">
      <dsp:nvSpPr>
        <dsp:cNvPr id="0" name=""/>
        <dsp:cNvSpPr/>
      </dsp:nvSpPr>
      <dsp:spPr>
        <a:xfrm>
          <a:off x="0" y="358223"/>
          <a:ext cx="6391275" cy="14601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0" i="0" kern="1200"/>
            <a:t>Συνδυάζουν παραγωγικούς πόρους για να παράξουν προϊόν ή υπηρεσία, τη λεγόμενη </a:t>
          </a:r>
          <a:r>
            <a:rPr lang="el-GR" sz="2600" b="1" i="0" kern="1200"/>
            <a:t>Συνάρτηση Παραγωγής</a:t>
          </a:r>
          <a:r>
            <a:rPr lang="el-GR" sz="2600" b="0" i="0" kern="1200"/>
            <a:t>. </a:t>
          </a:r>
          <a:endParaRPr lang="en-US" sz="2600" kern="1200"/>
        </a:p>
      </dsp:txBody>
      <dsp:txXfrm>
        <a:off x="71279" y="429502"/>
        <a:ext cx="6248717" cy="1317602"/>
      </dsp:txXfrm>
    </dsp:sp>
    <dsp:sp modelId="{125A5E73-CE31-4C80-B806-0F6A45B7B722}">
      <dsp:nvSpPr>
        <dsp:cNvPr id="0" name=""/>
        <dsp:cNvSpPr/>
      </dsp:nvSpPr>
      <dsp:spPr>
        <a:xfrm>
          <a:off x="0" y="1893263"/>
          <a:ext cx="6391275" cy="146016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0" i="0" kern="1200"/>
            <a:t>Η βασική μονάδα της δραστηριότητας μιας επιχείρησης είναι η </a:t>
          </a:r>
          <a:r>
            <a:rPr lang="el-GR" sz="2600" b="1" i="0" kern="1200"/>
            <a:t>Προστιθέμενη Αξία</a:t>
          </a:r>
          <a:r>
            <a:rPr lang="el-GR" sz="2600" b="0" i="0" kern="1200"/>
            <a:t>.</a:t>
          </a:r>
          <a:endParaRPr lang="en-US" sz="2600" kern="1200"/>
        </a:p>
      </dsp:txBody>
      <dsp:txXfrm>
        <a:off x="71279" y="1964542"/>
        <a:ext cx="6248717" cy="1317602"/>
      </dsp:txXfrm>
    </dsp:sp>
    <dsp:sp modelId="{C3318E8F-2CC7-4EFA-88A6-4F5F7B38B8AB}">
      <dsp:nvSpPr>
        <dsp:cNvPr id="0" name=""/>
        <dsp:cNvSpPr/>
      </dsp:nvSpPr>
      <dsp:spPr>
        <a:xfrm>
          <a:off x="0" y="3428303"/>
          <a:ext cx="6391275" cy="14601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0" i="0" kern="1200"/>
            <a:t>Η οποία διαφέρει από κλάδο σε κλάδο και από επιχείρηση σε επιχείρηση.  </a:t>
          </a:r>
          <a:endParaRPr lang="en-US" sz="2600" kern="1200"/>
        </a:p>
      </dsp:txBody>
      <dsp:txXfrm>
        <a:off x="71279" y="3499582"/>
        <a:ext cx="6248717" cy="13176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948F2-DCCF-4F5E-963C-D0D6C0AAADF0}">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82321-6089-4329-89E8-A56063382656}">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b="0" i="0" kern="1200"/>
            <a:t>Οι επιχειρήσεις πέραν της εργατικής δύναμης την οποία μισθώνουν (καταβάλλοντας μισθούς),</a:t>
          </a:r>
          <a:endParaRPr lang="en-US" sz="2700" kern="1200"/>
        </a:p>
      </dsp:txBody>
      <dsp:txXfrm>
        <a:off x="0" y="2561"/>
        <a:ext cx="6391275" cy="1747187"/>
      </dsp:txXfrm>
    </dsp:sp>
    <dsp:sp modelId="{C5E88658-23A5-4D3B-8EFE-A6E0128BFC67}">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1911E-B21E-4731-A377-8BC68A806964}">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b="0" i="0" kern="1200"/>
            <a:t>Δεσμεύουν και (Φυσικό) Κεφάλαιο μέσω των </a:t>
          </a:r>
          <a:r>
            <a:rPr lang="el-GR" sz="2700" b="1" i="0" kern="1200"/>
            <a:t>Επενδύσεων</a:t>
          </a:r>
          <a:r>
            <a:rPr lang="el-GR" sz="2700" b="0" i="0" kern="1200"/>
            <a:t> (</a:t>
          </a:r>
          <a:r>
            <a:rPr lang="en-GB" sz="2700" b="0" i="0" kern="1200"/>
            <a:t>I)</a:t>
          </a:r>
          <a:r>
            <a:rPr lang="el-GR" sz="2700" b="0" i="0" kern="1200"/>
            <a:t>.</a:t>
          </a:r>
          <a:endParaRPr lang="en-US" sz="2700" kern="1200"/>
        </a:p>
      </dsp:txBody>
      <dsp:txXfrm>
        <a:off x="0" y="1749749"/>
        <a:ext cx="6391275" cy="1747187"/>
      </dsp:txXfrm>
    </dsp:sp>
    <dsp:sp modelId="{D25D9F95-50E1-4CD4-8807-A54DD650EDAF}">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6673E-8A46-4AB7-8515-1EE62C656986}">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b="0" i="0" kern="1200"/>
            <a:t>Οι </a:t>
          </a:r>
          <a:r>
            <a:rPr lang="el-GR" sz="2700" b="0" i="1" kern="1200"/>
            <a:t>πηγές χρηματοδότησης </a:t>
          </a:r>
          <a:r>
            <a:rPr lang="el-GR" sz="2700" b="0" i="0" kern="1200"/>
            <a:t>της επένδυσης, το </a:t>
          </a:r>
          <a:r>
            <a:rPr lang="el-GR" sz="2700" b="0" i="1" kern="1200"/>
            <a:t>κόστος της επένδυσης </a:t>
          </a:r>
          <a:r>
            <a:rPr lang="el-GR" sz="2700" b="0" i="0" kern="1200"/>
            <a:t>και η </a:t>
          </a:r>
          <a:r>
            <a:rPr lang="el-GR" sz="2700" b="0" i="1" kern="1200"/>
            <a:t>αποδοτικότητα</a:t>
          </a:r>
          <a:r>
            <a:rPr lang="el-GR" sz="2700" b="0" i="0" kern="1200"/>
            <a:t> της έχουν τεράστια σημασία.  </a:t>
          </a:r>
          <a:endParaRPr lang="en-US" sz="2700" kern="1200"/>
        </a:p>
      </dsp:txBody>
      <dsp:txXfrm>
        <a:off x="0" y="3496937"/>
        <a:ext cx="6391275" cy="17471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672DF-E92B-4F85-9DF7-702FF0D1E471}">
      <dsp:nvSpPr>
        <dsp:cNvPr id="0" name=""/>
        <dsp:cNvSpPr/>
      </dsp:nvSpPr>
      <dsp:spPr>
        <a:xfrm>
          <a:off x="0" y="13343"/>
          <a:ext cx="6391275" cy="2574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για κάθε προϊόν &amp; υπηρεσία μεμονωμένα οδηγούμαστε σε μια επιμέρους αγορά με προσφορά (</a:t>
          </a:r>
          <a:r>
            <a:rPr lang="en-GB" sz="2500" kern="1200"/>
            <a:t>S)</a:t>
          </a:r>
          <a:r>
            <a:rPr lang="el-GR" sz="2500" kern="1200"/>
            <a:t> &amp; ζήτηση</a:t>
          </a:r>
          <a:r>
            <a:rPr lang="en-GB" sz="2500" kern="1200"/>
            <a:t> (D)</a:t>
          </a:r>
          <a:r>
            <a:rPr lang="el-GR" sz="2500" kern="1200"/>
            <a:t> (π.χ. η αγορά φαρμάκου, η αγορά καπνού, η αγορά αγροτικών προϊόντων).</a:t>
          </a:r>
          <a:endParaRPr lang="en-US" sz="2500" kern="1200"/>
        </a:p>
      </dsp:txBody>
      <dsp:txXfrm>
        <a:off x="125652" y="138995"/>
        <a:ext cx="6139971" cy="2322696"/>
      </dsp:txXfrm>
    </dsp:sp>
    <dsp:sp modelId="{F78E1DE8-3CBA-46C0-BDCC-935F3DC5EB97}">
      <dsp:nvSpPr>
        <dsp:cNvPr id="0" name=""/>
        <dsp:cNvSpPr/>
      </dsp:nvSpPr>
      <dsp:spPr>
        <a:xfrm>
          <a:off x="0" y="2659343"/>
          <a:ext cx="6391275" cy="25740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Και όλες μαζί σωρευτικά στη λεγόμενη Συναθροιστική Ζήτηση</a:t>
          </a:r>
          <a:r>
            <a:rPr lang="en-GB" sz="2500" kern="1200"/>
            <a:t> (AD)</a:t>
          </a:r>
          <a:r>
            <a:rPr lang="el-GR" sz="2500" kern="1200"/>
            <a:t> &amp; Συναθροιστική Προσφορά</a:t>
          </a:r>
          <a:r>
            <a:rPr lang="en-GB" sz="2500" kern="1200"/>
            <a:t> (AS)</a:t>
          </a:r>
          <a:r>
            <a:rPr lang="el-GR" sz="2500" kern="1200"/>
            <a:t>. </a:t>
          </a:r>
          <a:endParaRPr lang="en-US" sz="2500" kern="1200"/>
        </a:p>
      </dsp:txBody>
      <dsp:txXfrm>
        <a:off x="125652" y="2784995"/>
        <a:ext cx="6139971" cy="23226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7E4EC-E71E-4EF2-9188-7EDC8D70F40E}">
      <dsp:nvSpPr>
        <dsp:cNvPr id="0" name=""/>
        <dsp:cNvSpPr/>
      </dsp:nvSpPr>
      <dsp:spPr>
        <a:xfrm>
          <a:off x="0" y="87829"/>
          <a:ext cx="6391275" cy="122023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Υπάρχουν πολλών μορφών αγορές</a:t>
          </a:r>
          <a:endParaRPr lang="en-US" sz="2200" kern="1200"/>
        </a:p>
      </dsp:txBody>
      <dsp:txXfrm>
        <a:off x="59567" y="147396"/>
        <a:ext cx="6272141" cy="1101102"/>
      </dsp:txXfrm>
    </dsp:sp>
    <dsp:sp modelId="{10330246-8256-415B-9C49-5EF9E6E9E9A3}">
      <dsp:nvSpPr>
        <dsp:cNvPr id="0" name=""/>
        <dsp:cNvSpPr/>
      </dsp:nvSpPr>
      <dsp:spPr>
        <a:xfrm>
          <a:off x="0" y="1371426"/>
          <a:ext cx="6391275" cy="1220236"/>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Οι αγορές έχουν αγοραστές και πωλητές</a:t>
          </a:r>
          <a:endParaRPr lang="en-US" sz="2200" kern="1200"/>
        </a:p>
      </dsp:txBody>
      <dsp:txXfrm>
        <a:off x="59567" y="1430993"/>
        <a:ext cx="6272141" cy="1101102"/>
      </dsp:txXfrm>
    </dsp:sp>
    <dsp:sp modelId="{4A5A3C82-BFA8-4A4E-9F57-00C7AA07C302}">
      <dsp:nvSpPr>
        <dsp:cNvPr id="0" name=""/>
        <dsp:cNvSpPr/>
      </dsp:nvSpPr>
      <dsp:spPr>
        <a:xfrm>
          <a:off x="0" y="2655023"/>
          <a:ext cx="6391275" cy="1220236"/>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Δεν είναι αναγκαίο να συναντηθούν οι αγοραστές και πωλητές για να πραγματοποιηθεί κάποια συναλλαγή</a:t>
          </a:r>
          <a:endParaRPr lang="en-US" sz="2200" kern="1200"/>
        </a:p>
      </dsp:txBody>
      <dsp:txXfrm>
        <a:off x="59567" y="2714590"/>
        <a:ext cx="6272141" cy="1101102"/>
      </dsp:txXfrm>
    </dsp:sp>
    <dsp:sp modelId="{F97ACE7F-52CF-4050-A25F-931C9267C723}">
      <dsp:nvSpPr>
        <dsp:cNvPr id="0" name=""/>
        <dsp:cNvSpPr/>
      </dsp:nvSpPr>
      <dsp:spPr>
        <a:xfrm>
          <a:off x="0" y="3938620"/>
          <a:ext cx="6391275" cy="122023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Μια ανταγωνιστική αγορά έχει πολλούς αγοραστές και πωλητές όπου κανένας δεν έχει σημαντικό αντίκτυπο στην τιμή</a:t>
          </a:r>
          <a:endParaRPr lang="en-US" sz="2200" kern="1200"/>
        </a:p>
      </dsp:txBody>
      <dsp:txXfrm>
        <a:off x="59567" y="3998187"/>
        <a:ext cx="6272141" cy="11011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55897-358C-40B2-AD1D-0540026538F2}">
      <dsp:nvSpPr>
        <dsp:cNvPr id="0" name=""/>
        <dsp:cNvSpPr/>
      </dsp:nvSpPr>
      <dsp:spPr>
        <a:xfrm>
          <a:off x="0" y="40433"/>
          <a:ext cx="6391275" cy="8751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Χαρακτηριστικά μιας τέλεια ανταγωνιστικής αγοράς:</a:t>
          </a:r>
          <a:endParaRPr lang="en-US" sz="2200" kern="1200"/>
        </a:p>
      </dsp:txBody>
      <dsp:txXfrm>
        <a:off x="42722" y="83155"/>
        <a:ext cx="6305831" cy="789716"/>
      </dsp:txXfrm>
    </dsp:sp>
    <dsp:sp modelId="{291A7E24-7DD0-434D-8C1C-7AC0AFE60AE8}">
      <dsp:nvSpPr>
        <dsp:cNvPr id="0" name=""/>
        <dsp:cNvSpPr/>
      </dsp:nvSpPr>
      <dsp:spPr>
        <a:xfrm>
          <a:off x="0" y="915593"/>
          <a:ext cx="6391275" cy="132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a:t>Ομοιογενή αγαθά που σημαίνει ότι οι αγοραστές δεν έχουν καμία προτίμηση</a:t>
          </a:r>
          <a:endParaRPr lang="en-US" sz="1700" kern="1200"/>
        </a:p>
        <a:p>
          <a:pPr marL="171450" lvl="1" indent="-171450" algn="l" defTabSz="755650">
            <a:lnSpc>
              <a:spcPct val="90000"/>
            </a:lnSpc>
            <a:spcBef>
              <a:spcPct val="0"/>
            </a:spcBef>
            <a:spcAft>
              <a:spcPct val="20000"/>
            </a:spcAft>
            <a:buChar char="•"/>
          </a:pPr>
          <a:r>
            <a:rPr lang="en-US" sz="1700" b="0" i="0" kern="1200"/>
            <a:t>Λήπτες τιμών:</a:t>
          </a:r>
          <a:br>
            <a:rPr lang="en-US" sz="1700" b="0" i="0" kern="1200"/>
          </a:br>
          <a:r>
            <a:rPr lang="en-US" sz="1700" b="0" i="0" kern="1200"/>
            <a:t>Πολλοί αγοραστές και πωλητές που δεν μπορούν να επηρεάσουν τις τιμές</a:t>
          </a:r>
          <a:endParaRPr lang="en-US" sz="1700" kern="1200"/>
        </a:p>
      </dsp:txBody>
      <dsp:txXfrm>
        <a:off x="0" y="915593"/>
        <a:ext cx="6391275" cy="1320660"/>
      </dsp:txXfrm>
    </dsp:sp>
    <dsp:sp modelId="{9744428A-C0F4-4B15-8FA2-4CA4C7AB779A}">
      <dsp:nvSpPr>
        <dsp:cNvPr id="0" name=""/>
        <dsp:cNvSpPr/>
      </dsp:nvSpPr>
      <dsp:spPr>
        <a:xfrm>
          <a:off x="0" y="2236253"/>
          <a:ext cx="6391275" cy="8751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Άλλες δομές της αγοράς :</a:t>
          </a:r>
          <a:endParaRPr lang="en-US" sz="2200" kern="1200"/>
        </a:p>
      </dsp:txBody>
      <dsp:txXfrm>
        <a:off x="42722" y="2278975"/>
        <a:ext cx="6305831" cy="789716"/>
      </dsp:txXfrm>
    </dsp:sp>
    <dsp:sp modelId="{51D5A5C7-8F1B-44EC-B03A-21D74D865E71}">
      <dsp:nvSpPr>
        <dsp:cNvPr id="0" name=""/>
        <dsp:cNvSpPr/>
      </dsp:nvSpPr>
      <dsp:spPr>
        <a:xfrm>
          <a:off x="0" y="3111413"/>
          <a:ext cx="6391275" cy="209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a:t>Ολιγοπώλιο:</a:t>
          </a:r>
          <a:br>
            <a:rPr lang="en-US" sz="1700" b="0" i="0" kern="1200"/>
          </a:br>
          <a:r>
            <a:rPr lang="en-US" sz="1700" b="0" i="0" kern="1200"/>
            <a:t>Λίγοι πωλητές οι οποίοι δεν έχουν πάντα έντονο ανταγωνισμό μεταξύ τους</a:t>
          </a:r>
          <a:endParaRPr lang="en-US" sz="1700" kern="1200"/>
        </a:p>
        <a:p>
          <a:pPr marL="171450" lvl="1" indent="-171450" algn="l" defTabSz="755650">
            <a:lnSpc>
              <a:spcPct val="90000"/>
            </a:lnSpc>
            <a:spcBef>
              <a:spcPct val="0"/>
            </a:spcBef>
            <a:spcAft>
              <a:spcPct val="20000"/>
            </a:spcAft>
            <a:buChar char="•"/>
          </a:pPr>
          <a:r>
            <a:rPr lang="en-US" sz="1700" b="0" i="0" kern="1200"/>
            <a:t>Ατελής ή μονοπωλιακός ανταγωνισμός:</a:t>
          </a:r>
          <a:br>
            <a:rPr lang="en-US" sz="1700" b="0" i="0" kern="1200"/>
          </a:br>
          <a:r>
            <a:rPr lang="en-US" sz="1700" b="0" i="0" kern="1200"/>
            <a:t>Πολλοί πωλητές που ο καθένας προσφέρει ελαφρώς διαφορετικό προϊόν</a:t>
          </a:r>
          <a:endParaRPr lang="en-US" sz="1700" kern="1200"/>
        </a:p>
        <a:p>
          <a:pPr marL="171450" lvl="1" indent="-171450" algn="l" defTabSz="755650">
            <a:lnSpc>
              <a:spcPct val="90000"/>
            </a:lnSpc>
            <a:spcBef>
              <a:spcPct val="0"/>
            </a:spcBef>
            <a:spcAft>
              <a:spcPct val="20000"/>
            </a:spcAft>
            <a:buChar char="•"/>
          </a:pPr>
          <a:r>
            <a:rPr lang="en-US" sz="1700" b="0" i="0" kern="1200" dirty="0"/>
            <a:t>(</a:t>
          </a:r>
          <a:r>
            <a:rPr lang="en-US" sz="1700" b="0" i="0" kern="1200" dirty="0" err="1"/>
            <a:t>Μονο</a:t>
          </a:r>
          <a:r>
            <a:rPr lang="en-US" sz="1700" b="0" i="0" kern="1200" dirty="0"/>
            <a:t>πώλιο ή μονοψώνιο – Ένας προμηθευτής ή ένας αγοραστής)</a:t>
          </a:r>
          <a:endParaRPr lang="en-US" sz="1700" kern="1200" dirty="0"/>
        </a:p>
      </dsp:txBody>
      <dsp:txXfrm>
        <a:off x="0" y="3111413"/>
        <a:ext cx="6391275" cy="20948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208C7-968B-4983-AB32-B888193DCE32}">
      <dsp:nvSpPr>
        <dsp:cNvPr id="0" name=""/>
        <dsp:cNvSpPr/>
      </dsp:nvSpPr>
      <dsp:spPr>
        <a:xfrm>
          <a:off x="0" y="79988"/>
          <a:ext cx="6391275" cy="150515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Η προσφορά της αγοράς είναι το άθροισμα των ατομικών προσφορών από τους πωλητές</a:t>
          </a:r>
          <a:endParaRPr lang="en-US" sz="2100" kern="1200"/>
        </a:p>
      </dsp:txBody>
      <dsp:txXfrm>
        <a:off x="73475" y="153463"/>
        <a:ext cx="6244325" cy="1358202"/>
      </dsp:txXfrm>
    </dsp:sp>
    <dsp:sp modelId="{C4F1C5B9-5DFF-4AC6-8322-BF7F1D432829}">
      <dsp:nvSpPr>
        <dsp:cNvPr id="0" name=""/>
        <dsp:cNvSpPr/>
      </dsp:nvSpPr>
      <dsp:spPr>
        <a:xfrm>
          <a:off x="0" y="1585141"/>
          <a:ext cx="6391275"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Η </a:t>
          </a:r>
          <a:r>
            <a:rPr lang="en-US" sz="1600" b="0" i="0" kern="1200" dirty="0" err="1"/>
            <a:t>συμ</a:t>
          </a:r>
          <a:r>
            <a:rPr lang="en-US" sz="1600" b="0" i="0" kern="1200" dirty="0"/>
            <a:t>περιφορά μιας επιχείρησης μπορεί να διαφέρει από αυτή της σ</a:t>
          </a:r>
          <a:r>
            <a:rPr lang="el-GR" sz="1600" b="0" i="0" kern="1200" dirty="0"/>
            <a:t>υ</a:t>
          </a:r>
          <a:r>
            <a:rPr lang="en-US" sz="1600" b="0" i="0" kern="1200" dirty="0" err="1"/>
            <a:t>νολ</a:t>
          </a:r>
          <a:r>
            <a:rPr lang="el-GR" sz="1600" b="0" i="0" kern="1200" dirty="0" err="1"/>
            <a:t>ικής</a:t>
          </a:r>
          <a:r>
            <a:rPr lang="en-US" sz="1600" b="0" i="0" kern="1200" dirty="0"/>
            <a:t> β</a:t>
          </a:r>
          <a:r>
            <a:rPr lang="en-US" sz="1600" b="0" i="0" kern="1200" dirty="0" err="1"/>
            <a:t>ιομηχ</a:t>
          </a:r>
          <a:r>
            <a:rPr lang="en-US" sz="1600" b="0" i="0" kern="1200" dirty="0"/>
            <a:t>ανίας</a:t>
          </a:r>
          <a:endParaRPr lang="en-US" sz="1600" kern="1200" dirty="0"/>
        </a:p>
      </dsp:txBody>
      <dsp:txXfrm>
        <a:off x="0" y="1585141"/>
        <a:ext cx="6391275" cy="510772"/>
      </dsp:txXfrm>
    </dsp:sp>
    <dsp:sp modelId="{B33BA555-A926-4FE0-85A6-C94A501D824A}">
      <dsp:nvSpPr>
        <dsp:cNvPr id="0" name=""/>
        <dsp:cNvSpPr/>
      </dsp:nvSpPr>
      <dsp:spPr>
        <a:xfrm>
          <a:off x="0" y="2095913"/>
          <a:ext cx="6391275" cy="1505152"/>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Μια κίνηση κατά μήκος της καμπύλης προσφοράς προκαλείται από μια μεταβολή της τιμής</a:t>
          </a:r>
          <a:endParaRPr lang="en-US" sz="2100" kern="1200"/>
        </a:p>
      </dsp:txBody>
      <dsp:txXfrm>
        <a:off x="73475" y="2169388"/>
        <a:ext cx="6244325" cy="1358202"/>
      </dsp:txXfrm>
    </dsp:sp>
    <dsp:sp modelId="{C5E19E62-D6B9-4CC6-85DB-D877F6B23B8F}">
      <dsp:nvSpPr>
        <dsp:cNvPr id="0" name=""/>
        <dsp:cNvSpPr/>
      </dsp:nvSpPr>
      <dsp:spPr>
        <a:xfrm>
          <a:off x="0" y="3661545"/>
          <a:ext cx="6391275" cy="1505152"/>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Μια μετατόπιση ή περιστροφή της καμπύλης προσφοράς προκαλείται όταν μεταβάλεται κάποιος άλλος παράγοντας εκτός της τιμής ο οποίος επηρεάζει την προσφορά</a:t>
          </a:r>
          <a:endParaRPr lang="en-US" sz="2100" kern="1200"/>
        </a:p>
      </dsp:txBody>
      <dsp:txXfrm>
        <a:off x="73475" y="3735020"/>
        <a:ext cx="6244325" cy="1358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5EFFE-9FDE-444D-B8F7-C2A1458A85ED}">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72707-146B-4D55-8518-1EEED9DA9783}">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b="1" i="0" kern="1200"/>
            <a:t>Οικονομία Πλάνου</a:t>
          </a:r>
          <a:r>
            <a:rPr lang="el-GR" sz="3000" b="0" i="0" kern="1200"/>
            <a:t>: κεντρικός σχεδιασμός κατανομής πόρων και απόφασης παραγωγής.</a:t>
          </a:r>
          <a:endParaRPr lang="en-US" sz="3000" kern="1200"/>
        </a:p>
      </dsp:txBody>
      <dsp:txXfrm>
        <a:off x="0" y="2561"/>
        <a:ext cx="6391275" cy="1747187"/>
      </dsp:txXfrm>
    </dsp:sp>
    <dsp:sp modelId="{1B5B6899-051D-4D6F-BBB5-AFE3C9162852}">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0A9C1-0E9C-4A3E-ABF3-CF96F7370005}">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b="1" i="0" kern="1200"/>
            <a:t>Οικονομία Αγοράς</a:t>
          </a:r>
          <a:r>
            <a:rPr lang="el-GR" sz="3000" b="0" i="0" kern="1200"/>
            <a:t>: αποκεντρωμένες αποφάσεις στη βάση κινήτρων &amp; αντικινήτρων. </a:t>
          </a:r>
          <a:endParaRPr lang="en-US" sz="3000" kern="1200"/>
        </a:p>
      </dsp:txBody>
      <dsp:txXfrm>
        <a:off x="0" y="1749749"/>
        <a:ext cx="6391275" cy="1747187"/>
      </dsp:txXfrm>
    </dsp:sp>
    <dsp:sp modelId="{1420D296-395C-42C8-ABD5-43A4C9F486EB}">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4C099-0AF9-4133-B76C-C879561E693B}">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b="1" i="0" kern="1200"/>
            <a:t>Μεικτά συστήματα</a:t>
          </a:r>
          <a:r>
            <a:rPr lang="el-GR" sz="3000" b="0" i="0" kern="1200"/>
            <a:t>. </a:t>
          </a:r>
          <a:endParaRPr lang="en-US" sz="3000" kern="1200"/>
        </a:p>
      </dsp:txBody>
      <dsp:txXfrm>
        <a:off x="0" y="3496937"/>
        <a:ext cx="6391275" cy="17471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9EB3-14EF-4AA4-ABE4-864AED78C93A}">
      <dsp:nvSpPr>
        <dsp:cNvPr id="0" name=""/>
        <dsp:cNvSpPr/>
      </dsp:nvSpPr>
      <dsp:spPr>
        <a:xfrm>
          <a:off x="0" y="74543"/>
          <a:ext cx="6391275"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Τιμές εισροών</a:t>
          </a:r>
          <a:endParaRPr lang="en-US" sz="2400" kern="1200"/>
        </a:p>
      </dsp:txBody>
      <dsp:txXfrm>
        <a:off x="28100" y="102643"/>
        <a:ext cx="6335075" cy="519439"/>
      </dsp:txXfrm>
    </dsp:sp>
    <dsp:sp modelId="{F97617CA-D3C7-4533-A499-15E520A67EDE}">
      <dsp:nvSpPr>
        <dsp:cNvPr id="0" name=""/>
        <dsp:cNvSpPr/>
      </dsp:nvSpPr>
      <dsp:spPr>
        <a:xfrm>
          <a:off x="0" y="650183"/>
          <a:ext cx="6391275"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Παράδειγμα:</a:t>
          </a:r>
          <a:br>
            <a:rPr lang="en-US" sz="1900" b="0" i="0" kern="1200"/>
          </a:br>
          <a:r>
            <a:rPr lang="en-US" sz="1900" b="0" i="0" kern="1200"/>
            <a:t>Φτηνότερες εισροές θα αυξήσουν την προσφερόμενη ποσόσοτητα σε κάθε επίπεδο τιμών</a:t>
          </a:r>
          <a:endParaRPr lang="en-US" sz="1900" kern="1200"/>
        </a:p>
      </dsp:txBody>
      <dsp:txXfrm>
        <a:off x="0" y="650183"/>
        <a:ext cx="6391275" cy="1142640"/>
      </dsp:txXfrm>
    </dsp:sp>
    <dsp:sp modelId="{888714F5-AE05-4B7D-9D27-C1CA89C1AD25}">
      <dsp:nvSpPr>
        <dsp:cNvPr id="0" name=""/>
        <dsp:cNvSpPr/>
      </dsp:nvSpPr>
      <dsp:spPr>
        <a:xfrm>
          <a:off x="0" y="1792823"/>
          <a:ext cx="6391275" cy="575639"/>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Τεχνολογία</a:t>
          </a:r>
          <a:endParaRPr lang="en-US" sz="2400" kern="1200"/>
        </a:p>
      </dsp:txBody>
      <dsp:txXfrm>
        <a:off x="28100" y="1820923"/>
        <a:ext cx="6335075" cy="519439"/>
      </dsp:txXfrm>
    </dsp:sp>
    <dsp:sp modelId="{C5CDEB9B-7C3D-48DB-A6B1-7AC3AC01CB92}">
      <dsp:nvSpPr>
        <dsp:cNvPr id="0" name=""/>
        <dsp:cNvSpPr/>
      </dsp:nvSpPr>
      <dsp:spPr>
        <a:xfrm>
          <a:off x="0" y="2437583"/>
          <a:ext cx="6391275" cy="57563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Προσδοκίες</a:t>
          </a:r>
          <a:endParaRPr lang="en-US" sz="2400" kern="1200"/>
        </a:p>
      </dsp:txBody>
      <dsp:txXfrm>
        <a:off x="28100" y="2465683"/>
        <a:ext cx="6335075" cy="519439"/>
      </dsp:txXfrm>
    </dsp:sp>
    <dsp:sp modelId="{4D7B397C-CCFC-4AF9-9AE8-7A269C84D210}">
      <dsp:nvSpPr>
        <dsp:cNvPr id="0" name=""/>
        <dsp:cNvSpPr/>
      </dsp:nvSpPr>
      <dsp:spPr>
        <a:xfrm>
          <a:off x="0" y="3082343"/>
          <a:ext cx="6391275" cy="575639"/>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Ο αριθμός των πωλητών</a:t>
          </a:r>
          <a:endParaRPr lang="en-US" sz="2400" kern="1200"/>
        </a:p>
      </dsp:txBody>
      <dsp:txXfrm>
        <a:off x="28100" y="3110443"/>
        <a:ext cx="6335075" cy="519439"/>
      </dsp:txXfrm>
    </dsp:sp>
    <dsp:sp modelId="{92D622A8-4741-400F-A995-726C553D16FA}">
      <dsp:nvSpPr>
        <dsp:cNvPr id="0" name=""/>
        <dsp:cNvSpPr/>
      </dsp:nvSpPr>
      <dsp:spPr>
        <a:xfrm>
          <a:off x="0" y="3727103"/>
          <a:ext cx="6391275" cy="57563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Φυσικοί/κοινωνικοί παράγοντες</a:t>
          </a:r>
          <a:endParaRPr lang="en-US" sz="2400" kern="1200"/>
        </a:p>
      </dsp:txBody>
      <dsp:txXfrm>
        <a:off x="28100" y="3755203"/>
        <a:ext cx="6335075" cy="519439"/>
      </dsp:txXfrm>
    </dsp:sp>
    <dsp:sp modelId="{32C680B1-195A-40C4-88E6-A163F6258F8D}">
      <dsp:nvSpPr>
        <dsp:cNvPr id="0" name=""/>
        <dsp:cNvSpPr/>
      </dsp:nvSpPr>
      <dsp:spPr>
        <a:xfrm>
          <a:off x="0" y="4302743"/>
          <a:ext cx="6391275"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Παράδειγμα:</a:t>
          </a:r>
          <a:br>
            <a:rPr lang="en-US" sz="1900" b="0" i="0" kern="1200"/>
          </a:br>
          <a:r>
            <a:rPr lang="en-US" sz="1900" b="0" i="0" kern="1200"/>
            <a:t>Ο κακός καιρός θα μειώσει την προσφορά σπαρτών</a:t>
          </a:r>
          <a:endParaRPr lang="en-US" sz="1900" kern="1200"/>
        </a:p>
      </dsp:txBody>
      <dsp:txXfrm>
        <a:off x="0" y="4302743"/>
        <a:ext cx="6391275" cy="869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6CEA2-D6E0-4634-8C4D-8B3B83E7DFE2}">
      <dsp:nvSpPr>
        <dsp:cNvPr id="0" name=""/>
        <dsp:cNvSpPr/>
      </dsp:nvSpPr>
      <dsp:spPr>
        <a:xfrm>
          <a:off x="0" y="74655"/>
          <a:ext cx="6391275" cy="16549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Η ζήτηση της αγοράς είναι το άθροισμα όλων των ατομικών ζητήσεων για ένα συγκεκριμένο αγαθό ή υπηρεσία</a:t>
          </a:r>
          <a:endParaRPr lang="en-US" sz="2300" kern="1200"/>
        </a:p>
      </dsp:txBody>
      <dsp:txXfrm>
        <a:off x="80789" y="155444"/>
        <a:ext cx="6229697" cy="1493387"/>
      </dsp:txXfrm>
    </dsp:sp>
    <dsp:sp modelId="{21C55865-F4E2-4973-AD22-369152EC22A4}">
      <dsp:nvSpPr>
        <dsp:cNvPr id="0" name=""/>
        <dsp:cNvSpPr/>
      </dsp:nvSpPr>
      <dsp:spPr>
        <a:xfrm>
          <a:off x="0" y="1795860"/>
          <a:ext cx="6391275" cy="165496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Μια κίνηση κατά μήκος της καμπύλης ζήτησης συμβαίνει όταν υπάρχει μεταβολή της τιμής</a:t>
          </a:r>
          <a:endParaRPr lang="en-US" sz="2300" kern="1200"/>
        </a:p>
      </dsp:txBody>
      <dsp:txXfrm>
        <a:off x="80789" y="1876649"/>
        <a:ext cx="6229697" cy="1493387"/>
      </dsp:txXfrm>
    </dsp:sp>
    <dsp:sp modelId="{8EED40D2-D255-4494-B6F6-7093AAAA311F}">
      <dsp:nvSpPr>
        <dsp:cNvPr id="0" name=""/>
        <dsp:cNvSpPr/>
      </dsp:nvSpPr>
      <dsp:spPr>
        <a:xfrm>
          <a:off x="0" y="3517066"/>
          <a:ext cx="6391275" cy="165496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Μια μετατόπιση ή περιστροφή της καμπύλης ζήτησης προκαλείται όταν μεταβάλεται ένας παράγοντας εκτός της τιμής ο οποίος επηρεάζει τη ζήτηση</a:t>
          </a:r>
          <a:endParaRPr lang="en-US" sz="2300" kern="1200"/>
        </a:p>
      </dsp:txBody>
      <dsp:txXfrm>
        <a:off x="80789" y="3597855"/>
        <a:ext cx="6229697" cy="14933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05538-4B0F-430A-9DE7-645CE3C35ABD}">
      <dsp:nvSpPr>
        <dsp:cNvPr id="0" name=""/>
        <dsp:cNvSpPr/>
      </dsp:nvSpPr>
      <dsp:spPr>
        <a:xfrm>
          <a:off x="0" y="5513"/>
          <a:ext cx="6391275" cy="6955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Είσοδημα</a:t>
          </a:r>
          <a:endParaRPr lang="en-US" sz="2900" kern="1200"/>
        </a:p>
      </dsp:txBody>
      <dsp:txXfrm>
        <a:off x="33955" y="39468"/>
        <a:ext cx="6323365" cy="627655"/>
      </dsp:txXfrm>
    </dsp:sp>
    <dsp:sp modelId="{D9FB619F-7481-40F4-942E-001FFD6C9AB2}">
      <dsp:nvSpPr>
        <dsp:cNvPr id="0" name=""/>
        <dsp:cNvSpPr/>
      </dsp:nvSpPr>
      <dsp:spPr>
        <a:xfrm>
          <a:off x="0" y="701078"/>
          <a:ext cx="6391275"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a:t>Κανονικά αγαθά</a:t>
          </a:r>
          <a:endParaRPr lang="en-US" sz="2300" kern="1200"/>
        </a:p>
        <a:p>
          <a:pPr marL="228600" lvl="1" indent="-228600" algn="l" defTabSz="1022350">
            <a:lnSpc>
              <a:spcPct val="90000"/>
            </a:lnSpc>
            <a:spcBef>
              <a:spcPct val="0"/>
            </a:spcBef>
            <a:spcAft>
              <a:spcPct val="20000"/>
            </a:spcAft>
            <a:buChar char="•"/>
          </a:pPr>
          <a:r>
            <a:rPr lang="en-US" sz="2300" b="0" i="0" kern="1200"/>
            <a:t>Κατώτερα αγαθά</a:t>
          </a:r>
          <a:endParaRPr lang="en-US" sz="2300" kern="1200"/>
        </a:p>
      </dsp:txBody>
      <dsp:txXfrm>
        <a:off x="0" y="701078"/>
        <a:ext cx="6391275" cy="795397"/>
      </dsp:txXfrm>
    </dsp:sp>
    <dsp:sp modelId="{BD844632-17DC-4745-980C-0C1E00E18A1C}">
      <dsp:nvSpPr>
        <dsp:cNvPr id="0" name=""/>
        <dsp:cNvSpPr/>
      </dsp:nvSpPr>
      <dsp:spPr>
        <a:xfrm>
          <a:off x="0" y="1496476"/>
          <a:ext cx="6391275" cy="695565"/>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Οι τιμές των σχετικών αγαθών</a:t>
          </a:r>
          <a:endParaRPr lang="en-US" sz="2900" kern="1200"/>
        </a:p>
      </dsp:txBody>
      <dsp:txXfrm>
        <a:off x="33955" y="1530431"/>
        <a:ext cx="6323365" cy="627655"/>
      </dsp:txXfrm>
    </dsp:sp>
    <dsp:sp modelId="{EE8536E9-5050-4057-B176-3CD9D62A8AA9}">
      <dsp:nvSpPr>
        <dsp:cNvPr id="0" name=""/>
        <dsp:cNvSpPr/>
      </dsp:nvSpPr>
      <dsp:spPr>
        <a:xfrm>
          <a:off x="0" y="2192041"/>
          <a:ext cx="6391275"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a:t>Υποκατάστατα</a:t>
          </a:r>
          <a:endParaRPr lang="en-US" sz="2300" kern="1200"/>
        </a:p>
        <a:p>
          <a:pPr marL="228600" lvl="1" indent="-228600" algn="l" defTabSz="1022350">
            <a:lnSpc>
              <a:spcPct val="90000"/>
            </a:lnSpc>
            <a:spcBef>
              <a:spcPct val="0"/>
            </a:spcBef>
            <a:spcAft>
              <a:spcPct val="20000"/>
            </a:spcAft>
            <a:buChar char="•"/>
          </a:pPr>
          <a:r>
            <a:rPr lang="en-US" sz="2300" b="0" i="0" kern="1200"/>
            <a:t>Συμπληρωματικά</a:t>
          </a:r>
          <a:endParaRPr lang="en-US" sz="2300" kern="1200"/>
        </a:p>
      </dsp:txBody>
      <dsp:txXfrm>
        <a:off x="0" y="2192041"/>
        <a:ext cx="6391275" cy="795397"/>
      </dsp:txXfrm>
    </dsp:sp>
    <dsp:sp modelId="{F71B2F4D-EE91-4F5C-8640-8B8D50B07917}">
      <dsp:nvSpPr>
        <dsp:cNvPr id="0" name=""/>
        <dsp:cNvSpPr/>
      </dsp:nvSpPr>
      <dsp:spPr>
        <a:xfrm>
          <a:off x="0" y="2987438"/>
          <a:ext cx="6391275" cy="69556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Προτιμήσεις</a:t>
          </a:r>
          <a:endParaRPr lang="en-US" sz="2900" kern="1200"/>
        </a:p>
      </dsp:txBody>
      <dsp:txXfrm>
        <a:off x="33955" y="3021393"/>
        <a:ext cx="6323365" cy="627655"/>
      </dsp:txXfrm>
    </dsp:sp>
    <dsp:sp modelId="{269AD234-E9DA-42ED-BF7C-97135FE14F57}">
      <dsp:nvSpPr>
        <dsp:cNvPr id="0" name=""/>
        <dsp:cNvSpPr/>
      </dsp:nvSpPr>
      <dsp:spPr>
        <a:xfrm>
          <a:off x="0" y="3766523"/>
          <a:ext cx="6391275" cy="695565"/>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Προσδοκίες</a:t>
          </a:r>
          <a:endParaRPr lang="en-US" sz="2900" kern="1200"/>
        </a:p>
      </dsp:txBody>
      <dsp:txXfrm>
        <a:off x="33955" y="3800478"/>
        <a:ext cx="6323365" cy="627655"/>
      </dsp:txXfrm>
    </dsp:sp>
    <dsp:sp modelId="{BF9D1FC2-0696-4643-839B-A31CD556F334}">
      <dsp:nvSpPr>
        <dsp:cNvPr id="0" name=""/>
        <dsp:cNvSpPr/>
      </dsp:nvSpPr>
      <dsp:spPr>
        <a:xfrm>
          <a:off x="0" y="4545608"/>
          <a:ext cx="6391275" cy="69556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Μέγεθος και δομή του πληθυσμού</a:t>
          </a:r>
          <a:endParaRPr lang="en-US" sz="2900" kern="1200"/>
        </a:p>
      </dsp:txBody>
      <dsp:txXfrm>
        <a:off x="33955" y="4579563"/>
        <a:ext cx="6323365" cy="62765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3852E-DD59-47B0-BC86-3177B1F43D40}">
      <dsp:nvSpPr>
        <dsp:cNvPr id="0" name=""/>
        <dsp:cNvSpPr/>
      </dsp:nvSpPr>
      <dsp:spPr>
        <a:xfrm>
          <a:off x="0" y="657034"/>
          <a:ext cx="6391275" cy="50368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Η χρονική περίοδος</a:t>
          </a:r>
          <a:endParaRPr lang="en-US" sz="2100" kern="1200"/>
        </a:p>
      </dsp:txBody>
      <dsp:txXfrm>
        <a:off x="24588" y="681622"/>
        <a:ext cx="6342099" cy="454509"/>
      </dsp:txXfrm>
    </dsp:sp>
    <dsp:sp modelId="{D1DA823C-0B1E-4C64-A229-1653EDB3986A}">
      <dsp:nvSpPr>
        <dsp:cNvPr id="0" name=""/>
        <dsp:cNvSpPr/>
      </dsp:nvSpPr>
      <dsp:spPr>
        <a:xfrm>
          <a:off x="0" y="1160719"/>
          <a:ext cx="6391275"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Η προσφορά συνήθως είναι πιο ελαστική μακροπρόθεσμα </a:t>
          </a:r>
          <a:endParaRPr lang="en-US" sz="1600" kern="1200"/>
        </a:p>
        <a:p>
          <a:pPr marL="171450" lvl="1" indent="-171450" algn="l" defTabSz="711200">
            <a:lnSpc>
              <a:spcPct val="90000"/>
            </a:lnSpc>
            <a:spcBef>
              <a:spcPct val="0"/>
            </a:spcBef>
            <a:spcAft>
              <a:spcPct val="20000"/>
            </a:spcAft>
            <a:buChar char="•"/>
          </a:pPr>
          <a:r>
            <a:rPr lang="en-US" sz="1600" b="0" i="0" kern="1200"/>
            <a:t>Βραχυπρόθεσμα είναι πιο δύσκολο να αλλάξεις τις παραγωγικές δυνατότητες</a:t>
          </a:r>
          <a:endParaRPr lang="en-US" sz="1600" kern="1200"/>
        </a:p>
      </dsp:txBody>
      <dsp:txXfrm>
        <a:off x="0" y="1160719"/>
        <a:ext cx="6391275" cy="782460"/>
      </dsp:txXfrm>
    </dsp:sp>
    <dsp:sp modelId="{8ACCE62A-DE76-4552-AF12-02B9BF0EEDC5}">
      <dsp:nvSpPr>
        <dsp:cNvPr id="0" name=""/>
        <dsp:cNvSpPr/>
      </dsp:nvSpPr>
      <dsp:spPr>
        <a:xfrm>
          <a:off x="0" y="1943179"/>
          <a:ext cx="6391275" cy="503685"/>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Παραγωγική δυνατότητα</a:t>
          </a:r>
          <a:endParaRPr lang="en-US" sz="2100" kern="1200"/>
        </a:p>
      </dsp:txBody>
      <dsp:txXfrm>
        <a:off x="24588" y="1967767"/>
        <a:ext cx="6342099" cy="454509"/>
      </dsp:txXfrm>
    </dsp:sp>
    <dsp:sp modelId="{B1887B39-3391-432B-8A3A-10C325EF2DEF}">
      <dsp:nvSpPr>
        <dsp:cNvPr id="0" name=""/>
        <dsp:cNvSpPr/>
      </dsp:nvSpPr>
      <dsp:spPr>
        <a:xfrm>
          <a:off x="0" y="2446864"/>
          <a:ext cx="6391275"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Οι επιχειρήσεις είναι πιθανότερο να λειτουργούν σε πλήρη δυναμικότητα όταν υπάρχει οικονομική ανάπτυξη </a:t>
          </a:r>
          <a:endParaRPr lang="en-US" sz="1600" kern="1200"/>
        </a:p>
      </dsp:txBody>
      <dsp:txXfrm>
        <a:off x="0" y="2446864"/>
        <a:ext cx="6391275" cy="510772"/>
      </dsp:txXfrm>
    </dsp:sp>
    <dsp:sp modelId="{47F4FF52-C36C-49E5-BB6A-911B363B3B9C}">
      <dsp:nvSpPr>
        <dsp:cNvPr id="0" name=""/>
        <dsp:cNvSpPr/>
      </dsp:nvSpPr>
      <dsp:spPr>
        <a:xfrm>
          <a:off x="0" y="2957637"/>
          <a:ext cx="6391275" cy="50368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Το μέγεθος της επιχείρησης ή του κλάδου</a:t>
          </a:r>
          <a:endParaRPr lang="en-US" sz="2100" kern="1200"/>
        </a:p>
      </dsp:txBody>
      <dsp:txXfrm>
        <a:off x="24588" y="2982225"/>
        <a:ext cx="6342099" cy="454509"/>
      </dsp:txXfrm>
    </dsp:sp>
    <dsp:sp modelId="{7455C236-D6CF-4FD7-B1A9-485F552B55DD}">
      <dsp:nvSpPr>
        <dsp:cNvPr id="0" name=""/>
        <dsp:cNvSpPr/>
      </dsp:nvSpPr>
      <dsp:spPr>
        <a:xfrm>
          <a:off x="0" y="3521802"/>
          <a:ext cx="6391275" cy="503685"/>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Η κινητικότητα των παραγωγικών συντελεστών</a:t>
          </a:r>
          <a:endParaRPr lang="en-US" sz="2100" kern="1200"/>
        </a:p>
      </dsp:txBody>
      <dsp:txXfrm>
        <a:off x="24588" y="3546390"/>
        <a:ext cx="6342099" cy="454509"/>
      </dsp:txXfrm>
    </dsp:sp>
    <dsp:sp modelId="{F96FF793-266B-4678-A060-5C5253F41E48}">
      <dsp:nvSpPr>
        <dsp:cNvPr id="0" name=""/>
        <dsp:cNvSpPr/>
      </dsp:nvSpPr>
      <dsp:spPr>
        <a:xfrm>
          <a:off x="0" y="4085967"/>
          <a:ext cx="6391275" cy="50368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err="1"/>
            <a:t>Ευκολί</a:t>
          </a:r>
          <a:r>
            <a:rPr lang="en-US" sz="2100" b="0" i="0" kern="1200" dirty="0"/>
            <a:t>α δημιουργίας αποθεμ</a:t>
          </a:r>
          <a:r>
            <a:rPr lang="el-GR" sz="2100" b="0" i="0" kern="1200" dirty="0" err="1"/>
            <a:t>άτων</a:t>
          </a:r>
          <a:r>
            <a:rPr lang="el-GR" sz="2100" b="0" i="0" kern="1200" dirty="0"/>
            <a:t> </a:t>
          </a:r>
          <a:endParaRPr lang="en-US" sz="2100" kern="1200" dirty="0"/>
        </a:p>
      </dsp:txBody>
      <dsp:txXfrm>
        <a:off x="24588" y="4110555"/>
        <a:ext cx="6342099" cy="4545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02F23-C942-4589-AA53-E950FCAAE1D2}">
      <dsp:nvSpPr>
        <dsp:cNvPr id="0" name=""/>
        <dsp:cNvSpPr/>
      </dsp:nvSpPr>
      <dsp:spPr>
        <a:xfrm>
          <a:off x="0" y="17725"/>
          <a:ext cx="6391275" cy="19136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Η εισοδηματική ελαστικότητα ζήτησης μετρά πόσο μεταβάλλεται η ζητούμενη ποσότητα καθώς αλλάζει το εισόδημα των καταναλωτών </a:t>
          </a:r>
          <a:endParaRPr lang="en-US" sz="2200" kern="1200"/>
        </a:p>
      </dsp:txBody>
      <dsp:txXfrm>
        <a:off x="93415" y="111140"/>
        <a:ext cx="6204445" cy="1726778"/>
      </dsp:txXfrm>
    </dsp:sp>
    <dsp:sp modelId="{37450A25-3CAA-4F29-901B-74F0C6C94A9B}">
      <dsp:nvSpPr>
        <dsp:cNvPr id="0" name=""/>
        <dsp:cNvSpPr/>
      </dsp:nvSpPr>
      <dsp:spPr>
        <a:xfrm>
          <a:off x="0" y="1994693"/>
          <a:ext cx="6391275" cy="1913608"/>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Εισοδηματική ελαστικότητα ζήτησης = </a:t>
          </a:r>
          <a:br>
            <a:rPr lang="en-US" sz="2200" b="0" i="0" kern="1200"/>
          </a:br>
          <a:r>
            <a:rPr lang="en-US" sz="2200" b="0" i="0" kern="1200"/>
            <a:t>Ποσοστιαία μεταβολή της ζητούμενης ποσότητας δια το ποσοστό μεταβολής του εισοδήματος</a:t>
          </a:r>
          <a:br>
            <a:rPr lang="en-US" sz="2200" b="0" i="0" kern="1200"/>
          </a:br>
          <a:endParaRPr lang="en-US" sz="2200" kern="1200"/>
        </a:p>
      </dsp:txBody>
      <dsp:txXfrm>
        <a:off x="93415" y="2088108"/>
        <a:ext cx="6204445" cy="1726778"/>
      </dsp:txXfrm>
    </dsp:sp>
    <dsp:sp modelId="{20E33AF1-E4A8-4796-8006-F4D1DE5E3967}">
      <dsp:nvSpPr>
        <dsp:cNvPr id="0" name=""/>
        <dsp:cNvSpPr/>
      </dsp:nvSpPr>
      <dsp:spPr>
        <a:xfrm>
          <a:off x="0" y="3908301"/>
          <a:ext cx="6391275" cy="132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err="1"/>
            <a:t>Ορισμέν</a:t>
          </a:r>
          <a:r>
            <a:rPr lang="en-US" sz="1700" b="0" i="0" kern="1200" dirty="0"/>
            <a:t>α αγαθά, όπως </a:t>
          </a:r>
          <a:r>
            <a:rPr lang="el-GR" sz="1700" b="0" i="0" kern="1200" dirty="0"/>
            <a:t>η μετακίνηση με ΜΜΕ</a:t>
          </a:r>
          <a:r>
            <a:rPr lang="en-US" sz="1700" b="0" i="0" kern="1200" dirty="0"/>
            <a:t>, είναι κατώτερα αγαθά: μια αύξηση τους εισοδήματος μειώνει την ζητούμενη ποσότητα </a:t>
          </a:r>
          <a:endParaRPr lang="en-US" sz="1700" kern="1200" dirty="0"/>
        </a:p>
        <a:p>
          <a:pPr marL="171450" lvl="1" indent="-171450" algn="l" defTabSz="755650">
            <a:lnSpc>
              <a:spcPct val="90000"/>
            </a:lnSpc>
            <a:spcBef>
              <a:spcPct val="0"/>
            </a:spcBef>
            <a:spcAft>
              <a:spcPct val="20000"/>
            </a:spcAft>
            <a:buChar char="•"/>
          </a:pPr>
          <a:r>
            <a:rPr lang="en-US" sz="1700" b="0" i="0" kern="1200"/>
            <a:t>Τα πολυτελή αγαθά τείνουν να έχουν υψηλή εισοδηματική ελαστικότητα</a:t>
          </a:r>
          <a:endParaRPr lang="en-US" sz="1700" kern="1200"/>
        </a:p>
      </dsp:txBody>
      <dsp:txXfrm>
        <a:off x="0" y="3908301"/>
        <a:ext cx="6391275" cy="13206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4C165-25EE-4317-9165-2244E0C3C76C}">
      <dsp:nvSpPr>
        <dsp:cNvPr id="0" name=""/>
        <dsp:cNvSpPr/>
      </dsp:nvSpPr>
      <dsp:spPr>
        <a:xfrm>
          <a:off x="0" y="138623"/>
          <a:ext cx="6391275" cy="9547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1" kern="1200"/>
            <a:t>ΚΑΝΟΝΙΚΑ ΑΓΑΘΑ</a:t>
          </a:r>
          <a:r>
            <a:rPr lang="el-GR" sz="1700" kern="1200"/>
            <a:t>: Η ΚΑΤΑΝΑΛΩΣΗ ΤΟΥΣ ΑΥΞΑΝΕΙ ΜΕ ΤΗΝ ΑΥΞΗΣΗ ΤΟΥ ΕΙΣΟΔΗΜΑΤΟΣ (ΕΙΣΟΔΗΜΑΤΙΚΗ ΕΛΑΣΤΙΚΟΤΗΤΑ ΘΕΤΙΚΗ).</a:t>
          </a:r>
          <a:endParaRPr lang="en-US" sz="1700" kern="1200"/>
        </a:p>
      </dsp:txBody>
      <dsp:txXfrm>
        <a:off x="46606" y="185229"/>
        <a:ext cx="6298063" cy="861508"/>
      </dsp:txXfrm>
    </dsp:sp>
    <dsp:sp modelId="{B691B5D7-D5C7-4CC3-A0CE-C1796E8A36DF}">
      <dsp:nvSpPr>
        <dsp:cNvPr id="0" name=""/>
        <dsp:cNvSpPr/>
      </dsp:nvSpPr>
      <dsp:spPr>
        <a:xfrm>
          <a:off x="0" y="1142303"/>
          <a:ext cx="6391275" cy="954720"/>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1" kern="1200"/>
            <a:t>ΥΠΟΚΑΤΑΣΤΑΤΑ</a:t>
          </a:r>
          <a:r>
            <a:rPr lang="el-GR" sz="1700" kern="1200"/>
            <a:t>: ΑΓΑΘΑ ΠΟΥ ΜΠΟΡΟΥΝ ΝΑ ΚΑΤΑΝΑΛΩΘΟΥΝ ΕΝΑΛΛΑΚΤΙΚΑ. </a:t>
          </a:r>
          <a:endParaRPr lang="en-US" sz="1700" kern="1200"/>
        </a:p>
      </dsp:txBody>
      <dsp:txXfrm>
        <a:off x="46606" y="1188909"/>
        <a:ext cx="6298063" cy="861508"/>
      </dsp:txXfrm>
    </dsp:sp>
    <dsp:sp modelId="{DF0E4701-02BB-436A-B09D-EA9EF4014323}">
      <dsp:nvSpPr>
        <dsp:cNvPr id="0" name=""/>
        <dsp:cNvSpPr/>
      </dsp:nvSpPr>
      <dsp:spPr>
        <a:xfrm>
          <a:off x="0" y="2145983"/>
          <a:ext cx="6391275" cy="95472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1" kern="1200"/>
            <a:t>ΥΠΟΔΕΕΣΤΕΡΑ ΑΓΑΘΑ</a:t>
          </a:r>
          <a:r>
            <a:rPr lang="el-GR" sz="1700" kern="1200"/>
            <a:t>: Η ΚΑΤΑΝΑΛΩΣΗ ΤΟΥΣ ΜΕΙΩΝΕΤΑΙ ΟΤΑΝ ΑΥΞΑΝΕΤΑΙ ΤΟ ΕΙΣΟΔΗΜΑ (ΕΙΣΟΔΗΜΑΤΙΚΗ ΕΛΑΣΤΙΚΟΤΗΤΑ ΑΡΝΗΤΙΚΗ) </a:t>
          </a:r>
          <a:endParaRPr lang="en-US" sz="1700" kern="1200"/>
        </a:p>
      </dsp:txBody>
      <dsp:txXfrm>
        <a:off x="46606" y="2192589"/>
        <a:ext cx="6298063" cy="861508"/>
      </dsp:txXfrm>
    </dsp:sp>
    <dsp:sp modelId="{668649B3-CD8E-408E-8A5A-BB570D22662E}">
      <dsp:nvSpPr>
        <dsp:cNvPr id="0" name=""/>
        <dsp:cNvSpPr/>
      </dsp:nvSpPr>
      <dsp:spPr>
        <a:xfrm>
          <a:off x="0" y="3149663"/>
          <a:ext cx="6391275" cy="954720"/>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1" kern="1200"/>
            <a:t>ΑΓΑΘΑ ΠΟΛΥΤΕΛΕΙΑΣ</a:t>
          </a:r>
          <a:r>
            <a:rPr lang="el-GR" sz="1700" kern="1200"/>
            <a:t>: ΥΠΟΚΑΤΗΓΟΡΙΑ ΤΩΝ ΚΑΝΟΝΙΚΩΝ ΑΓΑΘΩΝ ΤΩΝ ΟΠΟΙΩΝ Η ΕΙΣΟΔΗΜΑΤΙΚΗ ΕΛΑΣΤΙΚΟΤΗΤΑ ΕΙΝΑΙ ΜΕΓΑΛΥΤΕΡΗ ΤΗΣ ΜΟΝΑΔΑΣ. </a:t>
          </a:r>
          <a:endParaRPr lang="en-US" sz="1700" kern="1200"/>
        </a:p>
      </dsp:txBody>
      <dsp:txXfrm>
        <a:off x="46606" y="3196269"/>
        <a:ext cx="6298063" cy="861508"/>
      </dsp:txXfrm>
    </dsp:sp>
    <dsp:sp modelId="{84B92E99-FCBB-4AEE-80D0-9C09E19D79BF}">
      <dsp:nvSpPr>
        <dsp:cNvPr id="0" name=""/>
        <dsp:cNvSpPr/>
      </dsp:nvSpPr>
      <dsp:spPr>
        <a:xfrm>
          <a:off x="0" y="4153343"/>
          <a:ext cx="6391275" cy="95472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1" kern="1200"/>
            <a:t>ΕΙΔΗ ΠΡΩΤΗΣ ΑΝΑΓΚΗΣ</a:t>
          </a:r>
          <a:r>
            <a:rPr lang="el-GR" sz="1700" kern="1200"/>
            <a:t>: ΥΠΟΚΑΤΗΓΟΡΙΑ ΤΩΝ ΚΑΝΟΝΙΚΩΝ ΑΓΑΘΩΝ ΤΩΝ ΟΠΟΙΩΝ Η ΕΙΣΟΔΗΜΑΤΙΚΗ ΕΛΑΣΤΙΚΟΤΗΤΑ ΕΙΝΑΙ ΜΙΚΡΟΤΕΡΗ ΤΗΣ ΜΟΝΑΔΑΣ.</a:t>
          </a:r>
          <a:endParaRPr lang="en-US" sz="1700" kern="1200"/>
        </a:p>
      </dsp:txBody>
      <dsp:txXfrm>
        <a:off x="46606" y="4199949"/>
        <a:ext cx="6298063" cy="8615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81A3-A63F-483D-B6CB-F3446FDEDE90}">
      <dsp:nvSpPr>
        <dsp:cNvPr id="0" name=""/>
        <dsp:cNvSpPr/>
      </dsp:nvSpPr>
      <dsp:spPr>
        <a:xfrm>
          <a:off x="0" y="63338"/>
          <a:ext cx="6391275" cy="1179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Συνολικό κόστος = η αγοραία αξία των παραγωγικών συντελεστών που χρησιμοποιεί μια επιχείρηση στην παραγωγή </a:t>
          </a:r>
          <a:endParaRPr lang="en-US" sz="2100" kern="1200"/>
        </a:p>
      </dsp:txBody>
      <dsp:txXfrm>
        <a:off x="57572" y="120910"/>
        <a:ext cx="6276131" cy="1064216"/>
      </dsp:txXfrm>
    </dsp:sp>
    <dsp:sp modelId="{3C2D78D4-706D-4B6D-B117-9BF3405E6EB2}">
      <dsp:nvSpPr>
        <dsp:cNvPr id="0" name=""/>
        <dsp:cNvSpPr/>
      </dsp:nvSpPr>
      <dsp:spPr>
        <a:xfrm>
          <a:off x="0" y="1303178"/>
          <a:ext cx="6391275" cy="117936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Κόστος ευκαιρίας</a:t>
          </a:r>
          <a:endParaRPr lang="en-US" sz="2100" kern="1200"/>
        </a:p>
      </dsp:txBody>
      <dsp:txXfrm>
        <a:off x="57572" y="1360750"/>
        <a:ext cx="6276131" cy="1064216"/>
      </dsp:txXfrm>
    </dsp:sp>
    <dsp:sp modelId="{D7ADD65A-E96A-400B-81E4-0F03344D62E2}">
      <dsp:nvSpPr>
        <dsp:cNvPr id="0" name=""/>
        <dsp:cNvSpPr/>
      </dsp:nvSpPr>
      <dsp:spPr>
        <a:xfrm>
          <a:off x="0" y="2482538"/>
          <a:ext cx="6391275"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Το κόστος ενός πράγματος είναι αυτό που θυσιάζουμε για να το αποκτήσουμε</a:t>
          </a:r>
          <a:endParaRPr lang="en-US" sz="1600" kern="1200"/>
        </a:p>
        <a:p>
          <a:pPr marL="171450" lvl="1" indent="-171450" algn="l" defTabSz="711200">
            <a:lnSpc>
              <a:spcPct val="90000"/>
            </a:lnSpc>
            <a:spcBef>
              <a:spcPct val="0"/>
            </a:spcBef>
            <a:spcAft>
              <a:spcPct val="20000"/>
            </a:spcAft>
            <a:buChar char="•"/>
          </a:pPr>
          <a:r>
            <a:rPr lang="en-US" sz="1600" b="0" i="0" kern="1200"/>
            <a:t>Άμεσα κόστη είναι τα κόστη των παραγωγικών συντελεστών που απαιτούν δαπάνες από την επιχείρηση</a:t>
          </a:r>
          <a:endParaRPr lang="en-US" sz="1600" kern="1200"/>
        </a:p>
        <a:p>
          <a:pPr marL="171450" lvl="1" indent="-171450" algn="l" defTabSz="711200">
            <a:lnSpc>
              <a:spcPct val="90000"/>
            </a:lnSpc>
            <a:spcBef>
              <a:spcPct val="0"/>
            </a:spcBef>
            <a:spcAft>
              <a:spcPct val="20000"/>
            </a:spcAft>
            <a:buChar char="•"/>
          </a:pPr>
          <a:r>
            <a:rPr lang="en-US" sz="1600" b="0" i="0" kern="1200"/>
            <a:t>Έμμεσα κόστη δεν απαιτούν δαπάνη χρημάτων από την επιχείρηση</a:t>
          </a:r>
          <a:endParaRPr lang="en-US" sz="1600" kern="1200"/>
        </a:p>
      </dsp:txBody>
      <dsp:txXfrm>
        <a:off x="0" y="2482538"/>
        <a:ext cx="6391275" cy="1521450"/>
      </dsp:txXfrm>
    </dsp:sp>
    <dsp:sp modelId="{E39F1F07-DD26-490A-8EB7-7A061BF41036}">
      <dsp:nvSpPr>
        <dsp:cNvPr id="0" name=""/>
        <dsp:cNvSpPr/>
      </dsp:nvSpPr>
      <dsp:spPr>
        <a:xfrm>
          <a:off x="0" y="4003988"/>
          <a:ext cx="6391275" cy="11793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0" i="0" kern="1200" dirty="0"/>
            <a:t>Λ</a:t>
          </a:r>
          <a:r>
            <a:rPr lang="en-US" sz="2100" b="0" i="0" kern="1200" dirty="0" err="1"/>
            <a:t>ογιστ</a:t>
          </a:r>
          <a:r>
            <a:rPr lang="el-GR" sz="2100" b="0" i="0" kern="1200" dirty="0" err="1"/>
            <a:t>ικά</a:t>
          </a:r>
          <a:r>
            <a:rPr lang="el-GR" sz="2100" b="0" i="0" kern="1200" dirty="0"/>
            <a:t> αποτυπώνονται </a:t>
          </a:r>
          <a:r>
            <a:rPr lang="en-US" sz="2100" b="0" i="0" kern="1200" dirty="0" err="1"/>
            <a:t>μόνο</a:t>
          </a:r>
          <a:r>
            <a:rPr lang="en-US" sz="2100" b="0" i="0" kern="1200" dirty="0"/>
            <a:t> τα άμεσα κόστη</a:t>
          </a:r>
          <a:endParaRPr lang="en-US" sz="2100" kern="1200" dirty="0"/>
        </a:p>
      </dsp:txBody>
      <dsp:txXfrm>
        <a:off x="57572" y="4061560"/>
        <a:ext cx="6276131" cy="10642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56C69-BBCF-42C4-A4D2-A13F4D9A7D0A}">
      <dsp:nvSpPr>
        <dsp:cNvPr id="0" name=""/>
        <dsp:cNvSpPr/>
      </dsp:nvSpPr>
      <dsp:spPr>
        <a:xfrm>
          <a:off x="0" y="70763"/>
          <a:ext cx="6391275" cy="25108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Οικονομικό κέρδος τα συνολικά έσοδα της επιχείρησης μείον τα συνολικά κόστη (άμεσο και έμμεσο κόστος)</a:t>
          </a:r>
          <a:br>
            <a:rPr lang="en-US" sz="2900" kern="1200"/>
          </a:br>
          <a:endParaRPr lang="en-US" sz="2900" kern="1200"/>
        </a:p>
      </dsp:txBody>
      <dsp:txXfrm>
        <a:off x="122568" y="193331"/>
        <a:ext cx="6146139" cy="2265683"/>
      </dsp:txXfrm>
    </dsp:sp>
    <dsp:sp modelId="{B8F51518-DE7A-4C22-B8E5-EAF50E7BB148}">
      <dsp:nvSpPr>
        <dsp:cNvPr id="0" name=""/>
        <dsp:cNvSpPr/>
      </dsp:nvSpPr>
      <dsp:spPr>
        <a:xfrm>
          <a:off x="0" y="2665103"/>
          <a:ext cx="6391275" cy="25108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Λογιστικό κέρδος τα συνολικά έσοδα της μείον τα άμεσα κόστη.</a:t>
          </a:r>
        </a:p>
      </dsp:txBody>
      <dsp:txXfrm>
        <a:off x="122568" y="2787671"/>
        <a:ext cx="6146139" cy="226568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F9B30-CAEE-49CA-84B8-13AAFF5411F6}">
      <dsp:nvSpPr>
        <dsp:cNvPr id="0" name=""/>
        <dsp:cNvSpPr/>
      </dsp:nvSpPr>
      <dsp:spPr>
        <a:xfrm>
          <a:off x="0" y="181733"/>
          <a:ext cx="6391275" cy="20779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Η συνάρτηση παραγωγής παρουσιάζει την ποσότητα της παραγωγής με διαφορετικούς συνδυασμούς παραγωγικών συντελεστών</a:t>
          </a:r>
          <a:br>
            <a:rPr lang="en-US" sz="2400" b="0" i="0" kern="1200"/>
          </a:br>
          <a:endParaRPr lang="en-US" sz="2400" kern="1200"/>
        </a:p>
      </dsp:txBody>
      <dsp:txXfrm>
        <a:off x="101436" y="283169"/>
        <a:ext cx="6188403" cy="1875047"/>
      </dsp:txXfrm>
    </dsp:sp>
    <dsp:sp modelId="{033C8637-6E8D-4697-9E20-D2FF1210DEA4}">
      <dsp:nvSpPr>
        <dsp:cNvPr id="0" name=""/>
        <dsp:cNvSpPr/>
      </dsp:nvSpPr>
      <dsp:spPr>
        <a:xfrm>
          <a:off x="0" y="2328773"/>
          <a:ext cx="6391275" cy="20779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Ο συνδυασμός των παραγωγικών συντελεστών (γη, εργασία και κεφάλαιο) είναι αποφάσεις που πρέπει να ληφθούν από την επιχείρηση</a:t>
          </a:r>
          <a:endParaRPr lang="en-US" sz="2400" kern="1200"/>
        </a:p>
      </dsp:txBody>
      <dsp:txXfrm>
        <a:off x="101436" y="2430209"/>
        <a:ext cx="6188403" cy="1875047"/>
      </dsp:txXfrm>
    </dsp:sp>
    <dsp:sp modelId="{260B8D7C-5A7A-4A44-9BD9-C34651491E0F}">
      <dsp:nvSpPr>
        <dsp:cNvPr id="0" name=""/>
        <dsp:cNvSpPr/>
      </dsp:nvSpPr>
      <dsp:spPr>
        <a:xfrm>
          <a:off x="0" y="4406693"/>
          <a:ext cx="6391275"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Εντάσεως κεφαλαίου</a:t>
          </a:r>
          <a:endParaRPr lang="en-US" sz="1900" kern="1200"/>
        </a:p>
        <a:p>
          <a:pPr marL="171450" lvl="1" indent="-171450" algn="l" defTabSz="844550">
            <a:lnSpc>
              <a:spcPct val="90000"/>
            </a:lnSpc>
            <a:spcBef>
              <a:spcPct val="0"/>
            </a:spcBef>
            <a:spcAft>
              <a:spcPct val="20000"/>
            </a:spcAft>
            <a:buChar char="•"/>
          </a:pPr>
          <a:r>
            <a:rPr lang="en-US" sz="1900" b="0" i="0" kern="1200"/>
            <a:t>Εντάσεως εργασίας</a:t>
          </a:r>
          <a:endParaRPr lang="en-US" sz="1900" kern="1200"/>
        </a:p>
      </dsp:txBody>
      <dsp:txXfrm>
        <a:off x="0" y="4406693"/>
        <a:ext cx="6391275" cy="65826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D9A72-06B1-479B-8D8F-F73904F2921C}">
      <dsp:nvSpPr>
        <dsp:cNvPr id="0" name=""/>
        <dsp:cNvSpPr/>
      </dsp:nvSpPr>
      <dsp:spPr>
        <a:xfrm>
          <a:off x="0" y="220613"/>
          <a:ext cx="6391275" cy="235521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Σταθερό κόστος = κόστος που δεν καθορίζεται από την ποσότητα της παραγωγής</a:t>
          </a:r>
          <a:br>
            <a:rPr lang="en-US" sz="3300" b="0" i="0" kern="1200"/>
          </a:br>
          <a:endParaRPr lang="en-US" sz="3300" kern="1200"/>
        </a:p>
      </dsp:txBody>
      <dsp:txXfrm>
        <a:off x="114972" y="335585"/>
        <a:ext cx="6161331" cy="2125266"/>
      </dsp:txXfrm>
    </dsp:sp>
    <dsp:sp modelId="{A1B0AABC-B61A-440F-9DCF-9A4CA0FCD1D7}">
      <dsp:nvSpPr>
        <dsp:cNvPr id="0" name=""/>
        <dsp:cNvSpPr/>
      </dsp:nvSpPr>
      <dsp:spPr>
        <a:xfrm>
          <a:off x="0" y="2670863"/>
          <a:ext cx="6391275" cy="235521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Μεταβλητό κόστος = κόστος που εξαρτάται από την ποσότητα της παραγωγής</a:t>
          </a:r>
          <a:endParaRPr lang="en-US" sz="3300" kern="1200"/>
        </a:p>
      </dsp:txBody>
      <dsp:txXfrm>
        <a:off x="114972" y="2785835"/>
        <a:ext cx="6161331" cy="2125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B9C76-DC89-49AD-93AA-920F92EB4977}">
      <dsp:nvSpPr>
        <dsp:cNvPr id="0" name=""/>
        <dsp:cNvSpPr/>
      </dsp:nvSpPr>
      <dsp:spPr>
        <a:xfrm>
          <a:off x="0" y="727711"/>
          <a:ext cx="6391275" cy="5958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a:t>Δημόσιος Τομέας: Κράτος, ΟΤΑ, (Κεντρική Τράπεζα).</a:t>
          </a:r>
          <a:endParaRPr lang="en-US" sz="1500" kern="1200"/>
        </a:p>
      </dsp:txBody>
      <dsp:txXfrm>
        <a:off x="29088" y="756799"/>
        <a:ext cx="6333099" cy="537701"/>
      </dsp:txXfrm>
    </dsp:sp>
    <dsp:sp modelId="{6605553F-BEC3-422C-B5CF-6A94981148BB}">
      <dsp:nvSpPr>
        <dsp:cNvPr id="0" name=""/>
        <dsp:cNvSpPr/>
      </dsp:nvSpPr>
      <dsp:spPr>
        <a:xfrm>
          <a:off x="0" y="1366788"/>
          <a:ext cx="6391275" cy="595877"/>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a:t>Ο στόχος τους: </a:t>
          </a:r>
          <a:r>
            <a:rPr lang="el-GR" sz="1500" b="1" i="0" kern="1200"/>
            <a:t>μεγιστοποίηση της ωφέλειας των πολιτών</a:t>
          </a:r>
          <a:r>
            <a:rPr lang="el-GR" sz="1500" b="0" i="0" kern="1200"/>
            <a:t>. </a:t>
          </a:r>
          <a:endParaRPr lang="en-US" sz="1500" kern="1200"/>
        </a:p>
      </dsp:txBody>
      <dsp:txXfrm>
        <a:off x="29088" y="1395876"/>
        <a:ext cx="6333099" cy="537701"/>
      </dsp:txXfrm>
    </dsp:sp>
    <dsp:sp modelId="{79E33A98-5DF2-482C-AE09-7FA4DF5147DA}">
      <dsp:nvSpPr>
        <dsp:cNvPr id="0" name=""/>
        <dsp:cNvSpPr/>
      </dsp:nvSpPr>
      <dsp:spPr>
        <a:xfrm>
          <a:off x="0" y="2005866"/>
          <a:ext cx="6391275" cy="595877"/>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i="0" kern="1200"/>
            <a:t>Ιδιωτικός Τομέας</a:t>
          </a:r>
          <a:r>
            <a:rPr lang="el-GR" sz="1500" b="0" i="0" kern="1200"/>
            <a:t>: </a:t>
          </a:r>
          <a:r>
            <a:rPr lang="el-GR" sz="1500" b="0" i="1" kern="1200"/>
            <a:t>Νοικοκυριά</a:t>
          </a:r>
          <a:endParaRPr lang="en-US" sz="1500" kern="1200"/>
        </a:p>
      </dsp:txBody>
      <dsp:txXfrm>
        <a:off x="29088" y="2034954"/>
        <a:ext cx="6333099" cy="537701"/>
      </dsp:txXfrm>
    </dsp:sp>
    <dsp:sp modelId="{5455D3A1-C697-444D-B2C5-F15160A196B6}">
      <dsp:nvSpPr>
        <dsp:cNvPr id="0" name=""/>
        <dsp:cNvSpPr/>
      </dsp:nvSpPr>
      <dsp:spPr>
        <a:xfrm>
          <a:off x="0" y="2644943"/>
          <a:ext cx="6391275" cy="595877"/>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a:t>Ο στόχος τους: </a:t>
          </a:r>
          <a:r>
            <a:rPr lang="el-GR" sz="1500" b="1" i="0" kern="1200"/>
            <a:t>η μεγιστοποίηση της ωφέλειας τους</a:t>
          </a:r>
          <a:r>
            <a:rPr lang="el-GR" sz="1500" b="0" i="0" kern="1200"/>
            <a:t>. </a:t>
          </a:r>
          <a:endParaRPr lang="en-US" sz="1500" kern="1200"/>
        </a:p>
      </dsp:txBody>
      <dsp:txXfrm>
        <a:off x="29088" y="2674031"/>
        <a:ext cx="6333099" cy="537701"/>
      </dsp:txXfrm>
    </dsp:sp>
    <dsp:sp modelId="{36C63431-8F1B-4F33-8CA7-F821BA7669F9}">
      <dsp:nvSpPr>
        <dsp:cNvPr id="0" name=""/>
        <dsp:cNvSpPr/>
      </dsp:nvSpPr>
      <dsp:spPr>
        <a:xfrm>
          <a:off x="0" y="3284020"/>
          <a:ext cx="6391275" cy="595877"/>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i="0" kern="1200"/>
            <a:t>Επιχειρήσεις</a:t>
          </a:r>
          <a:r>
            <a:rPr lang="el-GR" sz="1500" b="0" i="0" kern="1200"/>
            <a:t>.</a:t>
          </a:r>
          <a:endParaRPr lang="en-US" sz="1500" kern="1200"/>
        </a:p>
      </dsp:txBody>
      <dsp:txXfrm>
        <a:off x="29088" y="3313108"/>
        <a:ext cx="6333099" cy="537701"/>
      </dsp:txXfrm>
    </dsp:sp>
    <dsp:sp modelId="{065F3878-A665-4334-B15F-AE811BD1D84F}">
      <dsp:nvSpPr>
        <dsp:cNvPr id="0" name=""/>
        <dsp:cNvSpPr/>
      </dsp:nvSpPr>
      <dsp:spPr>
        <a:xfrm>
          <a:off x="0" y="3923098"/>
          <a:ext cx="6391275" cy="595877"/>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a:t>Ο στόχος τους: </a:t>
          </a:r>
          <a:r>
            <a:rPr lang="el-GR" sz="1500" b="1" i="0" kern="1200"/>
            <a:t>η μεγιστοποίηση των κερδών τους </a:t>
          </a:r>
          <a:r>
            <a:rPr lang="el-GR" sz="1500" b="0" i="0" kern="1200"/>
            <a:t>(με απώτερο στόχο τη μεγιστοποίηση της ωφέλειας τους των μετόχων τους). </a:t>
          </a:r>
          <a:endParaRPr lang="en-US" sz="1500" kern="1200"/>
        </a:p>
      </dsp:txBody>
      <dsp:txXfrm>
        <a:off x="29088" y="3952186"/>
        <a:ext cx="6333099" cy="53770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35026-5F46-4A57-8729-E4E79E403F58}">
      <dsp:nvSpPr>
        <dsp:cNvPr id="0" name=""/>
        <dsp:cNvSpPr/>
      </dsp:nvSpPr>
      <dsp:spPr>
        <a:xfrm>
          <a:off x="0" y="66915"/>
          <a:ext cx="6391275" cy="12306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Μέσο συνολικό κόστος = το συνολικό κόστος προς την ποσότητα της παραγωγής</a:t>
          </a:r>
          <a:endParaRPr lang="en-US" sz="2200" kern="1200"/>
        </a:p>
      </dsp:txBody>
      <dsp:txXfrm>
        <a:off x="60077" y="126992"/>
        <a:ext cx="6271121" cy="1110539"/>
      </dsp:txXfrm>
    </dsp:sp>
    <dsp:sp modelId="{FD81B39D-BEB0-4AE5-8EB3-FD3E3D222CFB}">
      <dsp:nvSpPr>
        <dsp:cNvPr id="0" name=""/>
        <dsp:cNvSpPr/>
      </dsp:nvSpPr>
      <dsp:spPr>
        <a:xfrm>
          <a:off x="0" y="1360969"/>
          <a:ext cx="6391275" cy="1230693"/>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Μέσο σταθερό κόστος = τα σταθερά κόστη προς την ποσότητα της παραγωγής</a:t>
          </a:r>
          <a:endParaRPr lang="en-US" sz="2200" kern="1200"/>
        </a:p>
      </dsp:txBody>
      <dsp:txXfrm>
        <a:off x="60077" y="1421046"/>
        <a:ext cx="6271121" cy="1110539"/>
      </dsp:txXfrm>
    </dsp:sp>
    <dsp:sp modelId="{F5A854DF-22E5-4D61-A225-483192EEE6BE}">
      <dsp:nvSpPr>
        <dsp:cNvPr id="0" name=""/>
        <dsp:cNvSpPr/>
      </dsp:nvSpPr>
      <dsp:spPr>
        <a:xfrm>
          <a:off x="0" y="2655023"/>
          <a:ext cx="6391275" cy="1230693"/>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Μέσο μεταβλητό κόστος το συνολικό μεταβλητό κόστος προς την ποσότητα της παραγωγής. </a:t>
          </a:r>
          <a:endParaRPr lang="en-US" sz="2200" kern="1200"/>
        </a:p>
      </dsp:txBody>
      <dsp:txXfrm>
        <a:off x="60077" y="2715100"/>
        <a:ext cx="6271121" cy="1110539"/>
      </dsp:txXfrm>
    </dsp:sp>
    <dsp:sp modelId="{71B55832-261B-49DD-B332-109A9539D4B4}">
      <dsp:nvSpPr>
        <dsp:cNvPr id="0" name=""/>
        <dsp:cNvSpPr/>
      </dsp:nvSpPr>
      <dsp:spPr>
        <a:xfrm>
          <a:off x="0" y="3949077"/>
          <a:ext cx="6391275" cy="1230693"/>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Οριακό κόστος η αύξηση του συνολικού κόστους που προκύπτει από μια επιπρόσθετη μονάδα παραγωγής</a:t>
          </a:r>
          <a:endParaRPr lang="en-US" sz="2200" kern="1200"/>
        </a:p>
      </dsp:txBody>
      <dsp:txXfrm>
        <a:off x="60077" y="4009154"/>
        <a:ext cx="6271121" cy="11105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DD82-0435-4ABC-BD14-BF2F8FA4005E}">
      <dsp:nvSpPr>
        <dsp:cNvPr id="0" name=""/>
        <dsp:cNvSpPr/>
      </dsp:nvSpPr>
      <dsp:spPr>
        <a:xfrm>
          <a:off x="0" y="58807"/>
          <a:ext cx="6391275" cy="83910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Οι ζωές μας επηρεάζονται από την αλληλεπίδραση με ένα σχετικά μικρό αριθμό πολύ μεγάλων επιχειρήσεων</a:t>
          </a:r>
          <a:endParaRPr lang="en-US" sz="1500" kern="1200"/>
        </a:p>
      </dsp:txBody>
      <dsp:txXfrm>
        <a:off x="40962" y="99769"/>
        <a:ext cx="6309351" cy="757185"/>
      </dsp:txXfrm>
    </dsp:sp>
    <dsp:sp modelId="{CB16EF4F-36BF-438D-B113-FC31012BF1DF}">
      <dsp:nvSpPr>
        <dsp:cNvPr id="0" name=""/>
        <dsp:cNvSpPr/>
      </dsp:nvSpPr>
      <dsp:spPr>
        <a:xfrm>
          <a:off x="0" y="941116"/>
          <a:ext cx="6391275" cy="839109"/>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Αυτές οι επιχειρήσεις μπορεί να είναι διαμορφωτές τιμών αντί λήπτες</a:t>
          </a:r>
          <a:endParaRPr lang="en-US" sz="1500" kern="1200"/>
        </a:p>
      </dsp:txBody>
      <dsp:txXfrm>
        <a:off x="40962" y="982078"/>
        <a:ext cx="6309351" cy="757185"/>
      </dsp:txXfrm>
    </dsp:sp>
    <dsp:sp modelId="{27D1A3B0-71AF-4C87-BC7F-4F6B818482A1}">
      <dsp:nvSpPr>
        <dsp:cNvPr id="0" name=""/>
        <dsp:cNvSpPr/>
      </dsp:nvSpPr>
      <dsp:spPr>
        <a:xfrm>
          <a:off x="0" y="1823426"/>
          <a:ext cx="6391275" cy="83910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err="1"/>
            <a:t>Αυτές</a:t>
          </a:r>
          <a:r>
            <a:rPr lang="en-US" sz="1500" b="0" i="0" kern="1200" dirty="0"/>
            <a:t> </a:t>
          </a:r>
          <a:r>
            <a:rPr lang="en-US" sz="1500" b="0" i="0" kern="1200" dirty="0" err="1"/>
            <a:t>οι</a:t>
          </a:r>
          <a:r>
            <a:rPr lang="en-US" sz="1500" b="0" i="0" kern="1200" dirty="0"/>
            <a:t> επ</a:t>
          </a:r>
          <a:r>
            <a:rPr lang="en-US" sz="1500" b="0" i="0" kern="1200" dirty="0" err="1"/>
            <a:t>ιχειρήσεις</a:t>
          </a:r>
          <a:r>
            <a:rPr lang="en-US" sz="1500" b="0" i="0" kern="1200" dirty="0"/>
            <a:t> π</a:t>
          </a:r>
          <a:r>
            <a:rPr lang="en-US" sz="1500" b="0" i="0" kern="1200" dirty="0" err="1"/>
            <a:t>ροσ</a:t>
          </a:r>
          <a:r>
            <a:rPr lang="en-US" sz="1500" b="0" i="0" kern="1200" dirty="0"/>
            <a:t>παθούν να κάνουν τους πελάτες τους να πιστεύο</a:t>
          </a:r>
          <a:r>
            <a:rPr lang="el-GR" sz="1500" b="0" i="0" kern="1200" dirty="0"/>
            <a:t>υ</a:t>
          </a:r>
          <a:r>
            <a:rPr lang="en-US" sz="1500" b="0" i="0" kern="1200" dirty="0"/>
            <a:t>ν </a:t>
          </a:r>
          <a:r>
            <a:rPr lang="en-US" sz="1500" b="0" i="0" kern="1200" dirty="0" err="1"/>
            <a:t>ότι</a:t>
          </a:r>
          <a:r>
            <a:rPr lang="en-US" sz="1500" b="0" i="0" kern="1200" dirty="0"/>
            <a:t> τα </a:t>
          </a:r>
          <a:r>
            <a:rPr lang="en-US" sz="1500" b="0" i="0" kern="1200" dirty="0" err="1"/>
            <a:t>δικά</a:t>
          </a:r>
          <a:r>
            <a:rPr lang="en-US" sz="1500" b="0" i="0" kern="1200" dirty="0"/>
            <a:t> </a:t>
          </a:r>
          <a:r>
            <a:rPr lang="en-US" sz="1500" b="0" i="0" kern="1200" dirty="0" err="1"/>
            <a:t>τους</a:t>
          </a:r>
          <a:r>
            <a:rPr lang="en-US" sz="1500" b="0" i="0" kern="1200" dirty="0"/>
            <a:t> π</a:t>
          </a:r>
          <a:r>
            <a:rPr lang="en-US" sz="1500" b="0" i="0" kern="1200" dirty="0" err="1"/>
            <a:t>ροϊόντ</a:t>
          </a:r>
          <a:r>
            <a:rPr lang="en-US" sz="1500" b="0" i="0" kern="1200" dirty="0"/>
            <a:t>α είναι </a:t>
          </a:r>
          <a:r>
            <a:rPr lang="el-GR" sz="1500" b="0" i="0" kern="1200" dirty="0"/>
            <a:t>διαφορετικά και εν τέλει </a:t>
          </a:r>
          <a:r>
            <a:rPr lang="en-US" sz="1500" b="0" i="0" kern="1200" dirty="0"/>
            <a:t>κα</a:t>
          </a:r>
          <a:r>
            <a:rPr lang="en-US" sz="1500" b="0" i="0" kern="1200" dirty="0" err="1"/>
            <a:t>λύτερ</a:t>
          </a:r>
          <a:r>
            <a:rPr lang="en-US" sz="1500" b="0" i="0" kern="1200" dirty="0"/>
            <a:t>α από τα υπόλοιπα στην αγορά</a:t>
          </a:r>
          <a:endParaRPr lang="en-US" sz="1500" kern="1200" dirty="0"/>
        </a:p>
      </dsp:txBody>
      <dsp:txXfrm>
        <a:off x="40962" y="1864388"/>
        <a:ext cx="6309351" cy="757185"/>
      </dsp:txXfrm>
    </dsp:sp>
    <dsp:sp modelId="{66099B07-C4DA-4B1C-875C-5D5F1E7A04B9}">
      <dsp:nvSpPr>
        <dsp:cNvPr id="0" name=""/>
        <dsp:cNvSpPr/>
      </dsp:nvSpPr>
      <dsp:spPr>
        <a:xfrm>
          <a:off x="0" y="2705735"/>
          <a:ext cx="6391275" cy="839109"/>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Κατά αυτό το τρόπο μπορούν να ασκήσουν ισχύ στην αγορά</a:t>
          </a:r>
          <a:endParaRPr lang="en-US" sz="1500" kern="1200"/>
        </a:p>
      </dsp:txBody>
      <dsp:txXfrm>
        <a:off x="40962" y="2746697"/>
        <a:ext cx="6309351" cy="757185"/>
      </dsp:txXfrm>
    </dsp:sp>
    <dsp:sp modelId="{9B5B7731-187D-41D3-966B-5B9A578AE998}">
      <dsp:nvSpPr>
        <dsp:cNvPr id="0" name=""/>
        <dsp:cNvSpPr/>
      </dsp:nvSpPr>
      <dsp:spPr>
        <a:xfrm>
          <a:off x="0" y="3588045"/>
          <a:ext cx="6391275" cy="83910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Ο βα</a:t>
          </a:r>
          <a:r>
            <a:rPr lang="en-US" sz="1500" b="0" i="0" kern="1200" dirty="0" err="1"/>
            <a:t>θμό</a:t>
          </a:r>
          <a:r>
            <a:rPr lang="el-GR" sz="1500" b="0" i="0" kern="1200" dirty="0"/>
            <a:t>ς</a:t>
          </a:r>
          <a:r>
            <a:rPr lang="en-US" sz="1500" b="0" i="0" kern="1200" dirty="0"/>
            <a:t> </a:t>
          </a:r>
          <a:r>
            <a:rPr lang="en-US" sz="1500" b="0" i="0" kern="1200" dirty="0" err="1"/>
            <a:t>ισχύος</a:t>
          </a:r>
          <a:r>
            <a:rPr lang="en-US" sz="1500" b="0" i="0" kern="1200" dirty="0"/>
            <a:t> π</a:t>
          </a:r>
          <a:r>
            <a:rPr lang="en-US" sz="1500" b="0" i="0" kern="1200" dirty="0" err="1"/>
            <a:t>ου</a:t>
          </a:r>
          <a:r>
            <a:rPr lang="en-US" sz="1500" b="0" i="0" kern="1200" dirty="0"/>
            <a:t> απ</a:t>
          </a:r>
          <a:r>
            <a:rPr lang="en-US" sz="1500" b="0" i="0" kern="1200" dirty="0" err="1"/>
            <a:t>ολ</a:t>
          </a:r>
          <a:r>
            <a:rPr lang="en-US" sz="1500" b="0" i="0" kern="1200" dirty="0"/>
            <a:t>αμβάνουν διαφέρει</a:t>
          </a:r>
          <a:endParaRPr lang="en-US" sz="1500" kern="1200" dirty="0"/>
        </a:p>
      </dsp:txBody>
      <dsp:txXfrm>
        <a:off x="40962" y="3629007"/>
        <a:ext cx="6309351" cy="757185"/>
      </dsp:txXfrm>
    </dsp:sp>
    <dsp:sp modelId="{01AB38AE-AA46-4EDF-AB5F-F759A0FB60B6}">
      <dsp:nvSpPr>
        <dsp:cNvPr id="0" name=""/>
        <dsp:cNvSpPr/>
      </dsp:nvSpPr>
      <dsp:spPr>
        <a:xfrm>
          <a:off x="0" y="4427154"/>
          <a:ext cx="6391275"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b="0" i="0" kern="1200"/>
            <a:t>Το μονοπώλιο (μοναδικός πωλητής) είναι η ακραία μορφή ατελούς φάσματος ανταγωνισμού</a:t>
          </a:r>
          <a:endParaRPr lang="en-US" sz="1200" kern="1200"/>
        </a:p>
        <a:p>
          <a:pPr marL="114300" lvl="1" indent="-114300" algn="l" defTabSz="533400">
            <a:lnSpc>
              <a:spcPct val="90000"/>
            </a:lnSpc>
            <a:spcBef>
              <a:spcPct val="0"/>
            </a:spcBef>
            <a:spcAft>
              <a:spcPct val="20000"/>
            </a:spcAft>
            <a:buChar char="•"/>
          </a:pPr>
          <a:r>
            <a:rPr lang="en-US" sz="1200" b="0" i="0" kern="1200"/>
            <a:t>Μια επιχείρηση μπορεί να είναι σε θέση να εξασκήσει μονοπωλιακή ισχύ  ακόμα και αν δεν ελέγχει όλη την αγορά</a:t>
          </a:r>
          <a:endParaRPr lang="en-US" sz="1200" kern="1200"/>
        </a:p>
      </dsp:txBody>
      <dsp:txXfrm>
        <a:off x="0" y="4427154"/>
        <a:ext cx="6391275" cy="7607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BEDC-8EF3-4F40-81BF-09D532D617B0}">
      <dsp:nvSpPr>
        <dsp:cNvPr id="0" name=""/>
        <dsp:cNvSpPr/>
      </dsp:nvSpPr>
      <dsp:spPr>
        <a:xfrm>
          <a:off x="0" y="23851"/>
          <a:ext cx="6391275" cy="194278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err="1"/>
            <a:t>Μι</a:t>
          </a:r>
          <a:r>
            <a:rPr lang="en-US" sz="2700" b="0" i="0" kern="1200" dirty="0"/>
            <a:t>α μονοπωλιακή επιχείρηση αντιμετωπίζει μια καμπύλη ζήτησης με αρνητική κλίση</a:t>
          </a:r>
          <a:endParaRPr lang="en-US" sz="2700" kern="1200" dirty="0"/>
        </a:p>
      </dsp:txBody>
      <dsp:txXfrm>
        <a:off x="94839" y="118690"/>
        <a:ext cx="6201597" cy="1753107"/>
      </dsp:txXfrm>
    </dsp:sp>
    <dsp:sp modelId="{222D7F77-B71E-4EF8-B694-A60AFF121FB5}">
      <dsp:nvSpPr>
        <dsp:cNvPr id="0" name=""/>
        <dsp:cNvSpPr/>
      </dsp:nvSpPr>
      <dsp:spPr>
        <a:xfrm>
          <a:off x="0" y="1966636"/>
          <a:ext cx="6391275"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Η καμπύλη ζήτησης της είναι η αγοραία καμπύλη ζήτησης</a:t>
          </a:r>
          <a:endParaRPr lang="en-US" sz="2100" kern="1200"/>
        </a:p>
        <a:p>
          <a:pPr marL="228600" lvl="1" indent="-228600" algn="l" defTabSz="933450">
            <a:lnSpc>
              <a:spcPct val="90000"/>
            </a:lnSpc>
            <a:spcBef>
              <a:spcPct val="0"/>
            </a:spcBef>
            <a:spcAft>
              <a:spcPct val="20000"/>
            </a:spcAft>
            <a:buChar char="•"/>
          </a:pPr>
          <a:r>
            <a:rPr lang="en-US" sz="2100" b="0" i="0" kern="1200"/>
            <a:t>Πρέπει να αποδεχθεί χαμηλότερη τιμή εάν θέλει να πουλήσει περισσότερα</a:t>
          </a:r>
          <a:endParaRPr lang="en-US" sz="2100" kern="1200"/>
        </a:p>
      </dsp:txBody>
      <dsp:txXfrm>
        <a:off x="0" y="1966636"/>
        <a:ext cx="6391275" cy="1313414"/>
      </dsp:txXfrm>
    </dsp:sp>
    <dsp:sp modelId="{0468B5D3-7120-4998-A90B-7AD1992BF1F4}">
      <dsp:nvSpPr>
        <dsp:cNvPr id="0" name=""/>
        <dsp:cNvSpPr/>
      </dsp:nvSpPr>
      <dsp:spPr>
        <a:xfrm>
          <a:off x="0" y="3280050"/>
          <a:ext cx="6391275" cy="194278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err="1"/>
            <a:t>Οι</a:t>
          </a:r>
          <a:r>
            <a:rPr lang="en-US" sz="2700" b="0" i="0" kern="1200" dirty="0"/>
            <a:t> επ</a:t>
          </a:r>
          <a:r>
            <a:rPr lang="en-US" sz="2700" b="0" i="0" kern="1200" dirty="0" err="1"/>
            <a:t>ιχειρήσεις</a:t>
          </a:r>
          <a:r>
            <a:rPr lang="en-US" sz="2700" b="0" i="0" kern="1200" dirty="0"/>
            <a:t> </a:t>
          </a:r>
          <a:r>
            <a:rPr lang="en-US" sz="2700" b="0" i="0" kern="1200" dirty="0" err="1"/>
            <a:t>σε</a:t>
          </a:r>
          <a:r>
            <a:rPr lang="en-US" sz="2700" b="0" i="0" kern="1200" dirty="0"/>
            <a:t> </a:t>
          </a:r>
          <a:r>
            <a:rPr lang="el-GR" sz="2700" b="0" i="0" kern="1200" dirty="0"/>
            <a:t>πλήρως </a:t>
          </a:r>
          <a:r>
            <a:rPr lang="en-US" sz="2700" b="0" i="0" kern="1200" dirty="0"/>
            <a:t>α</a:t>
          </a:r>
          <a:r>
            <a:rPr lang="en-US" sz="2700" b="0" i="0" kern="1200" dirty="0" err="1"/>
            <a:t>ντ</a:t>
          </a:r>
          <a:r>
            <a:rPr lang="en-US" sz="2700" b="0" i="0" kern="1200" dirty="0"/>
            <a:t>αγωνιστικές αγορές αντιμετωπίζουν οριζόντιες καμπύλες ζήτησης</a:t>
          </a:r>
          <a:endParaRPr lang="en-US" sz="2700" kern="1200" dirty="0"/>
        </a:p>
      </dsp:txBody>
      <dsp:txXfrm>
        <a:off x="94839" y="3374889"/>
        <a:ext cx="6201597" cy="175310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746BA-FB54-483D-91D1-7869B8A7A8A5}">
      <dsp:nvSpPr>
        <dsp:cNvPr id="0" name=""/>
        <dsp:cNvSpPr/>
      </dsp:nvSpPr>
      <dsp:spPr>
        <a:xfrm>
          <a:off x="0" y="34988"/>
          <a:ext cx="6391275" cy="158301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Τιμολογιακή διάκριση η επιχειρηματική πρακτική της πώλησης του ίδιου αγαθού σε διαφορετικούς πελάτες, με διαφορετικές τιμές</a:t>
          </a:r>
          <a:endParaRPr lang="en-US" sz="2200" kern="1200"/>
        </a:p>
      </dsp:txBody>
      <dsp:txXfrm>
        <a:off x="77276" y="112264"/>
        <a:ext cx="6236723" cy="1428458"/>
      </dsp:txXfrm>
    </dsp:sp>
    <dsp:sp modelId="{3856E95D-2522-4E9F-9350-3C19A9B52AA8}">
      <dsp:nvSpPr>
        <dsp:cNvPr id="0" name=""/>
        <dsp:cNvSpPr/>
      </dsp:nvSpPr>
      <dsp:spPr>
        <a:xfrm>
          <a:off x="0" y="1681358"/>
          <a:ext cx="6391275" cy="158301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Η τιμολογιακή διάκριση δεν είναι εφικτή όταν ένα αγαθό πωλείται σε μια ανταγωνιστική αγορά</a:t>
          </a:r>
          <a:endParaRPr lang="en-US" sz="2200" kern="1200"/>
        </a:p>
      </dsp:txBody>
      <dsp:txXfrm>
        <a:off x="77276" y="1758634"/>
        <a:ext cx="6236723" cy="1428458"/>
      </dsp:txXfrm>
    </dsp:sp>
    <dsp:sp modelId="{AD96A003-C2E9-4480-83F3-D1EBC086543A}">
      <dsp:nvSpPr>
        <dsp:cNvPr id="0" name=""/>
        <dsp:cNvSpPr/>
      </dsp:nvSpPr>
      <dsp:spPr>
        <a:xfrm>
          <a:off x="0" y="3264368"/>
          <a:ext cx="639127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a:t>Οι επιχειρήσεις είναι λήπτες τιμών</a:t>
          </a:r>
          <a:endParaRPr lang="en-US" sz="1700" kern="1200"/>
        </a:p>
      </dsp:txBody>
      <dsp:txXfrm>
        <a:off x="0" y="3264368"/>
        <a:ext cx="6391275" cy="364320"/>
      </dsp:txXfrm>
    </dsp:sp>
    <dsp:sp modelId="{D9040DDB-8736-4260-BEDA-971B872A6BB8}">
      <dsp:nvSpPr>
        <dsp:cNvPr id="0" name=""/>
        <dsp:cNvSpPr/>
      </dsp:nvSpPr>
      <dsp:spPr>
        <a:xfrm>
          <a:off x="0" y="3628688"/>
          <a:ext cx="6391275" cy="158301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Η </a:t>
          </a:r>
          <a:r>
            <a:rPr lang="en-US" sz="2200" b="0" i="0" kern="1200" dirty="0" err="1"/>
            <a:t>τιμολογι</a:t>
          </a:r>
          <a:r>
            <a:rPr lang="en-US" sz="2200" b="0" i="0" kern="1200" dirty="0"/>
            <a:t>ακή διάκριση για να εφαρμοστέι πρέπει η επιχείρηση να είναι σε θέση να διαχωρίζει τους πελάτες πχ. </a:t>
          </a:r>
          <a:r>
            <a:rPr lang="en-US" sz="2200" b="0" i="0" kern="1200" dirty="0" err="1"/>
            <a:t>με</a:t>
          </a:r>
          <a:r>
            <a:rPr lang="en-US" sz="2200" b="0" i="0" kern="1200" dirty="0"/>
            <a:t> </a:t>
          </a:r>
          <a:r>
            <a:rPr lang="en-US" sz="2200" b="0" i="0" kern="1200" dirty="0" err="1"/>
            <a:t>την</a:t>
          </a:r>
          <a:r>
            <a:rPr lang="en-US" sz="2200" b="0" i="0" kern="1200" dirty="0"/>
            <a:t> </a:t>
          </a:r>
          <a:r>
            <a:rPr lang="en-US" sz="2200" b="0" i="0" kern="1200" dirty="0" err="1"/>
            <a:t>ηλικί</a:t>
          </a:r>
          <a:r>
            <a:rPr lang="en-US" sz="2200" b="0" i="0" kern="1200" dirty="0"/>
            <a:t>α ή τ</a:t>
          </a:r>
          <a:r>
            <a:rPr lang="el-GR" sz="2200" b="0" i="0" kern="1200" dirty="0"/>
            <a:t>ο γεωγραφικό σημείο</a:t>
          </a:r>
          <a:endParaRPr lang="en-US" sz="2200" kern="1200" dirty="0"/>
        </a:p>
      </dsp:txBody>
      <dsp:txXfrm>
        <a:off x="77276" y="3705964"/>
        <a:ext cx="6236723" cy="142845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870B6-2DD5-4FB5-9F02-837A7BDEBE0B}">
      <dsp:nvSpPr>
        <dsp:cNvPr id="0" name=""/>
        <dsp:cNvSpPr/>
      </dsp:nvSpPr>
      <dsp:spPr>
        <a:xfrm>
          <a:off x="0" y="30263"/>
          <a:ext cx="6391275" cy="1179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Προσπαθώντας να καταστήσουν πιο ανταγωνιστικούς τους μονοπωλιακούς κλάδους της μονοπωλιακές αγορές</a:t>
          </a:r>
          <a:endParaRPr lang="en-US" sz="2100" kern="1200"/>
        </a:p>
      </dsp:txBody>
      <dsp:txXfrm>
        <a:off x="57572" y="87835"/>
        <a:ext cx="6276131" cy="1064216"/>
      </dsp:txXfrm>
    </dsp:sp>
    <dsp:sp modelId="{2A603813-70C2-4CD9-87AC-257244D7135A}">
      <dsp:nvSpPr>
        <dsp:cNvPr id="0" name=""/>
        <dsp:cNvSpPr/>
      </dsp:nvSpPr>
      <dsp:spPr>
        <a:xfrm>
          <a:off x="0" y="1209623"/>
          <a:ext cx="639127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Νομοθεσία και επίβλεψη</a:t>
          </a:r>
          <a:endParaRPr lang="en-US" sz="1600" kern="1200"/>
        </a:p>
      </dsp:txBody>
      <dsp:txXfrm>
        <a:off x="0" y="1209623"/>
        <a:ext cx="6391275" cy="347760"/>
      </dsp:txXfrm>
    </dsp:sp>
    <dsp:sp modelId="{1BBF9CA1-D588-47EE-952F-34E2D7484538}">
      <dsp:nvSpPr>
        <dsp:cNvPr id="0" name=""/>
        <dsp:cNvSpPr/>
      </dsp:nvSpPr>
      <dsp:spPr>
        <a:xfrm>
          <a:off x="0" y="1557383"/>
          <a:ext cx="6391275" cy="117936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err="1"/>
            <a:t>Ρυθμίζοντ</a:t>
          </a:r>
          <a:r>
            <a:rPr lang="en-US" sz="2100" b="0" i="0" kern="1200" dirty="0"/>
            <a:t>ας τη συμπεριφορά των μονοπωλίων</a:t>
          </a:r>
          <a:endParaRPr lang="en-US" sz="2100" kern="1200" dirty="0"/>
        </a:p>
      </dsp:txBody>
      <dsp:txXfrm>
        <a:off x="57572" y="1614955"/>
        <a:ext cx="6276131" cy="1064216"/>
      </dsp:txXfrm>
    </dsp:sp>
    <dsp:sp modelId="{FE54EC97-B830-48EA-A04B-3EFD5F843E9B}">
      <dsp:nvSpPr>
        <dsp:cNvPr id="0" name=""/>
        <dsp:cNvSpPr/>
      </dsp:nvSpPr>
      <dsp:spPr>
        <a:xfrm>
          <a:off x="0" y="2797223"/>
          <a:ext cx="6391275" cy="117936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Μετατρέποντας ορισμένα ιδιωτικά μονοπώλια σε δημόσιες επιχειρήσεις</a:t>
          </a:r>
          <a:endParaRPr lang="en-US" sz="2100" kern="1200"/>
        </a:p>
      </dsp:txBody>
      <dsp:txXfrm>
        <a:off x="57572" y="2854795"/>
        <a:ext cx="6276131" cy="1064216"/>
      </dsp:txXfrm>
    </dsp:sp>
    <dsp:sp modelId="{712E9CB5-ECCC-4CAF-84AD-30BE351D8608}">
      <dsp:nvSpPr>
        <dsp:cNvPr id="0" name=""/>
        <dsp:cNvSpPr/>
      </dsp:nvSpPr>
      <dsp:spPr>
        <a:xfrm>
          <a:off x="0" y="4037063"/>
          <a:ext cx="6391275" cy="11793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Καμία απολύτως δράση</a:t>
          </a:r>
          <a:endParaRPr lang="en-US" sz="2100" kern="1200"/>
        </a:p>
      </dsp:txBody>
      <dsp:txXfrm>
        <a:off x="57572" y="4094635"/>
        <a:ext cx="6276131" cy="106421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8835E-AF0A-4B47-8604-1EE473D0A05D}">
      <dsp:nvSpPr>
        <dsp:cNvPr id="0" name=""/>
        <dsp:cNvSpPr/>
      </dsp:nvSpPr>
      <dsp:spPr>
        <a:xfrm>
          <a:off x="0" y="103028"/>
          <a:ext cx="6391275" cy="101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err="1"/>
            <a:t>Μονο</a:t>
          </a:r>
          <a:r>
            <a:rPr lang="en-US" sz="1800" b="0" i="0" kern="1200" dirty="0"/>
            <a:t>πωλιακός ανταγωνισμός μια αγοραία δομή όπου πολλές επιχειρήσεις πωλούν παρόμοια αλλά όχι πανομοιότυπα</a:t>
          </a:r>
          <a:endParaRPr lang="en-US" sz="1800" kern="1200" dirty="0"/>
        </a:p>
      </dsp:txBody>
      <dsp:txXfrm>
        <a:off x="49347" y="152375"/>
        <a:ext cx="6292581" cy="912186"/>
      </dsp:txXfrm>
    </dsp:sp>
    <dsp:sp modelId="{497FC658-DE41-4B92-B100-993221651200}">
      <dsp:nvSpPr>
        <dsp:cNvPr id="0" name=""/>
        <dsp:cNvSpPr/>
      </dsp:nvSpPr>
      <dsp:spPr>
        <a:xfrm>
          <a:off x="0" y="1165748"/>
          <a:ext cx="6391275" cy="101088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Χαρακτηριστικά</a:t>
          </a:r>
          <a:endParaRPr lang="en-US" sz="1800" kern="1200"/>
        </a:p>
      </dsp:txBody>
      <dsp:txXfrm>
        <a:off x="49347" y="1215095"/>
        <a:ext cx="6292581" cy="912186"/>
      </dsp:txXfrm>
    </dsp:sp>
    <dsp:sp modelId="{0C2E615B-4F4B-45E4-BA32-CC563143A49B}">
      <dsp:nvSpPr>
        <dsp:cNvPr id="0" name=""/>
        <dsp:cNvSpPr/>
      </dsp:nvSpPr>
      <dsp:spPr>
        <a:xfrm>
          <a:off x="0" y="2176628"/>
          <a:ext cx="6391275"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Πολλοί πωλητές</a:t>
          </a:r>
          <a:endParaRPr lang="en-US" sz="1400" kern="1200"/>
        </a:p>
        <a:p>
          <a:pPr marL="114300" lvl="1" indent="-114300" algn="l" defTabSz="622300">
            <a:lnSpc>
              <a:spcPct val="90000"/>
            </a:lnSpc>
            <a:spcBef>
              <a:spcPct val="0"/>
            </a:spcBef>
            <a:spcAft>
              <a:spcPct val="20000"/>
            </a:spcAft>
            <a:buChar char="•"/>
          </a:pPr>
          <a:r>
            <a:rPr lang="en-US" sz="1400" b="0" i="0" kern="1200"/>
            <a:t>Διαφοροποίηση προϊόντων </a:t>
          </a:r>
          <a:endParaRPr lang="en-US" sz="1400" kern="1200"/>
        </a:p>
        <a:p>
          <a:pPr marL="114300" lvl="1" indent="-114300" algn="l" defTabSz="622300">
            <a:lnSpc>
              <a:spcPct val="90000"/>
            </a:lnSpc>
            <a:spcBef>
              <a:spcPct val="0"/>
            </a:spcBef>
            <a:spcAft>
              <a:spcPct val="20000"/>
            </a:spcAft>
            <a:buChar char="•"/>
          </a:pPr>
          <a:r>
            <a:rPr lang="en-US" sz="1400" b="0" i="0" kern="1200" dirty="0" err="1"/>
            <a:t>Ελεύθερη</a:t>
          </a:r>
          <a:r>
            <a:rPr lang="en-US" sz="1400" b="0" i="0" kern="1200" dirty="0"/>
            <a:t> </a:t>
          </a:r>
          <a:r>
            <a:rPr lang="en-US" sz="1400" b="0" i="0" kern="1200" dirty="0" err="1"/>
            <a:t>είσοδος</a:t>
          </a:r>
          <a:r>
            <a:rPr lang="el-GR" sz="1400" b="0" i="0" kern="1200" dirty="0"/>
            <a:t> και έξοδος στον κλάδο </a:t>
          </a:r>
          <a:endParaRPr lang="en-US" sz="1400" kern="1200" dirty="0"/>
        </a:p>
      </dsp:txBody>
      <dsp:txXfrm>
        <a:off x="0" y="2176628"/>
        <a:ext cx="6391275" cy="726570"/>
      </dsp:txXfrm>
    </dsp:sp>
    <dsp:sp modelId="{BB009E09-C424-43FB-97BB-A51D8BBF60BE}">
      <dsp:nvSpPr>
        <dsp:cNvPr id="0" name=""/>
        <dsp:cNvSpPr/>
      </dsp:nvSpPr>
      <dsp:spPr>
        <a:xfrm>
          <a:off x="0" y="2903198"/>
          <a:ext cx="6391275" cy="10108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Παραδείγματα αγορών με χαρακτηριστικά μονοπωλιακού ανταγωνισμού</a:t>
          </a:r>
          <a:endParaRPr lang="en-US" sz="1800" kern="1200"/>
        </a:p>
      </dsp:txBody>
      <dsp:txXfrm>
        <a:off x="49347" y="2952545"/>
        <a:ext cx="6292581" cy="912186"/>
      </dsp:txXfrm>
    </dsp:sp>
    <dsp:sp modelId="{DFCB9143-7C6F-4358-81D8-D41F176C2286}">
      <dsp:nvSpPr>
        <dsp:cNvPr id="0" name=""/>
        <dsp:cNvSpPr/>
      </dsp:nvSpPr>
      <dsp:spPr>
        <a:xfrm>
          <a:off x="0" y="3914078"/>
          <a:ext cx="6391275"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Εστιατόρια</a:t>
          </a:r>
          <a:endParaRPr lang="en-US" sz="1400" kern="1200"/>
        </a:p>
        <a:p>
          <a:pPr marL="114300" lvl="1" indent="-114300" algn="l" defTabSz="622300">
            <a:lnSpc>
              <a:spcPct val="90000"/>
            </a:lnSpc>
            <a:spcBef>
              <a:spcPct val="0"/>
            </a:spcBef>
            <a:spcAft>
              <a:spcPct val="20000"/>
            </a:spcAft>
            <a:buChar char="•"/>
          </a:pPr>
          <a:r>
            <a:rPr lang="en-US" sz="1400" b="0" i="0" kern="1200"/>
            <a:t>Ηλεκτρονικά παιχνίδια</a:t>
          </a:r>
          <a:endParaRPr lang="en-US" sz="1400" kern="1200"/>
        </a:p>
        <a:p>
          <a:pPr marL="114300" lvl="1" indent="-114300" algn="l" defTabSz="622300">
            <a:lnSpc>
              <a:spcPct val="90000"/>
            </a:lnSpc>
            <a:spcBef>
              <a:spcPct val="0"/>
            </a:spcBef>
            <a:spcAft>
              <a:spcPct val="20000"/>
            </a:spcAft>
            <a:buChar char="•"/>
          </a:pPr>
          <a:r>
            <a:rPr lang="en-US" sz="1400" b="0" i="0" kern="1200"/>
            <a:t>Ξενοδοχεία</a:t>
          </a:r>
          <a:endParaRPr lang="en-US" sz="1400" kern="1200"/>
        </a:p>
        <a:p>
          <a:pPr marL="114300" lvl="1" indent="-114300" algn="l" defTabSz="622300">
            <a:lnSpc>
              <a:spcPct val="90000"/>
            </a:lnSpc>
            <a:spcBef>
              <a:spcPct val="0"/>
            </a:spcBef>
            <a:spcAft>
              <a:spcPct val="20000"/>
            </a:spcAft>
            <a:buChar char="•"/>
          </a:pPr>
          <a:r>
            <a:rPr lang="en-US" sz="1400" b="0" i="0" kern="1200"/>
            <a:t>Σύμβουλοι ομορφιάς</a:t>
          </a:r>
          <a:endParaRPr lang="en-US" sz="1400" kern="1200"/>
        </a:p>
        <a:p>
          <a:pPr marL="114300" lvl="1" indent="-114300" algn="l" defTabSz="622300">
            <a:lnSpc>
              <a:spcPct val="90000"/>
            </a:lnSpc>
            <a:spcBef>
              <a:spcPct val="0"/>
            </a:spcBef>
            <a:spcAft>
              <a:spcPct val="20000"/>
            </a:spcAft>
            <a:buChar char="•"/>
          </a:pPr>
          <a:r>
            <a:rPr lang="en-US" sz="1400" b="0" i="0" kern="1200"/>
            <a:t>Οπτικοί</a:t>
          </a:r>
          <a:endParaRPr lang="en-US" sz="1400" kern="1200"/>
        </a:p>
      </dsp:txBody>
      <dsp:txXfrm>
        <a:off x="0" y="3914078"/>
        <a:ext cx="6391275" cy="12295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6CE89-E5BA-4839-8F68-7D479DCB5BFA}">
      <dsp:nvSpPr>
        <dsp:cNvPr id="0" name=""/>
        <dsp:cNvSpPr/>
      </dsp:nvSpPr>
      <dsp:spPr>
        <a:xfrm>
          <a:off x="0" y="528126"/>
          <a:ext cx="6391275" cy="100693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Η νομοθεσία περί ανταγωνισμού απαγορεύει ρητώς συμφωνίες μεταξύ ολιγοπωλιακών επιχειρήσεων </a:t>
          </a:r>
          <a:endParaRPr lang="en-US" sz="1800" kern="1200"/>
        </a:p>
      </dsp:txBody>
      <dsp:txXfrm>
        <a:off x="49154" y="577280"/>
        <a:ext cx="6292967" cy="908623"/>
      </dsp:txXfrm>
    </dsp:sp>
    <dsp:sp modelId="{E5027809-CD19-4377-8990-4387D8BD2F22}">
      <dsp:nvSpPr>
        <dsp:cNvPr id="0" name=""/>
        <dsp:cNvSpPr/>
      </dsp:nvSpPr>
      <dsp:spPr>
        <a:xfrm>
          <a:off x="0" y="1586897"/>
          <a:ext cx="6391275" cy="1006931"/>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Μια ισορροπία Nash είναι μια κατάσταση στην οποία τα ολιγοπώλια επιλέγουν την καλύτερη στρατηγική τους με δεδομένο τις στρατηγικές που έχουν επιλέξει οι άλλοι</a:t>
          </a:r>
          <a:endParaRPr lang="en-US" sz="1800" kern="1200"/>
        </a:p>
      </dsp:txBody>
      <dsp:txXfrm>
        <a:off x="49154" y="1636051"/>
        <a:ext cx="6292967" cy="908623"/>
      </dsp:txXfrm>
    </dsp:sp>
    <dsp:sp modelId="{98A28AB0-B827-4412-9B73-E04756CE4C0D}">
      <dsp:nvSpPr>
        <dsp:cNvPr id="0" name=""/>
        <dsp:cNvSpPr/>
      </dsp:nvSpPr>
      <dsp:spPr>
        <a:xfrm>
          <a:off x="0" y="2593829"/>
          <a:ext cx="6391275"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Τα ολιγοπώλια θα ήταν καλύτερα αν συνεργάζονταν</a:t>
          </a:r>
          <a:endParaRPr lang="en-US" sz="1400" kern="1200"/>
        </a:p>
        <a:p>
          <a:pPr marL="114300" lvl="1" indent="-114300" algn="l" defTabSz="622300">
            <a:lnSpc>
              <a:spcPct val="90000"/>
            </a:lnSpc>
            <a:spcBef>
              <a:spcPct val="0"/>
            </a:spcBef>
            <a:spcAft>
              <a:spcPct val="20000"/>
            </a:spcAft>
            <a:buChar char="•"/>
          </a:pPr>
          <a:r>
            <a:rPr lang="en-US" sz="1400" b="0" i="0" kern="1200"/>
            <a:t>Αντίθετα, τα ολιγοπώλια επιλέγουν ιδιοτελώς σε βάρος της μεγιστοποίησης του κοινού κέρδους</a:t>
          </a:r>
          <a:endParaRPr lang="en-US" sz="1400" kern="1200"/>
        </a:p>
        <a:p>
          <a:pPr marL="114300" lvl="1" indent="-114300" algn="l" defTabSz="622300">
            <a:lnSpc>
              <a:spcPct val="90000"/>
            </a:lnSpc>
            <a:spcBef>
              <a:spcPct val="0"/>
            </a:spcBef>
            <a:spcAft>
              <a:spcPct val="20000"/>
            </a:spcAft>
            <a:buChar char="•"/>
          </a:pPr>
          <a:r>
            <a:rPr lang="en-US" sz="1400" b="0" i="0" kern="1200"/>
            <a:t>Η αύξηση του μεριδίου αγοράς είναι σημαντική, αλλά σε τιμή υψηλότερη από το οριακό κόστος</a:t>
          </a:r>
          <a:endParaRPr lang="en-US" sz="1400" kern="1200"/>
        </a:p>
      </dsp:txBody>
      <dsp:txXfrm>
        <a:off x="0" y="2593829"/>
        <a:ext cx="6391275" cy="1117800"/>
      </dsp:txXfrm>
    </dsp:sp>
    <dsp:sp modelId="{FEF34A51-4637-4A08-A459-883759F20BBF}">
      <dsp:nvSpPr>
        <dsp:cNvPr id="0" name=""/>
        <dsp:cNvSpPr/>
      </dsp:nvSpPr>
      <dsp:spPr>
        <a:xfrm>
          <a:off x="0" y="3711629"/>
          <a:ext cx="6391275" cy="1006931"/>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Η ολιγοπωλιακή τιμή είναι μικρότερη από τη μονοπωλιακή αλλά μεγαλύτερη από την ανταγωνιστική</a:t>
          </a:r>
          <a:endParaRPr lang="en-US" sz="1800" kern="1200"/>
        </a:p>
      </dsp:txBody>
      <dsp:txXfrm>
        <a:off x="49154" y="3760783"/>
        <a:ext cx="6292967" cy="90862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DD7E6-00CB-43D9-A458-84E7C7FFF5A1}">
      <dsp:nvSpPr>
        <dsp:cNvPr id="0" name=""/>
        <dsp:cNvSpPr/>
      </dsp:nvSpPr>
      <dsp:spPr>
        <a:xfrm>
          <a:off x="0" y="33368"/>
          <a:ext cx="6391275" cy="10705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err="1"/>
            <a:t>Αν</a:t>
          </a:r>
          <a:r>
            <a:rPr lang="en-US" sz="1500" b="0" i="0" kern="1200" dirty="0"/>
            <a:t> </a:t>
          </a:r>
          <a:r>
            <a:rPr lang="en-US" sz="1500" b="0" i="0" kern="1200" dirty="0" err="1"/>
            <a:t>οι</a:t>
          </a:r>
          <a:r>
            <a:rPr lang="en-US" sz="1500" b="0" i="0" kern="1200" dirty="0"/>
            <a:t> </a:t>
          </a:r>
          <a:r>
            <a:rPr lang="en-US" sz="1500" b="0" i="0" kern="1200" dirty="0" err="1"/>
            <a:t>ολιγο</a:t>
          </a:r>
          <a:r>
            <a:rPr lang="en-US" sz="1500" b="0" i="0" kern="1200" dirty="0"/>
            <a:t>πωλιακές επιχειρήσεις δε</a:t>
          </a:r>
          <a:r>
            <a:rPr lang="el-GR" sz="1500" b="0" i="0" kern="1200" dirty="0"/>
            <a:t>ν</a:t>
          </a:r>
          <a:r>
            <a:rPr lang="en-US" sz="1500" b="0" i="0" kern="1200" dirty="0"/>
            <a:t> σχηματίσουν καρτέλ – ίσως εξαιτίας της νομοθεσίας περί ανταγωνισμού – πρέπει να αποφασίσει η κάθε μία ατομικά για την παραγόμενη ποσότητα νερού</a:t>
          </a:r>
          <a:endParaRPr lang="en-US" sz="1500" kern="1200" dirty="0"/>
        </a:p>
      </dsp:txBody>
      <dsp:txXfrm>
        <a:off x="52260" y="85628"/>
        <a:ext cx="6286755" cy="966030"/>
      </dsp:txXfrm>
    </dsp:sp>
    <dsp:sp modelId="{1D6A2229-727E-4FF6-A1BB-8E03C8E5B6B5}">
      <dsp:nvSpPr>
        <dsp:cNvPr id="0" name=""/>
        <dsp:cNvSpPr/>
      </dsp:nvSpPr>
      <dsp:spPr>
        <a:xfrm>
          <a:off x="0" y="1147118"/>
          <a:ext cx="6391275" cy="107055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Υπάρχουν δύο αποτελέσματα που πρέπει να ληφθούν υπόψη</a:t>
          </a:r>
          <a:endParaRPr lang="en-US" sz="1500" kern="1200"/>
        </a:p>
      </dsp:txBody>
      <dsp:txXfrm>
        <a:off x="52260" y="1199378"/>
        <a:ext cx="6286755" cy="966030"/>
      </dsp:txXfrm>
    </dsp:sp>
    <dsp:sp modelId="{3A28576A-4CCF-4D49-8D10-697CEA5EB75B}">
      <dsp:nvSpPr>
        <dsp:cNvPr id="0" name=""/>
        <dsp:cNvSpPr/>
      </dsp:nvSpPr>
      <dsp:spPr>
        <a:xfrm>
          <a:off x="0" y="2217668"/>
          <a:ext cx="6391275"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b="0" i="0" kern="1200"/>
            <a:t>Το αποτέλεσμα παραγωγής</a:t>
          </a:r>
          <a:endParaRPr lang="en-US" sz="1200" kern="1200"/>
        </a:p>
        <a:p>
          <a:pPr marL="228600" lvl="2" indent="-114300" algn="l" defTabSz="533400">
            <a:lnSpc>
              <a:spcPct val="90000"/>
            </a:lnSpc>
            <a:spcBef>
              <a:spcPct val="0"/>
            </a:spcBef>
            <a:spcAft>
              <a:spcPct val="20000"/>
            </a:spcAft>
            <a:buChar char="•"/>
          </a:pPr>
          <a:r>
            <a:rPr lang="en-US" sz="1200" b="0" i="0" kern="1200"/>
            <a:t>Επειδή η τιμή είναι μεγαλύτερη από το οριακό κόστος, η πώληση μιας επιπρόσθετης μονάδας προϊόντος στην τρέχουσα τιμή θα αυξήσει το κέρδος</a:t>
          </a:r>
          <a:endParaRPr lang="en-US" sz="1200" kern="1200"/>
        </a:p>
        <a:p>
          <a:pPr marL="114300" lvl="1" indent="-114300" algn="l" defTabSz="533400">
            <a:lnSpc>
              <a:spcPct val="90000"/>
            </a:lnSpc>
            <a:spcBef>
              <a:spcPct val="0"/>
            </a:spcBef>
            <a:spcAft>
              <a:spcPct val="20000"/>
            </a:spcAft>
            <a:buChar char="•"/>
          </a:pPr>
          <a:r>
            <a:rPr lang="en-US" sz="1200" b="0" i="0" kern="1200"/>
            <a:t>Το αποτέλεσμα τιμής</a:t>
          </a:r>
          <a:endParaRPr lang="en-US" sz="1200" kern="1200"/>
        </a:p>
        <a:p>
          <a:pPr marL="228600" lvl="2" indent="-114300" algn="l" defTabSz="533400">
            <a:lnSpc>
              <a:spcPct val="90000"/>
            </a:lnSpc>
            <a:spcBef>
              <a:spcPct val="0"/>
            </a:spcBef>
            <a:spcAft>
              <a:spcPct val="20000"/>
            </a:spcAft>
            <a:buChar char="•"/>
          </a:pPr>
          <a:r>
            <a:rPr lang="en-US" sz="1200" b="0" i="0" kern="1200"/>
            <a:t>Η αύξηση της παραγωγής θα αυξήσει τη συνολική ποσότητα που πωλείται, γεγονός που θα μειώσει την τιμή και το κέρδος στο σύνολο των πωλήσεων</a:t>
          </a:r>
          <a:endParaRPr lang="en-US" sz="1200" kern="1200"/>
        </a:p>
        <a:p>
          <a:pPr marL="114300" lvl="1" indent="-114300" algn="l" defTabSz="533400">
            <a:lnSpc>
              <a:spcPct val="90000"/>
            </a:lnSpc>
            <a:spcBef>
              <a:spcPct val="0"/>
            </a:spcBef>
            <a:spcAft>
              <a:spcPct val="20000"/>
            </a:spcAft>
            <a:buChar char="•"/>
          </a:pPr>
          <a:r>
            <a:rPr lang="en-US" sz="1200" b="0" i="0" kern="1200"/>
            <a:t>αποτέλεσμα παραγωγής &gt; αποτέλεσμα τιμής = αύξηση της παραγωγής μέχρι να ισορροπήσουν τα οριακά αποτελέσματα</a:t>
          </a:r>
          <a:endParaRPr lang="en-US" sz="1200" kern="1200"/>
        </a:p>
        <a:p>
          <a:pPr marL="114300" lvl="1" indent="-114300" algn="l" defTabSz="533400">
            <a:lnSpc>
              <a:spcPct val="90000"/>
            </a:lnSpc>
            <a:spcBef>
              <a:spcPct val="0"/>
            </a:spcBef>
            <a:spcAft>
              <a:spcPct val="20000"/>
            </a:spcAft>
            <a:buChar char="•"/>
          </a:pPr>
          <a:r>
            <a:rPr lang="en-US" sz="1200" b="0" i="0" kern="1200"/>
            <a:t>αποτέλεσμα τιμής &gt; αποτέλεσμα παραγωγής = όχι μόνο δεν θα αυξήσει την παραγωγή αλλά πιθανότατα να την μειώσει</a:t>
          </a:r>
          <a:endParaRPr lang="en-US" sz="1200" kern="1200"/>
        </a:p>
      </dsp:txBody>
      <dsp:txXfrm>
        <a:off x="0" y="2217668"/>
        <a:ext cx="6391275" cy="1925100"/>
      </dsp:txXfrm>
    </dsp:sp>
    <dsp:sp modelId="{090F53FD-448C-4693-9536-E0FB8132ED17}">
      <dsp:nvSpPr>
        <dsp:cNvPr id="0" name=""/>
        <dsp:cNvSpPr/>
      </dsp:nvSpPr>
      <dsp:spPr>
        <a:xfrm>
          <a:off x="0" y="4142768"/>
          <a:ext cx="6391275" cy="107055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Ο αυξημένος ανταγωνισμός με περισσότερους προμηθευτές μειώνει το αποτέλεσμα τιμής  κι έτσι παραμένει μόνο το αποτέλεσμα παραγωγής</a:t>
          </a:r>
          <a:endParaRPr lang="en-US" sz="1500" kern="1200"/>
        </a:p>
      </dsp:txBody>
      <dsp:txXfrm>
        <a:off x="52260" y="4195028"/>
        <a:ext cx="6286755" cy="96603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7D47-6B73-4338-ABBC-811D5782E512}">
      <dsp:nvSpPr>
        <dsp:cNvPr id="0" name=""/>
        <dsp:cNvSpPr/>
      </dsp:nvSpPr>
      <dsp:spPr>
        <a:xfrm>
          <a:off x="0" y="497093"/>
          <a:ext cx="6391275" cy="4797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Σχεδιασμένο για να αποθαρρύνεται η συνεργασία</a:t>
          </a:r>
        </a:p>
      </dsp:txBody>
      <dsp:txXfrm>
        <a:off x="23417" y="520510"/>
        <a:ext cx="6344441" cy="432866"/>
      </dsp:txXfrm>
    </dsp:sp>
    <dsp:sp modelId="{87F7C220-3F20-45D4-AD66-253E8F0148F0}">
      <dsp:nvSpPr>
        <dsp:cNvPr id="0" name=""/>
        <dsp:cNvSpPr/>
      </dsp:nvSpPr>
      <dsp:spPr>
        <a:xfrm>
          <a:off x="0" y="1034393"/>
          <a:ext cx="6391275" cy="479700"/>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Αντιφάσεις στην πολιτική ανταγωνισμού</a:t>
          </a:r>
        </a:p>
      </dsp:txBody>
      <dsp:txXfrm>
        <a:off x="23417" y="1057810"/>
        <a:ext cx="6344441" cy="432866"/>
      </dsp:txXfrm>
    </dsp:sp>
    <dsp:sp modelId="{3575BA53-039F-46A8-9467-5A7B306BA630}">
      <dsp:nvSpPr>
        <dsp:cNvPr id="0" name=""/>
        <dsp:cNvSpPr/>
      </dsp:nvSpPr>
      <dsp:spPr>
        <a:xfrm>
          <a:off x="0" y="1571693"/>
          <a:ext cx="6391275" cy="47970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Καθορισμός τιμών μεταπώλησης</a:t>
          </a:r>
        </a:p>
      </dsp:txBody>
      <dsp:txXfrm>
        <a:off x="23417" y="1595110"/>
        <a:ext cx="6344441" cy="432866"/>
      </dsp:txXfrm>
    </dsp:sp>
    <dsp:sp modelId="{A1972DAA-5331-4768-84DF-86F2C744C6BB}">
      <dsp:nvSpPr>
        <dsp:cNvPr id="0" name=""/>
        <dsp:cNvSpPr/>
      </dsp:nvSpPr>
      <dsp:spPr>
        <a:xfrm>
          <a:off x="0" y="2051393"/>
          <a:ext cx="6391275"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Μια επιχείρηση μπορεί να επιθυμεί να προστατεύσει την εικόνα της όπου μια υψηλή τιμή αποτελεί μέρος της στρατηγικού της μάρκετινγκ</a:t>
          </a:r>
        </a:p>
      </dsp:txBody>
      <dsp:txXfrm>
        <a:off x="0" y="2051393"/>
        <a:ext cx="6391275" cy="724500"/>
      </dsp:txXfrm>
    </dsp:sp>
    <dsp:sp modelId="{C5BC6657-517F-4855-A495-803BA438CB8C}">
      <dsp:nvSpPr>
        <dsp:cNvPr id="0" name=""/>
        <dsp:cNvSpPr/>
      </dsp:nvSpPr>
      <dsp:spPr>
        <a:xfrm>
          <a:off x="0" y="2775893"/>
          <a:ext cx="6391275" cy="479700"/>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Αρπακτική τιμολόγηση</a:t>
          </a:r>
        </a:p>
      </dsp:txBody>
      <dsp:txXfrm>
        <a:off x="23417" y="2799310"/>
        <a:ext cx="6344441" cy="432866"/>
      </dsp:txXfrm>
    </dsp:sp>
    <dsp:sp modelId="{E0166C4D-0F5D-4E39-A218-E95B1FC4A585}">
      <dsp:nvSpPr>
        <dsp:cNvPr id="0" name=""/>
        <dsp:cNvSpPr/>
      </dsp:nvSpPr>
      <dsp:spPr>
        <a:xfrm>
          <a:off x="0" y="3255593"/>
          <a:ext cx="639127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Ποίο το όριο μεταξύ της αρπακτικής και ανταγωνιστικής τιμολόγησης;</a:t>
          </a:r>
        </a:p>
      </dsp:txBody>
      <dsp:txXfrm>
        <a:off x="0" y="3255593"/>
        <a:ext cx="6391275" cy="507150"/>
      </dsp:txXfrm>
    </dsp:sp>
    <dsp:sp modelId="{BE019B9D-4220-4CA7-A7E8-73DF0A3286C8}">
      <dsp:nvSpPr>
        <dsp:cNvPr id="0" name=""/>
        <dsp:cNvSpPr/>
      </dsp:nvSpPr>
      <dsp:spPr>
        <a:xfrm>
          <a:off x="0" y="3762743"/>
          <a:ext cx="6391275" cy="4797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Αλληλένδετη πώληση προϊόντων</a:t>
          </a:r>
        </a:p>
      </dsp:txBody>
      <dsp:txXfrm>
        <a:off x="23417" y="3786160"/>
        <a:ext cx="6344441" cy="432866"/>
      </dsp:txXfrm>
    </dsp:sp>
    <dsp:sp modelId="{9D15F337-449D-4D78-9113-82DA8E91D60E}">
      <dsp:nvSpPr>
        <dsp:cNvPr id="0" name=""/>
        <dsp:cNvSpPr/>
      </dsp:nvSpPr>
      <dsp:spPr>
        <a:xfrm>
          <a:off x="0" y="4242443"/>
          <a:ext cx="639127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Ένας πελάτης υποχρεούται να αγοράσει κάτι που δεν θέλει ως προϋπόθεση για να αγοράσει αυτό που θέλει</a:t>
          </a:r>
        </a:p>
      </dsp:txBody>
      <dsp:txXfrm>
        <a:off x="0" y="4242443"/>
        <a:ext cx="6391275" cy="5071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623A8-5C0D-443E-B4B6-D95C67A3ADB4}">
      <dsp:nvSpPr>
        <dsp:cNvPr id="0" name=""/>
        <dsp:cNvSpPr/>
      </dsp:nvSpPr>
      <dsp:spPr>
        <a:xfrm>
          <a:off x="0" y="81434"/>
          <a:ext cx="6391275" cy="39725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Ακαθάριστο εγχώριο προϊόν</a:t>
          </a:r>
        </a:p>
      </dsp:txBody>
      <dsp:txXfrm>
        <a:off x="19392" y="100826"/>
        <a:ext cx="6352491" cy="358467"/>
      </dsp:txXfrm>
    </dsp:sp>
    <dsp:sp modelId="{7D0B650A-7AB9-47A9-B231-ED5FB1347F4C}">
      <dsp:nvSpPr>
        <dsp:cNvPr id="0" name=""/>
        <dsp:cNvSpPr/>
      </dsp:nvSpPr>
      <dsp:spPr>
        <a:xfrm>
          <a:off x="0" y="507485"/>
          <a:ext cx="6391275" cy="397251"/>
        </a:xfrm>
        <a:prstGeom prst="roundRect">
          <a:avLst/>
        </a:prstGeom>
        <a:solidFill>
          <a:schemeClr val="accent2">
            <a:hueOff val="-1796884"/>
            <a:satOff val="8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Ακαθάριστο εγχώριο προϊόν (ΑΕΠ) είναι η αγοραία αξία όλων των τελικών αγαθών και υπηρεσιών που παρήχθηκαν εγχώρια σε μια συγκεκριμένη χρονική περίοδο</a:t>
          </a:r>
        </a:p>
      </dsp:txBody>
      <dsp:txXfrm>
        <a:off x="19392" y="526877"/>
        <a:ext cx="6352491" cy="358467"/>
      </dsp:txXfrm>
    </dsp:sp>
    <dsp:sp modelId="{F6F0A485-44B5-4D8B-AF66-38B8E668CBEB}">
      <dsp:nvSpPr>
        <dsp:cNvPr id="0" name=""/>
        <dsp:cNvSpPr/>
      </dsp:nvSpPr>
      <dsp:spPr>
        <a:xfrm>
          <a:off x="0" y="933537"/>
          <a:ext cx="6391275" cy="397251"/>
        </a:xfrm>
        <a:prstGeom prst="roundRect">
          <a:avLst/>
        </a:prstGeom>
        <a:solidFill>
          <a:schemeClr val="accent2">
            <a:hueOff val="-3593768"/>
            <a:satOff val="16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Χρησιμοποιεί τις αγοραίες τιμές</a:t>
          </a:r>
        </a:p>
      </dsp:txBody>
      <dsp:txXfrm>
        <a:off x="19392" y="952929"/>
        <a:ext cx="6352491" cy="358467"/>
      </dsp:txXfrm>
    </dsp:sp>
    <dsp:sp modelId="{D7C849CE-4CE8-4D0D-B05E-95F2D4F76437}">
      <dsp:nvSpPr>
        <dsp:cNvPr id="0" name=""/>
        <dsp:cNvSpPr/>
      </dsp:nvSpPr>
      <dsp:spPr>
        <a:xfrm>
          <a:off x="0" y="1359588"/>
          <a:ext cx="6391275" cy="397251"/>
        </a:xfrm>
        <a:prstGeom prst="roundRect">
          <a:avLst/>
        </a:prstGeom>
        <a:solidFill>
          <a:schemeClr val="accent2">
            <a:hueOff val="-5390651"/>
            <a:satOff val="24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Συμπεριλαμβάνει όλα τα αγαθά και υπηρεσίες που παρήχθηκαν και πωλήθηκαν νόμιμα στις αγορές</a:t>
          </a:r>
        </a:p>
      </dsp:txBody>
      <dsp:txXfrm>
        <a:off x="19392" y="1378980"/>
        <a:ext cx="6352491" cy="358467"/>
      </dsp:txXfrm>
    </dsp:sp>
    <dsp:sp modelId="{7E0C88D5-86CF-4755-8C08-DD37E7575468}">
      <dsp:nvSpPr>
        <dsp:cNvPr id="0" name=""/>
        <dsp:cNvSpPr/>
      </dsp:nvSpPr>
      <dsp:spPr>
        <a:xfrm>
          <a:off x="0" y="1785640"/>
          <a:ext cx="6391275" cy="397251"/>
        </a:xfrm>
        <a:prstGeom prst="roundRect">
          <a:avLst/>
        </a:prstGeom>
        <a:solidFill>
          <a:schemeClr val="accent2">
            <a:hueOff val="-7187535"/>
            <a:satOff val="32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Βάσει των τελικών προϊόντων &amp; υπηρεσιών</a:t>
          </a:r>
        </a:p>
      </dsp:txBody>
      <dsp:txXfrm>
        <a:off x="19392" y="1805032"/>
        <a:ext cx="6352491" cy="358467"/>
      </dsp:txXfrm>
    </dsp:sp>
    <dsp:sp modelId="{0168C568-686D-4737-B07C-D4D0AABDD078}">
      <dsp:nvSpPr>
        <dsp:cNvPr id="0" name=""/>
        <dsp:cNvSpPr/>
      </dsp:nvSpPr>
      <dsp:spPr>
        <a:xfrm>
          <a:off x="0" y="2211691"/>
          <a:ext cx="6391275" cy="397251"/>
        </a:xfrm>
        <a:prstGeom prst="roundRect">
          <a:avLst/>
        </a:prstGeom>
        <a:solidFill>
          <a:schemeClr val="accent2">
            <a:hueOff val="-8984419"/>
            <a:satOff val="41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Δεν προσμετρώνται τα μεταχειρισμένα</a:t>
          </a:r>
        </a:p>
      </dsp:txBody>
      <dsp:txXfrm>
        <a:off x="19392" y="2231083"/>
        <a:ext cx="6352491" cy="358467"/>
      </dsp:txXfrm>
    </dsp:sp>
    <dsp:sp modelId="{BBECAB58-A96A-42AD-9EF9-D66E260FEA96}">
      <dsp:nvSpPr>
        <dsp:cNvPr id="0" name=""/>
        <dsp:cNvSpPr/>
      </dsp:nvSpPr>
      <dsp:spPr>
        <a:xfrm>
          <a:off x="0" y="2637743"/>
          <a:ext cx="6391275" cy="397251"/>
        </a:xfrm>
        <a:prstGeom prst="roundRect">
          <a:avLst/>
        </a:prstGeom>
        <a:solidFill>
          <a:schemeClr val="accent2">
            <a:hueOff val="-10781302"/>
            <a:satOff val="49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Εξετάζεται διαχρονικά</a:t>
          </a:r>
          <a:br>
            <a:rPr lang="en-US" sz="1000" kern="1200"/>
          </a:br>
          <a:r>
            <a:rPr lang="en-US" sz="1000" kern="1200"/>
            <a:t>(με κατάλληλη εποχιακή προσαρμογή)</a:t>
          </a:r>
        </a:p>
      </dsp:txBody>
      <dsp:txXfrm>
        <a:off x="19392" y="2657135"/>
        <a:ext cx="6352491" cy="358467"/>
      </dsp:txXfrm>
    </dsp:sp>
    <dsp:sp modelId="{D080C47C-B29B-4E5A-B451-2E896BB58DA5}">
      <dsp:nvSpPr>
        <dsp:cNvPr id="0" name=""/>
        <dsp:cNvSpPr/>
      </dsp:nvSpPr>
      <dsp:spPr>
        <a:xfrm>
          <a:off x="0" y="3063795"/>
          <a:ext cx="6391275" cy="397251"/>
        </a:xfrm>
        <a:prstGeom prst="roundRect">
          <a:avLst/>
        </a:prstGeom>
        <a:solidFill>
          <a:schemeClr val="accent2">
            <a:hueOff val="-12578186"/>
            <a:satOff val="57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Συστατικά στοιχεία</a:t>
          </a:r>
        </a:p>
      </dsp:txBody>
      <dsp:txXfrm>
        <a:off x="19392" y="3083187"/>
        <a:ext cx="6352491" cy="358467"/>
      </dsp:txXfrm>
    </dsp:sp>
    <dsp:sp modelId="{12667BA0-BC75-4353-9552-BF8AB06B58B0}">
      <dsp:nvSpPr>
        <dsp:cNvPr id="0" name=""/>
        <dsp:cNvSpPr/>
      </dsp:nvSpPr>
      <dsp:spPr>
        <a:xfrm>
          <a:off x="0" y="3489846"/>
          <a:ext cx="6391275" cy="397251"/>
        </a:xfrm>
        <a:prstGeom prst="roundRect">
          <a:avLst/>
        </a:prstGeom>
        <a:solidFill>
          <a:schemeClr val="accent2">
            <a:hueOff val="-14375070"/>
            <a:satOff val="65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Κατανάλωση</a:t>
          </a:r>
          <a:br>
            <a:rPr lang="en-US" sz="1000" kern="1200"/>
          </a:br>
          <a:r>
            <a:rPr lang="en-US" sz="1000" kern="1200"/>
            <a:t>(δαπάνες των νοικοκυριών)</a:t>
          </a:r>
        </a:p>
      </dsp:txBody>
      <dsp:txXfrm>
        <a:off x="19392" y="3509238"/>
        <a:ext cx="6352491" cy="358467"/>
      </dsp:txXfrm>
    </dsp:sp>
    <dsp:sp modelId="{7DD8FF29-BA3D-444A-BF3D-770A14632E0A}">
      <dsp:nvSpPr>
        <dsp:cNvPr id="0" name=""/>
        <dsp:cNvSpPr/>
      </dsp:nvSpPr>
      <dsp:spPr>
        <a:xfrm>
          <a:off x="0" y="3915898"/>
          <a:ext cx="6391275" cy="397251"/>
        </a:xfrm>
        <a:prstGeom prst="roundRect">
          <a:avLst/>
        </a:prstGeom>
        <a:solidFill>
          <a:schemeClr val="accent2">
            <a:hueOff val="-16171954"/>
            <a:satOff val="73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Επενδύσεις στην αγορά κεφαλαιακού εξοπλισμού που θα χρησιμοποιηθεί στο μέλλον για την παραγωγή περισσότερων αγαθών και υπηρεσιών</a:t>
          </a:r>
        </a:p>
      </dsp:txBody>
      <dsp:txXfrm>
        <a:off x="19392" y="3935290"/>
        <a:ext cx="6352491" cy="358467"/>
      </dsp:txXfrm>
    </dsp:sp>
    <dsp:sp modelId="{65BD44AB-F633-4A69-AE01-2D224C490917}">
      <dsp:nvSpPr>
        <dsp:cNvPr id="0" name=""/>
        <dsp:cNvSpPr/>
      </dsp:nvSpPr>
      <dsp:spPr>
        <a:xfrm>
          <a:off x="0" y="4341949"/>
          <a:ext cx="6391275" cy="397251"/>
        </a:xfrm>
        <a:prstGeom prst="roundRect">
          <a:avLst/>
        </a:prstGeom>
        <a:solidFill>
          <a:schemeClr val="accent2">
            <a:hueOff val="-17968837"/>
            <a:satOff val="81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Κρατικές αγορές αλλά όχι μεταβιβαστικές πληρωμές </a:t>
          </a:r>
        </a:p>
      </dsp:txBody>
      <dsp:txXfrm>
        <a:off x="19392" y="4361341"/>
        <a:ext cx="6352491" cy="358467"/>
      </dsp:txXfrm>
    </dsp:sp>
    <dsp:sp modelId="{DB69DA92-D541-4A5E-9BCA-6767A7512B63}">
      <dsp:nvSpPr>
        <dsp:cNvPr id="0" name=""/>
        <dsp:cNvSpPr/>
      </dsp:nvSpPr>
      <dsp:spPr>
        <a:xfrm>
          <a:off x="0" y="4768001"/>
          <a:ext cx="6391275" cy="397251"/>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Καθαρές εξαγωγές </a:t>
          </a:r>
          <a:br>
            <a:rPr lang="en-US" sz="1000" kern="1200"/>
          </a:br>
          <a:r>
            <a:rPr lang="en-US" sz="1000" kern="1200"/>
            <a:t>(εξαγωγές μείον εισαγωγές)</a:t>
          </a:r>
        </a:p>
      </dsp:txBody>
      <dsp:txXfrm>
        <a:off x="19392" y="4787393"/>
        <a:ext cx="6352491" cy="358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722C-045A-4A49-92C3-F36CFC29ADD1}">
      <dsp:nvSpPr>
        <dsp:cNvPr id="0" name=""/>
        <dsp:cNvSpPr/>
      </dsp:nvSpPr>
      <dsp:spPr>
        <a:xfrm>
          <a:off x="0" y="407183"/>
          <a:ext cx="6391275" cy="10670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0" i="0" kern="1200"/>
            <a:t>Οποιαδήποτε οικονομική πράξη προϋποθέτει μια </a:t>
          </a:r>
          <a:r>
            <a:rPr lang="el-GR" sz="1900" b="1" i="0" kern="1200"/>
            <a:t>Συναλλαγή </a:t>
          </a:r>
          <a:r>
            <a:rPr lang="el-GR" sz="1900" b="0" i="0" kern="1200"/>
            <a:t>μεταξύ δύο (ή περισσότερων) ληπτών οικονομικών αποφάσεων.</a:t>
          </a:r>
          <a:endParaRPr lang="en-US" sz="1900" kern="1200"/>
        </a:p>
      </dsp:txBody>
      <dsp:txXfrm>
        <a:off x="52089" y="459272"/>
        <a:ext cx="6287097" cy="962862"/>
      </dsp:txXfrm>
    </dsp:sp>
    <dsp:sp modelId="{4056F676-B87B-4DA5-93AD-016383844D22}">
      <dsp:nvSpPr>
        <dsp:cNvPr id="0" name=""/>
        <dsp:cNvSpPr/>
      </dsp:nvSpPr>
      <dsp:spPr>
        <a:xfrm>
          <a:off x="0" y="1528943"/>
          <a:ext cx="6391275" cy="106704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0" i="0" kern="1200"/>
            <a:t>Πάντοτε υπάρχουν δύο πλευρές: η </a:t>
          </a:r>
          <a:r>
            <a:rPr lang="el-GR" sz="1900" b="1" i="0" kern="1200"/>
            <a:t>Ζήτηση</a:t>
          </a:r>
          <a:r>
            <a:rPr lang="el-GR" sz="1900" b="0" i="0" kern="1200"/>
            <a:t> &amp; η </a:t>
          </a:r>
          <a:r>
            <a:rPr lang="el-GR" sz="1900" b="1" i="0" kern="1200"/>
            <a:t>Προσφορά</a:t>
          </a:r>
          <a:r>
            <a:rPr lang="el-GR" sz="1900" b="0" i="0" kern="1200"/>
            <a:t>.</a:t>
          </a:r>
          <a:endParaRPr lang="en-US" sz="1900" kern="1200"/>
        </a:p>
      </dsp:txBody>
      <dsp:txXfrm>
        <a:off x="52089" y="1581032"/>
        <a:ext cx="6287097" cy="962862"/>
      </dsp:txXfrm>
    </dsp:sp>
    <dsp:sp modelId="{B8E295CF-8FBB-4B32-92BF-8A73C70900AB}">
      <dsp:nvSpPr>
        <dsp:cNvPr id="0" name=""/>
        <dsp:cNvSpPr/>
      </dsp:nvSpPr>
      <dsp:spPr>
        <a:xfrm>
          <a:off x="0" y="2650703"/>
          <a:ext cx="6391275" cy="106704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0" i="0" kern="1200"/>
            <a:t>Η συναλλαγή διενεργείται σε μια κοινά αποδεκτή </a:t>
          </a:r>
          <a:r>
            <a:rPr lang="el-GR" sz="1900" b="1" i="0" kern="1200"/>
            <a:t>Τιμή </a:t>
          </a:r>
          <a:r>
            <a:rPr lang="el-GR" sz="1900" b="0" i="0" kern="1200"/>
            <a:t>&amp;</a:t>
          </a:r>
          <a:r>
            <a:rPr lang="el-GR" sz="1900" b="1" i="0" kern="1200"/>
            <a:t> Ποσότητα</a:t>
          </a:r>
          <a:r>
            <a:rPr lang="el-GR" sz="1900" b="0" i="0" kern="1200"/>
            <a:t>. </a:t>
          </a:r>
          <a:endParaRPr lang="en-US" sz="1900" kern="1200"/>
        </a:p>
      </dsp:txBody>
      <dsp:txXfrm>
        <a:off x="52089" y="2702792"/>
        <a:ext cx="6287097" cy="962862"/>
      </dsp:txXfrm>
    </dsp:sp>
    <dsp:sp modelId="{5349B862-521E-4172-894B-C0401B15B3A5}">
      <dsp:nvSpPr>
        <dsp:cNvPr id="0" name=""/>
        <dsp:cNvSpPr/>
      </dsp:nvSpPr>
      <dsp:spPr>
        <a:xfrm>
          <a:off x="0" y="3772463"/>
          <a:ext cx="6391275" cy="106704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0" i="0" kern="1200"/>
            <a:t>Ένας λήπτης οικονομικών απόφασης μπορεί να είναι ταυτόχρονα στην πλευρά της Ζήτησης και της Προσφοράς σε διαφορετικές όμως συναλλαγές.      </a:t>
          </a:r>
          <a:endParaRPr lang="en-US" sz="1900" kern="1200"/>
        </a:p>
      </dsp:txBody>
      <dsp:txXfrm>
        <a:off x="52089" y="3824552"/>
        <a:ext cx="6287097" cy="96286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5FBC9-20FC-4B92-8EF8-0E8032EA80CB}">
      <dsp:nvSpPr>
        <dsp:cNvPr id="0" name=""/>
        <dsp:cNvSpPr/>
      </dsp:nvSpPr>
      <dsp:spPr>
        <a:xfrm>
          <a:off x="0" y="103433"/>
          <a:ext cx="6391275" cy="122323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Ονομαστικό ΑΕΠ η παραγωγή αγαθών και υπηρεσιών στις τρέχουσες τιμές</a:t>
          </a:r>
          <a:br>
            <a:rPr lang="en-US" sz="1700" b="0" i="0" kern="1200"/>
          </a:br>
          <a:endParaRPr lang="en-US" sz="1700" kern="1200"/>
        </a:p>
      </dsp:txBody>
      <dsp:txXfrm>
        <a:off x="59713" y="163146"/>
        <a:ext cx="6271849" cy="1103809"/>
      </dsp:txXfrm>
    </dsp:sp>
    <dsp:sp modelId="{086F5E84-4B0B-45ED-B15E-63FAF1FC43C8}">
      <dsp:nvSpPr>
        <dsp:cNvPr id="0" name=""/>
        <dsp:cNvSpPr/>
      </dsp:nvSpPr>
      <dsp:spPr>
        <a:xfrm>
          <a:off x="0" y="1375628"/>
          <a:ext cx="6391275" cy="1223235"/>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Πραγματικό ΑΕΠ η παραγωγή αγαθών και υπηρεσιών με χρήση σταθερών τιμών</a:t>
          </a:r>
          <a:br>
            <a:rPr lang="en-US" sz="1700" b="0" i="0" kern="1200"/>
          </a:br>
          <a:endParaRPr lang="en-US" sz="1700" kern="1200"/>
        </a:p>
      </dsp:txBody>
      <dsp:txXfrm>
        <a:off x="59713" y="1435341"/>
        <a:ext cx="6271849" cy="1103809"/>
      </dsp:txXfrm>
    </dsp:sp>
    <dsp:sp modelId="{3382D275-0E59-4423-84BB-7F61CE8068E3}">
      <dsp:nvSpPr>
        <dsp:cNvPr id="0" name=""/>
        <dsp:cNvSpPr/>
      </dsp:nvSpPr>
      <dsp:spPr>
        <a:xfrm>
          <a:off x="0" y="2647823"/>
          <a:ext cx="6391275" cy="1223235"/>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Αποπληθωριστής ΑΕΠ μέγεθος του επιπέδου τιμών που υπολογίζεται ως ο λόγος του ονομαστικού ΑΕΠ προς το πραγματικό ΑΕΠ επί 100</a:t>
          </a:r>
          <a:br>
            <a:rPr lang="en-US" sz="1700" b="0" i="0" kern="1200"/>
          </a:br>
          <a:endParaRPr lang="en-US" sz="1700" kern="1200"/>
        </a:p>
      </dsp:txBody>
      <dsp:txXfrm>
        <a:off x="59713" y="2707536"/>
        <a:ext cx="6271849" cy="1103809"/>
      </dsp:txXfrm>
    </dsp:sp>
    <dsp:sp modelId="{A8E817AA-EBF1-465A-82C0-96F76CE96A9D}">
      <dsp:nvSpPr>
        <dsp:cNvPr id="0" name=""/>
        <dsp:cNvSpPr/>
      </dsp:nvSpPr>
      <dsp:spPr>
        <a:xfrm>
          <a:off x="0" y="3920018"/>
          <a:ext cx="6391275" cy="122323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Το Ονομαστικό και Πραγματικό ΑΕΠ πρέπει να είναι τα ίδια κατά το έτος βάση</a:t>
          </a:r>
          <a:endParaRPr lang="en-US" sz="1700" kern="1200"/>
        </a:p>
      </dsp:txBody>
      <dsp:txXfrm>
        <a:off x="59713" y="3979731"/>
        <a:ext cx="6271849" cy="110380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DEE4A-EAE5-4F11-AD8D-0AF4E780CC88}">
      <dsp:nvSpPr>
        <dsp:cNvPr id="0" name=""/>
        <dsp:cNvSpPr/>
      </dsp:nvSpPr>
      <dsp:spPr>
        <a:xfrm>
          <a:off x="0" y="9743"/>
          <a:ext cx="6391275" cy="1684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Το επιτόκιο που πληρώνει η τράπεζα </a:t>
          </a:r>
          <a:br>
            <a:rPr lang="en-US" sz="3000" kern="1200"/>
          </a:br>
          <a:r>
            <a:rPr lang="en-US" sz="3000" kern="1200"/>
            <a:t>ονομάζεται ονομαστικό επιτόκιο</a:t>
          </a:r>
        </a:p>
      </dsp:txBody>
      <dsp:txXfrm>
        <a:off x="82245" y="91988"/>
        <a:ext cx="6226785" cy="1520310"/>
      </dsp:txXfrm>
    </dsp:sp>
    <dsp:sp modelId="{8117E24D-C351-466B-BFCB-383560A2378C}">
      <dsp:nvSpPr>
        <dsp:cNvPr id="0" name=""/>
        <dsp:cNvSpPr/>
      </dsp:nvSpPr>
      <dsp:spPr>
        <a:xfrm>
          <a:off x="0" y="1780943"/>
          <a:ext cx="6391275" cy="168480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Το επιτόκιο που είναι πληθωριστικά διορθωμένο ονομάζεται πραγματικό επιτόκιο  </a:t>
          </a:r>
        </a:p>
      </dsp:txBody>
      <dsp:txXfrm>
        <a:off x="82245" y="1863188"/>
        <a:ext cx="6226785" cy="1520310"/>
      </dsp:txXfrm>
    </dsp:sp>
    <dsp:sp modelId="{9B9F48FA-388C-4852-A0E7-CE6CBA472F79}">
      <dsp:nvSpPr>
        <dsp:cNvPr id="0" name=""/>
        <dsp:cNvSpPr/>
      </dsp:nvSpPr>
      <dsp:spPr>
        <a:xfrm>
          <a:off x="0" y="3552143"/>
          <a:ext cx="6391275" cy="16848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Πραγματικό επιτόκιο =  Ονομαστικό επιτόκιο –  ρυθμός πληθωρισμού</a:t>
          </a:r>
        </a:p>
      </dsp:txBody>
      <dsp:txXfrm>
        <a:off x="82245" y="3634388"/>
        <a:ext cx="6226785" cy="152031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1B616-D892-44D8-8108-8401C0BC4039}">
      <dsp:nvSpPr>
        <dsp:cNvPr id="0" name=""/>
        <dsp:cNvSpPr/>
      </dsp:nvSpPr>
      <dsp:spPr>
        <a:xfrm>
          <a:off x="0" y="105863"/>
          <a:ext cx="6391275" cy="12285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Η νομισματική πολιτική, η δημοσιονομική πολιτική  η πολιτική της προσφοράς είναι οι τρεις βασικές πολιτικές που χρησιμοποιούνται για τον έλεγχο της οικονομίας</a:t>
          </a:r>
        </a:p>
      </dsp:txBody>
      <dsp:txXfrm>
        <a:off x="59970" y="165833"/>
        <a:ext cx="6271335" cy="1108560"/>
      </dsp:txXfrm>
    </dsp:sp>
    <dsp:sp modelId="{397590FC-1C68-4898-A6B0-EFA02925811F}">
      <dsp:nvSpPr>
        <dsp:cNvPr id="0" name=""/>
        <dsp:cNvSpPr/>
      </dsp:nvSpPr>
      <dsp:spPr>
        <a:xfrm>
          <a:off x="0" y="1374683"/>
          <a:ext cx="6391275" cy="122850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Επηρεάζουν τις επιχειρήσεις και τους καταναλωτές με διαφορετικούς τρόπους</a:t>
          </a:r>
        </a:p>
      </dsp:txBody>
      <dsp:txXfrm>
        <a:off x="59970" y="1434653"/>
        <a:ext cx="6271335" cy="1108560"/>
      </dsp:txXfrm>
    </dsp:sp>
    <dsp:sp modelId="{F1B5733B-F9FD-46D8-81B3-B47E7D2AF392}">
      <dsp:nvSpPr>
        <dsp:cNvPr id="0" name=""/>
        <dsp:cNvSpPr/>
      </dsp:nvSpPr>
      <dsp:spPr>
        <a:xfrm>
          <a:off x="0" y="2643503"/>
          <a:ext cx="6391275" cy="122850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Η δημοσιονομική και νομισματική πολιτική τείνει να έχει αντίκτυπο στη συνολική ζήτηση, ενώ οι πολιτικές της προσφοράς επικεντρώνονται στην καμπύλη συνολικής προσφοράς </a:t>
          </a:r>
        </a:p>
      </dsp:txBody>
      <dsp:txXfrm>
        <a:off x="59970" y="2703473"/>
        <a:ext cx="6271335" cy="1108560"/>
      </dsp:txXfrm>
    </dsp:sp>
    <dsp:sp modelId="{EBF716AB-43A1-4CDE-9232-FC887F38D6EE}">
      <dsp:nvSpPr>
        <dsp:cNvPr id="0" name=""/>
        <dsp:cNvSpPr/>
      </dsp:nvSpPr>
      <dsp:spPr>
        <a:xfrm>
          <a:off x="0" y="3912323"/>
          <a:ext cx="6391275" cy="12285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Οι νομισματικές και δημοσιονομικές πολιτικές μπορούν να χρησιμοποιηθούν για να αντισταθμίσουν μετατοπίσεις της συνολικής ζήτησης που προκαλούν βραχυπρόθεσμες διακυμάνσεις της παραγωγής και της απασχόλησης και να σταθεροποιήσουν την οικονομία</a:t>
          </a:r>
        </a:p>
      </dsp:txBody>
      <dsp:txXfrm>
        <a:off x="59970" y="3972293"/>
        <a:ext cx="6271335" cy="110856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2B784-6CAE-4D7F-864A-4F42215DC32C}">
      <dsp:nvSpPr>
        <dsp:cNvPr id="0" name=""/>
        <dsp:cNvSpPr/>
      </dsp:nvSpPr>
      <dsp:spPr>
        <a:xfrm>
          <a:off x="0" y="43223"/>
          <a:ext cx="6391275" cy="1432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Χρήμα είναι το σύνολο των οικονομικών αξιών που οι άνθρωποι χρησιμοποιούν σε καθημερινή βάση για την αγορά αγαθών και υπηρεσιών και την αποπληρωμή δανείων. Το χρήμα επιτελεί τρεις ρόλους στην οικονομία: </a:t>
          </a:r>
          <a:r>
            <a:rPr lang="el-GR" sz="1200" b="1" kern="1200" dirty="0"/>
            <a:t>Μέσο συναλλαγής </a:t>
          </a:r>
          <a:r>
            <a:rPr lang="el-GR" sz="1200" kern="1200" dirty="0"/>
            <a:t>(είναι οτιδήποτε γίνεται άμεσα αποδεκτό σαν πληρωμή), </a:t>
          </a:r>
          <a:r>
            <a:rPr lang="el-GR" sz="1200" b="1" kern="1200" dirty="0"/>
            <a:t>Μονάδα μέτρησης </a:t>
          </a:r>
          <a:r>
            <a:rPr lang="el-GR" sz="1200" kern="1200" dirty="0"/>
            <a:t>(χρησιμοποιείται για την κατάδειξη τιμών και την καταγραφή χρεών, </a:t>
          </a:r>
          <a:r>
            <a:rPr lang="el-GR" sz="1200" b="1" kern="1200" dirty="0"/>
            <a:t>Αποθήκευση αξιών</a:t>
          </a:r>
          <a:r>
            <a:rPr lang="el-GR" sz="1200" kern="1200" dirty="0"/>
            <a:t> (χρησιμοποιείται για την μεταφορά αγοραστικής δυνατότητας από το παρόν στο μέλλον). </a:t>
          </a:r>
          <a:endParaRPr lang="en-US" sz="1200" kern="1200" dirty="0"/>
        </a:p>
      </dsp:txBody>
      <dsp:txXfrm>
        <a:off x="69908" y="113131"/>
        <a:ext cx="6251459" cy="1292264"/>
      </dsp:txXfrm>
    </dsp:sp>
    <dsp:sp modelId="{05AD990A-5E8F-4489-8098-E08CD3C0E1CC}">
      <dsp:nvSpPr>
        <dsp:cNvPr id="0" name=""/>
        <dsp:cNvSpPr/>
      </dsp:nvSpPr>
      <dsp:spPr>
        <a:xfrm>
          <a:off x="0" y="1509863"/>
          <a:ext cx="6391275" cy="143208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Αγαθά ως χρήμα Ένα αγαθό με εγγενή (πραγματική) αξία χρησιμοποιείται ως μέσο συναλλαγής: χρυσός, ασήμι, λάδι, αλάτι, τσιγάρα</a:t>
          </a:r>
          <a:endParaRPr lang="en-US" sz="1200" kern="1200"/>
        </a:p>
      </dsp:txBody>
      <dsp:txXfrm>
        <a:off x="69908" y="1579771"/>
        <a:ext cx="6251459" cy="1292264"/>
      </dsp:txXfrm>
    </dsp:sp>
    <dsp:sp modelId="{9AD0297B-2312-46EB-B287-0C2A76CB674C}">
      <dsp:nvSpPr>
        <dsp:cNvPr id="0" name=""/>
        <dsp:cNvSpPr/>
      </dsp:nvSpPr>
      <dsp:spPr>
        <a:xfrm>
          <a:off x="0" y="2976503"/>
          <a:ext cx="6391275" cy="14320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Χαρτονομίσματα (Fiat money) χρησιμοποιούνται σαν χρήμα με κυβερνητική απόφαση (τα χαρτονομίσματα δεν έχουν εγγενή αξία): κέρματα, χαρτονομίσματα, καταθέσεις όψεως. </a:t>
          </a:r>
          <a:endParaRPr lang="en-US" sz="1200" kern="1200"/>
        </a:p>
      </dsp:txBody>
      <dsp:txXfrm>
        <a:off x="69908" y="3046411"/>
        <a:ext cx="6251459" cy="1292264"/>
      </dsp:txXfrm>
    </dsp:sp>
    <dsp:sp modelId="{12221C56-7B3C-4D01-A650-20ABC6AB9359}">
      <dsp:nvSpPr>
        <dsp:cNvPr id="0" name=""/>
        <dsp:cNvSpPr/>
      </dsp:nvSpPr>
      <dsp:spPr>
        <a:xfrm>
          <a:off x="0" y="4408583"/>
          <a:ext cx="6391275"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15240" rIns="85344" bIns="15240" numCol="1" spcCol="1270" anchor="t" anchorCtr="0">
          <a:noAutofit/>
        </a:bodyPr>
        <a:lstStyle/>
        <a:p>
          <a:pPr marL="57150" lvl="1" indent="-57150" algn="l" defTabSz="400050">
            <a:lnSpc>
              <a:spcPct val="90000"/>
            </a:lnSpc>
            <a:spcBef>
              <a:spcPct val="0"/>
            </a:spcBef>
            <a:spcAft>
              <a:spcPct val="20000"/>
            </a:spcAft>
            <a:buChar char="•"/>
          </a:pPr>
          <a:r>
            <a:rPr lang="el-GR" sz="900" kern="1200"/>
            <a:t>Νόμισμα είναι τα κέρματα και τα χαρτονομίσματα (τραπεζογραμμάτια) σε κυκλοφορία. Καταθέσεις όψεως είναι τραπεζικοί λογαριασμοί τους οποίους οι καταθέτες χρησιμοποιούν άμεσα για την αγορά αγαθών και υπηρεσιών εκδίδοντας τραπεζικές επιταγές. Πέρα από τις παραπάνω μορφές χρήματος, η προσφορά χρήματος περιλαμβάνει και άλλες οικονομικές αξίες. Η προσφορά χρήματος ορίζεται σε διάφορες διαβαθμίσεις ανάλογα με την </a:t>
          </a:r>
          <a:r>
            <a:rPr lang="el-GR" sz="900" b="1" kern="1200"/>
            <a:t>ρευστότητα </a:t>
          </a:r>
          <a:r>
            <a:rPr lang="el-GR" sz="900" kern="1200"/>
            <a:t>(την ευκολία με την οποία μια αξία μπορεί να μετατραπεί σε χρήμα) των αξιών που περιέχει. </a:t>
          </a:r>
          <a:endParaRPr lang="en-US" sz="900" kern="1200"/>
        </a:p>
      </dsp:txBody>
      <dsp:txXfrm>
        <a:off x="0" y="4408583"/>
        <a:ext cx="6391275" cy="7948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E7CBD-9C23-4AF0-B244-01678858255E}">
      <dsp:nvSpPr>
        <dsp:cNvPr id="0" name=""/>
        <dsp:cNvSpPr/>
      </dsp:nvSpPr>
      <dsp:spPr>
        <a:xfrm>
          <a:off x="0" y="109733"/>
          <a:ext cx="6391275" cy="16450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τραπεζικό σύστημα είναι ο μεσάζον μεταξύ αποταμιευτών και επενδυτών. Η καλή λειτουργία του τραπεζικού συστήματος είναι ζωτική για την ανάπτυξη της οικονομίας καθώς αυτή συντελεί στην απρόσκοπτη μεταβίβαση των αποταμιεύσεων σε επενδυτικά έργα. </a:t>
          </a:r>
          <a:endParaRPr lang="en-US" sz="1600" kern="1200"/>
        </a:p>
      </dsp:txBody>
      <dsp:txXfrm>
        <a:off x="80303" y="190036"/>
        <a:ext cx="6230669" cy="1484414"/>
      </dsp:txXfrm>
    </dsp:sp>
    <dsp:sp modelId="{29094141-DAB5-4F15-A6E3-7543F32C560F}">
      <dsp:nvSpPr>
        <dsp:cNvPr id="0" name=""/>
        <dsp:cNvSpPr/>
      </dsp:nvSpPr>
      <dsp:spPr>
        <a:xfrm>
          <a:off x="0" y="1800833"/>
          <a:ext cx="6391275" cy="164502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Σε κάθε χώρα υπάρχει μία Κεντρική Τράπεζα η οποία έχει το εκδοτικό προνόμιο, επιβλέπει το τραπεζικό σύστημα και ρυθμίζει την ποσότητα του χρήματος στην οικονομία. Δεν είναι κερδοσκοπική επιχείρηση και δεν δέχεται καταθέσεις ιδιωτών. </a:t>
          </a:r>
          <a:endParaRPr lang="en-US" sz="1600" kern="1200"/>
        </a:p>
      </dsp:txBody>
      <dsp:txXfrm>
        <a:off x="80303" y="1881136"/>
        <a:ext cx="6230669" cy="1484414"/>
      </dsp:txXfrm>
    </dsp:sp>
    <dsp:sp modelId="{8CA15124-310A-42E9-ACD7-FEC99922DD5D}">
      <dsp:nvSpPr>
        <dsp:cNvPr id="0" name=""/>
        <dsp:cNvSpPr/>
      </dsp:nvSpPr>
      <dsp:spPr>
        <a:xfrm>
          <a:off x="0" y="3491933"/>
          <a:ext cx="6391275" cy="164502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Τρεις κύριοι ρόλοι της Κεντρικής Τράπεζας: (ι) Ελέγχει τη λειτουργία των τραπεζών έτσι ώστε να ακολουθούν τους νόμους για την σωστή και ασφαλή λειτουργία του τραπεζικού συστήματος, (ιι) Λειτουργεί σαν τραπεζίτης των τραπεζών, δανείζοντας σε περιπτώσεις ανάγκη και (ιιι) Ασκεί νομισματική πολιτική ελέγχοντας την προσφορά χρήματος. </a:t>
          </a:r>
          <a:endParaRPr lang="en-US" sz="1600" kern="1200"/>
        </a:p>
      </dsp:txBody>
      <dsp:txXfrm>
        <a:off x="80303" y="3572236"/>
        <a:ext cx="6230669" cy="148441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D4166-25D6-436C-88F0-37EBD2F81A70}">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FF653-4368-484B-B979-620EECC5864D}">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Νομισματική πολιτική: το σύνολο των δράσεων που αναλαμβάνει η κεντρική τράπεζα για να επηρεάσει την προσφορά χρήματος</a:t>
          </a:r>
          <a:br>
            <a:rPr lang="en-US" sz="2200" kern="1200"/>
          </a:br>
          <a:endParaRPr lang="en-US" sz="2200" kern="1200"/>
        </a:p>
      </dsp:txBody>
      <dsp:txXfrm>
        <a:off x="0" y="2561"/>
        <a:ext cx="6391275" cy="1747187"/>
      </dsp:txXfrm>
    </dsp:sp>
    <dsp:sp modelId="{606F519B-E91B-48EE-8AA5-97B55DA9EA7B}">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341C5-AFB8-4A01-A318-CFE55E757289}">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Το βασικό όπλο για τον έλεγχο της προσφοράς χρήματος είναι τα επιτόκια που καθορίζει η κεντρική τράπεζα</a:t>
          </a:r>
          <a:br>
            <a:rPr lang="en-US" sz="2200" kern="1200"/>
          </a:br>
          <a:endParaRPr lang="en-US" sz="2200" kern="1200"/>
        </a:p>
      </dsp:txBody>
      <dsp:txXfrm>
        <a:off x="0" y="1749749"/>
        <a:ext cx="6391275" cy="1747187"/>
      </dsp:txXfrm>
    </dsp:sp>
    <dsp:sp modelId="{8606CDF3-2DD4-48E7-BB28-E1AA460999C1}">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6F953-9577-4703-BA45-0C7409F10963}">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Ο μηχανισμός μετάδοσης των επιτοκίων παρουσιάζει τις επιδράσεις των αλλαγών των επιτοκίων σε διαφορετικά μέρη της οικονομίας</a:t>
          </a:r>
        </a:p>
      </dsp:txBody>
      <dsp:txXfrm>
        <a:off x="0" y="3496937"/>
        <a:ext cx="6391275" cy="174718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45CF0-803C-42A9-A2A4-A4E825D3980F}">
      <dsp:nvSpPr>
        <dsp:cNvPr id="0" name=""/>
        <dsp:cNvSpPr/>
      </dsp:nvSpPr>
      <dsp:spPr>
        <a:xfrm>
          <a:off x="0" y="89123"/>
          <a:ext cx="6391275" cy="5068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err="1"/>
            <a:t>Δημοσιονομική</a:t>
          </a:r>
          <a:r>
            <a:rPr lang="en-US" sz="3800" b="0" i="0" kern="1200" dirty="0"/>
            <a:t> π</a:t>
          </a:r>
          <a:r>
            <a:rPr lang="en-US" sz="3800" b="0" i="0" kern="1200" dirty="0" err="1"/>
            <a:t>ολιτική</a:t>
          </a:r>
          <a:r>
            <a:rPr lang="en-US" sz="3800" b="0" i="0" kern="1200" dirty="0"/>
            <a:t>: επ</a:t>
          </a:r>
          <a:r>
            <a:rPr lang="en-US" sz="3800" b="0" i="0" kern="1200" dirty="0" err="1"/>
            <a:t>ηρεάζει</a:t>
          </a:r>
          <a:r>
            <a:rPr lang="en-US" sz="3800" b="0" i="0" kern="1200" dirty="0"/>
            <a:t> </a:t>
          </a:r>
          <a:r>
            <a:rPr lang="en-US" sz="3800" b="0" i="0" kern="1200" dirty="0" err="1"/>
            <a:t>το</a:t>
          </a:r>
          <a:r>
            <a:rPr lang="en-US" sz="3800" b="0" i="0" kern="1200" dirty="0"/>
            <a:t> επίπ</a:t>
          </a:r>
          <a:r>
            <a:rPr lang="en-US" sz="3800" b="0" i="0" kern="1200" dirty="0" err="1"/>
            <a:t>εδο</a:t>
          </a:r>
          <a:r>
            <a:rPr lang="en-US" sz="3800" b="0" i="0" kern="1200" dirty="0"/>
            <a:t> </a:t>
          </a:r>
          <a:r>
            <a:rPr lang="en-US" sz="3800" b="0" i="0" kern="1200" dirty="0" err="1"/>
            <a:t>της</a:t>
          </a:r>
          <a:r>
            <a:rPr lang="en-US" sz="3800" b="0" i="0" kern="1200" dirty="0"/>
            <a:t> </a:t>
          </a:r>
          <a:r>
            <a:rPr lang="en-US" sz="3800" b="0" i="0" kern="1200" dirty="0" err="1"/>
            <a:t>οικονομικής</a:t>
          </a:r>
          <a:r>
            <a:rPr lang="en-US" sz="3800" b="0" i="0" kern="1200" dirty="0"/>
            <a:t> </a:t>
          </a:r>
          <a:r>
            <a:rPr lang="en-US" sz="3800" b="0" i="0" kern="1200" dirty="0" err="1"/>
            <a:t>δρ</a:t>
          </a:r>
          <a:r>
            <a:rPr lang="en-US" sz="3800" b="0" i="0" kern="1200" dirty="0"/>
            <a:t>αστηριότητας μέσω της αυξομείωσης των κρατικών δαπανών</a:t>
          </a:r>
          <a:r>
            <a:rPr lang="el-GR" sz="3800" b="0" i="0" kern="1200" dirty="0"/>
            <a:t> και των φόρων</a:t>
          </a:r>
          <a:br>
            <a:rPr lang="en-US" sz="3800" b="0" i="0" kern="1200" dirty="0"/>
          </a:br>
          <a:endParaRPr lang="en-US" sz="3800" kern="1200" dirty="0"/>
        </a:p>
      </dsp:txBody>
      <dsp:txXfrm>
        <a:off x="247421" y="336544"/>
        <a:ext cx="5896433" cy="4573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E192C-0B11-4511-97BF-289A6216AAB1}">
      <dsp:nvSpPr>
        <dsp:cNvPr id="0" name=""/>
        <dsp:cNvSpPr/>
      </dsp:nvSpPr>
      <dsp:spPr>
        <a:xfrm>
          <a:off x="0" y="511853"/>
          <a:ext cx="6391275" cy="206973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b="0" i="0" kern="1200"/>
            <a:t>Το σύνολο των συναλλαγών σε ένα συγκεκριμένο αγαθό ή υπηρεσία οδηγεί στη γενική έννοια της </a:t>
          </a:r>
          <a:r>
            <a:rPr lang="el-GR" sz="2900" b="1" i="0" kern="1200"/>
            <a:t>Αγοράς</a:t>
          </a:r>
          <a:r>
            <a:rPr lang="el-GR" sz="2900" b="0" i="0" kern="1200"/>
            <a:t>. </a:t>
          </a:r>
          <a:endParaRPr lang="en-US" sz="2900" kern="1200"/>
        </a:p>
      </dsp:txBody>
      <dsp:txXfrm>
        <a:off x="101036" y="612889"/>
        <a:ext cx="6189203" cy="1867658"/>
      </dsp:txXfrm>
    </dsp:sp>
    <dsp:sp modelId="{6E2F0F9A-9730-411B-BE01-5FC07345CDC6}">
      <dsp:nvSpPr>
        <dsp:cNvPr id="0" name=""/>
        <dsp:cNvSpPr/>
      </dsp:nvSpPr>
      <dsp:spPr>
        <a:xfrm>
          <a:off x="0" y="2665103"/>
          <a:ext cx="6391275" cy="206973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b="0" i="0" kern="1200"/>
            <a:t>Μια Αγορά μπορεί να είναι αποκεντρωμένη ή μη, αναφορικά με τη γεωγραφική διάσταση αλλά &amp; και αυτή των κανόνων.  </a:t>
          </a:r>
          <a:endParaRPr lang="en-US" sz="2900" kern="1200"/>
        </a:p>
      </dsp:txBody>
      <dsp:txXfrm>
        <a:off x="101036" y="2766139"/>
        <a:ext cx="6189203" cy="1867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AA64-F4D8-40E9-82D9-C552564E152B}">
      <dsp:nvSpPr>
        <dsp:cNvPr id="0" name=""/>
        <dsp:cNvSpPr/>
      </dsp:nvSpPr>
      <dsp:spPr>
        <a:xfrm>
          <a:off x="0" y="640"/>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C4EC6-94B0-4DE5-A982-556DBA766EF6}">
      <dsp:nvSpPr>
        <dsp:cNvPr id="0" name=""/>
        <dsp:cNvSpPr/>
      </dsp:nvSpPr>
      <dsp:spPr>
        <a:xfrm>
          <a:off x="0" y="640"/>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0" i="0" kern="1200"/>
            <a:t>Ο Δημόσιος Τομέας:</a:t>
          </a:r>
          <a:endParaRPr lang="en-US" sz="2100" kern="1200"/>
        </a:p>
      </dsp:txBody>
      <dsp:txXfrm>
        <a:off x="0" y="640"/>
        <a:ext cx="6391275" cy="1049081"/>
      </dsp:txXfrm>
    </dsp:sp>
    <dsp:sp modelId="{B7163934-0FD0-4780-A182-8AB81E45F41F}">
      <dsp:nvSpPr>
        <dsp:cNvPr id="0" name=""/>
        <dsp:cNvSpPr/>
      </dsp:nvSpPr>
      <dsp:spPr>
        <a:xfrm>
          <a:off x="0" y="1049721"/>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DE961-933F-4D16-A1A2-4C77FE5815FE}">
      <dsp:nvSpPr>
        <dsp:cNvPr id="0" name=""/>
        <dsp:cNvSpPr/>
      </dsp:nvSpPr>
      <dsp:spPr>
        <a:xfrm>
          <a:off x="0" y="1049721"/>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0" i="0" kern="1200"/>
            <a:t>Παράγει τα λεγόμενα </a:t>
          </a:r>
          <a:r>
            <a:rPr lang="el-GR" sz="2100" b="1" i="0" kern="1200"/>
            <a:t>Δημόσια Αγαθά </a:t>
          </a:r>
          <a:r>
            <a:rPr lang="el-GR" sz="2100" b="0" i="0" kern="1200"/>
            <a:t>(Παιδεία, Υγεία, Νόμο &amp; Τάξη, Εθνική Ασφάλεια) χρησιμοποιώντας πόρους της οικονομίας, και</a:t>
          </a:r>
          <a:endParaRPr lang="en-US" sz="2100" kern="1200"/>
        </a:p>
      </dsp:txBody>
      <dsp:txXfrm>
        <a:off x="0" y="1049721"/>
        <a:ext cx="6391275" cy="1049081"/>
      </dsp:txXfrm>
    </dsp:sp>
    <dsp:sp modelId="{388E748D-FF7F-4E21-B790-D8699399696A}">
      <dsp:nvSpPr>
        <dsp:cNvPr id="0" name=""/>
        <dsp:cNvSpPr/>
      </dsp:nvSpPr>
      <dsp:spPr>
        <a:xfrm>
          <a:off x="0" y="2098802"/>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E8DDE-C66E-4039-800C-9E21FC4C1D9C}">
      <dsp:nvSpPr>
        <dsp:cNvPr id="0" name=""/>
        <dsp:cNvSpPr/>
      </dsp:nvSpPr>
      <dsp:spPr>
        <a:xfrm>
          <a:off x="0" y="2098802"/>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0" i="0" kern="1200"/>
            <a:t>κάνει δαπάνες όπως οι </a:t>
          </a:r>
          <a:r>
            <a:rPr lang="el-GR" sz="2100" b="1" i="0" kern="1200"/>
            <a:t>Κοινωνικές</a:t>
          </a:r>
          <a:r>
            <a:rPr lang="el-GR" sz="2100" b="0" i="0" kern="1200"/>
            <a:t> (επιδόματα ανεργίας, συντάξεις)</a:t>
          </a:r>
          <a:endParaRPr lang="en-US" sz="2100" kern="1200"/>
        </a:p>
      </dsp:txBody>
      <dsp:txXfrm>
        <a:off x="0" y="2098802"/>
        <a:ext cx="6391275" cy="1049081"/>
      </dsp:txXfrm>
    </dsp:sp>
    <dsp:sp modelId="{AD67246E-E6D2-4528-A61D-1FF5B71248B8}">
      <dsp:nvSpPr>
        <dsp:cNvPr id="0" name=""/>
        <dsp:cNvSpPr/>
      </dsp:nvSpPr>
      <dsp:spPr>
        <a:xfrm>
          <a:off x="0" y="3147884"/>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72263-D3CB-4E71-9FC4-ADF11CAF4456}">
      <dsp:nvSpPr>
        <dsp:cNvPr id="0" name=""/>
        <dsp:cNvSpPr/>
      </dsp:nvSpPr>
      <dsp:spPr>
        <a:xfrm>
          <a:off x="0" y="3147884"/>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0" i="0" kern="1200"/>
            <a:t>Η αξία όλων των παραπάνω δαπανών του Δημόσιου Τομέα αποτελεί τις λεγόμενες </a:t>
          </a:r>
          <a:r>
            <a:rPr lang="el-GR" sz="2100" b="1" i="0" kern="1200"/>
            <a:t>Δημόσιες Δαπάνες </a:t>
          </a:r>
          <a:r>
            <a:rPr lang="el-GR" sz="2100" b="0" i="0" kern="1200"/>
            <a:t>(</a:t>
          </a:r>
          <a:r>
            <a:rPr lang="en-GB" sz="2100" b="0" i="0" kern="1200"/>
            <a:t>G)</a:t>
          </a:r>
          <a:r>
            <a:rPr lang="el-GR" sz="2100" b="0" i="0" kern="1200"/>
            <a:t>.</a:t>
          </a:r>
          <a:endParaRPr lang="en-US" sz="2100" kern="1200"/>
        </a:p>
      </dsp:txBody>
      <dsp:txXfrm>
        <a:off x="0" y="3147884"/>
        <a:ext cx="6391275" cy="1049081"/>
      </dsp:txXfrm>
    </dsp:sp>
    <dsp:sp modelId="{2BB1CB21-840E-4A0D-9582-AE64E261DAE3}">
      <dsp:nvSpPr>
        <dsp:cNvPr id="0" name=""/>
        <dsp:cNvSpPr/>
      </dsp:nvSpPr>
      <dsp:spPr>
        <a:xfrm>
          <a:off x="0" y="4196965"/>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0C4AE-E5D2-431A-A8CB-F6482A848A79}">
      <dsp:nvSpPr>
        <dsp:cNvPr id="0" name=""/>
        <dsp:cNvSpPr/>
      </dsp:nvSpPr>
      <dsp:spPr>
        <a:xfrm>
          <a:off x="0" y="4196965"/>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b="0" i="0" kern="1200"/>
            <a:t>Οι Δημόσιες Δαπάνες χρηματοδοτούνται από τους </a:t>
          </a:r>
          <a:r>
            <a:rPr lang="el-GR" sz="2100" b="1" i="0" kern="1200"/>
            <a:t>Φόρους</a:t>
          </a:r>
          <a:r>
            <a:rPr lang="el-GR" sz="2100" b="0" i="0" kern="1200"/>
            <a:t> (</a:t>
          </a:r>
          <a:r>
            <a:rPr lang="en-GB" sz="2100" b="0" i="0" kern="1200"/>
            <a:t>T)</a:t>
          </a:r>
          <a:r>
            <a:rPr lang="el-GR" sz="2100" b="0" i="0" kern="1200"/>
            <a:t>.  </a:t>
          </a:r>
          <a:endParaRPr lang="en-US" sz="2100" kern="1200"/>
        </a:p>
      </dsp:txBody>
      <dsp:txXfrm>
        <a:off x="0" y="4196965"/>
        <a:ext cx="6391275" cy="1049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5BA99-789B-4EC4-9103-804FEE721F86}">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00938-98FA-4818-8819-5D966FB988DC}">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0" i="0" kern="1200"/>
            <a:t>χωρίζονται σε </a:t>
          </a:r>
          <a:r>
            <a:rPr lang="el-GR" sz="3200" b="1" i="0" kern="1200"/>
            <a:t>Άμεσους</a:t>
          </a:r>
          <a:r>
            <a:rPr lang="el-GR" sz="3200" b="0" i="0" kern="1200"/>
            <a:t> (π.χ. εισοδήματος, κερδών, περιουσίας), και</a:t>
          </a:r>
          <a:endParaRPr lang="en-US" sz="3200" kern="1200"/>
        </a:p>
      </dsp:txBody>
      <dsp:txXfrm>
        <a:off x="0" y="2561"/>
        <a:ext cx="6391275" cy="1747187"/>
      </dsp:txXfrm>
    </dsp:sp>
    <dsp:sp modelId="{4174E51D-EBE3-454E-A6B8-F4A33D8BFFF3}">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EB15E-3B7B-4EE0-A97F-B0C3FFC63152}">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1" i="0" kern="1200"/>
            <a:t>Έμμεσους</a:t>
          </a:r>
          <a:r>
            <a:rPr lang="el-GR" sz="3200" b="0" i="0" kern="1200"/>
            <a:t> (π.χ ΦΠΑ).</a:t>
          </a:r>
          <a:endParaRPr lang="en-US" sz="3200" kern="1200"/>
        </a:p>
      </dsp:txBody>
      <dsp:txXfrm>
        <a:off x="0" y="1749749"/>
        <a:ext cx="6391275" cy="1747187"/>
      </dsp:txXfrm>
    </dsp:sp>
    <dsp:sp modelId="{7A03756E-B8D3-48F0-8EA7-7150FA2E9873}">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B20B7-9103-4B56-A4CD-86F026AC853E}">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0" i="0" kern="1200"/>
            <a:t>Επιβάλλονται σε φυσικά (άτομα, νοικοκυριά) και νομικά πρόσωπα (επιχειρήσεις). </a:t>
          </a:r>
          <a:endParaRPr lang="en-US" sz="3200" kern="1200"/>
        </a:p>
      </dsp:txBody>
      <dsp:txXfrm>
        <a:off x="0" y="3496937"/>
        <a:ext cx="6391275" cy="17471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A205C-76E7-4F30-A35F-04CCDD26CA12}">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EE5C2-2C85-4255-8074-2624FF35A5FD}">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0" i="0" kern="1200"/>
            <a:t>Η διαφορά της αξίας των δημοσίων δαπανών και των φόρων καθορίζει εάν ο Δημόσιος Τομέας έχει:</a:t>
          </a:r>
          <a:endParaRPr lang="en-US" sz="2600" kern="1200"/>
        </a:p>
      </dsp:txBody>
      <dsp:txXfrm>
        <a:off x="0" y="0"/>
        <a:ext cx="6391275" cy="1311671"/>
      </dsp:txXfrm>
    </dsp:sp>
    <dsp:sp modelId="{97F8C963-E473-4B8D-B18F-AFC3E427C150}">
      <dsp:nvSpPr>
        <dsp:cNvPr id="0" name=""/>
        <dsp:cNvSpPr/>
      </dsp:nvSpPr>
      <dsp:spPr>
        <a:xfrm>
          <a:off x="0" y="1311671"/>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A0D05-4340-46E5-8521-9F2C873CC7FA}">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i="0" kern="1200"/>
            <a:t>Έλλειμμα</a:t>
          </a:r>
          <a:r>
            <a:rPr lang="el-GR" sz="2600" b="0" i="0" kern="1200"/>
            <a:t> (</a:t>
          </a:r>
          <a:r>
            <a:rPr lang="en-GB" sz="2600" b="0" i="0" kern="1200"/>
            <a:t>G &gt; T)</a:t>
          </a:r>
          <a:r>
            <a:rPr lang="el-GR" sz="2600" b="0" i="0" kern="1200"/>
            <a:t>, οπότε η διαφορά καλύπτεται με δανεισμό.</a:t>
          </a:r>
          <a:endParaRPr lang="en-US" sz="2600" kern="1200"/>
        </a:p>
      </dsp:txBody>
      <dsp:txXfrm>
        <a:off x="0" y="1311671"/>
        <a:ext cx="6391275" cy="1311671"/>
      </dsp:txXfrm>
    </dsp:sp>
    <dsp:sp modelId="{658DE4CC-A2DE-4081-9339-D8E9B9D16DAC}">
      <dsp:nvSpPr>
        <dsp:cNvPr id="0" name=""/>
        <dsp:cNvSpPr/>
      </dsp:nvSpPr>
      <dsp:spPr>
        <a:xfrm>
          <a:off x="0" y="2623343"/>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751E3-9B93-4689-9398-5128B26312D8}">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i="0" kern="1200"/>
            <a:t>Πλεόνασμα</a:t>
          </a:r>
          <a:r>
            <a:rPr lang="el-GR" sz="2600" b="0" i="0" kern="1200"/>
            <a:t> </a:t>
          </a:r>
          <a:r>
            <a:rPr lang="en-GB" sz="2600" b="0" i="0" kern="1200"/>
            <a:t>(G &lt; T)</a:t>
          </a:r>
          <a:r>
            <a:rPr lang="el-GR" sz="2600" b="0" i="0" kern="1200"/>
            <a:t>.</a:t>
          </a:r>
          <a:endParaRPr lang="en-US" sz="2600" kern="1200"/>
        </a:p>
      </dsp:txBody>
      <dsp:txXfrm>
        <a:off x="0" y="2623343"/>
        <a:ext cx="6391275" cy="1311671"/>
      </dsp:txXfrm>
    </dsp:sp>
    <dsp:sp modelId="{60AFAA8E-F09A-4FA5-9789-8D7CC98C1746}">
      <dsp:nvSpPr>
        <dsp:cNvPr id="0" name=""/>
        <dsp:cNvSpPr/>
      </dsp:nvSpPr>
      <dsp:spPr>
        <a:xfrm>
          <a:off x="0" y="3935015"/>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8D7EA-8AF0-4494-A9A6-F88353A14C1B}">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i="0" kern="1200"/>
            <a:t>Ισοσκελισμένο προϋπολογισμό.</a:t>
          </a:r>
          <a:endParaRPr lang="en-US" sz="2600" kern="1200"/>
        </a:p>
      </dsp:txBody>
      <dsp:txXfrm>
        <a:off x="0" y="3935015"/>
        <a:ext cx="6391275" cy="1311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BED5-38FF-420E-B580-FE6ECFA76EAB}">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7C559-6535-41C1-9B6F-3A0CEFF2CCF6}">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b="0" i="0" kern="1200"/>
            <a:t>Εκτός από παραγωγός</a:t>
          </a:r>
          <a:endParaRPr lang="en-US" sz="2900" kern="1200"/>
        </a:p>
      </dsp:txBody>
      <dsp:txXfrm>
        <a:off x="0" y="0"/>
        <a:ext cx="6391275" cy="1311671"/>
      </dsp:txXfrm>
    </dsp:sp>
    <dsp:sp modelId="{612C4F52-E9BA-4D18-BAC1-8DF76A2E8306}">
      <dsp:nvSpPr>
        <dsp:cNvPr id="0" name=""/>
        <dsp:cNvSpPr/>
      </dsp:nvSpPr>
      <dsp:spPr>
        <a:xfrm>
          <a:off x="0" y="1311671"/>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3C35D-83AE-4BF0-AC94-22A2D1C2C3CB}">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b="0" i="0" kern="1200"/>
            <a:t>Είναι και αγοραστής:</a:t>
          </a:r>
          <a:endParaRPr lang="en-US" sz="2900" kern="1200"/>
        </a:p>
      </dsp:txBody>
      <dsp:txXfrm>
        <a:off x="0" y="1311671"/>
        <a:ext cx="6391275" cy="1311671"/>
      </dsp:txXfrm>
    </dsp:sp>
    <dsp:sp modelId="{597BB3CE-262D-400B-B3BD-1029371323E6}">
      <dsp:nvSpPr>
        <dsp:cNvPr id="0" name=""/>
        <dsp:cNvSpPr/>
      </dsp:nvSpPr>
      <dsp:spPr>
        <a:xfrm>
          <a:off x="0" y="2623343"/>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E25D4-77B9-4709-A500-C238B7307CD2}">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b="0" i="0" kern="1200"/>
            <a:t>Εργατικής δύναμης (απασχόληση ατόμων στο Δημόσιο Τομέα).</a:t>
          </a:r>
          <a:endParaRPr lang="en-US" sz="2900" kern="1200"/>
        </a:p>
      </dsp:txBody>
      <dsp:txXfrm>
        <a:off x="0" y="2623343"/>
        <a:ext cx="6391275" cy="1311671"/>
      </dsp:txXfrm>
    </dsp:sp>
    <dsp:sp modelId="{AF650640-75DF-4429-ABEC-D3830D558301}">
      <dsp:nvSpPr>
        <dsp:cNvPr id="0" name=""/>
        <dsp:cNvSpPr/>
      </dsp:nvSpPr>
      <dsp:spPr>
        <a:xfrm>
          <a:off x="0" y="3935015"/>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6B2AD-07CD-4F60-9445-311761DB0235}">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b="0" i="0" kern="1200"/>
            <a:t>Προϊόντων &amp; Υπηρεσιών από τις επιχειρήσεις (κρατικές προμήθειες). </a:t>
          </a:r>
          <a:endParaRPr lang="en-US" sz="2900" kern="1200"/>
        </a:p>
      </dsp:txBody>
      <dsp:txXfrm>
        <a:off x="0" y="3935015"/>
        <a:ext cx="6391275" cy="13116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8CC60-16B4-4FB4-B749-C9BE0A268925}" type="datetimeFigureOut">
              <a:rPr lang="el-GR" smtClean="0"/>
              <a:t>13/12/2022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2C5FB-02A3-41A8-BE72-DA8D446D40DF}" type="slidenum">
              <a:rPr lang="el-GR" smtClean="0"/>
              <a:t>‹#›</a:t>
            </a:fld>
            <a:endParaRPr lang="el-GR"/>
          </a:p>
        </p:txBody>
      </p:sp>
    </p:spTree>
    <p:extLst>
      <p:ext uri="{BB962C8B-B14F-4D97-AF65-F5344CB8AC3E}">
        <p14:creationId xmlns:p14="http://schemas.microsoft.com/office/powerpoint/2010/main" val="151743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267752663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262583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54392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172015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173708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288063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197255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329583409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3930326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bullet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624418" y="908050"/>
            <a:ext cx="11711516" cy="5257800"/>
          </a:xfrm>
        </p:spPr>
        <p:txBody>
          <a:bodyPr/>
          <a:lstStyle>
            <a:lvl1pPr>
              <a:spcBef>
                <a:spcPts val="576"/>
              </a:spcBef>
              <a:spcAft>
                <a:spcPts val="0"/>
              </a:spcAft>
              <a:buClr>
                <a:srgbClr val="EAB200"/>
              </a:buClr>
              <a:defRPr/>
            </a:lvl1pPr>
            <a:lvl2pPr marL="625475" indent="-285750">
              <a:buClr>
                <a:srgbClr val="203FFF"/>
              </a:buClr>
              <a:buFont typeface="Arial" pitchFamily="34" charset="0"/>
              <a:buChar char="•"/>
              <a:defRPr/>
            </a:lvl2pPr>
            <a:lvl4pPr marL="630237"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1898155" y="6362346"/>
            <a:ext cx="5088565" cy="457200"/>
          </a:xfrm>
          <a:prstGeom prst="rect">
            <a:avLst/>
          </a:prstGeom>
        </p:spPr>
        <p:txBody>
          <a:bodyPr vert="horz" wrap="none" lIns="91440" tIns="45720" rIns="91440" bIns="45720" rtlCol="0" anchor="ctr">
            <a:noAutofit/>
          </a:bodyPr>
          <a:lstStyle/>
          <a:p>
            <a:r>
              <a:rPr lang="el-GR" sz="1000" b="0" baseline="0" dirty="0">
                <a:solidFill>
                  <a:schemeClr val="bg1"/>
                </a:solidFill>
              </a:rPr>
              <a:t>Οικονομική των Επιχειρήσεων, 2</a:t>
            </a:r>
            <a:r>
              <a:rPr lang="el-GR" sz="1000" b="0" baseline="30000" dirty="0">
                <a:solidFill>
                  <a:schemeClr val="bg1"/>
                </a:solidFill>
              </a:rPr>
              <a:t>η</a:t>
            </a:r>
            <a:r>
              <a:rPr lang="el-GR" sz="1000" b="0" baseline="0" dirty="0">
                <a:solidFill>
                  <a:schemeClr val="bg1"/>
                </a:solidFill>
              </a:rPr>
              <a:t> Έκδοση</a:t>
            </a:r>
            <a:endParaRPr lang="en-US" sz="1000" b="0" i="1" baseline="0" dirty="0">
              <a:solidFill>
                <a:schemeClr val="bg1"/>
              </a:solidFill>
            </a:endParaRPr>
          </a:p>
          <a:p>
            <a:r>
              <a:rPr lang="en-US" sz="1000" b="0" i="0" kern="100" spc="10" baseline="0" dirty="0">
                <a:solidFill>
                  <a:schemeClr val="bg1"/>
                </a:solidFill>
              </a:rPr>
              <a:t>N. Gregory Mankiw, Mark P. Taylor, and Andrew Ashwin</a:t>
            </a:r>
          </a:p>
        </p:txBody>
      </p:sp>
      <p:sp>
        <p:nvSpPr>
          <p:cNvPr id="12" name="TextBox 11"/>
          <p:cNvSpPr txBox="1"/>
          <p:nvPr userDrawn="1"/>
        </p:nvSpPr>
        <p:spPr>
          <a:xfrm>
            <a:off x="10712894" y="6396410"/>
            <a:ext cx="1354769" cy="338554"/>
          </a:xfrm>
          <a:prstGeom prst="rect">
            <a:avLst/>
          </a:prstGeom>
          <a:noFill/>
        </p:spPr>
        <p:txBody>
          <a:bodyPr wrap="square" rtlCol="0">
            <a:spAutoFit/>
          </a:bodyPr>
          <a:lstStyle/>
          <a:p>
            <a:pPr algn="r"/>
            <a:fld id="{7C15C5B5-03C6-48D8-B20F-65D93A6CF09E}" type="slidenum">
              <a:rPr lang="en-US" sz="1600" b="1" smtClean="0">
                <a:solidFill>
                  <a:schemeClr val="bg1"/>
                </a:solidFill>
                <a:latin typeface="Arial" pitchFamily="34" charset="0"/>
                <a:cs typeface="Arial" pitchFamily="34" charset="0"/>
              </a:rPr>
              <a:pPr algn="r"/>
              <a:t>‹#›</a:t>
            </a:fld>
            <a:r>
              <a:rPr lang="en-US" sz="1600" b="1" dirty="0">
                <a:solidFill>
                  <a:schemeClr val="bg1"/>
                </a:solidFill>
                <a:latin typeface="Arial" pitchFamily="34" charset="0"/>
                <a:cs typeface="Arial" pitchFamily="34" charset="0"/>
              </a:rPr>
              <a:t> of 19</a:t>
            </a:r>
          </a:p>
        </p:txBody>
      </p:sp>
      <p:sp>
        <p:nvSpPr>
          <p:cNvPr id="13" name="TextBox 12"/>
          <p:cNvSpPr txBox="1"/>
          <p:nvPr userDrawn="1"/>
        </p:nvSpPr>
        <p:spPr>
          <a:xfrm>
            <a:off x="8688289" y="6396410"/>
            <a:ext cx="1870505" cy="338554"/>
          </a:xfrm>
          <a:prstGeom prst="rect">
            <a:avLst/>
          </a:prstGeom>
          <a:noFill/>
        </p:spPr>
        <p:txBody>
          <a:bodyPr wrap="square" rtlCol="0">
            <a:spAutoFit/>
          </a:bodyPr>
          <a:lstStyle/>
          <a:p>
            <a:pPr algn="l"/>
            <a:r>
              <a:rPr lang="el-GR" sz="1600" b="1" dirty="0">
                <a:solidFill>
                  <a:schemeClr val="bg1"/>
                </a:solidFill>
                <a:latin typeface="Arial" pitchFamily="34" charset="0"/>
                <a:cs typeface="Arial" pitchFamily="34" charset="0"/>
              </a:rPr>
              <a:t>Κεφάλαιο</a:t>
            </a:r>
            <a:r>
              <a:rPr lang="en-US" sz="1600" b="1" dirty="0">
                <a:solidFill>
                  <a:schemeClr val="bg1"/>
                </a:solidFill>
                <a:latin typeface="Arial" pitchFamily="34" charset="0"/>
                <a:cs typeface="Arial" pitchFamily="34" charset="0"/>
              </a:rPr>
              <a:t> 4</a:t>
            </a:r>
          </a:p>
        </p:txBody>
      </p:sp>
      <p:sp>
        <p:nvSpPr>
          <p:cNvPr id="14" name="Oval 13"/>
          <p:cNvSpPr>
            <a:spLocks noChangeAspect="1"/>
          </p:cNvSpPr>
          <p:nvPr userDrawn="1"/>
        </p:nvSpPr>
        <p:spPr>
          <a:xfrm>
            <a:off x="10620003" y="6535405"/>
            <a:ext cx="92892" cy="6966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951653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324335591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13260242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4292101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21290786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20327621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365237352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30474692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2707F2-12BD-4BDC-8E51-7AEDE628C638}" type="slidenum">
              <a:rPr lang="el-GR" smtClean="0"/>
              <a:t>‹#›</a:t>
            </a:fld>
            <a:endParaRPr lang="el-GR"/>
          </a:p>
        </p:txBody>
      </p:sp>
    </p:spTree>
    <p:extLst>
      <p:ext uri="{BB962C8B-B14F-4D97-AF65-F5344CB8AC3E}">
        <p14:creationId xmlns:p14="http://schemas.microsoft.com/office/powerpoint/2010/main" val="4204442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42707F2-12BD-4BDC-8E51-7AEDE628C638}" type="slidenum">
              <a:rPr lang="el-GR" smtClean="0"/>
              <a:t>‹#›</a:t>
            </a:fld>
            <a:endParaRPr lang="el-GR"/>
          </a:p>
        </p:txBody>
      </p:sp>
    </p:spTree>
    <p:extLst>
      <p:ext uri="{BB962C8B-B14F-4D97-AF65-F5344CB8AC3E}">
        <p14:creationId xmlns:p14="http://schemas.microsoft.com/office/powerpoint/2010/main" val="220430790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ransition spd="slow">
    <p:push dir="u"/>
  </p:transition>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30" name="Group 21">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3" name="Rectangle 22">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Τίτλος 1">
            <a:extLst>
              <a:ext uri="{FF2B5EF4-FFF2-40B4-BE49-F238E27FC236}">
                <a16:creationId xmlns:a16="http://schemas.microsoft.com/office/drawing/2014/main" id="{A849973E-C4C3-9B0C-FE13-D7DEFF09328A}"/>
              </a:ext>
            </a:extLst>
          </p:cNvPr>
          <p:cNvSpPr>
            <a:spLocks noGrp="1"/>
          </p:cNvSpPr>
          <p:nvPr>
            <p:ph type="ctrTitle"/>
          </p:nvPr>
        </p:nvSpPr>
        <p:spPr>
          <a:xfrm>
            <a:off x="1683171" y="1169773"/>
            <a:ext cx="8825658" cy="2870161"/>
          </a:xfrm>
        </p:spPr>
        <p:txBody>
          <a:bodyPr anchor="b">
            <a:normAutofit/>
          </a:bodyPr>
          <a:lstStyle/>
          <a:p>
            <a:pPr algn="ctr"/>
            <a:r>
              <a:rPr lang="el-GR">
                <a:solidFill>
                  <a:schemeClr val="tx1"/>
                </a:solidFill>
              </a:rPr>
              <a:t>Εισαγωγή σε βασικές οικονομικές έννοιες </a:t>
            </a:r>
          </a:p>
        </p:txBody>
      </p:sp>
      <p:sp>
        <p:nvSpPr>
          <p:cNvPr id="3" name="Υπότιτλος 2">
            <a:extLst>
              <a:ext uri="{FF2B5EF4-FFF2-40B4-BE49-F238E27FC236}">
                <a16:creationId xmlns:a16="http://schemas.microsoft.com/office/drawing/2014/main" id="{0119A7DA-BEE6-120A-9190-E2720359E7F2}"/>
              </a:ext>
            </a:extLst>
          </p:cNvPr>
          <p:cNvSpPr>
            <a:spLocks noGrp="1"/>
          </p:cNvSpPr>
          <p:nvPr>
            <p:ph type="subTitle" idx="1"/>
          </p:nvPr>
        </p:nvSpPr>
        <p:spPr>
          <a:xfrm>
            <a:off x="1683171" y="4293441"/>
            <a:ext cx="8825658" cy="1234148"/>
          </a:xfrm>
        </p:spPr>
        <p:txBody>
          <a:bodyPr>
            <a:normAutofit/>
          </a:bodyPr>
          <a:lstStyle/>
          <a:p>
            <a:pPr algn="ctr">
              <a:lnSpc>
                <a:spcPct val="90000"/>
              </a:lnSpc>
            </a:pPr>
            <a:r>
              <a:rPr lang="el-GR" sz="2000" b="1"/>
              <a:t>ΚΩΝΣΤΑΝΤΙΝΟΣ ΔΡΑΚΟΣ</a:t>
            </a:r>
          </a:p>
          <a:p>
            <a:pPr algn="ctr">
              <a:lnSpc>
                <a:spcPct val="90000"/>
              </a:lnSpc>
            </a:pPr>
            <a:r>
              <a:rPr lang="el-GR" sz="2000" b="1"/>
              <a:t>ΚΑΘΗΓΗΤΗΣ</a:t>
            </a:r>
          </a:p>
          <a:p>
            <a:pPr algn="ctr">
              <a:lnSpc>
                <a:spcPct val="90000"/>
              </a:lnSpc>
            </a:pPr>
            <a:r>
              <a:rPr lang="el-GR" sz="2000" b="1"/>
              <a:t>ΤΜΗΜΑ ΛΟΓΙΣΤΙΚΗΣ ΚΑΙ ΧΡΗΜΑΤΟΟΙΚΟΝΟΜΙΚΗΣ </a:t>
            </a:r>
          </a:p>
        </p:txBody>
      </p:sp>
      <p:cxnSp>
        <p:nvCxnSpPr>
          <p:cNvPr id="32" name="Straight Connector 25">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a:extLst>
              <a:ext uri="{FF2B5EF4-FFF2-40B4-BE49-F238E27FC236}">
                <a16:creationId xmlns:a16="http://schemas.microsoft.com/office/drawing/2014/main" id="{594266B6-7946-C958-CCA1-075B48A936BB}"/>
              </a:ext>
            </a:extLst>
          </p:cNvPr>
          <p:cNvSpPr>
            <a:spLocks noGrp="1"/>
          </p:cNvSpPr>
          <p:nvPr>
            <p:ph type="sldNum" sz="quarter" idx="12"/>
          </p:nvPr>
        </p:nvSpPr>
        <p:spPr>
          <a:xfrm>
            <a:off x="10792691" y="6391838"/>
            <a:ext cx="838199" cy="304799"/>
          </a:xfrm>
        </p:spPr>
        <p:txBody>
          <a:bodyPr anchor="t">
            <a:normAutofit/>
          </a:bodyPr>
          <a:lstStyle/>
          <a:p>
            <a:pPr algn="r">
              <a:spcAft>
                <a:spcPts val="600"/>
              </a:spcAft>
            </a:pPr>
            <a:fld id="{242707F2-12BD-4BDC-8E51-7AEDE628C638}" type="slidenum">
              <a:rPr lang="el-GR" sz="1000">
                <a:solidFill>
                  <a:schemeClr val="accent1"/>
                </a:solidFill>
              </a:rPr>
              <a:pPr algn="r">
                <a:spcAft>
                  <a:spcPts val="600"/>
                </a:spcAft>
              </a:pPr>
              <a:t>1</a:t>
            </a:fld>
            <a:endParaRPr lang="el-GR" sz="1000">
              <a:solidFill>
                <a:schemeClr val="accent1"/>
              </a:solidFill>
            </a:endParaRPr>
          </a:p>
        </p:txBody>
      </p:sp>
    </p:spTree>
    <p:extLst>
      <p:ext uri="{BB962C8B-B14F-4D97-AF65-F5344CB8AC3E}">
        <p14:creationId xmlns:p14="http://schemas.microsoft.com/office/powerpoint/2010/main" val="1637994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Ο Δημόσιος Τομέας</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489B50F0-C7AC-99B8-72F3-B664604827B0}"/>
              </a:ext>
            </a:extLst>
          </p:cNvPr>
          <p:cNvGraphicFramePr>
            <a:graphicFrameLocks noGrp="1"/>
          </p:cNvGraphicFramePr>
          <p:nvPr>
            <p:ph idx="1"/>
            <p:extLst>
              <p:ext uri="{D42A27DB-BD31-4B8C-83A1-F6EECF244321}">
                <p14:modId xmlns:p14="http://schemas.microsoft.com/office/powerpoint/2010/main" val="257867652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Τα Νοικοκυριά ως Πωλητές </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34A826BB-89FD-993E-7548-A3AA5E390048}"/>
              </a:ext>
            </a:extLst>
          </p:cNvPr>
          <p:cNvGraphicFramePr>
            <a:graphicFrameLocks noGrp="1"/>
          </p:cNvGraphicFramePr>
          <p:nvPr>
            <p:ph idx="1"/>
            <p:extLst>
              <p:ext uri="{D42A27DB-BD31-4B8C-83A1-F6EECF244321}">
                <p14:modId xmlns:p14="http://schemas.microsoft.com/office/powerpoint/2010/main" val="118768585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Τα Νοικοκυριά ως Αγοραστές</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13BEACA6-EF0D-C786-33E5-D81D36E1EDBA}"/>
              </a:ext>
            </a:extLst>
          </p:cNvPr>
          <p:cNvGraphicFramePr>
            <a:graphicFrameLocks noGrp="1"/>
          </p:cNvGraphicFramePr>
          <p:nvPr>
            <p:ph idx="1"/>
            <p:extLst>
              <p:ext uri="{D42A27DB-BD31-4B8C-83A1-F6EECF244321}">
                <p14:modId xmlns:p14="http://schemas.microsoft.com/office/powerpoint/2010/main" val="163395608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1 - Τίτλος"/>
          <p:cNvSpPr>
            <a:spLocks noGrp="1"/>
          </p:cNvSpPr>
          <p:nvPr>
            <p:ph type="title"/>
          </p:nvPr>
        </p:nvSpPr>
        <p:spPr>
          <a:xfrm>
            <a:off x="994087" y="1130603"/>
            <a:ext cx="3342442" cy="4596794"/>
          </a:xfrm>
        </p:spPr>
        <p:txBody>
          <a:bodyPr anchor="ctr">
            <a:normAutofit/>
          </a:bodyPr>
          <a:lstStyle/>
          <a:p>
            <a:endParaRPr lang="en-GB" sz="3200">
              <a:solidFill>
                <a:srgbClr val="EBEBEB"/>
              </a:solidFill>
            </a:endParaRPr>
          </a:p>
        </p:txBody>
      </p:sp>
      <p:sp>
        <p:nvSpPr>
          <p:cNvPr id="3" name="2 - Θέση περιεχομένου"/>
          <p:cNvSpPr>
            <a:spLocks noGrp="1"/>
          </p:cNvSpPr>
          <p:nvPr>
            <p:ph idx="1"/>
          </p:nvPr>
        </p:nvSpPr>
        <p:spPr>
          <a:xfrm>
            <a:off x="5290077" y="437513"/>
            <a:ext cx="5502614" cy="5954325"/>
          </a:xfrm>
        </p:spPr>
        <p:txBody>
          <a:bodyPr anchor="ctr">
            <a:normAutofit/>
          </a:bodyPr>
          <a:lstStyle/>
          <a:p>
            <a:pPr>
              <a:buClr>
                <a:schemeClr val="accent4"/>
              </a:buClr>
            </a:pPr>
            <a:r>
              <a:rPr lang="el-GR" sz="2000"/>
              <a:t>Χρήση 3</a:t>
            </a:r>
            <a:r>
              <a:rPr lang="el-GR" sz="2000" baseline="30000"/>
              <a:t>η</a:t>
            </a:r>
            <a:r>
              <a:rPr lang="el-GR" sz="2000"/>
              <a:t>: αν </a:t>
            </a:r>
            <a:r>
              <a:rPr lang="en-GB" sz="2000"/>
              <a:t>Y &gt; C + T, </a:t>
            </a:r>
            <a:r>
              <a:rPr lang="el-GR" sz="2000"/>
              <a:t>σημαίνει ότι υπάρχουν ελεύθεροι πόροι σε μια περίοδο. Αυτοί οι πόροι αποτελούν τις </a:t>
            </a:r>
            <a:r>
              <a:rPr lang="el-GR" sz="2000" b="1"/>
              <a:t>Αποταμιεύσεις</a:t>
            </a:r>
            <a:r>
              <a:rPr lang="el-GR" sz="2000"/>
              <a:t> (</a:t>
            </a:r>
            <a:r>
              <a:rPr lang="en-GB" sz="2000"/>
              <a:t>S)</a:t>
            </a:r>
            <a:r>
              <a:rPr lang="el-GR" sz="2000"/>
              <a:t>.</a:t>
            </a:r>
            <a:endParaRPr lang="en-GB" sz="2000"/>
          </a:p>
          <a:p>
            <a:pPr>
              <a:buClr>
                <a:schemeClr val="accent4"/>
              </a:buClr>
            </a:pPr>
            <a:r>
              <a:rPr lang="el-GR" sz="2000"/>
              <a:t>Επομένως το εισόδημα ενός ατόμου κατανέμεται σε 3 χρήσεις:</a:t>
            </a:r>
          </a:p>
          <a:p>
            <a:pPr>
              <a:buClr>
                <a:schemeClr val="accent4"/>
              </a:buClr>
            </a:pPr>
            <a:r>
              <a:rPr lang="en-GB" sz="2000"/>
              <a:t>Y = C + T + S</a:t>
            </a:r>
          </a:p>
          <a:p>
            <a:pPr>
              <a:buNone/>
            </a:pPr>
            <a:endParaRPr lang="en-GB" sz="2000"/>
          </a:p>
        </p:txBody>
      </p:sp>
      <p:sp>
        <p:nvSpPr>
          <p:cNvPr id="4" name="3 - Θέση αριθμού διαφάνειας"/>
          <p:cNvSpPr>
            <a:spLocks noGrp="1"/>
          </p:cNvSpPr>
          <p:nvPr>
            <p:ph type="sldNum" sz="quarter" idx="12"/>
          </p:nvPr>
        </p:nvSpPr>
        <p:spPr>
          <a:xfrm>
            <a:off x="10792691" y="6391838"/>
            <a:ext cx="838199" cy="304799"/>
          </a:xfrm>
        </p:spPr>
        <p:txBody>
          <a:bodyPr anchor="ctr">
            <a:normAutofit/>
          </a:bodyPr>
          <a:lstStyle/>
          <a:p>
            <a:pPr algn="r">
              <a:spcAft>
                <a:spcPts val="600"/>
              </a:spcAft>
            </a:pPr>
            <a:fld id="{78F14CE2-5DAB-46B0-86FA-04F396DD3E41}" type="slidenum">
              <a:rPr lang="en-GB" sz="1000">
                <a:solidFill>
                  <a:schemeClr val="accent1"/>
                </a:solidFill>
              </a:rPr>
              <a:pPr algn="r">
                <a:spcAft>
                  <a:spcPts val="600"/>
                </a:spcAft>
              </a:pPr>
              <a:t>13</a:t>
            </a:fld>
            <a:endParaRPr lang="en-GB" sz="1000">
              <a:solidFill>
                <a:schemeClr val="accent1"/>
              </a:solidFil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295EDA20-5B95-5BA3-FB9A-BDABDF99E247}"/>
              </a:ext>
            </a:extLst>
          </p:cNvPr>
          <p:cNvGraphicFramePr>
            <a:graphicFrameLocks noGrp="1"/>
          </p:cNvGraphicFramePr>
          <p:nvPr>
            <p:ph idx="1"/>
            <p:extLst>
              <p:ext uri="{D42A27DB-BD31-4B8C-83A1-F6EECF244321}">
                <p14:modId xmlns:p14="http://schemas.microsoft.com/office/powerpoint/2010/main" val="53079942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Η κατανομή του Πλούτου</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8A5B9AEF-2AF6-313B-106F-2DD364306CF8}"/>
              </a:ext>
            </a:extLst>
          </p:cNvPr>
          <p:cNvGraphicFramePr>
            <a:graphicFrameLocks noGrp="1"/>
          </p:cNvGraphicFramePr>
          <p:nvPr>
            <p:ph idx="1"/>
            <p:extLst>
              <p:ext uri="{D42A27DB-BD31-4B8C-83A1-F6EECF244321}">
                <p14:modId xmlns:p14="http://schemas.microsoft.com/office/powerpoint/2010/main" val="377822284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Οι Επιχειρήσεις </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7AFD3646-1807-065A-CC27-69B35F10697B}"/>
              </a:ext>
            </a:extLst>
          </p:cNvPr>
          <p:cNvGraphicFramePr>
            <a:graphicFrameLocks noGrp="1"/>
          </p:cNvGraphicFramePr>
          <p:nvPr>
            <p:ph idx="1"/>
            <p:extLst>
              <p:ext uri="{D42A27DB-BD31-4B8C-83A1-F6EECF244321}">
                <p14:modId xmlns:p14="http://schemas.microsoft.com/office/powerpoint/2010/main" val="177027369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1C73E958-648A-E6A2-4E91-752765BF5CDF}"/>
              </a:ext>
            </a:extLst>
          </p:cNvPr>
          <p:cNvGraphicFramePr>
            <a:graphicFrameLocks noGrp="1"/>
          </p:cNvGraphicFramePr>
          <p:nvPr>
            <p:ph idx="1"/>
            <p:extLst>
              <p:ext uri="{D42A27DB-BD31-4B8C-83A1-F6EECF244321}">
                <p14:modId xmlns:p14="http://schemas.microsoft.com/office/powerpoint/2010/main" val="9781576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Μηχανισμός Αγοράς </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9DCF7DE3-2008-D7E1-8028-BC504F009CCE}"/>
              </a:ext>
            </a:extLst>
          </p:cNvPr>
          <p:cNvGraphicFramePr>
            <a:graphicFrameLocks noGrp="1"/>
          </p:cNvGraphicFramePr>
          <p:nvPr>
            <p:ph idx="1"/>
            <p:extLst>
              <p:ext uri="{D42A27DB-BD31-4B8C-83A1-F6EECF244321}">
                <p14:modId xmlns:p14="http://schemas.microsoft.com/office/powerpoint/2010/main" val="207774719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3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0" name="Rectangle 3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FCD4B049-AEAE-0345-CCA1-4B00831C5693}"/>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a:solidFill>
                  <a:srgbClr val="FFFFFF"/>
                </a:solidFill>
              </a:rPr>
              <a:t>Μικροοικονομικές έννοιες </a:t>
            </a:r>
          </a:p>
        </p:txBody>
      </p:sp>
      <p:sp>
        <p:nvSpPr>
          <p:cNvPr id="3" name="Θέση κειμένου 2">
            <a:extLst>
              <a:ext uri="{FF2B5EF4-FFF2-40B4-BE49-F238E27FC236}">
                <a16:creationId xmlns:a16="http://schemas.microsoft.com/office/drawing/2014/main" id="{D238911A-3968-DC8A-A99D-5C63E2DCC6E9}"/>
              </a:ext>
            </a:extLst>
          </p:cNvPr>
          <p:cNvSpPr>
            <a:spLocks noGrp="1"/>
          </p:cNvSpPr>
          <p:nvPr>
            <p:ph type="body" idx="1"/>
          </p:nvPr>
        </p:nvSpPr>
        <p:spPr>
          <a:xfrm>
            <a:off x="1683171" y="5240851"/>
            <a:ext cx="8825658" cy="828932"/>
          </a:xfrm>
        </p:spPr>
        <p:txBody>
          <a:bodyPr vert="horz" lIns="91440" tIns="45720" rIns="91440" bIns="45720" rtlCol="0" anchor="t">
            <a:normAutofit/>
          </a:bodyPr>
          <a:lstStyle/>
          <a:p>
            <a:pPr algn="ctr"/>
            <a:endParaRPr lang="en-US" sz="2400">
              <a:solidFill>
                <a:schemeClr val="tx2"/>
              </a:solidFill>
            </a:endParaRPr>
          </a:p>
        </p:txBody>
      </p:sp>
      <p:sp>
        <p:nvSpPr>
          <p:cNvPr id="4" name="Θέση αριθμού διαφάνειας 3">
            <a:extLst>
              <a:ext uri="{FF2B5EF4-FFF2-40B4-BE49-F238E27FC236}">
                <a16:creationId xmlns:a16="http://schemas.microsoft.com/office/drawing/2014/main" id="{3B8F85E5-8EC4-C690-6D7F-EEDEA036E44A}"/>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endParaRPr lang="en-US" dirty="0">
              <a:solidFill>
                <a:srgbClr val="FFFFFF"/>
              </a:solidFill>
            </a:endParaRPr>
          </a:p>
        </p:txBody>
      </p:sp>
    </p:spTree>
    <p:extLst>
      <p:ext uri="{BB962C8B-B14F-4D97-AF65-F5344CB8AC3E}">
        <p14:creationId xmlns:p14="http://schemas.microsoft.com/office/powerpoint/2010/main" val="38026554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5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Oval 5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Oval 5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b="1">
                <a:solidFill>
                  <a:srgbClr val="EBEBEB"/>
                </a:solidFill>
              </a:rPr>
              <a:t>Τι είναι η Οικονομική Επιστήμη</a:t>
            </a:r>
            <a:br>
              <a:rPr lang="en-GB" b="1">
                <a:solidFill>
                  <a:srgbClr val="EBEBEB"/>
                </a:solidFill>
              </a:rPr>
            </a:br>
            <a:endParaRPr lang="en-GB">
              <a:solidFill>
                <a:srgbClr val="EBEBEB"/>
              </a:solidFill>
            </a:endParaRPr>
          </a:p>
        </p:txBody>
      </p:sp>
      <p:sp>
        <p:nvSpPr>
          <p:cNvPr id="60" name="Rectangle 5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9" name="2 - Θέση περιεχομένου">
            <a:extLst>
              <a:ext uri="{FF2B5EF4-FFF2-40B4-BE49-F238E27FC236}">
                <a16:creationId xmlns:a16="http://schemas.microsoft.com/office/drawing/2014/main" id="{BB11ED8E-8651-0E64-E679-985D1B09DEFF}"/>
              </a:ext>
            </a:extLst>
          </p:cNvPr>
          <p:cNvGraphicFramePr>
            <a:graphicFrameLocks noGrp="1"/>
          </p:cNvGraphicFramePr>
          <p:nvPr>
            <p:ph idx="1"/>
            <p:extLst>
              <p:ext uri="{D42A27DB-BD31-4B8C-83A1-F6EECF244321}">
                <p14:modId xmlns:p14="http://schemas.microsoft.com/office/powerpoint/2010/main" val="326721731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Αγορές και ανταγωνισμός</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49ADA338-3F20-088E-0437-4D09827EFB73}"/>
              </a:ext>
            </a:extLst>
          </p:cNvPr>
          <p:cNvGraphicFramePr/>
          <p:nvPr>
            <p:extLst>
              <p:ext uri="{D42A27DB-BD31-4B8C-83A1-F6EECF244321}">
                <p14:modId xmlns:p14="http://schemas.microsoft.com/office/powerpoint/2010/main" val="232622098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23989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Ανταγωνισμός: Τέλειος &amp; λοιπές δομές</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7552446F-EC78-4212-4310-4D4E88FAC231}"/>
              </a:ext>
            </a:extLst>
          </p:cNvPr>
          <p:cNvGraphicFramePr/>
          <p:nvPr>
            <p:extLst>
              <p:ext uri="{D42A27DB-BD31-4B8C-83A1-F6EECF244321}">
                <p14:modId xmlns:p14="http://schemas.microsoft.com/office/powerpoint/2010/main" val="76849275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58141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11808"/>
            <a:ext cx="8815361" cy="752897"/>
          </a:xfrm>
        </p:spPr>
        <p:txBody>
          <a:bodyPr/>
          <a:lstStyle/>
          <a:p>
            <a:r>
              <a:rPr lang="el-GR" sz="2400" dirty="0">
                <a:solidFill>
                  <a:srgbClr val="203FFF"/>
                </a:solidFill>
              </a:rPr>
              <a:t>Καμπύλη προσφοράς</a:t>
            </a:r>
            <a:r>
              <a:rPr lang="en-US" sz="2400" dirty="0">
                <a:solidFill>
                  <a:srgbClr val="203FFF"/>
                </a:solidFill>
              </a:rPr>
              <a:t>:</a:t>
            </a:r>
            <a:br>
              <a:rPr lang="en-US" sz="2400" dirty="0"/>
            </a:br>
            <a:r>
              <a:rPr lang="el-GR" sz="2400" b="1" dirty="0">
                <a:solidFill>
                  <a:schemeClr val="tx1"/>
                </a:solidFill>
              </a:rPr>
              <a:t>Η σχέση μεταξύ τιμής &amp; προσφερόμενης ποσότητας</a:t>
            </a:r>
            <a:endParaRPr lang="en-US" sz="2600" b="1" dirty="0">
              <a:solidFill>
                <a:schemeClr val="tx1"/>
              </a:solidFill>
            </a:endParaRPr>
          </a:p>
        </p:txBody>
      </p:sp>
      <p:sp>
        <p:nvSpPr>
          <p:cNvPr id="6" name="Text Placeholder 4"/>
          <p:cNvSpPr txBox="1">
            <a:spLocks/>
          </p:cNvSpPr>
          <p:nvPr/>
        </p:nvSpPr>
        <p:spPr>
          <a:xfrm>
            <a:off x="1992314" y="859312"/>
            <a:ext cx="5543847" cy="5113114"/>
          </a:xfrm>
          <a:prstGeom prst="rect">
            <a:avLst/>
          </a:prstGeom>
        </p:spPr>
        <p:txBody>
          <a:bodyPr vert="horz" lIns="91440" tIns="45720" rIns="91440" bIns="45720" rtlCol="0">
            <a:no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38"/>
              </a:spcBef>
              <a:buFont typeface="Arial" panose="020B0604020202020204" pitchFamily="34" charset="0"/>
              <a:buChar char="•"/>
            </a:pPr>
            <a:r>
              <a:rPr lang="el-GR" sz="1600" dirty="0"/>
              <a:t>Η </a:t>
            </a:r>
            <a:r>
              <a:rPr lang="el-GR" sz="1600" b="1" dirty="0"/>
              <a:t>προσφερόμενη ποσότητα </a:t>
            </a:r>
            <a:r>
              <a:rPr lang="el-GR" sz="1600" dirty="0"/>
              <a:t>οποιουδήποτε αγαθού ή υπηρεσίας είναι η ποσότητα που οι πωλητές είναι πρόθυμοι και ικανοί να πουλήσουν </a:t>
            </a:r>
            <a:endParaRPr lang="en-US" sz="1600" dirty="0"/>
          </a:p>
          <a:p>
            <a:pPr>
              <a:spcBef>
                <a:spcPts val="1038"/>
              </a:spcBef>
              <a:buFont typeface="Arial" panose="020B0604020202020204" pitchFamily="34" charset="0"/>
              <a:buChar char="•"/>
            </a:pPr>
            <a:r>
              <a:rPr lang="el-GR" sz="1600" b="1" dirty="0"/>
              <a:t>Νόμος της προσφοράς</a:t>
            </a:r>
            <a:r>
              <a:rPr lang="en-US" sz="1600" b="1" dirty="0"/>
              <a:t>:</a:t>
            </a:r>
            <a:r>
              <a:rPr lang="en-US" sz="1600" dirty="0"/>
              <a:t> </a:t>
            </a:r>
            <a:r>
              <a:rPr lang="el-GR" sz="1600" dirty="0"/>
              <a:t>με τα υπόλοιπα σταθερά, μια αύξηση της τιμής ενός αγαθού θα αυξήσει και τη ποσότητα που είναι διατεθειμένοι οι παραγωγοί να προσφέρουν, ενώ όταν η τιμή πέφτει θα πέσει και η ποσότητα που θέλουν να προσφέρουν</a:t>
            </a:r>
            <a:endParaRPr lang="en-US" sz="1600" dirty="0"/>
          </a:p>
          <a:p>
            <a:pPr>
              <a:spcBef>
                <a:spcPts val="1038"/>
              </a:spcBef>
              <a:buFont typeface="Arial" panose="020B0604020202020204" pitchFamily="34" charset="0"/>
              <a:buChar char="•"/>
            </a:pPr>
            <a:r>
              <a:rPr lang="en-GB" sz="1600" b="1" dirty="0">
                <a:solidFill>
                  <a:srgbClr val="FF0000"/>
                </a:solidFill>
              </a:rPr>
              <a:t>O </a:t>
            </a:r>
            <a:r>
              <a:rPr lang="el-GR" sz="1600" b="1" dirty="0">
                <a:solidFill>
                  <a:srgbClr val="FF0000"/>
                </a:solidFill>
              </a:rPr>
              <a:t>πίνακας της προσφοράς </a:t>
            </a:r>
            <a:r>
              <a:rPr lang="el-GR" sz="1600" dirty="0"/>
              <a:t>είναι ένας </a:t>
            </a:r>
            <a:br>
              <a:rPr lang="el-GR" sz="1600" dirty="0"/>
            </a:br>
            <a:r>
              <a:rPr lang="el-GR" sz="1600" dirty="0"/>
              <a:t>πίνακας που δείχνει τη σχέση μεταξύ της τιμής </a:t>
            </a:r>
            <a:br>
              <a:rPr lang="el-GR" sz="1600" dirty="0"/>
            </a:br>
            <a:r>
              <a:rPr lang="el-GR" sz="1600" dirty="0"/>
              <a:t>ενός αγαθού και της ποσότητας που προσφέρεται</a:t>
            </a:r>
            <a:endParaRPr lang="en-US" sz="1600" dirty="0"/>
          </a:p>
          <a:p>
            <a:pPr>
              <a:spcBef>
                <a:spcPts val="1038"/>
              </a:spcBef>
              <a:buFont typeface="Arial" panose="020B0604020202020204" pitchFamily="34" charset="0"/>
              <a:buChar char="•"/>
            </a:pPr>
            <a:r>
              <a:rPr lang="el-GR" sz="1600" dirty="0"/>
              <a:t>Η </a:t>
            </a:r>
            <a:r>
              <a:rPr lang="el-GR" sz="1600" b="1" dirty="0"/>
              <a:t>καμπύλη προσφοράς </a:t>
            </a:r>
            <a:r>
              <a:rPr lang="el-GR" sz="1600" dirty="0"/>
              <a:t>είναι μια </a:t>
            </a:r>
            <a:br>
              <a:rPr lang="el-GR" sz="1600" dirty="0"/>
            </a:br>
            <a:r>
              <a:rPr lang="el-GR" sz="1600" dirty="0"/>
              <a:t>γραφική αναπαράσταση του </a:t>
            </a:r>
            <a:br>
              <a:rPr lang="el-GR" sz="1600" dirty="0"/>
            </a:br>
            <a:r>
              <a:rPr lang="el-GR" sz="1600" b="1" dirty="0">
                <a:solidFill>
                  <a:srgbClr val="FF0000"/>
                </a:solidFill>
              </a:rPr>
              <a:t>πίνακα της προσφοράς </a:t>
            </a:r>
            <a:endParaRPr lang="en-US" sz="160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467822" y="1008103"/>
            <a:ext cx="2060318" cy="17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69840" y="3137152"/>
            <a:ext cx="3558301"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6744072" y="2132858"/>
            <a:ext cx="1368152" cy="1080119"/>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91944" y="4293096"/>
            <a:ext cx="1152128"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39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Η καμπύλη προσφοράς</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EA08A4EF-C147-2E6F-8590-1A1E9FD60F7E}"/>
              </a:ext>
            </a:extLst>
          </p:cNvPr>
          <p:cNvGraphicFramePr/>
          <p:nvPr>
            <p:extLst>
              <p:ext uri="{D42A27DB-BD31-4B8C-83A1-F6EECF244321}">
                <p14:modId xmlns:p14="http://schemas.microsoft.com/office/powerpoint/2010/main" val="6918342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8458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3100">
                <a:solidFill>
                  <a:srgbClr val="EBEBEB"/>
                </a:solidFill>
              </a:rPr>
              <a:t>Αιτίες μετατοπίσεων της καμπύλης προσφοράς </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7F81425E-C660-C7E1-C175-B369DC2C454F}"/>
              </a:ext>
            </a:extLst>
          </p:cNvPr>
          <p:cNvGraphicFramePr/>
          <p:nvPr>
            <p:extLst>
              <p:ext uri="{D42A27DB-BD31-4B8C-83A1-F6EECF244321}">
                <p14:modId xmlns:p14="http://schemas.microsoft.com/office/powerpoint/2010/main" val="78287178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9165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11808"/>
            <a:ext cx="8815361" cy="752897"/>
          </a:xfrm>
        </p:spPr>
        <p:txBody>
          <a:bodyPr/>
          <a:lstStyle/>
          <a:p>
            <a:r>
              <a:rPr lang="el-GR" sz="2400" dirty="0">
                <a:solidFill>
                  <a:srgbClr val="203FFF"/>
                </a:solidFill>
              </a:rPr>
              <a:t>Η καμπύλη ζήτησης</a:t>
            </a:r>
            <a:r>
              <a:rPr lang="en-US" sz="2400" dirty="0">
                <a:solidFill>
                  <a:srgbClr val="203FFF"/>
                </a:solidFill>
              </a:rPr>
              <a:t>:</a:t>
            </a:r>
            <a:br>
              <a:rPr lang="en-US" sz="2400" dirty="0"/>
            </a:br>
            <a:r>
              <a:rPr lang="el-GR" sz="2400" b="1" dirty="0">
                <a:solidFill>
                  <a:schemeClr val="tx1"/>
                </a:solidFill>
              </a:rPr>
              <a:t>Η σχέση μεταξύ τιμής και ζητούμενης ποσότητας</a:t>
            </a:r>
            <a:endParaRPr lang="en-US" sz="2600" b="1" spc="-10" dirty="0">
              <a:solidFill>
                <a:schemeClr val="tx1"/>
              </a:solidFill>
            </a:endParaRPr>
          </a:p>
        </p:txBody>
      </p:sp>
      <p:sp>
        <p:nvSpPr>
          <p:cNvPr id="6" name="Text Placeholder 4"/>
          <p:cNvSpPr txBox="1">
            <a:spLocks/>
          </p:cNvSpPr>
          <p:nvPr/>
        </p:nvSpPr>
        <p:spPr>
          <a:xfrm>
            <a:off x="1992314" y="859312"/>
            <a:ext cx="5543847" cy="5113114"/>
          </a:xfrm>
          <a:prstGeom prst="rect">
            <a:avLst/>
          </a:prstGeom>
        </p:spPr>
        <p:txBody>
          <a:bodyPr vert="horz" lIns="91440" tIns="45720" rIns="91440" bIns="45720" rtlCol="0">
            <a:no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88"/>
              </a:spcBef>
              <a:buFont typeface="Arial" panose="020B0604020202020204" pitchFamily="34" charset="0"/>
              <a:buChar char="•"/>
            </a:pPr>
            <a:r>
              <a:rPr lang="el-GR" sz="1750" dirty="0"/>
              <a:t>Η </a:t>
            </a:r>
            <a:r>
              <a:rPr lang="el-GR" sz="1750" b="1" dirty="0"/>
              <a:t>ζητούμενη ποσότητα </a:t>
            </a:r>
            <a:r>
              <a:rPr lang="el-GR" sz="1750" dirty="0"/>
              <a:t>οποιουδήποτε αγαθού είναι το ποσό του αγαθού που οι αγοραστές είναι πρόθυμοι και ικανοί να αγοράσουν σε κάθε επίπεδο τιμών</a:t>
            </a:r>
            <a:endParaRPr lang="en-US" sz="1750" dirty="0"/>
          </a:p>
          <a:p>
            <a:pPr>
              <a:spcBef>
                <a:spcPts val="988"/>
              </a:spcBef>
              <a:buFont typeface="Arial" panose="020B0604020202020204" pitchFamily="34" charset="0"/>
              <a:buChar char="•"/>
            </a:pPr>
            <a:r>
              <a:rPr lang="el-GR" sz="1750" b="1" dirty="0"/>
              <a:t>Νόμος της ζήτησης: </a:t>
            </a:r>
            <a:r>
              <a:rPr lang="el-GR" sz="1750" dirty="0"/>
              <a:t>με τα άλλα σταθερά, όταν η τιμή ενός αγαθού αυξάνεται, μειώνεται  η ποσότητα του αγαθού που ζητείται, ενώ όταν πέφτει η τιμή τότε αυξάνεται η ποσότητα που ζητείτε</a:t>
            </a:r>
            <a:endParaRPr lang="en-US" sz="1750" dirty="0"/>
          </a:p>
          <a:p>
            <a:pPr>
              <a:spcBef>
                <a:spcPts val="988"/>
              </a:spcBef>
              <a:buFont typeface="Arial" panose="020B0604020202020204" pitchFamily="34" charset="0"/>
              <a:buChar char="•"/>
            </a:pPr>
            <a:r>
              <a:rPr lang="el-GR" sz="1750" dirty="0"/>
              <a:t>Ένας </a:t>
            </a:r>
            <a:r>
              <a:rPr lang="el-GR" sz="1750" b="1" dirty="0"/>
              <a:t>πίνακας ζήτησης </a:t>
            </a:r>
            <a:r>
              <a:rPr lang="el-GR" sz="1750" dirty="0"/>
              <a:t>είναι ένας πίνακας </a:t>
            </a:r>
            <a:br>
              <a:rPr lang="el-GR" sz="1750" dirty="0"/>
            </a:br>
            <a:r>
              <a:rPr lang="el-GR" sz="1750" dirty="0"/>
              <a:t>που δείχνει την σχέση μεταξύ τιμής ενός </a:t>
            </a:r>
            <a:br>
              <a:rPr lang="el-GR" sz="1750" dirty="0"/>
            </a:br>
            <a:r>
              <a:rPr lang="el-GR" sz="1750" dirty="0"/>
              <a:t>αγαθού και της ζητούμενης ποσότητας</a:t>
            </a:r>
            <a:r>
              <a:rPr lang="en-US" sz="1750" dirty="0"/>
              <a:t> </a:t>
            </a:r>
          </a:p>
          <a:p>
            <a:pPr>
              <a:spcBef>
                <a:spcPts val="988"/>
              </a:spcBef>
              <a:buFont typeface="Arial" panose="020B0604020202020204" pitchFamily="34" charset="0"/>
              <a:buChar char="•"/>
            </a:pPr>
            <a:r>
              <a:rPr lang="el-GR" sz="1750" dirty="0"/>
              <a:t>Η φθίνουσα γραμμή που σχετίζει την τιμή και </a:t>
            </a:r>
            <a:br>
              <a:rPr lang="el-GR" sz="1750" dirty="0"/>
            </a:br>
            <a:r>
              <a:rPr lang="el-GR" sz="1750" dirty="0"/>
              <a:t>την ζητούμενη ποσότητα ονομάζεται </a:t>
            </a:r>
            <a:r>
              <a:rPr lang="el-GR" sz="1750" b="1" dirty="0"/>
              <a:t>καμπύλη ζήτησης</a:t>
            </a:r>
            <a:endParaRPr lang="en-US" sz="1750" b="1"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50362" y="908720"/>
            <a:ext cx="2377778" cy="19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07506" y="3254966"/>
            <a:ext cx="3320635" cy="27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6816080" y="2412435"/>
            <a:ext cx="1080120" cy="1024446"/>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55377" y="4941168"/>
            <a:ext cx="1152128"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4307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Η καμπύλη ζήτησης</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E0A9D323-8CBA-A506-BE98-75207AEC95F0}"/>
              </a:ext>
            </a:extLst>
          </p:cNvPr>
          <p:cNvGraphicFramePr/>
          <p:nvPr>
            <p:extLst>
              <p:ext uri="{D42A27DB-BD31-4B8C-83A1-F6EECF244321}">
                <p14:modId xmlns:p14="http://schemas.microsoft.com/office/powerpoint/2010/main" val="122718565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22613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3100">
                <a:solidFill>
                  <a:srgbClr val="EBEBEB"/>
                </a:solidFill>
              </a:rPr>
              <a:t>Αιτίες μετατοπίσεων της καμπύλης ζήτησης</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6FE1D78D-2ECE-C050-DED9-C48340D7091C}"/>
              </a:ext>
            </a:extLst>
          </p:cNvPr>
          <p:cNvGraphicFramePr/>
          <p:nvPr>
            <p:extLst>
              <p:ext uri="{D42A27DB-BD31-4B8C-83A1-F6EECF244321}">
                <p14:modId xmlns:p14="http://schemas.microsoft.com/office/powerpoint/2010/main" val="413841927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2399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E67E5C0-3042-4C61-8EE9-829FEACD44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C7DA7A0B-678B-4813-A176-84096D0DE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16:creationId xmlns:a16="http://schemas.microsoft.com/office/drawing/2014/main" id="{A94EF64F-82F6-4FC0-B383-38CED28D5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2C3588B7-2819-45C1-8C93-8CD6BE6CC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13A00248-F8A4-44C5-9F63-503B488F6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B463EEF5-2974-4531-8DC5-B06D96A50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44D6724A-85D5-4569-AA26-44FC20A7E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323A527B-54E8-4BD3-BE65-D26BCC407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615FAD72-4155-4DAD-9E7D-121181DCE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AA74C96A-64B1-461D-A7E3-ECE551486E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0" name="Rectangle 49">
            <a:extLst>
              <a:ext uri="{FF2B5EF4-FFF2-40B4-BE49-F238E27FC236}">
                <a16:creationId xmlns:a16="http://schemas.microsoft.com/office/drawing/2014/main" id="{ED05303F-76A0-4A6D-A9E4-F91DD1DA4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E8490E79-9468-4CDA-BEFA-12D35313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4" name="Freeform: Shape 53">
            <a:extLst>
              <a:ext uri="{FF2B5EF4-FFF2-40B4-BE49-F238E27FC236}">
                <a16:creationId xmlns:a16="http://schemas.microsoft.com/office/drawing/2014/main" id="{9ED09E26-1480-4A2F-A98F-40DB15B3A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81817" y="-331013"/>
            <a:ext cx="6053670" cy="7520027"/>
          </a:xfrm>
          <a:custGeom>
            <a:avLst/>
            <a:gdLst>
              <a:gd name="connsiteX0" fmla="*/ 6053670 w 6053670"/>
              <a:gd name="connsiteY0" fmla="*/ 1098 h 7520027"/>
              <a:gd name="connsiteX1" fmla="*/ 6053670 w 6053670"/>
              <a:gd name="connsiteY1" fmla="*/ 386045 h 7520027"/>
              <a:gd name="connsiteX2" fmla="*/ 6053670 w 6053670"/>
              <a:gd name="connsiteY2" fmla="*/ 1254558 h 7520027"/>
              <a:gd name="connsiteX3" fmla="*/ 6053670 w 6053670"/>
              <a:gd name="connsiteY3" fmla="*/ 7520027 h 7520027"/>
              <a:gd name="connsiteX4" fmla="*/ 0 w 6053670"/>
              <a:gd name="connsiteY4" fmla="*/ 7520027 h 7520027"/>
              <a:gd name="connsiteX5" fmla="*/ 0 w 6053670"/>
              <a:gd name="connsiteY5" fmla="*/ 1249853 h 7520027"/>
              <a:gd name="connsiteX6" fmla="*/ 0 w 6053670"/>
              <a:gd name="connsiteY6" fmla="*/ 386045 h 7520027"/>
              <a:gd name="connsiteX7" fmla="*/ 0 w 6053670"/>
              <a:gd name="connsiteY7" fmla="*/ 0 h 7520027"/>
              <a:gd name="connsiteX8" fmla="*/ 35717 w 6053670"/>
              <a:gd name="connsiteY8" fmla="*/ 5488 h 7520027"/>
              <a:gd name="connsiteX9" fmla="*/ 140445 w 6053670"/>
              <a:gd name="connsiteY9" fmla="*/ 21641 h 7520027"/>
              <a:gd name="connsiteX10" fmla="*/ 216722 w 6053670"/>
              <a:gd name="connsiteY10" fmla="*/ 32932 h 7520027"/>
              <a:gd name="connsiteX11" fmla="*/ 307527 w 6053670"/>
              <a:gd name="connsiteY11" fmla="*/ 44850 h 7520027"/>
              <a:gd name="connsiteX12" fmla="*/ 415282 w 6053670"/>
              <a:gd name="connsiteY12" fmla="*/ 59121 h 7520027"/>
              <a:gd name="connsiteX13" fmla="*/ 534539 w 6053670"/>
              <a:gd name="connsiteY13" fmla="*/ 74175 h 7520027"/>
              <a:gd name="connsiteX14" fmla="*/ 668931 w 6053670"/>
              <a:gd name="connsiteY14" fmla="*/ 90014 h 7520027"/>
              <a:gd name="connsiteX15" fmla="*/ 815430 w 6053670"/>
              <a:gd name="connsiteY15" fmla="*/ 106794 h 7520027"/>
              <a:gd name="connsiteX16" fmla="*/ 974641 w 6053670"/>
              <a:gd name="connsiteY16" fmla="*/ 123574 h 7520027"/>
              <a:gd name="connsiteX17" fmla="*/ 1144144 w 6053670"/>
              <a:gd name="connsiteY17" fmla="*/ 140667 h 7520027"/>
              <a:gd name="connsiteX18" fmla="*/ 1326965 w 6053670"/>
              <a:gd name="connsiteY18" fmla="*/ 156506 h 7520027"/>
              <a:gd name="connsiteX19" fmla="*/ 1518261 w 6053670"/>
              <a:gd name="connsiteY19" fmla="*/ 171717 h 7520027"/>
              <a:gd name="connsiteX20" fmla="*/ 1720453 w 6053670"/>
              <a:gd name="connsiteY20" fmla="*/ 185518 h 7520027"/>
              <a:gd name="connsiteX21" fmla="*/ 1931121 w 6053670"/>
              <a:gd name="connsiteY21" fmla="*/ 198690 h 7520027"/>
              <a:gd name="connsiteX22" fmla="*/ 2150869 w 6053670"/>
              <a:gd name="connsiteY22" fmla="*/ 211079 h 7520027"/>
              <a:gd name="connsiteX23" fmla="*/ 2263467 w 6053670"/>
              <a:gd name="connsiteY23" fmla="*/ 215470 h 7520027"/>
              <a:gd name="connsiteX24" fmla="*/ 2378487 w 6053670"/>
              <a:gd name="connsiteY24" fmla="*/ 220332 h 7520027"/>
              <a:gd name="connsiteX25" fmla="*/ 2495323 w 6053670"/>
              <a:gd name="connsiteY25" fmla="*/ 224879 h 7520027"/>
              <a:gd name="connsiteX26" fmla="*/ 2612764 w 6053670"/>
              <a:gd name="connsiteY26" fmla="*/ 227859 h 7520027"/>
              <a:gd name="connsiteX27" fmla="*/ 2732627 w 6053670"/>
              <a:gd name="connsiteY27" fmla="*/ 230525 h 7520027"/>
              <a:gd name="connsiteX28" fmla="*/ 2853700 w 6053670"/>
              <a:gd name="connsiteY28" fmla="*/ 233348 h 7520027"/>
              <a:gd name="connsiteX29" fmla="*/ 2977195 w 6053670"/>
              <a:gd name="connsiteY29" fmla="*/ 235229 h 7520027"/>
              <a:gd name="connsiteX30" fmla="*/ 3101901 w 6053670"/>
              <a:gd name="connsiteY30" fmla="*/ 235229 h 7520027"/>
              <a:gd name="connsiteX31" fmla="*/ 3227817 w 6053670"/>
              <a:gd name="connsiteY31" fmla="*/ 236170 h 7520027"/>
              <a:gd name="connsiteX32" fmla="*/ 3354944 w 6053670"/>
              <a:gd name="connsiteY32" fmla="*/ 235229 h 7520027"/>
              <a:gd name="connsiteX33" fmla="*/ 3483887 w 6053670"/>
              <a:gd name="connsiteY33" fmla="*/ 233348 h 7520027"/>
              <a:gd name="connsiteX34" fmla="*/ 3612830 w 6053670"/>
              <a:gd name="connsiteY34" fmla="*/ 231623 h 7520027"/>
              <a:gd name="connsiteX35" fmla="*/ 3743590 w 6053670"/>
              <a:gd name="connsiteY35" fmla="*/ 227859 h 7520027"/>
              <a:gd name="connsiteX36" fmla="*/ 3875560 w 6053670"/>
              <a:gd name="connsiteY36" fmla="*/ 223938 h 7520027"/>
              <a:gd name="connsiteX37" fmla="*/ 4007530 w 6053670"/>
              <a:gd name="connsiteY37" fmla="*/ 219391 h 7520027"/>
              <a:gd name="connsiteX38" fmla="*/ 4140710 w 6053670"/>
              <a:gd name="connsiteY38" fmla="*/ 212961 h 7520027"/>
              <a:gd name="connsiteX39" fmla="*/ 4275102 w 6053670"/>
              <a:gd name="connsiteY39" fmla="*/ 205277 h 7520027"/>
              <a:gd name="connsiteX40" fmla="*/ 4410098 w 6053670"/>
              <a:gd name="connsiteY40" fmla="*/ 197907 h 7520027"/>
              <a:gd name="connsiteX41" fmla="*/ 4545096 w 6053670"/>
              <a:gd name="connsiteY41" fmla="*/ 188498 h 7520027"/>
              <a:gd name="connsiteX42" fmla="*/ 4681909 w 6053670"/>
              <a:gd name="connsiteY42" fmla="*/ 177207 h 7520027"/>
              <a:gd name="connsiteX43" fmla="*/ 4816905 w 6053670"/>
              <a:gd name="connsiteY43" fmla="*/ 165916 h 7520027"/>
              <a:gd name="connsiteX44" fmla="*/ 4954323 w 6053670"/>
              <a:gd name="connsiteY44" fmla="*/ 152899 h 7520027"/>
              <a:gd name="connsiteX45" fmla="*/ 5092347 w 6053670"/>
              <a:gd name="connsiteY45" fmla="*/ 138629 h 7520027"/>
              <a:gd name="connsiteX46" fmla="*/ 5228555 w 6053670"/>
              <a:gd name="connsiteY46" fmla="*/ 123574 h 7520027"/>
              <a:gd name="connsiteX47" fmla="*/ 5366578 w 6053670"/>
              <a:gd name="connsiteY47" fmla="*/ 106010 h 7520027"/>
              <a:gd name="connsiteX48" fmla="*/ 5503997 w 6053670"/>
              <a:gd name="connsiteY48" fmla="*/ 87192 h 7520027"/>
              <a:gd name="connsiteX49" fmla="*/ 5642020 w 6053670"/>
              <a:gd name="connsiteY49" fmla="*/ 68530 h 7520027"/>
              <a:gd name="connsiteX50" fmla="*/ 5779438 w 6053670"/>
              <a:gd name="connsiteY50" fmla="*/ 46733 h 7520027"/>
              <a:gd name="connsiteX51" fmla="*/ 5916251 w 6053670"/>
              <a:gd name="connsiteY51" fmla="*/ 24464 h 75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520027">
                <a:moveTo>
                  <a:pt x="6053670" y="1098"/>
                </a:moveTo>
                <a:lnTo>
                  <a:pt x="6053670" y="386045"/>
                </a:lnTo>
                <a:lnTo>
                  <a:pt x="6053670" y="1254558"/>
                </a:lnTo>
                <a:lnTo>
                  <a:pt x="6053670" y="7520027"/>
                </a:lnTo>
                <a:lnTo>
                  <a:pt x="0" y="7520027"/>
                </a:lnTo>
                <a:lnTo>
                  <a:pt x="0" y="1249853"/>
                </a:lnTo>
                <a:lnTo>
                  <a:pt x="0" y="38604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56" name="Freeform 5">
            <a:extLst>
              <a:ext uri="{FF2B5EF4-FFF2-40B4-BE49-F238E27FC236}">
                <a16:creationId xmlns:a16="http://schemas.microsoft.com/office/drawing/2014/main" id="{5C976AD2-D1D1-4B6E-8E89-AC6EDC0DF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766342" y="800254"/>
            <a:ext cx="3167136" cy="5259232"/>
          </a:xfrm>
        </p:spPr>
        <p:txBody>
          <a:bodyPr vert="horz" lIns="91440" tIns="45720" rIns="91440" bIns="45720" rtlCol="0" anchor="ctr">
            <a:normAutofit/>
          </a:bodyPr>
          <a:lstStyle/>
          <a:p>
            <a:r>
              <a:rPr lang="en-US" sz="3700" b="0" i="0" kern="1200" spc="-10">
                <a:solidFill>
                  <a:schemeClr val="bg2"/>
                </a:solidFill>
                <a:latin typeface="+mj-lt"/>
                <a:ea typeface="+mj-ea"/>
                <a:cs typeface="+mj-cs"/>
              </a:rPr>
              <a:t>Συνδιασμός Προσφοράς &amp; Ζήτησης</a:t>
            </a:r>
          </a:p>
        </p:txBody>
      </p:sp>
      <p:sp>
        <p:nvSpPr>
          <p:cNvPr id="58" name="Freeform 5">
            <a:extLst>
              <a:ext uri="{FF2B5EF4-FFF2-40B4-BE49-F238E27FC236}">
                <a16:creationId xmlns:a16="http://schemas.microsoft.com/office/drawing/2014/main" id="{94AB8A4F-E933-46DE-B078-7CC48FCC5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2760191"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44750" y="876506"/>
            <a:ext cx="2167128" cy="1522407"/>
          </a:xfrm>
          <a:prstGeom prst="roundRect">
            <a:avLst>
              <a:gd name="adj" fmla="val 1858"/>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a:extLst>
              <a:ext uri="{FF2B5EF4-FFF2-40B4-BE49-F238E27FC236}">
                <a16:creationId xmlns:a16="http://schemas.microsoft.com/office/drawing/2014/main" id="{B8B823D5-899B-483E-9327-4C159CFB1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016" y="1471658"/>
            <a:ext cx="2167128" cy="332104"/>
          </a:xfrm>
          <a:prstGeom prst="roundRect">
            <a:avLst>
              <a:gd name="adj" fmla="val 1858"/>
            </a:avLst>
          </a:prstGeom>
          <a:effectLst/>
        </p:spPr>
      </p:pic>
      <p:sp>
        <p:nvSpPr>
          <p:cNvPr id="6" name="Text Placeholder 4"/>
          <p:cNvSpPr txBox="1">
            <a:spLocks/>
          </p:cNvSpPr>
          <p:nvPr/>
        </p:nvSpPr>
        <p:spPr>
          <a:xfrm>
            <a:off x="4719483" y="2748931"/>
            <a:ext cx="6813755" cy="3310555"/>
          </a:xfrm>
          <a:prstGeom prst="rect">
            <a:avLst/>
          </a:prstGeom>
        </p:spPr>
        <p:txBody>
          <a:bodyPr vert="horz" lIns="91440" tIns="45720" rIns="91440" bIns="45720" rtlCol="0" anchor="ctr">
            <a:norm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a:lnSpc>
                <a:spcPct val="90000"/>
              </a:lnSpc>
              <a:spcBef>
                <a:spcPts val="1000"/>
              </a:spcBef>
              <a:buClr>
                <a:schemeClr val="accent1"/>
              </a:buClr>
              <a:buSzPct val="80000"/>
              <a:buFont typeface="Wingdings 3" charset="2"/>
              <a:buChar char=""/>
            </a:pPr>
            <a:r>
              <a:rPr lang="en-US" sz="1300" dirty="0" err="1">
                <a:solidFill>
                  <a:schemeClr val="tx1">
                    <a:lumMod val="75000"/>
                    <a:lumOff val="25000"/>
                  </a:schemeClr>
                </a:solidFill>
                <a:latin typeface="+mn-lt"/>
                <a:cs typeface="+mn-cs"/>
              </a:rPr>
              <a:t>Ισορρο</a:t>
            </a:r>
            <a:r>
              <a:rPr lang="en-US" sz="1300" dirty="0">
                <a:solidFill>
                  <a:schemeClr val="tx1">
                    <a:lumMod val="75000"/>
                    <a:lumOff val="25000"/>
                  </a:schemeClr>
                </a:solidFill>
                <a:latin typeface="+mn-lt"/>
                <a:cs typeface="+mn-cs"/>
              </a:rPr>
              <a:t>πία έχουμε όταν η τιμή έχει φτάσει στο επίπεδο όπου η προσφερόμενη ποσότητα ισούται με την ζητούμενη ποσότητα. </a:t>
            </a:r>
            <a:r>
              <a:rPr lang="en-US" sz="1300" dirty="0" err="1">
                <a:solidFill>
                  <a:schemeClr val="tx1">
                    <a:lumMod val="75000"/>
                    <a:lumOff val="25000"/>
                  </a:schemeClr>
                </a:solidFill>
                <a:latin typeface="+mn-lt"/>
                <a:cs typeface="+mn-cs"/>
              </a:rPr>
              <a:t>Αυτή</a:t>
            </a:r>
            <a:r>
              <a:rPr lang="en-US" sz="1300" dirty="0">
                <a:solidFill>
                  <a:schemeClr val="tx1">
                    <a:lumMod val="75000"/>
                    <a:lumOff val="25000"/>
                  </a:schemeClr>
                </a:solidFill>
                <a:latin typeface="+mn-lt"/>
                <a:cs typeface="+mn-cs"/>
              </a:rPr>
              <a:t> η </a:t>
            </a:r>
            <a:r>
              <a:rPr lang="en-US" sz="1300" dirty="0" err="1">
                <a:solidFill>
                  <a:schemeClr val="tx1">
                    <a:lumMod val="75000"/>
                    <a:lumOff val="25000"/>
                  </a:schemeClr>
                </a:solidFill>
                <a:latin typeface="+mn-lt"/>
                <a:cs typeface="+mn-cs"/>
              </a:rPr>
              <a:t>τιμή</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ονομάζετ</a:t>
            </a:r>
            <a:r>
              <a:rPr lang="en-US" sz="1300" dirty="0">
                <a:solidFill>
                  <a:schemeClr val="tx1">
                    <a:lumMod val="75000"/>
                    <a:lumOff val="25000"/>
                  </a:schemeClr>
                </a:solidFill>
                <a:latin typeface="+mn-lt"/>
                <a:cs typeface="+mn-cs"/>
              </a:rPr>
              <a:t>αι </a:t>
            </a:r>
            <a:r>
              <a:rPr lang="en-US" sz="1300" b="1" dirty="0">
                <a:solidFill>
                  <a:schemeClr val="tx1">
                    <a:lumMod val="75000"/>
                    <a:lumOff val="25000"/>
                  </a:schemeClr>
                </a:solidFill>
                <a:latin typeface="+mn-lt"/>
                <a:cs typeface="+mn-cs"/>
              </a:rPr>
              <a:t>τιμή ισορροπίας</a:t>
            </a:r>
          </a:p>
          <a:p>
            <a:pPr defTabSz="457200">
              <a:lnSpc>
                <a:spcPct val="90000"/>
              </a:lnSpc>
              <a:spcBef>
                <a:spcPts val="1000"/>
              </a:spcBef>
              <a:buClr>
                <a:schemeClr val="accent1"/>
              </a:buClr>
              <a:buSzPct val="80000"/>
              <a:buFont typeface="Wingdings 3" charset="2"/>
              <a:buChar char=""/>
            </a:pPr>
            <a:r>
              <a:rPr lang="en-US" sz="1300" dirty="0">
                <a:solidFill>
                  <a:schemeClr val="tx1">
                    <a:lumMod val="75000"/>
                    <a:lumOff val="25000"/>
                  </a:schemeClr>
                </a:solidFill>
                <a:latin typeface="+mn-lt"/>
                <a:cs typeface="+mn-cs"/>
              </a:rPr>
              <a:t>Η </a:t>
            </a:r>
            <a:r>
              <a:rPr lang="en-US" sz="1300" dirty="0" err="1">
                <a:solidFill>
                  <a:schemeClr val="tx1">
                    <a:lumMod val="75000"/>
                    <a:lumOff val="25000"/>
                  </a:schemeClr>
                </a:solidFill>
                <a:latin typeface="+mn-lt"/>
                <a:cs typeface="+mn-cs"/>
              </a:rPr>
              <a:t>σχεδί</a:t>
            </a:r>
            <a:r>
              <a:rPr lang="en-US" sz="1300" dirty="0">
                <a:solidFill>
                  <a:schemeClr val="tx1">
                    <a:lumMod val="75000"/>
                    <a:lumOff val="25000"/>
                  </a:schemeClr>
                </a:solidFill>
                <a:latin typeface="+mn-lt"/>
                <a:cs typeface="+mn-cs"/>
              </a:rPr>
              <a:t>αση μιας οριζόντιας γραμμής από το σημείο ισορροπίας όπου τέμνονται οι δύο καμπύλες παρέχει την τιμή ισορροπίας</a:t>
            </a:r>
          </a:p>
          <a:p>
            <a:pPr defTabSz="457200">
              <a:lnSpc>
                <a:spcPct val="90000"/>
              </a:lnSpc>
              <a:spcBef>
                <a:spcPts val="1000"/>
              </a:spcBef>
              <a:buClr>
                <a:schemeClr val="accent1"/>
              </a:buClr>
              <a:buSzPct val="80000"/>
              <a:buFont typeface="Wingdings 3" charset="2"/>
              <a:buChar char=""/>
            </a:pPr>
            <a:r>
              <a:rPr lang="en-US" sz="1300" dirty="0" err="1">
                <a:solidFill>
                  <a:schemeClr val="tx1">
                    <a:lumMod val="75000"/>
                    <a:lumOff val="25000"/>
                  </a:schemeClr>
                </a:solidFill>
                <a:latin typeface="+mn-lt"/>
                <a:cs typeface="+mn-cs"/>
              </a:rPr>
              <a:t>Σχεδιάζοντ</a:t>
            </a:r>
            <a:r>
              <a:rPr lang="en-US" sz="1300" dirty="0">
                <a:solidFill>
                  <a:schemeClr val="tx1">
                    <a:lumMod val="75000"/>
                    <a:lumOff val="25000"/>
                  </a:schemeClr>
                </a:solidFill>
                <a:latin typeface="+mn-lt"/>
                <a:cs typeface="+mn-cs"/>
              </a:rPr>
              <a:t>ας μια κάθετη γραμμή από όπου διασταυρώνονται οι δύο καμπύλες βρίσκουμε την ποσότητα ισορροπίας που αγοράστηκε και πουλήθηκε</a:t>
            </a:r>
          </a:p>
          <a:p>
            <a:pPr defTabSz="457200">
              <a:lnSpc>
                <a:spcPct val="90000"/>
              </a:lnSpc>
              <a:spcBef>
                <a:spcPts val="1000"/>
              </a:spcBef>
              <a:buClr>
                <a:schemeClr val="accent1"/>
              </a:buClr>
              <a:buSzPct val="80000"/>
              <a:buFont typeface="Wingdings 3" charset="2"/>
              <a:buChar char=""/>
            </a:pPr>
            <a:r>
              <a:rPr lang="en-US" sz="1300" dirty="0" err="1">
                <a:solidFill>
                  <a:schemeClr val="tx1">
                    <a:lumMod val="75000"/>
                    <a:lumOff val="25000"/>
                  </a:schemeClr>
                </a:solidFill>
                <a:latin typeface="+mn-lt"/>
                <a:cs typeface="+mn-cs"/>
              </a:rPr>
              <a:t>Αν</a:t>
            </a:r>
            <a:r>
              <a:rPr lang="en-US" sz="1300" dirty="0">
                <a:solidFill>
                  <a:schemeClr val="tx1">
                    <a:lumMod val="75000"/>
                    <a:lumOff val="25000"/>
                  </a:schemeClr>
                </a:solidFill>
                <a:latin typeface="+mn-lt"/>
                <a:cs typeface="+mn-cs"/>
              </a:rPr>
              <a:t> η </a:t>
            </a:r>
            <a:r>
              <a:rPr lang="en-US" sz="1300" dirty="0" err="1">
                <a:solidFill>
                  <a:schemeClr val="tx1">
                    <a:lumMod val="75000"/>
                    <a:lumOff val="25000"/>
                  </a:schemeClr>
                </a:solidFill>
                <a:latin typeface="+mn-lt"/>
                <a:cs typeface="+mn-cs"/>
              </a:rPr>
              <a:t>τιμή</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ήτ</a:t>
            </a:r>
            <a:r>
              <a:rPr lang="en-US" sz="1300" dirty="0">
                <a:solidFill>
                  <a:schemeClr val="tx1">
                    <a:lumMod val="75000"/>
                    <a:lumOff val="25000"/>
                  </a:schemeClr>
                </a:solidFill>
                <a:latin typeface="+mn-lt"/>
                <a:cs typeface="+mn-cs"/>
              </a:rPr>
              <a:t>αν υψηλότερη από την τιμή ισορροπίας, θα υπήρχε πλεόνασμα</a:t>
            </a:r>
          </a:p>
          <a:p>
            <a:pPr defTabSz="457200">
              <a:lnSpc>
                <a:spcPct val="90000"/>
              </a:lnSpc>
              <a:spcBef>
                <a:spcPts val="1000"/>
              </a:spcBef>
              <a:buClr>
                <a:schemeClr val="accent1"/>
              </a:buClr>
              <a:buSzPct val="80000"/>
              <a:buFont typeface="Wingdings 3" charset="2"/>
              <a:buChar char=""/>
            </a:pPr>
            <a:r>
              <a:rPr lang="en-US" sz="1300" dirty="0" err="1">
                <a:solidFill>
                  <a:schemeClr val="tx1">
                    <a:lumMod val="75000"/>
                    <a:lumOff val="25000"/>
                  </a:schemeClr>
                </a:solidFill>
                <a:latin typeface="+mn-lt"/>
                <a:cs typeface="+mn-cs"/>
              </a:rPr>
              <a:t>Αν</a:t>
            </a:r>
            <a:r>
              <a:rPr lang="en-US" sz="1300" dirty="0">
                <a:solidFill>
                  <a:schemeClr val="tx1">
                    <a:lumMod val="75000"/>
                    <a:lumOff val="25000"/>
                  </a:schemeClr>
                </a:solidFill>
                <a:latin typeface="+mn-lt"/>
                <a:cs typeface="+mn-cs"/>
              </a:rPr>
              <a:t> η </a:t>
            </a:r>
            <a:r>
              <a:rPr lang="en-US" sz="1300" dirty="0" err="1">
                <a:solidFill>
                  <a:schemeClr val="tx1">
                    <a:lumMod val="75000"/>
                    <a:lumOff val="25000"/>
                  </a:schemeClr>
                </a:solidFill>
                <a:latin typeface="+mn-lt"/>
                <a:cs typeface="+mn-cs"/>
              </a:rPr>
              <a:t>τιμή</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ήτ</a:t>
            </a:r>
            <a:r>
              <a:rPr lang="en-US" sz="1300" dirty="0">
                <a:solidFill>
                  <a:schemeClr val="tx1">
                    <a:lumMod val="75000"/>
                    <a:lumOff val="25000"/>
                  </a:schemeClr>
                </a:solidFill>
                <a:latin typeface="+mn-lt"/>
                <a:cs typeface="+mn-cs"/>
              </a:rPr>
              <a:t>αν χαμηλότερη από την τιμή ισορροπίας, θα υπήρχε έλλειμα </a:t>
            </a:r>
          </a:p>
          <a:p>
            <a:pPr defTabSz="457200">
              <a:lnSpc>
                <a:spcPct val="90000"/>
              </a:lnSpc>
              <a:spcBef>
                <a:spcPts val="1000"/>
              </a:spcBef>
              <a:buClr>
                <a:schemeClr val="accent1"/>
              </a:buClr>
              <a:buSzPct val="80000"/>
              <a:buFont typeface="Wingdings 3" charset="2"/>
              <a:buChar char=""/>
            </a:pPr>
            <a:r>
              <a:rPr lang="en-US" sz="1300" dirty="0" err="1">
                <a:solidFill>
                  <a:schemeClr val="tx1">
                    <a:lumMod val="75000"/>
                    <a:lumOff val="25000"/>
                  </a:schemeClr>
                </a:solidFill>
                <a:latin typeface="+mn-lt"/>
                <a:cs typeface="+mn-cs"/>
              </a:rPr>
              <a:t>Βάσει</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του</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νόμου</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της</a:t>
            </a:r>
            <a:r>
              <a:rPr lang="en-US" sz="1300" dirty="0">
                <a:solidFill>
                  <a:schemeClr val="tx1">
                    <a:lumMod val="75000"/>
                    <a:lumOff val="25000"/>
                  </a:schemeClr>
                </a:solidFill>
                <a:latin typeface="+mn-lt"/>
                <a:cs typeface="+mn-cs"/>
              </a:rPr>
              <a:t> π</a:t>
            </a:r>
            <a:r>
              <a:rPr lang="en-US" sz="1300" dirty="0" err="1">
                <a:solidFill>
                  <a:schemeClr val="tx1">
                    <a:lumMod val="75000"/>
                    <a:lumOff val="25000"/>
                  </a:schemeClr>
                </a:solidFill>
                <a:latin typeface="+mn-lt"/>
                <a:cs typeface="+mn-cs"/>
              </a:rPr>
              <a:t>ροσφοράς</a:t>
            </a:r>
            <a:r>
              <a:rPr lang="en-US" sz="1300" dirty="0">
                <a:solidFill>
                  <a:schemeClr val="tx1">
                    <a:lumMod val="75000"/>
                    <a:lumOff val="25000"/>
                  </a:schemeClr>
                </a:solidFill>
                <a:latin typeface="+mn-lt"/>
                <a:cs typeface="+mn-cs"/>
              </a:rPr>
              <a:t> και </a:t>
            </a:r>
            <a:r>
              <a:rPr lang="en-US" sz="1300" dirty="0" err="1">
                <a:solidFill>
                  <a:schemeClr val="tx1">
                    <a:lumMod val="75000"/>
                    <a:lumOff val="25000"/>
                  </a:schemeClr>
                </a:solidFill>
                <a:latin typeface="+mn-lt"/>
                <a:cs typeface="+mn-cs"/>
              </a:rPr>
              <a:t>της</a:t>
            </a:r>
            <a:r>
              <a:rPr lang="en-US" sz="1300" dirty="0">
                <a:solidFill>
                  <a:schemeClr val="tx1">
                    <a:lumMod val="75000"/>
                    <a:lumOff val="25000"/>
                  </a:schemeClr>
                </a:solidFill>
                <a:latin typeface="+mn-lt"/>
                <a:cs typeface="+mn-cs"/>
              </a:rPr>
              <a:t> </a:t>
            </a:r>
            <a:r>
              <a:rPr lang="en-US" sz="1300" dirty="0" err="1">
                <a:solidFill>
                  <a:schemeClr val="tx1">
                    <a:lumMod val="75000"/>
                    <a:lumOff val="25000"/>
                  </a:schemeClr>
                </a:solidFill>
                <a:latin typeface="+mn-lt"/>
                <a:cs typeface="+mn-cs"/>
              </a:rPr>
              <a:t>ζήτησης</a:t>
            </a:r>
            <a:r>
              <a:rPr lang="en-US" sz="1300" dirty="0">
                <a:solidFill>
                  <a:schemeClr val="tx1">
                    <a:lumMod val="75000"/>
                    <a:lumOff val="25000"/>
                  </a:schemeClr>
                </a:solidFill>
                <a:latin typeface="+mn-lt"/>
                <a:cs typeface="+mn-cs"/>
              </a:rPr>
              <a:t>, η </a:t>
            </a:r>
            <a:r>
              <a:rPr lang="en-US" sz="1300" dirty="0" err="1">
                <a:solidFill>
                  <a:schemeClr val="tx1">
                    <a:lumMod val="75000"/>
                    <a:lumOff val="25000"/>
                  </a:schemeClr>
                </a:solidFill>
                <a:latin typeface="+mn-lt"/>
                <a:cs typeface="+mn-cs"/>
              </a:rPr>
              <a:t>τιμή</a:t>
            </a:r>
            <a:r>
              <a:rPr lang="en-US" sz="1300" dirty="0">
                <a:solidFill>
                  <a:schemeClr val="tx1">
                    <a:lumMod val="75000"/>
                    <a:lumOff val="25000"/>
                  </a:schemeClr>
                </a:solidFill>
                <a:latin typeface="+mn-lt"/>
                <a:cs typeface="+mn-cs"/>
              </a:rPr>
              <a:t> π</a:t>
            </a:r>
            <a:r>
              <a:rPr lang="en-US" sz="1300" dirty="0" err="1">
                <a:solidFill>
                  <a:schemeClr val="tx1">
                    <a:lumMod val="75000"/>
                    <a:lumOff val="25000"/>
                  </a:schemeClr>
                </a:solidFill>
                <a:latin typeface="+mn-lt"/>
                <a:cs typeface="+mn-cs"/>
              </a:rPr>
              <a:t>ροσ</a:t>
            </a:r>
            <a:r>
              <a:rPr lang="en-US" sz="1300" dirty="0">
                <a:solidFill>
                  <a:schemeClr val="tx1">
                    <a:lumMod val="75000"/>
                    <a:lumOff val="25000"/>
                  </a:schemeClr>
                </a:solidFill>
                <a:latin typeface="+mn-lt"/>
                <a:cs typeface="+mn-cs"/>
              </a:rPr>
              <a:t>αρμόζεται ώστε να επιτευχθεί το σημείο ισορροπίας</a:t>
            </a:r>
          </a:p>
        </p:txBody>
      </p:sp>
    </p:spTree>
    <p:extLst>
      <p:ext uri="{BB962C8B-B14F-4D97-AF65-F5344CB8AC3E}">
        <p14:creationId xmlns:p14="http://schemas.microsoft.com/office/powerpoint/2010/main" val="391389505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1" name="Rectangle 36">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9" name="Rectangle 4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Shape 5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5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Πώς οι τιμές κατανέμουν πόρους</a:t>
            </a:r>
          </a:p>
        </p:txBody>
      </p:sp>
      <p:sp>
        <p:nvSpPr>
          <p:cNvPr id="5" name="Text Placeholder 4"/>
          <p:cNvSpPr>
            <a:spLocks noGrp="1"/>
          </p:cNvSpPr>
          <p:nvPr>
            <p:ph type="body" sz="quarter" idx="10"/>
          </p:nvPr>
        </p:nvSpPr>
        <p:spPr>
          <a:xfrm>
            <a:off x="5290077" y="437513"/>
            <a:ext cx="5502614" cy="5954325"/>
          </a:xfrm>
        </p:spPr>
        <p:txBody>
          <a:bodyPr vert="horz" lIns="91440" tIns="45720" rIns="91440" bIns="45720" rtlCol="0" anchor="ctr">
            <a:normAutofit/>
          </a:bodyPr>
          <a:lstStyle/>
          <a:p>
            <a:pPr>
              <a:lnSpc>
                <a:spcPct val="90000"/>
              </a:lnSpc>
              <a:spcBef>
                <a:spcPts val="1000"/>
              </a:spcBef>
              <a:buClr>
                <a:schemeClr val="accent1"/>
              </a:buClr>
            </a:pPr>
            <a:r>
              <a:rPr lang="en-US" sz="2000"/>
              <a:t>Οι αγορές είναι δυναμικές και αλλάζουν συνεχώς</a:t>
            </a:r>
          </a:p>
          <a:p>
            <a:pPr>
              <a:lnSpc>
                <a:spcPct val="90000"/>
              </a:lnSpc>
              <a:spcBef>
                <a:spcPts val="1000"/>
              </a:spcBef>
              <a:buClr>
                <a:schemeClr val="accent1"/>
              </a:buClr>
            </a:pPr>
            <a:r>
              <a:rPr lang="en-US" sz="2000"/>
              <a:t>Για πολλές αγορές, το σημείο ισορροπίας μεταβάλλεται διαρκώς </a:t>
            </a:r>
          </a:p>
          <a:p>
            <a:pPr lvl="1">
              <a:lnSpc>
                <a:spcPct val="90000"/>
              </a:lnSpc>
              <a:buClr>
                <a:schemeClr val="accent1"/>
              </a:buClr>
              <a:buFont typeface="Wingdings 3" charset="2"/>
              <a:buChar char=""/>
            </a:pPr>
            <a:r>
              <a:rPr lang="en-US" sz="2000"/>
              <a:t>πχ η αγορά για το νόμισμα ή τα εμπορεύματα</a:t>
            </a:r>
          </a:p>
          <a:p>
            <a:pPr>
              <a:lnSpc>
                <a:spcPct val="90000"/>
              </a:lnSpc>
              <a:spcBef>
                <a:spcPts val="1000"/>
              </a:spcBef>
              <a:buClr>
                <a:schemeClr val="accent1"/>
              </a:buClr>
            </a:pPr>
            <a:r>
              <a:rPr lang="en-US" sz="2000"/>
              <a:t>Οι τιμές κατανέμουν πόρους: </a:t>
            </a:r>
          </a:p>
          <a:p>
            <a:pPr lvl="1">
              <a:lnSpc>
                <a:spcPct val="90000"/>
              </a:lnSpc>
              <a:buClr>
                <a:schemeClr val="accent1"/>
              </a:buClr>
              <a:buFont typeface="Wingdings 3" charset="2"/>
              <a:buChar char=""/>
            </a:pPr>
            <a:r>
              <a:rPr lang="en-US" sz="2000"/>
              <a:t>Κάθε φορά που πηγαίνετε σε ένα κατάστημα για να αγοράσετε κάτι, συμβάλλετε στη ζήτησή του. Οι περιορισμένοι πόροι πρέπει να κατανεμηθούν μεταξύ ανταγωνιστικών χρήσεων</a:t>
            </a:r>
          </a:p>
          <a:p>
            <a:pPr lvl="1">
              <a:lnSpc>
                <a:spcPct val="90000"/>
              </a:lnSpc>
              <a:buClr>
                <a:schemeClr val="accent1"/>
              </a:buClr>
              <a:buFont typeface="Wingdings 3" charset="2"/>
              <a:buChar char=""/>
            </a:pPr>
            <a:r>
              <a:rPr lang="en-US" sz="2000"/>
              <a:t>Η προσφορά και η ζήτηση μαζί καθορίζουν τις τιμές των πολλών διαφορετικών αγαθών και υπηρεσιών της οικονομίας. Έπειτα αυτές οι τιμές θα καθοδηγήσουν την κατανομή των πόρων</a:t>
            </a:r>
          </a:p>
        </p:txBody>
      </p:sp>
    </p:spTree>
    <p:extLst>
      <p:ext uri="{BB962C8B-B14F-4D97-AF65-F5344CB8AC3E}">
        <p14:creationId xmlns:p14="http://schemas.microsoft.com/office/powerpoint/2010/main" val="17170165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pPr lvl="0"/>
            <a:r>
              <a:rPr lang="el-GR">
                <a:solidFill>
                  <a:srgbClr val="EBEBEB"/>
                </a:solidFill>
              </a:rPr>
              <a:t>Οι βασικοί τύποι οικονομιών</a:t>
            </a:r>
            <a:br>
              <a:rPr lang="en-GB">
                <a:solidFill>
                  <a:srgbClr val="EBEBEB"/>
                </a:solidFill>
              </a:rPr>
            </a:br>
            <a:endParaRPr lang="en-GB">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06B44B6B-89BF-F63D-F25A-5BE1E06400DA}"/>
              </a:ext>
            </a:extLst>
          </p:cNvPr>
          <p:cNvGraphicFramePr>
            <a:graphicFrameLocks noGrp="1"/>
          </p:cNvGraphicFramePr>
          <p:nvPr>
            <p:ph idx="1"/>
            <p:extLst>
              <p:ext uri="{D42A27DB-BD31-4B8C-83A1-F6EECF244321}">
                <p14:modId xmlns:p14="http://schemas.microsoft.com/office/powerpoint/2010/main" val="25276785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994087" y="1130603"/>
            <a:ext cx="3342442" cy="4596794"/>
          </a:xfrm>
        </p:spPr>
        <p:txBody>
          <a:bodyPr vert="horz" lIns="91440" tIns="45720" rIns="91440" bIns="45720" rtlCol="0" anchor="ctr">
            <a:normAutofit/>
          </a:bodyPr>
          <a:lstStyle/>
          <a:p>
            <a:endParaRPr lang="en-US" sz="3200" u="sng">
              <a:solidFill>
                <a:srgbClr val="EBEBEB"/>
              </a:solidFill>
            </a:endParaRPr>
          </a:p>
        </p:txBody>
      </p:sp>
      <p:sp>
        <p:nvSpPr>
          <p:cNvPr id="5" name="Text Placeholder 4"/>
          <p:cNvSpPr>
            <a:spLocks noGrp="1"/>
          </p:cNvSpPr>
          <p:nvPr>
            <p:ph type="body" sz="quarter" idx="10"/>
          </p:nvPr>
        </p:nvSpPr>
        <p:spPr>
          <a:xfrm>
            <a:off x="5290077" y="437513"/>
            <a:ext cx="5502614" cy="5954325"/>
          </a:xfrm>
        </p:spPr>
        <p:txBody>
          <a:bodyPr vert="horz" lIns="91440" tIns="45720" rIns="91440" bIns="45720" rtlCol="0" anchor="ctr">
            <a:normAutofit/>
          </a:bodyPr>
          <a:lstStyle/>
          <a:p>
            <a:pPr marL="0" indent="0">
              <a:spcBef>
                <a:spcPts val="1000"/>
              </a:spcBef>
              <a:buClr>
                <a:schemeClr val="accent1"/>
              </a:buClr>
            </a:pPr>
            <a:r>
              <a:rPr lang="en-US" sz="2000" dirty="0"/>
              <a:t>Η </a:t>
            </a:r>
            <a:r>
              <a:rPr lang="en-US" sz="2000" dirty="0" err="1"/>
              <a:t>ελ</a:t>
            </a:r>
            <a:r>
              <a:rPr lang="en-US" sz="2000" dirty="0"/>
              <a:t>αστικότητα προσφοράς μετρά πόσο επηρεάζεται η προσφερόμενη ποσότητα από τις μεταβολές της τιμής</a:t>
            </a:r>
            <a:br>
              <a:rPr lang="en-US" sz="2000" dirty="0"/>
            </a:br>
            <a:endParaRPr lang="en-US" sz="2000" dirty="0"/>
          </a:p>
          <a:p>
            <a:pPr marL="461963" lvl="1" indent="-233363">
              <a:buClr>
                <a:schemeClr val="accent1"/>
              </a:buClr>
              <a:buFont typeface="Wingdings 3" charset="2"/>
              <a:buChar char=""/>
            </a:pPr>
            <a:r>
              <a:rPr lang="en-US" sz="2000" dirty="0" err="1"/>
              <a:t>Ανελ</a:t>
            </a:r>
            <a:r>
              <a:rPr lang="en-US" sz="2000" dirty="0"/>
              <a:t>αστική: δεν ανταποκρίνεται ιδιαίτερα στις μεταβολές της τιμής</a:t>
            </a:r>
            <a:br>
              <a:rPr lang="en-US" sz="2000" dirty="0"/>
            </a:br>
            <a:endParaRPr lang="en-US" sz="2000" dirty="0"/>
          </a:p>
          <a:p>
            <a:pPr marL="461963" lvl="1" indent="-233363">
              <a:buClr>
                <a:schemeClr val="accent1"/>
              </a:buClr>
              <a:buFont typeface="Wingdings 3" charset="2"/>
              <a:buChar char=""/>
            </a:pPr>
            <a:r>
              <a:rPr lang="en-US" sz="2000" dirty="0" err="1"/>
              <a:t>Ελ</a:t>
            </a:r>
            <a:r>
              <a:rPr lang="en-US" sz="2000" dirty="0"/>
              <a:t>αστική: ανταποκρίνεται στις μεταβολές της τιμής</a:t>
            </a:r>
            <a:br>
              <a:rPr lang="en-US" sz="2000" dirty="0"/>
            </a:br>
            <a:endParaRPr lang="en-US" sz="2000" dirty="0"/>
          </a:p>
          <a:p>
            <a:pPr marL="461963" lvl="1" indent="-233363">
              <a:buClr>
                <a:schemeClr val="accent1"/>
              </a:buClr>
              <a:buFont typeface="Wingdings 3" charset="2"/>
              <a:buChar char=""/>
            </a:pPr>
            <a:r>
              <a:rPr lang="en-US" sz="2000" dirty="0" err="1"/>
              <a:t>Ελ</a:t>
            </a:r>
            <a:r>
              <a:rPr lang="en-US" sz="2000" dirty="0"/>
              <a:t>αστικότητα</a:t>
            </a:r>
            <a:r>
              <a:rPr lang="el-GR" sz="2000" dirty="0"/>
              <a:t> </a:t>
            </a:r>
            <a:r>
              <a:rPr lang="en-US" sz="2000" dirty="0"/>
              <a:t> ≧ 0</a:t>
            </a:r>
            <a:br>
              <a:rPr lang="en-US" sz="2000" dirty="0"/>
            </a:br>
            <a:r>
              <a:rPr lang="en-US" sz="2000" dirty="0"/>
              <a:t>Η </a:t>
            </a:r>
            <a:r>
              <a:rPr lang="en-US" sz="2000" dirty="0" err="1"/>
              <a:t>ελ</a:t>
            </a:r>
            <a:r>
              <a:rPr lang="en-US" sz="2000" dirty="0"/>
              <a:t>αστικότητα είναι μεγαλύτερη ή ίση με το μηδέν</a:t>
            </a:r>
          </a:p>
          <a:p>
            <a:pPr marL="914400" lvl="1" indent="0">
              <a:buClr>
                <a:schemeClr val="accent1"/>
              </a:buClr>
              <a:buFont typeface="Wingdings 3" charset="2"/>
              <a:buChar char=""/>
            </a:pPr>
            <a:r>
              <a:rPr lang="en-US" sz="2000" dirty="0" err="1"/>
              <a:t>Όσο</a:t>
            </a:r>
            <a:r>
              <a:rPr lang="en-US" sz="2000" dirty="0"/>
              <a:t> π</a:t>
            </a:r>
            <a:r>
              <a:rPr lang="en-US" sz="2000" dirty="0" err="1"/>
              <a:t>λησιάζει</a:t>
            </a:r>
            <a:r>
              <a:rPr lang="en-US" sz="2000" dirty="0"/>
              <a:t> </a:t>
            </a:r>
            <a:r>
              <a:rPr lang="en-US" sz="2000" dirty="0" err="1"/>
              <a:t>το</a:t>
            </a:r>
            <a:r>
              <a:rPr lang="en-US" sz="2000" dirty="0"/>
              <a:t> </a:t>
            </a:r>
            <a:r>
              <a:rPr lang="en-US" sz="2000" dirty="0" err="1"/>
              <a:t>μηδέν</a:t>
            </a:r>
            <a:r>
              <a:rPr lang="en-US" sz="2000" dirty="0"/>
              <a:t> = </a:t>
            </a:r>
            <a:r>
              <a:rPr lang="en-US" sz="2000" dirty="0" err="1"/>
              <a:t>τόσο</a:t>
            </a:r>
            <a:r>
              <a:rPr lang="en-US" sz="2000" dirty="0"/>
              <a:t> π</a:t>
            </a:r>
            <a:r>
              <a:rPr lang="en-US" sz="2000" dirty="0" err="1"/>
              <a:t>ιο</a:t>
            </a:r>
            <a:r>
              <a:rPr lang="en-US" sz="2000" dirty="0"/>
              <a:t> α</a:t>
            </a:r>
            <a:r>
              <a:rPr lang="en-US" sz="2000" dirty="0" err="1"/>
              <a:t>νελ</a:t>
            </a:r>
            <a:r>
              <a:rPr lang="en-US" sz="2000" dirty="0"/>
              <a:t>αστική</a:t>
            </a:r>
          </a:p>
          <a:p>
            <a:pPr marL="914400" lvl="1" indent="0">
              <a:buClr>
                <a:schemeClr val="accent1"/>
              </a:buClr>
              <a:buFont typeface="Wingdings 3" charset="2"/>
              <a:buChar char=""/>
            </a:pPr>
            <a:r>
              <a:rPr lang="en-US" sz="2000" dirty="0" err="1"/>
              <a:t>Όσο</a:t>
            </a:r>
            <a:r>
              <a:rPr lang="en-US" sz="2000" dirty="0"/>
              <a:t> π</a:t>
            </a:r>
            <a:r>
              <a:rPr lang="en-US" sz="2000" dirty="0" err="1"/>
              <a:t>λησιάζει</a:t>
            </a:r>
            <a:r>
              <a:rPr lang="en-US" sz="2000" dirty="0"/>
              <a:t> </a:t>
            </a:r>
            <a:r>
              <a:rPr lang="en-US" sz="2000" dirty="0" err="1"/>
              <a:t>το</a:t>
            </a:r>
            <a:r>
              <a:rPr lang="en-US" sz="2000" dirty="0"/>
              <a:t> άπ</a:t>
            </a:r>
            <a:r>
              <a:rPr lang="en-US" sz="2000" dirty="0" err="1"/>
              <a:t>ειρο</a:t>
            </a:r>
            <a:r>
              <a:rPr lang="en-US" sz="2000" dirty="0"/>
              <a:t> = </a:t>
            </a:r>
            <a:r>
              <a:rPr lang="en-US" sz="2000" dirty="0" err="1"/>
              <a:t>τόσο</a:t>
            </a:r>
            <a:r>
              <a:rPr lang="en-US" sz="2000" dirty="0"/>
              <a:t> π</a:t>
            </a:r>
            <a:r>
              <a:rPr lang="en-US" sz="2000" dirty="0" err="1"/>
              <a:t>ιο</a:t>
            </a:r>
            <a:r>
              <a:rPr lang="en-US" sz="2000" dirty="0"/>
              <a:t> </a:t>
            </a:r>
            <a:r>
              <a:rPr lang="en-US" sz="2000" dirty="0" err="1"/>
              <a:t>ελ</a:t>
            </a:r>
            <a:r>
              <a:rPr lang="en-US" sz="2000" dirty="0"/>
              <a:t>αστική</a:t>
            </a:r>
          </a:p>
        </p:txBody>
      </p:sp>
    </p:spTree>
    <p:extLst>
      <p:ext uri="{BB962C8B-B14F-4D97-AF65-F5344CB8AC3E}">
        <p14:creationId xmlns:p14="http://schemas.microsoft.com/office/powerpoint/2010/main" val="239051082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pPr>
              <a:lnSpc>
                <a:spcPct val="90000"/>
              </a:lnSpc>
            </a:pPr>
            <a:r>
              <a:rPr lang="en-US" sz="3300">
                <a:solidFill>
                  <a:srgbClr val="EBEBEB"/>
                </a:solidFill>
              </a:rPr>
              <a:t>Οι παράγοντες που επηρεάζουν την ελαστικότητα προσφοράς </a:t>
            </a: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Text Placeholder 4">
            <a:extLst>
              <a:ext uri="{FF2B5EF4-FFF2-40B4-BE49-F238E27FC236}">
                <a16:creationId xmlns:a16="http://schemas.microsoft.com/office/drawing/2014/main" id="{29AF4BD3-EAF0-92B8-08AC-40A9C6BF227A}"/>
              </a:ext>
            </a:extLst>
          </p:cNvPr>
          <p:cNvGraphicFramePr/>
          <p:nvPr>
            <p:extLst>
              <p:ext uri="{D42A27DB-BD31-4B8C-83A1-F6EECF244321}">
                <p14:modId xmlns:p14="http://schemas.microsoft.com/office/powerpoint/2010/main" val="348299770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5399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a:solidFill>
                  <a:srgbClr val="EBEBEB"/>
                </a:solidFill>
                <a:latin typeface="+mj-lt"/>
                <a:ea typeface="+mj-ea"/>
                <a:cs typeface="+mj-cs"/>
              </a:rPr>
              <a:t>Υπολογίζοντας την ελαστικότητα προσφοράς</a:t>
            </a:r>
          </a:p>
        </p:txBody>
      </p:sp>
      <p:sp>
        <p:nvSpPr>
          <p:cNvPr id="29" name="Freeform: Shape 2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226" y="1782507"/>
            <a:ext cx="4125317" cy="3310566"/>
          </a:xfrm>
          <a:prstGeom prst="rect">
            <a:avLst/>
          </a:prstGeom>
        </p:spPr>
      </p:pic>
      <p:sp>
        <p:nvSpPr>
          <p:cNvPr id="31" name="Rectangle 3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p:cNvSpPr>
            <a:spLocks noGrp="1"/>
          </p:cNvSpPr>
          <p:nvPr>
            <p:ph type="body" sz="quarter" idx="10"/>
          </p:nvPr>
        </p:nvSpPr>
        <p:spPr>
          <a:xfrm>
            <a:off x="639098" y="2418735"/>
            <a:ext cx="6072776" cy="3811740"/>
          </a:xfrm>
        </p:spPr>
        <p:txBody>
          <a:bodyPr vert="horz" lIns="91440" tIns="45720" rIns="91440" bIns="45720" rtlCol="0" anchor="ctr">
            <a:normAutofit/>
          </a:bodyPr>
          <a:lstStyle/>
          <a:p>
            <a:pPr>
              <a:lnSpc>
                <a:spcPct val="90000"/>
              </a:lnSpc>
              <a:spcBef>
                <a:spcPts val="1000"/>
              </a:spcBef>
              <a:buClr>
                <a:schemeClr val="accent1"/>
              </a:buClr>
            </a:pPr>
            <a:r>
              <a:rPr lang="en-US" sz="1400">
                <a:solidFill>
                  <a:srgbClr val="FFFFFF"/>
                </a:solidFill>
              </a:rPr>
              <a:t>Ελαστικότητα προσφοράς =</a:t>
            </a:r>
            <a:br>
              <a:rPr lang="en-US" sz="1400">
                <a:solidFill>
                  <a:srgbClr val="FFFFFF"/>
                </a:solidFill>
              </a:rPr>
            </a:br>
            <a:r>
              <a:rPr lang="en-US" sz="1400">
                <a:solidFill>
                  <a:srgbClr val="FFFFFF"/>
                </a:solidFill>
              </a:rPr>
              <a:t>ποσοστιαία μεταβολή της </a:t>
            </a:r>
            <a:br>
              <a:rPr lang="en-US" sz="1400">
                <a:solidFill>
                  <a:srgbClr val="FFFFFF"/>
                </a:solidFill>
              </a:rPr>
            </a:br>
            <a:r>
              <a:rPr lang="en-US" sz="1400">
                <a:solidFill>
                  <a:srgbClr val="FFFFFF"/>
                </a:solidFill>
              </a:rPr>
              <a:t>προσφερόμενης ποσότητας </a:t>
            </a:r>
            <a:br>
              <a:rPr lang="en-US" sz="1400">
                <a:solidFill>
                  <a:srgbClr val="FFFFFF"/>
                </a:solidFill>
              </a:rPr>
            </a:br>
            <a:r>
              <a:rPr lang="en-US" sz="1400">
                <a:solidFill>
                  <a:srgbClr val="FFFFFF"/>
                </a:solidFill>
              </a:rPr>
              <a:t>δια την ποσοστιαία μεταβολή </a:t>
            </a:r>
            <a:br>
              <a:rPr lang="en-US" sz="1400">
                <a:solidFill>
                  <a:srgbClr val="FFFFFF"/>
                </a:solidFill>
              </a:rPr>
            </a:br>
            <a:r>
              <a:rPr lang="en-US" sz="1400">
                <a:solidFill>
                  <a:srgbClr val="FFFFFF"/>
                </a:solidFill>
              </a:rPr>
              <a:t>της τιμής</a:t>
            </a:r>
          </a:p>
          <a:p>
            <a:pPr>
              <a:lnSpc>
                <a:spcPct val="90000"/>
              </a:lnSpc>
              <a:spcBef>
                <a:spcPts val="1000"/>
              </a:spcBef>
              <a:buClr>
                <a:schemeClr val="accent1"/>
              </a:buClr>
            </a:pPr>
            <a:endParaRPr lang="en-US" sz="1400">
              <a:solidFill>
                <a:srgbClr val="FFFFFF"/>
              </a:solidFill>
            </a:endParaRPr>
          </a:p>
          <a:p>
            <a:pPr>
              <a:lnSpc>
                <a:spcPct val="90000"/>
              </a:lnSpc>
              <a:spcBef>
                <a:spcPts val="1000"/>
              </a:spcBef>
              <a:buClr>
                <a:schemeClr val="accent1"/>
              </a:buClr>
            </a:pPr>
            <a:r>
              <a:rPr lang="en-US" sz="1400">
                <a:solidFill>
                  <a:srgbClr val="FFFFFF"/>
                </a:solidFill>
              </a:rPr>
              <a:t>Η μέθοδος μεσαίου σημείου </a:t>
            </a:r>
          </a:p>
          <a:p>
            <a:pPr marL="0" indent="0">
              <a:lnSpc>
                <a:spcPct val="90000"/>
              </a:lnSpc>
              <a:spcBef>
                <a:spcPts val="1000"/>
              </a:spcBef>
              <a:buClr>
                <a:schemeClr val="accent1"/>
              </a:buClr>
            </a:pPr>
            <a:r>
              <a:rPr lang="en-US" sz="1400">
                <a:solidFill>
                  <a:srgbClr val="FFFFFF"/>
                </a:solidFill>
              </a:rPr>
              <a:t>δίνει την ίδια ελαστικότητα </a:t>
            </a:r>
            <a:br>
              <a:rPr lang="en-US" sz="1400">
                <a:solidFill>
                  <a:srgbClr val="FFFFFF"/>
                </a:solidFill>
              </a:rPr>
            </a:br>
            <a:r>
              <a:rPr lang="en-US" sz="1400">
                <a:solidFill>
                  <a:srgbClr val="FFFFFF"/>
                </a:solidFill>
              </a:rPr>
              <a:t>ανεξάρτητα από την φορά </a:t>
            </a:r>
            <a:br>
              <a:rPr lang="en-US" sz="1400">
                <a:solidFill>
                  <a:srgbClr val="FFFFFF"/>
                </a:solidFill>
              </a:rPr>
            </a:br>
            <a:r>
              <a:rPr lang="en-US" sz="1400">
                <a:solidFill>
                  <a:srgbClr val="FFFFFF"/>
                </a:solidFill>
              </a:rPr>
              <a:t>της αλλαγής </a:t>
            </a:r>
          </a:p>
          <a:p>
            <a:pPr marL="342900" indent="0">
              <a:lnSpc>
                <a:spcPct val="90000"/>
              </a:lnSpc>
              <a:spcBef>
                <a:spcPts val="1000"/>
              </a:spcBef>
              <a:buClr>
                <a:schemeClr val="accent1"/>
              </a:buClr>
              <a:tabLst>
                <a:tab pos="4457700" algn="l"/>
              </a:tabLst>
            </a:pPr>
            <a:r>
              <a:rPr lang="en-US" sz="1400">
                <a:solidFill>
                  <a:srgbClr val="FFFFFF"/>
                </a:solidFill>
              </a:rPr>
              <a:t>	 (Q2 – Q1) / ((Q2 + Q1) / 2)</a:t>
            </a:r>
            <a:br>
              <a:rPr lang="en-US" sz="1400">
                <a:solidFill>
                  <a:srgbClr val="FFFFFF"/>
                </a:solidFill>
              </a:rPr>
            </a:br>
            <a:r>
              <a:rPr lang="en-US" sz="1400">
                <a:solidFill>
                  <a:srgbClr val="FFFFFF"/>
                </a:solidFill>
              </a:rPr>
              <a:t>Ελαστικότητα προσφοράς = 	–––––––––––––––––––––––</a:t>
            </a:r>
          </a:p>
          <a:p>
            <a:pPr lvl="1">
              <a:lnSpc>
                <a:spcPct val="90000"/>
              </a:lnSpc>
              <a:buClr>
                <a:schemeClr val="accent1"/>
              </a:buClr>
              <a:buFont typeface="Wingdings 3" charset="2"/>
              <a:buChar char=""/>
              <a:tabLst>
                <a:tab pos="4457700" algn="l"/>
              </a:tabLst>
            </a:pPr>
            <a:r>
              <a:rPr lang="en-US" sz="1400">
                <a:solidFill>
                  <a:srgbClr val="FFFFFF"/>
                </a:solidFill>
              </a:rPr>
              <a:t>   		 (P2 – P1)  / ((P2 + P1) / 2) </a:t>
            </a:r>
          </a:p>
        </p:txBody>
      </p:sp>
    </p:spTree>
    <p:extLst>
      <p:ext uri="{BB962C8B-B14F-4D97-AF65-F5344CB8AC3E}">
        <p14:creationId xmlns:p14="http://schemas.microsoft.com/office/powerpoint/2010/main" val="73026868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a:solidFill>
                  <a:srgbClr val="EBEBEB"/>
                </a:solidFill>
                <a:latin typeface="+mj-lt"/>
                <a:ea typeface="+mj-ea"/>
                <a:cs typeface="+mj-cs"/>
              </a:rPr>
              <a:t>Μορφές καμπυλών προσφοράς</a:t>
            </a:r>
          </a:p>
        </p:txBody>
      </p:sp>
      <p:sp>
        <p:nvSpPr>
          <p:cNvPr id="28" name="Freeform: Shape 2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226" y="1782507"/>
            <a:ext cx="4125317" cy="3310566"/>
          </a:xfrm>
          <a:prstGeom prst="rect">
            <a:avLst/>
          </a:prstGeom>
        </p:spPr>
      </p:pic>
      <p:sp>
        <p:nvSpPr>
          <p:cNvPr id="30" name="Rectangle 2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639098" y="2418735"/>
            <a:ext cx="6072776" cy="3811740"/>
          </a:xfrm>
        </p:spPr>
        <p:txBody>
          <a:bodyPr vert="horz" lIns="91440" tIns="45720" rIns="91440" bIns="45720" rtlCol="0" anchor="ctr">
            <a:normAutofit/>
          </a:bodyPr>
          <a:lstStyle/>
          <a:p>
            <a:pPr marL="0" indent="0">
              <a:lnSpc>
                <a:spcPct val="90000"/>
              </a:lnSpc>
              <a:spcBef>
                <a:spcPts val="1000"/>
              </a:spcBef>
              <a:buClr>
                <a:schemeClr val="accent1"/>
              </a:buClr>
            </a:pPr>
            <a:r>
              <a:rPr lang="en-US">
                <a:solidFill>
                  <a:srgbClr val="FFFFFF"/>
                </a:solidFill>
              </a:rPr>
              <a:t>Δύο ακραίες περιπτώσεις:</a:t>
            </a:r>
          </a:p>
          <a:p>
            <a:pPr marL="514350" indent="-514350">
              <a:lnSpc>
                <a:spcPct val="90000"/>
              </a:lnSpc>
              <a:spcBef>
                <a:spcPts val="1000"/>
              </a:spcBef>
              <a:buClr>
                <a:schemeClr val="accent1"/>
              </a:buClr>
            </a:pPr>
            <a:r>
              <a:rPr lang="en-US">
                <a:solidFill>
                  <a:srgbClr val="FFFFFF"/>
                </a:solidFill>
              </a:rPr>
              <a:t>Κατακόρυφη καμπύλη όταν </a:t>
            </a:r>
            <a:br>
              <a:rPr lang="en-US">
                <a:solidFill>
                  <a:srgbClr val="FFFFFF"/>
                </a:solidFill>
              </a:rPr>
            </a:br>
            <a:r>
              <a:rPr lang="en-US">
                <a:solidFill>
                  <a:srgbClr val="FFFFFF"/>
                </a:solidFill>
              </a:rPr>
              <a:t>έχουμε τέλεια ανελαστική </a:t>
            </a:r>
            <a:br>
              <a:rPr lang="en-US">
                <a:solidFill>
                  <a:srgbClr val="FFFFFF"/>
                </a:solidFill>
              </a:rPr>
            </a:br>
            <a:r>
              <a:rPr lang="en-US">
                <a:solidFill>
                  <a:srgbClr val="FFFFFF"/>
                </a:solidFill>
              </a:rPr>
              <a:t>προσφορά:</a:t>
            </a:r>
          </a:p>
          <a:p>
            <a:pPr marL="520700" lvl="2">
              <a:lnSpc>
                <a:spcPct val="90000"/>
              </a:lnSpc>
            </a:pPr>
            <a:r>
              <a:rPr lang="en-US">
                <a:solidFill>
                  <a:srgbClr val="FFFFFF"/>
                </a:solidFill>
              </a:rPr>
              <a:t>Μια αύξηση της τιμής δεν θα</a:t>
            </a:r>
            <a:br>
              <a:rPr lang="en-US">
                <a:solidFill>
                  <a:srgbClr val="FFFFFF"/>
                </a:solidFill>
              </a:rPr>
            </a:br>
            <a:r>
              <a:rPr lang="en-US">
                <a:solidFill>
                  <a:srgbClr val="FFFFFF"/>
                </a:solidFill>
              </a:rPr>
              <a:t>επηρεάσει την προσφερόμενη </a:t>
            </a:r>
            <a:br>
              <a:rPr lang="en-US">
                <a:solidFill>
                  <a:srgbClr val="FFFFFF"/>
                </a:solidFill>
              </a:rPr>
            </a:br>
            <a:r>
              <a:rPr lang="en-US">
                <a:solidFill>
                  <a:srgbClr val="FFFFFF"/>
                </a:solidFill>
              </a:rPr>
              <a:t>ποσότητα</a:t>
            </a:r>
          </a:p>
          <a:p>
            <a:pPr marL="514350" indent="-514350">
              <a:lnSpc>
                <a:spcPct val="90000"/>
              </a:lnSpc>
              <a:spcBef>
                <a:spcPts val="1000"/>
              </a:spcBef>
              <a:buClr>
                <a:schemeClr val="accent1"/>
              </a:buClr>
            </a:pPr>
            <a:r>
              <a:rPr lang="en-US">
                <a:solidFill>
                  <a:srgbClr val="FFFFFF"/>
                </a:solidFill>
              </a:rPr>
              <a:t>Οριζόντια καμπύλη όταν έχουμε </a:t>
            </a:r>
            <a:br>
              <a:rPr lang="en-US">
                <a:solidFill>
                  <a:srgbClr val="FFFFFF"/>
                </a:solidFill>
              </a:rPr>
            </a:br>
            <a:r>
              <a:rPr lang="en-US">
                <a:solidFill>
                  <a:srgbClr val="FFFFFF"/>
                </a:solidFill>
              </a:rPr>
              <a:t>τέλεια ελαστική προσφορά:</a:t>
            </a:r>
            <a:br>
              <a:rPr lang="en-US">
                <a:solidFill>
                  <a:srgbClr val="FFFFFF"/>
                </a:solidFill>
              </a:rPr>
            </a:br>
            <a:r>
              <a:rPr lang="en-US">
                <a:solidFill>
                  <a:srgbClr val="FFFFFF"/>
                </a:solidFill>
              </a:rPr>
              <a:t>Μία μείωση της τιμής θα μηδενίσει την </a:t>
            </a:r>
            <a:br>
              <a:rPr lang="en-US">
                <a:solidFill>
                  <a:srgbClr val="FFFFFF"/>
                </a:solidFill>
              </a:rPr>
            </a:br>
            <a:r>
              <a:rPr lang="en-US">
                <a:solidFill>
                  <a:srgbClr val="FFFFFF"/>
                </a:solidFill>
              </a:rPr>
              <a:t>προσφερόμενη ποσότητα </a:t>
            </a:r>
          </a:p>
          <a:p>
            <a:pPr marL="0" indent="0">
              <a:lnSpc>
                <a:spcPct val="90000"/>
              </a:lnSpc>
              <a:spcBef>
                <a:spcPts val="1000"/>
              </a:spcBef>
              <a:buClr>
                <a:schemeClr val="accent1"/>
              </a:buClr>
            </a:pPr>
            <a:r>
              <a:rPr lang="en-US">
                <a:solidFill>
                  <a:srgbClr val="FFFFFF"/>
                </a:solidFill>
              </a:rPr>
              <a:t>Η ελαστικότητα αλλάζει κατά μήκος της καμπύλης προσφοράς (βλ. Παραπάνω)</a:t>
            </a:r>
          </a:p>
        </p:txBody>
      </p:sp>
    </p:spTree>
    <p:extLst>
      <p:ext uri="{BB962C8B-B14F-4D97-AF65-F5344CB8AC3E}">
        <p14:creationId xmlns:p14="http://schemas.microsoft.com/office/powerpoint/2010/main" val="15871572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11808"/>
            <a:ext cx="8815361" cy="896913"/>
          </a:xfrm>
        </p:spPr>
        <p:txBody>
          <a:bodyPr/>
          <a:lstStyle/>
          <a:p>
            <a:r>
              <a:rPr lang="el-GR" sz="3000" b="1" dirty="0">
                <a:solidFill>
                  <a:schemeClr val="tx1"/>
                </a:solidFill>
              </a:rPr>
              <a:t>Συνολικά Έσοδα &amp; Ελαστικότητα Προσφοράς</a:t>
            </a:r>
            <a:endParaRPr lang="en-US" sz="3000" b="1" u="sng" dirty="0">
              <a:solidFill>
                <a:schemeClr val="tx1"/>
              </a:solidFill>
            </a:endParaRPr>
          </a:p>
        </p:txBody>
      </p:sp>
      <p:sp>
        <p:nvSpPr>
          <p:cNvPr id="3" name="Text Placeholder 2"/>
          <p:cNvSpPr>
            <a:spLocks noGrp="1"/>
          </p:cNvSpPr>
          <p:nvPr>
            <p:ph type="body" sz="quarter" idx="10"/>
          </p:nvPr>
        </p:nvSpPr>
        <p:spPr>
          <a:xfrm>
            <a:off x="1992314" y="908050"/>
            <a:ext cx="8640191" cy="1512838"/>
          </a:xfrm>
        </p:spPr>
        <p:txBody>
          <a:bodyPr>
            <a:normAutofit fontScale="92500" lnSpcReduction="20000"/>
          </a:bodyPr>
          <a:lstStyle/>
          <a:p>
            <a:r>
              <a:rPr lang="el-GR" sz="2400" dirty="0"/>
              <a:t>Τα </a:t>
            </a:r>
            <a:r>
              <a:rPr lang="el-GR" sz="2400" b="1" dirty="0"/>
              <a:t>συνολικά έσοδα (TR) </a:t>
            </a:r>
            <a:r>
              <a:rPr lang="el-GR" sz="2400" dirty="0"/>
              <a:t>που εισπράττονται από τους πωλητές είναι </a:t>
            </a:r>
            <a:r>
              <a:rPr lang="en-US" sz="2400" b="1" dirty="0">
                <a:solidFill>
                  <a:srgbClr val="203FFF"/>
                </a:solidFill>
              </a:rPr>
              <a:t>P </a:t>
            </a:r>
            <a:r>
              <a:rPr lang="en-US" sz="2400" dirty="0">
                <a:solidFill>
                  <a:srgbClr val="203FFF"/>
                </a:solidFill>
              </a:rPr>
              <a:t>x</a:t>
            </a:r>
            <a:r>
              <a:rPr lang="en-US" sz="2400" b="1" dirty="0">
                <a:solidFill>
                  <a:srgbClr val="203FFF"/>
                </a:solidFill>
              </a:rPr>
              <a:t> Q</a:t>
            </a:r>
            <a:r>
              <a:rPr lang="el-GR" sz="2400" dirty="0"/>
              <a:t>, η τιμή του αγαθού επί τη ποσότητα που πουλήθηκε</a:t>
            </a:r>
            <a:endParaRPr lang="en-US" sz="2400" dirty="0"/>
          </a:p>
          <a:p>
            <a:r>
              <a:rPr lang="el-GR" sz="2400" dirty="0"/>
              <a:t>Η μεταβολή του </a:t>
            </a:r>
            <a:r>
              <a:rPr lang="el-GR" sz="2400" b="1" dirty="0"/>
              <a:t>TR</a:t>
            </a:r>
            <a:r>
              <a:rPr lang="el-GR" sz="2400" dirty="0"/>
              <a:t> καθώς κινούμαστε κατά μήκος της καμπύλης προσφοράς εξαρτάται από την ελαστικότητα της</a:t>
            </a:r>
            <a:endParaRPr lang="en-US" sz="2800" dirty="0"/>
          </a:p>
        </p:txBody>
      </p:sp>
      <p:sp>
        <p:nvSpPr>
          <p:cNvPr id="5" name="Text Placeholder 2"/>
          <p:cNvSpPr txBox="1">
            <a:spLocks/>
          </p:cNvSpPr>
          <p:nvPr/>
        </p:nvSpPr>
        <p:spPr>
          <a:xfrm>
            <a:off x="2036193" y="4509121"/>
            <a:ext cx="8631807" cy="1152127"/>
          </a:xfrm>
          <a:prstGeom prst="rect">
            <a:avLst/>
          </a:prstGeom>
        </p:spPr>
        <p:txBody>
          <a:bodyPr vert="horz" lIns="91440" tIns="45720" rIns="91440" bIns="45720" numCol="2" rtlCol="0">
            <a:no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1600" dirty="0"/>
              <a:t>Αν η προσφορά είναι ανελαστική, τότε η αύξηση της τιμής προκαλεί μια αναλογικά μικρότερη αύξηση στα συνολικά έσοδα (TR)</a:t>
            </a:r>
            <a:endParaRPr lang="en-US" sz="1600" dirty="0"/>
          </a:p>
          <a:p>
            <a:pPr lvl="1"/>
            <a:r>
              <a:rPr lang="el-GR" sz="1600" dirty="0"/>
              <a:t>Εάν η προσφορά είναι ελαστική, τότε η αύξηση της τιμής οδηγεί σε πολύ μεγαλύτερη αύξηση των συνολικών εσόδων</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568" y="3171120"/>
            <a:ext cx="3308572" cy="13009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3171120"/>
            <a:ext cx="3459048" cy="1300952"/>
          </a:xfrm>
          <a:prstGeom prst="rect">
            <a:avLst/>
          </a:prstGeom>
        </p:spPr>
      </p:pic>
    </p:spTree>
    <p:extLst>
      <p:ext uri="{BB962C8B-B14F-4D97-AF65-F5344CB8AC3E}">
        <p14:creationId xmlns:p14="http://schemas.microsoft.com/office/powerpoint/2010/main" val="41996295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994087" y="1130603"/>
            <a:ext cx="3342442" cy="4596794"/>
          </a:xfrm>
        </p:spPr>
        <p:txBody>
          <a:bodyPr vert="horz" lIns="91440" tIns="45720" rIns="91440" bIns="45720" rtlCol="0" anchor="ctr">
            <a:normAutofit/>
          </a:bodyPr>
          <a:lstStyle/>
          <a:p>
            <a:endParaRPr lang="en-US" sz="3200" u="sng">
              <a:solidFill>
                <a:srgbClr val="EBEBEB"/>
              </a:solidFill>
            </a:endParaRPr>
          </a:p>
        </p:txBody>
      </p:sp>
      <p:sp>
        <p:nvSpPr>
          <p:cNvPr id="5" name="Text Placeholder 4"/>
          <p:cNvSpPr>
            <a:spLocks noGrp="1"/>
          </p:cNvSpPr>
          <p:nvPr>
            <p:ph type="body" sz="quarter" idx="10"/>
          </p:nvPr>
        </p:nvSpPr>
        <p:spPr>
          <a:xfrm>
            <a:off x="5290077" y="437513"/>
            <a:ext cx="5502614" cy="5954325"/>
          </a:xfrm>
        </p:spPr>
        <p:txBody>
          <a:bodyPr vert="horz" lIns="91440" tIns="45720" rIns="91440" bIns="45720" rtlCol="0" anchor="ctr">
            <a:normAutofit/>
          </a:bodyPr>
          <a:lstStyle/>
          <a:p>
            <a:pPr marL="0" indent="0">
              <a:spcBef>
                <a:spcPts val="1000"/>
              </a:spcBef>
              <a:buClr>
                <a:schemeClr val="accent1"/>
              </a:buClr>
            </a:pPr>
            <a:r>
              <a:rPr lang="en-US" sz="2000" dirty="0"/>
              <a:t>Η </a:t>
            </a:r>
            <a:r>
              <a:rPr lang="en-US" sz="2000" dirty="0" err="1"/>
              <a:t>ελ</a:t>
            </a:r>
            <a:r>
              <a:rPr lang="en-US" sz="2000" dirty="0"/>
              <a:t>αστικότητα ζήτησης ως προς την τιμή μετρά πόσο επηρεάζεται η ζητούμενη ποσότητα από μεταβολές της τιμής</a:t>
            </a:r>
            <a:br>
              <a:rPr lang="en-US" sz="2000" spc="-10" dirty="0"/>
            </a:br>
            <a:endParaRPr lang="en-US" sz="2000" spc="-10" dirty="0"/>
          </a:p>
          <a:p>
            <a:pPr marL="461963" lvl="1" indent="-233363">
              <a:buClr>
                <a:schemeClr val="accent1"/>
              </a:buClr>
              <a:buFont typeface="Wingdings 3" charset="2"/>
              <a:buChar char=""/>
            </a:pPr>
            <a:r>
              <a:rPr lang="en-US" sz="2000" dirty="0" err="1"/>
              <a:t>Ανελ</a:t>
            </a:r>
            <a:r>
              <a:rPr lang="en-US" sz="2000" dirty="0"/>
              <a:t>αστική: δεν επηρεάζεται ιδιαίτερα από μεταβολές της τιμής</a:t>
            </a:r>
            <a:br>
              <a:rPr lang="en-US" sz="2000" dirty="0"/>
            </a:br>
            <a:endParaRPr lang="en-US" sz="2000" dirty="0"/>
          </a:p>
          <a:p>
            <a:pPr marL="461963" lvl="1" indent="-233363">
              <a:buClr>
                <a:schemeClr val="accent1"/>
              </a:buClr>
              <a:buFont typeface="Wingdings 3" charset="2"/>
              <a:buChar char=""/>
            </a:pPr>
            <a:r>
              <a:rPr lang="en-US" sz="2000" dirty="0" err="1"/>
              <a:t>Ελ</a:t>
            </a:r>
            <a:r>
              <a:rPr lang="en-US" sz="2000" dirty="0"/>
              <a:t>αστική: επηρεάζεται από μεταβολές της τιμής</a:t>
            </a:r>
            <a:br>
              <a:rPr lang="en-US" sz="2000" dirty="0"/>
            </a:br>
            <a:endParaRPr lang="en-US" sz="2000" dirty="0"/>
          </a:p>
          <a:p>
            <a:pPr marL="461963" lvl="1" indent="-233363">
              <a:buClr>
                <a:schemeClr val="accent1"/>
              </a:buClr>
              <a:buFont typeface="Wingdings 3" charset="2"/>
              <a:buChar char=""/>
            </a:pPr>
            <a:r>
              <a:rPr lang="en-US" sz="2000" dirty="0" err="1"/>
              <a:t>Ελ</a:t>
            </a:r>
            <a:r>
              <a:rPr lang="en-US" sz="2000" dirty="0"/>
              <a:t>αστικότητα </a:t>
            </a:r>
            <a:r>
              <a:rPr lang="el-GR" sz="2000" dirty="0"/>
              <a:t>&lt; </a:t>
            </a:r>
            <a:r>
              <a:rPr lang="en-US" sz="2000" dirty="0"/>
              <a:t>0</a:t>
            </a:r>
            <a:r>
              <a:rPr lang="el-GR" sz="2000" dirty="0"/>
              <a:t> ή ίση με το 0</a:t>
            </a:r>
            <a:br>
              <a:rPr lang="en-US" sz="2000" dirty="0"/>
            </a:br>
            <a:r>
              <a:rPr lang="en-US" sz="2000" dirty="0"/>
              <a:t>Η ελαστικότητα είναι μεγαλύτερη ή ίση με το μηδέν</a:t>
            </a:r>
            <a:r>
              <a:rPr lang="el-GR" sz="2000" dirty="0"/>
              <a:t> σε απόλυτο μέγεθος</a:t>
            </a:r>
            <a:endParaRPr lang="en-US" sz="2000" dirty="0"/>
          </a:p>
          <a:p>
            <a:pPr marL="914400" lvl="1" indent="0">
              <a:buClr>
                <a:schemeClr val="accent1"/>
              </a:buClr>
              <a:buFont typeface="Wingdings 3" charset="2"/>
              <a:buChar char=""/>
            </a:pPr>
            <a:r>
              <a:rPr lang="en-US" sz="2000" dirty="0" err="1"/>
              <a:t>Όσο</a:t>
            </a:r>
            <a:r>
              <a:rPr lang="en-US" sz="2000" dirty="0"/>
              <a:t> π</a:t>
            </a:r>
            <a:r>
              <a:rPr lang="en-US" sz="2000" dirty="0" err="1"/>
              <a:t>λησιάζει</a:t>
            </a:r>
            <a:r>
              <a:rPr lang="en-US" sz="2000" dirty="0"/>
              <a:t> η </a:t>
            </a:r>
            <a:r>
              <a:rPr lang="en-US" sz="2000" dirty="0" err="1"/>
              <a:t>μηδέν</a:t>
            </a:r>
            <a:r>
              <a:rPr lang="en-US" sz="2000" dirty="0"/>
              <a:t> = </a:t>
            </a:r>
            <a:r>
              <a:rPr lang="en-US" sz="2000" dirty="0" err="1"/>
              <a:t>τόσο</a:t>
            </a:r>
            <a:r>
              <a:rPr lang="en-US" sz="2000" dirty="0"/>
              <a:t> π</a:t>
            </a:r>
            <a:r>
              <a:rPr lang="en-US" sz="2000" dirty="0" err="1"/>
              <a:t>ιο</a:t>
            </a:r>
            <a:r>
              <a:rPr lang="en-US" sz="2000" dirty="0"/>
              <a:t> α</a:t>
            </a:r>
            <a:r>
              <a:rPr lang="en-US" sz="2000" dirty="0" err="1"/>
              <a:t>νελ</a:t>
            </a:r>
            <a:r>
              <a:rPr lang="en-US" sz="2000" dirty="0"/>
              <a:t>αστική</a:t>
            </a:r>
          </a:p>
          <a:p>
            <a:pPr marL="914400" lvl="1" indent="0">
              <a:buClr>
                <a:schemeClr val="accent1"/>
              </a:buClr>
              <a:buFont typeface="Wingdings 3" charset="2"/>
              <a:buChar char=""/>
            </a:pPr>
            <a:r>
              <a:rPr lang="en-US" sz="2000" dirty="0" err="1"/>
              <a:t>Πιο</a:t>
            </a:r>
            <a:r>
              <a:rPr lang="en-US" sz="2000" dirty="0"/>
              <a:t> </a:t>
            </a:r>
            <a:r>
              <a:rPr lang="en-US" sz="2000" dirty="0" err="1"/>
              <a:t>κοντά</a:t>
            </a:r>
            <a:r>
              <a:rPr lang="en-US" sz="2000" dirty="0"/>
              <a:t> </a:t>
            </a:r>
            <a:r>
              <a:rPr lang="en-US" sz="2000" dirty="0" err="1"/>
              <a:t>στο</a:t>
            </a:r>
            <a:r>
              <a:rPr lang="en-US" sz="2000" dirty="0"/>
              <a:t> άπ</a:t>
            </a:r>
            <a:r>
              <a:rPr lang="en-US" sz="2000" dirty="0" err="1"/>
              <a:t>ειρο</a:t>
            </a:r>
            <a:r>
              <a:rPr lang="en-US" sz="2000" dirty="0"/>
              <a:t> = π</a:t>
            </a:r>
            <a:r>
              <a:rPr lang="en-US" sz="2000" dirty="0" err="1"/>
              <a:t>ιο</a:t>
            </a:r>
            <a:r>
              <a:rPr lang="en-US" sz="2000" dirty="0"/>
              <a:t> </a:t>
            </a:r>
            <a:r>
              <a:rPr lang="en-US" sz="2000" dirty="0" err="1"/>
              <a:t>ελ</a:t>
            </a:r>
            <a:r>
              <a:rPr lang="en-US" sz="2000" dirty="0"/>
              <a:t>αστική</a:t>
            </a:r>
          </a:p>
        </p:txBody>
      </p:sp>
    </p:spTree>
    <p:extLst>
      <p:ext uri="{BB962C8B-B14F-4D97-AF65-F5344CB8AC3E}">
        <p14:creationId xmlns:p14="http://schemas.microsoft.com/office/powerpoint/2010/main" val="59129343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Οι παράγοντες που επηρεάζουν την ελαστικότητα ζήτησης </a:t>
            </a:r>
          </a:p>
        </p:txBody>
      </p:sp>
      <p:sp>
        <p:nvSpPr>
          <p:cNvPr id="5" name="Text Placeholder 4"/>
          <p:cNvSpPr>
            <a:spLocks noGrp="1"/>
          </p:cNvSpPr>
          <p:nvPr>
            <p:ph type="body" sz="quarter" idx="10"/>
          </p:nvPr>
        </p:nvSpPr>
        <p:spPr>
          <a:xfrm>
            <a:off x="5290077" y="437513"/>
            <a:ext cx="5502614" cy="5954325"/>
          </a:xfrm>
        </p:spPr>
        <p:txBody>
          <a:bodyPr vert="horz" lIns="91440" tIns="45720" rIns="91440" bIns="45720" rtlCol="0" anchor="ctr">
            <a:normAutofit/>
          </a:bodyPr>
          <a:lstStyle/>
          <a:p>
            <a:pPr marL="0" indent="0">
              <a:spcBef>
                <a:spcPts val="1000"/>
              </a:spcBef>
              <a:buClr>
                <a:schemeClr val="accent1"/>
              </a:buClr>
            </a:pPr>
            <a:r>
              <a:rPr lang="en-US" sz="2000"/>
              <a:t>Η ελαστικότητα ζήτησης ως προς την τιμή για οποιοδήποτε αγαθό μετράει πόσο πρόθυμοι είναι οι καταναλωτές να απομακρυνθούν από το αγαθό καθώς αυξάνεται η τιμή του.</a:t>
            </a:r>
            <a:br>
              <a:rPr lang="en-US" sz="2000"/>
            </a:br>
            <a:br>
              <a:rPr lang="en-US" sz="2000"/>
            </a:br>
            <a:r>
              <a:rPr lang="en-US" sz="2000"/>
              <a:t>Αυτή εξαρτάται από:</a:t>
            </a:r>
          </a:p>
          <a:p>
            <a:pPr lvl="1">
              <a:buClr>
                <a:schemeClr val="accent1"/>
              </a:buClr>
              <a:buFont typeface="Wingdings 3" charset="2"/>
              <a:buChar char=""/>
            </a:pPr>
            <a:r>
              <a:rPr lang="en-US" sz="2000"/>
              <a:t>Διαθεσιμότητα των κοντινών υποκατάστατων</a:t>
            </a:r>
          </a:p>
          <a:p>
            <a:pPr lvl="1">
              <a:buClr>
                <a:schemeClr val="accent1"/>
              </a:buClr>
              <a:buFont typeface="Wingdings 3" charset="2"/>
              <a:buChar char=""/>
            </a:pPr>
            <a:r>
              <a:rPr lang="en-US" sz="2000"/>
              <a:t>Αναγκαία αγαθά έναντι αγαθών πολυτελείας</a:t>
            </a:r>
          </a:p>
          <a:p>
            <a:pPr lvl="1">
              <a:buClr>
                <a:schemeClr val="accent1"/>
              </a:buClr>
              <a:buFont typeface="Wingdings 3" charset="2"/>
              <a:buChar char=""/>
            </a:pPr>
            <a:r>
              <a:rPr lang="en-US" sz="2000"/>
              <a:t>Ορισμός της αγοράς</a:t>
            </a:r>
          </a:p>
          <a:p>
            <a:pPr lvl="1">
              <a:buClr>
                <a:schemeClr val="accent1"/>
              </a:buClr>
              <a:buFont typeface="Wingdings 3" charset="2"/>
              <a:buChar char=""/>
            </a:pPr>
            <a:r>
              <a:rPr lang="en-US" sz="2000"/>
              <a:t>Ποσοστό του εισοδήματος που διατίθεται στο προϊόν</a:t>
            </a:r>
          </a:p>
          <a:p>
            <a:pPr lvl="1">
              <a:buClr>
                <a:schemeClr val="accent1"/>
              </a:buClr>
              <a:buFont typeface="Wingdings 3" charset="2"/>
              <a:buChar char=""/>
            </a:pPr>
            <a:r>
              <a:rPr lang="en-US" sz="2000"/>
              <a:t>Χρονικός ορίζοντας</a:t>
            </a:r>
          </a:p>
        </p:txBody>
      </p:sp>
    </p:spTree>
    <p:extLst>
      <p:ext uri="{BB962C8B-B14F-4D97-AF65-F5344CB8AC3E}">
        <p14:creationId xmlns:p14="http://schemas.microsoft.com/office/powerpoint/2010/main" val="398942229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Shape 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000" b="0" i="0" kern="1200">
                <a:solidFill>
                  <a:srgbClr val="EBEBEB"/>
                </a:solidFill>
                <a:latin typeface="+mj-lt"/>
                <a:ea typeface="+mj-ea"/>
                <a:cs typeface="+mj-cs"/>
              </a:rPr>
              <a:t>Υπολογίζοντας την ελαστικότητα ζήτησης ως προς την τιμή</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07" y="1279848"/>
            <a:ext cx="6391533" cy="4298304"/>
          </a:xfrm>
          <a:prstGeom prst="rect">
            <a:avLst/>
          </a:prstGeom>
        </p:spPr>
      </p:pic>
      <p:sp>
        <p:nvSpPr>
          <p:cNvPr id="29" name="Rectangle 2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p:cNvSpPr>
            <a:spLocks noGrp="1"/>
          </p:cNvSpPr>
          <p:nvPr>
            <p:ph type="body" sz="quarter" idx="10"/>
          </p:nvPr>
        </p:nvSpPr>
        <p:spPr>
          <a:xfrm>
            <a:off x="1154955" y="2120900"/>
            <a:ext cx="3133726" cy="3898900"/>
          </a:xfrm>
        </p:spPr>
        <p:txBody>
          <a:bodyPr vert="horz" lIns="91440" tIns="45720" rIns="91440" bIns="45720" rtlCol="0">
            <a:normAutofit lnSpcReduction="10000"/>
          </a:bodyPr>
          <a:lstStyle/>
          <a:p>
            <a:pPr>
              <a:lnSpc>
                <a:spcPct val="90000"/>
              </a:lnSpc>
              <a:spcBef>
                <a:spcPts val="1000"/>
              </a:spcBef>
              <a:buClr>
                <a:schemeClr val="accent1"/>
              </a:buClr>
            </a:pPr>
            <a:r>
              <a:rPr lang="en-US" sz="1300">
                <a:solidFill>
                  <a:srgbClr val="FFFFFF"/>
                </a:solidFill>
              </a:rPr>
              <a:t>Ελαστικότητα ζήτησης =</a:t>
            </a:r>
            <a:br>
              <a:rPr lang="en-US" sz="1300">
                <a:solidFill>
                  <a:srgbClr val="FFFFFF"/>
                </a:solidFill>
              </a:rPr>
            </a:br>
            <a:r>
              <a:rPr lang="en-US" sz="1300">
                <a:solidFill>
                  <a:srgbClr val="FFFFFF"/>
                </a:solidFill>
              </a:rPr>
              <a:t>ποσοστιαία μεταβολή της </a:t>
            </a:r>
            <a:br>
              <a:rPr lang="en-US" sz="1300">
                <a:solidFill>
                  <a:srgbClr val="FFFFFF"/>
                </a:solidFill>
              </a:rPr>
            </a:br>
            <a:r>
              <a:rPr lang="en-US" sz="1300">
                <a:solidFill>
                  <a:srgbClr val="FFFFFF"/>
                </a:solidFill>
              </a:rPr>
              <a:t>ζητούμενης ποσότητας δια </a:t>
            </a:r>
            <a:br>
              <a:rPr lang="en-US" sz="1300">
                <a:solidFill>
                  <a:srgbClr val="FFFFFF"/>
                </a:solidFill>
              </a:rPr>
            </a:br>
            <a:r>
              <a:rPr lang="en-US" sz="1300">
                <a:solidFill>
                  <a:srgbClr val="FFFFFF"/>
                </a:solidFill>
              </a:rPr>
              <a:t>την ποσοστιαία μεταβολή </a:t>
            </a:r>
            <a:br>
              <a:rPr lang="en-US" sz="1300">
                <a:solidFill>
                  <a:srgbClr val="FFFFFF"/>
                </a:solidFill>
              </a:rPr>
            </a:br>
            <a:r>
              <a:rPr lang="en-US" sz="1300">
                <a:solidFill>
                  <a:srgbClr val="FFFFFF"/>
                </a:solidFill>
              </a:rPr>
              <a:t>της τιμής</a:t>
            </a:r>
          </a:p>
          <a:p>
            <a:pPr>
              <a:lnSpc>
                <a:spcPct val="90000"/>
              </a:lnSpc>
              <a:spcBef>
                <a:spcPts val="1000"/>
              </a:spcBef>
              <a:buClr>
                <a:schemeClr val="accent1"/>
              </a:buClr>
            </a:pPr>
            <a:endParaRPr lang="en-US" sz="1300">
              <a:solidFill>
                <a:srgbClr val="FFFFFF"/>
              </a:solidFill>
            </a:endParaRPr>
          </a:p>
          <a:p>
            <a:pPr>
              <a:lnSpc>
                <a:spcPct val="90000"/>
              </a:lnSpc>
              <a:spcBef>
                <a:spcPts val="1000"/>
              </a:spcBef>
              <a:buClr>
                <a:schemeClr val="accent1"/>
              </a:buClr>
            </a:pPr>
            <a:r>
              <a:rPr lang="en-US" sz="1300">
                <a:solidFill>
                  <a:srgbClr val="FFFFFF"/>
                </a:solidFill>
              </a:rPr>
              <a:t>Η μέθοδος μεσαίου σημείου </a:t>
            </a:r>
            <a:br>
              <a:rPr lang="en-US" sz="1300">
                <a:solidFill>
                  <a:srgbClr val="FFFFFF"/>
                </a:solidFill>
              </a:rPr>
            </a:br>
            <a:r>
              <a:rPr lang="en-US" sz="1300">
                <a:solidFill>
                  <a:srgbClr val="FFFFFF"/>
                </a:solidFill>
              </a:rPr>
              <a:t>δίνει την ίδια ελαστικότητα </a:t>
            </a:r>
            <a:br>
              <a:rPr lang="en-US" sz="1300">
                <a:solidFill>
                  <a:srgbClr val="FFFFFF"/>
                </a:solidFill>
              </a:rPr>
            </a:br>
            <a:r>
              <a:rPr lang="en-US" sz="1300">
                <a:solidFill>
                  <a:srgbClr val="FFFFFF"/>
                </a:solidFill>
              </a:rPr>
              <a:t>ανεξάρτητα από την φορά </a:t>
            </a:r>
            <a:br>
              <a:rPr lang="en-US" sz="1300">
                <a:solidFill>
                  <a:srgbClr val="FFFFFF"/>
                </a:solidFill>
              </a:rPr>
            </a:br>
            <a:r>
              <a:rPr lang="en-US" sz="1300">
                <a:solidFill>
                  <a:srgbClr val="FFFFFF"/>
                </a:solidFill>
              </a:rPr>
              <a:t>της αλλαγής</a:t>
            </a:r>
          </a:p>
          <a:p>
            <a:pPr marL="342900" indent="0">
              <a:lnSpc>
                <a:spcPct val="90000"/>
              </a:lnSpc>
              <a:spcBef>
                <a:spcPts val="1000"/>
              </a:spcBef>
              <a:buClr>
                <a:schemeClr val="accent1"/>
              </a:buClr>
              <a:tabLst>
                <a:tab pos="4457700" algn="l"/>
              </a:tabLst>
            </a:pPr>
            <a:r>
              <a:rPr lang="en-US" sz="1300">
                <a:solidFill>
                  <a:srgbClr val="FFFFFF"/>
                </a:solidFill>
              </a:rPr>
              <a:t>	 (Q2 – Q1) / ((Q2 + Q1) / 2)</a:t>
            </a:r>
            <a:br>
              <a:rPr lang="en-US" sz="1300">
                <a:solidFill>
                  <a:srgbClr val="FFFFFF"/>
                </a:solidFill>
              </a:rPr>
            </a:br>
            <a:r>
              <a:rPr lang="en-US" sz="1300">
                <a:solidFill>
                  <a:srgbClr val="FFFFFF"/>
                </a:solidFill>
              </a:rPr>
              <a:t>Ελαστικότητα ζήτησης    = 	–––––––––––––––––––––––</a:t>
            </a:r>
          </a:p>
          <a:p>
            <a:pPr lvl="1">
              <a:lnSpc>
                <a:spcPct val="90000"/>
              </a:lnSpc>
              <a:buClr>
                <a:schemeClr val="accent1"/>
              </a:buClr>
              <a:buFont typeface="Wingdings 3" charset="2"/>
              <a:buChar char=""/>
              <a:tabLst>
                <a:tab pos="4457700" algn="l"/>
              </a:tabLst>
            </a:pPr>
            <a:r>
              <a:rPr lang="en-US" sz="1300">
                <a:solidFill>
                  <a:srgbClr val="FFFFFF"/>
                </a:solidFill>
              </a:rPr>
              <a:t>   		 (P2 – P1)  / ((P2 + P1) / 2) </a:t>
            </a:r>
          </a:p>
        </p:txBody>
      </p:sp>
      <p:sp>
        <p:nvSpPr>
          <p:cNvPr id="3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07651983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0354" y="425276"/>
            <a:ext cx="8761413" cy="706964"/>
          </a:xfrm>
        </p:spPr>
        <p:txBody>
          <a:bodyPr/>
          <a:lstStyle/>
          <a:p>
            <a:r>
              <a:rPr lang="el-GR" b="1" dirty="0">
                <a:solidFill>
                  <a:schemeClr val="tx1"/>
                </a:solidFill>
              </a:rPr>
              <a:t>Μορφές καμπυλών ζήτησης </a:t>
            </a:r>
            <a:endParaRPr lang="en-US" b="1" dirty="0">
              <a:solidFill>
                <a:schemeClr val="tx1"/>
              </a:solidFill>
            </a:endParaRPr>
          </a:p>
        </p:txBody>
      </p:sp>
      <p:sp>
        <p:nvSpPr>
          <p:cNvPr id="3" name="Text Placeholder 2"/>
          <p:cNvSpPr>
            <a:spLocks noGrp="1"/>
          </p:cNvSpPr>
          <p:nvPr>
            <p:ph type="body" sz="quarter" idx="10"/>
          </p:nvPr>
        </p:nvSpPr>
        <p:spPr>
          <a:xfrm>
            <a:off x="1992314" y="850900"/>
            <a:ext cx="8675687" cy="5314949"/>
          </a:xfrm>
        </p:spPr>
        <p:txBody>
          <a:bodyPr/>
          <a:lstStyle/>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75" y="3520512"/>
            <a:ext cx="3800000" cy="2558730"/>
          </a:xfrm>
          <a:prstGeom prst="rect">
            <a:avLst/>
          </a:prstGeom>
        </p:spPr>
      </p:pic>
      <p:sp>
        <p:nvSpPr>
          <p:cNvPr id="5" name="Text Placeholder 2"/>
          <p:cNvSpPr txBox="1">
            <a:spLocks/>
          </p:cNvSpPr>
          <p:nvPr/>
        </p:nvSpPr>
        <p:spPr>
          <a:xfrm>
            <a:off x="298450" y="1132240"/>
            <a:ext cx="10369551" cy="5241126"/>
          </a:xfrm>
          <a:prstGeom prst="rect">
            <a:avLst/>
          </a:prstGeom>
        </p:spPr>
        <p:txBody>
          <a:bodyPr vert="horz" lIns="91440" tIns="45720" rIns="91440" bIns="45720" numCol="2" rtlCol="0">
            <a:no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03FFF"/>
              </a:buClr>
              <a:buSzPct val="100000"/>
              <a:buNone/>
            </a:pPr>
            <a:r>
              <a:rPr lang="el-GR" sz="2300" dirty="0"/>
              <a:t>Η Κατακόρυφη καμπύλη</a:t>
            </a:r>
            <a:br>
              <a:rPr lang="en-US" sz="2300" dirty="0"/>
            </a:br>
            <a:r>
              <a:rPr lang="el-GR" sz="2300" dirty="0"/>
              <a:t>είναι άριστα </a:t>
            </a:r>
            <a:r>
              <a:rPr lang="el-GR" sz="2300" b="1" dirty="0"/>
              <a:t>ανελαστική</a:t>
            </a:r>
            <a:r>
              <a:rPr lang="el-GR" sz="2300" dirty="0"/>
              <a:t>: </a:t>
            </a:r>
            <a:br>
              <a:rPr lang="en-US" sz="2300" dirty="0"/>
            </a:br>
            <a:r>
              <a:rPr lang="el-GR" sz="2300" i="1" dirty="0"/>
              <a:t>Η αύξηση της τιμής αφήνει δεν επηρεάζει την ζητούμενη ποσόστητα</a:t>
            </a:r>
            <a:endParaRPr lang="en-US" sz="2300" i="1" dirty="0"/>
          </a:p>
          <a:p>
            <a:pPr marL="520700" lvl="2">
              <a:spcAft>
                <a:spcPts val="1500"/>
              </a:spcAft>
              <a:buSzPct val="100000"/>
            </a:pPr>
            <a:endParaRPr lang="en-US" i="1" dirty="0"/>
          </a:p>
          <a:p>
            <a:pPr marL="514350" indent="-514350">
              <a:spcAft>
                <a:spcPts val="1500"/>
              </a:spcAft>
              <a:buClr>
                <a:srgbClr val="203FFF"/>
              </a:buClr>
              <a:buSzPct val="100000"/>
              <a:buFont typeface="+mj-lt"/>
              <a:buAutoNum type="arabicPeriod"/>
            </a:pPr>
            <a:endParaRPr lang="el-GR" sz="2300" dirty="0"/>
          </a:p>
          <a:p>
            <a:pPr marL="514350" indent="-514350">
              <a:spcAft>
                <a:spcPts val="1500"/>
              </a:spcAft>
              <a:buClr>
                <a:srgbClr val="203FFF"/>
              </a:buClr>
              <a:buSzPct val="100000"/>
              <a:buFont typeface="+mj-lt"/>
              <a:buAutoNum type="arabicPeriod"/>
            </a:pPr>
            <a:endParaRPr lang="el-GR" sz="2300" dirty="0"/>
          </a:p>
          <a:p>
            <a:pPr marL="514350" indent="-514350">
              <a:spcAft>
                <a:spcPts val="1500"/>
              </a:spcAft>
              <a:buClr>
                <a:srgbClr val="203FFF"/>
              </a:buClr>
              <a:buSzPct val="100000"/>
              <a:buFont typeface="+mj-lt"/>
              <a:buAutoNum type="arabicPeriod"/>
            </a:pPr>
            <a:endParaRPr lang="el-GR" sz="2300" dirty="0"/>
          </a:p>
          <a:p>
            <a:pPr marL="514350" indent="-514350">
              <a:spcAft>
                <a:spcPts val="1500"/>
              </a:spcAft>
              <a:buClr>
                <a:srgbClr val="203FFF"/>
              </a:buClr>
              <a:buSzPct val="100000"/>
              <a:buFont typeface="+mj-lt"/>
              <a:buAutoNum type="arabicPeriod"/>
            </a:pPr>
            <a:endParaRPr lang="el-GR" sz="2300" dirty="0"/>
          </a:p>
          <a:p>
            <a:pPr marL="514350" indent="-514350">
              <a:spcAft>
                <a:spcPts val="1500"/>
              </a:spcAft>
              <a:buClr>
                <a:srgbClr val="203FFF"/>
              </a:buClr>
              <a:buSzPct val="100000"/>
              <a:buFont typeface="+mj-lt"/>
              <a:buAutoNum type="arabicPeriod"/>
            </a:pPr>
            <a:endParaRPr lang="el-GR" sz="2300" dirty="0"/>
          </a:p>
          <a:p>
            <a:pPr marL="0" indent="0">
              <a:spcAft>
                <a:spcPts val="1500"/>
              </a:spcAft>
              <a:buClr>
                <a:srgbClr val="203FFF"/>
              </a:buClr>
              <a:buSzPct val="100000"/>
              <a:buNone/>
            </a:pPr>
            <a:r>
              <a:rPr lang="el-GR" sz="2300" dirty="0"/>
              <a:t>Η οριζόντια καμπύλη είναι τέλεια </a:t>
            </a:r>
            <a:r>
              <a:rPr lang="el-GR" sz="2300" b="1" dirty="0"/>
              <a:t>ελαστική</a:t>
            </a:r>
            <a:r>
              <a:rPr lang="en-US" sz="2300" b="1" dirty="0"/>
              <a:t>:</a:t>
            </a:r>
            <a:br>
              <a:rPr lang="en-US" sz="2300" dirty="0"/>
            </a:br>
            <a:r>
              <a:rPr lang="el-GR" sz="2300" i="1" dirty="0"/>
              <a:t>Μία αύξηση της τιμής οδηγεί την ποσότητα που ζητείται στο μηδέν</a:t>
            </a:r>
            <a:endParaRPr lang="en-US" sz="2300" i="1" dirty="0"/>
          </a:p>
          <a:p>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065" y="3520512"/>
            <a:ext cx="3534245" cy="2558730"/>
          </a:xfrm>
          <a:prstGeom prst="rect">
            <a:avLst/>
          </a:prstGeom>
        </p:spPr>
      </p:pic>
    </p:spTree>
    <p:extLst>
      <p:ext uri="{BB962C8B-B14F-4D97-AF65-F5344CB8AC3E}">
        <p14:creationId xmlns:p14="http://schemas.microsoft.com/office/powerpoint/2010/main" val="62374501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11808"/>
            <a:ext cx="8815361" cy="896913"/>
          </a:xfrm>
        </p:spPr>
        <p:txBody>
          <a:bodyPr/>
          <a:lstStyle/>
          <a:p>
            <a:r>
              <a:rPr lang="el-GR" sz="2400" b="1" dirty="0">
                <a:solidFill>
                  <a:schemeClr val="tx1"/>
                </a:solidFill>
              </a:rPr>
              <a:t>Συνολικά έσοδα &amp; ελαστικότητα ζήτησης ως προς την τιμή</a:t>
            </a:r>
            <a:endParaRPr lang="en-US" sz="2400" b="1" u="sng" dirty="0">
              <a:solidFill>
                <a:schemeClr val="tx1"/>
              </a:solidFill>
            </a:endParaRPr>
          </a:p>
        </p:txBody>
      </p:sp>
      <p:sp>
        <p:nvSpPr>
          <p:cNvPr id="3" name="Text Placeholder 2"/>
          <p:cNvSpPr>
            <a:spLocks noGrp="1"/>
          </p:cNvSpPr>
          <p:nvPr>
            <p:ph type="body" sz="quarter" idx="10"/>
          </p:nvPr>
        </p:nvSpPr>
        <p:spPr>
          <a:xfrm>
            <a:off x="1992314" y="908050"/>
            <a:ext cx="8640191" cy="1512838"/>
          </a:xfrm>
        </p:spPr>
        <p:txBody>
          <a:bodyPr>
            <a:normAutofit fontScale="92500" lnSpcReduction="20000"/>
          </a:bodyPr>
          <a:lstStyle/>
          <a:p>
            <a:r>
              <a:rPr lang="el-GR" sz="2400" dirty="0"/>
              <a:t>Τα </a:t>
            </a:r>
            <a:r>
              <a:rPr lang="el-GR" sz="2400" b="1" dirty="0"/>
              <a:t>συνολικά έσοδα (TR) </a:t>
            </a:r>
            <a:r>
              <a:rPr lang="el-GR" sz="2400" dirty="0"/>
              <a:t>που εισπράττονται από τους πωλητές είναι </a:t>
            </a:r>
            <a:r>
              <a:rPr lang="en-US" sz="2400" b="1" dirty="0">
                <a:solidFill>
                  <a:srgbClr val="203FFF"/>
                </a:solidFill>
              </a:rPr>
              <a:t>P </a:t>
            </a:r>
            <a:r>
              <a:rPr lang="en-US" sz="2400" dirty="0">
                <a:solidFill>
                  <a:srgbClr val="203FFF"/>
                </a:solidFill>
              </a:rPr>
              <a:t>x</a:t>
            </a:r>
            <a:r>
              <a:rPr lang="en-US" sz="2400" b="1" dirty="0">
                <a:solidFill>
                  <a:srgbClr val="203FFF"/>
                </a:solidFill>
              </a:rPr>
              <a:t> Q</a:t>
            </a:r>
            <a:r>
              <a:rPr lang="el-GR" sz="2400" dirty="0"/>
              <a:t>, η τιμή του αγαθού επί τη ποσότητα που πουλήθηκε</a:t>
            </a:r>
            <a:endParaRPr lang="en-US" sz="2400" dirty="0"/>
          </a:p>
          <a:p>
            <a:r>
              <a:rPr lang="el-GR" sz="2400" dirty="0"/>
              <a:t>Η μεταβολή του </a:t>
            </a:r>
            <a:r>
              <a:rPr lang="el-GR" sz="2400" b="1" dirty="0"/>
              <a:t>TR</a:t>
            </a:r>
            <a:r>
              <a:rPr lang="el-GR" sz="2400" dirty="0"/>
              <a:t> καθώς κινούμαστε κατά μήκος της καμπύλης ζήτησης εξαρτάται από την ελαστικότητα της</a:t>
            </a:r>
            <a:endParaRPr lang="en-US" sz="2800" dirty="0"/>
          </a:p>
        </p:txBody>
      </p:sp>
      <p:sp>
        <p:nvSpPr>
          <p:cNvPr id="5" name="Text Placeholder 2"/>
          <p:cNvSpPr txBox="1">
            <a:spLocks/>
          </p:cNvSpPr>
          <p:nvPr/>
        </p:nvSpPr>
        <p:spPr>
          <a:xfrm>
            <a:off x="2036193" y="4509121"/>
            <a:ext cx="8631807" cy="1008111"/>
          </a:xfrm>
          <a:prstGeom prst="rect">
            <a:avLst/>
          </a:prstGeom>
        </p:spPr>
        <p:txBody>
          <a:bodyPr vert="horz" lIns="91440" tIns="45720" rIns="91440" bIns="45720" numCol="2" rtlCol="0">
            <a:noAutofit/>
          </a:bodyPr>
          <a:lstStyle>
            <a:lvl1pPr marL="344488" indent="-344488" algn="l" defTabSz="914400" rtl="0" eaLnBrk="1" latinLnBrk="0" hangingPunct="1">
              <a:spcBef>
                <a:spcPts val="576"/>
              </a:spcBef>
              <a:spcAft>
                <a:spcPts val="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630237" indent="0" algn="l" defTabSz="914400" rtl="0" eaLnBrk="1" latinLnBrk="0" hangingPunct="1">
              <a:spcBef>
                <a:spcPct val="20000"/>
              </a:spcBef>
              <a:buClr>
                <a:srgbClr val="F29122"/>
              </a:buClr>
              <a:buFont typeface="Wingdings" pitchFamily="2" charset="2"/>
              <a:buNone/>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1600" dirty="0"/>
              <a:t>Αν η ζήτηση ως προς την τιμή είναι ανελαστική</a:t>
            </a:r>
            <a:r>
              <a:rPr lang="en-US" sz="1600" dirty="0"/>
              <a:t>, </a:t>
            </a:r>
            <a:r>
              <a:rPr lang="el-GR" sz="1600" dirty="0"/>
              <a:t>τότε μια αύξηση της τιμής θα αυξήσει τα </a:t>
            </a:r>
            <a:r>
              <a:rPr lang="en-US" sz="1600" dirty="0"/>
              <a:t>TR</a:t>
            </a:r>
            <a:r>
              <a:rPr lang="el-GR" sz="1600" dirty="0"/>
              <a:t> παρότι μειώνεται η ζήτηση</a:t>
            </a:r>
            <a:br>
              <a:rPr lang="en-US" sz="1600" dirty="0"/>
            </a:br>
            <a:endParaRPr lang="en-US" sz="1600" dirty="0"/>
          </a:p>
          <a:p>
            <a:pPr lvl="1"/>
            <a:r>
              <a:rPr lang="el-GR" sz="1600" dirty="0"/>
              <a:t>Αν η ζήτηση ως προς την τιμή είναι ελαστική, τότε μια αύξηση της τιμής οδηγεί σε μείωση του TR</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568" y="3171120"/>
            <a:ext cx="3308572" cy="13009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3171120"/>
            <a:ext cx="3459048" cy="1300952"/>
          </a:xfrm>
          <a:prstGeom prst="rect">
            <a:avLst/>
          </a:prstGeom>
        </p:spPr>
      </p:pic>
    </p:spTree>
    <p:extLst>
      <p:ext uri="{BB962C8B-B14F-4D97-AF65-F5344CB8AC3E}">
        <p14:creationId xmlns:p14="http://schemas.microsoft.com/office/powerpoint/2010/main" val="12346547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pPr lvl="0"/>
            <a:r>
              <a:rPr lang="el-GR">
                <a:solidFill>
                  <a:srgbClr val="EBEBEB"/>
                </a:solidFill>
              </a:rPr>
              <a:t>Οι βασικοί λήπτες οικονομικών αποφάσεων (οικονομία της Αγοράς) </a:t>
            </a:r>
            <a:br>
              <a:rPr lang="en-GB">
                <a:solidFill>
                  <a:srgbClr val="EBEBEB"/>
                </a:solidFill>
              </a:rPr>
            </a:b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59C171B2-FD6D-70B8-4D37-2D282B148DA8}"/>
              </a:ext>
            </a:extLst>
          </p:cNvPr>
          <p:cNvGraphicFramePr>
            <a:graphicFrameLocks noGrp="1"/>
          </p:cNvGraphicFramePr>
          <p:nvPr>
            <p:ph idx="1"/>
            <p:extLst>
              <p:ext uri="{D42A27DB-BD31-4B8C-83A1-F6EECF244321}">
                <p14:modId xmlns:p14="http://schemas.microsoft.com/office/powerpoint/2010/main" val="14034812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5" name="Rectangle 6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Oval 6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7" name="Oval 6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8" name="Oval 6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9" name="Oval 6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Oval 6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7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8" name="Rectangle 7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Oval 7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Η εισοδηματική ελαστικότητα ζήτησης</a:t>
            </a:r>
          </a:p>
        </p:txBody>
      </p:sp>
      <p:sp>
        <p:nvSpPr>
          <p:cNvPr id="86" name="Rectangle 8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0" name="Text Placeholder 4">
            <a:extLst>
              <a:ext uri="{FF2B5EF4-FFF2-40B4-BE49-F238E27FC236}">
                <a16:creationId xmlns:a16="http://schemas.microsoft.com/office/drawing/2014/main" id="{9901183A-1BB4-2C14-A21E-91CB18595B5F}"/>
              </a:ext>
            </a:extLst>
          </p:cNvPr>
          <p:cNvGraphicFramePr/>
          <p:nvPr>
            <p:extLst>
              <p:ext uri="{D42A27DB-BD31-4B8C-83A1-F6EECF244321}">
                <p14:modId xmlns:p14="http://schemas.microsoft.com/office/powerpoint/2010/main" val="290891476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917772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F22C3DE3-EB87-E6F2-C66C-FC58BB755BC0}"/>
              </a:ext>
            </a:extLst>
          </p:cNvPr>
          <p:cNvSpPr>
            <a:spLocks noGrp="1"/>
          </p:cNvSpPr>
          <p:nvPr>
            <p:ph type="title"/>
          </p:nvPr>
        </p:nvSpPr>
        <p:spPr>
          <a:xfrm>
            <a:off x="1154955" y="973667"/>
            <a:ext cx="2942210" cy="4833745"/>
          </a:xfrm>
        </p:spPr>
        <p:txBody>
          <a:bodyPr>
            <a:normAutofit/>
          </a:bodyPr>
          <a:lstStyle/>
          <a:p>
            <a:r>
              <a:rPr lang="el-GR" sz="3300">
                <a:solidFill>
                  <a:srgbClr val="EBEBEB"/>
                </a:solidFill>
              </a:rPr>
              <a:t>Κατηγορίες αγαθών με βάση την ελαστικότητα</a:t>
            </a: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25F384F1-E370-4A0C-869E-6D4616F3F62B}"/>
              </a:ext>
            </a:extLst>
          </p:cNvPr>
          <p:cNvSpPr>
            <a:spLocks noGrp="1"/>
          </p:cNvSpPr>
          <p:nvPr>
            <p:ph type="sldNum" sz="quarter" idx="12"/>
          </p:nvPr>
        </p:nvSpPr>
        <p:spPr>
          <a:xfrm>
            <a:off x="10352540" y="295729"/>
            <a:ext cx="838199" cy="767687"/>
          </a:xfrm>
        </p:spPr>
        <p:txBody>
          <a:bodyPr>
            <a:normAutofit/>
          </a:bodyPr>
          <a:lstStyle/>
          <a:p>
            <a:pPr>
              <a:spcAft>
                <a:spcPts val="600"/>
              </a:spcAft>
            </a:pPr>
            <a:endParaRPr lang="el-GR" dirty="0">
              <a:solidFill>
                <a:srgbClr val="FFFFFF"/>
              </a:solidFill>
            </a:endParaRPr>
          </a:p>
        </p:txBody>
      </p:sp>
      <p:graphicFrame>
        <p:nvGraphicFramePr>
          <p:cNvPr id="19" name="Θέση περιεχομένου 2">
            <a:extLst>
              <a:ext uri="{FF2B5EF4-FFF2-40B4-BE49-F238E27FC236}">
                <a16:creationId xmlns:a16="http://schemas.microsoft.com/office/drawing/2014/main" id="{44CA2A2A-3082-A9F7-22A0-9870577069A0}"/>
              </a:ext>
            </a:extLst>
          </p:cNvPr>
          <p:cNvGraphicFramePr>
            <a:graphicFrameLocks noGrp="1"/>
          </p:cNvGraphicFramePr>
          <p:nvPr>
            <p:ph idx="1"/>
            <p:extLst>
              <p:ext uri="{D42A27DB-BD31-4B8C-83A1-F6EECF244321}">
                <p14:modId xmlns:p14="http://schemas.microsoft.com/office/powerpoint/2010/main" val="131453665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03284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Η σταυροειδής ελαστικότητα ζήτησης</a:t>
            </a:r>
          </a:p>
        </p:txBody>
      </p:sp>
      <p:sp>
        <p:nvSpPr>
          <p:cNvPr id="5" name="Text Placeholder 4"/>
          <p:cNvSpPr>
            <a:spLocks noGrp="1"/>
          </p:cNvSpPr>
          <p:nvPr>
            <p:ph type="body" sz="quarter" idx="10"/>
          </p:nvPr>
        </p:nvSpPr>
        <p:spPr>
          <a:xfrm>
            <a:off x="5290077" y="437513"/>
            <a:ext cx="5502614" cy="5954325"/>
          </a:xfrm>
        </p:spPr>
        <p:txBody>
          <a:bodyPr vert="horz" lIns="91440" tIns="45720" rIns="91440" bIns="45720" rtlCol="0" anchor="ctr">
            <a:normAutofit/>
          </a:bodyPr>
          <a:lstStyle/>
          <a:p>
            <a:pPr>
              <a:spcBef>
                <a:spcPts val="1000"/>
              </a:spcBef>
              <a:buClr>
                <a:schemeClr val="accent1"/>
              </a:buClr>
            </a:pPr>
            <a:r>
              <a:rPr lang="en-US" sz="2000"/>
              <a:t>Η σταυροειδής ελαστικότητα ζήτησης μετρά πόσο μεταβάλλεται η ζητούμενη πόσοτητα ενός αγαθού καθώς αλλάζει η τιμή ενός άλλου </a:t>
            </a:r>
          </a:p>
          <a:p>
            <a:pPr marL="342900" indent="0">
              <a:spcBef>
                <a:spcPts val="1000"/>
              </a:spcBef>
              <a:buClr>
                <a:schemeClr val="accent1"/>
              </a:buClr>
            </a:pPr>
            <a:r>
              <a:rPr lang="en-US" sz="2000"/>
              <a:t>Σταυροειδής ελαστικότητα ζήτησης =</a:t>
            </a:r>
            <a:br>
              <a:rPr lang="en-US" sz="2000"/>
            </a:br>
            <a:r>
              <a:rPr lang="en-US" sz="2000"/>
              <a:t>Ποσοστιαία μεταβολή της ζητούμενης ποσότητας του αγαθού 1 δια την ποσοστιαία μεταβολή της τιμής του αγαθού 2</a:t>
            </a:r>
            <a:br>
              <a:rPr lang="en-US" sz="2000"/>
            </a:br>
            <a:endParaRPr lang="en-US" sz="2000"/>
          </a:p>
          <a:p>
            <a:pPr>
              <a:spcBef>
                <a:spcPts val="1000"/>
              </a:spcBef>
              <a:buClr>
                <a:schemeClr val="accent1"/>
              </a:buClr>
            </a:pPr>
            <a:r>
              <a:rPr lang="en-US" sz="2000"/>
              <a:t>Η σταυροειδής ελαστικότητα ζήτησης :</a:t>
            </a:r>
          </a:p>
          <a:p>
            <a:pPr lvl="1">
              <a:buClr>
                <a:schemeClr val="accent1"/>
              </a:buClr>
              <a:buFont typeface="Wingdings 3" charset="2"/>
              <a:buChar char=""/>
            </a:pPr>
            <a:r>
              <a:rPr lang="en-US" sz="2000"/>
              <a:t>Θετική για υποκατάστατα</a:t>
            </a:r>
          </a:p>
          <a:p>
            <a:pPr lvl="1">
              <a:buClr>
                <a:schemeClr val="accent1"/>
              </a:buClr>
              <a:buFont typeface="Wingdings 3" charset="2"/>
              <a:buChar char=""/>
            </a:pPr>
            <a:r>
              <a:rPr lang="en-US" sz="2000"/>
              <a:t>Αρνητική για συμπληρωματικά</a:t>
            </a:r>
          </a:p>
        </p:txBody>
      </p:sp>
    </p:spTree>
    <p:extLst>
      <p:ext uri="{BB962C8B-B14F-4D97-AF65-F5344CB8AC3E}">
        <p14:creationId xmlns:p14="http://schemas.microsoft.com/office/powerpoint/2010/main" val="55838368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Ποια είναι τα κόστη παραγωγής;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E003A3D2-E043-0AB4-31A8-E01123502294}"/>
              </a:ext>
            </a:extLst>
          </p:cNvPr>
          <p:cNvGraphicFramePr/>
          <p:nvPr>
            <p:extLst>
              <p:ext uri="{D42A27DB-BD31-4B8C-83A1-F6EECF244321}">
                <p14:modId xmlns:p14="http://schemas.microsoft.com/office/powerpoint/2010/main" val="362080114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61312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Οικονομικό κέρδος vs λογιστικό κέρδος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78F053F7-4FCD-A504-AB0E-EED539D8B62C}"/>
              </a:ext>
            </a:extLst>
          </p:cNvPr>
          <p:cNvGraphicFramePr/>
          <p:nvPr>
            <p:extLst>
              <p:ext uri="{D42A27DB-BD31-4B8C-83A1-F6EECF244321}">
                <p14:modId xmlns:p14="http://schemas.microsoft.com/office/powerpoint/2010/main" val="258165157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42978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0"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61"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Η συνάρτηση παραγωγής</a:t>
            </a:r>
          </a:p>
        </p:txBody>
      </p:sp>
      <p:sp>
        <p:nvSpPr>
          <p:cNvPr id="62"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3" name="Text Placeholder 2">
            <a:extLst>
              <a:ext uri="{FF2B5EF4-FFF2-40B4-BE49-F238E27FC236}">
                <a16:creationId xmlns:a16="http://schemas.microsoft.com/office/drawing/2014/main" id="{C50D8EA6-06D8-12C6-E33E-6661A948C9AD}"/>
              </a:ext>
            </a:extLst>
          </p:cNvPr>
          <p:cNvGraphicFramePr/>
          <p:nvPr>
            <p:extLst>
              <p:ext uri="{D42A27DB-BD31-4B8C-83A1-F6EECF244321}">
                <p14:modId xmlns:p14="http://schemas.microsoft.com/office/powerpoint/2010/main" val="40201483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14530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Σταθερό &amp; Μεταβλητό κόστος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FC7C919E-56DA-4726-D87D-AE2EEB77AF4E}"/>
              </a:ext>
            </a:extLst>
          </p:cNvPr>
          <p:cNvGraphicFramePr/>
          <p:nvPr>
            <p:extLst>
              <p:ext uri="{D42A27DB-BD31-4B8C-83A1-F6EECF244321}">
                <p14:modId xmlns:p14="http://schemas.microsoft.com/office/powerpoint/2010/main" val="348605703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84838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Μέσο &amp; Οριακό κόστος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1EE5E3EF-1EA2-8037-D3B2-7AA2D5347F8D}"/>
              </a:ext>
            </a:extLst>
          </p:cNvPr>
          <p:cNvGraphicFramePr/>
          <p:nvPr>
            <p:extLst>
              <p:ext uri="{D42A27DB-BD31-4B8C-83A1-F6EECF244321}">
                <p14:modId xmlns:p14="http://schemas.microsoft.com/office/powerpoint/2010/main" val="147220925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4892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3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3" name="Rectangle 4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973668"/>
            <a:ext cx="8761413" cy="706964"/>
          </a:xfrm>
        </p:spPr>
        <p:txBody>
          <a:bodyPr vert="horz" lIns="91440" tIns="45720" rIns="91440" bIns="45720" rtlCol="0" anchor="ctr">
            <a:normAutofit/>
          </a:bodyPr>
          <a:lstStyle/>
          <a:p>
            <a:r>
              <a:rPr lang="en-US" sz="3300"/>
              <a:t>Οι καμπύλες κόστους &amp; τα σχήματά τους</a:t>
            </a:r>
          </a:p>
        </p:txBody>
      </p:sp>
      <p:sp>
        <p:nvSpPr>
          <p:cNvPr id="3" name="Text Placeholder 2"/>
          <p:cNvSpPr>
            <a:spLocks noGrp="1"/>
          </p:cNvSpPr>
          <p:nvPr>
            <p:ph type="body" sz="quarter" idx="10"/>
          </p:nvPr>
        </p:nvSpPr>
        <p:spPr>
          <a:xfrm>
            <a:off x="1154954" y="2603500"/>
            <a:ext cx="6397313" cy="3416300"/>
          </a:xfrm>
        </p:spPr>
        <p:txBody>
          <a:bodyPr vert="horz" lIns="91440" tIns="45720" rIns="91440" bIns="45720" rtlCol="0" anchor="ctr">
            <a:normAutofit/>
          </a:bodyPr>
          <a:lstStyle/>
          <a:p>
            <a:pPr marL="292100" lvl="1">
              <a:buClr>
                <a:schemeClr val="accent1"/>
              </a:buClr>
              <a:buFont typeface="Wingdings 3" charset="2"/>
              <a:buChar char=""/>
            </a:pPr>
            <a:r>
              <a:rPr lang="en-US" dirty="0"/>
              <a:t>Ο π</a:t>
            </a:r>
            <a:r>
              <a:rPr lang="en-US" dirty="0" err="1"/>
              <a:t>ίν</a:t>
            </a:r>
            <a:r>
              <a:rPr lang="en-US" dirty="0"/>
              <a:t>ακας παρακάτω παρουσιάζει τα κόστη της “Lia’s Lemonade”</a:t>
            </a:r>
          </a:p>
          <a:p>
            <a:pPr marL="292100" lvl="1">
              <a:buClr>
                <a:schemeClr val="accent1"/>
              </a:buClr>
              <a:buFont typeface="Wingdings 3" charset="2"/>
              <a:buChar char=""/>
            </a:pPr>
            <a:r>
              <a:rPr lang="en-US" dirty="0" err="1"/>
              <a:t>Αυτά</a:t>
            </a:r>
            <a:r>
              <a:rPr lang="en-US" dirty="0"/>
              <a:t> μπ</a:t>
            </a:r>
            <a:r>
              <a:rPr lang="en-US" dirty="0" err="1"/>
              <a:t>ορούν</a:t>
            </a:r>
            <a:r>
              <a:rPr lang="en-US" dirty="0"/>
              <a:t> να παρα</a:t>
            </a:r>
            <a:r>
              <a:rPr lang="en-US" dirty="0" err="1"/>
              <a:t>στ</a:t>
            </a:r>
            <a:r>
              <a:rPr lang="en-US" dirty="0"/>
              <a:t>αθούν γραφικά όπως φαίνεται στην επόμενη διαφάνεια</a:t>
            </a:r>
          </a:p>
          <a:p>
            <a:pPr>
              <a:spcBef>
                <a:spcPts val="1000"/>
              </a:spcBef>
              <a:buClr>
                <a:schemeClr val="accent1"/>
              </a:buCl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820" r="54523" b="1"/>
          <a:stretch/>
        </p:blipFill>
        <p:spPr>
          <a:xfrm>
            <a:off x="7332898" y="2775951"/>
            <a:ext cx="4300629"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0882506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dirty="0">
                <a:solidFill>
                  <a:srgbClr val="EBEBEB"/>
                </a:solidFill>
                <a:latin typeface="+mj-lt"/>
                <a:ea typeface="+mj-ea"/>
                <a:cs typeface="+mj-cs"/>
              </a:rPr>
              <a:t>Καμπ</a:t>
            </a:r>
            <a:r>
              <a:rPr lang="en-US" b="0" i="0" kern="1200" dirty="0" err="1">
                <a:solidFill>
                  <a:srgbClr val="EBEBEB"/>
                </a:solidFill>
                <a:latin typeface="+mj-lt"/>
                <a:ea typeface="+mj-ea"/>
                <a:cs typeface="+mj-cs"/>
              </a:rPr>
              <a:t>ύλες</a:t>
            </a:r>
            <a:r>
              <a:rPr lang="en-US" b="0" i="0" kern="1200" dirty="0">
                <a:solidFill>
                  <a:srgbClr val="EBEBEB"/>
                </a:solidFill>
                <a:latin typeface="+mj-lt"/>
                <a:ea typeface="+mj-ea"/>
                <a:cs typeface="+mj-cs"/>
              </a:rPr>
              <a:t> </a:t>
            </a:r>
            <a:r>
              <a:rPr lang="en-US" b="0" i="0" kern="1200" dirty="0" err="1">
                <a:solidFill>
                  <a:srgbClr val="EBEBEB"/>
                </a:solidFill>
                <a:latin typeface="+mj-lt"/>
                <a:ea typeface="+mj-ea"/>
                <a:cs typeface="+mj-cs"/>
              </a:rPr>
              <a:t>κόστο</a:t>
            </a:r>
            <a:r>
              <a:rPr lang="el-GR" b="0" i="0" kern="1200" dirty="0">
                <a:solidFill>
                  <a:srgbClr val="EBEBEB"/>
                </a:solidFill>
                <a:latin typeface="+mj-lt"/>
                <a:ea typeface="+mj-ea"/>
                <a:cs typeface="+mj-cs"/>
              </a:rPr>
              <a:t>υ</a:t>
            </a:r>
            <a:r>
              <a:rPr lang="en-US" b="0" i="0" kern="1200" dirty="0">
                <a:solidFill>
                  <a:srgbClr val="EBEBEB"/>
                </a:solidFill>
                <a:latin typeface="+mj-lt"/>
                <a:ea typeface="+mj-ea"/>
                <a:cs typeface="+mj-cs"/>
              </a:rPr>
              <a:t>ς</a:t>
            </a:r>
          </a:p>
        </p:txBody>
      </p:sp>
      <p:sp>
        <p:nvSpPr>
          <p:cNvPr id="28" name="Freeform: Shape 2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226" y="1343721"/>
            <a:ext cx="4125317" cy="4188139"/>
          </a:xfrm>
          <a:prstGeom prst="rect">
            <a:avLst/>
          </a:prstGeom>
        </p:spPr>
      </p:pic>
      <p:sp>
        <p:nvSpPr>
          <p:cNvPr id="30" name="Rectangle 2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639098" y="2418735"/>
            <a:ext cx="6072776" cy="3811740"/>
          </a:xfrm>
        </p:spPr>
        <p:txBody>
          <a:bodyPr vert="horz" lIns="91440" tIns="45720" rIns="91440" bIns="45720" rtlCol="0" anchor="ctr">
            <a:normAutofit/>
          </a:bodyPr>
          <a:lstStyle/>
          <a:p>
            <a:pPr>
              <a:lnSpc>
                <a:spcPct val="90000"/>
              </a:lnSpc>
              <a:spcBef>
                <a:spcPts val="1000"/>
              </a:spcBef>
              <a:buClr>
                <a:schemeClr val="accent1"/>
              </a:buClr>
            </a:pPr>
            <a:r>
              <a:rPr lang="en-US" sz="1700" dirty="0" err="1">
                <a:solidFill>
                  <a:srgbClr val="FFFFFF"/>
                </a:solidFill>
              </a:rPr>
              <a:t>Κοινά</a:t>
            </a:r>
            <a:r>
              <a:rPr lang="en-US" sz="1700" dirty="0">
                <a:solidFill>
                  <a:srgbClr val="FFFFFF"/>
                </a:solidFill>
              </a:rPr>
              <a:t> χαρα</a:t>
            </a:r>
            <a:r>
              <a:rPr lang="en-US" sz="1700" dirty="0" err="1">
                <a:solidFill>
                  <a:srgbClr val="FFFFFF"/>
                </a:solidFill>
              </a:rPr>
              <a:t>κτηριστικά</a:t>
            </a:r>
            <a:r>
              <a:rPr lang="en-US" sz="1700" dirty="0">
                <a:solidFill>
                  <a:srgbClr val="FFFFFF"/>
                </a:solidFill>
              </a:rPr>
              <a:t> </a:t>
            </a:r>
            <a:r>
              <a:rPr lang="en-US" sz="1700" dirty="0" err="1">
                <a:solidFill>
                  <a:srgbClr val="FFFFFF"/>
                </a:solidFill>
              </a:rPr>
              <a:t>των</a:t>
            </a:r>
            <a:r>
              <a:rPr lang="en-US" sz="1700" dirty="0">
                <a:solidFill>
                  <a:srgbClr val="FFFFFF"/>
                </a:solidFill>
              </a:rPr>
              <a:t> καμπ</a:t>
            </a:r>
            <a:r>
              <a:rPr lang="en-US" sz="1700" dirty="0" err="1">
                <a:solidFill>
                  <a:srgbClr val="FFFFFF"/>
                </a:solidFill>
              </a:rPr>
              <a:t>υλών</a:t>
            </a:r>
            <a:r>
              <a:rPr lang="en-US" sz="1700" dirty="0">
                <a:solidFill>
                  <a:srgbClr val="FFFFFF"/>
                </a:solidFill>
              </a:rPr>
              <a:t> </a:t>
            </a:r>
            <a:r>
              <a:rPr lang="en-US" sz="1700" dirty="0" err="1">
                <a:solidFill>
                  <a:srgbClr val="FFFFFF"/>
                </a:solidFill>
              </a:rPr>
              <a:t>κόστους</a:t>
            </a:r>
            <a:r>
              <a:rPr lang="en-US" sz="1700" dirty="0">
                <a:solidFill>
                  <a:srgbClr val="FFFFFF"/>
                </a:solidFill>
              </a:rPr>
              <a:t>:</a:t>
            </a:r>
          </a:p>
          <a:p>
            <a:pPr>
              <a:lnSpc>
                <a:spcPct val="90000"/>
              </a:lnSpc>
              <a:spcBef>
                <a:spcPts val="1000"/>
              </a:spcBef>
              <a:buClr>
                <a:schemeClr val="accent1"/>
              </a:buClr>
            </a:pPr>
            <a:r>
              <a:rPr lang="en-US" sz="1700" dirty="0" err="1">
                <a:solidFill>
                  <a:srgbClr val="FFFFFF"/>
                </a:solidFill>
              </a:rPr>
              <a:t>Αυξ</a:t>
            </a:r>
            <a:r>
              <a:rPr lang="en-US" sz="1700" dirty="0">
                <a:solidFill>
                  <a:srgbClr val="FFFFFF"/>
                </a:solidFill>
              </a:rPr>
              <a:t>ανόμενο οριακό κόστος</a:t>
            </a:r>
          </a:p>
          <a:p>
            <a:pPr>
              <a:lnSpc>
                <a:spcPct val="90000"/>
              </a:lnSpc>
              <a:spcBef>
                <a:spcPts val="1000"/>
              </a:spcBef>
              <a:buClr>
                <a:schemeClr val="accent1"/>
              </a:buClr>
            </a:pPr>
            <a:r>
              <a:rPr lang="en-US" sz="1700" dirty="0">
                <a:solidFill>
                  <a:srgbClr val="FFFFFF"/>
                </a:solidFill>
              </a:rPr>
              <a:t>Η καμπ</a:t>
            </a:r>
            <a:r>
              <a:rPr lang="en-US" sz="1700" dirty="0" err="1">
                <a:solidFill>
                  <a:srgbClr val="FFFFFF"/>
                </a:solidFill>
              </a:rPr>
              <a:t>ύλη</a:t>
            </a:r>
            <a:r>
              <a:rPr lang="en-US" sz="1700" dirty="0">
                <a:solidFill>
                  <a:srgbClr val="FFFFFF"/>
                </a:solidFill>
              </a:rPr>
              <a:t> </a:t>
            </a:r>
            <a:r>
              <a:rPr lang="en-US" sz="1700" dirty="0" err="1">
                <a:solidFill>
                  <a:srgbClr val="FFFFFF"/>
                </a:solidFill>
              </a:rPr>
              <a:t>μέσου</a:t>
            </a:r>
            <a:r>
              <a:rPr lang="en-US" sz="1700" dirty="0">
                <a:solidFill>
                  <a:srgbClr val="FFFFFF"/>
                </a:solidFill>
              </a:rPr>
              <a:t> </a:t>
            </a:r>
            <a:r>
              <a:rPr lang="en-US" sz="1700" dirty="0" err="1">
                <a:solidFill>
                  <a:srgbClr val="FFFFFF"/>
                </a:solidFill>
              </a:rPr>
              <a:t>συνολικού</a:t>
            </a:r>
            <a:r>
              <a:rPr lang="en-US" sz="1700" dirty="0">
                <a:solidFill>
                  <a:srgbClr val="FFFFFF"/>
                </a:solidFill>
              </a:rPr>
              <a:t> </a:t>
            </a:r>
            <a:r>
              <a:rPr lang="en-US" sz="1700" dirty="0" err="1">
                <a:solidFill>
                  <a:srgbClr val="FFFFFF"/>
                </a:solidFill>
              </a:rPr>
              <a:t>κόστους</a:t>
            </a:r>
            <a:r>
              <a:rPr lang="en-US" sz="1700" dirty="0">
                <a:solidFill>
                  <a:srgbClr val="FFFFFF"/>
                </a:solidFill>
              </a:rPr>
              <a:t> </a:t>
            </a:r>
            <a:r>
              <a:rPr lang="en-US" sz="1700" dirty="0" err="1">
                <a:solidFill>
                  <a:srgbClr val="FFFFFF"/>
                </a:solidFill>
              </a:rPr>
              <a:t>έχει</a:t>
            </a:r>
            <a:r>
              <a:rPr lang="en-US" sz="1700" dirty="0">
                <a:solidFill>
                  <a:srgbClr val="FFFFFF"/>
                </a:solidFill>
              </a:rPr>
              <a:t> </a:t>
            </a:r>
            <a:r>
              <a:rPr lang="en-US" sz="1700" dirty="0" err="1">
                <a:solidFill>
                  <a:srgbClr val="FFFFFF"/>
                </a:solidFill>
              </a:rPr>
              <a:t>σχήμ</a:t>
            </a:r>
            <a:r>
              <a:rPr lang="en-US" sz="1700" dirty="0">
                <a:solidFill>
                  <a:srgbClr val="FFFFFF"/>
                </a:solidFill>
              </a:rPr>
              <a:t>α U</a:t>
            </a:r>
          </a:p>
          <a:p>
            <a:pPr>
              <a:lnSpc>
                <a:spcPct val="90000"/>
              </a:lnSpc>
              <a:spcBef>
                <a:spcPts val="1000"/>
              </a:spcBef>
              <a:buClr>
                <a:schemeClr val="accent1"/>
              </a:buClr>
            </a:pPr>
            <a:r>
              <a:rPr lang="en-US" sz="1700" dirty="0">
                <a:solidFill>
                  <a:srgbClr val="FFFFFF"/>
                </a:solidFill>
              </a:rPr>
              <a:t>Όπ</a:t>
            </a:r>
            <a:r>
              <a:rPr lang="en-US" sz="1700" dirty="0" err="1">
                <a:solidFill>
                  <a:srgbClr val="FFFFFF"/>
                </a:solidFill>
              </a:rPr>
              <a:t>οτε</a:t>
            </a:r>
            <a:r>
              <a:rPr lang="en-US" sz="1700" dirty="0">
                <a:solidFill>
                  <a:srgbClr val="FFFFFF"/>
                </a:solidFill>
              </a:rPr>
              <a:t> </a:t>
            </a:r>
            <a:r>
              <a:rPr lang="en-US" sz="1700" dirty="0" err="1">
                <a:solidFill>
                  <a:srgbClr val="FFFFFF"/>
                </a:solidFill>
              </a:rPr>
              <a:t>το</a:t>
            </a:r>
            <a:r>
              <a:rPr lang="en-US" sz="1700" dirty="0">
                <a:solidFill>
                  <a:srgbClr val="FFFFFF"/>
                </a:solidFill>
              </a:rPr>
              <a:t> </a:t>
            </a:r>
            <a:r>
              <a:rPr lang="en-US" sz="1700" dirty="0" err="1">
                <a:solidFill>
                  <a:srgbClr val="FFFFFF"/>
                </a:solidFill>
              </a:rPr>
              <a:t>ορι</a:t>
            </a:r>
            <a:r>
              <a:rPr lang="en-US" sz="1700" dirty="0">
                <a:solidFill>
                  <a:srgbClr val="FFFFFF"/>
                </a:solidFill>
              </a:rPr>
              <a:t>ακό κόστος είναι μικρότερο από το μέσο συνολικό κόστος, το μέσο συνολικό κόστος μειώνεται.</a:t>
            </a:r>
          </a:p>
          <a:p>
            <a:pPr>
              <a:lnSpc>
                <a:spcPct val="90000"/>
              </a:lnSpc>
              <a:spcBef>
                <a:spcPts val="1000"/>
              </a:spcBef>
              <a:buClr>
                <a:schemeClr val="accent1"/>
              </a:buClr>
            </a:pPr>
            <a:r>
              <a:rPr lang="en-US" sz="1700" dirty="0" err="1">
                <a:solidFill>
                  <a:srgbClr val="FFFFFF"/>
                </a:solidFill>
              </a:rPr>
              <a:t>Ως</a:t>
            </a:r>
            <a:r>
              <a:rPr lang="en-US" sz="1700" dirty="0">
                <a:solidFill>
                  <a:srgbClr val="FFFFFF"/>
                </a:solidFill>
              </a:rPr>
              <a:t> </a:t>
            </a:r>
            <a:r>
              <a:rPr lang="en-US" sz="1700" dirty="0" err="1">
                <a:solidFill>
                  <a:srgbClr val="FFFFFF"/>
                </a:solidFill>
              </a:rPr>
              <a:t>εκ</a:t>
            </a:r>
            <a:r>
              <a:rPr lang="en-US" sz="1700" dirty="0">
                <a:solidFill>
                  <a:srgbClr val="FFFFFF"/>
                </a:solidFill>
              </a:rPr>
              <a:t> </a:t>
            </a:r>
            <a:r>
              <a:rPr lang="en-US" sz="1700" dirty="0" err="1">
                <a:solidFill>
                  <a:srgbClr val="FFFFFF"/>
                </a:solidFill>
              </a:rPr>
              <a:t>τούτου</a:t>
            </a:r>
            <a:r>
              <a:rPr lang="en-US" sz="1700" dirty="0">
                <a:solidFill>
                  <a:srgbClr val="FFFFFF"/>
                </a:solidFill>
              </a:rPr>
              <a:t> η καμπ</a:t>
            </a:r>
            <a:r>
              <a:rPr lang="en-US" sz="1700" dirty="0" err="1">
                <a:solidFill>
                  <a:srgbClr val="FFFFFF"/>
                </a:solidFill>
              </a:rPr>
              <a:t>ύλη</a:t>
            </a:r>
            <a:r>
              <a:rPr lang="en-US" sz="1700" dirty="0">
                <a:solidFill>
                  <a:srgbClr val="FFFFFF"/>
                </a:solidFill>
              </a:rPr>
              <a:t> MC </a:t>
            </a:r>
            <a:r>
              <a:rPr lang="en-US" sz="1700" dirty="0" err="1">
                <a:solidFill>
                  <a:srgbClr val="FFFFFF"/>
                </a:solidFill>
              </a:rPr>
              <a:t>τέμνει</a:t>
            </a:r>
            <a:r>
              <a:rPr lang="en-US" sz="1700" dirty="0">
                <a:solidFill>
                  <a:srgbClr val="FFFFFF"/>
                </a:solidFill>
              </a:rPr>
              <a:t> </a:t>
            </a:r>
            <a:r>
              <a:rPr lang="en-US" sz="1700" dirty="0" err="1">
                <a:solidFill>
                  <a:srgbClr val="FFFFFF"/>
                </a:solidFill>
              </a:rPr>
              <a:t>την</a:t>
            </a:r>
            <a:r>
              <a:rPr lang="en-US" sz="1700" dirty="0">
                <a:solidFill>
                  <a:srgbClr val="FFFFFF"/>
                </a:solidFill>
              </a:rPr>
              <a:t> ATC </a:t>
            </a:r>
            <a:r>
              <a:rPr lang="en-US" sz="1700" dirty="0" err="1">
                <a:solidFill>
                  <a:srgbClr val="FFFFFF"/>
                </a:solidFill>
              </a:rPr>
              <a:t>στη</a:t>
            </a:r>
            <a:r>
              <a:rPr lang="en-US" sz="1700" dirty="0">
                <a:solidFill>
                  <a:srgbClr val="FFFFFF"/>
                </a:solidFill>
              </a:rPr>
              <a:t> χα</a:t>
            </a:r>
            <a:r>
              <a:rPr lang="en-US" sz="1700" dirty="0" err="1">
                <a:solidFill>
                  <a:srgbClr val="FFFFFF"/>
                </a:solidFill>
              </a:rPr>
              <a:t>μηλότερη</a:t>
            </a:r>
            <a:r>
              <a:rPr lang="en-US" sz="1700" dirty="0">
                <a:solidFill>
                  <a:srgbClr val="FFFFFF"/>
                </a:solidFill>
              </a:rPr>
              <a:t> </a:t>
            </a:r>
            <a:r>
              <a:rPr lang="en-US" sz="1700" dirty="0" err="1">
                <a:solidFill>
                  <a:srgbClr val="FFFFFF"/>
                </a:solidFill>
              </a:rPr>
              <a:t>τιμή</a:t>
            </a:r>
            <a:r>
              <a:rPr lang="en-US" sz="1700" dirty="0">
                <a:solidFill>
                  <a:srgbClr val="FFFFFF"/>
                </a:solidFill>
              </a:rPr>
              <a:t> </a:t>
            </a:r>
            <a:r>
              <a:rPr lang="en-US" sz="1700" dirty="0" err="1">
                <a:solidFill>
                  <a:srgbClr val="FFFFFF"/>
                </a:solidFill>
              </a:rPr>
              <a:t>της</a:t>
            </a:r>
            <a:r>
              <a:rPr lang="en-US" sz="1700" dirty="0">
                <a:solidFill>
                  <a:srgbClr val="FFFFFF"/>
                </a:solidFill>
              </a:rPr>
              <a:t> ATC</a:t>
            </a:r>
          </a:p>
        </p:txBody>
      </p:sp>
    </p:spTree>
    <p:extLst>
      <p:ext uri="{BB962C8B-B14F-4D97-AF65-F5344CB8AC3E}">
        <p14:creationId xmlns:p14="http://schemas.microsoft.com/office/powerpoint/2010/main" val="126902068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Πυλώνες</a:t>
            </a:r>
            <a:endParaRPr lang="en-GB">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4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20" name="2 - Θέση περιεχομένου">
            <a:extLst>
              <a:ext uri="{FF2B5EF4-FFF2-40B4-BE49-F238E27FC236}">
                <a16:creationId xmlns:a16="http://schemas.microsoft.com/office/drawing/2014/main" id="{C79DB73C-C35F-EB95-476C-BD3DEF70D690}"/>
              </a:ext>
            </a:extLst>
          </p:cNvPr>
          <p:cNvGraphicFramePr>
            <a:graphicFrameLocks noGrp="1"/>
          </p:cNvGraphicFramePr>
          <p:nvPr>
            <p:ph idx="1"/>
            <p:extLst>
              <p:ext uri="{D42A27DB-BD31-4B8C-83A1-F6EECF244321}">
                <p14:modId xmlns:p14="http://schemas.microsoft.com/office/powerpoint/2010/main" val="228250445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Υπάρχουν διάφορα μοντέλα ατελούς ανταγωνισμού</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F9D215ED-DA44-A2FF-D192-F1E69CCA8AC6}"/>
              </a:ext>
            </a:extLst>
          </p:cNvPr>
          <p:cNvGraphicFramePr/>
          <p:nvPr>
            <p:extLst>
              <p:ext uri="{D42A27DB-BD31-4B8C-83A1-F6EECF244321}">
                <p14:modId xmlns:p14="http://schemas.microsoft.com/office/powerpoint/2010/main" val="256472772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00669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Πώς δημιουργούνται τα μονοπώλια</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lnSpc>
                <a:spcPct val="90000"/>
              </a:lnSpc>
              <a:spcBef>
                <a:spcPts val="1000"/>
              </a:spcBef>
              <a:buClr>
                <a:schemeClr val="accent1"/>
              </a:buClr>
            </a:pPr>
            <a:r>
              <a:rPr lang="en-US" sz="1400" dirty="0"/>
              <a:t>Τα </a:t>
            </a:r>
            <a:r>
              <a:rPr lang="en-US" sz="1400" dirty="0" err="1"/>
              <a:t>μονο</a:t>
            </a:r>
            <a:r>
              <a:rPr lang="en-US" sz="1400" dirty="0"/>
              <a:t>πώλια αποτελούν εμπόδια που αποτρέπουν άλλες επιχειρήσεις να μπουν στην αγορά</a:t>
            </a:r>
          </a:p>
          <a:p>
            <a:pPr>
              <a:lnSpc>
                <a:spcPct val="90000"/>
              </a:lnSpc>
              <a:spcBef>
                <a:spcPts val="1000"/>
              </a:spcBef>
              <a:buClr>
                <a:schemeClr val="accent1"/>
              </a:buClr>
            </a:pPr>
            <a:r>
              <a:rPr lang="en-US" sz="1400" dirty="0" err="1"/>
              <a:t>Μονο</a:t>
            </a:r>
            <a:r>
              <a:rPr lang="en-US" sz="1400" dirty="0"/>
              <a:t>πωλιακοί πόροι</a:t>
            </a:r>
          </a:p>
          <a:p>
            <a:pPr lvl="1">
              <a:lnSpc>
                <a:spcPct val="90000"/>
              </a:lnSpc>
              <a:buClr>
                <a:schemeClr val="accent1"/>
              </a:buClr>
              <a:buFont typeface="Wingdings 3" charset="2"/>
              <a:buChar char=""/>
            </a:pPr>
            <a:r>
              <a:rPr lang="en-US" sz="1400" dirty="0" err="1"/>
              <a:t>Έχοντ</a:t>
            </a:r>
            <a:r>
              <a:rPr lang="en-US" sz="1400" dirty="0"/>
              <a:t>ας την αποκλειστική ιδιοκτησία ενός πόρου</a:t>
            </a:r>
          </a:p>
          <a:p>
            <a:pPr>
              <a:lnSpc>
                <a:spcPct val="90000"/>
              </a:lnSpc>
              <a:spcBef>
                <a:spcPts val="1000"/>
              </a:spcBef>
              <a:buClr>
                <a:schemeClr val="accent1"/>
              </a:buClr>
            </a:pPr>
            <a:r>
              <a:rPr lang="en-US" sz="1400" dirty="0" err="1"/>
              <a:t>Μονο</a:t>
            </a:r>
            <a:r>
              <a:rPr lang="en-US" sz="1400" dirty="0"/>
              <a:t>πώλιο που δημιουργείται από την κυβέρνηση</a:t>
            </a:r>
          </a:p>
          <a:p>
            <a:pPr lvl="1">
              <a:lnSpc>
                <a:spcPct val="90000"/>
              </a:lnSpc>
              <a:buClr>
                <a:schemeClr val="accent1"/>
              </a:buClr>
              <a:buFont typeface="Wingdings 3" charset="2"/>
              <a:buChar char=""/>
            </a:pPr>
            <a:r>
              <a:rPr lang="en-US" sz="1400" dirty="0" err="1"/>
              <a:t>Νομοθεσί</a:t>
            </a:r>
            <a:r>
              <a:rPr lang="en-US" sz="1400" dirty="0"/>
              <a:t>α περί ευρεσιτεχνιών και πνευματικών δικαιωμάτων</a:t>
            </a:r>
          </a:p>
          <a:p>
            <a:pPr lvl="1">
              <a:lnSpc>
                <a:spcPct val="90000"/>
              </a:lnSpc>
              <a:buClr>
                <a:schemeClr val="accent1"/>
              </a:buClr>
              <a:buFont typeface="Wingdings 3" charset="2"/>
              <a:buChar char=""/>
            </a:pPr>
            <a:r>
              <a:rPr lang="en-US" sz="1400" dirty="0" err="1"/>
              <a:t>Γι</a:t>
            </a:r>
            <a:r>
              <a:rPr lang="en-US" sz="1400" dirty="0"/>
              <a:t>α το </a:t>
            </a:r>
            <a:r>
              <a:rPr lang="el-GR" sz="1400" dirty="0"/>
              <a:t>δημόσιο συμφέρον</a:t>
            </a:r>
            <a:r>
              <a:rPr lang="en-US" sz="1400" dirty="0"/>
              <a:t> </a:t>
            </a:r>
          </a:p>
          <a:p>
            <a:pPr>
              <a:lnSpc>
                <a:spcPct val="90000"/>
              </a:lnSpc>
              <a:spcBef>
                <a:spcPts val="1000"/>
              </a:spcBef>
              <a:buClr>
                <a:schemeClr val="accent1"/>
              </a:buClr>
            </a:pPr>
            <a:r>
              <a:rPr lang="en-US" sz="1400" dirty="0" err="1"/>
              <a:t>Φυσικά</a:t>
            </a:r>
            <a:r>
              <a:rPr lang="en-US" sz="1400" dirty="0"/>
              <a:t> </a:t>
            </a:r>
            <a:r>
              <a:rPr lang="en-US" sz="1400" dirty="0" err="1"/>
              <a:t>μονο</a:t>
            </a:r>
            <a:r>
              <a:rPr lang="en-US" sz="1400" dirty="0"/>
              <a:t>πώλια </a:t>
            </a:r>
          </a:p>
          <a:p>
            <a:pPr lvl="1">
              <a:lnSpc>
                <a:spcPct val="90000"/>
              </a:lnSpc>
              <a:buClr>
                <a:schemeClr val="accent1"/>
              </a:buClr>
              <a:buFont typeface="Wingdings 3" charset="2"/>
              <a:buChar char=""/>
            </a:pPr>
            <a:r>
              <a:rPr lang="en-US" sz="1400" dirty="0" err="1"/>
              <a:t>Ότ</a:t>
            </a:r>
            <a:r>
              <a:rPr lang="en-US" sz="1400" dirty="0"/>
              <a:t>αν μια μοναδική επιχείρηση μπορεί να προσφέρει ένα αγαθό ή μια υπηρεσία σε μια ολόκληρη αγορά σε ένα χαμηλότερο κόστος σε σύγκριση με το αν υπήρχαν δύο ή περισσότερες επιχειρήσεις</a:t>
            </a:r>
          </a:p>
          <a:p>
            <a:pPr lvl="1">
              <a:lnSpc>
                <a:spcPct val="90000"/>
              </a:lnSpc>
              <a:buClr>
                <a:schemeClr val="accent1"/>
              </a:buClr>
              <a:buFont typeface="Wingdings 3" charset="2"/>
              <a:buChar char=""/>
            </a:pPr>
            <a:r>
              <a:rPr lang="en-US" sz="1400" dirty="0"/>
              <a:t>Τα </a:t>
            </a:r>
            <a:r>
              <a:rPr lang="en-US" sz="1400" dirty="0" err="1"/>
              <a:t>φυσικά</a:t>
            </a:r>
            <a:r>
              <a:rPr lang="en-US" sz="1400" dirty="0"/>
              <a:t> </a:t>
            </a:r>
            <a:r>
              <a:rPr lang="en-US" sz="1400" dirty="0" err="1"/>
              <a:t>μονο</a:t>
            </a:r>
            <a:r>
              <a:rPr lang="en-US" sz="1400" dirty="0"/>
              <a:t>πώλια εκμεταλλεύονται τις οικονομίες κλίμακας</a:t>
            </a:r>
          </a:p>
        </p:txBody>
      </p:sp>
    </p:spTree>
    <p:extLst>
      <p:ext uri="{BB962C8B-B14F-4D97-AF65-F5344CB8AC3E}">
        <p14:creationId xmlns:p14="http://schemas.microsoft.com/office/powerpoint/2010/main" val="19323475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Μονοπώλιο vs ανταγωνισμός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DCFCEC55-1015-191E-71CB-E516FFE6658A}"/>
              </a:ext>
            </a:extLst>
          </p:cNvPr>
          <p:cNvGraphicFramePr/>
          <p:nvPr>
            <p:extLst>
              <p:ext uri="{D42A27DB-BD31-4B8C-83A1-F6EECF244321}">
                <p14:modId xmlns:p14="http://schemas.microsoft.com/office/powerpoint/2010/main" val="69545625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48052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2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1700" b="0" i="0" kern="1200">
                <a:solidFill>
                  <a:srgbClr val="EBEBEB"/>
                </a:solidFill>
                <a:latin typeface="+mj-lt"/>
                <a:ea typeface="+mj-ea"/>
                <a:cs typeface="+mj-cs"/>
              </a:rPr>
              <a:t>Καμπύλες ζήτησης και οριακών εσόδων για μια μονοπωλιακή επιχείρηση</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343763"/>
            <a:ext cx="6391533" cy="4170474"/>
          </a:xfrm>
          <a:prstGeom prst="rect">
            <a:avLst/>
          </a:prstGeom>
        </p:spPr>
      </p:pic>
      <p:sp>
        <p:nvSpPr>
          <p:cNvPr id="28" name="Rectangle 2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1154955" y="2120900"/>
            <a:ext cx="3133726" cy="3898900"/>
          </a:xfrm>
        </p:spPr>
        <p:txBody>
          <a:bodyPr vert="horz" lIns="91440" tIns="45720" rIns="91440" bIns="45720" rtlCol="0">
            <a:normAutofit/>
          </a:bodyPr>
          <a:lstStyle/>
          <a:p>
            <a:pPr>
              <a:spcBef>
                <a:spcPts val="1000"/>
              </a:spcBef>
              <a:buClr>
                <a:schemeClr val="accent1"/>
              </a:buClr>
            </a:pPr>
            <a:r>
              <a:rPr lang="en-US">
                <a:solidFill>
                  <a:srgbClr val="FFFFFF"/>
                </a:solidFill>
              </a:rPr>
              <a:t>Επειδή η τιμή πρέπει να μειωθεί σε όλες τις μονάδες που πωλούνται  αν η μονοπωλιακή επιχείρηση αυξήσει την παραγωγή, τα οριακά έσοδα είναι πάντα χαμηλότερα από την τιμή</a:t>
            </a:r>
          </a:p>
        </p:txBody>
      </p:sp>
      <p:sp>
        <p:nvSpPr>
          <p:cNvPr id="3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63183397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5904" y="444590"/>
            <a:ext cx="8761413" cy="706964"/>
          </a:xfrm>
        </p:spPr>
        <p:txBody>
          <a:bodyPr/>
          <a:lstStyle/>
          <a:p>
            <a:r>
              <a:rPr lang="el-GR" dirty="0">
                <a:solidFill>
                  <a:schemeClr val="tx1"/>
                </a:solidFill>
              </a:rPr>
              <a:t>Μεγιστοποίηση των κερδών</a:t>
            </a:r>
            <a:endParaRPr lang="en-US" dirty="0">
              <a:solidFill>
                <a:schemeClr val="tx1"/>
              </a:solidFill>
            </a:endParaRPr>
          </a:p>
        </p:txBody>
      </p:sp>
      <p:sp>
        <p:nvSpPr>
          <p:cNvPr id="3" name="Text Placeholder 2"/>
          <p:cNvSpPr>
            <a:spLocks noGrp="1"/>
          </p:cNvSpPr>
          <p:nvPr>
            <p:ph type="body" sz="quarter" idx="10"/>
          </p:nvPr>
        </p:nvSpPr>
        <p:spPr>
          <a:xfrm>
            <a:off x="715134" y="1631949"/>
            <a:ext cx="4100627" cy="4901647"/>
          </a:xfrm>
        </p:spPr>
        <p:txBody>
          <a:bodyPr/>
          <a:lstStyle/>
          <a:p>
            <a:r>
              <a:rPr lang="el-GR" sz="1800" dirty="0">
                <a:ea typeface="ＭＳ Ｐゴシック" pitchFamily="29" charset="-128"/>
              </a:rPr>
              <a:t>Μια μονοπωλιακή επιχείρηση μεγιστοποιεί τα κέρδη της, επιλέγοντας ένα επίπεδο παραγωγής όπου τα οριακά έσοδα ισούνται με το οριακό κόστος </a:t>
            </a:r>
            <a:r>
              <a:rPr lang="en-US" sz="1800" dirty="0">
                <a:ea typeface="ＭＳ Ｐゴシック" pitchFamily="29" charset="-128"/>
              </a:rPr>
              <a:t>(</a:t>
            </a:r>
            <a:r>
              <a:rPr lang="el-GR" sz="1800" dirty="0">
                <a:ea typeface="ＭＳ Ｐゴシック" pitchFamily="29" charset="-128"/>
              </a:rPr>
              <a:t>σημείο </a:t>
            </a:r>
            <a:r>
              <a:rPr lang="en-US" sz="1800" b="1" dirty="0">
                <a:solidFill>
                  <a:srgbClr val="203FFF"/>
                </a:solidFill>
                <a:ea typeface="ＭＳ Ｐゴシック" pitchFamily="29" charset="-128"/>
              </a:rPr>
              <a:t>A</a:t>
            </a:r>
            <a:r>
              <a:rPr lang="en-US" sz="1800" dirty="0">
                <a:ea typeface="ＭＳ Ｐゴシック" pitchFamily="29" charset="-128"/>
              </a:rPr>
              <a:t>)</a:t>
            </a:r>
            <a:br>
              <a:rPr lang="en-US" sz="1800" dirty="0">
                <a:ea typeface="ＭＳ Ｐゴシック" pitchFamily="29" charset="-128"/>
              </a:rPr>
            </a:br>
            <a:endParaRPr lang="en-US" sz="1800" dirty="0">
              <a:ea typeface="ＭＳ Ｐゴシック" pitchFamily="29" charset="-128"/>
            </a:endParaRPr>
          </a:p>
          <a:p>
            <a:r>
              <a:rPr lang="el-GR" sz="1800" dirty="0">
                <a:ea typeface="ＭＳ Ｐゴシック" pitchFamily="29" charset="-128"/>
              </a:rPr>
              <a:t>Έπειτα χρησιμοποιεί την καμπύλη ζήτησής της για να εντοπίσει την τιμή που θα προσελκύσει τους καταναλωτές να αγοράσουν αυτήν την ποσότητα </a:t>
            </a:r>
            <a:r>
              <a:rPr lang="en-US" sz="1800" dirty="0">
                <a:ea typeface="ＭＳ Ｐゴシック" pitchFamily="29" charset="-128"/>
              </a:rPr>
              <a:t>(</a:t>
            </a:r>
            <a:r>
              <a:rPr lang="el-GR" sz="1800" dirty="0">
                <a:ea typeface="ＭＳ Ｐゴシック" pitchFamily="29" charset="-128"/>
              </a:rPr>
              <a:t>σημείο </a:t>
            </a:r>
            <a:r>
              <a:rPr lang="en-US" sz="1800" b="1" dirty="0">
                <a:solidFill>
                  <a:srgbClr val="203FFF"/>
                </a:solidFill>
                <a:ea typeface="ＭＳ Ｐゴシック" pitchFamily="29" charset="-128"/>
              </a:rPr>
              <a:t>B</a:t>
            </a:r>
            <a:r>
              <a:rPr lang="en-US" sz="1800" dirty="0">
                <a:ea typeface="ＭＳ Ｐゴシック" pitchFamily="29" charset="-128"/>
              </a:rPr>
              <a:t>) </a:t>
            </a:r>
          </a:p>
          <a:p>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377454"/>
            <a:ext cx="4457926" cy="3049782"/>
          </a:xfrm>
          <a:prstGeom prst="rect">
            <a:avLst/>
          </a:prstGeom>
        </p:spPr>
      </p:pic>
      <p:sp>
        <p:nvSpPr>
          <p:cNvPr id="6" name="Text Placeholder 2"/>
          <p:cNvSpPr txBox="1">
            <a:spLocks/>
          </p:cNvSpPr>
          <p:nvPr/>
        </p:nvSpPr>
        <p:spPr>
          <a:xfrm>
            <a:off x="2855640" y="5480546"/>
            <a:ext cx="6480720" cy="1152128"/>
          </a:xfrm>
          <a:prstGeom prst="rect">
            <a:avLst/>
          </a:prstGeom>
          <a:gradFill>
            <a:gsLst>
              <a:gs pos="0">
                <a:srgbClr val="E5EEFF"/>
              </a:gs>
              <a:gs pos="100000">
                <a:srgbClr val="A3C4FF"/>
              </a:gs>
            </a:gsLst>
            <a:lin ang="5400000" scaled="1"/>
          </a:gradFill>
          <a:ln>
            <a:solidFill>
              <a:srgbClr val="A3C4FF"/>
            </a:solidFill>
          </a:ln>
        </p:spPr>
        <p:txBody>
          <a:bodyPr vert="horz" lIns="457200" tIns="73152" rIns="457200" bIns="73152" rtlCol="0" anchor="ctr">
            <a:noAutofit/>
          </a:bodyPr>
          <a:lstStyle>
            <a:lvl1pPr marL="344488" indent="-344488" algn="l" defTabSz="914400" rtl="0" eaLnBrk="1" latinLnBrk="0" hangingPunct="1">
              <a:spcBef>
                <a:spcPts val="576"/>
              </a:spcBef>
              <a:spcAft>
                <a:spcPts val="100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300" dirty="0">
                <a:ea typeface="ＭＳ Ｐゴシック" pitchFamily="29" charset="-128"/>
              </a:rPr>
              <a:t>Ανταγωνιστική επιχείρηση</a:t>
            </a:r>
            <a:r>
              <a:rPr lang="en-US" sz="2300" dirty="0">
                <a:ea typeface="ＭＳ Ｐゴシック" pitchFamily="29" charset="-128"/>
              </a:rPr>
              <a:t>:  	</a:t>
            </a:r>
            <a:r>
              <a:rPr lang="en-US" sz="2300" b="1" dirty="0">
                <a:ea typeface="ＭＳ Ｐゴシック" pitchFamily="29" charset="-128"/>
              </a:rPr>
              <a:t>P = MR = MC</a:t>
            </a:r>
          </a:p>
          <a:p>
            <a:pPr marL="0" indent="0">
              <a:buNone/>
            </a:pPr>
            <a:r>
              <a:rPr lang="el-GR" sz="2300" dirty="0">
                <a:ea typeface="ＭＳ Ｐゴシック" pitchFamily="29" charset="-128"/>
              </a:rPr>
              <a:t>Μονοπωλιακή επιχείρηση:</a:t>
            </a:r>
            <a:r>
              <a:rPr lang="en-US" sz="2300" dirty="0">
                <a:ea typeface="ＭＳ Ｐゴシック" pitchFamily="29" charset="-128"/>
              </a:rPr>
              <a:t> 	</a:t>
            </a:r>
            <a:r>
              <a:rPr lang="en-US" sz="2300" b="1" dirty="0">
                <a:ea typeface="ＭＳ Ｐゴシック" pitchFamily="29" charset="-128"/>
              </a:rPr>
              <a:t>P &gt; MR = MC</a:t>
            </a:r>
          </a:p>
        </p:txBody>
      </p:sp>
    </p:spTree>
    <p:extLst>
      <p:ext uri="{BB962C8B-B14F-4D97-AF65-F5344CB8AC3E}">
        <p14:creationId xmlns:p14="http://schemas.microsoft.com/office/powerpoint/2010/main" val="104585520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2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000" b="0" i="0" kern="1200">
                <a:solidFill>
                  <a:srgbClr val="EBEBEB"/>
                </a:solidFill>
                <a:latin typeface="+mj-lt"/>
                <a:ea typeface="+mj-ea"/>
                <a:cs typeface="+mj-cs"/>
              </a:rPr>
              <a:t>Το κέρδος μιας μονοπωλιακής επιχείρησης</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07" y="1104080"/>
            <a:ext cx="6391533" cy="4649839"/>
          </a:xfrm>
          <a:prstGeom prst="rect">
            <a:avLst/>
          </a:prstGeom>
        </p:spPr>
      </p:pic>
      <p:sp>
        <p:nvSpPr>
          <p:cNvPr id="28" name="Rectangle 2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1154955" y="2120900"/>
            <a:ext cx="3133726" cy="3898900"/>
          </a:xfrm>
        </p:spPr>
        <p:txBody>
          <a:bodyPr vert="horz" lIns="91440" tIns="45720" rIns="91440" bIns="45720" rtlCol="0">
            <a:normAutofit lnSpcReduction="10000"/>
          </a:bodyPr>
          <a:lstStyle/>
          <a:p>
            <a:pPr>
              <a:lnSpc>
                <a:spcPct val="90000"/>
              </a:lnSpc>
              <a:spcBef>
                <a:spcPts val="1000"/>
              </a:spcBef>
              <a:buClr>
                <a:schemeClr val="accent1"/>
              </a:buClr>
            </a:pPr>
            <a:r>
              <a:rPr lang="en-US" sz="1400">
                <a:solidFill>
                  <a:srgbClr val="FFFFFF"/>
                </a:solidFill>
              </a:rPr>
              <a:t>Κέρδος = TR -TC</a:t>
            </a:r>
          </a:p>
          <a:p>
            <a:pPr>
              <a:lnSpc>
                <a:spcPct val="90000"/>
              </a:lnSpc>
              <a:spcBef>
                <a:spcPts val="1000"/>
              </a:spcBef>
              <a:buClr>
                <a:schemeClr val="accent1"/>
              </a:buClr>
            </a:pPr>
            <a:r>
              <a:rPr lang="en-US" sz="1400">
                <a:solidFill>
                  <a:srgbClr val="FFFFFF"/>
                </a:solidFill>
              </a:rPr>
              <a:t>Μπορεί να εκφραστεί και ως:</a:t>
            </a:r>
          </a:p>
          <a:p>
            <a:pPr lvl="1">
              <a:lnSpc>
                <a:spcPct val="90000"/>
              </a:lnSpc>
              <a:buClr>
                <a:schemeClr val="accent1"/>
              </a:buClr>
              <a:buFont typeface="Wingdings 3" charset="2"/>
              <a:buChar char=""/>
            </a:pPr>
            <a:r>
              <a:rPr lang="en-US" sz="1400">
                <a:solidFill>
                  <a:srgbClr val="FFFFFF"/>
                </a:solidFill>
              </a:rPr>
              <a:t>Κέρδος  =  (TR/Q - TC/Q)  x  Q</a:t>
            </a:r>
          </a:p>
          <a:p>
            <a:pPr lvl="1">
              <a:lnSpc>
                <a:spcPct val="90000"/>
              </a:lnSpc>
              <a:buClr>
                <a:schemeClr val="accent1"/>
              </a:buClr>
              <a:buFont typeface="Wingdings 3" charset="2"/>
              <a:buChar char=""/>
            </a:pPr>
            <a:r>
              <a:rPr lang="en-US" sz="1400">
                <a:solidFill>
                  <a:srgbClr val="FFFFFF"/>
                </a:solidFill>
              </a:rPr>
              <a:t>όπου TR /Q  το μέσο έσοδο που </a:t>
            </a:r>
            <a:br>
              <a:rPr lang="en-US" sz="1400">
                <a:solidFill>
                  <a:srgbClr val="FFFFFF"/>
                </a:solidFill>
              </a:rPr>
            </a:br>
            <a:r>
              <a:rPr lang="en-US" sz="1400">
                <a:solidFill>
                  <a:srgbClr val="FFFFFF"/>
                </a:solidFill>
              </a:rPr>
              <a:t>ισούται με την τιμή P</a:t>
            </a:r>
          </a:p>
          <a:p>
            <a:pPr lvl="1">
              <a:lnSpc>
                <a:spcPct val="90000"/>
              </a:lnSpc>
              <a:buClr>
                <a:schemeClr val="accent1"/>
              </a:buClr>
              <a:buFont typeface="Wingdings 3" charset="2"/>
              <a:buChar char=""/>
            </a:pPr>
            <a:r>
              <a:rPr lang="en-US" sz="1400">
                <a:solidFill>
                  <a:srgbClr val="FFFFFF"/>
                </a:solidFill>
              </a:rPr>
              <a:t>και TC /Q</a:t>
            </a:r>
            <a:br>
              <a:rPr lang="en-US" sz="1400">
                <a:solidFill>
                  <a:srgbClr val="FFFFFF"/>
                </a:solidFill>
              </a:rPr>
            </a:br>
            <a:r>
              <a:rPr lang="en-US" sz="1400">
                <a:solidFill>
                  <a:srgbClr val="FFFFFF"/>
                </a:solidFill>
              </a:rPr>
              <a:t>το μέσο συνολικό κόστος, ATC</a:t>
            </a:r>
          </a:p>
          <a:p>
            <a:pPr lvl="1">
              <a:lnSpc>
                <a:spcPct val="90000"/>
              </a:lnSpc>
              <a:buClr>
                <a:schemeClr val="accent1"/>
              </a:buClr>
              <a:buFont typeface="Wingdings 3" charset="2"/>
              <a:buChar char=""/>
            </a:pPr>
            <a:r>
              <a:rPr lang="en-US" sz="1400">
                <a:solidFill>
                  <a:srgbClr val="FFFFFF"/>
                </a:solidFill>
              </a:rPr>
              <a:t>Άρα,</a:t>
            </a:r>
            <a:br>
              <a:rPr lang="en-US" sz="1400">
                <a:solidFill>
                  <a:srgbClr val="FFFFFF"/>
                </a:solidFill>
              </a:rPr>
            </a:br>
            <a:r>
              <a:rPr lang="en-US" sz="1400">
                <a:solidFill>
                  <a:srgbClr val="FFFFFF"/>
                </a:solidFill>
              </a:rPr>
              <a:t>Κέρδος = (P - ATC)  x  Q</a:t>
            </a:r>
            <a:br>
              <a:rPr lang="en-US" sz="1400">
                <a:solidFill>
                  <a:srgbClr val="FFFFFF"/>
                </a:solidFill>
              </a:rPr>
            </a:br>
            <a:endParaRPr lang="en-US" sz="1400">
              <a:solidFill>
                <a:srgbClr val="FFFFFF"/>
              </a:solidFill>
            </a:endParaRPr>
          </a:p>
          <a:p>
            <a:pPr>
              <a:lnSpc>
                <a:spcPct val="90000"/>
              </a:lnSpc>
              <a:spcBef>
                <a:spcPts val="1000"/>
              </a:spcBef>
              <a:buClr>
                <a:schemeClr val="accent1"/>
              </a:buClr>
            </a:pPr>
            <a:r>
              <a:rPr lang="en-US" sz="1400">
                <a:solidFill>
                  <a:srgbClr val="FFFFFF"/>
                </a:solidFill>
              </a:rPr>
              <a:t>Η περιοχή του τετραγώνου BCDE ισούται με το κέρδος μιας μονοπωλιακής επιχείρησης</a:t>
            </a:r>
          </a:p>
        </p:txBody>
      </p:sp>
      <p:sp>
        <p:nvSpPr>
          <p:cNvPr id="3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55347662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Τιμολογιακή διάκριση</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F2BB4A81-4A99-FCEC-1A2A-58B732B8CBA9}"/>
              </a:ext>
            </a:extLst>
          </p:cNvPr>
          <p:cNvGraphicFramePr/>
          <p:nvPr>
            <p:extLst>
              <p:ext uri="{D42A27DB-BD31-4B8C-83A1-F6EECF244321}">
                <p14:modId xmlns:p14="http://schemas.microsoft.com/office/powerpoint/2010/main" val="237041442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69736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5904" y="383118"/>
            <a:ext cx="8761413" cy="706964"/>
          </a:xfrm>
        </p:spPr>
        <p:txBody>
          <a:bodyPr/>
          <a:lstStyle/>
          <a:p>
            <a:r>
              <a:rPr lang="el-GR" sz="3200" dirty="0">
                <a:solidFill>
                  <a:schemeClr val="tx1"/>
                </a:solidFill>
              </a:rPr>
              <a:t>Παραδείγματα τιμολογιακής διάκρισης</a:t>
            </a:r>
            <a:endParaRPr lang="en-US" sz="3200" dirty="0">
              <a:solidFill>
                <a:schemeClr val="tx1"/>
              </a:solidFill>
            </a:endParaRPr>
          </a:p>
        </p:txBody>
      </p:sp>
      <p:sp>
        <p:nvSpPr>
          <p:cNvPr id="3" name="Text Placeholder 2"/>
          <p:cNvSpPr>
            <a:spLocks noGrp="1"/>
          </p:cNvSpPr>
          <p:nvPr>
            <p:ph type="body" sz="quarter" idx="10"/>
          </p:nvPr>
        </p:nvSpPr>
        <p:spPr>
          <a:xfrm>
            <a:off x="501444" y="1186346"/>
            <a:ext cx="8568183" cy="1617577"/>
          </a:xfrm>
        </p:spPr>
        <p:txBody>
          <a:bodyPr/>
          <a:lstStyle/>
          <a:p>
            <a:r>
              <a:rPr lang="el-GR" sz="1850" dirty="0">
                <a:cs typeface="ＭＳ Ｐゴシック" pitchFamily="29" charset="-128"/>
              </a:rPr>
              <a:t>Η</a:t>
            </a:r>
            <a:r>
              <a:rPr lang="en-US" sz="1850" dirty="0">
                <a:cs typeface="ＭＳ Ｐゴシック" pitchFamily="29" charset="-128"/>
              </a:rPr>
              <a:t> </a:t>
            </a:r>
            <a:r>
              <a:rPr lang="el-GR" sz="1850" dirty="0">
                <a:cs typeface="ＭＳ Ｐゴシック" pitchFamily="29" charset="-128"/>
              </a:rPr>
              <a:t>παράσταση </a:t>
            </a:r>
            <a:r>
              <a:rPr lang="en-US" sz="1850" dirty="0">
                <a:cs typeface="ＭＳ Ｐゴシック" pitchFamily="29" charset="-128"/>
              </a:rPr>
              <a:t>(a) </a:t>
            </a:r>
            <a:r>
              <a:rPr lang="el-GR" sz="1850" dirty="0">
                <a:cs typeface="ＭＳ Ｐゴシック" pitchFamily="29" charset="-128"/>
              </a:rPr>
              <a:t>παρουσιάζει ένα μονοπωλητή που βάζει ενιαία τίμη για όλους τους αγοραστές</a:t>
            </a:r>
            <a:r>
              <a:rPr lang="en-US" sz="1850" dirty="0">
                <a:cs typeface="ＭＳ Ｐゴシック" pitchFamily="29" charset="-128"/>
              </a:rPr>
              <a:t>.</a:t>
            </a:r>
          </a:p>
          <a:p>
            <a:r>
              <a:rPr lang="el-GR" sz="1850" dirty="0">
                <a:cs typeface="ＭＳ Ｐゴシック" pitchFamily="29" charset="-128"/>
              </a:rPr>
              <a:t>Η παράσταση </a:t>
            </a:r>
            <a:r>
              <a:rPr lang="en-US" sz="1850" dirty="0">
                <a:cs typeface="ＭＳ Ｐゴシック" pitchFamily="29" charset="-128"/>
              </a:rPr>
              <a:t>(b) </a:t>
            </a:r>
            <a:r>
              <a:rPr lang="el-GR" sz="1850" dirty="0">
                <a:cs typeface="ＭＳ Ｐゴシック" pitchFamily="29" charset="-128"/>
              </a:rPr>
              <a:t>παρουσιάζει ένα μονοπωλητή που μπορεί να κάνει τέλεια διάκριση τιμών</a:t>
            </a:r>
            <a:r>
              <a:rPr lang="en-US" sz="1850" dirty="0">
                <a:cs typeface="ＭＳ Ｐゴシック" pitchFamily="29" charset="-128"/>
              </a:rPr>
              <a:t>. </a:t>
            </a:r>
            <a:r>
              <a:rPr lang="el-GR" sz="1850" dirty="0">
                <a:cs typeface="ＭＳ Ｐゴシック" pitchFamily="29" charset="-128"/>
              </a:rPr>
              <a:t>Στο κέρδος του έχει απορροφήσει όλο το πλεόνεσμα του καταναλωτή</a:t>
            </a:r>
            <a:endParaRPr lang="en-US" sz="185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4880" y="2900187"/>
            <a:ext cx="2906990" cy="35676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513" y="2907213"/>
            <a:ext cx="3159249" cy="3567669"/>
          </a:xfrm>
          <a:prstGeom prst="rect">
            <a:avLst/>
          </a:prstGeom>
        </p:spPr>
      </p:pic>
      <p:sp>
        <p:nvSpPr>
          <p:cNvPr id="7" name="Text Placeholder 2"/>
          <p:cNvSpPr txBox="1">
            <a:spLocks/>
          </p:cNvSpPr>
          <p:nvPr/>
        </p:nvSpPr>
        <p:spPr>
          <a:xfrm>
            <a:off x="8419512" y="2490460"/>
            <a:ext cx="2232248" cy="2467911"/>
          </a:xfrm>
          <a:prstGeom prst="rect">
            <a:avLst/>
          </a:prstGeom>
          <a:gradFill>
            <a:gsLst>
              <a:gs pos="0">
                <a:srgbClr val="E5EEFF"/>
              </a:gs>
              <a:gs pos="100000">
                <a:srgbClr val="A3C4FF"/>
              </a:gs>
            </a:gsLst>
            <a:lin ang="5400000" scaled="1"/>
          </a:gradFill>
          <a:ln>
            <a:solidFill>
              <a:srgbClr val="A3C4FF"/>
            </a:solidFill>
          </a:ln>
        </p:spPr>
        <p:txBody>
          <a:bodyPr vert="horz" lIns="91440" tIns="73152" rIns="91440" bIns="73152" rtlCol="0" anchor="t">
            <a:noAutofit/>
          </a:bodyPr>
          <a:lstStyle>
            <a:lvl1pPr marL="344488" indent="-344488" algn="l" defTabSz="914400" rtl="0" eaLnBrk="1" latinLnBrk="0" hangingPunct="1">
              <a:spcBef>
                <a:spcPts val="576"/>
              </a:spcBef>
              <a:spcAft>
                <a:spcPts val="100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600" b="1" dirty="0">
                <a:ea typeface="ＭＳ Ｐゴシック" pitchFamily="29" charset="-128"/>
              </a:rPr>
              <a:t>Παραδείγματα τιμολογιακής διάκρισης</a:t>
            </a:r>
            <a:endParaRPr lang="en-US" sz="1600" b="1" dirty="0">
              <a:ea typeface="ＭＳ Ｐゴシック" pitchFamily="29" charset="-128"/>
            </a:endParaRPr>
          </a:p>
          <a:p>
            <a:pPr>
              <a:spcAft>
                <a:spcPts val="0"/>
              </a:spcAft>
              <a:buClr>
                <a:srgbClr val="203FFF"/>
              </a:buClr>
              <a:buFont typeface="Arial" pitchFamily="34" charset="0"/>
              <a:buChar char="•"/>
            </a:pPr>
            <a:r>
              <a:rPr lang="el-GR" sz="1600" dirty="0">
                <a:ea typeface="ＭＳ Ｐゴシック" pitchFamily="29" charset="-128"/>
              </a:rPr>
              <a:t>Εισιτήρια σινεμά</a:t>
            </a:r>
            <a:endParaRPr lang="en-US" sz="1600" dirty="0">
              <a:ea typeface="ＭＳ Ｐゴシック" pitchFamily="29" charset="-128"/>
            </a:endParaRPr>
          </a:p>
          <a:p>
            <a:pPr>
              <a:spcAft>
                <a:spcPts val="0"/>
              </a:spcAft>
              <a:buClr>
                <a:srgbClr val="203FFF"/>
              </a:buClr>
              <a:buFont typeface="Arial" pitchFamily="34" charset="0"/>
              <a:buChar char="•"/>
            </a:pPr>
            <a:r>
              <a:rPr lang="el-GR" sz="1600" dirty="0">
                <a:ea typeface="ＭＳ Ｐゴシック" pitchFamily="29" charset="-128"/>
              </a:rPr>
              <a:t>Αεροπορικά</a:t>
            </a:r>
            <a:endParaRPr lang="en-US" sz="1600" dirty="0">
              <a:ea typeface="ＭＳ Ｐゴシック" pitchFamily="29" charset="-128"/>
            </a:endParaRPr>
          </a:p>
          <a:p>
            <a:pPr>
              <a:spcAft>
                <a:spcPts val="0"/>
              </a:spcAft>
              <a:buClr>
                <a:srgbClr val="203FFF"/>
              </a:buClr>
              <a:buFont typeface="Arial" pitchFamily="34" charset="0"/>
              <a:buChar char="•"/>
            </a:pPr>
            <a:r>
              <a:rPr lang="el-GR" sz="1600" dirty="0">
                <a:ea typeface="ＭＳ Ｐゴシック" pitchFamily="29" charset="-128"/>
              </a:rPr>
              <a:t>Κουπόνια</a:t>
            </a:r>
            <a:endParaRPr lang="en-US" sz="1600" dirty="0">
              <a:ea typeface="ＭＳ Ｐゴシック" pitchFamily="29" charset="-128"/>
            </a:endParaRPr>
          </a:p>
          <a:p>
            <a:pPr>
              <a:spcAft>
                <a:spcPts val="0"/>
              </a:spcAft>
              <a:buClr>
                <a:srgbClr val="203FFF"/>
              </a:buClr>
              <a:buFont typeface="Arial" pitchFamily="34" charset="0"/>
              <a:buChar char="•"/>
            </a:pPr>
            <a:r>
              <a:rPr lang="el-GR" sz="1600" dirty="0">
                <a:ea typeface="ＭＳ Ｐゴシック" pitchFamily="29" charset="-128"/>
              </a:rPr>
              <a:t>Εκπτώσεις ποσότητας</a:t>
            </a:r>
            <a:endParaRPr lang="en-US" sz="1600" dirty="0">
              <a:ea typeface="ＭＳ Ｐゴシック" pitchFamily="29" charset="-128"/>
            </a:endParaRPr>
          </a:p>
        </p:txBody>
      </p:sp>
    </p:spTree>
    <p:extLst>
      <p:ext uri="{BB962C8B-B14F-4D97-AF65-F5344CB8AC3E}">
        <p14:creationId xmlns:p14="http://schemas.microsoft.com/office/powerpoint/2010/main" val="3210977628"/>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Οι επιλογές του κράτους</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E940A0CE-B1FC-961C-3A6D-B8878B2C2E2F}"/>
              </a:ext>
            </a:extLst>
          </p:cNvPr>
          <p:cNvGraphicFramePr/>
          <p:nvPr>
            <p:extLst>
              <p:ext uri="{D42A27DB-BD31-4B8C-83A1-F6EECF244321}">
                <p14:modId xmlns:p14="http://schemas.microsoft.com/office/powerpoint/2010/main" val="318157243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857406"/>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2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b="0" i="0" kern="1200">
                <a:solidFill>
                  <a:srgbClr val="EBEBEB"/>
                </a:solidFill>
                <a:latin typeface="+mj-lt"/>
                <a:ea typeface="+mj-ea"/>
                <a:cs typeface="+mj-cs"/>
              </a:rPr>
              <a:t>Ρυθμιστική πολιτική</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503551"/>
            <a:ext cx="6391533" cy="3850897"/>
          </a:xfrm>
          <a:prstGeom prst="rect">
            <a:avLst/>
          </a:prstGeom>
        </p:spPr>
      </p:pic>
      <p:sp>
        <p:nvSpPr>
          <p:cNvPr id="28" name="Rectangle 2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1154955" y="2120900"/>
            <a:ext cx="3133726" cy="3898900"/>
          </a:xfrm>
        </p:spPr>
        <p:txBody>
          <a:bodyPr vert="horz" lIns="91440" tIns="45720" rIns="91440" bIns="45720" rtlCol="0">
            <a:normAutofit/>
          </a:bodyPr>
          <a:lstStyle/>
          <a:p>
            <a:pPr>
              <a:spcBef>
                <a:spcPts val="1000"/>
              </a:spcBef>
              <a:buClr>
                <a:schemeClr val="accent1"/>
              </a:buClr>
            </a:pPr>
            <a:r>
              <a:rPr lang="en-US">
                <a:solidFill>
                  <a:srgbClr val="FFFFFF"/>
                </a:solidFill>
              </a:rPr>
              <a:t>Τιμολόγηση οριακού κόστους, αλλά με δύο προβλήματα:</a:t>
            </a:r>
          </a:p>
          <a:p>
            <a:pPr lvl="1">
              <a:buClr>
                <a:schemeClr val="accent1"/>
              </a:buClr>
              <a:buFont typeface="Wingdings 3" charset="2"/>
              <a:buChar char=""/>
            </a:pPr>
            <a:r>
              <a:rPr lang="en-US">
                <a:solidFill>
                  <a:srgbClr val="FFFFFF"/>
                </a:solidFill>
              </a:rPr>
              <a:t>Η μονοπωλιακή επιχείρηση θα χάσει χρήματα</a:t>
            </a:r>
          </a:p>
          <a:p>
            <a:pPr lvl="1">
              <a:buClr>
                <a:schemeClr val="accent1"/>
              </a:buClr>
              <a:buFont typeface="Wingdings 3" charset="2"/>
              <a:buChar char=""/>
            </a:pPr>
            <a:r>
              <a:rPr lang="en-US">
                <a:solidFill>
                  <a:srgbClr val="FFFFFF"/>
                </a:solidFill>
              </a:rPr>
              <a:t>Η μονοπωλιακή επιχείρηση δεν έχει κανένα κίνητρο </a:t>
            </a:r>
            <a:br>
              <a:rPr lang="en-US">
                <a:solidFill>
                  <a:srgbClr val="FFFFFF"/>
                </a:solidFill>
              </a:rPr>
            </a:br>
            <a:r>
              <a:rPr lang="en-US">
                <a:solidFill>
                  <a:srgbClr val="FFFFFF"/>
                </a:solidFill>
              </a:rPr>
              <a:t>για να μειώσει τα κόστη</a:t>
            </a:r>
          </a:p>
        </p:txBody>
      </p:sp>
      <p:sp>
        <p:nvSpPr>
          <p:cNvPr id="3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65772972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dirty="0">
                <a:solidFill>
                  <a:srgbClr val="EBEBEB"/>
                </a:solidFill>
              </a:rPr>
              <a:t>Αγορά </a:t>
            </a:r>
            <a:endParaRPr lang="en-GB" dirty="0">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4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20" name="2 - Θέση περιεχομένου">
            <a:extLst>
              <a:ext uri="{FF2B5EF4-FFF2-40B4-BE49-F238E27FC236}">
                <a16:creationId xmlns:a16="http://schemas.microsoft.com/office/drawing/2014/main" id="{993CDFBD-FC94-3F8B-D730-FFE4DD52B2D8}"/>
              </a:ext>
            </a:extLst>
          </p:cNvPr>
          <p:cNvGraphicFramePr>
            <a:graphicFrameLocks noGrp="1"/>
          </p:cNvGraphicFramePr>
          <p:nvPr>
            <p:ph idx="1"/>
            <p:extLst>
              <p:ext uri="{D42A27DB-BD31-4B8C-83A1-F6EECF244321}">
                <p14:modId xmlns:p14="http://schemas.microsoft.com/office/powerpoint/2010/main" val="235669560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Χαρακτηριστικά του μονοπωλιακού ανταγωνισμού</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58DC2D9C-E1B7-58C8-EBDE-82EB432C3B1A}"/>
              </a:ext>
            </a:extLst>
          </p:cNvPr>
          <p:cNvGraphicFramePr/>
          <p:nvPr>
            <p:extLst>
              <p:ext uri="{D42A27DB-BD31-4B8C-83A1-F6EECF244321}">
                <p14:modId xmlns:p14="http://schemas.microsoft.com/office/powerpoint/2010/main" val="69364331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939139"/>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C485557-E744-401B-A251-3650FAEEA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Shape 24">
            <a:extLst>
              <a:ext uri="{FF2B5EF4-FFF2-40B4-BE49-F238E27FC236}">
                <a16:creationId xmlns:a16="http://schemas.microsoft.com/office/drawing/2014/main" id="{986D68AF-6B45-4B98-8634-61D8C9C0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id="{0143DE54-7BFF-4B29-8566-DF80EE4CC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1700" b="0" i="0" kern="1200">
                <a:solidFill>
                  <a:srgbClr val="FFFFFE"/>
                </a:solidFill>
                <a:latin typeface="+mj-lt"/>
                <a:ea typeface="+mj-ea"/>
                <a:cs typeface="+mj-cs"/>
              </a:rPr>
              <a:t>Η μονοπωλιακά ανταγωνιστική επιχείρηση βραχυπρόθεσμα</a:t>
            </a:r>
          </a:p>
        </p:txBody>
      </p:sp>
      <p:sp>
        <p:nvSpPr>
          <p:cNvPr id="29" name="Freeform 5">
            <a:extLst>
              <a:ext uri="{FF2B5EF4-FFF2-40B4-BE49-F238E27FC236}">
                <a16:creationId xmlns:a16="http://schemas.microsoft.com/office/drawing/2014/main" id="{7C661810-D461-4214-A635-30A7D1714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785779"/>
            <a:ext cx="3113903" cy="32864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236" y="1785778"/>
            <a:ext cx="3113904" cy="3286442"/>
          </a:xfrm>
          <a:prstGeom prst="rect">
            <a:avLst/>
          </a:prstGeom>
        </p:spPr>
      </p:pic>
      <p:sp>
        <p:nvSpPr>
          <p:cNvPr id="31" name="Rectangle 30">
            <a:extLst>
              <a:ext uri="{FF2B5EF4-FFF2-40B4-BE49-F238E27FC236}">
                <a16:creationId xmlns:a16="http://schemas.microsoft.com/office/drawing/2014/main" id="{ED6475A3-FF98-4FA0-B527-600EBA9B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1154955" y="2120900"/>
            <a:ext cx="3133726" cy="3898900"/>
          </a:xfrm>
        </p:spPr>
        <p:txBody>
          <a:bodyPr vert="horz" lIns="91440" tIns="45720" rIns="91440" bIns="45720" rtlCol="0">
            <a:normAutofit/>
          </a:bodyPr>
          <a:lstStyle/>
          <a:p>
            <a:pPr marL="285750" lvl="1">
              <a:buClr>
                <a:schemeClr val="accent1"/>
              </a:buClr>
              <a:buFont typeface="Wingdings 3" charset="2"/>
              <a:buChar char=""/>
            </a:pPr>
            <a:r>
              <a:rPr lang="en-US">
                <a:solidFill>
                  <a:srgbClr val="FFFFFE"/>
                </a:solidFill>
              </a:rPr>
              <a:t>Η επιχείρηση στη γραφική παράσταση (a) έχει κέρδος γιατί σε αυτό το επίπεδο παραγωγής, η τιμή είναι μεγαλύτερη από ATC </a:t>
            </a:r>
          </a:p>
          <a:p>
            <a:pPr marL="285750" lvl="1">
              <a:buClr>
                <a:schemeClr val="accent1"/>
              </a:buClr>
              <a:buFont typeface="Wingdings 3" charset="2"/>
              <a:buChar char=""/>
            </a:pPr>
            <a:r>
              <a:rPr lang="en-US">
                <a:solidFill>
                  <a:srgbClr val="FFFFFE"/>
                </a:solidFill>
              </a:rPr>
              <a:t>Η επιχείρηση στη γραφική παράσταση (b) καταγράφει ζημίες γιατί σε αυτό το επίπεδο παραγωγής, η τιμή είναι μικρότερη από ATC</a:t>
            </a:r>
          </a:p>
          <a:p>
            <a:pPr marL="0" indent="0">
              <a:spcBef>
                <a:spcPts val="1000"/>
              </a:spcBef>
              <a:buClr>
                <a:schemeClr val="accent1"/>
              </a:buClr>
            </a:pPr>
            <a:endParaRPr lang="en-US">
              <a:solidFill>
                <a:srgbClr val="FFFFFE"/>
              </a:solidFill>
            </a:endParaRPr>
          </a:p>
        </p:txBody>
      </p:sp>
    </p:spTree>
    <p:extLst>
      <p:ext uri="{BB962C8B-B14F-4D97-AF65-F5344CB8AC3E}">
        <p14:creationId xmlns:p14="http://schemas.microsoft.com/office/powerpoint/2010/main" val="41120442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2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300" b="0" i="0" kern="1200">
                <a:solidFill>
                  <a:srgbClr val="EBEBEB"/>
                </a:solidFill>
                <a:latin typeface="+mj-lt"/>
                <a:ea typeface="+mj-ea"/>
                <a:cs typeface="+mj-cs"/>
              </a:rPr>
              <a:t>Η μακροπρόθεσμη ισορροπία</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07" y="984239"/>
            <a:ext cx="6391533" cy="4889522"/>
          </a:xfrm>
          <a:prstGeom prst="rect">
            <a:avLst/>
          </a:prstGeom>
        </p:spPr>
      </p:pic>
      <p:sp>
        <p:nvSpPr>
          <p:cNvPr id="28" name="Rectangle 2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1154955" y="2120900"/>
            <a:ext cx="3133726" cy="3898900"/>
          </a:xfrm>
        </p:spPr>
        <p:txBody>
          <a:bodyPr vert="horz" lIns="91440" tIns="45720" rIns="91440" bIns="45720" rtlCol="0">
            <a:normAutofit lnSpcReduction="10000"/>
          </a:bodyPr>
          <a:lstStyle/>
          <a:p>
            <a:pPr>
              <a:lnSpc>
                <a:spcPct val="90000"/>
              </a:lnSpc>
              <a:spcBef>
                <a:spcPts val="1000"/>
              </a:spcBef>
              <a:buClr>
                <a:schemeClr val="accent1"/>
              </a:buClr>
            </a:pPr>
            <a:r>
              <a:rPr lang="en-US" sz="1100">
                <a:solidFill>
                  <a:srgbClr val="FFFFFF"/>
                </a:solidFill>
              </a:rPr>
              <a:t>Όταν οι επιχειρήσεις καταγράφουν κέρδη, νέες επιχειρήσεις έχουν κίνητρο εισόδου στην αγορά</a:t>
            </a:r>
          </a:p>
          <a:p>
            <a:pPr lvl="1">
              <a:lnSpc>
                <a:spcPct val="90000"/>
              </a:lnSpc>
              <a:buClr>
                <a:schemeClr val="accent1"/>
              </a:buClr>
              <a:buFont typeface="Wingdings 3" charset="2"/>
              <a:buChar char=""/>
            </a:pPr>
            <a:r>
              <a:rPr lang="en-US" sz="1100">
                <a:solidFill>
                  <a:srgbClr val="FFFFFF"/>
                </a:solidFill>
              </a:rPr>
              <a:t>Αυξάνεται η προσφορά</a:t>
            </a:r>
          </a:p>
          <a:p>
            <a:pPr lvl="1">
              <a:lnSpc>
                <a:spcPct val="90000"/>
              </a:lnSpc>
              <a:buClr>
                <a:schemeClr val="accent1"/>
              </a:buClr>
              <a:buFont typeface="Wingdings 3" charset="2"/>
              <a:buChar char=""/>
            </a:pPr>
            <a:r>
              <a:rPr lang="en-US" sz="1100">
                <a:solidFill>
                  <a:srgbClr val="FFFFFF"/>
                </a:solidFill>
              </a:rPr>
              <a:t>Μειώνονται οι τιμές</a:t>
            </a:r>
          </a:p>
          <a:p>
            <a:pPr lvl="1">
              <a:lnSpc>
                <a:spcPct val="90000"/>
              </a:lnSpc>
              <a:buClr>
                <a:schemeClr val="accent1"/>
              </a:buClr>
              <a:buFont typeface="Wingdings 3" charset="2"/>
              <a:buChar char=""/>
            </a:pPr>
            <a:r>
              <a:rPr lang="en-US" sz="1100">
                <a:solidFill>
                  <a:srgbClr val="FFFFFF"/>
                </a:solidFill>
              </a:rPr>
              <a:t>Οι υπάρχουσες επιχειρήσεις που επιθυμούν να πουλήσουν περισσότερο, πρέπει να μειώσουν τις τιμές τους</a:t>
            </a:r>
          </a:p>
          <a:p>
            <a:pPr lvl="1">
              <a:lnSpc>
                <a:spcPct val="90000"/>
              </a:lnSpc>
              <a:buClr>
                <a:schemeClr val="accent1"/>
              </a:buClr>
              <a:buFont typeface="Wingdings 3" charset="2"/>
              <a:buChar char=""/>
            </a:pPr>
            <a:r>
              <a:rPr lang="en-US" sz="1100">
                <a:solidFill>
                  <a:srgbClr val="FFFFFF"/>
                </a:solidFill>
              </a:rPr>
              <a:t>Η ύπαρξη περισσότερων υποκατάστατων μετατοπίζει τις ατομικές καμπύλες ζήτησης των επιχειρήσεων προς τα αριστερά</a:t>
            </a:r>
          </a:p>
          <a:p>
            <a:pPr lvl="1">
              <a:lnSpc>
                <a:spcPct val="90000"/>
              </a:lnSpc>
              <a:buClr>
                <a:schemeClr val="accent1"/>
              </a:buClr>
              <a:buFont typeface="Wingdings 3" charset="2"/>
              <a:buChar char=""/>
            </a:pPr>
            <a:r>
              <a:rPr lang="en-US" sz="1100">
                <a:solidFill>
                  <a:srgbClr val="FFFFFF"/>
                </a:solidFill>
              </a:rPr>
              <a:t>Οι επιχειρήσεις που καταγράφουν ζημίες θα εξέλθουν της αγοράς</a:t>
            </a:r>
          </a:p>
          <a:p>
            <a:pPr lvl="1">
              <a:lnSpc>
                <a:spcPct val="90000"/>
              </a:lnSpc>
              <a:buClr>
                <a:schemeClr val="accent1"/>
              </a:buClr>
              <a:buFont typeface="Wingdings 3" charset="2"/>
              <a:buChar char=""/>
            </a:pPr>
            <a:r>
              <a:rPr lang="en-US" sz="1100">
                <a:solidFill>
                  <a:srgbClr val="FFFFFF"/>
                </a:solidFill>
              </a:rPr>
              <a:t>Μειώνεται η προσφορά και αυξάνονται οι τιμές</a:t>
            </a:r>
          </a:p>
          <a:p>
            <a:pPr lvl="1">
              <a:lnSpc>
                <a:spcPct val="90000"/>
              </a:lnSpc>
              <a:buClr>
                <a:schemeClr val="accent1"/>
              </a:buClr>
              <a:buFont typeface="Wingdings 3" charset="2"/>
              <a:buChar char=""/>
            </a:pPr>
            <a:r>
              <a:rPr lang="en-US" sz="1100">
                <a:solidFill>
                  <a:srgbClr val="FFFFFF"/>
                </a:solidFill>
              </a:rPr>
              <a:t>η διαδικασία συνεχίζεται έως ότου οι επιχειρήσεις καταγράφουν μηδενικό κέρδος</a:t>
            </a:r>
          </a:p>
        </p:txBody>
      </p:sp>
      <p:sp>
        <p:nvSpPr>
          <p:cNvPr id="3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51061821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a:solidFill>
                  <a:srgbClr val="FFFFFE"/>
                </a:solidFill>
                <a:latin typeface="+mj-lt"/>
                <a:ea typeface="+mj-ea"/>
                <a:cs typeface="+mj-cs"/>
              </a:rPr>
              <a:t>Μονοπωλιακός vs τέλειος ανταγωνισμός</a:t>
            </a:r>
          </a:p>
        </p:txBody>
      </p:sp>
      <p:sp>
        <p:nvSpPr>
          <p:cNvPr id="32" name="Rectangle 31">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639098" y="2418735"/>
            <a:ext cx="6072776" cy="3811740"/>
          </a:xfrm>
        </p:spPr>
        <p:txBody>
          <a:bodyPr vert="horz" lIns="91440" tIns="45720" rIns="91440" bIns="45720" rtlCol="0" anchor="ctr">
            <a:normAutofit/>
          </a:bodyPr>
          <a:lstStyle/>
          <a:p>
            <a:pPr marL="176213" lvl="1" indent="-176213">
              <a:buClr>
                <a:schemeClr val="accent1"/>
              </a:buClr>
              <a:buFont typeface="Wingdings 3" charset="2"/>
              <a:buChar char=""/>
            </a:pPr>
            <a:r>
              <a:rPr lang="en-US">
                <a:solidFill>
                  <a:srgbClr val="FFFFFE"/>
                </a:solidFill>
              </a:rPr>
              <a:t>Η (a) παρουσιάζει τη μακροπρόθεσμη ισορροπία σε μια μονοπωλιακά ανταγωνιστική αγορά</a:t>
            </a:r>
          </a:p>
          <a:p>
            <a:pPr marL="176213" lvl="1" indent="-176213">
              <a:buClr>
                <a:schemeClr val="accent1"/>
              </a:buClr>
              <a:buFont typeface="Wingdings 3" charset="2"/>
              <a:buChar char=""/>
            </a:pPr>
            <a:r>
              <a:rPr lang="en-US">
                <a:solidFill>
                  <a:srgbClr val="FFFFFE"/>
                </a:solidFill>
              </a:rPr>
              <a:t>Η (b) παρουσιάζει τη μακροπρόθεσμη ισορροπία σε μια τέλεια ανταγωνιστική αγορά</a:t>
            </a:r>
          </a:p>
          <a:p>
            <a:pPr marL="176213" lvl="1" indent="-176213">
              <a:buClr>
                <a:schemeClr val="accent1"/>
              </a:buClr>
              <a:buFont typeface="Wingdings 3" charset="2"/>
              <a:buChar char=""/>
            </a:pPr>
            <a:r>
              <a:rPr lang="en-US">
                <a:solidFill>
                  <a:srgbClr val="FFFFFE"/>
                </a:solidFill>
              </a:rPr>
              <a:t>Μόνο η τέλεια ανταγωνιστική επιχείρηση παράγει στην αποτελεσματική κλίμακα</a:t>
            </a:r>
          </a:p>
          <a:p>
            <a:pPr marL="176213" lvl="1" indent="-176213">
              <a:buClr>
                <a:schemeClr val="accent1"/>
              </a:buClr>
              <a:buFont typeface="Wingdings 3" charset="2"/>
              <a:buChar char=""/>
            </a:pPr>
            <a:r>
              <a:rPr lang="en-US">
                <a:solidFill>
                  <a:srgbClr val="FFFFFE"/>
                </a:solidFill>
              </a:rPr>
              <a:t>Η τιμή ισούται με το οριακό κόστος υπό συνθήκες τέλειου ανταγωνισμού, αλλά η τιμή είναι μεγαλύτερη από το οριακό κόστος υπό συνθήκες μονοπωλιακού ανταγωνισμού</a:t>
            </a:r>
          </a:p>
          <a:p>
            <a:pPr marL="176213" lvl="1" indent="-176213">
              <a:buClr>
                <a:schemeClr val="accent1"/>
              </a:buClr>
              <a:buFont typeface="Wingdings 3" charset="2"/>
              <a:buChar char=""/>
            </a:pPr>
            <a:r>
              <a:rPr lang="en-US">
                <a:solidFill>
                  <a:srgbClr val="FFFFFE"/>
                </a:solidFill>
              </a:rPr>
              <a:t>Στο μονοπωλιακό ανταγωνισμό οι επιχειρήσεις επιδίδονται σε διαφημιστικές στρατηγικές και προσπαθούν να χτίσουν ένα εμπορικό όνομα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510" y="645107"/>
            <a:ext cx="2608748" cy="27103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2293" y="3520086"/>
            <a:ext cx="2717182" cy="2710389"/>
          </a:xfrm>
          <a:prstGeom prst="rect">
            <a:avLst/>
          </a:prstGeom>
        </p:spPr>
      </p:pic>
    </p:spTree>
    <p:extLst>
      <p:ext uri="{BB962C8B-B14F-4D97-AF65-F5344CB8AC3E}">
        <p14:creationId xmlns:p14="http://schemas.microsoft.com/office/powerpoint/2010/main" val="65058064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Ολιγοπώλιο </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spcBef>
                <a:spcPts val="1000"/>
              </a:spcBef>
              <a:buClr>
                <a:schemeClr val="accent1"/>
              </a:buClr>
            </a:pPr>
            <a:r>
              <a:rPr lang="en-US" sz="2000"/>
              <a:t>Ολιγοπώλιο όπου ο ανταγωνισμός είναι μεταξύ λίγων </a:t>
            </a:r>
          </a:p>
          <a:p>
            <a:pPr>
              <a:spcBef>
                <a:spcPts val="1000"/>
              </a:spcBef>
              <a:buClr>
                <a:schemeClr val="accent1"/>
              </a:buClr>
            </a:pPr>
            <a:r>
              <a:rPr lang="en-US" sz="2000"/>
              <a:t>Δυοπώλιο είναι ένα ολιγοπώλιο με μόλις δύο μέλη</a:t>
            </a:r>
            <a:br>
              <a:rPr lang="en-US" sz="2000"/>
            </a:br>
            <a:endParaRPr lang="en-US" sz="2000"/>
          </a:p>
          <a:p>
            <a:pPr>
              <a:spcBef>
                <a:spcPts val="1000"/>
              </a:spcBef>
              <a:buClr>
                <a:schemeClr val="accent1"/>
              </a:buClr>
            </a:pPr>
            <a:r>
              <a:rPr lang="en-US" sz="2000"/>
              <a:t>Ανταγωνισμός, Μονοπώλια και Καρτέλ</a:t>
            </a:r>
          </a:p>
          <a:p>
            <a:pPr>
              <a:spcBef>
                <a:spcPts val="1000"/>
              </a:spcBef>
              <a:buClr>
                <a:schemeClr val="accent1"/>
              </a:buClr>
            </a:pPr>
            <a:r>
              <a:rPr lang="en-US" sz="2000"/>
              <a:t>Ομάδες επιχειρήσεων μπορεί να αποφασίσουν να ενεργούν από κοινού και να συμπεριφέρονται σαν μονοπώλιο συμφωνώντας μεταξύ τους τις τιμές ή τις ποσότητες που θα παράγουν. Κάνουν «αθέμιτη συμπαιγνία»</a:t>
            </a:r>
          </a:p>
          <a:p>
            <a:pPr>
              <a:spcBef>
                <a:spcPts val="1000"/>
              </a:spcBef>
              <a:buClr>
                <a:schemeClr val="accent1"/>
              </a:buClr>
            </a:pPr>
            <a:r>
              <a:rPr lang="en-US" sz="2000"/>
              <a:t>Η ομάδα των επιχειρήσεων με κοινή δράση λέγεται καρτέλ</a:t>
            </a:r>
          </a:p>
        </p:txBody>
      </p:sp>
    </p:spTree>
    <p:extLst>
      <p:ext uri="{BB962C8B-B14F-4D97-AF65-F5344CB8AC3E}">
        <p14:creationId xmlns:p14="http://schemas.microsoft.com/office/powerpoint/2010/main" val="288429656"/>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Η ισορροπία ενός ολιγοπωλίου</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ED907FD3-3A47-B2C7-40B5-4B1B14FB0E0A}"/>
              </a:ext>
            </a:extLst>
          </p:cNvPr>
          <p:cNvGraphicFramePr/>
          <p:nvPr>
            <p:extLst>
              <p:ext uri="{D42A27DB-BD31-4B8C-83A1-F6EECF244321}">
                <p14:modId xmlns:p14="http://schemas.microsoft.com/office/powerpoint/2010/main" val="192979529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136941"/>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Πώς επηρεάζει το μέγεθος ενός ολιγοπωλίου το αγοραίο αποτέλεσμα</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8A1BBCE3-6546-BD9C-D2C0-AC90504E862A}"/>
              </a:ext>
            </a:extLst>
          </p:cNvPr>
          <p:cNvGraphicFramePr/>
          <p:nvPr>
            <p:extLst>
              <p:ext uri="{D42A27DB-BD31-4B8C-83A1-F6EECF244321}">
                <p14:modId xmlns:p14="http://schemas.microsoft.com/office/powerpoint/2010/main" val="425170764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500952"/>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Περιορισμός του εμπορίου &amp; νομοθεσία περί ανταγωνισμού</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BAB4EF54-D8C2-755F-F99A-261DCCC498E8}"/>
              </a:ext>
            </a:extLst>
          </p:cNvPr>
          <p:cNvGraphicFramePr/>
          <p:nvPr>
            <p:extLst>
              <p:ext uri="{D42A27DB-BD31-4B8C-83A1-F6EECF244321}">
                <p14:modId xmlns:p14="http://schemas.microsoft.com/office/powerpoint/2010/main" val="297055381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031299"/>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3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0" name="Rectangle 3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09B9A8B4-1A9E-88B1-4A70-9DADAE159EA1}"/>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a:solidFill>
                  <a:srgbClr val="FFFFFF"/>
                </a:solidFill>
              </a:rPr>
              <a:t>Μακροοικονομικές έννοιες </a:t>
            </a:r>
          </a:p>
        </p:txBody>
      </p:sp>
      <p:sp>
        <p:nvSpPr>
          <p:cNvPr id="3" name="Θέση κειμένου 2">
            <a:extLst>
              <a:ext uri="{FF2B5EF4-FFF2-40B4-BE49-F238E27FC236}">
                <a16:creationId xmlns:a16="http://schemas.microsoft.com/office/drawing/2014/main" id="{D0B6CFC6-2CD4-C452-8E78-76F855A713FE}"/>
              </a:ext>
            </a:extLst>
          </p:cNvPr>
          <p:cNvSpPr>
            <a:spLocks noGrp="1"/>
          </p:cNvSpPr>
          <p:nvPr>
            <p:ph type="body" idx="1"/>
          </p:nvPr>
        </p:nvSpPr>
        <p:spPr>
          <a:xfrm>
            <a:off x="1683171" y="5240851"/>
            <a:ext cx="8825658" cy="828932"/>
          </a:xfrm>
        </p:spPr>
        <p:txBody>
          <a:bodyPr vert="horz" lIns="91440" tIns="45720" rIns="91440" bIns="45720" rtlCol="0" anchor="t">
            <a:normAutofit/>
          </a:bodyPr>
          <a:lstStyle/>
          <a:p>
            <a:pPr algn="ctr"/>
            <a:endParaRPr lang="en-US" sz="2400">
              <a:solidFill>
                <a:schemeClr val="tx2"/>
              </a:solidFill>
            </a:endParaRPr>
          </a:p>
        </p:txBody>
      </p:sp>
      <p:sp>
        <p:nvSpPr>
          <p:cNvPr id="4" name="Θέση αριθμού διαφάνειας 3">
            <a:extLst>
              <a:ext uri="{FF2B5EF4-FFF2-40B4-BE49-F238E27FC236}">
                <a16:creationId xmlns:a16="http://schemas.microsoft.com/office/drawing/2014/main" id="{04F83D54-8045-0070-F0B4-B86C96B67479}"/>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endParaRPr lang="en-US" dirty="0">
              <a:solidFill>
                <a:srgbClr val="FFFFFF"/>
              </a:solidFill>
            </a:endParaRPr>
          </a:p>
        </p:txBody>
      </p:sp>
    </p:spTree>
    <p:extLst>
      <p:ext uri="{BB962C8B-B14F-4D97-AF65-F5344CB8AC3E}">
        <p14:creationId xmlns:p14="http://schemas.microsoft.com/office/powerpoint/2010/main" val="2071409347"/>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a:solidFill>
                  <a:srgbClr val="EBEBEB"/>
                </a:solidFill>
                <a:latin typeface="+mj-lt"/>
                <a:ea typeface="+mj-ea"/>
                <a:cs typeface="+mj-cs"/>
              </a:rPr>
              <a:t>Το εισόδημα &amp; οι δαπάνες της οικονομίας</a:t>
            </a:r>
          </a:p>
        </p:txBody>
      </p:sp>
      <p:sp>
        <p:nvSpPr>
          <p:cNvPr id="28" name="Freeform: Shape 2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226" y="1560772"/>
            <a:ext cx="4125317" cy="3754037"/>
          </a:xfrm>
          <a:prstGeom prst="rect">
            <a:avLst/>
          </a:prstGeom>
        </p:spPr>
      </p:pic>
      <p:sp>
        <p:nvSpPr>
          <p:cNvPr id="30" name="Rectangle 2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sz="quarter" idx="10"/>
          </p:nvPr>
        </p:nvSpPr>
        <p:spPr>
          <a:xfrm>
            <a:off x="639098" y="2418735"/>
            <a:ext cx="6072776" cy="3811740"/>
          </a:xfrm>
        </p:spPr>
        <p:txBody>
          <a:bodyPr vert="horz" lIns="91440" tIns="45720" rIns="91440" bIns="45720" rtlCol="0" anchor="ctr">
            <a:normAutofit/>
          </a:bodyPr>
          <a:lstStyle/>
          <a:p>
            <a:pPr>
              <a:lnSpc>
                <a:spcPct val="90000"/>
              </a:lnSpc>
              <a:spcBef>
                <a:spcPts val="1000"/>
              </a:spcBef>
              <a:buClr>
                <a:schemeClr val="accent1"/>
              </a:buClr>
            </a:pPr>
            <a:r>
              <a:rPr lang="en-US" sz="1700" dirty="0" err="1">
                <a:solidFill>
                  <a:srgbClr val="FFFFFF"/>
                </a:solidFill>
              </a:rPr>
              <a:t>Οι</a:t>
            </a:r>
            <a:r>
              <a:rPr lang="en-US" sz="1700" dirty="0">
                <a:solidFill>
                  <a:srgbClr val="FFFFFF"/>
                </a:solidFill>
              </a:rPr>
              <a:t> επ</a:t>
            </a:r>
            <a:r>
              <a:rPr lang="en-US" sz="1700" dirty="0" err="1">
                <a:solidFill>
                  <a:srgbClr val="FFFFFF"/>
                </a:solidFill>
              </a:rPr>
              <a:t>ιχειρήσεις</a:t>
            </a:r>
            <a:r>
              <a:rPr lang="en-US" sz="1700" dirty="0">
                <a:solidFill>
                  <a:srgbClr val="FFFFFF"/>
                </a:solidFill>
              </a:rPr>
              <a:t> </a:t>
            </a:r>
            <a:r>
              <a:rPr lang="en-US" sz="1700" dirty="0" err="1">
                <a:solidFill>
                  <a:srgbClr val="FFFFFF"/>
                </a:solidFill>
              </a:rPr>
              <a:t>εξετάζουν</a:t>
            </a:r>
            <a:r>
              <a:rPr lang="en-US" sz="1700" dirty="0">
                <a:solidFill>
                  <a:srgbClr val="FFFFFF"/>
                </a:solidFill>
              </a:rPr>
              <a:t> μα</a:t>
            </a:r>
            <a:r>
              <a:rPr lang="en-US" sz="1700" dirty="0" err="1">
                <a:solidFill>
                  <a:srgbClr val="FFFFFF"/>
                </a:solidFill>
              </a:rPr>
              <a:t>κροοικονομικά</a:t>
            </a:r>
            <a:r>
              <a:rPr lang="en-US" sz="1700" dirty="0">
                <a:solidFill>
                  <a:srgbClr val="FFFFFF"/>
                </a:solidFill>
              </a:rPr>
              <a:t> </a:t>
            </a:r>
            <a:r>
              <a:rPr lang="en-US" sz="1700" dirty="0" err="1">
                <a:solidFill>
                  <a:srgbClr val="FFFFFF"/>
                </a:solidFill>
              </a:rPr>
              <a:t>δεδομέν</a:t>
            </a:r>
            <a:r>
              <a:rPr lang="en-US" sz="1700" dirty="0">
                <a:solidFill>
                  <a:srgbClr val="FFFFFF"/>
                </a:solidFill>
              </a:rPr>
              <a:t>α προκειμένου να βρουν στοιχεία σχετικά με την κατεύθυνση της εθνικής και παγκόσμιας οικονομίας</a:t>
            </a:r>
          </a:p>
          <a:p>
            <a:pPr>
              <a:lnSpc>
                <a:spcPct val="90000"/>
              </a:lnSpc>
              <a:spcBef>
                <a:spcPts val="1000"/>
              </a:spcBef>
              <a:buClr>
                <a:schemeClr val="accent1"/>
              </a:buClr>
            </a:pPr>
            <a:r>
              <a:rPr lang="en-US" sz="1700" dirty="0" err="1">
                <a:solidFill>
                  <a:srgbClr val="FFFFFF"/>
                </a:solidFill>
              </a:rPr>
              <a:t>Το</a:t>
            </a:r>
            <a:r>
              <a:rPr lang="en-US" sz="1700" dirty="0">
                <a:solidFill>
                  <a:srgbClr val="FFFFFF"/>
                </a:solidFill>
              </a:rPr>
              <a:t> ΑΕΠ </a:t>
            </a:r>
            <a:r>
              <a:rPr lang="en-US" sz="1700" dirty="0" err="1">
                <a:solidFill>
                  <a:srgbClr val="FFFFFF"/>
                </a:solidFill>
              </a:rPr>
              <a:t>μετρά</a:t>
            </a:r>
            <a:r>
              <a:rPr lang="en-US" sz="1700" dirty="0">
                <a:solidFill>
                  <a:srgbClr val="FFFFFF"/>
                </a:solidFill>
              </a:rPr>
              <a:t>:</a:t>
            </a:r>
          </a:p>
          <a:p>
            <a:pPr lvl="1">
              <a:lnSpc>
                <a:spcPct val="90000"/>
              </a:lnSpc>
              <a:buClr>
                <a:schemeClr val="accent1"/>
              </a:buClr>
              <a:buFont typeface="Wingdings 3" charset="2"/>
              <a:buChar char=""/>
            </a:pPr>
            <a:r>
              <a:rPr lang="en-US" sz="1700" dirty="0" err="1">
                <a:solidFill>
                  <a:srgbClr val="FFFFFF"/>
                </a:solidFill>
              </a:rPr>
              <a:t>το</a:t>
            </a:r>
            <a:r>
              <a:rPr lang="en-US" sz="1700" dirty="0">
                <a:solidFill>
                  <a:srgbClr val="FFFFFF"/>
                </a:solidFill>
              </a:rPr>
              <a:t> </a:t>
            </a:r>
            <a:r>
              <a:rPr lang="en-US" sz="1700" dirty="0" err="1">
                <a:solidFill>
                  <a:srgbClr val="FFFFFF"/>
                </a:solidFill>
              </a:rPr>
              <a:t>άθροισμ</a:t>
            </a:r>
            <a:r>
              <a:rPr lang="en-US" sz="1700" dirty="0">
                <a:solidFill>
                  <a:srgbClr val="FFFFFF"/>
                </a:solidFill>
              </a:rPr>
              <a:t>α όλων των</a:t>
            </a:r>
            <a:br>
              <a:rPr lang="en-US" sz="1700" dirty="0">
                <a:solidFill>
                  <a:srgbClr val="FFFFFF"/>
                </a:solidFill>
              </a:rPr>
            </a:br>
            <a:r>
              <a:rPr lang="en-US" sz="1700" dirty="0">
                <a:solidFill>
                  <a:srgbClr val="FFFFFF"/>
                </a:solidFill>
              </a:rPr>
              <a:t>εισοδημάτων σε μια οικονομία</a:t>
            </a:r>
          </a:p>
          <a:p>
            <a:pPr lvl="1">
              <a:lnSpc>
                <a:spcPct val="90000"/>
              </a:lnSpc>
              <a:buClr>
                <a:schemeClr val="accent1"/>
              </a:buClr>
              <a:buFont typeface="Wingdings 3" charset="2"/>
              <a:buChar char=""/>
            </a:pPr>
            <a:r>
              <a:rPr lang="en-US" sz="1700" dirty="0" err="1">
                <a:solidFill>
                  <a:srgbClr val="FFFFFF"/>
                </a:solidFill>
              </a:rPr>
              <a:t>τις</a:t>
            </a:r>
            <a:r>
              <a:rPr lang="en-US" sz="1700" dirty="0">
                <a:solidFill>
                  <a:srgbClr val="FFFFFF"/>
                </a:solidFill>
              </a:rPr>
              <a:t> </a:t>
            </a:r>
            <a:r>
              <a:rPr lang="en-US" sz="1700" dirty="0" err="1">
                <a:solidFill>
                  <a:srgbClr val="FFFFFF"/>
                </a:solidFill>
              </a:rPr>
              <a:t>συνολικές</a:t>
            </a:r>
            <a:r>
              <a:rPr lang="en-US" sz="1700" dirty="0">
                <a:solidFill>
                  <a:srgbClr val="FFFFFF"/>
                </a:solidFill>
              </a:rPr>
              <a:t> δαπ</a:t>
            </a:r>
            <a:r>
              <a:rPr lang="en-US" sz="1700" dirty="0" err="1">
                <a:solidFill>
                  <a:srgbClr val="FFFFFF"/>
                </a:solidFill>
              </a:rPr>
              <a:t>άνες</a:t>
            </a:r>
            <a:r>
              <a:rPr lang="en-US" sz="1700" dirty="0">
                <a:solidFill>
                  <a:srgbClr val="FFFFFF"/>
                </a:solidFill>
              </a:rPr>
              <a:t> </a:t>
            </a:r>
            <a:r>
              <a:rPr lang="en-US" sz="1700" dirty="0" err="1">
                <a:solidFill>
                  <a:srgbClr val="FFFFFF"/>
                </a:solidFill>
              </a:rPr>
              <a:t>στην</a:t>
            </a:r>
            <a:r>
              <a:rPr lang="en-US" sz="1700" dirty="0">
                <a:solidFill>
                  <a:srgbClr val="FFFFFF"/>
                </a:solidFill>
              </a:rPr>
              <a:t> </a:t>
            </a:r>
            <a:br>
              <a:rPr lang="en-US" sz="1700" dirty="0">
                <a:solidFill>
                  <a:srgbClr val="FFFFFF"/>
                </a:solidFill>
              </a:rPr>
            </a:br>
            <a:r>
              <a:rPr lang="en-US" sz="1700" dirty="0">
                <a:solidFill>
                  <a:srgbClr val="FFFFFF"/>
                </a:solidFill>
              </a:rPr>
              <a:t>παρα</a:t>
            </a:r>
            <a:r>
              <a:rPr lang="en-US" sz="1700" dirty="0" err="1">
                <a:solidFill>
                  <a:srgbClr val="FFFFFF"/>
                </a:solidFill>
              </a:rPr>
              <a:t>γωγή</a:t>
            </a:r>
            <a:r>
              <a:rPr lang="en-US" sz="1700" dirty="0">
                <a:solidFill>
                  <a:srgbClr val="FFFFFF"/>
                </a:solidFill>
              </a:rPr>
              <a:t> αγα</a:t>
            </a:r>
            <a:r>
              <a:rPr lang="en-US" sz="1700" dirty="0" err="1">
                <a:solidFill>
                  <a:srgbClr val="FFFFFF"/>
                </a:solidFill>
              </a:rPr>
              <a:t>θών</a:t>
            </a:r>
            <a:r>
              <a:rPr lang="en-US" sz="1700" dirty="0">
                <a:solidFill>
                  <a:srgbClr val="FFFFFF"/>
                </a:solidFill>
              </a:rPr>
              <a:t> και υπ</a:t>
            </a:r>
            <a:r>
              <a:rPr lang="en-US" sz="1700" dirty="0" err="1">
                <a:solidFill>
                  <a:srgbClr val="FFFFFF"/>
                </a:solidFill>
              </a:rPr>
              <a:t>ηρεσιών</a:t>
            </a:r>
            <a:endParaRPr lang="en-US" sz="1700" dirty="0">
              <a:solidFill>
                <a:srgbClr val="FFFFFF"/>
              </a:solidFill>
            </a:endParaRPr>
          </a:p>
          <a:p>
            <a:pPr>
              <a:lnSpc>
                <a:spcPct val="90000"/>
              </a:lnSpc>
              <a:spcBef>
                <a:spcPts val="1000"/>
              </a:spcBef>
              <a:buClr>
                <a:schemeClr val="accent1"/>
              </a:buClr>
            </a:pPr>
            <a:r>
              <a:rPr lang="en-US" sz="1700" dirty="0" err="1">
                <a:solidFill>
                  <a:srgbClr val="FFFFFF"/>
                </a:solidFill>
              </a:rPr>
              <a:t>Το</a:t>
            </a:r>
            <a:r>
              <a:rPr lang="en-US" sz="1700" dirty="0">
                <a:solidFill>
                  <a:srgbClr val="FFFFFF"/>
                </a:solidFill>
              </a:rPr>
              <a:t> </a:t>
            </a:r>
            <a:r>
              <a:rPr lang="en-US" sz="1700" dirty="0" err="1">
                <a:solidFill>
                  <a:srgbClr val="FFFFFF"/>
                </a:solidFill>
              </a:rPr>
              <a:t>διάγρ</a:t>
            </a:r>
            <a:r>
              <a:rPr lang="en-US" sz="1700" dirty="0">
                <a:solidFill>
                  <a:srgbClr val="FFFFFF"/>
                </a:solidFill>
              </a:rPr>
              <a:t>αμμα κυκλικής ροής</a:t>
            </a:r>
            <a:br>
              <a:rPr lang="en-US" sz="1700" dirty="0">
                <a:solidFill>
                  <a:srgbClr val="FFFFFF"/>
                </a:solidFill>
              </a:rPr>
            </a:br>
            <a:r>
              <a:rPr lang="en-US" sz="1700" dirty="0">
                <a:solidFill>
                  <a:srgbClr val="FFFFFF"/>
                </a:solidFill>
              </a:rPr>
              <a:t>περιγράφει όλες τις συναλλαγές μεταξύ νοικοκυριών και επιχειρήσεων σε μια απλή οικονομία</a:t>
            </a:r>
          </a:p>
          <a:p>
            <a:pPr lvl="1">
              <a:lnSpc>
                <a:spcPct val="90000"/>
              </a:lnSpc>
              <a:buClr>
                <a:schemeClr val="accent1"/>
              </a:buClr>
              <a:buFont typeface="Wingdings 3" charset="2"/>
              <a:buChar char=""/>
            </a:pPr>
            <a:r>
              <a:rPr lang="en-US" sz="1700" dirty="0" err="1">
                <a:solidFill>
                  <a:srgbClr val="FFFFFF"/>
                </a:solidFill>
              </a:rPr>
              <a:t>συνολικό</a:t>
            </a:r>
            <a:r>
              <a:rPr lang="en-US" sz="1700" dirty="0">
                <a:solidFill>
                  <a:srgbClr val="FFFFFF"/>
                </a:solidFill>
              </a:rPr>
              <a:t> </a:t>
            </a:r>
            <a:r>
              <a:rPr lang="en-US" sz="1700" dirty="0" err="1">
                <a:solidFill>
                  <a:srgbClr val="FFFFFF"/>
                </a:solidFill>
              </a:rPr>
              <a:t>εισόδημ</a:t>
            </a:r>
            <a:r>
              <a:rPr lang="en-US" sz="1700" dirty="0">
                <a:solidFill>
                  <a:srgbClr val="FFFFFF"/>
                </a:solidFill>
              </a:rPr>
              <a:t>α = συνολικές δαπάνες</a:t>
            </a:r>
          </a:p>
        </p:txBody>
      </p:sp>
    </p:spTree>
    <p:extLst>
      <p:ext uri="{BB962C8B-B14F-4D97-AF65-F5344CB8AC3E}">
        <p14:creationId xmlns:p14="http://schemas.microsoft.com/office/powerpoint/2010/main" val="345068090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pPr lvl="0"/>
            <a:r>
              <a:rPr lang="el-GR">
                <a:solidFill>
                  <a:srgbClr val="EBEBEB"/>
                </a:solidFill>
              </a:rPr>
              <a:t>Το πλέγμα των βασικών οικονομικών σχέσεων</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EEE044DC-1635-E49D-E69C-3CE680D4E3D9}"/>
              </a:ext>
            </a:extLst>
          </p:cNvPr>
          <p:cNvGraphicFramePr>
            <a:graphicFrameLocks noGrp="1"/>
          </p:cNvGraphicFramePr>
          <p:nvPr>
            <p:ph idx="1"/>
            <p:extLst>
              <p:ext uri="{D42A27DB-BD31-4B8C-83A1-F6EECF244321}">
                <p14:modId xmlns:p14="http://schemas.microsoft.com/office/powerpoint/2010/main" val="305563250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Ακαθάριστο εγχώριο προϊόν (ΑΕΠ) &amp; Συστατικά</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B0D79FCF-3FF3-79C8-DB9F-C2AD5905CEE3}"/>
              </a:ext>
            </a:extLst>
          </p:cNvPr>
          <p:cNvGraphicFramePr/>
          <p:nvPr>
            <p:extLst>
              <p:ext uri="{D42A27DB-BD31-4B8C-83A1-F6EECF244321}">
                <p14:modId xmlns:p14="http://schemas.microsoft.com/office/powerpoint/2010/main" val="10280065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183973"/>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Η διαφορά μεταξύ Πραγματικού &amp; Ονομαστικού ΑΕΠ</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84A561A7-E07D-4556-1EBB-6F9AA10AD315}"/>
              </a:ext>
            </a:extLst>
          </p:cNvPr>
          <p:cNvGraphicFramePr/>
          <p:nvPr>
            <p:extLst>
              <p:ext uri="{D42A27DB-BD31-4B8C-83A1-F6EECF244321}">
                <p14:modId xmlns:p14="http://schemas.microsoft.com/office/powerpoint/2010/main" val="412096294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599489"/>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000">
                <a:solidFill>
                  <a:srgbClr val="EBEBEB"/>
                </a:solidFill>
              </a:rPr>
              <a:t>Παράδειγμα Αποπληθωριστή ΑΕΠ</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spcBef>
                <a:spcPts val="1000"/>
              </a:spcBef>
              <a:buClr>
                <a:schemeClr val="accent1"/>
              </a:buClr>
            </a:pPr>
            <a:r>
              <a:rPr lang="en-US" sz="2000"/>
              <a:t>Ο αποπληθωριστής ΑΕΠ για το έτος βάσης είναι πάντα = 100 </a:t>
            </a:r>
          </a:p>
          <a:p>
            <a:pPr lvl="1">
              <a:buClr>
                <a:schemeClr val="accent1"/>
              </a:buClr>
              <a:buFont typeface="Wingdings 3" charset="2"/>
              <a:buChar char=""/>
            </a:pPr>
            <a:r>
              <a:rPr lang="en-US" sz="2000"/>
              <a:t>2011, ονομαστικό ΑΕΠ είναι 200€, και το πραγματικό ΑΕΠ είναι επίσης 200 €, άρα ο αποπληθωριστής ΑΕΠ είναι 100</a:t>
            </a:r>
          </a:p>
          <a:p>
            <a:pPr lvl="1">
              <a:buClr>
                <a:schemeClr val="accent1"/>
              </a:buClr>
              <a:buFont typeface="Wingdings 3" charset="2"/>
              <a:buChar char=""/>
            </a:pPr>
            <a:r>
              <a:rPr lang="en-US" sz="2000"/>
              <a:t>2012, ονομαστικό ΑΕΠ είναι 600€, και το πραγματικό ΑΕΠ είναι 350€, άρα ο αποπληθωριστής ΑΕΠ είναι 171</a:t>
            </a:r>
          </a:p>
          <a:p>
            <a:pPr lvl="1">
              <a:buClr>
                <a:schemeClr val="accent1"/>
              </a:buClr>
              <a:buFont typeface="Wingdings 3" charset="2"/>
              <a:buChar char=""/>
            </a:pPr>
            <a:r>
              <a:rPr lang="en-US" sz="2000"/>
              <a:t>Το επίπεδο τιμών αυξήθηκε κατά 71%</a:t>
            </a:r>
          </a:p>
        </p:txBody>
      </p:sp>
    </p:spTree>
    <p:extLst>
      <p:ext uri="{BB962C8B-B14F-4D97-AF65-F5344CB8AC3E}">
        <p14:creationId xmlns:p14="http://schemas.microsoft.com/office/powerpoint/2010/main" val="115265934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Δείκτης Τιμών Καταναλωτή (ΔΤΚ)</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spcBef>
                <a:spcPts val="1000"/>
              </a:spcBef>
              <a:buClr>
                <a:schemeClr val="accent1"/>
              </a:buClr>
            </a:pPr>
            <a:r>
              <a:rPr lang="en-US" sz="2000"/>
              <a:t>Ο ρυθμός πληθωρισμού είναι η ποσοστιαία μεταβολή του επιπέδου των τιμών από την προηγούμενη περίοδο </a:t>
            </a:r>
          </a:p>
          <a:p>
            <a:pPr>
              <a:spcBef>
                <a:spcPts val="1000"/>
              </a:spcBef>
              <a:buClr>
                <a:schemeClr val="accent1"/>
              </a:buClr>
            </a:pPr>
            <a:r>
              <a:rPr lang="en-US" sz="2000"/>
              <a:t>Ο Δείκτης Τιμών Καταναλωτή (ΔΤΚ) είναι ένα μέγεθος των συνολικών τιμών των αγαθών και των υπηρεσιών που αγοράζονται από έναν τυπικό καταναλωτή</a:t>
            </a:r>
          </a:p>
          <a:p>
            <a:pPr>
              <a:spcBef>
                <a:spcPts val="1000"/>
              </a:spcBef>
              <a:buClr>
                <a:schemeClr val="accent1"/>
              </a:buClr>
            </a:pPr>
            <a:r>
              <a:rPr lang="en-US" sz="2000"/>
              <a:t>Τα τέσσερα βήματα στον υπολογισμό του ΔΤΚ</a:t>
            </a:r>
          </a:p>
          <a:p>
            <a:pPr marL="628650" lvl="1">
              <a:buClr>
                <a:schemeClr val="accent1"/>
              </a:buClr>
              <a:buFont typeface="Wingdings 3" charset="2"/>
              <a:buChar char=""/>
            </a:pPr>
            <a:r>
              <a:rPr lang="en-US" sz="2000"/>
              <a:t>Σύνθεση του καλαθιού</a:t>
            </a:r>
          </a:p>
          <a:p>
            <a:pPr marL="628650" lvl="1">
              <a:buClr>
                <a:schemeClr val="accent1"/>
              </a:buClr>
              <a:buFont typeface="Wingdings 3" charset="2"/>
              <a:buChar char=""/>
            </a:pPr>
            <a:r>
              <a:rPr lang="en-US" sz="2000"/>
              <a:t>Εύρεση τιμών </a:t>
            </a:r>
          </a:p>
          <a:p>
            <a:pPr marL="628650" lvl="1">
              <a:buClr>
                <a:schemeClr val="accent1"/>
              </a:buClr>
              <a:buFont typeface="Wingdings 3" charset="2"/>
              <a:buChar char=""/>
            </a:pPr>
            <a:r>
              <a:rPr lang="en-US" sz="2000"/>
              <a:t>Υπολογισμός του κόστους του καλαθιού</a:t>
            </a:r>
          </a:p>
          <a:p>
            <a:pPr marL="628650" lvl="1">
              <a:buClr>
                <a:schemeClr val="accent1"/>
              </a:buClr>
              <a:buFont typeface="Wingdings 3" charset="2"/>
              <a:buChar char=""/>
            </a:pPr>
            <a:r>
              <a:rPr lang="en-US" sz="2000"/>
              <a:t>Επιλογή του έτους βάσης και υπολογισμός του δείκτη</a:t>
            </a:r>
          </a:p>
          <a:p>
            <a:pPr marL="0" indent="0">
              <a:spcBef>
                <a:spcPts val="1000"/>
              </a:spcBef>
              <a:buClr>
                <a:schemeClr val="accent1"/>
              </a:buClr>
            </a:pPr>
            <a:endParaRPr lang="en-US" sz="2000"/>
          </a:p>
        </p:txBody>
      </p:sp>
    </p:spTree>
    <p:extLst>
      <p:ext uri="{BB962C8B-B14F-4D97-AF65-F5344CB8AC3E}">
        <p14:creationId xmlns:p14="http://schemas.microsoft.com/office/powerpoint/2010/main" val="306133475"/>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Προβλήματα στη Μέτρηση του Κόστους Ζωής</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spcBef>
                <a:spcPts val="1000"/>
              </a:spcBef>
              <a:buClr>
                <a:schemeClr val="accent1"/>
              </a:buClr>
            </a:pPr>
            <a:r>
              <a:rPr lang="en-US" sz="2000"/>
              <a:t>Μεροληψία υποκατάστασης </a:t>
            </a:r>
          </a:p>
          <a:p>
            <a:pPr lvl="1">
              <a:buClr>
                <a:schemeClr val="accent1"/>
              </a:buClr>
              <a:buFont typeface="Wingdings 3" charset="2"/>
              <a:buChar char=""/>
            </a:pPr>
            <a:r>
              <a:rPr lang="en-US" sz="2000"/>
              <a:t>Οι καταναλωτές προχωρούν σε υποκατάσταση αγαθών που έγιναν σχετικώς ακριβότερα οπότε το καλάθι δεν είναι σταθερό</a:t>
            </a:r>
          </a:p>
          <a:p>
            <a:pPr>
              <a:spcBef>
                <a:spcPts val="1000"/>
              </a:spcBef>
              <a:buClr>
                <a:schemeClr val="accent1"/>
              </a:buClr>
            </a:pPr>
            <a:r>
              <a:rPr lang="en-US" sz="2000"/>
              <a:t>Εισαγωγή νέων αγαθών</a:t>
            </a:r>
          </a:p>
          <a:p>
            <a:pPr>
              <a:spcBef>
                <a:spcPts val="1000"/>
              </a:spcBef>
              <a:buClr>
                <a:schemeClr val="accent1"/>
              </a:buClr>
            </a:pPr>
            <a:r>
              <a:rPr lang="en-US" sz="2000"/>
              <a:t>Αλλαγή στην ποιότητα που δε μετρήθηκε</a:t>
            </a:r>
          </a:p>
          <a:p>
            <a:pPr lvl="1">
              <a:buClr>
                <a:schemeClr val="accent1"/>
              </a:buClr>
              <a:buFont typeface="Wingdings 3" charset="2"/>
              <a:buChar char=""/>
            </a:pPr>
            <a:r>
              <a:rPr lang="en-US" sz="2000"/>
              <a:t>Οι υπολογιστές κάθε χρόνο γίνονται πολύ ισχυρότεροι</a:t>
            </a:r>
          </a:p>
          <a:p>
            <a:pPr>
              <a:spcBef>
                <a:spcPts val="1000"/>
              </a:spcBef>
              <a:buClr>
                <a:schemeClr val="accent1"/>
              </a:buClr>
            </a:pPr>
            <a:r>
              <a:rPr lang="en-US" sz="2000"/>
              <a:t>Οι άνθρωποι δεν είναι τυπικοί καταναλωτές. Οι συνταξιούχοι έχουν διαφορετικές αγοραστικές συνήθειες από ότι οι νέοι και οι οικογένειες</a:t>
            </a:r>
          </a:p>
        </p:txBody>
      </p:sp>
    </p:spTree>
    <p:extLst>
      <p:ext uri="{BB962C8B-B14F-4D97-AF65-F5344CB8AC3E}">
        <p14:creationId xmlns:p14="http://schemas.microsoft.com/office/powerpoint/2010/main" val="767089898"/>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2700">
                <a:solidFill>
                  <a:srgbClr val="EBEBEB"/>
                </a:solidFill>
              </a:rPr>
              <a:t>Αποπληθωριστής του ΑΕΠ vs Δείκτης Τιμών Καταναλωτή</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a:bodyPr>
          <a:lstStyle/>
          <a:p>
            <a:pPr>
              <a:lnSpc>
                <a:spcPct val="90000"/>
              </a:lnSpc>
              <a:spcBef>
                <a:spcPts val="1000"/>
              </a:spcBef>
              <a:buClr>
                <a:schemeClr val="accent1"/>
              </a:buClr>
            </a:pPr>
            <a:r>
              <a:rPr lang="en-US" sz="1700"/>
              <a:t>Αυτοί οι δείκτες μπορεί να αποκλίνουν</a:t>
            </a:r>
            <a:br>
              <a:rPr lang="en-US" sz="1700"/>
            </a:br>
            <a:endParaRPr lang="en-US" sz="1700"/>
          </a:p>
          <a:p>
            <a:pPr>
              <a:lnSpc>
                <a:spcPct val="90000"/>
              </a:lnSpc>
              <a:spcBef>
                <a:spcPts val="1000"/>
              </a:spcBef>
              <a:buClr>
                <a:schemeClr val="accent1"/>
              </a:buClr>
            </a:pPr>
            <a:r>
              <a:rPr lang="en-US" sz="1700"/>
              <a:t>Πρώτη διαφορά</a:t>
            </a:r>
          </a:p>
          <a:p>
            <a:pPr lvl="1">
              <a:lnSpc>
                <a:spcPct val="90000"/>
              </a:lnSpc>
              <a:buClr>
                <a:schemeClr val="accent1"/>
              </a:buClr>
              <a:buFont typeface="Wingdings 3" charset="2"/>
              <a:buChar char=""/>
            </a:pPr>
            <a:r>
              <a:rPr lang="en-US" sz="1700"/>
              <a:t>Ο αποπληθωριστής ΑΕΠ αντανακλά τις τιμές όλων των αγαθών και των υπηρεσιών που παράγονται εγχώρια</a:t>
            </a:r>
          </a:p>
          <a:p>
            <a:pPr lvl="1">
              <a:lnSpc>
                <a:spcPct val="90000"/>
              </a:lnSpc>
              <a:buClr>
                <a:schemeClr val="accent1"/>
              </a:buClr>
              <a:buFont typeface="Wingdings 3" charset="2"/>
              <a:buChar char=""/>
            </a:pPr>
            <a:r>
              <a:rPr lang="en-US" sz="1700"/>
              <a:t>ο ΔΤΚ αντανακλά τις τιμές όλων των αγαθών και των υπηρεσιών που αγοράζονται από τους καταναλωτές ανεξάρτητα από το που παρήχθησαν</a:t>
            </a:r>
          </a:p>
          <a:p>
            <a:pPr lvl="1">
              <a:lnSpc>
                <a:spcPct val="90000"/>
              </a:lnSpc>
              <a:buClr>
                <a:schemeClr val="accent1"/>
              </a:buClr>
              <a:buFont typeface="Wingdings 3" charset="2"/>
              <a:buChar char=""/>
            </a:pPr>
            <a:r>
              <a:rPr lang="en-US" sz="1700"/>
              <a:t>Μια μεγάλη αύξηση της τιμής των εισαγωγών θα επηρεάσει μόνο τον ΔΚΤ και όχι τον αποπληθωριστή του ΑΕΠ</a:t>
            </a:r>
            <a:br>
              <a:rPr lang="en-US" sz="1700"/>
            </a:br>
            <a:endParaRPr lang="en-US" sz="1700"/>
          </a:p>
          <a:p>
            <a:pPr>
              <a:lnSpc>
                <a:spcPct val="90000"/>
              </a:lnSpc>
              <a:spcBef>
                <a:spcPts val="1000"/>
              </a:spcBef>
              <a:buClr>
                <a:schemeClr val="accent1"/>
              </a:buClr>
            </a:pPr>
            <a:r>
              <a:rPr lang="en-US" sz="1700"/>
              <a:t>Δεύτερη διαφορά</a:t>
            </a:r>
          </a:p>
          <a:p>
            <a:pPr lvl="1">
              <a:lnSpc>
                <a:spcPct val="90000"/>
              </a:lnSpc>
              <a:buClr>
                <a:schemeClr val="accent1"/>
              </a:buClr>
              <a:buFont typeface="Wingdings 3" charset="2"/>
              <a:buChar char=""/>
            </a:pPr>
            <a:r>
              <a:rPr lang="en-US" sz="1700"/>
              <a:t>Ο ΔΤΚ συγκρίνει την τιμή ενός σταθερού καλαθιού</a:t>
            </a:r>
          </a:p>
          <a:p>
            <a:pPr lvl="1">
              <a:lnSpc>
                <a:spcPct val="90000"/>
              </a:lnSpc>
              <a:buClr>
                <a:schemeClr val="accent1"/>
              </a:buClr>
              <a:buFont typeface="Wingdings 3" charset="2"/>
              <a:buChar char=""/>
            </a:pPr>
            <a:r>
              <a:rPr lang="en-US" sz="1700"/>
              <a:t>Τα αγαθά και οι υπηρεσιές που χρησιμοποιούνται για να υπολογιστεί ο αποπληθωριστής ΑΕΠ αλλάζει αυτόματα με την πάροδο του χρόνου</a:t>
            </a:r>
          </a:p>
        </p:txBody>
      </p:sp>
    </p:spTree>
    <p:extLst>
      <p:ext uri="{BB962C8B-B14F-4D97-AF65-F5344CB8AC3E}">
        <p14:creationId xmlns:p14="http://schemas.microsoft.com/office/powerpoint/2010/main" val="3731499671"/>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Πραγματικό και ονομαστικό επιτόκιο</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6E99D81C-D067-66AB-DA4B-5E374C0DE474}"/>
              </a:ext>
            </a:extLst>
          </p:cNvPr>
          <p:cNvGraphicFramePr/>
          <p:nvPr>
            <p:extLst>
              <p:ext uri="{D42A27DB-BD31-4B8C-83A1-F6EECF244321}">
                <p14:modId xmlns:p14="http://schemas.microsoft.com/office/powerpoint/2010/main" val="164237140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075912"/>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Ανεργία</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rtlCol="0" anchor="ctr">
            <a:normAutofit lnSpcReduction="10000"/>
          </a:bodyPr>
          <a:lstStyle/>
          <a:p>
            <a:pPr>
              <a:lnSpc>
                <a:spcPct val="90000"/>
              </a:lnSpc>
              <a:spcBef>
                <a:spcPts val="1000"/>
              </a:spcBef>
              <a:buClr>
                <a:schemeClr val="accent1"/>
              </a:buClr>
            </a:pPr>
            <a:r>
              <a:rPr lang="en-US" sz="1700" b="1" dirty="0" err="1"/>
              <a:t>Ανεργί</a:t>
            </a:r>
            <a:r>
              <a:rPr lang="en-US" sz="1700" b="1" dirty="0"/>
              <a:t>α</a:t>
            </a:r>
            <a:r>
              <a:rPr lang="el-GR" sz="1700" b="1" dirty="0"/>
              <a:t>:</a:t>
            </a:r>
            <a:r>
              <a:rPr lang="en-US" sz="1700" dirty="0"/>
              <a:t> ο αριθμός των ατόμων που βρίσκονται σε κατάλληλη ηλικία για εργασία, είναι πρόθυμοι και μπορούν να εργαστούν στα υπάρχοντα επίπεδα μισθών και δεν έχουν θέση εργασίας.</a:t>
            </a:r>
          </a:p>
          <a:p>
            <a:pPr>
              <a:lnSpc>
                <a:spcPct val="90000"/>
              </a:lnSpc>
              <a:spcBef>
                <a:spcPts val="1000"/>
              </a:spcBef>
              <a:buClr>
                <a:schemeClr val="accent1"/>
              </a:buClr>
            </a:pPr>
            <a:r>
              <a:rPr lang="en-US" sz="1700" dirty="0" err="1"/>
              <a:t>Ανεργί</a:t>
            </a:r>
            <a:r>
              <a:rPr lang="en-US" sz="1700" dirty="0"/>
              <a:t>α μετράτε από:</a:t>
            </a:r>
          </a:p>
          <a:p>
            <a:pPr lvl="1">
              <a:lnSpc>
                <a:spcPct val="90000"/>
              </a:lnSpc>
              <a:buClr>
                <a:schemeClr val="accent1"/>
              </a:buClr>
              <a:buFont typeface="Wingdings 3" charset="2"/>
              <a:buChar char=""/>
            </a:pPr>
            <a:r>
              <a:rPr lang="en-US" sz="1700" dirty="0"/>
              <a:t>Κατα</a:t>
            </a:r>
            <a:r>
              <a:rPr lang="en-US" sz="1700" dirty="0" err="1"/>
              <a:t>μέτρηση</a:t>
            </a:r>
            <a:r>
              <a:rPr lang="en-US" sz="1700" dirty="0"/>
              <a:t> α</a:t>
            </a:r>
            <a:r>
              <a:rPr lang="en-US" sz="1700" dirty="0" err="1"/>
              <a:t>ιτούντων</a:t>
            </a:r>
            <a:endParaRPr lang="en-US" sz="1700" dirty="0"/>
          </a:p>
          <a:p>
            <a:pPr lvl="1">
              <a:lnSpc>
                <a:spcPct val="90000"/>
              </a:lnSpc>
              <a:buClr>
                <a:schemeClr val="accent1"/>
              </a:buClr>
              <a:buFont typeface="Wingdings 3" charset="2"/>
              <a:buChar char=""/>
            </a:pPr>
            <a:r>
              <a:rPr lang="en-US" sz="1700" dirty="0" err="1"/>
              <a:t>Έρευνες</a:t>
            </a:r>
            <a:r>
              <a:rPr lang="en-US" sz="1700" dirty="0"/>
              <a:t> </a:t>
            </a:r>
            <a:r>
              <a:rPr lang="en-US" sz="1700" dirty="0" err="1"/>
              <a:t>εργ</a:t>
            </a:r>
            <a:r>
              <a:rPr lang="en-US" sz="1700" dirty="0"/>
              <a:t>ατικού δυναμικού </a:t>
            </a:r>
          </a:p>
          <a:p>
            <a:pPr marL="914400" lvl="2" indent="-285750">
              <a:lnSpc>
                <a:spcPct val="90000"/>
              </a:lnSpc>
            </a:pPr>
            <a:r>
              <a:rPr lang="en-US" sz="1700" dirty="0" err="1"/>
              <a:t>Εργ</a:t>
            </a:r>
            <a:r>
              <a:rPr lang="en-US" sz="1700" dirty="0"/>
              <a:t>ατικό δυναμικό = Αριθμός εργαζομένων + αριθμός ανέργων</a:t>
            </a:r>
          </a:p>
          <a:p>
            <a:pPr marL="914400" lvl="2" indent="-285750">
              <a:lnSpc>
                <a:spcPct val="90000"/>
              </a:lnSpc>
            </a:pPr>
            <a:r>
              <a:rPr lang="en-US" sz="1700" dirty="0" err="1"/>
              <a:t>Ποσοστό</a:t>
            </a:r>
            <a:r>
              <a:rPr lang="en-US" sz="1700" dirty="0"/>
              <a:t> α</a:t>
            </a:r>
            <a:r>
              <a:rPr lang="en-US" sz="1700" dirty="0" err="1"/>
              <a:t>νεργί</a:t>
            </a:r>
            <a:r>
              <a:rPr lang="en-US" sz="1700" dirty="0"/>
              <a:t>ας = (Number of unemployed/Labour force x 100 </a:t>
            </a:r>
          </a:p>
          <a:p>
            <a:pPr marL="914400" lvl="2" indent="-285750">
              <a:lnSpc>
                <a:spcPct val="90000"/>
              </a:lnSpc>
            </a:pPr>
            <a:r>
              <a:rPr lang="en-US" sz="1700" dirty="0" err="1"/>
              <a:t>Ποσοστό</a:t>
            </a:r>
            <a:r>
              <a:rPr lang="en-US" sz="1700" dirty="0"/>
              <a:t> </a:t>
            </a:r>
            <a:r>
              <a:rPr lang="en-US" sz="1700" dirty="0" err="1"/>
              <a:t>συμμετοχής</a:t>
            </a:r>
            <a:r>
              <a:rPr lang="en-US" sz="1700" dirty="0"/>
              <a:t> </a:t>
            </a:r>
            <a:r>
              <a:rPr lang="en-US" sz="1700" dirty="0" err="1"/>
              <a:t>στο</a:t>
            </a:r>
            <a:r>
              <a:rPr lang="en-US" sz="1700" dirty="0"/>
              <a:t> </a:t>
            </a:r>
            <a:r>
              <a:rPr lang="en-US" sz="1700" dirty="0" err="1"/>
              <a:t>εργ</a:t>
            </a:r>
            <a:r>
              <a:rPr lang="en-US" sz="1700" dirty="0"/>
              <a:t>ατικό δυναμικό = (Εργατικό δυναμικό / Ενήλικος πληθυσμός) x 100</a:t>
            </a:r>
            <a:br>
              <a:rPr lang="en-US" sz="1700" dirty="0"/>
            </a:br>
            <a:endParaRPr lang="en-US" sz="1700" dirty="0"/>
          </a:p>
          <a:p>
            <a:pPr>
              <a:lnSpc>
                <a:spcPct val="90000"/>
              </a:lnSpc>
              <a:spcBef>
                <a:spcPts val="1000"/>
              </a:spcBef>
              <a:buClr>
                <a:schemeClr val="accent1"/>
              </a:buClr>
            </a:pPr>
            <a:r>
              <a:rPr lang="en-US" sz="1700" dirty="0" err="1"/>
              <a:t>Φυσικό</a:t>
            </a:r>
            <a:r>
              <a:rPr lang="en-US" sz="1700" dirty="0"/>
              <a:t> π</a:t>
            </a:r>
            <a:r>
              <a:rPr lang="en-US" sz="1700" dirty="0" err="1"/>
              <a:t>οσοστό</a:t>
            </a:r>
            <a:r>
              <a:rPr lang="en-US" sz="1700" dirty="0"/>
              <a:t> α</a:t>
            </a:r>
            <a:r>
              <a:rPr lang="en-US" sz="1700" dirty="0" err="1"/>
              <a:t>νεργί</a:t>
            </a:r>
            <a:r>
              <a:rPr lang="en-US" sz="1700" dirty="0"/>
              <a:t>ας το κανονικό ποσοστό ανεργίας γύρω από τον οποίο διακυμαίνεται το ποσοστό ανεργίας </a:t>
            </a:r>
          </a:p>
          <a:p>
            <a:pPr>
              <a:lnSpc>
                <a:spcPct val="90000"/>
              </a:lnSpc>
              <a:spcBef>
                <a:spcPts val="1000"/>
              </a:spcBef>
              <a:buClr>
                <a:schemeClr val="accent1"/>
              </a:buClr>
            </a:pPr>
            <a:r>
              <a:rPr lang="en-US" sz="1700" dirty="0" err="1"/>
              <a:t>Κυκλική</a:t>
            </a:r>
            <a:r>
              <a:rPr lang="en-US" sz="1700" dirty="0"/>
              <a:t> α</a:t>
            </a:r>
            <a:r>
              <a:rPr lang="en-US" sz="1700" dirty="0" err="1"/>
              <a:t>νεργί</a:t>
            </a:r>
            <a:r>
              <a:rPr lang="en-US" sz="1700" dirty="0"/>
              <a:t>α η απόκλιση της ανεργίας από το φυσικό ποσοστό της </a:t>
            </a:r>
          </a:p>
        </p:txBody>
      </p:sp>
    </p:spTree>
    <p:extLst>
      <p:ext uri="{BB962C8B-B14F-4D97-AF65-F5344CB8AC3E}">
        <p14:creationId xmlns:p14="http://schemas.microsoft.com/office/powerpoint/2010/main" val="1518803182"/>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Τρεις Βασικές Πολιτικές </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304FB967-1376-3760-D11F-25D52E471CAA}"/>
              </a:ext>
            </a:extLst>
          </p:cNvPr>
          <p:cNvGraphicFramePr/>
          <p:nvPr>
            <p:extLst>
              <p:ext uri="{D42A27DB-BD31-4B8C-83A1-F6EECF244321}">
                <p14:modId xmlns:p14="http://schemas.microsoft.com/office/powerpoint/2010/main" val="399140205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60866"/>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151409-A393-BBEF-A726-9BB22D05C43B}"/>
              </a:ext>
            </a:extLst>
          </p:cNvPr>
          <p:cNvSpPr>
            <a:spLocks noGrp="1"/>
          </p:cNvSpPr>
          <p:nvPr>
            <p:ph type="title"/>
          </p:nvPr>
        </p:nvSpPr>
        <p:spPr>
          <a:xfrm>
            <a:off x="1154955" y="973667"/>
            <a:ext cx="2942210" cy="4833745"/>
          </a:xfrm>
        </p:spPr>
        <p:txBody>
          <a:bodyPr>
            <a:normAutofit/>
          </a:bodyPr>
          <a:lstStyle/>
          <a:p>
            <a:r>
              <a:rPr lang="el-GR" b="1" dirty="0">
                <a:solidFill>
                  <a:schemeClr val="tx1"/>
                </a:solidFill>
              </a:rPr>
              <a:t>Χρήμα &amp; Τράπεζες </a:t>
            </a:r>
          </a:p>
        </p:txBody>
      </p:sp>
      <p:sp>
        <p:nvSpPr>
          <p:cNvPr id="4" name="Θέση αριθμού διαφάνειας 3">
            <a:extLst>
              <a:ext uri="{FF2B5EF4-FFF2-40B4-BE49-F238E27FC236}">
                <a16:creationId xmlns:a16="http://schemas.microsoft.com/office/drawing/2014/main" id="{880F8DCB-BBA4-2540-A113-3D5E8C20AB84}"/>
              </a:ext>
            </a:extLst>
          </p:cNvPr>
          <p:cNvSpPr>
            <a:spLocks noGrp="1"/>
          </p:cNvSpPr>
          <p:nvPr>
            <p:ph type="sldNum" sz="quarter" idx="12"/>
          </p:nvPr>
        </p:nvSpPr>
        <p:spPr>
          <a:xfrm>
            <a:off x="10352540" y="295729"/>
            <a:ext cx="838199" cy="767687"/>
          </a:xfrm>
        </p:spPr>
        <p:txBody>
          <a:bodyPr>
            <a:normAutofit/>
          </a:bodyPr>
          <a:lstStyle/>
          <a:p>
            <a:pPr>
              <a:spcAft>
                <a:spcPts val="600"/>
              </a:spcAft>
            </a:pPr>
            <a:endParaRPr lang="el-GR" dirty="0">
              <a:solidFill>
                <a:srgbClr val="FFFFFF"/>
              </a:solidFill>
            </a:endParaRPr>
          </a:p>
        </p:txBody>
      </p:sp>
      <p:graphicFrame>
        <p:nvGraphicFramePr>
          <p:cNvPr id="19" name="Θέση περιεχομένου 2">
            <a:extLst>
              <a:ext uri="{FF2B5EF4-FFF2-40B4-BE49-F238E27FC236}">
                <a16:creationId xmlns:a16="http://schemas.microsoft.com/office/drawing/2014/main" id="{218EC100-6E95-1E7A-3DED-EFBC1CDBF7DC}"/>
              </a:ext>
            </a:extLst>
          </p:cNvPr>
          <p:cNvGraphicFramePr>
            <a:graphicFrameLocks noGrp="1"/>
          </p:cNvGraphicFramePr>
          <p:nvPr>
            <p:ph idx="1"/>
            <p:extLst>
              <p:ext uri="{D42A27DB-BD31-4B8C-83A1-F6EECF244321}">
                <p14:modId xmlns:p14="http://schemas.microsoft.com/office/powerpoint/2010/main" val="273899008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8069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l-GR">
                <a:solidFill>
                  <a:srgbClr val="EBEBEB"/>
                </a:solidFill>
              </a:rPr>
              <a:t>Οι Φόροι </a:t>
            </a:r>
            <a:endParaRPr lang="en-GB">
              <a:solidFill>
                <a:srgbClr val="EBEBEB"/>
              </a:solidFill>
            </a:endParaRP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C01B9A8E-5EFD-78C4-080B-79B3840CEBE4}"/>
              </a:ext>
            </a:extLst>
          </p:cNvPr>
          <p:cNvGraphicFramePr>
            <a:graphicFrameLocks noGrp="1"/>
          </p:cNvGraphicFramePr>
          <p:nvPr>
            <p:ph idx="1"/>
            <p:extLst>
              <p:ext uri="{D42A27DB-BD31-4B8C-83A1-F6EECF244321}">
                <p14:modId xmlns:p14="http://schemas.microsoft.com/office/powerpoint/2010/main" val="392397956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A8FC46-24BA-37A7-7301-599F4104C15F}"/>
              </a:ext>
            </a:extLst>
          </p:cNvPr>
          <p:cNvSpPr>
            <a:spLocks noGrp="1"/>
          </p:cNvSpPr>
          <p:nvPr>
            <p:ph type="title"/>
          </p:nvPr>
        </p:nvSpPr>
        <p:spPr>
          <a:xfrm>
            <a:off x="1154955" y="973667"/>
            <a:ext cx="2942210" cy="4833745"/>
          </a:xfrm>
        </p:spPr>
        <p:txBody>
          <a:bodyPr>
            <a:normAutofit/>
          </a:bodyPr>
          <a:lstStyle/>
          <a:p>
            <a:endParaRPr lang="el-GR" dirty="0">
              <a:solidFill>
                <a:srgbClr val="EBEBEB"/>
              </a:solidFill>
            </a:endParaRPr>
          </a:p>
        </p:txBody>
      </p:sp>
      <p:sp>
        <p:nvSpPr>
          <p:cNvPr id="4" name="Θέση αριθμού διαφάνειας 3">
            <a:extLst>
              <a:ext uri="{FF2B5EF4-FFF2-40B4-BE49-F238E27FC236}">
                <a16:creationId xmlns:a16="http://schemas.microsoft.com/office/drawing/2014/main" id="{617BC0DE-C54B-D7F6-5432-6E9E977FB334}"/>
              </a:ext>
            </a:extLst>
          </p:cNvPr>
          <p:cNvSpPr>
            <a:spLocks noGrp="1"/>
          </p:cNvSpPr>
          <p:nvPr>
            <p:ph type="sldNum" sz="quarter" idx="12"/>
          </p:nvPr>
        </p:nvSpPr>
        <p:spPr>
          <a:xfrm>
            <a:off x="10352540" y="295729"/>
            <a:ext cx="838199" cy="767687"/>
          </a:xfrm>
        </p:spPr>
        <p:txBody>
          <a:bodyPr>
            <a:normAutofit/>
          </a:bodyPr>
          <a:lstStyle/>
          <a:p>
            <a:pPr>
              <a:spcAft>
                <a:spcPts val="600"/>
              </a:spcAft>
            </a:pPr>
            <a:endParaRPr lang="el-GR" dirty="0">
              <a:solidFill>
                <a:srgbClr val="FFFFFF"/>
              </a:solidFill>
            </a:endParaRPr>
          </a:p>
        </p:txBody>
      </p:sp>
      <p:graphicFrame>
        <p:nvGraphicFramePr>
          <p:cNvPr id="19" name="Θέση περιεχομένου 2">
            <a:extLst>
              <a:ext uri="{FF2B5EF4-FFF2-40B4-BE49-F238E27FC236}">
                <a16:creationId xmlns:a16="http://schemas.microsoft.com/office/drawing/2014/main" id="{474ECC88-667A-D0AB-E332-F97E85157DA4}"/>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829448"/>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9" name="Group 4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0" name="Rectangle 4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Oval 5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Νομισματική Πολιτική</a:t>
            </a:r>
          </a:p>
        </p:txBody>
      </p:sp>
      <p:sp>
        <p:nvSpPr>
          <p:cNvPr id="58" name="Rectangle 5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4DBC7A7D-E141-CF58-1EA6-4B4752354AA1}"/>
              </a:ext>
            </a:extLst>
          </p:cNvPr>
          <p:cNvGraphicFramePr/>
          <p:nvPr>
            <p:extLst>
              <p:ext uri="{D42A27DB-BD31-4B8C-83A1-F6EECF244321}">
                <p14:modId xmlns:p14="http://schemas.microsoft.com/office/powerpoint/2010/main" val="148368892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391569"/>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Τίτλος 1">
            <a:extLst>
              <a:ext uri="{FF2B5EF4-FFF2-40B4-BE49-F238E27FC236}">
                <a16:creationId xmlns:a16="http://schemas.microsoft.com/office/drawing/2014/main" id="{5B8D1677-28E2-BA80-9EB4-6666E6E9A7B5}"/>
              </a:ext>
            </a:extLst>
          </p:cNvPr>
          <p:cNvSpPr>
            <a:spLocks noGrp="1"/>
          </p:cNvSpPr>
          <p:nvPr>
            <p:ph type="title"/>
          </p:nvPr>
        </p:nvSpPr>
        <p:spPr>
          <a:xfrm>
            <a:off x="994087" y="1130603"/>
            <a:ext cx="3342442" cy="4596794"/>
          </a:xfrm>
        </p:spPr>
        <p:txBody>
          <a:bodyPr anchor="ctr">
            <a:normAutofit/>
          </a:bodyPr>
          <a:lstStyle/>
          <a:p>
            <a:r>
              <a:rPr lang="el-GR" sz="3200" b="1" dirty="0">
                <a:solidFill>
                  <a:schemeClr val="bg1"/>
                </a:solidFill>
                <a:effectLst/>
                <a:latin typeface="Times New Roman" panose="02020603050405020304" pitchFamily="18" charset="0"/>
                <a:ea typeface="Times New Roman" panose="02020603050405020304" pitchFamily="18" charset="0"/>
              </a:rPr>
              <a:t>Τα 3 εργαλεία της Νομισματικής Πολιτικής </a:t>
            </a:r>
            <a:br>
              <a:rPr lang="el-GR" sz="3200" dirty="0">
                <a:solidFill>
                  <a:schemeClr val="bg1"/>
                </a:solidFill>
                <a:effectLst/>
                <a:latin typeface="Times New Roman" panose="02020603050405020304" pitchFamily="18" charset="0"/>
                <a:ea typeface="Times New Roman" panose="02020603050405020304" pitchFamily="18" charset="0"/>
              </a:rPr>
            </a:br>
            <a:endParaRPr lang="el-GR" sz="3200" dirty="0">
              <a:solidFill>
                <a:schemeClr val="bg1"/>
              </a:solidFill>
            </a:endParaRPr>
          </a:p>
        </p:txBody>
      </p:sp>
      <p:sp>
        <p:nvSpPr>
          <p:cNvPr id="3" name="Θέση περιεχομένου 2">
            <a:extLst>
              <a:ext uri="{FF2B5EF4-FFF2-40B4-BE49-F238E27FC236}">
                <a16:creationId xmlns:a16="http://schemas.microsoft.com/office/drawing/2014/main" id="{EEF3500D-A99B-AB91-C0C3-A44071378DB6}"/>
              </a:ext>
            </a:extLst>
          </p:cNvPr>
          <p:cNvSpPr>
            <a:spLocks noGrp="1"/>
          </p:cNvSpPr>
          <p:nvPr>
            <p:ph idx="1"/>
          </p:nvPr>
        </p:nvSpPr>
        <p:spPr>
          <a:xfrm>
            <a:off x="5290077" y="437513"/>
            <a:ext cx="5502614" cy="5954325"/>
          </a:xfrm>
        </p:spPr>
        <p:txBody>
          <a:bodyPr anchor="ctr">
            <a:normAutofit/>
          </a:bodyPr>
          <a:lstStyle/>
          <a:p>
            <a:r>
              <a:rPr lang="el-GR" sz="2000" b="1" dirty="0">
                <a:effectLst/>
                <a:latin typeface="Times New Roman" panose="02020603050405020304" pitchFamily="18" charset="0"/>
                <a:ea typeface="Times New Roman" panose="02020603050405020304" pitchFamily="18" charset="0"/>
              </a:rPr>
              <a:t>Τα υποχρεωτικά διαθέσιμα των τραπεζών</a:t>
            </a:r>
            <a:r>
              <a:rPr lang="el-GR" sz="2000" dirty="0">
                <a:effectLst/>
                <a:latin typeface="Times New Roman" panose="02020603050405020304" pitchFamily="18" charset="0"/>
                <a:ea typeface="Times New Roman" panose="02020603050405020304" pitchFamily="18" charset="0"/>
              </a:rPr>
              <a:t>: αύξηση των υποχρεωτικών διαθεσίμων μειώνει τον πολλαπλασιαστή χρήματος και άρα την προσφορά χρήματος </a:t>
            </a:r>
            <a:endParaRPr lang="en-GB" sz="2000" b="1" dirty="0">
              <a:effectLst/>
              <a:latin typeface="Times New Roman" panose="02020603050405020304" pitchFamily="18" charset="0"/>
              <a:ea typeface="Times New Roman" panose="02020603050405020304" pitchFamily="18" charset="0"/>
            </a:endParaRPr>
          </a:p>
          <a:p>
            <a:r>
              <a:rPr lang="el-GR" sz="2000" b="1" dirty="0">
                <a:effectLst/>
                <a:latin typeface="Times New Roman" panose="02020603050405020304" pitchFamily="18" charset="0"/>
                <a:ea typeface="Times New Roman" panose="02020603050405020304" pitchFamily="18" charset="0"/>
              </a:rPr>
              <a:t>Το προεξοφλητικό επιτόκιο: </a:t>
            </a:r>
            <a:r>
              <a:rPr lang="el-GR" sz="2000" dirty="0">
                <a:effectLst/>
                <a:latin typeface="Times New Roman" panose="02020603050405020304" pitchFamily="18" charset="0"/>
                <a:ea typeface="Times New Roman" panose="02020603050405020304" pitchFamily="18" charset="0"/>
              </a:rPr>
              <a:t>είναι το επιτόκιο που επιβάλλει η ΚΤ όταν χορηγεί δάνεια στις τράπεζες. Όσο χαμηλότερο είναι το προεξοφλητικό επιτόκιο τόσο φθηνότερος είναι ο δανεισμός για τις τράπεζες και τόσο περισσότερο αυξάνει η προσφορά χρήματος.          </a:t>
            </a:r>
          </a:p>
          <a:p>
            <a:pPr marL="0" indent="0">
              <a:buNone/>
            </a:pPr>
            <a:endParaRPr lang="el-GR" sz="2000" dirty="0"/>
          </a:p>
        </p:txBody>
      </p:sp>
      <p:sp>
        <p:nvSpPr>
          <p:cNvPr id="4" name="Θέση αριθμού διαφάνειας 3">
            <a:extLst>
              <a:ext uri="{FF2B5EF4-FFF2-40B4-BE49-F238E27FC236}">
                <a16:creationId xmlns:a16="http://schemas.microsoft.com/office/drawing/2014/main" id="{42CDC66E-6734-464E-9391-9A44136C8D21}"/>
              </a:ext>
            </a:extLst>
          </p:cNvPr>
          <p:cNvSpPr>
            <a:spLocks noGrp="1"/>
          </p:cNvSpPr>
          <p:nvPr>
            <p:ph type="sldNum" sz="quarter" idx="12"/>
          </p:nvPr>
        </p:nvSpPr>
        <p:spPr>
          <a:xfrm>
            <a:off x="10792691" y="6391838"/>
            <a:ext cx="838199" cy="304799"/>
          </a:xfrm>
        </p:spPr>
        <p:txBody>
          <a:bodyPr anchor="ctr">
            <a:normAutofit/>
          </a:bodyPr>
          <a:lstStyle/>
          <a:p>
            <a:pPr algn="r"/>
            <a:endParaRPr lang="el-GR" sz="1000">
              <a:solidFill>
                <a:schemeClr val="accent1"/>
              </a:solidFill>
            </a:endParaRPr>
          </a:p>
        </p:txBody>
      </p:sp>
    </p:spTree>
    <p:extLst>
      <p:ext uri="{BB962C8B-B14F-4D97-AF65-F5344CB8AC3E}">
        <p14:creationId xmlns:p14="http://schemas.microsoft.com/office/powerpoint/2010/main" val="3640935149"/>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2800">
                <a:solidFill>
                  <a:srgbClr val="EBEBEB"/>
                </a:solidFill>
              </a:rPr>
              <a:t>Τι είναι η Δημοσιονομική Πολιτική?</a:t>
            </a:r>
          </a:p>
        </p:txBody>
      </p:sp>
      <p:sp>
        <p:nvSpPr>
          <p:cNvPr id="57" name="Rectangle 5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2">
            <a:extLst>
              <a:ext uri="{FF2B5EF4-FFF2-40B4-BE49-F238E27FC236}">
                <a16:creationId xmlns:a16="http://schemas.microsoft.com/office/drawing/2014/main" id="{7240323D-7A08-4003-88F2-28B245577F2E}"/>
              </a:ext>
            </a:extLst>
          </p:cNvPr>
          <p:cNvGraphicFramePr/>
          <p:nvPr>
            <p:extLst>
              <p:ext uri="{D42A27DB-BD31-4B8C-83A1-F6EECF244321}">
                <p14:modId xmlns:p14="http://schemas.microsoft.com/office/powerpoint/2010/main" val="176847480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632409"/>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2700">
                <a:solidFill>
                  <a:srgbClr val="EBEBEB"/>
                </a:solidFill>
              </a:rPr>
              <a:t>Μια Εξίσωση για τον Πολλαπλασιαστή Δαπανών</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numCol="2" rtlCol="0" anchor="ctr">
            <a:normAutofit/>
          </a:bodyPr>
          <a:lstStyle/>
          <a:p>
            <a:pPr>
              <a:lnSpc>
                <a:spcPct val="90000"/>
              </a:lnSpc>
              <a:spcBef>
                <a:spcPts val="1000"/>
              </a:spcBef>
              <a:buClr>
                <a:schemeClr val="accent1"/>
              </a:buClr>
            </a:pPr>
            <a:r>
              <a:rPr lang="en-US" sz="1700" u="sng"/>
              <a:t>Πολλαπλασιαστικό αποτέλεσμα:</a:t>
            </a:r>
            <a:r>
              <a:rPr lang="en-US" sz="1700"/>
              <a:t> οι επιπρόσθετες μετατοπίσεις στη συνολική ζήτηση που προκύπτουν όταν η επεκτατική δημοσιονομική πολιτική αυξάνει το εισόδημα και κατ’ επέκταση τις καταναλωτικές δαπάνες</a:t>
            </a:r>
          </a:p>
          <a:p>
            <a:pPr>
              <a:lnSpc>
                <a:spcPct val="90000"/>
              </a:lnSpc>
              <a:spcBef>
                <a:spcPts val="1000"/>
              </a:spcBef>
              <a:buClr>
                <a:schemeClr val="accent1"/>
              </a:buClr>
            </a:pPr>
            <a:r>
              <a:rPr lang="en-US" sz="1700"/>
              <a:t>Οριακή ροπή προς κατανάλωση (MPC) το ποσοστό του επιπλέον εισοδήματος που ένα νοικοκυριό δαπανά αντί να το αποταμιεύει  </a:t>
            </a:r>
          </a:p>
          <a:p>
            <a:pPr>
              <a:lnSpc>
                <a:spcPct val="90000"/>
              </a:lnSpc>
              <a:spcBef>
                <a:spcPts val="1000"/>
              </a:spcBef>
              <a:buClr>
                <a:schemeClr val="accent1"/>
              </a:buClr>
            </a:pPr>
            <a:r>
              <a:rPr lang="en-US" sz="1700"/>
              <a:t>Πολλαπλασιαστής = </a:t>
            </a:r>
          </a:p>
          <a:p>
            <a:pPr>
              <a:lnSpc>
                <a:spcPct val="90000"/>
              </a:lnSpc>
              <a:spcBef>
                <a:spcPts val="1000"/>
              </a:spcBef>
              <a:buClr>
                <a:schemeClr val="accent1"/>
              </a:buClr>
            </a:pPr>
            <a:r>
              <a:rPr lang="en-US" sz="1700"/>
              <a:t>(1 + MPC + MPC</a:t>
            </a:r>
            <a:r>
              <a:rPr lang="en-US" sz="1700" baseline="30000"/>
              <a:t>2</a:t>
            </a:r>
            <a:r>
              <a:rPr lang="en-US" sz="1700"/>
              <a:t>  + MPC</a:t>
            </a:r>
            <a:r>
              <a:rPr lang="en-US" sz="1700" baseline="30000"/>
              <a:t>3</a:t>
            </a:r>
            <a:r>
              <a:rPr lang="en-US" sz="1700"/>
              <a:t> + ….) </a:t>
            </a:r>
          </a:p>
          <a:p>
            <a:pPr>
              <a:lnSpc>
                <a:spcPct val="90000"/>
              </a:lnSpc>
              <a:spcBef>
                <a:spcPts val="1000"/>
              </a:spcBef>
              <a:buClr>
                <a:schemeClr val="accent1"/>
              </a:buClr>
            </a:pPr>
            <a:r>
              <a:rPr lang="en-US" sz="1700"/>
              <a:t>Ή ως: </a:t>
            </a:r>
            <a:br>
              <a:rPr lang="en-US" sz="1700"/>
            </a:br>
            <a:r>
              <a:rPr lang="en-US" sz="1700"/>
              <a:t>Πολλαπλασιαστής = 1/(1-MPC)</a:t>
            </a:r>
          </a:p>
          <a:p>
            <a:pPr marL="0" indent="0">
              <a:lnSpc>
                <a:spcPct val="90000"/>
              </a:lnSpc>
              <a:spcBef>
                <a:spcPts val="1000"/>
              </a:spcBef>
              <a:buClr>
                <a:schemeClr val="accent1"/>
              </a:buClr>
            </a:pPr>
            <a:r>
              <a:rPr lang="en-US" sz="1700"/>
              <a:t>Παράδειγμα:</a:t>
            </a:r>
          </a:p>
          <a:p>
            <a:pPr>
              <a:lnSpc>
                <a:spcPct val="90000"/>
              </a:lnSpc>
              <a:spcBef>
                <a:spcPts val="1000"/>
              </a:spcBef>
              <a:buClr>
                <a:schemeClr val="accent1"/>
              </a:buClr>
            </a:pPr>
            <a:r>
              <a:rPr lang="en-US" sz="1700"/>
              <a:t>Έστω ότι η κυβέρνηση μειώνει το φόρο κατά 5 δισ. € και ο MPC είναι 80% ή 4/5  </a:t>
            </a:r>
          </a:p>
          <a:p>
            <a:pPr>
              <a:lnSpc>
                <a:spcPct val="90000"/>
              </a:lnSpc>
              <a:spcBef>
                <a:spcPts val="1000"/>
              </a:spcBef>
              <a:buClr>
                <a:schemeClr val="accent1"/>
              </a:buClr>
            </a:pPr>
            <a:r>
              <a:rPr lang="en-US" sz="1700"/>
              <a:t>Τότε: πολλαπλασιαστής =</a:t>
            </a:r>
            <a:br>
              <a:rPr lang="en-US" sz="1700"/>
            </a:br>
            <a:r>
              <a:rPr lang="en-US" sz="1700"/>
              <a:t>(1/1-0.8) ή (1/0.2) = 5</a:t>
            </a:r>
          </a:p>
          <a:p>
            <a:pPr>
              <a:lnSpc>
                <a:spcPct val="90000"/>
              </a:lnSpc>
              <a:spcBef>
                <a:spcPts val="1000"/>
              </a:spcBef>
              <a:buClr>
                <a:schemeClr val="accent1"/>
              </a:buClr>
            </a:pPr>
            <a:r>
              <a:rPr lang="en-US" sz="1700"/>
              <a:t>Η μείωση φόρου ύψους 5 δισ. € θα οδηγήσει σε αύξηση της ζήτησης κατά 25 δισ. €</a:t>
            </a:r>
          </a:p>
          <a:p>
            <a:pPr>
              <a:lnSpc>
                <a:spcPct val="90000"/>
              </a:lnSpc>
              <a:spcBef>
                <a:spcPts val="1000"/>
              </a:spcBef>
              <a:buClr>
                <a:schemeClr val="accent1"/>
              </a:buClr>
            </a:pPr>
            <a:endParaRPr lang="en-US" sz="1700"/>
          </a:p>
          <a:p>
            <a:pPr>
              <a:lnSpc>
                <a:spcPct val="90000"/>
              </a:lnSpc>
              <a:spcBef>
                <a:spcPts val="1000"/>
              </a:spcBef>
              <a:buClr>
                <a:schemeClr val="accent1"/>
              </a:buClr>
            </a:pPr>
            <a:endParaRPr lang="en-US" sz="1700"/>
          </a:p>
        </p:txBody>
      </p:sp>
    </p:spTree>
    <p:extLst>
      <p:ext uri="{BB962C8B-B14F-4D97-AF65-F5344CB8AC3E}">
        <p14:creationId xmlns:p14="http://schemas.microsoft.com/office/powerpoint/2010/main" val="3691294230"/>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9" name="Rectangle 3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7" name="Rectangle 4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3" name="Freeform: Shape 5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5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vert="horz" lIns="91440" tIns="45720" rIns="91440" bIns="45720" rtlCol="0" anchor="ctr">
            <a:normAutofit/>
          </a:bodyPr>
          <a:lstStyle/>
          <a:p>
            <a:r>
              <a:rPr lang="en-US" sz="2700">
                <a:solidFill>
                  <a:srgbClr val="EBEBEB"/>
                </a:solidFill>
              </a:rPr>
              <a:t>Άλλες εφαρμογές του αποτελέσματος πολλαπλασιαστών</a:t>
            </a:r>
          </a:p>
        </p:txBody>
      </p:sp>
      <p:sp>
        <p:nvSpPr>
          <p:cNvPr id="3" name="Text Placeholder 2"/>
          <p:cNvSpPr>
            <a:spLocks noGrp="1"/>
          </p:cNvSpPr>
          <p:nvPr>
            <p:ph type="body" sz="quarter" idx="10"/>
          </p:nvPr>
        </p:nvSpPr>
        <p:spPr>
          <a:xfrm>
            <a:off x="5290077" y="437513"/>
            <a:ext cx="5502614" cy="5954325"/>
          </a:xfrm>
        </p:spPr>
        <p:txBody>
          <a:bodyPr vert="horz" lIns="91440" tIns="45720" rIns="91440" bIns="45720" numCol="2" spcCol="182880" rtlCol="0" anchor="ctr">
            <a:normAutofit/>
          </a:bodyPr>
          <a:lstStyle/>
          <a:p>
            <a:pPr marL="228600" indent="-228600">
              <a:lnSpc>
                <a:spcPct val="90000"/>
              </a:lnSpc>
              <a:spcBef>
                <a:spcPts val="1000"/>
              </a:spcBef>
              <a:buClr>
                <a:schemeClr val="accent1"/>
              </a:buClr>
            </a:pPr>
            <a:r>
              <a:rPr lang="en-US" sz="1400"/>
              <a:t>Το πολλαπλασιαστικό αποτέλεσμα ισχύει για κάθε γεγονός που αλλάζει τις δαπάνες για οποιοδήποτε στοιχείο του ΑΕΠ (κατανάλωση, επενδύσεις, κρατικές αγορές ή καθαρές εξαγωγές)  </a:t>
            </a:r>
          </a:p>
          <a:p>
            <a:pPr marL="228600" indent="-228600">
              <a:lnSpc>
                <a:spcPct val="90000"/>
              </a:lnSpc>
              <a:spcBef>
                <a:spcPts val="1000"/>
              </a:spcBef>
              <a:buClr>
                <a:schemeClr val="accent1"/>
              </a:buClr>
            </a:pPr>
            <a:r>
              <a:rPr lang="en-US" sz="1400"/>
              <a:t>Παραδείγματα: η μείωση των καθαρών εξαγωγών λόγω ύφεσης σε άλλη χώρα ή έκρηξη στις χρηματιστηριακές αγορές που αυξάνει την κατανάλωση</a:t>
            </a:r>
          </a:p>
          <a:p>
            <a:pPr marL="228600" indent="-228600">
              <a:lnSpc>
                <a:spcPct val="90000"/>
              </a:lnSpc>
              <a:spcBef>
                <a:spcPts val="1000"/>
              </a:spcBef>
              <a:buClr>
                <a:schemeClr val="accent1"/>
              </a:buClr>
            </a:pPr>
            <a:r>
              <a:rPr lang="en-US" sz="1400"/>
              <a:t>Αυτόνομες δαπάνες: δαπάνες που δεν εξαρτώνται από το εισόδημα. Οι κρατικές δαπάνες είναι ένα καλό παράδειγμα</a:t>
            </a:r>
            <a:br>
              <a:rPr lang="en-US" sz="1400"/>
            </a:br>
            <a:br>
              <a:rPr lang="en-US" sz="1400"/>
            </a:br>
            <a:br>
              <a:rPr lang="en-US" sz="1400"/>
            </a:br>
            <a:endParaRPr lang="en-US" sz="1400"/>
          </a:p>
          <a:p>
            <a:pPr marL="228600" indent="-228600">
              <a:lnSpc>
                <a:spcPct val="90000"/>
              </a:lnSpc>
              <a:spcBef>
                <a:spcPts val="1000"/>
              </a:spcBef>
              <a:buClr>
                <a:schemeClr val="accent1"/>
              </a:buClr>
            </a:pPr>
            <a:r>
              <a:rPr lang="en-US" sz="1400"/>
              <a:t>Μια αύξηση των αυτόνομων δαπανών, που ονομάζεται και ενέσεις, επιφέρει περαιτέρω αύξηση των δαπανών - αυτό είναι το πολλαπλασιαστικό αποτέλεσμα </a:t>
            </a:r>
          </a:p>
          <a:p>
            <a:pPr marL="228600" indent="-228600">
              <a:lnSpc>
                <a:spcPct val="90000"/>
              </a:lnSpc>
              <a:spcBef>
                <a:spcPts val="1000"/>
              </a:spcBef>
              <a:buClr>
                <a:schemeClr val="accent1"/>
              </a:buClr>
            </a:pPr>
            <a:r>
              <a:rPr lang="en-US" sz="1400"/>
              <a:t>Πολλαπλασιαστής = 1 / MPW όπου MPW είναι η οριακή ροπή προς απόσυρση</a:t>
            </a:r>
          </a:p>
          <a:p>
            <a:pPr marL="228600" indent="-228600">
              <a:lnSpc>
                <a:spcPct val="90000"/>
              </a:lnSpc>
              <a:spcBef>
                <a:spcPts val="1000"/>
              </a:spcBef>
              <a:buClr>
                <a:schemeClr val="accent1"/>
              </a:buClr>
            </a:pPr>
            <a:r>
              <a:rPr lang="en-US" sz="1400"/>
              <a:t>Μια κυβέρνηση μπορεί να δημιουργήσει ένα έλλειμμα στον προϋπολογισμό προκειμένου για να τονώσει τις δαπάνες στην οικονομία</a:t>
            </a:r>
          </a:p>
          <a:p>
            <a:pPr marL="228600" indent="-228600">
              <a:lnSpc>
                <a:spcPct val="90000"/>
              </a:lnSpc>
              <a:spcBef>
                <a:spcPts val="1000"/>
              </a:spcBef>
              <a:buClr>
                <a:schemeClr val="accent1"/>
              </a:buClr>
            </a:pPr>
            <a:r>
              <a:rPr lang="en-US" sz="1400"/>
              <a:t>Λόγω του πολλαπλαστιαστικού αποτελέσματος η τόνωση δεν χρειάζεται να είναι τόσο υψηλή όσο το αποπληθωριστικου κενού</a:t>
            </a:r>
          </a:p>
        </p:txBody>
      </p:sp>
    </p:spTree>
    <p:extLst>
      <p:ext uri="{BB962C8B-B14F-4D97-AF65-F5344CB8AC3E}">
        <p14:creationId xmlns:p14="http://schemas.microsoft.com/office/powerpoint/2010/main" val="2336912670"/>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1808"/>
            <a:ext cx="8815361" cy="680889"/>
          </a:xfrm>
        </p:spPr>
        <p:txBody>
          <a:bodyPr/>
          <a:lstStyle/>
          <a:p>
            <a:r>
              <a:rPr lang="el-GR" sz="3200" b="1" dirty="0">
                <a:solidFill>
                  <a:schemeClr val="tx1"/>
                </a:solidFill>
              </a:rPr>
              <a:t>Πολιτική της Προσφοράς</a:t>
            </a:r>
            <a:endParaRPr lang="en-US" sz="3200" b="1" dirty="0">
              <a:solidFill>
                <a:schemeClr val="tx1"/>
              </a:solidFill>
            </a:endParaRPr>
          </a:p>
        </p:txBody>
      </p:sp>
      <p:sp>
        <p:nvSpPr>
          <p:cNvPr id="3" name="Text Placeholder 2"/>
          <p:cNvSpPr>
            <a:spLocks noGrp="1"/>
          </p:cNvSpPr>
          <p:nvPr>
            <p:ph type="body" sz="quarter" idx="10"/>
          </p:nvPr>
        </p:nvSpPr>
        <p:spPr>
          <a:xfrm>
            <a:off x="1919537" y="692696"/>
            <a:ext cx="4248471" cy="5473154"/>
          </a:xfrm>
        </p:spPr>
        <p:txBody>
          <a:bodyPr>
            <a:normAutofit fontScale="92500"/>
          </a:bodyPr>
          <a:lstStyle/>
          <a:p>
            <a:pPr>
              <a:spcBef>
                <a:spcPts val="500"/>
              </a:spcBef>
            </a:pPr>
            <a:r>
              <a:rPr lang="el-GR" sz="1600" dirty="0">
                <a:ea typeface="ＭＳ Ｐゴシック" pitchFamily="-112" charset="-128"/>
                <a:cs typeface="Times New Roman" pitchFamily="-112" charset="0"/>
              </a:rPr>
              <a:t>Πολιτική προσφοράς στοχεύει να </a:t>
            </a:r>
            <a:r>
              <a:rPr lang="en-GB" sz="1600" dirty="0">
                <a:ea typeface="ＭＳ Ｐゴシック" pitchFamily="-112" charset="-128"/>
                <a:cs typeface="Times New Roman" pitchFamily="-112" charset="0"/>
              </a:rPr>
              <a:t>:</a:t>
            </a:r>
          </a:p>
          <a:p>
            <a:pPr marL="519113" lvl="1" indent="-179388">
              <a:spcBef>
                <a:spcPts val="500"/>
              </a:spcBef>
            </a:pPr>
            <a:r>
              <a:rPr lang="el-GR" sz="1400" dirty="0">
                <a:ea typeface="ＭＳ Ｐゴシック" pitchFamily="-112" charset="-128"/>
                <a:cs typeface="Times New Roman" pitchFamily="-112" charset="0"/>
              </a:rPr>
              <a:t>Αυξήσει την αποτελεσματικότητα της αγοράς</a:t>
            </a:r>
            <a:endParaRPr lang="en-GB" sz="1400" dirty="0">
              <a:ea typeface="ＭＳ Ｐゴシック" pitchFamily="-112" charset="-128"/>
              <a:cs typeface="Times New Roman" pitchFamily="-112" charset="0"/>
            </a:endParaRPr>
          </a:p>
          <a:p>
            <a:pPr marL="519113" lvl="1" indent="-179388">
              <a:spcBef>
                <a:spcPts val="500"/>
              </a:spcBef>
              <a:spcAft>
                <a:spcPts val="2000"/>
              </a:spcAft>
            </a:pPr>
            <a:r>
              <a:rPr lang="el-GR" sz="1400" dirty="0"/>
              <a:t>Αυξήσει την ικανότητα της οικονομίας</a:t>
            </a:r>
            <a:r>
              <a:rPr lang="en-GB" sz="1400" dirty="0">
                <a:ea typeface="ＭＳ Ｐゴシック" pitchFamily="-112" charset="-128"/>
                <a:cs typeface="Times New Roman" pitchFamily="-112" charset="0"/>
              </a:rPr>
              <a:t> </a:t>
            </a:r>
          </a:p>
          <a:p>
            <a:pPr>
              <a:spcBef>
                <a:spcPts val="500"/>
              </a:spcBef>
            </a:pPr>
            <a:r>
              <a:rPr lang="el-GR" sz="1600" dirty="0">
                <a:ea typeface="ＭＳ Ｐゴシック" pitchFamily="-112" charset="-128"/>
                <a:cs typeface="Times New Roman" pitchFamily="-112" charset="0"/>
              </a:rPr>
              <a:t>Οι αγορές μπορούν να γίνουν πιο αποτελεσματικής μέσω</a:t>
            </a:r>
            <a:r>
              <a:rPr lang="en-GB" sz="1600" dirty="0">
                <a:ea typeface="ＭＳ Ｐゴシック" pitchFamily="-112" charset="-128"/>
                <a:cs typeface="Times New Roman" pitchFamily="-112" charset="0"/>
              </a:rPr>
              <a:t>:</a:t>
            </a:r>
          </a:p>
          <a:p>
            <a:pPr marL="519113" lvl="1" indent="-179388">
              <a:spcBef>
                <a:spcPts val="500"/>
              </a:spcBef>
            </a:pPr>
            <a:r>
              <a:rPr lang="el-GR" sz="1450" dirty="0">
                <a:ea typeface="ＭＳ Ｐゴシック" pitchFamily="-112" charset="-128"/>
                <a:cs typeface="Times New Roman" pitchFamily="-112" charset="0"/>
              </a:rPr>
              <a:t>Απελευθέρωσης αγορών</a:t>
            </a:r>
            <a:endParaRPr lang="en-GB" sz="1450" dirty="0">
              <a:ea typeface="ＭＳ Ｐゴシック" pitchFamily="-112" charset="-128"/>
              <a:cs typeface="Times New Roman" pitchFamily="-112" charset="0"/>
            </a:endParaRPr>
          </a:p>
          <a:p>
            <a:pPr marL="519113" lvl="1" indent="-179388">
              <a:spcBef>
                <a:spcPts val="500"/>
              </a:spcBef>
            </a:pPr>
            <a:r>
              <a:rPr lang="el-GR" sz="1450" dirty="0">
                <a:ea typeface="ＭＳ Ｐゴシック" pitchFamily="-112" charset="-128"/>
                <a:cs typeface="Times New Roman" pitchFamily="-112" charset="0"/>
              </a:rPr>
              <a:t>Αλλαγή φορολογικής νομοθεσίας</a:t>
            </a:r>
            <a:r>
              <a:rPr lang="en-GB" sz="1450" dirty="0">
                <a:ea typeface="ＭＳ Ｐゴシック" pitchFamily="-112" charset="-128"/>
                <a:cs typeface="Times New Roman" pitchFamily="-112" charset="0"/>
              </a:rPr>
              <a:t> (</a:t>
            </a:r>
            <a:r>
              <a:rPr lang="el-GR" sz="1450" dirty="0">
                <a:ea typeface="ＭＳ Ｐゴシック" pitchFamily="-112" charset="-128"/>
                <a:cs typeface="Times New Roman" pitchFamily="-112" charset="0"/>
              </a:rPr>
              <a:t>καμπύλη </a:t>
            </a:r>
            <a:r>
              <a:rPr lang="en-GB" sz="1450" dirty="0">
                <a:ea typeface="ＭＳ Ｐゴシック" pitchFamily="-112" charset="-128"/>
                <a:cs typeface="Times New Roman" pitchFamily="-112" charset="0"/>
              </a:rPr>
              <a:t>Laffer)</a:t>
            </a:r>
          </a:p>
          <a:p>
            <a:pPr marL="519113" lvl="1" indent="-179388">
              <a:spcBef>
                <a:spcPts val="500"/>
              </a:spcBef>
            </a:pPr>
            <a:r>
              <a:rPr lang="el-GR" sz="1450" dirty="0">
                <a:ea typeface="ＭＳ Ｐゴシック" pitchFamily="-112" charset="-128"/>
                <a:cs typeface="Times New Roman" pitchFamily="-112" charset="0"/>
              </a:rPr>
              <a:t>Μεταρρυθμίσεις στην κοινωνική πρόνοια</a:t>
            </a:r>
            <a:endParaRPr lang="en-GB" sz="1450" dirty="0">
              <a:ea typeface="ＭＳ Ｐゴシック" pitchFamily="-112" charset="-128"/>
              <a:cs typeface="Times New Roman" pitchFamily="-112" charset="0"/>
            </a:endParaRPr>
          </a:p>
          <a:p>
            <a:pPr marL="519113" lvl="1" indent="-179388">
              <a:spcBef>
                <a:spcPts val="500"/>
              </a:spcBef>
            </a:pPr>
            <a:r>
              <a:rPr lang="el-GR" sz="1450" dirty="0">
                <a:ea typeface="ＭＳ Ｐゴシック" pitchFamily="-112" charset="-128"/>
                <a:cs typeface="Times New Roman" pitchFamily="-112" charset="0"/>
              </a:rPr>
              <a:t>Ευέλικτες αγορές εργασίας</a:t>
            </a:r>
            <a:endParaRPr lang="en-GB" sz="1450" dirty="0">
              <a:ea typeface="ＭＳ Ｐゴシック" pitchFamily="-112" charset="-128"/>
              <a:cs typeface="Times New Roman" pitchFamily="-112" charset="0"/>
            </a:endParaRPr>
          </a:p>
          <a:p>
            <a:pPr marL="914400" lvl="2" indent="-285750">
              <a:spcBef>
                <a:spcPts val="500"/>
              </a:spcBef>
              <a:buFont typeface="Wingdings" pitchFamily="2" charset="2"/>
              <a:buChar char="ü"/>
            </a:pPr>
            <a:r>
              <a:rPr lang="el-GR" sz="1450" dirty="0">
                <a:ea typeface="ＭＳ Ｐゴシック" pitchFamily="-112" charset="-128"/>
                <a:cs typeface="Times New Roman" pitchFamily="-112" charset="0"/>
              </a:rPr>
              <a:t>Πιο ευέλικττες προσλήψεις και απολήσεις</a:t>
            </a:r>
            <a:endParaRPr lang="en-GB" sz="1450" dirty="0">
              <a:ea typeface="ＭＳ Ｐゴシック" pitchFamily="-112" charset="-128"/>
              <a:cs typeface="Times New Roman" pitchFamily="-112" charset="0"/>
            </a:endParaRPr>
          </a:p>
          <a:p>
            <a:pPr marL="914400" lvl="2" indent="-285750">
              <a:spcBef>
                <a:spcPts val="500"/>
              </a:spcBef>
              <a:buFont typeface="Wingdings" pitchFamily="2" charset="2"/>
              <a:buChar char="ü"/>
            </a:pPr>
            <a:r>
              <a:rPr lang="el-GR" sz="1450" dirty="0">
                <a:ea typeface="ＭＳ Ｐゴシック" pitchFamily="-112" charset="-128"/>
                <a:cs typeface="Times New Roman" pitchFamily="-112" charset="0"/>
              </a:rPr>
              <a:t>Βελτίωση της επαγγελματικής κινητικότητας</a:t>
            </a:r>
            <a:endParaRPr lang="en-GB" sz="1450" dirty="0">
              <a:ea typeface="ＭＳ Ｐゴシック" pitchFamily="-112" charset="-128"/>
              <a:cs typeface="Times New Roman" pitchFamily="-112" charset="0"/>
            </a:endParaRPr>
          </a:p>
          <a:p>
            <a:pPr marL="914400" lvl="2" indent="-285750">
              <a:spcBef>
                <a:spcPts val="500"/>
              </a:spcBef>
              <a:spcAft>
                <a:spcPts val="1000"/>
              </a:spcAft>
              <a:buFont typeface="Wingdings" pitchFamily="2" charset="2"/>
              <a:buChar char="ü"/>
            </a:pPr>
            <a:r>
              <a:rPr lang="el-GR" sz="1450" dirty="0">
                <a:ea typeface="ＭＳ Ｐゴシック" pitchFamily="-112" charset="-128"/>
                <a:cs typeface="Times New Roman" pitchFamily="-112" charset="0"/>
              </a:rPr>
              <a:t>Βελτίωση της γεωγραφικής κινητικότητας</a:t>
            </a:r>
            <a:endParaRPr lang="en-GB" sz="1450" dirty="0">
              <a:ea typeface="ＭＳ Ｐゴシック" pitchFamily="-112" charset="-128"/>
              <a:cs typeface="Times New Roman" pitchFamily="-112" charset="0"/>
            </a:endParaRPr>
          </a:p>
          <a:p>
            <a:pPr marL="519113" lvl="1" indent="-179388">
              <a:spcBef>
                <a:spcPts val="500"/>
              </a:spcBef>
            </a:pPr>
            <a:r>
              <a:rPr lang="el-GR" sz="1450" dirty="0">
                <a:ea typeface="ＭＳ Ｐゴシック" pitchFamily="-112" charset="-128"/>
                <a:cs typeface="Times New Roman" pitchFamily="-112" charset="0"/>
              </a:rPr>
              <a:t>Καλύτερη εκπαίδευση και κατάρτιση</a:t>
            </a:r>
            <a:endParaRPr lang="en-GB" sz="1450" dirty="0">
              <a:ea typeface="ＭＳ Ｐゴシック" pitchFamily="-112" charset="-128"/>
              <a:cs typeface="Times New Roman" pitchFamily="-112" charset="0"/>
            </a:endParaRPr>
          </a:p>
          <a:p>
            <a:pPr marL="519113" lvl="1" indent="-179388">
              <a:spcBef>
                <a:spcPts val="500"/>
              </a:spcBef>
            </a:pPr>
            <a:r>
              <a:rPr lang="el-GR" sz="1450" dirty="0">
                <a:ea typeface="ＭＳ Ｐゴシック" pitchFamily="-112" charset="-128"/>
                <a:cs typeface="Times New Roman" pitchFamily="-112" charset="0"/>
              </a:rPr>
              <a:t>Βελτιωμένες υποδομές</a:t>
            </a:r>
            <a:endParaRPr lang="en-GB" sz="1450" dirty="0">
              <a:ea typeface="ＭＳ Ｐゴシック" pitchFamily="-112" charset="-128"/>
              <a:cs typeface="Times New Roman" pitchFamily="-112" charset="0"/>
            </a:endParaRPr>
          </a:p>
          <a:p>
            <a:pPr marL="519113" lvl="1" indent="-179388">
              <a:spcBef>
                <a:spcPts val="500"/>
              </a:spcBef>
            </a:pPr>
            <a:r>
              <a:rPr lang="el-GR" sz="1450" dirty="0">
                <a:ea typeface="ＭＳ Ｐゴシック" pitchFamily="-112" charset="-128"/>
                <a:cs typeface="Times New Roman" pitchFamily="-112" charset="0"/>
              </a:rPr>
              <a:t>Αποδυνάμωση εργατικών σωματείων</a:t>
            </a:r>
            <a:endParaRPr lang="en-US" sz="1450" dirty="0"/>
          </a:p>
        </p:txBody>
      </p:sp>
      <p:sp>
        <p:nvSpPr>
          <p:cNvPr id="4" name="Text Placeholder 2"/>
          <p:cNvSpPr txBox="1">
            <a:spLocks/>
          </p:cNvSpPr>
          <p:nvPr/>
        </p:nvSpPr>
        <p:spPr>
          <a:xfrm>
            <a:off x="5482793" y="4722220"/>
            <a:ext cx="5112568" cy="1134544"/>
          </a:xfrm>
          <a:prstGeom prst="rect">
            <a:avLst/>
          </a:prstGeom>
          <a:gradFill>
            <a:gsLst>
              <a:gs pos="0">
                <a:srgbClr val="E5EEFF"/>
              </a:gs>
              <a:gs pos="100000">
                <a:srgbClr val="A3C4FF"/>
              </a:gs>
            </a:gsLst>
            <a:lin ang="5400000" scaled="1"/>
          </a:gradFill>
          <a:ln>
            <a:solidFill>
              <a:srgbClr val="A3C4FF"/>
            </a:solidFill>
          </a:ln>
        </p:spPr>
        <p:txBody>
          <a:bodyPr vert="horz" lIns="182880" tIns="274320" rIns="91440" bIns="274320" rtlCol="0" anchor="ctr">
            <a:noAutofit/>
          </a:bodyPr>
          <a:lstStyle>
            <a:lvl1pPr marL="344488" indent="-344488" algn="l" defTabSz="914400" rtl="0" eaLnBrk="1" latinLnBrk="0" hangingPunct="1">
              <a:spcBef>
                <a:spcPts val="576"/>
              </a:spcBef>
              <a:spcAft>
                <a:spcPts val="100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dirty="0">
                <a:ea typeface="ＭＳ Ｐゴシック" pitchFamily="29" charset="-128"/>
              </a:rPr>
              <a:t>Οι ευέλικτες αγορές εστιάζουν στην ευκολία με την οποία η ζήτηση και η προσφορά εργασίας ανταποκρίνονται σε μεταβαλλόμενες μισθολογικές συνθήκες</a:t>
            </a:r>
            <a:endParaRPr lang="en-US" sz="1800" dirty="0">
              <a:ea typeface="ＭＳ Ｐゴシック" pitchFamily="29"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85" y="1484784"/>
            <a:ext cx="4700499" cy="3168352"/>
          </a:xfrm>
          <a:prstGeom prst="rect">
            <a:avLst/>
          </a:prstGeom>
        </p:spPr>
      </p:pic>
    </p:spTree>
    <p:extLst>
      <p:ext uri="{BB962C8B-B14F-4D97-AF65-F5344CB8AC3E}">
        <p14:creationId xmlns:p14="http://schemas.microsoft.com/office/powerpoint/2010/main" val="11112530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 Τίτλος"/>
          <p:cNvSpPr>
            <a:spLocks noGrp="1"/>
          </p:cNvSpPr>
          <p:nvPr>
            <p:ph type="title"/>
          </p:nvPr>
        </p:nvSpPr>
        <p:spPr>
          <a:xfrm>
            <a:off x="1154955" y="973667"/>
            <a:ext cx="2942210" cy="4833745"/>
          </a:xfrm>
        </p:spPr>
        <p:txBody>
          <a:bodyPr>
            <a:normAutofit/>
          </a:bodyPr>
          <a:lstStyle/>
          <a:p>
            <a:r>
              <a:rPr lang="en-GB">
                <a:solidFill>
                  <a:srgbClr val="EBEBEB"/>
                </a:solidFill>
              </a:rPr>
              <a:t>G-T</a:t>
            </a:r>
          </a:p>
        </p:txBody>
      </p:sp>
      <p:sp>
        <p:nvSpPr>
          <p:cNvPr id="32"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3 - Θέση αριθμού διαφάνειας"/>
          <p:cNvSpPr>
            <a:spLocks noGrp="1"/>
          </p:cNvSpPr>
          <p:nvPr>
            <p:ph type="sldNum" sz="quarter" idx="12"/>
          </p:nvPr>
        </p:nvSpPr>
        <p:spPr>
          <a:xfrm>
            <a:off x="10352540" y="295729"/>
            <a:ext cx="838199" cy="767687"/>
          </a:xfrm>
        </p:spPr>
        <p:txBody>
          <a:bodyPr>
            <a:normAutofit/>
          </a:bodyPr>
          <a:lstStyle/>
          <a:p>
            <a:pPr>
              <a:spcAft>
                <a:spcPts val="600"/>
              </a:spcAft>
            </a:pPr>
            <a:endParaRPr lang="en-GB" dirty="0">
              <a:solidFill>
                <a:srgbClr val="FFFFFF"/>
              </a:solidFill>
            </a:endParaRPr>
          </a:p>
        </p:txBody>
      </p:sp>
      <p:graphicFrame>
        <p:nvGraphicFramePr>
          <p:cNvPr id="19" name="2 - Θέση περιεχομένου">
            <a:extLst>
              <a:ext uri="{FF2B5EF4-FFF2-40B4-BE49-F238E27FC236}">
                <a16:creationId xmlns:a16="http://schemas.microsoft.com/office/drawing/2014/main" id="{973C7E08-5D6E-B943-B5CB-3209435B2AAE}"/>
              </a:ext>
            </a:extLst>
          </p:cNvPr>
          <p:cNvGraphicFramePr>
            <a:graphicFrameLocks noGrp="1"/>
          </p:cNvGraphicFramePr>
          <p:nvPr>
            <p:ph idx="1"/>
            <p:extLst>
              <p:ext uri="{D42A27DB-BD31-4B8C-83A1-F6EECF244321}">
                <p14:modId xmlns:p14="http://schemas.microsoft.com/office/powerpoint/2010/main" val="190029289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TotalTime>
  <Words>5610</Words>
  <Application>Microsoft Office PowerPoint</Application>
  <PresentationFormat>Ευρεία οθόνη</PresentationFormat>
  <Paragraphs>506</Paragraphs>
  <Slides>86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86</vt:i4>
      </vt:variant>
    </vt:vector>
  </HeadingPairs>
  <TitlesOfParts>
    <vt:vector size="93" baseType="lpstr">
      <vt:lpstr>Arial</vt:lpstr>
      <vt:lpstr>Calibri</vt:lpstr>
      <vt:lpstr>Century Gothic</vt:lpstr>
      <vt:lpstr>Times New Roman</vt:lpstr>
      <vt:lpstr>Wingdings</vt:lpstr>
      <vt:lpstr>Wingdings 3</vt:lpstr>
      <vt:lpstr>Αίθουσα συσκέψεων "Ιόν"</vt:lpstr>
      <vt:lpstr>Εισαγωγή σε βασικές οικονομικές έννοιες </vt:lpstr>
      <vt:lpstr>Τι είναι η Οικονομική Επιστήμη </vt:lpstr>
      <vt:lpstr>Οι βασικοί τύποι οικονομιών </vt:lpstr>
      <vt:lpstr>Οι βασικοί λήπτες οικονομικών αποφάσεων (οικονομία της Αγοράς)  </vt:lpstr>
      <vt:lpstr>Πυλώνες</vt:lpstr>
      <vt:lpstr>Αγορά </vt:lpstr>
      <vt:lpstr>Το πλέγμα των βασικών οικονομικών σχέσεων</vt:lpstr>
      <vt:lpstr>Οι Φόροι </vt:lpstr>
      <vt:lpstr>G-T</vt:lpstr>
      <vt:lpstr>Ο Δημόσιος Τομέας</vt:lpstr>
      <vt:lpstr>Τα Νοικοκυριά ως Πωλητές </vt:lpstr>
      <vt:lpstr>Τα Νοικοκυριά ως Αγοραστές</vt:lpstr>
      <vt:lpstr>Παρουσίαση του PowerPoint</vt:lpstr>
      <vt:lpstr>Παρουσίαση του PowerPoint</vt:lpstr>
      <vt:lpstr>Η κατανομή του Πλούτου</vt:lpstr>
      <vt:lpstr>Οι Επιχειρήσεις </vt:lpstr>
      <vt:lpstr>Παρουσίαση του PowerPoint</vt:lpstr>
      <vt:lpstr>Μηχανισμός Αγοράς </vt:lpstr>
      <vt:lpstr>Μικροοικονομικές έννοιες </vt:lpstr>
      <vt:lpstr>Αγορές και ανταγωνισμός</vt:lpstr>
      <vt:lpstr>Ανταγωνισμός: Τέλειος &amp; λοιπές δομές</vt:lpstr>
      <vt:lpstr>Καμπύλη προσφοράς: Η σχέση μεταξύ τιμής &amp; προσφερόμενης ποσότητας</vt:lpstr>
      <vt:lpstr>Η καμπύλη προσφοράς</vt:lpstr>
      <vt:lpstr>Αιτίες μετατοπίσεων της καμπύλης προσφοράς </vt:lpstr>
      <vt:lpstr>Η καμπύλη ζήτησης: Η σχέση μεταξύ τιμής και ζητούμενης ποσότητας</vt:lpstr>
      <vt:lpstr>Η καμπύλη ζήτησης</vt:lpstr>
      <vt:lpstr>Αιτίες μετατοπίσεων της καμπύλης ζήτησης</vt:lpstr>
      <vt:lpstr>Συνδιασμός Προσφοράς &amp; Ζήτησης</vt:lpstr>
      <vt:lpstr>Πώς οι τιμές κατανέμουν πόρους</vt:lpstr>
      <vt:lpstr>Παρουσίαση του PowerPoint</vt:lpstr>
      <vt:lpstr>Οι παράγοντες που επηρεάζουν την ελαστικότητα προσφοράς </vt:lpstr>
      <vt:lpstr>Υπολογίζοντας την ελαστικότητα προσφοράς</vt:lpstr>
      <vt:lpstr>Μορφές καμπυλών προσφοράς</vt:lpstr>
      <vt:lpstr>Συνολικά Έσοδα &amp; Ελαστικότητα Προσφοράς</vt:lpstr>
      <vt:lpstr>Παρουσίαση του PowerPoint</vt:lpstr>
      <vt:lpstr>Οι παράγοντες που επηρεάζουν την ελαστικότητα ζήτησης </vt:lpstr>
      <vt:lpstr>Υπολογίζοντας την ελαστικότητα ζήτησης ως προς την τιμή</vt:lpstr>
      <vt:lpstr>Μορφές καμπυλών ζήτησης </vt:lpstr>
      <vt:lpstr>Συνολικά έσοδα &amp; ελαστικότητα ζήτησης ως προς την τιμή</vt:lpstr>
      <vt:lpstr>Η εισοδηματική ελαστικότητα ζήτησης</vt:lpstr>
      <vt:lpstr>Κατηγορίες αγαθών με βάση την ελαστικότητα</vt:lpstr>
      <vt:lpstr>Η σταυροειδής ελαστικότητα ζήτησης</vt:lpstr>
      <vt:lpstr>Ποια είναι τα κόστη παραγωγής;</vt:lpstr>
      <vt:lpstr>Οικονομικό κέρδος vs λογιστικό κέρδος</vt:lpstr>
      <vt:lpstr>Η συνάρτηση παραγωγής</vt:lpstr>
      <vt:lpstr>Σταθερό &amp; Μεταβλητό κόστος</vt:lpstr>
      <vt:lpstr>Μέσο &amp; Οριακό κόστος</vt:lpstr>
      <vt:lpstr>Οι καμπύλες κόστους &amp; τα σχήματά τους</vt:lpstr>
      <vt:lpstr>Καμπύλες κόστους</vt:lpstr>
      <vt:lpstr>Υπάρχουν διάφορα μοντέλα ατελούς ανταγωνισμού</vt:lpstr>
      <vt:lpstr>Πώς δημιουργούνται τα μονοπώλια</vt:lpstr>
      <vt:lpstr>Μονοπώλιο vs ανταγωνισμός</vt:lpstr>
      <vt:lpstr>Καμπύλες ζήτησης και οριακών εσόδων για μια μονοπωλιακή επιχείρηση</vt:lpstr>
      <vt:lpstr>Μεγιστοποίηση των κερδών</vt:lpstr>
      <vt:lpstr>Το κέρδος μιας μονοπωλιακής επιχείρησης</vt:lpstr>
      <vt:lpstr>Τιμολογιακή διάκριση</vt:lpstr>
      <vt:lpstr>Παραδείγματα τιμολογιακής διάκρισης</vt:lpstr>
      <vt:lpstr>Οι επιλογές του κράτους</vt:lpstr>
      <vt:lpstr>Ρυθμιστική πολιτική</vt:lpstr>
      <vt:lpstr>Χαρακτηριστικά του μονοπωλιακού ανταγωνισμού</vt:lpstr>
      <vt:lpstr>Η μονοπωλιακά ανταγωνιστική επιχείρηση βραχυπρόθεσμα</vt:lpstr>
      <vt:lpstr>Η μακροπρόθεσμη ισορροπία</vt:lpstr>
      <vt:lpstr>Μονοπωλιακός vs τέλειος ανταγωνισμός</vt:lpstr>
      <vt:lpstr>Ολιγοπώλιο </vt:lpstr>
      <vt:lpstr>Η ισορροπία ενός ολιγοπωλίου</vt:lpstr>
      <vt:lpstr>Πώς επηρεάζει το μέγεθος ενός ολιγοπωλίου το αγοραίο αποτέλεσμα</vt:lpstr>
      <vt:lpstr>Περιορισμός του εμπορίου &amp; νομοθεσία περί ανταγωνισμού</vt:lpstr>
      <vt:lpstr>Μακροοικονομικές έννοιες </vt:lpstr>
      <vt:lpstr>Το εισόδημα &amp; οι δαπάνες της οικονομίας</vt:lpstr>
      <vt:lpstr>Ακαθάριστο εγχώριο προϊόν (ΑΕΠ) &amp; Συστατικά</vt:lpstr>
      <vt:lpstr>Η διαφορά μεταξύ Πραγματικού &amp; Ονομαστικού ΑΕΠ</vt:lpstr>
      <vt:lpstr>Παράδειγμα Αποπληθωριστή ΑΕΠ</vt:lpstr>
      <vt:lpstr>Δείκτης Τιμών Καταναλωτή (ΔΤΚ)</vt:lpstr>
      <vt:lpstr>Προβλήματα στη Μέτρηση του Κόστους Ζωής</vt:lpstr>
      <vt:lpstr>Αποπληθωριστής του ΑΕΠ vs Δείκτης Τιμών Καταναλωτή</vt:lpstr>
      <vt:lpstr>Πραγματικό και ονομαστικό επιτόκιο</vt:lpstr>
      <vt:lpstr>Ανεργία</vt:lpstr>
      <vt:lpstr>Τρεις Βασικές Πολιτικές </vt:lpstr>
      <vt:lpstr>Χρήμα &amp; Τράπεζες </vt:lpstr>
      <vt:lpstr>Παρουσίαση του PowerPoint</vt:lpstr>
      <vt:lpstr>Νομισματική Πολιτική</vt:lpstr>
      <vt:lpstr>Τα 3 εργαλεία της Νομισματικής Πολιτικής  </vt:lpstr>
      <vt:lpstr>Τι είναι η Δημοσιονομική Πολιτική?</vt:lpstr>
      <vt:lpstr>Μια Εξίσωση για τον Πολλαπλασιαστή Δαπανών</vt:lpstr>
      <vt:lpstr>Άλλες εφαρμογές του αποτελέσματος πολλαπλασιαστών</vt:lpstr>
      <vt:lpstr>Πολιτική της Προσφοράς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σε βασικές οικονομικές έννοιες</dc:title>
  <dc:creator>Kostas Drakos</dc:creator>
  <cp:lastModifiedBy>Kostas Drakos</cp:lastModifiedBy>
  <cp:revision>37</cp:revision>
  <dcterms:created xsi:type="dcterms:W3CDTF">2022-12-04T09:41:34Z</dcterms:created>
  <dcterms:modified xsi:type="dcterms:W3CDTF">2022-12-13T12:38:06Z</dcterms:modified>
</cp:coreProperties>
</file>