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256" r:id="rId3"/>
    <p:sldId id="259" r:id="rId4"/>
    <p:sldId id="257" r:id="rId5"/>
    <p:sldId id="475" r:id="rId6"/>
    <p:sldId id="262" r:id="rId7"/>
    <p:sldId id="374" r:id="rId8"/>
    <p:sldId id="508" r:id="rId9"/>
    <p:sldId id="478" r:id="rId10"/>
    <p:sldId id="479" r:id="rId11"/>
    <p:sldId id="509" r:id="rId12"/>
    <p:sldId id="510" r:id="rId13"/>
    <p:sldId id="480" r:id="rId14"/>
    <p:sldId id="511" r:id="rId15"/>
    <p:sldId id="481" r:id="rId16"/>
    <p:sldId id="482" r:id="rId17"/>
    <p:sldId id="512" r:id="rId18"/>
    <p:sldId id="501" r:id="rId19"/>
    <p:sldId id="483" r:id="rId20"/>
    <p:sldId id="484" r:id="rId21"/>
    <p:sldId id="513" r:id="rId22"/>
    <p:sldId id="485" r:id="rId23"/>
    <p:sldId id="486" r:id="rId24"/>
    <p:sldId id="514" r:id="rId25"/>
    <p:sldId id="502" r:id="rId26"/>
    <p:sldId id="488" r:id="rId27"/>
    <p:sldId id="515" r:id="rId28"/>
    <p:sldId id="489" r:id="rId29"/>
    <p:sldId id="490" r:id="rId30"/>
    <p:sldId id="491" r:id="rId31"/>
    <p:sldId id="516" r:id="rId32"/>
    <p:sldId id="503" r:id="rId33"/>
    <p:sldId id="517" r:id="rId34"/>
    <p:sldId id="493" r:id="rId35"/>
    <p:sldId id="494" r:id="rId36"/>
    <p:sldId id="519" r:id="rId37"/>
    <p:sldId id="505" r:id="rId38"/>
    <p:sldId id="518" r:id="rId39"/>
    <p:sldId id="495" r:id="rId40"/>
    <p:sldId id="496" r:id="rId41"/>
    <p:sldId id="506" r:id="rId42"/>
    <p:sldId id="497" r:id="rId43"/>
    <p:sldId id="520" r:id="rId44"/>
    <p:sldId id="498" r:id="rId45"/>
    <p:sldId id="521" r:id="rId46"/>
    <p:sldId id="499" r:id="rId47"/>
    <p:sldId id="500" r:id="rId48"/>
    <p:sldId id="523" r:id="rId49"/>
    <p:sldId id="522" r:id="rId50"/>
    <p:sldId id="354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9.xml"/><Relationship Id="rId18" Type="http://schemas.openxmlformats.org/officeDocument/2006/relationships/slide" Target="slides/slide41.xml"/><Relationship Id="rId3" Type="http://schemas.openxmlformats.org/officeDocument/2006/relationships/slide" Target="slides/slide12.xml"/><Relationship Id="rId7" Type="http://schemas.openxmlformats.org/officeDocument/2006/relationships/slide" Target="slides/slide19.xml"/><Relationship Id="rId12" Type="http://schemas.openxmlformats.org/officeDocument/2006/relationships/slide" Target="slides/slide28.xml"/><Relationship Id="rId17" Type="http://schemas.openxmlformats.org/officeDocument/2006/relationships/slide" Target="slides/slide39.xml"/><Relationship Id="rId2" Type="http://schemas.openxmlformats.org/officeDocument/2006/relationships/slide" Target="slides/slide9.xml"/><Relationship Id="rId16" Type="http://schemas.openxmlformats.org/officeDocument/2006/relationships/slide" Target="slides/slide38.xml"/><Relationship Id="rId20" Type="http://schemas.openxmlformats.org/officeDocument/2006/relationships/slide" Target="slides/slide45.xml"/><Relationship Id="rId1" Type="http://schemas.openxmlformats.org/officeDocument/2006/relationships/slide" Target="slides/slide8.xml"/><Relationship Id="rId6" Type="http://schemas.openxmlformats.org/officeDocument/2006/relationships/slide" Target="slides/slide18.xml"/><Relationship Id="rId11" Type="http://schemas.openxmlformats.org/officeDocument/2006/relationships/slide" Target="slides/slide27.xml"/><Relationship Id="rId5" Type="http://schemas.openxmlformats.org/officeDocument/2006/relationships/slide" Target="slides/slide15.xml"/><Relationship Id="rId15" Type="http://schemas.openxmlformats.org/officeDocument/2006/relationships/slide" Target="slides/slide34.xml"/><Relationship Id="rId10" Type="http://schemas.openxmlformats.org/officeDocument/2006/relationships/slide" Target="slides/slide25.xml"/><Relationship Id="rId19" Type="http://schemas.openxmlformats.org/officeDocument/2006/relationships/slide" Target="slides/slide43.xml"/><Relationship Id="rId4" Type="http://schemas.openxmlformats.org/officeDocument/2006/relationships/slide" Target="slides/slide14.xml"/><Relationship Id="rId9" Type="http://schemas.openxmlformats.org/officeDocument/2006/relationships/slide" Target="slides/slide22.xml"/><Relationship Id="rId14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Αμοιβαίος αποκλεισμός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Προσεγγίσεις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Συγκεντρωτική προσέγγιση</a:t>
            </a:r>
          </a:p>
          <a:p>
            <a:pPr lvl="1"/>
            <a:r>
              <a:rPr lang="el-GR" altLang="el-GR" dirty="0"/>
              <a:t>Συντονιστής</a:t>
            </a:r>
            <a:endParaRPr lang="en-US" altLang="el-GR" dirty="0"/>
          </a:p>
          <a:p>
            <a:r>
              <a:rPr lang="el-GR" altLang="el-GR" dirty="0" smtClean="0"/>
              <a:t>Κατανεμημένη </a:t>
            </a:r>
            <a:r>
              <a:rPr lang="el-GR" altLang="el-GR" dirty="0"/>
              <a:t>προσέγγιση</a:t>
            </a:r>
            <a:endParaRPr lang="en-US" altLang="el-GR" dirty="0"/>
          </a:p>
          <a:p>
            <a:pPr lvl="1"/>
            <a:r>
              <a:rPr lang="el-GR" altLang="el-GR" dirty="0"/>
              <a:t>Διάταξης γεγονότων</a:t>
            </a:r>
            <a:endParaRPr lang="en-US" altLang="el-GR" dirty="0"/>
          </a:p>
          <a:p>
            <a:pPr lvl="2"/>
            <a:r>
              <a:rPr lang="el-GR" altLang="el-GR" dirty="0"/>
              <a:t>Αλγόριθμος </a:t>
            </a:r>
            <a:r>
              <a:rPr lang="el-GR" altLang="el-GR" dirty="0" err="1"/>
              <a:t>Lamport</a:t>
            </a:r>
            <a:r>
              <a:rPr lang="el-GR" altLang="el-GR" dirty="0"/>
              <a:t> (1978)</a:t>
            </a:r>
          </a:p>
          <a:p>
            <a:pPr lvl="2"/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r>
              <a:rPr lang="en-US" altLang="el-GR" dirty="0"/>
              <a:t> (1981)</a:t>
            </a:r>
          </a:p>
          <a:p>
            <a:pPr lvl="1"/>
            <a:r>
              <a:rPr lang="el-GR" altLang="el-GR" dirty="0"/>
              <a:t>Μεταβίβασης </a:t>
            </a:r>
            <a:r>
              <a:rPr lang="el-GR" altLang="el-GR" dirty="0" smtClean="0"/>
              <a:t>σκυτάλης</a:t>
            </a:r>
            <a:endParaRPr lang="el-GR" altLang="el-GR" dirty="0"/>
          </a:p>
          <a:p>
            <a:pPr lvl="2"/>
            <a:r>
              <a:rPr lang="el-GR" altLang="el-GR" dirty="0"/>
              <a:t>Τοπολογία δακτυλίου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l-GR" altLang="el-GR" dirty="0" err="1"/>
              <a:t>LeLann</a:t>
            </a:r>
            <a:r>
              <a:rPr lang="el-GR" altLang="el-GR" dirty="0"/>
              <a:t>, 1977)</a:t>
            </a:r>
          </a:p>
          <a:p>
            <a:pPr lvl="2"/>
            <a:r>
              <a:rPr lang="el-GR" altLang="el-GR" dirty="0"/>
              <a:t>Τοπολογία δένδρου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Raymond</a:t>
            </a:r>
            <a:r>
              <a:rPr lang="el-GR" altLang="el-GR" dirty="0"/>
              <a:t>,</a:t>
            </a:r>
            <a:r>
              <a:rPr lang="en-US" altLang="el-GR" dirty="0"/>
              <a:t> 1989)</a:t>
            </a:r>
          </a:p>
          <a:p>
            <a:pPr lvl="2"/>
            <a:r>
              <a:rPr lang="el-GR" altLang="el-GR" dirty="0"/>
              <a:t>Οποιαδήποτε τοπολογία </a:t>
            </a:r>
            <a:r>
              <a:rPr lang="en-US" altLang="el-GR" dirty="0"/>
              <a:t>(</a:t>
            </a:r>
            <a:r>
              <a:rPr lang="en-US" altLang="el-GR" dirty="0" err="1"/>
              <a:t>Chandy</a:t>
            </a:r>
            <a:r>
              <a:rPr lang="el-GR" altLang="el-GR" dirty="0"/>
              <a:t>,</a:t>
            </a:r>
            <a:r>
              <a:rPr lang="en-US" altLang="el-GR" dirty="0"/>
              <a:t> 1982) 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026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Συγκεντρωτική </a:t>
            </a:r>
            <a:r>
              <a:rPr lang="el-GR" altLang="el-GR" dirty="0" smtClean="0"/>
              <a:t>προσέγγιση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6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Συγκεντρωτικός αλγόριθμος (1 από 5)</a:t>
            </a:r>
            <a:endParaRPr lang="el-GR" altLang="el-GR" dirty="0"/>
          </a:p>
        </p:txBody>
      </p:sp>
      <p:sp>
        <p:nvSpPr>
          <p:cNvPr id="33793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Χρήση συντονιστή για </a:t>
            </a:r>
            <a:r>
              <a:rPr lang="el-GR" altLang="el-GR" dirty="0" smtClean="0"/>
              <a:t>έλεγχο </a:t>
            </a:r>
            <a:r>
              <a:rPr lang="el-GR" altLang="el-GR" dirty="0"/>
              <a:t>πρόσβασης</a:t>
            </a:r>
          </a:p>
          <a:p>
            <a:pPr lvl="1"/>
            <a:r>
              <a:rPr lang="el-GR" altLang="el-GR" dirty="0"/>
              <a:t>Εκλέγεται από </a:t>
            </a:r>
            <a:r>
              <a:rPr lang="el-GR" altLang="el-GR" dirty="0" smtClean="0"/>
              <a:t>διεργασίες συστήματος</a:t>
            </a:r>
          </a:p>
          <a:p>
            <a:pPr lvl="1"/>
            <a:r>
              <a:rPr lang="el-GR" altLang="el-GR" dirty="0" smtClean="0"/>
              <a:t>Δίνει άδεια πρόσβασης μετά από αίτηση</a:t>
            </a:r>
            <a:endParaRPr lang="el-GR" altLang="el-GR" dirty="0"/>
          </a:p>
          <a:p>
            <a:pPr lvl="1"/>
            <a:r>
              <a:rPr lang="el-GR" altLang="el-GR" dirty="0" smtClean="0"/>
              <a:t>Διατηρεί ουρά </a:t>
            </a:r>
            <a:r>
              <a:rPr lang="el-GR" altLang="el-GR" dirty="0" err="1" smtClean="0"/>
              <a:t>αναβληθεισών</a:t>
            </a:r>
            <a:r>
              <a:rPr lang="el-GR" altLang="el-GR" dirty="0" smtClean="0"/>
              <a:t> </a:t>
            </a:r>
            <a:r>
              <a:rPr lang="el-GR" altLang="el-GR" dirty="0"/>
              <a:t>αιτήσεων</a:t>
            </a:r>
          </a:p>
          <a:p>
            <a:r>
              <a:rPr lang="el-GR" altLang="el-GR" dirty="0"/>
              <a:t>Αλγόριθμος αμοιβαίου αποκλεισμού</a:t>
            </a:r>
          </a:p>
          <a:p>
            <a:pPr lvl="1"/>
            <a:r>
              <a:rPr lang="el-GR" altLang="el-GR" dirty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/>
              <a:t>θέλει πρόσβαση στην ΚΠ</a:t>
            </a:r>
          </a:p>
          <a:p>
            <a:pPr lvl="2"/>
            <a:r>
              <a:rPr lang="el-GR" altLang="el-GR" dirty="0"/>
              <a:t>Στέλνει </a:t>
            </a:r>
            <a:r>
              <a:rPr lang="en-US" altLang="el-GR" dirty="0"/>
              <a:t>&lt;request, </a:t>
            </a:r>
            <a:r>
              <a:rPr lang="en-US" altLang="el-GR" dirty="0" err="1"/>
              <a:t>i</a:t>
            </a:r>
            <a:r>
              <a:rPr lang="en-US" altLang="el-GR" dirty="0"/>
              <a:t>&gt; </a:t>
            </a:r>
            <a:r>
              <a:rPr lang="el-GR" altLang="el-GR" dirty="0"/>
              <a:t>στον </a:t>
            </a:r>
            <a:r>
              <a:rPr lang="el-GR" altLang="el-GR" dirty="0" smtClean="0"/>
              <a:t>συντονιστή</a:t>
            </a:r>
            <a:r>
              <a:rPr lang="en-US" altLang="el-GR" dirty="0" smtClean="0"/>
              <a:t> p</a:t>
            </a:r>
            <a:r>
              <a:rPr lang="en-US" altLang="el-GR" baseline="-25000" dirty="0" smtClean="0"/>
              <a:t>c</a:t>
            </a:r>
            <a:endParaRPr lang="en-US" alt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Συγκεντρωτικός αλγόριθμος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αμοιβαίου αποκλεισμού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ο συντονιστής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c</a:t>
            </a:r>
            <a:r>
              <a:rPr lang="en-US" altLang="el-GR" dirty="0"/>
              <a:t> </a:t>
            </a:r>
            <a:r>
              <a:rPr lang="el-GR" altLang="el-GR" dirty="0" smtClean="0"/>
              <a:t>λάβει </a:t>
            </a:r>
            <a:r>
              <a:rPr lang="en-US" altLang="el-GR" dirty="0"/>
              <a:t>&lt;request,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 η ΚΠ είναι ελεύθερη, </a:t>
            </a:r>
            <a:r>
              <a:rPr lang="el-GR" altLang="el-GR" dirty="0"/>
              <a:t>στέλνει </a:t>
            </a:r>
            <a:r>
              <a:rPr lang="en-US" altLang="el-GR" dirty="0"/>
              <a:t>&lt;</a:t>
            </a:r>
            <a:r>
              <a:rPr lang="en-US" altLang="el-GR" dirty="0" smtClean="0"/>
              <a:t>reply&gt;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Αλλιώς </a:t>
            </a:r>
            <a:r>
              <a:rPr lang="el-GR" altLang="el-GR" dirty="0"/>
              <a:t>εισάγει την αίτηση στην ουρά </a:t>
            </a:r>
          </a:p>
          <a:p>
            <a:pPr lvl="1"/>
            <a:r>
              <a:rPr lang="el-GR" altLang="el-GR" dirty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/>
              <a:t>λάβει </a:t>
            </a:r>
            <a:r>
              <a:rPr lang="en-US" altLang="el-GR" dirty="0"/>
              <a:t>&lt;reply&gt; </a:t>
            </a:r>
            <a:r>
              <a:rPr lang="el-GR" altLang="el-GR" dirty="0" smtClean="0"/>
              <a:t>εισέρχεται </a:t>
            </a:r>
            <a:r>
              <a:rPr lang="el-GR" altLang="el-GR" dirty="0"/>
              <a:t>στην ΚΠ</a:t>
            </a:r>
          </a:p>
          <a:p>
            <a:pPr lvl="1"/>
            <a:r>
              <a:rPr lang="el-GR" altLang="el-GR" dirty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βγει από την </a:t>
            </a:r>
            <a:r>
              <a:rPr lang="el-GR" altLang="el-GR" dirty="0" smtClean="0"/>
              <a:t>ΚΠ</a:t>
            </a:r>
          </a:p>
          <a:p>
            <a:pPr lvl="2"/>
            <a:r>
              <a:rPr lang="el-GR" altLang="el-GR" dirty="0" smtClean="0"/>
              <a:t>Στέλνει </a:t>
            </a:r>
            <a:r>
              <a:rPr lang="en-US" altLang="el-GR" dirty="0"/>
              <a:t>&lt;release</a:t>
            </a:r>
            <a:r>
              <a:rPr lang="el-GR" altLang="el-GR" dirty="0"/>
              <a:t>, </a:t>
            </a:r>
            <a:r>
              <a:rPr lang="en-US" altLang="el-GR" dirty="0" err="1"/>
              <a:t>i</a:t>
            </a:r>
            <a:r>
              <a:rPr lang="en-US" altLang="el-GR" dirty="0"/>
              <a:t>&gt;</a:t>
            </a:r>
            <a:r>
              <a:rPr lang="el-GR" altLang="el-GR" dirty="0"/>
              <a:t> στον </a:t>
            </a:r>
            <a:r>
              <a:rPr lang="el-GR" altLang="el-GR" dirty="0" smtClean="0"/>
              <a:t>συντονιστή</a:t>
            </a:r>
            <a:r>
              <a:rPr lang="en-US" altLang="el-GR" dirty="0" smtClean="0"/>
              <a:t> p</a:t>
            </a:r>
            <a:r>
              <a:rPr lang="en-US" altLang="el-GR" baseline="-25000" dirty="0" smtClean="0"/>
              <a:t>c</a:t>
            </a:r>
            <a:endParaRPr lang="el-GR" altLang="el-GR" baseline="-25000" dirty="0" smtClean="0"/>
          </a:p>
          <a:p>
            <a:pPr lvl="2"/>
            <a:r>
              <a:rPr lang="el-GR" altLang="el-GR" dirty="0" smtClean="0"/>
              <a:t>Αν μη άδεια ουρά, </a:t>
            </a:r>
            <a:r>
              <a:rPr lang="el-GR" altLang="el-GR" dirty="0"/>
              <a:t>ο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c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στέλνει ένα </a:t>
            </a:r>
            <a:r>
              <a:rPr lang="en-US" altLang="el-GR" dirty="0" smtClean="0"/>
              <a:t>&lt;</a:t>
            </a:r>
            <a:r>
              <a:rPr lang="en-US" altLang="el-GR" dirty="0"/>
              <a:t>reply</a:t>
            </a:r>
            <a:r>
              <a:rPr lang="en-US" altLang="el-GR" dirty="0" smtClean="0"/>
              <a:t>&gt;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428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21" name="Rectangle 7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Συγκεντρωτικός αλγόριθμος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altLang="el-GR" dirty="0"/>
          </a:p>
        </p:txBody>
      </p:sp>
      <p:pic>
        <p:nvPicPr>
          <p:cNvPr id="3" name="Picture 2" descr="Σχήμα με παράδειγμα λειτουργίας του συγκεντρωτικού αλγόριμθου για τον διαμοιρασμό  πόρ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795181" cy="4602329"/>
          </a:xfrm>
          <a:prstGeom prst="rect">
            <a:avLst/>
          </a:prstGeom>
        </p:spPr>
      </p:pic>
      <p:sp>
        <p:nvSpPr>
          <p:cNvPr id="339022" name="Rectangle 78"/>
          <p:cNvSpPr>
            <a:spLocks noGrp="1" noChangeArrowheads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el-GR" altLang="el-GR" dirty="0"/>
              <a:t>Παράδειγμα</a:t>
            </a:r>
          </a:p>
          <a:p>
            <a:pPr lvl="1"/>
            <a:r>
              <a:rPr lang="el-GR" altLang="el-GR" dirty="0"/>
              <a:t>Συντονιστής </a:t>
            </a:r>
            <a:r>
              <a:rPr lang="en-US" altLang="el-GR" dirty="0"/>
              <a:t>(p</a:t>
            </a:r>
            <a:r>
              <a:rPr lang="en-US" altLang="el-GR" baseline="-25000" dirty="0"/>
              <a:t>c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Τρεις διεργασίες </a:t>
            </a:r>
            <a:r>
              <a:rPr lang="el-GR" altLang="el-GR" dirty="0"/>
              <a:t>(</a:t>
            </a:r>
            <a:r>
              <a:rPr lang="en-US" altLang="el-GR" dirty="0"/>
              <a:t>p</a:t>
            </a:r>
            <a:r>
              <a:rPr lang="en-US" altLang="el-GR" baseline="-25000" dirty="0"/>
              <a:t>1</a:t>
            </a:r>
            <a:r>
              <a:rPr lang="en-US" altLang="el-GR" dirty="0"/>
              <a:t>, p</a:t>
            </a:r>
            <a:r>
              <a:rPr lang="en-US" altLang="el-GR" baseline="-25000" dirty="0"/>
              <a:t>2</a:t>
            </a:r>
            <a:r>
              <a:rPr lang="en-US" altLang="el-GR" dirty="0"/>
              <a:t>, p</a:t>
            </a:r>
            <a:r>
              <a:rPr lang="en-US" altLang="el-GR" baseline="-25000" dirty="0"/>
              <a:t>3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Πολιτική </a:t>
            </a:r>
            <a:r>
              <a:rPr lang="en-US" altLang="el-GR" dirty="0" smtClean="0"/>
              <a:t>FIFO</a:t>
            </a:r>
            <a:endParaRPr lang="en-US" altLang="el-GR" dirty="0"/>
          </a:p>
          <a:p>
            <a:pPr lvl="1"/>
            <a:r>
              <a:rPr lang="el-GR" altLang="el-GR" dirty="0" smtClean="0"/>
              <a:t>Σειρά αιτήσεων</a:t>
            </a:r>
            <a:r>
              <a:rPr lang="el-GR" altLang="el-GR" dirty="0"/>
              <a:t>: 1, 2,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3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Συγκεντρωτικός αλγόριθμος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altLang="el-GR" dirty="0"/>
          </a:p>
        </p:txBody>
      </p:sp>
      <p:sp>
        <p:nvSpPr>
          <p:cNvPr id="3399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Απόδοση</a:t>
            </a:r>
          </a:p>
          <a:p>
            <a:pPr lvl="1"/>
            <a:r>
              <a:rPr lang="el-GR" altLang="el-GR" dirty="0"/>
              <a:t>Ανταλλαγή 3 μηνυμάτων ανά είσοδο</a:t>
            </a:r>
          </a:p>
          <a:p>
            <a:pPr lvl="1"/>
            <a:r>
              <a:rPr lang="el-GR" altLang="el-GR" dirty="0"/>
              <a:t>Ανταλλαγή 2 μηνυμάτων πριν την είσοδο</a:t>
            </a:r>
          </a:p>
          <a:p>
            <a:r>
              <a:rPr lang="el-GR" altLang="el-GR" dirty="0"/>
              <a:t>Η απαίτηση διάταξης δεν καλύπτεται</a:t>
            </a:r>
            <a:r>
              <a:rPr lang="el-GR" altLang="el-GR" dirty="0" smtClean="0"/>
              <a:t>!</a:t>
            </a:r>
          </a:p>
          <a:p>
            <a:pPr lvl="1"/>
            <a:r>
              <a:rPr lang="el-GR" altLang="el-GR" dirty="0" smtClean="0"/>
              <a:t>Εξαρτάται από καθυστερήσεις δικτύου</a:t>
            </a:r>
            <a:endParaRPr lang="el-GR" altLang="el-GR" dirty="0"/>
          </a:p>
          <a:p>
            <a:r>
              <a:rPr lang="el-GR" altLang="el-GR" dirty="0" smtClean="0"/>
              <a:t>Απλή υλοποίηση</a:t>
            </a:r>
          </a:p>
          <a:p>
            <a:pPr lvl="1"/>
            <a:r>
              <a:rPr lang="el-GR" altLang="el-GR" dirty="0" smtClean="0"/>
              <a:t>Ακόμη και στο συντονιστή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7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Συγκεντρωτικός αλγόριθμος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Μειονέκτημα: αποτυχία συντονιστή </a:t>
            </a:r>
          </a:p>
          <a:p>
            <a:pPr lvl="1"/>
            <a:r>
              <a:rPr lang="el-GR" altLang="el-GR" dirty="0"/>
              <a:t>Ανίχνευση αποτυχίας</a:t>
            </a:r>
          </a:p>
          <a:p>
            <a:pPr lvl="1"/>
            <a:r>
              <a:rPr lang="el-GR" altLang="el-GR" dirty="0"/>
              <a:t>Εκλογή νέου συντονιστή</a:t>
            </a:r>
          </a:p>
          <a:p>
            <a:pPr lvl="1"/>
            <a:r>
              <a:rPr lang="el-GR" altLang="el-GR" dirty="0"/>
              <a:t>Ανακατασκευή της ουράς</a:t>
            </a:r>
          </a:p>
          <a:p>
            <a:r>
              <a:rPr lang="el-GR" altLang="el-GR" dirty="0" smtClean="0"/>
              <a:t>Καθυστέρηση </a:t>
            </a:r>
            <a:r>
              <a:rPr lang="en-US" altLang="el-GR" dirty="0"/>
              <a:t>&lt;reply&gt;</a:t>
            </a:r>
            <a:endParaRPr lang="el-GR" altLang="el-GR" dirty="0"/>
          </a:p>
          <a:p>
            <a:pPr lvl="1"/>
            <a:r>
              <a:rPr lang="el-GR" altLang="el-GR" dirty="0" smtClean="0"/>
              <a:t>Μήπως απέτυχε ο συντονιστής;</a:t>
            </a:r>
            <a:r>
              <a:rPr lang="en-US" altLang="el-GR" dirty="0" smtClean="0"/>
              <a:t> </a:t>
            </a:r>
            <a:endParaRPr lang="el-GR" altLang="el-GR" dirty="0"/>
          </a:p>
          <a:p>
            <a:pPr lvl="1"/>
            <a:r>
              <a:rPr lang="el-GR" altLang="el-GR" dirty="0">
                <a:sym typeface="Symbol" pitchFamily="18" charset="2"/>
              </a:rPr>
              <a:t>Λύση: </a:t>
            </a:r>
            <a:r>
              <a:rPr lang="el-GR" altLang="el-GR" dirty="0" smtClean="0">
                <a:sym typeface="Symbol" pitchFamily="18" charset="2"/>
              </a:rPr>
              <a:t>αποστολή </a:t>
            </a:r>
            <a:r>
              <a:rPr lang="en-US" altLang="el-GR" dirty="0" smtClean="0">
                <a:sym typeface="Symbol" pitchFamily="18" charset="2"/>
              </a:rPr>
              <a:t>&lt;</a:t>
            </a:r>
            <a:r>
              <a:rPr lang="en-US" altLang="el-GR" dirty="0">
                <a:sym typeface="Symbol" pitchFamily="18" charset="2"/>
              </a:rPr>
              <a:t>permission</a:t>
            </a:r>
            <a:r>
              <a:rPr lang="el-GR" altLang="el-GR" dirty="0">
                <a:sym typeface="Symbol" pitchFamily="18" charset="2"/>
              </a:rPr>
              <a:t>_</a:t>
            </a:r>
            <a:r>
              <a:rPr lang="en-US" altLang="el-GR" dirty="0">
                <a:sym typeface="Symbol" pitchFamily="18" charset="2"/>
              </a:rPr>
              <a:t>denied</a:t>
            </a:r>
            <a:r>
              <a:rPr lang="en-US" altLang="el-GR" dirty="0" smtClean="0">
                <a:sym typeface="Symbol" pitchFamily="18" charset="2"/>
              </a:rPr>
              <a:t>&gt;</a:t>
            </a:r>
            <a:endParaRPr lang="el-GR" altLang="el-GR" dirty="0" smtClean="0">
              <a:sym typeface="Symbol" pitchFamily="18" charset="2"/>
            </a:endParaRPr>
          </a:p>
          <a:p>
            <a:pPr lvl="2"/>
            <a:r>
              <a:rPr lang="el-GR" altLang="el-GR" dirty="0" smtClean="0">
                <a:sym typeface="Symbol" pitchFamily="18" charset="2"/>
              </a:rPr>
              <a:t>Ο συντονιστής είναι ζωντανός</a:t>
            </a:r>
          </a:p>
          <a:p>
            <a:endParaRPr lang="el-GR" altLang="el-GR" dirty="0" smtClean="0">
              <a:sym typeface="Symbol" pitchFamily="18" charset="2"/>
            </a:endParaRPr>
          </a:p>
          <a:p>
            <a:pPr lvl="1"/>
            <a:endParaRPr lang="en-US" altLang="el-GR" dirty="0">
              <a:sym typeface="Symbol" pitchFamily="18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48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Lamport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4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Lamport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6)</a:t>
            </a:r>
            <a:endParaRPr lang="el-GR" altLang="el-GR" dirty="0"/>
          </a:p>
        </p:txBody>
      </p:sp>
      <p:sp>
        <p:nvSpPr>
          <p:cNvPr id="341041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διεργασία ρωτά τις </a:t>
            </a:r>
            <a:r>
              <a:rPr lang="el-GR" altLang="el-GR" dirty="0"/>
              <a:t>άλλες πριν </a:t>
            </a:r>
            <a:r>
              <a:rPr lang="el-GR" altLang="el-GR" dirty="0" smtClean="0"/>
              <a:t>μπει στην </a:t>
            </a:r>
            <a:r>
              <a:rPr lang="el-GR" altLang="el-GR" dirty="0"/>
              <a:t>ΚΠ</a:t>
            </a:r>
          </a:p>
          <a:p>
            <a:pPr lvl="1"/>
            <a:r>
              <a:rPr lang="el-GR" altLang="el-GR" dirty="0"/>
              <a:t>Μήνυμα </a:t>
            </a:r>
            <a:r>
              <a:rPr lang="en-US" altLang="el-GR" dirty="0"/>
              <a:t>request</a:t>
            </a:r>
            <a:endParaRPr lang="el-GR" altLang="el-GR" dirty="0"/>
          </a:p>
          <a:p>
            <a:r>
              <a:rPr lang="el-GR" altLang="el-GR" dirty="0" smtClean="0"/>
              <a:t>Περιμένει να </a:t>
            </a:r>
            <a:r>
              <a:rPr lang="el-GR" altLang="el-GR" dirty="0"/>
              <a:t>πάρει απαντήσεις από όλες</a:t>
            </a:r>
          </a:p>
          <a:p>
            <a:pPr lvl="1"/>
            <a:r>
              <a:rPr lang="el-GR" altLang="el-GR" dirty="0"/>
              <a:t>Μήνυμα </a:t>
            </a:r>
            <a:r>
              <a:rPr lang="en-US" altLang="el-GR" dirty="0"/>
              <a:t>reply</a:t>
            </a:r>
          </a:p>
          <a:p>
            <a:r>
              <a:rPr lang="el-GR" altLang="el-GR" dirty="0"/>
              <a:t>Όταν βγει από </a:t>
            </a:r>
            <a:r>
              <a:rPr lang="el-GR" altLang="el-GR" dirty="0" smtClean="0"/>
              <a:t>ΚΠ </a:t>
            </a:r>
            <a:r>
              <a:rPr lang="el-GR" altLang="el-GR" dirty="0"/>
              <a:t>στέλνει μηνύματα σε όλες</a:t>
            </a:r>
          </a:p>
          <a:p>
            <a:pPr lvl="1"/>
            <a:r>
              <a:rPr lang="el-GR" altLang="el-GR" dirty="0"/>
              <a:t>Μήνυμα </a:t>
            </a:r>
            <a:r>
              <a:rPr lang="en-US" altLang="el-GR" dirty="0"/>
              <a:t>release</a:t>
            </a:r>
          </a:p>
          <a:p>
            <a:r>
              <a:rPr lang="el-GR" altLang="el-GR" dirty="0"/>
              <a:t>Τα μηνύματα διατηρούνται σε ουρά αιτήσεων</a:t>
            </a:r>
            <a:endParaRPr lang="en-US" altLang="el-GR" dirty="0"/>
          </a:p>
          <a:p>
            <a:pPr lvl="1"/>
            <a:r>
              <a:rPr lang="el-GR" altLang="el-GR" dirty="0"/>
              <a:t>Ταξινόμηση με βάση </a:t>
            </a:r>
            <a:r>
              <a:rPr lang="el-GR" altLang="el-GR" dirty="0" smtClean="0"/>
              <a:t>λογικές </a:t>
            </a:r>
            <a:r>
              <a:rPr lang="el-GR" altLang="el-GR" dirty="0" err="1" smtClean="0"/>
              <a:t>χρονοσφραγίδες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Lamport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altLang="el-GR" dirty="0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857250" lvl="1" indent="-457200"/>
            <a:r>
              <a:rPr lang="el-GR" altLang="el-GR" dirty="0" smtClean="0"/>
              <a:t>Όταν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θέλει να εισέλθει στην </a:t>
            </a:r>
            <a:r>
              <a:rPr lang="el-GR" altLang="el-GR" dirty="0" smtClean="0"/>
              <a:t>ΚΠ</a:t>
            </a:r>
          </a:p>
          <a:p>
            <a:pPr marL="1257300" lvl="2" indent="-457200"/>
            <a:r>
              <a:rPr lang="el-GR" altLang="el-GR" dirty="0" smtClean="0"/>
              <a:t>Αποστολή </a:t>
            </a:r>
            <a:r>
              <a:rPr lang="el-GR" altLang="el-GR" dirty="0"/>
              <a:t>&lt;</a:t>
            </a:r>
            <a:r>
              <a:rPr lang="en-US" altLang="el-GR" dirty="0"/>
              <a:t>request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&gt; </a:t>
            </a:r>
            <a:r>
              <a:rPr lang="el-GR" altLang="el-GR" dirty="0"/>
              <a:t>σε όλες τις </a:t>
            </a:r>
            <a:r>
              <a:rPr lang="el-GR" altLang="el-GR" dirty="0" smtClean="0"/>
              <a:t>διεργασίες</a:t>
            </a:r>
          </a:p>
          <a:p>
            <a:pPr marL="1257300" lvl="2" indent="-457200"/>
            <a:r>
              <a:rPr lang="el-GR" altLang="el-GR" dirty="0" smtClean="0"/>
              <a:t>Εισάγει την αίτησή της στην ουρά της</a:t>
            </a:r>
            <a:endParaRPr lang="en-US" altLang="el-GR" dirty="0"/>
          </a:p>
          <a:p>
            <a:pPr marL="857250" lvl="1" indent="-457200"/>
            <a:r>
              <a:rPr lang="el-GR" altLang="el-GR" dirty="0"/>
              <a:t>Λήψη </a:t>
            </a:r>
            <a:r>
              <a:rPr lang="en-US" altLang="el-GR" dirty="0"/>
              <a:t>&lt;request,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&gt; </a:t>
            </a:r>
            <a:r>
              <a:rPr lang="el-GR" altLang="el-GR" dirty="0"/>
              <a:t>από 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endParaRPr lang="el-GR" altLang="el-GR" baseline="-25000" dirty="0" smtClean="0"/>
          </a:p>
          <a:p>
            <a:pPr marL="1257300" lvl="2" indent="-457200"/>
            <a:r>
              <a:rPr lang="el-GR" altLang="el-GR" dirty="0" smtClean="0"/>
              <a:t>Εισάγει την αίτηση </a:t>
            </a:r>
            <a:r>
              <a:rPr lang="el-GR" altLang="el-GR" dirty="0"/>
              <a:t>στην ουρά με βάση το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endParaRPr lang="el-GR" altLang="el-GR" baseline="-25000" dirty="0" smtClean="0"/>
          </a:p>
          <a:p>
            <a:pPr marL="1257300" lvl="2" indent="-457200"/>
            <a:r>
              <a:rPr lang="el-GR" altLang="el-GR" dirty="0" smtClean="0"/>
              <a:t>Αποστολή </a:t>
            </a:r>
            <a:r>
              <a:rPr lang="en-US" altLang="el-GR" dirty="0"/>
              <a:t>&lt;reply&gt; </a:t>
            </a:r>
            <a:r>
              <a:rPr lang="el-GR" altLang="el-GR" dirty="0"/>
              <a:t>στην</a:t>
            </a:r>
            <a:r>
              <a:rPr lang="en-US" altLang="el-GR" dirty="0"/>
              <a:t>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marL="857250" lvl="1" indent="-457200"/>
            <a:r>
              <a:rPr lang="el-GR" altLang="el-GR" dirty="0"/>
              <a:t>Όταν η</a:t>
            </a:r>
            <a:r>
              <a:rPr lang="en-US" altLang="el-GR" dirty="0"/>
              <a:t> p</a:t>
            </a:r>
            <a:r>
              <a:rPr lang="en-US" altLang="el-GR" baseline="-25000" dirty="0"/>
              <a:t>i</a:t>
            </a:r>
            <a:r>
              <a:rPr lang="en-US" altLang="el-GR" dirty="0"/>
              <a:t> </a:t>
            </a:r>
            <a:r>
              <a:rPr lang="el-GR" altLang="el-GR" dirty="0"/>
              <a:t>βγαίνει από την ΚΠ</a:t>
            </a:r>
          </a:p>
          <a:p>
            <a:pPr marL="1257300" lvl="2" indent="-457200"/>
            <a:r>
              <a:rPr lang="el-GR" altLang="el-GR" dirty="0" smtClean="0"/>
              <a:t>Διαγράφει την </a:t>
            </a:r>
            <a:r>
              <a:rPr lang="el-GR" altLang="el-GR" dirty="0"/>
              <a:t>αίτησή της </a:t>
            </a:r>
            <a:r>
              <a:rPr lang="el-GR" altLang="el-GR" dirty="0" smtClean="0"/>
              <a:t>από την ουρά </a:t>
            </a:r>
            <a:r>
              <a:rPr lang="el-GR" altLang="el-GR" dirty="0"/>
              <a:t>της</a:t>
            </a:r>
            <a:endParaRPr lang="en-US" altLang="el-GR" dirty="0"/>
          </a:p>
          <a:p>
            <a:pPr marL="1257300" lvl="2" indent="-457200"/>
            <a:r>
              <a:rPr lang="el-GR" altLang="el-GR" dirty="0" smtClean="0"/>
              <a:t>Στέλνει</a:t>
            </a:r>
            <a:r>
              <a:rPr lang="en-US" altLang="el-GR" dirty="0" smtClean="0"/>
              <a:t> </a:t>
            </a:r>
            <a:r>
              <a:rPr lang="en-US" altLang="el-GR" dirty="0"/>
              <a:t>&lt;</a:t>
            </a:r>
            <a:r>
              <a:rPr lang="en-US" altLang="el-GR" dirty="0" smtClean="0"/>
              <a:t>release&gt; </a:t>
            </a:r>
            <a:r>
              <a:rPr lang="el-GR" altLang="el-GR" dirty="0"/>
              <a:t>σε όλες τις διεργασίες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7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Lamport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l-GR" altLang="el-GR" dirty="0"/>
              <a:t>Λήψη </a:t>
            </a:r>
            <a:r>
              <a:rPr lang="en-US" altLang="el-GR" dirty="0"/>
              <a:t>&lt;</a:t>
            </a:r>
            <a:r>
              <a:rPr lang="en-US" altLang="el-GR" dirty="0" smtClean="0"/>
              <a:t>release&gt; </a:t>
            </a:r>
            <a:r>
              <a:rPr lang="el-GR" altLang="el-GR" dirty="0"/>
              <a:t>από την</a:t>
            </a:r>
            <a:r>
              <a:rPr lang="en-US" altLang="el-GR" dirty="0"/>
              <a:t>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endParaRPr lang="el-GR" altLang="el-GR" baseline="-25000" dirty="0"/>
          </a:p>
          <a:p>
            <a:pPr marL="1257300" lvl="2" indent="-457200"/>
            <a:r>
              <a:rPr lang="el-GR" altLang="el-GR" dirty="0" smtClean="0"/>
              <a:t>Αφαιρεί αίτηση της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l-GR" altLang="el-GR" dirty="0"/>
              <a:t>την ουρά</a:t>
            </a:r>
            <a:r>
              <a:rPr lang="en-US" altLang="el-GR" dirty="0"/>
              <a:t> </a:t>
            </a:r>
            <a:r>
              <a:rPr lang="el-GR" altLang="el-GR" dirty="0"/>
              <a:t>της </a:t>
            </a:r>
            <a:endParaRPr lang="en-US" altLang="el-GR" dirty="0"/>
          </a:p>
          <a:p>
            <a:pPr marL="857250" lvl="1" indent="-457200"/>
            <a:r>
              <a:rPr lang="el-GR" altLang="el-GR" dirty="0" smtClean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εισέρχεται στην ΚΠ αν και μόνο αν</a:t>
            </a:r>
          </a:p>
          <a:p>
            <a:pPr marL="1257300" lvl="2" indent="-457200"/>
            <a:r>
              <a:rPr lang="el-GR" altLang="el-GR" dirty="0" smtClean="0"/>
              <a:t>Έχει </a:t>
            </a:r>
            <a:r>
              <a:rPr lang="el-GR" altLang="el-GR" dirty="0"/>
              <a:t>λάβει &lt;</a:t>
            </a:r>
            <a:r>
              <a:rPr lang="en-US" altLang="el-GR" dirty="0"/>
              <a:t>reply&gt;</a:t>
            </a:r>
            <a:r>
              <a:rPr lang="el-GR" altLang="el-GR" dirty="0"/>
              <a:t> από όλες τις </a:t>
            </a:r>
            <a:r>
              <a:rPr lang="el-GR" altLang="el-GR" dirty="0" smtClean="0"/>
              <a:t>άλλες διεργασίες</a:t>
            </a:r>
            <a:endParaRPr lang="el-GR" altLang="el-GR" dirty="0"/>
          </a:p>
          <a:p>
            <a:pPr marL="1257300" lvl="2" indent="-457200"/>
            <a:r>
              <a:rPr lang="el-GR" altLang="el-GR" dirty="0" smtClean="0"/>
              <a:t>Η </a:t>
            </a:r>
            <a:r>
              <a:rPr lang="el-GR" altLang="el-GR" dirty="0"/>
              <a:t>αίτησή της είναι στην κορυφή της ουράς της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16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45" name="Rectangle 1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Lamport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altLang="el-GR" dirty="0"/>
          </a:p>
        </p:txBody>
      </p:sp>
      <p:pic>
        <p:nvPicPr>
          <p:cNvPr id="3" name="Picture 2" descr="Σχήμα με παράδειγμα λειτουργίας του κατανεμημένου αλγόριμθου Lamport για τον διαμοιρασμό  πόρ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64" y="1416726"/>
            <a:ext cx="4602329" cy="3874748"/>
          </a:xfrm>
          <a:prstGeom prst="rect">
            <a:avLst/>
          </a:prstGeom>
        </p:spPr>
      </p:pic>
      <p:sp>
        <p:nvSpPr>
          <p:cNvPr id="342146" name="Rectangle 130"/>
          <p:cNvSpPr>
            <a:spLocks noGrp="1" noChangeArrowheads="1"/>
          </p:cNvSpPr>
          <p:nvPr>
            <p:ph type="body" idx="1"/>
          </p:nvPr>
        </p:nvSpPr>
        <p:spPr>
          <a:xfrm>
            <a:off x="381000" y="4149080"/>
            <a:ext cx="8382000" cy="1800870"/>
          </a:xfrm>
        </p:spPr>
        <p:txBody>
          <a:bodyPr/>
          <a:lstStyle/>
          <a:p>
            <a:r>
              <a:rPr lang="el-GR" altLang="el-GR" dirty="0"/>
              <a:t>Παράδειγμα</a:t>
            </a:r>
          </a:p>
          <a:p>
            <a:pPr lvl="1"/>
            <a:r>
              <a:rPr lang="en-US" altLang="el-GR" dirty="0"/>
              <a:t>p</a:t>
            </a:r>
            <a:r>
              <a:rPr lang="en-US" altLang="el-GR" baseline="-25000" dirty="0"/>
              <a:t>1</a:t>
            </a:r>
            <a:r>
              <a:rPr lang="en-US" altLang="el-GR" dirty="0"/>
              <a:t>: </a:t>
            </a:r>
            <a:r>
              <a:rPr lang="el-GR" altLang="el-GR" dirty="0" err="1"/>
              <a:t>χρονοσφραγίδα</a:t>
            </a:r>
            <a:r>
              <a:rPr lang="el-GR" altLang="el-GR" dirty="0"/>
              <a:t> 8</a:t>
            </a:r>
          </a:p>
          <a:p>
            <a:pPr lvl="1"/>
            <a:r>
              <a:rPr lang="en-US" altLang="el-GR" dirty="0"/>
              <a:t>p</a:t>
            </a:r>
            <a:r>
              <a:rPr lang="en-US" altLang="el-GR" baseline="-25000" dirty="0"/>
              <a:t>2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l-GR" altLang="el-GR" dirty="0" err="1"/>
              <a:t>χρονοσφραγίδα</a:t>
            </a:r>
            <a:r>
              <a:rPr lang="el-GR" altLang="el-GR" dirty="0"/>
              <a:t>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5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8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Lamport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altLang="el-GR" dirty="0"/>
          </a:p>
        </p:txBody>
      </p:sp>
      <p:pic>
        <p:nvPicPr>
          <p:cNvPr id="3" name="Picture 2" descr="Σχήμα με παράδειγμα ανταλλαγής μηνυμάτων-αιτημάτων για προώθηση σε πόρο μεταξύ δύο διεργασιώ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507216" cy="1275090"/>
          </a:xfrm>
          <a:prstGeom prst="rect">
            <a:avLst/>
          </a:prstGeom>
        </p:spPr>
      </p:pic>
      <p:sp>
        <p:nvSpPr>
          <p:cNvPr id="344084" name="Rectangle 20"/>
          <p:cNvSpPr>
            <a:spLocks noGrp="1" noChangeArrowheads="1"/>
          </p:cNvSpPr>
          <p:nvPr>
            <p:ph idx="1"/>
          </p:nvPr>
        </p:nvSpPr>
        <p:spPr>
          <a:xfrm>
            <a:off x="457200" y="2471842"/>
            <a:ext cx="8229600" cy="3654321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Βελτίωση του αλγορίθμου</a:t>
            </a:r>
            <a:endParaRPr lang="en-US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στέλνει μήνυμα με </a:t>
            </a:r>
            <a:r>
              <a:rPr lang="en-US" altLang="el-GR" dirty="0"/>
              <a:t>TS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endParaRPr lang="en-US" altLang="el-GR" baseline="-25000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 στέλνει μήνυμα με </a:t>
            </a:r>
            <a:r>
              <a:rPr lang="en-US" altLang="el-GR" dirty="0"/>
              <a:t>TS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endParaRPr lang="el-GR" altLang="el-GR" baseline="-25000" dirty="0"/>
          </a:p>
          <a:p>
            <a:pPr lvl="1"/>
            <a:r>
              <a:rPr lang="en-US" altLang="el-GR" dirty="0"/>
              <a:t>H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 δεν χρειάζεται να στείλει </a:t>
            </a:r>
            <a:r>
              <a:rPr lang="en-US" altLang="el-GR" dirty="0"/>
              <a:t>reply</a:t>
            </a:r>
            <a:r>
              <a:rPr lang="el-GR" altLang="el-GR" dirty="0"/>
              <a:t> αν</a:t>
            </a:r>
            <a:r>
              <a:rPr lang="en-US" altLang="el-GR" dirty="0"/>
              <a:t>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i</a:t>
            </a:r>
            <a:r>
              <a:rPr lang="en-US" altLang="el-GR" dirty="0"/>
              <a:t> &lt;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j</a:t>
            </a:r>
            <a:endParaRPr lang="en-US" altLang="el-GR" baseline="-25000" dirty="0"/>
          </a:p>
          <a:p>
            <a:pPr lvl="2"/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ξέρει ότι 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n-US" altLang="el-GR" dirty="0"/>
              <a:t> </a:t>
            </a:r>
            <a:r>
              <a:rPr lang="el-GR" altLang="el-GR" dirty="0"/>
              <a:t>ακολουθεί</a:t>
            </a:r>
          </a:p>
          <a:p>
            <a:pPr lvl="1"/>
            <a:r>
              <a:rPr lang="el-GR" altLang="el-GR" dirty="0"/>
              <a:t>Έστω ότι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έλαβε</a:t>
            </a:r>
            <a:r>
              <a:rPr lang="en-US" altLang="el-GR" dirty="0"/>
              <a:t> m </a:t>
            </a:r>
            <a:r>
              <a:rPr lang="el-GR" altLang="el-GR" dirty="0"/>
              <a:t>αιτήσεις με </a:t>
            </a:r>
            <a:r>
              <a:rPr lang="el-GR" altLang="el-GR" dirty="0" smtClean="0"/>
              <a:t>πιο πρόσφατο </a:t>
            </a:r>
            <a:r>
              <a:rPr lang="en-US" altLang="el-GR" dirty="0" smtClean="0"/>
              <a:t>TS</a:t>
            </a:r>
            <a:endParaRPr lang="en-US" altLang="el-GR" dirty="0"/>
          </a:p>
          <a:p>
            <a:pPr lvl="2"/>
            <a:r>
              <a:rPr lang="el-GR" altLang="el-GR" dirty="0"/>
              <a:t>Αρκεί να λάβει </a:t>
            </a:r>
            <a:r>
              <a:rPr lang="en-US" altLang="el-GR" dirty="0"/>
              <a:t>reply</a:t>
            </a:r>
            <a:r>
              <a:rPr lang="el-GR" altLang="el-GR" dirty="0"/>
              <a:t> από τις άλλες </a:t>
            </a:r>
            <a:r>
              <a:rPr lang="en-US" altLang="el-GR" dirty="0"/>
              <a:t>n-m-1 </a:t>
            </a:r>
            <a:r>
              <a:rPr lang="el-GR" altLang="el-GR" dirty="0"/>
              <a:t>διεργασίες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24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Lamport</a:t>
            </a:r>
            <a:r>
              <a:rPr lang="en-US" altLang="el-GR" dirty="0"/>
              <a:t> </a:t>
            </a:r>
            <a:r>
              <a:rPr lang="en-US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Ασφάλεια</a:t>
            </a:r>
            <a:r>
              <a:rPr lang="el-GR" altLang="el-GR" dirty="0"/>
              <a:t>: όλοι έχουν </a:t>
            </a:r>
            <a:r>
              <a:rPr lang="el-GR" altLang="el-GR" dirty="0" smtClean="0"/>
              <a:t>ίδια </a:t>
            </a:r>
            <a:r>
              <a:rPr lang="el-GR" altLang="el-GR" dirty="0"/>
              <a:t>σειρά στις ουρές</a:t>
            </a:r>
          </a:p>
          <a:p>
            <a:pPr lvl="1"/>
            <a:r>
              <a:rPr lang="el-GR" altLang="el-GR" dirty="0"/>
              <a:t>Εκεί χρησιμεύουν τα </a:t>
            </a:r>
            <a:r>
              <a:rPr lang="en-US" altLang="el-GR" dirty="0"/>
              <a:t>reply</a:t>
            </a:r>
          </a:p>
          <a:p>
            <a:r>
              <a:rPr lang="el-GR" altLang="el-GR" dirty="0"/>
              <a:t>Βιωσιμότητα: κάθε αίτηση </a:t>
            </a:r>
            <a:r>
              <a:rPr lang="el-GR" altLang="el-GR" dirty="0" smtClean="0"/>
              <a:t>εξυπηρετείται</a:t>
            </a:r>
            <a:endParaRPr lang="el-GR" altLang="el-GR" dirty="0"/>
          </a:p>
          <a:p>
            <a:pPr lvl="1"/>
            <a:r>
              <a:rPr lang="el-GR" altLang="el-GR" dirty="0"/>
              <a:t>Η τρέχουσα διεργασία εξέρχεται από </a:t>
            </a:r>
            <a:r>
              <a:rPr lang="el-GR" altLang="el-GR" dirty="0" smtClean="0"/>
              <a:t>ΚΠ</a:t>
            </a:r>
            <a:endParaRPr lang="el-GR" altLang="el-GR" dirty="0"/>
          </a:p>
          <a:p>
            <a:pPr lvl="1"/>
            <a:r>
              <a:rPr lang="el-GR" altLang="el-GR" dirty="0"/>
              <a:t>Η επόμενη </a:t>
            </a:r>
            <a:r>
              <a:rPr lang="el-GR" altLang="el-GR" dirty="0" smtClean="0"/>
              <a:t>στην </a:t>
            </a:r>
            <a:r>
              <a:rPr lang="el-GR" altLang="el-GR" dirty="0"/>
              <a:t>ουρά εισέρχεται στην ΚΠ</a:t>
            </a:r>
          </a:p>
          <a:p>
            <a:r>
              <a:rPr lang="el-GR" altLang="el-GR" dirty="0"/>
              <a:t>Διάταξη: </a:t>
            </a:r>
            <a:r>
              <a:rPr lang="el-GR" altLang="el-GR" dirty="0" smtClean="0"/>
              <a:t>εξυπηρέτηση με </a:t>
            </a:r>
            <a:r>
              <a:rPr lang="el-GR" altLang="el-GR" dirty="0"/>
              <a:t>τη σειρά</a:t>
            </a:r>
          </a:p>
          <a:p>
            <a:pPr lvl="1"/>
            <a:r>
              <a:rPr lang="el-GR" altLang="el-GR" dirty="0"/>
              <a:t>Χρήση των </a:t>
            </a:r>
            <a:r>
              <a:rPr lang="el-GR" altLang="el-GR" dirty="0" err="1"/>
              <a:t>χρονοσφραγίδων</a:t>
            </a:r>
            <a:r>
              <a:rPr lang="el-GR" altLang="el-GR" dirty="0"/>
              <a:t> </a:t>
            </a:r>
            <a:r>
              <a:rPr lang="en-US" altLang="el-GR" dirty="0" err="1"/>
              <a:t>Lamport</a:t>
            </a:r>
            <a:endParaRPr lang="en-US" altLang="el-GR" dirty="0"/>
          </a:p>
          <a:p>
            <a:r>
              <a:rPr lang="el-GR" altLang="el-GR" dirty="0"/>
              <a:t>Πολυπλοκότητα: </a:t>
            </a:r>
            <a:r>
              <a:rPr lang="en-US" altLang="el-GR" dirty="0"/>
              <a:t>3(n-1)</a:t>
            </a:r>
            <a:r>
              <a:rPr lang="el-GR" altLang="el-GR" dirty="0"/>
              <a:t> ανά είσοδο</a:t>
            </a:r>
          </a:p>
          <a:p>
            <a:pPr lvl="1"/>
            <a:r>
              <a:rPr lang="el-GR" altLang="el-GR" dirty="0"/>
              <a:t>Καθυστέρηση </a:t>
            </a:r>
            <a:r>
              <a:rPr lang="en-US" altLang="el-GR" dirty="0"/>
              <a:t>2(n-1)</a:t>
            </a:r>
            <a:r>
              <a:rPr lang="el-GR" altLang="el-GR" dirty="0"/>
              <a:t> πριν την </a:t>
            </a:r>
            <a:r>
              <a:rPr lang="el-GR" altLang="el-GR" dirty="0" smtClean="0"/>
              <a:t>είσοδο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80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Ricart-Agrawala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5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 smtClean="0"/>
              <a:t>Ricart-Agrawala</a:t>
            </a:r>
            <a:r>
              <a:rPr lang="el-GR" altLang="el-GR" dirty="0" smtClean="0"/>
              <a:t> (1 από 6)</a:t>
            </a:r>
            <a:endParaRPr lang="el-GR" altLang="el-GR" dirty="0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Παραλλαγή αλγόριθμου</a:t>
            </a:r>
            <a:r>
              <a:rPr lang="en-US" altLang="el-GR" dirty="0"/>
              <a:t> </a:t>
            </a:r>
            <a:r>
              <a:rPr lang="en-US" altLang="el-GR" dirty="0" err="1"/>
              <a:t>Lamport</a:t>
            </a:r>
            <a:endParaRPr lang="en-US" altLang="el-GR" dirty="0"/>
          </a:p>
          <a:p>
            <a:pPr lvl="1"/>
            <a:r>
              <a:rPr lang="el-GR" altLang="el-GR" dirty="0"/>
              <a:t>Απάντηση και αποδέσμευση με </a:t>
            </a:r>
            <a:r>
              <a:rPr lang="el-GR" altLang="el-GR" dirty="0" smtClean="0"/>
              <a:t>μήνυμα</a:t>
            </a:r>
            <a:r>
              <a:rPr lang="en-US" altLang="el-GR" dirty="0" smtClean="0"/>
              <a:t> </a:t>
            </a:r>
            <a:r>
              <a:rPr lang="en-US" altLang="el-GR" dirty="0"/>
              <a:t>&lt;OK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Αντί για &lt;</a:t>
            </a:r>
            <a:r>
              <a:rPr lang="en-US" altLang="el-GR" dirty="0" smtClean="0"/>
              <a:t>reply&gt;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&lt;release&gt;</a:t>
            </a:r>
            <a:endParaRPr lang="en-US" altLang="el-GR" dirty="0"/>
          </a:p>
          <a:p>
            <a:pPr lvl="1"/>
            <a:r>
              <a:rPr lang="el-GR" altLang="el-GR" dirty="0"/>
              <a:t>Κάθε διεργασία διατηρεί μία ουρά</a:t>
            </a:r>
          </a:p>
          <a:p>
            <a:pPr lvl="2"/>
            <a:r>
              <a:rPr lang="el-GR" altLang="el-GR" dirty="0" smtClean="0"/>
              <a:t>Ταξινομημένη </a:t>
            </a:r>
            <a:r>
              <a:rPr lang="el-GR" altLang="el-GR" dirty="0"/>
              <a:t>με βάση </a:t>
            </a:r>
            <a:r>
              <a:rPr lang="el-GR" altLang="el-GR" dirty="0" smtClean="0"/>
              <a:t>λογικές </a:t>
            </a:r>
            <a:r>
              <a:rPr lang="el-GR" altLang="el-GR" dirty="0" err="1" smtClean="0"/>
              <a:t>χρονοσφραγίδες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Αποστολή αιτήσεων σε όλους πριν από ΚΠ</a:t>
            </a:r>
          </a:p>
          <a:p>
            <a:pPr lvl="2"/>
            <a:r>
              <a:rPr lang="el-GR" altLang="el-GR" dirty="0" smtClean="0"/>
              <a:t>Όποιος δεν ενδιαφέρεται απαντά άμεσα</a:t>
            </a:r>
          </a:p>
          <a:p>
            <a:pPr lvl="2"/>
            <a:r>
              <a:rPr lang="el-GR" altLang="el-GR" dirty="0" smtClean="0"/>
              <a:t>Όποιος ενδιαφέρεται απαντά ανάλογα με διάταξη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4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l-GR" altLang="el-GR" dirty="0" smtClean="0"/>
              <a:t>Όταν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θέλει να εισέλθει στην </a:t>
            </a:r>
            <a:r>
              <a:rPr lang="el-GR" altLang="el-GR" dirty="0" smtClean="0"/>
              <a:t>ΚΠ</a:t>
            </a:r>
          </a:p>
          <a:p>
            <a:pPr marL="857250" lvl="1" indent="-457200"/>
            <a:r>
              <a:rPr lang="el-GR" altLang="el-GR" dirty="0" smtClean="0"/>
              <a:t>Αποστολή </a:t>
            </a:r>
            <a:r>
              <a:rPr lang="el-GR" altLang="el-GR" dirty="0"/>
              <a:t>&lt;</a:t>
            </a:r>
            <a:r>
              <a:rPr lang="en-US" altLang="el-GR" dirty="0"/>
              <a:t>request</a:t>
            </a:r>
            <a:r>
              <a:rPr lang="el-GR" altLang="el-GR" dirty="0"/>
              <a:t>,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&gt; </a:t>
            </a:r>
            <a:r>
              <a:rPr lang="el-GR" altLang="el-GR" dirty="0"/>
              <a:t>σε όλες τις </a:t>
            </a:r>
            <a:r>
              <a:rPr lang="el-GR" altLang="el-GR" dirty="0" smtClean="0"/>
              <a:t>διεργασίες</a:t>
            </a:r>
          </a:p>
          <a:p>
            <a:pPr marL="457200" indent="-457200"/>
            <a:r>
              <a:rPr lang="el-GR" altLang="el-GR" dirty="0" smtClean="0"/>
              <a:t>Όταν 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 λαμβάνει &lt;</a:t>
            </a:r>
            <a:r>
              <a:rPr lang="en-US" altLang="el-GR" dirty="0"/>
              <a:t>request</a:t>
            </a:r>
            <a:r>
              <a:rPr lang="el-GR" altLang="el-GR" dirty="0"/>
              <a:t>,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r>
              <a:rPr lang="en-US" altLang="el-GR" dirty="0"/>
              <a:t>&gt; </a:t>
            </a:r>
            <a:r>
              <a:rPr lang="el-GR" altLang="el-GR" dirty="0" smtClean="0"/>
              <a:t>από </a:t>
            </a:r>
            <a:r>
              <a:rPr lang="el-GR" altLang="el-GR" dirty="0"/>
              <a:t>την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endParaRPr lang="el-GR" altLang="el-GR" baseline="-25000" dirty="0"/>
          </a:p>
          <a:p>
            <a:pPr marL="857250" lvl="1" indent="-457200"/>
            <a:r>
              <a:rPr lang="el-GR" altLang="el-GR" dirty="0" smtClean="0"/>
              <a:t>Αν είναι στην </a:t>
            </a:r>
            <a:r>
              <a:rPr lang="el-GR" altLang="el-GR" dirty="0"/>
              <a:t>ΚΠ </a:t>
            </a:r>
            <a:r>
              <a:rPr lang="el-GR" altLang="el-GR" dirty="0" smtClean="0"/>
              <a:t>εισάγει την αίτηση </a:t>
            </a:r>
            <a:r>
              <a:rPr lang="el-GR" altLang="el-GR" dirty="0"/>
              <a:t>στην ουρά της</a:t>
            </a:r>
          </a:p>
          <a:p>
            <a:pPr marL="857250" lvl="1" indent="-457200"/>
            <a:r>
              <a:rPr lang="el-GR" altLang="el-GR" dirty="0" smtClean="0"/>
              <a:t>Διαφορετικά</a:t>
            </a:r>
          </a:p>
          <a:p>
            <a:pPr marL="1257300" lvl="2" indent="-457200"/>
            <a:r>
              <a:rPr lang="el-GR" altLang="el-GR" dirty="0" smtClean="0"/>
              <a:t>Αν δεν ενδιαφέρεται για την ΚΠ στέλνει </a:t>
            </a:r>
            <a:r>
              <a:rPr lang="en-US" altLang="el-GR" dirty="0" smtClean="0"/>
              <a:t>&lt;OK&gt;</a:t>
            </a:r>
          </a:p>
          <a:p>
            <a:pPr marL="1257300" lvl="2" indent="-457200"/>
            <a:r>
              <a:rPr lang="el-GR" altLang="el-GR" dirty="0" smtClean="0"/>
              <a:t>Αν έχει εκδώσει αίτηση με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endParaRPr lang="el-GR" altLang="el-GR" baseline="-25000" dirty="0" smtClean="0"/>
          </a:p>
          <a:p>
            <a:pPr marL="1714500" lvl="3" indent="-457200"/>
            <a:r>
              <a:rPr lang="el-GR" altLang="el-GR" dirty="0" smtClean="0"/>
              <a:t>Αν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i</a:t>
            </a:r>
            <a:r>
              <a:rPr lang="en-US" altLang="el-GR" dirty="0" smtClean="0"/>
              <a:t> &lt; </a:t>
            </a:r>
            <a:r>
              <a:rPr lang="en-US" altLang="el-GR" dirty="0" err="1" smtClean="0"/>
              <a:t>t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στέλνει </a:t>
            </a:r>
            <a:r>
              <a:rPr lang="en-US" altLang="el-GR" dirty="0" smtClean="0"/>
              <a:t>&lt;OK&gt;</a:t>
            </a:r>
            <a:endParaRPr lang="el-GR" altLang="el-GR" dirty="0" smtClean="0"/>
          </a:p>
          <a:p>
            <a:pPr marL="1714500" lvl="3" indent="-457200"/>
            <a:r>
              <a:rPr lang="el-GR" altLang="el-GR" dirty="0" smtClean="0"/>
              <a:t>Αλλιώς εισάγει αίτηση στην ουρά της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8974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altLang="el-GR" dirty="0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l-GR" altLang="el-GR" dirty="0"/>
              <a:t>Όταν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</a:t>
            </a:r>
            <a:r>
              <a:rPr lang="el-GR" altLang="el-GR" dirty="0" smtClean="0"/>
              <a:t>λάβει </a:t>
            </a:r>
            <a:r>
              <a:rPr lang="en-US" altLang="el-GR" dirty="0" smtClean="0"/>
              <a:t>&lt;OK</a:t>
            </a:r>
            <a:r>
              <a:rPr lang="el-GR" altLang="el-GR" dirty="0" smtClean="0"/>
              <a:t>&gt; από όλες τρις διεργασίες</a:t>
            </a:r>
          </a:p>
          <a:p>
            <a:pPr marL="1257300" lvl="2" indent="-457200"/>
            <a:r>
              <a:rPr lang="el-GR" altLang="el-GR" dirty="0" smtClean="0"/>
              <a:t>Εισέρχεται στην ΚΠ</a:t>
            </a:r>
          </a:p>
          <a:p>
            <a:pPr marL="857250" lvl="1" indent="-457200"/>
            <a:r>
              <a:rPr lang="el-GR" altLang="el-GR" dirty="0" smtClean="0"/>
              <a:t>Όταν η</a:t>
            </a:r>
            <a:r>
              <a:rPr lang="en-US" altLang="el-GR" dirty="0" smtClean="0"/>
              <a:t> pi</a:t>
            </a:r>
            <a:r>
              <a:rPr lang="el-GR" altLang="el-GR" dirty="0" smtClean="0"/>
              <a:t> βγει από την ΚΠ</a:t>
            </a:r>
            <a:endParaRPr lang="el-GR" altLang="el-GR" dirty="0"/>
          </a:p>
          <a:p>
            <a:pPr marL="1257300" lvl="2" indent="-457200"/>
            <a:r>
              <a:rPr lang="el-GR" altLang="el-GR" dirty="0" smtClean="0"/>
              <a:t>Στέλνει </a:t>
            </a:r>
            <a:r>
              <a:rPr lang="en-US" altLang="el-GR" dirty="0" smtClean="0"/>
              <a:t>&lt;OK</a:t>
            </a:r>
            <a:r>
              <a:rPr lang="el-GR" altLang="el-GR" dirty="0" smtClean="0"/>
              <a:t>&gt; στις διεργασίες στην ουρά της</a:t>
            </a:r>
          </a:p>
          <a:p>
            <a:pPr marL="1257300" lvl="2" indent="-457200"/>
            <a:r>
              <a:rPr lang="el-GR" altLang="el-GR" dirty="0" smtClean="0"/>
              <a:t>Διαγράφει όλες τις διεργασίες από την ουρά της</a:t>
            </a:r>
            <a:endParaRPr lang="el-GR" alt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82" name="Rectangle 4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altLang="el-GR" dirty="0"/>
          </a:p>
        </p:txBody>
      </p:sp>
      <p:pic>
        <p:nvPicPr>
          <p:cNvPr id="3" name="Picture 2" descr="Σχήμα με παράδειγμα λειτουργίας  κατανεμημένου αλγόριμθου Ricart-Agrawala εντός ενός κόμβου του για τον διαμοιρασμό  πόρ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2047"/>
            <a:ext cx="4263226" cy="4443217"/>
          </a:xfrm>
          <a:prstGeom prst="rect">
            <a:avLst/>
          </a:prstGeom>
        </p:spPr>
      </p:pic>
      <p:sp>
        <p:nvSpPr>
          <p:cNvPr id="347184" name="Rectangle 48"/>
          <p:cNvSpPr>
            <a:spLocks noGrp="1" noChangeArrowheads="1"/>
          </p:cNvSpPr>
          <p:nvPr>
            <p:ph idx="1"/>
          </p:nvPr>
        </p:nvSpPr>
        <p:spPr>
          <a:xfrm>
            <a:off x="457200" y="3710782"/>
            <a:ext cx="8229600" cy="2415382"/>
          </a:xfrm>
        </p:spPr>
        <p:txBody>
          <a:bodyPr>
            <a:normAutofit/>
          </a:bodyPr>
          <a:lstStyle/>
          <a:p>
            <a:r>
              <a:rPr lang="el-GR" altLang="el-GR" dirty="0"/>
              <a:t>Παράδειγμα</a:t>
            </a:r>
          </a:p>
          <a:p>
            <a:pPr lvl="1"/>
            <a:r>
              <a:rPr lang="en-US" altLang="el-GR" dirty="0"/>
              <a:t>p</a:t>
            </a:r>
            <a:r>
              <a:rPr lang="en-US" altLang="el-GR" baseline="-25000" dirty="0"/>
              <a:t>4</a:t>
            </a:r>
            <a:r>
              <a:rPr lang="el-GR" altLang="el-GR" dirty="0"/>
              <a:t>: </a:t>
            </a:r>
            <a:r>
              <a:rPr lang="el-GR" altLang="el-GR" dirty="0" smtClean="0"/>
              <a:t>είναι στην </a:t>
            </a:r>
            <a:r>
              <a:rPr lang="el-GR" altLang="el-GR" dirty="0"/>
              <a:t>ΚΠ</a:t>
            </a:r>
          </a:p>
          <a:p>
            <a:pPr lvl="1"/>
            <a:r>
              <a:rPr lang="en-US" altLang="el-GR" dirty="0"/>
              <a:t>p</a:t>
            </a:r>
            <a:r>
              <a:rPr lang="en-US" altLang="el-GR" baseline="-25000" dirty="0"/>
              <a:t>1</a:t>
            </a:r>
            <a:r>
              <a:rPr lang="el-GR" altLang="el-GR" dirty="0"/>
              <a:t>: </a:t>
            </a:r>
            <a:r>
              <a:rPr lang="el-GR" altLang="el-GR" dirty="0" err="1"/>
              <a:t>χρονοσφραγίδα</a:t>
            </a:r>
            <a:r>
              <a:rPr lang="el-GR" altLang="el-GR" dirty="0"/>
              <a:t> 6</a:t>
            </a:r>
          </a:p>
          <a:p>
            <a:pPr lvl="1"/>
            <a:r>
              <a:rPr lang="en-US" altLang="el-GR" dirty="0"/>
              <a:t>p</a:t>
            </a:r>
            <a:r>
              <a:rPr lang="en-US" altLang="el-GR" baseline="-25000" dirty="0"/>
              <a:t>2</a:t>
            </a:r>
            <a:r>
              <a:rPr lang="en-US" altLang="el-GR" dirty="0"/>
              <a:t>: </a:t>
            </a:r>
            <a:r>
              <a:rPr lang="el-GR" altLang="el-GR" dirty="0" err="1"/>
              <a:t>χρονοσφραγίδα</a:t>
            </a:r>
            <a:r>
              <a:rPr lang="el-GR" altLang="el-GR" dirty="0"/>
              <a:t>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5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altLang="el-GR" dirty="0"/>
          </a:p>
        </p:txBody>
      </p:sp>
      <p:sp>
        <p:nvSpPr>
          <p:cNvPr id="34919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Ισχύουν </a:t>
            </a:r>
            <a:r>
              <a:rPr lang="el-GR" altLang="el-GR" dirty="0"/>
              <a:t>οι απαιτήσεις;</a:t>
            </a:r>
          </a:p>
          <a:p>
            <a:pPr lvl="1"/>
            <a:r>
              <a:rPr lang="el-GR" altLang="el-GR" dirty="0"/>
              <a:t>Ασφάλεια: </a:t>
            </a:r>
            <a:r>
              <a:rPr lang="el-GR" altLang="el-GR" dirty="0" smtClean="0"/>
              <a:t>η </a:t>
            </a:r>
            <a:r>
              <a:rPr lang="el-GR" altLang="el-GR" dirty="0"/>
              <a:t>διεργασία με </a:t>
            </a:r>
            <a:r>
              <a:rPr lang="en-US" altLang="el-GR" dirty="0" smtClean="0"/>
              <a:t>min TS</a:t>
            </a:r>
            <a:r>
              <a:rPr lang="el-GR" altLang="el-GR" dirty="0" smtClean="0"/>
              <a:t> </a:t>
            </a:r>
            <a:r>
              <a:rPr lang="el-GR" altLang="el-GR" dirty="0"/>
              <a:t>έχει </a:t>
            </a:r>
            <a:r>
              <a:rPr lang="el-GR" altLang="el-GR" dirty="0" smtClean="0"/>
              <a:t>τα &lt;</a:t>
            </a:r>
            <a:r>
              <a:rPr lang="en-US" altLang="el-GR" dirty="0" smtClean="0"/>
              <a:t>OK</a:t>
            </a:r>
            <a:r>
              <a:rPr lang="el-GR" altLang="el-GR" dirty="0" smtClean="0"/>
              <a:t>&gt;</a:t>
            </a:r>
            <a:endParaRPr lang="en-US" altLang="el-GR" dirty="0"/>
          </a:p>
          <a:p>
            <a:pPr lvl="1"/>
            <a:r>
              <a:rPr lang="el-GR" altLang="el-GR" dirty="0"/>
              <a:t>Βιωσιμότητα: αλυσίδα αναμονής </a:t>
            </a:r>
            <a:r>
              <a:rPr lang="el-GR" altLang="el-GR" dirty="0" smtClean="0"/>
              <a:t>με </a:t>
            </a:r>
            <a:r>
              <a:rPr lang="el-GR" altLang="el-GR" dirty="0"/>
              <a:t>βάση τα </a:t>
            </a:r>
            <a:r>
              <a:rPr lang="en-US" altLang="el-GR" dirty="0"/>
              <a:t>TS</a:t>
            </a:r>
          </a:p>
          <a:p>
            <a:pPr lvl="1"/>
            <a:r>
              <a:rPr lang="el-GR" altLang="el-GR" dirty="0"/>
              <a:t>Διάταξη: η είσοδος στην ΚΠ γίνεται με βάση τα </a:t>
            </a:r>
            <a:r>
              <a:rPr lang="en-US" altLang="el-GR" dirty="0" smtClean="0"/>
              <a:t>TS</a:t>
            </a:r>
            <a:endParaRPr lang="el-GR" altLang="el-GR" dirty="0" smtClean="0"/>
          </a:p>
          <a:p>
            <a:r>
              <a:rPr lang="el-GR" altLang="el-GR" dirty="0"/>
              <a:t>Κόστος αλγορίθμου</a:t>
            </a:r>
          </a:p>
          <a:p>
            <a:pPr lvl="1"/>
            <a:r>
              <a:rPr lang="el-GR" altLang="el-GR" dirty="0"/>
              <a:t>2(</a:t>
            </a:r>
            <a:r>
              <a:rPr lang="en-US" altLang="el-GR" dirty="0"/>
              <a:t>n-1)</a:t>
            </a:r>
            <a:r>
              <a:rPr lang="el-GR" altLang="el-GR" dirty="0"/>
              <a:t> μηνύματα για κάθε είσοδο στην ΚΠ</a:t>
            </a:r>
          </a:p>
          <a:p>
            <a:pPr lvl="1"/>
            <a:r>
              <a:rPr lang="el-GR" altLang="el-GR" dirty="0" smtClean="0"/>
              <a:t>Ίδιο ακριβώς πλήθος πριν </a:t>
            </a:r>
            <a:r>
              <a:rPr lang="el-GR" altLang="el-GR" dirty="0"/>
              <a:t>την είσοδο στην </a:t>
            </a:r>
            <a:r>
              <a:rPr lang="el-GR" altLang="el-GR" dirty="0" smtClean="0"/>
              <a:t>ΚΠ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r>
              <a:rPr lang="el-GR" altLang="el-GR" dirty="0"/>
              <a:t>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Κατανεμημένοι ή συγκεντρωτικοί αλγόριθμοι;</a:t>
            </a:r>
          </a:p>
          <a:p>
            <a:pPr lvl="1"/>
            <a:r>
              <a:rPr lang="el-GR" altLang="el-GR" dirty="0"/>
              <a:t>Ο κατανεμημένος είναι χειρότερος!</a:t>
            </a:r>
          </a:p>
          <a:p>
            <a:pPr lvl="1"/>
            <a:r>
              <a:rPr lang="el-GR" altLang="el-GR" dirty="0"/>
              <a:t>Έχει πολλά σημεία αποτυχίας (κάθε διεργασία)</a:t>
            </a:r>
          </a:p>
          <a:p>
            <a:pPr lvl="1"/>
            <a:r>
              <a:rPr lang="el-GR" altLang="el-GR" dirty="0"/>
              <a:t>Όλοι έχουν τόσο φόρτο όσο ο συντονιστής</a:t>
            </a:r>
            <a:endParaRPr lang="en-US" altLang="el-GR" dirty="0"/>
          </a:p>
          <a:p>
            <a:pPr lvl="1"/>
            <a:r>
              <a:rPr lang="el-GR" altLang="el-GR" dirty="0"/>
              <a:t>Κάθε διεργασία πρέπει να γνωρίζει όλες τις άλλες</a:t>
            </a:r>
          </a:p>
          <a:p>
            <a:r>
              <a:rPr lang="el-GR" altLang="el-GR" dirty="0"/>
              <a:t>Γιατί ασχολούμαστε λοιπόν;</a:t>
            </a:r>
          </a:p>
          <a:p>
            <a:pPr lvl="1"/>
            <a:r>
              <a:rPr lang="el-GR" altLang="el-GR" dirty="0"/>
              <a:t>Υπάρχει </a:t>
            </a:r>
            <a:r>
              <a:rPr lang="el-GR" altLang="el-GR" dirty="0" smtClean="0"/>
              <a:t>κατανεμημένος </a:t>
            </a:r>
            <a:r>
              <a:rPr lang="el-GR" altLang="el-GR" dirty="0"/>
              <a:t>αλγόριθμος</a:t>
            </a:r>
          </a:p>
          <a:p>
            <a:pPr lvl="1"/>
            <a:r>
              <a:rPr lang="el-GR" altLang="el-GR" dirty="0"/>
              <a:t>Υπάρχουν και πιο γρήγορες </a:t>
            </a:r>
            <a:r>
              <a:rPr lang="el-GR" altLang="el-GR" dirty="0" smtClean="0"/>
              <a:t>λύσεις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4333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LeLann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5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(1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Χρήση ειδικού μηνύματος: σκυτάλη (</a:t>
            </a:r>
            <a:r>
              <a:rPr lang="en-US" altLang="el-GR" dirty="0"/>
              <a:t>token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Είσοδος στην ΚΠ μόνο αν έχουμε τη σκυτάλη </a:t>
            </a:r>
            <a:endParaRPr lang="en-US" altLang="el-GR" dirty="0" smtClean="0"/>
          </a:p>
          <a:p>
            <a:r>
              <a:rPr lang="el-GR" altLang="el-GR" dirty="0" smtClean="0"/>
              <a:t>Αλγόριθμος </a:t>
            </a:r>
            <a:r>
              <a:rPr lang="en-US" altLang="el-GR" dirty="0" err="1"/>
              <a:t>LeLann</a:t>
            </a:r>
            <a:endParaRPr lang="en-US" altLang="el-GR" dirty="0"/>
          </a:p>
          <a:p>
            <a:pPr lvl="1"/>
            <a:r>
              <a:rPr lang="el-GR" altLang="el-GR" dirty="0"/>
              <a:t>Λογική διάταξη </a:t>
            </a:r>
            <a:r>
              <a:rPr lang="el-GR" altLang="el-GR" dirty="0" smtClean="0"/>
              <a:t>διεργασιών </a:t>
            </a:r>
            <a:r>
              <a:rPr lang="el-GR" altLang="el-GR" dirty="0"/>
              <a:t>σε δακτύλιο</a:t>
            </a:r>
          </a:p>
          <a:p>
            <a:pPr lvl="1"/>
            <a:r>
              <a:rPr lang="el-GR" altLang="el-GR" dirty="0"/>
              <a:t>Η σκυτάλη μεταδίδεται </a:t>
            </a:r>
            <a:r>
              <a:rPr lang="el-GR" altLang="el-GR" dirty="0" smtClean="0"/>
              <a:t>στο δακτύλιο</a:t>
            </a:r>
            <a:endParaRPr lang="en-US" altLang="el-GR" dirty="0"/>
          </a:p>
          <a:p>
            <a:pPr lvl="2"/>
            <a:r>
              <a:rPr lang="el-GR" altLang="el-GR" dirty="0"/>
              <a:t>Μετάδοση πάντα στην επόμενη στο δακτύλιο</a:t>
            </a:r>
          </a:p>
          <a:p>
            <a:r>
              <a:rPr lang="el-GR" altLang="el-GR" dirty="0"/>
              <a:t>Όταν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n-US" altLang="el-GR" dirty="0"/>
              <a:t> </a:t>
            </a:r>
            <a:r>
              <a:rPr lang="el-GR" altLang="el-GR" dirty="0"/>
              <a:t>λαμβάνει τη </a:t>
            </a:r>
            <a:r>
              <a:rPr lang="el-GR" altLang="el-GR" dirty="0" smtClean="0"/>
              <a:t>σκυτάλη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θέλει να μπει στην ΚΠ δεσμεύει τη </a:t>
            </a:r>
            <a:r>
              <a:rPr lang="el-GR" altLang="el-GR" dirty="0" smtClean="0"/>
              <a:t>σκυτάλη</a:t>
            </a:r>
          </a:p>
          <a:p>
            <a:pPr lvl="2"/>
            <a:r>
              <a:rPr lang="el-GR" altLang="el-GR" dirty="0" smtClean="0"/>
              <a:t>Μόλις </a:t>
            </a:r>
            <a:r>
              <a:rPr lang="el-GR" altLang="el-GR" dirty="0"/>
              <a:t>βγει από την ΚΠ μεταβιβάζει τη </a:t>
            </a:r>
            <a:r>
              <a:rPr lang="el-GR" altLang="el-GR" dirty="0" smtClean="0"/>
              <a:t>σκυτάλη</a:t>
            </a:r>
          </a:p>
          <a:p>
            <a:pPr lvl="1"/>
            <a:r>
              <a:rPr lang="el-GR" altLang="el-GR" dirty="0" smtClean="0"/>
              <a:t>Αλλιώς </a:t>
            </a:r>
            <a:r>
              <a:rPr lang="el-GR" altLang="el-GR" dirty="0"/>
              <a:t>τη μεταβιβάζει άμεσα στην </a:t>
            </a:r>
            <a:r>
              <a:rPr lang="el-GR" altLang="el-GR" dirty="0" smtClean="0"/>
              <a:t>επόμενη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84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Απαιτήσεις αμοιβαίου αποκλεισμού</a:t>
            </a:r>
          </a:p>
          <a:p>
            <a:pPr lvl="1"/>
            <a:r>
              <a:rPr lang="el-GR" altLang="el-GR" dirty="0"/>
              <a:t>Ασφάλεια: μόνο ο κάτοχος </a:t>
            </a:r>
            <a:r>
              <a:rPr lang="el-GR" altLang="el-GR" dirty="0" smtClean="0"/>
              <a:t>μπαίνει </a:t>
            </a:r>
            <a:r>
              <a:rPr lang="el-GR" altLang="el-GR" dirty="0"/>
              <a:t>στην ΚΠ</a:t>
            </a:r>
          </a:p>
          <a:p>
            <a:pPr lvl="1"/>
            <a:r>
              <a:rPr lang="el-GR" altLang="el-GR" dirty="0"/>
              <a:t>Βιωσιμότητα: </a:t>
            </a:r>
            <a:r>
              <a:rPr lang="el-GR" altLang="el-GR" dirty="0" smtClean="0"/>
              <a:t>όλοι </a:t>
            </a:r>
            <a:r>
              <a:rPr lang="el-GR" altLang="el-GR" dirty="0"/>
              <a:t>παίρνουν τη σκυτάλη</a:t>
            </a:r>
          </a:p>
          <a:p>
            <a:pPr lvl="2"/>
            <a:r>
              <a:rPr lang="el-GR" altLang="el-GR" dirty="0"/>
              <a:t>Σε κάθε λήψη </a:t>
            </a:r>
            <a:r>
              <a:rPr lang="el-GR" altLang="el-GR" dirty="0" smtClean="0"/>
              <a:t>η </a:t>
            </a:r>
            <a:r>
              <a:rPr lang="el-GR" altLang="el-GR" dirty="0"/>
              <a:t>διεργασία μπαίνει μία φορά στην ΚΠ</a:t>
            </a:r>
          </a:p>
          <a:p>
            <a:pPr lvl="1"/>
            <a:r>
              <a:rPr lang="el-GR" altLang="el-GR" dirty="0"/>
              <a:t>Διάταξη: με όποια σειρά επιβάλλει </a:t>
            </a:r>
            <a:r>
              <a:rPr lang="el-GR" altLang="el-GR" dirty="0" smtClean="0"/>
              <a:t>ο δακτύλιος</a:t>
            </a:r>
            <a:endParaRPr lang="el-GR" altLang="el-GR" dirty="0"/>
          </a:p>
          <a:p>
            <a:r>
              <a:rPr lang="el-GR" altLang="el-GR" dirty="0"/>
              <a:t>Απόδοση</a:t>
            </a:r>
          </a:p>
          <a:p>
            <a:pPr lvl="1"/>
            <a:r>
              <a:rPr lang="el-GR" altLang="el-GR" dirty="0" smtClean="0"/>
              <a:t>1</a:t>
            </a:r>
            <a:r>
              <a:rPr lang="en-US" altLang="el-GR" dirty="0" smtClean="0"/>
              <a:t>-</a:t>
            </a:r>
            <a:r>
              <a:rPr lang="el-GR" altLang="el-GR" dirty="0" smtClean="0">
                <a:sym typeface="Symbol" pitchFamily="18" charset="2"/>
              </a:rPr>
              <a:t></a:t>
            </a:r>
            <a:r>
              <a:rPr lang="el-GR" altLang="el-GR" dirty="0" smtClean="0"/>
              <a:t> </a:t>
            </a:r>
            <a:r>
              <a:rPr lang="el-GR" altLang="el-GR" dirty="0"/>
              <a:t>μηνύματα ανά είσοδο στην </a:t>
            </a:r>
            <a:r>
              <a:rPr lang="en-US" altLang="el-GR" dirty="0"/>
              <a:t>ΚΠ</a:t>
            </a:r>
            <a:endParaRPr lang="el-GR" altLang="el-GR" dirty="0"/>
          </a:p>
          <a:p>
            <a:pPr lvl="1"/>
            <a:r>
              <a:rPr lang="el-GR" altLang="el-GR" dirty="0" smtClean="0"/>
              <a:t>0</a:t>
            </a:r>
            <a:r>
              <a:rPr lang="en-US" altLang="el-GR" dirty="0" smtClean="0"/>
              <a:t>-(n</a:t>
            </a:r>
            <a:r>
              <a:rPr lang="el-GR" altLang="el-GR" dirty="0" smtClean="0"/>
              <a:t>-1</a:t>
            </a:r>
            <a:r>
              <a:rPr lang="en-US" altLang="el-GR" dirty="0" smtClean="0"/>
              <a:t>)</a:t>
            </a:r>
            <a:r>
              <a:rPr lang="el-GR" altLang="el-GR" dirty="0" smtClean="0"/>
              <a:t> </a:t>
            </a:r>
            <a:r>
              <a:rPr lang="el-GR" altLang="el-GR" dirty="0"/>
              <a:t>μηνύματα καθυστέρηση μέχρι </a:t>
            </a:r>
            <a:r>
              <a:rPr lang="el-GR" altLang="el-GR" dirty="0" smtClean="0"/>
              <a:t>την είσοδο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892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Αποτυχία διεργασίας</a:t>
            </a:r>
          </a:p>
          <a:p>
            <a:pPr lvl="1"/>
            <a:r>
              <a:rPr lang="el-GR" altLang="el-GR" dirty="0"/>
              <a:t>Αποτυχία ολόκληρου του συστήματος</a:t>
            </a:r>
          </a:p>
          <a:p>
            <a:pPr lvl="1"/>
            <a:r>
              <a:rPr lang="el-GR" altLang="el-GR" dirty="0" smtClean="0"/>
              <a:t>Χρήση </a:t>
            </a:r>
            <a:r>
              <a:rPr lang="el-GR" altLang="el-GR" dirty="0"/>
              <a:t>μηνύματος </a:t>
            </a:r>
            <a:r>
              <a:rPr lang="en-US" altLang="el-GR" dirty="0"/>
              <a:t>&lt;acknowledgement&gt;</a:t>
            </a:r>
            <a:endParaRPr lang="el-GR" altLang="el-GR" dirty="0"/>
          </a:p>
          <a:p>
            <a:pPr lvl="2"/>
            <a:r>
              <a:rPr lang="el-GR" altLang="el-GR" dirty="0"/>
              <a:t>Στέλνεται </a:t>
            </a:r>
            <a:r>
              <a:rPr lang="el-GR" altLang="el-GR" dirty="0" smtClean="0"/>
              <a:t>σε προηγούμενη στη </a:t>
            </a:r>
            <a:r>
              <a:rPr lang="el-GR" altLang="el-GR" dirty="0"/>
              <a:t>λήψη της σκυτάλης</a:t>
            </a:r>
          </a:p>
          <a:p>
            <a:pPr lvl="1"/>
            <a:r>
              <a:rPr lang="el-GR" altLang="el-GR" dirty="0"/>
              <a:t>Αν δεν λάβει </a:t>
            </a:r>
            <a:r>
              <a:rPr lang="el-GR" altLang="el-GR" dirty="0" smtClean="0"/>
              <a:t>επιβεβαίωση</a:t>
            </a:r>
          </a:p>
          <a:p>
            <a:pPr lvl="2"/>
            <a:r>
              <a:rPr lang="el-GR" altLang="el-GR" dirty="0" smtClean="0"/>
              <a:t>Στέλνει </a:t>
            </a:r>
            <a:r>
              <a:rPr lang="el-GR" altLang="el-GR" dirty="0"/>
              <a:t>τη σκυτάλη παραπέρα</a:t>
            </a:r>
          </a:p>
          <a:p>
            <a:pPr lvl="2"/>
            <a:r>
              <a:rPr lang="el-GR" altLang="el-GR" dirty="0"/>
              <a:t>Πρέπει να γνωρίζει μερικές </a:t>
            </a:r>
            <a:r>
              <a:rPr lang="el-GR" altLang="el-GR" dirty="0" smtClean="0"/>
              <a:t>επόμενες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0475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LeLann</a:t>
            </a:r>
            <a:r>
              <a:rPr lang="en-US" altLang="el-GR" dirty="0"/>
              <a:t> </a:t>
            </a:r>
            <a:r>
              <a:rPr lang="en-US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Απώλεια σκυτάλης</a:t>
            </a:r>
          </a:p>
          <a:p>
            <a:pPr lvl="1"/>
            <a:r>
              <a:rPr lang="el-GR" altLang="el-GR" dirty="0"/>
              <a:t>Εκλογή αρχηγού για παρακολούθηση σκυτάλης</a:t>
            </a:r>
          </a:p>
          <a:p>
            <a:pPr lvl="1"/>
            <a:r>
              <a:rPr lang="el-GR" altLang="el-GR" dirty="0"/>
              <a:t>Στέλνει περιοδικά μήνυμα &lt;</a:t>
            </a:r>
            <a:r>
              <a:rPr lang="en-US" altLang="el-GR" dirty="0"/>
              <a:t>who has the token</a:t>
            </a:r>
            <a:r>
              <a:rPr lang="el-GR" altLang="el-GR" dirty="0"/>
              <a:t>&gt;</a:t>
            </a:r>
          </a:p>
          <a:p>
            <a:pPr lvl="2"/>
            <a:r>
              <a:rPr lang="el-GR" altLang="el-GR" dirty="0"/>
              <a:t>Όποιος την έχει θέτει ένα πεδίο στη μήνυμα</a:t>
            </a:r>
          </a:p>
          <a:p>
            <a:pPr lvl="1"/>
            <a:r>
              <a:rPr lang="el-GR" altLang="el-GR" dirty="0"/>
              <a:t>Αν επιστρέψει χωρίς </a:t>
            </a:r>
            <a:r>
              <a:rPr lang="el-GR" altLang="el-GR" dirty="0" smtClean="0"/>
              <a:t>απάντηση</a:t>
            </a:r>
          </a:p>
          <a:p>
            <a:pPr lvl="2"/>
            <a:r>
              <a:rPr lang="el-GR" altLang="el-GR" dirty="0" smtClean="0"/>
              <a:t>Δημιουργία νέας σκυτάλης</a:t>
            </a:r>
          </a:p>
          <a:p>
            <a:pPr lvl="2"/>
            <a:r>
              <a:rPr lang="el-GR" altLang="el-GR" dirty="0" smtClean="0"/>
              <a:t>Αποστολή σκυτάλης σε επόμενο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0498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Chandy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5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</a:t>
            </a:r>
            <a:r>
              <a:rPr lang="en-US" altLang="el-GR" dirty="0" err="1" smtClean="0"/>
              <a:t>Chandy</a:t>
            </a:r>
            <a:r>
              <a:rPr lang="el-GR" altLang="el-GR" dirty="0" smtClean="0"/>
              <a:t>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Δεν </a:t>
            </a:r>
            <a:r>
              <a:rPr lang="el-GR" altLang="el-GR" dirty="0"/>
              <a:t>εξαρτάται από </a:t>
            </a:r>
            <a:r>
              <a:rPr lang="el-GR" altLang="el-GR" dirty="0" smtClean="0"/>
              <a:t>τοπολογία</a:t>
            </a:r>
            <a:endParaRPr lang="el-GR" altLang="el-GR" dirty="0"/>
          </a:p>
          <a:p>
            <a:pPr lvl="1"/>
            <a:r>
              <a:rPr lang="el-GR" altLang="el-GR" dirty="0"/>
              <a:t>Υποθέτει </a:t>
            </a:r>
            <a:r>
              <a:rPr lang="el-GR" altLang="el-GR" dirty="0" smtClean="0"/>
              <a:t>ότι </a:t>
            </a:r>
            <a:r>
              <a:rPr lang="el-GR" altLang="el-GR" dirty="0"/>
              <a:t>γνωρίζουμε όλες τις διεργασίες!</a:t>
            </a:r>
          </a:p>
          <a:p>
            <a:r>
              <a:rPr lang="el-GR" altLang="el-GR" dirty="0"/>
              <a:t>Η σκυτάλη μεταβιβάζεται μόνο όταν πρέπει</a:t>
            </a:r>
          </a:p>
          <a:p>
            <a:r>
              <a:rPr lang="el-GR" altLang="el-GR" dirty="0"/>
              <a:t>Μορφή σκυτάλης</a:t>
            </a:r>
          </a:p>
          <a:p>
            <a:pPr lvl="1"/>
            <a:r>
              <a:rPr lang="el-GR" altLang="el-GR" dirty="0"/>
              <a:t>Η σκυτάλη είναι ένα διάνυσμα </a:t>
            </a:r>
            <a:r>
              <a:rPr lang="el-GR" altLang="el-GR" dirty="0" smtClean="0"/>
              <a:t>(</a:t>
            </a:r>
            <a:r>
              <a:rPr lang="en-US" altLang="el-GR" dirty="0"/>
              <a:t>f</a:t>
            </a:r>
            <a:r>
              <a:rPr lang="el-GR" altLang="el-GR" baseline="-25000" dirty="0"/>
              <a:t>1</a:t>
            </a:r>
            <a:r>
              <a:rPr lang="el-GR" altLang="el-GR" dirty="0"/>
              <a:t>, </a:t>
            </a:r>
            <a:r>
              <a:rPr lang="en-US" altLang="el-GR" dirty="0"/>
              <a:t>f</a:t>
            </a:r>
            <a:r>
              <a:rPr lang="el-GR" altLang="el-GR" baseline="-25000" dirty="0"/>
              <a:t>2</a:t>
            </a:r>
            <a:r>
              <a:rPr lang="el-GR" altLang="el-GR" dirty="0"/>
              <a:t>,…, </a:t>
            </a:r>
            <a:r>
              <a:rPr lang="en-US" altLang="el-GR" dirty="0" err="1"/>
              <a:t>f</a:t>
            </a:r>
            <a:r>
              <a:rPr lang="en-US" altLang="el-GR" baseline="-25000" dirty="0" err="1"/>
              <a:t>N</a:t>
            </a:r>
            <a:r>
              <a:rPr lang="el-GR" altLang="el-GR" dirty="0"/>
              <a:t>)</a:t>
            </a:r>
            <a:endParaRPr lang="en-US" altLang="el-GR" dirty="0"/>
          </a:p>
          <a:p>
            <a:pPr lvl="2"/>
            <a:r>
              <a:rPr lang="en-US" altLang="el-GR" dirty="0"/>
              <a:t>f</a:t>
            </a:r>
            <a:r>
              <a:rPr lang="en-US" altLang="el-GR" baseline="-25000" dirty="0"/>
              <a:t>i</a:t>
            </a:r>
            <a:r>
              <a:rPr lang="el-GR" altLang="el-GR" dirty="0"/>
              <a:t> = πόσες φορές η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n-US" altLang="el-GR" dirty="0"/>
              <a:t> </a:t>
            </a:r>
            <a:r>
              <a:rPr lang="el-GR" altLang="el-GR" dirty="0"/>
              <a:t>μπήκε στην </a:t>
            </a:r>
            <a:r>
              <a:rPr lang="en-US" altLang="el-GR" dirty="0"/>
              <a:t>ΚΠ</a:t>
            </a:r>
          </a:p>
          <a:p>
            <a:r>
              <a:rPr lang="el-GR" altLang="el-GR" dirty="0"/>
              <a:t>Κάθε διεργασία διατηρεί </a:t>
            </a:r>
            <a:r>
              <a:rPr lang="el-GR" altLang="el-GR" dirty="0" smtClean="0"/>
              <a:t>ουρά αιτήσεων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660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Chandy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altLang="el-GR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l-GR" altLang="el-GR" dirty="0" smtClean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/>
              <a:t>θέλει να μπει στην </a:t>
            </a:r>
            <a:r>
              <a:rPr lang="en-US" altLang="el-GR" dirty="0" smtClean="0"/>
              <a:t>ΚΠ</a:t>
            </a:r>
            <a:endParaRPr lang="el-GR" altLang="el-GR" dirty="0" smtClean="0"/>
          </a:p>
          <a:p>
            <a:pPr marL="857250" lvl="1" indent="-457200"/>
            <a:r>
              <a:rPr lang="el-GR" altLang="el-GR" dirty="0" smtClean="0"/>
              <a:t>Στέλνει </a:t>
            </a:r>
            <a:r>
              <a:rPr lang="el-GR" altLang="el-GR" dirty="0"/>
              <a:t>&lt;</a:t>
            </a:r>
            <a:r>
              <a:rPr lang="en-US" altLang="el-GR" dirty="0"/>
              <a:t>request p</a:t>
            </a:r>
            <a:r>
              <a:rPr lang="en-US" altLang="el-GR" baseline="-25000" dirty="0"/>
              <a:t>i</a:t>
            </a:r>
            <a:r>
              <a:rPr lang="el-GR" altLang="el-GR" dirty="0"/>
              <a:t>, </a:t>
            </a:r>
            <a:r>
              <a:rPr lang="en-US" altLang="el-GR" dirty="0"/>
              <a:t>m</a:t>
            </a:r>
            <a:r>
              <a:rPr lang="en-US" altLang="el-GR" baseline="-25000" dirty="0"/>
              <a:t>i</a:t>
            </a:r>
            <a:r>
              <a:rPr lang="en-US" altLang="el-GR" dirty="0"/>
              <a:t>&gt;</a:t>
            </a:r>
            <a:r>
              <a:rPr lang="el-GR" altLang="el-GR" dirty="0"/>
              <a:t> στις άλλες </a:t>
            </a:r>
            <a:r>
              <a:rPr lang="el-GR" altLang="el-GR" dirty="0" smtClean="0"/>
              <a:t>διεργασίες</a:t>
            </a:r>
          </a:p>
          <a:p>
            <a:pPr marL="857250" lvl="1" indent="-457200"/>
            <a:r>
              <a:rPr lang="el-GR" altLang="el-GR" dirty="0" smtClean="0"/>
              <a:t>Περιμένει μέχρι να λάβει τη σκυτάλη</a:t>
            </a:r>
            <a:endParaRPr lang="en-US" altLang="el-GR" dirty="0"/>
          </a:p>
          <a:p>
            <a:pPr marL="457200" indent="-457200"/>
            <a:r>
              <a:rPr lang="el-GR" altLang="el-GR" dirty="0" smtClean="0"/>
              <a:t>Όταν 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 λαμβάνει &lt;</a:t>
            </a:r>
            <a:r>
              <a:rPr lang="en-US" altLang="el-GR" dirty="0"/>
              <a:t>request p</a:t>
            </a:r>
            <a:r>
              <a:rPr lang="en-US" altLang="el-GR" baseline="-25000" dirty="0"/>
              <a:t>i</a:t>
            </a:r>
            <a:r>
              <a:rPr lang="el-GR" altLang="el-GR" dirty="0"/>
              <a:t>, </a:t>
            </a:r>
            <a:r>
              <a:rPr lang="en-US" altLang="el-GR" dirty="0" smtClean="0"/>
              <a:t>m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&gt;</a:t>
            </a:r>
            <a:endParaRPr lang="el-GR" altLang="el-GR" dirty="0" smtClean="0"/>
          </a:p>
          <a:p>
            <a:pPr marL="857250" lvl="1" indent="-457200"/>
            <a:r>
              <a:rPr lang="el-GR" altLang="el-GR" dirty="0" smtClean="0"/>
              <a:t>Αν </a:t>
            </a:r>
            <a:r>
              <a:rPr lang="el-GR" altLang="el-GR" dirty="0"/>
              <a:t>δεν έχει τη σκυτάλη </a:t>
            </a:r>
            <a:endParaRPr lang="el-GR" altLang="el-GR" dirty="0" smtClean="0"/>
          </a:p>
          <a:p>
            <a:pPr marL="1257300" lvl="2" indent="-457200"/>
            <a:r>
              <a:rPr lang="el-GR" altLang="el-GR" dirty="0" smtClean="0"/>
              <a:t>Εισάγει </a:t>
            </a:r>
            <a:r>
              <a:rPr lang="el-GR" altLang="el-GR" dirty="0"/>
              <a:t>την αίτηση στην ουρά </a:t>
            </a:r>
            <a:r>
              <a:rPr lang="el-GR" altLang="el-GR" dirty="0" smtClean="0"/>
              <a:t>της</a:t>
            </a:r>
          </a:p>
          <a:p>
            <a:pPr marL="857250" lvl="1" indent="-457200"/>
            <a:r>
              <a:rPr lang="el-GR" altLang="el-GR" dirty="0" smtClean="0"/>
              <a:t>Αν </a:t>
            </a:r>
            <a:r>
              <a:rPr lang="el-GR" altLang="el-GR" dirty="0"/>
              <a:t>έχει τη </a:t>
            </a:r>
            <a:r>
              <a:rPr lang="el-GR" altLang="el-GR" dirty="0" smtClean="0"/>
              <a:t>σκυτάλη</a:t>
            </a:r>
          </a:p>
          <a:p>
            <a:pPr marL="1257300" lvl="2" indent="-457200"/>
            <a:r>
              <a:rPr lang="el-GR" altLang="el-GR" dirty="0" smtClean="0"/>
              <a:t>Αν </a:t>
            </a:r>
            <a:r>
              <a:rPr lang="el-GR" altLang="el-GR" dirty="0"/>
              <a:t>δεν είναι σε ΚΠ </a:t>
            </a:r>
            <a:r>
              <a:rPr lang="el-GR" altLang="el-GR" dirty="0" smtClean="0"/>
              <a:t>στέλνει τη σκυτάλη </a:t>
            </a:r>
            <a:r>
              <a:rPr lang="el-GR" altLang="el-GR" dirty="0"/>
              <a:t>στην </a:t>
            </a:r>
            <a:r>
              <a:rPr lang="en-US" altLang="el-GR" dirty="0"/>
              <a:t>p</a:t>
            </a:r>
            <a:r>
              <a:rPr lang="en-US" altLang="el-GR" baseline="-25000" dirty="0"/>
              <a:t>i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marL="1257300" lvl="2" indent="-457200"/>
            <a:r>
              <a:rPr lang="el-GR" altLang="el-GR" dirty="0" smtClean="0"/>
              <a:t>Αν </a:t>
            </a:r>
            <a:r>
              <a:rPr lang="el-GR" altLang="el-GR" dirty="0"/>
              <a:t>είναι σε ΚΠ εισάγει την αίτηση στην </a:t>
            </a:r>
            <a:r>
              <a:rPr lang="el-GR" altLang="el-GR" dirty="0" smtClean="0"/>
              <a:t>ουρά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6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err="1"/>
              <a:t>Chandy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altLang="el-GR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l-GR" altLang="el-GR" dirty="0" smtClean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λάβει τη σκυτάλη</a:t>
            </a:r>
          </a:p>
          <a:p>
            <a:pPr marL="857250" lvl="1" indent="-457200"/>
            <a:r>
              <a:rPr lang="el-GR" altLang="el-GR" dirty="0" smtClean="0"/>
              <a:t>Θέτει </a:t>
            </a:r>
            <a:r>
              <a:rPr lang="en-US" altLang="el-GR" dirty="0"/>
              <a:t>f</a:t>
            </a:r>
            <a:r>
              <a:rPr lang="en-US" altLang="el-GR" baseline="-25000" dirty="0"/>
              <a:t>i</a:t>
            </a:r>
            <a:r>
              <a:rPr lang="en-US" altLang="el-GR" dirty="0"/>
              <a:t> = m</a:t>
            </a:r>
            <a:r>
              <a:rPr lang="en-US" altLang="el-GR" baseline="-25000" dirty="0"/>
              <a:t>i</a:t>
            </a:r>
            <a:r>
              <a:rPr lang="en-US" altLang="el-GR" dirty="0"/>
              <a:t> </a:t>
            </a:r>
            <a:r>
              <a:rPr lang="el-GR" altLang="el-GR" dirty="0"/>
              <a:t>στη </a:t>
            </a:r>
            <a:r>
              <a:rPr lang="el-GR" altLang="el-GR" dirty="0" smtClean="0"/>
              <a:t>σκυτάλη και μπαίνει στην ΚΠ</a:t>
            </a:r>
          </a:p>
          <a:p>
            <a:pPr marL="457200" indent="-457200"/>
            <a:r>
              <a:rPr lang="el-GR" altLang="el-GR" dirty="0" smtClean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βγει από την </a:t>
            </a:r>
            <a:r>
              <a:rPr lang="en-US" altLang="el-GR" dirty="0" smtClean="0"/>
              <a:t>ΚΠ</a:t>
            </a:r>
            <a:r>
              <a:rPr lang="el-GR" altLang="el-GR" dirty="0" smtClean="0"/>
              <a:t> </a:t>
            </a:r>
          </a:p>
          <a:p>
            <a:pPr marL="857250" lvl="1" indent="-457200"/>
            <a:r>
              <a:rPr lang="el-GR" altLang="el-GR" dirty="0" smtClean="0"/>
              <a:t>Αν </a:t>
            </a:r>
            <a:r>
              <a:rPr lang="el-GR" altLang="el-GR" dirty="0"/>
              <a:t>η ουρά αιτήσεων είναι κενή </a:t>
            </a:r>
            <a:endParaRPr lang="el-GR" altLang="el-GR" dirty="0" smtClean="0"/>
          </a:p>
          <a:p>
            <a:pPr marL="1257300" lvl="2" indent="-457200"/>
            <a:r>
              <a:rPr lang="el-GR" altLang="el-GR" dirty="0" smtClean="0"/>
              <a:t>Κρατάει </a:t>
            </a:r>
            <a:r>
              <a:rPr lang="el-GR" altLang="el-GR" dirty="0"/>
              <a:t>τη σκυτάλη μέχρι να λάβει </a:t>
            </a:r>
            <a:r>
              <a:rPr lang="el-GR" altLang="el-GR" dirty="0" smtClean="0"/>
              <a:t>αίτηση</a:t>
            </a:r>
          </a:p>
          <a:p>
            <a:pPr marL="857250" lvl="1" indent="-457200"/>
            <a:r>
              <a:rPr lang="el-GR" altLang="el-GR" dirty="0" smtClean="0"/>
              <a:t>Αν </a:t>
            </a:r>
            <a:r>
              <a:rPr lang="el-GR" altLang="el-GR" dirty="0"/>
              <a:t>η ουρά αιτήσεων δεν είναι κενή </a:t>
            </a:r>
            <a:endParaRPr lang="el-GR" altLang="el-GR" dirty="0" smtClean="0"/>
          </a:p>
          <a:p>
            <a:pPr marL="1257300" lvl="2" indent="-457200"/>
            <a:r>
              <a:rPr lang="el-GR" altLang="el-GR" dirty="0" smtClean="0"/>
              <a:t>Εξάγει </a:t>
            </a:r>
            <a:r>
              <a:rPr lang="el-GR" altLang="el-GR" dirty="0"/>
              <a:t>την πρώτη αίτηση &lt;</a:t>
            </a:r>
            <a:r>
              <a:rPr lang="en-US" altLang="el-GR" dirty="0"/>
              <a:t>request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, </a:t>
            </a:r>
            <a:r>
              <a:rPr lang="en-US" altLang="el-GR" dirty="0" err="1"/>
              <a:t>m</a:t>
            </a:r>
            <a:r>
              <a:rPr lang="en-US" altLang="el-GR" baseline="-25000" dirty="0" err="1"/>
              <a:t>j</a:t>
            </a:r>
            <a:r>
              <a:rPr lang="el-GR" altLang="el-GR" dirty="0" smtClean="0"/>
              <a:t>&gt;</a:t>
            </a:r>
          </a:p>
          <a:p>
            <a:pPr marL="1257300" lvl="2" indent="-457200"/>
            <a:r>
              <a:rPr lang="el-GR" altLang="el-GR" dirty="0" smtClean="0"/>
              <a:t>Εάν </a:t>
            </a:r>
            <a:r>
              <a:rPr lang="el-GR" altLang="el-GR" dirty="0"/>
              <a:t>m</a:t>
            </a:r>
            <a:r>
              <a:rPr lang="en-US" altLang="el-GR" baseline="-25000" dirty="0"/>
              <a:t>j</a:t>
            </a:r>
            <a:r>
              <a:rPr lang="en-US" altLang="el-GR" dirty="0"/>
              <a:t> </a:t>
            </a:r>
            <a:r>
              <a:rPr lang="el-GR" altLang="el-GR" dirty="0"/>
              <a:t>&gt; </a:t>
            </a:r>
            <a:r>
              <a:rPr lang="en-US" altLang="el-GR" dirty="0" err="1"/>
              <a:t>f</a:t>
            </a:r>
            <a:r>
              <a:rPr lang="en-US" altLang="el-GR" baseline="-25000" dirty="0" err="1"/>
              <a:t>j</a:t>
            </a:r>
            <a:r>
              <a:rPr lang="en-US" altLang="el-GR" dirty="0"/>
              <a:t> </a:t>
            </a:r>
            <a:r>
              <a:rPr lang="el-GR" altLang="el-GR" dirty="0"/>
              <a:t>στέλνει </a:t>
            </a:r>
            <a:r>
              <a:rPr lang="el-GR" altLang="el-GR" dirty="0" smtClean="0"/>
              <a:t>τη σκυτάλη στην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endParaRPr lang="el-GR" altLang="el-GR" baseline="-25000" dirty="0" smtClean="0"/>
          </a:p>
          <a:p>
            <a:pPr marL="1257300" lvl="2" indent="-457200"/>
            <a:r>
              <a:rPr lang="el-GR" altLang="el-GR" dirty="0" smtClean="0"/>
              <a:t>Αλλιώς </a:t>
            </a:r>
            <a:r>
              <a:rPr lang="el-GR" altLang="el-GR" dirty="0"/>
              <a:t>αγνοεί την αίτηση και </a:t>
            </a:r>
            <a:r>
              <a:rPr lang="el-GR" altLang="el-GR" dirty="0" smtClean="0"/>
              <a:t>επαναλαμβάνει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8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του προβλήματος του αμοιβαίου αποκλεισμού στα κατανεμημένα συστήματα.</a:t>
            </a:r>
            <a:endParaRPr lang="el-GR" altLang="el-GR" dirty="0"/>
          </a:p>
          <a:p>
            <a:r>
              <a:rPr lang="el-GR" altLang="el-GR" dirty="0" smtClean="0"/>
              <a:t>Εξοικείωση με τη συγκεντρωτική προσέγγιση στον αμοιβαίο αποκλεισμό.</a:t>
            </a:r>
            <a:endParaRPr lang="el-GR" altLang="el-GR" dirty="0"/>
          </a:p>
          <a:p>
            <a:r>
              <a:rPr lang="el-GR" altLang="el-GR" dirty="0" smtClean="0"/>
              <a:t>Κατανόηση των βασικών αλγορίθμων κατανεμημένου αμοιβαίου αποκλεισμού (</a:t>
            </a:r>
            <a:r>
              <a:rPr lang="en-US" altLang="el-GR" dirty="0" err="1" smtClean="0"/>
              <a:t>Lamport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Ricart-Agrawala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LeLann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Chandy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Raymond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5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Αλγόριθμος </a:t>
            </a:r>
            <a:r>
              <a:rPr lang="en-US" altLang="el-GR" dirty="0" smtClean="0"/>
              <a:t>Raymond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5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smtClean="0"/>
              <a:t>Raymond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Υποθέτει διεργασίες </a:t>
            </a:r>
            <a:r>
              <a:rPr lang="el-GR" altLang="el-GR" dirty="0"/>
              <a:t>οργανωμένες σε </a:t>
            </a:r>
            <a:r>
              <a:rPr lang="el-GR" altLang="el-GR" dirty="0" smtClean="0"/>
              <a:t>δένδρο</a:t>
            </a:r>
          </a:p>
          <a:p>
            <a:pPr lvl="1"/>
            <a:r>
              <a:rPr lang="el-GR" altLang="el-GR" dirty="0" smtClean="0"/>
              <a:t>Μπορεί να είναι </a:t>
            </a:r>
            <a:r>
              <a:rPr lang="el-GR" altLang="el-GR" dirty="0" err="1" smtClean="0"/>
              <a:t>επικαλυπτικό</a:t>
            </a:r>
            <a:r>
              <a:rPr lang="el-GR" altLang="el-GR" dirty="0" smtClean="0"/>
              <a:t> δένδρο</a:t>
            </a:r>
          </a:p>
          <a:p>
            <a:pPr lvl="1"/>
            <a:r>
              <a:rPr lang="el-GR" altLang="el-GR" dirty="0" smtClean="0"/>
              <a:t>Δεν συμμετέχουν όλες οι διεργασίες</a:t>
            </a:r>
          </a:p>
          <a:p>
            <a:pPr lvl="2"/>
            <a:r>
              <a:rPr lang="el-GR" altLang="el-GR" dirty="0" smtClean="0"/>
              <a:t>Ορισμένες εκπροσωπούνται από άλλες</a:t>
            </a:r>
          </a:p>
          <a:p>
            <a:pPr lvl="1"/>
            <a:r>
              <a:rPr lang="el-GR" altLang="el-GR" dirty="0" smtClean="0"/>
              <a:t>Η </a:t>
            </a:r>
            <a:r>
              <a:rPr lang="el-GR" altLang="el-GR" dirty="0"/>
              <a:t>σκυτάλη βρίσκεται πάντα στη ρίζα</a:t>
            </a:r>
          </a:p>
          <a:p>
            <a:pPr lvl="1"/>
            <a:r>
              <a:rPr lang="el-GR" altLang="el-GR" dirty="0"/>
              <a:t>Οι ακμές δείχνουν πάντα προς τη ρίζα</a:t>
            </a:r>
          </a:p>
          <a:p>
            <a:pPr lvl="1"/>
            <a:r>
              <a:rPr lang="el-GR" altLang="el-GR" dirty="0" smtClean="0"/>
              <a:t>Η σκυτάλη αντιστρέφει ακμές όταν κινείται</a:t>
            </a:r>
            <a:endParaRPr lang="el-GR" altLang="el-GR" dirty="0"/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διεργασία διατηρεί </a:t>
            </a:r>
            <a:r>
              <a:rPr lang="el-GR" altLang="el-GR" dirty="0" smtClean="0"/>
              <a:t>ουρά αιτήσεων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20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l-GR" altLang="el-GR" dirty="0" smtClean="0"/>
              <a:t>Όταν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</a:t>
            </a:r>
            <a:r>
              <a:rPr lang="el-GR" altLang="el-GR" dirty="0"/>
              <a:t>θέλει να μπει στη </a:t>
            </a:r>
            <a:r>
              <a:rPr lang="en-US" altLang="el-GR" dirty="0" smtClean="0"/>
              <a:t>ΚΠ</a:t>
            </a:r>
            <a:endParaRPr lang="el-GR" altLang="el-GR" dirty="0" smtClean="0"/>
          </a:p>
          <a:p>
            <a:pPr marL="1257300" lvl="2" indent="-457200"/>
            <a:r>
              <a:rPr lang="el-GR" altLang="el-GR" dirty="0" smtClean="0"/>
              <a:t>Εισάγει </a:t>
            </a:r>
            <a:r>
              <a:rPr lang="el-GR" altLang="el-GR" dirty="0"/>
              <a:t>την αίτησή της στην ουρά της </a:t>
            </a:r>
            <a:endParaRPr lang="el-GR" altLang="el-GR" dirty="0" smtClean="0"/>
          </a:p>
          <a:p>
            <a:pPr marL="1257300" lvl="2" indent="-457200"/>
            <a:r>
              <a:rPr lang="el-GR" altLang="el-GR" dirty="0" smtClean="0"/>
              <a:t>Αν ήταν </a:t>
            </a:r>
            <a:r>
              <a:rPr lang="el-GR" altLang="el-GR" dirty="0"/>
              <a:t>κενή στέλνει &lt;</a:t>
            </a:r>
            <a:r>
              <a:rPr lang="en-US" altLang="el-GR" dirty="0"/>
              <a:t>request p</a:t>
            </a:r>
            <a:r>
              <a:rPr lang="en-US" altLang="el-GR" baseline="-25000" dirty="0"/>
              <a:t>i</a:t>
            </a:r>
            <a:r>
              <a:rPr lang="el-GR" altLang="el-GR" dirty="0"/>
              <a:t>&gt; </a:t>
            </a:r>
            <a:r>
              <a:rPr lang="el-GR" altLang="el-GR" dirty="0" smtClean="0"/>
              <a:t>σε γονέα</a:t>
            </a:r>
            <a:endParaRPr lang="el-GR" altLang="el-GR" dirty="0"/>
          </a:p>
          <a:p>
            <a:pPr marL="857250" lvl="1" indent="-457200"/>
            <a:r>
              <a:rPr lang="el-GR" altLang="el-GR" dirty="0" smtClean="0"/>
              <a:t>Όταν η p</a:t>
            </a:r>
            <a:r>
              <a:rPr lang="en-US" altLang="el-GR" baseline="-25000" dirty="0"/>
              <a:t>j</a:t>
            </a:r>
            <a:r>
              <a:rPr lang="el-GR" altLang="el-GR" dirty="0"/>
              <a:t> </a:t>
            </a:r>
            <a:r>
              <a:rPr lang="el-GR" altLang="el-GR" dirty="0" smtClean="0"/>
              <a:t>λάβει &lt;</a:t>
            </a:r>
            <a:r>
              <a:rPr lang="en-US" altLang="el-GR" dirty="0"/>
              <a:t>request p</a:t>
            </a:r>
            <a:r>
              <a:rPr lang="en-US" altLang="el-GR" baseline="-25000" dirty="0"/>
              <a:t>i</a:t>
            </a:r>
            <a:r>
              <a:rPr lang="el-GR" altLang="el-GR" dirty="0"/>
              <a:t>&gt;</a:t>
            </a:r>
            <a:r>
              <a:rPr lang="en-US" altLang="el-GR" dirty="0"/>
              <a:t> </a:t>
            </a:r>
            <a:r>
              <a:rPr lang="el-GR" altLang="el-GR" dirty="0"/>
              <a:t>και δεν είναι </a:t>
            </a:r>
            <a:r>
              <a:rPr lang="el-GR" altLang="el-GR" dirty="0" smtClean="0"/>
              <a:t>ρίζα</a:t>
            </a:r>
            <a:endParaRPr lang="en-US" altLang="el-GR" dirty="0" smtClean="0"/>
          </a:p>
          <a:p>
            <a:pPr marL="1257300" lvl="2" indent="-457200"/>
            <a:r>
              <a:rPr lang="el-GR" altLang="el-GR" dirty="0" smtClean="0"/>
              <a:t>Εισάγει </a:t>
            </a:r>
            <a:r>
              <a:rPr lang="el-GR" altLang="el-GR" dirty="0"/>
              <a:t>την αίτηση στην </a:t>
            </a:r>
            <a:r>
              <a:rPr lang="el-GR" altLang="el-GR" dirty="0" smtClean="0"/>
              <a:t>ουρά</a:t>
            </a:r>
            <a:endParaRPr lang="en-US" altLang="el-GR" dirty="0" smtClean="0"/>
          </a:p>
          <a:p>
            <a:pPr marL="1257300" lvl="2" indent="-457200"/>
            <a:r>
              <a:rPr lang="el-GR" altLang="el-GR" dirty="0" smtClean="0"/>
              <a:t>Αν ήταν </a:t>
            </a:r>
            <a:r>
              <a:rPr lang="el-GR" altLang="el-GR" dirty="0"/>
              <a:t>κενή στέλνει &lt;</a:t>
            </a:r>
            <a:r>
              <a:rPr lang="en-US" altLang="el-GR" dirty="0"/>
              <a:t>request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&gt; </a:t>
            </a:r>
            <a:r>
              <a:rPr lang="el-GR" altLang="el-GR" dirty="0" smtClean="0"/>
              <a:t>σε γονέα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301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563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l-GR" altLang="el-GR" dirty="0"/>
              <a:t>Όταν η p</a:t>
            </a:r>
            <a:r>
              <a:rPr lang="en-US" altLang="el-GR" baseline="-25000" dirty="0"/>
              <a:t>j</a:t>
            </a:r>
            <a:r>
              <a:rPr lang="el-GR" altLang="el-GR" dirty="0"/>
              <a:t> λάβει &lt;</a:t>
            </a:r>
            <a:r>
              <a:rPr lang="en-US" altLang="el-GR" dirty="0"/>
              <a:t>request p</a:t>
            </a:r>
            <a:r>
              <a:rPr lang="en-US" altLang="el-GR" baseline="-25000" dirty="0"/>
              <a:t>i</a:t>
            </a:r>
            <a:r>
              <a:rPr lang="el-GR" altLang="el-GR" dirty="0"/>
              <a:t>&gt; και είναι </a:t>
            </a:r>
            <a:r>
              <a:rPr lang="el-GR" altLang="el-GR" dirty="0" smtClean="0"/>
              <a:t>ρίζα</a:t>
            </a:r>
          </a:p>
          <a:p>
            <a:pPr marL="1257300" lvl="2" indent="-457200"/>
            <a:r>
              <a:rPr lang="el-GR" altLang="el-GR" dirty="0" smtClean="0"/>
              <a:t>Αν είναι σε ΚΠ </a:t>
            </a:r>
            <a:r>
              <a:rPr lang="el-GR" altLang="el-GR" dirty="0"/>
              <a:t>εισάγει το μήνυμα στην </a:t>
            </a:r>
            <a:r>
              <a:rPr lang="el-GR" altLang="el-GR" dirty="0" smtClean="0"/>
              <a:t>ουρά</a:t>
            </a:r>
          </a:p>
          <a:p>
            <a:pPr marL="1257300" lvl="2" indent="-457200"/>
            <a:r>
              <a:rPr lang="el-GR" altLang="el-GR" dirty="0" smtClean="0"/>
              <a:t>Αν </a:t>
            </a:r>
            <a:r>
              <a:rPr lang="el-GR" altLang="el-GR" dirty="0"/>
              <a:t>δεν </a:t>
            </a:r>
            <a:r>
              <a:rPr lang="el-GR" altLang="el-GR" dirty="0" smtClean="0"/>
              <a:t>είναι σε ΚΠ</a:t>
            </a:r>
          </a:p>
          <a:p>
            <a:pPr marL="1714500" lvl="3" indent="-457200"/>
            <a:r>
              <a:rPr lang="el-GR" altLang="el-GR" dirty="0" smtClean="0"/>
              <a:t>Αντιστρέφει </a:t>
            </a:r>
            <a:r>
              <a:rPr lang="el-GR" altLang="el-GR" dirty="0"/>
              <a:t>την ακμή </a:t>
            </a:r>
            <a:r>
              <a:rPr lang="el-GR" altLang="el-GR" dirty="0" smtClean="0"/>
              <a:t>λήψης</a:t>
            </a:r>
          </a:p>
          <a:p>
            <a:pPr marL="1714500" lvl="3" indent="-457200"/>
            <a:r>
              <a:rPr lang="el-GR" altLang="el-GR" dirty="0" smtClean="0"/>
              <a:t>Στέλνει </a:t>
            </a:r>
            <a:r>
              <a:rPr lang="el-GR" altLang="el-GR" dirty="0"/>
              <a:t>τη σκυτάλη στην </a:t>
            </a:r>
            <a:r>
              <a:rPr lang="el-GR" altLang="el-GR" dirty="0" smtClean="0"/>
              <a:t>ακμή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5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l-GR" altLang="el-GR" dirty="0" smtClean="0"/>
              <a:t>Όταν 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n-US" altLang="el-GR" dirty="0"/>
              <a:t> </a:t>
            </a:r>
            <a:r>
              <a:rPr lang="el-GR" altLang="el-GR" dirty="0"/>
              <a:t>λαμβάνει τη </a:t>
            </a:r>
            <a:r>
              <a:rPr lang="el-GR" altLang="el-GR" dirty="0" smtClean="0"/>
              <a:t>σκυτάλη</a:t>
            </a:r>
          </a:p>
          <a:p>
            <a:pPr marL="1257300" lvl="2" indent="-457200"/>
            <a:r>
              <a:rPr lang="el-GR" altLang="el-GR" dirty="0" smtClean="0"/>
              <a:t>Εξάγει αίτηση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k</a:t>
            </a:r>
            <a:r>
              <a:rPr lang="en-US" altLang="el-GR" dirty="0"/>
              <a:t> </a:t>
            </a:r>
            <a:r>
              <a:rPr lang="el-GR" altLang="el-GR" dirty="0"/>
              <a:t>από την κεφαλή της </a:t>
            </a:r>
            <a:r>
              <a:rPr lang="el-GR" altLang="el-GR" dirty="0" smtClean="0"/>
              <a:t>ουράς</a:t>
            </a:r>
          </a:p>
          <a:p>
            <a:pPr marL="1257300" lvl="2" indent="-457200"/>
            <a:r>
              <a:rPr lang="el-GR" altLang="el-GR" dirty="0" smtClean="0"/>
              <a:t>Αν </a:t>
            </a:r>
            <a:r>
              <a:rPr lang="el-GR" altLang="el-GR" dirty="0"/>
              <a:t>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k</a:t>
            </a:r>
            <a:r>
              <a:rPr lang="el-GR" altLang="el-GR" dirty="0"/>
              <a:t> είναι </a:t>
            </a:r>
            <a:r>
              <a:rPr lang="el-GR" altLang="el-GR" dirty="0" smtClean="0"/>
              <a:t>η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εισέρχεται </a:t>
            </a:r>
            <a:r>
              <a:rPr lang="el-GR" altLang="el-GR" dirty="0"/>
              <a:t>στην </a:t>
            </a:r>
            <a:r>
              <a:rPr lang="el-GR" altLang="el-GR" dirty="0" smtClean="0"/>
              <a:t>ΚΠ</a:t>
            </a:r>
          </a:p>
          <a:p>
            <a:pPr marL="1257300" lvl="2" indent="-457200"/>
            <a:r>
              <a:rPr lang="el-GR" altLang="el-GR" dirty="0" smtClean="0"/>
              <a:t>Αν </a:t>
            </a:r>
            <a:r>
              <a:rPr lang="el-GR" altLang="el-GR" dirty="0"/>
              <a:t>η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k</a:t>
            </a:r>
            <a:r>
              <a:rPr lang="el-GR" altLang="el-GR" dirty="0"/>
              <a:t> </a:t>
            </a:r>
            <a:r>
              <a:rPr lang="el-GR" altLang="el-GR" dirty="0" smtClean="0"/>
              <a:t>είναι άλλη διεργασία</a:t>
            </a:r>
          </a:p>
          <a:p>
            <a:pPr marL="1714500" lvl="3" indent="-457200"/>
            <a:r>
              <a:rPr lang="el-GR" altLang="el-GR" dirty="0" smtClean="0"/>
              <a:t>Αντιστρέφει </a:t>
            </a:r>
            <a:r>
              <a:rPr lang="el-GR" altLang="el-GR" dirty="0"/>
              <a:t>την ακμή προς 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endParaRPr lang="el-GR" altLang="el-GR" baseline="-25000" dirty="0" smtClean="0"/>
          </a:p>
          <a:p>
            <a:pPr marL="1714500" lvl="3" indent="-457200"/>
            <a:r>
              <a:rPr lang="el-GR" altLang="el-GR" dirty="0" smtClean="0"/>
              <a:t>Στέλνει </a:t>
            </a:r>
            <a:r>
              <a:rPr lang="el-GR" altLang="el-GR" dirty="0"/>
              <a:t>τη σκυτάλη στην </a:t>
            </a:r>
            <a:r>
              <a:rPr lang="el-GR" altLang="el-GR" dirty="0" smtClean="0"/>
              <a:t>ακμή</a:t>
            </a:r>
          </a:p>
          <a:p>
            <a:pPr marL="1714500" lvl="3" indent="-457200"/>
            <a:r>
              <a:rPr lang="el-GR" altLang="el-GR" dirty="0" smtClean="0"/>
              <a:t>Αν </a:t>
            </a:r>
            <a:r>
              <a:rPr lang="el-GR" altLang="el-GR" dirty="0"/>
              <a:t>η ουρά της δεν είναι </a:t>
            </a:r>
            <a:r>
              <a:rPr lang="el-GR" altLang="el-GR" dirty="0" smtClean="0"/>
              <a:t>άδεια, στέλνει </a:t>
            </a:r>
            <a:r>
              <a:rPr lang="el-GR" altLang="el-GR" dirty="0"/>
              <a:t>&lt;</a:t>
            </a:r>
            <a:r>
              <a:rPr lang="en-US" altLang="el-GR" dirty="0"/>
              <a:t>request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&gt; σ</a:t>
            </a:r>
            <a:r>
              <a:rPr lang="el-GR" altLang="el-GR" dirty="0" smtClean="0"/>
              <a:t>την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k</a:t>
            </a:r>
            <a:r>
              <a:rPr lang="en-US" altLang="el-GR" dirty="0"/>
              <a:t> 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247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0" lvl="1" indent="-457200"/>
            <a:r>
              <a:rPr lang="el-GR" altLang="el-GR" dirty="0" smtClean="0"/>
              <a:t>Όταν η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</a:t>
            </a:r>
            <a:r>
              <a:rPr lang="el-GR" altLang="el-GR" dirty="0"/>
              <a:t>βγαίνει από την </a:t>
            </a:r>
            <a:r>
              <a:rPr lang="el-GR" altLang="el-GR" dirty="0" smtClean="0"/>
              <a:t>ΚΠ</a:t>
            </a:r>
          </a:p>
          <a:p>
            <a:pPr marL="1257300" lvl="2" indent="-457200"/>
            <a:r>
              <a:rPr lang="en-US" altLang="el-GR" dirty="0" smtClean="0"/>
              <a:t>A</a:t>
            </a:r>
            <a:r>
              <a:rPr lang="el-GR" altLang="el-GR" dirty="0"/>
              <a:t>ν η ουρά της δεν είναι άδεια </a:t>
            </a:r>
            <a:endParaRPr lang="el-GR" altLang="el-GR" dirty="0" smtClean="0"/>
          </a:p>
          <a:p>
            <a:pPr marL="1714500" lvl="3" indent="-457200"/>
            <a:r>
              <a:rPr lang="el-GR" altLang="el-GR" dirty="0" smtClean="0"/>
              <a:t>Εξάγει </a:t>
            </a:r>
            <a:r>
              <a:rPr lang="el-GR" altLang="el-GR" dirty="0"/>
              <a:t>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r>
              <a:rPr lang="en-US" altLang="el-GR" dirty="0" smtClean="0"/>
              <a:t> </a:t>
            </a:r>
            <a:r>
              <a:rPr lang="el-GR" altLang="el-GR" dirty="0"/>
              <a:t>από την κεφαλή της </a:t>
            </a:r>
            <a:r>
              <a:rPr lang="el-GR" altLang="el-GR" dirty="0" smtClean="0"/>
              <a:t>ουράς</a:t>
            </a:r>
          </a:p>
          <a:p>
            <a:pPr marL="1714500" lvl="3" indent="-457200"/>
            <a:r>
              <a:rPr lang="el-GR" altLang="el-GR" dirty="0" smtClean="0"/>
              <a:t>Αντιστρέφει </a:t>
            </a:r>
            <a:r>
              <a:rPr lang="el-GR" altLang="el-GR" dirty="0"/>
              <a:t>την ακμή προς 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endParaRPr lang="el-GR" altLang="el-GR" baseline="-25000" dirty="0" smtClean="0"/>
          </a:p>
          <a:p>
            <a:pPr marL="1714500" lvl="3" indent="-457200"/>
            <a:r>
              <a:rPr lang="el-GR" altLang="el-GR" dirty="0" smtClean="0"/>
              <a:t>Στέλνει </a:t>
            </a:r>
            <a:r>
              <a:rPr lang="el-GR" altLang="el-GR" dirty="0"/>
              <a:t>τη σκυτάλη στην </a:t>
            </a:r>
            <a:r>
              <a:rPr lang="el-GR" altLang="el-GR" dirty="0" smtClean="0"/>
              <a:t>ακμή</a:t>
            </a:r>
          </a:p>
          <a:p>
            <a:pPr marL="1714500" lvl="3" indent="-457200"/>
            <a:r>
              <a:rPr lang="el-GR" altLang="el-GR" dirty="0" smtClean="0"/>
              <a:t>Αν </a:t>
            </a:r>
            <a:r>
              <a:rPr lang="el-GR" altLang="el-GR" dirty="0"/>
              <a:t>η ουρά της δεν είναι </a:t>
            </a:r>
            <a:r>
              <a:rPr lang="el-GR" altLang="el-GR" dirty="0" smtClean="0"/>
              <a:t>άδεια, στέλνει </a:t>
            </a:r>
            <a:r>
              <a:rPr lang="el-GR" altLang="el-GR" dirty="0"/>
              <a:t>&lt;</a:t>
            </a:r>
            <a:r>
              <a:rPr lang="en-US" altLang="el-GR" dirty="0"/>
              <a:t>request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j</a:t>
            </a:r>
            <a:r>
              <a:rPr lang="el-GR" altLang="el-GR" dirty="0"/>
              <a:t>&gt; </a:t>
            </a:r>
            <a:r>
              <a:rPr lang="el-GR" altLang="el-GR" dirty="0" smtClean="0"/>
              <a:t>στην </a:t>
            </a:r>
            <a:r>
              <a:rPr lang="en-US" altLang="el-GR" dirty="0" err="1" smtClean="0"/>
              <a:t>p</a:t>
            </a:r>
            <a:r>
              <a:rPr lang="en-US" altLang="el-GR" baseline="-25000" dirty="0" err="1" smtClean="0"/>
              <a:t>k</a:t>
            </a:r>
            <a:endParaRPr lang="el-GR" alt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3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pic>
        <p:nvPicPr>
          <p:cNvPr id="3" name="Picture 2" descr="Σχήμα με παράδειγμα δένδρο διεργασιών κατά τον  κατανεμημένο αλγόριμθο Raymond για τον διαμοιρασμό  πόρων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1"/>
          <a:stretch/>
        </p:blipFill>
        <p:spPr>
          <a:xfrm>
            <a:off x="1979712" y="1196752"/>
            <a:ext cx="4867618" cy="2064760"/>
          </a:xfrm>
          <a:prstGeom prst="rect">
            <a:avLst/>
          </a:prstGeom>
        </p:spPr>
      </p:pic>
      <p:sp>
        <p:nvSpPr>
          <p:cNvPr id="359439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l-GR" altLang="el-GR" dirty="0"/>
              <a:t>Παράδειγμα</a:t>
            </a:r>
          </a:p>
          <a:p>
            <a:pPr lvl="1"/>
            <a:r>
              <a:rPr lang="el-GR" altLang="el-GR" dirty="0"/>
              <a:t>Αρχικά σκυτάλη στην </a:t>
            </a:r>
            <a:r>
              <a:rPr lang="en-US" altLang="el-GR" dirty="0"/>
              <a:t>p</a:t>
            </a:r>
            <a:r>
              <a:rPr lang="en-US" altLang="el-GR" baseline="-25000" dirty="0"/>
              <a:t>1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4</a:t>
            </a:r>
            <a:r>
              <a:rPr lang="el-GR" altLang="el-GR" dirty="0"/>
              <a:t> θέλει να μπει στην ΚΠ</a:t>
            </a:r>
          </a:p>
          <a:p>
            <a:pPr lvl="1"/>
            <a:r>
              <a:rPr lang="el-GR" altLang="el-GR" dirty="0"/>
              <a:t>Η</a:t>
            </a:r>
            <a:r>
              <a:rPr lang="en-US" altLang="el-GR" dirty="0"/>
              <a:t> p</a:t>
            </a:r>
            <a:r>
              <a:rPr lang="en-US" altLang="el-GR" baseline="-25000" dirty="0"/>
              <a:t>5</a:t>
            </a:r>
            <a:r>
              <a:rPr lang="el-GR" altLang="el-GR" dirty="0"/>
              <a:t> θέλει να μπει στην ΚΠ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p</a:t>
            </a:r>
            <a:r>
              <a:rPr lang="en-US" altLang="el-GR" baseline="-25000" dirty="0"/>
              <a:t>2</a:t>
            </a:r>
            <a:r>
              <a:rPr lang="el-GR" altLang="el-GR" dirty="0"/>
              <a:t> τις εκπροσωπεί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24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pic>
        <p:nvPicPr>
          <p:cNvPr id="3" name="Picture 2" descr="Σχήμα με παράδειγμα  λειτουργίας του κατανεμημένου αλγόριμθου  Raymond για τον διαμοιρασμό  πόρων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9"/>
          <a:stretch/>
        </p:blipFill>
        <p:spPr>
          <a:xfrm>
            <a:off x="1979712" y="1196752"/>
            <a:ext cx="4867618" cy="4081607"/>
          </a:xfrm>
          <a:prstGeom prst="rect">
            <a:avLst/>
          </a:prstGeom>
        </p:spPr>
      </p:pic>
      <p:sp>
        <p:nvSpPr>
          <p:cNvPr id="359439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Παράδειγμα: συνεχίζει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2</a:t>
            </a:r>
            <a:r>
              <a:rPr lang="el-GR" altLang="el-GR" dirty="0" smtClean="0"/>
              <a:t> και μετά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5</a:t>
            </a:r>
            <a:r>
              <a:rPr lang="el-GR" altLang="el-GR" dirty="0" smtClean="0"/>
              <a:t> 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9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Raymond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8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Απαιτήσεις αμοιβαίου αποκλεισμού</a:t>
            </a:r>
            <a:r>
              <a:rPr lang="en-US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Ασφάλεια: το κουπόνι βρίσκεται </a:t>
            </a:r>
            <a:r>
              <a:rPr lang="el-GR" altLang="el-GR" dirty="0" smtClean="0"/>
              <a:t>στην </a:t>
            </a:r>
            <a:r>
              <a:rPr lang="el-GR" altLang="el-GR" dirty="0"/>
              <a:t>ρίζα</a:t>
            </a:r>
          </a:p>
          <a:p>
            <a:pPr lvl="1"/>
            <a:r>
              <a:rPr lang="el-GR" altLang="el-GR" dirty="0"/>
              <a:t>Βιωσιμότητα: </a:t>
            </a:r>
            <a:r>
              <a:rPr lang="el-GR" altLang="el-GR" dirty="0" err="1"/>
              <a:t>ακυκλική</a:t>
            </a:r>
            <a:r>
              <a:rPr lang="el-GR" altLang="el-GR" dirty="0"/>
              <a:t> δομή δένδρου</a:t>
            </a:r>
          </a:p>
          <a:p>
            <a:pPr lvl="1"/>
            <a:r>
              <a:rPr lang="el-GR" altLang="el-GR" dirty="0"/>
              <a:t>Διάταξη: επιβάλλεται από </a:t>
            </a:r>
            <a:r>
              <a:rPr lang="el-GR" altLang="el-GR" dirty="0" smtClean="0"/>
              <a:t>δομή δένδρου</a:t>
            </a:r>
            <a:endParaRPr lang="el-GR" altLang="el-GR" dirty="0"/>
          </a:p>
          <a:p>
            <a:r>
              <a:rPr lang="el-GR" altLang="el-GR" dirty="0"/>
              <a:t>Πολυπλοκότητα: ανάλογη του </a:t>
            </a:r>
            <a:r>
              <a:rPr lang="en-US" altLang="el-GR" dirty="0" err="1"/>
              <a:t>logn</a:t>
            </a:r>
            <a:endParaRPr lang="en-US" altLang="el-GR" dirty="0"/>
          </a:p>
          <a:p>
            <a:pPr lvl="1"/>
            <a:r>
              <a:rPr lang="el-GR" altLang="el-GR" dirty="0"/>
              <a:t>Υποθέτουμε τυχαία κατασκευή δένδρου</a:t>
            </a:r>
          </a:p>
          <a:p>
            <a:pPr lvl="1"/>
            <a:r>
              <a:rPr lang="el-GR" altLang="el-GR" dirty="0"/>
              <a:t>Τόση είναι η μέση απόσταση δύο </a:t>
            </a:r>
            <a:r>
              <a:rPr lang="el-GR" altLang="el-GR" dirty="0" smtClean="0"/>
              <a:t>κόμβων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3523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Αμοιβαίος αποκλεισμός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Πρόβλημα αμοιβαίου αποκλεισμού</a:t>
            </a:r>
          </a:p>
          <a:p>
            <a:r>
              <a:rPr lang="el-GR" altLang="el-GR" dirty="0" smtClean="0"/>
              <a:t>Συγκεντρωτική </a:t>
            </a:r>
            <a:r>
              <a:rPr lang="el-GR" altLang="el-GR" dirty="0"/>
              <a:t>προσέγγιση</a:t>
            </a:r>
          </a:p>
          <a:p>
            <a:r>
              <a:rPr lang="el-GR" altLang="el-GR" dirty="0" smtClean="0"/>
              <a:t>Αλγόριθμος </a:t>
            </a:r>
            <a:r>
              <a:rPr lang="en-US" altLang="el-GR" dirty="0" err="1"/>
              <a:t>Lamport</a:t>
            </a:r>
            <a:endParaRPr lang="en-US" altLang="el-GR" dirty="0"/>
          </a:p>
          <a:p>
            <a:r>
              <a:rPr lang="el-GR" altLang="el-GR" dirty="0"/>
              <a:t>Αλγόριθμος </a:t>
            </a:r>
            <a:r>
              <a:rPr lang="en-US" altLang="el-GR" dirty="0" err="1"/>
              <a:t>Ricart-Agrawala</a:t>
            </a:r>
            <a:endParaRPr lang="en-US" altLang="el-GR" dirty="0"/>
          </a:p>
          <a:p>
            <a:r>
              <a:rPr lang="el-GR" altLang="el-GR" dirty="0" smtClean="0"/>
              <a:t>Αλγόριθμος </a:t>
            </a:r>
            <a:r>
              <a:rPr lang="en-US" altLang="el-GR" dirty="0" err="1"/>
              <a:t>LeLann</a:t>
            </a:r>
            <a:endParaRPr lang="en-US" altLang="el-GR" dirty="0"/>
          </a:p>
          <a:p>
            <a:r>
              <a:rPr lang="el-GR" altLang="el-GR" dirty="0" smtClean="0"/>
              <a:t>Αλγόριθμος </a:t>
            </a:r>
            <a:r>
              <a:rPr lang="en-US" altLang="el-GR" dirty="0" err="1" smtClean="0"/>
              <a:t>Chandy</a:t>
            </a:r>
            <a:endParaRPr lang="en-US" altLang="el-GR" dirty="0" smtClean="0"/>
          </a:p>
          <a:p>
            <a:r>
              <a:rPr lang="el-GR" altLang="el-GR" dirty="0"/>
              <a:t>Αλγόριθμος </a:t>
            </a:r>
            <a:r>
              <a:rPr lang="en-US" altLang="el-GR" dirty="0" smtClean="0"/>
              <a:t>Raymond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Πρόβλημα αμοιβαίου αποκλεισμού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Διάταξη συμβάντων και καθολικές καταστάσεις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Απαιτήσεις αμοιβαίου αποκλεισμού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Ίδιο πρόβλημα με συγκεντρωτικά συστήματα</a:t>
            </a:r>
          </a:p>
          <a:p>
            <a:pPr lvl="1"/>
            <a:r>
              <a:rPr lang="el-GR" altLang="el-GR" dirty="0" smtClean="0"/>
              <a:t>Αλλά χωρίς κοινό ρολόι και κοινή μνήμη</a:t>
            </a:r>
          </a:p>
          <a:p>
            <a:r>
              <a:rPr lang="el-GR" altLang="el-GR" dirty="0" smtClean="0"/>
              <a:t>Ασφάλεια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  <a:r>
              <a:rPr lang="el-GR" altLang="el-GR" dirty="0"/>
              <a:t>το πολύ μια διεργασία στην ΚΠ </a:t>
            </a:r>
          </a:p>
          <a:p>
            <a:r>
              <a:rPr lang="el-GR" altLang="el-GR" dirty="0" smtClean="0"/>
              <a:t>Βιωσιμότητα</a:t>
            </a:r>
            <a:r>
              <a:rPr lang="en-US" altLang="el-GR" dirty="0" smtClean="0"/>
              <a:t>:</a:t>
            </a:r>
            <a:r>
              <a:rPr lang="el-GR" altLang="el-GR" dirty="0" smtClean="0"/>
              <a:t> κάθε αίτηση </a:t>
            </a:r>
            <a:r>
              <a:rPr lang="el-GR" altLang="el-GR" dirty="0"/>
              <a:t>θα ικανοποιηθεί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Δε </a:t>
            </a:r>
            <a:r>
              <a:rPr lang="el-GR" altLang="el-GR" dirty="0"/>
              <a:t>συμβαίνουν αδιέξοδα</a:t>
            </a:r>
          </a:p>
          <a:p>
            <a:pPr lvl="1"/>
            <a:r>
              <a:rPr lang="el-GR" altLang="el-GR" dirty="0"/>
              <a:t>Δε συμβαίνει υποσιτισμός</a:t>
            </a:r>
          </a:p>
          <a:p>
            <a:r>
              <a:rPr lang="el-GR" altLang="el-GR" dirty="0" smtClean="0"/>
              <a:t>Διάταξη</a:t>
            </a:r>
            <a:r>
              <a:rPr lang="en-US" altLang="el-GR" dirty="0" smtClean="0"/>
              <a:t>: </a:t>
            </a:r>
            <a:r>
              <a:rPr lang="el-GR" altLang="el-GR" dirty="0"/>
              <a:t>εξυπηρέτηση με τη σειρά</a:t>
            </a:r>
          </a:p>
          <a:p>
            <a:pPr lvl="1"/>
            <a:r>
              <a:rPr lang="el-GR" altLang="el-GR" dirty="0" smtClean="0"/>
              <a:t>Σύμφωνα με την πρόδρομη σχέση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7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Γενικές υποθέσεις</a:t>
            </a:r>
            <a:endParaRPr lang="el-GR" altLang="el-GR" dirty="0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Κάθε διεργασία έχει άλλο αναγνωριστικό</a:t>
            </a:r>
            <a:endParaRPr lang="el-GR" altLang="el-GR" dirty="0"/>
          </a:p>
          <a:p>
            <a:r>
              <a:rPr lang="el-GR" altLang="el-GR" dirty="0"/>
              <a:t>Μία μηχανή ανά διεργασία</a:t>
            </a:r>
          </a:p>
          <a:p>
            <a:r>
              <a:rPr lang="el-GR" altLang="el-GR" dirty="0"/>
              <a:t>Επικοινωνία διεργασιών με μηνύματα</a:t>
            </a:r>
          </a:p>
          <a:p>
            <a:r>
              <a:rPr lang="el-GR" altLang="el-GR" dirty="0"/>
              <a:t>Ανταγωνισμός για έναν μόνο πόρο</a:t>
            </a:r>
          </a:p>
          <a:p>
            <a:r>
              <a:rPr lang="el-GR" altLang="el-GR" dirty="0" smtClean="0"/>
              <a:t>Οι </a:t>
            </a:r>
            <a:r>
              <a:rPr lang="el-GR" altLang="el-GR" dirty="0"/>
              <a:t>επεξεργαστές είναι πλήρως </a:t>
            </a:r>
            <a:r>
              <a:rPr lang="el-GR" altLang="el-GR" dirty="0" smtClean="0"/>
              <a:t>συνδεδεμένοι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6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Επίδοση συστήματος</a:t>
            </a:r>
            <a:endParaRPr lang="el-GR" altLang="el-GR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Κριτήρια επίδοσης</a:t>
            </a:r>
          </a:p>
          <a:p>
            <a:pPr lvl="1"/>
            <a:r>
              <a:rPr lang="el-GR" altLang="el-GR" dirty="0"/>
              <a:t>Πλήθος μηνυμάτων μέχρι την είσοδο στην ΚΠ</a:t>
            </a:r>
          </a:p>
          <a:p>
            <a:pPr lvl="1"/>
            <a:r>
              <a:rPr lang="el-GR" altLang="el-GR" dirty="0"/>
              <a:t>Πλήθος μηνυμάτων μέχρι την έξοδο από ΚΠ</a:t>
            </a:r>
          </a:p>
          <a:p>
            <a:r>
              <a:rPr lang="el-GR" altLang="el-GR" dirty="0" smtClean="0"/>
              <a:t>Επίδοση στην πράξη</a:t>
            </a:r>
          </a:p>
          <a:p>
            <a:pPr lvl="1"/>
            <a:r>
              <a:rPr lang="el-GR" altLang="el-GR" dirty="0" smtClean="0"/>
              <a:t>Εξαρτάται από τις διεργασίες</a:t>
            </a:r>
          </a:p>
          <a:p>
            <a:pPr lvl="1"/>
            <a:r>
              <a:rPr lang="el-GR" altLang="el-GR" dirty="0" smtClean="0"/>
              <a:t>Μικρές και αραιά εκτελούμενες ΚΠ</a:t>
            </a:r>
          </a:p>
          <a:p>
            <a:pPr lvl="2"/>
            <a:r>
              <a:rPr lang="el-GR" altLang="el-GR" dirty="0" smtClean="0"/>
              <a:t>Κυριαρχεί το κόστος του αλγόριθμου</a:t>
            </a:r>
          </a:p>
          <a:p>
            <a:pPr lvl="1"/>
            <a:r>
              <a:rPr lang="el-GR" altLang="el-GR" dirty="0" smtClean="0"/>
              <a:t>Μεγάλες και συχνά εκτελούμενες ΚΠ</a:t>
            </a:r>
          </a:p>
          <a:p>
            <a:pPr lvl="2"/>
            <a:r>
              <a:rPr lang="el-GR" altLang="el-GR" dirty="0" smtClean="0"/>
              <a:t>Κυριαρχεί ο χρόνος αναμονής σε ουρές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2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4747F23-331F-4B34-8641-2FF34F30AE4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2251</Words>
  <Application>Microsoft Office PowerPoint</Application>
  <PresentationFormat>On-screen Show (4:3)</PresentationFormat>
  <Paragraphs>388</Paragraphs>
  <Slides>49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Πρόβλημα αμοιβαίου αποκλεισμού</vt:lpstr>
      <vt:lpstr>Απαιτήσεις αμοιβαίου αποκλεισμού</vt:lpstr>
      <vt:lpstr>Γενικές υποθέσεις</vt:lpstr>
      <vt:lpstr>Επίδοση συστήματος</vt:lpstr>
      <vt:lpstr>Προσεγγίσεις</vt:lpstr>
      <vt:lpstr>Συγκεντρωτική προσέγγιση</vt:lpstr>
      <vt:lpstr>Συγκεντρωτικός αλγόριθμος (1 από 5)</vt:lpstr>
      <vt:lpstr>Συγκεντρωτικός αλγόριθμος (2 από 5)</vt:lpstr>
      <vt:lpstr>Συγκεντρωτικός αλγόριθμος (3 από 5)</vt:lpstr>
      <vt:lpstr>Συγκεντρωτικός αλγόριθμος (4 από 5)</vt:lpstr>
      <vt:lpstr>Συγκεντρωτικός αλγόριθμος (5 από 5)</vt:lpstr>
      <vt:lpstr>Αλγόριθμος Lamport</vt:lpstr>
      <vt:lpstr>Αλγόριθμος Lamport (1 από 6)</vt:lpstr>
      <vt:lpstr>Αλγόριθμος Lamport (2 από 6)</vt:lpstr>
      <vt:lpstr>Αλγόριθμος Lamport (3 από 6)</vt:lpstr>
      <vt:lpstr>Αλγόριθμος Lamport (4 από 6)</vt:lpstr>
      <vt:lpstr>Αλγόριθμος Lamport (5 από 6)</vt:lpstr>
      <vt:lpstr>Αλγόριθμος Lamport (6 από 6)</vt:lpstr>
      <vt:lpstr>Αλγόριθμος Ricart-Agrawala</vt:lpstr>
      <vt:lpstr>Αλγόριθμος Ricart-Agrawala (1 από 6)</vt:lpstr>
      <vt:lpstr>Αλγόριθμος Ricart-Agrawala (2 από 6)</vt:lpstr>
      <vt:lpstr>Αλγόριθμος Ricart-Agrawala (3 από 6)</vt:lpstr>
      <vt:lpstr>Αλγόριθμος Ricart-Agrawala (4 από 6)</vt:lpstr>
      <vt:lpstr>Αλγόριθμος Ricart-Agrawala (5 από 6)</vt:lpstr>
      <vt:lpstr>Αλγόριθμος Ricart-Agrawala (6 από 6)</vt:lpstr>
      <vt:lpstr>Αλγόριθμος LeLann</vt:lpstr>
      <vt:lpstr>Αλγόριθμος LeLann (1 από 4)</vt:lpstr>
      <vt:lpstr>Αλγόριθμος LeLann (2 από 4)</vt:lpstr>
      <vt:lpstr>Αλγόριθμος LeLann (3 από 4)</vt:lpstr>
      <vt:lpstr>Αλγόριθμος LeLann (4 από 4)</vt:lpstr>
      <vt:lpstr>Αλγόριθμος Chandy</vt:lpstr>
      <vt:lpstr>Αλγόριθμος Chandy (1 από 3)</vt:lpstr>
      <vt:lpstr>Αλγόριθμος Chandy (2 από 3)</vt:lpstr>
      <vt:lpstr>Αλγόριθμος Chandy (3 από 3)</vt:lpstr>
      <vt:lpstr>Αλγόριθμος Raymond</vt:lpstr>
      <vt:lpstr>Αλγόριθμος Raymond (1 από 8)</vt:lpstr>
      <vt:lpstr>Αλγόριθμος Raymond (2 από 8)</vt:lpstr>
      <vt:lpstr>Αλγόριθμος Raymond (3 από 8)</vt:lpstr>
      <vt:lpstr>Αλγόριθμος Raymond (4 από 8)</vt:lpstr>
      <vt:lpstr>Αλγόριθμος Raymond (5 από 8)</vt:lpstr>
      <vt:lpstr>Αλγόριθμος Raymond (6 από 8)</vt:lpstr>
      <vt:lpstr>Αλγόριθμος Raymond (7 από 8)</vt:lpstr>
      <vt:lpstr>Αλγόριθμος Raymond (8 από 8)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Αμοιβαίος αποκλεισμός</dc:title>
  <dc:subject>Κατανεμημένα Συστήματα</dc:subject>
  <dc:creator>Γεώργιος Ξυλωμένος</dc:creator>
  <cp:keywords>Αμοιβαίος αποκλεισμός</cp:keywords>
  <cp:lastModifiedBy>georgex</cp:lastModifiedBy>
  <cp:revision>276</cp:revision>
  <cp:lastPrinted>2014-02-16T13:16:25Z</cp:lastPrinted>
  <dcterms:created xsi:type="dcterms:W3CDTF">2012-09-06T09:03:05Z</dcterms:created>
  <dcterms:modified xsi:type="dcterms:W3CDTF">2015-05-08T08:25:21Z</dcterms:modified>
</cp:coreProperties>
</file>