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0" r:id="rId6"/>
    <p:sldId id="275" r:id="rId7"/>
    <p:sldId id="258" r:id="rId8"/>
    <p:sldId id="261" r:id="rId9"/>
    <p:sldId id="266" r:id="rId10"/>
    <p:sldId id="267" r:id="rId11"/>
    <p:sldId id="274" r:id="rId12"/>
    <p:sldId id="277" r:id="rId13"/>
    <p:sldId id="278" r:id="rId14"/>
    <p:sldId id="273" r:id="rId15"/>
    <p:sldId id="271" r:id="rId16"/>
    <p:sldId id="279" r:id="rId17"/>
    <p:sldId id="280" r:id="rId18"/>
    <p:sldId id="262" r:id="rId19"/>
  </p:sldIdLst>
  <p:sldSz cx="12188825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9" autoAdjust="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1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E02F5-DAF8-420D-A086-AA4A84635EB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100BC2A-FB76-46BA-9A6F-DDACA34B1BBC}">
      <dgm:prSet phldrT="[Κείμενο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1990-2001</a:t>
          </a:r>
          <a:endParaRPr lang="el-GR" sz="20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B99BC4-259B-4569-996E-45F8574AC78D}" type="parTrans" cxnId="{1FCDAA76-3982-47AE-A7F6-90B62C1E4746}">
      <dgm:prSet/>
      <dgm:spPr/>
      <dgm:t>
        <a:bodyPr/>
        <a:lstStyle/>
        <a:p>
          <a:endParaRPr lang="el-GR"/>
        </a:p>
      </dgm:t>
    </dgm:pt>
    <dgm:pt modelId="{AB98F5D6-B2CE-420C-AD25-6B893A188F61}" type="sibTrans" cxnId="{1FCDAA76-3982-47AE-A7F6-90B62C1E4746}">
      <dgm:prSet/>
      <dgm:spPr/>
      <dgm:t>
        <a:bodyPr/>
        <a:lstStyle/>
        <a:p>
          <a:endParaRPr lang="el-GR"/>
        </a:p>
      </dgm:t>
    </dgm:pt>
    <dgm:pt modelId="{B18DA62A-705B-41F1-9363-ACCFBFB7178F}">
      <dgm:prSet phldrT="[Κείμενο]" custT="1"/>
      <dgm:spPr/>
      <dgm:t>
        <a:bodyPr/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30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Corbel"/>
              <a:ea typeface="+mn-ea"/>
              <a:cs typeface="+mn-cs"/>
            </a:rPr>
            <a:t>Σύγκλιση μέσω του ανοίγματος του τομέα του εμπορίου</a:t>
          </a:r>
        </a:p>
      </dgm:t>
    </dgm:pt>
    <dgm:pt modelId="{A650EDC5-6788-4D49-9020-93782F1F969B}" type="parTrans" cxnId="{A44B63BA-0382-4806-B043-1DF606255374}">
      <dgm:prSet/>
      <dgm:spPr/>
      <dgm:t>
        <a:bodyPr/>
        <a:lstStyle/>
        <a:p>
          <a:endParaRPr lang="el-GR"/>
        </a:p>
      </dgm:t>
    </dgm:pt>
    <dgm:pt modelId="{C59D064E-70CD-4DE2-9295-AFDD6A2AF6A2}" type="sibTrans" cxnId="{A44B63BA-0382-4806-B043-1DF606255374}">
      <dgm:prSet/>
      <dgm:spPr/>
      <dgm:t>
        <a:bodyPr/>
        <a:lstStyle/>
        <a:p>
          <a:endParaRPr lang="el-GR"/>
        </a:p>
      </dgm:t>
    </dgm:pt>
    <dgm:pt modelId="{DF6C5EDF-8656-406A-B858-0690F408A216}">
      <dgm:prSet phldrT="[Κείμενο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2001-2007</a:t>
          </a:r>
          <a:endParaRPr lang="el-GR" sz="2000" kern="1200" dirty="0">
            <a:solidFill>
              <a:srgbClr val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8293F2C-9F88-408B-BF19-27F96E9DFBCE}" type="parTrans" cxnId="{0F737500-3624-4EF2-AB7A-45E8337C5297}">
      <dgm:prSet/>
      <dgm:spPr/>
      <dgm:t>
        <a:bodyPr/>
        <a:lstStyle/>
        <a:p>
          <a:endParaRPr lang="el-GR"/>
        </a:p>
      </dgm:t>
    </dgm:pt>
    <dgm:pt modelId="{CFD80570-B93B-4EAD-B3F8-B68DFDE45309}" type="sibTrans" cxnId="{0F737500-3624-4EF2-AB7A-45E8337C5297}">
      <dgm:prSet/>
      <dgm:spPr/>
      <dgm:t>
        <a:bodyPr/>
        <a:lstStyle/>
        <a:p>
          <a:endParaRPr lang="el-GR"/>
        </a:p>
      </dgm:t>
    </dgm:pt>
    <dgm:pt modelId="{94647658-9C30-4B38-B273-B7F113FFE58E}">
      <dgm:prSet phldrT="[Κείμενο]" custT="1"/>
      <dgm:spPr/>
      <dgm:t>
        <a:bodyPr/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30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Corbel"/>
              <a:ea typeface="+mn-ea"/>
              <a:cs typeface="+mn-cs"/>
            </a:rPr>
            <a:t>Ανάδειξη της «φούσκας ακινήτων» εντός της οικονομίας της Ιρλανδίας</a:t>
          </a:r>
        </a:p>
      </dgm:t>
    </dgm:pt>
    <dgm:pt modelId="{EE77158B-953B-4180-B8B8-A3710382D2AA}" type="parTrans" cxnId="{8C255BE8-C598-4BDA-B9FF-196EA6E13D3F}">
      <dgm:prSet/>
      <dgm:spPr/>
      <dgm:t>
        <a:bodyPr/>
        <a:lstStyle/>
        <a:p>
          <a:endParaRPr lang="el-GR"/>
        </a:p>
      </dgm:t>
    </dgm:pt>
    <dgm:pt modelId="{AC72D909-F569-4299-8645-010CDEE3650E}" type="sibTrans" cxnId="{8C255BE8-C598-4BDA-B9FF-196EA6E13D3F}">
      <dgm:prSet/>
      <dgm:spPr/>
      <dgm:t>
        <a:bodyPr/>
        <a:lstStyle/>
        <a:p>
          <a:endParaRPr lang="el-GR"/>
        </a:p>
      </dgm:t>
    </dgm:pt>
    <dgm:pt modelId="{F6BA54C1-06C4-4A19-87B5-45DF8725214C}">
      <dgm:prSet phldrT="[Κείμενο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2008-2014</a:t>
          </a:r>
          <a:endParaRPr lang="el-GR" sz="2000" kern="1200" dirty="0">
            <a:solidFill>
              <a:srgbClr val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0EF4E50-D663-4885-B059-5E5F5B5D83D0}" type="parTrans" cxnId="{BFEE0A37-7DA9-401A-9717-7F4E98F9B43B}">
      <dgm:prSet/>
      <dgm:spPr/>
      <dgm:t>
        <a:bodyPr/>
        <a:lstStyle/>
        <a:p>
          <a:endParaRPr lang="el-GR"/>
        </a:p>
      </dgm:t>
    </dgm:pt>
    <dgm:pt modelId="{053ABBE3-1037-4F65-AF63-91129E2E3DE9}" type="sibTrans" cxnId="{BFEE0A37-7DA9-401A-9717-7F4E98F9B43B}">
      <dgm:prSet/>
      <dgm:spPr/>
      <dgm:t>
        <a:bodyPr/>
        <a:lstStyle/>
        <a:p>
          <a:endParaRPr lang="el-GR"/>
        </a:p>
      </dgm:t>
    </dgm:pt>
    <dgm:pt modelId="{031CB1CE-3887-4BCB-AF20-AE6DE094D9C9}">
      <dgm:prSet phldrT="[Κείμενο]"/>
      <dgm:spPr/>
      <dgm:t>
        <a:bodyPr/>
        <a:lstStyle/>
        <a:p>
          <a:r>
            <a:rPr lang="el-GR" dirty="0"/>
            <a:t>Η διεθνής χρηματοπιστωτική κρίση ως μηχανισμός εξισορρόπησης</a:t>
          </a:r>
        </a:p>
      </dgm:t>
    </dgm:pt>
    <dgm:pt modelId="{0CBF6243-66A3-409B-BD04-B361C8164F3C}" type="parTrans" cxnId="{6C974E5F-15CF-43EB-8833-262046E88EAC}">
      <dgm:prSet/>
      <dgm:spPr/>
      <dgm:t>
        <a:bodyPr/>
        <a:lstStyle/>
        <a:p>
          <a:endParaRPr lang="el-GR"/>
        </a:p>
      </dgm:t>
    </dgm:pt>
    <dgm:pt modelId="{1EC747C9-E2A6-4E8B-B5E3-B042547FD5BA}" type="sibTrans" cxnId="{6C974E5F-15CF-43EB-8833-262046E88EAC}">
      <dgm:prSet/>
      <dgm:spPr/>
      <dgm:t>
        <a:bodyPr/>
        <a:lstStyle/>
        <a:p>
          <a:endParaRPr lang="el-GR"/>
        </a:p>
      </dgm:t>
    </dgm:pt>
    <dgm:pt modelId="{8863B712-4196-4B8A-8106-089C1F39D004}" type="pres">
      <dgm:prSet presAssocID="{4D5E02F5-DAF8-420D-A086-AA4A84635EB9}" presName="rootnode" presStyleCnt="0">
        <dgm:presLayoutVars>
          <dgm:chMax/>
          <dgm:chPref/>
          <dgm:dir/>
          <dgm:animLvl val="lvl"/>
        </dgm:presLayoutVars>
      </dgm:prSet>
      <dgm:spPr/>
    </dgm:pt>
    <dgm:pt modelId="{8DC3EE80-2F28-448E-B568-6BB79DCFE84D}" type="pres">
      <dgm:prSet presAssocID="{C100BC2A-FB76-46BA-9A6F-DDACA34B1BBC}" presName="composite" presStyleCnt="0"/>
      <dgm:spPr/>
    </dgm:pt>
    <dgm:pt modelId="{20870BAE-D600-4DDE-9748-98F50DBDA45C}" type="pres">
      <dgm:prSet presAssocID="{C100BC2A-FB76-46BA-9A6F-DDACA34B1BBC}" presName="bentUpArrow1" presStyleLbl="alignImgPlace1" presStyleIdx="0" presStyleCnt="2"/>
      <dgm:spPr/>
    </dgm:pt>
    <dgm:pt modelId="{E456A5DE-1B6F-4FBE-84C0-A2A113BF634A}" type="pres">
      <dgm:prSet presAssocID="{C100BC2A-FB76-46BA-9A6F-DDACA34B1BBC}" presName="ParentText" presStyleLbl="node1" presStyleIdx="0" presStyleCnt="3" custScaleX="106407" custScaleY="103837">
        <dgm:presLayoutVars>
          <dgm:chMax val="1"/>
          <dgm:chPref val="1"/>
          <dgm:bulletEnabled val="1"/>
        </dgm:presLayoutVars>
      </dgm:prSet>
      <dgm:spPr/>
    </dgm:pt>
    <dgm:pt modelId="{F26C3C53-CACA-4192-9243-8C1E574EC874}" type="pres">
      <dgm:prSet presAssocID="{C100BC2A-FB76-46BA-9A6F-DDACA34B1BBC}" presName="ChildText" presStyleLbl="revTx" presStyleIdx="0" presStyleCnt="3" custScaleX="371367" custLinFactX="65886" custLinFactNeighborX="100000" custLinFactNeighborY="3812">
        <dgm:presLayoutVars>
          <dgm:chMax val="0"/>
          <dgm:chPref val="0"/>
          <dgm:bulletEnabled val="1"/>
        </dgm:presLayoutVars>
      </dgm:prSet>
      <dgm:spPr/>
    </dgm:pt>
    <dgm:pt modelId="{5927D2C8-2F6C-416C-ACF8-627430C9C0DF}" type="pres">
      <dgm:prSet presAssocID="{AB98F5D6-B2CE-420C-AD25-6B893A188F61}" presName="sibTrans" presStyleCnt="0"/>
      <dgm:spPr/>
    </dgm:pt>
    <dgm:pt modelId="{8B7BB560-B6A5-4E92-A1D9-368ED358BE8F}" type="pres">
      <dgm:prSet presAssocID="{DF6C5EDF-8656-406A-B858-0690F408A216}" presName="composite" presStyleCnt="0"/>
      <dgm:spPr/>
    </dgm:pt>
    <dgm:pt modelId="{9AD083FD-0963-4E0C-82EA-FB9B00C8639A}" type="pres">
      <dgm:prSet presAssocID="{DF6C5EDF-8656-406A-B858-0690F408A216}" presName="bentUpArrow1" presStyleLbl="alignImgPlace1" presStyleIdx="1" presStyleCnt="2" custLinFactNeighborX="-30916" custLinFactNeighborY="-2588"/>
      <dgm:spPr/>
    </dgm:pt>
    <dgm:pt modelId="{5CF45619-40D4-4983-9CFC-5B8B1C99EF65}" type="pres">
      <dgm:prSet presAssocID="{DF6C5EDF-8656-406A-B858-0690F408A216}" presName="ParentText" presStyleLbl="node1" presStyleIdx="1" presStyleCnt="3" custLinFactNeighborX="-40645" custLinFactNeighborY="1392">
        <dgm:presLayoutVars>
          <dgm:chMax val="1"/>
          <dgm:chPref val="1"/>
          <dgm:bulletEnabled val="1"/>
        </dgm:presLayoutVars>
      </dgm:prSet>
      <dgm:spPr/>
    </dgm:pt>
    <dgm:pt modelId="{B0867729-4B06-4DFA-8BB1-D0D244F78A5F}" type="pres">
      <dgm:prSet presAssocID="{DF6C5EDF-8656-406A-B858-0690F408A216}" presName="ChildText" presStyleLbl="revTx" presStyleIdx="1" presStyleCnt="3" custScaleX="358037" custLinFactNeighborX="92857" custLinFactNeighborY="3247">
        <dgm:presLayoutVars>
          <dgm:chMax val="0"/>
          <dgm:chPref val="0"/>
          <dgm:bulletEnabled val="1"/>
        </dgm:presLayoutVars>
      </dgm:prSet>
      <dgm:spPr/>
    </dgm:pt>
    <dgm:pt modelId="{CDA724E7-7EC6-4128-9AE3-76E1115569FB}" type="pres">
      <dgm:prSet presAssocID="{CFD80570-B93B-4EAD-B3F8-B68DFDE45309}" presName="sibTrans" presStyleCnt="0"/>
      <dgm:spPr/>
    </dgm:pt>
    <dgm:pt modelId="{A71FE3D2-A3E8-492B-89D8-0D6353BE37A6}" type="pres">
      <dgm:prSet presAssocID="{F6BA54C1-06C4-4A19-87B5-45DF8725214C}" presName="composite" presStyleCnt="0"/>
      <dgm:spPr/>
    </dgm:pt>
    <dgm:pt modelId="{61B37E4F-6379-43C9-9F57-43C388FFE479}" type="pres">
      <dgm:prSet presAssocID="{F6BA54C1-06C4-4A19-87B5-45DF8725214C}" presName="ParentText" presStyleLbl="node1" presStyleIdx="2" presStyleCnt="3" custLinFactNeighborX="-65396" custLinFactNeighborY="3571">
        <dgm:presLayoutVars>
          <dgm:chMax val="1"/>
          <dgm:chPref val="1"/>
          <dgm:bulletEnabled val="1"/>
        </dgm:presLayoutVars>
      </dgm:prSet>
      <dgm:spPr/>
    </dgm:pt>
    <dgm:pt modelId="{9E4F47F9-95C3-48DA-9108-DC7CAFE4A1CC}" type="pres">
      <dgm:prSet presAssocID="{F6BA54C1-06C4-4A19-87B5-45DF8725214C}" presName="FinalChildText" presStyleLbl="revTx" presStyleIdx="2" presStyleCnt="3" custScaleX="240559" custScaleY="91997" custLinFactNeighborX="-16997" custLinFactNeighborY="4096">
        <dgm:presLayoutVars>
          <dgm:chMax val="0"/>
          <dgm:chPref val="0"/>
          <dgm:bulletEnabled val="1"/>
        </dgm:presLayoutVars>
      </dgm:prSet>
      <dgm:spPr/>
    </dgm:pt>
  </dgm:ptLst>
  <dgm:cxnLst>
    <dgm:cxn modelId="{0F737500-3624-4EF2-AB7A-45E8337C5297}" srcId="{4D5E02F5-DAF8-420D-A086-AA4A84635EB9}" destId="{DF6C5EDF-8656-406A-B858-0690F408A216}" srcOrd="1" destOrd="0" parTransId="{48293F2C-9F88-408B-BF19-27F96E9DFBCE}" sibTransId="{CFD80570-B93B-4EAD-B3F8-B68DFDE45309}"/>
    <dgm:cxn modelId="{C4B2EC16-749D-43F1-9B5A-67599B3081BC}" type="presOf" srcId="{B18DA62A-705B-41F1-9363-ACCFBFB7178F}" destId="{F26C3C53-CACA-4192-9243-8C1E574EC874}" srcOrd="0" destOrd="0" presId="urn:microsoft.com/office/officeart/2005/8/layout/StepDownProcess"/>
    <dgm:cxn modelId="{39EF9C35-8A77-4DC9-BF6B-5E9ACEEC8F25}" type="presOf" srcId="{4D5E02F5-DAF8-420D-A086-AA4A84635EB9}" destId="{8863B712-4196-4B8A-8106-089C1F39D004}" srcOrd="0" destOrd="0" presId="urn:microsoft.com/office/officeart/2005/8/layout/StepDownProcess"/>
    <dgm:cxn modelId="{BFEE0A37-7DA9-401A-9717-7F4E98F9B43B}" srcId="{4D5E02F5-DAF8-420D-A086-AA4A84635EB9}" destId="{F6BA54C1-06C4-4A19-87B5-45DF8725214C}" srcOrd="2" destOrd="0" parTransId="{B0EF4E50-D663-4885-B059-5E5F5B5D83D0}" sibTransId="{053ABBE3-1037-4F65-AF63-91129E2E3DE9}"/>
    <dgm:cxn modelId="{96DEF43B-9B58-409F-8A30-08B8BD22994E}" type="presOf" srcId="{94647658-9C30-4B38-B273-B7F113FFE58E}" destId="{B0867729-4B06-4DFA-8BB1-D0D244F78A5F}" srcOrd="0" destOrd="0" presId="urn:microsoft.com/office/officeart/2005/8/layout/StepDownProcess"/>
    <dgm:cxn modelId="{6C974E5F-15CF-43EB-8833-262046E88EAC}" srcId="{F6BA54C1-06C4-4A19-87B5-45DF8725214C}" destId="{031CB1CE-3887-4BCB-AF20-AE6DE094D9C9}" srcOrd="0" destOrd="0" parTransId="{0CBF6243-66A3-409B-BD04-B361C8164F3C}" sibTransId="{1EC747C9-E2A6-4E8B-B5E3-B042547FD5BA}"/>
    <dgm:cxn modelId="{FF7E6B48-0292-41CB-A37A-35D51D421513}" type="presOf" srcId="{F6BA54C1-06C4-4A19-87B5-45DF8725214C}" destId="{61B37E4F-6379-43C9-9F57-43C388FFE479}" srcOrd="0" destOrd="0" presId="urn:microsoft.com/office/officeart/2005/8/layout/StepDownProcess"/>
    <dgm:cxn modelId="{723B416C-9D91-471C-922D-67675CF64817}" type="presOf" srcId="{DF6C5EDF-8656-406A-B858-0690F408A216}" destId="{5CF45619-40D4-4983-9CFC-5B8B1C99EF65}" srcOrd="0" destOrd="0" presId="urn:microsoft.com/office/officeart/2005/8/layout/StepDownProcess"/>
    <dgm:cxn modelId="{1FCDAA76-3982-47AE-A7F6-90B62C1E4746}" srcId="{4D5E02F5-DAF8-420D-A086-AA4A84635EB9}" destId="{C100BC2A-FB76-46BA-9A6F-DDACA34B1BBC}" srcOrd="0" destOrd="0" parTransId="{2CB99BC4-259B-4569-996E-45F8574AC78D}" sibTransId="{AB98F5D6-B2CE-420C-AD25-6B893A188F61}"/>
    <dgm:cxn modelId="{E2F232A3-E725-49B9-9E2B-D6F44EC9380D}" type="presOf" srcId="{C100BC2A-FB76-46BA-9A6F-DDACA34B1BBC}" destId="{E456A5DE-1B6F-4FBE-84C0-A2A113BF634A}" srcOrd="0" destOrd="0" presId="urn:microsoft.com/office/officeart/2005/8/layout/StepDownProcess"/>
    <dgm:cxn modelId="{A44B63BA-0382-4806-B043-1DF606255374}" srcId="{C100BC2A-FB76-46BA-9A6F-DDACA34B1BBC}" destId="{B18DA62A-705B-41F1-9363-ACCFBFB7178F}" srcOrd="0" destOrd="0" parTransId="{A650EDC5-6788-4D49-9020-93782F1F969B}" sibTransId="{C59D064E-70CD-4DE2-9295-AFDD6A2AF6A2}"/>
    <dgm:cxn modelId="{8C255BE8-C598-4BDA-B9FF-196EA6E13D3F}" srcId="{DF6C5EDF-8656-406A-B858-0690F408A216}" destId="{94647658-9C30-4B38-B273-B7F113FFE58E}" srcOrd="0" destOrd="0" parTransId="{EE77158B-953B-4180-B8B8-A3710382D2AA}" sibTransId="{AC72D909-F569-4299-8645-010CDEE3650E}"/>
    <dgm:cxn modelId="{8D81CAF8-10FD-4EC7-B57C-31741675DB64}" type="presOf" srcId="{031CB1CE-3887-4BCB-AF20-AE6DE094D9C9}" destId="{9E4F47F9-95C3-48DA-9108-DC7CAFE4A1CC}" srcOrd="0" destOrd="0" presId="urn:microsoft.com/office/officeart/2005/8/layout/StepDownProcess"/>
    <dgm:cxn modelId="{D1E44465-4FEF-432D-82E9-29993FDC354B}" type="presParOf" srcId="{8863B712-4196-4B8A-8106-089C1F39D004}" destId="{8DC3EE80-2F28-448E-B568-6BB79DCFE84D}" srcOrd="0" destOrd="0" presId="urn:microsoft.com/office/officeart/2005/8/layout/StepDownProcess"/>
    <dgm:cxn modelId="{7BB7B1D0-E8FD-41CA-9E26-BE16878AA986}" type="presParOf" srcId="{8DC3EE80-2F28-448E-B568-6BB79DCFE84D}" destId="{20870BAE-D600-4DDE-9748-98F50DBDA45C}" srcOrd="0" destOrd="0" presId="urn:microsoft.com/office/officeart/2005/8/layout/StepDownProcess"/>
    <dgm:cxn modelId="{B8D2B4D8-81C6-452A-9C08-FB589BEE4B22}" type="presParOf" srcId="{8DC3EE80-2F28-448E-B568-6BB79DCFE84D}" destId="{E456A5DE-1B6F-4FBE-84C0-A2A113BF634A}" srcOrd="1" destOrd="0" presId="urn:microsoft.com/office/officeart/2005/8/layout/StepDownProcess"/>
    <dgm:cxn modelId="{18384ECB-A7F5-43E4-996C-B993CCE97730}" type="presParOf" srcId="{8DC3EE80-2F28-448E-B568-6BB79DCFE84D}" destId="{F26C3C53-CACA-4192-9243-8C1E574EC874}" srcOrd="2" destOrd="0" presId="urn:microsoft.com/office/officeart/2005/8/layout/StepDownProcess"/>
    <dgm:cxn modelId="{11571467-1296-4CA4-8642-D579ED9CD9B2}" type="presParOf" srcId="{8863B712-4196-4B8A-8106-089C1F39D004}" destId="{5927D2C8-2F6C-416C-ACF8-627430C9C0DF}" srcOrd="1" destOrd="0" presId="urn:microsoft.com/office/officeart/2005/8/layout/StepDownProcess"/>
    <dgm:cxn modelId="{7969604E-9BE1-41EA-B600-BF63B2CE9735}" type="presParOf" srcId="{8863B712-4196-4B8A-8106-089C1F39D004}" destId="{8B7BB560-B6A5-4E92-A1D9-368ED358BE8F}" srcOrd="2" destOrd="0" presId="urn:microsoft.com/office/officeart/2005/8/layout/StepDownProcess"/>
    <dgm:cxn modelId="{76BD356C-EBE4-4D9C-BC0A-8FD7D0D6174F}" type="presParOf" srcId="{8B7BB560-B6A5-4E92-A1D9-368ED358BE8F}" destId="{9AD083FD-0963-4E0C-82EA-FB9B00C8639A}" srcOrd="0" destOrd="0" presId="urn:microsoft.com/office/officeart/2005/8/layout/StepDownProcess"/>
    <dgm:cxn modelId="{A5348C71-F983-4C19-A9C0-2C2A3B97E735}" type="presParOf" srcId="{8B7BB560-B6A5-4E92-A1D9-368ED358BE8F}" destId="{5CF45619-40D4-4983-9CFC-5B8B1C99EF65}" srcOrd="1" destOrd="0" presId="urn:microsoft.com/office/officeart/2005/8/layout/StepDownProcess"/>
    <dgm:cxn modelId="{EA8C7A52-71DC-4F71-9CD7-F686183CB00F}" type="presParOf" srcId="{8B7BB560-B6A5-4E92-A1D9-368ED358BE8F}" destId="{B0867729-4B06-4DFA-8BB1-D0D244F78A5F}" srcOrd="2" destOrd="0" presId="urn:microsoft.com/office/officeart/2005/8/layout/StepDownProcess"/>
    <dgm:cxn modelId="{79BED7D7-212C-4DC7-9D80-B3DFAC74EC77}" type="presParOf" srcId="{8863B712-4196-4B8A-8106-089C1F39D004}" destId="{CDA724E7-7EC6-4128-9AE3-76E1115569FB}" srcOrd="3" destOrd="0" presId="urn:microsoft.com/office/officeart/2005/8/layout/StepDownProcess"/>
    <dgm:cxn modelId="{E241A898-3E25-4D17-A4AF-F1BF40F0E740}" type="presParOf" srcId="{8863B712-4196-4B8A-8106-089C1F39D004}" destId="{A71FE3D2-A3E8-492B-89D8-0D6353BE37A6}" srcOrd="4" destOrd="0" presId="urn:microsoft.com/office/officeart/2005/8/layout/StepDownProcess"/>
    <dgm:cxn modelId="{FA3B6712-E571-4E1A-8CF0-F2262E7C7B68}" type="presParOf" srcId="{A71FE3D2-A3E8-492B-89D8-0D6353BE37A6}" destId="{61B37E4F-6379-43C9-9F57-43C388FFE479}" srcOrd="0" destOrd="0" presId="urn:microsoft.com/office/officeart/2005/8/layout/StepDownProcess"/>
    <dgm:cxn modelId="{C5B65F12-7AD5-401C-AB5C-F7F7EA735D7C}" type="presParOf" srcId="{A71FE3D2-A3E8-492B-89D8-0D6353BE37A6}" destId="{9E4F47F9-95C3-48DA-9108-DC7CAFE4A1C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5D5FD6-91F8-4FBD-842F-2116C9B3CEC6}" type="doc">
      <dgm:prSet loTypeId="urn:microsoft.com/office/officeart/2005/8/layout/hierarchy6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ECD568EE-BB6C-41DB-A648-482FEBA4D591}">
      <dgm:prSet phldrT="[Κείμενο]"/>
      <dgm:spPr/>
      <dgm:t>
        <a:bodyPr/>
        <a:lstStyle/>
        <a:p>
          <a:r>
            <a:rPr lang="en-US" dirty="0"/>
            <a:t>DSGE</a:t>
          </a:r>
          <a:endParaRPr lang="el-GR" dirty="0"/>
        </a:p>
      </dgm:t>
    </dgm:pt>
    <dgm:pt modelId="{175CABA1-5480-4629-AE98-78E7FDD64918}" type="parTrans" cxnId="{91C308B5-2D87-498C-990A-D735743B27A1}">
      <dgm:prSet/>
      <dgm:spPr/>
      <dgm:t>
        <a:bodyPr/>
        <a:lstStyle/>
        <a:p>
          <a:endParaRPr lang="el-GR"/>
        </a:p>
      </dgm:t>
    </dgm:pt>
    <dgm:pt modelId="{BC435844-A3EE-4BED-B1F1-9DACC29AA245}" type="sibTrans" cxnId="{91C308B5-2D87-498C-990A-D735743B27A1}">
      <dgm:prSet/>
      <dgm:spPr/>
      <dgm:t>
        <a:bodyPr/>
        <a:lstStyle/>
        <a:p>
          <a:endParaRPr lang="el-GR"/>
        </a:p>
      </dgm:t>
    </dgm:pt>
    <dgm:pt modelId="{7C891BCD-A8E8-4D7B-8701-16A7648714BC}">
      <dgm:prSet phldrT="[Κείμενο]"/>
      <dgm:spPr/>
      <dgm:t>
        <a:bodyPr/>
        <a:lstStyle/>
        <a:p>
          <a:r>
            <a:rPr lang="el-GR" dirty="0"/>
            <a:t>Εμπορεύσιμος</a:t>
          </a:r>
        </a:p>
      </dgm:t>
    </dgm:pt>
    <dgm:pt modelId="{2505DB1B-304D-448E-A13F-59578E471A29}" type="parTrans" cxnId="{7548DE79-863B-4FDF-AB49-F64AA6DD74FC}">
      <dgm:prSet/>
      <dgm:spPr/>
      <dgm:t>
        <a:bodyPr/>
        <a:lstStyle/>
        <a:p>
          <a:endParaRPr lang="el-GR"/>
        </a:p>
      </dgm:t>
    </dgm:pt>
    <dgm:pt modelId="{7BDA33D9-3725-416D-A95B-2EFE8A3CA8CD}" type="sibTrans" cxnId="{7548DE79-863B-4FDF-AB49-F64AA6DD74FC}">
      <dgm:prSet/>
      <dgm:spPr/>
      <dgm:t>
        <a:bodyPr/>
        <a:lstStyle/>
        <a:p>
          <a:endParaRPr lang="el-GR"/>
        </a:p>
      </dgm:t>
    </dgm:pt>
    <dgm:pt modelId="{A6FB0CB2-935B-4C8A-AAF2-831DB8E9A0FD}">
      <dgm:prSet phldrT="[Κείμενο]"/>
      <dgm:spPr/>
      <dgm:t>
        <a:bodyPr/>
        <a:lstStyle/>
        <a:p>
          <a:r>
            <a:rPr lang="el-GR" dirty="0"/>
            <a:t>Νοικοκυριά</a:t>
          </a:r>
        </a:p>
      </dgm:t>
    </dgm:pt>
    <dgm:pt modelId="{01604682-9F7C-4A06-A9D1-9730651241B8}" type="parTrans" cxnId="{FBEEA295-957A-443A-8F24-97539D75F20F}">
      <dgm:prSet/>
      <dgm:spPr/>
      <dgm:t>
        <a:bodyPr/>
        <a:lstStyle/>
        <a:p>
          <a:endParaRPr lang="el-GR"/>
        </a:p>
      </dgm:t>
    </dgm:pt>
    <dgm:pt modelId="{6F0FD7F9-DFC8-4934-A8FE-6EF6AE3218C9}" type="sibTrans" cxnId="{FBEEA295-957A-443A-8F24-97539D75F20F}">
      <dgm:prSet/>
      <dgm:spPr/>
      <dgm:t>
        <a:bodyPr/>
        <a:lstStyle/>
        <a:p>
          <a:endParaRPr lang="el-GR"/>
        </a:p>
      </dgm:t>
    </dgm:pt>
    <dgm:pt modelId="{944CD94A-4CD1-4D3D-A329-288BC97E3979}">
      <dgm:prSet phldrT="[Κείμενο]"/>
      <dgm:spPr/>
      <dgm:t>
        <a:bodyPr/>
        <a:lstStyle/>
        <a:p>
          <a:r>
            <a:rPr lang="el-GR" dirty="0"/>
            <a:t>Κυβέρνηση</a:t>
          </a:r>
        </a:p>
      </dgm:t>
    </dgm:pt>
    <dgm:pt modelId="{A97D077F-67E7-474A-9608-DC110A238862}" type="parTrans" cxnId="{C5092EE3-9EE2-425F-8018-DD7E4DFB080E}">
      <dgm:prSet/>
      <dgm:spPr/>
      <dgm:t>
        <a:bodyPr/>
        <a:lstStyle/>
        <a:p>
          <a:endParaRPr lang="el-GR"/>
        </a:p>
      </dgm:t>
    </dgm:pt>
    <dgm:pt modelId="{F97DC03C-8E7A-48E7-BFEA-DB6E96E70E5C}" type="sibTrans" cxnId="{C5092EE3-9EE2-425F-8018-DD7E4DFB080E}">
      <dgm:prSet/>
      <dgm:spPr/>
      <dgm:t>
        <a:bodyPr/>
        <a:lstStyle/>
        <a:p>
          <a:endParaRPr lang="el-GR"/>
        </a:p>
      </dgm:t>
    </dgm:pt>
    <dgm:pt modelId="{A644696F-192C-464E-9428-7EB8F35A710C}">
      <dgm:prSet phldrT="[Κείμενο]"/>
      <dgm:spPr/>
      <dgm:t>
        <a:bodyPr/>
        <a:lstStyle/>
        <a:p>
          <a:r>
            <a:rPr lang="el-GR" dirty="0"/>
            <a:t>Μη-Εμπορεύσιμος</a:t>
          </a:r>
        </a:p>
      </dgm:t>
    </dgm:pt>
    <dgm:pt modelId="{1DF875B3-0F3D-41EF-ADB2-D8201C16208A}" type="parTrans" cxnId="{B6FF5C49-8481-43AA-9219-6BA8F8E49A39}">
      <dgm:prSet/>
      <dgm:spPr/>
      <dgm:t>
        <a:bodyPr/>
        <a:lstStyle/>
        <a:p>
          <a:endParaRPr lang="el-GR"/>
        </a:p>
      </dgm:t>
    </dgm:pt>
    <dgm:pt modelId="{23B51355-8333-41C9-97F9-A9AC4D9F3AB6}" type="sibTrans" cxnId="{B6FF5C49-8481-43AA-9219-6BA8F8E49A39}">
      <dgm:prSet/>
      <dgm:spPr/>
      <dgm:t>
        <a:bodyPr/>
        <a:lstStyle/>
        <a:p>
          <a:endParaRPr lang="el-GR"/>
        </a:p>
      </dgm:t>
    </dgm:pt>
    <dgm:pt modelId="{3A3D13C3-90B6-4AA6-A5B6-D14C8B2AAFF5}">
      <dgm:prSet phldrT="[Κείμενο]"/>
      <dgm:spPr/>
      <dgm:t>
        <a:bodyPr/>
        <a:lstStyle/>
        <a:p>
          <a:r>
            <a:rPr lang="el-GR" dirty="0"/>
            <a:t>Παραγωγοί</a:t>
          </a:r>
        </a:p>
      </dgm:t>
    </dgm:pt>
    <dgm:pt modelId="{1F676D58-6339-4362-B7B4-3F99B63FB638}" type="parTrans" cxnId="{E4AF11DE-1308-4008-80E9-4D4AA299BCF5}">
      <dgm:prSet/>
      <dgm:spPr/>
      <dgm:t>
        <a:bodyPr/>
        <a:lstStyle/>
        <a:p>
          <a:endParaRPr lang="el-GR"/>
        </a:p>
      </dgm:t>
    </dgm:pt>
    <dgm:pt modelId="{CEA0FAAD-BA0C-4C41-B7CA-48AA510922D1}" type="sibTrans" cxnId="{E4AF11DE-1308-4008-80E9-4D4AA299BCF5}">
      <dgm:prSet/>
      <dgm:spPr/>
      <dgm:t>
        <a:bodyPr/>
        <a:lstStyle/>
        <a:p>
          <a:endParaRPr lang="el-GR"/>
        </a:p>
      </dgm:t>
    </dgm:pt>
    <dgm:pt modelId="{319347ED-F2F0-4E12-9B20-1377AA93D71C}">
      <dgm:prSet phldrT="[Κείμενο]"/>
      <dgm:spPr/>
      <dgm:t>
        <a:bodyPr/>
        <a:lstStyle/>
        <a:p>
          <a:r>
            <a:rPr lang="el-GR" dirty="0"/>
            <a:t>Μοντέλο</a:t>
          </a:r>
        </a:p>
      </dgm:t>
    </dgm:pt>
    <dgm:pt modelId="{BAD789FA-FCFF-4D9E-A9F0-DDC2E349CB6C}" type="parTrans" cxnId="{4F47479B-8B05-41CC-8B03-8C952C80F40A}">
      <dgm:prSet/>
      <dgm:spPr/>
      <dgm:t>
        <a:bodyPr/>
        <a:lstStyle/>
        <a:p>
          <a:endParaRPr lang="el-GR"/>
        </a:p>
      </dgm:t>
    </dgm:pt>
    <dgm:pt modelId="{963E7A10-1550-4A28-8C34-C49EDBD0BF1B}" type="sibTrans" cxnId="{4F47479B-8B05-41CC-8B03-8C952C80F40A}">
      <dgm:prSet/>
      <dgm:spPr/>
      <dgm:t>
        <a:bodyPr/>
        <a:lstStyle/>
        <a:p>
          <a:endParaRPr lang="el-GR"/>
        </a:p>
      </dgm:t>
    </dgm:pt>
    <dgm:pt modelId="{B26B0628-A97D-4785-A68D-F9AB6465AAE1}">
      <dgm:prSet phldrT="[Κείμενο]"/>
      <dgm:spPr/>
      <dgm:t>
        <a:bodyPr/>
        <a:lstStyle/>
        <a:p>
          <a:r>
            <a:rPr lang="el-GR" dirty="0"/>
            <a:t>Τομείς</a:t>
          </a:r>
        </a:p>
      </dgm:t>
    </dgm:pt>
    <dgm:pt modelId="{85CC708C-049C-4C08-A212-22DFCB72BFFC}" type="parTrans" cxnId="{83969FBC-8CB0-4C3A-A7E2-AE1AE75DA8F8}">
      <dgm:prSet/>
      <dgm:spPr/>
      <dgm:t>
        <a:bodyPr/>
        <a:lstStyle/>
        <a:p>
          <a:endParaRPr lang="el-GR"/>
        </a:p>
      </dgm:t>
    </dgm:pt>
    <dgm:pt modelId="{4699441E-64A1-4984-9881-740AB7CC7101}" type="sibTrans" cxnId="{83969FBC-8CB0-4C3A-A7E2-AE1AE75DA8F8}">
      <dgm:prSet/>
      <dgm:spPr/>
      <dgm:t>
        <a:bodyPr/>
        <a:lstStyle/>
        <a:p>
          <a:endParaRPr lang="el-GR"/>
        </a:p>
      </dgm:t>
    </dgm:pt>
    <dgm:pt modelId="{3FD53B9C-D965-4AB9-AB9A-859A5A06CF43}">
      <dgm:prSet phldrT="[Κείμενο]"/>
      <dgm:spPr/>
      <dgm:t>
        <a:bodyPr/>
        <a:lstStyle/>
        <a:p>
          <a:r>
            <a:rPr lang="el-GR" dirty="0"/>
            <a:t>Παίκτες</a:t>
          </a:r>
        </a:p>
      </dgm:t>
    </dgm:pt>
    <dgm:pt modelId="{AA8CCB65-9027-4FBF-A5C3-5240151FB6E7}" type="parTrans" cxnId="{F3C73BFC-1B1B-4141-8F09-DFD9EB40BA39}">
      <dgm:prSet/>
      <dgm:spPr/>
      <dgm:t>
        <a:bodyPr/>
        <a:lstStyle/>
        <a:p>
          <a:endParaRPr lang="el-GR"/>
        </a:p>
      </dgm:t>
    </dgm:pt>
    <dgm:pt modelId="{27FE66F8-2C6C-4F26-B1A8-CD2C469CC1C1}" type="sibTrans" cxnId="{F3C73BFC-1B1B-4141-8F09-DFD9EB40BA39}">
      <dgm:prSet/>
      <dgm:spPr/>
      <dgm:t>
        <a:bodyPr/>
        <a:lstStyle/>
        <a:p>
          <a:endParaRPr lang="el-GR"/>
        </a:p>
      </dgm:t>
    </dgm:pt>
    <dgm:pt modelId="{F2DFB0A5-2D30-4B5E-9AD8-04978F680962}" type="pres">
      <dgm:prSet presAssocID="{E35D5FD6-91F8-4FBD-842F-2116C9B3CEC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4FCA44A-1423-41F8-91DD-8D4DE6A50988}" type="pres">
      <dgm:prSet presAssocID="{E35D5FD6-91F8-4FBD-842F-2116C9B3CEC6}" presName="hierFlow" presStyleCnt="0"/>
      <dgm:spPr/>
    </dgm:pt>
    <dgm:pt modelId="{A08E7B4C-237B-4313-B2AE-1F84F40E452A}" type="pres">
      <dgm:prSet presAssocID="{E35D5FD6-91F8-4FBD-842F-2116C9B3CEC6}" presName="firstBuf" presStyleCnt="0"/>
      <dgm:spPr/>
    </dgm:pt>
    <dgm:pt modelId="{2927F163-E115-43DA-AAC5-554B28E85A2D}" type="pres">
      <dgm:prSet presAssocID="{E35D5FD6-91F8-4FBD-842F-2116C9B3CEC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393F9F7-1518-4637-A3CF-6BFE4367E10B}" type="pres">
      <dgm:prSet presAssocID="{ECD568EE-BB6C-41DB-A648-482FEBA4D591}" presName="Name14" presStyleCnt="0"/>
      <dgm:spPr/>
    </dgm:pt>
    <dgm:pt modelId="{78D8B80A-BA7F-4D07-9C8B-B8FD4457AF20}" type="pres">
      <dgm:prSet presAssocID="{ECD568EE-BB6C-41DB-A648-482FEBA4D591}" presName="level1Shape" presStyleLbl="node0" presStyleIdx="0" presStyleCnt="1">
        <dgm:presLayoutVars>
          <dgm:chPref val="3"/>
        </dgm:presLayoutVars>
      </dgm:prSet>
      <dgm:spPr/>
    </dgm:pt>
    <dgm:pt modelId="{7C4B5339-DA47-4854-A41B-3659778CD4AB}" type="pres">
      <dgm:prSet presAssocID="{ECD568EE-BB6C-41DB-A648-482FEBA4D591}" presName="hierChild2" presStyleCnt="0"/>
      <dgm:spPr/>
    </dgm:pt>
    <dgm:pt modelId="{4A677646-F2BC-4D1F-828A-D7E6A944DC96}" type="pres">
      <dgm:prSet presAssocID="{2505DB1B-304D-448E-A13F-59578E471A29}" presName="Name19" presStyleLbl="parChTrans1D2" presStyleIdx="0" presStyleCnt="2"/>
      <dgm:spPr/>
    </dgm:pt>
    <dgm:pt modelId="{38EB3126-9DC9-422F-B512-6E271A8883B8}" type="pres">
      <dgm:prSet presAssocID="{7C891BCD-A8E8-4D7B-8701-16A7648714BC}" presName="Name21" presStyleCnt="0"/>
      <dgm:spPr/>
    </dgm:pt>
    <dgm:pt modelId="{FE837FF2-881F-4B95-83BD-B9999E201661}" type="pres">
      <dgm:prSet presAssocID="{7C891BCD-A8E8-4D7B-8701-16A7648714BC}" presName="level2Shape" presStyleLbl="node2" presStyleIdx="0" presStyleCnt="2"/>
      <dgm:spPr/>
    </dgm:pt>
    <dgm:pt modelId="{6283B6FB-6261-4CBE-95E8-AC2491912E8A}" type="pres">
      <dgm:prSet presAssocID="{7C891BCD-A8E8-4D7B-8701-16A7648714BC}" presName="hierChild3" presStyleCnt="0"/>
      <dgm:spPr/>
    </dgm:pt>
    <dgm:pt modelId="{EBC9A10B-B300-44B7-95D4-3DA894B97FE5}" type="pres">
      <dgm:prSet presAssocID="{01604682-9F7C-4A06-A9D1-9730651241B8}" presName="Name19" presStyleLbl="parChTrans1D3" presStyleIdx="0" presStyleCnt="3"/>
      <dgm:spPr/>
    </dgm:pt>
    <dgm:pt modelId="{CB20F574-2578-4911-B708-008520061F98}" type="pres">
      <dgm:prSet presAssocID="{A6FB0CB2-935B-4C8A-AAF2-831DB8E9A0FD}" presName="Name21" presStyleCnt="0"/>
      <dgm:spPr/>
    </dgm:pt>
    <dgm:pt modelId="{B12ADBEF-4FC2-47D7-9D9E-45B7E980715E}" type="pres">
      <dgm:prSet presAssocID="{A6FB0CB2-935B-4C8A-AAF2-831DB8E9A0FD}" presName="level2Shape" presStyleLbl="node3" presStyleIdx="0" presStyleCnt="3" custLinFactNeighborX="3293" custLinFactNeighborY="11648"/>
      <dgm:spPr/>
    </dgm:pt>
    <dgm:pt modelId="{D47CA883-EE5E-4829-91A5-0E5CB9B2C182}" type="pres">
      <dgm:prSet presAssocID="{A6FB0CB2-935B-4C8A-AAF2-831DB8E9A0FD}" presName="hierChild3" presStyleCnt="0"/>
      <dgm:spPr/>
    </dgm:pt>
    <dgm:pt modelId="{28A5ABF9-7684-413E-8593-ECE103CB3D5D}" type="pres">
      <dgm:prSet presAssocID="{A97D077F-67E7-474A-9608-DC110A238862}" presName="Name19" presStyleLbl="parChTrans1D3" presStyleIdx="1" presStyleCnt="3"/>
      <dgm:spPr/>
    </dgm:pt>
    <dgm:pt modelId="{0101A16C-B78F-424F-A91D-E5F7F6C8950C}" type="pres">
      <dgm:prSet presAssocID="{944CD94A-4CD1-4D3D-A329-288BC97E3979}" presName="Name21" presStyleCnt="0"/>
      <dgm:spPr/>
    </dgm:pt>
    <dgm:pt modelId="{B7D38C80-1811-45A3-A929-04232EB668CE}" type="pres">
      <dgm:prSet presAssocID="{944CD94A-4CD1-4D3D-A329-288BC97E3979}" presName="level2Shape" presStyleLbl="node3" presStyleIdx="1" presStyleCnt="3" custLinFactX="29735" custLinFactNeighborX="100000" custLinFactNeighborY="11648"/>
      <dgm:spPr/>
    </dgm:pt>
    <dgm:pt modelId="{A62FA241-FDBD-4FBD-97EA-745A5047DACB}" type="pres">
      <dgm:prSet presAssocID="{944CD94A-4CD1-4D3D-A329-288BC97E3979}" presName="hierChild3" presStyleCnt="0"/>
      <dgm:spPr/>
    </dgm:pt>
    <dgm:pt modelId="{20DF5AC1-AA9B-45C5-A259-7062423339C9}" type="pres">
      <dgm:prSet presAssocID="{1DF875B3-0F3D-41EF-ADB2-D8201C16208A}" presName="Name19" presStyleLbl="parChTrans1D2" presStyleIdx="1" presStyleCnt="2"/>
      <dgm:spPr/>
    </dgm:pt>
    <dgm:pt modelId="{6A54C766-2ECB-441B-9B44-EE3EA976700A}" type="pres">
      <dgm:prSet presAssocID="{A644696F-192C-464E-9428-7EB8F35A710C}" presName="Name21" presStyleCnt="0"/>
      <dgm:spPr/>
    </dgm:pt>
    <dgm:pt modelId="{77F043E7-19A9-4905-BD33-EE4DF85AAE91}" type="pres">
      <dgm:prSet presAssocID="{A644696F-192C-464E-9428-7EB8F35A710C}" presName="level2Shape" presStyleLbl="node2" presStyleIdx="1" presStyleCnt="2"/>
      <dgm:spPr/>
    </dgm:pt>
    <dgm:pt modelId="{56C20604-8E1A-4A85-8E49-B73DFE14F915}" type="pres">
      <dgm:prSet presAssocID="{A644696F-192C-464E-9428-7EB8F35A710C}" presName="hierChild3" presStyleCnt="0"/>
      <dgm:spPr/>
    </dgm:pt>
    <dgm:pt modelId="{DD193CD3-11AE-472B-9C32-22872389D7E2}" type="pres">
      <dgm:prSet presAssocID="{1F676D58-6339-4362-B7B4-3F99B63FB638}" presName="Name19" presStyleLbl="parChTrans1D3" presStyleIdx="2" presStyleCnt="3"/>
      <dgm:spPr/>
    </dgm:pt>
    <dgm:pt modelId="{CEB528A5-DFB0-47AA-AEAC-688EB3702761}" type="pres">
      <dgm:prSet presAssocID="{3A3D13C3-90B6-4AA6-A5B6-D14C8B2AAFF5}" presName="Name21" presStyleCnt="0"/>
      <dgm:spPr/>
    </dgm:pt>
    <dgm:pt modelId="{CA1203E3-9376-4110-A0AB-9C57817B3F9A}" type="pres">
      <dgm:prSet presAssocID="{3A3D13C3-90B6-4AA6-A5B6-D14C8B2AAFF5}" presName="level2Shape" presStyleLbl="node3" presStyleIdx="2" presStyleCnt="3" custLinFactX="-26428" custLinFactNeighborX="-100000" custLinFactNeighborY="11648"/>
      <dgm:spPr/>
    </dgm:pt>
    <dgm:pt modelId="{6ECABB73-401F-4D64-B4BD-EF7F4C79B052}" type="pres">
      <dgm:prSet presAssocID="{3A3D13C3-90B6-4AA6-A5B6-D14C8B2AAFF5}" presName="hierChild3" presStyleCnt="0"/>
      <dgm:spPr/>
    </dgm:pt>
    <dgm:pt modelId="{5671E2E1-55BB-49CF-9D0E-033DA9E61E2E}" type="pres">
      <dgm:prSet presAssocID="{E35D5FD6-91F8-4FBD-842F-2116C9B3CEC6}" presName="bgShapesFlow" presStyleCnt="0"/>
      <dgm:spPr/>
    </dgm:pt>
    <dgm:pt modelId="{32D0815E-5348-4F1A-BBEB-69D0836E138E}" type="pres">
      <dgm:prSet presAssocID="{319347ED-F2F0-4E12-9B20-1377AA93D71C}" presName="rectComp" presStyleCnt="0"/>
      <dgm:spPr/>
    </dgm:pt>
    <dgm:pt modelId="{17138FC0-0C49-4C7A-8518-54BEF51FD014}" type="pres">
      <dgm:prSet presAssocID="{319347ED-F2F0-4E12-9B20-1377AA93D71C}" presName="bgRect" presStyleLbl="bgShp" presStyleIdx="0" presStyleCnt="3"/>
      <dgm:spPr/>
    </dgm:pt>
    <dgm:pt modelId="{78F30C30-AC54-48F4-A656-BC3219EED10C}" type="pres">
      <dgm:prSet presAssocID="{319347ED-F2F0-4E12-9B20-1377AA93D71C}" presName="bgRectTx" presStyleLbl="bgShp" presStyleIdx="0" presStyleCnt="3">
        <dgm:presLayoutVars>
          <dgm:bulletEnabled val="1"/>
        </dgm:presLayoutVars>
      </dgm:prSet>
      <dgm:spPr/>
    </dgm:pt>
    <dgm:pt modelId="{4C1E2640-EF1F-4AD3-ABB1-CE9C328FBEEE}" type="pres">
      <dgm:prSet presAssocID="{319347ED-F2F0-4E12-9B20-1377AA93D71C}" presName="spComp" presStyleCnt="0"/>
      <dgm:spPr/>
    </dgm:pt>
    <dgm:pt modelId="{3602508F-BE98-4443-9600-61B8DB77A779}" type="pres">
      <dgm:prSet presAssocID="{319347ED-F2F0-4E12-9B20-1377AA93D71C}" presName="vSp" presStyleCnt="0"/>
      <dgm:spPr/>
    </dgm:pt>
    <dgm:pt modelId="{683412B6-8259-4338-ADC9-64AE05A53A2A}" type="pres">
      <dgm:prSet presAssocID="{B26B0628-A97D-4785-A68D-F9AB6465AAE1}" presName="rectComp" presStyleCnt="0"/>
      <dgm:spPr/>
    </dgm:pt>
    <dgm:pt modelId="{A314AE55-452F-4A08-B675-A5B43287A313}" type="pres">
      <dgm:prSet presAssocID="{B26B0628-A97D-4785-A68D-F9AB6465AAE1}" presName="bgRect" presStyleLbl="bgShp" presStyleIdx="1" presStyleCnt="3"/>
      <dgm:spPr/>
    </dgm:pt>
    <dgm:pt modelId="{9BD827FF-A819-4473-B6E4-46E73C36D147}" type="pres">
      <dgm:prSet presAssocID="{B26B0628-A97D-4785-A68D-F9AB6465AAE1}" presName="bgRectTx" presStyleLbl="bgShp" presStyleIdx="1" presStyleCnt="3">
        <dgm:presLayoutVars>
          <dgm:bulletEnabled val="1"/>
        </dgm:presLayoutVars>
      </dgm:prSet>
      <dgm:spPr/>
    </dgm:pt>
    <dgm:pt modelId="{0E0375EF-1FD8-4630-8E0C-B0CCA362EDBB}" type="pres">
      <dgm:prSet presAssocID="{B26B0628-A97D-4785-A68D-F9AB6465AAE1}" presName="spComp" presStyleCnt="0"/>
      <dgm:spPr/>
    </dgm:pt>
    <dgm:pt modelId="{5477353A-C325-4986-B2A0-EC50FC85C4DA}" type="pres">
      <dgm:prSet presAssocID="{B26B0628-A97D-4785-A68D-F9AB6465AAE1}" presName="vSp" presStyleCnt="0"/>
      <dgm:spPr/>
    </dgm:pt>
    <dgm:pt modelId="{7A9F791D-E76E-47A4-9B11-24E744660702}" type="pres">
      <dgm:prSet presAssocID="{3FD53B9C-D965-4AB9-AB9A-859A5A06CF43}" presName="rectComp" presStyleCnt="0"/>
      <dgm:spPr/>
    </dgm:pt>
    <dgm:pt modelId="{5D1F1641-9A4D-451C-BDA0-C4DADD4546A4}" type="pres">
      <dgm:prSet presAssocID="{3FD53B9C-D965-4AB9-AB9A-859A5A06CF43}" presName="bgRect" presStyleLbl="bgShp" presStyleIdx="2" presStyleCnt="3" custLinFactNeighborX="-476" custLinFactNeighborY="5424"/>
      <dgm:spPr/>
    </dgm:pt>
    <dgm:pt modelId="{CB76DB77-2E8F-48F4-ADD1-9090A6C32AE2}" type="pres">
      <dgm:prSet presAssocID="{3FD53B9C-D965-4AB9-AB9A-859A5A06CF43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B3F0EF05-2E02-4153-BC6B-ADBC9DBFDE59}" type="presOf" srcId="{944CD94A-4CD1-4D3D-A329-288BC97E3979}" destId="{B7D38C80-1811-45A3-A929-04232EB668CE}" srcOrd="0" destOrd="0" presId="urn:microsoft.com/office/officeart/2005/8/layout/hierarchy6"/>
    <dgm:cxn modelId="{D02D341F-6B92-4A4C-9AB8-90ECD455C183}" type="presOf" srcId="{3FD53B9C-D965-4AB9-AB9A-859A5A06CF43}" destId="{CB76DB77-2E8F-48F4-ADD1-9090A6C32AE2}" srcOrd="1" destOrd="0" presId="urn:microsoft.com/office/officeart/2005/8/layout/hierarchy6"/>
    <dgm:cxn modelId="{F743BB1F-2E36-48F9-AFCA-FF7C4BFC30C7}" type="presOf" srcId="{ECD568EE-BB6C-41DB-A648-482FEBA4D591}" destId="{78D8B80A-BA7F-4D07-9C8B-B8FD4457AF20}" srcOrd="0" destOrd="0" presId="urn:microsoft.com/office/officeart/2005/8/layout/hierarchy6"/>
    <dgm:cxn modelId="{4EDBEB26-9358-44C5-8951-378252C7BB9F}" type="presOf" srcId="{01604682-9F7C-4A06-A9D1-9730651241B8}" destId="{EBC9A10B-B300-44B7-95D4-3DA894B97FE5}" srcOrd="0" destOrd="0" presId="urn:microsoft.com/office/officeart/2005/8/layout/hierarchy6"/>
    <dgm:cxn modelId="{CBD2063B-E2B6-4D09-A1B9-718CB7EB2FBB}" type="presOf" srcId="{3FD53B9C-D965-4AB9-AB9A-859A5A06CF43}" destId="{5D1F1641-9A4D-451C-BDA0-C4DADD4546A4}" srcOrd="0" destOrd="0" presId="urn:microsoft.com/office/officeart/2005/8/layout/hierarchy6"/>
    <dgm:cxn modelId="{1C3EEF3E-59EA-4FAB-AC18-2DB8EEB21855}" type="presOf" srcId="{319347ED-F2F0-4E12-9B20-1377AA93D71C}" destId="{17138FC0-0C49-4C7A-8518-54BEF51FD014}" srcOrd="0" destOrd="0" presId="urn:microsoft.com/office/officeart/2005/8/layout/hierarchy6"/>
    <dgm:cxn modelId="{D1C0065C-7A2C-4126-A291-4E04E23B4393}" type="presOf" srcId="{7C891BCD-A8E8-4D7B-8701-16A7648714BC}" destId="{FE837FF2-881F-4B95-83BD-B9999E201661}" srcOrd="0" destOrd="0" presId="urn:microsoft.com/office/officeart/2005/8/layout/hierarchy6"/>
    <dgm:cxn modelId="{D57FD168-2FF3-4821-9BFE-70C0A823386C}" type="presOf" srcId="{E35D5FD6-91F8-4FBD-842F-2116C9B3CEC6}" destId="{F2DFB0A5-2D30-4B5E-9AD8-04978F680962}" srcOrd="0" destOrd="0" presId="urn:microsoft.com/office/officeart/2005/8/layout/hierarchy6"/>
    <dgm:cxn modelId="{B6FF5C49-8481-43AA-9219-6BA8F8E49A39}" srcId="{ECD568EE-BB6C-41DB-A648-482FEBA4D591}" destId="{A644696F-192C-464E-9428-7EB8F35A710C}" srcOrd="1" destOrd="0" parTransId="{1DF875B3-0F3D-41EF-ADB2-D8201C16208A}" sibTransId="{23B51355-8333-41C9-97F9-A9AC4D9F3AB6}"/>
    <dgm:cxn modelId="{EFF31D77-4E0C-4FCE-A855-88E1F3254D0F}" type="presOf" srcId="{A644696F-192C-464E-9428-7EB8F35A710C}" destId="{77F043E7-19A9-4905-BD33-EE4DF85AAE91}" srcOrd="0" destOrd="0" presId="urn:microsoft.com/office/officeart/2005/8/layout/hierarchy6"/>
    <dgm:cxn modelId="{7548DE79-863B-4FDF-AB49-F64AA6DD74FC}" srcId="{ECD568EE-BB6C-41DB-A648-482FEBA4D591}" destId="{7C891BCD-A8E8-4D7B-8701-16A7648714BC}" srcOrd="0" destOrd="0" parTransId="{2505DB1B-304D-448E-A13F-59578E471A29}" sibTransId="{7BDA33D9-3725-416D-A95B-2EFE8A3CA8CD}"/>
    <dgm:cxn modelId="{378A4584-0C80-4E30-91A0-8CE260211CE1}" type="presOf" srcId="{1F676D58-6339-4362-B7B4-3F99B63FB638}" destId="{DD193CD3-11AE-472B-9C32-22872389D7E2}" srcOrd="0" destOrd="0" presId="urn:microsoft.com/office/officeart/2005/8/layout/hierarchy6"/>
    <dgm:cxn modelId="{3C75A684-4C1A-431E-80BF-9DCEB5F31203}" type="presOf" srcId="{2505DB1B-304D-448E-A13F-59578E471A29}" destId="{4A677646-F2BC-4D1F-828A-D7E6A944DC96}" srcOrd="0" destOrd="0" presId="urn:microsoft.com/office/officeart/2005/8/layout/hierarchy6"/>
    <dgm:cxn modelId="{0D95DA8D-B19E-467E-B068-86904CFDB476}" type="presOf" srcId="{1DF875B3-0F3D-41EF-ADB2-D8201C16208A}" destId="{20DF5AC1-AA9B-45C5-A259-7062423339C9}" srcOrd="0" destOrd="0" presId="urn:microsoft.com/office/officeart/2005/8/layout/hierarchy6"/>
    <dgm:cxn modelId="{FBEEA295-957A-443A-8F24-97539D75F20F}" srcId="{7C891BCD-A8E8-4D7B-8701-16A7648714BC}" destId="{A6FB0CB2-935B-4C8A-AAF2-831DB8E9A0FD}" srcOrd="0" destOrd="0" parTransId="{01604682-9F7C-4A06-A9D1-9730651241B8}" sibTransId="{6F0FD7F9-DFC8-4934-A8FE-6EF6AE3218C9}"/>
    <dgm:cxn modelId="{4F47479B-8B05-41CC-8B03-8C952C80F40A}" srcId="{E35D5FD6-91F8-4FBD-842F-2116C9B3CEC6}" destId="{319347ED-F2F0-4E12-9B20-1377AA93D71C}" srcOrd="1" destOrd="0" parTransId="{BAD789FA-FCFF-4D9E-A9F0-DDC2E349CB6C}" sibTransId="{963E7A10-1550-4A28-8C34-C49EDBD0BF1B}"/>
    <dgm:cxn modelId="{638AE4AA-121F-40E6-B8E2-195458AB6B57}" type="presOf" srcId="{319347ED-F2F0-4E12-9B20-1377AA93D71C}" destId="{78F30C30-AC54-48F4-A656-BC3219EED10C}" srcOrd="1" destOrd="0" presId="urn:microsoft.com/office/officeart/2005/8/layout/hierarchy6"/>
    <dgm:cxn modelId="{B95897B0-8DB8-4702-B82F-2C1B36519E36}" type="presOf" srcId="{B26B0628-A97D-4785-A68D-F9AB6465AAE1}" destId="{9BD827FF-A819-4473-B6E4-46E73C36D147}" srcOrd="1" destOrd="0" presId="urn:microsoft.com/office/officeart/2005/8/layout/hierarchy6"/>
    <dgm:cxn modelId="{91C308B5-2D87-498C-990A-D735743B27A1}" srcId="{E35D5FD6-91F8-4FBD-842F-2116C9B3CEC6}" destId="{ECD568EE-BB6C-41DB-A648-482FEBA4D591}" srcOrd="0" destOrd="0" parTransId="{175CABA1-5480-4629-AE98-78E7FDD64918}" sibTransId="{BC435844-A3EE-4BED-B1F1-9DACC29AA245}"/>
    <dgm:cxn modelId="{83969FBC-8CB0-4C3A-A7E2-AE1AE75DA8F8}" srcId="{E35D5FD6-91F8-4FBD-842F-2116C9B3CEC6}" destId="{B26B0628-A97D-4785-A68D-F9AB6465AAE1}" srcOrd="2" destOrd="0" parTransId="{85CC708C-049C-4C08-A212-22DFCB72BFFC}" sibTransId="{4699441E-64A1-4984-9881-740AB7CC7101}"/>
    <dgm:cxn modelId="{A0A47BC1-F0DE-476E-A8F1-899729CBC9E2}" type="presOf" srcId="{B26B0628-A97D-4785-A68D-F9AB6465AAE1}" destId="{A314AE55-452F-4A08-B675-A5B43287A313}" srcOrd="0" destOrd="0" presId="urn:microsoft.com/office/officeart/2005/8/layout/hierarchy6"/>
    <dgm:cxn modelId="{34711ACC-5340-4CDD-A57E-04CCA18BFDA3}" type="presOf" srcId="{A97D077F-67E7-474A-9608-DC110A238862}" destId="{28A5ABF9-7684-413E-8593-ECE103CB3D5D}" srcOrd="0" destOrd="0" presId="urn:microsoft.com/office/officeart/2005/8/layout/hierarchy6"/>
    <dgm:cxn modelId="{E4AF11DE-1308-4008-80E9-4D4AA299BCF5}" srcId="{A644696F-192C-464E-9428-7EB8F35A710C}" destId="{3A3D13C3-90B6-4AA6-A5B6-D14C8B2AAFF5}" srcOrd="0" destOrd="0" parTransId="{1F676D58-6339-4362-B7B4-3F99B63FB638}" sibTransId="{CEA0FAAD-BA0C-4C41-B7CA-48AA510922D1}"/>
    <dgm:cxn modelId="{C5092EE3-9EE2-425F-8018-DD7E4DFB080E}" srcId="{7C891BCD-A8E8-4D7B-8701-16A7648714BC}" destId="{944CD94A-4CD1-4D3D-A329-288BC97E3979}" srcOrd="1" destOrd="0" parTransId="{A97D077F-67E7-474A-9608-DC110A238862}" sibTransId="{F97DC03C-8E7A-48E7-BFEA-DB6E96E70E5C}"/>
    <dgm:cxn modelId="{1773AAE9-496E-4B22-B9E1-CCC1D98F63D9}" type="presOf" srcId="{3A3D13C3-90B6-4AA6-A5B6-D14C8B2AAFF5}" destId="{CA1203E3-9376-4110-A0AB-9C57817B3F9A}" srcOrd="0" destOrd="0" presId="urn:microsoft.com/office/officeart/2005/8/layout/hierarchy6"/>
    <dgm:cxn modelId="{1F4DECED-00FF-45D9-806B-4863706C68F3}" type="presOf" srcId="{A6FB0CB2-935B-4C8A-AAF2-831DB8E9A0FD}" destId="{B12ADBEF-4FC2-47D7-9D9E-45B7E980715E}" srcOrd="0" destOrd="0" presId="urn:microsoft.com/office/officeart/2005/8/layout/hierarchy6"/>
    <dgm:cxn modelId="{F3C73BFC-1B1B-4141-8F09-DFD9EB40BA39}" srcId="{E35D5FD6-91F8-4FBD-842F-2116C9B3CEC6}" destId="{3FD53B9C-D965-4AB9-AB9A-859A5A06CF43}" srcOrd="3" destOrd="0" parTransId="{AA8CCB65-9027-4FBF-A5C3-5240151FB6E7}" sibTransId="{27FE66F8-2C6C-4F26-B1A8-CD2C469CC1C1}"/>
    <dgm:cxn modelId="{435DFFBA-B6CA-4510-8A66-BF61A74BBFD9}" type="presParOf" srcId="{F2DFB0A5-2D30-4B5E-9AD8-04978F680962}" destId="{54FCA44A-1423-41F8-91DD-8D4DE6A50988}" srcOrd="0" destOrd="0" presId="urn:microsoft.com/office/officeart/2005/8/layout/hierarchy6"/>
    <dgm:cxn modelId="{C0EDBC74-659F-4755-B6E1-72C280B93DBA}" type="presParOf" srcId="{54FCA44A-1423-41F8-91DD-8D4DE6A50988}" destId="{A08E7B4C-237B-4313-B2AE-1F84F40E452A}" srcOrd="0" destOrd="0" presId="urn:microsoft.com/office/officeart/2005/8/layout/hierarchy6"/>
    <dgm:cxn modelId="{992D8B3A-66AC-4E45-B14A-67314D824BEC}" type="presParOf" srcId="{54FCA44A-1423-41F8-91DD-8D4DE6A50988}" destId="{2927F163-E115-43DA-AAC5-554B28E85A2D}" srcOrd="1" destOrd="0" presId="urn:microsoft.com/office/officeart/2005/8/layout/hierarchy6"/>
    <dgm:cxn modelId="{661EE6B3-FD00-46A2-95E2-4E5C0B5B8448}" type="presParOf" srcId="{2927F163-E115-43DA-AAC5-554B28E85A2D}" destId="{E393F9F7-1518-4637-A3CF-6BFE4367E10B}" srcOrd="0" destOrd="0" presId="urn:microsoft.com/office/officeart/2005/8/layout/hierarchy6"/>
    <dgm:cxn modelId="{C7DBDB20-943B-4155-87B0-84BC95B5F1F1}" type="presParOf" srcId="{E393F9F7-1518-4637-A3CF-6BFE4367E10B}" destId="{78D8B80A-BA7F-4D07-9C8B-B8FD4457AF20}" srcOrd="0" destOrd="0" presId="urn:microsoft.com/office/officeart/2005/8/layout/hierarchy6"/>
    <dgm:cxn modelId="{EF44FAB8-2B4A-4760-BBDA-863BB995F810}" type="presParOf" srcId="{E393F9F7-1518-4637-A3CF-6BFE4367E10B}" destId="{7C4B5339-DA47-4854-A41B-3659778CD4AB}" srcOrd="1" destOrd="0" presId="urn:microsoft.com/office/officeart/2005/8/layout/hierarchy6"/>
    <dgm:cxn modelId="{77CEF87D-C41A-41D2-BCB6-868883C15025}" type="presParOf" srcId="{7C4B5339-DA47-4854-A41B-3659778CD4AB}" destId="{4A677646-F2BC-4D1F-828A-D7E6A944DC96}" srcOrd="0" destOrd="0" presId="urn:microsoft.com/office/officeart/2005/8/layout/hierarchy6"/>
    <dgm:cxn modelId="{19F47A74-C045-4E98-BCCF-FA4F8C04137D}" type="presParOf" srcId="{7C4B5339-DA47-4854-A41B-3659778CD4AB}" destId="{38EB3126-9DC9-422F-B512-6E271A8883B8}" srcOrd="1" destOrd="0" presId="urn:microsoft.com/office/officeart/2005/8/layout/hierarchy6"/>
    <dgm:cxn modelId="{856123F6-B44D-4310-A673-FEBCEAA3B1A1}" type="presParOf" srcId="{38EB3126-9DC9-422F-B512-6E271A8883B8}" destId="{FE837FF2-881F-4B95-83BD-B9999E201661}" srcOrd="0" destOrd="0" presId="urn:microsoft.com/office/officeart/2005/8/layout/hierarchy6"/>
    <dgm:cxn modelId="{BB825CE9-516C-4B53-951A-26E880374CEB}" type="presParOf" srcId="{38EB3126-9DC9-422F-B512-6E271A8883B8}" destId="{6283B6FB-6261-4CBE-95E8-AC2491912E8A}" srcOrd="1" destOrd="0" presId="urn:microsoft.com/office/officeart/2005/8/layout/hierarchy6"/>
    <dgm:cxn modelId="{024CDF52-7308-4B87-9B66-18C631F7D27A}" type="presParOf" srcId="{6283B6FB-6261-4CBE-95E8-AC2491912E8A}" destId="{EBC9A10B-B300-44B7-95D4-3DA894B97FE5}" srcOrd="0" destOrd="0" presId="urn:microsoft.com/office/officeart/2005/8/layout/hierarchy6"/>
    <dgm:cxn modelId="{83D965E2-0D11-45D7-9B21-784B04F34DCA}" type="presParOf" srcId="{6283B6FB-6261-4CBE-95E8-AC2491912E8A}" destId="{CB20F574-2578-4911-B708-008520061F98}" srcOrd="1" destOrd="0" presId="urn:microsoft.com/office/officeart/2005/8/layout/hierarchy6"/>
    <dgm:cxn modelId="{8ED8968A-12E2-4877-B041-6E3E4EF276DF}" type="presParOf" srcId="{CB20F574-2578-4911-B708-008520061F98}" destId="{B12ADBEF-4FC2-47D7-9D9E-45B7E980715E}" srcOrd="0" destOrd="0" presId="urn:microsoft.com/office/officeart/2005/8/layout/hierarchy6"/>
    <dgm:cxn modelId="{62A9F773-2DBC-45D0-9C5E-8674EBB2F967}" type="presParOf" srcId="{CB20F574-2578-4911-B708-008520061F98}" destId="{D47CA883-EE5E-4829-91A5-0E5CB9B2C182}" srcOrd="1" destOrd="0" presId="urn:microsoft.com/office/officeart/2005/8/layout/hierarchy6"/>
    <dgm:cxn modelId="{23193446-81BE-438B-A42F-B04FE9D0AF7A}" type="presParOf" srcId="{6283B6FB-6261-4CBE-95E8-AC2491912E8A}" destId="{28A5ABF9-7684-413E-8593-ECE103CB3D5D}" srcOrd="2" destOrd="0" presId="urn:microsoft.com/office/officeart/2005/8/layout/hierarchy6"/>
    <dgm:cxn modelId="{A52D89F2-30C8-4E0A-A7AC-3FEA6E627C81}" type="presParOf" srcId="{6283B6FB-6261-4CBE-95E8-AC2491912E8A}" destId="{0101A16C-B78F-424F-A91D-E5F7F6C8950C}" srcOrd="3" destOrd="0" presId="urn:microsoft.com/office/officeart/2005/8/layout/hierarchy6"/>
    <dgm:cxn modelId="{D13C2119-E01D-4108-BA4E-8B78D66766C9}" type="presParOf" srcId="{0101A16C-B78F-424F-A91D-E5F7F6C8950C}" destId="{B7D38C80-1811-45A3-A929-04232EB668CE}" srcOrd="0" destOrd="0" presId="urn:microsoft.com/office/officeart/2005/8/layout/hierarchy6"/>
    <dgm:cxn modelId="{4BA0044B-E68E-470A-A643-E56D444C7B37}" type="presParOf" srcId="{0101A16C-B78F-424F-A91D-E5F7F6C8950C}" destId="{A62FA241-FDBD-4FBD-97EA-745A5047DACB}" srcOrd="1" destOrd="0" presId="urn:microsoft.com/office/officeart/2005/8/layout/hierarchy6"/>
    <dgm:cxn modelId="{C5EB179F-390F-4E35-A7D7-FEA4E375ABF3}" type="presParOf" srcId="{7C4B5339-DA47-4854-A41B-3659778CD4AB}" destId="{20DF5AC1-AA9B-45C5-A259-7062423339C9}" srcOrd="2" destOrd="0" presId="urn:microsoft.com/office/officeart/2005/8/layout/hierarchy6"/>
    <dgm:cxn modelId="{8938783F-8F84-45C7-938B-B5B7C1C0E96D}" type="presParOf" srcId="{7C4B5339-DA47-4854-A41B-3659778CD4AB}" destId="{6A54C766-2ECB-441B-9B44-EE3EA976700A}" srcOrd="3" destOrd="0" presId="urn:microsoft.com/office/officeart/2005/8/layout/hierarchy6"/>
    <dgm:cxn modelId="{1830AF10-E637-46E2-8205-6DCFE9D6A23D}" type="presParOf" srcId="{6A54C766-2ECB-441B-9B44-EE3EA976700A}" destId="{77F043E7-19A9-4905-BD33-EE4DF85AAE91}" srcOrd="0" destOrd="0" presId="urn:microsoft.com/office/officeart/2005/8/layout/hierarchy6"/>
    <dgm:cxn modelId="{89D9BF49-3F52-4969-AEFA-616589C8CDBF}" type="presParOf" srcId="{6A54C766-2ECB-441B-9B44-EE3EA976700A}" destId="{56C20604-8E1A-4A85-8E49-B73DFE14F915}" srcOrd="1" destOrd="0" presId="urn:microsoft.com/office/officeart/2005/8/layout/hierarchy6"/>
    <dgm:cxn modelId="{A26391DF-B2A7-414B-B318-6250192F2753}" type="presParOf" srcId="{56C20604-8E1A-4A85-8E49-B73DFE14F915}" destId="{DD193CD3-11AE-472B-9C32-22872389D7E2}" srcOrd="0" destOrd="0" presId="urn:microsoft.com/office/officeart/2005/8/layout/hierarchy6"/>
    <dgm:cxn modelId="{3CD90726-1AB0-437F-80B1-AD98E5928A89}" type="presParOf" srcId="{56C20604-8E1A-4A85-8E49-B73DFE14F915}" destId="{CEB528A5-DFB0-47AA-AEAC-688EB3702761}" srcOrd="1" destOrd="0" presId="urn:microsoft.com/office/officeart/2005/8/layout/hierarchy6"/>
    <dgm:cxn modelId="{95911C75-22F7-4AF9-9164-63EE21092106}" type="presParOf" srcId="{CEB528A5-DFB0-47AA-AEAC-688EB3702761}" destId="{CA1203E3-9376-4110-A0AB-9C57817B3F9A}" srcOrd="0" destOrd="0" presId="urn:microsoft.com/office/officeart/2005/8/layout/hierarchy6"/>
    <dgm:cxn modelId="{3301E7EE-3904-4810-8A94-B291C9DCF08D}" type="presParOf" srcId="{CEB528A5-DFB0-47AA-AEAC-688EB3702761}" destId="{6ECABB73-401F-4D64-B4BD-EF7F4C79B052}" srcOrd="1" destOrd="0" presId="urn:microsoft.com/office/officeart/2005/8/layout/hierarchy6"/>
    <dgm:cxn modelId="{D33A5C04-3164-4C4E-9BCE-E0CE3D057E34}" type="presParOf" srcId="{F2DFB0A5-2D30-4B5E-9AD8-04978F680962}" destId="{5671E2E1-55BB-49CF-9D0E-033DA9E61E2E}" srcOrd="1" destOrd="0" presId="urn:microsoft.com/office/officeart/2005/8/layout/hierarchy6"/>
    <dgm:cxn modelId="{4C3C564E-CAED-4437-B3B1-CDCB49550E1E}" type="presParOf" srcId="{5671E2E1-55BB-49CF-9D0E-033DA9E61E2E}" destId="{32D0815E-5348-4F1A-BBEB-69D0836E138E}" srcOrd="0" destOrd="0" presId="urn:microsoft.com/office/officeart/2005/8/layout/hierarchy6"/>
    <dgm:cxn modelId="{8F0029FD-DC4B-4F46-AFFA-5D10655A5AE0}" type="presParOf" srcId="{32D0815E-5348-4F1A-BBEB-69D0836E138E}" destId="{17138FC0-0C49-4C7A-8518-54BEF51FD014}" srcOrd="0" destOrd="0" presId="urn:microsoft.com/office/officeart/2005/8/layout/hierarchy6"/>
    <dgm:cxn modelId="{5CAE34B0-D7EF-47EA-B9E3-4A6F808C6BB1}" type="presParOf" srcId="{32D0815E-5348-4F1A-BBEB-69D0836E138E}" destId="{78F30C30-AC54-48F4-A656-BC3219EED10C}" srcOrd="1" destOrd="0" presId="urn:microsoft.com/office/officeart/2005/8/layout/hierarchy6"/>
    <dgm:cxn modelId="{29FC8C40-F852-41CB-875F-A43C3216A6E1}" type="presParOf" srcId="{5671E2E1-55BB-49CF-9D0E-033DA9E61E2E}" destId="{4C1E2640-EF1F-4AD3-ABB1-CE9C328FBEEE}" srcOrd="1" destOrd="0" presId="urn:microsoft.com/office/officeart/2005/8/layout/hierarchy6"/>
    <dgm:cxn modelId="{E2CAC992-D8CF-4E43-B553-24B5AE97FEED}" type="presParOf" srcId="{4C1E2640-EF1F-4AD3-ABB1-CE9C328FBEEE}" destId="{3602508F-BE98-4443-9600-61B8DB77A779}" srcOrd="0" destOrd="0" presId="urn:microsoft.com/office/officeart/2005/8/layout/hierarchy6"/>
    <dgm:cxn modelId="{8DDDFF88-7448-4F1F-8EE7-357662F95377}" type="presParOf" srcId="{5671E2E1-55BB-49CF-9D0E-033DA9E61E2E}" destId="{683412B6-8259-4338-ADC9-64AE05A53A2A}" srcOrd="2" destOrd="0" presId="urn:microsoft.com/office/officeart/2005/8/layout/hierarchy6"/>
    <dgm:cxn modelId="{F5F8B7FC-0CC2-4B6F-B5EF-94428640495B}" type="presParOf" srcId="{683412B6-8259-4338-ADC9-64AE05A53A2A}" destId="{A314AE55-452F-4A08-B675-A5B43287A313}" srcOrd="0" destOrd="0" presId="urn:microsoft.com/office/officeart/2005/8/layout/hierarchy6"/>
    <dgm:cxn modelId="{A594E777-A6F4-478B-A7A2-9BE348E8FB75}" type="presParOf" srcId="{683412B6-8259-4338-ADC9-64AE05A53A2A}" destId="{9BD827FF-A819-4473-B6E4-46E73C36D147}" srcOrd="1" destOrd="0" presId="urn:microsoft.com/office/officeart/2005/8/layout/hierarchy6"/>
    <dgm:cxn modelId="{494E12A4-7A93-4C4D-87F0-056A7530DFDE}" type="presParOf" srcId="{5671E2E1-55BB-49CF-9D0E-033DA9E61E2E}" destId="{0E0375EF-1FD8-4630-8E0C-B0CCA362EDBB}" srcOrd="3" destOrd="0" presId="urn:microsoft.com/office/officeart/2005/8/layout/hierarchy6"/>
    <dgm:cxn modelId="{DE33FD07-16B3-4E3F-BE1E-D1E2D0809F1A}" type="presParOf" srcId="{0E0375EF-1FD8-4630-8E0C-B0CCA362EDBB}" destId="{5477353A-C325-4986-B2A0-EC50FC85C4DA}" srcOrd="0" destOrd="0" presId="urn:microsoft.com/office/officeart/2005/8/layout/hierarchy6"/>
    <dgm:cxn modelId="{1D80FC8F-69D8-412B-92D6-049C1453A371}" type="presParOf" srcId="{5671E2E1-55BB-49CF-9D0E-033DA9E61E2E}" destId="{7A9F791D-E76E-47A4-9B11-24E744660702}" srcOrd="4" destOrd="0" presId="urn:microsoft.com/office/officeart/2005/8/layout/hierarchy6"/>
    <dgm:cxn modelId="{08E3E5F0-E1E1-4DDE-B160-982D8A11167F}" type="presParOf" srcId="{7A9F791D-E76E-47A4-9B11-24E744660702}" destId="{5D1F1641-9A4D-451C-BDA0-C4DADD4546A4}" srcOrd="0" destOrd="0" presId="urn:microsoft.com/office/officeart/2005/8/layout/hierarchy6"/>
    <dgm:cxn modelId="{5C5C3CD4-9F4A-4C5B-A1A4-F579E102054B}" type="presParOf" srcId="{7A9F791D-E76E-47A4-9B11-24E744660702}" destId="{CB76DB77-2E8F-48F4-ADD1-9090A6C32AE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cycle6" loCatId="relationship" qsTypeId="urn:microsoft.com/office/officeart/2005/8/quickstyle/3d2" qsCatId="3D" csTypeId="urn:microsoft.com/office/officeart/2005/8/colors/accent6_4" csCatId="accent6" phldr="1"/>
      <dgm:spPr/>
      <dgm:t>
        <a:bodyPr rtlCol="0"/>
        <a:lstStyle/>
        <a:p>
          <a:pPr rtl="0"/>
          <a:endParaRPr lang="en-US"/>
        </a:p>
      </dgm:t>
    </dgm:pt>
    <dgm:pt modelId="{3C67E77D-62FA-499D-B5E6-E79A091C5267}">
      <dgm:prSet phldrT="[Text]"/>
      <dgm:spPr/>
      <dgm:t>
        <a:bodyPr rtlCol="0"/>
        <a:lstStyle/>
        <a:p>
          <a:pPr rtl="0"/>
          <a:r>
            <a:rPr lang="el-GR" dirty="0"/>
            <a:t>Λύση Σταθερής Κατάστασης</a:t>
          </a:r>
          <a:endParaRPr lang="el" dirty="0"/>
        </a:p>
      </dgm:t>
      <dgm:extLst>
        <a:ext uri="{E40237B7-FDA0-4F09-8148-C483321AD2D9}">
          <dgm14:cNvPr xmlns:dgm14="http://schemas.microsoft.com/office/drawing/2010/diagram" id="0" name="" title="Group B heading"/>
        </a:ext>
      </dgm:extLs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1DE38F54-13B9-49B9-8D1C-BE40A0B41642}">
      <dgm:prSet phldrT="[Text]"/>
      <dgm:spPr/>
      <dgm:t>
        <a:bodyPr rtlCol="0"/>
        <a:lstStyle/>
        <a:p>
          <a:pPr rtl="0"/>
          <a:r>
            <a:rPr lang="el" dirty="0"/>
            <a:t>Ανάκαμψη μέσω διαρθρωτικών μεταρρυθμίσεων </a:t>
          </a:r>
        </a:p>
      </dgm:t>
    </dgm:pt>
    <dgm:pt modelId="{241FC70F-0CFE-4A9B-A53B-CB579CB35D65}" type="parTrans" cxnId="{E2BA7653-A0BC-4906-B811-36202FCAECA9}">
      <dgm:prSet/>
      <dgm:spPr/>
      <dgm:t>
        <a:bodyPr rtlCol="0"/>
        <a:lstStyle/>
        <a:p>
          <a:pPr rtl="0"/>
          <a:endParaRPr lang="en-US"/>
        </a:p>
      </dgm:t>
    </dgm:pt>
    <dgm:pt modelId="{5D6C750F-882D-4057-8E46-BA0F88DBA2EC}" type="sibTrans" cxnId="{E2BA7653-A0BC-4906-B811-36202FCAECA9}">
      <dgm:prSet/>
      <dgm:spPr/>
      <dgm:t>
        <a:bodyPr rtlCol="0"/>
        <a:lstStyle/>
        <a:p>
          <a:pPr rtl="0"/>
          <a:endParaRPr lang="en-US"/>
        </a:p>
      </dgm:t>
    </dgm:pt>
    <dgm:pt modelId="{A2DDFAAF-1C6B-4777-8B55-638273CFB685}">
      <dgm:prSet phldrT="[Text]"/>
      <dgm:spPr/>
      <dgm:t>
        <a:bodyPr rtlCol="0"/>
        <a:lstStyle/>
        <a:p>
          <a:pPr rtl="0"/>
          <a:r>
            <a:rPr lang="el" dirty="0"/>
            <a:t>Ανάκαμψη μέσω των εξαγωγών</a:t>
          </a:r>
        </a:p>
      </dgm:t>
    </dgm:pt>
    <dgm:pt modelId="{D4695DAF-D5AD-450A-9A8E-178AEDB9AD05}" type="parTrans" cxnId="{2095710B-6EE0-4EE3-A064-AF45CBF7A533}">
      <dgm:prSet/>
      <dgm:spPr/>
      <dgm:t>
        <a:bodyPr/>
        <a:lstStyle/>
        <a:p>
          <a:endParaRPr lang="el-GR"/>
        </a:p>
      </dgm:t>
    </dgm:pt>
    <dgm:pt modelId="{CC8517C2-428C-42E3-83FC-92DD39ACD482}" type="sibTrans" cxnId="{2095710B-6EE0-4EE3-A064-AF45CBF7A533}">
      <dgm:prSet/>
      <dgm:spPr/>
      <dgm:t>
        <a:bodyPr/>
        <a:lstStyle/>
        <a:p>
          <a:endParaRPr lang="el-GR"/>
        </a:p>
      </dgm:t>
    </dgm:pt>
    <dgm:pt modelId="{9A5500BC-8C45-4ED2-A0DF-BF822EA504BC}">
      <dgm:prSet phldrT="[Text]"/>
      <dgm:spPr/>
      <dgm:t>
        <a:bodyPr rtlCol="0"/>
        <a:lstStyle/>
        <a:p>
          <a:pPr rtl="0"/>
          <a:r>
            <a:rPr lang="el-GR" dirty="0"/>
            <a:t>Βασικό Σενάριο</a:t>
          </a:r>
          <a:br>
            <a:rPr lang="el-GR" dirty="0"/>
          </a:br>
          <a:r>
            <a:rPr lang="el-GR" dirty="0"/>
            <a:t>(δημοσιονομική προσαρμογή)</a:t>
          </a:r>
          <a:endParaRPr lang="el" dirty="0"/>
        </a:p>
      </dgm:t>
    </dgm:pt>
    <dgm:pt modelId="{C862A569-6254-4D54-8B09-2B5052049C9F}" type="parTrans" cxnId="{47718C19-81AA-40DB-92D3-DC26DE67E0CA}">
      <dgm:prSet/>
      <dgm:spPr/>
      <dgm:t>
        <a:bodyPr/>
        <a:lstStyle/>
        <a:p>
          <a:endParaRPr lang="el-GR"/>
        </a:p>
      </dgm:t>
    </dgm:pt>
    <dgm:pt modelId="{A68734E0-FA49-41AF-A53E-4D0B03AF2E22}" type="sibTrans" cxnId="{47718C19-81AA-40DB-92D3-DC26DE67E0CA}">
      <dgm:prSet/>
      <dgm:spPr/>
      <dgm:t>
        <a:bodyPr/>
        <a:lstStyle/>
        <a:p>
          <a:endParaRPr lang="el-GR"/>
        </a:p>
      </dgm:t>
    </dgm:pt>
    <dgm:pt modelId="{94E30E15-B7A3-4606-960A-DCE685262090}" type="pres">
      <dgm:prSet presAssocID="{90119837-5B71-4D44-BB01-DB0B084933C8}" presName="cycle" presStyleCnt="0">
        <dgm:presLayoutVars>
          <dgm:dir/>
          <dgm:resizeHandles val="exact"/>
        </dgm:presLayoutVars>
      </dgm:prSet>
      <dgm:spPr/>
    </dgm:pt>
    <dgm:pt modelId="{D2169D85-1BAE-4A89-8FAE-3FEF09A23C5C}" type="pres">
      <dgm:prSet presAssocID="{3C67E77D-62FA-499D-B5E6-E79A091C5267}" presName="node" presStyleLbl="node1" presStyleIdx="0" presStyleCnt="4">
        <dgm:presLayoutVars>
          <dgm:bulletEnabled val="1"/>
        </dgm:presLayoutVars>
      </dgm:prSet>
      <dgm:spPr/>
    </dgm:pt>
    <dgm:pt modelId="{CE4D0D1B-5A0E-4564-8553-97D033205EBC}" type="pres">
      <dgm:prSet presAssocID="{3C67E77D-62FA-499D-B5E6-E79A091C5267}" presName="spNode" presStyleCnt="0"/>
      <dgm:spPr/>
    </dgm:pt>
    <dgm:pt modelId="{61BEF16B-3690-4446-82DA-FEA41A8A5EF1}" type="pres">
      <dgm:prSet presAssocID="{C056AC5D-B04E-4376-A1CB-3EAB7BE5AF5B}" presName="sibTrans" presStyleLbl="sibTrans1D1" presStyleIdx="0" presStyleCnt="4"/>
      <dgm:spPr/>
    </dgm:pt>
    <dgm:pt modelId="{5914D4C8-2F58-45AE-89A5-B4EFE8DA611D}" type="pres">
      <dgm:prSet presAssocID="{1DE38F54-13B9-49B9-8D1C-BE40A0B41642}" presName="node" presStyleLbl="node1" presStyleIdx="1" presStyleCnt="4">
        <dgm:presLayoutVars>
          <dgm:bulletEnabled val="1"/>
        </dgm:presLayoutVars>
      </dgm:prSet>
      <dgm:spPr/>
    </dgm:pt>
    <dgm:pt modelId="{089C791D-38E9-4270-8AB0-331BFD1B4D66}" type="pres">
      <dgm:prSet presAssocID="{1DE38F54-13B9-49B9-8D1C-BE40A0B41642}" presName="spNode" presStyleCnt="0"/>
      <dgm:spPr/>
    </dgm:pt>
    <dgm:pt modelId="{3977F9B5-ECBD-4B3F-B975-09333689FDA9}" type="pres">
      <dgm:prSet presAssocID="{5D6C750F-882D-4057-8E46-BA0F88DBA2EC}" presName="sibTrans" presStyleLbl="sibTrans1D1" presStyleIdx="1" presStyleCnt="4"/>
      <dgm:spPr/>
    </dgm:pt>
    <dgm:pt modelId="{1FA25FD3-A6B4-4F57-BF64-8A571814B5C6}" type="pres">
      <dgm:prSet presAssocID="{A2DDFAAF-1C6B-4777-8B55-638273CFB685}" presName="node" presStyleLbl="node1" presStyleIdx="2" presStyleCnt="4">
        <dgm:presLayoutVars>
          <dgm:bulletEnabled val="1"/>
        </dgm:presLayoutVars>
      </dgm:prSet>
      <dgm:spPr/>
    </dgm:pt>
    <dgm:pt modelId="{FB4C9281-166A-4CDF-9345-DAD2E3C615A1}" type="pres">
      <dgm:prSet presAssocID="{A2DDFAAF-1C6B-4777-8B55-638273CFB685}" presName="spNode" presStyleCnt="0"/>
      <dgm:spPr/>
    </dgm:pt>
    <dgm:pt modelId="{F840A061-5FFB-421B-8FC0-6184A3364954}" type="pres">
      <dgm:prSet presAssocID="{CC8517C2-428C-42E3-83FC-92DD39ACD482}" presName="sibTrans" presStyleLbl="sibTrans1D1" presStyleIdx="2" presStyleCnt="4"/>
      <dgm:spPr/>
    </dgm:pt>
    <dgm:pt modelId="{06C2D06E-52D9-4F10-B341-8E9CCA9CA96C}" type="pres">
      <dgm:prSet presAssocID="{9A5500BC-8C45-4ED2-A0DF-BF822EA504BC}" presName="node" presStyleLbl="node1" presStyleIdx="3" presStyleCnt="4">
        <dgm:presLayoutVars>
          <dgm:bulletEnabled val="1"/>
        </dgm:presLayoutVars>
      </dgm:prSet>
      <dgm:spPr/>
    </dgm:pt>
    <dgm:pt modelId="{0D1BA50C-86B9-48A9-8C37-183DFEBFD1F2}" type="pres">
      <dgm:prSet presAssocID="{9A5500BC-8C45-4ED2-A0DF-BF822EA504BC}" presName="spNode" presStyleCnt="0"/>
      <dgm:spPr/>
    </dgm:pt>
    <dgm:pt modelId="{6C4AF6DF-E370-48E0-83D7-0D5A3C6140C0}" type="pres">
      <dgm:prSet presAssocID="{A68734E0-FA49-41AF-A53E-4D0B03AF2E22}" presName="sibTrans" presStyleLbl="sibTrans1D1" presStyleIdx="3" presStyleCnt="4"/>
      <dgm:spPr/>
    </dgm:pt>
  </dgm:ptLst>
  <dgm:cxnLst>
    <dgm:cxn modelId="{2095710B-6EE0-4EE3-A064-AF45CBF7A533}" srcId="{90119837-5B71-4D44-BB01-DB0B084933C8}" destId="{A2DDFAAF-1C6B-4777-8B55-638273CFB685}" srcOrd="2" destOrd="0" parTransId="{D4695DAF-D5AD-450A-9A8E-178AEDB9AD05}" sibTransId="{CC8517C2-428C-42E3-83FC-92DD39ACD482}"/>
    <dgm:cxn modelId="{47718C19-81AA-40DB-92D3-DC26DE67E0CA}" srcId="{90119837-5B71-4D44-BB01-DB0B084933C8}" destId="{9A5500BC-8C45-4ED2-A0DF-BF822EA504BC}" srcOrd="3" destOrd="0" parTransId="{C862A569-6254-4D54-8B09-2B5052049C9F}" sibTransId="{A68734E0-FA49-41AF-A53E-4D0B03AF2E22}"/>
    <dgm:cxn modelId="{E4D3A22E-0E6E-4943-A764-331BED00C21B}" type="presOf" srcId="{A2DDFAAF-1C6B-4777-8B55-638273CFB685}" destId="{1FA25FD3-A6B4-4F57-BF64-8A571814B5C6}" srcOrd="0" destOrd="0" presId="urn:microsoft.com/office/officeart/2005/8/layout/cycle6"/>
    <dgm:cxn modelId="{AC07643B-39C9-4EBD-8DC5-5BADBCD9D557}" type="presOf" srcId="{9A5500BC-8C45-4ED2-A0DF-BF822EA504BC}" destId="{06C2D06E-52D9-4F10-B341-8E9CCA9CA96C}" srcOrd="0" destOrd="0" presId="urn:microsoft.com/office/officeart/2005/8/layout/cycle6"/>
    <dgm:cxn modelId="{32AA6160-4426-4C4D-93AE-E2F474E37AD9}" srcId="{90119837-5B71-4D44-BB01-DB0B084933C8}" destId="{3C67E77D-62FA-499D-B5E6-E79A091C5267}" srcOrd="0" destOrd="0" parTransId="{5337D229-E330-4525-B0FA-14EC5A80604A}" sibTransId="{C056AC5D-B04E-4376-A1CB-3EAB7BE5AF5B}"/>
    <dgm:cxn modelId="{B12A1843-2952-48D9-8ED7-4C3EF90E0DD2}" type="presOf" srcId="{A68734E0-FA49-41AF-A53E-4D0B03AF2E22}" destId="{6C4AF6DF-E370-48E0-83D7-0D5A3C6140C0}" srcOrd="0" destOrd="0" presId="urn:microsoft.com/office/officeart/2005/8/layout/cycle6"/>
    <dgm:cxn modelId="{4782FB44-3106-440C-9E1C-4467B3DAAF24}" type="presOf" srcId="{CC8517C2-428C-42E3-83FC-92DD39ACD482}" destId="{F840A061-5FFB-421B-8FC0-6184A3364954}" srcOrd="0" destOrd="0" presId="urn:microsoft.com/office/officeart/2005/8/layout/cycle6"/>
    <dgm:cxn modelId="{E2BA7653-A0BC-4906-B811-36202FCAECA9}" srcId="{90119837-5B71-4D44-BB01-DB0B084933C8}" destId="{1DE38F54-13B9-49B9-8D1C-BE40A0B41642}" srcOrd="1" destOrd="0" parTransId="{241FC70F-0CFE-4A9B-A53B-CB579CB35D65}" sibTransId="{5D6C750F-882D-4057-8E46-BA0F88DBA2EC}"/>
    <dgm:cxn modelId="{B1F62277-9EFC-45C3-96CD-FB0DED90E6AC}" type="presOf" srcId="{C056AC5D-B04E-4376-A1CB-3EAB7BE5AF5B}" destId="{61BEF16B-3690-4446-82DA-FEA41A8A5EF1}" srcOrd="0" destOrd="0" presId="urn:microsoft.com/office/officeart/2005/8/layout/cycle6"/>
    <dgm:cxn modelId="{6A2E5085-5E07-4411-A988-804845FD0B10}" type="presOf" srcId="{90119837-5B71-4D44-BB01-DB0B084933C8}" destId="{94E30E15-B7A3-4606-960A-DCE685262090}" srcOrd="0" destOrd="0" presId="urn:microsoft.com/office/officeart/2005/8/layout/cycle6"/>
    <dgm:cxn modelId="{F477D387-5676-4051-97E8-31E4DF17AB4A}" type="presOf" srcId="{3C67E77D-62FA-499D-B5E6-E79A091C5267}" destId="{D2169D85-1BAE-4A89-8FAE-3FEF09A23C5C}" srcOrd="0" destOrd="0" presId="urn:microsoft.com/office/officeart/2005/8/layout/cycle6"/>
    <dgm:cxn modelId="{94FECB98-10E4-4ECC-ACA5-6C12F4E29C6E}" type="presOf" srcId="{1DE38F54-13B9-49B9-8D1C-BE40A0B41642}" destId="{5914D4C8-2F58-45AE-89A5-B4EFE8DA611D}" srcOrd="0" destOrd="0" presId="urn:microsoft.com/office/officeart/2005/8/layout/cycle6"/>
    <dgm:cxn modelId="{6EA1F5F8-50B4-4873-BD32-2275860ACEA2}" type="presOf" srcId="{5D6C750F-882D-4057-8E46-BA0F88DBA2EC}" destId="{3977F9B5-ECBD-4B3F-B975-09333689FDA9}" srcOrd="0" destOrd="0" presId="urn:microsoft.com/office/officeart/2005/8/layout/cycle6"/>
    <dgm:cxn modelId="{4CD13455-EF88-4964-862A-361E9C6166EC}" type="presParOf" srcId="{94E30E15-B7A3-4606-960A-DCE685262090}" destId="{D2169D85-1BAE-4A89-8FAE-3FEF09A23C5C}" srcOrd="0" destOrd="0" presId="urn:microsoft.com/office/officeart/2005/8/layout/cycle6"/>
    <dgm:cxn modelId="{B3202D93-04AD-4F7B-88AA-C69D90C60DD4}" type="presParOf" srcId="{94E30E15-B7A3-4606-960A-DCE685262090}" destId="{CE4D0D1B-5A0E-4564-8553-97D033205EBC}" srcOrd="1" destOrd="0" presId="urn:microsoft.com/office/officeart/2005/8/layout/cycle6"/>
    <dgm:cxn modelId="{DC7A73D3-AE6D-436B-9BB3-5C03403102BB}" type="presParOf" srcId="{94E30E15-B7A3-4606-960A-DCE685262090}" destId="{61BEF16B-3690-4446-82DA-FEA41A8A5EF1}" srcOrd="2" destOrd="0" presId="urn:microsoft.com/office/officeart/2005/8/layout/cycle6"/>
    <dgm:cxn modelId="{1C71D78C-A7A4-44E5-ADD7-8A6D831AF7F3}" type="presParOf" srcId="{94E30E15-B7A3-4606-960A-DCE685262090}" destId="{5914D4C8-2F58-45AE-89A5-B4EFE8DA611D}" srcOrd="3" destOrd="0" presId="urn:microsoft.com/office/officeart/2005/8/layout/cycle6"/>
    <dgm:cxn modelId="{71C8154D-020B-456D-BAAD-4432C650D23C}" type="presParOf" srcId="{94E30E15-B7A3-4606-960A-DCE685262090}" destId="{089C791D-38E9-4270-8AB0-331BFD1B4D66}" srcOrd="4" destOrd="0" presId="urn:microsoft.com/office/officeart/2005/8/layout/cycle6"/>
    <dgm:cxn modelId="{50590B3E-F998-4923-9503-695FEDF4A992}" type="presParOf" srcId="{94E30E15-B7A3-4606-960A-DCE685262090}" destId="{3977F9B5-ECBD-4B3F-B975-09333689FDA9}" srcOrd="5" destOrd="0" presId="urn:microsoft.com/office/officeart/2005/8/layout/cycle6"/>
    <dgm:cxn modelId="{21FD8678-4FE7-4924-BA08-1CC873767582}" type="presParOf" srcId="{94E30E15-B7A3-4606-960A-DCE685262090}" destId="{1FA25FD3-A6B4-4F57-BF64-8A571814B5C6}" srcOrd="6" destOrd="0" presId="urn:microsoft.com/office/officeart/2005/8/layout/cycle6"/>
    <dgm:cxn modelId="{A86C33AE-D261-4762-BA3D-A0414861655A}" type="presParOf" srcId="{94E30E15-B7A3-4606-960A-DCE685262090}" destId="{FB4C9281-166A-4CDF-9345-DAD2E3C615A1}" srcOrd="7" destOrd="0" presId="urn:microsoft.com/office/officeart/2005/8/layout/cycle6"/>
    <dgm:cxn modelId="{45F5136B-7FE3-4CAB-91CC-E19066488C07}" type="presParOf" srcId="{94E30E15-B7A3-4606-960A-DCE685262090}" destId="{F840A061-5FFB-421B-8FC0-6184A3364954}" srcOrd="8" destOrd="0" presId="urn:microsoft.com/office/officeart/2005/8/layout/cycle6"/>
    <dgm:cxn modelId="{859A272F-1DC0-40D6-93AF-A78EA720B056}" type="presParOf" srcId="{94E30E15-B7A3-4606-960A-DCE685262090}" destId="{06C2D06E-52D9-4F10-B341-8E9CCA9CA96C}" srcOrd="9" destOrd="0" presId="urn:microsoft.com/office/officeart/2005/8/layout/cycle6"/>
    <dgm:cxn modelId="{0EEDBBEA-7CD0-4A2B-9E85-00346BB11623}" type="presParOf" srcId="{94E30E15-B7A3-4606-960A-DCE685262090}" destId="{0D1BA50C-86B9-48A9-8C37-183DFEBFD1F2}" srcOrd="10" destOrd="0" presId="urn:microsoft.com/office/officeart/2005/8/layout/cycle6"/>
    <dgm:cxn modelId="{0D4A1F3B-4C2A-44FA-90EC-B74626AFA9F7}" type="presParOf" srcId="{94E30E15-B7A3-4606-960A-DCE685262090}" destId="{6C4AF6DF-E370-48E0-83D7-0D5A3C6140C0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70BAE-D600-4DDE-9748-98F50DBDA45C}">
      <dsp:nvSpPr>
        <dsp:cNvPr id="0" name=""/>
        <dsp:cNvSpPr/>
      </dsp:nvSpPr>
      <dsp:spPr>
        <a:xfrm rot="5400000">
          <a:off x="441051" y="1651101"/>
          <a:ext cx="1377172" cy="15678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6A5DE-1B6F-4FBE-84C0-A2A113BF634A}">
      <dsp:nvSpPr>
        <dsp:cNvPr id="0" name=""/>
        <dsp:cNvSpPr/>
      </dsp:nvSpPr>
      <dsp:spPr>
        <a:xfrm>
          <a:off x="1916" y="93345"/>
          <a:ext cx="2466883" cy="1685033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1990-2001</a:t>
          </a:r>
          <a:endParaRPr lang="el-GR" sz="20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187" y="175616"/>
        <a:ext cx="2302341" cy="1520491"/>
      </dsp:txXfrm>
    </dsp:sp>
    <dsp:sp modelId="{F26C3C53-CACA-4192-9243-8C1E574EC874}">
      <dsp:nvSpPr>
        <dsp:cNvPr id="0" name=""/>
        <dsp:cNvSpPr/>
      </dsp:nvSpPr>
      <dsp:spPr>
        <a:xfrm>
          <a:off x="2903789" y="329244"/>
          <a:ext cx="6261785" cy="1311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30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Corbel"/>
              <a:ea typeface="+mn-ea"/>
              <a:cs typeface="+mn-cs"/>
            </a:rPr>
            <a:t>Σύγκλιση μέσω του ανοίγματος του τομέα του εμπορίου</a:t>
          </a:r>
        </a:p>
      </dsp:txBody>
      <dsp:txXfrm>
        <a:off x="2903789" y="329244"/>
        <a:ext cx="6261785" cy="1311592"/>
      </dsp:txXfrm>
    </dsp:sp>
    <dsp:sp modelId="{9AD083FD-0963-4E0C-82EA-FB9B00C8639A}">
      <dsp:nvSpPr>
        <dsp:cNvPr id="0" name=""/>
        <dsp:cNvSpPr/>
      </dsp:nvSpPr>
      <dsp:spPr>
        <a:xfrm rot="5400000">
          <a:off x="2938021" y="3438364"/>
          <a:ext cx="1377172" cy="15678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45619-40D4-4983-9CFC-5B8B1C99EF65}">
      <dsp:nvSpPr>
        <dsp:cNvPr id="0" name=""/>
        <dsp:cNvSpPr/>
      </dsp:nvSpPr>
      <dsp:spPr>
        <a:xfrm>
          <a:off x="2115582" y="1969971"/>
          <a:ext cx="2318347" cy="1622767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2700" cap="flat" cmpd="sng" algn="ctr">
          <a:solidFill>
            <a:schemeClr val="tx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2001-2007</a:t>
          </a:r>
          <a:endParaRPr lang="el-GR" sz="2000" kern="1200" dirty="0">
            <a:solidFill>
              <a:srgbClr val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194813" y="2049202"/>
        <a:ext cx="2159885" cy="1464305"/>
      </dsp:txXfrm>
    </dsp:sp>
    <dsp:sp modelId="{B0867729-4B06-4DFA-8BB1-D0D244F78A5F}">
      <dsp:nvSpPr>
        <dsp:cNvPr id="0" name=""/>
        <dsp:cNvSpPr/>
      </dsp:nvSpPr>
      <dsp:spPr>
        <a:xfrm>
          <a:off x="4766486" y="2144737"/>
          <a:ext cx="6037022" cy="1311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300" kern="1200" dirty="0">
              <a:solidFill>
                <a:srgbClr val="404040">
                  <a:hueOff val="0"/>
                  <a:satOff val="0"/>
                  <a:lumOff val="0"/>
                  <a:alphaOff val="0"/>
                </a:srgbClr>
              </a:solidFill>
              <a:latin typeface="Corbel"/>
              <a:ea typeface="+mn-ea"/>
              <a:cs typeface="+mn-cs"/>
            </a:rPr>
            <a:t>Ανάδειξη της «φούσκας ακινήτων» εντός της οικονομίας της Ιρλανδίας</a:t>
          </a:r>
        </a:p>
      </dsp:txBody>
      <dsp:txXfrm>
        <a:off x="4766486" y="2144737"/>
        <a:ext cx="6037022" cy="1311592"/>
      </dsp:txXfrm>
    </dsp:sp>
    <dsp:sp modelId="{61B37E4F-6379-43C9-9F57-43C388FFE479}">
      <dsp:nvSpPr>
        <dsp:cNvPr id="0" name=""/>
        <dsp:cNvSpPr/>
      </dsp:nvSpPr>
      <dsp:spPr>
        <a:xfrm>
          <a:off x="4597727" y="3828235"/>
          <a:ext cx="2318347" cy="1622767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12700" cap="flat" cmpd="sng" algn="ctr">
          <a:solidFill>
            <a:schemeClr val="tx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2008-2014</a:t>
          </a:r>
          <a:endParaRPr lang="el-GR" sz="2000" kern="1200" dirty="0">
            <a:solidFill>
              <a:srgbClr val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676958" y="3907466"/>
        <a:ext cx="2159885" cy="1464305"/>
      </dsp:txXfrm>
    </dsp:sp>
    <dsp:sp modelId="{9E4F47F9-95C3-48DA-9108-DC7CAFE4A1CC}">
      <dsp:nvSpPr>
        <dsp:cNvPr id="0" name=""/>
        <dsp:cNvSpPr/>
      </dsp:nvSpPr>
      <dsp:spPr>
        <a:xfrm>
          <a:off x="6960572" y="4031260"/>
          <a:ext cx="4056173" cy="1206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300" kern="1200" dirty="0"/>
            <a:t>Η διεθνής χρηματοπιστωτική κρίση ως μηχανισμός εξισορρόπησης</a:t>
          </a:r>
        </a:p>
      </dsp:txBody>
      <dsp:txXfrm>
        <a:off x="6960572" y="4031260"/>
        <a:ext cx="4056173" cy="1206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F1641-9A4D-451C-BDA0-C4DADD4546A4}">
      <dsp:nvSpPr>
        <dsp:cNvPr id="0" name=""/>
        <dsp:cNvSpPr/>
      </dsp:nvSpPr>
      <dsp:spPr>
        <a:xfrm>
          <a:off x="0" y="3739027"/>
          <a:ext cx="8172908" cy="1233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Παίκτες</a:t>
          </a:r>
        </a:p>
      </dsp:txBody>
      <dsp:txXfrm>
        <a:off x="0" y="3739027"/>
        <a:ext cx="2451872" cy="1233917"/>
      </dsp:txXfrm>
    </dsp:sp>
    <dsp:sp modelId="{A314AE55-452F-4A08-B675-A5B43287A313}">
      <dsp:nvSpPr>
        <dsp:cNvPr id="0" name=""/>
        <dsp:cNvSpPr/>
      </dsp:nvSpPr>
      <dsp:spPr>
        <a:xfrm>
          <a:off x="0" y="2232529"/>
          <a:ext cx="8172908" cy="1233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Τομείς</a:t>
          </a:r>
        </a:p>
      </dsp:txBody>
      <dsp:txXfrm>
        <a:off x="0" y="2232529"/>
        <a:ext cx="2451872" cy="1233917"/>
      </dsp:txXfrm>
    </dsp:sp>
    <dsp:sp modelId="{17138FC0-0C49-4C7A-8518-54BEF51FD014}">
      <dsp:nvSpPr>
        <dsp:cNvPr id="0" name=""/>
        <dsp:cNvSpPr/>
      </dsp:nvSpPr>
      <dsp:spPr>
        <a:xfrm>
          <a:off x="0" y="792958"/>
          <a:ext cx="8172908" cy="1233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Μοντέλο</a:t>
          </a:r>
        </a:p>
      </dsp:txBody>
      <dsp:txXfrm>
        <a:off x="0" y="792958"/>
        <a:ext cx="2451872" cy="1233917"/>
      </dsp:txXfrm>
    </dsp:sp>
    <dsp:sp modelId="{78D8B80A-BA7F-4D07-9C8B-B8FD4457AF20}">
      <dsp:nvSpPr>
        <dsp:cNvPr id="0" name=""/>
        <dsp:cNvSpPr/>
      </dsp:nvSpPr>
      <dsp:spPr>
        <a:xfrm>
          <a:off x="4960741" y="895785"/>
          <a:ext cx="1542396" cy="1028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DSGE</a:t>
          </a:r>
          <a:endParaRPr lang="el-GR" sz="1700" kern="1200" dirty="0"/>
        </a:p>
      </dsp:txBody>
      <dsp:txXfrm>
        <a:off x="4990858" y="925902"/>
        <a:ext cx="1482162" cy="968030"/>
      </dsp:txXfrm>
    </dsp:sp>
    <dsp:sp modelId="{4A677646-F2BC-4D1F-828A-D7E6A944DC96}">
      <dsp:nvSpPr>
        <dsp:cNvPr id="0" name=""/>
        <dsp:cNvSpPr/>
      </dsp:nvSpPr>
      <dsp:spPr>
        <a:xfrm>
          <a:off x="4228103" y="1924049"/>
          <a:ext cx="1503837" cy="411305"/>
        </a:xfrm>
        <a:custGeom>
          <a:avLst/>
          <a:gdLst/>
          <a:ahLst/>
          <a:cxnLst/>
          <a:rect l="0" t="0" r="0" b="0"/>
          <a:pathLst>
            <a:path>
              <a:moveTo>
                <a:pt x="1503837" y="0"/>
              </a:moveTo>
              <a:lnTo>
                <a:pt x="1503837" y="205652"/>
              </a:lnTo>
              <a:lnTo>
                <a:pt x="0" y="205652"/>
              </a:lnTo>
              <a:lnTo>
                <a:pt x="0" y="41130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37FF2-881F-4B95-83BD-B9999E201661}">
      <dsp:nvSpPr>
        <dsp:cNvPr id="0" name=""/>
        <dsp:cNvSpPr/>
      </dsp:nvSpPr>
      <dsp:spPr>
        <a:xfrm>
          <a:off x="3456904" y="2335355"/>
          <a:ext cx="1542396" cy="1028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Εμπορεύσιμος</a:t>
          </a:r>
        </a:p>
      </dsp:txBody>
      <dsp:txXfrm>
        <a:off x="3487021" y="2365472"/>
        <a:ext cx="1482162" cy="968030"/>
      </dsp:txXfrm>
    </dsp:sp>
    <dsp:sp modelId="{EBC9A10B-B300-44B7-95D4-3DA894B97FE5}">
      <dsp:nvSpPr>
        <dsp:cNvPr id="0" name=""/>
        <dsp:cNvSpPr/>
      </dsp:nvSpPr>
      <dsp:spPr>
        <a:xfrm>
          <a:off x="3276336" y="3363620"/>
          <a:ext cx="951766" cy="531078"/>
        </a:xfrm>
        <a:custGeom>
          <a:avLst/>
          <a:gdLst/>
          <a:ahLst/>
          <a:cxnLst/>
          <a:rect l="0" t="0" r="0" b="0"/>
          <a:pathLst>
            <a:path>
              <a:moveTo>
                <a:pt x="951766" y="0"/>
              </a:moveTo>
              <a:lnTo>
                <a:pt x="951766" y="265539"/>
              </a:lnTo>
              <a:lnTo>
                <a:pt x="0" y="265539"/>
              </a:lnTo>
              <a:lnTo>
                <a:pt x="0" y="53107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ADBEF-4FC2-47D7-9D9E-45B7E980715E}">
      <dsp:nvSpPr>
        <dsp:cNvPr id="0" name=""/>
        <dsp:cNvSpPr/>
      </dsp:nvSpPr>
      <dsp:spPr>
        <a:xfrm>
          <a:off x="2505137" y="3894698"/>
          <a:ext cx="1542396" cy="1028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Νοικοκυριά</a:t>
          </a:r>
        </a:p>
      </dsp:txBody>
      <dsp:txXfrm>
        <a:off x="2535254" y="3924815"/>
        <a:ext cx="1482162" cy="968030"/>
      </dsp:txXfrm>
    </dsp:sp>
    <dsp:sp modelId="{28A5ABF9-7684-413E-8593-ECE103CB3D5D}">
      <dsp:nvSpPr>
        <dsp:cNvPr id="0" name=""/>
        <dsp:cNvSpPr/>
      </dsp:nvSpPr>
      <dsp:spPr>
        <a:xfrm>
          <a:off x="4228103" y="3363620"/>
          <a:ext cx="3003586" cy="531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539"/>
              </a:lnTo>
              <a:lnTo>
                <a:pt x="3003586" y="265539"/>
              </a:lnTo>
              <a:lnTo>
                <a:pt x="3003586" y="53107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38C80-1811-45A3-A929-04232EB668CE}">
      <dsp:nvSpPr>
        <dsp:cNvPr id="0" name=""/>
        <dsp:cNvSpPr/>
      </dsp:nvSpPr>
      <dsp:spPr>
        <a:xfrm>
          <a:off x="6460491" y="3894698"/>
          <a:ext cx="1542396" cy="1028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Κυβέρνηση</a:t>
          </a:r>
        </a:p>
      </dsp:txBody>
      <dsp:txXfrm>
        <a:off x="6490608" y="3924815"/>
        <a:ext cx="1482162" cy="968030"/>
      </dsp:txXfrm>
    </dsp:sp>
    <dsp:sp modelId="{20DF5AC1-AA9B-45C5-A259-7062423339C9}">
      <dsp:nvSpPr>
        <dsp:cNvPr id="0" name=""/>
        <dsp:cNvSpPr/>
      </dsp:nvSpPr>
      <dsp:spPr>
        <a:xfrm>
          <a:off x="5731940" y="1924049"/>
          <a:ext cx="1503837" cy="411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652"/>
              </a:lnTo>
              <a:lnTo>
                <a:pt x="1503837" y="205652"/>
              </a:lnTo>
              <a:lnTo>
                <a:pt x="1503837" y="41130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F043E7-19A9-4905-BD33-EE4DF85AAE91}">
      <dsp:nvSpPr>
        <dsp:cNvPr id="0" name=""/>
        <dsp:cNvSpPr/>
      </dsp:nvSpPr>
      <dsp:spPr>
        <a:xfrm>
          <a:off x="6464578" y="2335355"/>
          <a:ext cx="1542396" cy="1028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Μη-Εμπορεύσιμος</a:t>
          </a:r>
        </a:p>
      </dsp:txBody>
      <dsp:txXfrm>
        <a:off x="6494695" y="2365472"/>
        <a:ext cx="1482162" cy="968030"/>
      </dsp:txXfrm>
    </dsp:sp>
    <dsp:sp modelId="{DD193CD3-11AE-472B-9C32-22872389D7E2}">
      <dsp:nvSpPr>
        <dsp:cNvPr id="0" name=""/>
        <dsp:cNvSpPr/>
      </dsp:nvSpPr>
      <dsp:spPr>
        <a:xfrm>
          <a:off x="5285755" y="3363620"/>
          <a:ext cx="1950021" cy="531078"/>
        </a:xfrm>
        <a:custGeom>
          <a:avLst/>
          <a:gdLst/>
          <a:ahLst/>
          <a:cxnLst/>
          <a:rect l="0" t="0" r="0" b="0"/>
          <a:pathLst>
            <a:path>
              <a:moveTo>
                <a:pt x="1950021" y="0"/>
              </a:moveTo>
              <a:lnTo>
                <a:pt x="1950021" y="265539"/>
              </a:lnTo>
              <a:lnTo>
                <a:pt x="0" y="265539"/>
              </a:lnTo>
              <a:lnTo>
                <a:pt x="0" y="53107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203E3-9376-4110-A0AB-9C57817B3F9A}">
      <dsp:nvSpPr>
        <dsp:cNvPr id="0" name=""/>
        <dsp:cNvSpPr/>
      </dsp:nvSpPr>
      <dsp:spPr>
        <a:xfrm>
          <a:off x="4514557" y="3894698"/>
          <a:ext cx="1542396" cy="1028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Παραγωγοί</a:t>
          </a:r>
        </a:p>
      </dsp:txBody>
      <dsp:txXfrm>
        <a:off x="4544674" y="3924815"/>
        <a:ext cx="1482162" cy="9680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69D85-1BAE-4A89-8FAE-3FEF09A23C5C}">
      <dsp:nvSpPr>
        <dsp:cNvPr id="0" name=""/>
        <dsp:cNvSpPr/>
      </dsp:nvSpPr>
      <dsp:spPr>
        <a:xfrm>
          <a:off x="3180954" y="2381"/>
          <a:ext cx="2003542" cy="1302302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Λύση Σταθερής Κατάστασης</a:t>
          </a:r>
          <a:endParaRPr lang="el" sz="1800" kern="1200" dirty="0"/>
        </a:p>
      </dsp:txBody>
      <dsp:txXfrm>
        <a:off x="3244527" y="65954"/>
        <a:ext cx="1876396" cy="1175156"/>
      </dsp:txXfrm>
    </dsp:sp>
    <dsp:sp modelId="{61BEF16B-3690-4446-82DA-FEA41A8A5EF1}">
      <dsp:nvSpPr>
        <dsp:cNvPr id="0" name=""/>
        <dsp:cNvSpPr/>
      </dsp:nvSpPr>
      <dsp:spPr>
        <a:xfrm>
          <a:off x="2032480" y="653532"/>
          <a:ext cx="4300490" cy="4300490"/>
        </a:xfrm>
        <a:custGeom>
          <a:avLst/>
          <a:gdLst/>
          <a:ahLst/>
          <a:cxnLst/>
          <a:rect l="0" t="0" r="0" b="0"/>
          <a:pathLst>
            <a:path>
              <a:moveTo>
                <a:pt x="3166428" y="255271"/>
              </a:moveTo>
              <a:arcTo wR="2150245" hR="2150245" stAng="17892150" swAng="2624111"/>
            </a:path>
          </a:pathLst>
        </a:custGeom>
        <a:noFill/>
        <a:ln w="6350" cap="flat" cmpd="sng" algn="ctr">
          <a:solidFill>
            <a:schemeClr val="accent6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4D4C8-2F58-45AE-89A5-B4EFE8DA611D}">
      <dsp:nvSpPr>
        <dsp:cNvPr id="0" name=""/>
        <dsp:cNvSpPr/>
      </dsp:nvSpPr>
      <dsp:spPr>
        <a:xfrm>
          <a:off x="5331200" y="2152626"/>
          <a:ext cx="2003542" cy="1302302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79304"/>
                <a:satOff val="-3684"/>
                <a:lumOff val="215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-79304"/>
                <a:satOff val="-3684"/>
                <a:lumOff val="215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-79304"/>
                <a:satOff val="-3684"/>
                <a:lumOff val="215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" sz="1800" kern="1200" dirty="0"/>
            <a:t>Ανάκαμψη μέσω διαρθρωτικών μεταρρυθμίσεων </a:t>
          </a:r>
        </a:p>
      </dsp:txBody>
      <dsp:txXfrm>
        <a:off x="5394773" y="2216199"/>
        <a:ext cx="1876396" cy="1175156"/>
      </dsp:txXfrm>
    </dsp:sp>
    <dsp:sp modelId="{3977F9B5-ECBD-4B3F-B975-09333689FDA9}">
      <dsp:nvSpPr>
        <dsp:cNvPr id="0" name=""/>
        <dsp:cNvSpPr/>
      </dsp:nvSpPr>
      <dsp:spPr>
        <a:xfrm>
          <a:off x="2032480" y="653532"/>
          <a:ext cx="4300490" cy="4300490"/>
        </a:xfrm>
        <a:custGeom>
          <a:avLst/>
          <a:gdLst/>
          <a:ahLst/>
          <a:cxnLst/>
          <a:rect l="0" t="0" r="0" b="0"/>
          <a:pathLst>
            <a:path>
              <a:moveTo>
                <a:pt x="4194526" y="2816931"/>
              </a:moveTo>
              <a:arcTo wR="2150245" hR="2150245" stAng="1083739" swAng="2624111"/>
            </a:path>
          </a:pathLst>
        </a:custGeom>
        <a:noFill/>
        <a:ln w="6350" cap="flat" cmpd="sng" algn="ctr">
          <a:solidFill>
            <a:schemeClr val="accent6">
              <a:shade val="90000"/>
              <a:hueOff val="-82018"/>
              <a:satOff val="-3499"/>
              <a:lumOff val="172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A25FD3-A6B4-4F57-BF64-8A571814B5C6}">
      <dsp:nvSpPr>
        <dsp:cNvPr id="0" name=""/>
        <dsp:cNvSpPr/>
      </dsp:nvSpPr>
      <dsp:spPr>
        <a:xfrm>
          <a:off x="3180954" y="4302871"/>
          <a:ext cx="2003542" cy="1302302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158608"/>
                <a:satOff val="-7369"/>
                <a:lumOff val="431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-158608"/>
                <a:satOff val="-7369"/>
                <a:lumOff val="431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-158608"/>
                <a:satOff val="-7369"/>
                <a:lumOff val="431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" sz="1800" kern="1200" dirty="0"/>
            <a:t>Ανάκαμψη μέσω των εξαγωγών</a:t>
          </a:r>
        </a:p>
      </dsp:txBody>
      <dsp:txXfrm>
        <a:off x="3244527" y="4366444"/>
        <a:ext cx="1876396" cy="1175156"/>
      </dsp:txXfrm>
    </dsp:sp>
    <dsp:sp modelId="{F840A061-5FFB-421B-8FC0-6184A3364954}">
      <dsp:nvSpPr>
        <dsp:cNvPr id="0" name=""/>
        <dsp:cNvSpPr/>
      </dsp:nvSpPr>
      <dsp:spPr>
        <a:xfrm>
          <a:off x="2032480" y="653532"/>
          <a:ext cx="4300490" cy="4300490"/>
        </a:xfrm>
        <a:custGeom>
          <a:avLst/>
          <a:gdLst/>
          <a:ahLst/>
          <a:cxnLst/>
          <a:rect l="0" t="0" r="0" b="0"/>
          <a:pathLst>
            <a:path>
              <a:moveTo>
                <a:pt x="1134062" y="4045219"/>
              </a:moveTo>
              <a:arcTo wR="2150245" hR="2150245" stAng="7092150" swAng="2624111"/>
            </a:path>
          </a:pathLst>
        </a:custGeom>
        <a:noFill/>
        <a:ln w="6350" cap="flat" cmpd="sng" algn="ctr">
          <a:solidFill>
            <a:schemeClr val="accent6">
              <a:shade val="90000"/>
              <a:hueOff val="-164035"/>
              <a:satOff val="-6998"/>
              <a:lumOff val="3452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2D06E-52D9-4F10-B341-8E9CCA9CA96C}">
      <dsp:nvSpPr>
        <dsp:cNvPr id="0" name=""/>
        <dsp:cNvSpPr/>
      </dsp:nvSpPr>
      <dsp:spPr>
        <a:xfrm>
          <a:off x="1030709" y="2152626"/>
          <a:ext cx="2003542" cy="1302302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79304"/>
                <a:satOff val="-3684"/>
                <a:lumOff val="215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-79304"/>
                <a:satOff val="-3684"/>
                <a:lumOff val="215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-79304"/>
                <a:satOff val="-3684"/>
                <a:lumOff val="215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Βασικό Σενάριο</a:t>
          </a:r>
          <a:br>
            <a:rPr lang="el-GR" sz="1800" kern="1200" dirty="0"/>
          </a:br>
          <a:r>
            <a:rPr lang="el-GR" sz="1800" kern="1200" dirty="0"/>
            <a:t>(δημοσιονομική προσαρμογή)</a:t>
          </a:r>
          <a:endParaRPr lang="el" sz="1800" kern="1200" dirty="0"/>
        </a:p>
      </dsp:txBody>
      <dsp:txXfrm>
        <a:off x="1094282" y="2216199"/>
        <a:ext cx="1876396" cy="1175156"/>
      </dsp:txXfrm>
    </dsp:sp>
    <dsp:sp modelId="{6C4AF6DF-E370-48E0-83D7-0D5A3C6140C0}">
      <dsp:nvSpPr>
        <dsp:cNvPr id="0" name=""/>
        <dsp:cNvSpPr/>
      </dsp:nvSpPr>
      <dsp:spPr>
        <a:xfrm>
          <a:off x="2032480" y="653532"/>
          <a:ext cx="4300490" cy="4300490"/>
        </a:xfrm>
        <a:custGeom>
          <a:avLst/>
          <a:gdLst/>
          <a:ahLst/>
          <a:cxnLst/>
          <a:rect l="0" t="0" r="0" b="0"/>
          <a:pathLst>
            <a:path>
              <a:moveTo>
                <a:pt x="105964" y="1483559"/>
              </a:moveTo>
              <a:arcTo wR="2150245" hR="2150245" stAng="11883739" swAng="2624111"/>
            </a:path>
          </a:pathLst>
        </a:custGeom>
        <a:noFill/>
        <a:ln w="6350" cap="flat" cmpd="sng" algn="ctr">
          <a:solidFill>
            <a:schemeClr val="accent6">
              <a:shade val="90000"/>
              <a:hueOff val="-82018"/>
              <a:satOff val="-3499"/>
              <a:lumOff val="172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D829A3-E836-4756-ADEB-DC7365D0BC3B}" type="datetime1">
              <a:rPr lang="el-GR" smtClean="0"/>
              <a:t>10/6/2021</a:t>
            </a:fld>
            <a:endParaRPr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10A30D7-504E-43A6-AF0B-961B345B439D}" type="datetime1">
              <a:rPr lang="el-GR" smtClean="0"/>
              <a:t>10/6/2021</a:t>
            </a:fld>
            <a:endParaRPr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 dirty="0"/>
              <a:t>Στυλ υποδείγματος κειμένου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dirty="0" err="1"/>
              <a:t>Πέμ</a:t>
            </a:r>
            <a:r>
              <a:rPr lang="el-GR" dirty="0"/>
              <a:t>πτου </a:t>
            </a:r>
            <a:r>
              <a:rPr lang="el-GR" noProof="0" dirty="0"/>
              <a:t>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6336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FB91549-43BF-425A-AF25-75262019208C}" type="slidenum">
              <a:rPr lang="el-GR" noProof="0" smtClean="0"/>
              <a:t>12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359735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FB91549-43BF-425A-AF25-75262019208C}" type="slidenum">
              <a:rPr lang="el-GR" noProof="0" smtClean="0"/>
              <a:t>13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506603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0D00EA6-0821-4AC5-933C-321AA6545349}" type="slidenum">
              <a:rPr lang="el-GR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FB91549-43BF-425A-AF25-75262019208C}" type="slidenum">
              <a:rPr lang="el-GR" noProof="0" smtClean="0"/>
              <a:t>2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537908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FB91549-43BF-425A-AF25-75262019208C}" type="slidenum">
              <a:rPr lang="el-GR" noProof="0" smtClean="0"/>
              <a:t>3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971830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FB91549-43BF-425A-AF25-75262019208C}" type="slidenum">
              <a:rPr lang="el-GR" noProof="0" smtClean="0"/>
              <a:t>4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177849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FB91549-43BF-425A-AF25-75262019208C}" type="slidenum">
              <a:rPr lang="el-GR" noProof="0" smtClean="0"/>
              <a:t>5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825730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FB91549-43BF-425A-AF25-75262019208C}" type="slidenum">
              <a:rPr lang="el-GR" noProof="0" smtClean="0"/>
              <a:t>6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749985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FB91549-43BF-425A-AF25-75262019208C}" type="slidenum">
              <a:rPr lang="el-GR" noProof="0" smtClean="0"/>
              <a:t>7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84495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FB91549-43BF-425A-AF25-75262019208C}" type="slidenum">
              <a:rPr lang="el-GR" noProof="0" smtClean="0"/>
              <a:t>8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740808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FB91549-43BF-425A-AF25-75262019208C}" type="slidenum">
              <a:rPr lang="el-GR" noProof="0" smtClean="0"/>
              <a:t>11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75572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Κοιτώντας προς τα πάνω τα σύννεφα και τον γαλανό ουρανό που περιβάλλονται από γυάλινα κτίρια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  <a:endParaRPr lang="el-GR" noProof="0" dirty="0"/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3F4506-82CE-4E76-ACAF-988138AFB761}" type="datetime1">
              <a:rPr lang="el-GR" smtClean="0"/>
              <a:t>10/6/2021</a:t>
            </a:fld>
            <a:endParaRPr dirty="0"/>
          </a:p>
        </p:txBody>
      </p:sp>
      <p:sp>
        <p:nvSpPr>
          <p:cNvPr id="9" name="Θέση υποσέλιδου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l-GR" noProof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6C0036-5876-4E1F-A2C5-1C12ADA76EEE}" type="datetime1">
              <a:rPr lang="el-GR" smtClean="0"/>
              <a:t>10/6/2021</a:t>
            </a:fld>
            <a:endParaRPr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  <a:endParaRPr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5832F1-1E3A-42D6-9DB1-F146B7609EE6}" type="datetime1">
              <a:rPr lang="el-GR" smtClean="0"/>
              <a:t>10/6/2021</a:t>
            </a:fld>
            <a:endParaRPr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  <a:endParaRPr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E70A68-616F-4F17-B58C-6C5D9805D373}" type="datetime1">
              <a:rPr lang="el-GR" smtClean="0"/>
              <a:t>10/6/2021</a:t>
            </a:fld>
            <a:endParaRPr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4A925-8425-4405-A51F-DE6D6B0A81C6}" type="datetime1">
              <a:rPr lang="el-GR" smtClean="0"/>
              <a:t>10/6/2021</a:t>
            </a:fld>
            <a:endParaRPr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  <a:endParaRPr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l-GR" noProof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D1CEAE-F337-46F3-9183-FDC415C2C16D}" type="datetime1">
              <a:rPr lang="el-GR" smtClean="0"/>
              <a:t>10/6/2021</a:t>
            </a:fld>
            <a:endParaRPr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  <a:endParaRPr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080808-4F10-4017-A332-2645B44E72E9}" type="datetime1">
              <a:rPr lang="el-GR" smtClean="0"/>
              <a:t>10/6/2021</a:t>
            </a:fld>
            <a:endParaRPr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  <a:endParaRPr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B9FE52-C88A-48E4-BF18-2D1294AAB7D8}" type="datetime1">
              <a:rPr lang="el-GR" smtClean="0"/>
              <a:t>10/6/2021</a:t>
            </a:fld>
            <a:endParaRPr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  <a:endParaRPr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ECCA6F-058E-4D46-94DB-5C7986C557ED}" type="datetime1">
              <a:rPr lang="el-GR" smtClean="0"/>
              <a:t>10/6/2021</a:t>
            </a:fld>
            <a:endParaRPr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  <a:endParaRPr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7E8C62-AB7E-4F2C-B2A1-43AB789A6B30}" type="datetime1">
              <a:rPr lang="el-GR" smtClean="0"/>
              <a:t>10/6/2021</a:t>
            </a:fld>
            <a:endParaRPr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  <a:endParaRPr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εικόνας 2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noProof="0"/>
              <a:t>Κάντε κλικ στο εικονίδιο για να προσθέσετε εικόνα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D492AF-C2D4-4E9E-A303-5E8D9884CDBF}" type="datetime1">
              <a:rPr lang="el-GR" smtClean="0"/>
              <a:t>10/6/2021</a:t>
            </a:fld>
            <a:endParaRPr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  <a:endParaRPr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Στυλ </a:t>
            </a:r>
            <a:r>
              <a:rPr lang="el-GR" noProof="0" dirty="0"/>
              <a:t>υποδείγματος</a:t>
            </a:r>
            <a:r>
              <a:rPr lang="el-GR" dirty="0"/>
              <a:t>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65CD86A-B15E-4209-AA99-0430D64109F7}" type="datetime1">
              <a:rPr lang="el-GR" smtClean="0"/>
              <a:t>10/6/2021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l" dirty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3F31473-23EB-4724-8B59-FE6D21D89FA4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gi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oanna.vidiadaki@gmail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www.esri.ie/people/kieran-mcquin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hyperlink" Target="mailto:https://www.esri.ie/publications/how-openness-to-trade-rescued-the-irish-economy" TargetMode="External"/><Relationship Id="rId4" Type="http://schemas.openxmlformats.org/officeDocument/2006/relationships/hyperlink" Target="mailto:https://www.esri.ie/people/petros-varthaliti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77788" y="685800"/>
            <a:ext cx="3962400" cy="1807095"/>
          </a:xfrm>
        </p:spPr>
        <p:txBody>
          <a:bodyPr rtlCol="0">
            <a:normAutofit/>
          </a:bodyPr>
          <a:lstStyle/>
          <a:p>
            <a:pPr algn="ctr" rtl="0"/>
            <a:r>
              <a:rPr lang="el-GR" sz="3200" dirty="0"/>
              <a:t>Πώς η Ιρλανδική οικονομία διασώθηκε μέσω του ανοίγματος του εμπορίου.</a:t>
            </a:r>
            <a:endParaRPr lang="el" sz="32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00337" y="3424437"/>
            <a:ext cx="3962400" cy="617984"/>
          </a:xfrm>
        </p:spPr>
        <p:txBody>
          <a:bodyPr rtlCol="0">
            <a:normAutofit/>
          </a:bodyPr>
          <a:lstStyle/>
          <a:p>
            <a:pPr algn="ctr" rtl="0"/>
            <a:r>
              <a:rPr lang="el" dirty="0"/>
              <a:t>Θέματα Διεθνούς Οικονομίας</a:t>
            </a:r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BC0FC031-4779-4F19-BEC0-A42457348704}"/>
              </a:ext>
            </a:extLst>
          </p:cNvPr>
          <p:cNvCxnSpPr>
            <a:cxnSpLocks/>
          </p:cNvCxnSpPr>
          <p:nvPr/>
        </p:nvCxnSpPr>
        <p:spPr>
          <a:xfrm flipH="1">
            <a:off x="0" y="2708920"/>
            <a:ext cx="48702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70CCAA3E-1AC8-4DC1-A80C-BFBB304EE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972" y="5390959"/>
            <a:ext cx="2533389" cy="137179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6851D21-7BB3-47C3-B97C-530668095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88" y="4757937"/>
            <a:ext cx="1209571" cy="20048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64FAD7-D7F1-4CA4-B94C-FF902E8FAB3C}"/>
              </a:ext>
            </a:extLst>
          </p:cNvPr>
          <p:cNvSpPr txBox="1"/>
          <p:nvPr/>
        </p:nvSpPr>
        <p:spPr>
          <a:xfrm>
            <a:off x="1896055" y="4832512"/>
            <a:ext cx="2980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Διδάσκουσα</a:t>
            </a:r>
            <a:r>
              <a:rPr lang="en-US" dirty="0"/>
              <a:t>: </a:t>
            </a:r>
            <a:r>
              <a:rPr lang="el-GR" dirty="0"/>
              <a:t>Ευγενία </a:t>
            </a:r>
            <a:r>
              <a:rPr lang="el-GR" dirty="0" err="1"/>
              <a:t>Βέλλα</a:t>
            </a:r>
            <a:endParaRPr lang="el-GR" dirty="0"/>
          </a:p>
        </p:txBody>
      </p:sp>
      <p:pic>
        <p:nvPicPr>
          <p:cNvPr id="1026" name="Picture 2" descr="Ireland Flag GIFs. 30 Animated Pics of Waving Flags For Free">
            <a:extLst>
              <a:ext uri="{FF2B5EF4-FFF2-40B4-BE49-F238E27FC236}">
                <a16:creationId xmlns:a16="http://schemas.microsoft.com/office/drawing/2014/main" id="{BD1C82B8-1B72-4AA1-B06E-65D3FFF81C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28" y="4790423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B86D8D-CA4B-40D7-957B-7A169FB78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376" y="250304"/>
            <a:ext cx="6494510" cy="870992"/>
          </a:xfrm>
        </p:spPr>
        <p:txBody>
          <a:bodyPr/>
          <a:lstStyle/>
          <a:p>
            <a:r>
              <a:rPr lang="el-GR" dirty="0"/>
              <a:t>Μεθοδολογία υποδείγματος</a:t>
            </a:r>
          </a:p>
        </p:txBody>
      </p:sp>
      <p:graphicFrame>
        <p:nvGraphicFramePr>
          <p:cNvPr id="6" name="Θέση περιεχομένου 5">
            <a:extLst>
              <a:ext uri="{FF2B5EF4-FFF2-40B4-BE49-F238E27FC236}">
                <a16:creationId xmlns:a16="http://schemas.microsoft.com/office/drawing/2014/main" id="{7FED2986-90F5-4BF5-9D74-FA65745695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19665"/>
              </p:ext>
            </p:extLst>
          </p:nvPr>
        </p:nvGraphicFramePr>
        <p:xfrm>
          <a:off x="599980" y="917788"/>
          <a:ext cx="8172908" cy="5698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Γραμμή σύνδεσης: Γωνιώδης 9">
            <a:extLst>
              <a:ext uri="{FF2B5EF4-FFF2-40B4-BE49-F238E27FC236}">
                <a16:creationId xmlns:a16="http://schemas.microsoft.com/office/drawing/2014/main" id="{A3579C0E-3EFE-45B5-82AD-5011B1905B0E}"/>
              </a:ext>
            </a:extLst>
          </p:cNvPr>
          <p:cNvCxnSpPr>
            <a:cxnSpLocks/>
          </p:cNvCxnSpPr>
          <p:nvPr/>
        </p:nvCxnSpPr>
        <p:spPr>
          <a:xfrm>
            <a:off x="7073663" y="2204864"/>
            <a:ext cx="2189101" cy="3600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453C594-6BB5-4D10-BDA5-2E418413E48E}"/>
              </a:ext>
            </a:extLst>
          </p:cNvPr>
          <p:cNvSpPr txBox="1"/>
          <p:nvPr/>
        </p:nvSpPr>
        <p:spPr>
          <a:xfrm>
            <a:off x="9406780" y="1828283"/>
            <a:ext cx="2448272" cy="38779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u="sng" dirty="0"/>
              <a:t>Υποθέσεις</a:t>
            </a:r>
          </a:p>
          <a:p>
            <a:pPr algn="ctr"/>
            <a:endParaRPr lang="el-GR" sz="2400" u="sng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Οι εξαγωγές είναι εξωγενής μεταβλητή</a:t>
            </a:r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trike="sngStrike" dirty="0"/>
              <a:t>Πλήρως ανταγωνιστικές αγορές  </a:t>
            </a:r>
            <a:r>
              <a:rPr lang="el-GR" dirty="0">
                <a:latin typeface="Calibri Light" panose="020F0302020204030204" pitchFamily="34" charset="0"/>
              </a:rPr>
              <a:t>→ εισαγωγή στρεβλώσεων</a:t>
            </a:r>
          </a:p>
          <a:p>
            <a:endParaRPr lang="el-GR" dirty="0">
              <a:latin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>
                <a:latin typeface="Calibri Light" panose="020F0302020204030204" pitchFamily="34" charset="0"/>
              </a:rPr>
              <a:t>Μονοπωλιακός ανταγωνισμός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55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ircle gif transparent 7 » GIF Images Download">
            <a:extLst>
              <a:ext uri="{FF2B5EF4-FFF2-40B4-BE49-F238E27FC236}">
                <a16:creationId xmlns:a16="http://schemas.microsoft.com/office/drawing/2014/main" id="{3D84AE77-D9DD-414F-A2C6-1F8EA38A0D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002" y="926857"/>
            <a:ext cx="5607554" cy="560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24749" y="204019"/>
            <a:ext cx="10971372" cy="704701"/>
          </a:xfrm>
        </p:spPr>
        <p:txBody>
          <a:bodyPr rtlCol="0"/>
          <a:lstStyle/>
          <a:p>
            <a:pPr rtl="0"/>
            <a:r>
              <a:rPr lang="el-GR" dirty="0"/>
              <a:t>Λύσεις Υποδείγματος</a:t>
            </a:r>
            <a:endParaRPr lang="el" dirty="0"/>
          </a:p>
        </p:txBody>
      </p:sp>
      <p:graphicFrame>
        <p:nvGraphicFramePr>
          <p:cNvPr id="4" name="Θέση περιεχομένου 3" descr="Κατακόρυφη λίστα με κουκκίδες πλαισίου όπου εμφανίζονται 3 ομάδες τακτοποιημένες η μία κάτω από την άλλη και υπάρχουν κουκκίδες κάτω από κάθε ομάδα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2609854"/>
              </p:ext>
            </p:extLst>
          </p:nvPr>
        </p:nvGraphicFramePr>
        <p:xfrm>
          <a:off x="1617392" y="917788"/>
          <a:ext cx="8365452" cy="560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888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1" y="152400"/>
            <a:ext cx="12188825" cy="54029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l-GR" dirty="0"/>
              <a:t>Αποτελέσματα</a:t>
            </a:r>
            <a:endParaRPr lang="el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FDCFDDC1-4B74-4EC7-9B95-AA7FB64B1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99" y="773812"/>
            <a:ext cx="5182323" cy="5827553"/>
          </a:xfr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692EDA24-F672-4D2F-8379-F4ACB9FCE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674" y="773813"/>
            <a:ext cx="5487952" cy="582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6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1" y="152400"/>
            <a:ext cx="12188825" cy="54029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l-GR" dirty="0"/>
              <a:t>Αποτελέσματα</a:t>
            </a:r>
            <a:endParaRPr lang="el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04EEBCF5-7587-4C87-8961-A0C7BEF64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49" y="980728"/>
            <a:ext cx="7858926" cy="5474326"/>
          </a:xfrm>
        </p:spPr>
      </p:pic>
    </p:spTree>
    <p:extLst>
      <p:ext uri="{BB962C8B-B14F-4D97-AF65-F5344CB8AC3E}">
        <p14:creationId xmlns:p14="http://schemas.microsoft.com/office/powerpoint/2010/main" val="292480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8ADED4-9144-4A66-A9FC-899DE664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8" y="47625"/>
            <a:ext cx="10971372" cy="1066800"/>
          </a:xfrm>
        </p:spPr>
        <p:txBody>
          <a:bodyPr/>
          <a:lstStyle/>
          <a:p>
            <a:r>
              <a:rPr lang="el-GR" dirty="0"/>
              <a:t>Συμπεράσματα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F6812F-F05E-43F2-99D0-3ABC24F57B2A}"/>
              </a:ext>
            </a:extLst>
          </p:cNvPr>
          <p:cNvSpPr txBox="1"/>
          <p:nvPr/>
        </p:nvSpPr>
        <p:spPr>
          <a:xfrm>
            <a:off x="2025960" y="1566952"/>
            <a:ext cx="813690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ανάπτυξη του εξαγωγικού τομέα τροφοδότησε την φούσκα εντός του μη-εμπορεύσιμου τομέα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Μέχρι το 2007 ο τομέας των οικοδομών είχε άνιση επιρροή προς την εγχώρια δραστηριότητα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Σημαντική εξισορρόπηση μέσω επιστροφής των παραγωγικών συντελεστών στον πιο παραγωγικό τομέα, μετά την κρίση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συμβολή των διαρθρωτικών μεταρρυθμίσεων ήταν «ταπεινή»</a:t>
            </a:r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168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608013" y="1556792"/>
            <a:ext cx="3962400" cy="1159024"/>
          </a:xfrm>
        </p:spPr>
        <p:txBody>
          <a:bodyPr rtlCol="0"/>
          <a:lstStyle/>
          <a:p>
            <a:pPr algn="ctr" rtl="0"/>
            <a:r>
              <a:rPr lang="el-GR" dirty="0"/>
              <a:t>Σας ευχαριστώ πολύ</a:t>
            </a:r>
            <a:endParaRPr lang="el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half" idx="2"/>
          </p:nvPr>
        </p:nvSpPr>
        <p:spPr>
          <a:xfrm>
            <a:off x="634552" y="3569193"/>
            <a:ext cx="3962400" cy="2164063"/>
          </a:xfrm>
        </p:spPr>
        <p:txBody>
          <a:bodyPr rtlCol="0"/>
          <a:lstStyle/>
          <a:p>
            <a:pPr algn="ctr" rt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Ιωάννα Βιδιαδάκη</a:t>
            </a:r>
          </a:p>
          <a:p>
            <a:pPr algn="ctr" rtl="0"/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Α.Μ. 4160012</a:t>
            </a:r>
          </a:p>
          <a:p>
            <a:pPr algn="ctr" rtl="0"/>
            <a:endParaRPr lang="el-GR" dirty="0"/>
          </a:p>
          <a:p>
            <a:pPr algn="ctr" rtl="0"/>
            <a:r>
              <a:rPr lang="en-US" dirty="0">
                <a:hlinkClick r:id="rId3"/>
              </a:rPr>
              <a:t>ioanna.vidiadaki@gmail.com</a:t>
            </a:r>
            <a:endParaRPr lang="en-US" dirty="0"/>
          </a:p>
          <a:p>
            <a:pPr rtl="0"/>
            <a:endParaRPr lang="el-GR" dirty="0"/>
          </a:p>
        </p:txBody>
      </p:sp>
      <p:pic>
        <p:nvPicPr>
          <p:cNvPr id="6" name="Θέση εικόνας 31">
            <a:extLst>
              <a:ext uri="{FF2B5EF4-FFF2-40B4-BE49-F238E27FC236}">
                <a16:creationId xmlns:a16="http://schemas.microsoft.com/office/drawing/2014/main" id="{A95F4669-C1FA-4084-9301-5816705F6D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58308" y="1556792"/>
            <a:ext cx="6594613" cy="34640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7012178E-27E5-44A0-A052-E1A8D23CC7F6}"/>
              </a:ext>
            </a:extLst>
          </p:cNvPr>
          <p:cNvCxnSpPr/>
          <p:nvPr/>
        </p:nvCxnSpPr>
        <p:spPr>
          <a:xfrm>
            <a:off x="981844" y="2715816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95853CC8-B4C7-4AA9-BCED-49231E9FC68D}"/>
              </a:ext>
            </a:extLst>
          </p:cNvPr>
          <p:cNvCxnSpPr/>
          <p:nvPr/>
        </p:nvCxnSpPr>
        <p:spPr>
          <a:xfrm>
            <a:off x="1341884" y="2924944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5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>
          <a:xfrm>
            <a:off x="477788" y="152400"/>
            <a:ext cx="10971372" cy="1066800"/>
          </a:xfrm>
        </p:spPr>
        <p:txBody>
          <a:bodyPr rtlCol="0"/>
          <a:lstStyle/>
          <a:p>
            <a:pPr rtl="0"/>
            <a:r>
              <a:rPr lang="el" dirty="0"/>
              <a:t>Σχετικά με το άρθρο</a:t>
            </a:r>
          </a:p>
        </p:txBody>
      </p:sp>
      <p:sp>
        <p:nvSpPr>
          <p:cNvPr id="14" name="Θέση περιεχομένου 13"/>
          <p:cNvSpPr>
            <a:spLocks noGrp="1"/>
          </p:cNvSpPr>
          <p:nvPr>
            <p:ph idx="1"/>
          </p:nvPr>
        </p:nvSpPr>
        <p:spPr>
          <a:xfrm>
            <a:off x="950912" y="1700808"/>
            <a:ext cx="10287000" cy="4190999"/>
          </a:xfrm>
        </p:spPr>
        <p:txBody>
          <a:bodyPr rtlCol="0"/>
          <a:lstStyle/>
          <a:p>
            <a:pPr rtl="0"/>
            <a:r>
              <a:rPr lang="el" dirty="0"/>
              <a:t>Τίτλος</a:t>
            </a:r>
            <a:br>
              <a:rPr lang="el" dirty="0"/>
            </a:br>
            <a:r>
              <a:rPr lang="en-US" dirty="0"/>
              <a:t>“How openness to trade rescued the Irish economy”</a:t>
            </a:r>
            <a:endParaRPr lang="el" dirty="0"/>
          </a:p>
          <a:p>
            <a:pPr rtl="0"/>
            <a:r>
              <a:rPr lang="el-GR" dirty="0"/>
              <a:t>Συγγραφείς</a:t>
            </a:r>
            <a:br>
              <a:rPr lang="el-GR" dirty="0"/>
            </a:br>
            <a:r>
              <a:rPr lang="en-US" dirty="0">
                <a:hlinkClick r:id="rId3"/>
              </a:rPr>
              <a:t>Kieran </a:t>
            </a:r>
            <a:r>
              <a:rPr lang="en-US" dirty="0" err="1">
                <a:hlinkClick r:id="rId3"/>
              </a:rPr>
              <a:t>McQuinn</a:t>
            </a:r>
            <a:r>
              <a:rPr lang="en-US" dirty="0"/>
              <a:t> &amp; </a:t>
            </a:r>
            <a:r>
              <a:rPr lang="en-US" dirty="0">
                <a:hlinkClick r:id="rId4"/>
              </a:rPr>
              <a:t>Petros </a:t>
            </a:r>
            <a:r>
              <a:rPr lang="en-US" dirty="0" err="1">
                <a:hlinkClick r:id="rId4"/>
              </a:rPr>
              <a:t>Varthalitis</a:t>
            </a:r>
            <a:endParaRPr lang="el" dirty="0"/>
          </a:p>
          <a:p>
            <a:pPr rtl="0"/>
            <a:r>
              <a:rPr lang="el-GR" dirty="0"/>
              <a:t>Σύνδεσμος άρθρου</a:t>
            </a:r>
            <a:br>
              <a:rPr lang="el-GR" dirty="0"/>
            </a:br>
            <a:r>
              <a:rPr lang="el-GR" dirty="0">
                <a:hlinkClick r:id="rId5"/>
              </a:rPr>
              <a:t>εδώ</a:t>
            </a:r>
            <a:endParaRPr lang="el" dirty="0"/>
          </a:p>
        </p:txBody>
      </p:sp>
      <p:pic>
        <p:nvPicPr>
          <p:cNvPr id="4098" name="Picture 2" descr="Mouse click effect gif element dynamic image | PNG Images GIF Free Download  - Pikbest">
            <a:extLst>
              <a:ext uri="{FF2B5EF4-FFF2-40B4-BE49-F238E27FC236}">
                <a16:creationId xmlns:a16="http://schemas.microsoft.com/office/drawing/2014/main" id="{444F1A3E-8222-41FE-A608-A6078B269B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2924944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7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>
          <a:xfrm>
            <a:off x="477788" y="152400"/>
            <a:ext cx="10971372" cy="1066800"/>
          </a:xfrm>
        </p:spPr>
        <p:txBody>
          <a:bodyPr rtlCol="0"/>
          <a:lstStyle/>
          <a:p>
            <a:pPr rtl="0"/>
            <a:r>
              <a:rPr lang="el" dirty="0"/>
              <a:t>Κύριο Ερώτημα</a:t>
            </a:r>
          </a:p>
        </p:txBody>
      </p:sp>
      <p:sp>
        <p:nvSpPr>
          <p:cNvPr id="14" name="Θέση περιεχομένου 13"/>
          <p:cNvSpPr>
            <a:spLocks noGrp="1"/>
          </p:cNvSpPr>
          <p:nvPr>
            <p:ph idx="1"/>
          </p:nvPr>
        </p:nvSpPr>
        <p:spPr>
          <a:xfrm>
            <a:off x="1038386" y="1458343"/>
            <a:ext cx="10112052" cy="3600400"/>
          </a:xfrm>
        </p:spPr>
        <p:txBody>
          <a:bodyPr rtlCol="0"/>
          <a:lstStyle/>
          <a:p>
            <a:pPr marL="0" indent="0" rtl="0">
              <a:buNone/>
            </a:pPr>
            <a:r>
              <a:rPr lang="el" dirty="0"/>
              <a:t>Η</a:t>
            </a:r>
            <a:r>
              <a:rPr lang="en-US" dirty="0"/>
              <a:t> </a:t>
            </a:r>
            <a:r>
              <a:rPr lang="el-GR" dirty="0"/>
              <a:t>ανάρρωση και ανάκαμψη της ιρλανδικής οικονομίας οφείλεται</a:t>
            </a:r>
          </a:p>
          <a:p>
            <a:pPr marL="0" indent="0" rtl="0">
              <a:buNone/>
            </a:pPr>
            <a:r>
              <a:rPr lang="el-GR" dirty="0"/>
              <a:t> στην υιοθέτηση αποτελεσματικών διαρθρωτικών μεταρρυθμίσεων</a:t>
            </a:r>
          </a:p>
          <a:p>
            <a:pPr marL="0" indent="0" algn="ctr" rtl="0">
              <a:buNone/>
            </a:pPr>
            <a:r>
              <a:rPr lang="el-GR" dirty="0"/>
              <a:t>ή</a:t>
            </a:r>
          </a:p>
          <a:p>
            <a:pPr marL="0" indent="0" rtl="0">
              <a:buNone/>
            </a:pPr>
            <a:r>
              <a:rPr lang="el-GR" dirty="0"/>
              <a:t>στην οικονομική εξισορρόπηση μέσω της μεταφοράς πόρων από τον μη-εμπορεύσιμο στον εμπορεύσιμο τομέα της οικονομίας</a:t>
            </a:r>
          </a:p>
        </p:txBody>
      </p:sp>
      <p:pic>
        <p:nvPicPr>
          <p:cNvPr id="1026" name="Picture 2" descr="Arrows GIFs - Get the best GIF on GIPHY">
            <a:extLst>
              <a:ext uri="{FF2B5EF4-FFF2-40B4-BE49-F238E27FC236}">
                <a16:creationId xmlns:a16="http://schemas.microsoft.com/office/drawing/2014/main" id="{7D55975F-3E02-4D7C-803C-5DF5C4B968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1844824"/>
            <a:ext cx="704614" cy="95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rrows GIFs - Get the best GIF on GIPHY">
            <a:extLst>
              <a:ext uri="{FF2B5EF4-FFF2-40B4-BE49-F238E27FC236}">
                <a16:creationId xmlns:a16="http://schemas.microsoft.com/office/drawing/2014/main" id="{BBBBCAE8-60D1-4ED0-A4B9-06A6BA04CA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84" y="3451783"/>
            <a:ext cx="704614" cy="95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imated question mark by Maryam Babaei | Dribbble">
            <a:extLst>
              <a:ext uri="{FF2B5EF4-FFF2-40B4-BE49-F238E27FC236}">
                <a16:creationId xmlns:a16="http://schemas.microsoft.com/office/drawing/2014/main" id="{698EF86C-1F6E-49FA-8FE0-9867785A78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860" y="3890760"/>
            <a:ext cx="1584177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21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Θέση περιεχομένου 8">
            <a:extLst>
              <a:ext uri="{FF2B5EF4-FFF2-40B4-BE49-F238E27FC236}">
                <a16:creationId xmlns:a16="http://schemas.microsoft.com/office/drawing/2014/main" id="{D390CD7F-3EAF-4521-88CB-02650C75E3E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22500014"/>
              </p:ext>
            </p:extLst>
          </p:nvPr>
        </p:nvGraphicFramePr>
        <p:xfrm>
          <a:off x="261764" y="1181100"/>
          <a:ext cx="11305256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49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/>
          </p:nvPr>
        </p:nvSpPr>
        <p:spPr>
          <a:xfrm>
            <a:off x="269303" y="260648"/>
            <a:ext cx="10971372" cy="1066800"/>
          </a:xfrm>
        </p:spPr>
        <p:txBody>
          <a:bodyPr rtlCol="0"/>
          <a:lstStyle/>
          <a:p>
            <a:pPr rtl="0"/>
            <a:r>
              <a:rPr lang="el-GR" dirty="0"/>
              <a:t>Ο ρόλος του εμπορικού ανοίγματος της Ιρλανδίας και η σύγκλιση με τις πλουσιότερες χώρες της ΕΕ του ‘90</a:t>
            </a:r>
            <a:endParaRPr lang="el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EE780F9-2CA8-48BA-8F58-F3042D8ABD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88" y="1327448"/>
            <a:ext cx="8227601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22C9D9-4F42-4DCA-87E5-B74F7BB5BA0E}"/>
              </a:ext>
            </a:extLst>
          </p:cNvPr>
          <p:cNvSpPr txBox="1"/>
          <p:nvPr/>
        </p:nvSpPr>
        <p:spPr>
          <a:xfrm>
            <a:off x="10073541" y="2348880"/>
            <a:ext cx="178151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Ιρλανδία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Γερμανία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Γαλλία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Ιταλία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Ολλανδία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Ισπανία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Ελλάδα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Πορτογαλία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963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7748" y="296416"/>
            <a:ext cx="10971372" cy="684312"/>
          </a:xfrm>
        </p:spPr>
        <p:txBody>
          <a:bodyPr rtlCol="0"/>
          <a:lstStyle/>
          <a:p>
            <a:pPr rtl="0"/>
            <a:r>
              <a:rPr lang="el-GR" dirty="0"/>
              <a:t>Δ</a:t>
            </a:r>
            <a:r>
              <a:rPr lang="el" dirty="0"/>
              <a:t>ιεθνείς μεταβλητές «κλειδία»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CE5ED68-2636-4740-968B-9AFCC0A31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91" y="1363216"/>
            <a:ext cx="8577441" cy="4898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Morgan Lane GIFs - Find &amp;amp; Share on GIPHY">
            <a:extLst>
              <a:ext uri="{FF2B5EF4-FFF2-40B4-BE49-F238E27FC236}">
                <a16:creationId xmlns:a16="http://schemas.microsoft.com/office/drawing/2014/main" id="{EB14A319-0211-4FF6-86D4-D3742839F1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364" y="8486"/>
            <a:ext cx="1385594" cy="138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4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op Bubbles Gif Stickers for Android &amp;amp; iOS | Gfycat">
            <a:extLst>
              <a:ext uri="{FF2B5EF4-FFF2-40B4-BE49-F238E27FC236}">
                <a16:creationId xmlns:a16="http://schemas.microsoft.com/office/drawing/2014/main" id="{B323E39B-F911-4BFC-9E90-6698971324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573" y="3936504"/>
            <a:ext cx="5748323" cy="320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op Bubbles Gif Stickers for Android &amp;amp; iOS | Gfycat">
            <a:extLst>
              <a:ext uri="{FF2B5EF4-FFF2-40B4-BE49-F238E27FC236}">
                <a16:creationId xmlns:a16="http://schemas.microsoft.com/office/drawing/2014/main" id="{6CA0449D-F00C-4497-B7B6-5067D07519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76" y="-99392"/>
            <a:ext cx="5748323" cy="320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18D9E8F9-4F50-4436-889A-2DF71996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1015008"/>
          </a:xfrm>
        </p:spPr>
        <p:txBody>
          <a:bodyPr/>
          <a:lstStyle/>
          <a:p>
            <a:r>
              <a:rPr lang="el-GR" dirty="0"/>
              <a:t>Η φούσκα του 2004-2007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79180568-C02E-43A4-A301-8434E48C3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16" y="1081900"/>
            <a:ext cx="6665611" cy="4679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E9CF963-47E3-41B0-9C42-FC3C67731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8014" y="1916832"/>
            <a:ext cx="3962400" cy="4471392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εγχώρια αγορά ακινήτων γίνεται όλο και πιο προσιτή </a:t>
            </a:r>
            <a:br>
              <a:rPr lang="el-GR" dirty="0"/>
            </a:br>
            <a:r>
              <a:rPr lang="el-GR" dirty="0">
                <a:solidFill>
                  <a:srgbClr val="00B050"/>
                </a:solidFill>
                <a:latin typeface="Calibri Light" panose="020F0302020204030204" pitchFamily="34" charset="0"/>
              </a:rPr>
              <a:t>→</a:t>
            </a:r>
            <a:r>
              <a:rPr lang="el-GR" dirty="0">
                <a:latin typeface="Calibri Light" panose="020F0302020204030204" pitchFamily="34" charset="0"/>
              </a:rPr>
              <a:t> αύξηση της ζήτησης </a:t>
            </a:r>
          </a:p>
          <a:p>
            <a:endParaRPr lang="el-GR" dirty="0">
              <a:latin typeface="Calibri Light" panose="020F0302020204030204" pitchFamily="34" charset="0"/>
            </a:endParaRPr>
          </a:p>
          <a:p>
            <a:r>
              <a:rPr lang="el-GR" b="1" dirty="0">
                <a:latin typeface="Calibri Light" panose="020F0302020204030204" pitchFamily="34" charset="0"/>
              </a:rPr>
              <a:t>Αύξηση των τιμών</a:t>
            </a:r>
            <a:r>
              <a:rPr lang="el-GR" dirty="0">
                <a:latin typeface="Calibri Light" panose="020F0302020204030204" pitchFamily="34" charset="0"/>
              </a:rPr>
              <a:t> των ιρλανδικών </a:t>
            </a:r>
            <a:r>
              <a:rPr lang="el-GR" b="1" dirty="0">
                <a:latin typeface="Calibri Light" panose="020F0302020204030204" pitchFamily="34" charset="0"/>
              </a:rPr>
              <a:t>ακινήτων</a:t>
            </a:r>
            <a:r>
              <a:rPr lang="el-GR" dirty="0">
                <a:latin typeface="Calibri Light" panose="020F0302020204030204" pitchFamily="34" charset="0"/>
              </a:rPr>
              <a:t> σχεδόν </a:t>
            </a:r>
            <a:r>
              <a:rPr lang="el-GR" b="1" dirty="0">
                <a:latin typeface="Calibri Light" panose="020F0302020204030204" pitchFamily="34" charset="0"/>
              </a:rPr>
              <a:t>9% ετησίως </a:t>
            </a:r>
            <a:r>
              <a:rPr lang="el-GR" dirty="0">
                <a:latin typeface="Calibri Light" panose="020F0302020204030204" pitchFamily="34" charset="0"/>
              </a:rPr>
              <a:t>από το 1995 μέχρι το 2007</a:t>
            </a:r>
          </a:p>
          <a:p>
            <a:endParaRPr lang="el-GR" dirty="0">
              <a:latin typeface="Calibri Light" panose="020F0302020204030204" pitchFamily="34" charset="0"/>
            </a:endParaRPr>
          </a:p>
          <a:p>
            <a:r>
              <a:rPr lang="el-GR" u="sng" dirty="0">
                <a:latin typeface="Calibri Light" panose="020F0302020204030204" pitchFamily="34" charset="0"/>
              </a:rPr>
              <a:t>2003-2007</a:t>
            </a:r>
            <a:br>
              <a:rPr lang="el-GR" dirty="0">
                <a:latin typeface="Calibri Light" panose="020F0302020204030204" pitchFamily="34" charset="0"/>
              </a:rPr>
            </a:br>
            <a:r>
              <a:rPr lang="el-GR" dirty="0">
                <a:latin typeface="Calibri Light" panose="020F0302020204030204" pitchFamily="34" charset="0"/>
              </a:rPr>
              <a:t>οι στεγαστικές </a:t>
            </a:r>
            <a:r>
              <a:rPr lang="el-GR" b="1" dirty="0">
                <a:latin typeface="Calibri Light" panose="020F0302020204030204" pitchFamily="34" charset="0"/>
              </a:rPr>
              <a:t>επενδύσεις</a:t>
            </a:r>
            <a:r>
              <a:rPr lang="el-GR" dirty="0">
                <a:latin typeface="Calibri Light" panose="020F0302020204030204" pitchFamily="34" charset="0"/>
              </a:rPr>
              <a:t> αποτελούσαν το </a:t>
            </a:r>
            <a:r>
              <a:rPr lang="el-GR" b="1" dirty="0">
                <a:latin typeface="Calibri Light" panose="020F0302020204030204" pitchFamily="34" charset="0"/>
              </a:rPr>
              <a:t>12% του ΑΕΠ</a:t>
            </a:r>
          </a:p>
          <a:p>
            <a:endParaRPr lang="el-GR" dirty="0">
              <a:latin typeface="Calibri Light" panose="020F0302020204030204" pitchFamily="34" charset="0"/>
            </a:endParaRPr>
          </a:p>
          <a:p>
            <a:r>
              <a:rPr lang="el-GR" u="sng" dirty="0">
                <a:latin typeface="Calibri Light" panose="020F0302020204030204" pitchFamily="34" charset="0"/>
              </a:rPr>
              <a:t>2000-2007</a:t>
            </a:r>
          </a:p>
          <a:p>
            <a:r>
              <a:rPr lang="el-GR" dirty="0">
                <a:latin typeface="Calibri Light" panose="020F0302020204030204" pitchFamily="34" charset="0"/>
              </a:rPr>
              <a:t>Αύξηση του ποσοστού απασχόλησης στον </a:t>
            </a:r>
            <a:r>
              <a:rPr lang="el-GR" b="1" dirty="0">
                <a:latin typeface="Calibri Light" panose="020F0302020204030204" pitchFamily="34" charset="0"/>
              </a:rPr>
              <a:t>τομέα της οικοδομής </a:t>
            </a:r>
            <a:r>
              <a:rPr lang="el-GR" dirty="0">
                <a:latin typeface="Calibri Light" panose="020F0302020204030204" pitchFamily="34" charset="0"/>
              </a:rPr>
              <a:t>μέχρι και </a:t>
            </a:r>
            <a:r>
              <a:rPr lang="el-GR" b="1" dirty="0">
                <a:latin typeface="Calibri Light" panose="020F0302020204030204" pitchFamily="34" charset="0"/>
              </a:rPr>
              <a:t>75%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6270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93119" y="412359"/>
            <a:ext cx="3962400" cy="1015009"/>
          </a:xfr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/>
          <a:lstStyle/>
          <a:p>
            <a:pPr algn="ctr" rtl="0"/>
            <a:r>
              <a:rPr lang="el-GR" dirty="0"/>
              <a:t>Από την ημερά της κρίση και μετά</a:t>
            </a:r>
            <a:endParaRPr lang="el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BEE8731D-9EEA-4666-8E66-E6B015745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3" y="211560"/>
            <a:ext cx="6012319" cy="2880320"/>
          </a:xfr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409BC217-B31D-4694-9261-1BBF5F979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916832"/>
            <a:ext cx="4881095" cy="351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E745AEFB-1837-40DB-A14C-2E6A54F4E9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830" y="3234387"/>
            <a:ext cx="6055145" cy="3412053"/>
          </a:xfrm>
          <a:prstGeom prst="rect">
            <a:avLst/>
          </a:prstGeom>
        </p:spPr>
      </p:pic>
      <p:pic>
        <p:nvPicPr>
          <p:cNvPr id="4102" name="Picture 6" descr="Index of /images">
            <a:extLst>
              <a:ext uri="{FF2B5EF4-FFF2-40B4-BE49-F238E27FC236}">
                <a16:creationId xmlns:a16="http://schemas.microsoft.com/office/drawing/2014/main" id="{9F476A3B-5B98-4029-873A-0BD7D2F4C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437" y="917586"/>
            <a:ext cx="1735917" cy="99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3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DCA53B-C402-4D10-BE64-37CE44649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66" y="404664"/>
            <a:ext cx="9234462" cy="1080120"/>
          </a:xfrm>
        </p:spPr>
        <p:txBody>
          <a:bodyPr/>
          <a:lstStyle/>
          <a:p>
            <a:r>
              <a:rPr lang="el-GR" dirty="0"/>
              <a:t>Η συμβολή των διαρθρωτικών μεταρρυθμίσεων την περίοδο 2008-2014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9271CE8B-F902-4390-8C95-704296DFE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06" y="1700808"/>
            <a:ext cx="8863762" cy="45371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562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Μάρκετινγκ 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5663_TF02801084" id="{5B5B534D-49A1-4039-84DC-3A65F1AA21CA}" vid="{9629A590-586F-4821-9E5D-4164B0080CFA}"/>
    </a:ext>
  </a:extLst>
</a:theme>
</file>

<file path=ppt/theme/theme2.xml><?xml version="1.0" encoding="utf-8"?>
<a:theme xmlns:a="http://schemas.openxmlformats.org/drawingml/2006/main" name="Θέμα του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E0582D4D32F441AE8E34F850285099" ma:contentTypeVersion="2" ma:contentTypeDescription="Create a new document." ma:contentTypeScope="" ma:versionID="7bedb302173885353fe640c956586d4d">
  <xsd:schema xmlns:xsd="http://www.w3.org/2001/XMLSchema" xmlns:xs="http://www.w3.org/2001/XMLSchema" xmlns:p="http://schemas.microsoft.com/office/2006/metadata/properties" xmlns:ns2="dc1d3749-b18e-43b5-8087-4a2b721e4340" targetNamespace="http://schemas.microsoft.com/office/2006/metadata/properties" ma:root="true" ma:fieldsID="2621709e26da062dda0f44876f0cec0d" ns2:_="">
    <xsd:import namespace="dc1d3749-b18e-43b5-8087-4a2b721e43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1d3749-b18e-43b5-8087-4a2b721e43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AACE6D-8EB6-447A-8DFD-C2C0C52916A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2EAE030-FB38-473B-80D4-43EA0D939BDC}"/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γυάλινου κύβου για επιχειρήσεις, μάρκετινγκ (ευρεία οθόνη)</Template>
  <TotalTime>885</TotalTime>
  <Words>342</Words>
  <Application>Microsoft Office PowerPoint</Application>
  <PresentationFormat>Προσαρμογή</PresentationFormat>
  <Paragraphs>86</Paragraphs>
  <Slides>15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1" baseType="lpstr">
      <vt:lpstr>Arial</vt:lpstr>
      <vt:lpstr>Calibri Light</vt:lpstr>
      <vt:lpstr>Corbel</vt:lpstr>
      <vt:lpstr>Times New Roman</vt:lpstr>
      <vt:lpstr>Wingdings</vt:lpstr>
      <vt:lpstr>Μάρκετινγκ 16x9</vt:lpstr>
      <vt:lpstr>Πώς η Ιρλανδική οικονομία διασώθηκε μέσω του ανοίγματος του εμπορίου.</vt:lpstr>
      <vt:lpstr>Σχετικά με το άρθρο</vt:lpstr>
      <vt:lpstr>Κύριο Ερώτημα</vt:lpstr>
      <vt:lpstr>Παρουσίαση του PowerPoint</vt:lpstr>
      <vt:lpstr>Ο ρόλος του εμπορικού ανοίγματος της Ιρλανδίας και η σύγκλιση με τις πλουσιότερες χώρες της ΕΕ του ‘90</vt:lpstr>
      <vt:lpstr>Διεθνείς μεταβλητές «κλειδία»</vt:lpstr>
      <vt:lpstr>Η φούσκα του 2004-2007</vt:lpstr>
      <vt:lpstr>Από την ημερά της κρίση και μετά</vt:lpstr>
      <vt:lpstr>Η συμβολή των διαρθρωτικών μεταρρυθμίσεων την περίοδο 2008-2014</vt:lpstr>
      <vt:lpstr>Μεθοδολογία υποδείγματος</vt:lpstr>
      <vt:lpstr>Λύσεις Υποδείγματος</vt:lpstr>
      <vt:lpstr>Αποτελέσματα</vt:lpstr>
      <vt:lpstr>Αποτελέσματα</vt:lpstr>
      <vt:lpstr>Συμπεράσματα</vt:lpstr>
      <vt:lpstr>Σας ευχαριστώ πολύ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Πώς η Ιρλανδική οικονομία διασώθηκε μέσω του ανοίγματος του εμπορίου.</dc:title>
  <dc:creator>Ιωάννα Κ.</dc:creator>
  <cp:lastModifiedBy>Ιωάννα Κ.</cp:lastModifiedBy>
  <cp:revision>36</cp:revision>
  <dcterms:created xsi:type="dcterms:W3CDTF">2021-06-08T18:22:37Z</dcterms:created>
  <dcterms:modified xsi:type="dcterms:W3CDTF">2021-06-10T11:26:16Z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0x010100EFE0582D4D32F441AE8E34F850285099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