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12"/>
  </p:notesMasterIdLst>
  <p:sldIdLst>
    <p:sldId id="293" r:id="rId3"/>
    <p:sldId id="294" r:id="rId4"/>
    <p:sldId id="295" r:id="rId5"/>
    <p:sldId id="297" r:id="rId6"/>
    <p:sldId id="258" r:id="rId7"/>
    <p:sldId id="259" r:id="rId8"/>
    <p:sldId id="260" r:id="rId9"/>
    <p:sldId id="261" r:id="rId10"/>
    <p:sldId id="264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17A47-BA6F-497E-8EC7-01D3C9F79818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8AABD-1255-496D-BA10-87FFD84197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03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1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7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8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6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3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18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0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518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474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805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6630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2378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17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2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616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549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9184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207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10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7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0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0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6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6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4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53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5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52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57350" y="2455070"/>
            <a:ext cx="5830974" cy="1316831"/>
          </a:xfrm>
        </p:spPr>
        <p:txBody>
          <a:bodyPr>
            <a:normAutofit fontScale="90000"/>
          </a:bodyPr>
          <a:lstStyle/>
          <a:p>
            <a:r>
              <a:rPr lang="en-US" altLang="el-GR" kern="0" dirty="0" smtClean="0"/>
              <a:t/>
            </a:r>
            <a:br>
              <a:rPr lang="en-US" altLang="el-GR" kern="0" dirty="0" smtClean="0"/>
            </a:br>
            <a:r>
              <a:rPr lang="el-GR" altLang="el-GR" sz="3000" kern="0" dirty="0" smtClean="0"/>
              <a:t>Διοίκηση Τεχνολογίας</a:t>
            </a:r>
            <a:r>
              <a:rPr lang="el-GR" altLang="el-GR" kern="0" dirty="0"/>
              <a:t/>
            </a:r>
            <a:br>
              <a:rPr lang="el-GR" altLang="el-GR" kern="0" dirty="0"/>
            </a:br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5417517"/>
            <a:ext cx="1151573" cy="402908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893" y="5234270"/>
            <a:ext cx="3232717" cy="769405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817694" y="3727848"/>
            <a:ext cx="5868442" cy="1506422"/>
          </a:xfrm>
        </p:spPr>
        <p:txBody>
          <a:bodyPr>
            <a:noAutofit/>
          </a:bodyPr>
          <a:lstStyle/>
          <a:p>
            <a:r>
              <a:rPr lang="en-US" sz="2100" b="1" dirty="0" smtClean="0"/>
              <a:t>Case Study</a:t>
            </a:r>
            <a:r>
              <a:rPr lang="el-GR" sz="2100" b="1" dirty="0" smtClean="0"/>
              <a:t>:</a:t>
            </a:r>
            <a:r>
              <a:rPr lang="en-US" sz="2100" dirty="0" smtClean="0"/>
              <a:t> How smart connected </a:t>
            </a:r>
            <a:r>
              <a:rPr lang="en-US" sz="2100" dirty="0"/>
              <a:t>p</a:t>
            </a:r>
            <a:r>
              <a:rPr lang="en-US" sz="2100" dirty="0" smtClean="0"/>
              <a:t>roducts are transforming competition</a:t>
            </a:r>
            <a:endParaRPr lang="el-GR" sz="2100" dirty="0" smtClean="0"/>
          </a:p>
          <a:p>
            <a:r>
              <a:rPr lang="el-GR" sz="2100" b="1" dirty="0" smtClean="0"/>
              <a:t>Διδάσκων</a:t>
            </a:r>
            <a:r>
              <a:rPr lang="el-GR" sz="2100" b="1" dirty="0"/>
              <a:t>: </a:t>
            </a:r>
            <a:r>
              <a:rPr lang="el-GR" sz="2100" dirty="0"/>
              <a:t>Δρ. Αγγελική </a:t>
            </a:r>
            <a:r>
              <a:rPr lang="el-GR" sz="2100" dirty="0" err="1"/>
              <a:t>Πουλυμενάκου</a:t>
            </a:r>
            <a:endParaRPr lang="el-GR" sz="2100" dirty="0"/>
          </a:p>
          <a:p>
            <a:r>
              <a:rPr lang="el-GR" sz="2100" b="1" dirty="0"/>
              <a:t>Τμήμα: </a:t>
            </a:r>
            <a:r>
              <a:rPr lang="el-GR" sz="2100" dirty="0"/>
              <a:t>Διοικητικής Επιστήμης &amp; Τεχνολογίας</a:t>
            </a:r>
          </a:p>
        </p:txBody>
      </p:sp>
    </p:spTree>
    <p:extLst>
      <p:ext uri="{BB962C8B-B14F-4D97-AF65-F5344CB8AC3E}">
        <p14:creationId xmlns:p14="http://schemas.microsoft.com/office/powerpoint/2010/main" val="27987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862827"/>
            <a:ext cx="6172200" cy="3394472"/>
          </a:xfrm>
        </p:spPr>
        <p:txBody>
          <a:bodyPr>
            <a:normAutofit/>
          </a:bodyPr>
          <a:lstStyle/>
          <a:p>
            <a:r>
              <a:rPr lang="el-GR" sz="18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1800" dirty="0"/>
          </a:p>
          <a:p>
            <a:r>
              <a:rPr lang="el-GR" sz="1800" dirty="0"/>
              <a:t>Το έργο «</a:t>
            </a:r>
            <a:r>
              <a:rPr lang="el-GR" sz="1800" b="1" dirty="0"/>
              <a:t>Ανοικτά Ακαδημαϊκά Μαθήματα στο Οικονομικό Πανεπιστήμιο Αθηνών</a:t>
            </a:r>
            <a:r>
              <a:rPr lang="el-GR" sz="18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18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234" y="4648548"/>
            <a:ext cx="4860036" cy="115671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100" dirty="0"/>
              <a:t>Το παρόν εκπαιδευτικό υλικό υπόκειται σε</a:t>
            </a:r>
            <a:r>
              <a:rPr lang="en-US" sz="2100" dirty="0"/>
              <a:t> </a:t>
            </a:r>
            <a:r>
              <a:rPr lang="el-GR" sz="2100" dirty="0"/>
              <a:t>άδειες χρήσης </a:t>
            </a:r>
            <a:r>
              <a:rPr lang="en-US" sz="2100" dirty="0"/>
              <a:t>Creative Commons. </a:t>
            </a:r>
            <a:endParaRPr lang="el-GR" sz="2100" dirty="0"/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12976"/>
            <a:ext cx="2303145" cy="8058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/>
              <a:t>Hardware &amp; Software Restrictions</a:t>
            </a:r>
          </a:p>
          <a:p>
            <a:r>
              <a:rPr lang="en-US" altLang="el-GR" sz="2000" dirty="0"/>
              <a:t>China’s role in supplier’s strength</a:t>
            </a:r>
          </a:p>
          <a:p>
            <a:r>
              <a:rPr lang="en-US" altLang="el-GR" sz="2000" dirty="0"/>
              <a:t>Aggressive Acquisitions</a:t>
            </a:r>
          </a:p>
          <a:p>
            <a:r>
              <a:rPr lang="en-US" altLang="el-GR" sz="2000" dirty="0"/>
              <a:t>Cost Driven Customer’s choice</a:t>
            </a:r>
          </a:p>
          <a:p>
            <a:r>
              <a:rPr lang="en-US" altLang="el-GR" sz="2000" dirty="0"/>
              <a:t>Sensitive Data Protection</a:t>
            </a:r>
          </a:p>
          <a:p>
            <a:pPr marL="457200" indent="-457200">
              <a:buNone/>
            </a:pPr>
            <a:endParaRPr lang="el-GR" altLang="el-GR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464646"/>
                </a:solidFill>
                <a:latin typeface="+mn-lt"/>
              </a:rPr>
              <a:t>HW &amp; SW Restrictions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l-GR" sz="105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Hardware Production is still expensive</a:t>
            </a:r>
          </a:p>
          <a:p>
            <a:r>
              <a:rPr lang="en-US" sz="2000" dirty="0"/>
              <a:t>Software Development ahead of Hardware</a:t>
            </a:r>
          </a:p>
          <a:p>
            <a:r>
              <a:rPr lang="en-US" sz="2000" dirty="0"/>
              <a:t>Network Bandwidth not enough for full appliance</a:t>
            </a:r>
          </a:p>
          <a:p>
            <a:r>
              <a:rPr lang="en-US" sz="2000" dirty="0"/>
              <a:t>Internet not accessible in 1/3 of the planet</a:t>
            </a:r>
          </a:p>
          <a:p>
            <a:r>
              <a:rPr lang="en-US" sz="2000" dirty="0"/>
              <a:t>Software innovative products are subject to easy copy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862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>
          <a:xfrm>
            <a:off x="1726362" y="310552"/>
            <a:ext cx="5829300" cy="96031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altLang="el-GR" b="1" dirty="0">
                <a:latin typeface="+mn-lt"/>
              </a:rPr>
              <a:t>Supplier’s Strength</a:t>
            </a:r>
            <a:endParaRPr lang="el-GR" altLang="el-GR" b="1" dirty="0" smtClean="0">
              <a:latin typeface="+mn-lt"/>
            </a:endParaRPr>
          </a:p>
        </p:txBody>
      </p:sp>
      <p:sp>
        <p:nvSpPr>
          <p:cNvPr id="8198" name="Rectangle 5"/>
          <p:cNvSpPr>
            <a:spLocks noGrp="1" noChangeArrowheads="1"/>
          </p:cNvSpPr>
          <p:nvPr>
            <p:ph idx="1"/>
          </p:nvPr>
        </p:nvSpPr>
        <p:spPr>
          <a:xfrm>
            <a:off x="1657350" y="1421485"/>
            <a:ext cx="5829300" cy="4599753"/>
          </a:xfrm>
          <a:noFill/>
        </p:spPr>
        <p:txBody>
          <a:bodyPr>
            <a:noAutofit/>
          </a:bodyPr>
          <a:lstStyle/>
          <a:p>
            <a:r>
              <a:rPr lang="en-US" altLang="el-GR" sz="2000" dirty="0"/>
              <a:t>Customers are yet engaged to final distributor </a:t>
            </a:r>
          </a:p>
          <a:p>
            <a:pPr marL="457200" indent="-457200">
              <a:buNone/>
            </a:pPr>
            <a:r>
              <a:rPr lang="en-US" altLang="el-GR" sz="2000" dirty="0"/>
              <a:t>   (ex. Apple vs Foxconn)</a:t>
            </a:r>
          </a:p>
          <a:p>
            <a:r>
              <a:rPr lang="en-US" altLang="el-GR" sz="2000" dirty="0"/>
              <a:t>China is the biggest player in HW manufacturers</a:t>
            </a:r>
          </a:p>
          <a:p>
            <a:r>
              <a:rPr lang="en-US" altLang="el-GR" sz="2000" dirty="0"/>
              <a:t>India is the biggest player in programmers</a:t>
            </a:r>
          </a:p>
          <a:p>
            <a:r>
              <a:rPr lang="en-US" altLang="el-GR" sz="2000" dirty="0"/>
              <a:t>Big companies still engaged to manufacturer independent of the technology (ex. Microprocessors are equally important with Sensors &amp; Connectors)</a:t>
            </a:r>
          </a:p>
          <a:p>
            <a:pPr marL="457200" indent="-457200">
              <a:buNone/>
            </a:pPr>
            <a:endParaRPr lang="el-GR" altLang="el-GR" sz="1500" dirty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0A1EC5-3931-4252-AAC0-CB8AABCD7D23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l-GR" sz="1050"/>
          </a:p>
        </p:txBody>
      </p:sp>
    </p:spTree>
    <p:extLst>
      <p:ext uri="{BB962C8B-B14F-4D97-AF65-F5344CB8AC3E}">
        <p14:creationId xmlns:p14="http://schemas.microsoft.com/office/powerpoint/2010/main" val="289011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316" y="508958"/>
            <a:ext cx="5829300" cy="98170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altLang="el-GR" b="1" dirty="0">
                <a:latin typeface="+mn-lt"/>
              </a:rPr>
              <a:t>Threats for new Entries</a:t>
            </a:r>
            <a:endParaRPr lang="el-GR" altLang="el-GR" b="1" dirty="0" smtClean="0">
              <a:latin typeface="+mn-lt"/>
            </a:endParaRPr>
          </a:p>
        </p:txBody>
      </p:sp>
      <p:sp>
        <p:nvSpPr>
          <p:cNvPr id="9222" name="Rectangle 5"/>
          <p:cNvSpPr>
            <a:spLocks noGrp="1" noChangeArrowheads="1"/>
          </p:cNvSpPr>
          <p:nvPr>
            <p:ph idx="1"/>
          </p:nvPr>
        </p:nvSpPr>
        <p:spPr>
          <a:xfrm>
            <a:off x="1657350" y="1600200"/>
            <a:ext cx="5829300" cy="4308894"/>
          </a:xfrm>
          <a:noFill/>
        </p:spPr>
        <p:txBody>
          <a:bodyPr>
            <a:noAutofit/>
          </a:bodyPr>
          <a:lstStyle/>
          <a:p>
            <a:pPr marL="800100" indent="-342900"/>
            <a:r>
              <a:rPr lang="en-US" altLang="el-GR" sz="2000" dirty="0"/>
              <a:t>HW production still expensive for new players</a:t>
            </a:r>
          </a:p>
          <a:p>
            <a:pPr marL="800100" indent="-342900"/>
            <a:r>
              <a:rPr lang="en-US" altLang="el-GR" sz="2000" dirty="0"/>
              <a:t>New innovative ideas are easy to copy fast</a:t>
            </a:r>
          </a:p>
          <a:p>
            <a:pPr marL="800100" indent="-342900"/>
            <a:r>
              <a:rPr lang="en-US" altLang="el-GR" sz="2000" dirty="0"/>
              <a:t>Innovative companies are aggressively acquired (ex. </a:t>
            </a:r>
            <a:r>
              <a:rPr lang="en-US" altLang="el-GR" sz="2000" dirty="0" err="1"/>
              <a:t>Whatsapp</a:t>
            </a:r>
            <a:r>
              <a:rPr lang="en-US" altLang="el-GR" sz="2000" dirty="0"/>
              <a:t> by Facebook)</a:t>
            </a:r>
          </a:p>
          <a:p>
            <a:pPr marL="800100" indent="-342900"/>
            <a:r>
              <a:rPr lang="en-US" altLang="el-GR" sz="2000" dirty="0"/>
              <a:t>Enormous amount of patents</a:t>
            </a:r>
          </a:p>
          <a:p>
            <a:pPr marL="457200" indent="0">
              <a:buNone/>
            </a:pPr>
            <a:endParaRPr lang="el-GR" altLang="el-GR" sz="1500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5B3DD0-D852-42E1-9DCC-1303610F74E0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l-GR" sz="1050"/>
          </a:p>
        </p:txBody>
      </p:sp>
    </p:spTree>
    <p:extLst>
      <p:ext uri="{BB962C8B-B14F-4D97-AF65-F5344CB8AC3E}">
        <p14:creationId xmlns:p14="http://schemas.microsoft.com/office/powerpoint/2010/main" val="363453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316" y="857250"/>
            <a:ext cx="5829300" cy="857250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el-GR" b="1" dirty="0">
                <a:latin typeface="+mn-lt"/>
              </a:rPr>
              <a:t>Financial Crisis</a:t>
            </a:r>
            <a:endParaRPr lang="el-GR" altLang="el-GR" b="1" dirty="0">
              <a:latin typeface="+mn-lt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B67319-86C7-42CD-AC77-2DD65D2D1613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l-GR" sz="1050"/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1657350" y="1600200"/>
            <a:ext cx="5829300" cy="4308894"/>
          </a:xfrm>
          <a:noFill/>
        </p:spPr>
        <p:txBody>
          <a:bodyPr>
            <a:noAutofit/>
          </a:bodyPr>
          <a:lstStyle/>
          <a:p>
            <a:pPr marL="800100" indent="-342900"/>
            <a:r>
              <a:rPr lang="en-US" altLang="el-GR" sz="2000" dirty="0"/>
              <a:t>Global financial crisis</a:t>
            </a:r>
          </a:p>
          <a:p>
            <a:pPr marL="800100" indent="-342900"/>
            <a:r>
              <a:rPr lang="en-US" altLang="el-GR" sz="2000" dirty="0"/>
              <a:t>Majority of customers turn to cost effective solutions</a:t>
            </a:r>
          </a:p>
          <a:p>
            <a:pPr marL="800100" indent="-342900"/>
            <a:r>
              <a:rPr lang="en-US" altLang="el-GR" sz="2000" dirty="0"/>
              <a:t>Smart connected devices offer more than customer is willing to pay for</a:t>
            </a:r>
          </a:p>
          <a:p>
            <a:pPr marL="800100" indent="-342900"/>
            <a:r>
              <a:rPr lang="en-US" altLang="el-GR" sz="2000" dirty="0"/>
              <a:t>SaaS still in annual contracts for most products</a:t>
            </a:r>
          </a:p>
          <a:p>
            <a:pPr marL="457200" indent="0">
              <a:buNone/>
            </a:pP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177143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>
          <a:xfrm>
            <a:off x="1657350" y="370936"/>
            <a:ext cx="5829300" cy="1057814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el-GR" b="1" dirty="0">
                <a:latin typeface="+mn-lt"/>
              </a:rPr>
              <a:t>Personal Information</a:t>
            </a:r>
            <a:endParaRPr lang="el-GR" altLang="el-GR" b="1" dirty="0" smtClean="0">
              <a:latin typeface="+mn-lt"/>
            </a:endParaRPr>
          </a:p>
        </p:txBody>
      </p:sp>
      <p:sp>
        <p:nvSpPr>
          <p:cNvPr id="13318" name="Rectangle 5"/>
          <p:cNvSpPr>
            <a:spLocks noGrp="1" noChangeArrowheads="1"/>
          </p:cNvSpPr>
          <p:nvPr>
            <p:ph idx="1"/>
          </p:nvPr>
        </p:nvSpPr>
        <p:spPr>
          <a:xfrm>
            <a:off x="1812625" y="1428750"/>
            <a:ext cx="5829300" cy="4220474"/>
          </a:xfrm>
          <a:noFill/>
        </p:spPr>
        <p:txBody>
          <a:bodyPr>
            <a:noAutofit/>
          </a:bodyPr>
          <a:lstStyle/>
          <a:p>
            <a:pPr marL="800100" indent="-342900"/>
            <a:r>
              <a:rPr lang="en-US" altLang="el-GR" sz="2000" dirty="0"/>
              <a:t>Sensitive Personal Data (ex. Payment details)</a:t>
            </a:r>
          </a:p>
          <a:p>
            <a:pPr marL="800100" indent="-342900"/>
            <a:r>
              <a:rPr lang="en-US" altLang="el-GR" sz="2000" dirty="0"/>
              <a:t>% of enterprises still not trust cloud services</a:t>
            </a:r>
          </a:p>
          <a:p>
            <a:pPr marL="800100" indent="-342900"/>
            <a:r>
              <a:rPr lang="en-US" altLang="el-GR" sz="2000" dirty="0"/>
              <a:t>User’s engagement in cloud shaken by leaks and hackers’ incidents</a:t>
            </a:r>
          </a:p>
          <a:p>
            <a:pPr marL="800100" indent="-342900"/>
            <a:r>
              <a:rPr lang="en-US" altLang="el-GR" sz="2000" dirty="0"/>
              <a:t>Culture not ready for full transition to smart connected devices</a:t>
            </a:r>
          </a:p>
          <a:p>
            <a:pPr marL="457200" indent="0">
              <a:buNone/>
            </a:pPr>
            <a:endParaRPr lang="el-GR" altLang="el-GR" sz="150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F35D98-7F14-437B-BB4F-4FAAD7FDE59D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l-GR" sz="1050"/>
          </a:p>
        </p:txBody>
      </p:sp>
    </p:spTree>
    <p:extLst>
      <p:ext uri="{BB962C8B-B14F-4D97-AF65-F5344CB8AC3E}">
        <p14:creationId xmlns:p14="http://schemas.microsoft.com/office/powerpoint/2010/main" val="3401922165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331</Words>
  <Application>Microsoft Office PowerPoint</Application>
  <PresentationFormat>Προβολή στην οθόνη (4:3)</PresentationFormat>
  <Paragraphs>55</Paragraphs>
  <Slides>9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1_Θέμα του Office</vt:lpstr>
      <vt:lpstr>Θέμα του Office</vt:lpstr>
      <vt:lpstr> Διοίκηση Τεχνολογίας </vt:lpstr>
      <vt:lpstr>Χρηματοδότηση</vt:lpstr>
      <vt:lpstr>Άδειες Χρήσης</vt:lpstr>
      <vt:lpstr>Contents</vt:lpstr>
      <vt:lpstr>HW &amp; SW Restrictions</vt:lpstr>
      <vt:lpstr>Supplier’s Strength</vt:lpstr>
      <vt:lpstr>Threats for new Entries</vt:lpstr>
      <vt:lpstr>Financial Crisis</vt:lpstr>
      <vt:lpstr>Personal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Christina Polychronaki</dc:creator>
  <cp:lastModifiedBy>Christina Polychronaki</cp:lastModifiedBy>
  <cp:revision>26</cp:revision>
  <dcterms:created xsi:type="dcterms:W3CDTF">2015-09-22T19:30:12Z</dcterms:created>
  <dcterms:modified xsi:type="dcterms:W3CDTF">2015-11-28T18:37:00Z</dcterms:modified>
</cp:coreProperties>
</file>