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8ED11BA-5CDE-410A-B67B-90648246A34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E6F9A6D-3DDE-442D-82E3-983B6E4169B3}" type="datetimeFigureOut">
              <a:rPr lang="en-US" smtClean="0"/>
              <a:t>10/14/2019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000" dirty="0" smtClean="0"/>
              <a:t>ΑΝΑΛΥΣΗ ΔΙΑΠΡΑΓΜΑΤΕΥΣΕΩΝ ΚΑΙ ΔΙΑΠΡΑΓΜΑΤΕΥΤΙΚΟ ΠΕΡΙΒΑΛΛΟΝ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Σπύρος </a:t>
            </a:r>
            <a:r>
              <a:rPr lang="el-GR" dirty="0" err="1" smtClean="0"/>
              <a:t>Μπλαβούκος</a:t>
            </a:r>
            <a:r>
              <a:rPr lang="el-GR" dirty="0" smtClean="0"/>
              <a:t> (</a:t>
            </a:r>
            <a:r>
              <a:rPr lang="en-US" dirty="0" smtClean="0">
                <a:hlinkClick r:id="rId2"/>
              </a:rPr>
              <a:t>sblavo@aueb.gr</a:t>
            </a:r>
            <a:r>
              <a:rPr lang="en-US" dirty="0" smtClean="0"/>
              <a:t>) </a:t>
            </a:r>
          </a:p>
          <a:p>
            <a:r>
              <a:rPr lang="el-GR" dirty="0" smtClean="0"/>
              <a:t>Αναπληρωτής Καθηγητής</a:t>
            </a:r>
          </a:p>
          <a:p>
            <a:r>
              <a:rPr lang="el-GR" dirty="0" smtClean="0"/>
              <a:t>Τμήμα Διεθνών και Ευρωπαϊκών Οικονομικών Σπουδών</a:t>
            </a:r>
          </a:p>
          <a:p>
            <a:r>
              <a:rPr lang="el-GR" dirty="0" smtClean="0"/>
              <a:t>Οικονομικό Πανεπιστήμιο Αθηνών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4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3600" b="1" dirty="0"/>
              <a:t>Μετά-διαπραγματευτική Διαπραγμάτευση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l-GR" dirty="0" err="1" smtClean="0"/>
              <a:t>Μετα</a:t>
            </a:r>
            <a:r>
              <a:rPr lang="el-GR" dirty="0" smtClean="0"/>
              <a:t>-</a:t>
            </a:r>
            <a:r>
              <a:rPr lang="el-GR" dirty="0" err="1" smtClean="0"/>
              <a:t>συμφωνιακοί</a:t>
            </a:r>
            <a:r>
              <a:rPr lang="el-GR" dirty="0" smtClean="0"/>
              <a:t> διακανονισμοί (</a:t>
            </a:r>
            <a:r>
              <a:rPr lang="en-US" dirty="0" smtClean="0"/>
              <a:t>post-settlement settlements, PSS)</a:t>
            </a:r>
            <a:r>
              <a:rPr lang="el-GR" dirty="0" smtClean="0"/>
              <a:t>: διακανονισμοί αφού έχει υπογραφεί μια συμφωνία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Βασική προϋπόθεση: να μη φανεί διάθεση υπαναχώρησης ή διάθεση εξασφάλισης περαιτέρω παραχωρήσεων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Λογική: κατά </a:t>
            </a:r>
            <a:r>
              <a:rPr lang="en-US" dirty="0" err="1" smtClean="0"/>
              <a:t>Paretto</a:t>
            </a:r>
            <a:r>
              <a:rPr lang="en-US" dirty="0" smtClean="0"/>
              <a:t> </a:t>
            </a:r>
            <a:r>
              <a:rPr lang="el-GR" dirty="0" smtClean="0"/>
              <a:t>βελτιώσεις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Λιγότερο άγχος και πίεση μπορεί να επιτρέψει τον εντοπισμό ακόμα καλύτερης συμφωνίας </a:t>
            </a:r>
            <a:r>
              <a:rPr lang="el-GR" b="1" dirty="0" smtClean="0"/>
              <a:t>και για τους δυο </a:t>
            </a:r>
            <a:r>
              <a:rPr lang="el-GR" dirty="0" smtClean="0"/>
              <a:t>(η συμφωνία είναι η νέα </a:t>
            </a:r>
            <a:r>
              <a:rPr lang="en-US" dirty="0" smtClean="0"/>
              <a:t>BATNA)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Ενσωμάτωση νέων δεδομένων που προκύπτουν από διαπραγμάτευση (παράδειγμα: φαρμακευτική εταιρεία, </a:t>
            </a:r>
            <a:r>
              <a:rPr lang="en-US" dirty="0" smtClean="0"/>
              <a:t>R&amp;D</a:t>
            </a:r>
            <a:r>
              <a:rPr lang="el-GR" dirty="0" smtClean="0"/>
              <a:t>, δικαίωμα πρώτης άρνησης σε μελλοντικά προϊόντα ως νέο δεδομένο)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Όχι </a:t>
            </a:r>
            <a:r>
              <a:rPr lang="el-GR" i="1" u="sng" dirty="0" smtClean="0"/>
              <a:t>καινούργια </a:t>
            </a:r>
            <a:r>
              <a:rPr lang="el-GR" dirty="0" smtClean="0"/>
              <a:t>συμφωνία, αλλά </a:t>
            </a:r>
            <a:r>
              <a:rPr lang="el-GR" i="1" u="sng" dirty="0" smtClean="0"/>
              <a:t>βελτιωμένη</a:t>
            </a:r>
            <a:r>
              <a:rPr lang="el-GR" dirty="0" smtClean="0"/>
              <a:t> συμφωνία  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529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3600" b="1" dirty="0"/>
              <a:t>Εφαρμογή </a:t>
            </a:r>
            <a:r>
              <a:rPr lang="el-GR" altLang="el-GR" sz="3600" b="1" dirty="0" smtClean="0"/>
              <a:t>(και αναθεώρηση) </a:t>
            </a:r>
            <a:r>
              <a:rPr lang="el-GR" altLang="el-GR" sz="3600" b="1" dirty="0"/>
              <a:t>συμφωνηθέντων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00600"/>
          </a:xfrm>
        </p:spPr>
        <p:txBody>
          <a:bodyPr/>
          <a:lstStyle/>
          <a:p>
            <a:r>
              <a:rPr lang="el-GR" altLang="el-GR" sz="2400" dirty="0"/>
              <a:t>Συνάρτηση κόστους επιτήρησης αλλά και κινδύνου υπαναχώρησης </a:t>
            </a:r>
            <a:r>
              <a:rPr lang="el-GR" altLang="el-GR" sz="2400" dirty="0" smtClean="0"/>
              <a:t>από τα συμφωνηθέντα</a:t>
            </a:r>
          </a:p>
          <a:p>
            <a:r>
              <a:rPr lang="el-GR" altLang="el-GR" sz="2400" dirty="0" smtClean="0"/>
              <a:t>Επιλογές: </a:t>
            </a:r>
          </a:p>
          <a:p>
            <a:pPr lvl="1">
              <a:spcBef>
                <a:spcPts val="600"/>
              </a:spcBef>
            </a:pPr>
            <a:r>
              <a:rPr lang="el-GR" altLang="el-GR" sz="2400" dirty="0"/>
              <a:t>κυρώσεις - ρήτρα αίρεσης</a:t>
            </a:r>
          </a:p>
          <a:p>
            <a:pPr lvl="1">
              <a:spcBef>
                <a:spcPts val="600"/>
              </a:spcBef>
            </a:pPr>
            <a:r>
              <a:rPr lang="el-GR" altLang="el-GR" sz="2400" dirty="0" smtClean="0"/>
              <a:t>τρίτο μέρος: «εγγυήτριες δυνάμεις», Διεθνείς Οργανισμοί</a:t>
            </a:r>
          </a:p>
          <a:p>
            <a:pPr lvl="1"/>
            <a:r>
              <a:rPr lang="el-GR" altLang="el-GR" sz="2400" dirty="0" smtClean="0"/>
              <a:t>υπερεθνικό όργανο: Επιτροπή στην ΕΕ</a:t>
            </a:r>
          </a:p>
          <a:p>
            <a:r>
              <a:rPr lang="el-GR" sz="2400" dirty="0" smtClean="0"/>
              <a:t>Παράμετρος: εμπιστοσύνη στο </a:t>
            </a:r>
            <a:r>
              <a:rPr lang="el-GR" sz="2400" dirty="0" err="1" smtClean="0"/>
              <a:t>δικαιακό</a:t>
            </a:r>
            <a:r>
              <a:rPr lang="el-GR" sz="2400" dirty="0" smtClean="0"/>
              <a:t> σύστημα (Διεθνές Δίκαιο, Αστικό Δίκαιο κλπ)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57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4724400"/>
            <a:ext cx="7659687" cy="1295400"/>
          </a:xfrm>
        </p:spPr>
        <p:txBody>
          <a:bodyPr/>
          <a:lstStyle/>
          <a:p>
            <a:r>
              <a:rPr lang="el-GR" altLang="el-GR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Διαλεξη</a:t>
            </a:r>
            <a:r>
              <a:rPr lang="el-GR" altLang="el-GR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3:</a:t>
            </a:r>
            <a:br>
              <a:rPr lang="el-GR" altLang="el-GR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l-GR" altLang="el-GR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ΦΑΣΕΙΣ </a:t>
            </a:r>
            <a:r>
              <a:rPr lang="el-GR" altLang="el-GR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ΔΙΑΠΡΑΓΜΑΤΕΥΣΗΣ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0731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altLang="el-GR" sz="4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ΕΠΙΣΚΟΠΗΣΗ</a:t>
            </a:r>
            <a:endParaRPr lang="el-GR" altLang="el-GR" sz="4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382000" cy="5257800"/>
          </a:xfrm>
        </p:spPr>
        <p:txBody>
          <a:bodyPr>
            <a:normAutofit fontScale="85000" lnSpcReduction="20000"/>
          </a:bodyPr>
          <a:lstStyle/>
          <a:p>
            <a:pPr marL="533400" indent="-533400" eaLnBrk="1" hangingPunct="1">
              <a:lnSpc>
                <a:spcPct val="120000"/>
              </a:lnSpc>
              <a:buFontTx/>
              <a:buAutoNum type="arabicPeriod"/>
            </a:pPr>
            <a:r>
              <a:rPr lang="el-GR" altLang="el-GR" sz="2800" b="1" dirty="0" smtClean="0"/>
              <a:t>Προ-Διαπραγματευτική Φάση</a:t>
            </a:r>
            <a:r>
              <a:rPr lang="el-GR" altLang="el-GR" sz="2800" dirty="0" smtClean="0"/>
              <a:t>: Διαμόρφωση διαπραγματευτικής ατζέντας</a:t>
            </a:r>
          </a:p>
          <a:p>
            <a:pPr marL="914400" lvl="1" indent="-457200" eaLnBrk="1" hangingPunct="1">
              <a:lnSpc>
                <a:spcPct val="120000"/>
              </a:lnSpc>
              <a:spcBef>
                <a:spcPts val="0"/>
              </a:spcBef>
            </a:pPr>
            <a:r>
              <a:rPr lang="el-GR" altLang="el-GR" sz="2600" dirty="0" smtClean="0"/>
              <a:t>Η ατζέντα διαμορφώνει ήδη το πλαίσιο μιας </a:t>
            </a:r>
            <a:r>
              <a:rPr lang="el-GR" altLang="el-GR" sz="2600" dirty="0" smtClean="0"/>
              <a:t>ενδεχόμενης </a:t>
            </a:r>
            <a:r>
              <a:rPr lang="el-GR" altLang="el-GR" sz="2600" dirty="0" smtClean="0"/>
              <a:t>συμφωνίας</a:t>
            </a:r>
          </a:p>
          <a:p>
            <a:pPr marL="914400" lvl="1" indent="-457200" eaLnBrk="1" hangingPunct="1">
              <a:lnSpc>
                <a:spcPct val="80000"/>
              </a:lnSpc>
            </a:pPr>
            <a:r>
              <a:rPr lang="el-GR" altLang="el-GR" sz="2600" dirty="0" smtClean="0"/>
              <a:t>Σπάνια μια ατζέντα είναι ουδέτερη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75000"/>
              </a:spcBef>
              <a:buFontTx/>
              <a:buAutoNum type="arabicPeriod"/>
            </a:pPr>
            <a:r>
              <a:rPr lang="el-GR" altLang="el-GR" sz="2800" b="1" dirty="0" smtClean="0"/>
              <a:t>Κύρια </a:t>
            </a:r>
            <a:r>
              <a:rPr lang="el-GR" altLang="el-GR" sz="2800" b="1" dirty="0" smtClean="0"/>
              <a:t>Φάση Διαπραγμάτευσης</a:t>
            </a:r>
            <a:endParaRPr lang="el-GR" altLang="el-GR" sz="2800" b="1" dirty="0" smtClean="0"/>
          </a:p>
          <a:p>
            <a:pPr marL="533400" indent="-533400" eaLnBrk="1" hangingPunct="1">
              <a:lnSpc>
                <a:spcPct val="80000"/>
              </a:lnSpc>
              <a:spcBef>
                <a:spcPct val="75000"/>
              </a:spcBef>
              <a:buFontTx/>
              <a:buAutoNum type="arabicPeriod"/>
            </a:pPr>
            <a:r>
              <a:rPr lang="el-GR" altLang="el-GR" sz="2800" b="1" dirty="0" smtClean="0"/>
              <a:t>Ολοκλήρωση </a:t>
            </a:r>
            <a:r>
              <a:rPr lang="el-GR" altLang="el-GR" sz="2800" b="1" dirty="0" smtClean="0"/>
              <a:t>Διαπραγμάτευσης - </a:t>
            </a:r>
            <a:r>
              <a:rPr lang="el-GR" altLang="el-GR" sz="2800" b="1" dirty="0" smtClean="0"/>
              <a:t>Οριστικοποίηση </a:t>
            </a:r>
            <a:r>
              <a:rPr lang="el-GR" altLang="el-GR" sz="2800" b="1" dirty="0" smtClean="0"/>
              <a:t>λεπτομερειών</a:t>
            </a:r>
          </a:p>
          <a:p>
            <a:pPr lvl="2" indent="-342900">
              <a:lnSpc>
                <a:spcPct val="80000"/>
              </a:lnSpc>
              <a:spcBef>
                <a:spcPts val="1200"/>
              </a:spcBef>
            </a:pPr>
            <a:r>
              <a:rPr lang="el-GR" altLang="el-GR" sz="2400" dirty="0" smtClean="0"/>
              <a:t>«</a:t>
            </a:r>
            <a:r>
              <a:rPr lang="el-GR" altLang="el-GR" sz="2400" dirty="0"/>
              <a:t>Ο</a:t>
            </a:r>
            <a:r>
              <a:rPr lang="el-GR" altLang="el-GR" sz="2400" dirty="0" smtClean="0"/>
              <a:t> </a:t>
            </a:r>
            <a:r>
              <a:rPr lang="el-GR" altLang="el-GR" sz="2400" dirty="0"/>
              <a:t>διάβολος κρύβεται στις λεπτομέρειες»</a:t>
            </a:r>
          </a:p>
          <a:p>
            <a:pPr marL="533400" indent="-533400" eaLnBrk="1" hangingPunct="1">
              <a:lnSpc>
                <a:spcPct val="80000"/>
              </a:lnSpc>
              <a:spcBef>
                <a:spcPct val="75000"/>
              </a:spcBef>
              <a:buFontTx/>
              <a:buAutoNum type="arabicPeriod"/>
            </a:pPr>
            <a:r>
              <a:rPr lang="el-GR" altLang="el-GR" sz="2800" b="1" dirty="0" smtClean="0"/>
              <a:t>Μετά-διαπραγματευτική Διαπραγμάτευση (!)</a:t>
            </a:r>
            <a:endParaRPr lang="en-US" altLang="el-GR" sz="2800" b="1" dirty="0" smtClean="0"/>
          </a:p>
          <a:p>
            <a:pPr marL="533400" indent="-533400" eaLnBrk="1" hangingPunct="1">
              <a:lnSpc>
                <a:spcPct val="120000"/>
              </a:lnSpc>
              <a:spcBef>
                <a:spcPct val="75000"/>
              </a:spcBef>
              <a:buFontTx/>
              <a:buAutoNum type="arabicPeriod"/>
            </a:pPr>
            <a:r>
              <a:rPr lang="el-GR" altLang="el-GR" sz="2800" b="1" dirty="0" smtClean="0"/>
              <a:t>Εφαρμογή και ανατροφοδότηση/ αναθεώρηση συμφωνηθέντων</a:t>
            </a:r>
            <a:r>
              <a:rPr lang="el-GR" altLang="el-GR" sz="2800" dirty="0" smtClean="0"/>
              <a:t>: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el-GR" altLang="el-GR" sz="2600" dirty="0" smtClean="0"/>
              <a:t>Πώς γίνεται ο έλεγχος εφαρμογής μιας συμφωνίας; </a:t>
            </a:r>
          </a:p>
          <a:p>
            <a:pPr marL="914400" lvl="1" indent="-457200" eaLnBrk="1" hangingPunct="1">
              <a:lnSpc>
                <a:spcPct val="120000"/>
              </a:lnSpc>
            </a:pPr>
            <a:endParaRPr lang="el-GR" altLang="el-GR" sz="2600" dirty="0" smtClean="0"/>
          </a:p>
        </p:txBody>
      </p:sp>
    </p:spTree>
    <p:extLst>
      <p:ext uri="{BB962C8B-B14F-4D97-AF65-F5344CB8AC3E}">
        <p14:creationId xmlns:p14="http://schemas.microsoft.com/office/powerpoint/2010/main" val="322736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620000" cy="808038"/>
          </a:xfrm>
        </p:spPr>
        <p:txBody>
          <a:bodyPr/>
          <a:lstStyle/>
          <a:p>
            <a:r>
              <a:rPr lang="el-GR" dirty="0" smtClean="0"/>
              <a:t>Προ-Διαπραγμάτευση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 fontScale="92500" lnSpcReduction="10000"/>
          </a:bodyPr>
          <a:lstStyle/>
          <a:p>
            <a:r>
              <a:rPr lang="el-GR" sz="2800" dirty="0" smtClean="0"/>
              <a:t>Προετοιμασία (1/3)</a:t>
            </a:r>
          </a:p>
          <a:p>
            <a:pPr lvl="1"/>
            <a:r>
              <a:rPr lang="el-GR" sz="2400" u="sng" dirty="0" smtClean="0"/>
              <a:t>Ανάλυση περιβάλλοντος</a:t>
            </a:r>
          </a:p>
          <a:p>
            <a:pPr lvl="2">
              <a:spcBef>
                <a:spcPts val="1800"/>
              </a:spcBef>
            </a:pPr>
            <a:r>
              <a:rPr lang="el-GR" sz="2400" dirty="0" smtClean="0"/>
              <a:t>Προσδιορισμός και κατανόηση των συμμετεχόντων στη διαπραγμάτευση («τυφλά σημεία»: μέρη που δεν εμπλέκονται άμεσα στις διαπραγματεύσεις – ανάγκη διεύρυνσης πεδίου εστίασης, π.χ. </a:t>
            </a:r>
            <a:r>
              <a:rPr lang="en-US" sz="2400" dirty="0" smtClean="0"/>
              <a:t>American Airlines, United Airlines, USAir</a:t>
            </a:r>
            <a:r>
              <a:rPr lang="el-GR" sz="2400" dirty="0" smtClean="0"/>
              <a:t>)</a:t>
            </a:r>
          </a:p>
          <a:p>
            <a:pPr lvl="2">
              <a:spcBef>
                <a:spcPts val="1800"/>
              </a:spcBef>
            </a:pPr>
            <a:r>
              <a:rPr lang="el-GR" sz="2400" dirty="0" smtClean="0"/>
              <a:t>Κατανόηση </a:t>
            </a:r>
            <a:r>
              <a:rPr lang="el-GR" sz="2400" dirty="0"/>
              <a:t>της κατάστασης στην οποία θα διεξαχθούν οι διαπραγματεύσεις και των γενικών στόχων των </a:t>
            </a:r>
            <a:r>
              <a:rPr lang="el-GR" sz="2400" dirty="0" smtClean="0"/>
              <a:t>διαπραγματεύσεων</a:t>
            </a:r>
          </a:p>
          <a:p>
            <a:pPr lvl="2">
              <a:spcBef>
                <a:spcPts val="1800"/>
              </a:spcBef>
            </a:pPr>
            <a:r>
              <a:rPr lang="el-GR" sz="2400" dirty="0" smtClean="0"/>
              <a:t>Προσδιορισμός θετικών/αρνητικών προϋποθέσεων </a:t>
            </a:r>
            <a:r>
              <a:rPr lang="el-GR" sz="2400" dirty="0"/>
              <a:t>για διαπραγματεύσεις και </a:t>
            </a:r>
            <a:r>
              <a:rPr lang="el-GR" sz="2400" dirty="0" smtClean="0"/>
              <a:t>ανάπτυξη στρατηγικής </a:t>
            </a:r>
            <a:r>
              <a:rPr lang="el-GR" sz="2400" dirty="0"/>
              <a:t>για την άμβλυνση των αρνητικών επιπτώσεων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761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181600"/>
          </a:xfrm>
        </p:spPr>
        <p:txBody>
          <a:bodyPr>
            <a:normAutofit fontScale="85000" lnSpcReduction="10000"/>
          </a:bodyPr>
          <a:lstStyle/>
          <a:p>
            <a:pPr marL="571500" indent="-571500"/>
            <a:r>
              <a:rPr lang="el-GR" sz="3600" dirty="0"/>
              <a:t>Προετοιμασία </a:t>
            </a:r>
            <a:r>
              <a:rPr lang="el-GR" sz="3600" dirty="0" smtClean="0"/>
              <a:t>(2/3)</a:t>
            </a:r>
          </a:p>
          <a:p>
            <a:pPr marL="868680" lvl="1" indent="-571500">
              <a:spcBef>
                <a:spcPts val="2400"/>
              </a:spcBef>
            </a:pPr>
            <a:r>
              <a:rPr lang="el-GR" sz="2600" u="sng" dirty="0" smtClean="0"/>
              <a:t>Ανάλυση ζητημάτων και διαπραγματευτικών εταίρων</a:t>
            </a:r>
          </a:p>
          <a:p>
            <a:pPr marL="1234440" lvl="2" indent="-571500">
              <a:spcBef>
                <a:spcPts val="1800"/>
              </a:spcBef>
            </a:pPr>
            <a:r>
              <a:rPr lang="el-GR" sz="2600" dirty="0" smtClean="0"/>
              <a:t>Εξερεύνηση δυνατότητας επιμερισμού/ τμηματοποίησης της διαπραγμάτευσης (‘</a:t>
            </a:r>
            <a:r>
              <a:rPr lang="el-GR" sz="2600" dirty="0" err="1" smtClean="0"/>
              <a:t>σαλαμοποίηση</a:t>
            </a:r>
            <a:r>
              <a:rPr lang="el-GR" sz="2600" dirty="0" smtClean="0"/>
              <a:t>’) και τρόπων αποφυγής της</a:t>
            </a:r>
          </a:p>
          <a:p>
            <a:pPr marL="1234440" lvl="2" indent="-571500">
              <a:spcBef>
                <a:spcPts val="1800"/>
              </a:spcBef>
            </a:pPr>
            <a:r>
              <a:rPr lang="el-GR" sz="2600" dirty="0" smtClean="0"/>
              <a:t>Εκτίμηση </a:t>
            </a:r>
            <a:r>
              <a:rPr lang="el-GR" sz="2600" dirty="0"/>
              <a:t>θέσεων και ισχύς διαπραγματευτικών εταίρων (και των εναλλακτικών τους λύσεων)</a:t>
            </a:r>
          </a:p>
          <a:p>
            <a:pPr marL="1234440" lvl="2" indent="-571500">
              <a:spcBef>
                <a:spcPts val="1800"/>
              </a:spcBef>
            </a:pPr>
            <a:r>
              <a:rPr lang="el-GR" sz="2600" dirty="0" smtClean="0"/>
              <a:t>Αξιολόγηση φερεγγυότητας και εμπιστοσύνης διαπραγματευτών</a:t>
            </a:r>
          </a:p>
          <a:p>
            <a:pPr marL="1234440" lvl="2" indent="-571500">
              <a:spcBef>
                <a:spcPts val="1800"/>
              </a:spcBef>
            </a:pPr>
            <a:r>
              <a:rPr lang="el-GR" sz="2600" dirty="0" smtClean="0"/>
              <a:t>Αξιολόγηση πολιτικών επιπτώσεων από διαπραγματεύσεις (και ανάπτυξη πιθανών επιλογών διαχείρισής τους)</a:t>
            </a:r>
          </a:p>
          <a:p>
            <a:pPr marL="0" indent="0">
              <a:buNone/>
            </a:pPr>
            <a:endParaRPr lang="el-GR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63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>
            <a:normAutofit fontScale="92500" lnSpcReduction="10000"/>
          </a:bodyPr>
          <a:lstStyle/>
          <a:p>
            <a:r>
              <a:rPr lang="el-GR" sz="2800" dirty="0"/>
              <a:t>Προετοιμασία </a:t>
            </a:r>
            <a:r>
              <a:rPr lang="el-GR" sz="2800" dirty="0" smtClean="0"/>
              <a:t>(3/3</a:t>
            </a:r>
            <a:r>
              <a:rPr lang="el-GR" sz="2800" dirty="0"/>
              <a:t>)</a:t>
            </a:r>
          </a:p>
          <a:p>
            <a:pPr lvl="1">
              <a:spcBef>
                <a:spcPts val="2400"/>
              </a:spcBef>
            </a:pPr>
            <a:r>
              <a:rPr lang="el-GR" sz="2400" u="sng" dirty="0" smtClean="0"/>
              <a:t>Ανάλυση Διαδικασιών - Κινήσεων</a:t>
            </a:r>
          </a:p>
          <a:p>
            <a:pPr lvl="2">
              <a:spcBef>
                <a:spcPts val="1800"/>
              </a:spcBef>
            </a:pPr>
            <a:r>
              <a:rPr lang="el-GR" sz="2200" dirty="0" smtClean="0"/>
              <a:t>Διάρκεια: σωματική και συναισθηματική φθορά</a:t>
            </a:r>
          </a:p>
          <a:p>
            <a:pPr lvl="2">
              <a:spcBef>
                <a:spcPts val="1800"/>
              </a:spcBef>
            </a:pPr>
            <a:r>
              <a:rPr lang="el-GR" sz="2200" dirty="0" smtClean="0"/>
              <a:t>Φυσική επαφή; Διαπραγμάτευση εξ αποστάσεως (π.χ. μέσω διαμεσολαβητή); </a:t>
            </a:r>
            <a:r>
              <a:rPr lang="el-GR" sz="2200" dirty="0"/>
              <a:t>Διαπραγμάτευση </a:t>
            </a:r>
            <a:r>
              <a:rPr lang="el-GR" sz="2200" dirty="0" smtClean="0"/>
              <a:t>επί εγγράφων;</a:t>
            </a:r>
          </a:p>
          <a:p>
            <a:pPr lvl="2">
              <a:spcBef>
                <a:spcPts val="1800"/>
              </a:spcBef>
            </a:pPr>
            <a:r>
              <a:rPr lang="el-GR" sz="2200" dirty="0" smtClean="0"/>
              <a:t>Επιλογή ως προς την ανάληψη πρωτοβουλίας «ανοίγματος»: επιθετική – συντηρητική στάση</a:t>
            </a:r>
          </a:p>
          <a:p>
            <a:pPr lvl="3"/>
            <a:r>
              <a:rPr lang="el-GR" sz="2000" dirty="0" smtClean="0"/>
              <a:t>Διερεύνηση θέσεων (ή θεωρούμε ότι είμαστε επαρκώς πληροφορημένοι;)</a:t>
            </a:r>
          </a:p>
          <a:p>
            <a:pPr lvl="3"/>
            <a:r>
              <a:rPr lang="en-US" sz="2000" dirty="0" err="1" smtClean="0"/>
              <a:t>Demandeurs</a:t>
            </a:r>
            <a:r>
              <a:rPr lang="en-US" sz="2000" dirty="0" smtClean="0"/>
              <a:t> </a:t>
            </a:r>
            <a:r>
              <a:rPr lang="el-GR" sz="2000" dirty="0" smtClean="0"/>
              <a:t>ή υπερασπιστές </a:t>
            </a:r>
            <a:r>
              <a:rPr lang="en-US" sz="2000" dirty="0" smtClean="0"/>
              <a:t>status quo</a:t>
            </a:r>
            <a:r>
              <a:rPr lang="el-GR" sz="2000" dirty="0" smtClean="0"/>
              <a:t>;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lvl="3"/>
            <a:r>
              <a:rPr lang="el-GR" sz="2000" dirty="0" smtClean="0"/>
              <a:t>Συγκλίνοντα </a:t>
            </a:r>
            <a:r>
              <a:rPr lang="en-US" sz="2000" dirty="0" smtClean="0"/>
              <a:t>win-sets </a:t>
            </a:r>
            <a:r>
              <a:rPr lang="el-GR" sz="2000" dirty="0" smtClean="0"/>
              <a:t>ή στα όρια της </a:t>
            </a:r>
            <a:r>
              <a:rPr lang="en-US" sz="2000" dirty="0" smtClean="0"/>
              <a:t>ZOPA</a:t>
            </a:r>
            <a:r>
              <a:rPr lang="el-GR" sz="2000" dirty="0" smtClean="0"/>
              <a:t>; </a:t>
            </a:r>
          </a:p>
          <a:p>
            <a:pPr lvl="2">
              <a:spcBef>
                <a:spcPts val="1800"/>
              </a:spcBef>
            </a:pPr>
            <a:r>
              <a:rPr lang="el-GR" sz="2200" dirty="0" smtClean="0"/>
              <a:t>Διασφάλιση ευελιξίας ως προς τις εναλλακτικές επιλογές σε «κινήσεις» αντίπαλων διαπραγματευτών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18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 smtClean="0"/>
              <a:t>Κύρια Φάση Διαπραγμάτευσης (1/3)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562600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 smtClean="0"/>
              <a:t>Επικοινωνία</a:t>
            </a:r>
            <a:r>
              <a:rPr lang="el-GR" dirty="0" smtClean="0"/>
              <a:t>: Μαθαίνουμε να ακούμε!</a:t>
            </a:r>
          </a:p>
          <a:p>
            <a:pPr lvl="1"/>
            <a:r>
              <a:rPr lang="el-GR" dirty="0"/>
              <a:t>εκκίνηση του </a:t>
            </a:r>
            <a:r>
              <a:rPr lang="el-GR" dirty="0" smtClean="0"/>
              <a:t>ομολόγου διαπραγματευτή ως προς τους σκοπούς και τους στόχους → εντοπισμός κοινών στοχεύσεων, αποκλίσεων και πιθανή αναθεώρηση της δικής σας </a:t>
            </a:r>
            <a:r>
              <a:rPr lang="el-GR" dirty="0" err="1" smtClean="0"/>
              <a:t>στοχοθεσίας</a:t>
            </a:r>
            <a:r>
              <a:rPr lang="el-GR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el-GR" b="1" dirty="0"/>
              <a:t>Επικοινωνία</a:t>
            </a:r>
            <a:r>
              <a:rPr lang="el-GR" dirty="0"/>
              <a:t>: Μαθαίνουμε να </a:t>
            </a:r>
            <a:r>
              <a:rPr lang="el-GR" dirty="0" smtClean="0"/>
              <a:t>αξιολογούμε!</a:t>
            </a:r>
            <a:endParaRPr lang="el-GR" dirty="0"/>
          </a:p>
          <a:p>
            <a:pPr lvl="1">
              <a:spcBef>
                <a:spcPts val="600"/>
              </a:spcBef>
            </a:pPr>
            <a:r>
              <a:rPr lang="el-GR" dirty="0" smtClean="0"/>
              <a:t>«αντιδραστική υποτίμηση» προτάσεων από την άλλη μεριά (λόγω προέλευσής τους από τον «αντίπαλο») → απώλεια αξίας</a:t>
            </a:r>
          </a:p>
          <a:p>
            <a:pPr>
              <a:spcBef>
                <a:spcPts val="1800"/>
              </a:spcBef>
            </a:pPr>
            <a:r>
              <a:rPr lang="el-GR" b="1" dirty="0" smtClean="0"/>
              <a:t>Επικοινωνία: </a:t>
            </a:r>
            <a:r>
              <a:rPr lang="el-GR" dirty="0" smtClean="0"/>
              <a:t>Προσέχουμε όλο το «πακέτο» μιας πρότασης!</a:t>
            </a:r>
          </a:p>
          <a:p>
            <a:pPr marL="708660" lvl="2">
              <a:spcBef>
                <a:spcPts val="600"/>
              </a:spcBef>
              <a:buClr>
                <a:schemeClr val="accent1"/>
              </a:buClr>
            </a:pPr>
            <a:r>
              <a:rPr lang="el-GR" sz="2000" dirty="0" smtClean="0"/>
              <a:t>παγίδα </a:t>
            </a:r>
            <a:r>
              <a:rPr lang="el-GR" sz="2000" dirty="0"/>
              <a:t>του «επιλεκτικού εντυπωσιασμού»: εντυπωσιακές πληροφορίες επηρεάζουν τους διαπραγματευτές</a:t>
            </a:r>
          </a:p>
          <a:p>
            <a:pPr>
              <a:spcBef>
                <a:spcPts val="1800"/>
              </a:spcBef>
            </a:pPr>
            <a:r>
              <a:rPr lang="el-GR" b="1" dirty="0" smtClean="0"/>
              <a:t>Επικοινωνία: </a:t>
            </a:r>
            <a:r>
              <a:rPr lang="el-GR" dirty="0" smtClean="0"/>
              <a:t>Προσέχουμε τη σωστή πλαισίωση </a:t>
            </a:r>
            <a:r>
              <a:rPr lang="en-US" dirty="0" smtClean="0"/>
              <a:t>(framing) </a:t>
            </a:r>
            <a:r>
              <a:rPr lang="el-GR" dirty="0" smtClean="0"/>
              <a:t>μιας πρότασης!</a:t>
            </a:r>
          </a:p>
          <a:p>
            <a:pPr lvl="1">
              <a:spcBef>
                <a:spcPts val="600"/>
              </a:spcBef>
            </a:pPr>
            <a:r>
              <a:rPr lang="el-GR" dirty="0" smtClean="0"/>
              <a:t>Αντιμετωπίζουμε διαφορετικά προτάσεις που αφορούν εκτιμώμενα οφέλη (→ πιο διαλλακτικοί) από αυτές που αφορούν εκτιμώμενες ζημιές (</a:t>
            </a:r>
            <a:r>
              <a:rPr lang="el-GR" dirty="0"/>
              <a:t>→ </a:t>
            </a:r>
            <a:r>
              <a:rPr lang="el-GR" dirty="0" smtClean="0"/>
              <a:t>πιο σκληροί)</a:t>
            </a:r>
          </a:p>
          <a:p>
            <a:pPr>
              <a:spcBef>
                <a:spcPts val="1800"/>
              </a:spcBef>
            </a:pPr>
            <a:r>
              <a:rPr lang="el-GR" b="1" dirty="0" smtClean="0"/>
              <a:t>Επικοινωνία</a:t>
            </a:r>
            <a:r>
              <a:rPr lang="el-GR" dirty="0" smtClean="0"/>
              <a:t>: Μη ορθολογική κλιμάκωση της έντασης!</a:t>
            </a:r>
          </a:p>
          <a:p>
            <a:pPr lvl="1">
              <a:spcBef>
                <a:spcPts val="600"/>
              </a:spcBef>
            </a:pPr>
            <a:r>
              <a:rPr lang="el-GR" dirty="0" smtClean="0"/>
              <a:t>Ανάγκη δικαιολόγησης προηγούμενων αποφάσεων και δέσμευση επί του αρχικού σχεδίου δράσης: κλιμάκωση οδηγεί μια (πιθανώς αρχικά) ευφυή επιλογή σε εγκλωβισμό</a:t>
            </a:r>
          </a:p>
        </p:txBody>
      </p:sp>
    </p:spTree>
    <p:extLst>
      <p:ext uri="{BB962C8B-B14F-4D97-AF65-F5344CB8AC3E}">
        <p14:creationId xmlns:p14="http://schemas.microsoft.com/office/powerpoint/2010/main" val="191175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Κύρια Φάση Διαπραγμάτευσης </a:t>
            </a:r>
            <a:r>
              <a:rPr lang="el-GR" sz="3600" dirty="0" smtClean="0"/>
              <a:t>(2/3)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724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l-GR" sz="2400" b="1" dirty="0" err="1"/>
              <a:t>Πολυθεματικές</a:t>
            </a:r>
            <a:r>
              <a:rPr lang="el-GR" sz="2400" b="1" dirty="0"/>
              <a:t> διαπραγματεύσεις</a:t>
            </a:r>
            <a:r>
              <a:rPr lang="el-GR" dirty="0"/>
              <a:t>: </a:t>
            </a:r>
          </a:p>
          <a:p>
            <a:pPr lvl="1">
              <a:spcBef>
                <a:spcPts val="1200"/>
              </a:spcBef>
            </a:pPr>
            <a:r>
              <a:rPr lang="el-GR" sz="2200" u="sng" dirty="0"/>
              <a:t>Γραμμική προσέγγιση</a:t>
            </a:r>
            <a:r>
              <a:rPr lang="el-GR" sz="2200" dirty="0"/>
              <a:t>: Επίλυση ενός προβλήματος ως προϋπόθεση για τη μετάβαση σε άλλο</a:t>
            </a:r>
          </a:p>
          <a:p>
            <a:pPr lvl="2"/>
            <a:r>
              <a:rPr lang="el-GR" sz="2000" dirty="0"/>
              <a:t>Επιλογή: πρώτα τα εύκολα (εμπέδωση εμπιστοσύνης και καλού κλίματος, ευκαιρία παραχωρήσεων σε κάτι μικρής σχετικά αξίας ) ή τα δύσκολα (κίνδυνος εκτροχιασμού από την πρώτη στιγμή, αλλά αν δεν λυθούν </a:t>
            </a:r>
            <a:r>
              <a:rPr lang="el-GR" sz="2000" dirty="0" smtClean="0"/>
              <a:t>αυτά, </a:t>
            </a:r>
            <a:r>
              <a:rPr lang="el-GR" sz="2000" dirty="0"/>
              <a:t>τα υπόλοιπα μπορεί να είναι άνευ ουσίας);</a:t>
            </a:r>
          </a:p>
          <a:p>
            <a:pPr lvl="1">
              <a:spcBef>
                <a:spcPts val="1200"/>
              </a:spcBef>
            </a:pPr>
            <a:r>
              <a:rPr lang="el-GR" sz="2200" u="sng" dirty="0"/>
              <a:t>Δικτυακή προσέγγιση</a:t>
            </a:r>
            <a:r>
              <a:rPr lang="el-GR" sz="2200" dirty="0"/>
              <a:t>: πολλά ζητήματα ταυτόχρονα (για τη δημιουργία αξίας μέσω αλληλοϋποστήριξης</a:t>
            </a:r>
            <a:r>
              <a:rPr lang="en-US" sz="2200" dirty="0"/>
              <a:t> – ‘package deals’</a:t>
            </a:r>
            <a:r>
              <a:rPr lang="el-GR" sz="2200" dirty="0"/>
              <a:t>) (</a:t>
            </a:r>
            <a:r>
              <a:rPr lang="en-US" sz="2200" dirty="0" err="1"/>
              <a:t>Malhotra</a:t>
            </a:r>
            <a:r>
              <a:rPr lang="en-US" sz="2200" dirty="0"/>
              <a:t> –</a:t>
            </a:r>
            <a:r>
              <a:rPr lang="en-US" sz="2200" dirty="0" err="1"/>
              <a:t>Bazerman</a:t>
            </a:r>
            <a:r>
              <a:rPr lang="en-US" sz="2200" dirty="0"/>
              <a:t> 2007)</a:t>
            </a:r>
            <a:endParaRPr lang="el-GR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Κύρια Φάση </a:t>
            </a:r>
            <a:r>
              <a:rPr lang="el-GR" sz="3600" dirty="0" smtClean="0"/>
              <a:t>Διαπραγμάτευσης (3/3)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76800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/>
              <a:t>Αναζήτηση και αξιοποίηση διαφορών κάθε είδους </a:t>
            </a:r>
            <a:r>
              <a:rPr lang="el-GR" dirty="0"/>
              <a:t>με τον διαπραγματευτικό εταίρο για δημιουργία </a:t>
            </a:r>
            <a:r>
              <a:rPr lang="el-GR" dirty="0" smtClean="0"/>
              <a:t>αξίας</a:t>
            </a:r>
          </a:p>
          <a:p>
            <a:pPr lvl="1"/>
            <a:r>
              <a:rPr lang="el-GR" u="sng" dirty="0"/>
              <a:t>Διαφορετικές προτεραιότητες και προτιμήσεις</a:t>
            </a:r>
          </a:p>
          <a:p>
            <a:pPr lvl="2"/>
            <a:r>
              <a:rPr lang="el-GR" dirty="0"/>
              <a:t>Απέναντι στον κίνδυνο (</a:t>
            </a:r>
            <a:r>
              <a:rPr lang="en-US" dirty="0"/>
              <a:t>risk)</a:t>
            </a:r>
            <a:r>
              <a:rPr lang="el-GR" dirty="0"/>
              <a:t>: αναλαμβάνω έναν κίνδυνο που δεν θέλει να αναλάβει ο εταίρος</a:t>
            </a:r>
          </a:p>
          <a:p>
            <a:pPr lvl="2"/>
            <a:r>
              <a:rPr lang="el-GR" dirty="0"/>
              <a:t>Απέναντι στον χρόνο: διαθέτω κάτι τώρα που δεν το χρειάζομαι</a:t>
            </a:r>
          </a:p>
          <a:p>
            <a:pPr lvl="1"/>
            <a:r>
              <a:rPr lang="el-GR" u="sng" dirty="0"/>
              <a:t>Διαφορετικές μελλοντικές προσδοκίες</a:t>
            </a:r>
            <a:r>
              <a:rPr lang="el-GR" dirty="0"/>
              <a:t> (χρήση «ρητρών αίρεσης»)</a:t>
            </a:r>
          </a:p>
          <a:p>
            <a:pPr>
              <a:spcBef>
                <a:spcPts val="2400"/>
              </a:spcBef>
            </a:pPr>
            <a:r>
              <a:rPr lang="el-GR" b="1" dirty="0" smtClean="0"/>
              <a:t>Διερευνητική </a:t>
            </a:r>
            <a:r>
              <a:rPr lang="el-GR" b="1" dirty="0"/>
              <a:t>Διαπραγμάτευση </a:t>
            </a:r>
            <a:endParaRPr lang="el-GR" b="1" dirty="0" smtClean="0"/>
          </a:p>
          <a:p>
            <a:pPr lvl="1">
              <a:spcBef>
                <a:spcPts val="600"/>
              </a:spcBef>
            </a:pPr>
            <a:r>
              <a:rPr lang="el-GR" dirty="0" smtClean="0"/>
              <a:t>Κύρια </a:t>
            </a:r>
            <a:r>
              <a:rPr lang="el-GR" dirty="0"/>
              <a:t>ερώτηση: Όχι «τι» αλλά «γιατί</a:t>
            </a:r>
            <a:r>
              <a:rPr lang="el-GR" dirty="0" smtClean="0"/>
              <a:t>» (αντιμετωπίζεται και </a:t>
            </a:r>
            <a:r>
              <a:rPr lang="en-US" dirty="0" smtClean="0"/>
              <a:t>fixed-pie bias</a:t>
            </a:r>
            <a:r>
              <a:rPr lang="el-GR" dirty="0" smtClean="0"/>
              <a:t>)</a:t>
            </a:r>
          </a:p>
          <a:p>
            <a:pPr lvl="1"/>
            <a:r>
              <a:rPr lang="el-GR" dirty="0" smtClean="0"/>
              <a:t>Όχι εναρμόνιση απαιτήσεων/επιδιώξεων αλλά συμβιβασμός ενδιαφερόντων/συμφερόντων (π.χ. σύγκρουση </a:t>
            </a:r>
            <a:r>
              <a:rPr lang="el-GR" dirty="0" err="1" smtClean="0"/>
              <a:t>Γκορ</a:t>
            </a:r>
            <a:r>
              <a:rPr lang="el-GR" dirty="0" smtClean="0"/>
              <a:t>-</a:t>
            </a:r>
            <a:r>
              <a:rPr lang="el-GR" dirty="0" err="1" smtClean="0"/>
              <a:t>Νέιντερ</a:t>
            </a:r>
            <a:r>
              <a:rPr lang="el-GR" dirty="0" smtClean="0"/>
              <a:t> στις Αμερικανικές εκλογές 2000)</a:t>
            </a:r>
          </a:p>
          <a:p>
            <a:pPr lvl="1"/>
            <a:r>
              <a:rPr lang="el-GR" dirty="0" smtClean="0"/>
              <a:t>Το «πρόβλημα του άλλου» μπορώ να το αντιμετωπίσω εγώ (αμοιβαία επωφελείς λύσεις)</a:t>
            </a:r>
          </a:p>
          <a:p>
            <a:pPr lvl="1"/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778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ΑΝΑΛΥΣΗ ΔΙΑΠΡΑΓΜΑΤΕΥΣΕΩΝ ΚΑΙ ΔΙΑΠΡΑΓΜΑΤΕΥΤΙΚΟ ΠΕΡΙΒΑΛΛΟΝ</vt:lpstr>
      <vt:lpstr>Διαλεξη 3: ΦΑΣΕΙΣ ΔΙΑΠΡΑΓΜΑΤΕΥΣΗΣ </vt:lpstr>
      <vt:lpstr>ΕΠΙΣΚΟΠΗΣΗ</vt:lpstr>
      <vt:lpstr>Προ-Διαπραγμάτευση</vt:lpstr>
      <vt:lpstr>PowerPoint Presentation</vt:lpstr>
      <vt:lpstr>PowerPoint Presentation</vt:lpstr>
      <vt:lpstr>Κύρια Φάση Διαπραγμάτευσης (1/3)</vt:lpstr>
      <vt:lpstr>Κύρια Φάση Διαπραγμάτευσης (2/3)</vt:lpstr>
      <vt:lpstr>Κύρια Φάση Διαπραγμάτευσης (3/3)</vt:lpstr>
      <vt:lpstr>Μετά-διαπραγματευτική Διαπραγμάτευση</vt:lpstr>
      <vt:lpstr>Εφαρμογή (και αναθεώρηση) συμφωνηθέντων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Spyros</dc:creator>
  <cp:lastModifiedBy>Spyros</cp:lastModifiedBy>
  <cp:revision>1</cp:revision>
  <dcterms:created xsi:type="dcterms:W3CDTF">2019-10-13T22:51:15Z</dcterms:created>
  <dcterms:modified xsi:type="dcterms:W3CDTF">2019-10-13T22:53:02Z</dcterms:modified>
</cp:coreProperties>
</file>