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5"/>
  </p:notesMasterIdLst>
  <p:sldIdLst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406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72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1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latin typeface="Calibri" panose="020F0502020204030204" pitchFamily="34" charset="0"/>
              </a:rPr>
              <a:pPr/>
              <a:t>2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latin typeface="Calibri" panose="020F0502020204030204" pitchFamily="34" charset="0"/>
              </a:rPr>
              <a:pPr/>
              <a:t>3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latin typeface="Calibri" panose="020F0502020204030204" pitchFamily="34" charset="0"/>
              </a:rPr>
              <a:pPr/>
              <a:t>4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latin typeface="Calibri" panose="020F0502020204030204" pitchFamily="34" charset="0"/>
              </a:rPr>
              <a:pPr/>
              <a:t>5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8045623-C888-4931-BBF1-EE27BDC03C0E}" type="slidenum">
              <a:rPr lang="el-GR" altLang="en-US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el-GR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49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E69E7C0-DC79-4398-BC94-5E161428F4AD}" type="slidenum">
              <a:rPr lang="el-GR" altLang="en-US" sz="1200">
                <a:latin typeface="Calibri" panose="020F0502020204030204" pitchFamily="34" charset="0"/>
              </a:rPr>
              <a:pPr algn="r" eaLnBrk="1" hangingPunct="1"/>
              <a:t>18</a:t>
            </a:fld>
            <a:endParaRPr lang="el-GR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568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8464DF7-EE8D-4255-B502-D6916E90EEF0}" type="slidenum">
              <a:rPr lang="el-GR" altLang="en-US" sz="1200">
                <a:latin typeface="Calibri" panose="020F0502020204030204" pitchFamily="34" charset="0"/>
              </a:rPr>
              <a:pPr algn="r" eaLnBrk="1" hangingPunct="1"/>
              <a:t>27</a:t>
            </a:fld>
            <a:endParaRPr lang="el-GR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75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8F397C-8980-4EF5-9EB5-E44A729C9748}" type="slidenum">
              <a:rPr lang="el-GR" altLang="en-US">
                <a:latin typeface="Calibri" panose="020F0502020204030204" pitchFamily="34" charset="0"/>
              </a:rPr>
              <a:pPr/>
              <a:t>32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4076700"/>
            <a:ext cx="7775575" cy="14081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1:</a:t>
            </a:r>
            <a:r>
              <a:rPr lang="en-US" altLang="en-US" sz="2800" smtClean="0"/>
              <a:t> </a:t>
            </a:r>
            <a:r>
              <a:rPr lang="el-GR" altLang="en-US" sz="2800" smtClean="0"/>
              <a:t>Εισαγωγή στη λογιστική κόστους</a:t>
            </a:r>
            <a:endParaRPr lang="en-US" altLang="en-US" sz="2800" smtClean="0"/>
          </a:p>
          <a:p>
            <a:pPr eaLnBrk="1" hangingPunct="1">
              <a:defRPr/>
            </a:pPr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pPr eaLnBrk="1" hangingPunct="1">
              <a:defRPr/>
            </a:pPr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4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Διοικητική Λογιστική (1 από 2)</a:t>
            </a:r>
          </a:p>
        </p:txBody>
      </p:sp>
      <p:sp>
        <p:nvSpPr>
          <p:cNvPr id="140292" name="Rectangle 4" descr="Σχήμα Εσωτερικές πληροφοριακές καταστάσεις: στελέχη."/>
          <p:cNvSpPr>
            <a:spLocks noChangeArrowheads="1"/>
          </p:cNvSpPr>
          <p:nvPr/>
        </p:nvSpPr>
        <p:spPr bwMode="auto">
          <a:xfrm>
            <a:off x="5219700" y="5084763"/>
            <a:ext cx="34163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EAD5"/>
                </a:solidFill>
              </a14:hiddenFill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n-US" sz="2400" b="1"/>
              <a:t>Στελέχη  </a:t>
            </a:r>
          </a:p>
        </p:txBody>
      </p:sp>
      <p:grpSp>
        <p:nvGrpSpPr>
          <p:cNvPr id="2" name="Group 5" descr="Σχήμα Διοικητική λογιστική. Κοστολόγηση. Προγραμματισμός. Λήψη αποφάσεων. ΈΛεγχος."/>
          <p:cNvGrpSpPr>
            <a:grpSpLocks/>
          </p:cNvGrpSpPr>
          <p:nvPr/>
        </p:nvGrpSpPr>
        <p:grpSpPr bwMode="auto">
          <a:xfrm>
            <a:off x="539750" y="1557338"/>
            <a:ext cx="3416300" cy="1282700"/>
            <a:chOff x="340" y="1156"/>
            <a:chExt cx="2152" cy="808"/>
          </a:xfrm>
        </p:grpSpPr>
        <p:sp>
          <p:nvSpPr>
            <p:cNvPr id="20505" name="Rectangle 6"/>
            <p:cNvSpPr>
              <a:spLocks noChangeArrowheads="1"/>
            </p:cNvSpPr>
            <p:nvPr/>
          </p:nvSpPr>
          <p:spPr bwMode="auto">
            <a:xfrm>
              <a:off x="340" y="1156"/>
              <a:ext cx="2152" cy="6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5F48EC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Διοικητική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Λογιστική </a:t>
              </a:r>
            </a:p>
          </p:txBody>
        </p:sp>
        <p:sp>
          <p:nvSpPr>
            <p:cNvPr id="20506" name="AutoShape 7"/>
            <p:cNvSpPr>
              <a:spLocks noChangeArrowheads="1"/>
            </p:cNvSpPr>
            <p:nvPr/>
          </p:nvSpPr>
          <p:spPr bwMode="auto">
            <a:xfrm>
              <a:off x="1108" y="1828"/>
              <a:ext cx="616" cy="136"/>
            </a:xfrm>
            <a:prstGeom prst="down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5F48EC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3" name="Group 8" descr="Σχήμα συλλογή. κατάταξη. καταγραφή. εμφάνιση."/>
          <p:cNvGrpSpPr>
            <a:grpSpLocks/>
          </p:cNvGrpSpPr>
          <p:nvPr/>
        </p:nvGrpSpPr>
        <p:grpSpPr bwMode="auto">
          <a:xfrm>
            <a:off x="1073150" y="2843213"/>
            <a:ext cx="2349500" cy="2273300"/>
            <a:chOff x="676" y="1972"/>
            <a:chExt cx="1480" cy="1432"/>
          </a:xfrm>
        </p:grpSpPr>
        <p:sp>
          <p:nvSpPr>
            <p:cNvPr id="20501" name="Rectangle 9"/>
            <p:cNvSpPr>
              <a:spLocks noChangeArrowheads="1"/>
            </p:cNvSpPr>
            <p:nvPr/>
          </p:nvSpPr>
          <p:spPr bwMode="auto">
            <a:xfrm>
              <a:off x="950" y="2054"/>
              <a:ext cx="1155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/>
                <a:t>συλλογή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/>
                <a:t>κατάταξη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/>
                <a:t>καταγραφή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/>
                <a:t>εμφάνιση </a:t>
              </a:r>
            </a:p>
          </p:txBody>
        </p:sp>
        <p:grpSp>
          <p:nvGrpSpPr>
            <p:cNvPr id="20502" name="Group 10"/>
            <p:cNvGrpSpPr>
              <a:grpSpLocks/>
            </p:cNvGrpSpPr>
            <p:nvPr/>
          </p:nvGrpSpPr>
          <p:grpSpPr bwMode="auto">
            <a:xfrm>
              <a:off x="676" y="1972"/>
              <a:ext cx="1480" cy="1432"/>
              <a:chOff x="676" y="1972"/>
              <a:chExt cx="1480" cy="1432"/>
            </a:xfrm>
          </p:grpSpPr>
          <p:sp>
            <p:nvSpPr>
              <p:cNvPr id="20503" name="Oval 11"/>
              <p:cNvSpPr>
                <a:spLocks noChangeArrowheads="1"/>
              </p:cNvSpPr>
              <p:nvPr/>
            </p:nvSpPr>
            <p:spPr bwMode="auto">
              <a:xfrm>
                <a:off x="676" y="1972"/>
                <a:ext cx="1480" cy="128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200"/>
              </a:p>
            </p:txBody>
          </p:sp>
          <p:sp>
            <p:nvSpPr>
              <p:cNvPr id="20504" name="AutoShape 12"/>
              <p:cNvSpPr>
                <a:spLocks noChangeArrowheads="1"/>
              </p:cNvSpPr>
              <p:nvPr/>
            </p:nvSpPr>
            <p:spPr bwMode="auto">
              <a:xfrm>
                <a:off x="1108" y="3268"/>
                <a:ext cx="616" cy="136"/>
              </a:xfrm>
              <a:prstGeom prst="downArrow">
                <a:avLst>
                  <a:gd name="adj1" fmla="val 75009"/>
                  <a:gd name="adj2" fmla="val 50005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200"/>
              </a:p>
            </p:txBody>
          </p:sp>
        </p:grpSp>
      </p:grpSp>
      <p:grpSp>
        <p:nvGrpSpPr>
          <p:cNvPr id="5" name="Group 13" descr="Σχήμα Εσωτερικές πληροφοριακές καταστάσεις: στελέχη."/>
          <p:cNvGrpSpPr>
            <a:grpSpLocks/>
          </p:cNvGrpSpPr>
          <p:nvPr/>
        </p:nvGrpSpPr>
        <p:grpSpPr bwMode="auto">
          <a:xfrm>
            <a:off x="615950" y="5129213"/>
            <a:ext cx="4406900" cy="1282700"/>
            <a:chOff x="388" y="3412"/>
            <a:chExt cx="2776" cy="808"/>
          </a:xfrm>
        </p:grpSpPr>
        <p:sp>
          <p:nvSpPr>
            <p:cNvPr id="20499" name="Rectangle 14"/>
            <p:cNvSpPr>
              <a:spLocks noChangeArrowheads="1"/>
            </p:cNvSpPr>
            <p:nvPr/>
          </p:nvSpPr>
          <p:spPr bwMode="auto">
            <a:xfrm>
              <a:off x="388" y="3412"/>
              <a:ext cx="2152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E638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Εσωτερικές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πληροφοριακές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 καταστάσεις (MIS)</a:t>
              </a:r>
            </a:p>
          </p:txBody>
        </p:sp>
        <p:sp>
          <p:nvSpPr>
            <p:cNvPr id="20500" name="AutoShape 15"/>
            <p:cNvSpPr>
              <a:spLocks noChangeArrowheads="1"/>
            </p:cNvSpPr>
            <p:nvPr/>
          </p:nvSpPr>
          <p:spPr bwMode="auto">
            <a:xfrm>
              <a:off x="2548" y="3604"/>
              <a:ext cx="616" cy="568"/>
            </a:xfrm>
            <a:prstGeom prst="rightArrow">
              <a:avLst>
                <a:gd name="adj1" fmla="val 75009"/>
                <a:gd name="adj2" fmla="val 5423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E638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6" name="Group 16" descr="Σχήμα Διοικητική λογιστική. Κοστολόγηση. Προγραμματισμός. Λήψη αποφάσεων. ΈΛεγχος."/>
          <p:cNvGrpSpPr>
            <a:grpSpLocks/>
          </p:cNvGrpSpPr>
          <p:nvPr/>
        </p:nvGrpSpPr>
        <p:grpSpPr bwMode="auto">
          <a:xfrm>
            <a:off x="4033838" y="1773238"/>
            <a:ext cx="4200525" cy="457200"/>
            <a:chOff x="2496" y="1286"/>
            <a:chExt cx="2646" cy="288"/>
          </a:xfrm>
        </p:grpSpPr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>
              <a:off x="2496" y="1440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3542" y="1286"/>
              <a:ext cx="1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115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Προγραμματισμός</a:t>
              </a:r>
            </a:p>
          </p:txBody>
        </p:sp>
      </p:grpSp>
      <p:grpSp>
        <p:nvGrpSpPr>
          <p:cNvPr id="7" name="Group 19" descr="Σχήμα Διοικητική λογιστική. Κοστολόγηση. Προγραμματισμός. Λήψη αποφάσεων. ΈΛεγχος."/>
          <p:cNvGrpSpPr>
            <a:grpSpLocks/>
          </p:cNvGrpSpPr>
          <p:nvPr/>
        </p:nvGrpSpPr>
        <p:grpSpPr bwMode="auto">
          <a:xfrm>
            <a:off x="3995738" y="1196975"/>
            <a:ext cx="3711575" cy="777875"/>
            <a:chOff x="2496" y="950"/>
            <a:chExt cx="2338" cy="490"/>
          </a:xfrm>
        </p:grpSpPr>
        <p:sp>
          <p:nvSpPr>
            <p:cNvPr id="20495" name="Line 20"/>
            <p:cNvSpPr>
              <a:spLocks noChangeShapeType="1"/>
            </p:cNvSpPr>
            <p:nvPr/>
          </p:nvSpPr>
          <p:spPr bwMode="auto">
            <a:xfrm flipV="1">
              <a:off x="2496" y="960"/>
              <a:ext cx="10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Rectangle 21"/>
            <p:cNvSpPr>
              <a:spLocks noChangeArrowheads="1"/>
            </p:cNvSpPr>
            <p:nvPr/>
          </p:nvSpPr>
          <p:spPr bwMode="auto">
            <a:xfrm>
              <a:off x="3542" y="950"/>
              <a:ext cx="12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 Κοστολόγηση </a:t>
              </a:r>
            </a:p>
          </p:txBody>
        </p:sp>
      </p:grpSp>
      <p:grpSp>
        <p:nvGrpSpPr>
          <p:cNvPr id="8" name="Group 28" descr="Σχήμα Διοικητική λογιστική. Κοστολόγηση. Προγραμματισμός. Λήψη αποφάσεων. ΈΛεγχος."/>
          <p:cNvGrpSpPr>
            <a:grpSpLocks/>
          </p:cNvGrpSpPr>
          <p:nvPr/>
        </p:nvGrpSpPr>
        <p:grpSpPr bwMode="auto">
          <a:xfrm>
            <a:off x="3995738" y="2046288"/>
            <a:ext cx="3429000" cy="1660525"/>
            <a:chOff x="2544" y="1440"/>
            <a:chExt cx="2160" cy="1046"/>
          </a:xfrm>
        </p:grpSpPr>
        <p:sp>
          <p:nvSpPr>
            <p:cNvPr id="20493" name="Rectangle 23"/>
            <p:cNvSpPr>
              <a:spLocks noChangeArrowheads="1"/>
            </p:cNvSpPr>
            <p:nvPr/>
          </p:nvSpPr>
          <p:spPr bwMode="auto">
            <a:xfrm>
              <a:off x="3542" y="2198"/>
              <a:ext cx="11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167A1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Έλεγχος</a:t>
              </a:r>
            </a:p>
          </p:txBody>
        </p:sp>
        <p:sp>
          <p:nvSpPr>
            <p:cNvPr id="20494" name="Line 24"/>
            <p:cNvSpPr>
              <a:spLocks noChangeShapeType="1"/>
            </p:cNvSpPr>
            <p:nvPr/>
          </p:nvSpPr>
          <p:spPr bwMode="auto">
            <a:xfrm>
              <a:off x="2544" y="1440"/>
              <a:ext cx="86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25" descr="Σχήμα Διοικητική λογιστική. Κοστολόγηση. Προγραμματισμός. Λήψη αποφάσεων. ΈΛεγχος."/>
          <p:cNvGrpSpPr>
            <a:grpSpLocks/>
          </p:cNvGrpSpPr>
          <p:nvPr/>
        </p:nvGrpSpPr>
        <p:grpSpPr bwMode="auto">
          <a:xfrm>
            <a:off x="3995738" y="2016125"/>
            <a:ext cx="4381500" cy="898525"/>
            <a:chOff x="2544" y="1440"/>
            <a:chExt cx="2760" cy="566"/>
          </a:xfrm>
        </p:grpSpPr>
        <p:sp>
          <p:nvSpPr>
            <p:cNvPr id="20491" name="Line 26"/>
            <p:cNvSpPr>
              <a:spLocks noChangeShapeType="1"/>
            </p:cNvSpPr>
            <p:nvPr/>
          </p:nvSpPr>
          <p:spPr bwMode="auto">
            <a:xfrm>
              <a:off x="2544" y="1440"/>
              <a:ext cx="1008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Rectangle 27"/>
            <p:cNvSpPr>
              <a:spLocks noChangeArrowheads="1"/>
            </p:cNvSpPr>
            <p:nvPr/>
          </p:nvSpPr>
          <p:spPr bwMode="auto">
            <a:xfrm>
              <a:off x="3686" y="1718"/>
              <a:ext cx="1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81BE7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Λήψη αποφάσεων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01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Διοικητική Λογιστική (2 από 2)</a:t>
            </a:r>
          </a:p>
        </p:txBody>
      </p:sp>
      <p:sp>
        <p:nvSpPr>
          <p:cNvPr id="21507" name="Rectangle 3" descr="Σχήμα Εσωτερικές πληροφοριακές καταστάσεις: στελέχη."/>
          <p:cNvSpPr>
            <a:spLocks noChangeArrowheads="1"/>
          </p:cNvSpPr>
          <p:nvPr/>
        </p:nvSpPr>
        <p:spPr bwMode="auto">
          <a:xfrm>
            <a:off x="5029200" y="5334000"/>
            <a:ext cx="34163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EAD5"/>
                </a:solidFill>
              </a14:hiddenFill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n-US" sz="2400" b="1"/>
              <a:t>Στελέχη</a:t>
            </a:r>
            <a:endParaRPr lang="el-GR" altLang="en-US" sz="2400"/>
          </a:p>
        </p:txBody>
      </p:sp>
      <p:grpSp>
        <p:nvGrpSpPr>
          <p:cNvPr id="21508" name="Group 4" descr="Σχήμα Διοικητική λογιστική. Αποδέκτες: εντός. Πρότυπα και αρχές: ευελιξία."/>
          <p:cNvGrpSpPr>
            <a:grpSpLocks/>
          </p:cNvGrpSpPr>
          <p:nvPr/>
        </p:nvGrpSpPr>
        <p:grpSpPr bwMode="auto">
          <a:xfrm>
            <a:off x="395288" y="1700213"/>
            <a:ext cx="3416300" cy="1282700"/>
            <a:chOff x="244" y="1060"/>
            <a:chExt cx="2152" cy="808"/>
          </a:xfrm>
        </p:grpSpPr>
        <p:sp>
          <p:nvSpPr>
            <p:cNvPr id="21521" name="Rectangle 5"/>
            <p:cNvSpPr>
              <a:spLocks noChangeArrowheads="1"/>
            </p:cNvSpPr>
            <p:nvPr/>
          </p:nvSpPr>
          <p:spPr bwMode="auto">
            <a:xfrm>
              <a:off x="244" y="1060"/>
              <a:ext cx="2152" cy="6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81BE7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Διοικητική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Λογιστική</a:t>
              </a:r>
            </a:p>
          </p:txBody>
        </p:sp>
        <p:sp>
          <p:nvSpPr>
            <p:cNvPr id="21522" name="AutoShape 6"/>
            <p:cNvSpPr>
              <a:spLocks noChangeArrowheads="1"/>
            </p:cNvSpPr>
            <p:nvPr/>
          </p:nvSpPr>
          <p:spPr bwMode="auto">
            <a:xfrm>
              <a:off x="1012" y="1732"/>
              <a:ext cx="616" cy="136"/>
            </a:xfrm>
            <a:prstGeom prst="down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8F1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21509" name="Group 7" descr="Σχήμα συλλογή. Κατάταξη. Καταγραφή. Εμφάνιση. Συχνότητα αναφορών: οποτεδήποτε. Εφαρμογή: προαιρετική. Άλλες επιστήμες: ποσοτική ανάλυση. Στατιστική."/>
          <p:cNvGrpSpPr>
            <a:grpSpLocks/>
          </p:cNvGrpSpPr>
          <p:nvPr/>
        </p:nvGrpSpPr>
        <p:grpSpPr bwMode="auto">
          <a:xfrm>
            <a:off x="920750" y="2978150"/>
            <a:ext cx="2349500" cy="2273300"/>
            <a:chOff x="580" y="1876"/>
            <a:chExt cx="1480" cy="1432"/>
          </a:xfrm>
        </p:grpSpPr>
        <p:sp>
          <p:nvSpPr>
            <p:cNvPr id="21518" name="Rectangle 8"/>
            <p:cNvSpPr>
              <a:spLocks noChangeArrowheads="1"/>
            </p:cNvSpPr>
            <p:nvPr/>
          </p:nvSpPr>
          <p:spPr bwMode="auto">
            <a:xfrm>
              <a:off x="854" y="1958"/>
              <a:ext cx="1191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συλλογή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κατάταξη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καταγραφή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εμφάνιση </a:t>
              </a:r>
            </a:p>
          </p:txBody>
        </p:sp>
        <p:sp>
          <p:nvSpPr>
            <p:cNvPr id="21519" name="Oval 9"/>
            <p:cNvSpPr>
              <a:spLocks noChangeArrowheads="1"/>
            </p:cNvSpPr>
            <p:nvPr/>
          </p:nvSpPr>
          <p:spPr bwMode="auto">
            <a:xfrm>
              <a:off x="580" y="1876"/>
              <a:ext cx="1480" cy="1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p:sp>
          <p:nvSpPr>
            <p:cNvPr id="21520" name="AutoShape 10"/>
            <p:cNvSpPr>
              <a:spLocks noChangeArrowheads="1"/>
            </p:cNvSpPr>
            <p:nvPr/>
          </p:nvSpPr>
          <p:spPr bwMode="auto">
            <a:xfrm>
              <a:off x="1012" y="3172"/>
              <a:ext cx="616" cy="136"/>
            </a:xfrm>
            <a:prstGeom prst="down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21510" name="Group 11" descr="Σχήμα Εσωτερικές πληροφοριακές καταστάσεις: στελέχη."/>
          <p:cNvGrpSpPr>
            <a:grpSpLocks/>
          </p:cNvGrpSpPr>
          <p:nvPr/>
        </p:nvGrpSpPr>
        <p:grpSpPr bwMode="auto">
          <a:xfrm>
            <a:off x="463550" y="5264150"/>
            <a:ext cx="4406900" cy="1282700"/>
            <a:chOff x="292" y="3316"/>
            <a:chExt cx="2776" cy="808"/>
          </a:xfrm>
        </p:grpSpPr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92" y="3316"/>
              <a:ext cx="2152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5F73B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/>
                <a:t>Εσωτερικές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/>
                <a:t>πληροφοριακές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/>
                <a:t> καταστάσεις</a:t>
              </a:r>
              <a:r>
                <a:rPr lang="en-US" altLang="en-US" sz="2400"/>
                <a:t> (MIS)</a:t>
              </a:r>
              <a:endParaRPr lang="el-GR" altLang="en-US" sz="2400" b="1"/>
            </a:p>
          </p:txBody>
        </p:sp>
        <p:sp>
          <p:nvSpPr>
            <p:cNvPr id="21517" name="AutoShape 13"/>
            <p:cNvSpPr>
              <a:spLocks noChangeArrowheads="1"/>
            </p:cNvSpPr>
            <p:nvPr/>
          </p:nvSpPr>
          <p:spPr bwMode="auto">
            <a:xfrm>
              <a:off x="2452" y="3508"/>
              <a:ext cx="616" cy="568"/>
            </a:xfrm>
            <a:prstGeom prst="rightArrow">
              <a:avLst>
                <a:gd name="adj1" fmla="val 75009"/>
                <a:gd name="adj2" fmla="val 5423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5F73B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sp>
        <p:nvSpPr>
          <p:cNvPr id="120846" name="Rectangle 14" descr="Σχήμα Διοικητική λογιστική. Αποδέκτες: εντός. Πρότυπα και αρχές: ευελιξία."/>
          <p:cNvSpPr>
            <a:spLocks noChangeArrowheads="1"/>
          </p:cNvSpPr>
          <p:nvPr/>
        </p:nvSpPr>
        <p:spPr bwMode="auto">
          <a:xfrm>
            <a:off x="3851275" y="1700213"/>
            <a:ext cx="4897438" cy="43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E4C6A8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Αποδέκτες: </a:t>
            </a:r>
            <a:r>
              <a:rPr lang="el-GR" altLang="en-US" sz="1800" b="1"/>
              <a:t>Εντός</a:t>
            </a:r>
            <a:r>
              <a:rPr lang="el-GR" altLang="en-US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0848" name="Rectangle 16" descr="Σχήμα Διοικητική λογιστική. Αποδέκτες: εντός. Πρότυπα και αρχές: ευελιξία."/>
          <p:cNvSpPr>
            <a:spLocks noChangeArrowheads="1"/>
          </p:cNvSpPr>
          <p:nvPr/>
        </p:nvSpPr>
        <p:spPr bwMode="auto">
          <a:xfrm>
            <a:off x="3857625" y="2205038"/>
            <a:ext cx="4891088" cy="5032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Πρότυπα και Αρχές: </a:t>
            </a:r>
            <a:r>
              <a:rPr lang="el-GR" altLang="en-US" sz="1800" b="1"/>
              <a:t>Ευελιξία</a:t>
            </a:r>
          </a:p>
        </p:txBody>
      </p:sp>
      <p:sp>
        <p:nvSpPr>
          <p:cNvPr id="120850" name="Rectangle 18" descr="Σχήμα συλλογή. Κατάταξη. Καταγραφή. Εμφάνιση. Συχνότητα αναφορών: οποτεδήποτε. Εφαρμογή: προαιρετική. Άλλες επιστήμες: ποσοτική ανάλυση. Στατιστική."/>
          <p:cNvSpPr>
            <a:spLocks noChangeArrowheads="1"/>
          </p:cNvSpPr>
          <p:nvPr/>
        </p:nvSpPr>
        <p:spPr bwMode="auto">
          <a:xfrm>
            <a:off x="3851275" y="2997200"/>
            <a:ext cx="4897438" cy="509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Συχνότητα αναφορών: </a:t>
            </a:r>
            <a:r>
              <a:rPr lang="el-GR" altLang="en-US" sz="1800" b="1"/>
              <a:t>Οποτεδήποτε</a:t>
            </a:r>
          </a:p>
        </p:txBody>
      </p:sp>
      <p:sp>
        <p:nvSpPr>
          <p:cNvPr id="120852" name="Rectangle 20" descr="Σχήμα συλλογή. Κατάταξη. Καταγραφή. Εμφάνιση. Συχνότητα αναφορών: οποτεδήποτε. Εφαρμογή: προαιρετική. Άλλες επιστήμες: ποσοτική ανάλυση. Στατιστική."/>
          <p:cNvSpPr>
            <a:spLocks noChangeArrowheads="1"/>
          </p:cNvSpPr>
          <p:nvPr/>
        </p:nvSpPr>
        <p:spPr bwMode="auto">
          <a:xfrm>
            <a:off x="3851275" y="3789363"/>
            <a:ext cx="48974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ACFAF1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Εφαρμογή: </a:t>
            </a:r>
            <a:r>
              <a:rPr lang="el-GR" altLang="en-US" sz="1800" b="1"/>
              <a:t>Προαιρετική</a:t>
            </a:r>
          </a:p>
        </p:txBody>
      </p:sp>
      <p:sp>
        <p:nvSpPr>
          <p:cNvPr id="120854" name="Rectangle 22" descr="Σχήμα συλλογή. Κατάταξη. Καταγραφή. Εμφάνιση. Συχνότητα αναφορών: οποτεδήποτε. Εφαρμογή: προαιρετική. Άλλες επιστήμες: ποσοτική ανάλυση. Στατιστική."/>
          <p:cNvSpPr>
            <a:spLocks noChangeArrowheads="1"/>
          </p:cNvSpPr>
          <p:nvPr/>
        </p:nvSpPr>
        <p:spPr bwMode="auto">
          <a:xfrm>
            <a:off x="3851275" y="4437063"/>
            <a:ext cx="4897438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Άλλες επιστήμες: </a:t>
            </a:r>
            <a:r>
              <a:rPr lang="el-GR" altLang="en-US" sz="1800" b="1"/>
              <a:t>Ποσοτική ανάλυση,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n-US" sz="1800" b="1"/>
              <a:t>Στατιστική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6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4200" smtClean="0"/>
              <a:t>Κοστολόγηση: Για ποιο σκοπό;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Κοστολόγηση προϊόντων και υπηρεσιών</a:t>
            </a:r>
            <a:r>
              <a:rPr lang="en-US" altLang="en-US" sz="2800" smtClean="0"/>
              <a:t>.</a:t>
            </a:r>
            <a:r>
              <a:rPr lang="el-GR" altLang="en-US" sz="2800" smtClean="0"/>
              <a:t> </a:t>
            </a:r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mtClean="0"/>
              <a:t>Τιμολόγηση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Κοστολόγηση τμημάτων της επιχείρησης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mtClean="0"/>
              <a:t>Αξιολόγηση της αποδοτικής χρήσης των πόρων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Κοστολόγηση λειτουργιών της επιχείρησης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mtClean="0"/>
              <a:t>Μήπως θα ήταν καλύτερα να αγοράζω από τρίτους;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Μήπως αφορά μόνο τους κερδοσκοπικούς οργανισμούς;</a:t>
            </a:r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mtClean="0"/>
              <a:t>Δημόσιο (π.χ. Νοσοκομεία, Πανεπιστήμια)</a:t>
            </a:r>
            <a:r>
              <a:rPr lang="en-US" altLang="en-US" smtClean="0"/>
              <a:t>.</a:t>
            </a:r>
            <a:endParaRPr lang="el-GR" altLang="en-US" smtClean="0"/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Υποστήριξη του προγραμματισμού και του ελέγχου και της λήψης αποφάσεων</a:t>
            </a:r>
            <a:r>
              <a:rPr lang="en-US" altLang="en-US" sz="2800" smtClean="0"/>
              <a:t>.</a:t>
            </a:r>
            <a:endParaRPr lang="el-GR" altLang="en-US" sz="2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55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Διοίκηση κόστους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Φιλοσοφία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altLang="en-US" smtClean="0"/>
              <a:t>Δημιουργία αξίας για τον πελάτη με χαμηλό κόστος.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Συμπεριφορά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altLang="en-US" smtClean="0"/>
              <a:t>Το κόστος είναι αποτέλεσμα δραστηριοτήτων</a:t>
            </a:r>
            <a:r>
              <a:rPr lang="en-US" altLang="en-US" smtClean="0"/>
              <a:t>.</a:t>
            </a:r>
            <a:endParaRPr lang="el-GR" altLang="en-US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altLang="en-US" smtClean="0"/>
              <a:t>Εμπλοκή - όχι παθητική καταγραφή</a:t>
            </a:r>
            <a:r>
              <a:rPr lang="en-US" altLang="en-US" smtClean="0"/>
              <a:t>.</a:t>
            </a:r>
            <a:endParaRPr lang="el-GR" altLang="en-US" smtClean="0"/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Τεχνικές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altLang="en-US" smtClean="0"/>
              <a:t>Σύνολο πληθώρας επιστημονικών μεθόδων</a:t>
            </a:r>
            <a:r>
              <a:rPr lang="en-US" altLang="en-US" smtClean="0"/>
              <a:t>.</a:t>
            </a:r>
            <a:endParaRPr lang="el-GR" altLang="en-US" smtClean="0"/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altLang="en-US" smtClean="0"/>
              <a:t>Επιλογή βάσει:</a:t>
            </a:r>
          </a:p>
          <a:p>
            <a:pPr lvl="2" eaLnBrk="1" hangingPunct="1">
              <a:lnSpc>
                <a:spcPct val="70000"/>
              </a:lnSpc>
              <a:spcBef>
                <a:spcPct val="20000"/>
              </a:spcBef>
            </a:pPr>
            <a:r>
              <a:rPr lang="el-GR" altLang="en-US" sz="2800" smtClean="0"/>
              <a:t>Καταλληλότητας για την επίτευξη των στόχων</a:t>
            </a:r>
            <a:r>
              <a:rPr lang="en-US" altLang="en-US" sz="2800" smtClean="0"/>
              <a:t>.</a:t>
            </a:r>
            <a:r>
              <a:rPr lang="el-GR" altLang="en-US" sz="2800" smtClean="0"/>
              <a:t> </a:t>
            </a:r>
            <a:endParaRPr lang="en-US" altLang="en-US" sz="2800" smtClean="0"/>
          </a:p>
          <a:p>
            <a:pPr lvl="2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en-US" sz="2800" smtClean="0"/>
              <a:t>A</a:t>
            </a:r>
            <a:r>
              <a:rPr lang="el-GR" altLang="en-US" sz="2800" smtClean="0"/>
              <a:t>νάλυση κόστους – οφέλους</a:t>
            </a:r>
            <a:r>
              <a:rPr lang="en-US" altLang="en-US" sz="2800" smtClean="0"/>
              <a:t>.</a:t>
            </a:r>
            <a:endParaRPr lang="el-GR" altLang="en-US" sz="2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43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Κόστος και Έξοδο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Κόστος είναι η αξία των οικονομικών μέσων που χρησιμοποιούνται για να αποκτηθούν</a:t>
            </a:r>
            <a:r>
              <a:rPr lang="en-US" altLang="en-US" smtClean="0"/>
              <a:t> </a:t>
            </a:r>
            <a:r>
              <a:rPr lang="el-GR" altLang="en-US" smtClean="0"/>
              <a:t>ή να παραχθούν αγαθά ή υπηρεσίες τα οποία έχουν άμεσο ή μελλοντικό όφελος για την επιχείρηση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Έξοδο είναι το κόστος που βαρύνει τα έσοδα της χρήσης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59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Παράδειγμα (1 από 2)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z="2800" smtClean="0"/>
              <a:t>Αγορά μηχανήματος παραγωγής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eaLnBrk="1" hangingPunct="1">
              <a:spcBef>
                <a:spcPct val="20000"/>
              </a:spcBef>
            </a:pPr>
            <a:r>
              <a:rPr lang="el-GR" altLang="en-US" sz="2800" smtClean="0"/>
              <a:t>Οι αποσβέσεις του μηχανήματος συμμετέχουν στο κόστος παραγωγής των προϊόντων</a:t>
            </a:r>
            <a:r>
              <a:rPr lang="en-US" altLang="en-US" sz="2800" smtClean="0"/>
              <a:t>.</a:t>
            </a:r>
            <a:endParaRPr lang="el-GR" altLang="en-US" sz="2800" smtClean="0"/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Κόστος: Οι αποσβέσεις επομένως ενσωματώνονται στο κόστος των παραγόμενων προϊόντων και αποτελούν κόστος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</a:p>
          <a:p>
            <a:pPr lvl="2" eaLnBrk="1" hangingPunct="1">
              <a:spcBef>
                <a:spcPct val="20000"/>
              </a:spcBef>
            </a:pPr>
            <a:r>
              <a:rPr lang="el-GR" altLang="en-US" sz="2800" smtClean="0"/>
              <a:t>Κόστος παραχθέντων</a:t>
            </a:r>
            <a:r>
              <a:rPr lang="en-US" altLang="en-US" sz="2800" smtClean="0"/>
              <a:t>.</a:t>
            </a:r>
            <a:r>
              <a:rPr lang="el-GR" altLang="en-US" sz="2800" smtClean="0"/>
              <a:t> 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Έξοδο: Οι αποσβέσεις που είναι ενσωματωμένες στα προϊόντα που πωλούνται είναι έξοδο</a:t>
            </a:r>
            <a:r>
              <a:rPr lang="en-US" altLang="en-US" smtClean="0"/>
              <a:t>.</a:t>
            </a:r>
            <a:endParaRPr lang="el-GR" altLang="en-US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10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Παράδειγμα (2 από 2)</a:t>
            </a:r>
          </a:p>
        </p:txBody>
      </p:sp>
      <p:sp>
        <p:nvSpPr>
          <p:cNvPr id="26627" name="Rectangle 4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 typeface="Arial" panose="020B0604020202020204" pitchFamily="34" charset="0"/>
              <a:buNone/>
            </a:pPr>
            <a:r>
              <a:rPr lang="el-GR" altLang="en-US" b="1" smtClean="0"/>
              <a:t>Κόστος παραχθέντων</a:t>
            </a:r>
          </a:p>
          <a:p>
            <a:pPr eaLnBrk="1" hangingPunct="1"/>
            <a:r>
              <a:rPr lang="el-GR" altLang="en-US" sz="2400" smtClean="0"/>
              <a:t>Αξία κτήσης μηχανήματος = €1</a:t>
            </a:r>
            <a:r>
              <a:rPr lang="en-US" altLang="en-US" sz="2400" smtClean="0"/>
              <a:t>0</a:t>
            </a:r>
            <a:r>
              <a:rPr lang="el-GR" altLang="en-US" sz="2400" smtClean="0"/>
              <a:t>.000</a:t>
            </a:r>
            <a:r>
              <a:rPr lang="en-US" altLang="en-US" sz="2400" smtClean="0"/>
              <a:t>.</a:t>
            </a:r>
            <a:r>
              <a:rPr lang="el-GR" altLang="en-US" sz="2400" smtClean="0"/>
              <a:t> </a:t>
            </a:r>
          </a:p>
          <a:p>
            <a:pPr eaLnBrk="1" hangingPunct="1"/>
            <a:r>
              <a:rPr lang="el-GR" altLang="en-US" sz="2400" smtClean="0"/>
              <a:t>Ποσοστό απόσβεσης =20%</a:t>
            </a:r>
            <a:r>
              <a:rPr lang="en-US" altLang="en-US" sz="2400" smtClean="0"/>
              <a:t>.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Ετήσια απόσβεση = € 2</a:t>
            </a:r>
            <a:r>
              <a:rPr lang="en-US" altLang="en-US" sz="2400" smtClean="0"/>
              <a:t>.0</a:t>
            </a:r>
            <a:r>
              <a:rPr lang="el-GR" altLang="en-US" sz="2400" smtClean="0"/>
              <a:t>00</a:t>
            </a:r>
            <a:r>
              <a:rPr lang="en-US" altLang="en-US" sz="2400" smtClean="0"/>
              <a:t>.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Παραγωγή </a:t>
            </a:r>
            <a:r>
              <a:rPr lang="en-US" altLang="en-US" sz="2400" smtClean="0"/>
              <a:t>1</a:t>
            </a:r>
            <a:r>
              <a:rPr lang="el-GR" altLang="en-US" sz="2400" smtClean="0"/>
              <a:t>.000 μονάδων</a:t>
            </a:r>
            <a:r>
              <a:rPr lang="en-US" altLang="en-US" sz="2400" smtClean="0"/>
              <a:t>.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Κόστος ανά μονάδα = 2</a:t>
            </a:r>
            <a:r>
              <a:rPr lang="en-US" altLang="en-US" sz="2400" smtClean="0"/>
              <a:t>.</a:t>
            </a:r>
            <a:r>
              <a:rPr lang="el-GR" altLang="en-US" sz="2400" smtClean="0"/>
              <a:t>0</a:t>
            </a:r>
            <a:r>
              <a:rPr lang="en-US" altLang="en-US" sz="2400" smtClean="0"/>
              <a:t>0</a:t>
            </a:r>
            <a:r>
              <a:rPr lang="el-GR" altLang="en-US" sz="2400" smtClean="0"/>
              <a:t>0/</a:t>
            </a:r>
            <a:r>
              <a:rPr lang="en-US" altLang="en-US" sz="2400" smtClean="0"/>
              <a:t>1.</a:t>
            </a:r>
            <a:r>
              <a:rPr lang="el-GR" altLang="en-US" sz="2400" smtClean="0"/>
              <a:t>000 = € 2/μονάδα</a:t>
            </a:r>
            <a:r>
              <a:rPr lang="en-US" altLang="en-US" sz="2400" smtClean="0"/>
              <a:t>.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Πωλήσεις = 800 μονάδες</a:t>
            </a:r>
            <a:r>
              <a:rPr lang="en-US" altLang="en-US" sz="2400" smtClean="0"/>
              <a:t>.</a:t>
            </a:r>
            <a:r>
              <a:rPr lang="el-GR" altLang="en-US" sz="2400" smtClean="0"/>
              <a:t> </a:t>
            </a:r>
          </a:p>
          <a:p>
            <a:pPr eaLnBrk="1" hangingPunct="1"/>
            <a:r>
              <a:rPr lang="el-GR" altLang="en-US" sz="2400" smtClean="0"/>
              <a:t>Τελικό απόθεμα = 200 μονάδες</a:t>
            </a:r>
            <a:r>
              <a:rPr lang="en-US" altLang="en-US" sz="2400" smtClean="0"/>
              <a:t>.</a:t>
            </a:r>
            <a:endParaRPr lang="el-GR" altLang="en-US" sz="2400" smtClean="0"/>
          </a:p>
        </p:txBody>
      </p:sp>
      <p:sp>
        <p:nvSpPr>
          <p:cNvPr id="26628" name="Rectangl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1" eaLnBrk="1" hangingPunct="1">
              <a:buFont typeface="Arial" panose="020B0604020202020204" pitchFamily="34" charset="0"/>
              <a:buNone/>
            </a:pPr>
            <a:r>
              <a:rPr lang="el-GR" altLang="en-US" b="1" smtClean="0"/>
              <a:t>Πού πήγαν οι αποσβέσεις;</a:t>
            </a:r>
          </a:p>
          <a:p>
            <a:pPr eaLnBrk="1" hangingPunct="1"/>
            <a:r>
              <a:rPr lang="el-GR" altLang="en-US" sz="2400" smtClean="0"/>
              <a:t>Αποσβέσεις = € 2.000</a:t>
            </a:r>
            <a:r>
              <a:rPr lang="en-US" altLang="en-US" sz="2400" smtClean="0"/>
              <a:t>.</a:t>
            </a:r>
            <a:r>
              <a:rPr lang="el-GR" altLang="en-US" sz="2400" smtClean="0"/>
              <a:t> </a:t>
            </a:r>
          </a:p>
          <a:p>
            <a:pPr eaLnBrk="1" hangingPunct="1"/>
            <a:r>
              <a:rPr lang="el-GR" altLang="en-US" sz="2400" smtClean="0"/>
              <a:t>Αξία τελικού αποθέματος = 200 </a:t>
            </a:r>
            <a:r>
              <a:rPr lang="en-US" altLang="en-US" sz="2400" smtClean="0"/>
              <a:t>x 2 = </a:t>
            </a:r>
            <a:r>
              <a:rPr lang="el-GR" altLang="en-US" sz="2400" smtClean="0"/>
              <a:t>€ </a:t>
            </a:r>
            <a:r>
              <a:rPr lang="en-US" altLang="en-US" sz="2400" smtClean="0"/>
              <a:t>400. 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Κόστος πωληθέντων = 800</a:t>
            </a:r>
            <a:r>
              <a:rPr lang="en-US" altLang="en-US" sz="2400" smtClean="0"/>
              <a:t>x 2 = </a:t>
            </a:r>
            <a:r>
              <a:rPr lang="el-GR" altLang="en-US" sz="2400" smtClean="0"/>
              <a:t>€</a:t>
            </a:r>
            <a:r>
              <a:rPr lang="en-US" altLang="en-US" sz="2400" smtClean="0"/>
              <a:t>1.600. 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Άρα ένα μέρος των αποσβέσεων αποθεματοποιήθηκε</a:t>
            </a:r>
            <a:r>
              <a:rPr lang="en-US" altLang="en-US" sz="2400" smtClean="0"/>
              <a:t>.</a:t>
            </a:r>
            <a:endParaRPr lang="el-GR" altLang="en-US" sz="2400" smtClean="0"/>
          </a:p>
          <a:p>
            <a:pPr eaLnBrk="1" hangingPunct="1"/>
            <a:r>
              <a:rPr lang="el-GR" altLang="en-US" sz="2400" smtClean="0"/>
              <a:t>Το έξοδο είναι  €1.600</a:t>
            </a:r>
            <a:r>
              <a:rPr lang="en-US" altLang="en-US" sz="2400" smtClean="0"/>
              <a:t>.</a:t>
            </a:r>
            <a:endParaRPr lang="el-GR" altLang="en-US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22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4000" smtClean="0"/>
              <a:t>Φορέας Κόστους - Κέντρο Κόστους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Ως φορείς κόστους θεωρούνται τα προϊόντα και οι υπηρεσίες που κοστολογούνται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Ως κέντρα κόστους θεωρούνται τα τμήματα της επιχείρησης στις οποίες γίνεται συγκέντρωση του κόστους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95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 eaLnBrk="1" hangingPunct="1"/>
            <a:r>
              <a:rPr lang="el-GR" altLang="en-US" sz="4000" smtClean="0"/>
              <a:t>Οι διάφορες μορφές του κόστους</a:t>
            </a:r>
          </a:p>
        </p:txBody>
      </p:sp>
      <p:sp>
        <p:nvSpPr>
          <p:cNvPr id="28675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1: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Εισαγωγή στη λογιστική κόστους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28676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35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Διακρίσεις του κόστους (1 από 2)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Ανάλογα με τη μονάδα μέτρησης: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ανά μονάδα (μέσο κόστος) / συνολικό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81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pPr eaLnBrk="1" hangingPunct="1"/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/>
          </a:p>
        </p:txBody>
      </p:sp>
    </p:spTree>
    <p:extLst>
      <p:ext uri="{BB962C8B-B14F-4D97-AF65-F5344CB8AC3E}">
        <p14:creationId xmlns:p14="http://schemas.microsoft.com/office/powerpoint/2010/main" val="277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Διακρίσεις του κόστους (2 από 2)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Ανάλογα με τη συσχέτιση με βάση τις μεταβολές στον όγκο παραγωγής: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μεταβλητό, 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σταθερό, 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ημιμεταβλητό, και  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βαθμιδωτό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00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Μεταβλητό κόστος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dirty="0" smtClean="0"/>
              <a:t>Μεταβλητό κόστος: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dirty="0" smtClean="0"/>
              <a:t>Σταθερό ανά μονάδα προϊόντος, μεταβλητό στο σύνολο.</a:t>
            </a:r>
          </a:p>
        </p:txBody>
      </p:sp>
      <p:cxnSp>
        <p:nvCxnSpPr>
          <p:cNvPr id="32773" name="12 - Ευθεία γραμμή σύνδεσης" descr="Σχήμα Μεταβλητό κόστος"/>
          <p:cNvCxnSpPr>
            <a:cxnSpLocks noChangeShapeType="1"/>
          </p:cNvCxnSpPr>
          <p:nvPr/>
        </p:nvCxnSpPr>
        <p:spPr bwMode="auto">
          <a:xfrm flipV="1">
            <a:off x="2873375" y="5786438"/>
            <a:ext cx="3714750" cy="714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4" name="14 - Ευθεία γραμμή σύνδεσης" descr="Σχήμα Μεταβλητό κόστος"/>
          <p:cNvCxnSpPr>
            <a:cxnSpLocks noChangeShapeType="1"/>
          </p:cNvCxnSpPr>
          <p:nvPr/>
        </p:nvCxnSpPr>
        <p:spPr bwMode="auto">
          <a:xfrm rot="5400000">
            <a:off x="1408906" y="4393407"/>
            <a:ext cx="29289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19 - Ευθεία γραμμή σύνδεσης" descr="Σχήμα Μεταβλητό κόστος"/>
          <p:cNvCxnSpPr>
            <a:cxnSpLocks noChangeShapeType="1"/>
          </p:cNvCxnSpPr>
          <p:nvPr/>
        </p:nvCxnSpPr>
        <p:spPr bwMode="auto">
          <a:xfrm flipV="1">
            <a:off x="2873375" y="3357563"/>
            <a:ext cx="3571875" cy="25003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20 - TextBox" descr="Σχήμα Μεταβλητό κόστος"/>
          <p:cNvSpPr txBox="1"/>
          <p:nvPr/>
        </p:nvSpPr>
        <p:spPr>
          <a:xfrm>
            <a:off x="2344707" y="2928934"/>
            <a:ext cx="523220" cy="22860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l-GR" sz="2200" dirty="0">
                <a:latin typeface="Arial" charset="0"/>
              </a:rPr>
              <a:t>Κόστος €</a:t>
            </a:r>
          </a:p>
        </p:txBody>
      </p:sp>
      <p:sp>
        <p:nvSpPr>
          <p:cNvPr id="32777" name="22 - TextBox" descr="Σχήμα Μεταβλητό κόστος"/>
          <p:cNvSpPr txBox="1">
            <a:spLocks noChangeArrowheads="1"/>
          </p:cNvSpPr>
          <p:nvPr/>
        </p:nvSpPr>
        <p:spPr bwMode="auto">
          <a:xfrm>
            <a:off x="3802063" y="5857875"/>
            <a:ext cx="14874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>
                <a:latin typeface="Arial" panose="020B0604020202020204" pitchFamily="34" charset="0"/>
              </a:rPr>
              <a:t>Ποσότητα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9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Σταθερό κόστος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z="3600" smtClean="0"/>
              <a:t>Σταθερό κόστος:</a:t>
            </a:r>
            <a:endParaRPr lang="en-US" altLang="en-US" sz="3600" smtClean="0"/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Σταθερό στο σύνολο, μεταβλητό ανά μονάδα.</a:t>
            </a:r>
          </a:p>
        </p:txBody>
      </p:sp>
      <p:cxnSp>
        <p:nvCxnSpPr>
          <p:cNvPr id="33796" name="23 - Ευθεία γραμμή σύνδεσης" descr="Σχήμα Σταθερό κόστος"/>
          <p:cNvCxnSpPr>
            <a:cxnSpLocks noChangeShapeType="1"/>
          </p:cNvCxnSpPr>
          <p:nvPr/>
        </p:nvCxnSpPr>
        <p:spPr bwMode="auto">
          <a:xfrm flipV="1">
            <a:off x="3017838" y="5715000"/>
            <a:ext cx="3714750" cy="714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7" name="24 - Ευθεία γραμμή σύνδεσης" descr="Σχήμα Σταθερό κόστος"/>
          <p:cNvCxnSpPr>
            <a:cxnSpLocks noChangeShapeType="1"/>
          </p:cNvCxnSpPr>
          <p:nvPr/>
        </p:nvCxnSpPr>
        <p:spPr bwMode="auto">
          <a:xfrm rot="5400000">
            <a:off x="1553369" y="4321969"/>
            <a:ext cx="29289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26 - TextBox" descr="Σχήμα Σταθερό κόστος"/>
          <p:cNvSpPr txBox="1"/>
          <p:nvPr/>
        </p:nvSpPr>
        <p:spPr>
          <a:xfrm>
            <a:off x="2419350" y="2857496"/>
            <a:ext cx="523220" cy="22860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l-GR" sz="2200" dirty="0">
                <a:latin typeface="Arial" charset="0"/>
              </a:rPr>
              <a:t>Κόστος €</a:t>
            </a:r>
          </a:p>
        </p:txBody>
      </p:sp>
      <p:sp>
        <p:nvSpPr>
          <p:cNvPr id="33799" name="27 - TextBox" descr="Σχήμα Σταθερό κόστος"/>
          <p:cNvSpPr txBox="1">
            <a:spLocks noChangeArrowheads="1"/>
          </p:cNvSpPr>
          <p:nvPr/>
        </p:nvSpPr>
        <p:spPr bwMode="auto">
          <a:xfrm>
            <a:off x="3946525" y="5786438"/>
            <a:ext cx="14874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>
                <a:latin typeface="Arial" panose="020B0604020202020204" pitchFamily="34" charset="0"/>
              </a:rPr>
              <a:t>Ποσότητα </a:t>
            </a:r>
          </a:p>
        </p:txBody>
      </p:sp>
      <p:cxnSp>
        <p:nvCxnSpPr>
          <p:cNvPr id="33800" name="29 - Ευθεία γραμμή σύνδεσης" descr="Σχήμα Σταθερό κόστος"/>
          <p:cNvCxnSpPr>
            <a:cxnSpLocks noChangeShapeType="1"/>
          </p:cNvCxnSpPr>
          <p:nvPr/>
        </p:nvCxnSpPr>
        <p:spPr bwMode="auto">
          <a:xfrm flipV="1">
            <a:off x="3017838" y="4214813"/>
            <a:ext cx="3714750" cy="714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7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Ημιμεταβλητό κόστος (1 από 2)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Το σταθερό μέρος ενός ημιμεταβλητού κόστους αντιστοιχεί συνήθως στο ελάχιστο τίμημα με το οποίο μπορεί να αποκτηθεί μια υπηρεσία ή ένα αγαθό έστω και εάν δεν χρησιμοποιηθεί καθόλου.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mtClean="0"/>
              <a:t>Το μεταβλητό μέρος αντιστοιχεί στη χρήση που γίνεται.</a:t>
            </a:r>
            <a:endParaRPr lang="el-GR" altLang="en-US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27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Ημιμεταβλητό κόστος (2 από 2)</a:t>
            </a:r>
          </a:p>
        </p:txBody>
      </p:sp>
      <p:cxnSp>
        <p:nvCxnSpPr>
          <p:cNvPr id="35843" name="6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flipV="1">
            <a:off x="827088" y="5426075"/>
            <a:ext cx="3714750" cy="714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4" name="7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rot="5400000">
            <a:off x="-646906" y="4033044"/>
            <a:ext cx="29289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5" name="8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flipV="1">
            <a:off x="817563" y="2925763"/>
            <a:ext cx="3571875" cy="1571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9 - TextBox" descr="Σχήμα Ημιμεταβλητό κόστος"/>
          <p:cNvSpPr txBox="1"/>
          <p:nvPr/>
        </p:nvSpPr>
        <p:spPr>
          <a:xfrm>
            <a:off x="368270" y="2568273"/>
            <a:ext cx="523220" cy="22860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l-GR" sz="2200" dirty="0">
                <a:latin typeface="Arial" charset="0"/>
              </a:rPr>
              <a:t>Κόστος €</a:t>
            </a:r>
          </a:p>
        </p:txBody>
      </p:sp>
      <p:sp>
        <p:nvSpPr>
          <p:cNvPr id="35847" name="10 - TextBox" descr="Σχήμα Ημιμεταβλητό κόστος"/>
          <p:cNvSpPr txBox="1">
            <a:spLocks noChangeArrowheads="1"/>
          </p:cNvSpPr>
          <p:nvPr/>
        </p:nvSpPr>
        <p:spPr bwMode="auto">
          <a:xfrm>
            <a:off x="1746250" y="5497513"/>
            <a:ext cx="14874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>
                <a:latin typeface="Arial" panose="020B0604020202020204" pitchFamily="34" charset="0"/>
              </a:rPr>
              <a:t>Ποσότητα </a:t>
            </a:r>
          </a:p>
        </p:txBody>
      </p:sp>
      <p:cxnSp>
        <p:nvCxnSpPr>
          <p:cNvPr id="35848" name="12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flipV="1">
            <a:off x="4818063" y="5354638"/>
            <a:ext cx="3714750" cy="714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9" name="13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rot="5400000">
            <a:off x="3353594" y="3961607"/>
            <a:ext cx="29289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15 - TextBox" descr="Σχήμα Ημιμεταβλητό κόστος"/>
          <p:cNvSpPr txBox="1"/>
          <p:nvPr/>
        </p:nvSpPr>
        <p:spPr>
          <a:xfrm>
            <a:off x="4360861" y="2496834"/>
            <a:ext cx="523220" cy="22860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l-GR" sz="2200" dirty="0">
                <a:latin typeface="Arial" charset="0"/>
              </a:rPr>
              <a:t>Κόστος €</a:t>
            </a:r>
          </a:p>
        </p:txBody>
      </p:sp>
      <p:sp>
        <p:nvSpPr>
          <p:cNvPr id="35851" name="16 - TextBox" descr="Σχήμα Ημιμεταβλητό κόστος"/>
          <p:cNvSpPr txBox="1">
            <a:spLocks noChangeArrowheads="1"/>
          </p:cNvSpPr>
          <p:nvPr/>
        </p:nvSpPr>
        <p:spPr bwMode="auto">
          <a:xfrm>
            <a:off x="5746750" y="5426075"/>
            <a:ext cx="14874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>
                <a:latin typeface="Arial" panose="020B0604020202020204" pitchFamily="34" charset="0"/>
              </a:rPr>
              <a:t>Ποσότητα </a:t>
            </a:r>
          </a:p>
        </p:txBody>
      </p:sp>
      <p:cxnSp>
        <p:nvCxnSpPr>
          <p:cNvPr id="35852" name="20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>
            <a:off x="4800600" y="4640263"/>
            <a:ext cx="14287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3" name="14 - Ευθεία γραμμή σύνδεσης" descr="Σχήμα Ημιμεταβλητό κόστος"/>
          <p:cNvCxnSpPr>
            <a:cxnSpLocks noChangeShapeType="1"/>
          </p:cNvCxnSpPr>
          <p:nvPr/>
        </p:nvCxnSpPr>
        <p:spPr bwMode="auto">
          <a:xfrm flipV="1">
            <a:off x="6172200" y="3795713"/>
            <a:ext cx="1928813" cy="8572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77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Βαθμιδωτό κόστος (1 από 2)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Το βαθμιδωτό ή κλιμακωτό κόστος μεταβάλλεται απότομα σε διάφορα επίπεδα παραγωγικής δραστηριότητας, επειδή συνίσταται από σταθερό κόστος που δημιουργείται σε ακέραιες μονάδες.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08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Βαθμιδωτό κόστος (2 από 2)</a:t>
            </a:r>
          </a:p>
        </p:txBody>
      </p:sp>
      <p:cxnSp>
        <p:nvCxnSpPr>
          <p:cNvPr id="37891" name="6 - Ευθεία γραμμή σύνδεσης" descr="Σχήμα Βαθμιδωτό κόστος"/>
          <p:cNvCxnSpPr>
            <a:cxnSpLocks noChangeShapeType="1"/>
          </p:cNvCxnSpPr>
          <p:nvPr/>
        </p:nvCxnSpPr>
        <p:spPr bwMode="auto">
          <a:xfrm flipV="1">
            <a:off x="1951038" y="5138738"/>
            <a:ext cx="5357812" cy="698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2" name="7 - Ευθεία γραμμή σύνδεσης" descr="Σχήμα Βαθμιδωτό κόστος"/>
          <p:cNvCxnSpPr>
            <a:cxnSpLocks noChangeShapeType="1"/>
          </p:cNvCxnSpPr>
          <p:nvPr/>
        </p:nvCxnSpPr>
        <p:spPr bwMode="auto">
          <a:xfrm rot="5400000">
            <a:off x="484981" y="3744119"/>
            <a:ext cx="29289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3" name="8 - Ευθεία γραμμή σύνδεσης" descr="Σχήμα Βαθμιδωτό κόστος"/>
          <p:cNvCxnSpPr>
            <a:cxnSpLocks noChangeShapeType="1"/>
          </p:cNvCxnSpPr>
          <p:nvPr/>
        </p:nvCxnSpPr>
        <p:spPr bwMode="auto">
          <a:xfrm>
            <a:off x="1949450" y="4208463"/>
            <a:ext cx="1500188" cy="158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9 - TextBox" descr="Σχήμα Βαθμιδωτό κόστος"/>
          <p:cNvSpPr txBox="1"/>
          <p:nvPr/>
        </p:nvSpPr>
        <p:spPr>
          <a:xfrm>
            <a:off x="1304903" y="2278976"/>
            <a:ext cx="523220" cy="22860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l-GR" sz="2200" dirty="0">
                <a:latin typeface="Arial" charset="0"/>
              </a:rPr>
              <a:t>Κόστος €</a:t>
            </a:r>
          </a:p>
        </p:txBody>
      </p:sp>
      <p:sp>
        <p:nvSpPr>
          <p:cNvPr id="37895" name="10 - TextBox" descr="Σχήμα Βαθμιδωτό κόστος"/>
          <p:cNvSpPr txBox="1">
            <a:spLocks noChangeArrowheads="1"/>
          </p:cNvSpPr>
          <p:nvPr/>
        </p:nvSpPr>
        <p:spPr bwMode="auto">
          <a:xfrm>
            <a:off x="3660775" y="5233988"/>
            <a:ext cx="14874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>
                <a:latin typeface="Arial" panose="020B0604020202020204" pitchFamily="34" charset="0"/>
              </a:rPr>
              <a:t>Ποσότητα </a:t>
            </a:r>
          </a:p>
        </p:txBody>
      </p:sp>
      <p:cxnSp>
        <p:nvCxnSpPr>
          <p:cNvPr id="37896" name="13 - Ευθεία γραμμή σύνδεσης" descr="Σχήμα Βαθμιδωτό κόστος"/>
          <p:cNvCxnSpPr>
            <a:cxnSpLocks noChangeShapeType="1"/>
          </p:cNvCxnSpPr>
          <p:nvPr/>
        </p:nvCxnSpPr>
        <p:spPr bwMode="auto">
          <a:xfrm>
            <a:off x="3449638" y="3424238"/>
            <a:ext cx="1500187" cy="158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7" name="14 - Ευθεία γραμμή σύνδεσης" descr="Σχήμα Βαθμιδωτό κόστος"/>
          <p:cNvCxnSpPr>
            <a:cxnSpLocks noChangeShapeType="1"/>
          </p:cNvCxnSpPr>
          <p:nvPr/>
        </p:nvCxnSpPr>
        <p:spPr bwMode="auto">
          <a:xfrm>
            <a:off x="4949825" y="2781300"/>
            <a:ext cx="1500188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153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 eaLnBrk="1" hangingPunct="1"/>
            <a:r>
              <a:rPr lang="el-GR" altLang="en-US" smtClean="0"/>
              <a:t>Διακρίσεις</a:t>
            </a:r>
            <a:r>
              <a:rPr lang="el-GR" altLang="en-US" sz="4800" smtClean="0"/>
              <a:t> του κόστους</a:t>
            </a:r>
          </a:p>
        </p:txBody>
      </p:sp>
      <p:sp>
        <p:nvSpPr>
          <p:cNvPr id="38915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1: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Εισαγωγή στη λογιστική κόστους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38916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50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Διακρίσεις του κόστους (1 από 3)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SzPct val="90000"/>
              <a:buFont typeface="Monotype Sorts"/>
              <a:buNone/>
            </a:pPr>
            <a:r>
              <a:rPr lang="el-GR" altLang="en-US" smtClean="0"/>
              <a:t>Ανάλογα με την αιτία ύπαρξης σε σχέση πάντα με κάποιο φορέα: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l-GR" altLang="en-US" smtClean="0"/>
              <a:t>Άμεσο κόστος.</a:t>
            </a:r>
            <a:r>
              <a:rPr lang="el-GR" altLang="en-US" b="1" smtClean="0">
                <a:solidFill>
                  <a:srgbClr val="3B49CB"/>
                </a:solidFill>
              </a:rPr>
              <a:t> </a:t>
            </a:r>
            <a:endParaRPr lang="el-GR" altLang="en-US" b="1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l-GR" altLang="en-US" smtClean="0"/>
              <a:t>Υπάρχει λόγω του φορέα και θα πάψει να υφίσταται εάν ο φορέας εκλείψει.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l-GR" altLang="en-US" smtClean="0"/>
              <a:t>Έμμεσο κόστος.</a:t>
            </a:r>
            <a:endParaRPr lang="el-GR" altLang="en-US" b="1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l-GR" altLang="en-US" smtClean="0"/>
              <a:t>Θα συνεχίσει να υπάρχει ακόμα και εάν ο φορέας εκλείψει.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</a:pPr>
            <a:r>
              <a:rPr lang="el-GR" altLang="en-US" smtClean="0"/>
              <a:t>Υπάρχει ανάγκη για επιμερισμό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53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Διακρίσεις του κόστους (2 από 3)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Ανάλογα με το χρονικό διάστημα που αφορά: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Ιστορικό / προϋπολογιστικό.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Ανάλογα με τις λειτουργίες της επιχείρησης: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Παραγωγής / διοίκησης / πωλήσεων.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Ανάλογα με τη σχετικότητά του για τη λήψη μιας απόφασης: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Σχετικό ή μη σχετικό.</a:t>
            </a:r>
          </a:p>
          <a:p>
            <a:pPr lvl="1" eaLnBrk="1" hangingPunct="1">
              <a:spcBef>
                <a:spcPct val="20000"/>
              </a:spcBef>
            </a:pP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38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/>
          </a:p>
        </p:txBody>
      </p:sp>
      <p:pic>
        <p:nvPicPr>
          <p:cNvPr id="922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9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Διακρίσεις του κόστους (3 από 3)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Ανάλογα με την ελεγξιμότητά του από τον </a:t>
            </a:r>
            <a:r>
              <a:rPr lang="en-US" altLang="en-US" smtClean="0"/>
              <a:t>manager</a:t>
            </a:r>
            <a:r>
              <a:rPr lang="el-GR" altLang="en-US" smtClean="0"/>
              <a:t>:</a:t>
            </a:r>
            <a:endParaRPr lang="en-US" altLang="en-US" smtClean="0"/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Ελεγχόμενο και μη ελεγχόμενο.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Ανάλογα με τη «μεταβολή» του σταθερού κόστους: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Διαρκές και διαφοροποιούμενο κόστος.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Λογιστικοποίηση του κόστους: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Κόστος ευκαιρίας και Λογιστικό κόστος.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25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Κόστος προϊόντος και περιόδου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z="2800" smtClean="0"/>
              <a:t>Κόστος προϊόντος είναι το κόστος που συμμετέχει στον υπολογισμό του κόστους πωληθέντων: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z="2400" smtClean="0"/>
              <a:t>Πρώτες Ύλες, Άμεση εργασία, ΓΒΕ. </a:t>
            </a:r>
          </a:p>
          <a:p>
            <a:pPr eaLnBrk="1" hangingPunct="1">
              <a:spcBef>
                <a:spcPct val="20000"/>
              </a:spcBef>
            </a:pPr>
            <a:r>
              <a:rPr lang="el-GR" altLang="en-US" sz="2800" smtClean="0"/>
              <a:t>Κόστος περιόδου</a:t>
            </a:r>
            <a:r>
              <a:rPr lang="el-GR" altLang="en-US" sz="2800" b="1" smtClean="0">
                <a:solidFill>
                  <a:srgbClr val="3B49CB"/>
                </a:solidFill>
              </a:rPr>
              <a:t> </a:t>
            </a:r>
            <a:r>
              <a:rPr lang="el-GR" altLang="en-US" sz="2800" smtClean="0"/>
              <a:t>είναι το κόστος που πηγαίνει κατευθείαν στην Κατάσταση Αποτελεσμάτων: </a:t>
            </a:r>
          </a:p>
          <a:p>
            <a:pPr lvl="1" eaLnBrk="1" hangingPunct="1">
              <a:spcBef>
                <a:spcPct val="20000"/>
              </a:spcBef>
            </a:pPr>
            <a:r>
              <a:rPr lang="el-GR" altLang="en-US" sz="2400" smtClean="0"/>
              <a:t>Έξοδα διοίκησης, Έξοδα πωλήσεων , Έξοδα </a:t>
            </a:r>
            <a:r>
              <a:rPr lang="en-US" altLang="en-US" sz="2400" smtClean="0"/>
              <a:t>marketing</a:t>
            </a:r>
            <a:r>
              <a:rPr lang="el-GR" altLang="en-US" sz="2400" smtClean="0"/>
              <a:t>, Χρηματοοικονομικά έξοδα.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579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1</a:t>
            </a:r>
          </a:p>
        </p:txBody>
      </p:sp>
      <p:sp>
        <p:nvSpPr>
          <p:cNvPr id="45059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4327525"/>
            <a:ext cx="7775575" cy="1408113"/>
          </a:xfrm>
        </p:spPr>
        <p:txBody>
          <a:bodyPr/>
          <a:lstStyle/>
          <a:p>
            <a:pPr algn="l" eaLnBrk="1" hangingPunct="1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1:</a:t>
            </a:r>
            <a:r>
              <a:rPr lang="en-US" altLang="en-US" b="1" smtClean="0"/>
              <a:t> </a:t>
            </a:r>
            <a:r>
              <a:rPr lang="el-GR" altLang="en-US" smtClean="0"/>
              <a:t>Εισαγωγή στη λογιστική κόστους</a:t>
            </a:r>
          </a:p>
          <a:p>
            <a:pPr algn="l" eaLnBrk="1" hangingPunct="1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  <a:p>
            <a:pPr eaLnBrk="1" hangingPunct="1"/>
            <a:endParaRPr lang="el-GR" altLang="en-US" smtClean="0"/>
          </a:p>
          <a:p>
            <a:pPr eaLnBrk="1" hangingPunct="1"/>
            <a:endParaRPr lang="el-GR" altLang="en-US" smtClean="0"/>
          </a:p>
        </p:txBody>
      </p:sp>
      <p:pic>
        <p:nvPicPr>
          <p:cNvPr id="4506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1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Κατανόηση της έννοιας του κόστους και της κοστολόγησης.</a:t>
            </a:r>
            <a:r>
              <a:rPr lang="el-GR" altLang="en-US" smtClean="0">
                <a:solidFill>
                  <a:schemeClr val="folHlink"/>
                </a:solidFill>
              </a:rPr>
              <a:t> </a:t>
            </a:r>
          </a:p>
          <a:p>
            <a:pPr eaLnBrk="1" hangingPunct="1"/>
            <a:r>
              <a:rPr lang="el-GR" altLang="en-US" smtClean="0"/>
              <a:t>Εξοικείωση με τις μορφές του κόστους.</a:t>
            </a:r>
          </a:p>
          <a:p>
            <a:pPr eaLnBrk="1" hangingPunct="1"/>
            <a:r>
              <a:rPr lang="el-GR" altLang="en-US" smtClean="0"/>
              <a:t>Κατανόηση των διακρίσεων του κόστους.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/>
          </a:p>
        </p:txBody>
      </p:sp>
    </p:spTree>
    <p:extLst>
      <p:ext uri="{BB962C8B-B14F-4D97-AF65-F5344CB8AC3E}">
        <p14:creationId xmlns:p14="http://schemas.microsoft.com/office/powerpoint/2010/main" val="15540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Εισαγωγή στην λογιστική κόστους</a:t>
            </a:r>
            <a:r>
              <a:rPr lang="en-US" altLang="en-US" smtClean="0"/>
              <a:t>.</a:t>
            </a:r>
            <a:r>
              <a:rPr lang="el-GR" altLang="en-US" smtClean="0"/>
              <a:t> </a:t>
            </a:r>
            <a:endParaRPr lang="en-US" altLang="en-US" smtClean="0"/>
          </a:p>
          <a:p>
            <a:pPr eaLnBrk="1" hangingPunct="1"/>
            <a:r>
              <a:rPr lang="el-GR" altLang="en-US" smtClean="0"/>
              <a:t>Οι διάφορες μορφές του κόστους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l-GR" altLang="en-US" smtClean="0"/>
              <a:t>Διακρίσεις κόστους</a:t>
            </a:r>
            <a:r>
              <a:rPr lang="en-US" altLang="en-US" smtClean="0"/>
              <a:t>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884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 eaLnBrk="1" hangingPunct="1"/>
            <a:r>
              <a:rPr lang="el-GR" altLang="en-US" sz="4000" smtClean="0"/>
              <a:t>Εισαγωγή στην λογιστική κόστους</a:t>
            </a:r>
          </a:p>
        </p:txBody>
      </p:sp>
      <p:sp>
        <p:nvSpPr>
          <p:cNvPr id="15363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1: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Εισαγωγή στη λογιστική κόστους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1536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48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Τι είναι η Λογιστική; (</a:t>
            </a:r>
            <a:r>
              <a:rPr lang="en-US" altLang="en-US" smtClean="0"/>
              <a:t>1 </a:t>
            </a:r>
            <a:r>
              <a:rPr lang="el-GR" altLang="en-US" smtClean="0"/>
              <a:t>από 2)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Mέσο παροχής οικονομικών πληροφοριών προς διάφορες ομάδες ενδιαφερομένων για την πορεία μιας επιχείρησης που στόχο έχει τη διευκόλυνση της λήψης οικονομικών αποφάσεων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128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Τι είναι η Λογιστική; (2</a:t>
            </a:r>
            <a:r>
              <a:rPr lang="en-US" altLang="en-US" smtClean="0"/>
              <a:t> </a:t>
            </a:r>
            <a:r>
              <a:rPr lang="el-GR" altLang="en-US" smtClean="0"/>
              <a:t>από 2)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Ομάδες ενδιαφερομένων είναι οι Μέτοχοι, Προμηθευτές, Πελάτες, Στελέχη, Κράτος, Τράπεζες, Αναλυτές, Συνδικάτα – εργαζόμενοι, Εποπτικές – Ρυθμιστικές αρχές</a:t>
            </a:r>
            <a:r>
              <a:rPr lang="en-US" altLang="en-US" smtClean="0"/>
              <a:t>.</a:t>
            </a:r>
            <a:endParaRPr lang="el-GR" altLang="en-US" smtClean="0"/>
          </a:p>
          <a:p>
            <a:pPr eaLnBrk="1" hangingPunct="1">
              <a:spcBef>
                <a:spcPct val="20000"/>
              </a:spcBef>
            </a:pPr>
            <a:r>
              <a:rPr lang="el-GR" altLang="en-US" smtClean="0"/>
              <a:t>Η λήψη οικονομικών αποφάσεων αφορά στην Τιμολόγηση, Αγορά μετοχών, Σύναψη δανείου, Φορολόγηση, Κατάργηση προϊόντος, Πρόβλεψη κερδών</a:t>
            </a:r>
            <a:r>
              <a:rPr lang="en-US" altLang="en-US" smtClean="0"/>
              <a:t>.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17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Χρηματοοικονομική Λογιστική</a:t>
            </a:r>
          </a:p>
        </p:txBody>
      </p:sp>
      <p:sp>
        <p:nvSpPr>
          <p:cNvPr id="120835" name="Rectangle 3" descr="Σχήμα Δημοσιευμένες οικονομικές καταστάσεις: τρίτοι, κράτος, μέτοχοι."/>
          <p:cNvSpPr>
            <a:spLocks noChangeArrowheads="1"/>
          </p:cNvSpPr>
          <p:nvPr/>
        </p:nvSpPr>
        <p:spPr bwMode="auto">
          <a:xfrm>
            <a:off x="4959350" y="5300663"/>
            <a:ext cx="3416300" cy="1008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EAD5"/>
                </a:solidFill>
              </a14:hiddenFill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n-US" sz="2400" b="1"/>
              <a:t>Τρίτοι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n-US" sz="2400" b="1"/>
              <a:t>Κράτος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n-US" sz="2400" b="1"/>
              <a:t>Μέτοχοι </a:t>
            </a:r>
          </a:p>
        </p:txBody>
      </p:sp>
      <p:grpSp>
        <p:nvGrpSpPr>
          <p:cNvPr id="2" name="Group 4" descr="Σχήμα Χρηματοοικονομική λογιστική. Αποδέκτες: εκτός. Πρότυπα και αρχές: Εθνικά και διεθνή."/>
          <p:cNvGrpSpPr>
            <a:grpSpLocks/>
          </p:cNvGrpSpPr>
          <p:nvPr/>
        </p:nvGrpSpPr>
        <p:grpSpPr bwMode="auto">
          <a:xfrm>
            <a:off x="395288" y="1700213"/>
            <a:ext cx="3416300" cy="1282700"/>
            <a:chOff x="244" y="1060"/>
            <a:chExt cx="2152" cy="808"/>
          </a:xfrm>
        </p:grpSpPr>
        <p:sp>
          <p:nvSpPr>
            <p:cNvPr id="19473" name="Rectangle 5"/>
            <p:cNvSpPr>
              <a:spLocks noChangeArrowheads="1"/>
            </p:cNvSpPr>
            <p:nvPr/>
          </p:nvSpPr>
          <p:spPr bwMode="auto">
            <a:xfrm>
              <a:off x="244" y="1060"/>
              <a:ext cx="2152" cy="6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81BE7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 dirty="0"/>
                <a:t>Χρηματοοικονομική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 dirty="0"/>
                <a:t>Λογιστική </a:t>
              </a:r>
            </a:p>
          </p:txBody>
        </p:sp>
        <p:sp>
          <p:nvSpPr>
            <p:cNvPr id="19474" name="AutoShape 6"/>
            <p:cNvSpPr>
              <a:spLocks noChangeArrowheads="1"/>
            </p:cNvSpPr>
            <p:nvPr/>
          </p:nvSpPr>
          <p:spPr bwMode="auto">
            <a:xfrm>
              <a:off x="1012" y="1732"/>
              <a:ext cx="616" cy="136"/>
            </a:xfrm>
            <a:prstGeom prst="down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81BE7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3" name="Group 7" descr="Σχήμα συλλογή κατάταξη καταγραφή εμφάνιση. Συχνότητα αναφορών: τακτικά. Εφαρμογή: υποχρεωτική. Άλλες επιστήμες: νομικά."/>
          <p:cNvGrpSpPr>
            <a:grpSpLocks/>
          </p:cNvGrpSpPr>
          <p:nvPr/>
        </p:nvGrpSpPr>
        <p:grpSpPr bwMode="auto">
          <a:xfrm>
            <a:off x="920750" y="2978150"/>
            <a:ext cx="2349500" cy="2273300"/>
            <a:chOff x="580" y="1876"/>
            <a:chExt cx="1480" cy="1432"/>
          </a:xfrm>
        </p:grpSpPr>
        <p:sp>
          <p:nvSpPr>
            <p:cNvPr id="19470" name="Rectangle 8"/>
            <p:cNvSpPr>
              <a:spLocks noChangeArrowheads="1"/>
            </p:cNvSpPr>
            <p:nvPr/>
          </p:nvSpPr>
          <p:spPr bwMode="auto">
            <a:xfrm>
              <a:off x="854" y="1958"/>
              <a:ext cx="1191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συλλογή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κατάταξη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καταγραφή </a:t>
              </a:r>
            </a:p>
            <a:p>
              <a:pPr>
                <a:spcBef>
                  <a:spcPct val="0"/>
                </a:spcBef>
                <a:buFontTx/>
                <a:buChar char="•"/>
              </a:pPr>
              <a:r>
                <a:rPr lang="el-GR" altLang="en-US" sz="2400" b="1"/>
                <a:t>εμφάνιση </a:t>
              </a:r>
            </a:p>
          </p:txBody>
        </p:sp>
        <p:sp>
          <p:nvSpPr>
            <p:cNvPr id="19471" name="Oval 9"/>
            <p:cNvSpPr>
              <a:spLocks noChangeArrowheads="1"/>
            </p:cNvSpPr>
            <p:nvPr/>
          </p:nvSpPr>
          <p:spPr bwMode="auto">
            <a:xfrm>
              <a:off x="580" y="1876"/>
              <a:ext cx="1480" cy="1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p:sp>
          <p:nvSpPr>
            <p:cNvPr id="19472" name="AutoShape 10"/>
            <p:cNvSpPr>
              <a:spLocks noChangeArrowheads="1"/>
            </p:cNvSpPr>
            <p:nvPr/>
          </p:nvSpPr>
          <p:spPr bwMode="auto">
            <a:xfrm>
              <a:off x="1012" y="3172"/>
              <a:ext cx="616" cy="136"/>
            </a:xfrm>
            <a:prstGeom prst="down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grpSp>
        <p:nvGrpSpPr>
          <p:cNvPr id="4" name="Group 11" descr="Σχήμα Δημοσιευμένες οικονομικές καταστάσεις: τρίτοι, κράτος, μέτοχοι."/>
          <p:cNvGrpSpPr>
            <a:grpSpLocks/>
          </p:cNvGrpSpPr>
          <p:nvPr/>
        </p:nvGrpSpPr>
        <p:grpSpPr bwMode="auto">
          <a:xfrm>
            <a:off x="463550" y="5264150"/>
            <a:ext cx="4406900" cy="1044575"/>
            <a:chOff x="292" y="3316"/>
            <a:chExt cx="2776" cy="808"/>
          </a:xfrm>
        </p:grpSpPr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292" y="3316"/>
              <a:ext cx="2152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5F73B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Δημοσιευμένες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l-GR" altLang="en-US" sz="2400" b="1"/>
                <a:t>οικονομικές καταστάσεις</a:t>
              </a:r>
            </a:p>
          </p:txBody>
        </p:sp>
        <p:sp>
          <p:nvSpPr>
            <p:cNvPr id="19469" name="AutoShape 13"/>
            <p:cNvSpPr>
              <a:spLocks noChangeArrowheads="1"/>
            </p:cNvSpPr>
            <p:nvPr/>
          </p:nvSpPr>
          <p:spPr bwMode="auto">
            <a:xfrm>
              <a:off x="2452" y="3508"/>
              <a:ext cx="616" cy="568"/>
            </a:xfrm>
            <a:prstGeom prst="rightArrow">
              <a:avLst>
                <a:gd name="adj1" fmla="val 75009"/>
                <a:gd name="adj2" fmla="val 5423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5F73B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</p:grpSp>
      <p:sp>
        <p:nvSpPr>
          <p:cNvPr id="120846" name="Rectangle 14" descr="Σχήμα Χρηματοοικονομική λογιστική. Αποδέκτες: εκτός. Πρότυπα και αρχές: Εθνικά και διεθνή."/>
          <p:cNvSpPr>
            <a:spLocks noChangeArrowheads="1"/>
          </p:cNvSpPr>
          <p:nvPr/>
        </p:nvSpPr>
        <p:spPr bwMode="auto">
          <a:xfrm>
            <a:off x="3851275" y="1700213"/>
            <a:ext cx="4897438" cy="43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E4C6A8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Αποδέκτες: </a:t>
            </a:r>
            <a:r>
              <a:rPr lang="el-GR" altLang="en-US" sz="1800" b="1"/>
              <a:t>Εκτός</a:t>
            </a:r>
            <a:r>
              <a:rPr lang="el-GR" altLang="en-US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0848" name="Rectangle 16" descr="Σχήμα Χρηματοοικονομική λογιστική. Αποδέκτες: εκτός. Πρότυπα και αρχές: Εθνικά και διεθνή."/>
          <p:cNvSpPr>
            <a:spLocks noChangeArrowheads="1"/>
          </p:cNvSpPr>
          <p:nvPr/>
        </p:nvSpPr>
        <p:spPr bwMode="auto">
          <a:xfrm>
            <a:off x="3857625" y="2205038"/>
            <a:ext cx="4891088" cy="5032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 dirty="0"/>
              <a:t>Πρότυπα και Αρχές: </a:t>
            </a:r>
            <a:r>
              <a:rPr lang="el-GR" altLang="en-US" sz="1800" b="1" dirty="0"/>
              <a:t>Εθνικά και διεθνή</a:t>
            </a:r>
          </a:p>
        </p:txBody>
      </p:sp>
      <p:sp>
        <p:nvSpPr>
          <p:cNvPr id="120850" name="Rectangle 18" descr="Σχήμα συλλογή κατάταξη καταγραφή εμφάνιση. Συχνότητα αναφορών: τακτικά. Εφαρμογή: υποχρεωτική. Άλλες επιστήμες: νομικά."/>
          <p:cNvSpPr>
            <a:spLocks noChangeArrowheads="1"/>
          </p:cNvSpPr>
          <p:nvPr/>
        </p:nvSpPr>
        <p:spPr bwMode="auto">
          <a:xfrm>
            <a:off x="3851275" y="2997200"/>
            <a:ext cx="4897438" cy="509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 dirty="0"/>
              <a:t>Συχνότητα αναφορών: </a:t>
            </a:r>
            <a:r>
              <a:rPr lang="el-GR" altLang="en-US" sz="1800" b="1" dirty="0"/>
              <a:t>Τακτικά</a:t>
            </a:r>
          </a:p>
        </p:txBody>
      </p:sp>
      <p:sp>
        <p:nvSpPr>
          <p:cNvPr id="120852" name="Rectangle 20" descr="Σχήμα συλλογή κατάταξη καταγραφή εμφάνιση. Συχνότητα αναφορών: τακτικά. Εφαρμογή: υποχρεωτική. Άλλες επιστήμες: νομικά."/>
          <p:cNvSpPr>
            <a:spLocks noChangeArrowheads="1"/>
          </p:cNvSpPr>
          <p:nvPr/>
        </p:nvSpPr>
        <p:spPr bwMode="auto">
          <a:xfrm>
            <a:off x="3851275" y="3789363"/>
            <a:ext cx="48974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ACFAF1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Εφαρμογή: </a:t>
            </a:r>
            <a:r>
              <a:rPr lang="el-GR" altLang="en-US" sz="1800" b="1"/>
              <a:t>Υποχρεωτική</a:t>
            </a:r>
          </a:p>
        </p:txBody>
      </p:sp>
      <p:sp>
        <p:nvSpPr>
          <p:cNvPr id="120854" name="Rectangle 22" descr="Σχήμα συλλογή κατάταξη καταγραφή εμφάνιση. Συχνότητα αναφορών: τακτικά. Εφαρμογή: υποχρεωτική. Άλλες επιστήμες: νομικά."/>
          <p:cNvSpPr>
            <a:spLocks noChangeArrowheads="1"/>
          </p:cNvSpPr>
          <p:nvPr/>
        </p:nvSpPr>
        <p:spPr bwMode="auto">
          <a:xfrm>
            <a:off x="3851275" y="4437063"/>
            <a:ext cx="48974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200"/>
              <a:t>Άλλες επιστήμες: </a:t>
            </a:r>
            <a:r>
              <a:rPr lang="el-GR" altLang="en-US" sz="1800" b="1"/>
              <a:t>Νομικά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12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1221</Words>
  <Application>Microsoft Office PowerPoint</Application>
  <PresentationFormat>On-screen Show (4:3)</PresentationFormat>
  <Paragraphs>229</Paragraphs>
  <Slides>32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Θέμα του Office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Εισαγωγή στην λογιστική κόστους</vt:lpstr>
      <vt:lpstr>Τι είναι η Λογιστική; (1 από 2)</vt:lpstr>
      <vt:lpstr>Τι είναι η Λογιστική; (2 από 2)</vt:lpstr>
      <vt:lpstr>Χρηματοοικονομική Λογιστική</vt:lpstr>
      <vt:lpstr>Διοικητική Λογιστική (1 από 2)</vt:lpstr>
      <vt:lpstr>Διοικητική Λογιστική (2 από 2)</vt:lpstr>
      <vt:lpstr>Κοστολόγηση: Για ποιο σκοπό;</vt:lpstr>
      <vt:lpstr>Διοίκηση κόστους</vt:lpstr>
      <vt:lpstr>Κόστος και Έξοδο</vt:lpstr>
      <vt:lpstr>Παράδειγμα (1 από 2)</vt:lpstr>
      <vt:lpstr>Παράδειγμα (2 από 2)</vt:lpstr>
      <vt:lpstr>Φορέας Κόστους - Κέντρο Κόστους</vt:lpstr>
      <vt:lpstr>Οι διάφορες μορφές του κόστους</vt:lpstr>
      <vt:lpstr>Διακρίσεις του κόστους (1 από 2)</vt:lpstr>
      <vt:lpstr>Διακρίσεις του κόστους (2 από 2)</vt:lpstr>
      <vt:lpstr>Μεταβλητό κόστος</vt:lpstr>
      <vt:lpstr>Σταθερό κόστος</vt:lpstr>
      <vt:lpstr>Ημιμεταβλητό κόστος (1 από 2)</vt:lpstr>
      <vt:lpstr>Ημιμεταβλητό κόστος (2 από 2)</vt:lpstr>
      <vt:lpstr>Βαθμιδωτό κόστος (1 από 2)</vt:lpstr>
      <vt:lpstr>Βαθμιδωτό κόστος (2 από 2)</vt:lpstr>
      <vt:lpstr>Διακρίσεις του κόστους</vt:lpstr>
      <vt:lpstr>Διακρίσεις του κόστους (1 από 3)</vt:lpstr>
      <vt:lpstr>Διακρίσεις του κόστους (2 από 3)</vt:lpstr>
      <vt:lpstr>Διακρίσεις του κόστους (3 από 3)</vt:lpstr>
      <vt:lpstr>Κόστος προϊόντος και περιόδου</vt:lpstr>
      <vt:lpstr>Τέλος Ενότητας #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2015-05-23T08:12:51Z</dcterms:created>
  <dcterms:modified xsi:type="dcterms:W3CDTF">2015-07-23T11:44:01Z</dcterms:modified>
</cp:coreProperties>
</file>