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35"/>
  </p:notesMasterIdLst>
  <p:sldIdLst>
    <p:sldId id="375" r:id="rId3"/>
    <p:sldId id="376" r:id="rId4"/>
    <p:sldId id="377" r:id="rId5"/>
    <p:sldId id="378" r:id="rId6"/>
    <p:sldId id="379" r:id="rId7"/>
    <p:sldId id="380" r:id="rId8"/>
    <p:sldId id="381" r:id="rId9"/>
    <p:sldId id="382" r:id="rId10"/>
    <p:sldId id="383" r:id="rId11"/>
    <p:sldId id="384" r:id="rId12"/>
    <p:sldId id="385" r:id="rId13"/>
    <p:sldId id="386" r:id="rId14"/>
    <p:sldId id="387" r:id="rId15"/>
    <p:sldId id="388" r:id="rId16"/>
    <p:sldId id="389" r:id="rId17"/>
    <p:sldId id="390" r:id="rId18"/>
    <p:sldId id="391" r:id="rId19"/>
    <p:sldId id="392" r:id="rId20"/>
    <p:sldId id="393" r:id="rId21"/>
    <p:sldId id="394" r:id="rId22"/>
    <p:sldId id="395" r:id="rId23"/>
    <p:sldId id="396" r:id="rId24"/>
    <p:sldId id="397" r:id="rId25"/>
    <p:sldId id="398" r:id="rId26"/>
    <p:sldId id="399" r:id="rId27"/>
    <p:sldId id="400" r:id="rId28"/>
    <p:sldId id="401" r:id="rId29"/>
    <p:sldId id="402" r:id="rId30"/>
    <p:sldId id="403" r:id="rId31"/>
    <p:sldId id="404" r:id="rId32"/>
    <p:sldId id="405" r:id="rId33"/>
    <p:sldId id="406" r:id="rId3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65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9309" autoAdjust="0"/>
  </p:normalViewPr>
  <p:slideViewPr>
    <p:cSldViewPr>
      <p:cViewPr>
        <p:scale>
          <a:sx n="124" d="100"/>
          <a:sy n="124" d="100"/>
        </p:scale>
        <p:origin x="-1260" y="-72"/>
      </p:cViewPr>
      <p:guideLst>
        <p:guide orient="horz" pos="365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pPr/>
              <a:t>23/7/2015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 smtClean="0">
              <a:solidFill>
                <a:srgbClr val="FF0000"/>
              </a:solidFill>
            </a:endParaRPr>
          </a:p>
        </p:txBody>
      </p:sp>
      <p:sp>
        <p:nvSpPr>
          <p:cNvPr id="6148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0523419-4926-4377-8903-976ABB7FB68F}" type="slidenum">
              <a:rPr lang="el-GR" altLang="en-US">
                <a:latin typeface="Calibri" panose="020F0502020204030204" pitchFamily="34" charset="0"/>
              </a:rPr>
              <a:pPr/>
              <a:t>1</a:t>
            </a:fld>
            <a:endParaRPr lang="el-GR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618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 smtClean="0"/>
          </a:p>
        </p:txBody>
      </p:sp>
      <p:sp>
        <p:nvSpPr>
          <p:cNvPr id="819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B7DEC7-E39D-4625-95E7-220B456BB537}" type="slidenum">
              <a:rPr lang="el-GR" altLang="en-US">
                <a:latin typeface="Calibri" panose="020F0502020204030204" pitchFamily="34" charset="0"/>
              </a:rPr>
              <a:pPr/>
              <a:t>2</a:t>
            </a:fld>
            <a:endParaRPr lang="el-GR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238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27BBB1-081D-4CDD-8445-B5EDE532C049}" type="slidenum">
              <a:rPr lang="el-GR" altLang="en-US">
                <a:latin typeface="Calibri" panose="020F0502020204030204" pitchFamily="34" charset="0"/>
              </a:rPr>
              <a:pPr/>
              <a:t>3</a:t>
            </a:fld>
            <a:endParaRPr lang="el-GR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010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2292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A105C4B-EC00-4675-BC99-4CD0229659A0}" type="slidenum">
              <a:rPr lang="el-GR" altLang="en-US">
                <a:latin typeface="Calibri" panose="020F0502020204030204" pitchFamily="34" charset="0"/>
              </a:rPr>
              <a:pPr/>
              <a:t>4</a:t>
            </a:fld>
            <a:endParaRPr lang="el-GR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206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4340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809B3A7-D4E5-47BA-B68D-64FEFB7B3347}" type="slidenum">
              <a:rPr lang="el-GR" altLang="en-US">
                <a:latin typeface="Calibri" panose="020F0502020204030204" pitchFamily="34" charset="0"/>
              </a:rPr>
              <a:pPr/>
              <a:t>5</a:t>
            </a:fld>
            <a:endParaRPr lang="el-GR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136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6388" name="Θέση αριθμού διαφάνειας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58045623-C888-4931-BBF1-EE27BDC03C0E}" type="slidenum">
              <a:rPr lang="el-GR" altLang="en-US" sz="1200">
                <a:latin typeface="Calibri" panose="020F0502020204030204" pitchFamily="34" charset="0"/>
              </a:rPr>
              <a:pPr algn="r" eaLnBrk="1" hangingPunct="1"/>
              <a:t>6</a:t>
            </a:fld>
            <a:endParaRPr lang="el-GR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07495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Θέση αριθμού διαφάνειας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FE69E7C0-DC79-4398-BC94-5E161428F4AD}" type="slidenum">
              <a:rPr lang="el-GR" altLang="en-US" sz="1200">
                <a:latin typeface="Calibri" panose="020F0502020204030204" pitchFamily="34" charset="0"/>
              </a:rPr>
              <a:pPr algn="r" eaLnBrk="1" hangingPunct="1"/>
              <a:t>18</a:t>
            </a:fld>
            <a:endParaRPr lang="el-GR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5682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9940" name="Θέση αριθμού διαφάνειας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A8464DF7-EE8D-4255-B502-D6916E90EEF0}" type="slidenum">
              <a:rPr lang="el-GR" altLang="en-US" sz="1200">
                <a:latin typeface="Calibri" panose="020F0502020204030204" pitchFamily="34" charset="0"/>
              </a:rPr>
              <a:pPr algn="r" eaLnBrk="1" hangingPunct="1"/>
              <a:t>27</a:t>
            </a:fld>
            <a:endParaRPr lang="el-GR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23755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6084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38F397C-8980-4EF5-9EB5-E44A729C9748}" type="slidenum">
              <a:rPr lang="el-GR" altLang="en-US">
                <a:latin typeface="Calibri" panose="020F0502020204030204" pitchFamily="34" charset="0"/>
              </a:rPr>
              <a:pPr/>
              <a:t>32</a:t>
            </a:fld>
            <a:endParaRPr lang="el-GR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173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 dirty="0"/>
          </a:p>
        </p:txBody>
      </p:sp>
      <p:pic>
        <p:nvPicPr>
          <p:cNvPr id="4" name="Picture 3" descr="Λογότυπο Οικονομικού Πανεπιστημίου Αθηνών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60648"/>
            <a:ext cx="7309104" cy="190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3568" y="2936925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83568" y="430507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4" name="Picture 3" descr="Λογότυπο Οικονομικού Πανεπιστημίου Αθηνών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60648"/>
            <a:ext cx="7309104" cy="190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/>
            </a:lvl1pPr>
          </a:lstStyle>
          <a:p>
            <a:pPr lvl="0"/>
            <a:r>
              <a:rPr lang="en-US" smtClean="0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/>
            </a:lvl1pPr>
          </a:lstStyle>
          <a:p>
            <a:pPr lvl="0"/>
            <a:r>
              <a:rPr lang="en-US" smtClean="0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l-GR" altLang="en-US" smtClean="0"/>
              <a:t>Διοικητική Λογιστική</a:t>
            </a:r>
          </a:p>
        </p:txBody>
      </p:sp>
      <p:sp>
        <p:nvSpPr>
          <p:cNvPr id="14338" name="Υπότιτλος 2"/>
          <p:cNvSpPr>
            <a:spLocks noGrp="1"/>
          </p:cNvSpPr>
          <p:nvPr>
            <p:ph type="subTitle" idx="1"/>
          </p:nvPr>
        </p:nvSpPr>
        <p:spPr>
          <a:xfrm>
            <a:off x="684213" y="4076700"/>
            <a:ext cx="7775575" cy="140811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l-GR" altLang="en-US" sz="2800" b="1" smtClean="0"/>
              <a:t>Ενότητα </a:t>
            </a:r>
            <a:r>
              <a:rPr lang="en-US" altLang="en-US" sz="2800" b="1" smtClean="0"/>
              <a:t># </a:t>
            </a:r>
            <a:r>
              <a:rPr lang="el-GR" altLang="en-US" sz="2800" b="1" smtClean="0"/>
              <a:t>1:</a:t>
            </a:r>
            <a:r>
              <a:rPr lang="en-US" altLang="en-US" sz="2800" smtClean="0"/>
              <a:t> </a:t>
            </a:r>
            <a:r>
              <a:rPr lang="el-GR" altLang="en-US" sz="2800" smtClean="0"/>
              <a:t>Εισαγωγή στη λογιστική κόστους</a:t>
            </a:r>
            <a:endParaRPr lang="en-US" altLang="en-US" sz="2800" smtClean="0"/>
          </a:p>
          <a:p>
            <a:pPr eaLnBrk="1" hangingPunct="1">
              <a:defRPr/>
            </a:pPr>
            <a:r>
              <a:rPr lang="el-GR" altLang="en-US" sz="2800" b="1" smtClean="0"/>
              <a:t>Διδάσκουσα: </a:t>
            </a:r>
            <a:r>
              <a:rPr lang="el-GR" altLang="en-US" sz="2800" smtClean="0"/>
              <a:t>Σάνδρα Κοέν</a:t>
            </a:r>
          </a:p>
          <a:p>
            <a:pPr eaLnBrk="1" hangingPunct="1">
              <a:defRPr/>
            </a:pPr>
            <a:r>
              <a:rPr lang="el-GR" altLang="en-US" sz="2800" b="1" smtClean="0"/>
              <a:t>Τμήμα: </a:t>
            </a:r>
            <a:r>
              <a:rPr lang="el-GR" altLang="en-US" sz="2800" smtClean="0"/>
              <a:t>Οργάνωση και Διοίκηση Επιχειρήσεων</a:t>
            </a:r>
          </a:p>
        </p:txBody>
      </p:sp>
      <p:pic>
        <p:nvPicPr>
          <p:cNvPr id="5124" name="Picture 3" descr="Λογότυπο Επιχειρησιακού Προγράμματος Εκπαίδευση και Δια βίου Μάθηση του Υπουργείου Παιδείας ΕΣΠΑ 2007-2013 με τη σημαία της Ευρωπαϊκής Ένωσης, το οποίο συγχρηματοδοτείται από την Ευρωπαϊκή Ένωση (Ευρωπαϊκό Κοινωνικό Ταμείο) και από εθνικούς πόρους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3" y="5591175"/>
            <a:ext cx="4310062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826125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044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smtClean="0"/>
              <a:t>Διοικητική Λογιστική (1 από 2)</a:t>
            </a:r>
          </a:p>
        </p:txBody>
      </p:sp>
      <p:sp>
        <p:nvSpPr>
          <p:cNvPr id="140292" name="Rectangle 4" descr="Σχήμα Εσωτερικές πληροφοριακές καταστάσεις: στελέχη."/>
          <p:cNvSpPr>
            <a:spLocks noChangeArrowheads="1"/>
          </p:cNvSpPr>
          <p:nvPr/>
        </p:nvSpPr>
        <p:spPr bwMode="auto">
          <a:xfrm>
            <a:off x="5219700" y="5084763"/>
            <a:ext cx="3416300" cy="1282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EAD5"/>
                </a:solidFill>
              </a14:hiddenFill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l-GR" altLang="en-US" sz="2400" b="1"/>
              <a:t>Στελέχη  </a:t>
            </a:r>
          </a:p>
        </p:txBody>
      </p:sp>
      <p:grpSp>
        <p:nvGrpSpPr>
          <p:cNvPr id="2" name="Group 5" descr="Σχήμα Διοικητική λογιστική. Κοστολόγηση. Προγραμματισμός. Λήψη αποφάσεων. ΈΛεγχος."/>
          <p:cNvGrpSpPr>
            <a:grpSpLocks/>
          </p:cNvGrpSpPr>
          <p:nvPr/>
        </p:nvGrpSpPr>
        <p:grpSpPr bwMode="auto">
          <a:xfrm>
            <a:off x="539750" y="1557338"/>
            <a:ext cx="3416300" cy="1282700"/>
            <a:chOff x="340" y="1156"/>
            <a:chExt cx="2152" cy="808"/>
          </a:xfrm>
        </p:grpSpPr>
        <p:sp>
          <p:nvSpPr>
            <p:cNvPr id="20505" name="Rectangle 6"/>
            <p:cNvSpPr>
              <a:spLocks noChangeArrowheads="1"/>
            </p:cNvSpPr>
            <p:nvPr/>
          </p:nvSpPr>
          <p:spPr bwMode="auto">
            <a:xfrm>
              <a:off x="340" y="1156"/>
              <a:ext cx="2152" cy="66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5F48EC"/>
                  </a:solidFill>
                </a14:hiddenFill>
              </a:ext>
            </a:extLst>
          </p:spPr>
          <p:txBody>
            <a:bodyPr wrap="none" lIns="92075" tIns="46038" rIns="92075" bIns="46038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l-GR" altLang="en-US" sz="2400" b="1"/>
                <a:t>Διοικητική 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l-GR" altLang="en-US" sz="2400" b="1"/>
                <a:t>Λογιστική </a:t>
              </a:r>
            </a:p>
          </p:txBody>
        </p:sp>
        <p:sp>
          <p:nvSpPr>
            <p:cNvPr id="20506" name="AutoShape 7"/>
            <p:cNvSpPr>
              <a:spLocks noChangeArrowheads="1"/>
            </p:cNvSpPr>
            <p:nvPr/>
          </p:nvSpPr>
          <p:spPr bwMode="auto">
            <a:xfrm>
              <a:off x="1108" y="1828"/>
              <a:ext cx="616" cy="136"/>
            </a:xfrm>
            <a:prstGeom prst="downArrow">
              <a:avLst>
                <a:gd name="adj1" fmla="val 75009"/>
                <a:gd name="adj2" fmla="val 50005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5F48EC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</p:grpSp>
      <p:grpSp>
        <p:nvGrpSpPr>
          <p:cNvPr id="3" name="Group 8" descr="Σχήμα συλλογή. κατάταξη. καταγραφή. εμφάνιση."/>
          <p:cNvGrpSpPr>
            <a:grpSpLocks/>
          </p:cNvGrpSpPr>
          <p:nvPr/>
        </p:nvGrpSpPr>
        <p:grpSpPr bwMode="auto">
          <a:xfrm>
            <a:off x="1073150" y="2843213"/>
            <a:ext cx="2349500" cy="2273300"/>
            <a:chOff x="676" y="1972"/>
            <a:chExt cx="1480" cy="1432"/>
          </a:xfrm>
        </p:grpSpPr>
        <p:sp>
          <p:nvSpPr>
            <p:cNvPr id="20501" name="Rectangle 9"/>
            <p:cNvSpPr>
              <a:spLocks noChangeArrowheads="1"/>
            </p:cNvSpPr>
            <p:nvPr/>
          </p:nvSpPr>
          <p:spPr bwMode="auto">
            <a:xfrm>
              <a:off x="950" y="2054"/>
              <a:ext cx="1155" cy="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Char char="•"/>
              </a:pPr>
              <a:r>
                <a:rPr lang="el-GR" altLang="en-US" sz="2400"/>
                <a:t>συλλογή </a:t>
              </a:r>
            </a:p>
            <a:p>
              <a:pPr>
                <a:spcBef>
                  <a:spcPct val="0"/>
                </a:spcBef>
                <a:buFontTx/>
                <a:buChar char="•"/>
              </a:pPr>
              <a:r>
                <a:rPr lang="el-GR" altLang="en-US" sz="2400"/>
                <a:t>κατάταξη </a:t>
              </a:r>
            </a:p>
            <a:p>
              <a:pPr>
                <a:spcBef>
                  <a:spcPct val="0"/>
                </a:spcBef>
                <a:buFontTx/>
                <a:buChar char="•"/>
              </a:pPr>
              <a:r>
                <a:rPr lang="el-GR" altLang="en-US" sz="2400"/>
                <a:t>καταγραφή </a:t>
              </a:r>
            </a:p>
            <a:p>
              <a:pPr>
                <a:spcBef>
                  <a:spcPct val="0"/>
                </a:spcBef>
                <a:buFontTx/>
                <a:buChar char="•"/>
              </a:pPr>
              <a:r>
                <a:rPr lang="el-GR" altLang="en-US" sz="2400"/>
                <a:t>εμφάνιση </a:t>
              </a:r>
            </a:p>
          </p:txBody>
        </p:sp>
        <p:grpSp>
          <p:nvGrpSpPr>
            <p:cNvPr id="20502" name="Group 10"/>
            <p:cNvGrpSpPr>
              <a:grpSpLocks/>
            </p:cNvGrpSpPr>
            <p:nvPr/>
          </p:nvGrpSpPr>
          <p:grpSpPr bwMode="auto">
            <a:xfrm>
              <a:off x="676" y="1972"/>
              <a:ext cx="1480" cy="1432"/>
              <a:chOff x="676" y="1972"/>
              <a:chExt cx="1480" cy="1432"/>
            </a:xfrm>
          </p:grpSpPr>
          <p:sp>
            <p:nvSpPr>
              <p:cNvPr id="20503" name="Oval 11"/>
              <p:cNvSpPr>
                <a:spLocks noChangeArrowheads="1"/>
              </p:cNvSpPr>
              <p:nvPr/>
            </p:nvSpPr>
            <p:spPr bwMode="auto">
              <a:xfrm>
                <a:off x="676" y="1972"/>
                <a:ext cx="1480" cy="128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200"/>
              </a:p>
            </p:txBody>
          </p:sp>
          <p:sp>
            <p:nvSpPr>
              <p:cNvPr id="20504" name="AutoShape 12"/>
              <p:cNvSpPr>
                <a:spLocks noChangeArrowheads="1"/>
              </p:cNvSpPr>
              <p:nvPr/>
            </p:nvSpPr>
            <p:spPr bwMode="auto">
              <a:xfrm>
                <a:off x="1108" y="3268"/>
                <a:ext cx="616" cy="136"/>
              </a:xfrm>
              <a:prstGeom prst="downArrow">
                <a:avLst>
                  <a:gd name="adj1" fmla="val 75009"/>
                  <a:gd name="adj2" fmla="val 50005"/>
                </a:avLst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2200"/>
              </a:p>
            </p:txBody>
          </p:sp>
        </p:grpSp>
      </p:grpSp>
      <p:grpSp>
        <p:nvGrpSpPr>
          <p:cNvPr id="5" name="Group 13" descr="Σχήμα Εσωτερικές πληροφοριακές καταστάσεις: στελέχη."/>
          <p:cNvGrpSpPr>
            <a:grpSpLocks/>
          </p:cNvGrpSpPr>
          <p:nvPr/>
        </p:nvGrpSpPr>
        <p:grpSpPr bwMode="auto">
          <a:xfrm>
            <a:off x="615950" y="5129213"/>
            <a:ext cx="4406900" cy="1282700"/>
            <a:chOff x="388" y="3412"/>
            <a:chExt cx="2776" cy="808"/>
          </a:xfrm>
        </p:grpSpPr>
        <p:sp>
          <p:nvSpPr>
            <p:cNvPr id="20499" name="Rectangle 14"/>
            <p:cNvSpPr>
              <a:spLocks noChangeArrowheads="1"/>
            </p:cNvSpPr>
            <p:nvPr/>
          </p:nvSpPr>
          <p:spPr bwMode="auto">
            <a:xfrm>
              <a:off x="388" y="3412"/>
              <a:ext cx="2152" cy="80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E2E638"/>
                  </a:solidFill>
                </a14:hiddenFill>
              </a:ext>
            </a:extLst>
          </p:spPr>
          <p:txBody>
            <a:bodyPr wrap="none" lIns="92075" tIns="46038" rIns="92075" bIns="46038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l-GR" altLang="en-US" sz="2400" b="1"/>
                <a:t>Εσωτερικές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l-GR" altLang="en-US" sz="2400" b="1"/>
                <a:t>πληροφοριακές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l-GR" altLang="en-US" sz="2400" b="1"/>
                <a:t> καταστάσεις (MIS)</a:t>
              </a:r>
            </a:p>
          </p:txBody>
        </p:sp>
        <p:sp>
          <p:nvSpPr>
            <p:cNvPr id="20500" name="AutoShape 15"/>
            <p:cNvSpPr>
              <a:spLocks noChangeArrowheads="1"/>
            </p:cNvSpPr>
            <p:nvPr/>
          </p:nvSpPr>
          <p:spPr bwMode="auto">
            <a:xfrm>
              <a:off x="2548" y="3604"/>
              <a:ext cx="616" cy="568"/>
            </a:xfrm>
            <a:prstGeom prst="rightArrow">
              <a:avLst>
                <a:gd name="adj1" fmla="val 75009"/>
                <a:gd name="adj2" fmla="val 5423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E2E638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</p:grpSp>
      <p:grpSp>
        <p:nvGrpSpPr>
          <p:cNvPr id="6" name="Group 16" descr="Σχήμα Διοικητική λογιστική. Κοστολόγηση. Προγραμματισμός. Λήψη αποφάσεων. ΈΛεγχος."/>
          <p:cNvGrpSpPr>
            <a:grpSpLocks/>
          </p:cNvGrpSpPr>
          <p:nvPr/>
        </p:nvGrpSpPr>
        <p:grpSpPr bwMode="auto">
          <a:xfrm>
            <a:off x="4033838" y="1773238"/>
            <a:ext cx="4200525" cy="457200"/>
            <a:chOff x="2496" y="1286"/>
            <a:chExt cx="2646" cy="288"/>
          </a:xfrm>
        </p:grpSpPr>
        <p:sp>
          <p:nvSpPr>
            <p:cNvPr id="20497" name="Line 17"/>
            <p:cNvSpPr>
              <a:spLocks noChangeShapeType="1"/>
            </p:cNvSpPr>
            <p:nvPr/>
          </p:nvSpPr>
          <p:spPr bwMode="auto">
            <a:xfrm>
              <a:off x="2496" y="1440"/>
              <a:ext cx="9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8" name="Rectangle 18"/>
            <p:cNvSpPr>
              <a:spLocks noChangeArrowheads="1"/>
            </p:cNvSpPr>
            <p:nvPr/>
          </p:nvSpPr>
          <p:spPr bwMode="auto">
            <a:xfrm>
              <a:off x="3542" y="1286"/>
              <a:ext cx="160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CF115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l-GR" altLang="en-US" sz="2400" b="1"/>
                <a:t>Προγραμματισμός</a:t>
              </a:r>
            </a:p>
          </p:txBody>
        </p:sp>
      </p:grpSp>
      <p:grpSp>
        <p:nvGrpSpPr>
          <p:cNvPr id="7" name="Group 19" descr="Σχήμα Διοικητική λογιστική. Κοστολόγηση. Προγραμματισμός. Λήψη αποφάσεων. ΈΛεγχος."/>
          <p:cNvGrpSpPr>
            <a:grpSpLocks/>
          </p:cNvGrpSpPr>
          <p:nvPr/>
        </p:nvGrpSpPr>
        <p:grpSpPr bwMode="auto">
          <a:xfrm>
            <a:off x="3995738" y="1196975"/>
            <a:ext cx="3711575" cy="777875"/>
            <a:chOff x="2496" y="950"/>
            <a:chExt cx="2338" cy="490"/>
          </a:xfrm>
        </p:grpSpPr>
        <p:sp>
          <p:nvSpPr>
            <p:cNvPr id="20495" name="Line 20"/>
            <p:cNvSpPr>
              <a:spLocks noChangeShapeType="1"/>
            </p:cNvSpPr>
            <p:nvPr/>
          </p:nvSpPr>
          <p:spPr bwMode="auto">
            <a:xfrm flipV="1">
              <a:off x="2496" y="960"/>
              <a:ext cx="1056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6" name="Rectangle 21"/>
            <p:cNvSpPr>
              <a:spLocks noChangeArrowheads="1"/>
            </p:cNvSpPr>
            <p:nvPr/>
          </p:nvSpPr>
          <p:spPr bwMode="auto">
            <a:xfrm>
              <a:off x="3542" y="950"/>
              <a:ext cx="12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l-GR" altLang="en-US" sz="2400" b="1"/>
                <a:t> Κοστολόγηση </a:t>
              </a:r>
            </a:p>
          </p:txBody>
        </p:sp>
      </p:grpSp>
      <p:grpSp>
        <p:nvGrpSpPr>
          <p:cNvPr id="8" name="Group 28" descr="Σχήμα Διοικητική λογιστική. Κοστολόγηση. Προγραμματισμός. Λήψη αποφάσεων. ΈΛεγχος."/>
          <p:cNvGrpSpPr>
            <a:grpSpLocks/>
          </p:cNvGrpSpPr>
          <p:nvPr/>
        </p:nvGrpSpPr>
        <p:grpSpPr bwMode="auto">
          <a:xfrm>
            <a:off x="3995738" y="2046288"/>
            <a:ext cx="3429000" cy="1660525"/>
            <a:chOff x="2544" y="1440"/>
            <a:chExt cx="2160" cy="1046"/>
          </a:xfrm>
        </p:grpSpPr>
        <p:sp>
          <p:nvSpPr>
            <p:cNvPr id="20493" name="Rectangle 23"/>
            <p:cNvSpPr>
              <a:spLocks noChangeArrowheads="1"/>
            </p:cNvSpPr>
            <p:nvPr/>
          </p:nvSpPr>
          <p:spPr bwMode="auto">
            <a:xfrm>
              <a:off x="3542" y="2198"/>
              <a:ext cx="116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167A1D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l-GR" altLang="en-US" sz="2400" b="1"/>
                <a:t>Έλεγχος</a:t>
              </a:r>
            </a:p>
          </p:txBody>
        </p:sp>
        <p:sp>
          <p:nvSpPr>
            <p:cNvPr id="20494" name="Line 24"/>
            <p:cNvSpPr>
              <a:spLocks noChangeShapeType="1"/>
            </p:cNvSpPr>
            <p:nvPr/>
          </p:nvSpPr>
          <p:spPr bwMode="auto">
            <a:xfrm>
              <a:off x="2544" y="1440"/>
              <a:ext cx="864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25" descr="Σχήμα Διοικητική λογιστική. Κοστολόγηση. Προγραμματισμός. Λήψη αποφάσεων. ΈΛεγχος."/>
          <p:cNvGrpSpPr>
            <a:grpSpLocks/>
          </p:cNvGrpSpPr>
          <p:nvPr/>
        </p:nvGrpSpPr>
        <p:grpSpPr bwMode="auto">
          <a:xfrm>
            <a:off x="3995738" y="2016125"/>
            <a:ext cx="4381500" cy="898525"/>
            <a:chOff x="2544" y="1440"/>
            <a:chExt cx="2760" cy="566"/>
          </a:xfrm>
        </p:grpSpPr>
        <p:sp>
          <p:nvSpPr>
            <p:cNvPr id="20491" name="Line 26"/>
            <p:cNvSpPr>
              <a:spLocks noChangeShapeType="1"/>
            </p:cNvSpPr>
            <p:nvPr/>
          </p:nvSpPr>
          <p:spPr bwMode="auto">
            <a:xfrm>
              <a:off x="2544" y="1440"/>
              <a:ext cx="1008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2" name="Rectangle 27"/>
            <p:cNvSpPr>
              <a:spLocks noChangeArrowheads="1"/>
            </p:cNvSpPr>
            <p:nvPr/>
          </p:nvSpPr>
          <p:spPr bwMode="auto">
            <a:xfrm>
              <a:off x="3686" y="1718"/>
              <a:ext cx="16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81BE7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l-GR" altLang="en-US" sz="2400" b="1"/>
                <a:t>Λήψη αποφάσεων</a:t>
              </a:r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8013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smtClean="0"/>
              <a:t>Διοικητική Λογιστική (2 από 2)</a:t>
            </a:r>
          </a:p>
        </p:txBody>
      </p:sp>
      <p:sp>
        <p:nvSpPr>
          <p:cNvPr id="21507" name="Rectangle 3" descr="Σχήμα Εσωτερικές πληροφοριακές καταστάσεις: στελέχη."/>
          <p:cNvSpPr>
            <a:spLocks noChangeArrowheads="1"/>
          </p:cNvSpPr>
          <p:nvPr/>
        </p:nvSpPr>
        <p:spPr bwMode="auto">
          <a:xfrm>
            <a:off x="5029200" y="5334000"/>
            <a:ext cx="3416300" cy="1282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EAD5"/>
                </a:solidFill>
              </a14:hiddenFill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l-GR" altLang="en-US" sz="2400" b="1"/>
              <a:t>Στελέχη</a:t>
            </a:r>
            <a:endParaRPr lang="el-GR" altLang="en-US" sz="2400"/>
          </a:p>
        </p:txBody>
      </p:sp>
      <p:grpSp>
        <p:nvGrpSpPr>
          <p:cNvPr id="21508" name="Group 4" descr="Σχήμα Διοικητική λογιστική. Αποδέκτες: εντός. Πρότυπα και αρχές: ευελιξία."/>
          <p:cNvGrpSpPr>
            <a:grpSpLocks/>
          </p:cNvGrpSpPr>
          <p:nvPr/>
        </p:nvGrpSpPr>
        <p:grpSpPr bwMode="auto">
          <a:xfrm>
            <a:off x="395288" y="1700213"/>
            <a:ext cx="3416300" cy="1282700"/>
            <a:chOff x="244" y="1060"/>
            <a:chExt cx="2152" cy="808"/>
          </a:xfrm>
        </p:grpSpPr>
        <p:sp>
          <p:nvSpPr>
            <p:cNvPr id="21521" name="Rectangle 5"/>
            <p:cNvSpPr>
              <a:spLocks noChangeArrowheads="1"/>
            </p:cNvSpPr>
            <p:nvPr/>
          </p:nvSpPr>
          <p:spPr bwMode="auto">
            <a:xfrm>
              <a:off x="244" y="1060"/>
              <a:ext cx="2152" cy="66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81BE7"/>
                  </a:solidFill>
                </a14:hiddenFill>
              </a:ext>
            </a:extLst>
          </p:spPr>
          <p:txBody>
            <a:bodyPr wrap="none" lIns="92075" tIns="46038" rIns="92075" bIns="46038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l-GR" altLang="en-US" sz="2400" b="1"/>
                <a:t>Διοικητική 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l-GR" altLang="en-US" sz="2400" b="1"/>
                <a:t>Λογιστική</a:t>
              </a:r>
            </a:p>
          </p:txBody>
        </p:sp>
        <p:sp>
          <p:nvSpPr>
            <p:cNvPr id="21522" name="AutoShape 6"/>
            <p:cNvSpPr>
              <a:spLocks noChangeArrowheads="1"/>
            </p:cNvSpPr>
            <p:nvPr/>
          </p:nvSpPr>
          <p:spPr bwMode="auto">
            <a:xfrm>
              <a:off x="1012" y="1732"/>
              <a:ext cx="616" cy="136"/>
            </a:xfrm>
            <a:prstGeom prst="downArrow">
              <a:avLst>
                <a:gd name="adj1" fmla="val 75009"/>
                <a:gd name="adj2" fmla="val 50005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8F1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</p:grpSp>
      <p:grpSp>
        <p:nvGrpSpPr>
          <p:cNvPr id="21509" name="Group 7" descr="Σχήμα συλλογή. Κατάταξη. Καταγραφή. Εμφάνιση. Συχνότητα αναφορών: οποτεδήποτε. Εφαρμογή: προαιρετική. Άλλες επιστήμες: ποσοτική ανάλυση. Στατιστική."/>
          <p:cNvGrpSpPr>
            <a:grpSpLocks/>
          </p:cNvGrpSpPr>
          <p:nvPr/>
        </p:nvGrpSpPr>
        <p:grpSpPr bwMode="auto">
          <a:xfrm>
            <a:off x="920750" y="2978150"/>
            <a:ext cx="2349500" cy="2273300"/>
            <a:chOff x="580" y="1876"/>
            <a:chExt cx="1480" cy="1432"/>
          </a:xfrm>
        </p:grpSpPr>
        <p:sp>
          <p:nvSpPr>
            <p:cNvPr id="21518" name="Rectangle 8"/>
            <p:cNvSpPr>
              <a:spLocks noChangeArrowheads="1"/>
            </p:cNvSpPr>
            <p:nvPr/>
          </p:nvSpPr>
          <p:spPr bwMode="auto">
            <a:xfrm>
              <a:off x="854" y="1958"/>
              <a:ext cx="1191" cy="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Char char="•"/>
              </a:pPr>
              <a:r>
                <a:rPr lang="el-GR" altLang="en-US" sz="2400" b="1"/>
                <a:t>συλλογή </a:t>
              </a:r>
            </a:p>
            <a:p>
              <a:pPr>
                <a:spcBef>
                  <a:spcPct val="0"/>
                </a:spcBef>
                <a:buFontTx/>
                <a:buChar char="•"/>
              </a:pPr>
              <a:r>
                <a:rPr lang="el-GR" altLang="en-US" sz="2400" b="1"/>
                <a:t>κατάταξη </a:t>
              </a:r>
            </a:p>
            <a:p>
              <a:pPr>
                <a:spcBef>
                  <a:spcPct val="0"/>
                </a:spcBef>
                <a:buFontTx/>
                <a:buChar char="•"/>
              </a:pPr>
              <a:r>
                <a:rPr lang="el-GR" altLang="en-US" sz="2400" b="1"/>
                <a:t>καταγραφή </a:t>
              </a:r>
            </a:p>
            <a:p>
              <a:pPr>
                <a:spcBef>
                  <a:spcPct val="0"/>
                </a:spcBef>
                <a:buFontTx/>
                <a:buChar char="•"/>
              </a:pPr>
              <a:r>
                <a:rPr lang="el-GR" altLang="en-US" sz="2400" b="1"/>
                <a:t>εμφάνιση </a:t>
              </a:r>
            </a:p>
          </p:txBody>
        </p:sp>
        <p:sp>
          <p:nvSpPr>
            <p:cNvPr id="21519" name="Oval 9"/>
            <p:cNvSpPr>
              <a:spLocks noChangeArrowheads="1"/>
            </p:cNvSpPr>
            <p:nvPr/>
          </p:nvSpPr>
          <p:spPr bwMode="auto">
            <a:xfrm>
              <a:off x="580" y="1876"/>
              <a:ext cx="1480" cy="1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  <p:sp>
          <p:nvSpPr>
            <p:cNvPr id="21520" name="AutoShape 10"/>
            <p:cNvSpPr>
              <a:spLocks noChangeArrowheads="1"/>
            </p:cNvSpPr>
            <p:nvPr/>
          </p:nvSpPr>
          <p:spPr bwMode="auto">
            <a:xfrm>
              <a:off x="1012" y="3172"/>
              <a:ext cx="616" cy="136"/>
            </a:xfrm>
            <a:prstGeom prst="downArrow">
              <a:avLst>
                <a:gd name="adj1" fmla="val 75009"/>
                <a:gd name="adj2" fmla="val 50005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</p:grpSp>
      <p:grpSp>
        <p:nvGrpSpPr>
          <p:cNvPr id="21510" name="Group 11" descr="Σχήμα Εσωτερικές πληροφοριακές καταστάσεις: στελέχη."/>
          <p:cNvGrpSpPr>
            <a:grpSpLocks/>
          </p:cNvGrpSpPr>
          <p:nvPr/>
        </p:nvGrpSpPr>
        <p:grpSpPr bwMode="auto">
          <a:xfrm>
            <a:off x="463550" y="5264150"/>
            <a:ext cx="4406900" cy="1282700"/>
            <a:chOff x="292" y="3316"/>
            <a:chExt cx="2776" cy="808"/>
          </a:xfrm>
        </p:grpSpPr>
        <p:sp>
          <p:nvSpPr>
            <p:cNvPr id="21516" name="Rectangle 12"/>
            <p:cNvSpPr>
              <a:spLocks noChangeArrowheads="1"/>
            </p:cNvSpPr>
            <p:nvPr/>
          </p:nvSpPr>
          <p:spPr bwMode="auto">
            <a:xfrm>
              <a:off x="292" y="3316"/>
              <a:ext cx="2152" cy="80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E5F73B"/>
                  </a:solidFill>
                </a14:hiddenFill>
              </a:ext>
            </a:extLst>
          </p:spPr>
          <p:txBody>
            <a:bodyPr wrap="none" lIns="92075" tIns="46038" rIns="92075" bIns="46038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l-GR" altLang="en-US" sz="2400"/>
                <a:t>Εσωτερικές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l-GR" altLang="en-US" sz="2400"/>
                <a:t>πληροφοριακές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l-GR" altLang="en-US" sz="2400"/>
                <a:t> καταστάσεις</a:t>
              </a:r>
              <a:r>
                <a:rPr lang="en-US" altLang="en-US" sz="2400"/>
                <a:t> (MIS)</a:t>
              </a:r>
              <a:endParaRPr lang="el-GR" altLang="en-US" sz="2400" b="1"/>
            </a:p>
          </p:txBody>
        </p:sp>
        <p:sp>
          <p:nvSpPr>
            <p:cNvPr id="21517" name="AutoShape 13"/>
            <p:cNvSpPr>
              <a:spLocks noChangeArrowheads="1"/>
            </p:cNvSpPr>
            <p:nvPr/>
          </p:nvSpPr>
          <p:spPr bwMode="auto">
            <a:xfrm>
              <a:off x="2452" y="3508"/>
              <a:ext cx="616" cy="568"/>
            </a:xfrm>
            <a:prstGeom prst="rightArrow">
              <a:avLst>
                <a:gd name="adj1" fmla="val 75009"/>
                <a:gd name="adj2" fmla="val 5423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E5F73B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</p:grpSp>
      <p:sp>
        <p:nvSpPr>
          <p:cNvPr id="120846" name="Rectangle 14" descr="Σχήμα Διοικητική λογιστική. Αποδέκτες: εντός. Πρότυπα και αρχές: ευελιξία."/>
          <p:cNvSpPr>
            <a:spLocks noChangeArrowheads="1"/>
          </p:cNvSpPr>
          <p:nvPr/>
        </p:nvSpPr>
        <p:spPr bwMode="auto">
          <a:xfrm>
            <a:off x="3851275" y="1700213"/>
            <a:ext cx="4897438" cy="433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E4C6A8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n-US" sz="2200"/>
              <a:t>Αποδέκτες: </a:t>
            </a:r>
            <a:r>
              <a:rPr lang="el-GR" altLang="en-US" sz="1800" b="1"/>
              <a:t>Εντός</a:t>
            </a:r>
            <a:r>
              <a:rPr lang="el-GR" altLang="en-US" sz="18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20848" name="Rectangle 16" descr="Σχήμα Διοικητική λογιστική. Αποδέκτες: εντός. Πρότυπα και αρχές: ευελιξία."/>
          <p:cNvSpPr>
            <a:spLocks noChangeArrowheads="1"/>
          </p:cNvSpPr>
          <p:nvPr/>
        </p:nvSpPr>
        <p:spPr bwMode="auto">
          <a:xfrm>
            <a:off x="3857625" y="2205038"/>
            <a:ext cx="4891088" cy="5032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n-US" sz="2200"/>
              <a:t>Πρότυπα και Αρχές: </a:t>
            </a:r>
            <a:r>
              <a:rPr lang="el-GR" altLang="en-US" sz="1800" b="1"/>
              <a:t>Ευελιξία</a:t>
            </a:r>
          </a:p>
        </p:txBody>
      </p:sp>
      <p:sp>
        <p:nvSpPr>
          <p:cNvPr id="120850" name="Rectangle 18" descr="Σχήμα συλλογή. Κατάταξη. Καταγραφή. Εμφάνιση. Συχνότητα αναφορών: οποτεδήποτε. Εφαρμογή: προαιρετική. Άλλες επιστήμες: ποσοτική ανάλυση. Στατιστική."/>
          <p:cNvSpPr>
            <a:spLocks noChangeArrowheads="1"/>
          </p:cNvSpPr>
          <p:nvPr/>
        </p:nvSpPr>
        <p:spPr bwMode="auto">
          <a:xfrm>
            <a:off x="3851275" y="2997200"/>
            <a:ext cx="4897438" cy="5095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n-US" sz="2200"/>
              <a:t>Συχνότητα αναφορών: </a:t>
            </a:r>
            <a:r>
              <a:rPr lang="el-GR" altLang="en-US" sz="1800" b="1"/>
              <a:t>Οποτεδήποτε</a:t>
            </a:r>
          </a:p>
        </p:txBody>
      </p:sp>
      <p:sp>
        <p:nvSpPr>
          <p:cNvPr id="120852" name="Rectangle 20" descr="Σχήμα συλλογή. Κατάταξη. Καταγραφή. Εμφάνιση. Συχνότητα αναφορών: οποτεδήποτε. Εφαρμογή: προαιρετική. Άλλες επιστήμες: ποσοτική ανάλυση. Στατιστική."/>
          <p:cNvSpPr>
            <a:spLocks noChangeArrowheads="1"/>
          </p:cNvSpPr>
          <p:nvPr/>
        </p:nvSpPr>
        <p:spPr bwMode="auto">
          <a:xfrm>
            <a:off x="3851275" y="3789363"/>
            <a:ext cx="4897438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ACFAF1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n-US" sz="2200"/>
              <a:t>Εφαρμογή: </a:t>
            </a:r>
            <a:r>
              <a:rPr lang="el-GR" altLang="en-US" sz="1800" b="1"/>
              <a:t>Προαιρετική</a:t>
            </a:r>
          </a:p>
        </p:txBody>
      </p:sp>
      <p:sp>
        <p:nvSpPr>
          <p:cNvPr id="120854" name="Rectangle 22" descr="Σχήμα συλλογή. Κατάταξη. Καταγραφή. Εμφάνιση. Συχνότητα αναφορών: οποτεδήποτε. Εφαρμογή: προαιρετική. Άλλες επιστήμες: ποσοτική ανάλυση. Στατιστική."/>
          <p:cNvSpPr>
            <a:spLocks noChangeArrowheads="1"/>
          </p:cNvSpPr>
          <p:nvPr/>
        </p:nvSpPr>
        <p:spPr bwMode="auto">
          <a:xfrm>
            <a:off x="3851275" y="4437063"/>
            <a:ext cx="4897438" cy="5762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n-US" sz="2200"/>
              <a:t>Άλλες επιστήμες: </a:t>
            </a:r>
            <a:r>
              <a:rPr lang="el-GR" altLang="en-US" sz="1800" b="1"/>
              <a:t>Ποσοτική ανάλυση,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l-GR" altLang="en-US" sz="1800" b="1"/>
              <a:t>Στατιστική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5663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sz="4200" smtClean="0"/>
              <a:t>Κοστολόγηση: Για ποιο σκοπό;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70000"/>
              </a:lnSpc>
              <a:spcBef>
                <a:spcPct val="20000"/>
              </a:spcBef>
            </a:pPr>
            <a:r>
              <a:rPr lang="el-GR" altLang="en-US" sz="2800" smtClean="0"/>
              <a:t>Κοστολόγηση προϊόντων και υπηρεσιών</a:t>
            </a:r>
            <a:r>
              <a:rPr lang="en-US" altLang="en-US" sz="2800" smtClean="0"/>
              <a:t>.</a:t>
            </a:r>
            <a:r>
              <a:rPr lang="el-GR" altLang="en-US" sz="2800" smtClean="0"/>
              <a:t> </a:t>
            </a:r>
          </a:p>
          <a:p>
            <a:pPr lvl="1" eaLnBrk="1" hangingPunct="1">
              <a:lnSpc>
                <a:spcPct val="70000"/>
              </a:lnSpc>
              <a:spcBef>
                <a:spcPct val="20000"/>
              </a:spcBef>
            </a:pPr>
            <a:r>
              <a:rPr lang="el-GR" altLang="en-US" smtClean="0"/>
              <a:t>Τιμολόγηση</a:t>
            </a:r>
            <a:r>
              <a:rPr lang="en-US" altLang="en-US" smtClean="0"/>
              <a:t>.</a:t>
            </a:r>
            <a:r>
              <a:rPr lang="el-GR" altLang="en-US" smtClean="0"/>
              <a:t> </a:t>
            </a:r>
          </a:p>
          <a:p>
            <a:pPr eaLnBrk="1" hangingPunct="1">
              <a:lnSpc>
                <a:spcPct val="70000"/>
              </a:lnSpc>
              <a:spcBef>
                <a:spcPct val="20000"/>
              </a:spcBef>
            </a:pPr>
            <a:r>
              <a:rPr lang="el-GR" altLang="en-US" sz="2800" smtClean="0"/>
              <a:t>Κοστολόγηση τμημάτων της επιχείρησης</a:t>
            </a:r>
            <a:r>
              <a:rPr lang="en-US" altLang="en-US" sz="2800" smtClean="0"/>
              <a:t>.</a:t>
            </a:r>
            <a:endParaRPr lang="el-GR" altLang="en-US" sz="2800" smtClean="0"/>
          </a:p>
          <a:p>
            <a:pPr lvl="1" eaLnBrk="1" hangingPunct="1">
              <a:lnSpc>
                <a:spcPct val="70000"/>
              </a:lnSpc>
              <a:spcBef>
                <a:spcPct val="20000"/>
              </a:spcBef>
            </a:pPr>
            <a:r>
              <a:rPr lang="el-GR" altLang="en-US" smtClean="0"/>
              <a:t>Αξιολόγηση της αποδοτικής χρήσης των πόρων</a:t>
            </a:r>
            <a:r>
              <a:rPr lang="en-US" altLang="en-US" smtClean="0"/>
              <a:t>.</a:t>
            </a:r>
            <a:r>
              <a:rPr lang="el-GR" altLang="en-US" smtClean="0"/>
              <a:t> </a:t>
            </a:r>
          </a:p>
          <a:p>
            <a:pPr eaLnBrk="1" hangingPunct="1">
              <a:lnSpc>
                <a:spcPct val="70000"/>
              </a:lnSpc>
              <a:spcBef>
                <a:spcPct val="20000"/>
              </a:spcBef>
            </a:pPr>
            <a:r>
              <a:rPr lang="el-GR" altLang="en-US" sz="2800" smtClean="0"/>
              <a:t>Κοστολόγηση λειτουργιών της επιχείρησης</a:t>
            </a:r>
            <a:r>
              <a:rPr lang="en-US" altLang="en-US" sz="2800" smtClean="0"/>
              <a:t>.</a:t>
            </a:r>
            <a:endParaRPr lang="el-GR" altLang="en-US" sz="2800" smtClean="0"/>
          </a:p>
          <a:p>
            <a:pPr lvl="1" eaLnBrk="1" hangingPunct="1">
              <a:lnSpc>
                <a:spcPct val="70000"/>
              </a:lnSpc>
              <a:spcBef>
                <a:spcPct val="20000"/>
              </a:spcBef>
            </a:pPr>
            <a:r>
              <a:rPr lang="el-GR" altLang="en-US" smtClean="0"/>
              <a:t>Μήπως θα ήταν καλύτερα να αγοράζω από τρίτους;</a:t>
            </a:r>
          </a:p>
          <a:p>
            <a:pPr eaLnBrk="1" hangingPunct="1">
              <a:lnSpc>
                <a:spcPct val="70000"/>
              </a:lnSpc>
              <a:spcBef>
                <a:spcPct val="20000"/>
              </a:spcBef>
            </a:pPr>
            <a:r>
              <a:rPr lang="el-GR" altLang="en-US" sz="2800" smtClean="0"/>
              <a:t>Μήπως αφορά μόνο τους κερδοσκοπικούς οργανισμούς;</a:t>
            </a:r>
          </a:p>
          <a:p>
            <a:pPr lvl="1" eaLnBrk="1" hangingPunct="1">
              <a:lnSpc>
                <a:spcPct val="70000"/>
              </a:lnSpc>
              <a:spcBef>
                <a:spcPct val="20000"/>
              </a:spcBef>
            </a:pPr>
            <a:r>
              <a:rPr lang="el-GR" altLang="en-US" smtClean="0"/>
              <a:t>Δημόσιο (π.χ. Νοσοκομεία, Πανεπιστήμια)</a:t>
            </a:r>
            <a:r>
              <a:rPr lang="en-US" altLang="en-US" smtClean="0"/>
              <a:t>.</a:t>
            </a:r>
            <a:endParaRPr lang="el-GR" altLang="en-US" smtClean="0"/>
          </a:p>
          <a:p>
            <a:pPr eaLnBrk="1" hangingPunct="1">
              <a:lnSpc>
                <a:spcPct val="70000"/>
              </a:lnSpc>
              <a:spcBef>
                <a:spcPct val="20000"/>
              </a:spcBef>
            </a:pPr>
            <a:r>
              <a:rPr lang="el-GR" altLang="en-US" sz="2800" smtClean="0"/>
              <a:t>Υποστήριξη του προγραμματισμού και του ελέγχου και της λήψης αποφάσεων</a:t>
            </a:r>
            <a:r>
              <a:rPr lang="en-US" altLang="en-US" sz="2800" smtClean="0"/>
              <a:t>.</a:t>
            </a:r>
            <a:endParaRPr lang="el-GR" altLang="en-US" sz="28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9553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smtClean="0"/>
              <a:t>Διοίκηση κόστους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70000"/>
              </a:lnSpc>
              <a:spcBef>
                <a:spcPct val="20000"/>
              </a:spcBef>
            </a:pPr>
            <a:r>
              <a:rPr lang="el-GR" altLang="en-US" sz="2800" smtClean="0"/>
              <a:t>Φιλοσοφία</a:t>
            </a:r>
            <a:r>
              <a:rPr lang="en-US" altLang="en-US" sz="2800" smtClean="0"/>
              <a:t>.</a:t>
            </a:r>
            <a:endParaRPr lang="el-GR" altLang="en-US" sz="2800" smtClean="0"/>
          </a:p>
          <a:p>
            <a:pPr lvl="1" eaLnBrk="1" hangingPunct="1">
              <a:lnSpc>
                <a:spcPct val="7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l-GR" altLang="en-US" smtClean="0"/>
              <a:t>Δημιουργία αξίας για τον πελάτη με χαμηλό κόστος. </a:t>
            </a:r>
          </a:p>
          <a:p>
            <a:pPr eaLnBrk="1" hangingPunct="1">
              <a:lnSpc>
                <a:spcPct val="70000"/>
              </a:lnSpc>
              <a:spcBef>
                <a:spcPct val="20000"/>
              </a:spcBef>
            </a:pPr>
            <a:r>
              <a:rPr lang="el-GR" altLang="en-US" sz="2800" smtClean="0"/>
              <a:t>Συμπεριφορά</a:t>
            </a:r>
            <a:r>
              <a:rPr lang="en-US" altLang="en-US" sz="2800" smtClean="0"/>
              <a:t>.</a:t>
            </a:r>
            <a:endParaRPr lang="el-GR" altLang="en-US" sz="2800" smtClean="0"/>
          </a:p>
          <a:p>
            <a:pPr lvl="1" eaLnBrk="1" hangingPunct="1">
              <a:lnSpc>
                <a:spcPct val="7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l-GR" altLang="en-US" smtClean="0"/>
              <a:t>Το κόστος είναι αποτέλεσμα δραστηριοτήτων</a:t>
            </a:r>
            <a:r>
              <a:rPr lang="en-US" altLang="en-US" smtClean="0"/>
              <a:t>.</a:t>
            </a:r>
            <a:endParaRPr lang="el-GR" altLang="en-US" smtClean="0"/>
          </a:p>
          <a:p>
            <a:pPr lvl="1" eaLnBrk="1" hangingPunct="1">
              <a:lnSpc>
                <a:spcPct val="7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l-GR" altLang="en-US" smtClean="0"/>
              <a:t>Εμπλοκή - όχι παθητική καταγραφή</a:t>
            </a:r>
            <a:r>
              <a:rPr lang="en-US" altLang="en-US" smtClean="0"/>
              <a:t>.</a:t>
            </a:r>
            <a:endParaRPr lang="el-GR" altLang="en-US" smtClean="0"/>
          </a:p>
          <a:p>
            <a:pPr eaLnBrk="1" hangingPunct="1">
              <a:lnSpc>
                <a:spcPct val="70000"/>
              </a:lnSpc>
              <a:spcBef>
                <a:spcPct val="20000"/>
              </a:spcBef>
            </a:pPr>
            <a:r>
              <a:rPr lang="el-GR" altLang="en-US" sz="2800" smtClean="0"/>
              <a:t>Τεχνικές</a:t>
            </a:r>
            <a:r>
              <a:rPr lang="en-US" altLang="en-US" sz="2800" smtClean="0"/>
              <a:t>.</a:t>
            </a:r>
            <a:endParaRPr lang="el-GR" altLang="en-US" sz="2800" smtClean="0"/>
          </a:p>
          <a:p>
            <a:pPr lvl="1" eaLnBrk="1" hangingPunct="1">
              <a:lnSpc>
                <a:spcPct val="7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l-GR" altLang="en-US" smtClean="0"/>
              <a:t>Σύνολο πληθώρας επιστημονικών μεθόδων</a:t>
            </a:r>
            <a:r>
              <a:rPr lang="en-US" altLang="en-US" smtClean="0"/>
              <a:t>.</a:t>
            </a:r>
            <a:endParaRPr lang="el-GR" altLang="en-US" smtClean="0"/>
          </a:p>
          <a:p>
            <a:pPr lvl="1" eaLnBrk="1" hangingPunct="1">
              <a:lnSpc>
                <a:spcPct val="7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l-GR" altLang="en-US" smtClean="0"/>
              <a:t>Επιλογή βάσει:</a:t>
            </a:r>
          </a:p>
          <a:p>
            <a:pPr lvl="2" eaLnBrk="1" hangingPunct="1">
              <a:lnSpc>
                <a:spcPct val="70000"/>
              </a:lnSpc>
              <a:spcBef>
                <a:spcPct val="20000"/>
              </a:spcBef>
            </a:pPr>
            <a:r>
              <a:rPr lang="el-GR" altLang="en-US" sz="2800" smtClean="0"/>
              <a:t>Καταλληλότητας για την επίτευξη των στόχων</a:t>
            </a:r>
            <a:r>
              <a:rPr lang="en-US" altLang="en-US" sz="2800" smtClean="0"/>
              <a:t>.</a:t>
            </a:r>
            <a:r>
              <a:rPr lang="el-GR" altLang="en-US" sz="2800" smtClean="0"/>
              <a:t> </a:t>
            </a:r>
            <a:endParaRPr lang="en-US" altLang="en-US" sz="2800" smtClean="0"/>
          </a:p>
          <a:p>
            <a:pPr lvl="2" eaLnBrk="1" hangingPunct="1">
              <a:lnSpc>
                <a:spcPct val="70000"/>
              </a:lnSpc>
              <a:spcBef>
                <a:spcPct val="20000"/>
              </a:spcBef>
            </a:pPr>
            <a:r>
              <a:rPr lang="en-US" altLang="en-US" sz="2800" smtClean="0"/>
              <a:t>A</a:t>
            </a:r>
            <a:r>
              <a:rPr lang="el-GR" altLang="en-US" sz="2800" smtClean="0"/>
              <a:t>νάλυση κόστους – οφέλους</a:t>
            </a:r>
            <a:r>
              <a:rPr lang="en-US" altLang="en-US" sz="2800" smtClean="0"/>
              <a:t>.</a:t>
            </a:r>
            <a:endParaRPr lang="el-GR" altLang="en-US" sz="28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5439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smtClean="0"/>
              <a:t>Κόστος και Έξοδο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l-GR" altLang="en-US" smtClean="0"/>
              <a:t>Κόστος είναι η αξία των οικονομικών μέσων που χρησιμοποιούνται για να αποκτηθούν</a:t>
            </a:r>
            <a:r>
              <a:rPr lang="en-US" altLang="en-US" smtClean="0"/>
              <a:t> </a:t>
            </a:r>
            <a:r>
              <a:rPr lang="el-GR" altLang="en-US" smtClean="0"/>
              <a:t>ή να παραχθούν αγαθά ή υπηρεσίες τα οποία έχουν άμεσο ή μελλοντικό όφελος για την επιχείρηση</a:t>
            </a:r>
            <a:r>
              <a:rPr lang="en-US" altLang="en-US" smtClean="0"/>
              <a:t>.</a:t>
            </a:r>
            <a:r>
              <a:rPr lang="el-GR" altLang="en-US" smtClean="0"/>
              <a:t> </a:t>
            </a:r>
          </a:p>
          <a:p>
            <a:pPr eaLnBrk="1" hangingPunct="1">
              <a:spcBef>
                <a:spcPct val="20000"/>
              </a:spcBef>
            </a:pPr>
            <a:r>
              <a:rPr lang="el-GR" altLang="en-US" smtClean="0"/>
              <a:t>Έξοδο είναι το κόστος που βαρύνει τα έσοδα της χρήσης</a:t>
            </a:r>
            <a:r>
              <a:rPr lang="en-US" altLang="en-US" smtClean="0"/>
              <a:t>.</a:t>
            </a:r>
            <a:endParaRPr lang="el-GR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7597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smtClean="0"/>
              <a:t>Παράδειγμα (1 από 2)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l-GR" altLang="en-US" sz="2800" smtClean="0"/>
              <a:t>Αγορά μηχανήματος παραγωγής</a:t>
            </a:r>
            <a:r>
              <a:rPr lang="en-US" altLang="en-US" sz="2800" smtClean="0"/>
              <a:t>.</a:t>
            </a:r>
            <a:endParaRPr lang="el-GR" altLang="en-US" sz="2800" smtClean="0"/>
          </a:p>
          <a:p>
            <a:pPr eaLnBrk="1" hangingPunct="1">
              <a:spcBef>
                <a:spcPct val="20000"/>
              </a:spcBef>
            </a:pPr>
            <a:r>
              <a:rPr lang="el-GR" altLang="en-US" sz="2800" smtClean="0"/>
              <a:t>Οι αποσβέσεις του μηχανήματος συμμετέχουν στο κόστος παραγωγής των προϊόντων</a:t>
            </a:r>
            <a:r>
              <a:rPr lang="en-US" altLang="en-US" sz="2800" smtClean="0"/>
              <a:t>.</a:t>
            </a:r>
            <a:endParaRPr lang="el-GR" altLang="en-US" sz="2800" smtClean="0"/>
          </a:p>
          <a:p>
            <a:pPr lvl="1" eaLnBrk="1" hangingPunct="1">
              <a:spcBef>
                <a:spcPct val="20000"/>
              </a:spcBef>
            </a:pPr>
            <a:r>
              <a:rPr lang="el-GR" altLang="en-US" smtClean="0"/>
              <a:t>Κόστος: Οι αποσβέσεις επομένως ενσωματώνονται στο κόστος των παραγόμενων προϊόντων και αποτελούν κόστος</a:t>
            </a:r>
            <a:r>
              <a:rPr lang="en-US" altLang="en-US" smtClean="0"/>
              <a:t>.</a:t>
            </a:r>
            <a:r>
              <a:rPr lang="el-GR" altLang="en-US" smtClean="0"/>
              <a:t> </a:t>
            </a:r>
          </a:p>
          <a:p>
            <a:pPr lvl="2" eaLnBrk="1" hangingPunct="1">
              <a:spcBef>
                <a:spcPct val="20000"/>
              </a:spcBef>
            </a:pPr>
            <a:r>
              <a:rPr lang="el-GR" altLang="en-US" sz="2800" smtClean="0"/>
              <a:t>Κόστος παραχθέντων</a:t>
            </a:r>
            <a:r>
              <a:rPr lang="en-US" altLang="en-US" sz="2800" smtClean="0"/>
              <a:t>.</a:t>
            </a:r>
            <a:r>
              <a:rPr lang="el-GR" altLang="en-US" sz="2800" smtClean="0"/>
              <a:t> </a:t>
            </a:r>
          </a:p>
          <a:p>
            <a:pPr lvl="1" eaLnBrk="1" hangingPunct="1">
              <a:spcBef>
                <a:spcPct val="20000"/>
              </a:spcBef>
            </a:pPr>
            <a:r>
              <a:rPr lang="el-GR" altLang="en-US" smtClean="0"/>
              <a:t>Έξοδο: Οι αποσβέσεις που είναι ενσωματωμένες στα προϊόντα που πωλούνται είναι έξοδο</a:t>
            </a:r>
            <a:r>
              <a:rPr lang="en-US" altLang="en-US" smtClean="0"/>
              <a:t>.</a:t>
            </a:r>
            <a:endParaRPr lang="el-GR" altLang="en-US" sz="24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1102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smtClean="0"/>
              <a:t>Παράδειγμα (2 από 2)</a:t>
            </a:r>
          </a:p>
        </p:txBody>
      </p:sp>
      <p:sp>
        <p:nvSpPr>
          <p:cNvPr id="26627" name="Rectangle 4"/>
          <p:cNvSpPr>
            <a:spLocks noGrp="1"/>
          </p:cNvSpPr>
          <p:nvPr>
            <p:ph type="body" sz="half"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buFont typeface="Arial" panose="020B0604020202020204" pitchFamily="34" charset="0"/>
              <a:buNone/>
            </a:pPr>
            <a:r>
              <a:rPr lang="el-GR" altLang="en-US" b="1" smtClean="0"/>
              <a:t>Κόστος παραχθέντων</a:t>
            </a:r>
          </a:p>
          <a:p>
            <a:pPr eaLnBrk="1" hangingPunct="1"/>
            <a:r>
              <a:rPr lang="el-GR" altLang="en-US" sz="2400" smtClean="0"/>
              <a:t>Αξία κτήσης μηχανήματος = €1</a:t>
            </a:r>
            <a:r>
              <a:rPr lang="en-US" altLang="en-US" sz="2400" smtClean="0"/>
              <a:t>0</a:t>
            </a:r>
            <a:r>
              <a:rPr lang="el-GR" altLang="en-US" sz="2400" smtClean="0"/>
              <a:t>.000</a:t>
            </a:r>
            <a:r>
              <a:rPr lang="en-US" altLang="en-US" sz="2400" smtClean="0"/>
              <a:t>.</a:t>
            </a:r>
            <a:r>
              <a:rPr lang="el-GR" altLang="en-US" sz="2400" smtClean="0"/>
              <a:t> </a:t>
            </a:r>
          </a:p>
          <a:p>
            <a:pPr eaLnBrk="1" hangingPunct="1"/>
            <a:r>
              <a:rPr lang="el-GR" altLang="en-US" sz="2400" smtClean="0"/>
              <a:t>Ποσοστό απόσβεσης =20%</a:t>
            </a:r>
            <a:r>
              <a:rPr lang="en-US" altLang="en-US" sz="2400" smtClean="0"/>
              <a:t>.</a:t>
            </a:r>
            <a:endParaRPr lang="el-GR" altLang="en-US" sz="2400" smtClean="0"/>
          </a:p>
          <a:p>
            <a:pPr eaLnBrk="1" hangingPunct="1"/>
            <a:r>
              <a:rPr lang="el-GR" altLang="en-US" sz="2400" smtClean="0"/>
              <a:t>Ετήσια απόσβεση = € 2</a:t>
            </a:r>
            <a:r>
              <a:rPr lang="en-US" altLang="en-US" sz="2400" smtClean="0"/>
              <a:t>.0</a:t>
            </a:r>
            <a:r>
              <a:rPr lang="el-GR" altLang="en-US" sz="2400" smtClean="0"/>
              <a:t>00</a:t>
            </a:r>
            <a:r>
              <a:rPr lang="en-US" altLang="en-US" sz="2400" smtClean="0"/>
              <a:t>.</a:t>
            </a:r>
            <a:endParaRPr lang="el-GR" altLang="en-US" sz="2400" smtClean="0"/>
          </a:p>
          <a:p>
            <a:pPr eaLnBrk="1" hangingPunct="1"/>
            <a:r>
              <a:rPr lang="el-GR" altLang="en-US" sz="2400" smtClean="0"/>
              <a:t>Παραγωγή </a:t>
            </a:r>
            <a:r>
              <a:rPr lang="en-US" altLang="en-US" sz="2400" smtClean="0"/>
              <a:t>1</a:t>
            </a:r>
            <a:r>
              <a:rPr lang="el-GR" altLang="en-US" sz="2400" smtClean="0"/>
              <a:t>.000 μονάδων</a:t>
            </a:r>
            <a:r>
              <a:rPr lang="en-US" altLang="en-US" sz="2400" smtClean="0"/>
              <a:t>.</a:t>
            </a:r>
            <a:endParaRPr lang="el-GR" altLang="en-US" sz="2400" smtClean="0"/>
          </a:p>
          <a:p>
            <a:pPr eaLnBrk="1" hangingPunct="1"/>
            <a:r>
              <a:rPr lang="el-GR" altLang="en-US" sz="2400" smtClean="0"/>
              <a:t>Κόστος ανά μονάδα = 2</a:t>
            </a:r>
            <a:r>
              <a:rPr lang="en-US" altLang="en-US" sz="2400" smtClean="0"/>
              <a:t>.</a:t>
            </a:r>
            <a:r>
              <a:rPr lang="el-GR" altLang="en-US" sz="2400" smtClean="0"/>
              <a:t>0</a:t>
            </a:r>
            <a:r>
              <a:rPr lang="en-US" altLang="en-US" sz="2400" smtClean="0"/>
              <a:t>0</a:t>
            </a:r>
            <a:r>
              <a:rPr lang="el-GR" altLang="en-US" sz="2400" smtClean="0"/>
              <a:t>0/</a:t>
            </a:r>
            <a:r>
              <a:rPr lang="en-US" altLang="en-US" sz="2400" smtClean="0"/>
              <a:t>1.</a:t>
            </a:r>
            <a:r>
              <a:rPr lang="el-GR" altLang="en-US" sz="2400" smtClean="0"/>
              <a:t>000 = € 2/μονάδα</a:t>
            </a:r>
            <a:r>
              <a:rPr lang="en-US" altLang="en-US" sz="2400" smtClean="0"/>
              <a:t>.</a:t>
            </a:r>
            <a:endParaRPr lang="el-GR" altLang="en-US" sz="2400" smtClean="0"/>
          </a:p>
          <a:p>
            <a:pPr eaLnBrk="1" hangingPunct="1"/>
            <a:r>
              <a:rPr lang="el-GR" altLang="en-US" sz="2400" smtClean="0"/>
              <a:t>Πωλήσεις = 800 μονάδες</a:t>
            </a:r>
            <a:r>
              <a:rPr lang="en-US" altLang="en-US" sz="2400" smtClean="0"/>
              <a:t>.</a:t>
            </a:r>
            <a:r>
              <a:rPr lang="el-GR" altLang="en-US" sz="2400" smtClean="0"/>
              <a:t> </a:t>
            </a:r>
          </a:p>
          <a:p>
            <a:pPr eaLnBrk="1" hangingPunct="1"/>
            <a:r>
              <a:rPr lang="el-GR" altLang="en-US" sz="2400" smtClean="0"/>
              <a:t>Τελικό απόθεμα = 200 μονάδες</a:t>
            </a:r>
            <a:r>
              <a:rPr lang="en-US" altLang="en-US" sz="2400" smtClean="0"/>
              <a:t>.</a:t>
            </a:r>
            <a:endParaRPr lang="el-GR" altLang="en-US" sz="2400" smtClean="0"/>
          </a:p>
        </p:txBody>
      </p:sp>
      <p:sp>
        <p:nvSpPr>
          <p:cNvPr id="26628" name="Rectangl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lvl="1" eaLnBrk="1" hangingPunct="1">
              <a:buFont typeface="Arial" panose="020B0604020202020204" pitchFamily="34" charset="0"/>
              <a:buNone/>
            </a:pPr>
            <a:r>
              <a:rPr lang="el-GR" altLang="en-US" b="1" smtClean="0"/>
              <a:t>Πού πήγαν οι αποσβέσεις;</a:t>
            </a:r>
          </a:p>
          <a:p>
            <a:pPr eaLnBrk="1" hangingPunct="1"/>
            <a:r>
              <a:rPr lang="el-GR" altLang="en-US" sz="2400" smtClean="0"/>
              <a:t>Αποσβέσεις = € 2.000</a:t>
            </a:r>
            <a:r>
              <a:rPr lang="en-US" altLang="en-US" sz="2400" smtClean="0"/>
              <a:t>.</a:t>
            </a:r>
            <a:r>
              <a:rPr lang="el-GR" altLang="en-US" sz="2400" smtClean="0"/>
              <a:t> </a:t>
            </a:r>
          </a:p>
          <a:p>
            <a:pPr eaLnBrk="1" hangingPunct="1"/>
            <a:r>
              <a:rPr lang="el-GR" altLang="en-US" sz="2400" smtClean="0"/>
              <a:t>Αξία τελικού αποθέματος = 200 </a:t>
            </a:r>
            <a:r>
              <a:rPr lang="en-US" altLang="en-US" sz="2400" smtClean="0"/>
              <a:t>x 2 = </a:t>
            </a:r>
            <a:r>
              <a:rPr lang="el-GR" altLang="en-US" sz="2400" smtClean="0"/>
              <a:t>€ </a:t>
            </a:r>
            <a:r>
              <a:rPr lang="en-US" altLang="en-US" sz="2400" smtClean="0"/>
              <a:t>400. </a:t>
            </a:r>
            <a:endParaRPr lang="el-GR" altLang="en-US" sz="2400" smtClean="0"/>
          </a:p>
          <a:p>
            <a:pPr eaLnBrk="1" hangingPunct="1"/>
            <a:r>
              <a:rPr lang="el-GR" altLang="en-US" sz="2400" smtClean="0"/>
              <a:t>Κόστος πωληθέντων = 800</a:t>
            </a:r>
            <a:r>
              <a:rPr lang="en-US" altLang="en-US" sz="2400" smtClean="0"/>
              <a:t>x 2 = </a:t>
            </a:r>
            <a:r>
              <a:rPr lang="el-GR" altLang="en-US" sz="2400" smtClean="0"/>
              <a:t>€</a:t>
            </a:r>
            <a:r>
              <a:rPr lang="en-US" altLang="en-US" sz="2400" smtClean="0"/>
              <a:t>1.600. </a:t>
            </a:r>
            <a:endParaRPr lang="el-GR" altLang="en-US" sz="2400" smtClean="0"/>
          </a:p>
          <a:p>
            <a:pPr eaLnBrk="1" hangingPunct="1"/>
            <a:r>
              <a:rPr lang="el-GR" altLang="en-US" sz="2400" smtClean="0"/>
              <a:t>Άρα ένα μέρος των αποσβέσεων αποθεματοποιήθηκε</a:t>
            </a:r>
            <a:r>
              <a:rPr lang="en-US" altLang="en-US" sz="2400" smtClean="0"/>
              <a:t>.</a:t>
            </a:r>
            <a:endParaRPr lang="el-GR" altLang="en-US" sz="2400" smtClean="0"/>
          </a:p>
          <a:p>
            <a:pPr eaLnBrk="1" hangingPunct="1"/>
            <a:r>
              <a:rPr lang="el-GR" altLang="en-US" sz="2400" smtClean="0"/>
              <a:t>Το έξοδο είναι  €1.600</a:t>
            </a:r>
            <a:r>
              <a:rPr lang="en-US" altLang="en-US" sz="2400" smtClean="0"/>
              <a:t>.</a:t>
            </a:r>
            <a:endParaRPr lang="el-GR" altLang="en-US" sz="240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2222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sz="4000" smtClean="0"/>
              <a:t>Φορέας Κόστους - Κέντρο Κόστους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l-GR" altLang="en-US" smtClean="0"/>
              <a:t>Ως φορείς κόστους θεωρούνται τα προϊόντα και οι υπηρεσίες που κοστολογούνται</a:t>
            </a:r>
            <a:r>
              <a:rPr lang="en-US" altLang="en-US" smtClean="0"/>
              <a:t>.</a:t>
            </a:r>
            <a:r>
              <a:rPr lang="el-GR" altLang="en-US" smtClean="0"/>
              <a:t> </a:t>
            </a:r>
          </a:p>
          <a:p>
            <a:pPr eaLnBrk="1" hangingPunct="1">
              <a:spcBef>
                <a:spcPct val="20000"/>
              </a:spcBef>
            </a:pPr>
            <a:r>
              <a:rPr lang="el-GR" altLang="en-US" smtClean="0"/>
              <a:t>Ως κέντρα κόστους θεωρούνται τα τμήματα της επιχείρησης στις οποίες γίνεται συγκέντρωση του κόστους</a:t>
            </a:r>
            <a:r>
              <a:rPr lang="en-US" altLang="en-US" smtClean="0"/>
              <a:t>.</a:t>
            </a:r>
            <a:endParaRPr lang="el-GR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8395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Τίτλος 4"/>
          <p:cNvSpPr>
            <a:spLocks noGrp="1"/>
          </p:cNvSpPr>
          <p:nvPr>
            <p:ph type="title" idx="4294967295"/>
          </p:nvPr>
        </p:nvSpPr>
        <p:spPr>
          <a:xfrm>
            <a:off x="684213" y="2936875"/>
            <a:ext cx="7772400" cy="1362075"/>
          </a:xfrm>
        </p:spPr>
        <p:txBody>
          <a:bodyPr anchor="t"/>
          <a:lstStyle/>
          <a:p>
            <a:pPr algn="l" eaLnBrk="1" hangingPunct="1"/>
            <a:r>
              <a:rPr lang="el-GR" altLang="en-US" sz="4000" smtClean="0"/>
              <a:t>Οι διάφορες μορφές του κόστους</a:t>
            </a:r>
          </a:p>
        </p:txBody>
      </p:sp>
      <p:sp>
        <p:nvSpPr>
          <p:cNvPr id="28675" name="Θέση κειμένου 5"/>
          <p:cNvSpPr>
            <a:spLocks noGrp="1"/>
          </p:cNvSpPr>
          <p:nvPr>
            <p:ph type="body" idx="4294967295"/>
          </p:nvPr>
        </p:nvSpPr>
        <p:spPr>
          <a:xfrm>
            <a:off x="684213" y="4305300"/>
            <a:ext cx="7772400" cy="1500188"/>
          </a:xfrm>
        </p:spPr>
        <p:txBody>
          <a:bodyPr anchor="b"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l-GR" altLang="en-US" sz="2000" b="1" smtClean="0"/>
              <a:t>Μάθημα: </a:t>
            </a:r>
            <a:r>
              <a:rPr lang="el-GR" altLang="en-US" sz="2000" smtClean="0"/>
              <a:t>Διοικητική Λογιστική, </a:t>
            </a:r>
            <a:r>
              <a:rPr lang="el-GR" altLang="en-US" sz="2000" b="1" smtClean="0"/>
              <a:t>Ενότητα </a:t>
            </a:r>
            <a:r>
              <a:rPr lang="en-US" altLang="en-US" sz="2000" b="1" smtClean="0"/>
              <a:t># </a:t>
            </a:r>
            <a:r>
              <a:rPr lang="el-GR" altLang="en-US" sz="2000" b="1" smtClean="0"/>
              <a:t>1:</a:t>
            </a:r>
            <a:r>
              <a:rPr lang="en-US" altLang="en-US" sz="2000" b="1" smtClean="0"/>
              <a:t> </a:t>
            </a:r>
            <a:r>
              <a:rPr lang="el-GR" altLang="en-US" sz="2000" smtClean="0"/>
              <a:t>Εισαγωγή στη λογιστική κόστους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l-GR" altLang="en-US" sz="2000" b="1" smtClean="0"/>
              <a:t>Διδάσκουσα: </a:t>
            </a:r>
            <a:r>
              <a:rPr lang="el-GR" altLang="en-US" sz="2000" smtClean="0"/>
              <a:t>Σάνδρα Κοέν, </a:t>
            </a:r>
            <a:r>
              <a:rPr lang="el-GR" altLang="en-US" sz="2000" b="1" smtClean="0"/>
              <a:t>Τμήμα: </a:t>
            </a:r>
            <a:r>
              <a:rPr lang="el-GR" altLang="en-US" sz="2000" smtClean="0"/>
              <a:t>Οργάνωση και Διοίκηση Επιχειρήσεων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l-GR" altLang="en-US" sz="2000" smtClean="0"/>
          </a:p>
        </p:txBody>
      </p:sp>
      <p:pic>
        <p:nvPicPr>
          <p:cNvPr id="28676" name="Picture 3" descr="Λογότυπο Επιχειρησιακού Προγράμματος Εκπαίδευση και Δια βίου Μάθηση του Υπουργείου Παιδείας ΕΣΠΑ 2007-2013 με τη σημαία της Ευρωπαϊκής Ένωσης, το οποίο συγχρηματοδοτείται από την Ευρωπαϊκή Ένωση (Ευρωπαϊκό Κοινωνικό Ταμείο) και από εθνικούς πόρους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3" y="5591175"/>
            <a:ext cx="4310062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826125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8" name="Picture 3" descr="Λογότυπο Οικονομικού Πανεπιστημίου Αθηνών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60350"/>
            <a:ext cx="7308850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4358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smtClean="0"/>
              <a:t>Διακρίσεις του κόστους (1 από 2)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l-GR" altLang="en-US" smtClean="0"/>
              <a:t>Ανάλογα με τη μονάδα μέτρησης:</a:t>
            </a:r>
          </a:p>
          <a:p>
            <a:pPr lvl="1" eaLnBrk="1" hangingPunct="1">
              <a:spcBef>
                <a:spcPct val="20000"/>
              </a:spcBef>
            </a:pPr>
            <a:r>
              <a:rPr lang="el-GR" altLang="en-US" smtClean="0"/>
              <a:t>ανά μονάδα (μέσο κόστος) / συνολικό</a:t>
            </a:r>
            <a:r>
              <a:rPr lang="en-US" altLang="en-US" smtClean="0"/>
              <a:t>.</a:t>
            </a:r>
            <a:endParaRPr lang="el-GR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816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smtClean="0"/>
              <a:t>Χρηματοδότηση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pPr eaLnBrk="1" hangingPunct="1"/>
            <a:r>
              <a:rPr lang="el-GR" altLang="en-US" sz="2400" smtClean="0"/>
              <a:t>Το παρόν εκπαιδευτικό υλικό έχει αναπτυχθεί στα πλαίσια του εκπαιδευτικού έργου του διδάσκοντα.</a:t>
            </a:r>
            <a:endParaRPr lang="en-US" altLang="en-US" sz="2400" smtClean="0"/>
          </a:p>
          <a:p>
            <a:pPr eaLnBrk="1" hangingPunct="1"/>
            <a:r>
              <a:rPr lang="el-GR" altLang="en-US" sz="2400" smtClean="0"/>
              <a:t>Το έργο «</a:t>
            </a:r>
            <a:r>
              <a:rPr lang="el-GR" altLang="en-US" sz="2400" b="1" smtClean="0"/>
              <a:t>Ανοικτά Ακαδημαϊκά Μαθήματα στο Οικονομικό Πανεπιστήμιο Αθηνών</a:t>
            </a:r>
            <a:r>
              <a:rPr lang="el-GR" altLang="en-US" sz="2400" smtClean="0"/>
              <a:t>» έχει χρηματοδοτήσει μόνο τη αναδιαμόρφωση του εκπαιδευτικού υλικού. </a:t>
            </a:r>
          </a:p>
          <a:p>
            <a:pPr eaLnBrk="1" hangingPunct="1"/>
            <a:r>
              <a:rPr lang="el-GR" altLang="en-US" sz="240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172" name="Picture 3" descr="Λογότυπο Επιχειρησιακού Προγράμματος Εκπαίδευση και Δια βίου Μάθηση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5054600"/>
            <a:ext cx="64801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C62E363-DD1B-4ADF-AC8F-F4B0A91AA561}" type="slidenum">
              <a:rPr lang="el-GR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l-GR" altLang="en-US" sz="1400"/>
          </a:p>
        </p:txBody>
      </p:sp>
    </p:spTree>
    <p:extLst>
      <p:ext uri="{BB962C8B-B14F-4D97-AF65-F5344CB8AC3E}">
        <p14:creationId xmlns:p14="http://schemas.microsoft.com/office/powerpoint/2010/main" val="277245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smtClean="0"/>
              <a:t>Διακρίσεις του κόστους (2 από 2)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l-GR" altLang="en-US" smtClean="0"/>
              <a:t>Ανάλογα με τη συσχέτιση με βάση τις μεταβολές στον όγκο παραγωγής:</a:t>
            </a:r>
          </a:p>
          <a:p>
            <a:pPr lvl="1" eaLnBrk="1" hangingPunct="1">
              <a:spcBef>
                <a:spcPct val="20000"/>
              </a:spcBef>
            </a:pPr>
            <a:r>
              <a:rPr lang="el-GR" altLang="en-US" smtClean="0"/>
              <a:t>μεταβλητό, </a:t>
            </a:r>
          </a:p>
          <a:p>
            <a:pPr lvl="1" eaLnBrk="1" hangingPunct="1">
              <a:spcBef>
                <a:spcPct val="20000"/>
              </a:spcBef>
            </a:pPr>
            <a:r>
              <a:rPr lang="el-GR" altLang="en-US" smtClean="0"/>
              <a:t>σταθερό, </a:t>
            </a:r>
          </a:p>
          <a:p>
            <a:pPr lvl="1" eaLnBrk="1" hangingPunct="1">
              <a:spcBef>
                <a:spcPct val="20000"/>
              </a:spcBef>
            </a:pPr>
            <a:r>
              <a:rPr lang="el-GR" altLang="en-US" smtClean="0"/>
              <a:t>ημιμεταβλητό, και  </a:t>
            </a:r>
          </a:p>
          <a:p>
            <a:pPr lvl="1" eaLnBrk="1" hangingPunct="1">
              <a:spcBef>
                <a:spcPct val="20000"/>
              </a:spcBef>
            </a:pPr>
            <a:r>
              <a:rPr lang="el-GR" altLang="en-US" smtClean="0"/>
              <a:t>βαθμιδωτό</a:t>
            </a:r>
            <a:r>
              <a:rPr lang="en-US" altLang="en-US" smtClean="0"/>
              <a:t>.</a:t>
            </a:r>
            <a:endParaRPr lang="el-GR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4000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smtClean="0"/>
              <a:t>Μεταβλητό κόστος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l-GR" altLang="en-US" dirty="0" smtClean="0"/>
              <a:t>Μεταβλητό κόστος:</a:t>
            </a:r>
          </a:p>
          <a:p>
            <a:pPr lvl="1" eaLnBrk="1" hangingPunct="1">
              <a:spcBef>
                <a:spcPct val="20000"/>
              </a:spcBef>
            </a:pPr>
            <a:r>
              <a:rPr lang="el-GR" altLang="en-US" dirty="0" smtClean="0"/>
              <a:t>Σταθερό ανά μονάδα προϊόντος, μεταβλητό στο σύνολο.</a:t>
            </a:r>
          </a:p>
        </p:txBody>
      </p:sp>
      <p:cxnSp>
        <p:nvCxnSpPr>
          <p:cNvPr id="32773" name="12 - Ευθεία γραμμή σύνδεσης" descr="Σχήμα Μεταβλητό κόστος"/>
          <p:cNvCxnSpPr>
            <a:cxnSpLocks noChangeShapeType="1"/>
          </p:cNvCxnSpPr>
          <p:nvPr/>
        </p:nvCxnSpPr>
        <p:spPr bwMode="auto">
          <a:xfrm flipV="1">
            <a:off x="2873375" y="5786438"/>
            <a:ext cx="3714750" cy="7143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74" name="14 - Ευθεία γραμμή σύνδεσης" descr="Σχήμα Μεταβλητό κόστος"/>
          <p:cNvCxnSpPr>
            <a:cxnSpLocks noChangeShapeType="1"/>
          </p:cNvCxnSpPr>
          <p:nvPr/>
        </p:nvCxnSpPr>
        <p:spPr bwMode="auto">
          <a:xfrm rot="5400000">
            <a:off x="1408906" y="4393407"/>
            <a:ext cx="2928937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2775" name="19 - Ευθεία γραμμή σύνδεσης" descr="Σχήμα Μεταβλητό κόστος"/>
          <p:cNvCxnSpPr>
            <a:cxnSpLocks noChangeShapeType="1"/>
          </p:cNvCxnSpPr>
          <p:nvPr/>
        </p:nvCxnSpPr>
        <p:spPr bwMode="auto">
          <a:xfrm flipV="1">
            <a:off x="2873375" y="3357563"/>
            <a:ext cx="3571875" cy="2500312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20 - TextBox" descr="Σχήμα Μεταβλητό κόστος"/>
          <p:cNvSpPr txBox="1"/>
          <p:nvPr/>
        </p:nvSpPr>
        <p:spPr>
          <a:xfrm>
            <a:off x="2344707" y="2928934"/>
            <a:ext cx="523220" cy="2286016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>
              <a:defRPr/>
            </a:pPr>
            <a:r>
              <a:rPr lang="el-GR" sz="2200" dirty="0">
                <a:latin typeface="Arial" charset="0"/>
              </a:rPr>
              <a:t>Κόστος €</a:t>
            </a:r>
          </a:p>
        </p:txBody>
      </p:sp>
      <p:sp>
        <p:nvSpPr>
          <p:cNvPr id="32777" name="22 - TextBox" descr="Σχήμα Μεταβλητό κόστος"/>
          <p:cNvSpPr txBox="1">
            <a:spLocks noChangeArrowheads="1"/>
          </p:cNvSpPr>
          <p:nvPr/>
        </p:nvSpPr>
        <p:spPr bwMode="auto">
          <a:xfrm>
            <a:off x="3802063" y="5857875"/>
            <a:ext cx="1487487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n-US" sz="2200">
                <a:latin typeface="Arial" panose="020B0604020202020204" pitchFamily="34" charset="0"/>
              </a:rPr>
              <a:t>Ποσότητα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293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smtClean="0"/>
              <a:t>Σταθερό κόστος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l-GR" altLang="en-US" sz="3600" smtClean="0"/>
              <a:t>Σταθερό κόστος:</a:t>
            </a:r>
            <a:endParaRPr lang="en-US" altLang="en-US" sz="3600" smtClean="0"/>
          </a:p>
          <a:p>
            <a:pPr lvl="1" eaLnBrk="1" hangingPunct="1">
              <a:spcBef>
                <a:spcPct val="20000"/>
              </a:spcBef>
            </a:pPr>
            <a:r>
              <a:rPr lang="el-GR" altLang="en-US" smtClean="0"/>
              <a:t>Σταθερό στο σύνολο, μεταβλητό ανά μονάδα.</a:t>
            </a:r>
          </a:p>
        </p:txBody>
      </p:sp>
      <p:cxnSp>
        <p:nvCxnSpPr>
          <p:cNvPr id="33796" name="23 - Ευθεία γραμμή σύνδεσης" descr="Σχήμα Σταθερό κόστος"/>
          <p:cNvCxnSpPr>
            <a:cxnSpLocks noChangeShapeType="1"/>
          </p:cNvCxnSpPr>
          <p:nvPr/>
        </p:nvCxnSpPr>
        <p:spPr bwMode="auto">
          <a:xfrm flipV="1">
            <a:off x="3017838" y="5715000"/>
            <a:ext cx="3714750" cy="7143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797" name="24 - Ευθεία γραμμή σύνδεσης" descr="Σχήμα Σταθερό κόστος"/>
          <p:cNvCxnSpPr>
            <a:cxnSpLocks noChangeShapeType="1"/>
          </p:cNvCxnSpPr>
          <p:nvPr/>
        </p:nvCxnSpPr>
        <p:spPr bwMode="auto">
          <a:xfrm rot="5400000">
            <a:off x="1553369" y="4321969"/>
            <a:ext cx="29289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26 - TextBox" descr="Σχήμα Σταθερό κόστος"/>
          <p:cNvSpPr txBox="1"/>
          <p:nvPr/>
        </p:nvSpPr>
        <p:spPr>
          <a:xfrm>
            <a:off x="2419350" y="2857496"/>
            <a:ext cx="523220" cy="2286016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>
              <a:defRPr/>
            </a:pPr>
            <a:r>
              <a:rPr lang="el-GR" sz="2200" dirty="0">
                <a:latin typeface="Arial" charset="0"/>
              </a:rPr>
              <a:t>Κόστος €</a:t>
            </a:r>
          </a:p>
        </p:txBody>
      </p:sp>
      <p:sp>
        <p:nvSpPr>
          <p:cNvPr id="33799" name="27 - TextBox" descr="Σχήμα Σταθερό κόστος"/>
          <p:cNvSpPr txBox="1">
            <a:spLocks noChangeArrowheads="1"/>
          </p:cNvSpPr>
          <p:nvPr/>
        </p:nvSpPr>
        <p:spPr bwMode="auto">
          <a:xfrm>
            <a:off x="3946525" y="5786438"/>
            <a:ext cx="1487488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n-US" sz="2200">
                <a:latin typeface="Arial" panose="020B0604020202020204" pitchFamily="34" charset="0"/>
              </a:rPr>
              <a:t>Ποσότητα </a:t>
            </a:r>
          </a:p>
        </p:txBody>
      </p:sp>
      <p:cxnSp>
        <p:nvCxnSpPr>
          <p:cNvPr id="33800" name="29 - Ευθεία γραμμή σύνδεσης" descr="Σχήμα Σταθερό κόστος"/>
          <p:cNvCxnSpPr>
            <a:cxnSpLocks noChangeShapeType="1"/>
          </p:cNvCxnSpPr>
          <p:nvPr/>
        </p:nvCxnSpPr>
        <p:spPr bwMode="auto">
          <a:xfrm flipV="1">
            <a:off x="3017838" y="4214813"/>
            <a:ext cx="3714750" cy="71437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373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smtClean="0"/>
              <a:t>Ημιμεταβλητό κόστος (1 από 2)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l-GR" altLang="en-US" smtClean="0"/>
              <a:t>Το σταθερό μέρος ενός ημιμεταβλητού κόστους αντιστοιχεί συνήθως στο ελάχιστο τίμημα με το οποίο μπορεί να αποκτηθεί μια υπηρεσία ή ένα αγαθό έστω και εάν δεν χρησιμοποιηθεί καθόλου.</a:t>
            </a:r>
          </a:p>
          <a:p>
            <a:pPr lvl="1" eaLnBrk="1" hangingPunct="1">
              <a:spcBef>
                <a:spcPct val="20000"/>
              </a:spcBef>
            </a:pPr>
            <a:r>
              <a:rPr lang="el-GR" altLang="en-US" smtClean="0"/>
              <a:t>Το μεταβλητό μέρος αντιστοιχεί στη χρήση που γίνεται.</a:t>
            </a:r>
            <a:endParaRPr lang="el-GR" altLang="en-US" smtClean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2271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smtClean="0"/>
              <a:t>Ημιμεταβλητό κόστος (2 από 2)</a:t>
            </a:r>
          </a:p>
        </p:txBody>
      </p:sp>
      <p:cxnSp>
        <p:nvCxnSpPr>
          <p:cNvPr id="35843" name="6 - Ευθεία γραμμή σύνδεσης" descr="Σχήμα Ημιμεταβλητό κόστος"/>
          <p:cNvCxnSpPr>
            <a:cxnSpLocks noChangeShapeType="1"/>
          </p:cNvCxnSpPr>
          <p:nvPr/>
        </p:nvCxnSpPr>
        <p:spPr bwMode="auto">
          <a:xfrm flipV="1">
            <a:off x="827088" y="5426075"/>
            <a:ext cx="3714750" cy="71438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44" name="7 - Ευθεία γραμμή σύνδεσης" descr="Σχήμα Ημιμεταβλητό κόστος"/>
          <p:cNvCxnSpPr>
            <a:cxnSpLocks noChangeShapeType="1"/>
          </p:cNvCxnSpPr>
          <p:nvPr/>
        </p:nvCxnSpPr>
        <p:spPr bwMode="auto">
          <a:xfrm rot="5400000">
            <a:off x="-646906" y="4033044"/>
            <a:ext cx="29289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45" name="8 - Ευθεία γραμμή σύνδεσης" descr="Σχήμα Ημιμεταβλητό κόστος"/>
          <p:cNvCxnSpPr>
            <a:cxnSpLocks noChangeShapeType="1"/>
          </p:cNvCxnSpPr>
          <p:nvPr/>
        </p:nvCxnSpPr>
        <p:spPr bwMode="auto">
          <a:xfrm flipV="1">
            <a:off x="817563" y="2925763"/>
            <a:ext cx="3571875" cy="1571625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9 - TextBox" descr="Σχήμα Ημιμεταβλητό κόστος"/>
          <p:cNvSpPr txBox="1"/>
          <p:nvPr/>
        </p:nvSpPr>
        <p:spPr>
          <a:xfrm>
            <a:off x="368270" y="2568273"/>
            <a:ext cx="523220" cy="2286016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>
              <a:defRPr/>
            </a:pPr>
            <a:r>
              <a:rPr lang="el-GR" sz="2200" dirty="0">
                <a:latin typeface="Arial" charset="0"/>
              </a:rPr>
              <a:t>Κόστος €</a:t>
            </a:r>
          </a:p>
        </p:txBody>
      </p:sp>
      <p:sp>
        <p:nvSpPr>
          <p:cNvPr id="35847" name="10 - TextBox" descr="Σχήμα Ημιμεταβλητό κόστος"/>
          <p:cNvSpPr txBox="1">
            <a:spLocks noChangeArrowheads="1"/>
          </p:cNvSpPr>
          <p:nvPr/>
        </p:nvSpPr>
        <p:spPr bwMode="auto">
          <a:xfrm>
            <a:off x="1746250" y="5497513"/>
            <a:ext cx="1487488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n-US" sz="2200">
                <a:latin typeface="Arial" panose="020B0604020202020204" pitchFamily="34" charset="0"/>
              </a:rPr>
              <a:t>Ποσότητα </a:t>
            </a:r>
          </a:p>
        </p:txBody>
      </p:sp>
      <p:cxnSp>
        <p:nvCxnSpPr>
          <p:cNvPr id="35848" name="12 - Ευθεία γραμμή σύνδεσης" descr="Σχήμα Ημιμεταβλητό κόστος"/>
          <p:cNvCxnSpPr>
            <a:cxnSpLocks noChangeShapeType="1"/>
          </p:cNvCxnSpPr>
          <p:nvPr/>
        </p:nvCxnSpPr>
        <p:spPr bwMode="auto">
          <a:xfrm flipV="1">
            <a:off x="4818063" y="5354638"/>
            <a:ext cx="3714750" cy="71437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49" name="13 - Ευθεία γραμμή σύνδεσης" descr="Σχήμα Ημιμεταβλητό κόστος"/>
          <p:cNvCxnSpPr>
            <a:cxnSpLocks noChangeShapeType="1"/>
          </p:cNvCxnSpPr>
          <p:nvPr/>
        </p:nvCxnSpPr>
        <p:spPr bwMode="auto">
          <a:xfrm rot="5400000">
            <a:off x="3353594" y="3961607"/>
            <a:ext cx="2928937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15 - TextBox" descr="Σχήμα Ημιμεταβλητό κόστος"/>
          <p:cNvSpPr txBox="1"/>
          <p:nvPr/>
        </p:nvSpPr>
        <p:spPr>
          <a:xfrm>
            <a:off x="4360861" y="2496834"/>
            <a:ext cx="523220" cy="2286016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>
              <a:defRPr/>
            </a:pPr>
            <a:r>
              <a:rPr lang="el-GR" sz="2200" dirty="0">
                <a:latin typeface="Arial" charset="0"/>
              </a:rPr>
              <a:t>Κόστος €</a:t>
            </a:r>
          </a:p>
        </p:txBody>
      </p:sp>
      <p:sp>
        <p:nvSpPr>
          <p:cNvPr id="35851" name="16 - TextBox" descr="Σχήμα Ημιμεταβλητό κόστος"/>
          <p:cNvSpPr txBox="1">
            <a:spLocks noChangeArrowheads="1"/>
          </p:cNvSpPr>
          <p:nvPr/>
        </p:nvSpPr>
        <p:spPr bwMode="auto">
          <a:xfrm>
            <a:off x="5746750" y="5426075"/>
            <a:ext cx="1487488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n-US" sz="2200">
                <a:latin typeface="Arial" panose="020B0604020202020204" pitchFamily="34" charset="0"/>
              </a:rPr>
              <a:t>Ποσότητα </a:t>
            </a:r>
          </a:p>
        </p:txBody>
      </p:sp>
      <p:cxnSp>
        <p:nvCxnSpPr>
          <p:cNvPr id="35852" name="20 - Ευθεία γραμμή σύνδεσης" descr="Σχήμα Ημιμεταβλητό κόστος"/>
          <p:cNvCxnSpPr>
            <a:cxnSpLocks noChangeShapeType="1"/>
          </p:cNvCxnSpPr>
          <p:nvPr/>
        </p:nvCxnSpPr>
        <p:spPr bwMode="auto">
          <a:xfrm>
            <a:off x="4800600" y="4640263"/>
            <a:ext cx="142875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5853" name="14 - Ευθεία γραμμή σύνδεσης" descr="Σχήμα Ημιμεταβλητό κόστος"/>
          <p:cNvCxnSpPr>
            <a:cxnSpLocks noChangeShapeType="1"/>
          </p:cNvCxnSpPr>
          <p:nvPr/>
        </p:nvCxnSpPr>
        <p:spPr bwMode="auto">
          <a:xfrm flipV="1">
            <a:off x="6172200" y="3795713"/>
            <a:ext cx="1928813" cy="85725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0777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smtClean="0"/>
              <a:t>Βαθμιδωτό κόστος (1 από 2)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l-GR" altLang="en-US" smtClean="0"/>
              <a:t>Το βαθμιδωτό ή κλιμακωτό κόστος μεταβάλλεται απότομα σε διάφορα επίπεδα παραγωγικής δραστηριότητας, επειδή συνίσταται από σταθερό κόστος που δημιουργείται σε ακέραιες μονάδες.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2081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smtClean="0"/>
              <a:t>Βαθμιδωτό κόστος (2 από 2)</a:t>
            </a:r>
          </a:p>
        </p:txBody>
      </p:sp>
      <p:cxnSp>
        <p:nvCxnSpPr>
          <p:cNvPr id="37891" name="6 - Ευθεία γραμμή σύνδεσης" descr="Σχήμα Βαθμιδωτό κόστος"/>
          <p:cNvCxnSpPr>
            <a:cxnSpLocks noChangeShapeType="1"/>
          </p:cNvCxnSpPr>
          <p:nvPr/>
        </p:nvCxnSpPr>
        <p:spPr bwMode="auto">
          <a:xfrm flipV="1">
            <a:off x="1951038" y="5138738"/>
            <a:ext cx="5357812" cy="6985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892" name="7 - Ευθεία γραμμή σύνδεσης" descr="Σχήμα Βαθμιδωτό κόστος"/>
          <p:cNvCxnSpPr>
            <a:cxnSpLocks noChangeShapeType="1"/>
          </p:cNvCxnSpPr>
          <p:nvPr/>
        </p:nvCxnSpPr>
        <p:spPr bwMode="auto">
          <a:xfrm rot="5400000">
            <a:off x="484981" y="3744119"/>
            <a:ext cx="29289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893" name="8 - Ευθεία γραμμή σύνδεσης" descr="Σχήμα Βαθμιδωτό κόστος"/>
          <p:cNvCxnSpPr>
            <a:cxnSpLocks noChangeShapeType="1"/>
          </p:cNvCxnSpPr>
          <p:nvPr/>
        </p:nvCxnSpPr>
        <p:spPr bwMode="auto">
          <a:xfrm>
            <a:off x="1949450" y="4208463"/>
            <a:ext cx="1500188" cy="1587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9 - TextBox" descr="Σχήμα Βαθμιδωτό κόστος"/>
          <p:cNvSpPr txBox="1"/>
          <p:nvPr/>
        </p:nvSpPr>
        <p:spPr>
          <a:xfrm>
            <a:off x="1304903" y="2278976"/>
            <a:ext cx="523220" cy="2286016"/>
          </a:xfrm>
          <a:prstGeom prst="rect">
            <a:avLst/>
          </a:prstGeom>
          <a:noFill/>
        </p:spPr>
        <p:txBody>
          <a:bodyPr vert="vert270">
            <a:spAutoFit/>
          </a:bodyPr>
          <a:lstStyle/>
          <a:p>
            <a:pPr algn="ctr">
              <a:defRPr/>
            </a:pPr>
            <a:r>
              <a:rPr lang="el-GR" sz="2200" dirty="0">
                <a:latin typeface="Arial" charset="0"/>
              </a:rPr>
              <a:t>Κόστος €</a:t>
            </a:r>
          </a:p>
        </p:txBody>
      </p:sp>
      <p:sp>
        <p:nvSpPr>
          <p:cNvPr id="37895" name="10 - TextBox" descr="Σχήμα Βαθμιδωτό κόστος"/>
          <p:cNvSpPr txBox="1">
            <a:spLocks noChangeArrowheads="1"/>
          </p:cNvSpPr>
          <p:nvPr/>
        </p:nvSpPr>
        <p:spPr bwMode="auto">
          <a:xfrm>
            <a:off x="3660775" y="5233988"/>
            <a:ext cx="1487488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n-US" sz="2200">
                <a:latin typeface="Arial" panose="020B0604020202020204" pitchFamily="34" charset="0"/>
              </a:rPr>
              <a:t>Ποσότητα </a:t>
            </a:r>
          </a:p>
        </p:txBody>
      </p:sp>
      <p:cxnSp>
        <p:nvCxnSpPr>
          <p:cNvPr id="37896" name="13 - Ευθεία γραμμή σύνδεσης" descr="Σχήμα Βαθμιδωτό κόστος"/>
          <p:cNvCxnSpPr>
            <a:cxnSpLocks noChangeShapeType="1"/>
          </p:cNvCxnSpPr>
          <p:nvPr/>
        </p:nvCxnSpPr>
        <p:spPr bwMode="auto">
          <a:xfrm>
            <a:off x="3449638" y="3424238"/>
            <a:ext cx="1500187" cy="1587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897" name="14 - Ευθεία γραμμή σύνδεσης" descr="Σχήμα Βαθμιδωτό κόστος"/>
          <p:cNvCxnSpPr>
            <a:cxnSpLocks noChangeShapeType="1"/>
          </p:cNvCxnSpPr>
          <p:nvPr/>
        </p:nvCxnSpPr>
        <p:spPr bwMode="auto">
          <a:xfrm>
            <a:off x="4949825" y="2781300"/>
            <a:ext cx="1500188" cy="1588"/>
          </a:xfrm>
          <a:prstGeom prst="line">
            <a:avLst/>
          </a:prstGeom>
          <a:noFill/>
          <a:ln w="28575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71533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Τίτλος 4"/>
          <p:cNvSpPr>
            <a:spLocks noGrp="1"/>
          </p:cNvSpPr>
          <p:nvPr>
            <p:ph type="title" idx="4294967295"/>
          </p:nvPr>
        </p:nvSpPr>
        <p:spPr>
          <a:xfrm>
            <a:off x="684213" y="2936875"/>
            <a:ext cx="7772400" cy="1362075"/>
          </a:xfrm>
        </p:spPr>
        <p:txBody>
          <a:bodyPr anchor="t"/>
          <a:lstStyle/>
          <a:p>
            <a:pPr algn="l" eaLnBrk="1" hangingPunct="1"/>
            <a:r>
              <a:rPr lang="el-GR" altLang="en-US" smtClean="0"/>
              <a:t>Διακρίσεις</a:t>
            </a:r>
            <a:r>
              <a:rPr lang="el-GR" altLang="en-US" sz="4800" smtClean="0"/>
              <a:t> του κόστους</a:t>
            </a:r>
          </a:p>
        </p:txBody>
      </p:sp>
      <p:sp>
        <p:nvSpPr>
          <p:cNvPr id="38915" name="Θέση κειμένου 5"/>
          <p:cNvSpPr>
            <a:spLocks noGrp="1"/>
          </p:cNvSpPr>
          <p:nvPr>
            <p:ph type="body" idx="4294967295"/>
          </p:nvPr>
        </p:nvSpPr>
        <p:spPr>
          <a:xfrm>
            <a:off x="684213" y="4305300"/>
            <a:ext cx="7772400" cy="1500188"/>
          </a:xfrm>
        </p:spPr>
        <p:txBody>
          <a:bodyPr anchor="b"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l-GR" altLang="en-US" sz="2000" b="1" smtClean="0"/>
              <a:t>Μάθημα: </a:t>
            </a:r>
            <a:r>
              <a:rPr lang="el-GR" altLang="en-US" sz="2000" smtClean="0"/>
              <a:t>Διοικητική Λογιστική, </a:t>
            </a:r>
            <a:r>
              <a:rPr lang="el-GR" altLang="en-US" sz="2000" b="1" smtClean="0"/>
              <a:t>Ενότητα </a:t>
            </a:r>
            <a:r>
              <a:rPr lang="en-US" altLang="en-US" sz="2000" b="1" smtClean="0"/>
              <a:t># </a:t>
            </a:r>
            <a:r>
              <a:rPr lang="el-GR" altLang="en-US" sz="2000" b="1" smtClean="0"/>
              <a:t>1:</a:t>
            </a:r>
            <a:r>
              <a:rPr lang="en-US" altLang="en-US" sz="2000" b="1" smtClean="0"/>
              <a:t> </a:t>
            </a:r>
            <a:r>
              <a:rPr lang="el-GR" altLang="en-US" sz="2000" smtClean="0"/>
              <a:t>Εισαγωγή στη λογιστική κόστους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l-GR" altLang="en-US" sz="2000" b="1" smtClean="0"/>
              <a:t>Διδάσκουσα: </a:t>
            </a:r>
            <a:r>
              <a:rPr lang="el-GR" altLang="en-US" sz="2000" smtClean="0"/>
              <a:t>Σάνδρα Κοέν, </a:t>
            </a:r>
            <a:r>
              <a:rPr lang="el-GR" altLang="en-US" sz="2000" b="1" smtClean="0"/>
              <a:t>Τμήμα: </a:t>
            </a:r>
            <a:r>
              <a:rPr lang="el-GR" altLang="en-US" sz="2000" smtClean="0"/>
              <a:t>Οργάνωση και Διοίκηση Επιχειρήσεων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l-GR" altLang="en-US" sz="2000" smtClean="0"/>
          </a:p>
        </p:txBody>
      </p:sp>
      <p:pic>
        <p:nvPicPr>
          <p:cNvPr id="38916" name="Picture 3" descr="Λογότυπο Επιχειρησιακού Προγράμματος Εκπαίδευση και Δια βίου Μάθηση του Υπουργείου Παιδείας ΕΣΠΑ 2007-2013 με τη σημαία της Ευρωπαϊκής Ένωσης, το οποίο συγχρηματοδοτείται από την Ευρωπαϊκή Ένωση (Ευρωπαϊκό Κοινωνικό Ταμείο) και από εθνικούς πόρους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3" y="5591175"/>
            <a:ext cx="4310062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826125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8" name="Picture 3" descr="Λογότυπο Οικονομικού Πανεπιστημίου Αθηνών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60350"/>
            <a:ext cx="7308850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0504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smtClean="0"/>
              <a:t>Διακρίσεις του κόστους (1 από 3)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SzPct val="90000"/>
              <a:buFont typeface="Monotype Sorts"/>
              <a:buNone/>
            </a:pPr>
            <a:r>
              <a:rPr lang="el-GR" altLang="en-US" smtClean="0"/>
              <a:t>Ανάλογα με την αιτία ύπαρξης σε σχέση πάντα με κάποιο φορέα: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l-GR" altLang="en-US" smtClean="0"/>
              <a:t>Άμεσο κόστος.</a:t>
            </a:r>
            <a:r>
              <a:rPr lang="el-GR" altLang="en-US" b="1" smtClean="0">
                <a:solidFill>
                  <a:srgbClr val="3B49CB"/>
                </a:solidFill>
              </a:rPr>
              <a:t> </a:t>
            </a:r>
            <a:endParaRPr lang="el-GR" altLang="en-US" b="1" smtClean="0"/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r>
              <a:rPr lang="el-GR" altLang="en-US" smtClean="0"/>
              <a:t>Υπάρχει λόγω του φορέα και θα πάψει να υφίσταται εάν ο φορέας εκλείψει.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l-GR" altLang="en-US" smtClean="0"/>
              <a:t>Έμμεσο κόστος.</a:t>
            </a:r>
            <a:endParaRPr lang="el-GR" altLang="en-US" b="1" smtClean="0">
              <a:solidFill>
                <a:srgbClr val="008000"/>
              </a:solidFill>
            </a:endParaRP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</a:pPr>
            <a:r>
              <a:rPr lang="el-GR" altLang="en-US" smtClean="0"/>
              <a:t>Θα συνεχίσει να υπάρχει ακόμα και εάν ο φορέας εκλείψει.</a:t>
            </a:r>
          </a:p>
          <a:p>
            <a:pPr lvl="2" eaLnBrk="1" hangingPunct="1">
              <a:lnSpc>
                <a:spcPct val="90000"/>
              </a:lnSpc>
              <a:spcBef>
                <a:spcPct val="20000"/>
              </a:spcBef>
            </a:pPr>
            <a:r>
              <a:rPr lang="el-GR" altLang="en-US" smtClean="0"/>
              <a:t>Υπάρχει ανάγκη για επιμερισμό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0536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smtClean="0"/>
              <a:t>Διακρίσεις του κόστους (2 από 3)</a:t>
            </a:r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l-GR" altLang="en-US" smtClean="0"/>
              <a:t>Ανάλογα με το χρονικό διάστημα που αφορά:</a:t>
            </a:r>
          </a:p>
          <a:p>
            <a:pPr eaLnBrk="1" hangingPunct="1">
              <a:spcBef>
                <a:spcPct val="20000"/>
              </a:spcBef>
            </a:pPr>
            <a:r>
              <a:rPr lang="el-GR" altLang="en-US" smtClean="0"/>
              <a:t>Ιστορικό / προϋπολογιστικό.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l-GR" altLang="en-US" smtClean="0"/>
              <a:t>Ανάλογα με τις λειτουργίες της επιχείρησης:</a:t>
            </a:r>
          </a:p>
          <a:p>
            <a:pPr eaLnBrk="1" hangingPunct="1">
              <a:spcBef>
                <a:spcPct val="20000"/>
              </a:spcBef>
            </a:pPr>
            <a:r>
              <a:rPr lang="el-GR" altLang="en-US" smtClean="0"/>
              <a:t>Παραγωγής / διοίκησης / πωλήσεων.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l-GR" altLang="en-US" smtClean="0"/>
              <a:t>Ανάλογα με τη σχετικότητά του για τη λήψη μιας απόφασης:</a:t>
            </a:r>
          </a:p>
          <a:p>
            <a:pPr eaLnBrk="1" hangingPunct="1">
              <a:spcBef>
                <a:spcPct val="20000"/>
              </a:spcBef>
            </a:pPr>
            <a:r>
              <a:rPr lang="el-GR" altLang="en-US" smtClean="0"/>
              <a:t>Σχετικό ή μη σχετικό.</a:t>
            </a:r>
          </a:p>
          <a:p>
            <a:pPr lvl="1" eaLnBrk="1" hangingPunct="1">
              <a:spcBef>
                <a:spcPct val="20000"/>
              </a:spcBef>
            </a:pPr>
            <a:endParaRPr lang="el-GR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0387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smtClean="0"/>
              <a:t>Άδειες Χρήσης</a:t>
            </a:r>
          </a:p>
        </p:txBody>
      </p:sp>
      <p:sp>
        <p:nvSpPr>
          <p:cNvPr id="9219" name="Subtitle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n-US" sz="2800" smtClean="0"/>
              <a:t>Το παρόν εκπαιδευτικό υλικό υπόκειται σε</a:t>
            </a:r>
            <a:r>
              <a:rPr lang="en-US" altLang="en-US" sz="2800" smtClean="0"/>
              <a:t> </a:t>
            </a:r>
            <a:r>
              <a:rPr lang="el-GR" altLang="en-US" sz="2800" smtClean="0"/>
              <a:t>άδειες χρήσης </a:t>
            </a:r>
            <a:r>
              <a:rPr lang="en-US" altLang="en-US" sz="2800" smtClean="0"/>
              <a:t>Creative Commons. </a:t>
            </a:r>
          </a:p>
        </p:txBody>
      </p:sp>
      <p:sp>
        <p:nvSpPr>
          <p:cNvPr id="9220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BABDFCD-DE1D-45FA-B467-2618E71A0A92}" type="slidenum">
              <a:rPr lang="el-GR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l-GR" altLang="en-US" sz="1400"/>
          </a:p>
        </p:txBody>
      </p:sp>
      <p:pic>
        <p:nvPicPr>
          <p:cNvPr id="9221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075" y="5235575"/>
            <a:ext cx="307181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490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smtClean="0"/>
              <a:t>Διακρίσεις του κόστους (3 από 3)</a:t>
            </a:r>
          </a:p>
        </p:txBody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l-GR" altLang="en-US" smtClean="0"/>
              <a:t>Ανάλογα με την ελεγξιμότητά του από τον </a:t>
            </a:r>
            <a:r>
              <a:rPr lang="en-US" altLang="en-US" smtClean="0"/>
              <a:t>manager</a:t>
            </a:r>
            <a:r>
              <a:rPr lang="el-GR" altLang="en-US" smtClean="0"/>
              <a:t>:</a:t>
            </a:r>
            <a:endParaRPr lang="en-US" altLang="en-US" smtClean="0"/>
          </a:p>
          <a:p>
            <a:pPr eaLnBrk="1" hangingPunct="1">
              <a:spcBef>
                <a:spcPct val="20000"/>
              </a:spcBef>
            </a:pPr>
            <a:r>
              <a:rPr lang="el-GR" altLang="en-US" smtClean="0"/>
              <a:t>Ελεγχόμενο και μη ελεγχόμενο.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l-GR" altLang="en-US" smtClean="0"/>
              <a:t>Ανάλογα με τη «μεταβολή» του σταθερού κόστους:</a:t>
            </a:r>
          </a:p>
          <a:p>
            <a:pPr eaLnBrk="1" hangingPunct="1">
              <a:spcBef>
                <a:spcPct val="20000"/>
              </a:spcBef>
            </a:pPr>
            <a:r>
              <a:rPr lang="el-GR" altLang="en-US" smtClean="0"/>
              <a:t>Διαρκές και διαφοροποιούμενο κόστος.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l-GR" altLang="en-US" smtClean="0"/>
              <a:t>Λογιστικοποίηση του κόστους:</a:t>
            </a:r>
          </a:p>
          <a:p>
            <a:pPr eaLnBrk="1" hangingPunct="1">
              <a:spcBef>
                <a:spcPct val="20000"/>
              </a:spcBef>
            </a:pPr>
            <a:r>
              <a:rPr lang="el-GR" altLang="en-US" smtClean="0"/>
              <a:t>Κόστος ευκαιρίας και Λογιστικό κόστος.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30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9250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smtClean="0"/>
              <a:t>Κόστος προϊόντος και περιόδου</a:t>
            </a:r>
          </a:p>
        </p:txBody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l-GR" altLang="en-US" sz="2800" smtClean="0"/>
              <a:t>Κόστος προϊόντος είναι το κόστος που συμμετέχει στον υπολογισμό του κόστους πωληθέντων:</a:t>
            </a:r>
          </a:p>
          <a:p>
            <a:pPr lvl="1" eaLnBrk="1" hangingPunct="1">
              <a:spcBef>
                <a:spcPct val="20000"/>
              </a:spcBef>
            </a:pPr>
            <a:r>
              <a:rPr lang="el-GR" altLang="en-US" sz="2400" smtClean="0"/>
              <a:t>Πρώτες Ύλες, Άμεση εργασία, ΓΒΕ. </a:t>
            </a:r>
          </a:p>
          <a:p>
            <a:pPr eaLnBrk="1" hangingPunct="1">
              <a:spcBef>
                <a:spcPct val="20000"/>
              </a:spcBef>
            </a:pPr>
            <a:r>
              <a:rPr lang="el-GR" altLang="en-US" sz="2800" smtClean="0"/>
              <a:t>Κόστος περιόδου</a:t>
            </a:r>
            <a:r>
              <a:rPr lang="el-GR" altLang="en-US" sz="2800" b="1" smtClean="0">
                <a:solidFill>
                  <a:srgbClr val="3B49CB"/>
                </a:solidFill>
              </a:rPr>
              <a:t> </a:t>
            </a:r>
            <a:r>
              <a:rPr lang="el-GR" altLang="en-US" sz="2800" smtClean="0"/>
              <a:t>είναι το κόστος που πηγαίνει κατευθείαν στην Κατάσταση Αποτελεσμάτων: </a:t>
            </a:r>
          </a:p>
          <a:p>
            <a:pPr lvl="1" eaLnBrk="1" hangingPunct="1">
              <a:spcBef>
                <a:spcPct val="20000"/>
              </a:spcBef>
            </a:pPr>
            <a:r>
              <a:rPr lang="el-GR" altLang="en-US" sz="2400" smtClean="0"/>
              <a:t>Έξοδα διοίκησης, Έξοδα πωλήσεων , Έξοδα </a:t>
            </a:r>
            <a:r>
              <a:rPr lang="en-US" altLang="en-US" sz="2400" smtClean="0"/>
              <a:t>marketing</a:t>
            </a:r>
            <a:r>
              <a:rPr lang="el-GR" altLang="en-US" sz="2400" smtClean="0"/>
              <a:t>, Χρηματοοικονομικά έξοδα.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31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6579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l-GR" altLang="en-US" smtClean="0"/>
              <a:t>Τέλος Ενότητας #</a:t>
            </a:r>
            <a:r>
              <a:rPr lang="en-US" altLang="en-US" smtClean="0"/>
              <a:t> </a:t>
            </a:r>
            <a:r>
              <a:rPr lang="el-GR" altLang="en-US" smtClean="0"/>
              <a:t>1</a:t>
            </a:r>
          </a:p>
        </p:txBody>
      </p:sp>
      <p:sp>
        <p:nvSpPr>
          <p:cNvPr id="45059" name="Θέση κειμένου 5"/>
          <p:cNvSpPr>
            <a:spLocks noGrp="1"/>
          </p:cNvSpPr>
          <p:nvPr>
            <p:ph type="subTitle" idx="1"/>
          </p:nvPr>
        </p:nvSpPr>
        <p:spPr>
          <a:xfrm>
            <a:off x="684213" y="4327525"/>
            <a:ext cx="7775575" cy="1408113"/>
          </a:xfrm>
        </p:spPr>
        <p:txBody>
          <a:bodyPr/>
          <a:lstStyle/>
          <a:p>
            <a:pPr algn="l" eaLnBrk="1" hangingPunct="1"/>
            <a:r>
              <a:rPr lang="el-GR" altLang="en-US" b="1" smtClean="0"/>
              <a:t>Μάθημα: </a:t>
            </a:r>
            <a:r>
              <a:rPr lang="el-GR" altLang="en-US" smtClean="0"/>
              <a:t>Διοικητική Λογιστική, </a:t>
            </a:r>
            <a:r>
              <a:rPr lang="el-GR" altLang="en-US" b="1" smtClean="0"/>
              <a:t>Ενότητα </a:t>
            </a:r>
            <a:r>
              <a:rPr lang="en-US" altLang="en-US" b="1" smtClean="0"/>
              <a:t># </a:t>
            </a:r>
            <a:r>
              <a:rPr lang="el-GR" altLang="en-US" b="1" smtClean="0"/>
              <a:t>1:</a:t>
            </a:r>
            <a:r>
              <a:rPr lang="en-US" altLang="en-US" b="1" smtClean="0"/>
              <a:t> </a:t>
            </a:r>
            <a:r>
              <a:rPr lang="el-GR" altLang="en-US" smtClean="0"/>
              <a:t>Εισαγωγή στη λογιστική κόστους</a:t>
            </a:r>
          </a:p>
          <a:p>
            <a:pPr algn="l" eaLnBrk="1" hangingPunct="1"/>
            <a:r>
              <a:rPr lang="el-GR" altLang="en-US" b="1" smtClean="0"/>
              <a:t>Διδάσκουσα: </a:t>
            </a:r>
            <a:r>
              <a:rPr lang="el-GR" altLang="en-US" smtClean="0"/>
              <a:t>Σάνδρα Κοέν, </a:t>
            </a:r>
            <a:r>
              <a:rPr lang="el-GR" altLang="en-US" b="1" smtClean="0"/>
              <a:t>Τμήμα: </a:t>
            </a:r>
            <a:r>
              <a:rPr lang="el-GR" altLang="en-US" smtClean="0"/>
              <a:t>Οργάνωση και Διοίκηση Επιχειρήσεων</a:t>
            </a:r>
          </a:p>
          <a:p>
            <a:pPr eaLnBrk="1" hangingPunct="1"/>
            <a:endParaRPr lang="el-GR" altLang="en-US" smtClean="0"/>
          </a:p>
          <a:p>
            <a:pPr eaLnBrk="1" hangingPunct="1"/>
            <a:endParaRPr lang="el-GR" altLang="en-US" smtClean="0"/>
          </a:p>
        </p:txBody>
      </p:sp>
      <p:pic>
        <p:nvPicPr>
          <p:cNvPr id="45060" name="Picture 3" descr="Λογότυπο Επιχειρησιακού Προγράμματος Εκπαίδευση και Δια βίου Μάθηση του Υπουργείου Παιδείας ΕΣΠΑ 2007-2013 με τη σημαία της Ευρωπαϊκής Ένωσης, το οποίο συγχρηματοδοτείται από την Ευρωπαϊκή Ένωση (Ευρωπαϊκό Κοινωνικό Ταμείο) και από εθνικούς πόρους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3" y="5591175"/>
            <a:ext cx="4310062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1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826125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611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smtClean="0"/>
              <a:t>Σκοποί ενότητας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n-US" smtClean="0"/>
              <a:t>Κατανόηση της έννοιας του κόστους και της κοστολόγησης.</a:t>
            </a:r>
            <a:r>
              <a:rPr lang="el-GR" altLang="en-US" smtClean="0">
                <a:solidFill>
                  <a:schemeClr val="folHlink"/>
                </a:solidFill>
              </a:rPr>
              <a:t> </a:t>
            </a:r>
          </a:p>
          <a:p>
            <a:pPr eaLnBrk="1" hangingPunct="1"/>
            <a:r>
              <a:rPr lang="el-GR" altLang="en-US" smtClean="0"/>
              <a:t>Εξοικείωση με τις μορφές του κόστους.</a:t>
            </a:r>
          </a:p>
          <a:p>
            <a:pPr eaLnBrk="1" hangingPunct="1"/>
            <a:r>
              <a:rPr lang="el-GR" altLang="en-US" smtClean="0"/>
              <a:t>Κατανόηση των διακρίσεων του κόστους.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6B8DBC-A905-4E0D-BBA1-1663A717B796}" type="slidenum">
              <a:rPr lang="el-GR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l-GR" altLang="en-US" sz="1400"/>
          </a:p>
        </p:txBody>
      </p:sp>
    </p:spTree>
    <p:extLst>
      <p:ext uri="{BB962C8B-B14F-4D97-AF65-F5344CB8AC3E}">
        <p14:creationId xmlns:p14="http://schemas.microsoft.com/office/powerpoint/2010/main" val="155402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smtClean="0"/>
              <a:t>Περιεχόμενα ενότητας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n-US" smtClean="0"/>
              <a:t>Εισαγωγή στην λογιστική κόστους</a:t>
            </a:r>
            <a:r>
              <a:rPr lang="en-US" altLang="en-US" smtClean="0"/>
              <a:t>.</a:t>
            </a:r>
            <a:r>
              <a:rPr lang="el-GR" altLang="en-US" smtClean="0"/>
              <a:t> </a:t>
            </a:r>
            <a:endParaRPr lang="en-US" altLang="en-US" smtClean="0"/>
          </a:p>
          <a:p>
            <a:pPr eaLnBrk="1" hangingPunct="1"/>
            <a:r>
              <a:rPr lang="el-GR" altLang="en-US" smtClean="0"/>
              <a:t>Οι διάφορες μορφές του κόστους</a:t>
            </a:r>
            <a:r>
              <a:rPr lang="en-US" altLang="en-US" smtClean="0"/>
              <a:t>.</a:t>
            </a:r>
          </a:p>
          <a:p>
            <a:pPr eaLnBrk="1" hangingPunct="1"/>
            <a:r>
              <a:rPr lang="el-GR" altLang="en-US" smtClean="0"/>
              <a:t>Διακρίσεις κόστους</a:t>
            </a:r>
            <a:r>
              <a:rPr lang="en-US" altLang="en-US" smtClean="0"/>
              <a:t>.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AA4AC7-23DD-4A1E-9599-5FA0C5EBB78D}" type="slidenum">
              <a:rPr lang="el-GR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l-G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38843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Τίτλος 4"/>
          <p:cNvSpPr>
            <a:spLocks noGrp="1"/>
          </p:cNvSpPr>
          <p:nvPr>
            <p:ph type="title" idx="4294967295"/>
          </p:nvPr>
        </p:nvSpPr>
        <p:spPr>
          <a:xfrm>
            <a:off x="684213" y="2936875"/>
            <a:ext cx="7772400" cy="1362075"/>
          </a:xfrm>
        </p:spPr>
        <p:txBody>
          <a:bodyPr anchor="t"/>
          <a:lstStyle/>
          <a:p>
            <a:pPr algn="l" eaLnBrk="1" hangingPunct="1"/>
            <a:r>
              <a:rPr lang="el-GR" altLang="en-US" sz="4000" smtClean="0"/>
              <a:t>Εισαγωγή στην λογιστική κόστους</a:t>
            </a:r>
          </a:p>
        </p:txBody>
      </p:sp>
      <p:sp>
        <p:nvSpPr>
          <p:cNvPr id="15363" name="Θέση κειμένου 5"/>
          <p:cNvSpPr>
            <a:spLocks noGrp="1"/>
          </p:cNvSpPr>
          <p:nvPr>
            <p:ph type="body" idx="4294967295"/>
          </p:nvPr>
        </p:nvSpPr>
        <p:spPr>
          <a:xfrm>
            <a:off x="684213" y="4305300"/>
            <a:ext cx="7772400" cy="1500188"/>
          </a:xfrm>
        </p:spPr>
        <p:txBody>
          <a:bodyPr anchor="b"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l-GR" altLang="en-US" sz="2000" b="1" smtClean="0"/>
              <a:t>Μάθημα: </a:t>
            </a:r>
            <a:r>
              <a:rPr lang="el-GR" altLang="en-US" sz="2000" smtClean="0"/>
              <a:t>Διοικητική Λογιστική, </a:t>
            </a:r>
            <a:r>
              <a:rPr lang="el-GR" altLang="en-US" sz="2000" b="1" smtClean="0"/>
              <a:t>Ενότητα </a:t>
            </a:r>
            <a:r>
              <a:rPr lang="en-US" altLang="en-US" sz="2000" b="1" smtClean="0"/>
              <a:t># </a:t>
            </a:r>
            <a:r>
              <a:rPr lang="el-GR" altLang="en-US" sz="2000" b="1" smtClean="0"/>
              <a:t>1:</a:t>
            </a:r>
            <a:r>
              <a:rPr lang="en-US" altLang="en-US" sz="2000" b="1" smtClean="0"/>
              <a:t> </a:t>
            </a:r>
            <a:r>
              <a:rPr lang="el-GR" altLang="en-US" sz="2000" smtClean="0"/>
              <a:t>Εισαγωγή στη λογιστική κόστους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l-GR" altLang="en-US" sz="2000" b="1" smtClean="0"/>
              <a:t>Διδάσκουσα: </a:t>
            </a:r>
            <a:r>
              <a:rPr lang="el-GR" altLang="en-US" sz="2000" smtClean="0"/>
              <a:t>Σάνδρα Κοέν, </a:t>
            </a:r>
            <a:r>
              <a:rPr lang="el-GR" altLang="en-US" sz="2000" b="1" smtClean="0"/>
              <a:t>Τμήμα: </a:t>
            </a:r>
            <a:r>
              <a:rPr lang="el-GR" altLang="en-US" sz="2000" smtClean="0"/>
              <a:t>Οργάνωση και Διοίκηση Επιχειρήσεων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l-GR" altLang="en-US" sz="2000" smtClean="0"/>
          </a:p>
        </p:txBody>
      </p:sp>
      <p:pic>
        <p:nvPicPr>
          <p:cNvPr id="15364" name="Picture 3" descr="Λογότυπο Επιχειρησιακού Προγράμματος Εκπαίδευση και Δια βίου Μάθηση του Υπουργείου Παιδείας ΕΣΠΑ 2007-2013 με τη σημαία της Ευρωπαϊκής Ένωσης, το οποίο συγχρηματοδοτείται από την Ευρωπαϊκή Ένωση (Ευρωπαϊκό Κοινωνικό Ταμείο) και από εθνικούς πόρους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3" y="5591175"/>
            <a:ext cx="4310062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826125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3" descr="Λογότυπο Οικονομικού Πανεπιστημίου Αθηνών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60350"/>
            <a:ext cx="7308850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4488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smtClean="0"/>
              <a:t>Τι είναι η Λογιστική; (</a:t>
            </a:r>
            <a:r>
              <a:rPr lang="en-US" altLang="en-US" smtClean="0"/>
              <a:t>1 </a:t>
            </a:r>
            <a:r>
              <a:rPr lang="el-GR" altLang="en-US" smtClean="0"/>
              <a:t>από 2)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l-GR" altLang="en-US" smtClean="0"/>
              <a:t>Mέσο παροχής οικονομικών πληροφοριών προς διάφορες ομάδες ενδιαφερομένων για την πορεία μιας επιχείρησης που στόχο έχει τη διευκόλυνση της λήψης οικονομικών αποφάσεων</a:t>
            </a:r>
            <a:r>
              <a:rPr lang="en-US" altLang="en-US" smtClean="0"/>
              <a:t>.</a:t>
            </a:r>
            <a:endParaRPr lang="el-GR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5128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smtClean="0"/>
              <a:t>Τι είναι η Λογιστική; (2</a:t>
            </a:r>
            <a:r>
              <a:rPr lang="en-US" altLang="en-US" smtClean="0"/>
              <a:t> </a:t>
            </a:r>
            <a:r>
              <a:rPr lang="el-GR" altLang="en-US" smtClean="0"/>
              <a:t>από 2)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20000"/>
              </a:spcBef>
            </a:pPr>
            <a:r>
              <a:rPr lang="el-GR" altLang="en-US" smtClean="0"/>
              <a:t>Ομάδες ενδιαφερομένων είναι οι Μέτοχοι, Προμηθευτές, Πελάτες, Στελέχη, Κράτος, Τράπεζες, Αναλυτές, Συνδικάτα – εργαζόμενοι, Εποπτικές – Ρυθμιστικές αρχές</a:t>
            </a:r>
            <a:r>
              <a:rPr lang="en-US" altLang="en-US" smtClean="0"/>
              <a:t>.</a:t>
            </a:r>
            <a:endParaRPr lang="el-GR" altLang="en-US" smtClean="0"/>
          </a:p>
          <a:p>
            <a:pPr eaLnBrk="1" hangingPunct="1">
              <a:spcBef>
                <a:spcPct val="20000"/>
              </a:spcBef>
            </a:pPr>
            <a:r>
              <a:rPr lang="el-GR" altLang="en-US" smtClean="0"/>
              <a:t>Η λήψη οικονομικών αποφάσεων αφορά στην Τιμολόγηση, Αγορά μετοχών, Σύναψη δανείου, Φορολόγηση, Κατάργηση προϊόντος, Πρόβλεψη κερδών</a:t>
            </a:r>
            <a:r>
              <a:rPr lang="en-US" altLang="en-US" smtClean="0"/>
              <a:t>.</a:t>
            </a:r>
            <a:endParaRPr lang="el-GR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178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smtClean="0"/>
              <a:t>Χρηματοοικονομική Λογιστική</a:t>
            </a:r>
          </a:p>
        </p:txBody>
      </p:sp>
      <p:sp>
        <p:nvSpPr>
          <p:cNvPr id="120835" name="Rectangle 3" descr="Σχήμα Δημοσιευμένες οικονομικές καταστάσεις: τρίτοι, κράτος, μέτοχοι."/>
          <p:cNvSpPr>
            <a:spLocks noChangeArrowheads="1"/>
          </p:cNvSpPr>
          <p:nvPr/>
        </p:nvSpPr>
        <p:spPr bwMode="auto">
          <a:xfrm>
            <a:off x="4959350" y="5300663"/>
            <a:ext cx="3416300" cy="10080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EAD5"/>
                </a:solidFill>
              </a14:hiddenFill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l-GR" altLang="en-US" sz="2400" b="1"/>
              <a:t>Τρίτοι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l-GR" altLang="en-US" sz="2400" b="1"/>
              <a:t>Κράτος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l-GR" altLang="en-US" sz="2400" b="1"/>
              <a:t>Μέτοχοι </a:t>
            </a:r>
          </a:p>
        </p:txBody>
      </p:sp>
      <p:grpSp>
        <p:nvGrpSpPr>
          <p:cNvPr id="2" name="Group 4" descr="Σχήμα Χρηματοοικονομική λογιστική. Αποδέκτες: εκτός. Πρότυπα και αρχές: Εθνικά και διεθνή."/>
          <p:cNvGrpSpPr>
            <a:grpSpLocks/>
          </p:cNvGrpSpPr>
          <p:nvPr/>
        </p:nvGrpSpPr>
        <p:grpSpPr bwMode="auto">
          <a:xfrm>
            <a:off x="395288" y="1700213"/>
            <a:ext cx="3416300" cy="1282700"/>
            <a:chOff x="244" y="1060"/>
            <a:chExt cx="2152" cy="808"/>
          </a:xfrm>
        </p:grpSpPr>
        <p:sp>
          <p:nvSpPr>
            <p:cNvPr id="19473" name="Rectangle 5"/>
            <p:cNvSpPr>
              <a:spLocks noChangeArrowheads="1"/>
            </p:cNvSpPr>
            <p:nvPr/>
          </p:nvSpPr>
          <p:spPr bwMode="auto">
            <a:xfrm>
              <a:off x="244" y="1060"/>
              <a:ext cx="2152" cy="66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81BE7"/>
                  </a:solidFill>
                </a14:hiddenFill>
              </a:ext>
            </a:extLst>
          </p:spPr>
          <p:txBody>
            <a:bodyPr wrap="none" lIns="92075" tIns="46038" rIns="92075" bIns="46038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l-GR" altLang="en-US" sz="2400" b="1" dirty="0"/>
                <a:t>Χρηματοοικονομική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l-GR" altLang="en-US" sz="2400" b="1" dirty="0"/>
                <a:t>Λογιστική </a:t>
              </a:r>
            </a:p>
          </p:txBody>
        </p:sp>
        <p:sp>
          <p:nvSpPr>
            <p:cNvPr id="19474" name="AutoShape 6"/>
            <p:cNvSpPr>
              <a:spLocks noChangeArrowheads="1"/>
            </p:cNvSpPr>
            <p:nvPr/>
          </p:nvSpPr>
          <p:spPr bwMode="auto">
            <a:xfrm>
              <a:off x="1012" y="1732"/>
              <a:ext cx="616" cy="136"/>
            </a:xfrm>
            <a:prstGeom prst="downArrow">
              <a:avLst>
                <a:gd name="adj1" fmla="val 75009"/>
                <a:gd name="adj2" fmla="val 50005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381BE7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</p:grpSp>
      <p:grpSp>
        <p:nvGrpSpPr>
          <p:cNvPr id="3" name="Group 7" descr="Σχήμα συλλογή κατάταξη καταγραφή εμφάνιση. Συχνότητα αναφορών: τακτικά. Εφαρμογή: υποχρεωτική. Άλλες επιστήμες: νομικά."/>
          <p:cNvGrpSpPr>
            <a:grpSpLocks/>
          </p:cNvGrpSpPr>
          <p:nvPr/>
        </p:nvGrpSpPr>
        <p:grpSpPr bwMode="auto">
          <a:xfrm>
            <a:off x="920750" y="2978150"/>
            <a:ext cx="2349500" cy="2273300"/>
            <a:chOff x="580" y="1876"/>
            <a:chExt cx="1480" cy="1432"/>
          </a:xfrm>
        </p:grpSpPr>
        <p:sp>
          <p:nvSpPr>
            <p:cNvPr id="19470" name="Rectangle 8"/>
            <p:cNvSpPr>
              <a:spLocks noChangeArrowheads="1"/>
            </p:cNvSpPr>
            <p:nvPr/>
          </p:nvSpPr>
          <p:spPr bwMode="auto">
            <a:xfrm>
              <a:off x="854" y="1958"/>
              <a:ext cx="1191" cy="9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Char char="•"/>
              </a:pPr>
              <a:r>
                <a:rPr lang="el-GR" altLang="en-US" sz="2400" b="1"/>
                <a:t>συλλογή </a:t>
              </a:r>
            </a:p>
            <a:p>
              <a:pPr>
                <a:spcBef>
                  <a:spcPct val="0"/>
                </a:spcBef>
                <a:buFontTx/>
                <a:buChar char="•"/>
              </a:pPr>
              <a:r>
                <a:rPr lang="el-GR" altLang="en-US" sz="2400" b="1"/>
                <a:t>κατάταξη </a:t>
              </a:r>
            </a:p>
            <a:p>
              <a:pPr>
                <a:spcBef>
                  <a:spcPct val="0"/>
                </a:spcBef>
                <a:buFontTx/>
                <a:buChar char="•"/>
              </a:pPr>
              <a:r>
                <a:rPr lang="el-GR" altLang="en-US" sz="2400" b="1"/>
                <a:t>καταγραφή </a:t>
              </a:r>
            </a:p>
            <a:p>
              <a:pPr>
                <a:spcBef>
                  <a:spcPct val="0"/>
                </a:spcBef>
                <a:buFontTx/>
                <a:buChar char="•"/>
              </a:pPr>
              <a:r>
                <a:rPr lang="el-GR" altLang="en-US" sz="2400" b="1"/>
                <a:t>εμφάνιση </a:t>
              </a:r>
            </a:p>
          </p:txBody>
        </p:sp>
        <p:sp>
          <p:nvSpPr>
            <p:cNvPr id="19471" name="Oval 9"/>
            <p:cNvSpPr>
              <a:spLocks noChangeArrowheads="1"/>
            </p:cNvSpPr>
            <p:nvPr/>
          </p:nvSpPr>
          <p:spPr bwMode="auto">
            <a:xfrm>
              <a:off x="580" y="1876"/>
              <a:ext cx="1480" cy="12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  <p:sp>
          <p:nvSpPr>
            <p:cNvPr id="19472" name="AutoShape 10"/>
            <p:cNvSpPr>
              <a:spLocks noChangeArrowheads="1"/>
            </p:cNvSpPr>
            <p:nvPr/>
          </p:nvSpPr>
          <p:spPr bwMode="auto">
            <a:xfrm>
              <a:off x="1012" y="3172"/>
              <a:ext cx="616" cy="136"/>
            </a:xfrm>
            <a:prstGeom prst="downArrow">
              <a:avLst>
                <a:gd name="adj1" fmla="val 75009"/>
                <a:gd name="adj2" fmla="val 50005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</p:grpSp>
      <p:grpSp>
        <p:nvGrpSpPr>
          <p:cNvPr id="4" name="Group 11" descr="Σχήμα Δημοσιευμένες οικονομικές καταστάσεις: τρίτοι, κράτος, μέτοχοι."/>
          <p:cNvGrpSpPr>
            <a:grpSpLocks/>
          </p:cNvGrpSpPr>
          <p:nvPr/>
        </p:nvGrpSpPr>
        <p:grpSpPr bwMode="auto">
          <a:xfrm>
            <a:off x="463550" y="5264150"/>
            <a:ext cx="4406900" cy="1044575"/>
            <a:chOff x="292" y="3316"/>
            <a:chExt cx="2776" cy="808"/>
          </a:xfrm>
        </p:grpSpPr>
        <p:sp>
          <p:nvSpPr>
            <p:cNvPr id="19468" name="Rectangle 12"/>
            <p:cNvSpPr>
              <a:spLocks noChangeArrowheads="1"/>
            </p:cNvSpPr>
            <p:nvPr/>
          </p:nvSpPr>
          <p:spPr bwMode="auto">
            <a:xfrm>
              <a:off x="292" y="3316"/>
              <a:ext cx="2152" cy="80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E5F73B"/>
                  </a:solidFill>
                </a14:hiddenFill>
              </a:ext>
            </a:extLst>
          </p:spPr>
          <p:txBody>
            <a:bodyPr wrap="none" lIns="92075" tIns="46038" rIns="92075" bIns="46038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l-GR" altLang="en-US" sz="2400" b="1"/>
                <a:t>Δημοσιευμένες 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l-GR" altLang="en-US" sz="2400" b="1"/>
                <a:t>οικονομικές καταστάσεις</a:t>
              </a:r>
            </a:p>
          </p:txBody>
        </p:sp>
        <p:sp>
          <p:nvSpPr>
            <p:cNvPr id="19469" name="AutoShape 13"/>
            <p:cNvSpPr>
              <a:spLocks noChangeArrowheads="1"/>
            </p:cNvSpPr>
            <p:nvPr/>
          </p:nvSpPr>
          <p:spPr bwMode="auto">
            <a:xfrm>
              <a:off x="2452" y="3508"/>
              <a:ext cx="616" cy="568"/>
            </a:xfrm>
            <a:prstGeom prst="rightArrow">
              <a:avLst>
                <a:gd name="adj1" fmla="val 75009"/>
                <a:gd name="adj2" fmla="val 5423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E5F73B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en-US" altLang="en-US" sz="2200"/>
            </a:p>
          </p:txBody>
        </p:sp>
      </p:grpSp>
      <p:sp>
        <p:nvSpPr>
          <p:cNvPr id="120846" name="Rectangle 14" descr="Σχήμα Χρηματοοικονομική λογιστική. Αποδέκτες: εκτός. Πρότυπα και αρχές: Εθνικά και διεθνή."/>
          <p:cNvSpPr>
            <a:spLocks noChangeArrowheads="1"/>
          </p:cNvSpPr>
          <p:nvPr/>
        </p:nvSpPr>
        <p:spPr bwMode="auto">
          <a:xfrm>
            <a:off x="3851275" y="1700213"/>
            <a:ext cx="4897438" cy="433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E4C6A8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n-US" sz="2200"/>
              <a:t>Αποδέκτες: </a:t>
            </a:r>
            <a:r>
              <a:rPr lang="el-GR" altLang="en-US" sz="1800" b="1"/>
              <a:t>Εκτός</a:t>
            </a:r>
            <a:r>
              <a:rPr lang="el-GR" altLang="en-US" sz="18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20848" name="Rectangle 16" descr="Σχήμα Χρηματοοικονομική λογιστική. Αποδέκτες: εκτός. Πρότυπα και αρχές: Εθνικά και διεθνή."/>
          <p:cNvSpPr>
            <a:spLocks noChangeArrowheads="1"/>
          </p:cNvSpPr>
          <p:nvPr/>
        </p:nvSpPr>
        <p:spPr bwMode="auto">
          <a:xfrm>
            <a:off x="3857625" y="2205038"/>
            <a:ext cx="4891088" cy="5032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n-US" sz="2200" dirty="0"/>
              <a:t>Πρότυπα και Αρχές: </a:t>
            </a:r>
            <a:r>
              <a:rPr lang="el-GR" altLang="en-US" sz="1800" b="1" dirty="0"/>
              <a:t>Εθνικά και διεθνή</a:t>
            </a:r>
          </a:p>
        </p:txBody>
      </p:sp>
      <p:sp>
        <p:nvSpPr>
          <p:cNvPr id="120850" name="Rectangle 18" descr="Σχήμα συλλογή κατάταξη καταγραφή εμφάνιση. Συχνότητα αναφορών: τακτικά. Εφαρμογή: υποχρεωτική. Άλλες επιστήμες: νομικά."/>
          <p:cNvSpPr>
            <a:spLocks noChangeArrowheads="1"/>
          </p:cNvSpPr>
          <p:nvPr/>
        </p:nvSpPr>
        <p:spPr bwMode="auto">
          <a:xfrm>
            <a:off x="3851275" y="2997200"/>
            <a:ext cx="4897438" cy="5095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n-US" sz="2200" dirty="0"/>
              <a:t>Συχνότητα αναφορών: </a:t>
            </a:r>
            <a:r>
              <a:rPr lang="el-GR" altLang="en-US" sz="1800" b="1" dirty="0"/>
              <a:t>Τακτικά</a:t>
            </a:r>
          </a:p>
        </p:txBody>
      </p:sp>
      <p:sp>
        <p:nvSpPr>
          <p:cNvPr id="120852" name="Rectangle 20" descr="Σχήμα συλλογή κατάταξη καταγραφή εμφάνιση. Συχνότητα αναφορών: τακτικά. Εφαρμογή: υποχρεωτική. Άλλες επιστήμες: νομικά."/>
          <p:cNvSpPr>
            <a:spLocks noChangeArrowheads="1"/>
          </p:cNvSpPr>
          <p:nvPr/>
        </p:nvSpPr>
        <p:spPr bwMode="auto">
          <a:xfrm>
            <a:off x="3851275" y="3789363"/>
            <a:ext cx="4897438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ACFAF1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n-US" sz="2200"/>
              <a:t>Εφαρμογή: </a:t>
            </a:r>
            <a:r>
              <a:rPr lang="el-GR" altLang="en-US" sz="1800" b="1"/>
              <a:t>Υποχρεωτική</a:t>
            </a:r>
          </a:p>
        </p:txBody>
      </p:sp>
      <p:sp>
        <p:nvSpPr>
          <p:cNvPr id="120854" name="Rectangle 22" descr="Σχήμα συλλογή κατάταξη καταγραφή εμφάνιση. Συχνότητα αναφορών: τακτικά. Εφαρμογή: υποχρεωτική. Άλλες επιστήμες: νομικά."/>
          <p:cNvSpPr>
            <a:spLocks noChangeArrowheads="1"/>
          </p:cNvSpPr>
          <p:nvPr/>
        </p:nvSpPr>
        <p:spPr bwMode="auto">
          <a:xfrm>
            <a:off x="3851275" y="4437063"/>
            <a:ext cx="4897438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tile tx="0" ty="0" sx="100000" sy="100000" flip="none" algn="tl"/>
                </a:blip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l-GR" altLang="en-US" sz="2200"/>
              <a:t>Άλλες επιστήμες: </a:t>
            </a:r>
            <a:r>
              <a:rPr lang="el-GR" altLang="en-US" sz="1800" b="1"/>
              <a:t>Νομικά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2120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3B098E1A-2F85-46DA-9BF7-2850C075DFDB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Template_CC_BY_NC_ND_0</Template>
  <TotalTime>0</TotalTime>
  <Words>1221</Words>
  <Application>Microsoft Office PowerPoint</Application>
  <PresentationFormat>On-screen Show (4:3)</PresentationFormat>
  <Paragraphs>229</Paragraphs>
  <Slides>32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Θέμα του Office</vt:lpstr>
      <vt:lpstr>Διοικητική Λογιστική</vt:lpstr>
      <vt:lpstr>Χρηματοδότηση</vt:lpstr>
      <vt:lpstr>Άδειες Χρήσης</vt:lpstr>
      <vt:lpstr>Σκοποί ενότητας</vt:lpstr>
      <vt:lpstr>Περιεχόμενα ενότητας</vt:lpstr>
      <vt:lpstr>Εισαγωγή στην λογιστική κόστους</vt:lpstr>
      <vt:lpstr>Τι είναι η Λογιστική; (1 από 2)</vt:lpstr>
      <vt:lpstr>Τι είναι η Λογιστική; (2 από 2)</vt:lpstr>
      <vt:lpstr>Χρηματοοικονομική Λογιστική</vt:lpstr>
      <vt:lpstr>Διοικητική Λογιστική (1 από 2)</vt:lpstr>
      <vt:lpstr>Διοικητική Λογιστική (2 από 2)</vt:lpstr>
      <vt:lpstr>Κοστολόγηση: Για ποιο σκοπό;</vt:lpstr>
      <vt:lpstr>Διοίκηση κόστους</vt:lpstr>
      <vt:lpstr>Κόστος και Έξοδο</vt:lpstr>
      <vt:lpstr>Παράδειγμα (1 από 2)</vt:lpstr>
      <vt:lpstr>Παράδειγμα (2 από 2)</vt:lpstr>
      <vt:lpstr>Φορέας Κόστους - Κέντρο Κόστους</vt:lpstr>
      <vt:lpstr>Οι διάφορες μορφές του κόστους</vt:lpstr>
      <vt:lpstr>Διακρίσεις του κόστους (1 από 2)</vt:lpstr>
      <vt:lpstr>Διακρίσεις του κόστους (2 από 2)</vt:lpstr>
      <vt:lpstr>Μεταβλητό κόστος</vt:lpstr>
      <vt:lpstr>Σταθερό κόστος</vt:lpstr>
      <vt:lpstr>Ημιμεταβλητό κόστος (1 από 2)</vt:lpstr>
      <vt:lpstr>Ημιμεταβλητό κόστος (2 από 2)</vt:lpstr>
      <vt:lpstr>Βαθμιδωτό κόστος (1 από 2)</vt:lpstr>
      <vt:lpstr>Βαθμιδωτό κόστος (2 από 2)</vt:lpstr>
      <vt:lpstr>Διακρίσεις του κόστους</vt:lpstr>
      <vt:lpstr>Διακρίσεις του κόστους (1 από 3)</vt:lpstr>
      <vt:lpstr>Διακρίσεις του κόστους (2 από 3)</vt:lpstr>
      <vt:lpstr>Διακρίσεις του κόστους (3 από 3)</vt:lpstr>
      <vt:lpstr>Κόστος προϊόντος και περιόδου</vt:lpstr>
      <vt:lpstr>Τέλος Ενότητας #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2015-05-23T08:12:51Z</dcterms:created>
  <dcterms:modified xsi:type="dcterms:W3CDTF">2015-07-23T11:44:01Z</dcterms:modified>
</cp:coreProperties>
</file>