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4"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1CA83E-008E-7385-7E7A-968718DDB77D}"/>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600D5295-6C43-0F13-2073-4AB7202047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5AC6B7E7-77CA-B75D-48EB-790B994E8B90}"/>
              </a:ext>
            </a:extLst>
          </p:cNvPr>
          <p:cNvSpPr>
            <a:spLocks noGrp="1"/>
          </p:cNvSpPr>
          <p:nvPr>
            <p:ph type="dt" sz="half" idx="10"/>
          </p:nvPr>
        </p:nvSpPr>
        <p:spPr/>
        <p:txBody>
          <a:bodyPr/>
          <a:lstStyle/>
          <a:p>
            <a:fld id="{9CAC2BE0-E70D-4E6E-896D-6AB99D1415A0}" type="datetimeFigureOut">
              <a:rPr lang="el-GR" smtClean="0"/>
              <a:t>19/4/2023</a:t>
            </a:fld>
            <a:endParaRPr lang="el-GR"/>
          </a:p>
        </p:txBody>
      </p:sp>
      <p:sp>
        <p:nvSpPr>
          <p:cNvPr id="5" name="Θέση υποσέλιδου 4">
            <a:extLst>
              <a:ext uri="{FF2B5EF4-FFF2-40B4-BE49-F238E27FC236}">
                <a16:creationId xmlns:a16="http://schemas.microsoft.com/office/drawing/2014/main" id="{D0B23E1A-BE70-9829-D7D5-C7B29DA2C11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DB3D66C-51F8-85B4-4FB2-554DA6749465}"/>
              </a:ext>
            </a:extLst>
          </p:cNvPr>
          <p:cNvSpPr>
            <a:spLocks noGrp="1"/>
          </p:cNvSpPr>
          <p:nvPr>
            <p:ph type="sldNum" sz="quarter" idx="12"/>
          </p:nvPr>
        </p:nvSpPr>
        <p:spPr/>
        <p:txBody>
          <a:bodyPr/>
          <a:lstStyle/>
          <a:p>
            <a:fld id="{140264B2-4A5E-4BBC-87BA-5794CF38156F}" type="slidenum">
              <a:rPr lang="el-GR" smtClean="0"/>
              <a:t>‹#›</a:t>
            </a:fld>
            <a:endParaRPr lang="el-GR"/>
          </a:p>
        </p:txBody>
      </p:sp>
    </p:spTree>
    <p:extLst>
      <p:ext uri="{BB962C8B-B14F-4D97-AF65-F5344CB8AC3E}">
        <p14:creationId xmlns:p14="http://schemas.microsoft.com/office/powerpoint/2010/main" val="509121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AD8379-E6F1-EFA4-270F-15472949C45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811D872-07EF-7887-A359-1CC72EA1499A}"/>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9126DD7-E1D4-967F-9D87-350911EE9E4E}"/>
              </a:ext>
            </a:extLst>
          </p:cNvPr>
          <p:cNvSpPr>
            <a:spLocks noGrp="1"/>
          </p:cNvSpPr>
          <p:nvPr>
            <p:ph type="dt" sz="half" idx="10"/>
          </p:nvPr>
        </p:nvSpPr>
        <p:spPr/>
        <p:txBody>
          <a:bodyPr/>
          <a:lstStyle/>
          <a:p>
            <a:fld id="{9CAC2BE0-E70D-4E6E-896D-6AB99D1415A0}" type="datetimeFigureOut">
              <a:rPr lang="el-GR" smtClean="0"/>
              <a:t>19/4/2023</a:t>
            </a:fld>
            <a:endParaRPr lang="el-GR"/>
          </a:p>
        </p:txBody>
      </p:sp>
      <p:sp>
        <p:nvSpPr>
          <p:cNvPr id="5" name="Θέση υποσέλιδου 4">
            <a:extLst>
              <a:ext uri="{FF2B5EF4-FFF2-40B4-BE49-F238E27FC236}">
                <a16:creationId xmlns:a16="http://schemas.microsoft.com/office/drawing/2014/main" id="{F838EEC3-0B75-EAF2-FA89-0C5D493F128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AFE22D2-F84D-419A-0503-F2CFF5C5A528}"/>
              </a:ext>
            </a:extLst>
          </p:cNvPr>
          <p:cNvSpPr>
            <a:spLocks noGrp="1"/>
          </p:cNvSpPr>
          <p:nvPr>
            <p:ph type="sldNum" sz="quarter" idx="12"/>
          </p:nvPr>
        </p:nvSpPr>
        <p:spPr/>
        <p:txBody>
          <a:bodyPr/>
          <a:lstStyle/>
          <a:p>
            <a:fld id="{140264B2-4A5E-4BBC-87BA-5794CF38156F}" type="slidenum">
              <a:rPr lang="el-GR" smtClean="0"/>
              <a:t>‹#›</a:t>
            </a:fld>
            <a:endParaRPr lang="el-GR"/>
          </a:p>
        </p:txBody>
      </p:sp>
    </p:spTree>
    <p:extLst>
      <p:ext uri="{BB962C8B-B14F-4D97-AF65-F5344CB8AC3E}">
        <p14:creationId xmlns:p14="http://schemas.microsoft.com/office/powerpoint/2010/main" val="104307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738A6FAD-79FB-3EB1-F67F-1B63FDD98B4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55837E80-3BB5-09FF-C036-C00776101F09}"/>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85EA87A-150D-89FB-DCB8-909158F67829}"/>
              </a:ext>
            </a:extLst>
          </p:cNvPr>
          <p:cNvSpPr>
            <a:spLocks noGrp="1"/>
          </p:cNvSpPr>
          <p:nvPr>
            <p:ph type="dt" sz="half" idx="10"/>
          </p:nvPr>
        </p:nvSpPr>
        <p:spPr/>
        <p:txBody>
          <a:bodyPr/>
          <a:lstStyle/>
          <a:p>
            <a:fld id="{9CAC2BE0-E70D-4E6E-896D-6AB99D1415A0}" type="datetimeFigureOut">
              <a:rPr lang="el-GR" smtClean="0"/>
              <a:t>19/4/2023</a:t>
            </a:fld>
            <a:endParaRPr lang="el-GR"/>
          </a:p>
        </p:txBody>
      </p:sp>
      <p:sp>
        <p:nvSpPr>
          <p:cNvPr id="5" name="Θέση υποσέλιδου 4">
            <a:extLst>
              <a:ext uri="{FF2B5EF4-FFF2-40B4-BE49-F238E27FC236}">
                <a16:creationId xmlns:a16="http://schemas.microsoft.com/office/drawing/2014/main" id="{2B296DC3-B4A0-B3A6-770F-0B3D4C9E08E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B5EAE1D-C5AA-A2B6-9F61-33A946784769}"/>
              </a:ext>
            </a:extLst>
          </p:cNvPr>
          <p:cNvSpPr>
            <a:spLocks noGrp="1"/>
          </p:cNvSpPr>
          <p:nvPr>
            <p:ph type="sldNum" sz="quarter" idx="12"/>
          </p:nvPr>
        </p:nvSpPr>
        <p:spPr/>
        <p:txBody>
          <a:bodyPr/>
          <a:lstStyle/>
          <a:p>
            <a:fld id="{140264B2-4A5E-4BBC-87BA-5794CF38156F}" type="slidenum">
              <a:rPr lang="el-GR" smtClean="0"/>
              <a:t>‹#›</a:t>
            </a:fld>
            <a:endParaRPr lang="el-GR"/>
          </a:p>
        </p:txBody>
      </p:sp>
    </p:spTree>
    <p:extLst>
      <p:ext uri="{BB962C8B-B14F-4D97-AF65-F5344CB8AC3E}">
        <p14:creationId xmlns:p14="http://schemas.microsoft.com/office/powerpoint/2010/main" val="3577473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E125D4-82EF-0722-94FD-E3B311B94F1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D45D5EE-58E3-E8A3-87EF-273D61BDFE84}"/>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619455B-EC78-8F94-4D02-C641320BF9F4}"/>
              </a:ext>
            </a:extLst>
          </p:cNvPr>
          <p:cNvSpPr>
            <a:spLocks noGrp="1"/>
          </p:cNvSpPr>
          <p:nvPr>
            <p:ph type="dt" sz="half" idx="10"/>
          </p:nvPr>
        </p:nvSpPr>
        <p:spPr/>
        <p:txBody>
          <a:bodyPr/>
          <a:lstStyle/>
          <a:p>
            <a:fld id="{9CAC2BE0-E70D-4E6E-896D-6AB99D1415A0}" type="datetimeFigureOut">
              <a:rPr lang="el-GR" smtClean="0"/>
              <a:t>19/4/2023</a:t>
            </a:fld>
            <a:endParaRPr lang="el-GR"/>
          </a:p>
        </p:txBody>
      </p:sp>
      <p:sp>
        <p:nvSpPr>
          <p:cNvPr id="5" name="Θέση υποσέλιδου 4">
            <a:extLst>
              <a:ext uri="{FF2B5EF4-FFF2-40B4-BE49-F238E27FC236}">
                <a16:creationId xmlns:a16="http://schemas.microsoft.com/office/drawing/2014/main" id="{DC9371A9-2211-5FF6-0D08-119760018FB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8BC685E-23C5-2825-722E-AB3FD09275D0}"/>
              </a:ext>
            </a:extLst>
          </p:cNvPr>
          <p:cNvSpPr>
            <a:spLocks noGrp="1"/>
          </p:cNvSpPr>
          <p:nvPr>
            <p:ph type="sldNum" sz="quarter" idx="12"/>
          </p:nvPr>
        </p:nvSpPr>
        <p:spPr/>
        <p:txBody>
          <a:bodyPr/>
          <a:lstStyle/>
          <a:p>
            <a:fld id="{140264B2-4A5E-4BBC-87BA-5794CF38156F}" type="slidenum">
              <a:rPr lang="el-GR" smtClean="0"/>
              <a:t>‹#›</a:t>
            </a:fld>
            <a:endParaRPr lang="el-GR"/>
          </a:p>
        </p:txBody>
      </p:sp>
    </p:spTree>
    <p:extLst>
      <p:ext uri="{BB962C8B-B14F-4D97-AF65-F5344CB8AC3E}">
        <p14:creationId xmlns:p14="http://schemas.microsoft.com/office/powerpoint/2010/main" val="39385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D320B2-9EE3-5790-540E-7051FE366C1E}"/>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9E6C072-F216-1DA7-5DE5-3B1E5E9193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18F64427-ECA6-BC8C-507D-7D779D2B8449}"/>
              </a:ext>
            </a:extLst>
          </p:cNvPr>
          <p:cNvSpPr>
            <a:spLocks noGrp="1"/>
          </p:cNvSpPr>
          <p:nvPr>
            <p:ph type="dt" sz="half" idx="10"/>
          </p:nvPr>
        </p:nvSpPr>
        <p:spPr/>
        <p:txBody>
          <a:bodyPr/>
          <a:lstStyle/>
          <a:p>
            <a:fld id="{9CAC2BE0-E70D-4E6E-896D-6AB99D1415A0}" type="datetimeFigureOut">
              <a:rPr lang="el-GR" smtClean="0"/>
              <a:t>19/4/2023</a:t>
            </a:fld>
            <a:endParaRPr lang="el-GR"/>
          </a:p>
        </p:txBody>
      </p:sp>
      <p:sp>
        <p:nvSpPr>
          <p:cNvPr id="5" name="Θέση υποσέλιδου 4">
            <a:extLst>
              <a:ext uri="{FF2B5EF4-FFF2-40B4-BE49-F238E27FC236}">
                <a16:creationId xmlns:a16="http://schemas.microsoft.com/office/drawing/2014/main" id="{31B0F848-2DAF-C063-A6BE-B0710A4B97F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DB3BD66-2A98-61DB-3367-BBAAFB39A4D5}"/>
              </a:ext>
            </a:extLst>
          </p:cNvPr>
          <p:cNvSpPr>
            <a:spLocks noGrp="1"/>
          </p:cNvSpPr>
          <p:nvPr>
            <p:ph type="sldNum" sz="quarter" idx="12"/>
          </p:nvPr>
        </p:nvSpPr>
        <p:spPr/>
        <p:txBody>
          <a:bodyPr/>
          <a:lstStyle/>
          <a:p>
            <a:fld id="{140264B2-4A5E-4BBC-87BA-5794CF38156F}" type="slidenum">
              <a:rPr lang="el-GR" smtClean="0"/>
              <a:t>‹#›</a:t>
            </a:fld>
            <a:endParaRPr lang="el-GR"/>
          </a:p>
        </p:txBody>
      </p:sp>
    </p:spTree>
    <p:extLst>
      <p:ext uri="{BB962C8B-B14F-4D97-AF65-F5344CB8AC3E}">
        <p14:creationId xmlns:p14="http://schemas.microsoft.com/office/powerpoint/2010/main" val="3902941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8CB46F-DDE6-F29F-00DA-C0B2104FE0C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0F4233A-A23A-6F7C-6B3F-2C958ACE73C9}"/>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3ECE8CD9-B31E-5DF3-B731-C11F836C046B}"/>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B8AC1062-F4BD-058B-39B6-073B4E800274}"/>
              </a:ext>
            </a:extLst>
          </p:cNvPr>
          <p:cNvSpPr>
            <a:spLocks noGrp="1"/>
          </p:cNvSpPr>
          <p:nvPr>
            <p:ph type="dt" sz="half" idx="10"/>
          </p:nvPr>
        </p:nvSpPr>
        <p:spPr/>
        <p:txBody>
          <a:bodyPr/>
          <a:lstStyle/>
          <a:p>
            <a:fld id="{9CAC2BE0-E70D-4E6E-896D-6AB99D1415A0}" type="datetimeFigureOut">
              <a:rPr lang="el-GR" smtClean="0"/>
              <a:t>19/4/2023</a:t>
            </a:fld>
            <a:endParaRPr lang="el-GR"/>
          </a:p>
        </p:txBody>
      </p:sp>
      <p:sp>
        <p:nvSpPr>
          <p:cNvPr id="6" name="Θέση υποσέλιδου 5">
            <a:extLst>
              <a:ext uri="{FF2B5EF4-FFF2-40B4-BE49-F238E27FC236}">
                <a16:creationId xmlns:a16="http://schemas.microsoft.com/office/drawing/2014/main" id="{97DBE5A4-6BC8-1751-DDB5-602A0DA2F3F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4E0F98F-6E8E-87D6-0E77-8AA6B72B755A}"/>
              </a:ext>
            </a:extLst>
          </p:cNvPr>
          <p:cNvSpPr>
            <a:spLocks noGrp="1"/>
          </p:cNvSpPr>
          <p:nvPr>
            <p:ph type="sldNum" sz="quarter" idx="12"/>
          </p:nvPr>
        </p:nvSpPr>
        <p:spPr/>
        <p:txBody>
          <a:bodyPr/>
          <a:lstStyle/>
          <a:p>
            <a:fld id="{140264B2-4A5E-4BBC-87BA-5794CF38156F}" type="slidenum">
              <a:rPr lang="el-GR" smtClean="0"/>
              <a:t>‹#›</a:t>
            </a:fld>
            <a:endParaRPr lang="el-GR"/>
          </a:p>
        </p:txBody>
      </p:sp>
    </p:spTree>
    <p:extLst>
      <p:ext uri="{BB962C8B-B14F-4D97-AF65-F5344CB8AC3E}">
        <p14:creationId xmlns:p14="http://schemas.microsoft.com/office/powerpoint/2010/main" val="4170809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561653-5818-A327-F8AD-4B1E0673A99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29FCB90-429A-1724-1457-8F69C42FD5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5E8629F6-162F-9036-DF54-AD4CE1C0CBE9}"/>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28E89439-97F6-4EB2-DE4C-1228A15F06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53D077F8-482D-25A6-E486-17116D362D49}"/>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67CF562A-DA1A-9DC6-1BD3-0BB8E246E5EB}"/>
              </a:ext>
            </a:extLst>
          </p:cNvPr>
          <p:cNvSpPr>
            <a:spLocks noGrp="1"/>
          </p:cNvSpPr>
          <p:nvPr>
            <p:ph type="dt" sz="half" idx="10"/>
          </p:nvPr>
        </p:nvSpPr>
        <p:spPr/>
        <p:txBody>
          <a:bodyPr/>
          <a:lstStyle/>
          <a:p>
            <a:fld id="{9CAC2BE0-E70D-4E6E-896D-6AB99D1415A0}" type="datetimeFigureOut">
              <a:rPr lang="el-GR" smtClean="0"/>
              <a:t>19/4/2023</a:t>
            </a:fld>
            <a:endParaRPr lang="el-GR"/>
          </a:p>
        </p:txBody>
      </p:sp>
      <p:sp>
        <p:nvSpPr>
          <p:cNvPr id="8" name="Θέση υποσέλιδου 7">
            <a:extLst>
              <a:ext uri="{FF2B5EF4-FFF2-40B4-BE49-F238E27FC236}">
                <a16:creationId xmlns:a16="http://schemas.microsoft.com/office/drawing/2014/main" id="{86B48504-47AC-D744-E9D9-EEF70ADD4B5F}"/>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C0424F59-A6D3-FFFC-3933-715144D96A4E}"/>
              </a:ext>
            </a:extLst>
          </p:cNvPr>
          <p:cNvSpPr>
            <a:spLocks noGrp="1"/>
          </p:cNvSpPr>
          <p:nvPr>
            <p:ph type="sldNum" sz="quarter" idx="12"/>
          </p:nvPr>
        </p:nvSpPr>
        <p:spPr/>
        <p:txBody>
          <a:bodyPr/>
          <a:lstStyle/>
          <a:p>
            <a:fld id="{140264B2-4A5E-4BBC-87BA-5794CF38156F}" type="slidenum">
              <a:rPr lang="el-GR" smtClean="0"/>
              <a:t>‹#›</a:t>
            </a:fld>
            <a:endParaRPr lang="el-GR"/>
          </a:p>
        </p:txBody>
      </p:sp>
    </p:spTree>
    <p:extLst>
      <p:ext uri="{BB962C8B-B14F-4D97-AF65-F5344CB8AC3E}">
        <p14:creationId xmlns:p14="http://schemas.microsoft.com/office/powerpoint/2010/main" val="2156664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311EFB-7233-8AE1-AE74-7B6F32A6636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BD34278D-9536-5605-FDC1-7F12631D1DEA}"/>
              </a:ext>
            </a:extLst>
          </p:cNvPr>
          <p:cNvSpPr>
            <a:spLocks noGrp="1"/>
          </p:cNvSpPr>
          <p:nvPr>
            <p:ph type="dt" sz="half" idx="10"/>
          </p:nvPr>
        </p:nvSpPr>
        <p:spPr/>
        <p:txBody>
          <a:bodyPr/>
          <a:lstStyle/>
          <a:p>
            <a:fld id="{9CAC2BE0-E70D-4E6E-896D-6AB99D1415A0}" type="datetimeFigureOut">
              <a:rPr lang="el-GR" smtClean="0"/>
              <a:t>19/4/2023</a:t>
            </a:fld>
            <a:endParaRPr lang="el-GR"/>
          </a:p>
        </p:txBody>
      </p:sp>
      <p:sp>
        <p:nvSpPr>
          <p:cNvPr id="4" name="Θέση υποσέλιδου 3">
            <a:extLst>
              <a:ext uri="{FF2B5EF4-FFF2-40B4-BE49-F238E27FC236}">
                <a16:creationId xmlns:a16="http://schemas.microsoft.com/office/drawing/2014/main" id="{C9F4C537-184E-E794-0DE0-B8DE42E4DCA6}"/>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D09DD4CC-072B-7000-D1E1-6314EC46C71D}"/>
              </a:ext>
            </a:extLst>
          </p:cNvPr>
          <p:cNvSpPr>
            <a:spLocks noGrp="1"/>
          </p:cNvSpPr>
          <p:nvPr>
            <p:ph type="sldNum" sz="quarter" idx="12"/>
          </p:nvPr>
        </p:nvSpPr>
        <p:spPr/>
        <p:txBody>
          <a:bodyPr/>
          <a:lstStyle/>
          <a:p>
            <a:fld id="{140264B2-4A5E-4BBC-87BA-5794CF38156F}" type="slidenum">
              <a:rPr lang="el-GR" smtClean="0"/>
              <a:t>‹#›</a:t>
            </a:fld>
            <a:endParaRPr lang="el-GR"/>
          </a:p>
        </p:txBody>
      </p:sp>
    </p:spTree>
    <p:extLst>
      <p:ext uri="{BB962C8B-B14F-4D97-AF65-F5344CB8AC3E}">
        <p14:creationId xmlns:p14="http://schemas.microsoft.com/office/powerpoint/2010/main" val="897397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9ADF635-7637-C562-0284-2BF4CE46F9AF}"/>
              </a:ext>
            </a:extLst>
          </p:cNvPr>
          <p:cNvSpPr>
            <a:spLocks noGrp="1"/>
          </p:cNvSpPr>
          <p:nvPr>
            <p:ph type="dt" sz="half" idx="10"/>
          </p:nvPr>
        </p:nvSpPr>
        <p:spPr/>
        <p:txBody>
          <a:bodyPr/>
          <a:lstStyle/>
          <a:p>
            <a:fld id="{9CAC2BE0-E70D-4E6E-896D-6AB99D1415A0}" type="datetimeFigureOut">
              <a:rPr lang="el-GR" smtClean="0"/>
              <a:t>19/4/2023</a:t>
            </a:fld>
            <a:endParaRPr lang="el-GR"/>
          </a:p>
        </p:txBody>
      </p:sp>
      <p:sp>
        <p:nvSpPr>
          <p:cNvPr id="3" name="Θέση υποσέλιδου 2">
            <a:extLst>
              <a:ext uri="{FF2B5EF4-FFF2-40B4-BE49-F238E27FC236}">
                <a16:creationId xmlns:a16="http://schemas.microsoft.com/office/drawing/2014/main" id="{397BF210-95ED-81CF-F01E-D29FF5B2C127}"/>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F7E224F9-428F-6FAE-2BE1-CF3602CAC533}"/>
              </a:ext>
            </a:extLst>
          </p:cNvPr>
          <p:cNvSpPr>
            <a:spLocks noGrp="1"/>
          </p:cNvSpPr>
          <p:nvPr>
            <p:ph type="sldNum" sz="quarter" idx="12"/>
          </p:nvPr>
        </p:nvSpPr>
        <p:spPr/>
        <p:txBody>
          <a:bodyPr/>
          <a:lstStyle/>
          <a:p>
            <a:fld id="{140264B2-4A5E-4BBC-87BA-5794CF38156F}" type="slidenum">
              <a:rPr lang="el-GR" smtClean="0"/>
              <a:t>‹#›</a:t>
            </a:fld>
            <a:endParaRPr lang="el-GR"/>
          </a:p>
        </p:txBody>
      </p:sp>
    </p:spTree>
    <p:extLst>
      <p:ext uri="{BB962C8B-B14F-4D97-AF65-F5344CB8AC3E}">
        <p14:creationId xmlns:p14="http://schemas.microsoft.com/office/powerpoint/2010/main" val="3067249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CEC3A4-FA98-9E37-1A24-8535293ED5A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063F277-14FF-E551-2C1F-2495A447B7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38EF3889-2399-D49B-87DE-46C5275D84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82DC45F-C95C-4BE6-B3FD-462EBBD80792}"/>
              </a:ext>
            </a:extLst>
          </p:cNvPr>
          <p:cNvSpPr>
            <a:spLocks noGrp="1"/>
          </p:cNvSpPr>
          <p:nvPr>
            <p:ph type="dt" sz="half" idx="10"/>
          </p:nvPr>
        </p:nvSpPr>
        <p:spPr/>
        <p:txBody>
          <a:bodyPr/>
          <a:lstStyle/>
          <a:p>
            <a:fld id="{9CAC2BE0-E70D-4E6E-896D-6AB99D1415A0}" type="datetimeFigureOut">
              <a:rPr lang="el-GR" smtClean="0"/>
              <a:t>19/4/2023</a:t>
            </a:fld>
            <a:endParaRPr lang="el-GR"/>
          </a:p>
        </p:txBody>
      </p:sp>
      <p:sp>
        <p:nvSpPr>
          <p:cNvPr id="6" name="Θέση υποσέλιδου 5">
            <a:extLst>
              <a:ext uri="{FF2B5EF4-FFF2-40B4-BE49-F238E27FC236}">
                <a16:creationId xmlns:a16="http://schemas.microsoft.com/office/drawing/2014/main" id="{B22E6C34-5C01-12FF-A013-08E261FF857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7563FCB-1A0A-5E4F-2284-E15CFB97BE4C}"/>
              </a:ext>
            </a:extLst>
          </p:cNvPr>
          <p:cNvSpPr>
            <a:spLocks noGrp="1"/>
          </p:cNvSpPr>
          <p:nvPr>
            <p:ph type="sldNum" sz="quarter" idx="12"/>
          </p:nvPr>
        </p:nvSpPr>
        <p:spPr/>
        <p:txBody>
          <a:bodyPr/>
          <a:lstStyle/>
          <a:p>
            <a:fld id="{140264B2-4A5E-4BBC-87BA-5794CF38156F}" type="slidenum">
              <a:rPr lang="el-GR" smtClean="0"/>
              <a:t>‹#›</a:t>
            </a:fld>
            <a:endParaRPr lang="el-GR"/>
          </a:p>
        </p:txBody>
      </p:sp>
    </p:spTree>
    <p:extLst>
      <p:ext uri="{BB962C8B-B14F-4D97-AF65-F5344CB8AC3E}">
        <p14:creationId xmlns:p14="http://schemas.microsoft.com/office/powerpoint/2010/main" val="4151275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E0334A-06B8-5CE0-40A4-9C153A76D55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EF0923A6-1B4A-8ED6-4FE9-7962AA6AC6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7B25940-E517-D941-8613-2886B58650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81F1F08-1E3B-A9D8-5582-611354857A40}"/>
              </a:ext>
            </a:extLst>
          </p:cNvPr>
          <p:cNvSpPr>
            <a:spLocks noGrp="1"/>
          </p:cNvSpPr>
          <p:nvPr>
            <p:ph type="dt" sz="half" idx="10"/>
          </p:nvPr>
        </p:nvSpPr>
        <p:spPr/>
        <p:txBody>
          <a:bodyPr/>
          <a:lstStyle/>
          <a:p>
            <a:fld id="{9CAC2BE0-E70D-4E6E-896D-6AB99D1415A0}" type="datetimeFigureOut">
              <a:rPr lang="el-GR" smtClean="0"/>
              <a:t>19/4/2023</a:t>
            </a:fld>
            <a:endParaRPr lang="el-GR"/>
          </a:p>
        </p:txBody>
      </p:sp>
      <p:sp>
        <p:nvSpPr>
          <p:cNvPr id="6" name="Θέση υποσέλιδου 5">
            <a:extLst>
              <a:ext uri="{FF2B5EF4-FFF2-40B4-BE49-F238E27FC236}">
                <a16:creationId xmlns:a16="http://schemas.microsoft.com/office/drawing/2014/main" id="{21BC4860-D778-8A57-0470-9A9EA2C2DE3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E1DFE7D-577C-918A-B6B3-9BC20048BC40}"/>
              </a:ext>
            </a:extLst>
          </p:cNvPr>
          <p:cNvSpPr>
            <a:spLocks noGrp="1"/>
          </p:cNvSpPr>
          <p:nvPr>
            <p:ph type="sldNum" sz="quarter" idx="12"/>
          </p:nvPr>
        </p:nvSpPr>
        <p:spPr/>
        <p:txBody>
          <a:bodyPr/>
          <a:lstStyle/>
          <a:p>
            <a:fld id="{140264B2-4A5E-4BBC-87BA-5794CF38156F}" type="slidenum">
              <a:rPr lang="el-GR" smtClean="0"/>
              <a:t>‹#›</a:t>
            </a:fld>
            <a:endParaRPr lang="el-GR"/>
          </a:p>
        </p:txBody>
      </p:sp>
    </p:spTree>
    <p:extLst>
      <p:ext uri="{BB962C8B-B14F-4D97-AF65-F5344CB8AC3E}">
        <p14:creationId xmlns:p14="http://schemas.microsoft.com/office/powerpoint/2010/main" val="1195677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35D0BF3C-7049-B9D3-2738-E2F6EF3941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4690884-65CD-BBA6-9C26-CC823FE975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5EBF3F2-5A0F-FA5B-4807-53772BC48C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AC2BE0-E70D-4E6E-896D-6AB99D1415A0}" type="datetimeFigureOut">
              <a:rPr lang="el-GR" smtClean="0"/>
              <a:t>19/4/2023</a:t>
            </a:fld>
            <a:endParaRPr lang="el-GR"/>
          </a:p>
        </p:txBody>
      </p:sp>
      <p:sp>
        <p:nvSpPr>
          <p:cNvPr id="5" name="Θέση υποσέλιδου 4">
            <a:extLst>
              <a:ext uri="{FF2B5EF4-FFF2-40B4-BE49-F238E27FC236}">
                <a16:creationId xmlns:a16="http://schemas.microsoft.com/office/drawing/2014/main" id="{5FEC226C-DCB0-C7C8-280C-92AD33449D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246646A6-91A2-5844-46CF-9E2E1C8959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0264B2-4A5E-4BBC-87BA-5794CF38156F}" type="slidenum">
              <a:rPr lang="el-GR" smtClean="0"/>
              <a:t>‹#›</a:t>
            </a:fld>
            <a:endParaRPr lang="el-GR"/>
          </a:p>
        </p:txBody>
      </p:sp>
    </p:spTree>
    <p:extLst>
      <p:ext uri="{BB962C8B-B14F-4D97-AF65-F5344CB8AC3E}">
        <p14:creationId xmlns:p14="http://schemas.microsoft.com/office/powerpoint/2010/main" val="2534097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EB92ED-5FED-DDC6-4509-2CDE4D6C09D6}"/>
              </a:ext>
            </a:extLst>
          </p:cNvPr>
          <p:cNvSpPr>
            <a:spLocks noGrp="1"/>
          </p:cNvSpPr>
          <p:nvPr>
            <p:ph type="ctrTitle"/>
          </p:nvPr>
        </p:nvSpPr>
        <p:spPr/>
        <p:txBody>
          <a:bodyPr/>
          <a:lstStyle/>
          <a:p>
            <a:r>
              <a:rPr lang="el-GR" dirty="0"/>
              <a:t>4. Συγκέντρωση επιχειρήσεων και ενέργεια </a:t>
            </a:r>
          </a:p>
        </p:txBody>
      </p:sp>
      <p:sp>
        <p:nvSpPr>
          <p:cNvPr id="3" name="Υπότιτλος 2">
            <a:extLst>
              <a:ext uri="{FF2B5EF4-FFF2-40B4-BE49-F238E27FC236}">
                <a16:creationId xmlns:a16="http://schemas.microsoft.com/office/drawing/2014/main" id="{768BA933-DB76-0710-45F5-F059134C89C5}"/>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2124220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0C1B99-06A4-DFF3-7F47-88F29B1587E5}"/>
              </a:ext>
            </a:extLst>
          </p:cNvPr>
          <p:cNvSpPr>
            <a:spLocks noGrp="1"/>
          </p:cNvSpPr>
          <p:nvPr>
            <p:ph type="title"/>
          </p:nvPr>
        </p:nvSpPr>
        <p:spPr/>
        <p:txBody>
          <a:bodyPr/>
          <a:lstStyle/>
          <a:p>
            <a:r>
              <a:rPr lang="el-GR" dirty="0"/>
              <a:t>Κατανομή αρμοδιοτήτων στον έλεγχο </a:t>
            </a:r>
          </a:p>
        </p:txBody>
      </p:sp>
      <p:sp>
        <p:nvSpPr>
          <p:cNvPr id="3" name="Θέση περιεχομένου 2">
            <a:extLst>
              <a:ext uri="{FF2B5EF4-FFF2-40B4-BE49-F238E27FC236}">
                <a16:creationId xmlns:a16="http://schemas.microsoft.com/office/drawing/2014/main" id="{A850A43F-7DB5-29F2-AD7A-A25BEBA509B0}"/>
              </a:ext>
            </a:extLst>
          </p:cNvPr>
          <p:cNvSpPr>
            <a:spLocks noGrp="1"/>
          </p:cNvSpPr>
          <p:nvPr>
            <p:ph idx="1"/>
          </p:nvPr>
        </p:nvSpPr>
        <p:spPr/>
        <p:txBody>
          <a:bodyPr>
            <a:normAutofit fontScale="70000" lnSpcReduction="20000"/>
          </a:bodyPr>
          <a:lstStyle/>
          <a:p>
            <a:pPr algn="just"/>
            <a:r>
              <a:rPr lang="el-GR" sz="2800" dirty="0">
                <a:effectLst/>
                <a:latin typeface="Times New Roman" panose="02020603050405020304" pitchFamily="18" charset="0"/>
                <a:ea typeface="Calibri" panose="020F0502020204030204" pitchFamily="34" charset="0"/>
                <a:cs typeface="Times New Roman" panose="02020603050405020304" pitchFamily="18" charset="0"/>
              </a:rPr>
              <a:t>Αρχή: η Επιτροπή διατήρησε την αποκλειστική της αρμοδιότητα στην αξιολόγηση των συγκεντρώσεων ευρωπαϊκής διάστασης(</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 one</a:t>
            </a:r>
            <a:r>
              <a:rPr lang="el-GR" sz="2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stop shop principle</a:t>
            </a:r>
            <a:r>
              <a:rPr lang="el-GR" sz="280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r>
              <a:rPr lang="el-GR" sz="2800" dirty="0">
                <a:effectLst/>
                <a:latin typeface="Times New Roman" panose="02020603050405020304" pitchFamily="18" charset="0"/>
                <a:ea typeface="Calibri" panose="020F0502020204030204" pitchFamily="34" charset="0"/>
                <a:cs typeface="Times New Roman" panose="02020603050405020304" pitchFamily="18" charset="0"/>
              </a:rPr>
              <a:t>Εξαιρέσεις: </a:t>
            </a:r>
          </a:p>
          <a:p>
            <a:pPr algn="just"/>
            <a:r>
              <a:rPr lang="el-GR" sz="2800" dirty="0">
                <a:effectLst/>
                <a:latin typeface="Times New Roman" panose="02020603050405020304" pitchFamily="18" charset="0"/>
                <a:ea typeface="Calibri" panose="020F0502020204030204" pitchFamily="34" charset="0"/>
                <a:cs typeface="Times New Roman" panose="02020603050405020304" pitchFamily="18" charset="0"/>
              </a:rPr>
              <a:t>1) τα συμβαλλόμενα μέρη έχουν τη δυνατότητα, με αιτιολογημένη αναφορά προς την Επιτροπή, να ζητούν την εξέταση μιας συγκέντρωσης από τις αρχές ενός κράτους μέλους, όταν η εν λόγω συγκέντρωση ενδέχεται να επηρεάσει σημαντικά τον ανταγωνισμό σε αγορά κράτους μέλους που φέρει όλα τα χαρακτηριστικά διακριτής αγοράς. </a:t>
            </a:r>
          </a:p>
          <a:p>
            <a:pPr algn="just"/>
            <a:r>
              <a:rPr lang="el-GR" dirty="0">
                <a:latin typeface="Times New Roman" panose="02020603050405020304" pitchFamily="18" charset="0"/>
                <a:ea typeface="Calibri" panose="020F0502020204030204" pitchFamily="34" charset="0"/>
                <a:cs typeface="Times New Roman" panose="02020603050405020304" pitchFamily="18" charset="0"/>
              </a:rPr>
              <a:t>2) Τ</a:t>
            </a:r>
            <a:r>
              <a:rPr lang="el-GR" sz="2800" dirty="0">
                <a:effectLst/>
                <a:latin typeface="Times New Roman" panose="02020603050405020304" pitchFamily="18" charset="0"/>
                <a:ea typeface="Calibri" panose="020F0502020204030204" pitchFamily="34" charset="0"/>
                <a:cs typeface="Times New Roman" panose="02020603050405020304" pitchFamily="18" charset="0"/>
              </a:rPr>
              <a:t>α συμβαλλόμενα μέρη μπορούν για συγκέντρωση που δεν έχει ευρωπαϊκή διάσταση και η οποία υπόκειται σε έλεγχο σύμφωνα με την εθνική νομοθεσία τριών τουλάχιστον κρατών μελών, να ζητήσουν από την Επιτροπή να την εξετάσει. </a:t>
            </a:r>
          </a:p>
          <a:p>
            <a:pPr algn="just"/>
            <a:r>
              <a:rPr lang="el-GR" sz="2800" dirty="0">
                <a:effectLst/>
                <a:latin typeface="Times New Roman" panose="02020603050405020304" pitchFamily="18" charset="0"/>
                <a:ea typeface="Calibri" panose="020F0502020204030204" pitchFamily="34" charset="0"/>
                <a:cs typeface="Times New Roman" panose="02020603050405020304" pitchFamily="18" charset="0"/>
              </a:rPr>
              <a:t>3) Η Επιτροπή έχει τη δυνατότητα υπό όρους να παραπέμπει μια </a:t>
            </a:r>
            <a:r>
              <a:rPr lang="el-GR" sz="2800" dirty="0" err="1">
                <a:effectLst/>
                <a:latin typeface="Times New Roman" panose="02020603050405020304" pitchFamily="18" charset="0"/>
                <a:ea typeface="Calibri" panose="020F0502020204030204" pitchFamily="34" charset="0"/>
                <a:cs typeface="Times New Roman" panose="02020603050405020304" pitchFamily="18" charset="0"/>
              </a:rPr>
              <a:t>κοινοποιηθείσα</a:t>
            </a:r>
            <a:r>
              <a:rPr lang="el-GR" sz="2800" dirty="0">
                <a:effectLst/>
                <a:latin typeface="Times New Roman" panose="02020603050405020304" pitchFamily="18" charset="0"/>
                <a:ea typeface="Calibri" panose="020F0502020204030204" pitchFamily="34" charset="0"/>
                <a:cs typeface="Times New Roman" panose="02020603050405020304" pitchFamily="18" charset="0"/>
              </a:rPr>
              <a:t> συγκέντρωση στις αρμόδιες αρχές του οικείου κράτους μέλους.</a:t>
            </a:r>
            <a:r>
              <a:rPr lang="fr-FR" sz="28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2800" i="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l-GR" dirty="0">
                <a:latin typeface="Times New Roman" panose="02020603050405020304" pitchFamily="18" charset="0"/>
                <a:ea typeface="Calibri" panose="020F0502020204030204" pitchFamily="34" charset="0"/>
                <a:cs typeface="Times New Roman" panose="02020603050405020304" pitchFamily="18" charset="0"/>
              </a:rPr>
              <a:t>4) Έ</a:t>
            </a:r>
            <a:r>
              <a:rPr lang="el-GR" sz="2800" dirty="0">
                <a:effectLst/>
                <a:latin typeface="Times New Roman" panose="02020603050405020304" pitchFamily="18" charset="0"/>
                <a:ea typeface="Calibri" panose="020F0502020204030204" pitchFamily="34" charset="0"/>
                <a:cs typeface="Times New Roman" panose="02020603050405020304" pitchFamily="18" charset="0"/>
              </a:rPr>
              <a:t>να</a:t>
            </a:r>
            <a:r>
              <a:rPr lang="el-GR"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800" dirty="0">
                <a:effectLst/>
                <a:latin typeface="Times New Roman" panose="02020603050405020304" pitchFamily="18" charset="0"/>
                <a:ea typeface="Calibri" panose="020F0502020204030204" pitchFamily="34" charset="0"/>
                <a:cs typeface="Times New Roman" panose="02020603050405020304" pitchFamily="18" charset="0"/>
              </a:rPr>
              <a:t>κράτος μέλος</a:t>
            </a:r>
            <a:r>
              <a:rPr lang="el-GR"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800" dirty="0">
                <a:effectLst/>
                <a:latin typeface="Times New Roman" panose="02020603050405020304" pitchFamily="18" charset="0"/>
                <a:ea typeface="Calibri" panose="020F0502020204030204" pitchFamily="34" charset="0"/>
                <a:cs typeface="Times New Roman" panose="02020603050405020304" pitchFamily="18" charset="0"/>
              </a:rPr>
              <a:t>έχει τη δυνατότητα υπό όρους να ζητά από την Επιτροπή να εξετάσει μια συγκέντρωση που δεν έχει ευρωπαϊκή διάσταση, εάν προσβάλλει το εμπόριο μεταξύ των κρατών μελών και απειλεί να νοθεύσει σημαντικά τον ανταγωνισμό στο εσωτερικό του εν λόγω κράτους μέλους.</a:t>
            </a:r>
            <a:r>
              <a:rPr lang="fr-FR"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193185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532636-492B-6993-DFE8-8C4D7EE4777F}"/>
              </a:ext>
            </a:extLst>
          </p:cNvPr>
          <p:cNvSpPr>
            <a:spLocks noGrp="1"/>
          </p:cNvSpPr>
          <p:nvPr>
            <p:ph type="title"/>
          </p:nvPr>
        </p:nvSpPr>
        <p:spPr/>
        <p:txBody>
          <a:bodyPr>
            <a:normAutofit/>
          </a:bodyPr>
          <a:lstStyle/>
          <a:p>
            <a:r>
              <a:rPr lang="el-GR" sz="3200" dirty="0"/>
              <a:t>Αξιολόγηση εφαρμογής κανονισμού 139/2004</a:t>
            </a:r>
          </a:p>
        </p:txBody>
      </p:sp>
      <p:sp>
        <p:nvSpPr>
          <p:cNvPr id="3" name="Θέση περιεχομένου 2">
            <a:extLst>
              <a:ext uri="{FF2B5EF4-FFF2-40B4-BE49-F238E27FC236}">
                <a16:creationId xmlns:a16="http://schemas.microsoft.com/office/drawing/2014/main" id="{B280E4FE-DFC2-51D3-B360-1D45B9B0CA28}"/>
              </a:ext>
            </a:extLst>
          </p:cNvPr>
          <p:cNvSpPr>
            <a:spLocks noGrp="1"/>
          </p:cNvSpPr>
          <p:nvPr>
            <p:ph idx="1"/>
          </p:nvPr>
        </p:nvSpPr>
        <p:spPr/>
        <p:txBody>
          <a:bodyPr>
            <a:normAutofit/>
          </a:bodyPr>
          <a:lstStyle/>
          <a:p>
            <a:pPr algn="just"/>
            <a:r>
              <a:rPr lang="el-GR" sz="1800" kern="0" dirty="0">
                <a:latin typeface="Times New Roman" panose="02020603050405020304" pitchFamily="18" charset="0"/>
                <a:ea typeface="Calibri" panose="020F0502020204030204" pitchFamily="34" charset="0"/>
              </a:rPr>
              <a:t>Επιτροπή (</a:t>
            </a:r>
            <a:r>
              <a:rPr lang="el-GR" sz="1800" kern="0" dirty="0">
                <a:effectLst/>
                <a:latin typeface="Times New Roman" panose="02020603050405020304" pitchFamily="18" charset="0"/>
                <a:ea typeface="Calibri" panose="020F0502020204030204" pitchFamily="34" charset="0"/>
              </a:rPr>
              <a:t>2014):  ο αναθεωρημένος κανονισμός παρέχει ένα καλό πλαίσιο για την αποτελεσματική προστασία του ανταγωνισμού και, συνεπώς, των καταναλωτών από τις επιβλαβείς για τον ανταγωνισμό επιπτώσεις των συγχωνεύσεων και εξαγορών στην εσωτερική αγορά. Το πλαίσιο παρέχει αυτή την προστασία επιτρέποντας την ταχεία έγκριση της μεγάλης πλειονότητας των πράξεων που δεν δημιουργούν προβλήματα ανταγωνισμού. Η εισαγωγή του κριτηρίου της «σημαντικής παρακώλυσης του ανταγωνισμού» το 2004 έδωσε επίσης τη δυνατότητα στην Επιτροπή να ελέγχει τα μη συντονισμένα αποτελέσματα πράξεων, όταν η νέα οντότητα δεν θα αποκτούσε δεσπόζουσα θέση. Τέλος, οι βελτιώσεις του συστήματος παραπομπής υποθέσεων συνέβαλαν σημαντικά στο να ανατίθενται οι υποθέσεις στην πλέον αρμόδια αρχή.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Ελεγκτικό Συνέδριο της ΕΕ (2020):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1) η Επιτροπή αξιοποίησε σε ικανοποιητικό βαθμό τις εξουσίες της όσον αφορά την επιβολή των κανόνων κατά τον έλεγχο των συγκεντρώσεων και τις αντιμονοπωλιακές διαδικασίες και διευθέτησε ζητήματα ανταγωνισμού με τις αποφάσεις της. Ωστόσο, οι ικανότητές της για την παρακολούθηση των αγορών και τον εντοπισμό νέων αντιμονοπωλιακών υποθέσεων ήταν περιορισμένες. Στις εκθέσεις που δημοσιοποιεί, η Επιτροπή επικεντρώθηκε περισσότερο στις δραστηριότητες και λιγότερο στον αντίκτυπο αυτών, προκειμένου να εξηγήσει και να καταδείξει τα οφέλη για τους πολίτες.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l-GR" dirty="0"/>
          </a:p>
        </p:txBody>
      </p:sp>
    </p:spTree>
    <p:extLst>
      <p:ext uri="{BB962C8B-B14F-4D97-AF65-F5344CB8AC3E}">
        <p14:creationId xmlns:p14="http://schemas.microsoft.com/office/powerpoint/2010/main" val="2608835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618C28-24C3-CE83-9785-E92C8287513B}"/>
              </a:ext>
            </a:extLst>
          </p:cNvPr>
          <p:cNvSpPr>
            <a:spLocks noGrp="1"/>
          </p:cNvSpPr>
          <p:nvPr>
            <p:ph type="title"/>
          </p:nvPr>
        </p:nvSpPr>
        <p:spPr/>
        <p:txBody>
          <a:bodyPr/>
          <a:lstStyle/>
          <a:p>
            <a:r>
              <a:rPr lang="el-GR" dirty="0"/>
              <a:t>Ελεγκτικό Συνέδριο Ι</a:t>
            </a:r>
          </a:p>
        </p:txBody>
      </p:sp>
      <p:sp>
        <p:nvSpPr>
          <p:cNvPr id="3" name="Θέση περιεχομένου 2">
            <a:extLst>
              <a:ext uri="{FF2B5EF4-FFF2-40B4-BE49-F238E27FC236}">
                <a16:creationId xmlns:a16="http://schemas.microsoft.com/office/drawing/2014/main" id="{D82C95D8-F38C-92DD-F008-A30F045DFA30}"/>
              </a:ext>
            </a:extLst>
          </p:cNvPr>
          <p:cNvSpPr>
            <a:spLocks noGrp="1"/>
          </p:cNvSpPr>
          <p:nvPr>
            <p:ph idx="1"/>
          </p:nvPr>
        </p:nvSpPr>
        <p:spPr/>
        <p:txBody>
          <a:bodyPr>
            <a:normAutofit lnSpcReduction="10000"/>
          </a:bodyPr>
          <a:lstStyle/>
          <a:p>
            <a:pPr algn="just">
              <a:spcBef>
                <a:spcPts val="0"/>
              </a:spcBef>
            </a:pPr>
            <a:r>
              <a:rPr lang="el-GR" sz="1800" kern="0" dirty="0">
                <a:effectLst/>
                <a:latin typeface="Times New Roman" panose="02020603050405020304" pitchFamily="18" charset="0"/>
                <a:ea typeface="Calibri" panose="020F0502020204030204" pitchFamily="34" charset="0"/>
              </a:rPr>
              <a:t>2)Η Επιτροπή απλούστευσε τον έλεγχο των συγκεντρώσεων σε σχέση με πράξεις που ενέχουν μικρότερο κίνδυνο (δηλαδή την πλειονότητα των πράξεων) και εντόπισε περιθώρια για περαιτέρω </a:t>
            </a:r>
            <a:r>
              <a:rPr lang="el-GR" sz="1800" kern="0" dirty="0" err="1">
                <a:effectLst/>
                <a:latin typeface="Times New Roman" panose="02020603050405020304" pitchFamily="18" charset="0"/>
                <a:ea typeface="Calibri" panose="020F0502020204030204" pitchFamily="34" charset="0"/>
              </a:rPr>
              <a:t>εξορθολογισμό</a:t>
            </a:r>
            <a:r>
              <a:rPr lang="el-GR" sz="1800" kern="0" dirty="0">
                <a:effectLst/>
                <a:latin typeface="Times New Roman" panose="02020603050405020304" pitchFamily="18" charset="0"/>
                <a:ea typeface="Calibri" panose="020F0502020204030204" pitchFamily="34" charset="0"/>
              </a:rPr>
              <a:t> των διαδικασιών. Δεν έχει, όμως, αναλάβει ακόμη σχετική δράση. Η Επιτροπή ολοκλήρωνε τους ελέγχους συγκεντρώσεων εντός των νόμιμων προθεσμιών. Εντούτοις, λόγω του αυξανόμενου αριθμού συγκεντρώσεων που έπρεπε να χειριστεί και του πολλαπλασιασμού των προς ανάλυση δεδομένων, δεν ήταν σε θέση να υποβάλλει σε ελέγχους ακρίβειας όλες τις πληροφορίες που της παρέχονταν, δεδομένης της έλλειψης πόρων και του πλήθους των προς επαλήθευση πληροφοριών. Μέχρι σήμερα, η Επιτροπή δεν έχει εξετάσει λεπτομερώς το συνολικό κόστος και τα συνολικά οφέλη της επιβολής τελών για την κοινοποίηση συγκεντρώσεων ως αυτόνομη πηγή χρηματοδότησης του ελέγχου των συγκεντρώσεων. </a:t>
            </a:r>
          </a:p>
          <a:p>
            <a:pPr algn="just">
              <a:spcBef>
                <a:spcPts val="0"/>
              </a:spcBef>
            </a:pPr>
            <a:r>
              <a:rPr lang="el-GR" sz="1800" kern="0" dirty="0">
                <a:effectLst/>
                <a:latin typeface="Times New Roman" panose="02020603050405020304" pitchFamily="18" charset="0"/>
                <a:ea typeface="Calibri" panose="020F0502020204030204" pitchFamily="34" charset="0"/>
              </a:rPr>
              <a:t>3)Δεδομένου ότι η νομοθεσία της ΕΕ ορίζει την </a:t>
            </a:r>
            <a:r>
              <a:rPr lang="el-GR" sz="1800" kern="0" dirty="0" err="1">
                <a:effectLst/>
                <a:latin typeface="Times New Roman" panose="02020603050405020304" pitchFamily="18" charset="0"/>
                <a:ea typeface="Calibri" panose="020F0502020204030204" pitchFamily="34" charset="0"/>
              </a:rPr>
              <a:t>ενωσιακή</a:t>
            </a:r>
            <a:r>
              <a:rPr lang="el-GR" sz="1800" kern="0" dirty="0">
                <a:effectLst/>
                <a:latin typeface="Times New Roman" panose="02020603050405020304" pitchFamily="18" charset="0"/>
                <a:ea typeface="Calibri" panose="020F0502020204030204" pitchFamily="34" charset="0"/>
              </a:rPr>
              <a:t> διάσταση μιας πράξης μόνο με βάση τον ετήσιο κύκλο εργασιών των συμμετεχόντων μερών, ορισμένες πράξεις που είχαν αντίκτυπο στην εσωτερική αγορά δεν ενέπιπταν στο πεδίο ελέγχου της Επιτροπής. </a:t>
            </a:r>
          </a:p>
          <a:p>
            <a:pPr algn="just">
              <a:spcBef>
                <a:spcPts val="0"/>
              </a:spcBef>
            </a:pPr>
            <a:r>
              <a:rPr lang="el-GR" sz="1800" kern="0" dirty="0">
                <a:effectLst/>
                <a:latin typeface="Times New Roman" panose="02020603050405020304" pitchFamily="18" charset="0"/>
                <a:ea typeface="Calibri" panose="020F0502020204030204" pitchFamily="34" charset="0"/>
              </a:rPr>
              <a:t>4) Οι αντίστοιχες εθνικές αρχές είναι αυτές που λαμβάνουν την πλειονότητα των αποφάσεων σε υποθέσεις στις οποίες εφαρμόζονται οι κανόνες ανταγωνισμού της ΕΕ. Η συνεργασία μεταξύ αυτών και της Επιτροπής υπήρξε καλή, αλλά δεν υπήρξε στενός συντονισμός της παρακολούθησης της αγοράς και η Επιτροπή δεν ήταν επαρκώς ενήμερη για τις προτεραιότητες τους, όσον αφορά την επιβολή των κανόνων. Η παραπομπή υποθέσεων ήταν σπάνια και ο μηχανισμός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έγκαιρης προειδοποίησης που καθιερώθηκε το 2016 για την αμοιβαία πληροφόρηση σχετικά με ζητήματα σε εκκρεμείς υποθέσεις δεν έχει ακόμη αξιοποιηθεί εκτενώς.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l-GR" dirty="0"/>
          </a:p>
        </p:txBody>
      </p:sp>
    </p:spTree>
    <p:extLst>
      <p:ext uri="{BB962C8B-B14F-4D97-AF65-F5344CB8AC3E}">
        <p14:creationId xmlns:p14="http://schemas.microsoft.com/office/powerpoint/2010/main" val="4166404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B74230-BB3C-E033-764D-08B70D7AE132}"/>
              </a:ext>
            </a:extLst>
          </p:cNvPr>
          <p:cNvSpPr>
            <a:spLocks noGrp="1"/>
          </p:cNvSpPr>
          <p:nvPr>
            <p:ph type="title"/>
          </p:nvPr>
        </p:nvSpPr>
        <p:spPr/>
        <p:txBody>
          <a:bodyPr/>
          <a:lstStyle/>
          <a:p>
            <a:r>
              <a:rPr lang="el-GR" dirty="0"/>
              <a:t>Ελεγκτικό Συνέδριο ΙΙ</a:t>
            </a:r>
          </a:p>
        </p:txBody>
      </p:sp>
      <p:sp>
        <p:nvSpPr>
          <p:cNvPr id="3" name="Θέση περιεχομένου 2">
            <a:extLst>
              <a:ext uri="{FF2B5EF4-FFF2-40B4-BE49-F238E27FC236}">
                <a16:creationId xmlns:a16="http://schemas.microsoft.com/office/drawing/2014/main" id="{CC091149-953F-6DCF-4C53-C687879F9C45}"/>
              </a:ext>
            </a:extLst>
          </p:cNvPr>
          <p:cNvSpPr>
            <a:spLocks noGrp="1"/>
          </p:cNvSpPr>
          <p:nvPr>
            <p:ph idx="1"/>
          </p:nvPr>
        </p:nvSpPr>
        <p:spPr/>
        <p:txBody>
          <a:bodyPr/>
          <a:lstStyle/>
          <a:p>
            <a:pPr algn="just"/>
            <a:r>
              <a:rPr lang="el-GR" sz="1800" kern="0" dirty="0">
                <a:latin typeface="Times New Roman" panose="02020603050405020304" pitchFamily="18" charset="0"/>
                <a:ea typeface="Calibri" panose="020F0502020204030204" pitchFamily="34" charset="0"/>
              </a:rPr>
              <a:t>5</a:t>
            </a:r>
            <a:r>
              <a:rPr lang="el-GR" sz="1800" kern="0" dirty="0">
                <a:effectLst/>
                <a:latin typeface="Times New Roman" panose="02020603050405020304" pitchFamily="18" charset="0"/>
                <a:ea typeface="Calibri" panose="020F0502020204030204" pitchFamily="34" charset="0"/>
              </a:rPr>
              <a:t>) Η νομοθεσία της ΕΕ ορίζει μόνο γενικούς στόχους για την πολιτική ανταγωνισμού στην ΕΕ. Η Επιτροπή δεν διενεργούσε τακτικά εκ των υστέρων αξιολογήσεις της αποτελεσματικότητας των αποφάσεών της, παρόλο που αυτές θα συνέβαλλαν στη βελτίωση της διαδικασίας λήψης αποφάσεων και της κατανομής πόρων στο μέλλον. Η Επιτροπή παρουσιάζει τα αποτελέσματα των δραστηριοτήτων επιβολής στην ετήσια έκθεσή της για την πολιτική ανταγωνισμού και η ΓΔ Ανταγωνισμού σε χωριστή ετήσια έκθεση δραστηριοτήτων. Ωστόσο, και οι δύο εκθέσεις επικεντρώνονται στις δραστηριότητες και όχι στον αντίκτυπό τους, ενώ απουσιάζουν σημαντικές πληροφορίες ακόμη και για αυτές τις δραστηριότητες (π.χ. εν εξελίξει έρευνες στο τέλος του έτους αναφοράς, απόθεμα υποθέσεων κ.ά.). Τέλος, οι επιδόσεις των αρχών ανταγωνισμού στην ΕΕ δεν υπόκεινται τακτικά σε ανεξάρτητες αξιολογήσεις. </a:t>
            </a:r>
          </a:p>
          <a:p>
            <a:pPr algn="just"/>
            <a:r>
              <a:rPr lang="el-GR" sz="1800" kern="0" dirty="0">
                <a:effectLst/>
                <a:latin typeface="Times New Roman" panose="02020603050405020304" pitchFamily="18" charset="0"/>
                <a:ea typeface="Calibri" panose="020F0502020204030204" pitchFamily="34" charset="0"/>
              </a:rPr>
              <a:t>6)Προκειμένου να αυξηθεί η διαφάνεια και η λογοδοσία έναντι του Ευρωπαϊκού Κοινοβουλίου και των πολιτών, η Επιτροπή πρέπει: α)να διενεργεί τακτικά εκ των υστέρων αξιολογήσεις επιδόσεων όσον αφορά τις αποφάσεις περί επιβολής των κανόνων, περιλαμβανομένου του αντικτύπου τους· β) να αναπτύξει, από κοινού με τις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Εθνικές Αρχές, μια προσέγγιση για τακτικές ανεξάρτητες αξιολογήσεις της επίτευξης των στρατηγικών στόχων επιβολής, για παράδειγμα με τη μορφή αξιολογήσεων από ομότιμους.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729768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9BB5CA-D018-9AF6-65C6-3D8861C57CDB}"/>
              </a:ext>
            </a:extLst>
          </p:cNvPr>
          <p:cNvSpPr>
            <a:spLocks noGrp="1"/>
          </p:cNvSpPr>
          <p:nvPr>
            <p:ph type="title"/>
          </p:nvPr>
        </p:nvSpPr>
        <p:spPr/>
        <p:txBody>
          <a:bodyPr>
            <a:normAutofit/>
          </a:bodyPr>
          <a:lstStyle/>
          <a:p>
            <a:pPr algn="just"/>
            <a:r>
              <a:rPr lang="el-GR" sz="3200" dirty="0"/>
              <a:t>Απάντηση και έργο της Επιτροπής</a:t>
            </a:r>
          </a:p>
        </p:txBody>
      </p:sp>
      <p:sp>
        <p:nvSpPr>
          <p:cNvPr id="3" name="Θέση περιεχομένου 2">
            <a:extLst>
              <a:ext uri="{FF2B5EF4-FFF2-40B4-BE49-F238E27FC236}">
                <a16:creationId xmlns:a16="http://schemas.microsoft.com/office/drawing/2014/main" id="{21AD7DD6-F0FD-277D-4522-9C5DF13E6637}"/>
              </a:ext>
            </a:extLst>
          </p:cNvPr>
          <p:cNvSpPr>
            <a:spLocks noGrp="1"/>
          </p:cNvSpPr>
          <p:nvPr>
            <p:ph idx="1"/>
          </p:nvPr>
        </p:nvSpPr>
        <p:spPr/>
        <p:txBody>
          <a:bodyPr>
            <a:normAutofit lnSpcReduction="10000"/>
          </a:bodyPr>
          <a:lstStyle/>
          <a:p>
            <a:pPr algn="just"/>
            <a:endParaRPr lang="el-G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0"/>
              </a:spcBef>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Απάντηση στο Ελεγκτικό Συνέδριο: δεσμεύεται να ερευνήσει νέους καλύτερους τρόπους εφαρμογής του κανονισμού, όπως και να αξιολογεί εκ των υστέρων τη βασιμότητα των υποθέσεων για την ανάπτυξη των αγορών, μετά την παρέμβασή της, καίτοι επισημαίνει ότι μια τέτοια αξιολόγηση εξαρτάται από τη διαθεσιμότητα επαρκών πόρων. </a:t>
            </a:r>
          </a:p>
          <a:p>
            <a:pPr algn="just">
              <a:spcBef>
                <a:spcPts val="0"/>
              </a:spcBef>
            </a:pPr>
            <a:r>
              <a:rPr lang="el-GR" sz="1800" dirty="0">
                <a:latin typeface="Times New Roman" panose="02020603050405020304" pitchFamily="18" charset="0"/>
                <a:ea typeface="Calibri" panose="020F0502020204030204" pitchFamily="34" charset="0"/>
                <a:cs typeface="Times New Roman" panose="02020603050405020304" pitchFamily="18" charset="0"/>
              </a:rPr>
              <a:t>Έργο της Επιτροπής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έκθεση για την πολιτική ανταγωνισμού 2020): 1) Παρά την πανδημία, το 2020 κοινοποιήθηκαν στην Επιτροπή 361 πράξεις. 2) Για να διασφαλιστεί η συνέχιση των δραστηριοτήτων στη διάρκεια της πανδημίας, η Επιτροπή εισήγαγε το εργαλείο ηλεκτρονικών κοινοποιήσεων e-</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Notifications</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το οποίο παρέχει τη δυνατότητα στις επιχειρήσεις να κοινοποιούν προγραμματισμένες συγκεντρώσεις ηλεκτρονικά.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ιαδικασίας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και έρευνας για την αξιολόγηση των συγκεντρώσεων.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μεγάλη πλειονότητα των συγκεντρώσεων που διερευνά η Επιτροπή δεν δημιουργεί προβλήματα ανταγωνισμού και εγκρίνεται μετά από προκαταρκτική έρευνα στη «φάση Ι». Σε ποσοστό χαμηλότερο του 5% των περιπτώσεων διεξάγεται διεξοδική έρευνα στη «φάση II» με βάση τις αρχικές ανησυχίες που εγείρονται στη φάση Ι. Σε ποσοστό 5-8% περίπου του συνόλου των κοινοποιούμενων συγκεντρώσεων, η Επιτροπή εντοπίζει ανησυχίες ότι η συγκέντρωση ενδέχεται να παρεμποδίσει τον αποτελεσματικό ανταγωνισμό. Στις περισσότερες περιπτώσεις, οι ανησυχίες αυτές αίρονται με διορθωτικά μέτρα που προτείνουν τα μέρη (είτε στη φάση Ι είτε στη φάση ΙΙ). Η Επιτροπή έχει απαγορεύσει μόνο 24 συγκεντρώσεις από το 1990 και 6 από το 2004, ποσοστό πολύ χαμηλότερο από το 1% των άνω των 5000 συγκεντρώσεων που κοινοποιήθηκαν.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67827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0615B3-6DE2-AE5F-580A-92A73B4BC7E8}"/>
              </a:ext>
            </a:extLst>
          </p:cNvPr>
          <p:cNvSpPr>
            <a:spLocks noGrp="1"/>
          </p:cNvSpPr>
          <p:nvPr>
            <p:ph type="title"/>
          </p:nvPr>
        </p:nvSpPr>
        <p:spPr/>
        <p:txBody>
          <a:bodyPr>
            <a:normAutofit fontScale="90000"/>
          </a:bodyPr>
          <a:lstStyle/>
          <a:p>
            <a:br>
              <a:rPr lang="el-GR" sz="3600" dirty="0"/>
            </a:br>
            <a:r>
              <a:rPr lang="el-GR" sz="3600" dirty="0"/>
              <a:t>Συγκεντρώσεις και ενέργεια:  </a:t>
            </a:r>
            <a:r>
              <a:rPr lang="el-GR" sz="3600" dirty="0">
                <a:effectLst/>
                <a:latin typeface="Times New Roman" panose="02020603050405020304" pitchFamily="18" charset="0"/>
                <a:ea typeface="Calibri" panose="020F0502020204030204" pitchFamily="34" charset="0"/>
                <a:cs typeface="Times New Roman" panose="02020603050405020304" pitchFamily="18" charset="0"/>
              </a:rPr>
              <a:t>η συγκέντρωση </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RWE</a:t>
            </a:r>
            <a:r>
              <a:rPr lang="el-GR" sz="36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E</a:t>
            </a:r>
            <a:r>
              <a:rPr lang="el-GR" sz="36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ON</a:t>
            </a:r>
            <a:br>
              <a:rPr lang="el-GR" sz="44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FC9530DF-8D0F-2FC7-C2CC-400083519ECC}"/>
              </a:ext>
            </a:extLst>
          </p:cNvPr>
          <p:cNvSpPr>
            <a:spLocks noGrp="1"/>
          </p:cNvSpPr>
          <p:nvPr>
            <p:ph idx="1"/>
          </p:nvPr>
        </p:nvSpPr>
        <p:spPr/>
        <p:txBody>
          <a:bodyPr>
            <a:normAutofit fontScale="92500"/>
          </a:bodyPr>
          <a:lstStyle/>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Στις 26.2.2019 η Επιτροπή υιοθέτησε απόφαση αναφορικά με την από 22.1.2019 κοινοποίηση μιας σχεδιαζόμενης συγκέντρωσης σύμφωνα με το άρθρο 4 του κανονισμού 139/2004, μεταξύ των εταιρειών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RWE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και Ε.ΟΝ.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n-US" sz="1800" dirty="0">
                <a:latin typeface="Times New Roman" panose="02020603050405020304" pitchFamily="18" charset="0"/>
                <a:cs typeface="Times New Roman" panose="02020603050405020304" pitchFamily="18" charset="0"/>
              </a:rPr>
              <a:t>[</a:t>
            </a:r>
            <a:r>
              <a:rPr lang="en-US" sz="1800" dirty="0" err="1">
                <a:latin typeface="Times New Roman" panose="02020603050405020304" pitchFamily="18" charset="0"/>
                <a:cs typeface="Times New Roman" panose="02020603050405020304" pitchFamily="18" charset="0"/>
              </a:rPr>
              <a:t>Rheinisch-Westfälisches</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Elektrizitätswerk</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Aktiengesellschaft</a:t>
            </a:r>
            <a:r>
              <a:rPr lang="en-US" sz="1800" dirty="0">
                <a:latin typeface="Times New Roman" panose="02020603050405020304" pitchFamily="18" charset="0"/>
                <a:cs typeface="Times New Roman" panose="02020603050405020304" pitchFamily="18" charset="0"/>
              </a:rPr>
              <a:t>]. H RWE </a:t>
            </a:r>
            <a:r>
              <a:rPr lang="el-GR" sz="1800" dirty="0">
                <a:latin typeface="Times New Roman" panose="02020603050405020304" pitchFamily="18" charset="0"/>
                <a:cs typeface="Times New Roman" panose="02020603050405020304" pitchFamily="18" charset="0"/>
              </a:rPr>
              <a:t>ιδρύθηκε το 1900 στο </a:t>
            </a:r>
            <a:r>
              <a:rPr lang="el-GR" sz="1800" dirty="0" err="1">
                <a:latin typeface="Times New Roman" panose="02020603050405020304" pitchFamily="18" charset="0"/>
                <a:cs typeface="Times New Roman" panose="02020603050405020304" pitchFamily="18" charset="0"/>
              </a:rPr>
              <a:t>Έσσεν</a:t>
            </a:r>
            <a:r>
              <a:rPr lang="el-GR" sz="1800" dirty="0">
                <a:latin typeface="Times New Roman" panose="02020603050405020304" pitchFamily="18" charset="0"/>
                <a:cs typeface="Times New Roman" panose="02020603050405020304" pitchFamily="18" charset="0"/>
              </a:rPr>
              <a:t> της Γερμανίας. Αναπτύχθηκε μέσω εξαγορών άλλων επιχειρήσεων στη Γερμανία, Βέλγιο και Γαλλία. Μετά το δεύτερο παγκόσμιο πόλεμο, συνέβαλε στην ίδρυση του πρώτου γερμανικού πυρηνικού αντιδραστήρα (1961). Οι εξαγορές συνεχίστηκαν και επεκτάθηκαν και στη Μεγάλη Βρετανία και ΗΠΑ. Το 2016, μεταβίβασε τον τομέα των ΑΠΕ στην εταιρεία </a:t>
            </a:r>
            <a:r>
              <a:rPr lang="en-US" sz="1800" dirty="0">
                <a:latin typeface="Times New Roman" panose="02020603050405020304" pitchFamily="18" charset="0"/>
                <a:cs typeface="Times New Roman" panose="02020603050405020304" pitchFamily="18" charset="0"/>
              </a:rPr>
              <a:t>Innogy. </a:t>
            </a:r>
            <a:r>
              <a:rPr lang="el-GR" sz="1800" dirty="0">
                <a:latin typeface="Times New Roman" panose="02020603050405020304" pitchFamily="18" charset="0"/>
                <a:cs typeface="Times New Roman" panose="02020603050405020304" pitchFamily="18" charset="0"/>
              </a:rPr>
              <a:t>Αυτή εξαγοράστηκε το 2018 από την επίσης γερμανική εταιρεία Ε.ΟΝ που το Ε σημαίνει ενέργεια και το ΟΝ φωτισμός. Η εξαγορά εντάχθηκε στο πλαίσιο μιας περίπλοκης συμφωνίας μεταξύ των δύο ομίλων. Η πρώτη αποκτά το 16.7% της δεύτερης, με αποτέλεσμα να μετατραπεί στην τρίτη μεγαλύτερη επιχείρηση στις </a:t>
            </a:r>
            <a:r>
              <a:rPr lang="el-GR" sz="1800" dirty="0" err="1">
                <a:latin typeface="Times New Roman" panose="02020603050405020304" pitchFamily="18" charset="0"/>
                <a:cs typeface="Times New Roman" panose="02020603050405020304" pitchFamily="18" charset="0"/>
              </a:rPr>
              <a:t>απε</a:t>
            </a:r>
            <a:r>
              <a:rPr lang="el-GR" sz="1800" dirty="0">
                <a:latin typeface="Times New Roman" panose="02020603050405020304" pitchFamily="18" charset="0"/>
                <a:cs typeface="Times New Roman" panose="02020603050405020304" pitchFamily="18" charset="0"/>
              </a:rPr>
              <a:t>, πίσω από τις </a:t>
            </a:r>
            <a:r>
              <a:rPr lang="en-US" sz="1800" dirty="0">
                <a:latin typeface="Times New Roman" panose="02020603050405020304" pitchFamily="18" charset="0"/>
                <a:cs typeface="Times New Roman" panose="02020603050405020304" pitchFamily="18" charset="0"/>
              </a:rPr>
              <a:t>Iberdrola </a:t>
            </a:r>
            <a:r>
              <a:rPr lang="el-GR" sz="1800" dirty="0">
                <a:latin typeface="Times New Roman" panose="02020603050405020304" pitchFamily="18" charset="0"/>
                <a:cs typeface="Times New Roman" panose="02020603050405020304" pitchFamily="18" charset="0"/>
              </a:rPr>
              <a:t>και </a:t>
            </a:r>
            <a:r>
              <a:rPr lang="en-US" sz="1800" dirty="0">
                <a:latin typeface="Times New Roman" panose="02020603050405020304" pitchFamily="18" charset="0"/>
                <a:cs typeface="Times New Roman" panose="02020603050405020304" pitchFamily="18" charset="0"/>
              </a:rPr>
              <a:t>Enel</a:t>
            </a:r>
            <a:r>
              <a:rPr lang="el-GR" sz="1800" dirty="0">
                <a:latin typeface="Times New Roman" panose="02020603050405020304" pitchFamily="18" charset="0"/>
                <a:cs typeface="Times New Roman" panose="02020603050405020304" pitchFamily="18" charset="0"/>
              </a:rPr>
              <a:t>, ενώ στην παραγωγή αιολικής ενέργειας η δεύτερη, με πρώτη</a:t>
            </a:r>
            <a:r>
              <a:rPr lang="de-DE"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Orsted</a:t>
            </a:r>
            <a:r>
              <a:rPr lang="en-US" sz="1800" dirty="0">
                <a:latin typeface="Times New Roman" panose="02020603050405020304" pitchFamily="18" charset="0"/>
                <a:cs typeface="Times New Roman" panose="02020603050405020304" pitchFamily="18" charset="0"/>
              </a:rPr>
              <a:t> [</a:t>
            </a:r>
            <a:r>
              <a:rPr lang="el-GR" sz="1800" dirty="0">
                <a:latin typeface="Times New Roman" panose="02020603050405020304" pitchFamily="18" charset="0"/>
                <a:cs typeface="Times New Roman" panose="02020603050405020304" pitchFamily="18" charset="0"/>
              </a:rPr>
              <a:t>Δανία]. </a:t>
            </a:r>
            <a:r>
              <a:rPr lang="en-US" sz="1800" dirty="0">
                <a:latin typeface="Times New Roman" panose="02020603050405020304" pitchFamily="18" charset="0"/>
                <a:cs typeface="Times New Roman" panose="02020603050405020304" pitchFamily="18" charset="0"/>
              </a:rPr>
              <a:t> </a:t>
            </a:r>
            <a:endParaRPr lang="el-GR" sz="1800" dirty="0">
              <a:latin typeface="Times New Roman" panose="02020603050405020304" pitchFamily="18" charset="0"/>
              <a:cs typeface="Times New Roman" panose="02020603050405020304" pitchFamily="18" charset="0"/>
            </a:endParaRP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Ειδικότερα, σ</a:t>
            </a:r>
            <a:r>
              <a:rPr lang="el-GR" sz="1800" kern="0" dirty="0">
                <a:effectLst/>
                <a:latin typeface="Times New Roman" panose="02020603050405020304" pitchFamily="18" charset="0"/>
                <a:ea typeface="Calibri" panose="020F0502020204030204" pitchFamily="34" charset="0"/>
              </a:rPr>
              <a:t>ύμφωνα με το σχέδιο συγκέντρωσης, η γερμανική εταιρεία </a:t>
            </a:r>
            <a:r>
              <a:rPr lang="en-US" sz="1800" kern="0" dirty="0">
                <a:effectLst/>
                <a:latin typeface="Times New Roman" panose="02020603050405020304" pitchFamily="18" charset="0"/>
                <a:ea typeface="Calibri" panose="020F0502020204030204" pitchFamily="34" charset="0"/>
              </a:rPr>
              <a:t>RWE AG</a:t>
            </a:r>
            <a:r>
              <a:rPr lang="el-GR" sz="1800" kern="0" dirty="0">
                <a:effectLst/>
                <a:latin typeface="Times New Roman" panose="02020603050405020304" pitchFamily="18" charset="0"/>
                <a:ea typeface="Calibri" panose="020F0502020204030204" pitchFamily="34" charset="0"/>
              </a:rPr>
              <a:t> αποκτά, κατά την έννοια του άρθρου 3.1 β) του κανονισμού,  αποκλειστικό έλεγχο επί ορισμένων στοιχείων παραγωγής της γερμανικής εταιρείας </a:t>
            </a:r>
            <a:r>
              <a:rPr lang="en-US" sz="1800" kern="0" dirty="0">
                <a:effectLst/>
                <a:latin typeface="Times New Roman" panose="02020603050405020304" pitchFamily="18" charset="0"/>
                <a:ea typeface="Calibri" panose="020F0502020204030204" pitchFamily="34" charset="0"/>
              </a:rPr>
              <a:t>E</a:t>
            </a:r>
            <a:r>
              <a:rPr lang="el-GR" sz="1800" kern="0" dirty="0">
                <a:effectLst/>
                <a:latin typeface="Times New Roman" panose="02020603050405020304" pitchFamily="18" charset="0"/>
                <a:ea typeface="Calibri" panose="020F0502020204030204" pitchFamily="34" charset="0"/>
              </a:rPr>
              <a:t>.</a:t>
            </a:r>
            <a:r>
              <a:rPr lang="en-US" sz="1800" kern="0" dirty="0">
                <a:effectLst/>
                <a:latin typeface="Times New Roman" panose="02020603050405020304" pitchFamily="18" charset="0"/>
                <a:ea typeface="Calibri" panose="020F0502020204030204" pitchFamily="34" charset="0"/>
              </a:rPr>
              <a:t>ON SE</a:t>
            </a:r>
            <a:r>
              <a:rPr lang="el-GR" sz="1800" kern="0" dirty="0">
                <a:effectLst/>
                <a:latin typeface="Times New Roman" panose="02020603050405020304" pitchFamily="18" charset="0"/>
                <a:ea typeface="Calibri" panose="020F0502020204030204" pitchFamily="34" charset="0"/>
              </a:rPr>
              <a:t>. Η συγκέντρωση πραγματοποιείται μέσω αγοράς στοιχείων του ενεργητικού και μετοχών. Το εξαγοραζόμενα στοιχεία περιλαμβάνονται σε εταιρείες με έδρα διάφορες χώρες του ομίλου της Ε.ΟΝ. [1)</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ON Climate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&amp;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Renewables GmbH</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Germany</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2)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Amrum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Offshore West GmbH</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Germany</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3)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ON Climate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&amp;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Renewables UK Limited</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UK</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4)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ON Climate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&amp;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Renewables North America</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LLC</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USA</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5)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ON Wind Sweden AB</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Sweden</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6)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ON Climate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&amp;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Renewables Italia S</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l</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Italy</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63095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67CBA9-9B39-9A33-691C-C3538E6256D1}"/>
              </a:ext>
            </a:extLst>
          </p:cNvPr>
          <p:cNvSpPr>
            <a:spLocks noGrp="1"/>
          </p:cNvSpPr>
          <p:nvPr>
            <p:ph type="title"/>
          </p:nvPr>
        </p:nvSpPr>
        <p:spPr/>
        <p:txBody>
          <a:bodyPr/>
          <a:lstStyle/>
          <a:p>
            <a:r>
              <a:rPr lang="el-GR" sz="4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3200" b="1" dirty="0">
                <a:effectLst/>
                <a:latin typeface="Times New Roman" panose="02020603050405020304" pitchFamily="18" charset="0"/>
                <a:ea typeface="Calibri" panose="020F0502020204030204" pitchFamily="34" charset="0"/>
                <a:cs typeface="Times New Roman" panose="02020603050405020304" pitchFamily="18" charset="0"/>
              </a:rPr>
              <a:t>Η </a:t>
            </a:r>
            <a:r>
              <a:rPr lang="el-GR" sz="3200" b="1" dirty="0" err="1">
                <a:effectLst/>
                <a:latin typeface="Times New Roman" panose="02020603050405020304" pitchFamily="18" charset="0"/>
                <a:ea typeface="Calibri" panose="020F0502020204030204" pitchFamily="34" charset="0"/>
                <a:cs typeface="Times New Roman" panose="02020603050405020304" pitchFamily="18" charset="0"/>
              </a:rPr>
              <a:t>ενωσιακή</a:t>
            </a:r>
            <a:r>
              <a:rPr lang="el-GR" sz="3200" b="1" dirty="0">
                <a:effectLst/>
                <a:latin typeface="Times New Roman" panose="02020603050405020304" pitchFamily="18" charset="0"/>
                <a:ea typeface="Calibri" panose="020F0502020204030204" pitchFamily="34" charset="0"/>
                <a:cs typeface="Times New Roman" panose="02020603050405020304" pitchFamily="18" charset="0"/>
              </a:rPr>
              <a:t> διάσταση της συγκέντρωσης </a:t>
            </a:r>
            <a:br>
              <a:rPr lang="el-GR" sz="44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256E0C3A-A7DD-D6DD-F4E9-E6DE8BA81A5D}"/>
              </a:ext>
            </a:extLst>
          </p:cNvPr>
          <p:cNvSpPr>
            <a:spLocks noGrp="1"/>
          </p:cNvSpPr>
          <p:nvPr>
            <p:ph idx="1"/>
          </p:nvPr>
        </p:nvSpPr>
        <p:spPr/>
        <p:txBody>
          <a:bodyPr>
            <a:normAutofit lnSpcReduction="10000"/>
          </a:bodyPr>
          <a:lstStyle/>
          <a:p>
            <a:pPr algn="just"/>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Οι επιχειρήσεις έχουν συνολικό κύκλο εργασιών σε παγκόσμια βάση πάνω από 5 δις ευρώ (η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RWE</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έχει πάνω από 40 δις και η Ε.ΟΝ πάνω από ένα δις) και δεν έχουν πάνω από τα 2/3 του συνολικού κοινοτικού κύκλου εργασιών τους εντός ενός και του ίδιου κράτους μέλους. </a:t>
            </a:r>
          </a:p>
          <a:p>
            <a:pPr algn="just"/>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Ο υπολογισμός του κύκλου εργασιών τους έγινε σύμφωνα με το άρθρο 5 του κανονισμού 139/2004, σύμφωνα με την πρώτη παράγραφο του οποίου: </a:t>
            </a:r>
          </a:p>
          <a:p>
            <a:pPr algn="just"/>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Ο συνολικός κύκλος εργασιών κατά την έννοια του παρόντος κανονισμού περιλαμβάνει τα ποσά που απορρέουν από την πώληση προϊόντων και την παροχή υπηρεσιών από συμμετέχουσες επιχειρήσεις κατά τη διάρκεια του τελευταίου οικονομικού έτους και που αντιστοιχούν στις συνήθεις δραστηριότητές τους, αφού αφαιρεθούν οι εκπτώσεις επί των πωλήσεων καθώς και ο φόρος προστιθέμενης αξίας και άλλοι φόροι που συνδέονται άμεσα με τον κύκλο εργασιών».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l-GR" dirty="0"/>
          </a:p>
        </p:txBody>
      </p:sp>
    </p:spTree>
    <p:extLst>
      <p:ext uri="{BB962C8B-B14F-4D97-AF65-F5344CB8AC3E}">
        <p14:creationId xmlns:p14="http://schemas.microsoft.com/office/powerpoint/2010/main" val="14192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837278-BBB3-5F21-B118-A5209C7EEAFC}"/>
              </a:ext>
            </a:extLst>
          </p:cNvPr>
          <p:cNvSpPr>
            <a:spLocks noGrp="1"/>
          </p:cNvSpPr>
          <p:nvPr>
            <p:ph type="title"/>
          </p:nvPr>
        </p:nvSpPr>
        <p:spPr/>
        <p:txBody>
          <a:bodyPr/>
          <a:lstStyle/>
          <a:p>
            <a:r>
              <a:rPr lang="el-GR" dirty="0"/>
              <a:t>Ορισμός σχετικής αγοράς </a:t>
            </a:r>
          </a:p>
        </p:txBody>
      </p:sp>
      <p:sp>
        <p:nvSpPr>
          <p:cNvPr id="3" name="Θέση περιεχομένου 2">
            <a:extLst>
              <a:ext uri="{FF2B5EF4-FFF2-40B4-BE49-F238E27FC236}">
                <a16:creationId xmlns:a16="http://schemas.microsoft.com/office/drawing/2014/main" id="{A7042E78-707E-1BFF-363D-8CF6B666A41E}"/>
              </a:ext>
            </a:extLst>
          </p:cNvPr>
          <p:cNvSpPr>
            <a:spLocks noGrp="1"/>
          </p:cNvSpPr>
          <p:nvPr>
            <p:ph idx="1"/>
          </p:nvPr>
        </p:nvSpPr>
        <p:spPr/>
        <p:txBody>
          <a:bodyPr>
            <a:normAutofit lnSpcReduction="10000"/>
          </a:bodyPr>
          <a:lstStyle/>
          <a:p>
            <a:pPr algn="just">
              <a:spcBef>
                <a:spcPts val="0"/>
              </a:spcBef>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Αμφότερες οι εταιρείες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RWE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και Ε.ΟΝ κατέχουν και λειτουργούν εγκαταστάσεις παραγωγής ενέργειας σε αρκετές χώρες, εντός και εκτός ΕΕ. Οι δραστηριότητές τους συμπίπτουν στους τομείς της παραγωγής και χονδρικής  προμήθειας ενέργειας, ιδίως στη Γερμανία και στο Ηνωμένο Βασίλειο. Οι δραστηριότητές τους συμπίπτουν επίσης στη Γαλλία, στην Ιταλία και στην Πολωνία, αλλά σε αυτές τις χώρες η παρουσία τους είναι ισχνή, μη ξεπερνώντας το 5% της αγοράς.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Επιπροσθέτως, η συνολικά σχεδιαζόμενη συγκέντρωση οδηγεί σε δύο κάθετους συνδέσμους μεταξύ της παραγωγής και χονδρικής προμήθειας ενέργειας: α) στη λιανική προμήθεια ενέργειας, η απόκτηση του 16.67% του κεφαλαίου της Ε.ΟΝ από τη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RWE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θα δημιουργήσει ένα δομικό (κάθετο)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σύνδεσμ</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μεταξύ των δραστηριοτήτων της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RWE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στην προηγούμενη αγορά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RWE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 upstream activities</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των δραστηριοτήτων της Ε.ΟΝ στην επόμενη αγορά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ON</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 downstream activities</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β) στον τομέα της μεταφοράς ηλεκτρικής ενέργειας, η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RWE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ελέγχει (από κοινού με την εταιρεία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Commerz Real AG</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τον ένα από τους τέσσερις διαχειριστές του γερμανικού συστήματος μεταφοράς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TSOs</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την εταιρεία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Amprion</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GmbH</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(το δίκτυο διασχίζει 7 γερμανικά κρατίδια). Ενώ ο κάθετος σύνδεσμός μεταξύ της μεταφοράς και της παραγωγής/χονδρικής προμήθειας προϋπήρχε, η συγκέντρωση θα μπορούσε θεωρητικά να τροποποιήσει τη θέση της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RWE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στην αγορά της παραγωγής και χονδρικής προμήθειας και να επηρεάσει την ικανότητα ή τα κίνητρά της να προβεί σε στρατηγικές αποκλεισμού.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Αμφότερες οι εταιρείες δραστηριοποιούνται στο εμπόριο αδειών εμπορίας διοξειδίου του άνθρακα. Ωστόσο, οι συναλλαγές αυτές δεν δημιουργούν θέματα οριζόντιας ή κάθετης προσβολής των αγορών στον τομέα της εμπορίας αδειών και ως εκ τούτου δεν αναλύονται στην απόφαση.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1162461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08ED05-D6C1-DE2B-DEB6-9C0162C26E9B}"/>
              </a:ext>
            </a:extLst>
          </p:cNvPr>
          <p:cNvSpPr>
            <a:spLocks noGrp="1"/>
          </p:cNvSpPr>
          <p:nvPr>
            <p:ph type="title"/>
          </p:nvPr>
        </p:nvSpPr>
        <p:spPr/>
        <p:txBody>
          <a:bodyPr/>
          <a:lstStyle/>
          <a:p>
            <a:r>
              <a:rPr lang="el-GR" dirty="0"/>
              <a:t>Ορισμός αγοράς προϊόντος </a:t>
            </a:r>
          </a:p>
        </p:txBody>
      </p:sp>
      <p:sp>
        <p:nvSpPr>
          <p:cNvPr id="3" name="Θέση περιεχομένου 2">
            <a:extLst>
              <a:ext uri="{FF2B5EF4-FFF2-40B4-BE49-F238E27FC236}">
                <a16:creationId xmlns:a16="http://schemas.microsoft.com/office/drawing/2014/main" id="{DE22182D-4AA9-AC45-5399-47DB05344C2E}"/>
              </a:ext>
            </a:extLst>
          </p:cNvPr>
          <p:cNvSpPr>
            <a:spLocks noGrp="1"/>
          </p:cNvSpPr>
          <p:nvPr>
            <p:ph idx="1"/>
          </p:nvPr>
        </p:nvSpPr>
        <p:spPr/>
        <p:txBody>
          <a:bodyPr>
            <a:normAutofit fontScale="92500" lnSpcReduction="20000"/>
          </a:bodyPr>
          <a:lstStyle/>
          <a:p>
            <a:pPr algn="just"/>
            <a:r>
              <a:rPr lang="el-GR" sz="2000" dirty="0">
                <a:latin typeface="Times New Roman" panose="02020603050405020304" pitchFamily="18" charset="0"/>
                <a:ea typeface="Calibri" panose="020F0502020204030204" pitchFamily="34" charset="0"/>
                <a:cs typeface="Times New Roman" panose="02020603050405020304" pitchFamily="18" charset="0"/>
              </a:rPr>
              <a:t>Γερμανική αρχή του ανταγωνισμού: πρέπει να οριστεί σχετική αγορά </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για την παραγωγή ενέργειας από ανανεώσιμες πηγές ενέργειας, που ενισχύονται από κρατικούς πόρους, δυνάμει του σχετικού γερμανικού νόμου, επειδή ενώ η εν λόγω παραγωγή ασκεί ανταγωνιστική πίεση στις συμβατικές μορφές παραγωγής ενέργειας (ατομική ενέργεια, λιγνίτης, φυσικό αέριο), οι συμβατικές εγκαταστάσεις ασκούν πολύ περιορισμένη ανταγωνιστική επίδραση στις ανανεώσιμες πηγές ενέργειας που επωφελούνται από τους κρατικούς πόρους. Αυτό συμβαίνει επειδή η κρατική ενίσχυση καθιστά την ανανεώσιμη ενέργεια λιγότερο ακριβή από τις άλλες, και έτσι θα προσφέρεται πάντοτε πρώτη στην αγορά. </a:t>
            </a:r>
          </a:p>
          <a:p>
            <a:pPr algn="just"/>
            <a:r>
              <a:rPr lang="el-GR" sz="2000" dirty="0">
                <a:latin typeface="Times New Roman" panose="02020603050405020304" pitchFamily="18" charset="0"/>
                <a:ea typeface="Calibri" panose="020F0502020204030204" pitchFamily="34" charset="0"/>
                <a:cs typeface="Times New Roman" panose="02020603050405020304" pitchFamily="18" charset="0"/>
              </a:rPr>
              <a:t>Επιτροπή: </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η προκείμενη υπόθεση δεν θέτει θέμα διαφορετικού ορισμού της σχετικής αγοράς, επειδή όπως και να οριστεί η αγορά της ενέργειας (ανανεώσιμη ή μη, ενισχυόμενη ή μη) δεν δημιουργούνται ζητήματα ανταγωνισμού.  Όπως προσθέτει, στο παρελθόν η Επιτροπή έκρινε αναγκαίο το χωρισμό της αγοράς χονδρικής προμήθειας από την αγορά της εξισορρόπησης παροχής επικουρικών υπηρεσιών. Η αγορά εξισορρόπησης απαιτείται για να διατηρείται η ενδεδειγμένη πίεση στο δίκτυο και σε αυτήν την αγορά οι διαχειριστές δικτύων αγοράζουν ενέργεια για να καλύψουν την απόκλιση μεταξύ παραγωγής και κατανάλωσης στην περιοχή ελέγχου τους. Μάλιστα, η Επιτροπή έκρινε αναγκαίο να οριοθετήσει στενότερα την αγορά εξισορρόπησης, ανάλογα με τη φύση και την αποστολή των υπηρεσιών εξισορρόπησης. </a:t>
            </a:r>
            <a:r>
              <a:rPr lang="el-GR" sz="2000">
                <a:latin typeface="Times New Roman" panose="02020603050405020304" pitchFamily="18" charset="0"/>
                <a:ea typeface="Calibri" panose="020F0502020204030204" pitchFamily="34" charset="0"/>
                <a:cs typeface="Times New Roman" panose="02020603050405020304" pitchFamily="18" charset="0"/>
              </a:rPr>
              <a:t>Σ</a:t>
            </a:r>
            <a:r>
              <a:rPr lang="el-GR" sz="2000">
                <a:effectLst/>
                <a:latin typeface="Times New Roman" panose="02020603050405020304" pitchFamily="18" charset="0"/>
                <a:ea typeface="Calibri" panose="020F0502020204030204" pitchFamily="34" charset="0"/>
                <a:cs typeface="Times New Roman" panose="02020603050405020304" pitchFamily="18" charset="0"/>
              </a:rPr>
              <a:t>την </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προκείμενη υπόθεση δεν τίθεται θέμα διάκρισης της αγοράς σε αγορά εξισορρόπησης και παροχής επικουρικών υπηρεσιών, επειδή δεν δημιουργούνται ζητήματα ανταγωνισμού.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7985596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55C496-7B6D-806D-2D3B-883F4F5A6B86}"/>
              </a:ext>
            </a:extLst>
          </p:cNvPr>
          <p:cNvSpPr>
            <a:spLocks noGrp="1"/>
          </p:cNvSpPr>
          <p:nvPr>
            <p:ph type="title"/>
          </p:nvPr>
        </p:nvSpPr>
        <p:spPr/>
        <p:txBody>
          <a:bodyPr/>
          <a:lstStyle/>
          <a:p>
            <a:r>
              <a:rPr lang="el-GR" dirty="0"/>
              <a:t>Ορισμός γεωγραφικής αγοράς </a:t>
            </a:r>
          </a:p>
        </p:txBody>
      </p:sp>
      <p:sp>
        <p:nvSpPr>
          <p:cNvPr id="3" name="Θέση περιεχομένου 2">
            <a:extLst>
              <a:ext uri="{FF2B5EF4-FFF2-40B4-BE49-F238E27FC236}">
                <a16:creationId xmlns:a16="http://schemas.microsoft.com/office/drawing/2014/main" id="{C5B2452C-6ED5-6B74-B97B-4227C3E2153F}"/>
              </a:ext>
            </a:extLst>
          </p:cNvPr>
          <p:cNvSpPr>
            <a:spLocks noGrp="1"/>
          </p:cNvSpPr>
          <p:nvPr>
            <p:ph idx="1"/>
          </p:nvPr>
        </p:nvSpPr>
        <p:spPr/>
        <p:txBody>
          <a:bodyPr>
            <a:normAutofit lnSpcReduction="10000"/>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Σύμφωνα με την απόφαση της Επιτροπής, ο ορισμός της αγοράς παραγωγής και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χονδρεμπορικής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προμήθειας από γεωγραφικής άποψης ταυτίζεται με την εθνική αγορά. Ωστόσο, σε ορισμένες περιπτώσεις όπου υφίστανται ικανοποιητικές διασυνδέσεις μεταξύ των κρατών μελών, η αγορά γεωγραφικά διευρύνεται. Αυτό συμβαίνει επίσης στην περίπτωση που δύο κράτη μέλη ανήκουν στην ίδια ζώνη προσφοράς. Στην περίπτωση της Γερμανίας, η Γερμανία ανήκει στην ίδια ζώνη προσφοράς, όπως και το Λουξεμβούργο. Οπότε, εν προκειμένω γεωγραφική αγορά είναι αυτή των δύο χωρών.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Όσον αφορά το Ηνωμένο Βασίλειο, η γεωγραφική αγορά ταυτίζεται με την εθνική αγορά. Ωστόσο, δεδομένου ότι η αγορά αυτή δεν επηρεάζεται από τη συγκέντρωση, δεν λαμβάνεται υπόψη. Σημειώνεται ωστόσο ότι στη χώρα αυτή, η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RWE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κατέχει μερίδιο αγοράς μεταξύ 10 και 20%, με δεδομένα του 2017, και η εταιρεία Ε.ΟΝ κατέχει μόνο μερίδιο αγοράς 1%. Ο μεγαλύτερος προμηθευτής ενέργειας είναι η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EDF</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με ποσοστό 24% στο σύνολο της παραγόμενης ενέργειας. Οι υπόλοιποι ανταγωνιστές έχουν ποσοστά μεταξύ 5 και 8%, οπότε ουδείς παραγωγός έχει μονομερώς ισχυρή ανταγωνιστική θέση.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Μεταφορά ενέργειας: Κατά το παρελθόν, η Επιτροπή θεωρούσε κατά πάγιο τρόπο ότι κάθε δίκτυο μεταφοράς συνιστά μια χωριστή αγορά προϊόντος, η γεωγραφική έκταση της οποίας ταυτιζόταν με την περιοχή κάλυψης από το δίκτυο. Επομένως, κάθε διαχειριστής θεωρούνταν ως μονοπώλιο του δικού του δικτύου. Εν προκειμένω, δεν τίθεται θέμα διαφοροποίησης, οπότε το δίκτυο που διαχειρίζεται η εταιρεία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Amprion</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συνιστά μια χωριστή γεωγραφική αγορά προϊόντος.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426425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43DE18-DA28-08F6-21DA-3E8E53515C7C}"/>
              </a:ext>
            </a:extLst>
          </p:cNvPr>
          <p:cNvSpPr>
            <a:spLocks noGrp="1"/>
          </p:cNvSpPr>
          <p:nvPr>
            <p:ph type="title"/>
          </p:nvPr>
        </p:nvSpPr>
        <p:spPr/>
        <p:txBody>
          <a:bodyPr/>
          <a:lstStyle/>
          <a:p>
            <a:r>
              <a:rPr lang="el-GR" dirty="0"/>
              <a:t>Γενικές επισημάνσεις </a:t>
            </a:r>
          </a:p>
        </p:txBody>
      </p:sp>
      <p:sp>
        <p:nvSpPr>
          <p:cNvPr id="3" name="Θέση περιεχομένου 2">
            <a:extLst>
              <a:ext uri="{FF2B5EF4-FFF2-40B4-BE49-F238E27FC236}">
                <a16:creationId xmlns:a16="http://schemas.microsoft.com/office/drawing/2014/main" id="{BF4ED44F-89F5-05BB-6221-FB1A12D627BB}"/>
              </a:ext>
            </a:extLst>
          </p:cNvPr>
          <p:cNvSpPr>
            <a:spLocks noGrp="1"/>
          </p:cNvSpPr>
          <p:nvPr>
            <p:ph idx="1"/>
          </p:nvPr>
        </p:nvSpPr>
        <p:spPr/>
        <p:txBody>
          <a:bodyPr>
            <a:normAutofit lnSpcReduction="10000"/>
          </a:bodyPr>
          <a:lstStyle/>
          <a:p>
            <a:pPr algn="just"/>
            <a:r>
              <a:rPr lang="el-GR" sz="1800" kern="0" dirty="0">
                <a:effectLst/>
                <a:latin typeface="Times New Roman" panose="02020603050405020304" pitchFamily="18" charset="0"/>
                <a:ea typeface="Calibri" panose="020F0502020204030204" pitchFamily="34" charset="0"/>
              </a:rPr>
              <a:t>Η εγκαθίδρυση της εσωτερικής αγοράς θα έπρεπε κανονικά να είχε ως αποτέλεσμα την μεγέθυνση των επιχειρήσεων, η οποία θα προερχόταν από την υιοθέτηση στρατηγικών ανάπτυξης για να επιτευχθούν οικονομίες κλίμακας. Μια τέτοια μεγέθυνση που βασίζεται στην αυτόνομη ανάπτυξη της οικονομικής ισχύος των επιχειρήσεων διαφέρει εκείνης που είναι αποτέλεσμα συγχωνεύσεων, αγορών, συμμετοχών και άλλων μεθόδων συγκεντρώσεων. </a:t>
            </a:r>
          </a:p>
          <a:p>
            <a:pPr algn="just"/>
            <a:r>
              <a:rPr lang="el-GR" sz="1800" kern="0" dirty="0">
                <a:effectLst/>
                <a:latin typeface="Times New Roman" panose="02020603050405020304" pitchFamily="18" charset="0"/>
                <a:ea typeface="Calibri" panose="020F0502020204030204" pitchFamily="34" charset="0"/>
              </a:rPr>
              <a:t>Μειονεκτήματα: με τις συγκεντρώσεις επέρχεται μείωση του αριθμού των ανταγωνιστών στην αγορά, με αποτέλεσμα να μειώνεται ο ανταγωνισμός, πολύ περισσότερο που αυξάνεται σημαντικά η ισχύς της νέας οντότητας. </a:t>
            </a:r>
          </a:p>
          <a:p>
            <a:pPr algn="just"/>
            <a:r>
              <a:rPr lang="el-GR" sz="1800" kern="0" dirty="0">
                <a:effectLst/>
                <a:latin typeface="Times New Roman" panose="02020603050405020304" pitchFamily="18" charset="0"/>
                <a:ea typeface="Calibri" panose="020F0502020204030204" pitchFamily="34" charset="0"/>
              </a:rPr>
              <a:t>Πλεονεκτήματα:  η συγκέντρωση μπορεί να ασκήσει θετικές επιδράσεις στον ανταγωνισμό, όταν οδηγεί στην ενδυνάμωση μικρομεσαίων επιχειρήσεων, με αποτέλεσμα να είναι σε θέση να ανταγωνίζονται επιχειρήσεις σε δεσπόζουσα θέση. Η απόκτηση μιας εταιρείας για την τεχνολογική της υπεροχή, τα αποτελεσματικά δίκτυα διανομών, τις ικανότητες διοίκησης και τις χρηματοδοτικές της ικανότητες, επιτρέπει την ανάπτυξη ενός αποτελεσματικότερου ανταγωνισμού, μεταξύ των ανταγωνιζόμενων στην αγορά. Οποιαδήποτε επομένως συστηματική απαγόρευσή τους αντίκειται στη λογική της ελεύθερης αγοράς.</a:t>
            </a:r>
          </a:p>
          <a:p>
            <a:pPr algn="just"/>
            <a:r>
              <a:rPr lang="el-GR" sz="1800" kern="0" dirty="0">
                <a:effectLst/>
                <a:latin typeface="Times New Roman" panose="02020603050405020304" pitchFamily="18" charset="0"/>
                <a:ea typeface="Calibri" panose="020F0502020204030204" pitchFamily="34" charset="0"/>
              </a:rPr>
              <a:t>Χαρακτηριστικά: επιφέρει μόνιμη δομική αλλαγή στις συμμετέχουσες επιχειρήσεις. Απαιτεί την εγκαθίδρυση ενός προληπτικού και συνολικού συστήματος ελέγχου, το οποίο από πριν και οριστικά θα επιτρέπει ή θα απαγορεύει την επιχειρούμενη συγκέντρωση</a:t>
            </a:r>
            <a:endParaRPr lang="el-GR" dirty="0"/>
          </a:p>
        </p:txBody>
      </p:sp>
    </p:spTree>
    <p:extLst>
      <p:ext uri="{BB962C8B-B14F-4D97-AF65-F5344CB8AC3E}">
        <p14:creationId xmlns:p14="http://schemas.microsoft.com/office/powerpoint/2010/main" val="31794150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E75E1B-6A49-BDE9-2EB6-46279768864D}"/>
              </a:ext>
            </a:extLst>
          </p:cNvPr>
          <p:cNvSpPr>
            <a:spLocks noGrp="1"/>
          </p:cNvSpPr>
          <p:nvPr>
            <p:ph type="title"/>
          </p:nvPr>
        </p:nvSpPr>
        <p:spPr/>
        <p:txBody>
          <a:bodyPr>
            <a:normAutofit fontScale="90000"/>
          </a:bodyPr>
          <a:lstStyle/>
          <a:p>
            <a:br>
              <a:rPr lang="el-GR" sz="3600" dirty="0">
                <a:effectLst/>
                <a:latin typeface="Times New Roman" panose="02020603050405020304" pitchFamily="18" charset="0"/>
                <a:ea typeface="Calibri" panose="020F0502020204030204" pitchFamily="34" charset="0"/>
                <a:cs typeface="Times New Roman" panose="02020603050405020304" pitchFamily="18" charset="0"/>
              </a:rPr>
            </a:br>
            <a:r>
              <a:rPr lang="el-GR" sz="3600" dirty="0">
                <a:effectLst/>
                <a:latin typeface="Times New Roman" panose="02020603050405020304" pitchFamily="18" charset="0"/>
                <a:ea typeface="Calibri" panose="020F0502020204030204" pitchFamily="34" charset="0"/>
                <a:cs typeface="Times New Roman" panose="02020603050405020304" pitchFamily="18" charset="0"/>
              </a:rPr>
              <a:t>Προμήθεια ενέργειας στη λιανική αγορά: η σχετική αγορά </a:t>
            </a:r>
            <a:br>
              <a:rPr lang="el-GR" sz="44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11D978E9-5CFE-546F-2CFF-8337CFC57985}"/>
              </a:ext>
            </a:extLst>
          </p:cNvPr>
          <p:cNvSpPr>
            <a:spLocks noGrp="1"/>
          </p:cNvSpPr>
          <p:nvPr>
            <p:ph idx="1"/>
          </p:nvPr>
        </p:nvSpPr>
        <p:spPr/>
        <p:txBody>
          <a:bodyPr/>
          <a:lstStyle/>
          <a:p>
            <a:pPr algn="just"/>
            <a:r>
              <a:rPr lang="el-GR"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Στον τομέα της λιανικής παροχής ενέργειας η Επιτροπή διακρίνει ανάλογα με τους πελάτες (νοικοκυριά, μικρές και μεσαίες επιχειρήσεις και μεγάλοι βιομηχανικοί καταναλωτές). </a:t>
            </a:r>
          </a:p>
          <a:p>
            <a:pPr algn="just"/>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Η γεωγραφική διάσταση ταυτίζεται συνήθως με την εθνική αγορά, καίτοι για ορισμένες χώρες, όπως η Γερμανία, η Επιτροπή την οριοθέτησε κατά περιφέρεια ή τοπικά.</a:t>
            </a:r>
          </a:p>
          <a:p>
            <a:pPr algn="just"/>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Κατά την απόφαση οι αγορές λιανικής ενδιαφέρουν για την αξιολόγηση του κάθετου συνδέσμου που δημιουργείται από το μερίδιο που η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RWE</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θα αποκτήσει στην Ε.ΟΝ. Η αξιολόγηση των επιπτώσεων αυτού του μειοψηφικού ποσοστού δεν εξαρτάται από τον ακριβή ορισμό της αγοράς προϊόντος επόμενου σταδίου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downstream product market definition</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34420482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0F8111-26A1-38F1-894F-4F5B7BE5D2D4}"/>
              </a:ext>
            </a:extLst>
          </p:cNvPr>
          <p:cNvSpPr>
            <a:spLocks noGrp="1"/>
          </p:cNvSpPr>
          <p:nvPr>
            <p:ph type="title"/>
          </p:nvPr>
        </p:nvSpPr>
        <p:spPr/>
        <p:txBody>
          <a:bodyPr/>
          <a:lstStyle/>
          <a:p>
            <a:r>
              <a:rPr lang="el-GR" dirty="0"/>
              <a:t>Επίδραση στον ανταγωνισμό </a:t>
            </a:r>
          </a:p>
        </p:txBody>
      </p:sp>
      <p:sp>
        <p:nvSpPr>
          <p:cNvPr id="3" name="Θέση περιεχομένου 2">
            <a:extLst>
              <a:ext uri="{FF2B5EF4-FFF2-40B4-BE49-F238E27FC236}">
                <a16:creationId xmlns:a16="http://schemas.microsoft.com/office/drawing/2014/main" id="{B354052D-8781-A0C5-B948-568A19BE9529}"/>
              </a:ext>
            </a:extLst>
          </p:cNvPr>
          <p:cNvSpPr>
            <a:spLocks noGrp="1"/>
          </p:cNvSpPr>
          <p:nvPr>
            <p:ph idx="1"/>
          </p:nvPr>
        </p:nvSpPr>
        <p:spPr/>
        <p:txBody>
          <a:bodyPr>
            <a:normAutofit lnSpcReduction="10000"/>
          </a:bodyPr>
          <a:lstStyle/>
          <a:p>
            <a:pPr marL="0" indent="0" algn="just">
              <a:buNone/>
            </a:pPr>
            <a:r>
              <a:rPr lang="el-GR" sz="1800" kern="0" dirty="0">
                <a:effectLst/>
                <a:latin typeface="Times New Roman" panose="02020603050405020304" pitchFamily="18" charset="0"/>
                <a:ea typeface="Calibri" panose="020F0502020204030204" pitchFamily="34" charset="0"/>
              </a:rPr>
              <a:t>Σύμφωνα με τη νομολογία του Δικαστηρίου της ΕΕ, ο έλεγχος των συγκεντρώσεων εκ μέρους της Επιτροπής απαιτεί μια ανάλυση των προοπτικών εξελίξεως μιας αγοράς, η οποία συνίσταται στο να εξετάζεται κατά ποιον τρόπο μια τέτοια συγκέντρωση θα μπορούσε να μεταβάλει τους παράγοντες που καθορίζουν την κατάσταση του ανταγωνισμού σε συγκεκριμένη αγορά, προκειμένου να εξακριβωθεί αν το αποτέλεσμα θα είναι να δημιουργηθεί σημαντικό εμπόδιο για τον αποτελεσματικό ανταγωνισμό. Η ανάλυση αυτή απαιτεί να εικάσει κανείς τις διάφορες σχέσεις αιτίου και αποτελέσματος, προκειμένου να επιλέξει εκείνες που είναι οι πιο πιθανές. </a:t>
            </a:r>
          </a:p>
          <a:p>
            <a:pPr marL="342900" lvl="0" indent="-342900" algn="just">
              <a:buFont typeface="+mj-lt"/>
              <a:buAutoNum type="arabicPeriod"/>
            </a:pP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Οριζόντιες επικαλύψεις: </a:t>
            </a:r>
            <a:r>
              <a:rPr lang="el-GR" sz="1800" b="1" i="1" u="sng" dirty="0">
                <a:effectLst/>
                <a:latin typeface="Times New Roman" panose="02020603050405020304" pitchFamily="18" charset="0"/>
                <a:ea typeface="Calibri" panose="020F0502020204030204" pitchFamily="34" charset="0"/>
                <a:cs typeface="Times New Roman" panose="02020603050405020304" pitchFamily="18" charset="0"/>
              </a:rPr>
              <a:t>παραγωγή και </a:t>
            </a:r>
            <a:r>
              <a:rPr lang="el-GR" sz="1800" b="1" i="1" u="sng" dirty="0" err="1">
                <a:effectLst/>
                <a:latin typeface="Times New Roman" panose="02020603050405020304" pitchFamily="18" charset="0"/>
                <a:ea typeface="Calibri" panose="020F0502020204030204" pitchFamily="34" charset="0"/>
                <a:cs typeface="Times New Roman" panose="02020603050405020304" pitchFamily="18" charset="0"/>
              </a:rPr>
              <a:t>χονδρεμπορική</a:t>
            </a:r>
            <a:r>
              <a:rPr lang="el-GR" sz="1800" b="1" i="1" u="sng" dirty="0">
                <a:effectLst/>
                <a:latin typeface="Times New Roman" panose="02020603050405020304" pitchFamily="18" charset="0"/>
                <a:ea typeface="Calibri" panose="020F0502020204030204" pitchFamily="34" charset="0"/>
                <a:cs typeface="Times New Roman" panose="02020603050405020304" pitchFamily="18" charset="0"/>
              </a:rPr>
              <a:t> προμήθεια ενέργειας στη Γερμανία: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Επιτροπή οφείλει να εκτιμήσει τα αποτελέσματα που έχει η συγκέντρωση στον ανταγωνισμό, όσον αφορά τις αγορές στις οποίες υπάρχει επικάλυψη μεταξύ των δραστηριοτήτων των μερών της συγκέντρωσης. Για να διαπιστωθεί εάν δημιουργείται δεσπόζουσα θέση ή ενισχύεται από αυτήν. </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Δομ</a:t>
            </a:r>
            <a:r>
              <a:rPr lang="el-GR" sz="1800" b="1" dirty="0">
                <a:latin typeface="Times New Roman" panose="02020603050405020304" pitchFamily="18" charset="0"/>
                <a:ea typeface="Calibri" panose="020F0502020204030204" pitchFamily="34" charset="0"/>
                <a:cs typeface="Times New Roman" panose="02020603050405020304" pitchFamily="18" charset="0"/>
              </a:rPr>
              <a:t>ή αγοράς</a:t>
            </a:r>
            <a:r>
              <a:rPr lang="el-GR" sz="1800" dirty="0">
                <a:latin typeface="Times New Roman" panose="02020603050405020304" pitchFamily="18" charset="0"/>
                <a:ea typeface="Calibri" panose="020F0502020204030204" pitchFamily="34" charset="0"/>
                <a:cs typeface="Times New Roman" panose="02020603050405020304" pitchFamily="18" charset="0"/>
              </a:rPr>
              <a:t>: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Από τη συνολική παραγωγή 601.4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TWh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το 2017, η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RWE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παράγει ένα ποσοστό μεταξύ 20-30%, η Ε.ΟΝ έως 1% και οι 4 υπόλοιποι μεγάλοι παραγωγή έως το 10% της αγοράς έκαστος. Η </a:t>
            </a:r>
            <a:r>
              <a:rPr lang="de-DE" sz="1800" dirty="0">
                <a:effectLst/>
                <a:latin typeface="Times New Roman" panose="02020603050405020304" pitchFamily="18" charset="0"/>
                <a:ea typeface="Calibri" panose="020F0502020204030204" pitchFamily="34" charset="0"/>
                <a:cs typeface="Times New Roman" panose="02020603050405020304" pitchFamily="18" charset="0"/>
              </a:rPr>
              <a:t>RWE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είναι επίσης ο μεγαλύτερος προμηθευτές ενέργειας που παράγεται από συμβατικές πηγές (30-40%), ακολουθούμενη από την </a:t>
            </a:r>
            <a:r>
              <a:rPr lang="de-DE" sz="1800" dirty="0">
                <a:effectLst/>
                <a:latin typeface="Times New Roman" panose="02020603050405020304" pitchFamily="18" charset="0"/>
                <a:ea typeface="Calibri" panose="020F0502020204030204" pitchFamily="34" charset="0"/>
                <a:cs typeface="Times New Roman" panose="02020603050405020304" pitchFamily="18" charset="0"/>
              </a:rPr>
              <a:t>LEAG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(10-20%), την </a:t>
            </a:r>
            <a:r>
              <a:rPr lang="de-DE" sz="1800" dirty="0">
                <a:effectLst/>
                <a:latin typeface="Times New Roman" panose="02020603050405020304" pitchFamily="18" charset="0"/>
                <a:ea typeface="Calibri" panose="020F0502020204030204" pitchFamily="34" charset="0"/>
                <a:cs typeface="Times New Roman" panose="02020603050405020304" pitchFamily="18" charset="0"/>
              </a:rPr>
              <a:t>EnBW</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(0-10%) και την </a:t>
            </a:r>
            <a:r>
              <a:rPr lang="de-DE" sz="1800" dirty="0">
                <a:effectLst/>
                <a:latin typeface="Times New Roman" panose="02020603050405020304" pitchFamily="18" charset="0"/>
                <a:ea typeface="Calibri" panose="020F0502020204030204" pitchFamily="34" charset="0"/>
                <a:cs typeface="Times New Roman" panose="02020603050405020304" pitchFamily="18" charset="0"/>
              </a:rPr>
              <a:t>Uniper</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(0-10%). Η Ε.ΟΝ κατείχε, πριν από τη συγκέντρωση, ποσοστό 5-10%, προερχόμενο από πυρηνική ενέργεια. Στον τομέα της ανανεώσιμης ενέργειας που ανερχόταν για το 2017 σε 204.8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TWh</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τα συμβαλλόμενα μέρη έχουν ποσοστό έως 5%, ενώ οι παραγωγοί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Vattenfall</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και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EnBW</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από 0-10% έκαστος.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buNone/>
            </a:pPr>
            <a:endParaRPr lang="el-GR" dirty="0"/>
          </a:p>
        </p:txBody>
      </p:sp>
    </p:spTree>
    <p:extLst>
      <p:ext uri="{BB962C8B-B14F-4D97-AF65-F5344CB8AC3E}">
        <p14:creationId xmlns:p14="http://schemas.microsoft.com/office/powerpoint/2010/main" val="9031136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7080C8-53E1-64D4-6496-9BA46F12CC35}"/>
              </a:ext>
            </a:extLst>
          </p:cNvPr>
          <p:cNvSpPr>
            <a:spLocks noGrp="1"/>
          </p:cNvSpPr>
          <p:nvPr>
            <p:ph type="title"/>
          </p:nvPr>
        </p:nvSpPr>
        <p:spPr/>
        <p:txBody>
          <a:bodyPr>
            <a:normAutofit/>
          </a:bodyPr>
          <a:lstStyle/>
          <a:p>
            <a:pPr algn="just"/>
            <a:r>
              <a:rPr lang="el-GR" sz="3200" dirty="0"/>
              <a:t>Προσαύξηση και περιορισμός του ανταγωνισμού</a:t>
            </a:r>
          </a:p>
        </p:txBody>
      </p:sp>
      <p:sp>
        <p:nvSpPr>
          <p:cNvPr id="3" name="Θέση περιεχομένου 2">
            <a:extLst>
              <a:ext uri="{FF2B5EF4-FFF2-40B4-BE49-F238E27FC236}">
                <a16:creationId xmlns:a16="http://schemas.microsoft.com/office/drawing/2014/main" id="{3B28DB65-CC16-9FEB-51B5-61AAD316F117}"/>
              </a:ext>
            </a:extLst>
          </p:cNvPr>
          <p:cNvSpPr>
            <a:spLocks noGrp="1"/>
          </p:cNvSpPr>
          <p:nvPr>
            <p:ph idx="1"/>
          </p:nvPr>
        </p:nvSpPr>
        <p:spPr/>
        <p:txBody>
          <a:bodyPr>
            <a:normAutofit/>
          </a:bodyPr>
          <a:lstStyle/>
          <a:p>
            <a:pPr marL="0" indent="0" algn="just">
              <a:buNone/>
            </a:pP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Η προσαύξηση από τη συγκέντρωση: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Με τη συγκέντρωση θα αυξηθεί το κεφάλαιο της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RWE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από τη συνεισφορά της Ε.ΟΝ μόνο σε ποσοστό από 0-1% στον τομέα της πυρηνικής ενέργειας και σε 0-1% από ανανεώσιμη ενέργεια, στο σύνολο της παραγόμενης ενέργειας στη Γερμανία. Η τελική προσαύξηση θα είναι όμως προσωρινή, καθώς θα εξαφανιστεί με το κλείσιμο των πυρηνικών εγκαταστάσεων κατά το τέλος του 2020.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Περιορισμός του ανταγωνισμού: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προσαύξηση που θα δημιουργηθεί από τη συγκέντρωση είναι πολύ περιορισμένη και μόνο προσωρινή, καθώς οι πυρηνικές εγκαταστάσεις στις τοποθεσίες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Gundremmingen</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και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Emsland</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θα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κλείσουν έως το τέλος του 2022</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Εν συνεχεία, ακόμη και εάν η σχετική αγορά διακρινόταν σε αγορά με συμβατικές μορφές ενέργειας και σε αγορά με ανανεώσιμη ενέργεια, η προσαύξηση θα ήταν χαμηλή. Το ίδιο συμβαίνει και στην περίπτωση που  οριζόταν ως αγορά η ενέργεια εξισορρόπησης και η παροχή επικουρικών υπηρεσιών,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δεδομένου ότι η ενέργεια που παράγεται από τον άνεμο δεν χρησιμοποιείται για σκοπούς εξισορρόπησης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ενώ η πυρηνική ενέργεια πρέπει να καθοριστεί από πριν ότι θα χρησιμοποιηθεί για εξισορρόπηση. Ωστόσο, δεδομένου ότι ακόμη και εταιρείες με χαμηλό μερίδιο αγοράς μπορούν να επηρεάσουν τις τιμές, με τη μείωση της παραγωγής ενέργειας, η απόφαση εξετάζει εάν η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RWE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διαθέτει εγκαταστάσεις με τέτοιες τεχνικές δυνατότητες, με διαπίστωση ότι τις διαθέτει, χωρίς ωστόσο με τη συγκέντρωση να μεγαλώνει αυτές τις δυνατότητες.  Συμπερασματικά, η Επιτροπή, λαμβάνοντας υπόψη τη μικρή και μάλιστα προσωρινή προσαύξηση που δημιουργεί η συγκέντρωση, την κρίνει συμβατή με την εσωτερική αγορά.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5621423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40A49F-EC8D-7A2B-3A5F-1E547284A8A1}"/>
              </a:ext>
            </a:extLst>
          </p:cNvPr>
          <p:cNvSpPr>
            <a:spLocks noGrp="1"/>
          </p:cNvSpPr>
          <p:nvPr>
            <p:ph type="title"/>
          </p:nvPr>
        </p:nvSpPr>
        <p:spPr/>
        <p:txBody>
          <a:bodyPr>
            <a:normAutofit fontScale="90000"/>
          </a:bodyPr>
          <a:lstStyle/>
          <a:p>
            <a:r>
              <a:rPr lang="el-GR" sz="4400" dirty="0">
                <a:effectLst/>
                <a:latin typeface="Times New Roman" panose="02020603050405020304" pitchFamily="18" charset="0"/>
                <a:ea typeface="Calibri" panose="020F0502020204030204" pitchFamily="34" charset="0"/>
                <a:cs typeface="Times New Roman" panose="02020603050405020304" pitchFamily="18" charset="0"/>
              </a:rPr>
              <a:t>Κάθετος σύνδεσμος με το διαχειριστή  </a:t>
            </a:r>
            <a:r>
              <a:rPr lang="en-US" sz="4400" dirty="0" err="1">
                <a:effectLst/>
                <a:latin typeface="Times New Roman" panose="02020603050405020304" pitchFamily="18" charset="0"/>
                <a:ea typeface="Calibri" panose="020F0502020204030204" pitchFamily="34" charset="0"/>
                <a:cs typeface="Times New Roman" panose="02020603050405020304" pitchFamily="18" charset="0"/>
              </a:rPr>
              <a:t>Amprion</a:t>
            </a: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 </a:t>
            </a:r>
            <a:br>
              <a:rPr lang="el-GR" sz="44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7A959FE6-E562-8FDF-83BB-53E9E9894B37}"/>
              </a:ext>
            </a:extLst>
          </p:cNvPr>
          <p:cNvSpPr>
            <a:spLocks noGrp="1"/>
          </p:cNvSpPr>
          <p:nvPr>
            <p:ph idx="1"/>
          </p:nvPr>
        </p:nvSpPr>
        <p:spPr/>
        <p:txBody>
          <a:bodyPr>
            <a:normAutofit/>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RWE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ελέγχει από κοινού με την εταιρεία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Commerz Real AG</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την εταιρεία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Amprion</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μία από τους τέσσερις διαχειριστές δικτύων στη Γερμανία. Το θέμα που τίθεται είναι εάν η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RWE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μετά τη συγκέντρωση, θα μπορεί να αποκλείει την πρόσβαση στο δίκτυο.</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Κ</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ατά την απόφαση υπάρχουν τρεις λόγοι που οδηγούν σε μια αρνητική απάντηση: πρώτον, ο κοινός έλεγχος, με την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Commerz Real AG</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του δικτύου, απαιτεί τη συναίνεσή της τελευταίας, η οποία δεν θα είναι υπέρ μιας εξέλιξης η οποία θα περιθωριοποιήσει τους ανταγωνιστές της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RWE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στην άνω αγορά, κατά μείζονα λόγο που δεν δραστηριοποιείται σε αυτή, αντίθετα με την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RWE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Δεύτερον, το κίνητρο αποκλεισμού των ανταγωνιστών στην άνω αγορά, εξαρτάται από την έκταση των ωφελημάτων που θα έχει στην κάτω αγορά, λόγω υψηλότερων τιμών, εφόσον αποκλείστηκαν οι ανταγωνιστές της άνω αγοράς. Ωστόσο, η συγκέντρωση αυξάνει τη θέση της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RWE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στην κάτω αγορά μόνο περιθωριακά και προσωρινά, ανεξαρτήτως εάν ως σχετική αγορά οριστούν όλες οι μορφές παραγόμενης ενέργειας ή διακριθεί μεταξύ συμβατικών μορφών ενέργειας και ανανεώσιμης ενέργειας</a:t>
            </a:r>
            <a:r>
              <a:rPr lang="el-GR" sz="1800">
                <a:effectLst/>
                <a:latin typeface="Times New Roman" panose="02020603050405020304" pitchFamily="18" charset="0"/>
                <a:ea typeface="Calibri" panose="020F0502020204030204" pitchFamily="34" charset="0"/>
                <a:cs typeface="Times New Roman" panose="02020603050405020304" pitchFamily="18" charset="0"/>
              </a:rPr>
              <a:t>. Τρίτον</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οι διαχειριστές των δικτύων σύμφωνα με τις οδηγίες της ΕΕ υποχρεούνται να μην προβαίνουν σε διακριτική μεταχείριση, όσον αφορά την πρόσβαση στο δίκτυο, κάτι που μειώνει περαιτέρω το πεδίο εφαρμογής στρατηγικής αποκλεισμού.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189256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925E8D-F43A-09CF-2237-44EFEE9FD573}"/>
              </a:ext>
            </a:extLst>
          </p:cNvPr>
          <p:cNvSpPr>
            <a:spLocks noGrp="1"/>
          </p:cNvSpPr>
          <p:nvPr>
            <p:ph type="title"/>
          </p:nvPr>
        </p:nvSpPr>
        <p:spPr/>
        <p:txBody>
          <a:bodyPr/>
          <a:lstStyle/>
          <a:p>
            <a:r>
              <a:rPr lang="el-GR" dirty="0"/>
              <a:t>Έννοια συγκέντρωσης </a:t>
            </a:r>
          </a:p>
        </p:txBody>
      </p:sp>
      <p:sp>
        <p:nvSpPr>
          <p:cNvPr id="3" name="Θέση περιεχομένου 2">
            <a:extLst>
              <a:ext uri="{FF2B5EF4-FFF2-40B4-BE49-F238E27FC236}">
                <a16:creationId xmlns:a16="http://schemas.microsoft.com/office/drawing/2014/main" id="{2294B187-1D30-FEE2-7F3A-8128267D9AB3}"/>
              </a:ext>
            </a:extLst>
          </p:cNvPr>
          <p:cNvSpPr>
            <a:spLocks noGrp="1"/>
          </p:cNvSpPr>
          <p:nvPr>
            <p:ph idx="1"/>
          </p:nvPr>
        </p:nvSpPr>
        <p:spPr/>
        <p:txBody>
          <a:bodyPr>
            <a:normAutofit/>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Δίκαιο του ανταγωνισμού: δύο οντότητες που ασκούν οικονομικές δραστηριότητες κατά αυτόνομο τρόπο υποβάλλονται σε ένα μοναδικό κέντρο ελέγχου, συνήθως με την εξαφάνιση τόσο της νομικής όσο και της οικονομικής των δύο, επ’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ωφελεία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μιας νέας οντότητας.</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Εμπορικό δίκαιο: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ενσωμάτωση μιας θυγατρικής στην μητρική εταιρία θεωρείται ως συγκέντρωση(συγχώνευση μέσω ενσωματώσεως), ενώ στο δίκαιο του ανταγωνισμού δεν θεωρείται συγκέντρωση.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συγκέντρωση προϋποθέτει τροποποίηση της δομής των επιχειρήσεων, η οποία θίγει είτε την κυριότητά τους, είτε τη διαχείριση και τη διοίκησή τους, υπέρ οργάνων που βρίσκονται εκτός των επιχειρήσεων.</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Στην περίπτωση που μια συμφωνία δεν επιφέρει τα εν λόγω αποτελέσματα, απλά περιορίζεται στο συντονισμό της συμπεριφοράς, στην αγορά, επιχειρήσεων που μένουν οικονομικά ανεξάρτητες, πρόκειται για σύμπραξη και όχι για συγκέντρωση. Η εφαρμογή των ορισμών αυτών δεν είναι πάντοτε εύκολη, ιδίως στην περίπτωση της δημιουργίας μιας κοινής επιχείρησης, η οποία επιφέρει μερική συγκέντρωση των δραστηριοτήτων των ιδρυτικών επιχειρήσεων. Πράγματι, η ίδρυση μιας κοινής επιχείρησης μπορεί να οδηγήσει στην μείωση του ανταγωνισμού που επικρατούσε σε άλλες δραστηριότητες μεταξύ των ιδρυτικών επιχειρήσεων.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636075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B95035-FF8F-28BF-455C-3596B1ADB059}"/>
              </a:ext>
            </a:extLst>
          </p:cNvPr>
          <p:cNvSpPr>
            <a:spLocks noGrp="1"/>
          </p:cNvSpPr>
          <p:nvPr>
            <p:ph type="title"/>
          </p:nvPr>
        </p:nvSpPr>
        <p:spPr/>
        <p:txBody>
          <a:bodyPr/>
          <a:lstStyle/>
          <a:p>
            <a:r>
              <a:rPr lang="el-GR" dirty="0"/>
              <a:t>Ο πρώτος κανονισμός 4064-1989</a:t>
            </a:r>
          </a:p>
        </p:txBody>
      </p:sp>
      <p:sp>
        <p:nvSpPr>
          <p:cNvPr id="3" name="Θέση περιεχομένου 2">
            <a:extLst>
              <a:ext uri="{FF2B5EF4-FFF2-40B4-BE49-F238E27FC236}">
                <a16:creationId xmlns:a16="http://schemas.microsoft.com/office/drawing/2014/main" id="{7E3BA810-B945-9F95-425B-60BCBFDE16DD}"/>
              </a:ext>
            </a:extLst>
          </p:cNvPr>
          <p:cNvSpPr>
            <a:spLocks noGrp="1"/>
          </p:cNvSpPr>
          <p:nvPr>
            <p:ph idx="1"/>
          </p:nvPr>
        </p:nvSpPr>
        <p:spPr/>
        <p:txBody>
          <a:bodyPr>
            <a:normAutofit lnSpcReduction="10000"/>
          </a:bodyPr>
          <a:lstStyle/>
          <a:p>
            <a:pPr marL="0" indent="0" algn="just">
              <a:buNone/>
            </a:pPr>
            <a:endParaRPr lang="el-G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0"/>
              </a:spcBef>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 πρώτος κανονισμός (17/1962) εφαρμογής των κανόνων του ανταγωνισμού απέκλειε τον προγενέστερο της συγκέντρωσης έλεγχο.</a:t>
            </a:r>
            <a:r>
              <a:rPr lang="el-GR" sz="1800" kern="0" dirty="0">
                <a:effectLst/>
                <a:latin typeface="Times New Roman" panose="02020603050405020304" pitchFamily="18" charset="0"/>
                <a:ea typeface="Calibri" panose="020F0502020204030204" pitchFamily="34" charset="0"/>
              </a:rPr>
              <a:t> Η Επιτροπή, ελλείψει ειδικού ρυθμιστικού πλαισίου, διεύρυνε το πεδίο εφαρμογής του άρθρου 101 ΣΛΕΕ, με αποτέλεσμα η έννοια των συμπράξεων να ερμηνευθεί διασταλτικά, εις βάρος της έννοιας των συγκεντρώσεων. </a:t>
            </a:r>
            <a:endParaRPr lang="el-G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0"/>
              </a:spcBef>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Μετά από μακροχρόνιες διαπραγματεύσεις εκδόθηκε ο κανονισμός 4064//89. Ο κανονισμός αυτός εξέφραζε τους πολλούς συμβιβασμούς που επήλθαν μεταξύ των κρατών μελών. </a:t>
            </a:r>
            <a:r>
              <a:rPr lang="el-GR" sz="1800" dirty="0">
                <a:latin typeface="Times New Roman" panose="02020603050405020304" pitchFamily="18" charset="0"/>
                <a:ea typeface="Calibri" panose="020F0502020204030204" pitchFamily="34" charset="0"/>
                <a:cs typeface="Times New Roman" panose="02020603050405020304" pitchFamily="18" charset="0"/>
              </a:rPr>
              <a:t>Γερμανία και Μεγάλη Βρετανία: να περιοριστεί ο έλεγχος στις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μεγάλες συγκεντρώσεις, σε οικονομικό μέγεθος. </a:t>
            </a:r>
          </a:p>
          <a:p>
            <a:pPr algn="just">
              <a:spcBef>
                <a:spcPts val="0"/>
              </a:spcBef>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Αποτέλεσμα: ο κανονισμός άφηνε άθικτη την εξουσία των κρατών μελών ως προς τους λόγους εγκρίσεως ή απορρίψεως μιας συγκέντρωσης.</a:t>
            </a:r>
          </a:p>
          <a:p>
            <a:pPr algn="just">
              <a:spcBef>
                <a:spcPts val="0"/>
              </a:spcBef>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 κανονισμός 4064/89, της 21</a:t>
            </a:r>
            <a:r>
              <a:rPr lang="el-GR" sz="1800" baseline="30000" dirty="0">
                <a:effectLst/>
                <a:latin typeface="Times New Roman" panose="02020603050405020304" pitchFamily="18" charset="0"/>
                <a:ea typeface="Calibri" panose="020F0502020204030204" pitchFamily="34" charset="0"/>
                <a:cs typeface="Times New Roman" panose="02020603050405020304" pitchFamily="18" charset="0"/>
              </a:rPr>
              <a:t>ης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Δεκεμβρίου 1989, που τέθηκε σε εφαρμογή την 21</a:t>
            </a:r>
            <a:r>
              <a:rPr lang="el-GR" sz="1800" baseline="30000" dirty="0">
                <a:effectLst/>
                <a:latin typeface="Times New Roman" panose="02020603050405020304" pitchFamily="18" charset="0"/>
                <a:ea typeface="Calibri" panose="020F0502020204030204" pitchFamily="34" charset="0"/>
                <a:cs typeface="Times New Roman" panose="02020603050405020304" pitchFamily="18" charset="0"/>
              </a:rPr>
              <a:t>η</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Σεπτεμβρίου 1990, καθιέρωσε ένα νέο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ex ante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ουσιαστικό τεστ αξιολόγησης της νομιμότητας μιας συγκέντρωσης. Μια συγκέντρωση που κοινοποιούνταν μπορούσε να εγκριθεί εάν δεν δημιουργούσε ή ενίσχυε μια δεσπόζουσα θέση, ως αποτέλεσμα της οποίας ο αποτελεσματικός ανταγωνισμός θα παρεμποδίζονταν σημαντικά στην κοινή αγορά ή σε σημαντικό τμήμα της (περιορίζοντας έτσι την ανάπτυξη μιας ευρωπαϊκής βιομηχανικής πολιτικής). </a:t>
            </a:r>
          </a:p>
          <a:p>
            <a:pPr algn="just">
              <a:spcBef>
                <a:spcPts val="0"/>
              </a:spcBef>
            </a:pP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εφαρμογή του κανονισμού οδήγησε στην υιοθέτηση προτάσεων αναθεώρησής του, ιδίως όσον αφορά τη διεύρυνση του πεδίου εφαρμογής του. Λαμβάνοντας υπόψη και τις αποφάσεις αυτές, η Επιτροπή πρότεινε ένα νέο κανονισμό (139/2004).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031613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96F072-5D0E-AED9-52BC-A6F4341316E7}"/>
              </a:ext>
            </a:extLst>
          </p:cNvPr>
          <p:cNvSpPr>
            <a:spLocks noGrp="1"/>
          </p:cNvSpPr>
          <p:nvPr>
            <p:ph type="title"/>
          </p:nvPr>
        </p:nvSpPr>
        <p:spPr/>
        <p:txBody>
          <a:bodyPr/>
          <a:lstStyle/>
          <a:p>
            <a:r>
              <a:rPr lang="el-GR" dirty="0"/>
              <a:t>Κανονισμός 139-2004. Συγκέντρωση με </a:t>
            </a:r>
            <a:r>
              <a:rPr lang="el-GR" dirty="0" err="1"/>
              <a:t>ενωσιακή</a:t>
            </a:r>
            <a:r>
              <a:rPr lang="el-GR" dirty="0"/>
              <a:t> διάσταση.</a:t>
            </a:r>
          </a:p>
        </p:txBody>
      </p:sp>
      <p:sp>
        <p:nvSpPr>
          <p:cNvPr id="3" name="Θέση περιεχομένου 2">
            <a:extLst>
              <a:ext uri="{FF2B5EF4-FFF2-40B4-BE49-F238E27FC236}">
                <a16:creationId xmlns:a16="http://schemas.microsoft.com/office/drawing/2014/main" id="{6722B9FA-5172-330C-E388-3ECC868D221C}"/>
              </a:ext>
            </a:extLst>
          </p:cNvPr>
          <p:cNvSpPr>
            <a:spLocks noGrp="1"/>
          </p:cNvSpPr>
          <p:nvPr>
            <p:ph idx="1"/>
          </p:nvPr>
        </p:nvSpPr>
        <p:spPr/>
        <p:txBody>
          <a:bodyPr>
            <a:normAutofit/>
          </a:bodyPr>
          <a:lstStyle/>
          <a:p>
            <a:pPr marL="0" indent="0" algn="just">
              <a:spcBef>
                <a:spcPts val="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 κανονισμός 139/2004 ισχύει από 1.5.2004.</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 κανονισμός 139/2004 ισχύει για όλες τις συγκεντρώσεις με ευρωπαϊκή διάσταση, η οποία προσδιορίζεται με δύο τρόπους.</a:t>
            </a:r>
          </a:p>
          <a:p>
            <a:pPr marL="0" indent="0" algn="just">
              <a:spcBef>
                <a:spcPts val="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 </a:t>
            </a:r>
            <a:r>
              <a:rPr lang="el-GR" sz="1800" dirty="0">
                <a:latin typeface="Times New Roman" panose="02020603050405020304" pitchFamily="18" charset="0"/>
                <a:ea typeface="Calibri" panose="020F0502020204030204" pitchFamily="34" charset="0"/>
                <a:cs typeface="Times New Roman" panose="02020603050405020304" pitchFamily="18" charset="0"/>
              </a:rPr>
              <a:t>Εάν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 ο συνολικός κύκλος εργασιών που πραγματοποιούν παγκοσμίως όλες οι συμμετέχουσες επιχειρήσεις υπερβαίνει τα 5 δισεκατομμύρια ευρώ και β) </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δύο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τουλάχιστον από τις συμμετέχουσες επιχειρήσεις πραγματοποιούν, κάθε μία χωριστά, εντός της Ένωσης, συνολικό κύκλο εργασιών άνω των 250 εκατομμυρίων ευρώ, εκτός εάν κάθε μία από τις συμμετέχουσες επιχειρήσεις πραγματοποιεί άνω των δύο τρίτων του συνολικού ευρωπαϊκού κύκλου εργασιών της σε ένα και το αυτό κράτος μέλος. </a:t>
            </a:r>
          </a:p>
          <a:p>
            <a:pPr marL="0" indent="0" algn="just">
              <a:spcBef>
                <a:spcPts val="0"/>
              </a:spcBef>
              <a:buNone/>
            </a:pPr>
            <a:r>
              <a:rPr lang="el-GR" sz="1800" kern="0" dirty="0">
                <a:effectLst/>
                <a:latin typeface="Times New Roman" panose="02020603050405020304" pitchFamily="18" charset="0"/>
                <a:ea typeface="Calibri" panose="020F0502020204030204" pitchFamily="34" charset="0"/>
              </a:rPr>
              <a:t>Β. Εάν α) ο συνολικός κύκλος εργασιών που πραγματοποιούν παγκοσμίως όλες οι συμμετέχουσες επιχειρήσεις υπερβαίνει τα 2,5 δισεκατομμύρια ευρώ, β) ο συνολικός κύκλος εργασιών που πραγματοποιούν όλες οι συμμετέχουσες επιχειρήσεις σε κάθε ένα από </a:t>
            </a:r>
            <a:r>
              <a:rPr lang="el-GR" sz="1800" b="1" kern="0" dirty="0">
                <a:effectLst/>
                <a:latin typeface="Times New Roman" panose="02020603050405020304" pitchFamily="18" charset="0"/>
                <a:ea typeface="Calibri" panose="020F0502020204030204" pitchFamily="34" charset="0"/>
              </a:rPr>
              <a:t>τρία </a:t>
            </a:r>
            <a:r>
              <a:rPr lang="el-GR" sz="1800" kern="0" dirty="0">
                <a:effectLst/>
                <a:latin typeface="Times New Roman" panose="02020603050405020304" pitchFamily="18" charset="0"/>
                <a:ea typeface="Calibri" panose="020F0502020204030204" pitchFamily="34" charset="0"/>
              </a:rPr>
              <a:t>τουλάχιστον κράτη μέλη, υπερβαίνει τα 100 εκατομμύρια ευρώ, γ) σε κάθε ένα από τα τρία τουλάχιστον κράτη μέλη που λαμβάνονται υπόψη για τους σκοπούς του στοιχείου β), δύο τουλάχιστον από τις συμμετέχουσες επιχειρήσεις πραγματοποιούν κάθε μια χωριστά συνολικό κύκλο εργασιών άνω των 25 εκατομμυρίων ευρώ και δ) δύο τουλάχιστον από τις συμμετέχουσες επιχειρήσεις πραγματοποιούν, κάθε μια χωριστά, εντός της Ένωσης συνολικό κύκλο εργασιών άνω των 100 εκατομμυρίων ευρώ, εκτός εάν κάθε μία από τις συμμετέχουσες επιχειρήσεις πραγματοποιεί άνω των δύο τρίτων του συνολικού </a:t>
            </a:r>
            <a:r>
              <a:rPr lang="el-GR" sz="1800" kern="0" dirty="0" err="1">
                <a:effectLst/>
                <a:latin typeface="Times New Roman" panose="02020603050405020304" pitchFamily="18" charset="0"/>
                <a:ea typeface="Calibri" panose="020F0502020204030204" pitchFamily="34" charset="0"/>
              </a:rPr>
              <a:t>ενωσιακού</a:t>
            </a:r>
            <a:r>
              <a:rPr lang="el-GR" sz="1800" kern="0" dirty="0">
                <a:effectLst/>
                <a:latin typeface="Times New Roman" panose="02020603050405020304" pitchFamily="18" charset="0"/>
                <a:ea typeface="Calibri" panose="020F0502020204030204" pitchFamily="34" charset="0"/>
              </a:rPr>
              <a:t> κύκλου εργασιών της σε ένα και το αυτό κράτος μέλος».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176069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EFCE4D-E1D9-D000-74B6-905DCA5279C2}"/>
              </a:ext>
            </a:extLst>
          </p:cNvPr>
          <p:cNvSpPr>
            <a:spLocks noGrp="1"/>
          </p:cNvSpPr>
          <p:nvPr>
            <p:ph type="title"/>
          </p:nvPr>
        </p:nvSpPr>
        <p:spPr/>
        <p:txBody>
          <a:bodyPr/>
          <a:lstStyle/>
          <a:p>
            <a:r>
              <a:rPr lang="el-GR" dirty="0"/>
              <a:t>Ερμηνεία των ποσοτικών κριτηρίων </a:t>
            </a:r>
          </a:p>
        </p:txBody>
      </p:sp>
      <p:sp>
        <p:nvSpPr>
          <p:cNvPr id="3" name="Θέση περιεχομένου 2">
            <a:extLst>
              <a:ext uri="{FF2B5EF4-FFF2-40B4-BE49-F238E27FC236}">
                <a16:creationId xmlns:a16="http://schemas.microsoft.com/office/drawing/2014/main" id="{803B6DB6-0552-92D3-BB02-4641F729AD93}"/>
              </a:ext>
            </a:extLst>
          </p:cNvPr>
          <p:cNvSpPr>
            <a:spLocks noGrp="1"/>
          </p:cNvSpPr>
          <p:nvPr>
            <p:ph idx="1"/>
          </p:nvPr>
        </p:nvSpPr>
        <p:spPr/>
        <p:txBody>
          <a:bodyPr>
            <a:normAutofit fontScale="70000" lnSpcReduction="20000"/>
          </a:bodyPr>
          <a:lstStyle/>
          <a:p>
            <a:pPr>
              <a:spcBef>
                <a:spcPts val="0"/>
              </a:spcBef>
            </a:pPr>
            <a:endParaRPr lang="el-GR" sz="2800" kern="0" dirty="0">
              <a:effectLst/>
              <a:latin typeface="Times New Roman" panose="02020603050405020304" pitchFamily="18" charset="0"/>
              <a:ea typeface="Calibri" panose="020F0502020204030204" pitchFamily="34" charset="0"/>
            </a:endParaRPr>
          </a:p>
          <a:p>
            <a:pPr algn="just">
              <a:spcBef>
                <a:spcPts val="0"/>
              </a:spcBef>
            </a:pPr>
            <a:r>
              <a:rPr lang="el-GR" sz="2800" kern="0" dirty="0">
                <a:effectLst/>
                <a:latin typeface="Times New Roman" panose="02020603050405020304" pitchFamily="18" charset="0"/>
                <a:ea typeface="Calibri" panose="020F0502020204030204" pitchFamily="34" charset="0"/>
              </a:rPr>
              <a:t>Επιτροπή (2007): 1) </a:t>
            </a:r>
            <a:r>
              <a:rPr lang="el-GR" sz="2800" dirty="0">
                <a:effectLst/>
                <a:latin typeface="Times New Roman" panose="02020603050405020304" pitchFamily="18" charset="0"/>
                <a:ea typeface="Calibri" panose="020F0502020204030204" pitchFamily="34" charset="0"/>
                <a:cs typeface="Times New Roman" panose="02020603050405020304" pitchFamily="18" charset="0"/>
              </a:rPr>
              <a:t>Τ</a:t>
            </a:r>
            <a:r>
              <a:rPr lang="el-GR" sz="2800" kern="0" dirty="0">
                <a:effectLst/>
                <a:latin typeface="Times New Roman" panose="02020603050405020304" pitchFamily="18" charset="0"/>
                <a:ea typeface="Calibri" panose="020F0502020204030204" pitchFamily="34" charset="0"/>
              </a:rPr>
              <a:t>α ως άνω όρια αποβλέπουν στην </a:t>
            </a:r>
            <a:r>
              <a:rPr lang="el-GR" sz="2800" i="1" kern="0" dirty="0">
                <a:effectLst/>
                <a:latin typeface="Times New Roman" panose="02020603050405020304" pitchFamily="18" charset="0"/>
                <a:ea typeface="Calibri" panose="020F0502020204030204" pitchFamily="34" charset="0"/>
              </a:rPr>
              <a:t>κατανομή αρμοδιοτήτων </a:t>
            </a:r>
            <a:r>
              <a:rPr lang="el-GR" sz="2800" kern="0" dirty="0">
                <a:effectLst/>
                <a:latin typeface="Times New Roman" panose="02020603050405020304" pitchFamily="18" charset="0"/>
                <a:ea typeface="Calibri" panose="020F0502020204030204" pitchFamily="34" charset="0"/>
              </a:rPr>
              <a:t>μεταξύ Ένωσης και κρατών μελών και όχι στην αξιολόγηση της θέσης στην αγορά των επιχειρήσεων που συμμετέχουν στη συγκέντρωση ούτε στην επίδραση της συναλλαγής. Για το λόγο αυτό ο υπολογισμός του κύκλου εργασιών γίνεται αναφορικά με το σύνολο των δραστηριοτήτων των επιχειρήσεων και όχι με εκείνες που συνδέονται με τη συγκέντρωση. 2) Τα όρια είναι καθαρά ποσοτικά, στο βαθμό που βασίζονται όχι στο μερίδιο αγοράς που κατέχουν οι επιχειρήσεις αλλά στον υπολογισμό του κύκλου εργασιών. Με τον τρόπο αυτό θεσμοθετείται ένας απλός και αντικειμενικός μηχανισμός </a:t>
            </a:r>
            <a:r>
              <a:rPr lang="el-GR"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800" dirty="0">
                <a:effectLst/>
                <a:latin typeface="Times New Roman" panose="02020603050405020304" pitchFamily="18" charset="0"/>
                <a:ea typeface="Calibri" panose="020F0502020204030204" pitchFamily="34" charset="0"/>
                <a:cs typeface="Times New Roman" panose="02020603050405020304" pitchFamily="18" charset="0"/>
              </a:rPr>
              <a:t>που μπορεί ευχερώς να χρησιμοποιηθεί από τις επιχειρήσεις προκειμένου να καθορίσουν εάν η συναλλαγή τους έχει </a:t>
            </a:r>
            <a:r>
              <a:rPr lang="el-GR" sz="2800" dirty="0" err="1">
                <a:effectLst/>
                <a:latin typeface="Times New Roman" panose="02020603050405020304" pitchFamily="18" charset="0"/>
                <a:ea typeface="Calibri" panose="020F0502020204030204" pitchFamily="34" charset="0"/>
                <a:cs typeface="Times New Roman" panose="02020603050405020304" pitchFamily="18" charset="0"/>
              </a:rPr>
              <a:t>ενωσιακή</a:t>
            </a:r>
            <a:r>
              <a:rPr lang="el-GR" sz="2800" dirty="0">
                <a:effectLst/>
                <a:latin typeface="Times New Roman" panose="02020603050405020304" pitchFamily="18" charset="0"/>
                <a:ea typeface="Calibri" panose="020F0502020204030204" pitchFamily="34" charset="0"/>
                <a:cs typeface="Times New Roman" panose="02020603050405020304" pitchFamily="18" charset="0"/>
              </a:rPr>
              <a:t> διάσταση, οπότε </a:t>
            </a:r>
            <a:r>
              <a:rPr lang="el-GR" dirty="0">
                <a:latin typeface="Times New Roman" panose="02020603050405020304" pitchFamily="18" charset="0"/>
                <a:ea typeface="Calibri" panose="020F0502020204030204" pitchFamily="34" charset="0"/>
                <a:cs typeface="Times New Roman" panose="02020603050405020304" pitchFamily="18" charset="0"/>
              </a:rPr>
              <a:t>πρέπει </a:t>
            </a:r>
            <a:r>
              <a:rPr lang="el-GR" sz="2800" dirty="0">
                <a:effectLst/>
                <a:latin typeface="Times New Roman" panose="02020603050405020304" pitchFamily="18" charset="0"/>
                <a:ea typeface="Calibri" panose="020F0502020204030204" pitchFamily="34" charset="0"/>
                <a:cs typeface="Times New Roman" panose="02020603050405020304" pitchFamily="18" charset="0"/>
              </a:rPr>
              <a:t>να την κοινοποιήσουν στην Επιτροπή. 3) Ο προσδιορισμός αυτών των ορίων υπαγορεύτηκε από την ανάγκη να ελεγχθούν αποκλειστικά οι σημαντικές σε παγκόσμια βάση συγκεντρώσεις, υπό την προϋπόθεση να υφίσταται επαρκής οικονομικός σύνδεσμος με την οικονομία της Ένωσης. Για το λόγο αυτό άλλωστε, όταν οι συναλλαγές γίνονται στο εσωτερικό ενός κράτους μέλους, εξαιρούνται του πεδίου εφαρμογής του κανονισμού, ως έχουσες περιορισμένη επίδραση στις συναλλαγές μεταξύ των κρατών μελών. 4) Τ</a:t>
            </a:r>
            <a:r>
              <a:rPr lang="el-GR" sz="2800" kern="0" dirty="0">
                <a:effectLst/>
                <a:latin typeface="Times New Roman" panose="02020603050405020304" pitchFamily="18" charset="0"/>
                <a:ea typeface="Calibri" panose="020F0502020204030204" pitchFamily="34" charset="0"/>
              </a:rPr>
              <a:t>α όρια έχουν διαφοροποιηθεί με σκοπό να ληφθεί καλύτερα υπόψη η επίδραση της</a:t>
            </a:r>
            <a:r>
              <a:rPr lang="el-GR" sz="2800" dirty="0">
                <a:effectLst/>
                <a:latin typeface="Times New Roman" panose="02020603050405020304" pitchFamily="18" charset="0"/>
                <a:ea typeface="Calibri" panose="020F0502020204030204" pitchFamily="34" charset="0"/>
                <a:cs typeface="Times New Roman" panose="02020603050405020304" pitchFamily="18" charset="0"/>
              </a:rPr>
              <a:t> συγκέντρωσης στο εμπόριο μεταξύ των κρατών μελών (κριτήριο είτε ο </a:t>
            </a:r>
            <a:r>
              <a:rPr lang="el-GR" dirty="0">
                <a:latin typeface="Times New Roman" panose="02020603050405020304" pitchFamily="18" charset="0"/>
                <a:ea typeface="Calibri" panose="020F0502020204030204" pitchFamily="34" charset="0"/>
                <a:cs typeface="Times New Roman" panose="02020603050405020304" pitchFamily="18" charset="0"/>
              </a:rPr>
              <a:t>κύκλος εργασιών, είτε ο αριθμός των τριών κρατών μελών)</a:t>
            </a:r>
            <a:r>
              <a:rPr lang="el-GR" sz="2800" dirty="0">
                <a:effectLst/>
                <a:latin typeface="Times New Roman" panose="02020603050405020304" pitchFamily="18" charset="0"/>
                <a:ea typeface="Calibri" panose="020F0502020204030204" pitchFamily="34" charset="0"/>
                <a:cs typeface="Times New Roman" panose="02020603050405020304" pitchFamily="18" charset="0"/>
              </a:rPr>
              <a:t>. 5) Ο κανόνας των δύο-τρίτων εξαιρεί κυρίως τις εσωτερικές συγκεντρώσεις. </a:t>
            </a:r>
          </a:p>
          <a:p>
            <a:endParaRPr lang="el-GR" dirty="0"/>
          </a:p>
        </p:txBody>
      </p:sp>
    </p:spTree>
    <p:extLst>
      <p:ext uri="{BB962C8B-B14F-4D97-AF65-F5344CB8AC3E}">
        <p14:creationId xmlns:p14="http://schemas.microsoft.com/office/powerpoint/2010/main" val="27412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F681E3-5DA6-BB4B-50E4-8AAD0466155D}"/>
              </a:ext>
            </a:extLst>
          </p:cNvPr>
          <p:cNvSpPr>
            <a:spLocks noGrp="1"/>
          </p:cNvSpPr>
          <p:nvPr>
            <p:ph type="title"/>
          </p:nvPr>
        </p:nvSpPr>
        <p:spPr/>
        <p:txBody>
          <a:bodyPr/>
          <a:lstStyle/>
          <a:p>
            <a:r>
              <a:rPr lang="el-GR"/>
              <a:t>Κοινές επιχειρήσεις</a:t>
            </a:r>
          </a:p>
        </p:txBody>
      </p:sp>
      <p:sp>
        <p:nvSpPr>
          <p:cNvPr id="3" name="Θέση περιεχομένου 2">
            <a:extLst>
              <a:ext uri="{FF2B5EF4-FFF2-40B4-BE49-F238E27FC236}">
                <a16:creationId xmlns:a16="http://schemas.microsoft.com/office/drawing/2014/main" id="{AC16121E-A870-007F-6F40-326AFE841122}"/>
              </a:ext>
            </a:extLst>
          </p:cNvPr>
          <p:cNvSpPr>
            <a:spLocks noGrp="1"/>
          </p:cNvSpPr>
          <p:nvPr>
            <p:ph idx="1"/>
          </p:nvPr>
        </p:nvSpPr>
        <p:spPr/>
        <p:txBody>
          <a:bodyPr>
            <a:normAutofit lnSpcReduction="10000"/>
          </a:bodyPr>
          <a:lstStyle/>
          <a:p>
            <a:pPr marL="0" indent="0" algn="just">
              <a:spcBef>
                <a:spcPts val="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συγκέντρωση προϋποθέτει τροποποίηση της δομής των επιχειρήσεων, η οποία θίγει είτε την κυριότητά τους, είτε τη διαχείριση και τη διοίκησή τους, υπέρ οργάνων που βρίσκονται εκτός των επιχειρήσεων. Στην περίπτωση που μια συμφωνία δεν επιφέρει τα εν λόγω αποτελέσματα, απλά περιορίζεται στο συντονισμό της συμπεριφοράς, στην αγορά, επιχειρήσεων που μένουν οικονομικά ανεξάρτητες, πρόκειται για σύμπραξη και όχι για συγκέντρωση. Η εφαρμογή των ορισμών αυτών δεν είναι πάντοτε εύκολη, ιδίως στην περίπτωση της δημιουργίας μιας κοινής επιχείρησης, η οποία επιφέρει μερική συγκέντρωση των δραστηριοτήτων των ιδρυτικών επιχειρήσεων.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 κανονισμός 4069/89, λαμβάνοντας υπόψη τη σχετική πρακτική της Επιτροπής, έθεσε δύο προϋποθέσεις προκειμένου μια κοινή επιχείρηση να χαρακτηρισθεί συγκέντρωση. Η πρώτη προϋπόθεση απαιτούσε όπως η κοινή επιχείρηση εκπληρώνει μόνιμα όλες τις λειτουργίες μιας αυτόνομης οικονομικής ενότητας. Κατά τη δεύτερη, η κοινή επιχείρηση δεν πρέπει να συνεπάγεται το συντονισμό της ανταγωνιστικής συμπεριφοράς, είτε μεταξύ των ιδρυτικών επιχειρήσεων, είτε μεταξύ αυτών και της κοινής επιχείρησης. Ο νέος κανονισμός υιοθετεί ως βασική θέση ότι οι κοινές επιχειρήσεις που εκπληρώνουν «μόνιμα όλες τις λειτουργίες μιας αυτόνομης οικονομικής ενότητας» αποτελούν συγκεντρώσεις. Η Επιτροπή θεώρησε ότι απουσιάζει η μονιμότητα στις περιπτώσεις κατασκευής ειδικών έργων</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 όπως εκείνου παραγωγής ηλεκτρικής ενέργειας,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χωρίς εμπλοκή στην εκμετάλλευσή του ή συμμετοχής σε διαγωνισμό για την ανακήρυξη ως αναδόχων σε δημόσια έργα, ανάληψης τηλεπικοινωνιακής άδειας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ή απόκτησης δικαιωμάτων εκμετάλλευσης πετρελαίου και φυσικού αερίου.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κατάσταση είναι διαφορετική, εάν η διαγωνιστική διαδικασία πετύχει, οπότε η κοινοπραξία μπορεί να θεωρηθεί ως συγκέντρωση.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103898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F5FF2A-89D3-F85C-91F1-47719B981AA6}"/>
              </a:ext>
            </a:extLst>
          </p:cNvPr>
          <p:cNvSpPr>
            <a:spLocks noGrp="1"/>
          </p:cNvSpPr>
          <p:nvPr>
            <p:ph type="title"/>
          </p:nvPr>
        </p:nvSpPr>
        <p:spPr/>
        <p:txBody>
          <a:bodyPr/>
          <a:lstStyle/>
          <a:p>
            <a:r>
              <a:rPr lang="el-GR" dirty="0"/>
              <a:t>Σημαντική παρακώλυση του ανταγωνισμού </a:t>
            </a:r>
          </a:p>
        </p:txBody>
      </p:sp>
      <p:sp>
        <p:nvSpPr>
          <p:cNvPr id="3" name="Θέση περιεχομένου 2">
            <a:extLst>
              <a:ext uri="{FF2B5EF4-FFF2-40B4-BE49-F238E27FC236}">
                <a16:creationId xmlns:a16="http://schemas.microsoft.com/office/drawing/2014/main" id="{149BE3D1-455F-B42F-4516-4AEF4CD88897}"/>
              </a:ext>
            </a:extLst>
          </p:cNvPr>
          <p:cNvSpPr>
            <a:spLocks noGrp="1"/>
          </p:cNvSpPr>
          <p:nvPr>
            <p:ph idx="1"/>
          </p:nvPr>
        </p:nvSpPr>
        <p:spPr/>
        <p:txBody>
          <a:bodyPr>
            <a:normAutofit/>
          </a:bodyPr>
          <a:lstStyle/>
          <a:p>
            <a:pPr marL="0" indent="0" algn="just">
              <a:buNone/>
            </a:pPr>
            <a:r>
              <a:rPr lang="el-GR" sz="1800" kern="0" dirty="0">
                <a:effectLst/>
                <a:latin typeface="Times New Roman" panose="02020603050405020304" pitchFamily="18" charset="0"/>
                <a:ea typeface="Calibri" panose="020F0502020204030204" pitchFamily="34" charset="0"/>
              </a:rPr>
              <a:t>Σύμφωνα με το άρθρο 2.3 του κανονισμού: «Οι συγκεντρώσεις που ενδέχεται να παρακωλύσουν σημαντικά τον αποτελεσματικό ανταγωνισμό στην κοινή αγορά ή σε σημαντικό τμήμα της, ιδίως ως αποτέλεσμα της δημιουργίας ή της ενίσχυσης μιας δεσπόζουσας θέσης, κηρύσσονται ασυμβίβαστες με την κοινή αγορά».</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νέα διατύπωση επιδιώκει να καλύψει το κενό που είχε διαπιστωθεί όσον αφορά τις συγκεντρώσεις που αν και δεν συνέβαλαν στη δημιουργία ή την ενίσχυση της δεσπόζουσας θέσης παρήγαγαν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αντι</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-ανταγωνιστικά αποτελέσματα. </a:t>
            </a:r>
            <a:r>
              <a:rPr lang="el-GR" sz="1800" kern="0" dirty="0">
                <a:effectLst/>
                <a:latin typeface="Times New Roman" panose="02020603050405020304" pitchFamily="18" charset="0"/>
                <a:ea typeface="Calibri" panose="020F0502020204030204" pitchFamily="34" charset="0"/>
              </a:rPr>
              <a:t>Σε πολλές </a:t>
            </a:r>
            <a:r>
              <a:rPr lang="el-GR" sz="1800" kern="0" dirty="0" err="1">
                <a:effectLst/>
                <a:latin typeface="Times New Roman" panose="02020603050405020304" pitchFamily="18" charset="0"/>
                <a:ea typeface="Calibri" panose="020F0502020204030204" pitchFamily="34" charset="0"/>
              </a:rPr>
              <a:t>ολιγοπωλιακές</a:t>
            </a:r>
            <a:r>
              <a:rPr lang="el-GR" sz="1800" kern="0" dirty="0">
                <a:effectLst/>
                <a:latin typeface="Times New Roman" panose="02020603050405020304" pitchFamily="18" charset="0"/>
                <a:ea typeface="Calibri" panose="020F0502020204030204" pitchFamily="34" charset="0"/>
              </a:rPr>
              <a:t> αγορές υπάρχει ορισμένος βαθμός υγιούς ανταγωνισμού. Ωστόσο, υπό ορισμένες συνθήκες, οι συγκεντρώσεις που συνεπάγονται την εξάλειψη των σημαντικών ανταγωνιστικών πιέσεων που είχαν ασκηθεί μεταξύ των συμμετεχόντων  επιχειρήσεων, καθώς και η μείωση της ανταγωνιστικής πίεσης επί των λοιπών ανταγωνιστών, μπορεί ακόμη και εν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απουσία του ενδεχομένου ενός συντονισμού μεταξύ των μελών του ολιγοπωλίου, να οδηγήσει σε σημαντική παρακώλυση του ανταγωνισμού».</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1800" kern="0" dirty="0">
                <a:effectLst/>
                <a:latin typeface="Times New Roman" panose="02020603050405020304" pitchFamily="18" charset="0"/>
                <a:ea typeface="Calibri" panose="020F0502020204030204" pitchFamily="34" charset="0"/>
              </a:rPr>
              <a:t>Η έννοια της σημαντικής παρακώλυσης του αποτελεσματικού ανταγωνισμού θα πρέπει να ερμηνευθεί ως εκτεινόμενη, πέρα από την έννοια της δεσπόζουσας θέσης, μόνο στις </a:t>
            </a:r>
            <a:r>
              <a:rPr lang="el-GR" sz="1800" kern="0" dirty="0" err="1">
                <a:effectLst/>
                <a:latin typeface="Times New Roman" panose="02020603050405020304" pitchFamily="18" charset="0"/>
                <a:ea typeface="Calibri" panose="020F0502020204030204" pitchFamily="34" charset="0"/>
              </a:rPr>
              <a:t>αντι</a:t>
            </a:r>
            <a:r>
              <a:rPr lang="el-GR" sz="1800" kern="0" dirty="0">
                <a:effectLst/>
                <a:latin typeface="Times New Roman" panose="02020603050405020304" pitchFamily="18" charset="0"/>
                <a:ea typeface="Calibri" panose="020F0502020204030204" pitchFamily="34" charset="0"/>
              </a:rPr>
              <a:t>-ανταγωνιστικές επιπτώσεις μιας συγκέντρωσης που προκύπτουν από τη μη συντονισμένη συμπεριφορά των επιχειρήσεων που δεν έχουν δεσπόζουσα θέση.  </a:t>
            </a:r>
          </a:p>
          <a:p>
            <a:pPr algn="just"/>
            <a:endParaRPr lang="el-GR"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05763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99F7EC-C369-7820-AC3F-BF40BBBA4460}"/>
              </a:ext>
            </a:extLst>
          </p:cNvPr>
          <p:cNvSpPr>
            <a:spLocks noGrp="1"/>
          </p:cNvSpPr>
          <p:nvPr>
            <p:ph type="title"/>
          </p:nvPr>
        </p:nvSpPr>
        <p:spPr/>
        <p:txBody>
          <a:bodyPr/>
          <a:lstStyle/>
          <a:p>
            <a:r>
              <a:rPr lang="el-GR" dirty="0"/>
              <a:t>Κριτήρια αξιολόγησης </a:t>
            </a:r>
          </a:p>
        </p:txBody>
      </p:sp>
      <p:sp>
        <p:nvSpPr>
          <p:cNvPr id="3" name="Θέση περιεχομένου 2">
            <a:extLst>
              <a:ext uri="{FF2B5EF4-FFF2-40B4-BE49-F238E27FC236}">
                <a16:creationId xmlns:a16="http://schemas.microsoft.com/office/drawing/2014/main" id="{D2A24CD2-D302-031A-3004-1A09BB402C35}"/>
              </a:ext>
            </a:extLst>
          </p:cNvPr>
          <p:cNvSpPr>
            <a:spLocks noGrp="1"/>
          </p:cNvSpPr>
          <p:nvPr>
            <p:ph idx="1"/>
          </p:nvPr>
        </p:nvSpPr>
        <p:spPr/>
        <p:txBody>
          <a:bodyPr>
            <a:normAutofit/>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Κατά την εκτίμηση μιας συγκέντρωσης για να διαπιστωθεί εάν είναι συμβατή με την κοινή αγορά, η Επιτροπή λαμβάνει υπόψη: α) την ανάγκη διατήρησης και ανάπτυξης συνθηκών αποτελεσματικού ανταγωνισμού εντός της κοινής αγοράς με γνώμονα, μεταξύ άλλων, τη διάρθρωση όλων των σχετικών αγορών καθώς και τον πραγματικό ή δυνητικό ανταγωνισμό από τις επιχειρήσεις που ευρίσκονται εντός ή εκτός της Ένωσης, και β) τη θέση των συμμετεχουσών επιχειρήσεων στην αγορά και τη χρηματοοικονομική τους ισχύ, τις εναλλακτικές δυνατότητες επιλογής που έχουν οι προμηθευτές και αγοραστές, την πρόσβαση τους σε πηγές εφοδιασμού ή στις αγορές διάθεσης των προϊόντων, την ύπαρξη τυχόν νομικών ή άλλων εμποδίων κατά την είσοδο, την εξέλιξη της προσφοράς και της ζήτησης των σχετικών αγαθών και υπηρεσιών, τα συμφέροντα των ενδιάμεσων και τελικών καταναλωτών, καθώς και την εξέλιξη της τεχνικής και οικονομικής προόδου, εφόσον η εξέλιξη αυτή είναι προς το συμφέρον των καταναλωτών και δεν αποτελεί εμπόδιο για τον ανταγωνισμό.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kern="0" dirty="0">
                <a:effectLst/>
                <a:latin typeface="Times New Roman" panose="02020603050405020304" pitchFamily="18" charset="0"/>
                <a:ea typeface="Calibri" panose="020F0502020204030204" pitchFamily="34" charset="0"/>
              </a:rPr>
              <a:t>Πρόκειται για ενδεικτική απαρίθμηση κριτηρίων, τα οποία πρέπει να λαμβάνονται υπόψη από την Επιτροπή προκειμένου να διαπιστώνεται το συμβατό με την εσωτερική αγορά μιας συγκέντρωσης. </a:t>
            </a:r>
          </a:p>
          <a:p>
            <a:pPr algn="just"/>
            <a:r>
              <a:rPr lang="el-GR" sz="1800" kern="0" dirty="0">
                <a:latin typeface="Times New Roman" panose="02020603050405020304" pitchFamily="18" charset="0"/>
                <a:ea typeface="Calibri" panose="020F0502020204030204" pitchFamily="34" charset="0"/>
                <a:cs typeface="Times New Roman" panose="02020603050405020304" pitchFamily="18" charset="0"/>
              </a:rPr>
              <a:t>Η μέχρι σήμερα εφαρμογή περιορίζεται στη διαπίστωση ύπαρξης δεσπόζουσας θέσης. Δεν έχει ακόμη δημιουργηθεί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εμπειρική γνώση για την αξιολόγηση των συγκεντρώσεων που παράγουν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αντι</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-ανταγωνιστικές συνέπειες στην περίπτωση ανυπαρξίας δεσπόζουσας θέσης.</a:t>
            </a:r>
            <a:endParaRPr lang="el-GR" dirty="0"/>
          </a:p>
        </p:txBody>
      </p:sp>
    </p:spTree>
    <p:extLst>
      <p:ext uri="{BB962C8B-B14F-4D97-AF65-F5344CB8AC3E}">
        <p14:creationId xmlns:p14="http://schemas.microsoft.com/office/powerpoint/2010/main" val="250527536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304</TotalTime>
  <Words>5177</Words>
  <Application>Microsoft Office PowerPoint</Application>
  <PresentationFormat>Ευρεία οθόνη</PresentationFormat>
  <Paragraphs>92</Paragraphs>
  <Slides>23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23</vt:i4>
      </vt:variant>
    </vt:vector>
  </HeadingPairs>
  <TitlesOfParts>
    <vt:vector size="28" baseType="lpstr">
      <vt:lpstr>Arial</vt:lpstr>
      <vt:lpstr>Calibri</vt:lpstr>
      <vt:lpstr>Calibri Light</vt:lpstr>
      <vt:lpstr>Times New Roman</vt:lpstr>
      <vt:lpstr>Θέμα του Office</vt:lpstr>
      <vt:lpstr>4. Συγκέντρωση επιχειρήσεων και ενέργεια </vt:lpstr>
      <vt:lpstr>Γενικές επισημάνσεις </vt:lpstr>
      <vt:lpstr>Έννοια συγκέντρωσης </vt:lpstr>
      <vt:lpstr>Ο πρώτος κανονισμός 4064-1989</vt:lpstr>
      <vt:lpstr>Κανονισμός 139-2004. Συγκέντρωση με ενωσιακή διάσταση.</vt:lpstr>
      <vt:lpstr>Ερμηνεία των ποσοτικών κριτηρίων </vt:lpstr>
      <vt:lpstr>Κοινές επιχειρήσεις</vt:lpstr>
      <vt:lpstr>Σημαντική παρακώλυση του ανταγωνισμού </vt:lpstr>
      <vt:lpstr>Κριτήρια αξιολόγησης </vt:lpstr>
      <vt:lpstr>Κατανομή αρμοδιοτήτων στον έλεγχο </vt:lpstr>
      <vt:lpstr>Αξιολόγηση εφαρμογής κανονισμού 139/2004</vt:lpstr>
      <vt:lpstr>Ελεγκτικό Συνέδριο Ι</vt:lpstr>
      <vt:lpstr>Ελεγκτικό Συνέδριο ΙΙ</vt:lpstr>
      <vt:lpstr>Απάντηση και έργο της Επιτροπής</vt:lpstr>
      <vt:lpstr> Συγκεντρώσεις και ενέργεια:  η συγκέντρωση RWE/E.ON </vt:lpstr>
      <vt:lpstr> Η ενωσιακή διάσταση της συγκέντρωσης  </vt:lpstr>
      <vt:lpstr>Ορισμός σχετικής αγοράς </vt:lpstr>
      <vt:lpstr>Ορισμός αγοράς προϊόντος </vt:lpstr>
      <vt:lpstr>Ορισμός γεωγραφικής αγοράς </vt:lpstr>
      <vt:lpstr> Προμήθεια ενέργειας στη λιανική αγορά: η σχετική αγορά  </vt:lpstr>
      <vt:lpstr>Επίδραση στον ανταγωνισμό </vt:lpstr>
      <vt:lpstr>Προσαύξηση και περιορισμός του ανταγωνισμού</vt:lpstr>
      <vt:lpstr>Κάθετος σύνδεσμος με το διαχειριστή  Amprion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Συγκέντρωση επιχειρήσεων και ενέργεια </dc:title>
  <dc:creator>ASTERIOS PLIAKOS</dc:creator>
  <cp:lastModifiedBy>ASTERIOS PLIAKOS</cp:lastModifiedBy>
  <cp:revision>16</cp:revision>
  <dcterms:created xsi:type="dcterms:W3CDTF">2023-04-18T08:26:20Z</dcterms:created>
  <dcterms:modified xsi:type="dcterms:W3CDTF">2023-04-19T16:22:47Z</dcterms:modified>
</cp:coreProperties>
</file>