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70" r:id="rId2"/>
    <p:sldId id="257" r:id="rId3"/>
    <p:sldId id="258" r:id="rId4"/>
    <p:sldId id="259" r:id="rId5"/>
    <p:sldId id="275" r:id="rId6"/>
    <p:sldId id="260" r:id="rId7"/>
    <p:sldId id="262" r:id="rId8"/>
    <p:sldId id="274" r:id="rId9"/>
    <p:sldId id="261" r:id="rId10"/>
    <p:sldId id="263" r:id="rId11"/>
    <p:sldId id="276" r:id="rId12"/>
    <p:sldId id="264" r:id="rId13"/>
    <p:sldId id="265" r:id="rId14"/>
    <p:sldId id="266" r:id="rId15"/>
    <p:sldId id="267" r:id="rId16"/>
    <p:sldId id="277" r:id="rId17"/>
    <p:sldId id="268" r:id="rId18"/>
    <p:sldId id="269" r:id="rId19"/>
    <p:sldId id="278" r:id="rId20"/>
  </p:sldIdLst>
  <p:sldSz cx="9144000" cy="6858000" type="letter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81" autoAdjust="0"/>
  </p:normalViewPr>
  <p:slideViewPr>
    <p:cSldViewPr>
      <p:cViewPr>
        <p:scale>
          <a:sx n="150" d="100"/>
          <a:sy n="150" d="100"/>
        </p:scale>
        <p:origin x="-1784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50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fld id="{6446FC6F-6ED0-43F7-950F-586FD4ABE8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2150"/>
            <a:ext cx="4603750" cy="3449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734222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282F8-EC7D-4E77-8C94-9667F90DF918}" type="slidenum">
              <a:rPr lang="en-US"/>
              <a:pPr/>
              <a:t>1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C8E19-71B2-425D-BAD0-00024B3CEC0C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A4F01B-D8F4-4B54-AA94-AEB64B7FDAE2}" type="slidenum">
              <a:rPr lang="en-US"/>
              <a:pPr/>
              <a:t>11</a:t>
            </a:fld>
            <a:endParaRPr lang="en-US"/>
          </a:p>
        </p:txBody>
      </p:sp>
      <p:sp>
        <p:nvSpPr>
          <p:cNvPr id="62466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4A252-B233-4F29-9938-DBAEB8E260BA}" type="slidenum">
              <a:rPr lang="en-US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28BCE-86E6-4902-A673-5945F94158D4}" type="slidenum">
              <a:rPr lang="en-US"/>
              <a:pPr/>
              <a:t>13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996A0-4E27-4000-A269-EC6D7A43B084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9FA5E-ED7D-4232-94E5-F31BBE24DF65}" type="slidenum">
              <a:rPr lang="en-US"/>
              <a:pPr/>
              <a:t>15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39D8B0-1A50-4A07-91F7-ABB339C1AB90}" type="slidenum">
              <a:rPr lang="en-US"/>
              <a:pPr/>
              <a:t>16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A45D0E-60F0-47B8-9449-87EA7208F3AE}" type="slidenum">
              <a:rPr lang="en-US"/>
              <a:pPr/>
              <a:t>17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85410-460E-4464-B6B0-9A9CBE374A9D}" type="slidenum">
              <a:rPr lang="en-US"/>
              <a:pPr/>
              <a:t>18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EB0A6-E7D0-4564-B394-A8AB5CA6E422}" type="slidenum">
              <a:rPr lang="en-US"/>
              <a:pPr/>
              <a:t>19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9C579-6A3D-4323-8C99-6C636442ED4D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7A463-1B06-4B12-BBB2-6BB7620F3576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7D723-937B-4598-9BDC-1B10C4503584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BE45F-2170-412E-9082-DD11AC659EDF}" type="slidenum">
              <a:rPr lang="en-US"/>
              <a:pPr/>
              <a:t>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0E87D-E074-4318-8B97-51F64CABAFDF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852AB-77D8-4636-8C17-BD7527FAF819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C6AC5-044A-4A79-A7A4-0AF5C2A45833}" type="slidenum">
              <a:rPr lang="en-US"/>
              <a:pPr/>
              <a:t>8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C3EA6-5576-4909-82B8-B67205007EB6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48ADAA6F-78C9-4DE6-BB15-370FB10526D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301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0DD96413-14EC-42CD-9DB1-BC73FFB69C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44AB5DDC-EFC4-4350-BA9A-B476534221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D4C8CFAA-49F5-4B5D-8E29-63342DC780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69979A81-32A5-4C21-B6B8-A5C2F3D56A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A4A67540-A26A-4867-A027-38ED6751EE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BD8CC6F6-6F8F-4AE0-97B5-900A5C2E9C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8845BDD0-F7B0-4549-A13C-2814E04F1F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07CEA100-8D67-460B-BDF0-7382EACF56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C6D4CBA2-3B98-4693-BBB6-6E00D22EC3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10.</a:t>
            </a:r>
            <a:fld id="{97E08733-03AE-4D95-8DEC-1D1EE42AEE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10.</a:t>
            </a:r>
            <a:fld id="{FD4DAB05-4B42-4A5D-8038-C201884B47D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0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71FC25A2-EC78-4CC8-AC1C-8BC610B28C9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Trading Strategies Involving Options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DE280FFF-050B-4B76-95B8-A6DF861486F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Butterfly Spread Using Calls</a:t>
            </a:r>
            <a:br>
              <a:rPr lang="en-US"/>
            </a:br>
            <a:r>
              <a:rPr lang="en-US" sz="2200"/>
              <a:t>Figure 10.6, page 23</a:t>
            </a:r>
            <a:r>
              <a:rPr lang="en-CA" sz="2200"/>
              <a:t>1</a:t>
            </a: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49425" y="16764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214563" y="22098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14563" y="40386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40433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V="1">
            <a:off x="58721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7988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6276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198688" y="22558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6923088" y="3475038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49577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7132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2227263" y="44958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5884863" y="3124200"/>
            <a:ext cx="137160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V="1">
            <a:off x="4056063" y="2362200"/>
            <a:ext cx="2590800" cy="2590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2227263" y="4953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2227263" y="29718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970463" y="2971800"/>
            <a:ext cx="1314450" cy="2743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2227263" y="4343400"/>
            <a:ext cx="182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4056063" y="3429000"/>
            <a:ext cx="9144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4970463" y="3429000"/>
            <a:ext cx="9144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5884863" y="4343400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EC00457A-F662-4F9D-8AE4-CE96CDD3011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 from a butterfly spread created using call options</a:t>
            </a:r>
          </a:p>
        </p:txBody>
      </p:sp>
      <p:graphicFrame>
        <p:nvGraphicFramePr>
          <p:cNvPr id="614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56738"/>
              </p:ext>
            </p:extLst>
          </p:nvPr>
        </p:nvGraphicFramePr>
        <p:xfrm>
          <a:off x="304800" y="1600200"/>
          <a:ext cx="8686800" cy="396240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 price      Payoff from      Payoff from          Payoff from        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range          first long call    second long call    short calls         payoff       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8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0                             0                                0                      0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fr-FR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-2(S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&gt;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-2(S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             0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fr-FR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381000" y="5638800"/>
            <a:ext cx="4343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</a:t>
            </a:r>
            <a:r>
              <a:rPr lang="en-US" sz="2000" i="1">
                <a:latin typeface="Times New Roman" pitchFamily="18" charset="0"/>
              </a:rPr>
              <a:t>K</a:t>
            </a:r>
            <a:r>
              <a:rPr lang="en-US" sz="2000" baseline="-25000">
                <a:latin typeface="Times New Roman" pitchFamily="18" charset="0"/>
              </a:rPr>
              <a:t>2</a:t>
            </a:r>
            <a:r>
              <a:rPr lang="en-US"/>
              <a:t> =0.5*(</a:t>
            </a:r>
            <a:r>
              <a:rPr lang="en-US" sz="2000" i="1">
                <a:latin typeface="Times New Roman" pitchFamily="18" charset="0"/>
              </a:rPr>
              <a:t>K</a:t>
            </a:r>
            <a:r>
              <a:rPr lang="en-US" sz="2000" baseline="-25000">
                <a:latin typeface="Times New Roman" pitchFamily="18" charset="0"/>
              </a:rPr>
              <a:t>1</a:t>
            </a:r>
            <a:r>
              <a:rPr lang="en-US"/>
              <a:t> + </a:t>
            </a:r>
            <a:r>
              <a:rPr lang="en-US" sz="2000" i="1">
                <a:latin typeface="Times New Roman" pitchFamily="18" charset="0"/>
              </a:rPr>
              <a:t>K</a:t>
            </a:r>
            <a:r>
              <a:rPr lang="en-US" sz="2000" baseline="-25000">
                <a:latin typeface="Times New Roman" pitchFamily="18" charset="0"/>
              </a:rPr>
              <a:t>3</a:t>
            </a:r>
            <a:r>
              <a:rPr lang="en-US"/>
              <a:t>)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5F00A970-2380-42B1-A664-55E5018E559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Butterfly Spread Using Puts</a:t>
            </a:r>
            <a:br>
              <a:rPr lang="en-US"/>
            </a:br>
            <a:r>
              <a:rPr lang="en-US" sz="2200"/>
              <a:t>Figure 10.7, page 23</a:t>
            </a:r>
            <a:r>
              <a:rPr lang="en-CA" sz="2200"/>
              <a:t>2</a:t>
            </a: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49425" y="16764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214563" y="22098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14563" y="40386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40433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58721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7988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6276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198688" y="22558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923088" y="3475038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49577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7132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4958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5943600" y="49530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29200" y="2971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227263" y="4343400"/>
            <a:ext cx="182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V="1">
            <a:off x="4056063" y="3429000"/>
            <a:ext cx="9144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4970463" y="3429000"/>
            <a:ext cx="9144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5884863" y="4343400"/>
            <a:ext cx="1371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 flipV="1">
            <a:off x="2209800" y="2667000"/>
            <a:ext cx="18288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 flipV="1">
            <a:off x="3276600" y="2362200"/>
            <a:ext cx="2590800" cy="2590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>
            <a:off x="3563938" y="2971800"/>
            <a:ext cx="1389062" cy="289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6F3A8F75-6030-419C-A70D-D92EA32EA14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Calendar Spread Using Calls</a:t>
            </a:r>
            <a:br>
              <a:rPr lang="en-US"/>
            </a:br>
            <a:r>
              <a:rPr lang="en-US" sz="2200"/>
              <a:t>Figure 10.8, page 23</a:t>
            </a:r>
            <a:r>
              <a:rPr lang="en-CA" sz="2200"/>
              <a:t>2</a:t>
            </a:r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863725" y="16383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284413" y="21717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284413" y="4000500"/>
            <a:ext cx="4997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268538" y="22177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735763" y="3427413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5027613" y="39243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783138" y="39703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2279650" y="30861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22850" y="3086100"/>
            <a:ext cx="2028825" cy="20288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281238" y="4924425"/>
            <a:ext cx="33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446338" y="4922838"/>
            <a:ext cx="4286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638425" y="4919663"/>
            <a:ext cx="46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828925" y="4910138"/>
            <a:ext cx="46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024188" y="4894263"/>
            <a:ext cx="38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209925" y="4875213"/>
            <a:ext cx="47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3400425" y="4848225"/>
            <a:ext cx="381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3589338" y="4818063"/>
            <a:ext cx="52387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3775075" y="4784725"/>
            <a:ext cx="381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3960813" y="4751388"/>
            <a:ext cx="444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V="1">
            <a:off x="4146550" y="4708525"/>
            <a:ext cx="4445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4332288" y="4657725"/>
            <a:ext cx="39687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V="1">
            <a:off x="4514850" y="4613275"/>
            <a:ext cx="41275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4697413" y="4552950"/>
            <a:ext cx="42862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873625" y="4495800"/>
            <a:ext cx="47625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V="1">
            <a:off x="5056188" y="4432300"/>
            <a:ext cx="42862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V="1">
            <a:off x="5232400" y="4362450"/>
            <a:ext cx="42863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V="1">
            <a:off x="5408613" y="4286250"/>
            <a:ext cx="38100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 flipV="1">
            <a:off x="5583238" y="4203700"/>
            <a:ext cx="38100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5749925" y="4117975"/>
            <a:ext cx="39688" cy="19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5918200" y="4022725"/>
            <a:ext cx="38100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 flipV="1">
            <a:off x="6078538" y="3924300"/>
            <a:ext cx="38100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V="1">
            <a:off x="6237288" y="3822700"/>
            <a:ext cx="36512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V="1">
            <a:off x="6392863" y="3713163"/>
            <a:ext cx="30162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 flipV="1">
            <a:off x="6545263" y="3590925"/>
            <a:ext cx="30162" cy="26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6683375" y="3467100"/>
            <a:ext cx="39688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V="1">
            <a:off x="6821488" y="3325813"/>
            <a:ext cx="49212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flipV="1">
            <a:off x="7021513" y="3130550"/>
            <a:ext cx="38100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 flipV="1">
            <a:off x="3033713" y="4057650"/>
            <a:ext cx="193675" cy="174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2583" name="Group 55"/>
          <p:cNvGrpSpPr>
            <a:grpSpLocks/>
          </p:cNvGrpSpPr>
          <p:nvPr/>
        </p:nvGrpSpPr>
        <p:grpSpPr bwMode="auto">
          <a:xfrm>
            <a:off x="2268538" y="3644900"/>
            <a:ext cx="2732087" cy="457200"/>
            <a:chOff x="1443" y="2298"/>
            <a:chExt cx="1721" cy="288"/>
          </a:xfrm>
        </p:grpSpPr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>
              <a:off x="1443" y="2586"/>
              <a:ext cx="10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 flipV="1">
              <a:off x="1547" y="2583"/>
              <a:ext cx="120" cy="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 flipV="1">
              <a:off x="1668" y="2577"/>
              <a:ext cx="125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2" name="Line 44"/>
            <p:cNvSpPr>
              <a:spLocks noChangeShapeType="1"/>
            </p:cNvSpPr>
            <p:nvPr/>
          </p:nvSpPr>
          <p:spPr bwMode="auto">
            <a:xfrm flipV="1">
              <a:off x="1788" y="2568"/>
              <a:ext cx="122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3" name="Line 45"/>
            <p:cNvSpPr>
              <a:spLocks noChangeShapeType="1"/>
            </p:cNvSpPr>
            <p:nvPr/>
          </p:nvSpPr>
          <p:spPr bwMode="auto">
            <a:xfrm flipV="1">
              <a:off x="2028" y="2541"/>
              <a:ext cx="122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 flipV="1">
              <a:off x="2148" y="2526"/>
              <a:ext cx="125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5" name="Line 47"/>
            <p:cNvSpPr>
              <a:spLocks noChangeShapeType="1"/>
            </p:cNvSpPr>
            <p:nvPr/>
          </p:nvSpPr>
          <p:spPr bwMode="auto">
            <a:xfrm flipV="1">
              <a:off x="2267" y="2502"/>
              <a:ext cx="123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6" name="Line 48"/>
            <p:cNvSpPr>
              <a:spLocks noChangeShapeType="1"/>
            </p:cNvSpPr>
            <p:nvPr/>
          </p:nvSpPr>
          <p:spPr bwMode="auto">
            <a:xfrm flipV="1">
              <a:off x="2384" y="2481"/>
              <a:ext cx="123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7" name="Line 49"/>
            <p:cNvSpPr>
              <a:spLocks noChangeShapeType="1"/>
            </p:cNvSpPr>
            <p:nvPr/>
          </p:nvSpPr>
          <p:spPr bwMode="auto">
            <a:xfrm flipV="1">
              <a:off x="2501" y="2457"/>
              <a:ext cx="1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8" name="Line 50"/>
            <p:cNvSpPr>
              <a:spLocks noChangeShapeType="1"/>
            </p:cNvSpPr>
            <p:nvPr/>
          </p:nvSpPr>
          <p:spPr bwMode="auto">
            <a:xfrm flipV="1">
              <a:off x="2618" y="2427"/>
              <a:ext cx="120" cy="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79" name="Line 51"/>
            <p:cNvSpPr>
              <a:spLocks noChangeShapeType="1"/>
            </p:cNvSpPr>
            <p:nvPr/>
          </p:nvSpPr>
          <p:spPr bwMode="auto">
            <a:xfrm flipV="1">
              <a:off x="2735" y="2397"/>
              <a:ext cx="120" cy="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0" name="Line 52"/>
            <p:cNvSpPr>
              <a:spLocks noChangeShapeType="1"/>
            </p:cNvSpPr>
            <p:nvPr/>
          </p:nvSpPr>
          <p:spPr bwMode="auto">
            <a:xfrm flipV="1">
              <a:off x="2850" y="2364"/>
              <a:ext cx="119" cy="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1" name="Line 53"/>
            <p:cNvSpPr>
              <a:spLocks noChangeShapeType="1"/>
            </p:cNvSpPr>
            <p:nvPr/>
          </p:nvSpPr>
          <p:spPr bwMode="auto">
            <a:xfrm flipV="1">
              <a:off x="2965" y="2325"/>
              <a:ext cx="118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 flipV="1">
              <a:off x="3076" y="2298"/>
              <a:ext cx="88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2589" name="Group 61"/>
          <p:cNvGrpSpPr>
            <a:grpSpLocks/>
          </p:cNvGrpSpPr>
          <p:nvPr/>
        </p:nvGrpSpPr>
        <p:grpSpPr bwMode="auto">
          <a:xfrm>
            <a:off x="5022850" y="3648075"/>
            <a:ext cx="2019300" cy="571500"/>
            <a:chOff x="3164" y="2298"/>
            <a:chExt cx="1272" cy="360"/>
          </a:xfrm>
        </p:grpSpPr>
        <p:sp>
          <p:nvSpPr>
            <p:cNvPr id="22584" name="Line 56"/>
            <p:cNvSpPr>
              <a:spLocks noChangeShapeType="1"/>
            </p:cNvSpPr>
            <p:nvPr/>
          </p:nvSpPr>
          <p:spPr bwMode="auto">
            <a:xfrm>
              <a:off x="3164" y="2298"/>
              <a:ext cx="722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5" name="Line 57"/>
            <p:cNvSpPr>
              <a:spLocks noChangeShapeType="1"/>
            </p:cNvSpPr>
            <p:nvPr/>
          </p:nvSpPr>
          <p:spPr bwMode="auto">
            <a:xfrm>
              <a:off x="3887" y="2589"/>
              <a:ext cx="96" cy="3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6" name="Line 58"/>
            <p:cNvSpPr>
              <a:spLocks noChangeShapeType="1"/>
            </p:cNvSpPr>
            <p:nvPr/>
          </p:nvSpPr>
          <p:spPr bwMode="auto">
            <a:xfrm>
              <a:off x="3977" y="2616"/>
              <a:ext cx="11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7" name="Line 59"/>
            <p:cNvSpPr>
              <a:spLocks noChangeShapeType="1"/>
            </p:cNvSpPr>
            <p:nvPr/>
          </p:nvSpPr>
          <p:spPr bwMode="auto">
            <a:xfrm>
              <a:off x="4085" y="2643"/>
              <a:ext cx="11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88" name="Line 60"/>
            <p:cNvSpPr>
              <a:spLocks noChangeShapeType="1"/>
            </p:cNvSpPr>
            <p:nvPr/>
          </p:nvSpPr>
          <p:spPr bwMode="auto">
            <a:xfrm>
              <a:off x="4199" y="2658"/>
              <a:ext cx="23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FB8C91D5-5EF2-42BE-A065-5EBC1903416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Calendar Spread Using Puts</a:t>
            </a:r>
            <a:br>
              <a:rPr lang="en-US"/>
            </a:br>
            <a:r>
              <a:rPr lang="en-US" sz="2200"/>
              <a:t>Figure 10.9, page 23</a:t>
            </a:r>
            <a:r>
              <a:rPr lang="en-CA" sz="2200"/>
              <a:t>3</a:t>
            </a:r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863725" y="16383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284413" y="21717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2284413" y="4000500"/>
            <a:ext cx="4997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268538" y="22177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735763" y="3427413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4313238" y="39243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068763" y="39703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</a:p>
        </p:txBody>
      </p:sp>
      <p:grpSp>
        <p:nvGrpSpPr>
          <p:cNvPr id="24588" name="Group 12"/>
          <p:cNvGrpSpPr>
            <a:grpSpLocks/>
          </p:cNvGrpSpPr>
          <p:nvPr/>
        </p:nvGrpSpPr>
        <p:grpSpPr bwMode="auto">
          <a:xfrm>
            <a:off x="2286000" y="3086100"/>
            <a:ext cx="4772025" cy="2028825"/>
            <a:chOff x="1440" y="1944"/>
            <a:chExt cx="3006" cy="1278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>
              <a:off x="2718" y="1944"/>
              <a:ext cx="17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1440" y="1944"/>
              <a:ext cx="1278" cy="12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7019925" y="4924425"/>
            <a:ext cx="36513" cy="17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6848475" y="4922838"/>
            <a:ext cx="42863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6653213" y="4919663"/>
            <a:ext cx="46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6462713" y="4910138"/>
            <a:ext cx="46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6275388" y="4894263"/>
            <a:ext cx="38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6080125" y="4875213"/>
            <a:ext cx="476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 flipV="1">
            <a:off x="5899150" y="4848225"/>
            <a:ext cx="3810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5695950" y="4818063"/>
            <a:ext cx="52388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 flipV="1">
            <a:off x="5524500" y="4784725"/>
            <a:ext cx="38100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 flipV="1">
            <a:off x="5332413" y="4751388"/>
            <a:ext cx="44450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H="1" flipV="1">
            <a:off x="5146675" y="4708525"/>
            <a:ext cx="44450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 flipV="1">
            <a:off x="4965700" y="4657725"/>
            <a:ext cx="39688" cy="12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H="1" flipV="1">
            <a:off x="4781550" y="4613275"/>
            <a:ext cx="41275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H="1" flipV="1">
            <a:off x="4597400" y="4552950"/>
            <a:ext cx="42863" cy="12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H="1" flipV="1">
            <a:off x="4416425" y="4495800"/>
            <a:ext cx="47625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H="1" flipV="1">
            <a:off x="4238625" y="4432300"/>
            <a:ext cx="42863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H="1" flipV="1">
            <a:off x="4062413" y="4362450"/>
            <a:ext cx="42862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H="1" flipV="1">
            <a:off x="3890963" y="4286250"/>
            <a:ext cx="38100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H="1" flipV="1">
            <a:off x="3708400" y="4221163"/>
            <a:ext cx="71438" cy="714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 flipH="1" flipV="1">
            <a:off x="3548063" y="4117975"/>
            <a:ext cx="39687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 flipH="1" flipV="1">
            <a:off x="3381375" y="4022725"/>
            <a:ext cx="38100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 flipV="1">
            <a:off x="3221038" y="3924300"/>
            <a:ext cx="3810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 flipH="1" flipV="1">
            <a:off x="3063875" y="3822700"/>
            <a:ext cx="36513" cy="20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2914650" y="3713163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H="1" flipV="1">
            <a:off x="2762250" y="3590925"/>
            <a:ext cx="30163" cy="269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2614613" y="3467100"/>
            <a:ext cx="39687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 flipH="1" flipV="1">
            <a:off x="2466975" y="3325813"/>
            <a:ext cx="49213" cy="41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 flipH="1" flipV="1">
            <a:off x="2278063" y="3130550"/>
            <a:ext cx="38100" cy="41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4633" name="Group 57"/>
          <p:cNvGrpSpPr>
            <a:grpSpLocks/>
          </p:cNvGrpSpPr>
          <p:nvPr/>
        </p:nvGrpSpPr>
        <p:grpSpPr bwMode="auto">
          <a:xfrm>
            <a:off x="4314825" y="3648075"/>
            <a:ext cx="2732088" cy="457200"/>
            <a:chOff x="2718" y="2298"/>
            <a:chExt cx="1721" cy="288"/>
          </a:xfrm>
        </p:grpSpPr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 flipH="1" flipV="1">
              <a:off x="3846" y="2556"/>
              <a:ext cx="122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 flipH="1">
              <a:off x="4338" y="2586"/>
              <a:ext cx="10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 flipH="1" flipV="1">
              <a:off x="4215" y="2583"/>
              <a:ext cx="120" cy="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 flipH="1" flipV="1">
              <a:off x="4089" y="2577"/>
              <a:ext cx="125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 flipH="1" flipV="1">
              <a:off x="3972" y="2568"/>
              <a:ext cx="122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 flipH="1" flipV="1">
              <a:off x="3732" y="2541"/>
              <a:ext cx="122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 flipH="1" flipV="1">
              <a:off x="3609" y="2526"/>
              <a:ext cx="125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 flipH="1" flipV="1">
              <a:off x="3492" y="2502"/>
              <a:ext cx="123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6" name="Line 50"/>
            <p:cNvSpPr>
              <a:spLocks noChangeShapeType="1"/>
            </p:cNvSpPr>
            <p:nvPr/>
          </p:nvSpPr>
          <p:spPr bwMode="auto">
            <a:xfrm flipH="1" flipV="1">
              <a:off x="3375" y="2481"/>
              <a:ext cx="123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7" name="Line 51"/>
            <p:cNvSpPr>
              <a:spLocks noChangeShapeType="1"/>
            </p:cNvSpPr>
            <p:nvPr/>
          </p:nvSpPr>
          <p:spPr bwMode="auto">
            <a:xfrm flipH="1" flipV="1">
              <a:off x="3261" y="2457"/>
              <a:ext cx="1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8" name="Line 52"/>
            <p:cNvSpPr>
              <a:spLocks noChangeShapeType="1"/>
            </p:cNvSpPr>
            <p:nvPr/>
          </p:nvSpPr>
          <p:spPr bwMode="auto">
            <a:xfrm flipH="1" flipV="1">
              <a:off x="3144" y="2427"/>
              <a:ext cx="120" cy="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29" name="Line 53"/>
            <p:cNvSpPr>
              <a:spLocks noChangeShapeType="1"/>
            </p:cNvSpPr>
            <p:nvPr/>
          </p:nvSpPr>
          <p:spPr bwMode="auto">
            <a:xfrm flipH="1" flipV="1">
              <a:off x="3027" y="2397"/>
              <a:ext cx="120" cy="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0" name="Line 54"/>
            <p:cNvSpPr>
              <a:spLocks noChangeShapeType="1"/>
            </p:cNvSpPr>
            <p:nvPr/>
          </p:nvSpPr>
          <p:spPr bwMode="auto">
            <a:xfrm flipH="1" flipV="1">
              <a:off x="2913" y="2364"/>
              <a:ext cx="119" cy="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1" name="Line 55"/>
            <p:cNvSpPr>
              <a:spLocks noChangeShapeType="1"/>
            </p:cNvSpPr>
            <p:nvPr/>
          </p:nvSpPr>
          <p:spPr bwMode="auto">
            <a:xfrm flipH="1" flipV="1">
              <a:off x="2799" y="2325"/>
              <a:ext cx="118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2" name="Line 56"/>
            <p:cNvSpPr>
              <a:spLocks noChangeShapeType="1"/>
            </p:cNvSpPr>
            <p:nvPr/>
          </p:nvSpPr>
          <p:spPr bwMode="auto">
            <a:xfrm flipH="1" flipV="1">
              <a:off x="2718" y="2298"/>
              <a:ext cx="88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640" name="Group 64"/>
          <p:cNvGrpSpPr>
            <a:grpSpLocks/>
          </p:cNvGrpSpPr>
          <p:nvPr/>
        </p:nvGrpSpPr>
        <p:grpSpPr bwMode="auto">
          <a:xfrm>
            <a:off x="2295525" y="3648075"/>
            <a:ext cx="2019300" cy="571500"/>
            <a:chOff x="1446" y="2298"/>
            <a:chExt cx="1272" cy="360"/>
          </a:xfrm>
        </p:grpSpPr>
        <p:sp>
          <p:nvSpPr>
            <p:cNvPr id="24635" name="Line 59"/>
            <p:cNvSpPr>
              <a:spLocks noChangeShapeType="1"/>
            </p:cNvSpPr>
            <p:nvPr/>
          </p:nvSpPr>
          <p:spPr bwMode="auto">
            <a:xfrm flipH="1">
              <a:off x="1996" y="2298"/>
              <a:ext cx="722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6" name="Line 60"/>
            <p:cNvSpPr>
              <a:spLocks noChangeShapeType="1"/>
            </p:cNvSpPr>
            <p:nvPr/>
          </p:nvSpPr>
          <p:spPr bwMode="auto">
            <a:xfrm flipH="1">
              <a:off x="1899" y="2589"/>
              <a:ext cx="96" cy="3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7" name="Line 61"/>
            <p:cNvSpPr>
              <a:spLocks noChangeShapeType="1"/>
            </p:cNvSpPr>
            <p:nvPr/>
          </p:nvSpPr>
          <p:spPr bwMode="auto">
            <a:xfrm flipH="1">
              <a:off x="1794" y="2616"/>
              <a:ext cx="11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8" name="Line 62"/>
            <p:cNvSpPr>
              <a:spLocks noChangeShapeType="1"/>
            </p:cNvSpPr>
            <p:nvPr/>
          </p:nvSpPr>
          <p:spPr bwMode="auto">
            <a:xfrm flipH="1">
              <a:off x="1686" y="2643"/>
              <a:ext cx="11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639" name="Line 63"/>
            <p:cNvSpPr>
              <a:spLocks noChangeShapeType="1"/>
            </p:cNvSpPr>
            <p:nvPr/>
          </p:nvSpPr>
          <p:spPr bwMode="auto">
            <a:xfrm flipH="1">
              <a:off x="1446" y="2658"/>
              <a:ext cx="23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029D9920-5EDF-4647-B68C-4D1ADF2AE05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 Straddle Combination</a:t>
            </a:r>
            <a:br>
              <a:rPr lang="en-US"/>
            </a:br>
            <a:r>
              <a:rPr lang="en-US" sz="2200"/>
              <a:t>Figure 10.10, page 23</a:t>
            </a:r>
            <a:r>
              <a:rPr lang="en-CA" sz="2200"/>
              <a:t>4</a:t>
            </a:r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49425" y="16764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214563" y="22098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214563" y="40386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198688" y="22558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23088" y="4046538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49577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713288" y="40465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2209800" y="44958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4953000" y="2209800"/>
            <a:ext cx="22860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4953000" y="49530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 flipV="1">
            <a:off x="2667000" y="2667000"/>
            <a:ext cx="2286000" cy="2286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V="1">
            <a:off x="4953000" y="3124200"/>
            <a:ext cx="2286000" cy="2286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 flipV="1">
            <a:off x="2195513" y="2636838"/>
            <a:ext cx="2743200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47A2F95E-59B6-464F-BE93-7108A138EB5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 from a straddle</a:t>
            </a:r>
          </a:p>
        </p:txBody>
      </p:sp>
      <p:graphicFrame>
        <p:nvGraphicFramePr>
          <p:cNvPr id="63491" name="Group 3"/>
          <p:cNvGraphicFramePr>
            <a:graphicFrameLocks noGrp="1"/>
          </p:cNvGraphicFramePr>
          <p:nvPr/>
        </p:nvGraphicFramePr>
        <p:xfrm>
          <a:off x="304800" y="1600200"/>
          <a:ext cx="8686800" cy="2971801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 price               Payoff from               Payoff from               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range                       call option                put option               payoff       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K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K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&gt;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fr-FR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03DD144A-EEA9-4B13-A508-929AB53ECC6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Strip &amp; Strap</a:t>
            </a:r>
            <a:br>
              <a:rPr lang="en-US"/>
            </a:br>
            <a:r>
              <a:rPr lang="en-US" sz="2200"/>
              <a:t>Figure  10.11, page 23</a:t>
            </a:r>
            <a:r>
              <a:rPr lang="en-CA" sz="2200"/>
              <a:t>5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752600"/>
            <a:ext cx="3505200" cy="22098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485900" y="23622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485900" y="45720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470025" y="22558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689225" y="40084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908425" y="4008438"/>
            <a:ext cx="534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2857500" y="44958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V="1">
            <a:off x="2857500" y="3581400"/>
            <a:ext cx="1447800" cy="1447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 flipV="1">
            <a:off x="1825625" y="2708275"/>
            <a:ext cx="1031875" cy="2320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4914900" y="2362200"/>
            <a:ext cx="0" cy="3429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4914900" y="45720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899025" y="22558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118225" y="40084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337425" y="4008438"/>
            <a:ext cx="534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V="1">
            <a:off x="6286500" y="44958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 flipV="1">
            <a:off x="4914900" y="3657600"/>
            <a:ext cx="1371600" cy="1371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V="1">
            <a:off x="6286500" y="2459038"/>
            <a:ext cx="1143000" cy="25701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2536825" y="5380038"/>
            <a:ext cx="1019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Strip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5889625" y="5380038"/>
            <a:ext cx="1155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Strap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1627E0CE-7C3F-4231-B015-6492B1A982E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 Strangle Combination</a:t>
            </a:r>
            <a:br>
              <a:rPr lang="en-US"/>
            </a:br>
            <a:r>
              <a:rPr lang="en-US" sz="2200"/>
              <a:t>Figure 10.12, page 23</a:t>
            </a:r>
            <a:r>
              <a:rPr lang="en-CA" sz="2200"/>
              <a:t>6</a:t>
            </a:r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49425" y="16764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214563" y="22098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214563" y="40386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40433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V="1">
            <a:off x="5872163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7988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627688" y="34750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198688" y="2255838"/>
            <a:ext cx="1131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923088" y="4084638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4114800" y="47244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H="1" flipV="1">
            <a:off x="2209800" y="2895600"/>
            <a:ext cx="18288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2209800" y="44958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5867400" y="3200400"/>
            <a:ext cx="129540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H="1" flipV="1">
            <a:off x="2209800" y="3352800"/>
            <a:ext cx="18288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5867400" y="3505200"/>
            <a:ext cx="1676400" cy="1676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4038600" y="5181600"/>
            <a:ext cx="182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B02C2651-3537-40F7-BFD4-6DDE680B8D4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 from a strangle</a:t>
            </a:r>
          </a:p>
        </p:txBody>
      </p:sp>
      <p:graphicFrame>
        <p:nvGraphicFramePr>
          <p:cNvPr id="65539" name="Group 3"/>
          <p:cNvGraphicFramePr>
            <a:graphicFrameLocks noGrp="1"/>
          </p:cNvGraphicFramePr>
          <p:nvPr/>
        </p:nvGraphicFramePr>
        <p:xfrm>
          <a:off x="304800" y="1600200"/>
          <a:ext cx="8686800" cy="371475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 price               Payoff from               Payoff from               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range                      call option                  put option              payoff       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0                          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fr-F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7207BE05-45A2-41D0-8BF1-45902E0E79E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CA"/>
              <a:t>Types of</a:t>
            </a:r>
            <a:r>
              <a:rPr lang="en-US"/>
              <a:t> Strategies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05000"/>
            <a:ext cx="6858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Take a position in the option and the underlying</a:t>
            </a:r>
          </a:p>
          <a:p>
            <a:r>
              <a:rPr lang="en-US"/>
              <a:t>Take a position in 2 or more options of the same type (A spread) </a:t>
            </a:r>
          </a:p>
          <a:p>
            <a:r>
              <a:rPr lang="en-US"/>
              <a:t>Combination: Take a position in a mixture of calls &amp; puts (A combination)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015FB8F8-ECEA-4AFE-844A-9773178594A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3825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Positions in an Option &amp; the Underlying </a:t>
            </a:r>
            <a:r>
              <a:rPr lang="en-US" sz="2000"/>
              <a:t>(Figure 10.1, page 22</a:t>
            </a:r>
            <a:r>
              <a:rPr lang="en-CA" sz="2000"/>
              <a:t>4</a:t>
            </a:r>
            <a:r>
              <a:rPr lang="en-US" sz="2000"/>
              <a:t>)</a:t>
            </a:r>
            <a:endParaRPr lang="en-US" sz="35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0313" y="1189038"/>
            <a:ext cx="3521075" cy="4538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716088" y="1785938"/>
            <a:ext cx="0" cy="2071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716088" y="2887663"/>
            <a:ext cx="237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52600" y="1935163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/>
              <a:t>Profit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784600" y="2894013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32075" y="2924175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1716088" y="2541588"/>
            <a:ext cx="1114425" cy="1055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843213" y="2565400"/>
            <a:ext cx="827087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2825750" y="2840038"/>
            <a:ext cx="0" cy="4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720850" y="2779713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825750" y="2760663"/>
            <a:ext cx="850900" cy="80486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1720850" y="1854200"/>
            <a:ext cx="1941513" cy="183673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5316538" y="1785938"/>
            <a:ext cx="0" cy="2071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5316538" y="2887663"/>
            <a:ext cx="2373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410200" y="18288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/>
              <a:t>Profit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7402513" y="2894013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226175" y="24447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6443663" y="3213100"/>
            <a:ext cx="76835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 flipV="1">
            <a:off x="5326063" y="2149475"/>
            <a:ext cx="1120775" cy="1060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5326063" y="2995613"/>
            <a:ext cx="11128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6438900" y="2290763"/>
            <a:ext cx="744538" cy="7048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5326063" y="2020888"/>
            <a:ext cx="19304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438900" y="2844800"/>
            <a:ext cx="0" cy="42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1716088" y="4040188"/>
            <a:ext cx="0" cy="2060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1716088" y="5126038"/>
            <a:ext cx="237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1752600" y="39624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/>
              <a:t>Profit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3784600" y="5132388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2663825" y="46767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1692275" y="5229225"/>
            <a:ext cx="114141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V="1">
            <a:off x="2855913" y="4498975"/>
            <a:ext cx="782637" cy="739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2870200" y="5080000"/>
            <a:ext cx="0" cy="41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 flipV="1">
            <a:off x="1692275" y="4221163"/>
            <a:ext cx="1154113" cy="109061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2870200" y="5346700"/>
            <a:ext cx="742950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1720850" y="4264025"/>
            <a:ext cx="1922463" cy="18065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5316538" y="4035425"/>
            <a:ext cx="0" cy="206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5316538" y="5126038"/>
            <a:ext cx="2373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5334000" y="3886200"/>
            <a:ext cx="102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000"/>
              <a:t>Profit</a:t>
            </a:r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7402513" y="5132388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6226175" y="51069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K</a:t>
            </a:r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>
            <a:off x="5314950" y="5029200"/>
            <a:ext cx="112871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 flipH="1" flipV="1">
            <a:off x="6443663" y="5013325"/>
            <a:ext cx="903287" cy="8556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>
            <a:off x="5295900" y="4127500"/>
            <a:ext cx="2051050" cy="194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 flipV="1">
            <a:off x="6438900" y="5080000"/>
            <a:ext cx="0" cy="41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>
            <a:off x="6437313" y="4910138"/>
            <a:ext cx="8826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39" name="Line 47"/>
          <p:cNvSpPr>
            <a:spLocks noChangeShapeType="1"/>
          </p:cNvSpPr>
          <p:nvPr/>
        </p:nvSpPr>
        <p:spPr bwMode="auto">
          <a:xfrm flipH="1">
            <a:off x="5326063" y="4887913"/>
            <a:ext cx="1112837" cy="1054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1752600" y="35814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/>
              <a:t>(a) Writing a covered call</a:t>
            </a:r>
            <a:r>
              <a:rPr lang="en-US" sz="2000"/>
              <a:t> </a:t>
            </a:r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5638800" y="3581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/>
              <a:t>(b) Reverse </a:t>
            </a:r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1828800" y="58674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/>
              <a:t>(c) Protective put</a:t>
            </a:r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5715000" y="58674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/>
              <a:t>(d) Reverse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F0979B7F-70EF-498B-8AF1-A66FD8A6722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Bull Spread Using Calls</a:t>
            </a:r>
            <a:br>
              <a:rPr lang="en-US"/>
            </a:br>
            <a:r>
              <a:rPr lang="en-US" sz="2000"/>
              <a:t>(Figure 10.2, page 22</a:t>
            </a:r>
            <a:r>
              <a:rPr lang="en-CA" sz="2000"/>
              <a:t>5</a:t>
            </a:r>
            <a:r>
              <a:rPr lang="en-US" sz="2000"/>
              <a:t>)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5138" y="1752600"/>
            <a:ext cx="4114800" cy="24384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192338" y="22860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192338" y="41148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4021138" y="40386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5849938" y="40386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776663" y="40846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181600" y="4084638"/>
            <a:ext cx="1484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lvl="1"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176463" y="2332038"/>
            <a:ext cx="1133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900863" y="3505200"/>
            <a:ext cx="5667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4021138" y="3200400"/>
            <a:ext cx="18288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4021138" y="2438400"/>
            <a:ext cx="3048000" cy="3048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2192338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2192338" y="5029200"/>
            <a:ext cx="182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867400" y="3213100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2192338" y="36576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849938" y="3657600"/>
            <a:ext cx="12192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F5776DE4-EA7D-4C65-9E03-5FB79F9F561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 from a bull spread created using call options</a:t>
            </a:r>
          </a:p>
        </p:txBody>
      </p:sp>
      <p:graphicFrame>
        <p:nvGraphicFramePr>
          <p:cNvPr id="59395" name="Group 3"/>
          <p:cNvGraphicFramePr>
            <a:graphicFrameLocks noGrp="1"/>
          </p:cNvGraphicFramePr>
          <p:nvPr/>
        </p:nvGraphicFramePr>
        <p:xfrm>
          <a:off x="304800" y="1600200"/>
          <a:ext cx="8686800" cy="371475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 price               Payoff from               Payoff from               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range                  long call option        short call option         payoff       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                 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0                                        0                                 0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fr-FR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EBCF70A8-DD46-4D1B-9F77-E260661DBF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Bull Spread Using Puts</a:t>
            </a:r>
            <a:br>
              <a:rPr lang="en-US"/>
            </a:br>
            <a:r>
              <a:rPr lang="en-US" sz="2000"/>
              <a:t>Figure 10.3, page 22</a:t>
            </a:r>
            <a:r>
              <a:rPr lang="en-CA" sz="2000"/>
              <a:t>6</a:t>
            </a:r>
            <a:endParaRPr lang="en-US"/>
          </a:p>
        </p:txBody>
      </p: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1506538" y="1752600"/>
            <a:ext cx="5708650" cy="4191000"/>
            <a:chOff x="949" y="1104"/>
            <a:chExt cx="3596" cy="264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949" y="1104"/>
              <a:ext cx="2592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2" name="Line 4"/>
            <p:cNvSpPr>
              <a:spLocks noChangeShapeType="1"/>
            </p:cNvSpPr>
            <p:nvPr/>
          </p:nvSpPr>
          <p:spPr bwMode="auto">
            <a:xfrm>
              <a:off x="1242" y="1440"/>
              <a:ext cx="0" cy="2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1242" y="2592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V="1">
              <a:off x="2394" y="2544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546" y="2544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2240" y="2189"/>
              <a:ext cx="3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K</a:t>
              </a:r>
              <a:r>
                <a:rPr lang="en-US" sz="32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3392" y="2189"/>
              <a:ext cx="3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K</a:t>
              </a:r>
              <a:r>
                <a:rPr lang="en-US" sz="32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232" y="1469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/>
                <a:t>Profit</a:t>
              </a: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4208" y="2189"/>
              <a:ext cx="33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S</a:t>
              </a:r>
              <a:r>
                <a:rPr lang="en-US" sz="32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2300" name="Line 12"/>
            <p:cNvSpPr>
              <a:spLocks noChangeShapeType="1"/>
            </p:cNvSpPr>
            <p:nvPr/>
          </p:nvSpPr>
          <p:spPr bwMode="auto">
            <a:xfrm flipV="1">
              <a:off x="2394" y="2016"/>
              <a:ext cx="1152" cy="11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 flipH="1">
              <a:off x="1242" y="3168"/>
              <a:ext cx="115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>
              <a:off x="3546" y="2016"/>
              <a:ext cx="8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H="1">
              <a:off x="1541" y="1728"/>
              <a:ext cx="2016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3557" y="1728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 flipH="1" flipV="1">
              <a:off x="1253" y="1728"/>
              <a:ext cx="1152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>
              <a:off x="2405" y="2880"/>
              <a:ext cx="19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9AD114DC-CBC0-49A3-B288-CE0645F2E87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Bear Spread Using Puts</a:t>
            </a:r>
            <a:br>
              <a:rPr lang="en-US"/>
            </a:br>
            <a:r>
              <a:rPr lang="en-US" sz="2000"/>
              <a:t>Figure 10.4, page 22</a:t>
            </a:r>
            <a:r>
              <a:rPr lang="en-CA" sz="2000"/>
              <a:t>7</a:t>
            </a:r>
            <a:endParaRPr lang="en-US"/>
          </a:p>
        </p:txBody>
      </p:sp>
      <p:grpSp>
        <p:nvGrpSpPr>
          <p:cNvPr id="16403" name="Group 19"/>
          <p:cNvGrpSpPr>
            <a:grpSpLocks/>
          </p:cNvGrpSpPr>
          <p:nvPr/>
        </p:nvGrpSpPr>
        <p:grpSpPr bwMode="auto">
          <a:xfrm>
            <a:off x="1731963" y="1600200"/>
            <a:ext cx="5708650" cy="4191000"/>
            <a:chOff x="1091" y="1008"/>
            <a:chExt cx="3596" cy="2640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1091" y="1008"/>
              <a:ext cx="2592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1384" y="1344"/>
              <a:ext cx="0" cy="2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1384" y="2496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 flipV="1">
              <a:off x="2536" y="2448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 flipV="1">
              <a:off x="3688" y="2448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2382" y="2477"/>
              <a:ext cx="3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K</a:t>
              </a:r>
              <a:r>
                <a:rPr lang="en-US" sz="32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3534" y="2477"/>
              <a:ext cx="3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K</a:t>
              </a:r>
              <a:r>
                <a:rPr lang="en-US" sz="3200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1374" y="1373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/>
                <a:t>Profit</a:t>
              </a: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4350" y="2477"/>
              <a:ext cx="33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i="1">
                  <a:latin typeface="Times New Roman" pitchFamily="18" charset="0"/>
                </a:rPr>
                <a:t>S</a:t>
              </a:r>
              <a:r>
                <a:rPr lang="en-US" sz="32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1390" y="1920"/>
              <a:ext cx="115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2542" y="1920"/>
              <a:ext cx="1152" cy="11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3694" y="3072"/>
              <a:ext cx="81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 flipH="1" flipV="1">
              <a:off x="1824" y="1488"/>
              <a:ext cx="1872" cy="18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3696" y="3360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 flipH="1">
              <a:off x="1392" y="2208"/>
              <a:ext cx="1152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2544" y="2208"/>
              <a:ext cx="19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CE748C37-276F-4F2A-9E91-66998FB63B6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Payoff from a bear spread created using put options</a:t>
            </a:r>
          </a:p>
        </p:txBody>
      </p:sp>
      <p:graphicFrame>
        <p:nvGraphicFramePr>
          <p:cNvPr id="57347" name="Group 3"/>
          <p:cNvGraphicFramePr>
            <a:graphicFrameLocks noGrp="1"/>
          </p:cNvGraphicFramePr>
          <p:nvPr/>
        </p:nvGraphicFramePr>
        <p:xfrm>
          <a:off x="304800" y="1600200"/>
          <a:ext cx="8686800" cy="371475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Stock price               Payoff from               Payoff from               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range                 long put option         short put option          payoff       </a:t>
                      </a: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0                               0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 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&lt;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         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                        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                                   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                   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</a:t>
                      </a:r>
                      <a:endParaRPr kumimoji="0" lang="fr-FR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10.</a:t>
            </a:r>
            <a:fld id="{24ADFD26-F94C-4DE7-A470-42C4F9B673C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Bear Spread Using Calls</a:t>
            </a:r>
            <a:br>
              <a:rPr lang="en-US"/>
            </a:br>
            <a:r>
              <a:rPr lang="en-US" sz="2000"/>
              <a:t>Figure 10.5, page 2</a:t>
            </a:r>
            <a:r>
              <a:rPr lang="en-CA" sz="2000"/>
              <a:t>29</a:t>
            </a: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52600" y="1676400"/>
            <a:ext cx="411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217738" y="22098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217738" y="40386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4046538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5875338" y="39624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802063" y="33988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630863" y="3398838"/>
            <a:ext cx="588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K</a:t>
            </a:r>
            <a:r>
              <a:rPr lang="en-US" sz="3200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201863" y="1981200"/>
            <a:ext cx="113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/>
              <a:t>Profit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002463" y="3398838"/>
            <a:ext cx="534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T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227263" y="2667000"/>
            <a:ext cx="18367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4056063" y="2667000"/>
            <a:ext cx="3048000" cy="3048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227263" y="3124200"/>
            <a:ext cx="182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56063" y="3124200"/>
            <a:ext cx="18288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884863" y="49530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227263" y="44958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884863" y="3200400"/>
            <a:ext cx="129540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6</TotalTime>
  <Pages>14</Pages>
  <Words>856</Words>
  <Application>Microsoft Macintosh PowerPoint</Application>
  <PresentationFormat>Letter Paper (8.5x11 in)</PresentationFormat>
  <Paragraphs>184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1_Network</vt:lpstr>
      <vt:lpstr>Trading Strategies Involving Options</vt:lpstr>
      <vt:lpstr>Types of Strategies</vt:lpstr>
      <vt:lpstr>Positions in an Option &amp; the Underlying (Figure 10.1, page 224)</vt:lpstr>
      <vt:lpstr>Bull Spread Using Calls (Figure 10.2, page 225)</vt:lpstr>
      <vt:lpstr>Payoff from a bull spread created using call options</vt:lpstr>
      <vt:lpstr>Bull Spread Using Puts Figure 10.3, page 226</vt:lpstr>
      <vt:lpstr>Bear Spread Using Puts Figure 10.4, page 227</vt:lpstr>
      <vt:lpstr>Payoff from a bear spread created using put options</vt:lpstr>
      <vt:lpstr>Bear Spread Using Calls Figure 10.5, page 229</vt:lpstr>
      <vt:lpstr>Butterfly Spread Using Calls Figure 10.6, page 231</vt:lpstr>
      <vt:lpstr>Payoff from a butterfly spread created using call options</vt:lpstr>
      <vt:lpstr>Butterfly Spread Using Puts Figure 10.7, page 232</vt:lpstr>
      <vt:lpstr>Calendar Spread Using Calls Figure 10.8, page 232</vt:lpstr>
      <vt:lpstr>Calendar Spread Using Puts Figure 10.9, page 233</vt:lpstr>
      <vt:lpstr>A Straddle Combination Figure 10.10, page 234</vt:lpstr>
      <vt:lpstr>Payoff from a straddle</vt:lpstr>
      <vt:lpstr>Strip &amp; Strap Figure  10.11, page 235</vt:lpstr>
      <vt:lpstr>A Strangle Combination Figure 10.12, page 236</vt:lpstr>
      <vt:lpstr>Payoff from a strangle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Trading Strategies Involving Options</dc:title>
  <dc:subject>Options, Futures and Other Derivatives, 6E</dc:subject>
  <dc:creator>John C. Hull</dc:creator>
  <cp:keywords>Chapter 10</cp:keywords>
  <dc:description>Copyright 2005 by John C. Hull._x000d_
All rights reserved. Published 2005.</dc:description>
  <cp:lastModifiedBy>Nikolas Topaloglou</cp:lastModifiedBy>
  <cp:revision>44</cp:revision>
  <cp:lastPrinted>1999-07-13T14:45:52Z</cp:lastPrinted>
  <dcterms:created xsi:type="dcterms:W3CDTF">1996-10-23T22:40:52Z</dcterms:created>
  <dcterms:modified xsi:type="dcterms:W3CDTF">2011-10-26T09:11:24Z</dcterms:modified>
</cp:coreProperties>
</file>