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54" r:id="rId2"/>
    <p:sldMasterId id="2147483966" r:id="rId3"/>
  </p:sldMasterIdLst>
  <p:notesMasterIdLst>
    <p:notesMasterId r:id="rId17"/>
  </p:notesMasterIdLst>
  <p:handoutMasterIdLst>
    <p:handoutMasterId r:id="rId18"/>
  </p:handoutMasterIdLst>
  <p:sldIdLst>
    <p:sldId id="302" r:id="rId4"/>
    <p:sldId id="303" r:id="rId5"/>
    <p:sldId id="304" r:id="rId6"/>
    <p:sldId id="288" r:id="rId7"/>
    <p:sldId id="290" r:id="rId8"/>
    <p:sldId id="291" r:id="rId9"/>
    <p:sldId id="292" r:id="rId10"/>
    <p:sldId id="293" r:id="rId11"/>
    <p:sldId id="294" r:id="rId12"/>
    <p:sldId id="297" r:id="rId13"/>
    <p:sldId id="295" r:id="rId14"/>
    <p:sldId id="296" r:id="rId15"/>
    <p:sldId id="305" r:id="rId16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93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F939AE76-0DB1-432A-92BB-7311F26FA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0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55BCF563-13A4-4534-A1CB-6F56A1A50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0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3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8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4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CAF4F0-5F8C-4F10-9A2D-8DE2883F0838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08718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5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AC7E3B4-9228-48D0-9DFB-020868ECFB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05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691D95A0-BE76-4B25-8616-53EB808796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3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89C8A39-2F0C-4372-8642-33167FDFE3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29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7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4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0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0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98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10c</a:t>
            </a:r>
            <a:r>
              <a:rPr lang="el-GR"/>
              <a:t>-</a:t>
            </a:r>
            <a:fld id="{FDE5A332-14C1-4063-9064-5FC229BB7E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333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39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2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6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8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0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5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FBE75FB-8DB1-47EC-9326-35E90A7649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29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33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06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5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6462541C-E968-474B-A7E0-EC31556CC0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42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FEBF30B-88F2-43CC-ACA3-753B5FD7AA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2A1EAE0B-5280-4D18-B5B7-5D959DF694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42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2519319-BAEA-4153-89DF-81A20D76F3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02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8AA92F77-5308-4FB5-A004-DDA68BF307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81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191CD9A1-F522-45E7-8DB1-AC34C6AA18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01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10c</a:t>
            </a:r>
            <a:r>
              <a:rPr lang="el-GR"/>
              <a:t>-</a:t>
            </a:r>
            <a:fld id="{5B25EAF8-05D1-49E3-BB75-F57AB01EBA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57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10.3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Publish/Subscribe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solutions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Note: this reflects the current PURSUIT status</a:t>
            </a:r>
          </a:p>
          <a:p>
            <a:r>
              <a:rPr lang="en-US" altLang="en-US" smtClean="0"/>
              <a:t>Rendezvous</a:t>
            </a:r>
          </a:p>
          <a:p>
            <a:pPr lvl="1"/>
            <a:r>
              <a:rPr lang="en-US" altLang="en-US" smtClean="0"/>
              <a:t>Use of a hierarchical DHT to assign scopes to RPs</a:t>
            </a:r>
          </a:p>
          <a:p>
            <a:pPr lvl="2"/>
            <a:r>
              <a:rPr lang="en-US" altLang="en-US" smtClean="0"/>
              <a:t>Ideally the RP should be close to the publisher</a:t>
            </a:r>
          </a:p>
          <a:p>
            <a:pPr lvl="1"/>
            <a:r>
              <a:rPr lang="en-US" altLang="en-US" smtClean="0"/>
              <a:t>DHTs have a tendency to violate routing policies though!</a:t>
            </a:r>
          </a:p>
          <a:p>
            <a:r>
              <a:rPr lang="en-US" altLang="en-US" smtClean="0"/>
              <a:t>Forwarding</a:t>
            </a:r>
          </a:p>
          <a:p>
            <a:pPr lvl="1"/>
            <a:r>
              <a:rPr lang="en-US" altLang="en-US" smtClean="0"/>
              <a:t>Use of the LIPSIN source routing mechanism</a:t>
            </a:r>
          </a:p>
          <a:p>
            <a:pPr lvl="2"/>
            <a:r>
              <a:rPr lang="en-US" altLang="en-US" smtClean="0"/>
              <a:t>Unicast is a special case of multicast</a:t>
            </a:r>
          </a:p>
          <a:p>
            <a:pPr lvl="1"/>
            <a:r>
              <a:rPr lang="en-US" altLang="en-US" smtClean="0"/>
              <a:t>How are interdomain paths handled? </a:t>
            </a:r>
          </a:p>
          <a:p>
            <a:r>
              <a:rPr lang="en-US" altLang="en-US" smtClean="0"/>
              <a:t>Topology management</a:t>
            </a:r>
          </a:p>
          <a:p>
            <a:pPr lvl="1"/>
            <a:r>
              <a:rPr lang="en-US" altLang="en-US" smtClean="0"/>
              <a:t>Link-state protocol (like OSPF) for topology discovery</a:t>
            </a:r>
          </a:p>
          <a:p>
            <a:pPr lvl="1"/>
            <a:r>
              <a:rPr lang="en-US" altLang="en-US" smtClean="0"/>
              <a:t>Dijkstra’s algorithm for intra-domain shortest paths</a:t>
            </a:r>
          </a:p>
          <a:p>
            <a:pPr lvl="1"/>
            <a:r>
              <a:rPr lang="en-US" altLang="en-US" smtClean="0"/>
              <a:t>How do multiple domains co-ordinate routing?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10c</a:t>
            </a:r>
            <a:r>
              <a:rPr lang="el-GR" dirty="0" smtClean="0"/>
              <a:t>-</a:t>
            </a:r>
            <a:fld id="{64DA9E5F-7797-4697-867E-2623DA041734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 development issues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Many open issues at the fundamental level</a:t>
            </a:r>
          </a:p>
          <a:p>
            <a:r>
              <a:rPr lang="en-US" altLang="en-US" smtClean="0"/>
              <a:t>Publication identifiers</a:t>
            </a:r>
          </a:p>
          <a:p>
            <a:pPr lvl="1"/>
            <a:r>
              <a:rPr lang="en-US" altLang="en-US" smtClean="0"/>
              <a:t>Not obvious how the RId can be determined</a:t>
            </a:r>
          </a:p>
          <a:p>
            <a:pPr lvl="2"/>
            <a:r>
              <a:rPr lang="en-US" altLang="en-US" smtClean="0"/>
              <a:t>It has to be unique within a scope (or more!)</a:t>
            </a:r>
          </a:p>
          <a:p>
            <a:pPr lvl="1"/>
            <a:r>
              <a:rPr lang="en-US" altLang="en-US" smtClean="0"/>
              <a:t>How will algorithmic identifiers work?</a:t>
            </a:r>
          </a:p>
          <a:p>
            <a:pPr lvl="2"/>
            <a:r>
              <a:rPr lang="en-US" altLang="en-US" smtClean="0"/>
              <a:t>Does the network know how they are generated?</a:t>
            </a:r>
          </a:p>
          <a:p>
            <a:r>
              <a:rPr lang="en-US" altLang="en-US" smtClean="0"/>
              <a:t>Publication scoping</a:t>
            </a:r>
          </a:p>
          <a:p>
            <a:pPr lvl="1"/>
            <a:r>
              <a:rPr lang="en-US" altLang="en-US" smtClean="0"/>
              <a:t>How visible are scopes to applications?</a:t>
            </a:r>
          </a:p>
          <a:p>
            <a:pPr lvl="2"/>
            <a:r>
              <a:rPr lang="en-US" altLang="en-US" smtClean="0"/>
              <a:t>They may be used only at a low level</a:t>
            </a:r>
          </a:p>
          <a:p>
            <a:r>
              <a:rPr lang="en-US" altLang="en-US" smtClean="0"/>
              <a:t>Trust in transactions</a:t>
            </a:r>
          </a:p>
          <a:p>
            <a:pPr lvl="1"/>
            <a:r>
              <a:rPr lang="en-US" altLang="en-US" smtClean="0"/>
              <a:t>Which nodes can be trusted to provide services?</a:t>
            </a:r>
          </a:p>
          <a:p>
            <a:pPr lvl="2"/>
            <a:r>
              <a:rPr lang="en-US" altLang="en-US" smtClean="0"/>
              <a:t>Which RP is the correct one?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10c</a:t>
            </a:r>
            <a:r>
              <a:rPr lang="el-GR" dirty="0" smtClean="0"/>
              <a:t>-</a:t>
            </a:r>
            <a:fld id="{5DCFBF81-D9FC-4B5D-A34C-B24631049534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status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prototypes available</a:t>
            </a:r>
          </a:p>
          <a:p>
            <a:pPr lvl="1"/>
            <a:r>
              <a:rPr lang="en-US" altLang="en-US" smtClean="0"/>
              <a:t>Blackhawk: node prototype for FreeBSD</a:t>
            </a:r>
          </a:p>
          <a:p>
            <a:pPr lvl="1"/>
            <a:r>
              <a:rPr lang="en-US" altLang="en-US" smtClean="0"/>
              <a:t>Blackadder: network code prototype for Linux</a:t>
            </a:r>
          </a:p>
          <a:p>
            <a:pPr lvl="1"/>
            <a:r>
              <a:rPr lang="en-US" altLang="en-US" smtClean="0"/>
              <a:t>Both migrating to use the Click modular router framework</a:t>
            </a:r>
          </a:p>
          <a:p>
            <a:pPr lvl="2"/>
            <a:r>
              <a:rPr lang="en-US" altLang="en-US" smtClean="0"/>
              <a:t>Click is portable and can run in user or kernel space</a:t>
            </a:r>
          </a:p>
          <a:p>
            <a:pPr lvl="1"/>
            <a:r>
              <a:rPr lang="en-US" altLang="en-US" smtClean="0"/>
              <a:t>Both available on an open source basis</a:t>
            </a:r>
          </a:p>
          <a:p>
            <a:r>
              <a:rPr lang="en-US" altLang="en-US" smtClean="0"/>
              <a:t>Many things are being tested</a:t>
            </a:r>
          </a:p>
          <a:p>
            <a:pPr lvl="1"/>
            <a:r>
              <a:rPr lang="en-US" altLang="en-US" smtClean="0"/>
              <a:t>Rendezvous: different DHTs for inter-domain rendezvous</a:t>
            </a:r>
          </a:p>
          <a:p>
            <a:pPr lvl="1"/>
            <a:r>
              <a:rPr lang="en-US" altLang="en-US" smtClean="0"/>
              <a:t>Forwarding: inter-domain and large group solutions</a:t>
            </a:r>
          </a:p>
          <a:p>
            <a:pPr lvl="1"/>
            <a:r>
              <a:rPr lang="en-US" altLang="en-US" smtClean="0"/>
              <a:t>Topology: inter-domain topology formation</a:t>
            </a:r>
          </a:p>
          <a:p>
            <a:pPr lvl="1"/>
            <a:r>
              <a:rPr lang="en-US" altLang="en-US" smtClean="0"/>
              <a:t>Transport: pull-based protocols with multiple sources</a:t>
            </a:r>
          </a:p>
          <a:p>
            <a:pPr lvl="1"/>
            <a:r>
              <a:rPr lang="en-US" altLang="en-US" smtClean="0"/>
              <a:t>Caching: on-path and off-path solutions</a:t>
            </a:r>
          </a:p>
          <a:p>
            <a:pPr lvl="1"/>
            <a:r>
              <a:rPr lang="en-US" altLang="en-US" smtClean="0"/>
              <a:t>Mobility: exploit caching to hide disconnections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10c</a:t>
            </a:r>
            <a:r>
              <a:rPr lang="el-GR" dirty="0" smtClean="0"/>
              <a:t>-</a:t>
            </a:r>
            <a:fld id="{460F12E2-BB8B-4889-B75D-50F7C9852DEB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10.3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smtClean="0"/>
              <a:t>10.3</a:t>
            </a:r>
            <a:r>
              <a:rPr lang="el-GR" b="1" smtClean="0"/>
              <a:t>:</a:t>
            </a:r>
            <a:r>
              <a:rPr lang="en-US" b="1" dirty="0" smtClean="0"/>
              <a:t> P</a:t>
            </a:r>
            <a:r>
              <a:rPr lang="en-US" b="1" dirty="0" smtClean="0"/>
              <a:t>ublish/Subscribe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1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10c-</a:t>
            </a:r>
            <a:fld id="{0A0D03CC-6A8A-4F58-8CD4-EA055FDF8C7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Week 10 / Paper 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Illustrating a publish-subscribe Internet architecture </a:t>
            </a:r>
          </a:p>
          <a:p>
            <a:pPr lvl="1" eaLnBrk="1" hangingPunct="1"/>
            <a:r>
              <a:rPr lang="en-US" altLang="en-US" smtClean="0"/>
              <a:t>Nikos Fotiou, Dirk Trossen, George C. Polyzos:</a:t>
            </a:r>
          </a:p>
          <a:p>
            <a:pPr lvl="1"/>
            <a:r>
              <a:rPr lang="en-US" altLang="en-US" smtClean="0"/>
              <a:t>Telecommunication Systems (to appear)</a:t>
            </a:r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PSIRP = Publish-Subscribe Internet Routing Paradigm</a:t>
            </a:r>
          </a:p>
          <a:p>
            <a:pPr lvl="1" eaLnBrk="1" hangingPunct="1"/>
            <a:r>
              <a:rPr lang="en-US" altLang="en-US" smtClean="0"/>
              <a:t>Totally clean slate architecture</a:t>
            </a:r>
          </a:p>
          <a:p>
            <a:pPr lvl="2" eaLnBrk="1" hangingPunct="1"/>
            <a:r>
              <a:rPr lang="en-US" altLang="en-US" smtClean="0"/>
              <a:t>Supports availability, security and mobility</a:t>
            </a:r>
          </a:p>
          <a:p>
            <a:pPr lvl="2" eaLnBrk="1" hangingPunct="1"/>
            <a:r>
              <a:rPr lang="en-US" altLang="en-US" smtClean="0"/>
              <a:t>Opportunities for innovative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Internet has not changed a lot since its inception</a:t>
            </a:r>
          </a:p>
          <a:p>
            <a:pPr lvl="1"/>
            <a:r>
              <a:rPr lang="en-US" altLang="en-US" smtClean="0"/>
              <a:t>Still reminiscent of the telephone network</a:t>
            </a:r>
          </a:p>
          <a:p>
            <a:pPr lvl="2"/>
            <a:r>
              <a:rPr lang="en-US" altLang="en-US" smtClean="0"/>
              <a:t>Connect two endpoints via the network infrastructure</a:t>
            </a:r>
          </a:p>
          <a:p>
            <a:r>
              <a:rPr lang="en-US" altLang="en-US" smtClean="0"/>
              <a:t>User needs have changed a lot in the meantime</a:t>
            </a:r>
          </a:p>
          <a:p>
            <a:pPr lvl="1"/>
            <a:r>
              <a:rPr lang="en-US" altLang="en-US" smtClean="0"/>
              <a:t>Endpoints do not trust each other</a:t>
            </a:r>
            <a:endParaRPr lang="el-GR" altLang="en-US" smtClean="0"/>
          </a:p>
          <a:p>
            <a:pPr lvl="1"/>
            <a:r>
              <a:rPr lang="en-US" altLang="en-US" smtClean="0"/>
              <a:t>Receivers cannot avoid sender traffic</a:t>
            </a:r>
          </a:p>
          <a:p>
            <a:pPr lvl="1"/>
            <a:r>
              <a:rPr lang="en-US" altLang="en-US" smtClean="0"/>
              <a:t>Content is delivered via CDNs and P2P applications</a:t>
            </a:r>
          </a:p>
          <a:p>
            <a:pPr lvl="1"/>
            <a:r>
              <a:rPr lang="en-US" altLang="en-US" smtClean="0"/>
              <a:t>Applications do not care which endpoint provides the content</a:t>
            </a:r>
          </a:p>
          <a:p>
            <a:pPr lvl="1"/>
            <a:r>
              <a:rPr lang="en-US" altLang="en-US" smtClean="0"/>
              <a:t>Middleboxes try to fix each problem separately</a:t>
            </a:r>
          </a:p>
          <a:p>
            <a:r>
              <a:rPr lang="en-US" altLang="en-US" smtClean="0"/>
              <a:t>The publish-subscribe paradigm</a:t>
            </a:r>
          </a:p>
          <a:p>
            <a:pPr lvl="1"/>
            <a:r>
              <a:rPr lang="en-US" altLang="en-US" smtClean="0"/>
              <a:t>Centered on information, not endpoints</a:t>
            </a:r>
          </a:p>
          <a:p>
            <a:pPr lvl="1"/>
            <a:r>
              <a:rPr lang="en-US" altLang="en-US" smtClean="0"/>
              <a:t>Receivers only get what they asked for (via subscriptions)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10c</a:t>
            </a:r>
            <a:r>
              <a:rPr lang="el-GR" dirty="0"/>
              <a:t>-</a:t>
            </a:r>
            <a:fld id="{AC3C3CD0-2147-4D62-81C9-A808672AD64D}" type="slidenum">
              <a:rPr lang="el-GR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Components of a publish-subscribe system</a:t>
            </a:r>
          </a:p>
          <a:p>
            <a:pPr lvl="1"/>
            <a:r>
              <a:rPr lang="en-US" altLang="en-US" smtClean="0"/>
              <a:t>Publishers: feed information to the system</a:t>
            </a:r>
          </a:p>
          <a:p>
            <a:pPr lvl="1"/>
            <a:r>
              <a:rPr lang="en-US" altLang="en-US" smtClean="0"/>
              <a:t>Subscribers: consume published information</a:t>
            </a:r>
          </a:p>
          <a:p>
            <a:pPr lvl="1"/>
            <a:r>
              <a:rPr lang="en-US" altLang="en-US" smtClean="0"/>
              <a:t>Brokers: forward data from publishers to subscribers</a:t>
            </a:r>
          </a:p>
          <a:p>
            <a:pPr lvl="1"/>
            <a:r>
              <a:rPr lang="en-US" altLang="en-US" smtClean="0"/>
              <a:t>Rendezvous Nodes: match publications with subscriptions</a:t>
            </a:r>
          </a:p>
          <a:p>
            <a:pPr lvl="2"/>
            <a:r>
              <a:rPr lang="en-US" altLang="en-US" smtClean="0"/>
              <a:t>Initiation of delivery from publishers to subscribers</a:t>
            </a:r>
          </a:p>
          <a:p>
            <a:r>
              <a:rPr lang="en-US" altLang="en-US" smtClean="0"/>
              <a:t>Advantages of publish-subscribe</a:t>
            </a:r>
          </a:p>
          <a:p>
            <a:pPr lvl="1"/>
            <a:r>
              <a:rPr lang="en-US" altLang="en-US" smtClean="0"/>
              <a:t>Publishers and subscribers are decoupled in time and space</a:t>
            </a:r>
          </a:p>
          <a:p>
            <a:pPr lvl="2"/>
            <a:r>
              <a:rPr lang="en-US" altLang="en-US" smtClean="0"/>
              <a:t>Publishers are not aware of subscribers and vice versa</a:t>
            </a:r>
          </a:p>
          <a:p>
            <a:pPr lvl="2"/>
            <a:r>
              <a:rPr lang="en-US" altLang="en-US" smtClean="0"/>
              <a:t>Publications and subscriptions are not synchronized</a:t>
            </a:r>
          </a:p>
          <a:p>
            <a:pPr lvl="1"/>
            <a:r>
              <a:rPr lang="en-US" altLang="en-US" smtClean="0"/>
              <a:t>Multicast can be taken advantage of</a:t>
            </a:r>
          </a:p>
          <a:p>
            <a:r>
              <a:rPr lang="en-US" altLang="en-US" smtClean="0"/>
              <a:t>PSIRP: EU funded project that builds a pub-sub system</a:t>
            </a:r>
          </a:p>
          <a:p>
            <a:pPr lvl="1"/>
            <a:r>
              <a:rPr lang="en-US" altLang="en-US" smtClean="0"/>
              <a:t>Continued by PURSUIT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10c</a:t>
            </a:r>
            <a:r>
              <a:rPr lang="el-GR" dirty="0" smtClean="0"/>
              <a:t>-</a:t>
            </a:r>
            <a:fld id="{5B101081-805F-4694-BB96-42B411994192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PSIRP architecture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Publications</a:t>
            </a:r>
          </a:p>
          <a:p>
            <a:pPr lvl="1"/>
            <a:r>
              <a:rPr lang="en-US" altLang="en-US" smtClean="0"/>
              <a:t>Information becomes available via publications</a:t>
            </a:r>
          </a:p>
          <a:p>
            <a:pPr lvl="2"/>
            <a:r>
              <a:rPr lang="en-US" altLang="en-US" smtClean="0"/>
              <a:t>Any size, from data chunks to entire movies</a:t>
            </a:r>
          </a:p>
          <a:p>
            <a:pPr lvl="1"/>
            <a:r>
              <a:rPr lang="en-US" altLang="en-US" smtClean="0"/>
              <a:t>Identified by a Rendezvous Identifier (RId)</a:t>
            </a:r>
          </a:p>
          <a:p>
            <a:pPr lvl="2"/>
            <a:r>
              <a:rPr lang="en-US" altLang="en-US" smtClean="0"/>
              <a:t>Flat and unique within a scope</a:t>
            </a:r>
          </a:p>
          <a:p>
            <a:r>
              <a:rPr lang="en-US" altLang="en-US" smtClean="0"/>
              <a:t>Scopes</a:t>
            </a:r>
          </a:p>
          <a:p>
            <a:pPr lvl="1"/>
            <a:r>
              <a:rPr lang="en-US" altLang="en-US" smtClean="0"/>
              <a:t>Containers for publications</a:t>
            </a:r>
          </a:p>
          <a:p>
            <a:pPr lvl="2"/>
            <a:r>
              <a:rPr lang="en-US" altLang="en-US" smtClean="0"/>
              <a:t>Any type of grouping, from social networks to network areas</a:t>
            </a:r>
          </a:p>
          <a:p>
            <a:pPr lvl="1"/>
            <a:r>
              <a:rPr lang="en-US" altLang="en-US" smtClean="0"/>
              <a:t>Identified by a Scope Identifier (SId)</a:t>
            </a:r>
          </a:p>
          <a:p>
            <a:pPr lvl="2"/>
            <a:r>
              <a:rPr lang="en-US" altLang="en-US" smtClean="0"/>
              <a:t>Flat and unique within a scope</a:t>
            </a:r>
          </a:p>
          <a:p>
            <a:pPr lvl="1"/>
            <a:r>
              <a:rPr lang="en-US" altLang="en-US" smtClean="0"/>
              <a:t>Hierarchical organization of scopes</a:t>
            </a:r>
          </a:p>
          <a:p>
            <a:pPr lvl="1"/>
            <a:r>
              <a:rPr lang="en-US" altLang="en-US" smtClean="0"/>
              <a:t>Access control is based on scopes</a:t>
            </a:r>
          </a:p>
          <a:p>
            <a:pPr lvl="2"/>
            <a:r>
              <a:rPr lang="en-US" altLang="en-US" smtClean="0"/>
              <a:t>Who can issue or access publications within a scope?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10c</a:t>
            </a:r>
            <a:r>
              <a:rPr lang="el-GR" dirty="0" smtClean="0"/>
              <a:t>-</a:t>
            </a:r>
            <a:fld id="{3E8F7F2D-C3B9-426A-B1EE-AC30A45AB98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PSIRP architecture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Publishing data</a:t>
            </a:r>
          </a:p>
          <a:p>
            <a:pPr lvl="1"/>
            <a:r>
              <a:rPr lang="en-US" altLang="en-US" smtClean="0"/>
              <a:t>A RId is derived by an application specific function</a:t>
            </a:r>
          </a:p>
          <a:p>
            <a:pPr lvl="1"/>
            <a:r>
              <a:rPr lang="en-US" altLang="en-US" smtClean="0"/>
              <a:t>The proper SId is selected to organize and control information</a:t>
            </a:r>
          </a:p>
          <a:p>
            <a:pPr lvl="1"/>
            <a:r>
              <a:rPr lang="en-US" altLang="en-US" smtClean="0"/>
              <a:t>The responsible Rendezvous Node for the scope is contacted</a:t>
            </a:r>
          </a:p>
          <a:p>
            <a:pPr lvl="2"/>
            <a:r>
              <a:rPr lang="en-US" altLang="en-US" smtClean="0"/>
              <a:t>This node is called the Rendezvous Point (RP) for the scope</a:t>
            </a:r>
          </a:p>
          <a:p>
            <a:pPr lvl="1"/>
            <a:r>
              <a:rPr lang="en-US" altLang="en-US" smtClean="0"/>
              <a:t>The publication metadata is sent to the RP</a:t>
            </a:r>
          </a:p>
          <a:p>
            <a:pPr lvl="2"/>
            <a:r>
              <a:rPr lang="en-US" altLang="en-US" smtClean="0"/>
              <a:t>Metadata can indicate that a publication is divided into pieces</a:t>
            </a:r>
          </a:p>
          <a:p>
            <a:pPr lvl="2"/>
            <a:r>
              <a:rPr lang="en-US" altLang="en-US" smtClean="0"/>
              <a:t>The RId’s for the pieces may be algorithmically related</a:t>
            </a:r>
          </a:p>
          <a:p>
            <a:r>
              <a:rPr lang="en-US" altLang="en-US" smtClean="0"/>
              <a:t>Subscribing to data</a:t>
            </a:r>
          </a:p>
          <a:p>
            <a:pPr lvl="1"/>
            <a:r>
              <a:rPr lang="en-US" altLang="en-US" smtClean="0"/>
              <a:t>Need to know the SId/RId of the publication</a:t>
            </a:r>
          </a:p>
          <a:p>
            <a:pPr lvl="1"/>
            <a:r>
              <a:rPr lang="en-US" altLang="en-US" smtClean="0"/>
              <a:t>The RP for the scope is contacted</a:t>
            </a:r>
          </a:p>
          <a:p>
            <a:pPr lvl="1"/>
            <a:r>
              <a:rPr lang="en-US" altLang="en-US" smtClean="0"/>
              <a:t>The RP initializes forwarding from publisher to subscriber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10c</a:t>
            </a:r>
            <a:r>
              <a:rPr lang="el-GR" dirty="0" smtClean="0"/>
              <a:t>-</a:t>
            </a:r>
            <a:fld id="{EA0B6697-7B51-4084-879A-37E19FCC76C5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PSIRP architecture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Forwarding in PSIRP</a:t>
            </a:r>
          </a:p>
          <a:p>
            <a:pPr lvl="1"/>
            <a:r>
              <a:rPr lang="en-US" altLang="en-US" smtClean="0"/>
              <a:t>A topology formation function creates delivery paths</a:t>
            </a:r>
          </a:p>
          <a:p>
            <a:pPr lvl="1"/>
            <a:r>
              <a:rPr lang="en-US" altLang="en-US" smtClean="0"/>
              <a:t>A path is denoted by a Forwarding Identifier (FId)</a:t>
            </a:r>
          </a:p>
          <a:p>
            <a:pPr lvl="1"/>
            <a:r>
              <a:rPr lang="en-US" altLang="en-US" smtClean="0"/>
              <a:t>The RP makes sure the FId is sent to the subscriber</a:t>
            </a:r>
          </a:p>
          <a:p>
            <a:pPr lvl="1"/>
            <a:r>
              <a:rPr lang="en-US" altLang="en-US" smtClean="0"/>
              <a:t>The Publisher sends the publication with the FId</a:t>
            </a:r>
          </a:p>
          <a:p>
            <a:pPr lvl="1"/>
            <a:r>
              <a:rPr lang="en-US" altLang="en-US" smtClean="0"/>
              <a:t>Brokers forward the publication using the FId</a:t>
            </a:r>
          </a:p>
          <a:p>
            <a:r>
              <a:rPr lang="en-US" altLang="en-US" smtClean="0"/>
              <a:t>Caching in PSIRP</a:t>
            </a:r>
          </a:p>
          <a:p>
            <a:pPr lvl="1"/>
            <a:r>
              <a:rPr lang="en-US" altLang="en-US" smtClean="0"/>
              <a:t>Any node can cache publications it is forwarding</a:t>
            </a:r>
          </a:p>
          <a:p>
            <a:pPr lvl="1"/>
            <a:r>
              <a:rPr lang="en-US" altLang="en-US" smtClean="0"/>
              <a:t>It then becomes a source for these publications</a:t>
            </a:r>
          </a:p>
          <a:p>
            <a:r>
              <a:rPr lang="en-US" altLang="en-US" smtClean="0"/>
              <a:t>Multicasting</a:t>
            </a:r>
          </a:p>
          <a:p>
            <a:pPr lvl="1"/>
            <a:r>
              <a:rPr lang="en-US" altLang="en-US" smtClean="0"/>
              <a:t>When multiple subscribers exist, publications are multicast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10c</a:t>
            </a:r>
            <a:r>
              <a:rPr lang="el-GR" dirty="0" smtClean="0"/>
              <a:t>-</a:t>
            </a:r>
            <a:fld id="{EE55D429-4A5B-4A84-A265-5A84FBFE0F46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897</Words>
  <Application>Microsoft Macintosh PowerPoint</Application>
  <PresentationFormat>On-screen Show (4:3)</PresentationFormat>
  <Paragraphs>152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Times New Roman</vt:lpstr>
      <vt:lpstr>Arial</vt:lpstr>
      <vt:lpstr>Default Design</vt:lpstr>
      <vt:lpstr>Θέμα του Office</vt:lpstr>
      <vt:lpstr>1_Θέμα του Office</vt:lpstr>
      <vt:lpstr>Microsoft Drawing</vt:lpstr>
      <vt:lpstr>Information-Centric Networks</vt:lpstr>
      <vt:lpstr>Funding</vt:lpstr>
      <vt:lpstr>Licencing</vt:lpstr>
      <vt:lpstr>Week 10 / Paper 3</vt:lpstr>
      <vt:lpstr>Introduction</vt:lpstr>
      <vt:lpstr>Introduction</vt:lpstr>
      <vt:lpstr>The PSIRP architecture</vt:lpstr>
      <vt:lpstr>The PSIRP architecture</vt:lpstr>
      <vt:lpstr>The PSIRP architecture</vt:lpstr>
      <vt:lpstr>Current solutions</vt:lpstr>
      <vt:lpstr>Application development issues</vt:lpstr>
      <vt:lpstr>Development status</vt:lpstr>
      <vt:lpstr>End of Section # 10.3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296</cp:revision>
  <dcterms:created xsi:type="dcterms:W3CDTF">2002-02-24T19:33:17Z</dcterms:created>
  <dcterms:modified xsi:type="dcterms:W3CDTF">2015-11-23T21:46:26Z</dcterms:modified>
</cp:coreProperties>
</file>