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33"/>
  </p:notesMasterIdLst>
  <p:sldIdLst>
    <p:sldId id="293" r:id="rId4"/>
    <p:sldId id="294" r:id="rId5"/>
    <p:sldId id="295" r:id="rId6"/>
    <p:sldId id="297" r:id="rId7"/>
    <p:sldId id="25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9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25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1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8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7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6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Απόδοσης</a:t>
            </a:r>
            <a:br>
              <a:rPr lang="el-GR" altLang="el-GR" kern="0" dirty="0" smtClean="0"/>
            </a:br>
            <a:r>
              <a:rPr lang="el-GR" altLang="el-GR" kern="0" dirty="0" smtClean="0"/>
              <a:t>Επιχειρηματικών Διαδικασιών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Ενότητα </a:t>
            </a:r>
            <a:r>
              <a:rPr lang="el-GR" sz="2000" b="1" dirty="0" smtClean="0"/>
              <a:t>#</a:t>
            </a:r>
            <a:r>
              <a:rPr lang="en-US" sz="2000" b="1" dirty="0" smtClean="0"/>
              <a:t>3</a:t>
            </a:r>
            <a:r>
              <a:rPr lang="el-GR" sz="2000" b="1" dirty="0" smtClean="0"/>
              <a:t>: </a:t>
            </a:r>
            <a:r>
              <a:rPr lang="en-US" sz="2000" dirty="0"/>
              <a:t>Process Management </a:t>
            </a:r>
            <a:r>
              <a:rPr lang="en-US" sz="2000" dirty="0" smtClean="0"/>
              <a:t>&amp;</a:t>
            </a:r>
            <a:r>
              <a:rPr lang="el-GR" sz="2000" dirty="0" smtClean="0"/>
              <a:t> </a:t>
            </a:r>
            <a:r>
              <a:rPr lang="en-US" sz="2000" dirty="0" smtClean="0"/>
              <a:t>Performance </a:t>
            </a:r>
            <a:r>
              <a:rPr lang="en-US" sz="2000" dirty="0"/>
              <a:t>Improvement</a:t>
            </a:r>
            <a:endParaRPr lang="en-US" sz="2000" dirty="0" smtClean="0"/>
          </a:p>
          <a:p>
            <a:pPr algn="l"/>
            <a:r>
              <a:rPr lang="el-GR" sz="2000" b="1" dirty="0" smtClean="0"/>
              <a:t>Διδάσκων:</a:t>
            </a:r>
            <a:r>
              <a:rPr lang="en-US" sz="2000" dirty="0" smtClean="0"/>
              <a:t>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pPr algn="l"/>
            <a:r>
              <a:rPr lang="el-GR" sz="2000" b="1" dirty="0" smtClean="0"/>
              <a:t>Τμήμα</a:t>
            </a:r>
            <a:r>
              <a:rPr lang="el-GR" sz="2000" b="1" dirty="0" smtClean="0"/>
              <a:t>: </a:t>
            </a:r>
            <a:r>
              <a:rPr lang="el-GR" sz="2000" dirty="0" smtClean="0"/>
              <a:t>Διοικητικής Επιστήμης και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How a supervisor manages </a:t>
            </a:r>
            <a:br>
              <a:rPr lang="en-US" altLang="en-US" sz="4000" b="1" dirty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an </a:t>
            </a:r>
            <a:r>
              <a:rPr lang="en-US" altLang="en-US" sz="4000" b="1" dirty="0">
                <a:latin typeface="+mn-lt"/>
              </a:rPr>
              <a:t>activity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l-GR" sz="105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251" y="1900441"/>
            <a:ext cx="6074149" cy="320187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98251" y="5312070"/>
            <a:ext cx="6391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Business Process Change. A Manager’s Guide to Improving, Redesigning, and Automating Processes,</a:t>
            </a:r>
          </a:p>
          <a:p>
            <a:r>
              <a:rPr lang="en-US" dirty="0"/>
              <a:t>by Paul Harmon (Foreword by Geary </a:t>
            </a:r>
            <a:r>
              <a:rPr lang="en-US" dirty="0" err="1"/>
              <a:t>Rummler</a:t>
            </a:r>
            <a:r>
              <a:rPr lang="en-US" dirty="0"/>
              <a:t>), Morgan Kaufmann Publishers, 2003 Elsevier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66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What is process management?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l-GR" sz="105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95" y="1599250"/>
            <a:ext cx="4930188" cy="327549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988961" y="4789438"/>
            <a:ext cx="61347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Business Process Change. </a:t>
            </a:r>
            <a:r>
              <a:rPr lang="en-US" dirty="0" err="1" smtClean="0"/>
              <a:t>AGuide</a:t>
            </a:r>
            <a:r>
              <a:rPr lang="en-US" dirty="0" smtClean="0"/>
              <a:t> </a:t>
            </a:r>
            <a:r>
              <a:rPr lang="en-US" dirty="0"/>
              <a:t>for Business Managers </a:t>
            </a:r>
            <a:r>
              <a:rPr lang="en-US" dirty="0" err="1" smtClean="0"/>
              <a:t>andBPM</a:t>
            </a:r>
            <a:r>
              <a:rPr lang="en-US" dirty="0" smtClean="0"/>
              <a:t> </a:t>
            </a:r>
            <a:r>
              <a:rPr lang="en-US" dirty="0"/>
              <a:t>and Six Sigma </a:t>
            </a:r>
            <a:r>
              <a:rPr lang="en-US" dirty="0" smtClean="0"/>
              <a:t>Professionals,p.115</a:t>
            </a:r>
            <a:r>
              <a:rPr lang="en-US" dirty="0"/>
              <a:t>. Second edition.</a:t>
            </a:r>
          </a:p>
          <a:p>
            <a:r>
              <a:rPr lang="en-US" dirty="0"/>
              <a:t>by Paul Harmon (Foreword by </a:t>
            </a:r>
            <a:r>
              <a:rPr lang="en-US" dirty="0" err="1" smtClean="0"/>
              <a:t>TomDavenport</a:t>
            </a:r>
            <a:r>
              <a:rPr lang="en-US" dirty="0"/>
              <a:t>), DBA Business </a:t>
            </a:r>
            <a:r>
              <a:rPr lang="en-US" dirty="0" err="1" smtClean="0"/>
              <a:t>ProcessTrends</a:t>
            </a:r>
            <a:r>
              <a:rPr lang="en-US" dirty="0"/>
              <a:t>, </a:t>
            </a:r>
            <a:r>
              <a:rPr lang="en-US" dirty="0" smtClean="0"/>
              <a:t>2007 Elsevier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4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Business Process Life Cycle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097996" y="1512031"/>
            <a:ext cx="4878876" cy="419506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290159" y="5842045"/>
            <a:ext cx="4231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Copyright 2012 John Wiley &amp; Sons, Inc.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35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What is Business Process Management 1(2)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l-GR" sz="1050"/>
          </a:p>
        </p:txBody>
      </p:sp>
      <p:sp>
        <p:nvSpPr>
          <p:cNvPr id="2" name="Ορθογώνιο 1"/>
          <p:cNvSpPr/>
          <p:nvPr/>
        </p:nvSpPr>
        <p:spPr>
          <a:xfrm>
            <a:off x="1197864" y="1997839"/>
            <a:ext cx="7104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Business Process Management (BPM) is </a:t>
            </a:r>
            <a:r>
              <a:rPr lang="en-US" sz="2000" dirty="0" smtClean="0"/>
              <a:t>the discipline </a:t>
            </a:r>
            <a:r>
              <a:rPr lang="en-US" sz="2000" dirty="0"/>
              <a:t>of managing processes (rather </a:t>
            </a:r>
            <a:r>
              <a:rPr lang="en-US" sz="2000" dirty="0" smtClean="0"/>
              <a:t>than tasks</a:t>
            </a:r>
            <a:r>
              <a:rPr lang="en-US" sz="2000" dirty="0"/>
              <a:t>) as the means for improving </a:t>
            </a:r>
            <a:r>
              <a:rPr lang="en-US" sz="2000" dirty="0" smtClean="0"/>
              <a:t>business performance </a:t>
            </a:r>
            <a:r>
              <a:rPr lang="en-US" sz="2000" dirty="0"/>
              <a:t>outcomes and operational </a:t>
            </a:r>
            <a:r>
              <a:rPr lang="en-US" sz="2000" dirty="0" smtClean="0"/>
              <a:t>agility. Processes </a:t>
            </a:r>
            <a:r>
              <a:rPr lang="en-US" sz="2000" dirty="0"/>
              <a:t>span organizational boundaries, </a:t>
            </a:r>
            <a:r>
              <a:rPr lang="en-US" sz="2000" dirty="0" smtClean="0"/>
              <a:t>linking together </a:t>
            </a:r>
            <a:r>
              <a:rPr lang="en-US" sz="2000" dirty="0"/>
              <a:t>people, information flows, systems </a:t>
            </a:r>
            <a:r>
              <a:rPr lang="en-US" sz="2000" dirty="0" smtClean="0"/>
              <a:t>and other </a:t>
            </a:r>
            <a:r>
              <a:rPr lang="en-US" sz="2000" dirty="0"/>
              <a:t>assets to create and deliver value to</a:t>
            </a:r>
          </a:p>
          <a:p>
            <a:r>
              <a:rPr lang="en-US" sz="2000" dirty="0"/>
              <a:t>customers and constituents.</a:t>
            </a:r>
            <a:endParaRPr lang="el-GR" sz="2000" dirty="0"/>
          </a:p>
        </p:txBody>
      </p:sp>
      <p:sp>
        <p:nvSpPr>
          <p:cNvPr id="3" name="Ορθογώνιο 2"/>
          <p:cNvSpPr/>
          <p:nvPr/>
        </p:nvSpPr>
        <p:spPr>
          <a:xfrm>
            <a:off x="1197864" y="4385995"/>
            <a:ext cx="600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2013, Gartner, Inc. and/or its Affiliates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252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3952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What is Business Process Management 2(2)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06424" y="1885432"/>
            <a:ext cx="7408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 Methods and tools to support stages of the business</a:t>
            </a:r>
          </a:p>
          <a:p>
            <a:r>
              <a:rPr lang="en-US" sz="2000" dirty="0"/>
              <a:t>process lifecycle.</a:t>
            </a:r>
          </a:p>
          <a:p>
            <a:r>
              <a:rPr lang="en-US" sz="2000" dirty="0"/>
              <a:t>• In the short term, BPM helps companies improve</a:t>
            </a:r>
          </a:p>
          <a:p>
            <a:r>
              <a:rPr lang="en-US" sz="2000" dirty="0"/>
              <a:t>profitability by reducing waste and costs.</a:t>
            </a:r>
          </a:p>
          <a:p>
            <a:r>
              <a:rPr lang="en-US" sz="2000" dirty="0"/>
              <a:t>• In the long run, BPM helps keep companies responsive to</a:t>
            </a:r>
          </a:p>
          <a:p>
            <a:r>
              <a:rPr lang="en-US" sz="2000" dirty="0"/>
              <a:t>business changes.</a:t>
            </a:r>
          </a:p>
          <a:p>
            <a:r>
              <a:rPr lang="en-US" sz="2000" dirty="0"/>
              <a:t>• To properly address process improvement, organizations</a:t>
            </a:r>
          </a:p>
          <a:p>
            <a:r>
              <a:rPr lang="en-US" sz="2000" dirty="0"/>
              <a:t>must develop a carefully BPM strategy.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152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The Process Management Hexagon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l-GR" sz="105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72" y="2694465"/>
            <a:ext cx="4059936" cy="333206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49808" y="1284375"/>
            <a:ext cx="801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Business </a:t>
            </a:r>
            <a:r>
              <a:rPr lang="en-US" dirty="0" smtClean="0"/>
              <a:t>process management </a:t>
            </a:r>
            <a:r>
              <a:rPr lang="en-US" dirty="0"/>
              <a:t>is itself </a:t>
            </a:r>
            <a:r>
              <a:rPr lang="en-US" dirty="0" smtClean="0"/>
              <a:t>a process </a:t>
            </a:r>
            <a:r>
              <a:rPr lang="en-US" dirty="0"/>
              <a:t>that </a:t>
            </a:r>
            <a:r>
              <a:rPr lang="en-US" dirty="0" smtClean="0"/>
              <a:t>ensures continued </a:t>
            </a:r>
            <a:r>
              <a:rPr lang="en-US" dirty="0"/>
              <a:t>improvement in </a:t>
            </a:r>
            <a:r>
              <a:rPr lang="en-US" dirty="0" smtClean="0"/>
              <a:t>an organization’s performance. Processes </a:t>
            </a:r>
            <a:r>
              <a:rPr lang="en-US" dirty="0"/>
              <a:t>are assets of </a:t>
            </a:r>
            <a:r>
              <a:rPr lang="en-US" dirty="0" smtClean="0"/>
              <a:t>an organization</a:t>
            </a:r>
            <a:r>
              <a:rPr lang="en-US" dirty="0"/>
              <a:t>, much </a:t>
            </a:r>
            <a:r>
              <a:rPr lang="en-US" dirty="0" smtClean="0"/>
              <a:t>like people</a:t>
            </a:r>
            <a:r>
              <a:rPr lang="en-US" dirty="0"/>
              <a:t>, facilities, </a:t>
            </a:r>
            <a:r>
              <a:rPr lang="en-US" dirty="0" smtClean="0"/>
              <a:t>and information</a:t>
            </a:r>
            <a:r>
              <a:rPr lang="en-US" dirty="0"/>
              <a:t>. Well </a:t>
            </a:r>
            <a:r>
              <a:rPr lang="en-US" dirty="0" smtClean="0"/>
              <a:t>managed, they will pay </a:t>
            </a:r>
            <a:r>
              <a:rPr lang="en-US" dirty="0"/>
              <a:t>off in terms </a:t>
            </a:r>
            <a:r>
              <a:rPr lang="en-US" dirty="0" smtClean="0"/>
              <a:t>of performance </a:t>
            </a:r>
            <a:r>
              <a:rPr lang="en-US" dirty="0"/>
              <a:t>to </a:t>
            </a:r>
            <a:r>
              <a:rPr lang="en-US" dirty="0" smtClean="0"/>
              <a:t>the corporation. Business </a:t>
            </a:r>
            <a:r>
              <a:rPr lang="en-US" dirty="0"/>
              <a:t>processes are </a:t>
            </a:r>
            <a:r>
              <a:rPr lang="en-US" dirty="0" smtClean="0"/>
              <a:t>the organizing </a:t>
            </a:r>
            <a:r>
              <a:rPr lang="en-US" dirty="0"/>
              <a:t>framework for </a:t>
            </a:r>
            <a:r>
              <a:rPr lang="en-US" dirty="0" smtClean="0"/>
              <a:t>all the </a:t>
            </a:r>
            <a:r>
              <a:rPr lang="en-US" dirty="0"/>
              <a:t>other components. </a:t>
            </a:r>
            <a:r>
              <a:rPr lang="en-US" dirty="0" smtClean="0"/>
              <a:t>The process </a:t>
            </a:r>
            <a:r>
              <a:rPr lang="en-US" dirty="0"/>
              <a:t>management </a:t>
            </a:r>
            <a:r>
              <a:rPr lang="en-US" dirty="0" smtClean="0"/>
              <a:t>hexagon depicts </a:t>
            </a:r>
            <a:r>
              <a:rPr lang="en-US" dirty="0"/>
              <a:t>this concept.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170432" y="5868276"/>
            <a:ext cx="7344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Business Process Management. Profiting from Process, by Roger T. </a:t>
            </a:r>
            <a:r>
              <a:rPr lang="en-US" dirty="0" err="1"/>
              <a:t>Burlton</a:t>
            </a:r>
            <a:r>
              <a:rPr lang="en-US" dirty="0"/>
              <a:t>, 2001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84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The Process Management Framework’s modes &amp; phases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l-GR" sz="105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03" y="1992440"/>
            <a:ext cx="7145005" cy="3429951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691640" y="5566205"/>
            <a:ext cx="693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Business Process Management. Profiting from Process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by </a:t>
            </a:r>
            <a:r>
              <a:rPr lang="en-US" dirty="0"/>
              <a:t>Roger T. </a:t>
            </a:r>
            <a:r>
              <a:rPr lang="en-US" dirty="0" err="1"/>
              <a:t>Burlton</a:t>
            </a:r>
            <a:r>
              <a:rPr lang="en-US" dirty="0"/>
              <a:t>, 2001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05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The framework as a process of discovery and learning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l-GR" sz="105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32" y="1572581"/>
            <a:ext cx="5554980" cy="409250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885950" y="571002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Business Process Management. Profiting from Process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by </a:t>
            </a:r>
            <a:r>
              <a:rPr lang="en-US" dirty="0"/>
              <a:t>Roger T. </a:t>
            </a:r>
            <a:r>
              <a:rPr lang="en-US" dirty="0" err="1"/>
              <a:t>Burlton</a:t>
            </a:r>
            <a:r>
              <a:rPr lang="en-US" dirty="0"/>
              <a:t>, 2001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212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Hierarchy of Business, Processes and BPM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78213" y="1636340"/>
            <a:ext cx="6630601" cy="3969367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655064" y="5605707"/>
            <a:ext cx="6684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Introduction to BPM by Alan </a:t>
            </a:r>
            <a:r>
              <a:rPr lang="en-US" dirty="0" err="1"/>
              <a:t>McSweeney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Ongoing Management of Processes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l-GR" sz="105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25382"/>
            <a:ext cx="7348945" cy="40337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375" y="3287363"/>
            <a:ext cx="3886913" cy="176479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31520" y="6033185"/>
            <a:ext cx="644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Introduction to BPM by Alan </a:t>
            </a:r>
            <a:r>
              <a:rPr lang="en-US" dirty="0" err="1"/>
              <a:t>McSweeney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14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3952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Common Problems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34099" y="1486132"/>
            <a:ext cx="7254403" cy="460377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691640" y="5892582"/>
            <a:ext cx="642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Introduction to BPM by Alan </a:t>
            </a:r>
            <a:r>
              <a:rPr lang="en-US" dirty="0" err="1"/>
              <a:t>McSweeney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26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Processes, Functions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and </a:t>
            </a:r>
            <a:r>
              <a:rPr lang="en-US" altLang="en-US" sz="4000" b="1" dirty="0">
                <a:latin typeface="+mn-lt"/>
              </a:rPr>
              <a:t>Value Added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325" y="6464808"/>
            <a:ext cx="20574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67" y="1550523"/>
            <a:ext cx="6298993" cy="466295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610567" y="6119336"/>
            <a:ext cx="7011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Business Process Change. A Manager’s Guide to Improving, Redesigning, and Automating Processes,</a:t>
            </a:r>
          </a:p>
          <a:p>
            <a:r>
              <a:rPr lang="en-US" sz="1400" dirty="0"/>
              <a:t>by Paul Harmon (Foreword by Geary </a:t>
            </a:r>
            <a:r>
              <a:rPr lang="en-US" sz="1400" dirty="0" err="1"/>
              <a:t>Rummler</a:t>
            </a:r>
            <a:r>
              <a:rPr lang="en-US" sz="1400" dirty="0"/>
              <a:t>), Morgan Kaufmann Publishers, 2003 Elsevier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25963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Processes : Level of Analysis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57" y="1461860"/>
            <a:ext cx="6203485" cy="410434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470256" y="5708832"/>
            <a:ext cx="704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Business Process Change. A Manager’s Guide to Improving, Redesigning, and Automating Processes,</a:t>
            </a:r>
          </a:p>
          <a:p>
            <a:r>
              <a:rPr lang="en-US" sz="1400" dirty="0"/>
              <a:t>by Paul Harmon (Foreword by Geary </a:t>
            </a:r>
            <a:r>
              <a:rPr lang="en-US" sz="1400" dirty="0" err="1"/>
              <a:t>Rummler</a:t>
            </a:r>
            <a:r>
              <a:rPr lang="en-US" sz="1400" dirty="0"/>
              <a:t>), Morgan Kaufmann Publishers, 2003 Elsevier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05042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Performance Management :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a </a:t>
            </a:r>
            <a:r>
              <a:rPr lang="en-US" altLang="en-US" sz="4000" b="1" dirty="0">
                <a:latin typeface="+mn-lt"/>
              </a:rPr>
              <a:t>framework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91" y="1583210"/>
            <a:ext cx="9079014" cy="52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2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Three different levels of concern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9" y="1443800"/>
            <a:ext cx="7255769" cy="442664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380744" y="5744067"/>
            <a:ext cx="736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Business Process Change. A Guide for Business Managers and BPM and Six Sigma Professionals, Second edition,</a:t>
            </a:r>
          </a:p>
          <a:p>
            <a:r>
              <a:rPr lang="en-US" sz="1400" dirty="0"/>
              <a:t>by Paul Harmon (Foreword by Tom Davenport), DBA Business Process Trends, 2007 Elsevier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7406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Changes in focus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at </a:t>
            </a:r>
            <a:r>
              <a:rPr lang="en-US" sz="4000" b="1" dirty="0">
                <a:latin typeface="+mn-lt"/>
              </a:rPr>
              <a:t>leading companies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03" y="2006456"/>
            <a:ext cx="5969622" cy="3356532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708702" y="5380672"/>
            <a:ext cx="7435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Business Process Change. A Guide for Business Managers and BPM and Six Sigma Professionals. Second edition, by</a:t>
            </a:r>
          </a:p>
          <a:p>
            <a:r>
              <a:rPr lang="en-US" sz="1400" dirty="0"/>
              <a:t>Paul Harmon (Foreword by Tom Davenport), DBA Business Process Trends, 2007 Elsevier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43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Process improvement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and </a:t>
            </a:r>
            <a:r>
              <a:rPr lang="en-US" altLang="en-US" sz="4000" b="1" dirty="0">
                <a:latin typeface="+mn-lt"/>
              </a:rPr>
              <a:t>process reengineering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49" y="1794174"/>
            <a:ext cx="6269401" cy="41109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19072" y="5800249"/>
            <a:ext cx="7269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73079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3952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BPM </a:t>
            </a:r>
            <a:r>
              <a:rPr lang="en-US" b="1" dirty="0">
                <a:latin typeface="+mn-lt"/>
              </a:rPr>
              <a:t>Critical Success Factors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57" y="1848856"/>
            <a:ext cx="6132161" cy="37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BPM Critical Success Factors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325" y="6464808"/>
            <a:ext cx="20574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l-GR" sz="1050"/>
          </a:p>
        </p:txBody>
      </p:sp>
      <p:sp>
        <p:nvSpPr>
          <p:cNvPr id="4" name="Ορθογώνιο 3"/>
          <p:cNvSpPr/>
          <p:nvPr/>
        </p:nvSpPr>
        <p:spPr>
          <a:xfrm>
            <a:off x="710945" y="1493580"/>
            <a:ext cx="80980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Define </a:t>
            </a:r>
            <a:r>
              <a:rPr lang="en-US" sz="2000" b="1" dirty="0" err="1"/>
              <a:t>Organisation</a:t>
            </a:r>
            <a:r>
              <a:rPr lang="en-US" sz="2000" b="1" dirty="0"/>
              <a:t> -Wide Business </a:t>
            </a:r>
            <a:r>
              <a:rPr lang="en-US" sz="2000" b="1" dirty="0" smtClean="0"/>
              <a:t>Process Value </a:t>
            </a:r>
            <a:r>
              <a:rPr lang="en-US" sz="2000" b="1" dirty="0"/>
              <a:t>Chains</a:t>
            </a:r>
          </a:p>
          <a:p>
            <a:r>
              <a:rPr lang="en-US" sz="2000" dirty="0" smtClean="0"/>
              <a:t>  - Map </a:t>
            </a:r>
            <a:r>
              <a:rPr lang="en-US" sz="2000" dirty="0"/>
              <a:t>the </a:t>
            </a:r>
            <a:r>
              <a:rPr lang="en-US" sz="2000" dirty="0" err="1"/>
              <a:t>organisation’s</a:t>
            </a:r>
            <a:r>
              <a:rPr lang="en-US" sz="2000" dirty="0"/>
              <a:t> core activities</a:t>
            </a:r>
          </a:p>
          <a:p>
            <a:r>
              <a:rPr lang="en-US" sz="2000" dirty="0" smtClean="0"/>
              <a:t>  - Assign </a:t>
            </a:r>
            <a:r>
              <a:rPr lang="en-US" sz="2000" dirty="0"/>
              <a:t>executive </a:t>
            </a:r>
            <a:r>
              <a:rPr lang="en-US" sz="2000" dirty="0" err="1" smtClean="0"/>
              <a:t>responsibilityfor</a:t>
            </a:r>
            <a:r>
              <a:rPr lang="en-US" sz="2000" dirty="0" smtClean="0"/>
              <a:t>/sponsorship </a:t>
            </a:r>
            <a:r>
              <a:rPr lang="en-US" sz="2000" dirty="0"/>
              <a:t>of process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Executive </a:t>
            </a:r>
            <a:r>
              <a:rPr lang="en-US" sz="2000" b="1" dirty="0"/>
              <a:t>Sponsorship/Governance </a:t>
            </a:r>
            <a:r>
              <a:rPr lang="en-US" sz="2000" b="1" dirty="0" smtClean="0"/>
              <a:t>and </a:t>
            </a:r>
            <a:r>
              <a:rPr lang="en-US" sz="2000" b="1" dirty="0" err="1" smtClean="0"/>
              <a:t>Institutionalise</a:t>
            </a:r>
            <a:r>
              <a:rPr lang="en-US" sz="2000" b="1" dirty="0" smtClean="0"/>
              <a:t> </a:t>
            </a:r>
            <a:r>
              <a:rPr lang="en-US" sz="2000" b="1" dirty="0"/>
              <a:t>Practices</a:t>
            </a:r>
          </a:p>
          <a:p>
            <a:r>
              <a:rPr lang="en-US" sz="2000" dirty="0" smtClean="0"/>
              <a:t>  - Provide </a:t>
            </a:r>
            <a:r>
              <a:rPr lang="en-US" sz="2000" dirty="0"/>
              <a:t>continuous </a:t>
            </a:r>
            <a:r>
              <a:rPr lang="en-US" sz="2000" dirty="0" smtClean="0"/>
              <a:t>improvement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 Manage </a:t>
            </a:r>
            <a:r>
              <a:rPr lang="en-US" sz="2000" dirty="0"/>
              <a:t>process governance</a:t>
            </a:r>
          </a:p>
          <a:p>
            <a:r>
              <a:rPr lang="en-US" sz="2000" dirty="0" smtClean="0"/>
              <a:t>  - Enable </a:t>
            </a:r>
            <a:r>
              <a:rPr lang="en-US" sz="2000" dirty="0"/>
              <a:t>change management</a:t>
            </a:r>
          </a:p>
          <a:p>
            <a:r>
              <a:rPr lang="en-US" sz="2000" dirty="0" smtClean="0"/>
              <a:t>  - Leverage </a:t>
            </a:r>
            <a:r>
              <a:rPr lang="en-US" sz="2000" dirty="0"/>
              <a:t>BPM tools</a:t>
            </a:r>
            <a:endParaRPr lang="el-GR" sz="2000" dirty="0"/>
          </a:p>
        </p:txBody>
      </p:sp>
      <p:sp>
        <p:nvSpPr>
          <p:cNvPr id="5" name="Ορθογώνιο 4"/>
          <p:cNvSpPr/>
          <p:nvPr/>
        </p:nvSpPr>
        <p:spPr>
          <a:xfrm>
            <a:off x="784096" y="3965139"/>
            <a:ext cx="7804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Standardise</a:t>
            </a:r>
            <a:r>
              <a:rPr lang="en-US" sz="2000" b="1" dirty="0"/>
              <a:t> Business Processes</a:t>
            </a:r>
          </a:p>
          <a:p>
            <a:r>
              <a:rPr lang="en-US" sz="2000" dirty="0" smtClean="0"/>
              <a:t>  - Adopt </a:t>
            </a:r>
            <a:r>
              <a:rPr lang="en-US" sz="2000" dirty="0"/>
              <a:t>common design – </a:t>
            </a:r>
            <a:r>
              <a:rPr lang="en-US" sz="2000" dirty="0" smtClean="0"/>
              <a:t>re-engineering methodology</a:t>
            </a:r>
            <a:endParaRPr lang="en-US" sz="2000" dirty="0"/>
          </a:p>
          <a:p>
            <a:r>
              <a:rPr lang="en-US" sz="2000" dirty="0" smtClean="0"/>
              <a:t>  - Document processes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 Manage </a:t>
            </a:r>
            <a:r>
              <a:rPr lang="en-US" sz="2000" dirty="0"/>
              <a:t>process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Measure </a:t>
            </a:r>
            <a:r>
              <a:rPr lang="en-US" sz="2000" b="1" dirty="0"/>
              <a:t>Process Chain Performance</a:t>
            </a:r>
          </a:p>
          <a:p>
            <a:r>
              <a:rPr lang="en-US" sz="2000" dirty="0" smtClean="0"/>
              <a:t>  - Manage </a:t>
            </a:r>
            <a:r>
              <a:rPr lang="en-US" sz="2000" dirty="0"/>
              <a:t>to process measures and chains </a:t>
            </a:r>
            <a:r>
              <a:rPr lang="en-US" sz="2000" dirty="0" smtClean="0"/>
              <a:t>of accountability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62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94944" y="2536983"/>
            <a:ext cx="7772400" cy="11916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/>
              <a:t>Τέλος Ενότητας  </a:t>
            </a:r>
            <a:r>
              <a:rPr lang="el-GR" sz="3600" dirty="0" smtClean="0"/>
              <a:t>#</a:t>
            </a:r>
            <a:r>
              <a:rPr lang="en-US" sz="3600" dirty="0" smtClean="0"/>
              <a:t>3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1049328" y="3473646"/>
            <a:ext cx="7776864" cy="1752600"/>
          </a:xfrm>
        </p:spPr>
        <p:txBody>
          <a:bodyPr>
            <a:normAutofit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Απόδοσης Επιχειρηματικών Διαδικασιών</a:t>
            </a:r>
          </a:p>
          <a:p>
            <a:r>
              <a:rPr lang="el-GR" sz="2000" b="1" dirty="0" smtClean="0"/>
              <a:t>Ενότητα </a:t>
            </a:r>
            <a:r>
              <a:rPr lang="el-GR" sz="2000" b="1" dirty="0" smtClean="0"/>
              <a:t>#</a:t>
            </a:r>
            <a:r>
              <a:rPr lang="en-US" sz="2000" b="1" smtClean="0"/>
              <a:t>3</a:t>
            </a:r>
            <a:r>
              <a:rPr lang="el-GR" sz="2000" b="1" smtClean="0"/>
              <a:t>: </a:t>
            </a:r>
            <a:r>
              <a:rPr lang="en-US" sz="2000" dirty="0"/>
              <a:t>Process Management &amp; Performance </a:t>
            </a:r>
            <a:r>
              <a:rPr lang="en-US" sz="2000" dirty="0" smtClean="0"/>
              <a:t>Improvement</a:t>
            </a:r>
            <a:endParaRPr lang="en-US" sz="2000" dirty="0" smtClean="0"/>
          </a:p>
          <a:p>
            <a:r>
              <a:rPr lang="el-GR" sz="2000" b="1" dirty="0" smtClean="0"/>
              <a:t>Διδάσκων</a:t>
            </a:r>
            <a:r>
              <a:rPr lang="el-GR" sz="2000" b="1" dirty="0" smtClean="0"/>
              <a:t>: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r>
              <a:rPr lang="el-GR" sz="2000" b="1" dirty="0" smtClean="0"/>
              <a:t>Τμήμα: </a:t>
            </a:r>
            <a:r>
              <a:rPr lang="el-GR" sz="2000" dirty="0" smtClean="0"/>
              <a:t>Διοικητικής Επιστήμης και Τεχνολογίας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234269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98" y="5051022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 of a process</a:t>
            </a:r>
            <a:endParaRPr lang="el-G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978719" y="1885921"/>
            <a:ext cx="7423409" cy="2792543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086886" y="4804343"/>
            <a:ext cx="3836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Copyright 2012 John Wiley &amp; Sons, Inc.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Business Processes: Definitions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28650" y="15970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A business process is a set of functions that accomplishes or produces something </a:t>
            </a:r>
            <a:r>
              <a:rPr lang="en-US" sz="2000" dirty="0" smtClean="0"/>
              <a:t>of value </a:t>
            </a:r>
            <a:r>
              <a:rPr lang="en-US" sz="2000" dirty="0"/>
              <a:t>to the organization and/or for the customer.</a:t>
            </a:r>
          </a:p>
          <a:p>
            <a:pPr marL="0" indent="0">
              <a:buNone/>
            </a:pPr>
            <a:r>
              <a:rPr lang="en-US" sz="2000" dirty="0"/>
              <a:t>• A business process consists of a collection of tasks that are executed according </a:t>
            </a:r>
            <a:r>
              <a:rPr lang="en-US" sz="2000" dirty="0" smtClean="0"/>
              <a:t>to certain </a:t>
            </a:r>
            <a:r>
              <a:rPr lang="en-US" sz="2000" dirty="0"/>
              <a:t>rules to achieve certain goals.</a:t>
            </a:r>
          </a:p>
          <a:p>
            <a:pPr marL="0" indent="0">
              <a:buNone/>
            </a:pPr>
            <a:r>
              <a:rPr lang="en-US" sz="2000" dirty="0"/>
              <a:t>• A business process involves people (roles) and other resources (capital, systems) in </a:t>
            </a:r>
            <a:r>
              <a:rPr lang="en-US" sz="2000" dirty="0" smtClean="0"/>
              <a:t>the execution </a:t>
            </a:r>
            <a:r>
              <a:rPr lang="en-US" sz="2000" dirty="0"/>
              <a:t>of tasks.</a:t>
            </a:r>
          </a:p>
          <a:p>
            <a:pPr marL="0" indent="0">
              <a:buNone/>
            </a:pPr>
            <a:r>
              <a:rPr lang="en-US" sz="2000" dirty="0"/>
              <a:t>• Tasks can be automated, semi-automated, or be performed manually.</a:t>
            </a:r>
          </a:p>
          <a:p>
            <a:pPr marL="0" indent="0">
              <a:buNone/>
            </a:pPr>
            <a:r>
              <a:rPr lang="en-US" sz="2000" dirty="0"/>
              <a:t>• A process has inputs and outputs that are measurable, and therefore can be managed.</a:t>
            </a:r>
          </a:p>
          <a:p>
            <a:pPr marL="0" indent="0">
              <a:buNone/>
            </a:pPr>
            <a:r>
              <a:rPr lang="en-US" sz="2000" dirty="0"/>
              <a:t>• Business processes integrate ISs and people.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14780" y="5055402"/>
            <a:ext cx="5062092" cy="12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Types of Processes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683995" y="1825625"/>
            <a:ext cx="6421374" cy="375757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995" y="5722864"/>
            <a:ext cx="570025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Types of Processes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03" y="1501602"/>
            <a:ext cx="6630601" cy="44583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03" y="5959902"/>
            <a:ext cx="570025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Types of Processes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9295" y="1839855"/>
            <a:ext cx="6450001" cy="302366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429294" y="4963605"/>
            <a:ext cx="564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Introduction to BPM by Alan </a:t>
            </a:r>
            <a:r>
              <a:rPr lang="en-US" dirty="0" err="1"/>
              <a:t>McSweeney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Major and subsidiary business process topics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773" y="1515237"/>
            <a:ext cx="5175427" cy="349567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139773" y="5156022"/>
            <a:ext cx="6455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Business Process Change. A Manager’s Guide to Improving, Redesigning, and Automating Processes,</a:t>
            </a:r>
          </a:p>
          <a:p>
            <a:r>
              <a:rPr lang="en-US" dirty="0"/>
              <a:t>by Paul Harmon (Foreword by Geary </a:t>
            </a:r>
            <a:r>
              <a:rPr lang="en-US" dirty="0" err="1"/>
              <a:t>Rummler</a:t>
            </a:r>
            <a:r>
              <a:rPr lang="en-US" dirty="0"/>
              <a:t>), Morgan Kaufmann Publishers, 2003 Elsevier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56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1019</Words>
  <Application>Microsoft Office PowerPoint</Application>
  <PresentationFormat>Προβολή στην οθόνη (4:3)</PresentationFormat>
  <Paragraphs>138</Paragraphs>
  <Slides>29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1_Θέμα του Office</vt:lpstr>
      <vt:lpstr>2_Θέμα του Office</vt:lpstr>
      <vt:lpstr>Θέμα του Office</vt:lpstr>
      <vt:lpstr> Διοίκηση Απόδοσης Επιχειρηματικών Διαδικασιών </vt:lpstr>
      <vt:lpstr>Χρηματοδότηση</vt:lpstr>
      <vt:lpstr>Άδειες Χρήσης</vt:lpstr>
      <vt:lpstr>Example of a process</vt:lpstr>
      <vt:lpstr>Business Processes: Definitions</vt:lpstr>
      <vt:lpstr>Types of Processes</vt:lpstr>
      <vt:lpstr>Types of Processes</vt:lpstr>
      <vt:lpstr>Types of Processes</vt:lpstr>
      <vt:lpstr>Major and subsidiary business process topics</vt:lpstr>
      <vt:lpstr>How a supervisor manages  an activity</vt:lpstr>
      <vt:lpstr>What is process management?</vt:lpstr>
      <vt:lpstr>Business Process Life Cycle</vt:lpstr>
      <vt:lpstr>What is Business Process Management 1(2)</vt:lpstr>
      <vt:lpstr>What is Business Process Management 2(2)</vt:lpstr>
      <vt:lpstr>The Process Management Hexagon</vt:lpstr>
      <vt:lpstr>The Process Management Framework’s modes &amp; phases</vt:lpstr>
      <vt:lpstr>The framework as a process of discovery and learning</vt:lpstr>
      <vt:lpstr>Hierarchy of Business, Processes and BPM</vt:lpstr>
      <vt:lpstr>Ongoing Management of Processes</vt:lpstr>
      <vt:lpstr>Common Problems</vt:lpstr>
      <vt:lpstr>Processes, Functions  and Value Added</vt:lpstr>
      <vt:lpstr>Processes : Level of Analysis</vt:lpstr>
      <vt:lpstr>Performance Management :  a framework</vt:lpstr>
      <vt:lpstr>Three different levels of concern</vt:lpstr>
      <vt:lpstr>Changes in focus  at leading companies</vt:lpstr>
      <vt:lpstr>Process improvement  and process reengineering</vt:lpstr>
      <vt:lpstr>BPM Critical Success Factors</vt:lpstr>
      <vt:lpstr>BPM Critical Success Factors</vt:lpstr>
      <vt:lpstr>Τέλος Ενότητας  #3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79</cp:revision>
  <dcterms:created xsi:type="dcterms:W3CDTF">2015-09-22T19:30:12Z</dcterms:created>
  <dcterms:modified xsi:type="dcterms:W3CDTF">2015-11-29T15:45:34Z</dcterms:modified>
</cp:coreProperties>
</file>