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57" r:id="rId10"/>
    <p:sldId id="437" r:id="rId11"/>
    <p:sldId id="458" r:id="rId12"/>
    <p:sldId id="453" r:id="rId13"/>
    <p:sldId id="438" r:id="rId14"/>
    <p:sldId id="459" r:id="rId15"/>
    <p:sldId id="454" r:id="rId16"/>
    <p:sldId id="439" r:id="rId17"/>
    <p:sldId id="460" r:id="rId18"/>
    <p:sldId id="461" r:id="rId19"/>
    <p:sldId id="442" r:id="rId20"/>
    <p:sldId id="441" r:id="rId21"/>
    <p:sldId id="462" r:id="rId22"/>
    <p:sldId id="443" r:id="rId23"/>
    <p:sldId id="463" r:id="rId24"/>
    <p:sldId id="444" r:id="rId25"/>
    <p:sldId id="455" r:id="rId26"/>
    <p:sldId id="445" r:id="rId27"/>
    <p:sldId id="465" r:id="rId28"/>
    <p:sldId id="446" r:id="rId29"/>
    <p:sldId id="464" r:id="rId30"/>
    <p:sldId id="447" r:id="rId31"/>
    <p:sldId id="466" r:id="rId32"/>
    <p:sldId id="448" r:id="rId33"/>
    <p:sldId id="449" r:id="rId34"/>
    <p:sldId id="450" r:id="rId35"/>
    <p:sldId id="467" r:id="rId36"/>
    <p:sldId id="469" r:id="rId37"/>
    <p:sldId id="456" r:id="rId38"/>
    <p:sldId id="452" r:id="rId39"/>
    <p:sldId id="354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2.xml"/><Relationship Id="rId3" Type="http://schemas.openxmlformats.org/officeDocument/2006/relationships/slide" Target="slides/slide12.xml"/><Relationship Id="rId7" Type="http://schemas.openxmlformats.org/officeDocument/2006/relationships/slide" Target="slides/slide21.xml"/><Relationship Id="rId12" Type="http://schemas.openxmlformats.org/officeDocument/2006/relationships/slide" Target="slides/slide31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9.xml"/><Relationship Id="rId11" Type="http://schemas.openxmlformats.org/officeDocument/2006/relationships/slide" Target="slides/slide29.xml"/><Relationship Id="rId5" Type="http://schemas.openxmlformats.org/officeDocument/2006/relationships/slide" Target="slides/slide18.xml"/><Relationship Id="rId15" Type="http://schemas.openxmlformats.org/officeDocument/2006/relationships/slide" Target="slides/slide37.xml"/><Relationship Id="rId10" Type="http://schemas.openxmlformats.org/officeDocument/2006/relationships/slide" Target="slides/slide27.xml"/><Relationship Id="rId4" Type="http://schemas.openxmlformats.org/officeDocument/2006/relationships/slide" Target="slides/slide15.xml"/><Relationship Id="rId9" Type="http://schemas.openxmlformats.org/officeDocument/2006/relationships/slide" Target="slides/slide25.xml"/><Relationship Id="rId14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Τηλεδιάσκεψη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H.320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Απαιτούμενο εύρος ζώνης: </a:t>
            </a:r>
            <a:r>
              <a:rPr lang="en-US" altLang="el-GR" dirty="0"/>
              <a:t>p x 64 </a:t>
            </a:r>
            <a:r>
              <a:rPr lang="en-US" altLang="el-GR" dirty="0" smtClean="0"/>
              <a:t>Kbps</a:t>
            </a:r>
            <a:endParaRPr lang="en-US" altLang="el-GR" dirty="0"/>
          </a:p>
          <a:p>
            <a:pPr lvl="1"/>
            <a:r>
              <a:rPr lang="el-GR" altLang="el-GR" dirty="0"/>
              <a:t>Για </a:t>
            </a:r>
            <a:r>
              <a:rPr lang="el-GR" altLang="el-GR" dirty="0" smtClean="0"/>
              <a:t>βίντεο</a:t>
            </a:r>
            <a:r>
              <a:rPr lang="el-GR" altLang="el-GR" dirty="0"/>
              <a:t>, τουλάχιστον </a:t>
            </a:r>
            <a:r>
              <a:rPr lang="en-US" altLang="el-GR" dirty="0"/>
              <a:t>128 </a:t>
            </a:r>
            <a:r>
              <a:rPr lang="en-US" altLang="el-GR" dirty="0" smtClean="0"/>
              <a:t>Kbps</a:t>
            </a:r>
            <a:endParaRPr lang="el-GR" altLang="el-GR" dirty="0"/>
          </a:p>
          <a:p>
            <a:pPr lvl="2"/>
            <a:r>
              <a:rPr lang="el-GR" altLang="el-GR" dirty="0"/>
              <a:t>Γραμμή </a:t>
            </a:r>
            <a:r>
              <a:rPr lang="en-US" altLang="el-GR" dirty="0"/>
              <a:t>ISDN BRI</a:t>
            </a:r>
            <a:r>
              <a:rPr lang="el-GR" altLang="el-GR" dirty="0"/>
              <a:t> (2 κανάλια </a:t>
            </a:r>
            <a:r>
              <a:rPr lang="en-US" altLang="el-GR" dirty="0"/>
              <a:t>B</a:t>
            </a:r>
            <a:r>
              <a:rPr lang="el-GR" altLang="el-GR" dirty="0"/>
              <a:t>)</a:t>
            </a:r>
          </a:p>
          <a:p>
            <a:pPr lvl="2"/>
            <a:r>
              <a:rPr lang="en-US" altLang="el-GR" dirty="0"/>
              <a:t>H.261</a:t>
            </a:r>
            <a:r>
              <a:rPr lang="el-GR" altLang="el-GR" dirty="0"/>
              <a:t> με </a:t>
            </a:r>
            <a:r>
              <a:rPr lang="en-US" altLang="el-GR" dirty="0"/>
              <a:t>QCIF</a:t>
            </a:r>
            <a:r>
              <a:rPr lang="el-GR" altLang="el-GR" dirty="0"/>
              <a:t> και χαμηλό ρυθμό πλαισίου</a:t>
            </a:r>
          </a:p>
          <a:p>
            <a:pPr lvl="1"/>
            <a:r>
              <a:rPr lang="el-GR" altLang="el-GR" dirty="0"/>
              <a:t>Ιδανικά, 384 </a:t>
            </a:r>
            <a:r>
              <a:rPr lang="en-US" altLang="el-GR" dirty="0" smtClean="0"/>
              <a:t>Kbps </a:t>
            </a:r>
            <a:r>
              <a:rPr lang="en-US" altLang="el-GR" dirty="0"/>
              <a:t>(6 </a:t>
            </a:r>
            <a:r>
              <a:rPr lang="el-GR" altLang="el-GR" dirty="0"/>
              <a:t>κανάλια </a:t>
            </a:r>
            <a:r>
              <a:rPr lang="en-US" altLang="el-GR" dirty="0"/>
              <a:t>B)</a:t>
            </a:r>
          </a:p>
          <a:p>
            <a:pPr lvl="2"/>
            <a:r>
              <a:rPr lang="el-GR" altLang="el-GR" dirty="0"/>
              <a:t>3 γραμμές </a:t>
            </a:r>
            <a:r>
              <a:rPr lang="en-US" altLang="el-GR" dirty="0"/>
              <a:t>BRI</a:t>
            </a:r>
            <a:r>
              <a:rPr lang="el-GR" altLang="el-GR" dirty="0"/>
              <a:t> ή μέρος 1 γραμμής </a:t>
            </a:r>
            <a:r>
              <a:rPr lang="en-US" altLang="el-GR" dirty="0" smtClean="0"/>
              <a:t>PRI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H.261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CIF</a:t>
            </a:r>
            <a:r>
              <a:rPr lang="el-GR" altLang="el-GR" dirty="0"/>
              <a:t> </a:t>
            </a:r>
            <a:r>
              <a:rPr lang="el-GR" altLang="el-GR" dirty="0" smtClean="0"/>
              <a:t>ή/και υψηλότερο ρυθμό πλαισίου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6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/>
              <a:t>H.</a:t>
            </a:r>
            <a:r>
              <a:rPr lang="en-US" altLang="el-GR" dirty="0" smtClean="0"/>
              <a:t>324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 smtClean="0"/>
              <a:t>Τηλεδιάσκεψη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H.324 (1 </a:t>
            </a:r>
            <a:r>
              <a:rPr lang="el-GR" altLang="el-GR" dirty="0" smtClean="0"/>
              <a:t>από 2)</a:t>
            </a:r>
            <a:endParaRPr lang="en-US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Παραλλαγές </a:t>
            </a:r>
            <a:r>
              <a:rPr lang="en-US" altLang="el-GR" dirty="0" smtClean="0"/>
              <a:t>H.320 </a:t>
            </a:r>
            <a:r>
              <a:rPr lang="el-GR" altLang="el-GR" dirty="0" smtClean="0"/>
              <a:t>για δίκτυα </a:t>
            </a:r>
            <a:r>
              <a:rPr lang="en-US" altLang="el-GR" dirty="0" smtClean="0"/>
              <a:t>ATM</a:t>
            </a:r>
          </a:p>
          <a:p>
            <a:pPr lvl="1"/>
            <a:r>
              <a:rPr lang="el-GR" altLang="el-GR" dirty="0" smtClean="0"/>
              <a:t>Η</a:t>
            </a:r>
            <a:r>
              <a:rPr lang="el-GR" altLang="el-GR" dirty="0"/>
              <a:t>.321:</a:t>
            </a:r>
            <a:r>
              <a:rPr lang="en-US" altLang="el-GR" dirty="0"/>
              <a:t> </a:t>
            </a:r>
            <a:r>
              <a:rPr lang="el-GR" altLang="el-GR" dirty="0"/>
              <a:t>παραλλαγή </a:t>
            </a:r>
            <a:r>
              <a:rPr lang="el-GR" altLang="el-GR" dirty="0" smtClean="0"/>
              <a:t>για </a:t>
            </a:r>
            <a:r>
              <a:rPr lang="el-GR" altLang="el-GR" dirty="0"/>
              <a:t>ευρυζωνικά </a:t>
            </a:r>
            <a:r>
              <a:rPr lang="en-US" altLang="el-GR" dirty="0"/>
              <a:t>WAN</a:t>
            </a:r>
            <a:endParaRPr lang="el-GR" altLang="el-GR" dirty="0"/>
          </a:p>
          <a:p>
            <a:pPr lvl="1"/>
            <a:r>
              <a:rPr lang="el-GR" altLang="el-GR" dirty="0"/>
              <a:t>Η.322: παραλλαγή </a:t>
            </a:r>
            <a:r>
              <a:rPr lang="el-GR" altLang="el-GR" dirty="0" smtClean="0"/>
              <a:t>για </a:t>
            </a:r>
            <a:r>
              <a:rPr lang="el-GR" altLang="el-GR" dirty="0"/>
              <a:t>ευρυζωνικά </a:t>
            </a:r>
            <a:r>
              <a:rPr lang="en-US" altLang="el-GR" dirty="0" smtClean="0"/>
              <a:t>LAN</a:t>
            </a:r>
          </a:p>
          <a:p>
            <a:pPr lvl="1"/>
            <a:r>
              <a:rPr lang="el-GR" altLang="el-GR" dirty="0" smtClean="0"/>
              <a:t>Περιορισμένη χρήση, όπως και τα δίκτυα </a:t>
            </a:r>
            <a:r>
              <a:rPr lang="en-US" altLang="el-GR" dirty="0" smtClean="0"/>
              <a:t>ATM!</a:t>
            </a:r>
            <a:endParaRPr lang="el-GR" altLang="el-GR" dirty="0"/>
          </a:p>
          <a:p>
            <a:pPr eaLnBrk="1" hangingPunct="1"/>
            <a:r>
              <a:rPr lang="en-US" altLang="el-GR" dirty="0" smtClean="0"/>
              <a:t>H</a:t>
            </a:r>
            <a:r>
              <a:rPr lang="el-GR" altLang="el-GR" dirty="0" smtClean="0"/>
              <a:t>.324: παραλλαγή για </a:t>
            </a:r>
            <a:r>
              <a:rPr lang="en-US" altLang="el-GR" dirty="0" smtClean="0"/>
              <a:t>PSTN</a:t>
            </a:r>
            <a:r>
              <a:rPr lang="el-GR" altLang="el-GR" dirty="0" smtClean="0"/>
              <a:t> (56 </a:t>
            </a:r>
            <a:r>
              <a:rPr lang="en-US" altLang="el-GR" dirty="0" smtClean="0"/>
              <a:t>Kbps)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Βίντεο: </a:t>
            </a:r>
            <a:r>
              <a:rPr lang="en-US" altLang="el-GR" dirty="0" smtClean="0"/>
              <a:t>H.263</a:t>
            </a:r>
            <a:r>
              <a:rPr lang="el-GR" altLang="el-GR" dirty="0" smtClean="0"/>
              <a:t> για χαμηλότερο εύρος ζώνης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Ήχος: </a:t>
            </a:r>
            <a:r>
              <a:rPr lang="en-US" altLang="el-GR" dirty="0" smtClean="0"/>
              <a:t>G.723.1</a:t>
            </a:r>
            <a:r>
              <a:rPr lang="el-GR" altLang="el-GR" dirty="0" smtClean="0"/>
              <a:t> (</a:t>
            </a:r>
            <a:r>
              <a:rPr lang="en-US" altLang="el-GR" dirty="0" smtClean="0"/>
              <a:t>5,3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6,3 Kbps</a:t>
            </a:r>
            <a:r>
              <a:rPr lang="el-GR" altLang="el-GR" dirty="0" smtClean="0"/>
              <a:t>) ή </a:t>
            </a:r>
            <a:r>
              <a:rPr lang="en-US" altLang="el-GR" dirty="0" smtClean="0"/>
              <a:t>G</a:t>
            </a:r>
            <a:r>
              <a:rPr lang="el-GR" altLang="el-GR" dirty="0" smtClean="0"/>
              <a:t>.729</a:t>
            </a:r>
            <a:r>
              <a:rPr lang="en-US" altLang="el-GR" dirty="0" smtClean="0"/>
              <a:t> (</a:t>
            </a:r>
            <a:r>
              <a:rPr lang="el-GR" altLang="el-GR" dirty="0" smtClean="0"/>
              <a:t>8 </a:t>
            </a:r>
            <a:r>
              <a:rPr lang="en-US" altLang="el-GR" dirty="0" smtClean="0"/>
              <a:t>Kbps)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H.324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Προσαρμογή πρωτοκόλλων </a:t>
            </a:r>
            <a:r>
              <a:rPr lang="el-GR" altLang="el-GR" dirty="0" smtClean="0"/>
              <a:t>ελέγχου για </a:t>
            </a:r>
            <a:r>
              <a:rPr lang="en-US" altLang="el-GR" dirty="0" smtClean="0"/>
              <a:t>PSTN</a:t>
            </a:r>
            <a:endParaRPr lang="en-US" altLang="el-GR" dirty="0"/>
          </a:p>
          <a:p>
            <a:pPr lvl="1"/>
            <a:r>
              <a:rPr lang="el-GR" altLang="el-GR" dirty="0"/>
              <a:t>Η.245: διαπραγμάτευση κωδικοποιητών</a:t>
            </a:r>
          </a:p>
          <a:p>
            <a:pPr lvl="2"/>
            <a:r>
              <a:rPr lang="el-GR" altLang="el-GR" dirty="0"/>
              <a:t>Διαπραγμάτευση πρόσθετης καθυστέρησης ήχου</a:t>
            </a:r>
            <a:endParaRPr lang="en-US" altLang="el-GR" dirty="0"/>
          </a:p>
          <a:p>
            <a:pPr lvl="2"/>
            <a:r>
              <a:rPr lang="el-GR" altLang="el-GR" dirty="0"/>
              <a:t>Δυνατότητα μεταβολής </a:t>
            </a:r>
            <a:r>
              <a:rPr lang="el-GR" altLang="el-GR" dirty="0" smtClean="0"/>
              <a:t>ρυθμού </a:t>
            </a:r>
            <a:r>
              <a:rPr lang="el-GR" altLang="el-GR" dirty="0"/>
              <a:t>μετάδοσης </a:t>
            </a:r>
            <a:r>
              <a:rPr lang="el-GR" altLang="el-GR" dirty="0" smtClean="0"/>
              <a:t>μέσου</a:t>
            </a:r>
            <a:endParaRPr lang="el-GR" altLang="el-GR" dirty="0"/>
          </a:p>
          <a:p>
            <a:pPr lvl="1"/>
            <a:r>
              <a:rPr lang="en-US" altLang="el-GR" dirty="0"/>
              <a:t>H.223: </a:t>
            </a:r>
            <a:r>
              <a:rPr lang="el-GR" altLang="el-GR" dirty="0"/>
              <a:t>πολύπλεξη μέσων</a:t>
            </a:r>
          </a:p>
          <a:p>
            <a:pPr lvl="2"/>
            <a:r>
              <a:rPr lang="el-GR" altLang="el-GR" dirty="0"/>
              <a:t>Εντοπισμός και διόρθωση σφαλμάτων μετάδοσης</a:t>
            </a:r>
          </a:p>
          <a:p>
            <a:pPr lvl="2"/>
            <a:r>
              <a:rPr lang="el-GR" altLang="el-GR" dirty="0"/>
              <a:t>Επιτρέπει διάφορους τρόπους πολύπλεξης </a:t>
            </a:r>
            <a:r>
              <a:rPr lang="el-GR" altLang="el-GR" dirty="0" smtClean="0"/>
              <a:t>μέσων</a:t>
            </a:r>
            <a:endParaRPr lang="el-GR" altLang="el-GR" dirty="0"/>
          </a:p>
          <a:p>
            <a:pPr lvl="1"/>
            <a:r>
              <a:rPr lang="en-US" altLang="el-GR" dirty="0"/>
              <a:t>V.25: </a:t>
            </a:r>
            <a:r>
              <a:rPr lang="el-GR" altLang="el-GR" dirty="0"/>
              <a:t>εγκαθίδρυση κλήσεων </a:t>
            </a:r>
            <a:r>
              <a:rPr lang="el-GR" altLang="el-GR" dirty="0" smtClean="0"/>
              <a:t>μεταξύ μόντεμ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2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n-US" altLang="el-GR" dirty="0"/>
              <a:t>H.</a:t>
            </a:r>
            <a:r>
              <a:rPr lang="en-US" altLang="el-GR" dirty="0" smtClean="0"/>
              <a:t>32</a:t>
            </a:r>
            <a:r>
              <a:rPr lang="el-GR" altLang="el-GR" dirty="0" smtClean="0"/>
              <a:t>3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 smtClean="0"/>
              <a:t>Τηλεδιάσκεψη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H.32</a:t>
            </a:r>
            <a:r>
              <a:rPr lang="el-GR" altLang="el-GR" dirty="0" smtClean="0"/>
              <a:t>3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5)</a:t>
            </a:r>
            <a:endParaRPr lang="en-GB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l-GR" dirty="0" smtClean="0"/>
              <a:t>H.323: </a:t>
            </a:r>
            <a:r>
              <a:rPr lang="el-GR" altLang="el-GR" dirty="0" smtClean="0"/>
              <a:t>Τηλεδιάσκεψη στο </a:t>
            </a:r>
            <a:r>
              <a:rPr lang="en-US" altLang="el-GR" dirty="0" smtClean="0"/>
              <a:t>Internet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Επικοινωνία μεταξύ πολλών κατασκευαστών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Τερματικά H.323</a:t>
            </a:r>
          </a:p>
          <a:p>
            <a:pPr lvl="1" eaLnBrk="1" hangingPunct="1"/>
            <a:r>
              <a:rPr lang="el-GR" altLang="el-GR" dirty="0" smtClean="0"/>
              <a:t>Αυτόνομες συσκευές (υλικό)</a:t>
            </a:r>
          </a:p>
          <a:p>
            <a:pPr lvl="1" eaLnBrk="1" hangingPunct="1"/>
            <a:r>
              <a:rPr lang="el-GR" altLang="el-GR" dirty="0" smtClean="0"/>
              <a:t>Εφαρμογές σε υπολογιστή (λογισμικό)</a:t>
            </a:r>
          </a:p>
          <a:p>
            <a:pPr eaLnBrk="1" hangingPunct="1"/>
            <a:r>
              <a:rPr lang="el-GR" altLang="el-GR" dirty="0" smtClean="0"/>
              <a:t>Πύλες </a:t>
            </a:r>
            <a:r>
              <a:rPr lang="en-US" altLang="el-GR" dirty="0" smtClean="0"/>
              <a:t>H.323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Διασύνδεσή με τηλεφωνικό δίκτυο</a:t>
            </a:r>
          </a:p>
          <a:p>
            <a:pPr lvl="2"/>
            <a:r>
              <a:rPr lang="el-GR" altLang="el-GR" dirty="0" smtClean="0"/>
              <a:t>Αναλογικό ή ψηφιακό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5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</a:t>
            </a:r>
            <a:r>
              <a:rPr lang="el-GR" altLang="el-GR" dirty="0"/>
              <a:t>3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Φύλακες πύλης </a:t>
            </a:r>
            <a:r>
              <a:rPr lang="en-US" altLang="el-GR" dirty="0"/>
              <a:t>H.323</a:t>
            </a:r>
            <a:endParaRPr lang="el-GR" altLang="el-GR" dirty="0"/>
          </a:p>
          <a:p>
            <a:pPr lvl="1"/>
            <a:r>
              <a:rPr lang="el-GR" altLang="el-GR" dirty="0"/>
              <a:t>Μετατροπές ανάμεσα σε διευθύνσεις</a:t>
            </a:r>
            <a:endParaRPr lang="en-US" altLang="el-GR" dirty="0"/>
          </a:p>
          <a:p>
            <a:pPr lvl="1"/>
            <a:r>
              <a:rPr lang="el-GR" altLang="el-GR" dirty="0"/>
              <a:t>Έλεγχος πρόσβασης σε τηλεδιασκέψεις</a:t>
            </a:r>
            <a:endParaRPr lang="en-US" altLang="el-GR" dirty="0"/>
          </a:p>
          <a:p>
            <a:pPr lvl="1"/>
            <a:r>
              <a:rPr lang="el-GR" altLang="el-GR" dirty="0"/>
              <a:t>Διαχείριση διαθέσιμου εύρους ζώνης</a:t>
            </a:r>
            <a:endParaRPr lang="en-US" altLang="el-GR" dirty="0"/>
          </a:p>
          <a:p>
            <a:pPr lvl="1"/>
            <a:r>
              <a:rPr lang="el-GR" altLang="el-GR" dirty="0"/>
              <a:t>Χρέωση και τιμολόγηση συμμετεχόντων</a:t>
            </a:r>
            <a:endParaRPr lang="en-GB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8902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</a:t>
            </a:r>
            <a:r>
              <a:rPr lang="el-GR" altLang="el-GR" dirty="0"/>
              <a:t>3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Υποχρεωτικά πρωτόκολλα</a:t>
            </a:r>
          </a:p>
          <a:p>
            <a:pPr lvl="1"/>
            <a:r>
              <a:rPr lang="en-US" altLang="el-GR" dirty="0"/>
              <a:t>R</a:t>
            </a:r>
            <a:r>
              <a:rPr lang="el-GR" altLang="el-GR" dirty="0"/>
              <a:t>TP: μετάδοση τμημάτων μέσων </a:t>
            </a:r>
            <a:r>
              <a:rPr lang="el-GR" altLang="el-GR" dirty="0" smtClean="0"/>
              <a:t>με </a:t>
            </a:r>
            <a:r>
              <a:rPr lang="el-GR" altLang="el-GR" dirty="0"/>
              <a:t>UDP</a:t>
            </a:r>
          </a:p>
          <a:p>
            <a:pPr lvl="2"/>
            <a:r>
              <a:rPr lang="en-US" altLang="el-GR" dirty="0"/>
              <a:t>RTCP</a:t>
            </a:r>
            <a:r>
              <a:rPr lang="el-GR" altLang="el-GR" dirty="0"/>
              <a:t> για έλεγχο μέσων (προαιρετικά)</a:t>
            </a:r>
            <a:endParaRPr lang="en-GB" altLang="el-GR" dirty="0"/>
          </a:p>
          <a:p>
            <a:pPr lvl="1"/>
            <a:r>
              <a:rPr lang="en-US" altLang="el-GR" dirty="0"/>
              <a:t>H</a:t>
            </a:r>
            <a:r>
              <a:rPr lang="el-GR" altLang="el-GR" dirty="0"/>
              <a:t>.245: διαπραγμάτευση </a:t>
            </a:r>
            <a:r>
              <a:rPr lang="el-GR" altLang="el-GR" dirty="0" smtClean="0"/>
              <a:t>κωδικοποίησης</a:t>
            </a:r>
            <a:endParaRPr lang="en-GB" altLang="el-GR" dirty="0"/>
          </a:p>
          <a:p>
            <a:pPr lvl="1"/>
            <a:r>
              <a:rPr lang="el-GR" altLang="el-GR" dirty="0"/>
              <a:t>Q.931: εγκαθίδρυση και τερματισμός </a:t>
            </a:r>
            <a:r>
              <a:rPr lang="el-GR" altLang="el-GR" dirty="0" smtClean="0"/>
              <a:t>κλήσεων</a:t>
            </a:r>
          </a:p>
          <a:p>
            <a:pPr lvl="2"/>
            <a:r>
              <a:rPr lang="el-GR" altLang="el-GR" dirty="0" smtClean="0"/>
              <a:t>Χρησιμοποιείται και σε δίκτυα </a:t>
            </a:r>
            <a:r>
              <a:rPr lang="en-US" altLang="el-GR" dirty="0" smtClean="0"/>
              <a:t>ISDN</a:t>
            </a:r>
            <a:endParaRPr lang="el-GR" altLang="el-GR" dirty="0"/>
          </a:p>
          <a:p>
            <a:pPr lvl="1"/>
            <a:r>
              <a:rPr lang="en-US" altLang="el-GR" dirty="0"/>
              <a:t>H.225 (</a:t>
            </a:r>
            <a:r>
              <a:rPr lang="el-GR" altLang="el-GR" dirty="0"/>
              <a:t>RAS</a:t>
            </a:r>
            <a:r>
              <a:rPr lang="en-US" altLang="el-GR" dirty="0"/>
              <a:t>)</a:t>
            </a:r>
            <a:r>
              <a:rPr lang="el-GR" altLang="el-GR" dirty="0"/>
              <a:t>: επικοινωνία </a:t>
            </a:r>
            <a:r>
              <a:rPr lang="el-GR" altLang="el-GR" dirty="0" smtClean="0"/>
              <a:t>με </a:t>
            </a:r>
            <a:r>
              <a:rPr lang="el-GR" altLang="el-GR" dirty="0"/>
              <a:t>φύλακα </a:t>
            </a:r>
            <a:r>
              <a:rPr lang="el-GR" altLang="el-GR" dirty="0" smtClean="0"/>
              <a:t>πύλης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Πρωτόκολλο εγγραφής, αποδοχής και κατάστασης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</a:t>
            </a:r>
            <a:r>
              <a:rPr lang="el-GR" altLang="el-GR" dirty="0"/>
              <a:t>3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Κωδικοποίηση βίντεο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υποστηρίζεται σε οικονομικά τερματικά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Ελάχιστη κωδικοποίηση: πρότυπο </a:t>
            </a:r>
            <a:r>
              <a:rPr lang="en-US" altLang="el-GR" dirty="0" smtClean="0"/>
              <a:t>H</a:t>
            </a:r>
            <a:r>
              <a:rPr lang="el-GR" altLang="el-GR" dirty="0" smtClean="0"/>
              <a:t>.261 </a:t>
            </a:r>
            <a:endParaRPr lang="en-US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Ελάχιστη ανάλυση: </a:t>
            </a:r>
            <a:r>
              <a:rPr lang="en-US" altLang="el-GR" dirty="0" smtClean="0"/>
              <a:t>QCIF</a:t>
            </a:r>
            <a:r>
              <a:rPr lang="el-GR" altLang="el-GR" dirty="0" smtClean="0"/>
              <a:t> (176</a:t>
            </a:r>
            <a:r>
              <a:rPr lang="en-US" altLang="el-GR" dirty="0" smtClean="0"/>
              <a:t>x</a:t>
            </a:r>
            <a:r>
              <a:rPr lang="el-GR" altLang="el-GR" dirty="0" smtClean="0"/>
              <a:t>144 εικονοστοιχεία)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Συμβατότητα με παλιότερα πρότυπα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Προαιρετική κωδικοποίηση: </a:t>
            </a:r>
            <a:r>
              <a:rPr lang="en-US" altLang="el-GR" dirty="0" smtClean="0"/>
              <a:t>H.263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Προαιρετικές αναλύσεις: CIF, 4CIF και 16CIF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6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</a:t>
            </a:r>
            <a:r>
              <a:rPr lang="el-GR" altLang="el-GR" dirty="0"/>
              <a:t>3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93096"/>
            <a:ext cx="8382000" cy="210770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Κωδικοποίηση ήχου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Υποχρεωτικό το </a:t>
            </a:r>
            <a:r>
              <a:rPr lang="en-US" altLang="el-GR" dirty="0" smtClean="0"/>
              <a:t>G.711 (56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64 Kbps)</a:t>
            </a:r>
          </a:p>
          <a:p>
            <a:pPr lvl="1" eaLnBrk="1" hangingPunct="1"/>
            <a:r>
              <a:rPr lang="el-GR" altLang="el-GR" dirty="0" smtClean="0"/>
              <a:t>Προαιρετικά, όλα τα πρότυπα των </a:t>
            </a:r>
            <a:r>
              <a:rPr lang="en-US" altLang="el-GR" dirty="0" smtClean="0"/>
              <a:t>H.320</a:t>
            </a:r>
            <a:r>
              <a:rPr lang="el-GR" altLang="el-GR" dirty="0"/>
              <a:t>/</a:t>
            </a:r>
            <a:r>
              <a:rPr lang="en-US" altLang="el-GR" dirty="0" smtClean="0"/>
              <a:t>H.324</a:t>
            </a:r>
            <a:endParaRPr lang="el-GR" altLang="el-GR" dirty="0" smtClean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2255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5488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Κανάλια </a:t>
            </a:r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Πολλαπλά κανάλια </a:t>
            </a:r>
            <a:r>
              <a:rPr lang="el-GR" altLang="el-GR" dirty="0" smtClean="0"/>
              <a:t>μέσων: </a:t>
            </a:r>
            <a:r>
              <a:rPr lang="en-US" altLang="el-GR" dirty="0" smtClean="0"/>
              <a:t>RTP</a:t>
            </a:r>
            <a:r>
              <a:rPr lang="el-GR" altLang="el-GR" dirty="0" smtClean="0"/>
              <a:t>/</a:t>
            </a:r>
            <a:r>
              <a:rPr lang="en-US" altLang="el-GR" dirty="0" smtClean="0"/>
              <a:t>UDP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Ένα </a:t>
            </a:r>
            <a:r>
              <a:rPr lang="el-GR" altLang="el-GR" dirty="0"/>
              <a:t>κανάλι αποστολής και </a:t>
            </a:r>
            <a:r>
              <a:rPr lang="el-GR" altLang="el-GR" dirty="0" smtClean="0"/>
              <a:t>λήψης ανά </a:t>
            </a:r>
            <a:r>
              <a:rPr lang="el-GR" altLang="el-GR" dirty="0"/>
              <a:t>μέσο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Κανάλι ελέγχου κλήσεων</a:t>
            </a:r>
            <a:r>
              <a:rPr lang="en-US" altLang="el-GR" dirty="0"/>
              <a:t>: H.245/TCP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Άνοιγμα και κλείσιμο καναλιών μέσων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Ανταλλαγή ικανοτήτων των τερματικών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Κανάλι σηματοδοσίας κλήσεων</a:t>
            </a:r>
            <a:r>
              <a:rPr lang="en-US" altLang="el-GR" dirty="0"/>
              <a:t>: Q.931/TCP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Τηλεφωνικοί </a:t>
            </a:r>
            <a:r>
              <a:rPr lang="el-GR" altLang="el-GR" dirty="0" smtClean="0"/>
              <a:t>τόνοι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Κουδούνισμα εισερχόμενων κλήσεων</a:t>
            </a:r>
            <a:endParaRPr lang="en-US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4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Φύλακας πύλης (1 από 2)</a:t>
            </a:r>
            <a:endParaRPr lang="en-GB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Φύλακας πύλης: διαχειρίζεται ζώνη δικτύου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Παράδειγμα ζώνης: τα τερματικά ενός </a:t>
            </a:r>
            <a:r>
              <a:rPr lang="en-US" altLang="el-GR" dirty="0" smtClean="0"/>
              <a:t>LAN</a:t>
            </a:r>
          </a:p>
          <a:p>
            <a:pPr lvl="1" eaLnBrk="1" hangingPunct="1"/>
            <a:r>
              <a:rPr lang="el-GR" altLang="el-GR" dirty="0" smtClean="0"/>
              <a:t>Αν υπάρχει, η χρήση του είναι υποχρεωτική</a:t>
            </a:r>
          </a:p>
          <a:p>
            <a:pPr lvl="1" eaLnBrk="1" hangingPunct="1"/>
            <a:r>
              <a:rPr lang="el-GR" altLang="el-GR" dirty="0" smtClean="0"/>
              <a:t>Χρήση πρωτοκόλλου RAS πάνω από το TCP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Διαχείριση εύρους ζώνης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Περιορισμός ταυτόχρονων τηλεδιασκέψεων 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8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Φύλακας πύλης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Μετάφραση διευθύνσεων</a:t>
            </a:r>
            <a:endParaRPr lang="en-US" altLang="el-GR" dirty="0"/>
          </a:p>
          <a:p>
            <a:pPr lvl="1"/>
            <a:r>
              <a:rPr lang="el-GR" altLang="el-GR" dirty="0"/>
              <a:t>Μετάφραση ψευδωνύμων </a:t>
            </a:r>
            <a:r>
              <a:rPr lang="el-GR" altLang="el-GR" dirty="0" smtClean="0"/>
              <a:t>σε </a:t>
            </a:r>
            <a:r>
              <a:rPr lang="el-GR" altLang="el-GR" dirty="0"/>
              <a:t>διευθύνσεις IP</a:t>
            </a:r>
          </a:p>
          <a:p>
            <a:pPr lvl="2"/>
            <a:r>
              <a:rPr lang="el-GR" altLang="el-GR" dirty="0"/>
              <a:t>Μπορεί να απαιτεί επικοινωνία με άλλους </a:t>
            </a:r>
            <a:endParaRPr lang="el-GR" altLang="el-GR" dirty="0" smtClean="0"/>
          </a:p>
          <a:p>
            <a:r>
              <a:rPr lang="el-GR" altLang="el-GR" dirty="0" smtClean="0"/>
              <a:t>Καταχώρηση </a:t>
            </a:r>
            <a:r>
              <a:rPr lang="el-GR" altLang="el-GR" dirty="0"/>
              <a:t>τερματικού </a:t>
            </a:r>
            <a:r>
              <a:rPr lang="el-GR" altLang="el-GR" dirty="0" smtClean="0"/>
              <a:t>σε φύλακα </a:t>
            </a:r>
            <a:r>
              <a:rPr lang="el-GR" altLang="el-GR" dirty="0"/>
              <a:t>πύλης</a:t>
            </a:r>
            <a:endParaRPr lang="en-US" altLang="el-GR" dirty="0"/>
          </a:p>
          <a:p>
            <a:pPr lvl="1"/>
            <a:r>
              <a:rPr lang="el-GR" altLang="el-GR" dirty="0"/>
              <a:t>Κατά την εκκίνηση του τερματικού</a:t>
            </a:r>
            <a:endParaRPr lang="en-US" altLang="el-GR" dirty="0"/>
          </a:p>
          <a:p>
            <a:pPr lvl="2"/>
            <a:r>
              <a:rPr lang="el-GR" altLang="el-GR" dirty="0"/>
              <a:t>Αποστολή διεύθυνσης </a:t>
            </a:r>
            <a:r>
              <a:rPr lang="en-US" altLang="el-GR" dirty="0"/>
              <a:t>IP</a:t>
            </a:r>
            <a:r>
              <a:rPr lang="el-GR" altLang="el-GR" dirty="0"/>
              <a:t> και ψευδωνύμου</a:t>
            </a:r>
            <a:endParaRPr lang="en-US" altLang="el-GR" dirty="0"/>
          </a:p>
          <a:p>
            <a:pPr lvl="1"/>
            <a:r>
              <a:rPr lang="el-GR" altLang="el-GR" dirty="0"/>
              <a:t>Άδεια από το φύλακα πύλης πριν κάθε </a:t>
            </a:r>
            <a:r>
              <a:rPr lang="el-GR" altLang="el-GR" dirty="0" smtClean="0"/>
              <a:t>κλήση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8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Σηματοδοσία </a:t>
            </a:r>
            <a:r>
              <a:rPr lang="en-US" altLang="el-GR" dirty="0" smtClean="0"/>
              <a:t>H.323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53136"/>
            <a:ext cx="8382000" cy="1747664"/>
          </a:xfrm>
        </p:spPr>
        <p:txBody>
          <a:bodyPr>
            <a:normAutofit/>
          </a:bodyPr>
          <a:lstStyle/>
          <a:p>
            <a:r>
              <a:rPr lang="en-US" altLang="el-GR" dirty="0" smtClean="0"/>
              <a:t>RAS: </a:t>
            </a:r>
            <a:r>
              <a:rPr lang="el-GR" altLang="el-GR" dirty="0" smtClean="0"/>
              <a:t>αίτηση και αποδοχή ή απόρριψη</a:t>
            </a:r>
            <a:endParaRPr lang="en-US" altLang="el-GR" dirty="0" smtClean="0"/>
          </a:p>
          <a:p>
            <a:r>
              <a:rPr lang="en-US" altLang="el-GR" dirty="0" smtClean="0"/>
              <a:t>Q.931: </a:t>
            </a:r>
            <a:r>
              <a:rPr lang="el-GR" altLang="el-GR" dirty="0" smtClean="0"/>
              <a:t>εγκαθίδρυση, ειδοποίηση, σύνδεση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886200" cy="32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Τηλεδιάσκεψη </a:t>
            </a:r>
            <a:r>
              <a:rPr lang="el-GR" altLang="el-GR" dirty="0"/>
              <a:t>με το </a:t>
            </a:r>
            <a:r>
              <a:rPr lang="en-US" altLang="el-GR" dirty="0" smtClean="0"/>
              <a:t>SIP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 smtClean="0"/>
              <a:t>Τηλεδιάσκεψη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SIP</a:t>
            </a:r>
            <a:r>
              <a:rPr lang="el-GR" altLang="el-GR" dirty="0"/>
              <a:t>; </a:t>
            </a:r>
            <a:r>
              <a:rPr lang="el-GR" altLang="el-GR" dirty="0" smtClean="0"/>
              <a:t>(1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SIP (Session Initiation Protocol)</a:t>
            </a:r>
          </a:p>
          <a:p>
            <a:pPr lvl="1" eaLnBrk="1" hangingPunct="1"/>
            <a:r>
              <a:rPr lang="el-GR" altLang="el-GR" dirty="0" smtClean="0"/>
              <a:t>Τυποποιήθηκε από την </a:t>
            </a:r>
            <a:r>
              <a:rPr lang="en-US" altLang="el-GR" dirty="0" smtClean="0"/>
              <a:t>IETF</a:t>
            </a:r>
          </a:p>
          <a:p>
            <a:pPr lvl="1" eaLnBrk="1" hangingPunct="1"/>
            <a:r>
              <a:rPr lang="el-GR" altLang="el-GR" dirty="0" smtClean="0"/>
              <a:t>Δημιουργία συνεδρίας πολυμέσων </a:t>
            </a:r>
          </a:p>
          <a:p>
            <a:pPr lvl="1" eaLnBrk="1" hangingPunct="1"/>
            <a:r>
              <a:rPr lang="el-GR" altLang="el-GR" dirty="0" smtClean="0"/>
              <a:t>Διαπραγμάτευση κωδικοποιήσεων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μέσων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Τροποποίηση παραμέτρων συνεδρίας</a:t>
            </a:r>
          </a:p>
          <a:p>
            <a:pPr lvl="1" eaLnBrk="1" hangingPunct="1"/>
            <a:r>
              <a:rPr lang="el-GR" altLang="el-GR" dirty="0" smtClean="0"/>
              <a:t>Τερματισμός συνεδρίας</a:t>
            </a:r>
          </a:p>
          <a:p>
            <a:pPr lvl="1" eaLnBrk="1" hangingPunct="1"/>
            <a:r>
              <a:rPr lang="el-GR" altLang="el-GR" dirty="0" smtClean="0"/>
              <a:t>Δεν ασχολείται με την ανταλλαγή μέσων!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το </a:t>
            </a:r>
            <a:r>
              <a:rPr lang="en-US" altLang="el-GR" dirty="0" smtClean="0"/>
              <a:t>SIP</a:t>
            </a:r>
            <a:r>
              <a:rPr lang="el-GR" altLang="el-GR" dirty="0" smtClean="0"/>
              <a:t>; 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Σχεδιαστική φιλοσοφία του </a:t>
            </a:r>
            <a:r>
              <a:rPr lang="en-US" altLang="el-GR" dirty="0"/>
              <a:t>SIP</a:t>
            </a:r>
          </a:p>
          <a:p>
            <a:pPr lvl="1"/>
            <a:r>
              <a:rPr lang="el-GR" altLang="el-GR" dirty="0"/>
              <a:t>Απλό και εύκολο στην υλοποίηση</a:t>
            </a:r>
            <a:endParaRPr lang="en-US" altLang="el-GR" dirty="0"/>
          </a:p>
          <a:p>
            <a:pPr lvl="2"/>
            <a:r>
              <a:rPr lang="el-GR" altLang="el-GR" dirty="0"/>
              <a:t>Κωδικοποίηση μηνυμάτων με απλό κείμενο</a:t>
            </a:r>
            <a:endParaRPr lang="en-US" altLang="el-GR" dirty="0"/>
          </a:p>
          <a:p>
            <a:pPr lvl="1"/>
            <a:r>
              <a:rPr lang="el-GR" altLang="el-GR" dirty="0" smtClean="0"/>
              <a:t>Ανάλογο </a:t>
            </a:r>
            <a:r>
              <a:rPr lang="el-GR" altLang="el-GR" dirty="0"/>
              <a:t>με τα </a:t>
            </a:r>
            <a:r>
              <a:rPr lang="en-US" altLang="el-GR" dirty="0"/>
              <a:t>Q.931 </a:t>
            </a:r>
            <a:r>
              <a:rPr lang="el-GR" altLang="el-GR" dirty="0"/>
              <a:t>και </a:t>
            </a:r>
            <a:r>
              <a:rPr lang="en-US" altLang="el-GR" dirty="0" smtClean="0"/>
              <a:t>RAS</a:t>
            </a:r>
            <a:r>
              <a:rPr lang="el-GR" altLang="el-GR" dirty="0" smtClean="0"/>
              <a:t> σε λειτουργίες</a:t>
            </a:r>
            <a:endParaRPr lang="el-GR" altLang="el-GR" dirty="0"/>
          </a:p>
          <a:p>
            <a:pPr lvl="1"/>
            <a:r>
              <a:rPr lang="el-GR" altLang="el-GR" dirty="0"/>
              <a:t>Επαναχρησιμοποιεί </a:t>
            </a:r>
            <a:r>
              <a:rPr lang="el-GR" altLang="el-GR" dirty="0" smtClean="0"/>
              <a:t>πρωτόκολλα </a:t>
            </a:r>
            <a:r>
              <a:rPr lang="el-GR" altLang="el-GR" dirty="0"/>
              <a:t>του </a:t>
            </a:r>
            <a:r>
              <a:rPr lang="en-US" altLang="el-GR" dirty="0"/>
              <a:t>Internet</a:t>
            </a:r>
          </a:p>
          <a:p>
            <a:pPr lvl="2"/>
            <a:r>
              <a:rPr lang="el-GR" altLang="el-GR" dirty="0"/>
              <a:t>Χρήση του </a:t>
            </a:r>
            <a:r>
              <a:rPr lang="en-US" altLang="el-GR" dirty="0"/>
              <a:t>RTP</a:t>
            </a:r>
            <a:r>
              <a:rPr lang="el-GR" altLang="el-GR" dirty="0"/>
              <a:t> για τη μεταφορά των μέσων</a:t>
            </a:r>
          </a:p>
          <a:p>
            <a:pPr lvl="2"/>
            <a:r>
              <a:rPr lang="el-GR" altLang="el-GR" dirty="0"/>
              <a:t>Χρήση του </a:t>
            </a:r>
            <a:r>
              <a:rPr lang="en-US" altLang="el-GR" dirty="0"/>
              <a:t>SDP</a:t>
            </a:r>
            <a:r>
              <a:rPr lang="el-GR" altLang="el-GR" dirty="0"/>
              <a:t> για περιγραφή των </a:t>
            </a:r>
            <a:r>
              <a:rPr lang="el-GR" altLang="el-GR" dirty="0" smtClean="0"/>
              <a:t>μέσων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0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Διευθύνσεις </a:t>
            </a:r>
            <a:r>
              <a:rPr lang="en-US" altLang="el-GR" dirty="0" smtClean="0"/>
              <a:t>SIP</a:t>
            </a:r>
            <a:r>
              <a:rPr lang="el-GR" altLang="el-GR" dirty="0" smtClean="0"/>
              <a:t> (</a:t>
            </a:r>
            <a:r>
              <a:rPr lang="en-US" altLang="el-GR" dirty="0" smtClean="0"/>
              <a:t>1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URI (uniform resource indicator)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Περιγράφει έναν επικοινωνιακό πόρο</a:t>
            </a:r>
          </a:p>
          <a:p>
            <a:pPr lvl="1" eaLnBrk="1" hangingPunct="1"/>
            <a:r>
              <a:rPr lang="el-GR" altLang="el-GR" dirty="0" smtClean="0"/>
              <a:t>Ανάλογο με διεύθυνση </a:t>
            </a:r>
            <a:r>
              <a:rPr lang="en-US" altLang="el-GR" dirty="0" smtClean="0"/>
              <a:t>e-mail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web</a:t>
            </a:r>
          </a:p>
          <a:p>
            <a:pPr lvl="1" eaLnBrk="1" hangingPunct="1"/>
            <a:r>
              <a:rPr lang="el-GR" altLang="el-GR" dirty="0" smtClean="0"/>
              <a:t>Χρήση και ως υπερσύνδεσμος</a:t>
            </a:r>
          </a:p>
          <a:p>
            <a:pPr eaLnBrk="1" hangingPunct="1"/>
            <a:r>
              <a:rPr lang="en-US" altLang="el-GR" dirty="0" smtClean="0"/>
              <a:t>SIP URI</a:t>
            </a:r>
            <a:r>
              <a:rPr lang="el-GR" altLang="el-GR" dirty="0" smtClean="0"/>
              <a:t> φυσικού προσώπου</a:t>
            </a:r>
          </a:p>
          <a:p>
            <a:pPr lvl="1" eaLnBrk="1" hangingPunct="1"/>
            <a:r>
              <a:rPr lang="el-GR" altLang="el-GR" dirty="0" smtClean="0"/>
              <a:t>Ανεξάρτητο από τοποθεσία</a:t>
            </a:r>
          </a:p>
          <a:p>
            <a:pPr lvl="1" eaLnBrk="1" hangingPunct="1"/>
            <a:r>
              <a:rPr lang="el-GR" altLang="el-GR" dirty="0" smtClean="0"/>
              <a:t>Ανεξάρτητο από τερματική συσκευή</a:t>
            </a:r>
          </a:p>
          <a:p>
            <a:pPr lvl="1" eaLnBrk="1" hangingPunct="1"/>
            <a:r>
              <a:rPr lang="el-GR" altLang="el-GR" dirty="0" smtClean="0"/>
              <a:t>sip:name@organization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0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/>
              <a:t>SIP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2</a:t>
            </a:r>
            <a:r>
              <a:rPr lang="el-GR" altLang="el-G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Τηλεφωνικός αριθμός</a:t>
            </a:r>
          </a:p>
          <a:p>
            <a:pPr lvl="1"/>
            <a:r>
              <a:rPr lang="el-GR" altLang="el-GR" dirty="0" smtClean="0"/>
              <a:t>sip</a:t>
            </a:r>
            <a:r>
              <a:rPr lang="el-GR" altLang="el-GR" dirty="0"/>
              <a:t>:+302108203693@PSTN-provider</a:t>
            </a:r>
          </a:p>
          <a:p>
            <a:r>
              <a:rPr lang="el-GR" altLang="el-GR" dirty="0"/>
              <a:t>Λογική </a:t>
            </a:r>
            <a:r>
              <a:rPr lang="el-GR" altLang="el-GR" dirty="0" smtClean="0"/>
              <a:t>ομάδα</a:t>
            </a:r>
          </a:p>
          <a:p>
            <a:pPr lvl="1"/>
            <a:r>
              <a:rPr lang="el-GR" altLang="el-GR" dirty="0" smtClean="0"/>
              <a:t>sip:helpdesk</a:t>
            </a:r>
            <a:r>
              <a:rPr lang="el-GR" altLang="el-GR" dirty="0"/>
              <a:t>@organization</a:t>
            </a:r>
          </a:p>
          <a:p>
            <a:r>
              <a:rPr lang="el-GR" altLang="el-GR" dirty="0"/>
              <a:t>Τερματικό με γνωστή διεύθυνση </a:t>
            </a:r>
            <a:r>
              <a:rPr lang="el-GR" altLang="el-GR" dirty="0" smtClean="0"/>
              <a:t>IP</a:t>
            </a:r>
          </a:p>
          <a:p>
            <a:pPr lvl="1"/>
            <a:r>
              <a:rPr lang="el-GR" altLang="el-GR" dirty="0" smtClean="0"/>
              <a:t>sip</a:t>
            </a:r>
            <a:r>
              <a:rPr lang="el-GR" altLang="el-GR" dirty="0"/>
              <a:t>:195.251.234.1</a:t>
            </a:r>
          </a:p>
          <a:p>
            <a:r>
              <a:rPr lang="el-GR" altLang="el-GR" dirty="0"/>
              <a:t>Εξυπηρετητής </a:t>
            </a:r>
            <a:r>
              <a:rPr lang="el-GR" altLang="el-GR" dirty="0" smtClean="0"/>
              <a:t>πολυμέσων</a:t>
            </a:r>
          </a:p>
          <a:p>
            <a:pPr lvl="1"/>
            <a:r>
              <a:rPr lang="el-GR" altLang="el-GR" dirty="0" smtClean="0"/>
              <a:t>sip:gameserver</a:t>
            </a:r>
            <a:r>
              <a:rPr lang="el-GR" altLang="el-GR" dirty="0"/>
              <a:t>@</a:t>
            </a:r>
            <a:r>
              <a:rPr lang="el-GR" altLang="el-GR" dirty="0" smtClean="0"/>
              <a:t>microsoft.com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</a:t>
            </a:r>
            <a:r>
              <a:rPr lang="en-US" altLang="el-GR" dirty="0" smtClean="0"/>
              <a:t>SIP</a:t>
            </a:r>
            <a:endParaRPr lang="el-GR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Έξι είδη αιτήσεων (ονομάζονται μέθοδοι)</a:t>
            </a:r>
          </a:p>
          <a:p>
            <a:pPr lvl="1" eaLnBrk="1" hangingPunct="1"/>
            <a:r>
              <a:rPr lang="el-GR" altLang="el-GR" dirty="0" smtClean="0"/>
              <a:t>Δημιουργία συνεδρίας: INVITE και ACK </a:t>
            </a:r>
          </a:p>
          <a:p>
            <a:pPr lvl="1" eaLnBrk="1" hangingPunct="1"/>
            <a:r>
              <a:rPr lang="el-GR" altLang="el-GR" dirty="0" smtClean="0"/>
              <a:t>Τερματισμός συνεδρίας: BYE</a:t>
            </a:r>
          </a:p>
          <a:p>
            <a:pPr lvl="1" eaLnBrk="1" hangingPunct="1"/>
            <a:r>
              <a:rPr lang="el-GR" altLang="el-GR" dirty="0" smtClean="0"/>
              <a:t>Ακύρωση κατά τη δημιουργία: CANCEL</a:t>
            </a:r>
          </a:p>
          <a:p>
            <a:pPr lvl="1" eaLnBrk="1" hangingPunct="1"/>
            <a:r>
              <a:rPr lang="el-GR" altLang="el-GR" dirty="0" smtClean="0"/>
              <a:t>Εγγραφή ενός νέου τερματικού: REGISTER</a:t>
            </a:r>
          </a:p>
          <a:p>
            <a:pPr lvl="1" eaLnBrk="1" hangingPunct="1"/>
            <a:r>
              <a:rPr lang="el-GR" altLang="el-GR" dirty="0" smtClean="0"/>
              <a:t>Ανταλλαγή πληροφοριών: </a:t>
            </a:r>
            <a:r>
              <a:rPr lang="en-US" altLang="el-GR" dirty="0" smtClean="0"/>
              <a:t>OPTIONS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96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Οντότητες </a:t>
            </a:r>
            <a:r>
              <a:rPr lang="en-US" dirty="0" smtClean="0"/>
              <a:t>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Πράκτορας </a:t>
            </a:r>
            <a:r>
              <a:rPr lang="el-GR" altLang="el-GR" dirty="0"/>
              <a:t>χρήστη SIP</a:t>
            </a:r>
          </a:p>
          <a:p>
            <a:r>
              <a:rPr lang="el-GR" altLang="el-GR" dirty="0"/>
              <a:t>Πληρεξούσιος SIP</a:t>
            </a:r>
          </a:p>
          <a:p>
            <a:r>
              <a:rPr lang="el-GR" altLang="el-GR" dirty="0"/>
              <a:t>Διαχειριστής μητρώου SIP</a:t>
            </a:r>
          </a:p>
          <a:p>
            <a:pPr lvl="1"/>
            <a:r>
              <a:rPr lang="el-GR" altLang="el-GR" dirty="0" smtClean="0"/>
              <a:t>Πιθανόν ενιαίος πληρεξούσιος </a:t>
            </a:r>
            <a:r>
              <a:rPr lang="el-GR" altLang="el-GR" dirty="0"/>
              <a:t>/ </a:t>
            </a:r>
            <a:r>
              <a:rPr lang="el-GR" altLang="el-GR" dirty="0" smtClean="0"/>
              <a:t>διαχειριστής</a:t>
            </a:r>
            <a:endParaRPr lang="el-GR" altLang="el-GR" dirty="0"/>
          </a:p>
          <a:p>
            <a:r>
              <a:rPr lang="el-GR" altLang="el-GR" dirty="0"/>
              <a:t>Υλοποίηση είτε σε λογισμικό είτε σε υλικό</a:t>
            </a:r>
          </a:p>
          <a:p>
            <a:r>
              <a:rPr lang="el-GR" altLang="el-GR" dirty="0"/>
              <a:t>Επικοινωνία με </a:t>
            </a:r>
            <a:r>
              <a:rPr lang="el-GR" altLang="el-GR" dirty="0" smtClean="0"/>
              <a:t>τηλεφωνία μέσω πυλών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Σηματοδοσία </a:t>
            </a:r>
            <a:r>
              <a:rPr lang="en-US" altLang="el-GR" dirty="0" smtClean="0"/>
              <a:t>SIP</a:t>
            </a:r>
            <a:r>
              <a:rPr lang="el-GR" altLang="el-GR" dirty="0" smtClean="0"/>
              <a:t> (1 από 3)</a:t>
            </a:r>
            <a:endParaRPr lang="en-US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7072"/>
            <a:ext cx="8382000" cy="2323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Εγκαθίδρυση συνεδρίας με δύο συμμετέχοντες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INVITE με URI καλούμενου προς πληρεξούσιο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Προώθηση στον πληρεξούσιο του καλούμενου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μήνυμα προωθείται στον καλούμενο</a:t>
            </a:r>
            <a:endParaRPr lang="en-US" altLang="el-GR" dirty="0" smtClean="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2320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8526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Σηματοδοσία </a:t>
            </a:r>
            <a:r>
              <a:rPr lang="en-US" altLang="el-GR" dirty="0"/>
              <a:t>SIP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382000" cy="16764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Το μήνυμα </a:t>
            </a:r>
            <a:r>
              <a:rPr lang="en-US" altLang="el-GR" dirty="0" smtClean="0"/>
              <a:t>INVITE </a:t>
            </a:r>
            <a:r>
              <a:rPr lang="el-GR" altLang="el-GR" dirty="0" smtClean="0"/>
              <a:t>ελήφθη (180 Ringing)</a:t>
            </a:r>
          </a:p>
          <a:p>
            <a:r>
              <a:rPr lang="el-GR" altLang="el-GR" dirty="0" smtClean="0"/>
              <a:t>Ο καλούμενος δέχεται την κλήση (200 OK)</a:t>
            </a:r>
          </a:p>
          <a:p>
            <a:r>
              <a:rPr lang="el-GR" altLang="el-GR" dirty="0" smtClean="0"/>
              <a:t>Οριστικοποίηση παραμέτρων κλήσης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ACK</a:t>
            </a:r>
            <a:r>
              <a:rPr lang="en-US" altLang="el-GR" dirty="0" smtClean="0"/>
              <a:t>)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2027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88620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Σηματοδοσία </a:t>
            </a:r>
            <a:r>
              <a:rPr lang="en-US" altLang="el-GR" dirty="0"/>
              <a:t>SIP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Διαδρομή μηνυμάτων</a:t>
            </a:r>
          </a:p>
          <a:p>
            <a:pPr lvl="1" eaLnBrk="1" hangingPunct="1"/>
            <a:r>
              <a:rPr lang="el-GR" altLang="el-GR" dirty="0"/>
              <a:t>Α</a:t>
            </a:r>
            <a:r>
              <a:rPr lang="el-GR" altLang="el-GR" dirty="0" smtClean="0"/>
              <a:t>ρχική σηματοδοσία </a:t>
            </a:r>
          </a:p>
          <a:p>
            <a:pPr lvl="2"/>
            <a:r>
              <a:rPr lang="el-GR" altLang="el-GR" dirty="0" smtClean="0"/>
              <a:t>Περνάει μέσα από τους πληρεξούσιους</a:t>
            </a:r>
          </a:p>
          <a:p>
            <a:pPr lvl="1" eaLnBrk="1" hangingPunct="1"/>
            <a:r>
              <a:rPr lang="el-GR" altLang="el-GR" dirty="0" smtClean="0"/>
              <a:t>Υπόλοιπη σηματοδοσία </a:t>
            </a:r>
          </a:p>
          <a:p>
            <a:pPr lvl="2"/>
            <a:r>
              <a:rPr lang="el-GR" altLang="el-GR" dirty="0" smtClean="0"/>
              <a:t>Μπορεί να μεταδίδεται απευθείας</a:t>
            </a:r>
          </a:p>
          <a:p>
            <a:pPr lvl="2"/>
            <a:r>
              <a:rPr lang="el-GR" altLang="el-GR" dirty="0" smtClean="0"/>
              <a:t>Ο πληρεξούσιος μπορεί να ελέγχει την κλήση</a:t>
            </a:r>
          </a:p>
          <a:p>
            <a:pPr lvl="1" eaLnBrk="1" hangingPunct="1"/>
            <a:r>
              <a:rPr lang="el-GR" altLang="el-GR" dirty="0" smtClean="0"/>
              <a:t>Τα μέσα μεταδίδονται πάντα απευθείας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7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SDP (1 </a:t>
            </a:r>
            <a:r>
              <a:rPr lang="el-GR" dirty="0" smtClean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SDP </a:t>
            </a:r>
            <a:r>
              <a:rPr lang="en-US" altLang="el-GR" dirty="0"/>
              <a:t>(Session Description Protocol)</a:t>
            </a:r>
          </a:p>
          <a:p>
            <a:pPr lvl="1"/>
            <a:r>
              <a:rPr lang="el-GR" altLang="el-GR" dirty="0"/>
              <a:t>Περιγραφή κωδικοποιήσεων και </a:t>
            </a:r>
            <a:r>
              <a:rPr lang="el-GR" altLang="el-GR" dirty="0" smtClean="0"/>
              <a:t>θυρών</a:t>
            </a:r>
            <a:endParaRPr lang="el-GR" altLang="el-GR" dirty="0"/>
          </a:p>
          <a:p>
            <a:pPr lvl="1"/>
            <a:r>
              <a:rPr lang="el-GR" altLang="el-GR" dirty="0"/>
              <a:t>Ενθυλάκωση στα πακέτα του </a:t>
            </a:r>
            <a:r>
              <a:rPr lang="en-US" altLang="el-GR" dirty="0"/>
              <a:t>SIP</a:t>
            </a:r>
            <a:endParaRPr lang="el-GR" altLang="el-GR" dirty="0"/>
          </a:p>
          <a:p>
            <a:r>
              <a:rPr lang="el-GR" altLang="el-GR" dirty="0" smtClean="0"/>
              <a:t>Παράδειγμα</a:t>
            </a:r>
            <a:r>
              <a:rPr lang="el-GR" altLang="el-GR" dirty="0"/>
              <a:t>: Μηνύματα </a:t>
            </a:r>
            <a:r>
              <a:rPr lang="en-US" altLang="el-GR" dirty="0"/>
              <a:t>INVITE</a:t>
            </a:r>
            <a:r>
              <a:rPr lang="el-GR" altLang="el-GR" dirty="0"/>
              <a:t> και </a:t>
            </a:r>
            <a:r>
              <a:rPr lang="en-US" altLang="el-GR" dirty="0"/>
              <a:t>OK</a:t>
            </a:r>
            <a:endParaRPr lang="el-GR" altLang="el-GR" dirty="0"/>
          </a:p>
          <a:p>
            <a:pPr lvl="1"/>
            <a:r>
              <a:rPr lang="en-US" altLang="el-GR" dirty="0"/>
              <a:t>From/To:</a:t>
            </a:r>
            <a:r>
              <a:rPr lang="el-GR" altLang="el-GR" dirty="0"/>
              <a:t> </a:t>
            </a:r>
            <a:r>
              <a:rPr lang="en-US" altLang="el-GR" dirty="0"/>
              <a:t>SIP URI</a:t>
            </a:r>
            <a:r>
              <a:rPr lang="el-GR" altLang="el-GR" dirty="0"/>
              <a:t> καλούντα και καλούμενου</a:t>
            </a:r>
          </a:p>
          <a:p>
            <a:pPr lvl="1"/>
            <a:r>
              <a:rPr lang="en-US" altLang="el-GR" dirty="0"/>
              <a:t>c (connection data)</a:t>
            </a:r>
            <a:r>
              <a:rPr lang="el-GR" altLang="el-GR" dirty="0"/>
              <a:t>: διεύθυνση </a:t>
            </a:r>
            <a:r>
              <a:rPr lang="el-GR" altLang="el-GR" dirty="0" smtClean="0"/>
              <a:t>λήψης</a:t>
            </a:r>
            <a:endParaRPr lang="el-GR" altLang="el-GR" dirty="0"/>
          </a:p>
          <a:p>
            <a:pPr lvl="1"/>
            <a:r>
              <a:rPr lang="el-GR" altLang="el-GR" dirty="0"/>
              <a:t>m (media description): κωδικοποίηση </a:t>
            </a:r>
            <a:r>
              <a:rPr lang="el-GR" altLang="el-GR" dirty="0" smtClean="0"/>
              <a:t>μέσων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47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Πρωτόκολλο </a:t>
            </a:r>
            <a:r>
              <a:rPr lang="en-US" dirty="0"/>
              <a:t>SDP (</a:t>
            </a:r>
            <a:r>
              <a:rPr lang="el-GR" dirty="0"/>
              <a:t>2</a:t>
            </a:r>
            <a:r>
              <a:rPr lang="en-US" dirty="0"/>
              <a:t>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74651"/>
              </p:ext>
            </p:extLst>
          </p:nvPr>
        </p:nvGraphicFramePr>
        <p:xfrm>
          <a:off x="366464" y="1447800"/>
          <a:ext cx="8382000" cy="4668839"/>
        </p:xfrm>
        <a:graphic>
          <a:graphicData uri="http://schemas.openxmlformats.org/drawingml/2006/table">
            <a:tbl>
              <a:tblPr/>
              <a:tblGrid>
                <a:gridCol w="4241800"/>
                <a:gridCol w="4140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Αίτηση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Απόκριση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INVITE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sip:UserB@there.com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SIP2/0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SIP/2.0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200OK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Via:SIP/2.0/UDP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here.com:5060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Via:SIP/2.0/UDP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here.com:5060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From:sip:UserA@here.com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From:sip:UserA@here.com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To:sip:UserB@there.com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To:sip:UserB@there.com;tag=65a35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Call-ID:12345600@here.com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Call-ID:12345600@here.com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CSeq:1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INVITE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CSeq:1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INVITE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Contact:sip:userA@here.com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Contact:sip:userB@there.com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Content-type:application/sdp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Content-type:application/sdp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v=0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v=0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o=UserA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289084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2890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IN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IP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o=UserB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493834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462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IN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IP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there.com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c=IN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IP4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100.101.102.103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c=IN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IP4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110.111.112.113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m=audio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49172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RTP/AVP0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m=audio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3456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Kerkis Sans"/>
                        </a:rPr>
                        <a:t>RTP/AVP0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Kerkis San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3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</a:t>
            </a:r>
            <a:r>
              <a:rPr lang="el-GR" altLang="el-GR" dirty="0"/>
              <a:t>πυλών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 smtClean="0"/>
              <a:t>Τηλεδιάσκεψη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Megaco/H.248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45024"/>
            <a:ext cx="8382000" cy="27557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Πύλες </a:t>
            </a:r>
            <a:r>
              <a:rPr lang="en-US" altLang="el-GR" dirty="0" smtClean="0"/>
              <a:t>H.323</a:t>
            </a:r>
            <a:r>
              <a:rPr lang="el-GR" altLang="el-GR" dirty="0" smtClean="0"/>
              <a:t> και πύλες </a:t>
            </a:r>
            <a:r>
              <a:rPr lang="en-US" altLang="el-GR" dirty="0" smtClean="0"/>
              <a:t>SIP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Μετατροπή δεδομένων: επεξεργαστές </a:t>
            </a:r>
            <a:r>
              <a:rPr lang="en-US" altLang="el-GR" dirty="0" smtClean="0"/>
              <a:t>DSP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Μετατροπή σηματοδοσίας: απλοί επεξεργαστές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Megaco/H.248: επικοινωνία πύλης - ελεγκτή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Διακεκομμένες γραμμές: σηματοδοσία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Συνεχείς γραμμές: μεταφορά μέσων</a:t>
            </a:r>
            <a:endParaRPr lang="en-US" altLang="el-GR" dirty="0" smtClean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2468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1605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/>
              <a:t>Τηλεδιάσκεψη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οικογένεια προτύπων τηλεδιάσκεψης της </a:t>
            </a:r>
            <a:r>
              <a:rPr lang="en-US" altLang="el-GR" dirty="0" smtClean="0"/>
              <a:t>ITU (H.32x).</a:t>
            </a:r>
            <a:endParaRPr lang="en-US" altLang="el-GR" dirty="0"/>
          </a:p>
          <a:p>
            <a:r>
              <a:rPr lang="el-GR" altLang="el-GR" dirty="0" smtClean="0"/>
              <a:t>Κατανόηση της λειτουργικότητας και του τρόπου λειτουργίας του </a:t>
            </a:r>
            <a:r>
              <a:rPr lang="en-US" altLang="el-GR" dirty="0" smtClean="0"/>
              <a:t>H.323.</a:t>
            </a:r>
            <a:endParaRPr lang="el-GR" altLang="el-GR" dirty="0"/>
          </a:p>
          <a:p>
            <a:r>
              <a:rPr lang="el-GR" altLang="el-GR" dirty="0" smtClean="0"/>
              <a:t>Εξοικείωση με το πρωτόκολλο </a:t>
            </a:r>
            <a:r>
              <a:rPr lang="en-US" altLang="el-GR" dirty="0" smtClean="0"/>
              <a:t>SIP</a:t>
            </a:r>
            <a:r>
              <a:rPr lang="el-GR" altLang="el-GR" dirty="0"/>
              <a:t> </a:t>
            </a:r>
            <a:r>
              <a:rPr lang="el-GR" altLang="el-GR" dirty="0" smtClean="0"/>
              <a:t>και τον τρόπο λειτουργίας του, καθώς και του τρόπου χρήσης του για τηλεδιάσκεψη.</a:t>
            </a:r>
            <a:endParaRPr lang="en-US" altLang="el-GR" dirty="0"/>
          </a:p>
          <a:p>
            <a:r>
              <a:rPr lang="el-GR" altLang="el-GR" dirty="0" smtClean="0"/>
              <a:t>Εισαγωγή στα πρωτόκολλα ελέγχου πυλών.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πρότυπο </a:t>
            </a:r>
            <a:r>
              <a:rPr lang="en-US" altLang="el-GR" dirty="0"/>
              <a:t>H.320</a:t>
            </a:r>
          </a:p>
          <a:p>
            <a:r>
              <a:rPr lang="el-GR" altLang="el-GR" dirty="0"/>
              <a:t>Το πρότυπο </a:t>
            </a:r>
            <a:r>
              <a:rPr lang="en-US" altLang="el-GR" dirty="0"/>
              <a:t>H.324</a:t>
            </a:r>
          </a:p>
          <a:p>
            <a:r>
              <a:rPr lang="el-GR" altLang="el-GR" dirty="0"/>
              <a:t>Το πρότυπο </a:t>
            </a:r>
            <a:r>
              <a:rPr lang="en-US" altLang="el-GR" dirty="0"/>
              <a:t>H.32</a:t>
            </a:r>
            <a:r>
              <a:rPr lang="el-GR" altLang="el-GR" dirty="0"/>
              <a:t>3</a:t>
            </a:r>
          </a:p>
          <a:p>
            <a:r>
              <a:rPr lang="el-GR" altLang="el-GR" dirty="0"/>
              <a:t>Τηλεδιάσκεψη με το </a:t>
            </a:r>
            <a:r>
              <a:rPr lang="en-US" altLang="el-GR" dirty="0"/>
              <a:t>SIP</a:t>
            </a:r>
          </a:p>
          <a:p>
            <a:r>
              <a:rPr lang="el-GR" altLang="el-GR" dirty="0"/>
              <a:t>Έλεγχος </a:t>
            </a:r>
            <a:r>
              <a:rPr lang="el-GR" altLang="el-GR" dirty="0" smtClean="0"/>
              <a:t>πυλών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πρότυπο </a:t>
            </a:r>
            <a:r>
              <a:rPr lang="en-US" altLang="el-GR" dirty="0"/>
              <a:t>H.</a:t>
            </a:r>
            <a:r>
              <a:rPr lang="en-US" altLang="el-GR" dirty="0" smtClean="0"/>
              <a:t>320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9:</a:t>
            </a:r>
            <a:r>
              <a:rPr lang="en-US" dirty="0" smtClean="0"/>
              <a:t> </a:t>
            </a:r>
            <a:r>
              <a:rPr lang="el-GR" dirty="0" smtClean="0"/>
              <a:t>Τηλεδιάσκεψη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H.320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Πρότυπα τηλεδιάσκεψης </a:t>
            </a:r>
            <a:r>
              <a:rPr lang="en-US" altLang="el-GR" dirty="0" smtClean="0"/>
              <a:t>H.32x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ITU</a:t>
            </a:r>
          </a:p>
          <a:p>
            <a:pPr lvl="1" eaLnBrk="1" hangingPunct="1"/>
            <a:r>
              <a:rPr lang="el-GR" altLang="el-GR" dirty="0" smtClean="0"/>
              <a:t>Αρχικά</a:t>
            </a:r>
            <a:r>
              <a:rPr lang="en-US" altLang="el-GR" dirty="0"/>
              <a:t>:</a:t>
            </a:r>
            <a:r>
              <a:rPr lang="el-GR" altLang="el-GR" dirty="0" smtClean="0"/>
              <a:t> μεταγωγή κυκλωμάτων (τηλεφωνία)</a:t>
            </a:r>
          </a:p>
          <a:p>
            <a:pPr lvl="1" eaLnBrk="1" hangingPunct="1"/>
            <a:r>
              <a:rPr lang="el-GR" altLang="el-GR" dirty="0" smtClean="0"/>
              <a:t>Αργότερα</a:t>
            </a:r>
            <a:r>
              <a:rPr lang="en-US" altLang="el-GR" dirty="0" smtClean="0"/>
              <a:t>: </a:t>
            </a:r>
            <a:r>
              <a:rPr lang="el-GR" altLang="el-GR" dirty="0" smtClean="0"/>
              <a:t>μεταγωγή πακέτων (</a:t>
            </a:r>
            <a:r>
              <a:rPr lang="en-US" altLang="el-GR" dirty="0" smtClean="0"/>
              <a:t>Internet)</a:t>
            </a:r>
          </a:p>
          <a:p>
            <a:pPr lvl="1" eaLnBrk="1" hangingPunct="1"/>
            <a:r>
              <a:rPr lang="el-GR" altLang="el-GR" dirty="0" smtClean="0"/>
              <a:t>Περιορισμένη συμβατότητα μεταξύ τους</a:t>
            </a:r>
          </a:p>
          <a:p>
            <a:pPr eaLnBrk="1" hangingPunct="1"/>
            <a:r>
              <a:rPr lang="el-GR" altLang="el-GR" dirty="0" smtClean="0"/>
              <a:t>H.320: Πρότυπο για δίκτυα </a:t>
            </a:r>
            <a:r>
              <a:rPr lang="en-US" altLang="el-GR" dirty="0" smtClean="0"/>
              <a:t>ISDN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Ανταλλαγή ήχου, βίντεο, εικόνων</a:t>
            </a:r>
            <a:r>
              <a:rPr lang="en-US" altLang="el-GR" dirty="0" smtClean="0"/>
              <a:t>,</a:t>
            </a:r>
            <a:r>
              <a:rPr lang="el-GR" altLang="el-GR" dirty="0" smtClean="0"/>
              <a:t> κειμένου</a:t>
            </a:r>
          </a:p>
          <a:p>
            <a:pPr lvl="1" eaLnBrk="1" hangingPunct="1"/>
            <a:r>
              <a:rPr lang="el-GR" altLang="el-GR" dirty="0" smtClean="0"/>
              <a:t>Συλλογή διάφορων προτύπων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2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H.320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Συστατικά του </a:t>
            </a:r>
            <a:r>
              <a:rPr lang="en-US" altLang="el-GR" dirty="0" smtClean="0"/>
              <a:t>H.320: </a:t>
            </a:r>
            <a:r>
              <a:rPr lang="el-GR" altLang="el-GR" dirty="0" smtClean="0"/>
              <a:t>έλεγχος</a:t>
            </a:r>
          </a:p>
          <a:p>
            <a:pPr lvl="1"/>
            <a:r>
              <a:rPr lang="el-GR" altLang="el-GR" dirty="0" smtClean="0"/>
              <a:t>H</a:t>
            </a:r>
            <a:r>
              <a:rPr lang="el-GR" altLang="el-GR" dirty="0"/>
              <a:t>.221: Πολύπλεξη ήχου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βίντεο </a:t>
            </a:r>
            <a:r>
              <a:rPr lang="el-GR" altLang="el-GR" dirty="0"/>
              <a:t>σε πλαίσια</a:t>
            </a:r>
          </a:p>
          <a:p>
            <a:pPr lvl="2"/>
            <a:r>
              <a:rPr lang="el-GR" altLang="el-GR" dirty="0"/>
              <a:t>Χρησιμοποιεί κανάλια </a:t>
            </a:r>
            <a:r>
              <a:rPr lang="en-US" altLang="el-GR" dirty="0"/>
              <a:t>ISDN</a:t>
            </a:r>
            <a:r>
              <a:rPr lang="el-GR" altLang="el-GR" dirty="0"/>
              <a:t> τύπου </a:t>
            </a:r>
            <a:r>
              <a:rPr lang="en-US" altLang="el-GR" dirty="0"/>
              <a:t>B</a:t>
            </a:r>
          </a:p>
          <a:p>
            <a:pPr lvl="1"/>
            <a:r>
              <a:rPr lang="el-GR" altLang="el-GR" dirty="0"/>
              <a:t>H.230: Πολύπλεξη </a:t>
            </a:r>
            <a:r>
              <a:rPr lang="el-GR" altLang="el-GR" dirty="0" smtClean="0"/>
              <a:t>συγχρονισμού </a:t>
            </a:r>
            <a:r>
              <a:rPr lang="el-GR" altLang="el-GR" dirty="0"/>
              <a:t>και ελέγχου</a:t>
            </a:r>
            <a:endParaRPr lang="en-US" altLang="el-GR" dirty="0"/>
          </a:p>
          <a:p>
            <a:pPr lvl="1"/>
            <a:r>
              <a:rPr lang="el-GR" altLang="el-GR" dirty="0"/>
              <a:t>H.231: </a:t>
            </a:r>
            <a:r>
              <a:rPr lang="en-US" altLang="el-GR" dirty="0" smtClean="0"/>
              <a:t>T</a:t>
            </a:r>
            <a:r>
              <a:rPr lang="el-GR" altLang="el-GR" dirty="0" smtClean="0"/>
              <a:t>ηλεδιάσκεψη </a:t>
            </a:r>
            <a:r>
              <a:rPr lang="el-GR" altLang="el-GR" dirty="0"/>
              <a:t>πολλαπλών συμμετεχόντων</a:t>
            </a:r>
            <a:endParaRPr lang="en-US" altLang="el-GR" dirty="0"/>
          </a:p>
          <a:p>
            <a:pPr lvl="1"/>
            <a:r>
              <a:rPr lang="en-US" altLang="el-GR" dirty="0"/>
              <a:t>H</a:t>
            </a:r>
            <a:r>
              <a:rPr lang="el-GR" altLang="el-GR" dirty="0"/>
              <a:t>.</a:t>
            </a:r>
            <a:r>
              <a:rPr lang="el-GR" altLang="el-GR" dirty="0" smtClean="0"/>
              <a:t>242/3</a:t>
            </a:r>
            <a:r>
              <a:rPr lang="el-GR" altLang="el-GR" dirty="0"/>
              <a:t>: Διαπραγμάτευση με </a:t>
            </a:r>
            <a:r>
              <a:rPr lang="el-GR" altLang="el-GR" dirty="0" smtClean="0"/>
              <a:t>δύο/πολλά </a:t>
            </a:r>
            <a:r>
              <a:rPr lang="el-GR" altLang="el-GR" dirty="0"/>
              <a:t>τερματικά</a:t>
            </a:r>
            <a:endParaRPr lang="en-US" altLang="el-GR" dirty="0"/>
          </a:p>
          <a:p>
            <a:pPr lvl="1"/>
            <a:r>
              <a:rPr lang="en-US" altLang="el-GR" dirty="0"/>
              <a:t>Q.931:</a:t>
            </a:r>
            <a:r>
              <a:rPr lang="el-GR" altLang="el-GR" dirty="0"/>
              <a:t> Εγκαθίδρυση κλήσεων μεταξύ τερματικών</a:t>
            </a:r>
            <a:endParaRPr lang="en-US" altLang="el-GR" dirty="0"/>
          </a:p>
          <a:p>
            <a:pPr lvl="1"/>
            <a:r>
              <a:rPr lang="el-GR" altLang="el-GR" dirty="0"/>
              <a:t>H.</a:t>
            </a:r>
            <a:r>
              <a:rPr lang="el-GR" altLang="el-GR" dirty="0" smtClean="0"/>
              <a:t>233/4</a:t>
            </a:r>
            <a:r>
              <a:rPr lang="el-GR" altLang="el-GR" dirty="0"/>
              <a:t>: Τεχνικές κρυπτογράφησης </a:t>
            </a:r>
            <a:r>
              <a:rPr lang="el-GR" altLang="el-GR" dirty="0" smtClean="0"/>
              <a:t>δεδομένων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41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H.320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Συστατικά του </a:t>
            </a:r>
            <a:r>
              <a:rPr lang="en-US" altLang="el-GR" dirty="0"/>
              <a:t>H.320: </a:t>
            </a:r>
            <a:r>
              <a:rPr lang="el-GR" altLang="el-GR" dirty="0" smtClean="0"/>
              <a:t>μέσα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H.261: Συμπίεση βίντεο ανάλυσης </a:t>
            </a:r>
            <a:r>
              <a:rPr lang="en-US" altLang="el-GR" dirty="0" smtClean="0"/>
              <a:t>CIF</a:t>
            </a:r>
            <a:r>
              <a:rPr lang="el-GR" altLang="el-GR" dirty="0"/>
              <a:t>/</a:t>
            </a:r>
            <a:r>
              <a:rPr lang="en-US" altLang="el-GR" dirty="0" smtClean="0"/>
              <a:t>QCIF</a:t>
            </a:r>
            <a:endParaRPr lang="el-GR" altLang="el-GR" dirty="0" smtClean="0"/>
          </a:p>
          <a:p>
            <a:pPr lvl="2" eaLnBrk="1" hangingPunct="1"/>
            <a:r>
              <a:rPr lang="en-US" altLang="el-GR" dirty="0" smtClean="0"/>
              <a:t>CIF: 352x288, QCIF: 176x144</a:t>
            </a:r>
          </a:p>
          <a:p>
            <a:pPr lvl="1" eaLnBrk="1" hangingPunct="1"/>
            <a:r>
              <a:rPr lang="en-US" altLang="el-GR" dirty="0" smtClean="0"/>
              <a:t>G</a:t>
            </a:r>
            <a:r>
              <a:rPr lang="el-GR" altLang="el-GR" dirty="0" smtClean="0"/>
              <a:t>.711</a:t>
            </a:r>
            <a:r>
              <a:rPr lang="en-US" altLang="el-GR" dirty="0" smtClean="0"/>
              <a:t>: </a:t>
            </a:r>
            <a:r>
              <a:rPr lang="el-GR" altLang="el-GR" dirty="0" smtClean="0"/>
              <a:t>ήχος εύρους 3,7 </a:t>
            </a:r>
            <a:r>
              <a:rPr lang="en-US" altLang="el-GR" dirty="0" smtClean="0"/>
              <a:t>KHz</a:t>
            </a:r>
            <a:r>
              <a:rPr lang="el-GR" altLang="el-GR" dirty="0" smtClean="0"/>
              <a:t> στα 64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G</a:t>
            </a:r>
            <a:r>
              <a:rPr lang="el-GR" altLang="el-GR" dirty="0" smtClean="0"/>
              <a:t>.722: ήχος εύρους 7,5 </a:t>
            </a:r>
            <a:r>
              <a:rPr lang="en-US" altLang="el-GR" dirty="0" smtClean="0"/>
              <a:t>KHz</a:t>
            </a:r>
            <a:r>
              <a:rPr lang="el-GR" altLang="el-GR" dirty="0" smtClean="0"/>
              <a:t> στα 64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G</a:t>
            </a:r>
            <a:r>
              <a:rPr lang="el-GR" altLang="el-GR" dirty="0" smtClean="0"/>
              <a:t>.728: ήχος εύρους 3,7 </a:t>
            </a:r>
            <a:r>
              <a:rPr lang="en-US" altLang="el-GR" dirty="0" smtClean="0"/>
              <a:t>KHz</a:t>
            </a:r>
            <a:r>
              <a:rPr lang="el-GR" altLang="el-GR" dirty="0" smtClean="0"/>
              <a:t> στα 16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Μόνο το </a:t>
            </a:r>
            <a:r>
              <a:rPr lang="en-US" altLang="el-GR" dirty="0" smtClean="0"/>
              <a:t>G.711 </a:t>
            </a:r>
            <a:r>
              <a:rPr lang="el-GR" altLang="el-GR" dirty="0" smtClean="0"/>
              <a:t>είναι υποχρεωτικό</a:t>
            </a:r>
            <a:r>
              <a:rPr lang="en-US" altLang="el-GR" dirty="0" smtClean="0"/>
              <a:t>!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11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2B3855C-DC27-4B14-AC9A-4F8A2D46E44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1483</Words>
  <Application>Microsoft Office PowerPoint</Application>
  <PresentationFormat>On-screen Show (4:3)</PresentationFormat>
  <Paragraphs>301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Το πρότυπο H.320</vt:lpstr>
      <vt:lpstr>Το H.320 (1 από 4)</vt:lpstr>
      <vt:lpstr>Το H.320 (2 από 4)</vt:lpstr>
      <vt:lpstr>Το H.320 (3 από 4)</vt:lpstr>
      <vt:lpstr>Το H.320 (4 από 4)</vt:lpstr>
      <vt:lpstr>Το πρότυπο H.324</vt:lpstr>
      <vt:lpstr>Το H.324 (1 από 2)</vt:lpstr>
      <vt:lpstr>Το H.324 (2 από 2)</vt:lpstr>
      <vt:lpstr>Το πρότυπο H.323</vt:lpstr>
      <vt:lpstr>Το H.323 (1 από 5)</vt:lpstr>
      <vt:lpstr>Το H.323 (2 από 5)</vt:lpstr>
      <vt:lpstr>Το H.323 (3 από 5)</vt:lpstr>
      <vt:lpstr>Το H.323 (4 από 5)</vt:lpstr>
      <vt:lpstr>Το H.323 (5 από 5)</vt:lpstr>
      <vt:lpstr>Κανάλια H.323</vt:lpstr>
      <vt:lpstr>Φύλακας πύλης (1 από 2)</vt:lpstr>
      <vt:lpstr>Φύλακας πύλης (2 από 2)</vt:lpstr>
      <vt:lpstr>Σηματοδοσία H.323</vt:lpstr>
      <vt:lpstr>Τηλεδιάσκεψη με το SIP</vt:lpstr>
      <vt:lpstr>Τι είναι το SIP; (1 από 2)</vt:lpstr>
      <vt:lpstr>Τι είναι το SIP; (2 από 2)</vt:lpstr>
      <vt:lpstr>Διευθύνσεις SIP (1 από 2)</vt:lpstr>
      <vt:lpstr>Διευθύνσεις SIP (2 από 2)</vt:lpstr>
      <vt:lpstr>Μέθοδοι SIP</vt:lpstr>
      <vt:lpstr>Οντότητες SIP</vt:lpstr>
      <vt:lpstr>Σηματοδοσία SIP (1 από 3)</vt:lpstr>
      <vt:lpstr>Σηματοδοσία SIP (2 από 3)</vt:lpstr>
      <vt:lpstr>Σηματοδοσία SIP (3 από 3)</vt:lpstr>
      <vt:lpstr>Πρωτόκολλο SDP (1 από 2)</vt:lpstr>
      <vt:lpstr>Πρωτόκολλο SDP (2 από 2)</vt:lpstr>
      <vt:lpstr>Έλεγχος πυλών</vt:lpstr>
      <vt:lpstr>Megaco/H.248</vt:lpstr>
      <vt:lpstr>Τέλος Ενότητας #19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Τηλεδιάσκεψη</dc:title>
  <dc:subject>Κινητά και Διάχυτα Συστήματα</dc:subject>
  <dc:creator>Γεώργιος Ξυλωμένος</dc:creator>
  <cp:keywords>Τηλεδιάσκεψη; SIP; Η.323; έλεγχος πυλών</cp:keywords>
  <cp:lastModifiedBy>George Xylomenos</cp:lastModifiedBy>
  <cp:revision>347</cp:revision>
  <cp:lastPrinted>2014-02-16T13:16:25Z</cp:lastPrinted>
  <dcterms:created xsi:type="dcterms:W3CDTF">2012-09-06T09:03:05Z</dcterms:created>
  <dcterms:modified xsi:type="dcterms:W3CDTF">2015-03-30T13:54:50Z</dcterms:modified>
</cp:coreProperties>
</file>