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sldIdLst>
    <p:sldId id="256" r:id="rId3"/>
    <p:sldId id="259" r:id="rId4"/>
    <p:sldId id="257" r:id="rId5"/>
    <p:sldId id="261" r:id="rId6"/>
    <p:sldId id="262" r:id="rId7"/>
    <p:sldId id="374" r:id="rId8"/>
    <p:sldId id="383" r:id="rId9"/>
    <p:sldId id="474" r:id="rId10"/>
    <p:sldId id="434" r:id="rId11"/>
    <p:sldId id="476" r:id="rId12"/>
    <p:sldId id="477" r:id="rId13"/>
    <p:sldId id="418" r:id="rId14"/>
    <p:sldId id="486" r:id="rId15"/>
    <p:sldId id="487" r:id="rId16"/>
    <p:sldId id="407" r:id="rId17"/>
    <p:sldId id="489" r:id="rId18"/>
    <p:sldId id="488" r:id="rId19"/>
    <p:sldId id="490" r:id="rId20"/>
    <p:sldId id="491" r:id="rId21"/>
    <p:sldId id="492" r:id="rId22"/>
    <p:sldId id="493" r:id="rId23"/>
    <p:sldId id="478" r:id="rId24"/>
    <p:sldId id="396" r:id="rId25"/>
    <p:sldId id="433" r:id="rId26"/>
    <p:sldId id="494" r:id="rId27"/>
    <p:sldId id="408" r:id="rId28"/>
    <p:sldId id="409" r:id="rId29"/>
    <p:sldId id="421" r:id="rId30"/>
    <p:sldId id="499" r:id="rId31"/>
    <p:sldId id="500" r:id="rId32"/>
    <p:sldId id="501" r:id="rId33"/>
    <p:sldId id="502" r:id="rId34"/>
    <p:sldId id="497" r:id="rId35"/>
    <p:sldId id="496" r:id="rId36"/>
    <p:sldId id="498" r:id="rId37"/>
    <p:sldId id="354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1" autoAdjust="0"/>
    <p:restoredTop sz="98814" autoAdjust="0"/>
  </p:normalViewPr>
  <p:slideViewPr>
    <p:cSldViewPr>
      <p:cViewPr>
        <p:scale>
          <a:sx n="64" d="100"/>
          <a:sy n="64" d="100"/>
        </p:scale>
        <p:origin x="-72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nologu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WySyvy_wo&amp;feature=related" TargetMode="External"/><Relationship Id="rId7" Type="http://schemas.openxmlformats.org/officeDocument/2006/relationships/hyperlink" Target="http://www.youtube.com/watch?v=3GBzI6hSB68" TargetMode="External"/><Relationship Id="rId2" Type="http://schemas.openxmlformats.org/officeDocument/2006/relationships/hyperlink" Target="http://www.youtube.com/watch?v=ivxP-UujQ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y8E5OknTVc" TargetMode="External"/><Relationship Id="rId5" Type="http://schemas.openxmlformats.org/officeDocument/2006/relationships/hyperlink" Target="http://www.youtube.com/watch?v=CFT8cW8YNZo&amp;feature=related" TargetMode="External"/><Relationship Id="rId4" Type="http://schemas.openxmlformats.org/officeDocument/2006/relationships/hyperlink" Target="http://www.youtube.com/watch?v=dsujRWX7flw&amp;feature=relat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5: </a:t>
            </a:r>
            <a:r>
              <a:rPr lang="el-GR" altLang="en-US" sz="2800" dirty="0" smtClean="0"/>
              <a:t>Κουλτούρα &amp; Κοινωνικές Τάξεις  </a:t>
            </a:r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Συμπεριφορά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3600" dirty="0" smtClean="0"/>
              <a:t>Συγκεκριμένα τμήματα ατόμων μέσα σε μία κουλτούρα, τα οποία έχουν ομοιογενείς αξίες, ήθη και έθιμα που τους διαφοροποιούν  από άλλα μέλη και τμήματα της ίδιας κοινωνίας</a:t>
            </a:r>
          </a:p>
          <a:p>
            <a:pPr marL="0" indent="0" algn="r">
              <a:spcBef>
                <a:spcPct val="50000"/>
              </a:spcBef>
              <a:buNone/>
            </a:pPr>
            <a:r>
              <a:rPr lang="el-GR" dirty="0" err="1" smtClean="0"/>
              <a:t>Σιώμκος</a:t>
            </a:r>
            <a:r>
              <a:rPr lang="el-GR" dirty="0" smtClean="0"/>
              <a:t>, 2011 </a:t>
            </a:r>
            <a:endParaRPr lang="el-G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Επιμέρους Κουλτούρα</a:t>
            </a:r>
          </a:p>
        </p:txBody>
      </p:sp>
    </p:spTree>
    <p:extLst>
      <p:ext uri="{BB962C8B-B14F-4D97-AF65-F5344CB8AC3E}">
        <p14:creationId xmlns:p14="http://schemas.microsoft.com/office/powerpoint/2010/main" val="3924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Ηλικιακές</a:t>
            </a:r>
          </a:p>
          <a:p>
            <a:pPr lvl="1">
              <a:spcBef>
                <a:spcPct val="50000"/>
              </a:spcBef>
            </a:pPr>
            <a:r>
              <a:rPr lang="el-GR" dirty="0" smtClean="0"/>
              <a:t>Κριτήριο: η γενιά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Εθνικές ή Φυλετικές</a:t>
            </a:r>
          </a:p>
          <a:p>
            <a:pPr lvl="1">
              <a:spcBef>
                <a:spcPct val="50000"/>
              </a:spcBef>
            </a:pPr>
            <a:r>
              <a:rPr lang="el-GR" dirty="0" smtClean="0"/>
              <a:t>Κριτήρια: η εθνικότητα, η φυλή, η γλώσσα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Γεωγραφικές</a:t>
            </a:r>
          </a:p>
          <a:p>
            <a:pPr lvl="1">
              <a:spcBef>
                <a:spcPct val="50000"/>
              </a:spcBef>
            </a:pPr>
            <a:r>
              <a:rPr lang="el-GR" dirty="0" smtClean="0"/>
              <a:t>Κριτήρια: ο τόπος, έθιμα, διάλεκτοι </a:t>
            </a:r>
            <a:endParaRPr lang="el-G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Επιμέρους Κουλτούρες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</a:t>
            </a:r>
            <a:r>
              <a:rPr lang="en-US" altLang="el-GR" dirty="0" smtClean="0"/>
              <a:t> 2)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48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Θρησκευτικές:</a:t>
            </a:r>
          </a:p>
          <a:p>
            <a:pPr lvl="1">
              <a:spcBef>
                <a:spcPct val="50000"/>
              </a:spcBef>
            </a:pPr>
            <a:r>
              <a:rPr lang="el-GR" dirty="0"/>
              <a:t>Κριτήριο: θρησκευτικές πεποιθήσεις και προσήλωση</a:t>
            </a:r>
            <a:endParaRPr lang="el-GR" sz="3200" dirty="0"/>
          </a:p>
          <a:p>
            <a:pPr>
              <a:spcBef>
                <a:spcPct val="50000"/>
              </a:spcBef>
            </a:pPr>
            <a:r>
              <a:rPr lang="el-GR" dirty="0"/>
              <a:t>Επιμέρους κοινωνικές κουλτούρες</a:t>
            </a:r>
          </a:p>
          <a:p>
            <a:pPr lvl="1" indent="-342900">
              <a:spcBef>
                <a:spcPct val="50000"/>
              </a:spcBef>
            </a:pPr>
            <a:r>
              <a:rPr lang="el-GR" dirty="0"/>
              <a:t>Η κουλτούρα των αστέγων</a:t>
            </a:r>
          </a:p>
          <a:p>
            <a:pPr>
              <a:spcBef>
                <a:spcPct val="50000"/>
              </a:spcBef>
            </a:pPr>
            <a:r>
              <a:rPr lang="el-GR" dirty="0"/>
              <a:t>Επιμέρους Κουλτούρες Κατανάλωσης</a:t>
            </a:r>
          </a:p>
          <a:p>
            <a:pPr lvl="1">
              <a:spcBef>
                <a:spcPct val="50000"/>
              </a:spcBef>
            </a:pPr>
            <a:r>
              <a:rPr lang="el-GR" dirty="0"/>
              <a:t>Η κουλτούρα των μοτοσικλετιστών </a:t>
            </a:r>
            <a:r>
              <a:rPr lang="en-US" dirty="0"/>
              <a:t>Harley Davidson</a:t>
            </a:r>
            <a:endParaRPr lang="el-G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Επιμέρους Κουλτούρες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2)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0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96000"/>
            <a:ext cx="5943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el-GR" dirty="0" smtClean="0"/>
              <a:t>Πηγή: </a:t>
            </a:r>
            <a:r>
              <a:rPr lang="en-US" dirty="0" smtClean="0">
                <a:hlinkClick r:id="rId2"/>
              </a:rPr>
              <a:t>www.ethnologue.com</a:t>
            </a:r>
            <a:r>
              <a:rPr lang="el-GR" dirty="0" smtClean="0"/>
              <a:t> </a:t>
            </a:r>
          </a:p>
        </p:txBody>
      </p:sp>
      <p:graphicFrame>
        <p:nvGraphicFramePr>
          <p:cNvPr id="5" name="Πίνακας 4" descr="Στην πρώτη στήλη είναι ο αύξων αριθμός της γλώσσας.&#10;Στη δεύτερη στήλη είναι το όνομα της γλώσσας.&#10;Κινεζικά, Ισπανικά, Αγγλικά, Ινδικά, Αραβικά, Πορτογαλικά, Μπενγκάλι, Ρώσικα, Ιαπωνικά, Λάντα&#10;Στην τρίτη στήλη είναι η χώρα προέλευσης.&#10;Στην τέταρτη στήλη είναι ο αριθμός των ομιλητών.&#10;" title="Οι πιο ομιλούμενες γλώσσες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75906"/>
              </p:ext>
            </p:extLst>
          </p:nvPr>
        </p:nvGraphicFramePr>
        <p:xfrm>
          <a:off x="533400" y="1447800"/>
          <a:ext cx="8077200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506"/>
                <a:gridCol w="2138082"/>
                <a:gridCol w="2929965"/>
                <a:gridCol w="2375647"/>
              </a:tblGrid>
              <a:tr h="7287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</a:rPr>
                        <a:t>Α/Α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</a:rPr>
                        <a:t>Γλώσσα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</a:rPr>
                        <a:t>Χώρα Προέλευσης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</a:rPr>
                        <a:t>Ομιλητές </a:t>
                      </a:r>
                      <a:endParaRPr lang="el-GR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l-GR" sz="2400" b="1" u="none" strike="noStrike" dirty="0" smtClean="0">
                          <a:effectLst/>
                        </a:rPr>
                        <a:t>(</a:t>
                      </a:r>
                      <a:r>
                        <a:rPr lang="el-GR" sz="2400" b="1" u="none" strike="noStrike" dirty="0">
                          <a:effectLst/>
                        </a:rPr>
                        <a:t>σε εκατομμύρια)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Κινέζικα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Κίνα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1.197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Ισπανικά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Ισπανία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399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Αγγλικά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Ηνωμένο Βασίλειο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Ινδικά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Ινδία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Αραβικά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Σαουδική Αραβία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Πορτογαλικά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Πορτογαλία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Μπενγκάλι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Μπαγκλαντές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Ρώσικα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Ρωσική Ομοσπονδία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Ιαπωνικά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Ιαπωνία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Λάντα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Πακιστάν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πιο Ομιλούμενες </a:t>
            </a:r>
            <a:r>
              <a:rPr lang="el-GR" dirty="0"/>
              <a:t>Γ</a:t>
            </a:r>
            <a:r>
              <a:rPr lang="el-GR" dirty="0" smtClean="0"/>
              <a:t>λώσσες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96000"/>
            <a:ext cx="5943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el-GR" dirty="0" smtClean="0"/>
              <a:t>Πηγή: </a:t>
            </a:r>
            <a:r>
              <a:rPr lang="en-US" dirty="0" smtClean="0">
                <a:hlinkClick r:id="rId2"/>
              </a:rPr>
              <a:t>en.wikipedia.org</a:t>
            </a:r>
            <a:endParaRPr lang="el-GR" dirty="0" smtClean="0"/>
          </a:p>
          <a:p>
            <a:pPr algn="r"/>
            <a:endParaRPr lang="el-GR" dirty="0" smtClean="0"/>
          </a:p>
        </p:txBody>
      </p:sp>
      <p:graphicFrame>
        <p:nvGraphicFramePr>
          <p:cNvPr id="5" name="Θέση περιεχομένου 4" descr="Στην πρώτη στήλη είναι ο αύξων αριθμός της θρησκείας.&#10;Στη δεύτερη στήλη είναι το όνομα της θρησκείας.&#10;Χριστιανισμός&#10;Ισλάμ&#10;Κοσμική /Αγνωστικιστή/Αθεϊα&#10;Ινδουισμός&#10;Κινεζική παραδοσιακή θρησκεία&#10;Βουδισμός&#10;Εθνικές θρησκείες &#10;Παραδοσιακή Αφρικανική&#10;Σιχισμός&#10;Πνευματισμός&#10;Στην τρίτη στήλη είναι ο αριθμός των πιστών.&#10;Στην τέταρτη στήλη είναι το ποσοστό των πιστών.&#10;" title="Οι πιο Διαδεδομένες Θρησκείες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37729"/>
              </p:ext>
            </p:extLst>
          </p:nvPr>
        </p:nvGraphicFramePr>
        <p:xfrm>
          <a:off x="533400" y="1623036"/>
          <a:ext cx="8077200" cy="416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3733800"/>
                <a:gridCol w="2667000"/>
                <a:gridCol w="1066800"/>
              </a:tblGrid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l-GR" sz="2200" b="1" u="none" strike="noStrike" dirty="0">
                          <a:effectLst/>
                        </a:rPr>
                        <a:t>Α/Α</a:t>
                      </a:r>
                      <a:endParaRPr lang="el-G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1" u="none" strike="noStrike" dirty="0">
                          <a:effectLst/>
                        </a:rPr>
                        <a:t>Θρησκεία</a:t>
                      </a:r>
                      <a:endParaRPr lang="el-G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1" u="none" strike="noStrike" dirty="0" smtClean="0">
                          <a:effectLst/>
                        </a:rPr>
                        <a:t>Πιστοί </a:t>
                      </a:r>
                      <a:endParaRPr lang="en-US" sz="2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l-GR" sz="2200" b="1" u="none" strike="noStrike" dirty="0" smtClean="0">
                          <a:effectLst/>
                        </a:rPr>
                        <a:t>(σε εκατομμύρια)</a:t>
                      </a:r>
                      <a:endParaRPr lang="el-G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1" u="none" strike="noStrike" dirty="0" smtClean="0">
                          <a:effectLst/>
                        </a:rPr>
                        <a:t>Ποσοστό</a:t>
                      </a:r>
                      <a:r>
                        <a:rPr lang="en-US" sz="2200" b="1" u="none" strike="noStrike" dirty="0" smtClean="0">
                          <a:effectLst/>
                        </a:rPr>
                        <a:t>(%)</a:t>
                      </a:r>
                      <a:endParaRPr lang="el-G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Χριστιανισμός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2.200</a:t>
                      </a: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31,50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Ισλάμ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1.600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22,32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Κοσμική </a:t>
                      </a:r>
                      <a:r>
                        <a:rPr lang="el-GR" sz="2200" u="none" strike="noStrike" dirty="0" smtClean="0">
                          <a:effectLst/>
                        </a:rPr>
                        <a:t>/Αγνωστικιστή/</a:t>
                      </a:r>
                      <a:r>
                        <a:rPr lang="el-GR" sz="2200" u="none" strike="noStrike" dirty="0" err="1" smtClean="0">
                          <a:effectLst/>
                        </a:rPr>
                        <a:t>Αθεϊ</a:t>
                      </a:r>
                      <a:r>
                        <a:rPr lang="el-GR" sz="2200" u="none" strike="noStrike" dirty="0" smtClean="0">
                          <a:effectLst/>
                        </a:rPr>
                        <a:t>α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≤</a:t>
                      </a:r>
                      <a:r>
                        <a:rPr lang="el-GR" sz="2200" u="none" strike="noStrike" dirty="0" smtClean="0">
                          <a:effectLst/>
                        </a:rPr>
                        <a:t> </a:t>
                      </a:r>
                      <a:r>
                        <a:rPr lang="en-US" sz="2200" u="none" strike="noStrike" dirty="0" smtClean="0">
                          <a:effectLst/>
                        </a:rPr>
                        <a:t>1.100</a:t>
                      </a: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15,35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Ινδουισμός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1.000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13,95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Κινεζική παραδοσιακή </a:t>
                      </a:r>
                      <a:r>
                        <a:rPr lang="el-GR" sz="2200" u="none" strike="noStrike" dirty="0" smtClean="0">
                          <a:effectLst/>
                        </a:rPr>
                        <a:t>θρησκεία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394 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5,50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Βουδισμός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376 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5,25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Εθνικές θρησκείες 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300 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4,19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Παραδοσιακή </a:t>
                      </a:r>
                      <a:r>
                        <a:rPr lang="el-GR" sz="2200" u="none" strike="noStrike" dirty="0" smtClean="0">
                          <a:effectLst/>
                        </a:rPr>
                        <a:t>Αφρικανική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100 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1,40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 err="1">
                          <a:effectLst/>
                        </a:rPr>
                        <a:t>Σιχισμός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23 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0,32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10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u="none" strike="noStrike" dirty="0">
                          <a:effectLst/>
                        </a:rPr>
                        <a:t>Πνευματισμός</a:t>
                      </a:r>
                      <a:endParaRPr lang="el-G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0,21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πιο Διαδεδομένες Θρησκείες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Διάφορες Εκφάνσεις της Κουλτούρας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9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/>
              <a:t>Σύμφωνα με τον </a:t>
            </a:r>
            <a:r>
              <a:rPr lang="en-US" sz="2800" dirty="0" smtClean="0"/>
              <a:t>Edward Hall</a:t>
            </a:r>
            <a:r>
              <a:rPr lang="el-GR" sz="2800" dirty="0"/>
              <a:t> </a:t>
            </a:r>
            <a:r>
              <a:rPr lang="el-GR" sz="2800" dirty="0" smtClean="0"/>
              <a:t>κάθε πολιτισμός χρησιμοποιεί </a:t>
            </a:r>
            <a:r>
              <a:rPr lang="el-GR" sz="2800" dirty="0"/>
              <a:t>μηνύματα </a:t>
            </a:r>
            <a:r>
              <a:rPr lang="el-GR" sz="2800" dirty="0" smtClean="0"/>
              <a:t>υψηλού  </a:t>
            </a:r>
            <a:r>
              <a:rPr lang="el-GR" sz="2800" dirty="0"/>
              <a:t>ή </a:t>
            </a:r>
            <a:r>
              <a:rPr lang="el-GR" sz="2800" dirty="0" smtClean="0"/>
              <a:t>χαμηλού περιεχομένου πλαίσιο στις επικοινωνίες ρουτίνας. </a:t>
            </a:r>
          </a:p>
          <a:p>
            <a:pPr>
              <a:spcBef>
                <a:spcPct val="50000"/>
              </a:spcBef>
            </a:pPr>
            <a:r>
              <a:rPr lang="el-GR" sz="2800" dirty="0" smtClean="0"/>
              <a:t>Σύμφωνα με αυτό υπάρχουν: </a:t>
            </a:r>
          </a:p>
          <a:p>
            <a:pPr lvl="1">
              <a:spcBef>
                <a:spcPct val="50000"/>
              </a:spcBef>
            </a:pPr>
            <a:r>
              <a:rPr lang="el-GR" sz="2400" dirty="0" smtClean="0"/>
              <a:t>Χώρες με κουλτούρα </a:t>
            </a:r>
            <a:r>
              <a:rPr lang="el-GR" sz="2400" dirty="0"/>
              <a:t>χαμηλού </a:t>
            </a:r>
            <a:r>
              <a:rPr lang="el-GR" sz="2400" dirty="0" smtClean="0"/>
              <a:t>περιεχομένου</a:t>
            </a:r>
          </a:p>
          <a:p>
            <a:pPr lvl="2">
              <a:spcBef>
                <a:spcPct val="50000"/>
              </a:spcBef>
            </a:pPr>
            <a:r>
              <a:rPr lang="el-GR" sz="2000" dirty="0" smtClean="0"/>
              <a:t>Σαφής και κυριολεκτική επικοινωνία</a:t>
            </a:r>
          </a:p>
          <a:p>
            <a:pPr lvl="2">
              <a:spcBef>
                <a:spcPct val="50000"/>
              </a:spcBef>
            </a:pPr>
            <a:r>
              <a:rPr lang="el-GR" sz="2000" dirty="0" smtClean="0"/>
              <a:t>Χρήση πολλών λέξεων</a:t>
            </a:r>
          </a:p>
          <a:p>
            <a:pPr lvl="1">
              <a:spcBef>
                <a:spcPct val="50000"/>
              </a:spcBef>
            </a:pPr>
            <a:r>
              <a:rPr lang="el-GR" sz="2400" dirty="0"/>
              <a:t>Χώρες με κουλτούρα </a:t>
            </a:r>
            <a:r>
              <a:rPr lang="el-GR" sz="2400" dirty="0" smtClean="0"/>
              <a:t>υψηλού περιεχομένου</a:t>
            </a:r>
          </a:p>
          <a:p>
            <a:pPr lvl="2">
              <a:spcBef>
                <a:spcPct val="50000"/>
              </a:spcBef>
            </a:pPr>
            <a:r>
              <a:rPr lang="el-GR" sz="2000" dirty="0"/>
              <a:t>Χρήση </a:t>
            </a:r>
            <a:r>
              <a:rPr lang="el-GR" sz="2000" dirty="0" smtClean="0"/>
              <a:t>συμβολισμού, παράλληλα νοήματα ανάλογα το πλαίσιο</a:t>
            </a:r>
            <a:endParaRPr lang="el-GR" sz="2000" dirty="0"/>
          </a:p>
          <a:p>
            <a:pPr lvl="2">
              <a:spcBef>
                <a:spcPct val="50000"/>
              </a:spcBef>
            </a:pPr>
            <a:r>
              <a:rPr lang="el-GR" sz="2000" dirty="0" smtClean="0"/>
              <a:t>Μεμονωμένες λέξεις φορτισμένες με νοήματα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Κουλτούρα Επικοινωνίας</a:t>
            </a:r>
          </a:p>
        </p:txBody>
      </p:sp>
    </p:spTree>
    <p:extLst>
      <p:ext uri="{BB962C8B-B14F-4D97-AF65-F5344CB8AC3E}">
        <p14:creationId xmlns:p14="http://schemas.microsoft.com/office/powerpoint/2010/main" val="16829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47106" name="Picture 2" descr="Η εικόνα απεικονίζει ένα συνεχές όπου κάτω δεξιά βρίσκονται οι κουλτούρες χαμηλού περιεχομένου και πάνω δεξιά οι κουλτούρες υψηλού περιεχομένου.&#10;Απο αριστερά προς δεξιά η κατάταξη είναι: Γερμανία Αυστραλία Η.Π.Α. Ολλανδία Γαλλία Ηνωμένο Βασίλειο Ελλάδα Αίγυπτος Ινδία Βραζιλία Ιαπωνία&#10;" title="Κουλτούρα ανά χώρ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9147"/>
            <a:ext cx="8991600" cy="51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Κουλτούρα Επικοινωνίας</a:t>
            </a:r>
            <a:br>
              <a:rPr lang="el-GR" dirty="0" smtClean="0"/>
            </a:br>
            <a:r>
              <a:rPr lang="el-GR" dirty="0" smtClean="0"/>
              <a:t>ανά Χώρα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sz="2400" b="1" dirty="0" smtClean="0"/>
              <a:t>Υλικός </a:t>
            </a:r>
            <a:r>
              <a:rPr lang="el-GR" sz="2400" b="1" dirty="0"/>
              <a:t>πολιτισμός</a:t>
            </a:r>
            <a:endParaRPr lang="en-AU" b="1" dirty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Κ</a:t>
            </a:r>
            <a:r>
              <a:rPr lang="el-GR" sz="2400" dirty="0" smtClean="0"/>
              <a:t>αλλιτεχνήματα </a:t>
            </a:r>
            <a:r>
              <a:rPr lang="el-GR" sz="2400" dirty="0"/>
              <a:t>και χρηστικά αντικείμενα</a:t>
            </a:r>
            <a:endParaRPr lang="en-AU" sz="2400" dirty="0"/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Υ</a:t>
            </a:r>
            <a:r>
              <a:rPr lang="el-GR" sz="2400" dirty="0" smtClean="0"/>
              <a:t>λισμός</a:t>
            </a:r>
            <a:endParaRPr lang="en-AU" sz="2400" dirty="0"/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Τ</a:t>
            </a:r>
            <a:r>
              <a:rPr lang="el-GR" sz="2400" dirty="0" smtClean="0"/>
              <a:t>εχνολογία</a:t>
            </a:r>
            <a:endParaRPr lang="en-AU" sz="2400" dirty="0"/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Ο</a:t>
            </a:r>
            <a:r>
              <a:rPr lang="el-GR" sz="2400" dirty="0" smtClean="0"/>
              <a:t>ικονομία</a:t>
            </a:r>
            <a:endParaRPr lang="en-AU" sz="2400" dirty="0"/>
          </a:p>
          <a:p>
            <a:pPr marL="514350" lvl="1" indent="-342900">
              <a:lnSpc>
                <a:spcPct val="80000"/>
              </a:lnSpc>
              <a:defRPr/>
            </a:pPr>
            <a:r>
              <a:rPr lang="en-AU" sz="2000" dirty="0"/>
              <a:t> </a:t>
            </a:r>
            <a:r>
              <a:rPr lang="el-GR" sz="2000" dirty="0"/>
              <a:t>παραγωγή, διανομή &amp; κατανάλωση</a:t>
            </a:r>
            <a:endParaRPr lang="en-AU" sz="2000" dirty="0"/>
          </a:p>
          <a:p>
            <a:pPr marL="514350" lvl="1" indent="-342900">
              <a:lnSpc>
                <a:spcPct val="80000"/>
              </a:lnSpc>
              <a:defRPr/>
            </a:pPr>
            <a:r>
              <a:rPr lang="en-AU" sz="2000" dirty="0"/>
              <a:t> </a:t>
            </a:r>
            <a:r>
              <a:rPr lang="el-GR" sz="2000" dirty="0"/>
              <a:t>παραγωγή, συσσώρευση και κατανομή του πλούτου</a:t>
            </a:r>
            <a:endParaRPr lang="en-AU" sz="2000" dirty="0"/>
          </a:p>
          <a:p>
            <a:pPr marL="514350" lvl="1" indent="-342900">
              <a:lnSpc>
                <a:spcPct val="80000"/>
              </a:lnSpc>
              <a:defRPr/>
            </a:pPr>
            <a:r>
              <a:rPr lang="en-AU" sz="2000" dirty="0"/>
              <a:t> </a:t>
            </a:r>
            <a:r>
              <a:rPr lang="el-GR" sz="2000" dirty="0"/>
              <a:t>μετανάστευση, αποικιοκρατία και </a:t>
            </a:r>
            <a:r>
              <a:rPr lang="el-GR" sz="2000" dirty="0" smtClean="0"/>
              <a:t>ιμπεριαλισμός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8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400" b="1" dirty="0" smtClean="0"/>
              <a:t>Γλώσσα </a:t>
            </a:r>
            <a:r>
              <a:rPr lang="el-GR" sz="2400" b="1" dirty="0"/>
              <a:t>και επικοινωνία</a:t>
            </a:r>
            <a:endParaRPr lang="en-AU" b="1" dirty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Λεκτική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Μη Λεκτική</a:t>
            </a:r>
            <a:r>
              <a:rPr lang="en-AU" sz="2400" dirty="0" smtClean="0"/>
              <a:t> </a:t>
            </a: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l-GR" sz="2000" dirty="0" smtClean="0"/>
              <a:t>«σιωπηλές γλώσσες»</a:t>
            </a:r>
            <a:endParaRPr lang="el-GR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Πολιτισμικές Δ</a:t>
            </a:r>
            <a:r>
              <a:rPr lang="el-GR" dirty="0" smtClean="0"/>
              <a:t>ιαστάσεις 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l-GR" altLang="en-US" sz="2800" b="1" dirty="0" smtClean="0"/>
              <a:t>Κοινωνικές </a:t>
            </a:r>
            <a:r>
              <a:rPr lang="el-GR" altLang="en-US" sz="2800" b="1" dirty="0"/>
              <a:t>δομές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Διαστρωμάτωση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Κινητικότητα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Οργάνωση</a:t>
            </a:r>
            <a:endParaRPr lang="en-AU" altLang="en-US" sz="2800" dirty="0"/>
          </a:p>
          <a:p>
            <a:pPr marL="342900" lvl="1" indent="-171450">
              <a:lnSpc>
                <a:spcPct val="70000"/>
              </a:lnSpc>
            </a:pPr>
            <a:r>
              <a:rPr lang="en-AU" altLang="en-US" sz="2400" dirty="0"/>
              <a:t> </a:t>
            </a:r>
            <a:r>
              <a:rPr lang="el-GR" altLang="en-US" sz="2400" dirty="0"/>
              <a:t>Σχέσεις</a:t>
            </a:r>
            <a:endParaRPr lang="en-AU" altLang="en-US" sz="2400" dirty="0"/>
          </a:p>
          <a:p>
            <a:pPr marL="342900" lvl="1" indent="-171450">
              <a:lnSpc>
                <a:spcPct val="70000"/>
              </a:lnSpc>
            </a:pPr>
            <a:r>
              <a:rPr lang="en-AU" altLang="en-US" sz="2400" dirty="0"/>
              <a:t> </a:t>
            </a:r>
            <a:r>
              <a:rPr lang="el-GR" altLang="en-US" sz="2400" dirty="0" smtClean="0"/>
              <a:t>Συγγένεια</a:t>
            </a:r>
          </a:p>
          <a:p>
            <a:pPr marL="342900" lvl="1" indent="-171450">
              <a:lnSpc>
                <a:spcPct val="70000"/>
              </a:lnSpc>
            </a:pPr>
            <a:endParaRPr lang="en-AU" altLang="en-US" sz="800" dirty="0"/>
          </a:p>
          <a:p>
            <a:pPr marL="0" indent="0">
              <a:lnSpc>
                <a:spcPct val="70000"/>
              </a:lnSpc>
              <a:buNone/>
            </a:pPr>
            <a:r>
              <a:rPr lang="el-GR" altLang="en-US" sz="2800" b="1" dirty="0" smtClean="0"/>
              <a:t>Θρησκεία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Πίστεις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Πρακτικές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 smtClean="0"/>
              <a:t>Ηθική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l-GR" altLang="en-US" sz="2800" b="1" dirty="0" smtClean="0"/>
              <a:t>Αισθητική</a:t>
            </a:r>
            <a:endParaRPr lang="en-AU" altLang="en-US" sz="2800" b="1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Ωραίο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Καλό γούστο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Μορφή, σχήμα, χρώμα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Τέχνη – υψηλή / λαϊκή</a:t>
            </a:r>
            <a:endParaRPr lang="en-AU" altLang="en-US" sz="2800" dirty="0"/>
          </a:p>
          <a:p>
            <a:pPr marL="0" indent="0">
              <a:lnSpc>
                <a:spcPct val="70000"/>
              </a:lnSpc>
            </a:pPr>
            <a:r>
              <a:rPr lang="en-AU" altLang="en-US" sz="2800" dirty="0"/>
              <a:t> </a:t>
            </a:r>
            <a:r>
              <a:rPr lang="el-GR" altLang="en-US" sz="2800" dirty="0"/>
              <a:t>Χιούμορ</a:t>
            </a:r>
            <a:endParaRPr lang="en-AU" altLang="en-US" sz="2800" dirty="0"/>
          </a:p>
          <a:p>
            <a:endParaRPr lang="en-US" sz="3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Πολιτισμικές Δ</a:t>
            </a:r>
            <a:r>
              <a:rPr lang="el-GR" dirty="0" smtClean="0"/>
              <a:t>ιαστάσεις (2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sz="3600" dirty="0" smtClean="0"/>
              <a:t>Κατά το </a:t>
            </a:r>
            <a:r>
              <a:rPr lang="en-US" sz="3600" dirty="0" smtClean="0"/>
              <a:t>Hofstede </a:t>
            </a:r>
            <a:endParaRPr lang="el-GR" sz="3600" dirty="0" smtClean="0"/>
          </a:p>
          <a:p>
            <a:pPr>
              <a:lnSpc>
                <a:spcPct val="80000"/>
              </a:lnSpc>
              <a:defRPr/>
            </a:pPr>
            <a:r>
              <a:rPr lang="el-GR" sz="3600" dirty="0"/>
              <a:t>Η</a:t>
            </a:r>
            <a:r>
              <a:rPr lang="el-GR" sz="3600" dirty="0" smtClean="0"/>
              <a:t> κουλτούρα έχει διαπολιτισμικό χαρακτήρα</a:t>
            </a:r>
          </a:p>
          <a:p>
            <a:pPr>
              <a:lnSpc>
                <a:spcPct val="80000"/>
              </a:lnSpc>
              <a:defRPr/>
            </a:pPr>
            <a:r>
              <a:rPr lang="el-GR" sz="3600" dirty="0"/>
              <a:t>Υ</a:t>
            </a:r>
            <a:r>
              <a:rPr lang="el-GR" sz="3600" dirty="0" smtClean="0"/>
              <a:t>πάρχουν 5 διαστάσεις κατηγοριοποίησης:</a:t>
            </a:r>
            <a:endParaRPr lang="en-AU" sz="4400" dirty="0">
              <a:solidFill>
                <a:srgbClr val="FF00FF"/>
              </a:solidFill>
            </a:endParaRP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3200" dirty="0" smtClean="0"/>
              <a:t>Ατομισμός – Συλλογικότητα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3200" dirty="0" smtClean="0"/>
              <a:t>Αποφυγή της Αβεβαιότητας</a:t>
            </a:r>
            <a:endParaRPr lang="en-AU" sz="3200" dirty="0"/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3200" dirty="0" smtClean="0"/>
              <a:t>Απόσταση Ισχύος</a:t>
            </a:r>
            <a:endParaRPr lang="en-AU" sz="3200" dirty="0"/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3200" dirty="0" smtClean="0"/>
              <a:t>Αρρενωπότητα - Θηλυκότητα</a:t>
            </a:r>
            <a:endParaRPr lang="en-AU" sz="3200" dirty="0"/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sz="3200" dirty="0" smtClean="0"/>
              <a:t>Μακροπρόθεσμος Προσανατολισμός</a:t>
            </a:r>
            <a:endParaRPr lang="en-AU" sz="3200" dirty="0"/>
          </a:p>
          <a:p>
            <a:endParaRPr lang="en-US" sz="3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5 Διαστάσεις της Κουλτούρας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κουλτούρες μέσα από τις διαφημίσεις του </a:t>
            </a:r>
            <a:r>
              <a:rPr lang="el-GR" dirty="0" err="1"/>
              <a:t>McDonald’s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McDonalds - </a:t>
            </a:r>
            <a:r>
              <a:rPr lang="el-GR" altLang="en-US" dirty="0">
                <a:hlinkClick r:id="rId2"/>
              </a:rPr>
              <a:t>Αυστραλία </a:t>
            </a:r>
            <a:r>
              <a:rPr lang="en-GB" altLang="en-US" dirty="0">
                <a:hlinkClick r:id="rId2"/>
              </a:rPr>
              <a:t>2009</a:t>
            </a:r>
            <a:endParaRPr lang="en-GB" altLang="en-US" dirty="0"/>
          </a:p>
          <a:p>
            <a:r>
              <a:rPr lang="en-GB" altLang="en-US" dirty="0"/>
              <a:t>McDonalds – </a:t>
            </a:r>
            <a:r>
              <a:rPr lang="el-GR" altLang="en-US" dirty="0">
                <a:hlinkClick r:id="rId3"/>
              </a:rPr>
              <a:t>Κορέα</a:t>
            </a:r>
            <a:endParaRPr lang="el-GR" altLang="en-US" dirty="0"/>
          </a:p>
          <a:p>
            <a:r>
              <a:rPr lang="en-GB" altLang="en-US" dirty="0"/>
              <a:t>McDonalds – </a:t>
            </a:r>
            <a:r>
              <a:rPr lang="el-GR" altLang="en-US" dirty="0"/>
              <a:t>Ισραήλ</a:t>
            </a:r>
            <a:r>
              <a:rPr lang="en-GB" altLang="en-US" dirty="0"/>
              <a:t> – </a:t>
            </a:r>
            <a:r>
              <a:rPr lang="el-GR" altLang="en-US" dirty="0">
                <a:hlinkClick r:id="rId4"/>
              </a:rPr>
              <a:t>θρησκεία</a:t>
            </a:r>
            <a:endParaRPr lang="en-GB" altLang="en-US" dirty="0"/>
          </a:p>
          <a:p>
            <a:r>
              <a:rPr lang="en-US" altLang="en-US" dirty="0"/>
              <a:t>McDonalds – </a:t>
            </a:r>
            <a:r>
              <a:rPr lang="el-GR" altLang="en-US" dirty="0"/>
              <a:t>Ισραήλ</a:t>
            </a:r>
            <a:r>
              <a:rPr lang="en-US" altLang="en-US" dirty="0"/>
              <a:t>– </a:t>
            </a:r>
            <a:r>
              <a:rPr lang="el-GR" altLang="en-US" dirty="0">
                <a:hlinkClick r:id="rId5"/>
              </a:rPr>
              <a:t>πολιτική</a:t>
            </a:r>
            <a:endParaRPr lang="en-US" altLang="en-US" dirty="0"/>
          </a:p>
          <a:p>
            <a:r>
              <a:rPr lang="en-GB" altLang="en-US" dirty="0"/>
              <a:t>McDonalds –</a:t>
            </a:r>
            <a:r>
              <a:rPr lang="el-GR" altLang="en-US" dirty="0">
                <a:hlinkClick r:id="rId6"/>
              </a:rPr>
              <a:t>Σουηδία</a:t>
            </a:r>
            <a:endParaRPr lang="en-GB" altLang="en-US" dirty="0"/>
          </a:p>
          <a:p>
            <a:r>
              <a:rPr lang="en-GB" altLang="en-US" dirty="0"/>
              <a:t>McDonalds – </a:t>
            </a:r>
            <a:r>
              <a:rPr lang="el-GR" altLang="en-US" dirty="0" smtClean="0">
                <a:hlinkClick r:id="rId7"/>
              </a:rPr>
              <a:t>Ελλάδα</a:t>
            </a:r>
            <a:endParaRPr lang="en-GB" alt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525963"/>
          </a:xfrm>
        </p:spPr>
        <p:txBody>
          <a:bodyPr numCol="1">
            <a:no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en-US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l-GR" sz="3600" dirty="0">
                <a:ea typeface="+mj-ea"/>
                <a:cs typeface="+mj-cs"/>
              </a:rPr>
              <a:t>Αυτό που είναι αληθινό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l-GR" sz="3600" dirty="0">
                <a:ea typeface="+mj-ea"/>
                <a:cs typeface="+mj-cs"/>
              </a:rPr>
              <a:t>απ' αυτή τη μεριά των Πυρηναίων,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l-GR" sz="3600" dirty="0">
                <a:ea typeface="+mj-ea"/>
                <a:cs typeface="+mj-cs"/>
              </a:rPr>
              <a:t> είναι </a:t>
            </a:r>
            <a:r>
              <a:rPr lang="el-GR" sz="3600" dirty="0" smtClean="0">
                <a:ea typeface="+mj-ea"/>
                <a:cs typeface="+mj-cs"/>
              </a:rPr>
              <a:t>ψέμα </a:t>
            </a:r>
            <a:r>
              <a:rPr lang="el-GR" sz="3600" dirty="0">
                <a:ea typeface="+mj-ea"/>
                <a:cs typeface="+mj-cs"/>
              </a:rPr>
              <a:t>από την άλλη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l-GR" sz="3600" dirty="0">
              <a:ea typeface="+mj-ea"/>
              <a:cs typeface="+mj-cs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3600" dirty="0">
                <a:ea typeface="+mj-ea"/>
                <a:cs typeface="+mj-cs"/>
              </a:rPr>
              <a:t>(</a:t>
            </a:r>
            <a:r>
              <a:rPr lang="en-GB" sz="3600" dirty="0">
                <a:ea typeface="+mj-ea"/>
                <a:cs typeface="+mj-cs"/>
              </a:rPr>
              <a:t>Blaise </a:t>
            </a:r>
            <a:r>
              <a:rPr lang="en-US" sz="3600" dirty="0">
                <a:ea typeface="+mj-ea"/>
                <a:cs typeface="+mj-cs"/>
              </a:rPr>
              <a:t>Pascal)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Ερώτημα για το Μάρκετινγκ</a:t>
            </a:r>
          </a:p>
        </p:txBody>
      </p:sp>
    </p:spTree>
    <p:extLst>
      <p:ext uri="{BB962C8B-B14F-4D97-AF65-F5344CB8AC3E}">
        <p14:creationId xmlns:p14="http://schemas.microsoft.com/office/powerpoint/2010/main" val="2935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Επίδραση των Κοινωνικών Τάξεων</a:t>
            </a:r>
          </a:p>
        </p:txBody>
      </p:sp>
    </p:spTree>
    <p:extLst>
      <p:ext uri="{BB962C8B-B14F-4D97-AF65-F5344CB8AC3E}">
        <p14:creationId xmlns:p14="http://schemas.microsoft.com/office/powerpoint/2010/main" val="2076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2" indent="-342900"/>
            <a:r>
              <a:rPr lang="el-GR" sz="3200" dirty="0" smtClean="0"/>
              <a:t>Μαρξισμός</a:t>
            </a:r>
            <a:r>
              <a:rPr lang="el-GR" sz="3200" dirty="0"/>
              <a:t> </a:t>
            </a:r>
            <a:endParaRPr lang="el-GR" sz="3200" dirty="0" smtClean="0"/>
          </a:p>
          <a:p>
            <a:pPr marL="1028700" lvl="3" indent="-342900"/>
            <a:r>
              <a:rPr lang="el-GR" sz="2400" dirty="0" smtClean="0"/>
              <a:t>Πάλη </a:t>
            </a:r>
            <a:endParaRPr lang="el-GR" sz="2400" dirty="0"/>
          </a:p>
          <a:p>
            <a:pPr marL="571500" lvl="2" indent="-342900"/>
            <a:r>
              <a:rPr lang="el-GR" sz="3200" dirty="0"/>
              <a:t>Κριτήρια</a:t>
            </a:r>
          </a:p>
          <a:p>
            <a:pPr marL="1028700" lvl="3" indent="-342900"/>
            <a:r>
              <a:rPr lang="el-GR" sz="2400" dirty="0" smtClean="0"/>
              <a:t>Η </a:t>
            </a:r>
            <a:r>
              <a:rPr lang="el-GR" sz="2400" dirty="0"/>
              <a:t>σχέση με τα μέσα παραγωγής (αντικειμενικά) </a:t>
            </a:r>
          </a:p>
          <a:p>
            <a:pPr marL="1028700" lvl="3" indent="-342900"/>
            <a:r>
              <a:rPr lang="el-GR" sz="2400" dirty="0" smtClean="0"/>
              <a:t>Η </a:t>
            </a:r>
            <a:r>
              <a:rPr lang="el-GR" sz="2400" dirty="0"/>
              <a:t>ταξική συνείδηση (υποκειμενικά)</a:t>
            </a:r>
          </a:p>
          <a:p>
            <a:pPr marL="571500" lvl="2" indent="-342900"/>
            <a:r>
              <a:rPr lang="el-GR" sz="3200" dirty="0"/>
              <a:t>Αποτέλεσμα</a:t>
            </a:r>
          </a:p>
          <a:p>
            <a:pPr marL="1028700" lvl="3" indent="-342900"/>
            <a:r>
              <a:rPr lang="el-GR" sz="2400" dirty="0"/>
              <a:t>Μπουρζουαζία</a:t>
            </a:r>
          </a:p>
          <a:p>
            <a:pPr marL="1028700" lvl="3" indent="-342900"/>
            <a:r>
              <a:rPr lang="el-GR" sz="2400" dirty="0"/>
              <a:t>Προλεταριάτο </a:t>
            </a:r>
          </a:p>
          <a:p>
            <a:pPr marL="228600" lvl="2" indent="0">
              <a:buNone/>
            </a:pP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Κοινωνική Τάξη </a:t>
            </a:r>
            <a:br>
              <a:rPr lang="el-GR" dirty="0" smtClean="0"/>
            </a:br>
            <a:r>
              <a:rPr lang="el-GR" dirty="0" smtClean="0"/>
              <a:t>Θεωρητικές Προσεγγίσεις 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lvl="2" indent="-342900"/>
            <a:r>
              <a:rPr lang="el-GR" sz="3000" dirty="0" smtClean="0"/>
              <a:t>Διαστρωμάτωση </a:t>
            </a:r>
            <a:endParaRPr lang="en-US" sz="3000" dirty="0" smtClean="0"/>
          </a:p>
          <a:p>
            <a:pPr marL="571500" lvl="2" indent="-342900"/>
            <a:r>
              <a:rPr lang="el-GR" sz="3000" dirty="0" smtClean="0"/>
              <a:t>Κριτήρια (κατά το </a:t>
            </a:r>
            <a:r>
              <a:rPr lang="en-US" sz="3000" dirty="0" smtClean="0"/>
              <a:t>Weber</a:t>
            </a:r>
            <a:r>
              <a:rPr lang="el-GR" sz="3000" dirty="0" smtClean="0"/>
              <a:t>)</a:t>
            </a:r>
            <a:endParaRPr lang="el-GR" sz="3000" dirty="0"/>
          </a:p>
          <a:p>
            <a:pPr marL="1028700" lvl="3" indent="-342900"/>
            <a:r>
              <a:rPr lang="el-GR" sz="2600" dirty="0" smtClean="0"/>
              <a:t>Τάξη : </a:t>
            </a:r>
            <a:r>
              <a:rPr lang="el-GR" sz="2600" dirty="0"/>
              <a:t>οικονομική κατάσταση</a:t>
            </a:r>
          </a:p>
          <a:p>
            <a:pPr marL="1028700" lvl="3" indent="-342900"/>
            <a:r>
              <a:rPr lang="el-GR" sz="2600" dirty="0" smtClean="0"/>
              <a:t>Θέση: κύρος</a:t>
            </a:r>
            <a:r>
              <a:rPr lang="el-GR" sz="2600" dirty="0"/>
              <a:t>, γόητρο, αναγνώριση (ποιητές, άγιοι και ήρωες)</a:t>
            </a:r>
          </a:p>
          <a:p>
            <a:pPr marL="1028700" lvl="3" indent="-342900"/>
            <a:r>
              <a:rPr lang="el-GR" sz="2600" dirty="0" smtClean="0"/>
              <a:t>Εξουσία: ικανότητα </a:t>
            </a:r>
            <a:r>
              <a:rPr lang="el-GR" sz="2600" dirty="0"/>
              <a:t>να επιτυγχάνεις αυτό που θέλεις ανεξαρτήτως της αντίστασης από άλλους (αστυνόμος, υπουργός) </a:t>
            </a:r>
          </a:p>
          <a:p>
            <a:pPr marL="571500" lvl="2" indent="-342900"/>
            <a:r>
              <a:rPr lang="el-GR" sz="3000" dirty="0"/>
              <a:t>Αποτέλεσμα</a:t>
            </a:r>
          </a:p>
          <a:p>
            <a:pPr marL="1028700" lvl="3" indent="-342900"/>
            <a:r>
              <a:rPr lang="el-GR" sz="2600" dirty="0"/>
              <a:t>Ανώτερη (ελίτ, αριστοκρατία, ολιγαρχία &amp; </a:t>
            </a:r>
            <a:r>
              <a:rPr lang="el-GR" sz="2600" dirty="0" err="1"/>
              <a:t>nouveau</a:t>
            </a:r>
            <a:r>
              <a:rPr lang="el-GR" sz="2600" dirty="0"/>
              <a:t> </a:t>
            </a:r>
            <a:r>
              <a:rPr lang="el-GR" sz="2600" dirty="0" err="1"/>
              <a:t>riche</a:t>
            </a:r>
            <a:r>
              <a:rPr lang="el-GR" sz="2600" dirty="0"/>
              <a:t>)</a:t>
            </a:r>
          </a:p>
          <a:p>
            <a:pPr marL="1028700" lvl="3" indent="-342900"/>
            <a:r>
              <a:rPr lang="el-GR" sz="2600" dirty="0"/>
              <a:t>Μεσαία </a:t>
            </a:r>
          </a:p>
          <a:p>
            <a:pPr marL="1028700" lvl="3" indent="-342900"/>
            <a:r>
              <a:rPr lang="el-GR" sz="2600" dirty="0"/>
              <a:t>Κατώτερη (εργατική) τάξη</a:t>
            </a:r>
          </a:p>
          <a:p>
            <a:pPr marL="228600" lvl="2" indent="0">
              <a:buNone/>
            </a:pP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Κοινωνική Τάξη </a:t>
            </a:r>
            <a:br>
              <a:rPr lang="el-GR" dirty="0" smtClean="0"/>
            </a:br>
            <a:r>
              <a:rPr lang="el-GR" dirty="0" smtClean="0"/>
              <a:t>Θεωρητικές Προσεγγίσεις (2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sz="4000" dirty="0" smtClean="0"/>
              <a:t>Δέσμη κοινωνικών θέσεων ή κοινωνικών στρωμάτων</a:t>
            </a:r>
            <a:endParaRPr lang="el-GR" sz="4000" dirty="0"/>
          </a:p>
          <a:p>
            <a:pPr>
              <a:defRPr/>
            </a:pPr>
            <a:r>
              <a:rPr lang="el-GR" sz="4000" dirty="0" smtClean="0"/>
              <a:t>Κριτήρια κατάταξης:</a:t>
            </a:r>
            <a:endParaRPr lang="el-GR" sz="4000" dirty="0"/>
          </a:p>
          <a:p>
            <a:pPr lvl="1">
              <a:defRPr/>
            </a:pPr>
            <a:r>
              <a:rPr lang="el-GR" sz="3600" dirty="0"/>
              <a:t>Μόρφωση </a:t>
            </a:r>
          </a:p>
          <a:p>
            <a:pPr lvl="1">
              <a:defRPr/>
            </a:pPr>
            <a:r>
              <a:rPr lang="el-GR" sz="3600" dirty="0"/>
              <a:t>Επάγγελμα </a:t>
            </a:r>
          </a:p>
          <a:p>
            <a:pPr lvl="1">
              <a:defRPr/>
            </a:pPr>
            <a:r>
              <a:rPr lang="el-GR" sz="3600" dirty="0" smtClean="0"/>
              <a:t>Κύρος</a:t>
            </a:r>
            <a:endParaRPr lang="el-GR" sz="3600" dirty="0"/>
          </a:p>
          <a:p>
            <a:pPr lvl="1">
              <a:defRPr/>
            </a:pPr>
            <a:r>
              <a:rPr lang="el-GR" sz="3600" dirty="0" smtClean="0"/>
              <a:t>Κοινωνική θέση</a:t>
            </a:r>
          </a:p>
          <a:p>
            <a:pPr lvl="1">
              <a:defRPr/>
            </a:pPr>
            <a:r>
              <a:rPr lang="el-GR" sz="3600" dirty="0" smtClean="0"/>
              <a:t>Πλούτος και Ισχύς</a:t>
            </a:r>
          </a:p>
          <a:p>
            <a:pPr lvl="1">
              <a:defRPr/>
            </a:pPr>
            <a:r>
              <a:rPr lang="el-GR" sz="3600" dirty="0" smtClean="0"/>
              <a:t>Προνόμια και Κτήση υλικών αγαθών</a:t>
            </a:r>
            <a:endParaRPr lang="el-GR" sz="3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Κοινωνικές Τάξεις &amp; </a:t>
            </a:r>
            <a:br>
              <a:rPr lang="el-GR" dirty="0" smtClean="0"/>
            </a:br>
            <a:r>
              <a:rPr lang="el-GR" dirty="0" smtClean="0"/>
              <a:t>Συμπεριφορά </a:t>
            </a:r>
            <a:r>
              <a:rPr lang="el-GR" dirty="0"/>
              <a:t>του Κ</a:t>
            </a:r>
            <a:r>
              <a:rPr lang="el-GR" dirty="0" smtClean="0"/>
              <a:t>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7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Οικονομική Θέση</a:t>
            </a:r>
            <a:endParaRPr lang="el-GR" sz="2800" dirty="0"/>
          </a:p>
          <a:p>
            <a:pPr marL="804672" lvl="1" indent="-457200">
              <a:defRPr/>
            </a:pPr>
            <a:r>
              <a:rPr lang="el-GR" sz="2200" dirty="0" smtClean="0"/>
              <a:t>Επάγγελμα </a:t>
            </a:r>
          </a:p>
          <a:p>
            <a:pPr marL="804672" lvl="1" indent="-457200">
              <a:defRPr/>
            </a:pPr>
            <a:r>
              <a:rPr lang="el-GR" sz="2200" dirty="0" smtClean="0"/>
              <a:t>Τύπος &amp; Τοποθεσία Οικίας</a:t>
            </a:r>
            <a:endParaRPr lang="el-GR" sz="2200" dirty="0"/>
          </a:p>
          <a:p>
            <a:pPr marL="804672" lvl="1" indent="-457200">
              <a:defRPr/>
            </a:pPr>
            <a:r>
              <a:rPr lang="el-GR" sz="2200" dirty="0" smtClean="0"/>
              <a:t>Πλούτος</a:t>
            </a:r>
            <a:endParaRPr lang="el-GR" sz="2200" dirty="0"/>
          </a:p>
          <a:p>
            <a:pPr marL="404622" indent="-457200">
              <a:defRPr/>
            </a:pPr>
            <a:r>
              <a:rPr lang="el-GR" sz="2800" dirty="0" smtClean="0"/>
              <a:t>Μορφωτικά Προσόντα</a:t>
            </a:r>
            <a:endParaRPr lang="el-GR" sz="2800" dirty="0"/>
          </a:p>
          <a:p>
            <a:pPr marL="404622" indent="-457200">
              <a:defRPr/>
            </a:pPr>
            <a:r>
              <a:rPr lang="el-GR" sz="2800" dirty="0" smtClean="0"/>
              <a:t>Συμπεριφορικά Πρότυπα</a:t>
            </a:r>
            <a:endParaRPr lang="el-GR" sz="2800" dirty="0"/>
          </a:p>
          <a:p>
            <a:pPr marL="804672" lvl="1" indent="-457200">
              <a:defRPr/>
            </a:pPr>
            <a:r>
              <a:rPr lang="el-GR" sz="2200" dirty="0"/>
              <a:t>Φιλοδοξίες</a:t>
            </a:r>
          </a:p>
          <a:p>
            <a:pPr marL="804672" lvl="1" indent="-457200">
              <a:defRPr/>
            </a:pPr>
            <a:r>
              <a:rPr lang="el-GR" sz="2200" dirty="0"/>
              <a:t>Ψυχαγωγικές Συνήθειες</a:t>
            </a:r>
          </a:p>
          <a:p>
            <a:pPr marL="804672" lvl="1" indent="-457200">
              <a:defRPr/>
            </a:pPr>
            <a:r>
              <a:rPr lang="el-GR" sz="2200" dirty="0"/>
              <a:t>Συμμετοχή στα Κοινά</a:t>
            </a:r>
          </a:p>
          <a:p>
            <a:pPr marL="347472" lvl="1" indent="0" algn="r">
              <a:buNone/>
              <a:defRPr/>
            </a:pPr>
            <a:r>
              <a:rPr lang="en-US" sz="1800" dirty="0" smtClean="0"/>
              <a:t>Coleman (1983)</a:t>
            </a:r>
            <a:endParaRPr lang="en-GB" sz="1800" dirty="0"/>
          </a:p>
          <a:p>
            <a:endParaRPr lang="el-GR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Διαστάσεις των Κοινωνικών Τάξεων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Ανώτερη</a:t>
            </a:r>
          </a:p>
          <a:p>
            <a:pPr>
              <a:defRPr/>
            </a:pPr>
            <a:r>
              <a:rPr lang="el-GR" dirty="0" smtClean="0"/>
              <a:t>Ανώτερη – Μεσαία</a:t>
            </a:r>
          </a:p>
          <a:p>
            <a:pPr>
              <a:defRPr/>
            </a:pPr>
            <a:r>
              <a:rPr lang="el-GR" dirty="0" smtClean="0"/>
              <a:t>Μεσαία </a:t>
            </a:r>
          </a:p>
          <a:p>
            <a:pPr>
              <a:defRPr/>
            </a:pPr>
            <a:r>
              <a:rPr lang="el-GR" dirty="0" smtClean="0"/>
              <a:t>Εργαζόμενη Τάξη</a:t>
            </a:r>
          </a:p>
          <a:p>
            <a:pPr>
              <a:defRPr/>
            </a:pPr>
            <a:r>
              <a:rPr lang="el-GR" dirty="0" smtClean="0"/>
              <a:t>Κατώτερη</a:t>
            </a:r>
            <a:endParaRPr lang="en-GB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Ιεραρχία 5 Κοινωνικών Τάξεων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Ειδικά Θέματα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7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</a:t>
            </a:r>
            <a:r>
              <a:rPr lang="el-GR" sz="2800" dirty="0" smtClean="0"/>
              <a:t>ρητώς. </a:t>
            </a:r>
            <a:endParaRPr lang="el-GR" sz="2800" dirty="0"/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/>
              <a:t>Κοινωνικό Κεφάλαιο</a:t>
            </a:r>
          </a:p>
          <a:p>
            <a:pPr lvl="1">
              <a:defRPr/>
            </a:pPr>
            <a:r>
              <a:rPr lang="el-GR" dirty="0"/>
              <a:t>Ο</a:t>
            </a:r>
            <a:r>
              <a:rPr lang="el-GR" dirty="0" smtClean="0"/>
              <a:t>ργανωτικές διασυνδέσεις </a:t>
            </a:r>
            <a:r>
              <a:rPr lang="el-GR" dirty="0"/>
              <a:t>και </a:t>
            </a:r>
            <a:r>
              <a:rPr lang="el-GR" dirty="0" smtClean="0"/>
              <a:t>δίκτυα</a:t>
            </a:r>
          </a:p>
          <a:p>
            <a:pPr lvl="1">
              <a:defRPr/>
            </a:pPr>
            <a:r>
              <a:rPr lang="el-GR" dirty="0"/>
              <a:t>Π</a:t>
            </a:r>
            <a:r>
              <a:rPr lang="el-GR" dirty="0" smtClean="0"/>
              <a:t>εριορισμένος και προστατευόμενος πόρος</a:t>
            </a:r>
            <a:endParaRPr lang="el-GR" sz="500" dirty="0"/>
          </a:p>
          <a:p>
            <a:pPr>
              <a:defRPr/>
            </a:pPr>
            <a:r>
              <a:rPr lang="el-GR" dirty="0" smtClean="0"/>
              <a:t>Συμπεριφορά Καταναλωτή και Κοινωνικό Κεφάλαιο</a:t>
            </a:r>
          </a:p>
          <a:p>
            <a:pPr lvl="1">
              <a:defRPr/>
            </a:pPr>
            <a:r>
              <a:rPr lang="el-GR" dirty="0" smtClean="0"/>
              <a:t>Γκολφ ως μέσο ενίσχυσης του Κοινωνικού Κεφαλαίου</a:t>
            </a:r>
          </a:p>
          <a:p>
            <a:pPr lvl="1">
              <a:defRPr/>
            </a:pPr>
            <a:r>
              <a:rPr lang="el-GR" dirty="0" smtClean="0"/>
              <a:t>Οι λέσχες γκολφ εκτός από υψηλή συνδρομή απαιτούν και συστάσεις για το υποψήφιο μέλος.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Κοινωνικό </a:t>
            </a:r>
            <a:r>
              <a:rPr lang="el-GR" dirty="0"/>
              <a:t>Κεφάλαιο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/>
              <a:t>Μάρκες Πολυτελείας (</a:t>
            </a:r>
            <a:r>
              <a:rPr lang="en-US" dirty="0"/>
              <a:t>Luxury Brands</a:t>
            </a:r>
            <a:r>
              <a:rPr lang="el-GR" dirty="0"/>
              <a:t>)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Προσδίδουν στάτους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Εξυπηρετούν </a:t>
            </a:r>
            <a:r>
              <a:rPr lang="el-GR" dirty="0"/>
              <a:t>τις </a:t>
            </a:r>
            <a:r>
              <a:rPr lang="el-GR" dirty="0" smtClean="0"/>
              <a:t>ανάγκες για:</a:t>
            </a:r>
          </a:p>
          <a:p>
            <a:pPr lvl="2">
              <a:defRPr/>
            </a:pPr>
            <a:r>
              <a:rPr lang="el-GR" dirty="0"/>
              <a:t>Μισητή </a:t>
            </a:r>
            <a:r>
              <a:rPr lang="el-GR" dirty="0" smtClean="0"/>
              <a:t>Διάκριση</a:t>
            </a:r>
          </a:p>
          <a:p>
            <a:pPr lvl="2">
              <a:defRPr/>
            </a:pPr>
            <a:r>
              <a:rPr lang="el-GR" dirty="0"/>
              <a:t>Εμφανής Κατανάλωση</a:t>
            </a:r>
          </a:p>
          <a:p>
            <a:pPr lvl="1">
              <a:defRPr/>
            </a:pPr>
            <a:r>
              <a:rPr lang="el-GR" dirty="0"/>
              <a:t>Διαφέρουν στο βαθμό επισήμανσης της μάρκας (</a:t>
            </a:r>
            <a:r>
              <a:rPr lang="en-US" dirty="0"/>
              <a:t>brand signaling</a:t>
            </a:r>
            <a:r>
              <a:rPr lang="el-GR" dirty="0"/>
              <a:t>)</a:t>
            </a:r>
          </a:p>
          <a:p>
            <a:pPr>
              <a:defRPr/>
            </a:pPr>
            <a:r>
              <a:rPr lang="el-GR" dirty="0" smtClean="0"/>
              <a:t>Μισητή Διάκριση (</a:t>
            </a:r>
            <a:r>
              <a:rPr lang="en-US" dirty="0" smtClean="0"/>
              <a:t>Invidious Distinction</a:t>
            </a:r>
            <a:r>
              <a:rPr lang="el-GR" dirty="0" smtClean="0"/>
              <a:t>)</a:t>
            </a:r>
          </a:p>
          <a:p>
            <a:pPr lvl="1">
              <a:defRPr/>
            </a:pPr>
            <a:r>
              <a:rPr lang="el-GR" dirty="0" smtClean="0"/>
              <a:t>Κατανάλωση με στόχο την πρόκληση ζήλιας σε τρίτους με την επίδειξη δύναμης και πλούτου</a:t>
            </a:r>
          </a:p>
          <a:p>
            <a:pPr>
              <a:defRPr/>
            </a:pPr>
            <a:r>
              <a:rPr lang="el-GR" dirty="0" smtClean="0"/>
              <a:t>Εμφανής Κατανάλωση (</a:t>
            </a:r>
            <a:r>
              <a:rPr lang="en-US" dirty="0" smtClean="0"/>
              <a:t>Conspicuous Consumption</a:t>
            </a:r>
            <a:r>
              <a:rPr lang="el-GR" dirty="0" smtClean="0"/>
              <a:t>)</a:t>
            </a:r>
          </a:p>
          <a:p>
            <a:pPr lvl="1">
              <a:defRPr/>
            </a:pPr>
            <a:r>
              <a:rPr lang="el-GR" dirty="0" smtClean="0"/>
              <a:t>Παροχή εμφανών πειστηρίων για τη δυνατότητα αγοράς  προϊόντων πολυτελείας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Προϊόντα Σύμβολα Στάτους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dirty="0" smtClean="0"/>
              <a:t>4 κατηγορίες καταναλωτών</a:t>
            </a:r>
          </a:p>
          <a:p>
            <a:pPr lvl="1">
              <a:defRPr/>
            </a:pPr>
            <a:r>
              <a:rPr lang="el-GR" dirty="0" smtClean="0"/>
              <a:t>Πατρίκιος (</a:t>
            </a:r>
            <a:r>
              <a:rPr lang="en-US" dirty="0" smtClean="0"/>
              <a:t>patrician</a:t>
            </a:r>
            <a:r>
              <a:rPr lang="el-GR" dirty="0" smtClean="0"/>
              <a:t>)</a:t>
            </a:r>
          </a:p>
          <a:p>
            <a:pPr lvl="2">
              <a:defRPr/>
            </a:pPr>
            <a:r>
              <a:rPr lang="el-GR" dirty="0" smtClean="0"/>
              <a:t>Υψηλός Πλούτος – Χαμηλή Ανάγκη για στάτους</a:t>
            </a:r>
          </a:p>
          <a:p>
            <a:pPr lvl="1">
              <a:defRPr/>
            </a:pPr>
            <a:r>
              <a:rPr lang="el-GR" dirty="0" smtClean="0"/>
              <a:t>Νεόπλουτος</a:t>
            </a:r>
            <a:r>
              <a:rPr lang="en-US" dirty="0" smtClean="0"/>
              <a:t> (parvenu)</a:t>
            </a:r>
            <a:endParaRPr lang="el-GR" dirty="0" smtClean="0"/>
          </a:p>
          <a:p>
            <a:pPr lvl="2">
              <a:defRPr/>
            </a:pPr>
            <a:r>
              <a:rPr lang="el-GR" dirty="0"/>
              <a:t>Υψηλός Πλούτος </a:t>
            </a:r>
            <a:r>
              <a:rPr lang="el-GR" dirty="0" smtClean="0"/>
              <a:t>– Υψηλή Ανάγκη </a:t>
            </a:r>
            <a:r>
              <a:rPr lang="el-GR" dirty="0"/>
              <a:t>για </a:t>
            </a:r>
            <a:r>
              <a:rPr lang="el-GR" dirty="0" smtClean="0"/>
              <a:t>στάτους</a:t>
            </a:r>
          </a:p>
          <a:p>
            <a:pPr lvl="1">
              <a:defRPr/>
            </a:pPr>
            <a:r>
              <a:rPr lang="el-GR" dirty="0" smtClean="0"/>
              <a:t>Προλετάριος</a:t>
            </a:r>
            <a:r>
              <a:rPr lang="en-US" dirty="0" smtClean="0"/>
              <a:t> (proletarian)</a:t>
            </a:r>
            <a:endParaRPr lang="el-GR" dirty="0" smtClean="0"/>
          </a:p>
          <a:p>
            <a:pPr lvl="2">
              <a:defRPr/>
            </a:pPr>
            <a:r>
              <a:rPr lang="el-GR" dirty="0" smtClean="0"/>
              <a:t>Χαμηλός </a:t>
            </a:r>
            <a:r>
              <a:rPr lang="el-GR" dirty="0"/>
              <a:t>Πλούτος – Χαμηλή Ανάγκη για στάτους</a:t>
            </a:r>
          </a:p>
          <a:p>
            <a:pPr lvl="1">
              <a:defRPr/>
            </a:pPr>
            <a:r>
              <a:rPr lang="el-GR" dirty="0" smtClean="0"/>
              <a:t>Φιγουρατζής</a:t>
            </a:r>
            <a:r>
              <a:rPr lang="en-US" dirty="0" smtClean="0"/>
              <a:t> (poseur)</a:t>
            </a:r>
            <a:endParaRPr lang="el-GR" dirty="0"/>
          </a:p>
          <a:p>
            <a:pPr lvl="2">
              <a:defRPr/>
            </a:pPr>
            <a:r>
              <a:rPr lang="el-GR" dirty="0" smtClean="0"/>
              <a:t>Χαμηλός </a:t>
            </a:r>
            <a:r>
              <a:rPr lang="el-GR" dirty="0"/>
              <a:t>Πλούτος – Υψηλή</a:t>
            </a:r>
            <a:r>
              <a:rPr lang="el-GR" dirty="0" smtClean="0"/>
              <a:t> </a:t>
            </a:r>
            <a:r>
              <a:rPr lang="el-GR" dirty="0"/>
              <a:t>Ανάγκη για </a:t>
            </a:r>
            <a:r>
              <a:rPr lang="el-GR" dirty="0" smtClean="0"/>
              <a:t>στάτους</a:t>
            </a:r>
            <a:endParaRPr lang="en-US" dirty="0" smtClean="0"/>
          </a:p>
          <a:p>
            <a:pPr marL="914400" lvl="2" indent="0" algn="r">
              <a:buNone/>
              <a:defRPr/>
            </a:pPr>
            <a:r>
              <a:rPr lang="el-GR" sz="1900" dirty="0"/>
              <a:t>(</a:t>
            </a:r>
            <a:r>
              <a:rPr lang="en-US" sz="1900" dirty="0"/>
              <a:t>Hanes, </a:t>
            </a:r>
            <a:r>
              <a:rPr lang="en-US" sz="1900" dirty="0" err="1"/>
              <a:t>Nunes</a:t>
            </a:r>
            <a:r>
              <a:rPr lang="en-US" sz="1900" dirty="0"/>
              <a:t> &amp; </a:t>
            </a:r>
            <a:r>
              <a:rPr lang="en-US" sz="1900" dirty="0" err="1"/>
              <a:t>Dreza</a:t>
            </a:r>
            <a:r>
              <a:rPr lang="en-US" sz="1900" dirty="0"/>
              <a:t>, 2010</a:t>
            </a:r>
            <a:r>
              <a:rPr lang="el-GR" sz="1900" smtClean="0"/>
              <a:t>)</a:t>
            </a:r>
            <a:endParaRPr lang="el-GR" dirty="0" smtClean="0"/>
          </a:p>
          <a:p>
            <a:pPr lvl="1">
              <a:defRPr/>
            </a:pP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/>
            <a:r>
              <a:rPr lang="el-GR" sz="4000" b="1" dirty="0" smtClean="0">
                <a:latin typeface="+mj-lt"/>
              </a:rPr>
              <a:t>Τυπολογία</a:t>
            </a:r>
            <a:r>
              <a:rPr lang="en-US" sz="4000" b="1" dirty="0" smtClean="0">
                <a:latin typeface="+mj-lt"/>
              </a:rPr>
              <a:t> </a:t>
            </a:r>
            <a:r>
              <a:rPr lang="el-GR" sz="4000" b="1" dirty="0" smtClean="0">
                <a:latin typeface="+mj-lt"/>
              </a:rPr>
              <a:t>Επισήμανσης Στάτους </a:t>
            </a:r>
            <a:br>
              <a:rPr lang="el-GR" sz="4000" b="1" dirty="0" smtClean="0">
                <a:latin typeface="+mj-lt"/>
              </a:rPr>
            </a:br>
            <a:r>
              <a:rPr lang="el-GR" sz="4000" b="1" dirty="0" smtClean="0">
                <a:latin typeface="+mj-lt"/>
              </a:rPr>
              <a:t>(</a:t>
            </a:r>
            <a:r>
              <a:rPr lang="en-US" sz="4000" b="1" dirty="0" smtClean="0">
                <a:latin typeface="+mj-lt"/>
              </a:rPr>
              <a:t>Status Signaling</a:t>
            </a:r>
            <a:r>
              <a:rPr lang="el-GR" sz="4000" b="1" dirty="0" smtClean="0">
                <a:latin typeface="+mj-lt"/>
              </a:rPr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1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Κοινωνικές Τάξεις στην Παραδοσιακή Έρευνα Αγοράς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Δημογραφικά Στοιχεία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3810000" cy="3879280"/>
          </a:xfrm>
        </p:spPr>
        <p:txBody>
          <a:bodyPr/>
          <a:lstStyle/>
          <a:p>
            <a:r>
              <a:rPr lang="el-GR" dirty="0" smtClean="0"/>
              <a:t>Στην παραδοσιακή έρευνα μπορούν να αντληθούν πληροφορίες για την κοινωνική τάξη μέσα από τις ερωτήσεις που αφορούν στα δημογραφικά στοιχεία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8" name="Picture 2" descr="Δημογραφικά Στοιχεία&#10;Φύλο&#10;Ηλικία&#10;Ακαδημαϊκές Γνώσεις &#10;Επαγγελματική Κατάσταση&#10;Τόπος Κατοικίας" title="Παράδειγμα Καταγραφής Κοινωνικών Τάξεω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1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8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Στη σύγχρονη έρευνα στοιχεία για την κοινωνική τάξη αντλούνται από το ψηφιακό αποτύπωμα του καταναλωτή:</a:t>
            </a:r>
          </a:p>
          <a:p>
            <a:pPr lvl="1">
              <a:defRPr/>
            </a:pPr>
            <a:r>
              <a:rPr lang="en-US" dirty="0" smtClean="0"/>
              <a:t>Cookies</a:t>
            </a:r>
          </a:p>
          <a:p>
            <a:pPr lvl="1">
              <a:defRPr/>
            </a:pPr>
            <a:r>
              <a:rPr lang="el-GR" dirty="0" smtClean="0"/>
              <a:t>Σελίδες Κοινωνικής Δικτύωσης</a:t>
            </a:r>
          </a:p>
          <a:p>
            <a:pPr lvl="2">
              <a:defRPr/>
            </a:pPr>
            <a:r>
              <a:rPr lang="en-US" dirty="0" smtClean="0"/>
              <a:t>Facebook, Instagram 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Λογαριασμοί σε ηλεκτρονικά καταστήματα</a:t>
            </a:r>
          </a:p>
          <a:p>
            <a:pPr lvl="2">
              <a:defRPr/>
            </a:pPr>
            <a:r>
              <a:rPr lang="en-US" dirty="0" smtClean="0"/>
              <a:t>Amazon, E-bay </a:t>
            </a:r>
            <a:endParaRPr lang="en-GB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Κοινωνικές Τάξεις</a:t>
            </a:r>
            <a:r>
              <a:rPr lang="el-GR" dirty="0"/>
              <a:t> &amp;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Σύγχρονη Έρευνα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3600" dirty="0" smtClean="0"/>
              <a:t>Διαδικασία:</a:t>
            </a:r>
          </a:p>
          <a:p>
            <a:pPr lvl="1">
              <a:defRPr/>
            </a:pPr>
            <a:r>
              <a:rPr lang="el-GR" sz="3200" dirty="0" smtClean="0"/>
              <a:t>Καθαρισμός Δεδομένων</a:t>
            </a:r>
            <a:endParaRPr lang="en-US" sz="3200" dirty="0" smtClean="0"/>
          </a:p>
          <a:p>
            <a:pPr lvl="1">
              <a:defRPr/>
            </a:pPr>
            <a:r>
              <a:rPr lang="el-GR" sz="3200" dirty="0" smtClean="0"/>
              <a:t>Αποθήκη δεδομένων</a:t>
            </a:r>
          </a:p>
          <a:p>
            <a:pPr lvl="1">
              <a:defRPr/>
            </a:pPr>
            <a:r>
              <a:rPr lang="el-GR" sz="3200" dirty="0" smtClean="0"/>
              <a:t>Σχετικά Δεδομένα</a:t>
            </a:r>
          </a:p>
          <a:p>
            <a:pPr lvl="1">
              <a:defRPr/>
            </a:pPr>
            <a:r>
              <a:rPr lang="el-GR" sz="3200" dirty="0" smtClean="0"/>
              <a:t>Εξόρυξη Δεδομένων</a:t>
            </a:r>
          </a:p>
          <a:p>
            <a:pPr lvl="1">
              <a:defRPr/>
            </a:pPr>
            <a:r>
              <a:rPr lang="el-GR" sz="3200" dirty="0" smtClean="0"/>
              <a:t>Αποτίμηση &amp; Αναπαράσταση</a:t>
            </a:r>
          </a:p>
          <a:p>
            <a:pPr lvl="1">
              <a:defRPr/>
            </a:pPr>
            <a:endParaRPr lang="en-US" sz="900" dirty="0"/>
          </a:p>
          <a:p>
            <a:pPr marL="0" indent="0" algn="r">
              <a:buNone/>
            </a:pPr>
            <a:r>
              <a:rPr lang="el-GR" sz="2400" dirty="0" smtClean="0"/>
              <a:t>Νανόπουλος &amp; </a:t>
            </a:r>
            <a:r>
              <a:rPr lang="el-GR" sz="2400" dirty="0" err="1"/>
              <a:t>Μ</a:t>
            </a:r>
            <a:r>
              <a:rPr lang="el-GR" sz="2400" dirty="0" err="1" smtClean="0"/>
              <a:t>ανωλόπουλος</a:t>
            </a:r>
            <a:endParaRPr lang="en-US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Εξόρυξη Δεδομένων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Data Mining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Συμπεριφορά Καταναλωτή, </a:t>
            </a:r>
            <a:endParaRPr lang="el-GR" dirty="0" smtClean="0"/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 smtClean="0"/>
              <a:t>Ζαρκάδα</a:t>
            </a:r>
          </a:p>
          <a:p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x-none" dirty="0" smtClean="0"/>
              <a:t>Κατανόηση των όρων κουλτούρα, επιμέρους κουλτούρες, κοινωνική τάξη</a:t>
            </a:r>
          </a:p>
          <a:p>
            <a:r>
              <a:rPr lang="el-GR" altLang="x-none" dirty="0" smtClean="0"/>
              <a:t>Εξοικείωση με περαιτέρω διαστάσεις της κουλτούρας π.χ. επικοινωνιακή κουλτούρα και διαπολιτισμικά χαρακτηριστικά των καταναλωτών</a:t>
            </a:r>
            <a:endParaRPr lang="el-GR" altLang="x-none" dirty="0"/>
          </a:p>
          <a:p>
            <a:r>
              <a:rPr lang="el-GR" altLang="x-none" dirty="0" smtClean="0"/>
              <a:t>Διαπραγμάτευση ειδικών θεμάτων όπως το κοινωνικό κεφάλαιο και η κατανάλωση με στόχο την επισήμανση του στάτους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Έννοια </a:t>
            </a:r>
            <a:r>
              <a:rPr lang="el-GR" dirty="0"/>
              <a:t>της </a:t>
            </a:r>
            <a:r>
              <a:rPr lang="el-GR" dirty="0" smtClean="0"/>
              <a:t>Κουλτούρας</a:t>
            </a:r>
          </a:p>
          <a:p>
            <a:r>
              <a:rPr lang="el-GR" altLang="el-GR" dirty="0"/>
              <a:t>Επιμέρους </a:t>
            </a:r>
            <a:r>
              <a:rPr lang="el-GR" altLang="el-GR" dirty="0" smtClean="0"/>
              <a:t>Κουλτούρες</a:t>
            </a:r>
          </a:p>
          <a:p>
            <a:r>
              <a:rPr lang="el-GR" dirty="0"/>
              <a:t>Διάφορες Εκφάνσεις της </a:t>
            </a:r>
            <a:r>
              <a:rPr lang="el-GR" dirty="0" smtClean="0"/>
              <a:t>Κουλτούρας</a:t>
            </a:r>
            <a:endParaRPr lang="en-US" dirty="0" smtClean="0"/>
          </a:p>
          <a:p>
            <a:r>
              <a:rPr lang="el-GR" dirty="0" smtClean="0"/>
              <a:t>Η Επίδραση των Κοινωνικών Τάξεων</a:t>
            </a:r>
          </a:p>
          <a:p>
            <a:r>
              <a:rPr lang="el-GR" dirty="0"/>
              <a:t>Ειδικά Θέματα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Έννοια της Κουλτούρας</a:t>
            </a:r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l-GR" sz="3600" dirty="0" smtClean="0"/>
              <a:t>«Ένα </a:t>
            </a:r>
            <a:r>
              <a:rPr lang="el-GR" sz="3600" dirty="0"/>
              <a:t>σύνολο </a:t>
            </a:r>
            <a:r>
              <a:rPr lang="el-GR" sz="3600" b="1" dirty="0"/>
              <a:t>Κανόνων ή Σταθερών </a:t>
            </a:r>
            <a:r>
              <a:rPr lang="el-GR" sz="3600" b="1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l-GR" sz="3600" b="1" dirty="0" smtClean="0"/>
              <a:t>κοινό </a:t>
            </a:r>
            <a:r>
              <a:rPr lang="el-GR" sz="3600" dirty="0"/>
              <a:t>για τα μέλη μιας κοινωνίας, </a:t>
            </a:r>
            <a:r>
              <a:rPr lang="el-GR" sz="3600" dirty="0" smtClean="0"/>
              <a:t>τα </a:t>
            </a:r>
            <a:r>
              <a:rPr lang="el-GR" sz="3600" dirty="0"/>
              <a:t>οποία, όταν αποτελούν τη βάση της δράσης των μελών της κοινωνίας αυτής, </a:t>
            </a:r>
            <a:r>
              <a:rPr lang="el-GR" sz="3600" b="1" dirty="0"/>
              <a:t>παράγουν </a:t>
            </a:r>
            <a:r>
              <a:rPr lang="el-GR" sz="3600" b="1" dirty="0" smtClean="0"/>
              <a:t>Συμπεριφορά</a:t>
            </a:r>
            <a:r>
              <a:rPr lang="el-GR" sz="3600" dirty="0" smtClean="0"/>
              <a:t>, η </a:t>
            </a:r>
            <a:r>
              <a:rPr lang="el-GR" sz="3600" dirty="0"/>
              <a:t>οποία κυμαίνεται μέσα σε ένα σταθερό εύρος συμπεριφορών που τα μέλη θεωρούν </a:t>
            </a:r>
            <a:r>
              <a:rPr lang="el-GR" sz="3600" b="1" dirty="0"/>
              <a:t>σ</a:t>
            </a:r>
            <a:r>
              <a:rPr lang="el-GR" sz="3600" b="1" dirty="0" smtClean="0"/>
              <a:t>ωστές </a:t>
            </a:r>
            <a:r>
              <a:rPr lang="el-GR" sz="3600" b="1" dirty="0"/>
              <a:t>και </a:t>
            </a:r>
            <a:r>
              <a:rPr lang="el-GR" sz="3600" b="1" dirty="0" smtClean="0"/>
              <a:t>αποδεκτές</a:t>
            </a:r>
            <a:r>
              <a:rPr lang="el-GR" sz="3600" dirty="0" smtClean="0"/>
              <a:t>»</a:t>
            </a:r>
            <a:endParaRPr lang="el-GR" sz="3600" dirty="0"/>
          </a:p>
          <a:p>
            <a:pPr marL="265176" indent="-265176">
              <a:spcBef>
                <a:spcPts val="0"/>
              </a:spcBef>
              <a:buFont typeface="Wingdings 2"/>
              <a:buChar char=""/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 της κουλτούρας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Η κουλτούρα είναι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Κοινή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Διδακτή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Δυναμική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Προσαρμοστική, </a:t>
            </a:r>
            <a:r>
              <a:rPr lang="el-GR" sz="2400" dirty="0"/>
              <a:t>αλλά </a:t>
            </a:r>
            <a:r>
              <a:rPr lang="el-GR" sz="2400" dirty="0" smtClean="0"/>
              <a:t>ανθεκτική</a:t>
            </a:r>
            <a:endParaRPr lang="el-GR" sz="2400" dirty="0"/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κουλτούρα παρέχει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Ταυτότητα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Πλαίσιο Αναφοράς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 smtClean="0"/>
              <a:t>Συνοχή</a:t>
            </a:r>
            <a:endParaRPr lang="el-GR" sz="24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Χαρακτηριστικά Κουλτούρας</a:t>
            </a:r>
          </a:p>
        </p:txBody>
      </p:sp>
    </p:spTree>
    <p:extLst>
      <p:ext uri="{BB962C8B-B14F-4D97-AF65-F5344CB8AC3E}">
        <p14:creationId xmlns:p14="http://schemas.microsoft.com/office/powerpoint/2010/main" val="37043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Κουλτούρα &amp; Κοινωνικές Τάξεις  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Επιμέρους Κουλτούρες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5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1280</Words>
  <Application>Microsoft Office PowerPoint</Application>
  <PresentationFormat>Προβολή στην οθόνη (4:3)</PresentationFormat>
  <Paragraphs>366</Paragraphs>
  <Slides>36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Template_CC_BY_NC_ND_0</vt:lpstr>
      <vt:lpstr>Συμπεριφορά Καταναλωτή</vt:lpstr>
      <vt:lpstr>Χρηματοδότηση</vt:lpstr>
      <vt:lpstr>Άδειες Χρήσης</vt:lpstr>
      <vt:lpstr>Σκοποί ενότητας</vt:lpstr>
      <vt:lpstr>Περιεχόμενα ενότητας</vt:lpstr>
      <vt:lpstr>Η Έννοια της Κουλτούρας</vt:lpstr>
      <vt:lpstr>Ορισμός της κουλτούρας</vt:lpstr>
      <vt:lpstr>Χαρακτηριστικά Κουλτούρας</vt:lpstr>
      <vt:lpstr>Επιμέρους Κουλτούρες</vt:lpstr>
      <vt:lpstr>Επιμέρους Κουλτούρα</vt:lpstr>
      <vt:lpstr>Επιμέρους Κουλτούρες (1 από 2)</vt:lpstr>
      <vt:lpstr>Επιμέρους Κουλτούρες (2 από 2)</vt:lpstr>
      <vt:lpstr>Οι πιο Ομιλούμενες Γλώσσες</vt:lpstr>
      <vt:lpstr>Οι πιο Διαδεδομένες Θρησκείες </vt:lpstr>
      <vt:lpstr>Διάφορες Εκφάνσεις της Κουλτούρας</vt:lpstr>
      <vt:lpstr>Κουλτούρα Επικοινωνίας</vt:lpstr>
      <vt:lpstr>Κουλτούρα Επικοινωνίας ανά Χώρα</vt:lpstr>
      <vt:lpstr>Πολιτισμικές Διαστάσεις (1 από 2)</vt:lpstr>
      <vt:lpstr>Πολιτισμικές Διαστάσεις (2 από 2)</vt:lpstr>
      <vt:lpstr>Οι 5 Διαστάσεις της Κουλτούρας</vt:lpstr>
      <vt:lpstr>Οι κουλτούρες μέσα από τις διαφημίσεις του McDonald’s</vt:lpstr>
      <vt:lpstr>Ερώτημα για το Μάρκετινγκ</vt:lpstr>
      <vt:lpstr>Η Επίδραση των Κοινωνικών Τάξεων</vt:lpstr>
      <vt:lpstr>Κοινωνική Τάξη  Θεωρητικές Προσεγγίσεις (1 από 2)</vt:lpstr>
      <vt:lpstr>Κοινωνική Τάξη  Θεωρητικές Προσεγγίσεις (2 από 2)</vt:lpstr>
      <vt:lpstr>Κοινωνικές Τάξεις &amp;  Συμπεριφορά του Καταναλωτή</vt:lpstr>
      <vt:lpstr>Διαστάσεις των Κοινωνικών Τάξεων</vt:lpstr>
      <vt:lpstr>Ιεραρχία 5 Κοινωνικών Τάξεων</vt:lpstr>
      <vt:lpstr>Ειδικά Θέματα</vt:lpstr>
      <vt:lpstr>Το Κοινωνικό Κεφάλαιο</vt:lpstr>
      <vt:lpstr>Προϊόντα Σύμβολα Στάτους </vt:lpstr>
      <vt:lpstr>Τυπολογία Επισήμανσης Στάτους  (Status Signaling)  </vt:lpstr>
      <vt:lpstr>Κοινωνικές Τάξεις στην Παραδοσιακή Έρευνα Αγοράς</vt:lpstr>
      <vt:lpstr>Κοινωνικές Τάξεις &amp;  Σύγχρονη Έρευνα</vt:lpstr>
      <vt:lpstr>Εξόρυξη Δεδομένων  (Data Mining)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2015-10-12T18:44:37Z</dcterms:modified>
</cp:coreProperties>
</file>