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6"/>
  </p:notesMasterIdLst>
  <p:sldIdLst>
    <p:sldId id="256" r:id="rId3"/>
    <p:sldId id="259" r:id="rId4"/>
    <p:sldId id="257" r:id="rId5"/>
    <p:sldId id="589" r:id="rId6"/>
    <p:sldId id="789" r:id="rId7"/>
    <p:sldId id="785" r:id="rId8"/>
    <p:sldId id="753" r:id="rId9"/>
    <p:sldId id="790" r:id="rId10"/>
    <p:sldId id="754" r:id="rId11"/>
    <p:sldId id="792" r:id="rId12"/>
    <p:sldId id="755" r:id="rId13"/>
    <p:sldId id="791" r:id="rId14"/>
    <p:sldId id="756" r:id="rId15"/>
    <p:sldId id="793" r:id="rId16"/>
    <p:sldId id="757" r:id="rId17"/>
    <p:sldId id="758" r:id="rId18"/>
    <p:sldId id="794" r:id="rId19"/>
    <p:sldId id="796" r:id="rId20"/>
    <p:sldId id="759" r:id="rId21"/>
    <p:sldId id="798" r:id="rId22"/>
    <p:sldId id="795" r:id="rId23"/>
    <p:sldId id="799" r:id="rId24"/>
    <p:sldId id="786" r:id="rId25"/>
    <p:sldId id="761" r:id="rId26"/>
    <p:sldId id="762" r:id="rId27"/>
    <p:sldId id="800" r:id="rId28"/>
    <p:sldId id="763" r:id="rId29"/>
    <p:sldId id="801" r:id="rId30"/>
    <p:sldId id="764" r:id="rId31"/>
    <p:sldId id="765" r:id="rId32"/>
    <p:sldId id="766" r:id="rId33"/>
    <p:sldId id="802" r:id="rId34"/>
    <p:sldId id="767" r:id="rId35"/>
    <p:sldId id="803" r:id="rId36"/>
    <p:sldId id="768" r:id="rId37"/>
    <p:sldId id="804" r:id="rId38"/>
    <p:sldId id="787" r:id="rId39"/>
    <p:sldId id="769" r:id="rId40"/>
    <p:sldId id="805" r:id="rId41"/>
    <p:sldId id="770" r:id="rId42"/>
    <p:sldId id="771" r:id="rId43"/>
    <p:sldId id="806" r:id="rId44"/>
    <p:sldId id="772" r:id="rId45"/>
    <p:sldId id="807" r:id="rId46"/>
    <p:sldId id="773" r:id="rId47"/>
    <p:sldId id="774" r:id="rId48"/>
    <p:sldId id="775" r:id="rId49"/>
    <p:sldId id="809" r:id="rId50"/>
    <p:sldId id="811" r:id="rId51"/>
    <p:sldId id="776" r:id="rId52"/>
    <p:sldId id="777" r:id="rId53"/>
    <p:sldId id="810" r:id="rId54"/>
    <p:sldId id="788" r:id="rId55"/>
    <p:sldId id="778" r:id="rId56"/>
    <p:sldId id="779" r:id="rId57"/>
    <p:sldId id="812" r:id="rId58"/>
    <p:sldId id="780" r:id="rId59"/>
    <p:sldId id="781" r:id="rId60"/>
    <p:sldId id="813" r:id="rId61"/>
    <p:sldId id="782" r:id="rId62"/>
    <p:sldId id="783" r:id="rId63"/>
    <p:sldId id="784" r:id="rId64"/>
    <p:sldId id="354" r:id="rId6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4.xml"/><Relationship Id="rId13" Type="http://schemas.openxmlformats.org/officeDocument/2006/relationships/slide" Target="slides/slide31.xml"/><Relationship Id="rId18" Type="http://schemas.openxmlformats.org/officeDocument/2006/relationships/slide" Target="slides/slide41.xml"/><Relationship Id="rId26" Type="http://schemas.openxmlformats.org/officeDocument/2006/relationships/slide" Target="slides/slide58.xml"/><Relationship Id="rId3" Type="http://schemas.openxmlformats.org/officeDocument/2006/relationships/slide" Target="slides/slide11.xml"/><Relationship Id="rId21" Type="http://schemas.openxmlformats.org/officeDocument/2006/relationships/slide" Target="slides/slide46.xml"/><Relationship Id="rId7" Type="http://schemas.openxmlformats.org/officeDocument/2006/relationships/slide" Target="slides/slide19.xml"/><Relationship Id="rId12" Type="http://schemas.openxmlformats.org/officeDocument/2006/relationships/slide" Target="slides/slide30.xml"/><Relationship Id="rId17" Type="http://schemas.openxmlformats.org/officeDocument/2006/relationships/slide" Target="slides/slide40.xml"/><Relationship Id="rId25" Type="http://schemas.openxmlformats.org/officeDocument/2006/relationships/slide" Target="slides/slide57.xml"/><Relationship Id="rId2" Type="http://schemas.openxmlformats.org/officeDocument/2006/relationships/slide" Target="slides/slide9.xml"/><Relationship Id="rId16" Type="http://schemas.openxmlformats.org/officeDocument/2006/relationships/slide" Target="slides/slide38.xml"/><Relationship Id="rId20" Type="http://schemas.openxmlformats.org/officeDocument/2006/relationships/slide" Target="slides/slide45.xml"/><Relationship Id="rId29" Type="http://schemas.openxmlformats.org/officeDocument/2006/relationships/slide" Target="slides/slide62.xml"/><Relationship Id="rId1" Type="http://schemas.openxmlformats.org/officeDocument/2006/relationships/slide" Target="slides/slide7.xml"/><Relationship Id="rId6" Type="http://schemas.openxmlformats.org/officeDocument/2006/relationships/slide" Target="slides/slide16.xml"/><Relationship Id="rId11" Type="http://schemas.openxmlformats.org/officeDocument/2006/relationships/slide" Target="slides/slide29.xml"/><Relationship Id="rId24" Type="http://schemas.openxmlformats.org/officeDocument/2006/relationships/slide" Target="slides/slide55.xml"/><Relationship Id="rId5" Type="http://schemas.openxmlformats.org/officeDocument/2006/relationships/slide" Target="slides/slide15.xml"/><Relationship Id="rId15" Type="http://schemas.openxmlformats.org/officeDocument/2006/relationships/slide" Target="slides/slide35.xml"/><Relationship Id="rId23" Type="http://schemas.openxmlformats.org/officeDocument/2006/relationships/slide" Target="slides/slide54.xml"/><Relationship Id="rId28" Type="http://schemas.openxmlformats.org/officeDocument/2006/relationships/slide" Target="slides/slide61.xml"/><Relationship Id="rId10" Type="http://schemas.openxmlformats.org/officeDocument/2006/relationships/slide" Target="slides/slide27.xml"/><Relationship Id="rId19" Type="http://schemas.openxmlformats.org/officeDocument/2006/relationships/slide" Target="slides/slide43.xml"/><Relationship Id="rId4" Type="http://schemas.openxmlformats.org/officeDocument/2006/relationships/slide" Target="slides/slide13.xml"/><Relationship Id="rId9" Type="http://schemas.openxmlformats.org/officeDocument/2006/relationships/slide" Target="slides/slide25.xml"/><Relationship Id="rId14" Type="http://schemas.openxmlformats.org/officeDocument/2006/relationships/slide" Target="slides/slide33.xml"/><Relationship Id="rId22" Type="http://schemas.openxmlformats.org/officeDocument/2006/relationships/slide" Target="slides/slide50.xml"/><Relationship Id="rId27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3505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6641-2ECB-49C3-B73E-0FEDBBBBC37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227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9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Κατανεμημένα συστήματα ονομασίας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Οντότητες και ονόματα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Ονόματα ή διευθύνσεις;</a:t>
            </a:r>
          </a:p>
          <a:p>
            <a:pPr lvl="1"/>
            <a:r>
              <a:rPr lang="el-GR" altLang="el-GR" dirty="0" smtClean="0"/>
              <a:t>Η διεύθυνση χρειάζεται για τις λειτουργίες</a:t>
            </a:r>
          </a:p>
          <a:p>
            <a:pPr lvl="1"/>
            <a:r>
              <a:rPr lang="el-GR" altLang="el-GR" dirty="0" smtClean="0"/>
              <a:t>Δεν υποκαθιστά όμως το όνομα</a:t>
            </a:r>
          </a:p>
          <a:p>
            <a:pPr lvl="2"/>
            <a:r>
              <a:rPr lang="el-GR" altLang="el-GR" dirty="0" smtClean="0"/>
              <a:t>Μία </a:t>
            </a:r>
            <a:r>
              <a:rPr lang="el-GR" altLang="el-GR" dirty="0"/>
              <a:t>οντότητα μπορεί να έχει πολλές διευθύνσεις</a:t>
            </a:r>
          </a:p>
          <a:p>
            <a:pPr lvl="2"/>
            <a:r>
              <a:rPr lang="el-GR" altLang="el-GR" dirty="0"/>
              <a:t>Οι διευθύνσεις συνήθως εξαρτώνται από τη θέση</a:t>
            </a:r>
          </a:p>
          <a:p>
            <a:pPr lvl="1"/>
            <a:r>
              <a:rPr lang="el-GR" altLang="el-GR" dirty="0"/>
              <a:t>Προτιμάμε ονόματα ανεξάρτητα </a:t>
            </a:r>
            <a:r>
              <a:rPr lang="el-GR" altLang="el-GR" dirty="0" smtClean="0"/>
              <a:t>τοποθεσίας</a:t>
            </a:r>
          </a:p>
          <a:p>
            <a:pPr lvl="2"/>
            <a:r>
              <a:rPr lang="el-GR" altLang="el-GR" dirty="0" smtClean="0"/>
              <a:t>Δεν καταστρέφονται οι αναφορές μετά από κίνηση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82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Οντότητες και ονόματα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Αναγνωριστικό: ειδική περίπτωση ονόματος</a:t>
            </a:r>
          </a:p>
          <a:p>
            <a:pPr lvl="1" eaLnBrk="1" hangingPunct="1"/>
            <a:r>
              <a:rPr lang="el-GR" altLang="el-GR" dirty="0" smtClean="0"/>
              <a:t>Κάθε οντότητα αντιστοιχεί σε ένα αναγνωριστικό</a:t>
            </a:r>
          </a:p>
          <a:p>
            <a:pPr lvl="2"/>
            <a:r>
              <a:rPr lang="el-GR" altLang="el-GR" dirty="0" smtClean="0"/>
              <a:t>Και κάθε αναγνωριστικό σε μία οντότητα</a:t>
            </a:r>
          </a:p>
          <a:p>
            <a:pPr lvl="1" eaLnBrk="1" hangingPunct="1"/>
            <a:r>
              <a:rPr lang="el-GR" altLang="el-GR" dirty="0" smtClean="0"/>
              <a:t>Τα αναγνωριστικά δεν επαναχρησιμοποιούνται</a:t>
            </a:r>
          </a:p>
          <a:p>
            <a:pPr lvl="2"/>
            <a:r>
              <a:rPr lang="el-GR" altLang="el-GR" dirty="0" smtClean="0"/>
              <a:t>Οι αναφορές δεν αλλάζουν ποτέ σημασία</a:t>
            </a:r>
          </a:p>
          <a:p>
            <a:pPr lvl="1" eaLnBrk="1" hangingPunct="1"/>
            <a:r>
              <a:rPr lang="el-GR" altLang="el-GR" dirty="0" smtClean="0"/>
              <a:t>Ισότητα αναγνωριστικών =&gt; ταύτιση οντοτήτων</a:t>
            </a:r>
          </a:p>
          <a:p>
            <a:pPr lvl="1" eaLnBrk="1" hangingPunct="1"/>
            <a:r>
              <a:rPr lang="el-GR" altLang="el-GR" dirty="0" smtClean="0"/>
              <a:t>Η εξασφάλιση αυτών δεν είναι εύκολη</a:t>
            </a:r>
          </a:p>
          <a:p>
            <a:pPr lvl="2" eaLnBrk="1" hangingPunct="1"/>
            <a:r>
              <a:rPr lang="el-GR" altLang="el-GR" dirty="0" smtClean="0"/>
              <a:t>Πολλά συστήματα τις παρέχουν στατιστικά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3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Οντότητες και ονόματα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Αναγνωριστικά</a:t>
            </a:r>
            <a:r>
              <a:rPr lang="el-GR" altLang="el-GR" dirty="0"/>
              <a:t>: ακολουθίες </a:t>
            </a:r>
            <a:r>
              <a:rPr lang="el-GR" altLang="el-GR" dirty="0" err="1"/>
              <a:t>δυφίων</a:t>
            </a:r>
            <a:endParaRPr lang="el-GR" altLang="el-GR" dirty="0"/>
          </a:p>
          <a:p>
            <a:pPr lvl="1"/>
            <a:r>
              <a:rPr lang="el-GR" altLang="el-GR" dirty="0" smtClean="0"/>
              <a:t>Όπως και οι διευθύνσεις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Κατάλληλα </a:t>
            </a:r>
            <a:r>
              <a:rPr lang="el-GR" altLang="el-GR" dirty="0"/>
              <a:t>για επεξεργασία από </a:t>
            </a:r>
            <a:r>
              <a:rPr lang="el-GR" altLang="el-GR" dirty="0" smtClean="0"/>
              <a:t>μηχανές</a:t>
            </a:r>
            <a:endParaRPr lang="el-GR" altLang="el-GR" dirty="0"/>
          </a:p>
          <a:p>
            <a:pPr lvl="1"/>
            <a:r>
              <a:rPr lang="el-GR" altLang="el-GR" dirty="0"/>
              <a:t>Διευκολύνουν τη </a:t>
            </a:r>
            <a:r>
              <a:rPr lang="el-GR" altLang="el-GR" dirty="0" smtClean="0"/>
              <a:t>μοναδικότητα</a:t>
            </a:r>
            <a:endParaRPr lang="el-GR" altLang="el-GR" dirty="0"/>
          </a:p>
          <a:p>
            <a:r>
              <a:rPr lang="el-GR" altLang="el-GR" dirty="0"/>
              <a:t>Ονόματα: ακολουθίες χαρακτήρων</a:t>
            </a:r>
          </a:p>
          <a:p>
            <a:pPr lvl="1"/>
            <a:r>
              <a:rPr lang="el-GR" altLang="el-GR" dirty="0" smtClean="0"/>
              <a:t>Για </a:t>
            </a:r>
            <a:r>
              <a:rPr lang="el-GR" altLang="el-GR" dirty="0"/>
              <a:t>απομνημόνευση από τους χρήστες</a:t>
            </a:r>
          </a:p>
          <a:p>
            <a:pPr lvl="1"/>
            <a:r>
              <a:rPr lang="el-GR" altLang="el-GR" dirty="0"/>
              <a:t>Παράδειγμα: όνομα </a:t>
            </a:r>
            <a:r>
              <a:rPr lang="en-US" altLang="el-GR" dirty="0"/>
              <a:t>DNS</a:t>
            </a:r>
            <a:r>
              <a:rPr lang="el-GR" altLang="el-GR" dirty="0"/>
              <a:t> και διεύθυνση </a:t>
            </a:r>
            <a:r>
              <a:rPr lang="en-US" altLang="el-GR" dirty="0"/>
              <a:t>IP</a:t>
            </a:r>
            <a:endParaRPr lang="el-GR" altLang="el-GR" dirty="0"/>
          </a:p>
          <a:p>
            <a:pPr lvl="2"/>
            <a:r>
              <a:rPr lang="el-GR" altLang="el-GR" dirty="0"/>
              <a:t>Το όνομα </a:t>
            </a:r>
            <a:r>
              <a:rPr lang="en-US" altLang="el-GR" dirty="0"/>
              <a:t>DNS</a:t>
            </a:r>
            <a:r>
              <a:rPr lang="el-GR" altLang="el-GR" dirty="0"/>
              <a:t> μεταφράζεται σε διεύθυνση </a:t>
            </a:r>
            <a:r>
              <a:rPr lang="en-US" altLang="el-GR" dirty="0" smtClean="0"/>
              <a:t>IP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033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Χώροι ονομάτων (1 από 3)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Χώρος ονομάτων: κατευθυνόμενο γράφημα</a:t>
            </a:r>
          </a:p>
          <a:p>
            <a:pPr lvl="1" eaLnBrk="1" hangingPunct="1"/>
            <a:r>
              <a:rPr lang="el-GR" altLang="el-GR" dirty="0" smtClean="0"/>
              <a:t>Κόμβοι φύλλα: παριστάνουν τις οντότητες</a:t>
            </a:r>
          </a:p>
          <a:p>
            <a:pPr lvl="2" eaLnBrk="1" hangingPunct="1"/>
            <a:r>
              <a:rPr lang="el-GR" altLang="el-GR" dirty="0" smtClean="0"/>
              <a:t>Αποθηκεύουν στοιχεία σχετικά με αυτές</a:t>
            </a:r>
          </a:p>
          <a:p>
            <a:pPr lvl="1" eaLnBrk="1" hangingPunct="1"/>
            <a:r>
              <a:rPr lang="el-GR" altLang="el-GR" dirty="0" smtClean="0"/>
              <a:t>Κόμβοι ευρετηρίου: πίνακες ευρετηρίου</a:t>
            </a:r>
          </a:p>
          <a:p>
            <a:pPr lvl="2" eaLnBrk="1" hangingPunct="1"/>
            <a:r>
              <a:rPr lang="el-GR" altLang="el-GR" dirty="0" smtClean="0"/>
              <a:t>Αντιστοίχιση ονόματος σε κάθε εξερχόμενη ακμή</a:t>
            </a:r>
          </a:p>
          <a:p>
            <a:pPr lvl="2" eaLnBrk="1" hangingPunct="1"/>
            <a:r>
              <a:rPr lang="el-GR" altLang="el-GR" dirty="0" smtClean="0"/>
              <a:t>Συνήθως γράφουμε ονόματα στους κόμβους</a:t>
            </a:r>
          </a:p>
          <a:p>
            <a:pPr lvl="1" eaLnBrk="1" hangingPunct="1"/>
            <a:r>
              <a:rPr lang="el-GR" altLang="el-GR" dirty="0" smtClean="0"/>
              <a:t>Ρίζα: κόμβος με εξερχόμενες ακμές μόνο</a:t>
            </a:r>
          </a:p>
          <a:p>
            <a:pPr lvl="2"/>
            <a:r>
              <a:rPr lang="el-GR" altLang="el-GR" dirty="0" smtClean="0"/>
              <a:t>Δεν είναι απαραίτητα μοναδική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94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Χώροι ονομάτων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Όνομα διαδρομής: ακολουθία </a:t>
            </a:r>
            <a:r>
              <a:rPr lang="el-GR" altLang="el-GR" dirty="0" smtClean="0"/>
              <a:t>ονομάτων</a:t>
            </a:r>
            <a:endParaRPr lang="el-GR" altLang="el-GR" dirty="0"/>
          </a:p>
          <a:p>
            <a:pPr lvl="1"/>
            <a:r>
              <a:rPr lang="el-GR" altLang="el-GR" dirty="0"/>
              <a:t>Απόλυτο: ξεκινά από τη ρίζα</a:t>
            </a:r>
          </a:p>
          <a:p>
            <a:pPr lvl="1"/>
            <a:r>
              <a:rPr lang="el-GR" altLang="el-GR" dirty="0"/>
              <a:t>Σχετικό: δεν ξεκινά από τη </a:t>
            </a:r>
            <a:r>
              <a:rPr lang="el-GR" altLang="el-GR" dirty="0" smtClean="0"/>
              <a:t>ρίζα</a:t>
            </a:r>
          </a:p>
          <a:p>
            <a:pPr lvl="2"/>
            <a:r>
              <a:rPr lang="el-GR" altLang="el-GR" dirty="0" smtClean="0"/>
              <a:t>Ερμηνεύεται με βάση έναν κόμβο εκκίνησης</a:t>
            </a:r>
            <a:endParaRPr lang="el-GR" altLang="el-GR" dirty="0"/>
          </a:p>
          <a:p>
            <a:r>
              <a:rPr lang="el-GR" altLang="el-GR" dirty="0"/>
              <a:t>Χώροι ονομάτων και ευρετήρια αρχείων</a:t>
            </a:r>
          </a:p>
          <a:p>
            <a:pPr lvl="1"/>
            <a:r>
              <a:rPr lang="el-GR" altLang="el-GR" dirty="0" smtClean="0"/>
              <a:t>Κάθε σύστημα αρχείων είναι ένας χώρος</a:t>
            </a:r>
          </a:p>
          <a:p>
            <a:pPr lvl="1"/>
            <a:r>
              <a:rPr lang="el-GR" altLang="el-GR" dirty="0" smtClean="0"/>
              <a:t>Διάκριση </a:t>
            </a:r>
            <a:r>
              <a:rPr lang="el-GR" altLang="el-GR" dirty="0"/>
              <a:t>ακμών στις διαδρομές με /</a:t>
            </a:r>
          </a:p>
          <a:p>
            <a:pPr lvl="1"/>
            <a:r>
              <a:rPr lang="el-GR" altLang="el-GR" dirty="0"/>
              <a:t>Οι απόλυτες διαδρομές αρχίζουν με </a:t>
            </a:r>
            <a:r>
              <a:rPr lang="el-GR" altLang="el-GR" dirty="0" smtClean="0"/>
              <a:t>/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238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Χώροι ονομάτων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pic>
        <p:nvPicPr>
          <p:cNvPr id="9222" name="Picture 7" descr="Σχήμα που εμφανίζει την υλοποίηση ενός χώρου ονομάτων με την δομή δένδρ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196752"/>
            <a:ext cx="36163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89041"/>
            <a:ext cx="8382000" cy="26117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Πρακτικές υλοποιήσεις χώρων ονομάτων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γράφημα μπορεί να είναι δένδρο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Μία απόλυτη διαδρομή ανά κόμβο: </a:t>
            </a:r>
            <a:r>
              <a:rPr lang="en-US" altLang="el-GR" dirty="0" smtClean="0"/>
              <a:t>MS</a:t>
            </a:r>
            <a:r>
              <a:rPr lang="el-GR" altLang="el-GR" dirty="0" smtClean="0"/>
              <a:t>-</a:t>
            </a:r>
            <a:r>
              <a:rPr lang="en-US" altLang="el-GR" dirty="0" smtClean="0"/>
              <a:t>Windows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γράφημα μπορεί να είναι </a:t>
            </a:r>
            <a:r>
              <a:rPr lang="el-GR" altLang="el-GR" dirty="0" err="1" smtClean="0"/>
              <a:t>ακυκλικό</a:t>
            </a:r>
            <a:endParaRPr lang="el-GR" altLang="el-GR" dirty="0" smtClean="0"/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Πεπερασμένες διαδρομές (μήκος - πλήθος)</a:t>
            </a:r>
            <a:r>
              <a:rPr lang="en-US" altLang="el-GR" dirty="0" smtClean="0"/>
              <a:t>: UNIX</a:t>
            </a:r>
            <a:endParaRPr lang="el-GR" altLang="el-G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93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ονομάτων (1 από 3)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Αναζήτηση στο χώρο ονομάτων</a:t>
            </a:r>
          </a:p>
          <a:p>
            <a:pPr lvl="1" eaLnBrk="1" hangingPunct="1"/>
            <a:r>
              <a:rPr lang="el-GR" altLang="el-GR" dirty="0" smtClean="0"/>
              <a:t>Η είσοδος είναι ένα όνομα διαδρομής</a:t>
            </a:r>
          </a:p>
          <a:p>
            <a:pPr lvl="1" eaLnBrk="1" hangingPunct="1"/>
            <a:r>
              <a:rPr lang="el-GR" altLang="el-GR" dirty="0" smtClean="0"/>
              <a:t>Ξεκινάμε από ρίζα ή από άλλο κόμβο</a:t>
            </a:r>
          </a:p>
          <a:p>
            <a:pPr lvl="1" eaLnBrk="1" hangingPunct="1"/>
            <a:r>
              <a:rPr lang="el-GR" altLang="el-GR" dirty="0" smtClean="0"/>
              <a:t>Σε κάθε κόμβο βρίσκουμε την επόμενη ακμή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42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Ανάλυση ονομάτων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Μηχανισμός κλειστότητας</a:t>
            </a:r>
          </a:p>
          <a:p>
            <a:pPr lvl="1"/>
            <a:r>
              <a:rPr lang="el-GR" altLang="el-GR" dirty="0" smtClean="0"/>
              <a:t>Επιλογή αρχικού κόμβου ανάλυσης</a:t>
            </a:r>
          </a:p>
          <a:p>
            <a:pPr lvl="1"/>
            <a:r>
              <a:rPr lang="el-GR" altLang="el-GR" dirty="0" smtClean="0"/>
              <a:t>Απόλυτα ονόματα: ξεκινάμε από ρίζα</a:t>
            </a:r>
          </a:p>
          <a:p>
            <a:pPr lvl="2"/>
            <a:r>
              <a:rPr lang="el-GR" altLang="el-GR" dirty="0" smtClean="0"/>
              <a:t>Το λειτουργικό πρέπει να ξέρει να βρίσκει η ρίζα</a:t>
            </a:r>
          </a:p>
          <a:p>
            <a:pPr lvl="2"/>
            <a:r>
              <a:rPr lang="el-GR" altLang="el-GR" dirty="0" smtClean="0"/>
              <a:t>Στο </a:t>
            </a:r>
            <a:r>
              <a:rPr lang="en-US" altLang="el-GR" dirty="0" smtClean="0"/>
              <a:t>UNIX</a:t>
            </a:r>
            <a:r>
              <a:rPr lang="el-GR" altLang="el-GR" dirty="0" smtClean="0"/>
              <a:t> είναι ο </a:t>
            </a:r>
            <a:r>
              <a:rPr lang="en-US" altLang="el-GR" dirty="0" err="1" smtClean="0"/>
              <a:t>i</a:t>
            </a:r>
            <a:r>
              <a:rPr lang="en-US" altLang="el-GR" dirty="0" smtClean="0"/>
              <a:t>-</a:t>
            </a:r>
            <a:r>
              <a:rPr lang="el-GR" altLang="el-GR" dirty="0" smtClean="0"/>
              <a:t>κόμβος στη θέση μηδέν</a:t>
            </a:r>
          </a:p>
          <a:p>
            <a:pPr lvl="1"/>
            <a:r>
              <a:rPr lang="el-GR" altLang="el-GR" dirty="0" smtClean="0"/>
              <a:t>Σχετικά ονόματα: ξεκινάμε από γνωστό κόμβο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9446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Ανάλυση ονομάτων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pic>
        <p:nvPicPr>
          <p:cNvPr id="5" name="Picture 4" descr="Σχήμα που εμφανίζει την υλοποίηση ενός χώρου ονομάτων με ψευδόνυμα με την δομή δένδρ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60" y="1268760"/>
            <a:ext cx="3615190" cy="25351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91973"/>
            <a:ext cx="8229600" cy="2034190"/>
          </a:xfrm>
        </p:spPr>
        <p:txBody>
          <a:bodyPr>
            <a:normAutofit/>
          </a:bodyPr>
          <a:lstStyle/>
          <a:p>
            <a:r>
              <a:rPr lang="el-GR" altLang="el-GR" dirty="0"/>
              <a:t>Ψευδώνυμα: </a:t>
            </a:r>
            <a:r>
              <a:rPr lang="el-GR" altLang="el-GR" dirty="0" smtClean="0"/>
              <a:t>πολλαπλά ονόματα </a:t>
            </a:r>
            <a:r>
              <a:rPr lang="el-GR" altLang="el-GR" dirty="0"/>
              <a:t>οντοτήτων</a:t>
            </a:r>
          </a:p>
          <a:p>
            <a:pPr lvl="1"/>
            <a:r>
              <a:rPr lang="el-GR" altLang="el-GR" dirty="0"/>
              <a:t>Σύνδεσμοι: ισότιμες διαδρομές</a:t>
            </a:r>
          </a:p>
          <a:p>
            <a:pPr lvl="1"/>
            <a:r>
              <a:rPr lang="el-GR" altLang="el-GR" dirty="0"/>
              <a:t>Συμβολικοί σύνδεσμοι: μία βασική διαδρομή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0587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Συγχώνευση (1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Συγχώνευση χώρων με εγκατάσταση</a:t>
            </a:r>
          </a:p>
          <a:p>
            <a:pPr lvl="1" eaLnBrk="1" hangingPunct="1"/>
            <a:r>
              <a:rPr lang="el-GR" altLang="el-GR" dirty="0" smtClean="0"/>
              <a:t>Σημείο εγκατάστασης: κόμβος αρχικού</a:t>
            </a:r>
          </a:p>
          <a:p>
            <a:pPr lvl="1" eaLnBrk="1" hangingPunct="1"/>
            <a:r>
              <a:rPr lang="el-GR" altLang="el-GR" dirty="0" err="1" smtClean="0"/>
              <a:t>Εγκαθιστούμενο</a:t>
            </a:r>
            <a:r>
              <a:rPr lang="el-GR" altLang="el-GR" dirty="0" smtClean="0"/>
              <a:t> σημείο: κόμβος νέου</a:t>
            </a:r>
          </a:p>
          <a:p>
            <a:pPr lvl="2" eaLnBrk="1" hangingPunct="1"/>
            <a:r>
              <a:rPr lang="el-GR" altLang="el-GR" dirty="0" smtClean="0"/>
              <a:t>Εμφανίζεται στο σημείο εγκατάστασης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Προέρχεται από το σύστημα αρχείων του </a:t>
            </a:r>
            <a:r>
              <a:rPr lang="en-US" altLang="el-GR" dirty="0" smtClean="0"/>
              <a:t>UNIX</a:t>
            </a:r>
          </a:p>
          <a:p>
            <a:pPr lvl="1" eaLnBrk="1" hangingPunct="1"/>
            <a:r>
              <a:rPr lang="el-GR" altLang="el-GR" dirty="0" smtClean="0"/>
              <a:t>Εντοπισμός </a:t>
            </a:r>
            <a:r>
              <a:rPr lang="el-GR" altLang="el-GR" dirty="0" err="1" smtClean="0"/>
              <a:t>εγκαθιστούμενου</a:t>
            </a:r>
            <a:r>
              <a:rPr lang="el-GR" altLang="el-GR" dirty="0" smtClean="0"/>
              <a:t> σημείου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Πρωτόκολλο, εξυπηρετητής, </a:t>
            </a:r>
            <a:r>
              <a:rPr lang="el-GR" altLang="el-GR" dirty="0" err="1" smtClean="0"/>
              <a:t>εγκαθιστούμενο</a:t>
            </a:r>
            <a:r>
              <a:rPr lang="el-GR" altLang="el-GR" dirty="0" smtClean="0"/>
              <a:t> σημείο</a:t>
            </a:r>
          </a:p>
          <a:p>
            <a:pPr lvl="1" eaLnBrk="1" hangingPunct="1"/>
            <a:r>
              <a:rPr lang="el-GR" altLang="el-GR" dirty="0" smtClean="0"/>
              <a:t>Ασύμμετρη σχέση μεταξύ χώρων ονομάτων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6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Συγχώνευση (2 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pic>
        <p:nvPicPr>
          <p:cNvPr id="5" name="Content Placeholder 11" descr="Σχήμα που εμφανίζει δύο δενδρικούς γράφους  ονομασία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0" y="1484784"/>
            <a:ext cx="2895198" cy="1815126"/>
          </a:xfrm>
          <a:prstGeom prst="rect">
            <a:avLst/>
          </a:prstGeom>
        </p:spPr>
      </p:pic>
      <p:pic>
        <p:nvPicPr>
          <p:cNvPr id="6" name="Content Placeholder 13" descr="Σχήμα που εμφανίζει τον  γενικό γράφο που προκύπτει από την συγχώνευση των πρώτων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470472"/>
            <a:ext cx="2535238" cy="18145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15934"/>
            <a:ext cx="8229600" cy="2610229"/>
          </a:xfrm>
        </p:spPr>
        <p:txBody>
          <a:bodyPr/>
          <a:lstStyle/>
          <a:p>
            <a:r>
              <a:rPr lang="el-GR" dirty="0" smtClean="0"/>
              <a:t>Παράδειγμα:</a:t>
            </a:r>
            <a:r>
              <a:rPr lang="en-US" dirty="0" smtClean="0"/>
              <a:t> NFS</a:t>
            </a:r>
          </a:p>
          <a:p>
            <a:pPr lvl="1"/>
            <a:r>
              <a:rPr lang="el-GR" dirty="0" smtClean="0"/>
              <a:t>Το σύστημα </a:t>
            </a:r>
            <a:r>
              <a:rPr lang="en-US" dirty="0" smtClean="0"/>
              <a:t>NS2</a:t>
            </a:r>
            <a:r>
              <a:rPr lang="el-GR" dirty="0" smtClean="0"/>
              <a:t> εγκαθίσταται στο </a:t>
            </a:r>
            <a:r>
              <a:rPr lang="en-US" dirty="0" smtClean="0"/>
              <a:t>NS1</a:t>
            </a:r>
          </a:p>
          <a:p>
            <a:pPr lvl="1"/>
            <a:r>
              <a:rPr lang="el-GR" dirty="0" smtClean="0"/>
              <a:t>Σημείο εγκατάστασης το </a:t>
            </a:r>
            <a:r>
              <a:rPr lang="en-US" dirty="0" smtClean="0"/>
              <a:t>C</a:t>
            </a:r>
            <a:endParaRPr lang="el-GR" dirty="0" smtClean="0"/>
          </a:p>
          <a:p>
            <a:pPr lvl="1"/>
            <a:r>
              <a:rPr lang="el-GR" dirty="0" smtClean="0"/>
              <a:t>Η ρίζα του </a:t>
            </a:r>
            <a:r>
              <a:rPr lang="en-US" dirty="0" smtClean="0"/>
              <a:t>NS2</a:t>
            </a:r>
            <a:r>
              <a:rPr lang="el-GR" dirty="0" smtClean="0"/>
              <a:t> εμφανίζεται στο </a:t>
            </a:r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034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Συγχώνευση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Συγχώνευση χώρων με νέα </a:t>
            </a:r>
            <a:r>
              <a:rPr lang="el-GR" altLang="el-GR" dirty="0" smtClean="0"/>
              <a:t>ρίζα</a:t>
            </a:r>
            <a:endParaRPr lang="el-GR" altLang="el-GR" dirty="0"/>
          </a:p>
          <a:p>
            <a:pPr lvl="1"/>
            <a:r>
              <a:rPr lang="el-GR" altLang="el-GR" dirty="0"/>
              <a:t>Δημιουργία νέας ρίζας</a:t>
            </a:r>
          </a:p>
          <a:p>
            <a:pPr lvl="1"/>
            <a:r>
              <a:rPr lang="el-GR" altLang="el-GR" dirty="0"/>
              <a:t>Οι παλιές ρίζες γίνονται παιδιά της νέας</a:t>
            </a:r>
          </a:p>
          <a:p>
            <a:pPr lvl="2"/>
            <a:r>
              <a:rPr lang="el-GR" altLang="el-GR" dirty="0"/>
              <a:t>Αλλάζουν τα απόλυτα ονόματα </a:t>
            </a:r>
            <a:r>
              <a:rPr lang="el-GR" altLang="el-GR" dirty="0" smtClean="0"/>
              <a:t>διαδρομής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Κάθε ρίζα πρέπει να έχει μοναδικό αναγνωριστικό</a:t>
            </a:r>
          </a:p>
          <a:p>
            <a:pPr lvl="2"/>
            <a:r>
              <a:rPr lang="el-GR" altLang="el-GR" dirty="0" smtClean="0"/>
              <a:t>Το μέγεθος της νέας ρίζας μπορεί να είναι μεγάλο</a:t>
            </a:r>
            <a:endParaRPr lang="el-GR" altLang="el-GR" dirty="0"/>
          </a:p>
          <a:p>
            <a:pPr lvl="1"/>
            <a:r>
              <a:rPr lang="el-GR" altLang="el-GR" dirty="0"/>
              <a:t>Συμμετρική σχέση μεταξύ </a:t>
            </a:r>
            <a:r>
              <a:rPr lang="el-GR" altLang="el-GR" dirty="0" smtClean="0"/>
              <a:t>χώρων ονομάτων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7511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Συγχώνευση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pic>
        <p:nvPicPr>
          <p:cNvPr id="5" name="Content Placeholder 11" descr="Σχήμα που εμφανίζει δύο δενδρικούς γράφους  ονομασία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0" y="1484784"/>
            <a:ext cx="2895198" cy="1815126"/>
          </a:xfrm>
          <a:prstGeom prst="rect">
            <a:avLst/>
          </a:prstGeom>
        </p:spPr>
      </p:pic>
      <p:pic>
        <p:nvPicPr>
          <p:cNvPr id="7" name="Picture 14" descr="Σχήμα που εμφανίζει το συγχωνευμένο γράφο ονομασίας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290"/>
            <a:ext cx="2894013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15934"/>
            <a:ext cx="8229600" cy="2610229"/>
          </a:xfrm>
        </p:spPr>
        <p:txBody>
          <a:bodyPr/>
          <a:lstStyle/>
          <a:p>
            <a:r>
              <a:rPr lang="el-GR" dirty="0" smtClean="0"/>
              <a:t>Παράδειγμα:</a:t>
            </a:r>
            <a:r>
              <a:rPr lang="en-US" dirty="0" smtClean="0"/>
              <a:t> GNS</a:t>
            </a:r>
          </a:p>
          <a:p>
            <a:pPr lvl="1"/>
            <a:r>
              <a:rPr lang="el-GR" dirty="0" smtClean="0"/>
              <a:t>Όλα τα ονόματα περιέχουν αναγνωριστικό</a:t>
            </a:r>
            <a:endParaRPr lang="en-US" dirty="0" smtClean="0"/>
          </a:p>
          <a:p>
            <a:pPr lvl="1"/>
            <a:r>
              <a:rPr lang="el-GR" dirty="0" smtClean="0"/>
              <a:t>Πρώτα εντοπίζουμε το αναγνωριστικό</a:t>
            </a:r>
          </a:p>
          <a:p>
            <a:pPr lvl="1"/>
            <a:r>
              <a:rPr lang="el-GR" dirty="0" smtClean="0"/>
              <a:t>Μετά αναλύουμε το υπόλοιπο όνομα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368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Υπηρεσίες </a:t>
            </a:r>
            <a:r>
              <a:rPr lang="el-GR" altLang="el-GR" dirty="0" smtClean="0"/>
              <a:t>ονομασίας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ονομασίας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7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Κατανεμημένη ονομασία (1 από 5)</a:t>
            </a:r>
          </a:p>
        </p:txBody>
      </p:sp>
      <p:pic>
        <p:nvPicPr>
          <p:cNvPr id="13318" name="Picture 8" descr="Σχήμα που εμφανίζει τα επίπεδα στο δενδρικό γράφο κατανεμημένης ονομασία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572" y="1196752"/>
            <a:ext cx="47117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13100"/>
            <a:ext cx="8382000" cy="31877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l-GR" altLang="el-GR" dirty="0" smtClean="0"/>
              <a:t>Υπηρεσία ονομασίας: διαχείριση χώρου ονομάτων</a:t>
            </a:r>
          </a:p>
          <a:p>
            <a:pPr lvl="1" eaLnBrk="1" hangingPunct="1"/>
            <a:r>
              <a:rPr lang="el-GR" altLang="el-GR" dirty="0" smtClean="0"/>
              <a:t>Υλοποιείται από εξυπηρετητές ονομάτων </a:t>
            </a:r>
          </a:p>
          <a:p>
            <a:pPr eaLnBrk="1" hangingPunct="1"/>
            <a:r>
              <a:rPr lang="el-GR" altLang="el-GR" dirty="0" smtClean="0"/>
              <a:t>Καθολικό επίπεδο: ρίζα και οργανισμοί</a:t>
            </a:r>
          </a:p>
          <a:p>
            <a:pPr lvl="1" eaLnBrk="1" hangingPunct="1"/>
            <a:r>
              <a:rPr lang="el-GR" altLang="el-GR" dirty="0" smtClean="0"/>
              <a:t>Αξιοπιστία αλλά και φόρτος κοντά στη ρίζα</a:t>
            </a:r>
          </a:p>
          <a:p>
            <a:pPr lvl="1" eaLnBrk="1" hangingPunct="1"/>
            <a:r>
              <a:rPr lang="el-GR" altLang="el-GR" dirty="0" smtClean="0"/>
              <a:t>Σπάνιες αλλαγές: αποθήκευση σε κρυφή μνήμη</a:t>
            </a:r>
          </a:p>
          <a:p>
            <a:pPr lvl="1" eaLnBrk="1" hangingPunct="1"/>
            <a:r>
              <a:rPr lang="el-GR" altLang="el-GR" dirty="0" smtClean="0"/>
              <a:t>Πολλοί εξυπηρετητές με το ίδιο περιεχόμενο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00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Κατανεμημένη ονομασία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Διαχειριστικό επίπεδο</a:t>
            </a:r>
            <a:r>
              <a:rPr lang="en-US" altLang="el-GR" dirty="0" smtClean="0"/>
              <a:t>:</a:t>
            </a:r>
            <a:r>
              <a:rPr lang="el-GR" altLang="el-GR" dirty="0" smtClean="0"/>
              <a:t> λειτουργικές μονάδες</a:t>
            </a:r>
          </a:p>
          <a:p>
            <a:pPr lvl="1" eaLnBrk="1" hangingPunct="1"/>
            <a:r>
              <a:rPr lang="el-GR" altLang="el-GR" dirty="0" smtClean="0"/>
              <a:t>Παρόμοιο με καθολικό επίπεδο ή διοικητικό</a:t>
            </a:r>
          </a:p>
          <a:p>
            <a:pPr lvl="1" eaLnBrk="1" hangingPunct="1"/>
            <a:r>
              <a:rPr lang="el-GR" altLang="el-GR" dirty="0" smtClean="0"/>
              <a:t>Εξαρτάται από το χώρο ονομάτων</a:t>
            </a:r>
          </a:p>
          <a:p>
            <a:pPr eaLnBrk="1" hangingPunct="1"/>
            <a:r>
              <a:rPr lang="el-GR" altLang="el-GR" dirty="0" smtClean="0"/>
              <a:t>Διοικητικό επίπεδο: μέλη μονάδων</a:t>
            </a:r>
          </a:p>
          <a:p>
            <a:pPr lvl="1" eaLnBrk="1" hangingPunct="1"/>
            <a:r>
              <a:rPr lang="el-GR" altLang="el-GR" dirty="0" smtClean="0"/>
              <a:t>Μικρότερος φόρτος και αξιοπιστία στα φύλλα</a:t>
            </a:r>
          </a:p>
          <a:p>
            <a:pPr lvl="1" eaLnBrk="1" hangingPunct="1"/>
            <a:r>
              <a:rPr lang="el-GR" altLang="el-GR" dirty="0" smtClean="0"/>
              <a:t>Γρήγορη απόκριση: η κρυφή μνήμη δεν αποδίδει</a:t>
            </a:r>
          </a:p>
          <a:p>
            <a:pPr lvl="1" eaLnBrk="1" hangingPunct="1"/>
            <a:r>
              <a:rPr lang="el-GR" altLang="el-GR" dirty="0" smtClean="0"/>
              <a:t>Μεμονωμένοι αλλά γρήγοροι εξυπηρετητές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89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Κατανεμημένη ονομασία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Κατανεμημένη ανάλυση ονομάτων</a:t>
            </a:r>
          </a:p>
          <a:p>
            <a:pPr lvl="1"/>
            <a:r>
              <a:rPr lang="el-GR" altLang="el-GR" dirty="0" smtClean="0"/>
              <a:t>Αναλυτής: </a:t>
            </a:r>
            <a:r>
              <a:rPr lang="el-GR" altLang="el-GR" dirty="0"/>
              <a:t>βιβλιοθήκη ή χωριστή διεργασία</a:t>
            </a:r>
          </a:p>
          <a:p>
            <a:pPr lvl="1"/>
            <a:r>
              <a:rPr lang="el-GR" altLang="el-GR" dirty="0" smtClean="0"/>
              <a:t>Λαμβάνει τα αιτήματα των διεργασιών</a:t>
            </a:r>
          </a:p>
          <a:p>
            <a:pPr lvl="1"/>
            <a:r>
              <a:rPr lang="el-GR" altLang="el-GR" dirty="0" smtClean="0"/>
              <a:t>Προωθεί τα αιτήματα στους εξυπηρετητές</a:t>
            </a:r>
            <a:endParaRPr lang="el-GR" altLang="el-GR" dirty="0"/>
          </a:p>
          <a:p>
            <a:pPr lvl="1"/>
            <a:r>
              <a:rPr lang="el-GR" altLang="el-GR" dirty="0" smtClean="0"/>
              <a:t>Αποθηκεύει </a:t>
            </a:r>
            <a:r>
              <a:rPr lang="el-GR" altLang="el-GR" dirty="0"/>
              <a:t>τοπικά τα </a:t>
            </a:r>
            <a:r>
              <a:rPr lang="el-GR" altLang="el-GR" dirty="0" smtClean="0"/>
              <a:t>αποτελέσματα</a:t>
            </a:r>
          </a:p>
          <a:p>
            <a:pPr lvl="2"/>
            <a:r>
              <a:rPr lang="el-GR" altLang="el-GR" dirty="0" smtClean="0"/>
              <a:t>Καταμερίζονται αν είναι χωριστή διεργασία</a:t>
            </a:r>
            <a:endParaRPr lang="el-GR" altLang="el-GR" dirty="0"/>
          </a:p>
          <a:p>
            <a:pPr lvl="1"/>
            <a:r>
              <a:rPr lang="el-GR" altLang="el-GR" dirty="0"/>
              <a:t>Εξυπηρετητής </a:t>
            </a:r>
            <a:r>
              <a:rPr lang="el-GR" altLang="el-GR" dirty="0" smtClean="0"/>
              <a:t>ανάλυσης σε </a:t>
            </a:r>
            <a:r>
              <a:rPr lang="el-GR" altLang="el-GR" dirty="0"/>
              <a:t>τοπικά δίκτυα</a:t>
            </a:r>
          </a:p>
          <a:p>
            <a:pPr lvl="2"/>
            <a:r>
              <a:rPr lang="el-GR" altLang="el-GR" dirty="0"/>
              <a:t>Επιτρέπει </a:t>
            </a:r>
            <a:r>
              <a:rPr lang="el-GR" altLang="el-GR" dirty="0" smtClean="0"/>
              <a:t>γενικό καταμερισμό </a:t>
            </a:r>
            <a:r>
              <a:rPr lang="el-GR" altLang="el-GR" dirty="0"/>
              <a:t>των </a:t>
            </a:r>
            <a:r>
              <a:rPr lang="el-GR" altLang="el-GR" dirty="0" smtClean="0"/>
              <a:t>αποτελεσμάτων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3673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Κατανεμημένη ονομασία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Επαναληπτική ανάλυση ονομάτων</a:t>
            </a:r>
          </a:p>
          <a:p>
            <a:pPr lvl="1" eaLnBrk="1" hangingPunct="1"/>
            <a:r>
              <a:rPr lang="el-GR" altLang="el-GR" dirty="0" smtClean="0"/>
              <a:t>Επικοινωνία με εξυπηρετητή ρίζας</a:t>
            </a:r>
          </a:p>
          <a:p>
            <a:pPr lvl="1" eaLnBrk="1" hangingPunct="1"/>
            <a:r>
              <a:rPr lang="el-GR" altLang="el-GR" dirty="0" smtClean="0"/>
              <a:t>Ανάλυση μέχρι το σημείο που τυχαίνει διαχείρισης</a:t>
            </a:r>
          </a:p>
          <a:p>
            <a:pPr lvl="1" eaLnBrk="1" hangingPunct="1"/>
            <a:r>
              <a:rPr lang="el-GR" altLang="el-GR" dirty="0" smtClean="0"/>
              <a:t>Επιστροφή δείκτη προς επόμενο εξυπηρετητή</a:t>
            </a:r>
          </a:p>
          <a:p>
            <a:pPr lvl="1" eaLnBrk="1" hangingPunct="1"/>
            <a:r>
              <a:rPr lang="el-GR" altLang="el-GR" dirty="0" smtClean="0"/>
              <a:t>Ο αναλυτής συνεχίζει με τον επόμενο τμήμα</a:t>
            </a:r>
          </a:p>
          <a:p>
            <a:pPr lvl="1" eaLnBrk="1" hangingPunct="1"/>
            <a:r>
              <a:rPr lang="el-GR" altLang="el-GR" dirty="0" smtClean="0"/>
              <a:t>Πλεονέκτημα: δεν φορτώνεται πολύ η ρίζα</a:t>
            </a:r>
          </a:p>
          <a:p>
            <a:pPr lvl="2" eaLnBrk="1" hangingPunct="1"/>
            <a:r>
              <a:rPr lang="el-GR" altLang="el-GR" dirty="0" smtClean="0"/>
              <a:t>Στο καθολικό επίπεδο συνήθως μόνο αυτή η επιλογή</a:t>
            </a:r>
          </a:p>
          <a:p>
            <a:pPr lvl="1" eaLnBrk="1" hangingPunct="1"/>
            <a:r>
              <a:rPr lang="el-GR" altLang="el-GR" dirty="0" smtClean="0"/>
              <a:t>Μειονέκτημα: δεν διασπείρονται τα αποτελέσματα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8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Κατανεμημένη ονομασία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Αναδρομική ανάλυση ονομάτων</a:t>
            </a:r>
          </a:p>
          <a:p>
            <a:pPr lvl="1"/>
            <a:r>
              <a:rPr lang="el-GR" altLang="el-GR" dirty="0"/>
              <a:t>Κάθε εξυπηρετητής καλεί </a:t>
            </a:r>
            <a:r>
              <a:rPr lang="el-GR" altLang="el-GR" dirty="0" smtClean="0"/>
              <a:t>τον </a:t>
            </a:r>
            <a:r>
              <a:rPr lang="el-GR" altLang="el-GR" dirty="0"/>
              <a:t>επόμενο</a:t>
            </a:r>
          </a:p>
          <a:p>
            <a:pPr lvl="1"/>
            <a:r>
              <a:rPr lang="el-GR" altLang="el-GR" dirty="0"/>
              <a:t>Η ρίζα επιστρέφει ολόκληρο το </a:t>
            </a:r>
            <a:r>
              <a:rPr lang="el-GR" altLang="el-GR" dirty="0" smtClean="0"/>
              <a:t>αποτέλεσμα</a:t>
            </a:r>
          </a:p>
          <a:p>
            <a:pPr lvl="2"/>
            <a:r>
              <a:rPr lang="el-GR" altLang="el-GR" dirty="0" smtClean="0"/>
              <a:t>Ουσιαστικά αναδρομική κλήση</a:t>
            </a:r>
            <a:endParaRPr lang="el-GR" altLang="el-GR" dirty="0"/>
          </a:p>
          <a:p>
            <a:pPr lvl="1"/>
            <a:r>
              <a:rPr lang="el-GR" altLang="el-GR" dirty="0"/>
              <a:t>Πλεονέκτημα: </a:t>
            </a:r>
            <a:r>
              <a:rPr lang="el-GR" altLang="el-GR" dirty="0" smtClean="0"/>
              <a:t>τα αποτελέσματα διασπείρονται</a:t>
            </a:r>
          </a:p>
          <a:p>
            <a:pPr lvl="2"/>
            <a:r>
              <a:rPr lang="el-GR" altLang="el-GR" dirty="0" smtClean="0"/>
              <a:t>Όλοι οι ενδιάμεσοι μαθαίνουν το αποτέλεσμα</a:t>
            </a:r>
            <a:endParaRPr lang="el-GR" altLang="el-GR" dirty="0"/>
          </a:p>
          <a:p>
            <a:pPr lvl="1"/>
            <a:r>
              <a:rPr lang="el-GR" altLang="el-GR" dirty="0"/>
              <a:t>Μειονέκτημα: μεγάλος φόρτος </a:t>
            </a:r>
            <a:r>
              <a:rPr lang="el-GR" altLang="el-GR" dirty="0" smtClean="0"/>
              <a:t>σε ψηλά επίπεδα</a:t>
            </a:r>
          </a:p>
          <a:p>
            <a:pPr lvl="2"/>
            <a:r>
              <a:rPr lang="el-GR" altLang="el-GR" dirty="0" smtClean="0"/>
              <a:t>Απαιτεί κατάσταση για πολλά ερωτήματα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8560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Σύστημα </a:t>
            </a:r>
            <a:r>
              <a:rPr lang="en-US" altLang="el-GR" dirty="0" smtClean="0"/>
              <a:t>DNS (</a:t>
            </a:r>
            <a:r>
              <a:rPr lang="el-GR" altLang="el-GR" dirty="0" smtClean="0"/>
              <a:t>1 από 3)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DNS: υπηρεσία ονομασίας του </a:t>
            </a:r>
            <a:r>
              <a:rPr lang="en-US" altLang="el-GR" dirty="0" smtClean="0"/>
              <a:t>Internet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Μετάφραση ονομάτων σε διευθύνσεις </a:t>
            </a:r>
            <a:r>
              <a:rPr lang="en-US" altLang="el-GR" dirty="0" smtClean="0"/>
              <a:t>IP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Εντοπισμός εξυπηρετητών ταχυδρομείου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Αντικατέστησε τα αρχεία αντιστοίχισης</a:t>
            </a:r>
          </a:p>
          <a:p>
            <a:r>
              <a:rPr lang="el-GR" altLang="el-GR" dirty="0"/>
              <a:t>Χώρος ονομάτων </a:t>
            </a:r>
            <a:r>
              <a:rPr lang="en-US" altLang="el-GR" dirty="0"/>
              <a:t>DNS</a:t>
            </a:r>
            <a:endParaRPr lang="el-GR" altLang="el-GR" dirty="0"/>
          </a:p>
          <a:p>
            <a:pPr lvl="1"/>
            <a:r>
              <a:rPr lang="el-GR" altLang="el-GR" dirty="0"/>
              <a:t>Κατευθυνόμενο δένδρο με ρίζα</a:t>
            </a:r>
          </a:p>
          <a:p>
            <a:pPr lvl="1"/>
            <a:r>
              <a:rPr lang="el-GR" altLang="el-GR" dirty="0"/>
              <a:t>Μέχρι 63/255 χαρακτήρες ανά ακμή/διαδρομή</a:t>
            </a:r>
          </a:p>
          <a:p>
            <a:pPr lvl="1"/>
            <a:r>
              <a:rPr lang="el-GR" altLang="el-GR" dirty="0" smtClean="0"/>
              <a:t>Τελεία </a:t>
            </a:r>
            <a:r>
              <a:rPr lang="el-GR" altLang="el-GR" dirty="0"/>
              <a:t>για διαχωρισμό και ρίζα: </a:t>
            </a:r>
            <a:r>
              <a:rPr lang="en-US" altLang="el-GR" dirty="0"/>
              <a:t>dias.aueb.gr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Συνήθως παραλείπουμε την τελευταία τελεία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93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Σύστημα </a:t>
            </a:r>
            <a:r>
              <a:rPr lang="en-US" altLang="el-GR" dirty="0"/>
              <a:t>DNS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GB" altLang="el-GR" dirty="0" smtClean="0"/>
          </a:p>
        </p:txBody>
      </p:sp>
      <p:pic>
        <p:nvPicPr>
          <p:cNvPr id="10" name="Picture 7" descr="Σχήμα που εμφανίζει την δενδρική διάθρωση του συστήματος DN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196752"/>
            <a:ext cx="34353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3190652"/>
            <a:ext cx="8229600" cy="2935511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l-GR" altLang="el-GR" dirty="0" smtClean="0"/>
              <a:t>Περιοχή: </a:t>
            </a:r>
            <a:r>
              <a:rPr lang="el-GR" altLang="el-GR" dirty="0" err="1" smtClean="0"/>
              <a:t>υποδένδρο</a:t>
            </a:r>
            <a:r>
              <a:rPr lang="el-GR" altLang="el-GR" dirty="0" smtClean="0"/>
              <a:t> του χώρου ονομάτων</a:t>
            </a:r>
          </a:p>
          <a:p>
            <a:pPr lvl="1" eaLnBrk="1" hangingPunct="1"/>
            <a:r>
              <a:rPr lang="el-GR" altLang="el-GR" dirty="0" smtClean="0"/>
              <a:t>Όνομα περιοχής: όνομα διαδρομής της ρίζας (</a:t>
            </a:r>
            <a:r>
              <a:rPr lang="en-US" altLang="el-GR" dirty="0" smtClean="0"/>
              <a:t>aueb.gr.</a:t>
            </a:r>
            <a:r>
              <a:rPr lang="el-GR" altLang="el-GR" dirty="0" smtClean="0"/>
              <a:t>)</a:t>
            </a:r>
          </a:p>
          <a:p>
            <a:pPr eaLnBrk="1" hangingPunct="1"/>
            <a:r>
              <a:rPr lang="el-GR" altLang="el-GR" dirty="0" smtClean="0"/>
              <a:t>Περιοχές κορυφαίου επιπέδου </a:t>
            </a:r>
            <a:r>
              <a:rPr lang="en-US" altLang="el-GR" dirty="0" smtClean="0"/>
              <a:t>(TLD)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Οι περιοχές που είναι παιδιά της ρίζας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Αρχικά </a:t>
            </a:r>
            <a:r>
              <a:rPr lang="en-US" altLang="el-GR" dirty="0" smtClean="0"/>
              <a:t>com, </a:t>
            </a:r>
            <a:r>
              <a:rPr lang="en-US" altLang="el-GR" dirty="0" err="1" smtClean="0"/>
              <a:t>edu</a:t>
            </a:r>
            <a:r>
              <a:rPr lang="en-US" altLang="el-GR" dirty="0" smtClean="0"/>
              <a:t>, mil, org, net</a:t>
            </a:r>
          </a:p>
          <a:p>
            <a:pPr lvl="1" eaLnBrk="1" hangingPunct="1"/>
            <a:r>
              <a:rPr lang="el-GR" altLang="el-GR" dirty="0" smtClean="0"/>
              <a:t>Μετά εθνικά ονόματα (</a:t>
            </a:r>
            <a:r>
              <a:rPr lang="en-US" altLang="el-GR" dirty="0" smtClean="0"/>
              <a:t>us, gr) </a:t>
            </a:r>
            <a:r>
              <a:rPr lang="el-GR" altLang="el-GR" dirty="0" smtClean="0"/>
              <a:t>αλλά και </a:t>
            </a:r>
            <a:r>
              <a:rPr lang="en-US" altLang="el-GR" dirty="0" smtClean="0"/>
              <a:t>biz,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48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Σύστημα </a:t>
            </a:r>
            <a:r>
              <a:rPr lang="en-US" altLang="el-GR" dirty="0"/>
              <a:t>DNS </a:t>
            </a:r>
            <a:r>
              <a:rPr lang="en-US" altLang="el-GR" dirty="0" smtClean="0"/>
              <a:t>(</a:t>
            </a:r>
            <a:r>
              <a:rPr lang="el-GR" altLang="el-GR" dirty="0" smtClean="0"/>
              <a:t>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Ζώνες: συνδεδεμένα </a:t>
            </a:r>
            <a:r>
              <a:rPr lang="el-GR" altLang="el-GR" dirty="0" err="1" smtClean="0"/>
              <a:t>υπογραφήματα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Διαίρεση σε μη επικαλυπτόμενες ζώνες</a:t>
            </a:r>
          </a:p>
          <a:p>
            <a:pPr lvl="2"/>
            <a:r>
              <a:rPr lang="el-GR" altLang="el-GR" dirty="0" smtClean="0"/>
              <a:t>Οι ζώνες δεν ταυτίζονται με τις περιοχές</a:t>
            </a:r>
          </a:p>
          <a:p>
            <a:pPr lvl="1" eaLnBrk="1" hangingPunct="1"/>
            <a:r>
              <a:rPr lang="el-GR" altLang="el-GR" dirty="0" smtClean="0"/>
              <a:t>Μια ζώνη υποστηρίζεται από εξυπηρετητές</a:t>
            </a:r>
          </a:p>
          <a:p>
            <a:pPr lvl="1" eaLnBrk="1" hangingPunct="1"/>
            <a:r>
              <a:rPr lang="el-GR" altLang="el-GR" dirty="0" smtClean="0"/>
              <a:t>Διάκριση για τεχνικούς / διαχειριστικούς λόγους</a:t>
            </a:r>
          </a:p>
          <a:p>
            <a:pPr lvl="2" eaLnBrk="1" hangingPunct="1"/>
            <a:r>
              <a:rPr lang="el-GR" altLang="el-GR" dirty="0" smtClean="0"/>
              <a:t>Τεχνικοί: κατανομή φόρτου σε πολλούς εξυπηρετητές</a:t>
            </a:r>
          </a:p>
          <a:p>
            <a:pPr lvl="2" eaLnBrk="1" hangingPunct="1"/>
            <a:r>
              <a:rPr lang="el-GR" altLang="el-GR" dirty="0" smtClean="0"/>
              <a:t>Διαχειριστικοί: ανεξάρτητη διαχείριση κάθε ζώνης</a:t>
            </a:r>
            <a:endParaRPr lang="en-US" altLang="el-GR" dirty="0" smtClean="0"/>
          </a:p>
        </p:txBody>
      </p:sp>
      <p:pic>
        <p:nvPicPr>
          <p:cNvPr id="9" name="Picture 7" descr="Σχήμα που εμφανίζει τις ζώνες του συστήματος DN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31483"/>
            <a:ext cx="151447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53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Εγγραφές πόρων </a:t>
            </a:r>
            <a:r>
              <a:rPr lang="en-US" altLang="el-GR" dirty="0" smtClean="0"/>
              <a:t>(</a:t>
            </a:r>
            <a:r>
              <a:rPr lang="el-GR" altLang="el-GR" dirty="0" smtClean="0"/>
              <a:t>1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Περιγράφουν </a:t>
            </a:r>
            <a:r>
              <a:rPr lang="el-GR" altLang="el-GR" dirty="0"/>
              <a:t>τους κόμβους</a:t>
            </a:r>
          </a:p>
          <a:p>
            <a:pPr lvl="1"/>
            <a:r>
              <a:rPr lang="el-GR" altLang="el-GR" dirty="0" smtClean="0"/>
              <a:t>Ζώνη: </a:t>
            </a:r>
            <a:r>
              <a:rPr lang="el-GR" altLang="el-GR" dirty="0"/>
              <a:t>αποτελείται από </a:t>
            </a:r>
            <a:r>
              <a:rPr lang="el-GR" altLang="el-GR" dirty="0" smtClean="0"/>
              <a:t>εγγραφές των κόμβων </a:t>
            </a:r>
            <a:r>
              <a:rPr lang="el-GR" altLang="el-GR" dirty="0"/>
              <a:t>της</a:t>
            </a:r>
          </a:p>
          <a:p>
            <a:pPr lvl="1"/>
            <a:r>
              <a:rPr lang="el-GR" altLang="el-GR" dirty="0" smtClean="0"/>
              <a:t>Αποθηκεύεται </a:t>
            </a:r>
            <a:r>
              <a:rPr lang="el-GR" altLang="el-GR" dirty="0"/>
              <a:t>στους εξυπηρετητές ονομάτων</a:t>
            </a:r>
          </a:p>
          <a:p>
            <a:pPr lvl="1"/>
            <a:r>
              <a:rPr lang="el-GR" altLang="el-GR" dirty="0"/>
              <a:t>Κάθε εγγραφή αποτελείται από 5 πεδία</a:t>
            </a:r>
          </a:p>
          <a:p>
            <a:pPr lvl="2"/>
            <a:r>
              <a:rPr lang="el-GR" altLang="el-GR" dirty="0" smtClean="0"/>
              <a:t>Όνομα, </a:t>
            </a:r>
            <a:r>
              <a:rPr lang="el-GR" altLang="el-GR" dirty="0"/>
              <a:t>χρόνος </a:t>
            </a:r>
            <a:r>
              <a:rPr lang="el-GR" altLang="el-GR" dirty="0" err="1"/>
              <a:t>ενταμίευσης</a:t>
            </a:r>
            <a:r>
              <a:rPr lang="el-GR" altLang="el-GR" dirty="0"/>
              <a:t>, τάξη, τύπος, τιμή</a:t>
            </a:r>
          </a:p>
          <a:p>
            <a:pPr lvl="2"/>
            <a:r>
              <a:rPr lang="el-GR" altLang="el-GR" dirty="0" smtClean="0"/>
              <a:t>Η </a:t>
            </a:r>
            <a:r>
              <a:rPr lang="el-GR" altLang="el-GR" dirty="0"/>
              <a:t>τάξη είναι πάντα </a:t>
            </a:r>
            <a:r>
              <a:rPr lang="en-US" altLang="el-GR" dirty="0"/>
              <a:t>IN</a:t>
            </a:r>
            <a:r>
              <a:rPr lang="el-GR" altLang="el-GR" dirty="0"/>
              <a:t> για το </a:t>
            </a:r>
            <a:r>
              <a:rPr lang="el-GR" altLang="el-GR" dirty="0" smtClean="0"/>
              <a:t>Διαδίκτυο</a:t>
            </a:r>
          </a:p>
          <a:p>
            <a:pPr lvl="1"/>
            <a:r>
              <a:rPr lang="el-GR" altLang="el-GR" dirty="0" smtClean="0"/>
              <a:t>Ερμηνεία ονόματος ανάλογα με τον τύπο</a:t>
            </a:r>
          </a:p>
          <a:p>
            <a:pPr lvl="2"/>
            <a:r>
              <a:rPr lang="el-GR" altLang="el-GR" dirty="0" smtClean="0"/>
              <a:t>Μπορεί να αφορά κόμβο, περιοχή ή ζώνη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07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Εγγραφές πόρων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SOA: πληροφορίες για τη ζώνη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Διεύθυνση του διαχειριστή της ζώνης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A: διεύθυνση IP του κόμβου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Μία μηχανή με πολλές κάρτες έχει πολλές 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Δεν αντιστοιχούν όλοι οι κόμβοι σε μηχανές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MX: όνομα εξυπηρετητή ταχυδρομείου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Η IP βρίσκεται μέσω μιας εγγραφής τύπου A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Περιλαμβάνει και προτεραιότητα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57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Εγγραφές πόρων </a:t>
            </a:r>
            <a:r>
              <a:rPr lang="en-US" altLang="el-GR" dirty="0" smtClean="0"/>
              <a:t>(</a:t>
            </a:r>
            <a:r>
              <a:rPr lang="el-GR" altLang="el-GR" dirty="0" smtClean="0"/>
              <a:t>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dirty="0"/>
              <a:t>SRV:</a:t>
            </a:r>
            <a:r>
              <a:rPr lang="el-GR" altLang="el-GR" dirty="0"/>
              <a:t> όνομα άλλου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Το όνομα </a:t>
            </a:r>
            <a:r>
              <a:rPr lang="el-GR" altLang="el-GR" dirty="0" smtClean="0"/>
              <a:t>περιλαμβάνει </a:t>
            </a:r>
            <a:r>
              <a:rPr lang="el-GR" altLang="el-GR" dirty="0"/>
              <a:t>πρωτόκολλο και </a:t>
            </a:r>
            <a:r>
              <a:rPr lang="el-GR" altLang="el-GR" dirty="0" smtClean="0"/>
              <a:t>τύπο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Παράδειγμα:</a:t>
            </a:r>
            <a:r>
              <a:rPr lang="en-US" altLang="el-GR" dirty="0" smtClean="0"/>
              <a:t> _ldap._tcp.ucsd.edu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NS: όνομα DNS εξυπηρετητή ονομάτων </a:t>
            </a:r>
            <a:endParaRPr lang="en-US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Χωριστές εγγραφές </a:t>
            </a:r>
            <a:r>
              <a:rPr lang="en-US" altLang="el-GR" dirty="0" smtClean="0"/>
              <a:t>A</a:t>
            </a:r>
            <a:r>
              <a:rPr lang="el-GR" altLang="el-GR" dirty="0" smtClean="0"/>
              <a:t> για τις διευθύνσεις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C</a:t>
            </a:r>
            <a:r>
              <a:rPr lang="el-GR" altLang="el-GR" dirty="0"/>
              <a:t>NAME:</a:t>
            </a:r>
            <a:r>
              <a:rPr lang="en-US" altLang="el-GR" dirty="0"/>
              <a:t> </a:t>
            </a:r>
            <a:r>
              <a:rPr lang="el-GR" altLang="el-GR" dirty="0"/>
              <a:t>αντιστοίχιση ψευδώνυμου με όνομα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PTR: αντίστροφο των εγγραφών A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Πεδίο </a:t>
            </a:r>
            <a:r>
              <a:rPr lang="el-GR" altLang="el-GR" dirty="0" err="1"/>
              <a:t>in</a:t>
            </a:r>
            <a:r>
              <a:rPr lang="el-GR" altLang="el-GR" dirty="0"/>
              <a:t>-</a:t>
            </a:r>
            <a:r>
              <a:rPr lang="el-GR" altLang="el-GR" dirty="0" err="1"/>
              <a:t>addr.arpa</a:t>
            </a:r>
            <a:r>
              <a:rPr lang="el-GR" altLang="el-GR" dirty="0"/>
              <a:t> για αποθήκευση </a:t>
            </a:r>
            <a:r>
              <a:rPr lang="el-GR" altLang="el-GR" dirty="0" smtClean="0"/>
              <a:t>διευθύνσεων</a:t>
            </a:r>
            <a:endParaRPr lang="en-GB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3338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Λειτουργία του </a:t>
            </a:r>
            <a:r>
              <a:rPr lang="en-US" altLang="el-GR" dirty="0" smtClean="0"/>
              <a:t>DNS (</a:t>
            </a:r>
            <a:r>
              <a:rPr lang="el-GR" altLang="el-GR" dirty="0" smtClean="0"/>
              <a:t>1 από 2)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Υλοποίηση του DNS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Καλύπτει καθολικό και επίπεδο διαχείρισης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επίπεδο διοίκησης παρέχεται χωριστά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Παράδειγμα: σύστημα αρχείων εξυπηρετητή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Υλοποίηση ζωνών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Πρωτεύων και δευτερεύοντες εξυπηρετητές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Όλες οι αλλαγές γίνονται στον πρωτεύοντα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Περιοδικά μεταφέρονται στους δευτερεύοντες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Λειτουργία του </a:t>
            </a:r>
            <a:r>
              <a:rPr lang="en-US" altLang="el-GR" dirty="0"/>
              <a:t>DNS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Βασικά περιεχόμενα ζώνης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SOA: αρχή ζώνης, NS: εξυπηρετητές ονομάτων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MX: </a:t>
            </a:r>
            <a:r>
              <a:rPr lang="el-GR" altLang="el-GR" dirty="0" smtClean="0"/>
              <a:t>για ταχυδρομείο</a:t>
            </a:r>
            <a:r>
              <a:rPr lang="el-GR" altLang="el-GR" dirty="0"/>
              <a:t>, A: αν υπάρχουν μηχανές</a:t>
            </a:r>
          </a:p>
          <a:p>
            <a:pPr lvl="1">
              <a:lnSpc>
                <a:spcPct val="90000"/>
              </a:lnSpc>
            </a:pPr>
            <a:r>
              <a:rPr lang="en-US" altLang="el-GR" dirty="0"/>
              <a:t>PTR:</a:t>
            </a:r>
            <a:r>
              <a:rPr lang="el-GR" altLang="el-GR" dirty="0"/>
              <a:t> αν θέλει ο διαχειριστής, </a:t>
            </a:r>
            <a:r>
              <a:rPr lang="en-US" altLang="el-GR" dirty="0"/>
              <a:t>SRV:</a:t>
            </a:r>
            <a:r>
              <a:rPr lang="el-GR" altLang="el-GR" dirty="0"/>
              <a:t> </a:t>
            </a:r>
            <a:r>
              <a:rPr lang="el-GR" altLang="el-GR" dirty="0" smtClean="0"/>
              <a:t>για </a:t>
            </a:r>
            <a:r>
              <a:rPr lang="en-US" altLang="el-GR" dirty="0"/>
              <a:t>LDAP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Σύνδεση ανάμεσα στις ζώνες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</a:t>
            </a:r>
            <a:r>
              <a:rPr lang="el-GR" altLang="el-GR" dirty="0"/>
              <a:t>πατέρας έχει εγγραφές </a:t>
            </a:r>
            <a:r>
              <a:rPr lang="en-US" altLang="el-GR" dirty="0"/>
              <a:t>NS</a:t>
            </a:r>
            <a:r>
              <a:rPr lang="el-GR" altLang="el-GR" dirty="0"/>
              <a:t> </a:t>
            </a:r>
            <a:r>
              <a:rPr lang="el-GR" altLang="el-GR" dirty="0" smtClean="0"/>
              <a:t>/ </a:t>
            </a:r>
            <a:r>
              <a:rPr lang="en-US" altLang="el-GR" dirty="0" smtClean="0"/>
              <a:t>A</a:t>
            </a:r>
            <a:r>
              <a:rPr lang="el-GR" altLang="el-GR" dirty="0" smtClean="0"/>
              <a:t> </a:t>
            </a:r>
            <a:r>
              <a:rPr lang="el-GR" altLang="el-GR" dirty="0"/>
              <a:t>για </a:t>
            </a:r>
            <a:r>
              <a:rPr lang="el-GR" altLang="el-GR" dirty="0" smtClean="0"/>
              <a:t>τα παιδιά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Αλλιώς δεν μπορούμε να τα αναλύσουμε!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Οι εξυπηρετητές </a:t>
            </a:r>
            <a:r>
              <a:rPr lang="el-GR" altLang="el-GR" dirty="0" smtClean="0"/>
              <a:t>ρίζας </a:t>
            </a:r>
            <a:r>
              <a:rPr lang="el-GR" altLang="el-GR" dirty="0"/>
              <a:t>είναι γνωστοί σε όλους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8014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Υπηρεσίες </a:t>
            </a:r>
            <a:r>
              <a:rPr lang="el-GR" altLang="el-GR" dirty="0" smtClean="0"/>
              <a:t>ευρετηρίων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ονομασίας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7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Κατανεμημένα ευρετήρια (1 από 5)</a:t>
            </a:r>
            <a:endParaRPr lang="en-US" altLang="el-GR" dirty="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Υπηρεσία ευρετηρίων</a:t>
            </a:r>
          </a:p>
          <a:p>
            <a:pPr lvl="1"/>
            <a:r>
              <a:rPr lang="el-GR" altLang="el-GR" dirty="0" smtClean="0"/>
              <a:t>Γενίκευση υπηρεσίας ονομασίας</a:t>
            </a:r>
          </a:p>
          <a:p>
            <a:pPr lvl="1" eaLnBrk="1" hangingPunct="1"/>
            <a:r>
              <a:rPr lang="el-GR" altLang="el-GR" dirty="0" smtClean="0"/>
              <a:t>Αναζήτηση οντοτήτων με βάση ιδιότητες</a:t>
            </a:r>
            <a:r>
              <a:rPr lang="en-US" altLang="el-GR" dirty="0" smtClean="0"/>
              <a:t> 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Τύπος, γεωγραφική θέση, ιδιοκτήτης</a:t>
            </a:r>
          </a:p>
          <a:p>
            <a:pPr lvl="1"/>
            <a:r>
              <a:rPr lang="el-GR" altLang="el-GR" dirty="0" smtClean="0"/>
              <a:t>Πιο ευέλικτη από υπηρεσία ονομασίας</a:t>
            </a:r>
          </a:p>
          <a:p>
            <a:pPr lvl="1"/>
            <a:r>
              <a:rPr lang="el-GR" altLang="el-GR" dirty="0" smtClean="0"/>
              <a:t>Αλλά και πιο δύσκολη στην υλοποίηση</a:t>
            </a:r>
          </a:p>
          <a:p>
            <a:pPr lvl="2"/>
            <a:r>
              <a:rPr lang="el-GR" altLang="el-GR" dirty="0" smtClean="0"/>
              <a:t>Δεν μπορούμε να έχουμε όλες τις δυνατές ιεραρχίες</a:t>
            </a:r>
            <a:endParaRPr lang="en-US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76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Κατανεμημένα ευρετήρια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Υπηρεσία ευρετηρίων X.500</a:t>
            </a:r>
            <a:r>
              <a:rPr lang="en-US" altLang="el-GR" dirty="0"/>
              <a:t>: </a:t>
            </a:r>
            <a:r>
              <a:rPr lang="el-GR" altLang="el-GR" dirty="0"/>
              <a:t>πρότυπο OSI</a:t>
            </a:r>
          </a:p>
          <a:p>
            <a:pPr lvl="1"/>
            <a:r>
              <a:rPr lang="el-GR" altLang="el-GR" dirty="0"/>
              <a:t>Μια </a:t>
            </a:r>
            <a:r>
              <a:rPr lang="el-GR" altLang="el-GR" dirty="0" smtClean="0"/>
              <a:t>βάση </a:t>
            </a:r>
            <a:r>
              <a:rPr lang="el-GR" altLang="el-GR" dirty="0"/>
              <a:t>Χ.500 ονομάζεται </a:t>
            </a:r>
            <a:r>
              <a:rPr lang="en-US" altLang="el-GR" dirty="0" smtClean="0"/>
              <a:t>DIB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Αποθηκεύεται σε δένδρο που ονομάζεται </a:t>
            </a:r>
            <a:r>
              <a:rPr lang="en-US" altLang="el-GR" dirty="0" smtClean="0"/>
              <a:t>DIT</a:t>
            </a:r>
            <a:endParaRPr lang="el-GR" altLang="el-GR" dirty="0"/>
          </a:p>
          <a:p>
            <a:pPr lvl="1"/>
            <a:r>
              <a:rPr lang="el-GR" altLang="el-GR" dirty="0" smtClean="0"/>
              <a:t>Αποτελείται </a:t>
            </a:r>
            <a:r>
              <a:rPr lang="el-GR" altLang="el-GR" dirty="0"/>
              <a:t>από καταχωρίσεις </a:t>
            </a:r>
            <a:r>
              <a:rPr lang="el-GR" altLang="el-GR" dirty="0" smtClean="0"/>
              <a:t>ευρετηρίου</a:t>
            </a:r>
          </a:p>
          <a:p>
            <a:pPr lvl="2"/>
            <a:r>
              <a:rPr lang="el-GR" altLang="el-GR" dirty="0" smtClean="0"/>
              <a:t>Ζεύγη (ιδιότητα</a:t>
            </a:r>
            <a:r>
              <a:rPr lang="el-GR" altLang="el-GR" dirty="0"/>
              <a:t>, τιμή</a:t>
            </a:r>
            <a:r>
              <a:rPr lang="el-GR" altLang="el-GR" dirty="0" smtClean="0"/>
              <a:t>) για μια οντότητα</a:t>
            </a:r>
            <a:endParaRPr lang="el-GR" altLang="el-GR" dirty="0"/>
          </a:p>
          <a:p>
            <a:pPr lvl="1"/>
            <a:r>
              <a:rPr lang="el-GR" altLang="el-GR" dirty="0" smtClean="0"/>
              <a:t>Κάθε </a:t>
            </a:r>
            <a:r>
              <a:rPr lang="el-GR" altLang="el-GR" dirty="0"/>
              <a:t>καταχώριση έχει ένα όνομα διαδρομής</a:t>
            </a:r>
          </a:p>
          <a:p>
            <a:pPr lvl="2"/>
            <a:r>
              <a:rPr lang="el-GR" altLang="el-GR" dirty="0"/>
              <a:t>Κάθε ιδιότητα που σχετίζεται με </a:t>
            </a:r>
            <a:r>
              <a:rPr lang="el-GR" altLang="el-GR" dirty="0" smtClean="0"/>
              <a:t>όνομα </a:t>
            </a:r>
            <a:r>
              <a:rPr lang="el-GR" altLang="el-GR" dirty="0"/>
              <a:t>λέγεται RDN</a:t>
            </a:r>
            <a:endParaRPr lang="en-US" altLang="el-GR" dirty="0"/>
          </a:p>
          <a:p>
            <a:pPr lvl="1"/>
            <a:r>
              <a:rPr lang="el-GR" altLang="el-GR" dirty="0" smtClean="0"/>
              <a:t>Πρόσθετες </a:t>
            </a:r>
            <a:r>
              <a:rPr lang="el-GR" altLang="el-GR" dirty="0"/>
              <a:t>ιδιότητες για </a:t>
            </a:r>
            <a:r>
              <a:rPr lang="el-GR" altLang="el-GR" dirty="0" smtClean="0"/>
              <a:t>ειδικά χαρακτηριστικά</a:t>
            </a:r>
            <a:endParaRPr lang="en-US" altLang="el-GR" dirty="0"/>
          </a:p>
          <a:p>
            <a:pPr lvl="2"/>
            <a:r>
              <a:rPr lang="en-US" altLang="el-GR" dirty="0"/>
              <a:t>Printers:</a:t>
            </a:r>
            <a:r>
              <a:rPr lang="el-GR" altLang="el-GR" dirty="0"/>
              <a:t> λίστα διευθύνσεων </a:t>
            </a:r>
            <a:r>
              <a:rPr lang="el-GR" altLang="el-GR" dirty="0" smtClean="0"/>
              <a:t>εκτυπωτών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377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Εξοικείωση με τις διάφορες μορφές των ονομάτων και την έννοια και τις χρήσεις του χώρου ονομάτων.</a:t>
            </a:r>
          </a:p>
          <a:p>
            <a:r>
              <a:rPr lang="el-GR" altLang="el-GR" dirty="0" smtClean="0"/>
              <a:t>Κατανόηση των λειτουργιών και της οργάνωσης των κατανεμημένων υπηρεσιών που σχετίζονται με την ονομασία: ονομασίας, ευρετηρίων και εντοπισμού.</a:t>
            </a:r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Κατανεμημένα ευρετήρια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GB" altLang="el-GR" dirty="0" smtClean="0"/>
          </a:p>
        </p:txBody>
      </p:sp>
      <p:pic>
        <p:nvPicPr>
          <p:cNvPr id="22534" name="Picture 7" descr="Σχήμα που εμφανίζει την δομή ενός κατανεμημένου ευρετηρί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83" y="1196752"/>
            <a:ext cx="3616325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630515"/>
            <a:ext cx="8382000" cy="177028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Οργάνωση των ονομάτων με βάση τα RDN</a:t>
            </a:r>
          </a:p>
          <a:p>
            <a:pPr lvl="1"/>
            <a:r>
              <a:rPr lang="el-GR" altLang="el-GR" dirty="0"/>
              <a:t>Οι κοινές ιδιότητες </a:t>
            </a:r>
            <a:r>
              <a:rPr lang="en-US" altLang="el-GR" dirty="0"/>
              <a:t>RDN</a:t>
            </a:r>
            <a:r>
              <a:rPr lang="el-GR" altLang="el-GR" dirty="0"/>
              <a:t> έχουν συντομογραφίες</a:t>
            </a:r>
            <a:endParaRPr lang="en-US" altLang="el-GR" dirty="0"/>
          </a:p>
          <a:p>
            <a:pPr lvl="2"/>
            <a:r>
              <a:rPr lang="el-GR" altLang="el-GR" dirty="0"/>
              <a:t>/C=GR/</a:t>
            </a:r>
            <a:r>
              <a:rPr lang="el-GR" altLang="el-GR" dirty="0" err="1"/>
              <a:t>L=Athens</a:t>
            </a:r>
            <a:r>
              <a:rPr lang="el-GR" altLang="el-GR" dirty="0"/>
              <a:t>/O=AUEB/</a:t>
            </a:r>
            <a:r>
              <a:rPr lang="el-GR" altLang="el-GR" dirty="0" err="1"/>
              <a:t>OU=Informatics</a:t>
            </a:r>
            <a:r>
              <a:rPr lang="el-GR" altLang="el-GR" dirty="0"/>
              <a:t>/</a:t>
            </a:r>
            <a:r>
              <a:rPr lang="el-GR" altLang="el-GR" dirty="0" err="1"/>
              <a:t>CN=Serv</a:t>
            </a:r>
            <a:r>
              <a:rPr lang="en-US" altLang="el-GR" dirty="0" smtClean="0"/>
              <a:t>ices</a:t>
            </a:r>
            <a:endParaRPr lang="en-GB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33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Κατανεμημένα ευρετήρια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Υλοποίηση υπηρεσίας ευρετηρίων X.500</a:t>
            </a:r>
          </a:p>
          <a:p>
            <a:pPr lvl="1" eaLnBrk="1" hangingPunct="1"/>
            <a:r>
              <a:rPr lang="el-GR" altLang="el-GR" dirty="0" smtClean="0"/>
              <a:t>Κάθε τμήμα του </a:t>
            </a:r>
            <a:r>
              <a:rPr lang="en-US" altLang="el-GR" dirty="0" smtClean="0"/>
              <a:t>DIT</a:t>
            </a:r>
            <a:r>
              <a:rPr lang="el-GR" altLang="el-GR" dirty="0" smtClean="0"/>
              <a:t> αποθηκεύεται σε DSA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Οι πελάτες χρησιμοποιούν DUA για πρόσβαση</a:t>
            </a:r>
          </a:p>
          <a:p>
            <a:pPr lvl="1"/>
            <a:r>
              <a:rPr lang="el-GR" altLang="el-GR" dirty="0"/>
              <a:t>Πολύ περίπλοκο πρωτόκολλο επικοινωνίας</a:t>
            </a:r>
            <a:endParaRPr lang="en-US" altLang="el-GR" dirty="0"/>
          </a:p>
          <a:p>
            <a:pPr lvl="2"/>
            <a:r>
              <a:rPr lang="el-GR" altLang="el-GR" dirty="0"/>
              <a:t>Πρότυπη κωδικοποίηση και πρωτόκολλα </a:t>
            </a:r>
            <a:r>
              <a:rPr lang="en-US" altLang="el-GR" dirty="0"/>
              <a:t>OSI</a:t>
            </a:r>
          </a:p>
          <a:p>
            <a:pPr lvl="1"/>
            <a:r>
              <a:rPr lang="en-US" altLang="el-GR" dirty="0" smtClean="0"/>
              <a:t>LDAP:</a:t>
            </a:r>
            <a:r>
              <a:rPr lang="el-GR" altLang="el-GR" dirty="0" smtClean="0"/>
              <a:t> απλή </a:t>
            </a:r>
            <a:r>
              <a:rPr lang="el-GR" altLang="el-GR" dirty="0"/>
              <a:t>παραλλαγή </a:t>
            </a:r>
            <a:r>
              <a:rPr lang="el-GR" altLang="el-GR" dirty="0" smtClean="0"/>
              <a:t>για </a:t>
            </a:r>
            <a:r>
              <a:rPr lang="el-GR" altLang="el-GR" dirty="0"/>
              <a:t>το </a:t>
            </a:r>
            <a:r>
              <a:rPr lang="en-US" altLang="el-GR" dirty="0" smtClean="0"/>
              <a:t>Internet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Πλοήγηση: με βάση τα </a:t>
            </a:r>
            <a:r>
              <a:rPr lang="en-US" altLang="el-GR" dirty="0" smtClean="0"/>
              <a:t>RDN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n-US" altLang="el-GR" dirty="0" smtClean="0"/>
              <a:t>Read</a:t>
            </a:r>
            <a:r>
              <a:rPr lang="en-US" altLang="el-GR" dirty="0"/>
              <a:t>:</a:t>
            </a:r>
            <a:r>
              <a:rPr lang="el-GR" altLang="el-GR" dirty="0"/>
              <a:t> επιστρέφει περιεχόμενα κόμβου</a:t>
            </a:r>
          </a:p>
          <a:p>
            <a:pPr lvl="2">
              <a:lnSpc>
                <a:spcPct val="90000"/>
              </a:lnSpc>
            </a:pPr>
            <a:r>
              <a:rPr lang="en-US" altLang="el-GR" dirty="0" smtClean="0"/>
              <a:t>List</a:t>
            </a:r>
            <a:r>
              <a:rPr lang="el-GR" altLang="el-GR" dirty="0"/>
              <a:t>: επιστρέφει ονόματα </a:t>
            </a:r>
            <a:r>
              <a:rPr lang="el-GR" altLang="el-GR" dirty="0" smtClean="0"/>
              <a:t>παιδιών</a:t>
            </a:r>
            <a:endParaRPr lang="en-GB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79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Κατανεμημένα ευρετήρια </a:t>
            </a:r>
            <a:r>
              <a:rPr lang="el-GR" altLang="el-GR" dirty="0" smtClean="0"/>
              <a:t>(</a:t>
            </a:r>
            <a:r>
              <a:rPr lang="en-US" altLang="el-GR" dirty="0" smtClean="0"/>
              <a:t>5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Χ.500</a:t>
            </a:r>
            <a:r>
              <a:rPr lang="en-US" altLang="el-GR" dirty="0"/>
              <a:t> </a:t>
            </a:r>
            <a:r>
              <a:rPr lang="el-GR" altLang="el-GR" dirty="0"/>
              <a:t>ή </a:t>
            </a:r>
            <a:r>
              <a:rPr lang="en-US" altLang="el-GR" dirty="0"/>
              <a:t>DNS</a:t>
            </a:r>
            <a:r>
              <a:rPr lang="el-GR" altLang="el-GR" dirty="0"/>
              <a:t>;</a:t>
            </a:r>
          </a:p>
          <a:p>
            <a:pPr lvl="1"/>
            <a:r>
              <a:rPr lang="en-US" altLang="el-GR" dirty="0"/>
              <a:t>T</a:t>
            </a:r>
            <a:r>
              <a:rPr lang="el-GR" altLang="el-GR" dirty="0"/>
              <a:t>ο </a:t>
            </a:r>
            <a:r>
              <a:rPr lang="en-US" altLang="el-GR" dirty="0"/>
              <a:t>X</a:t>
            </a:r>
            <a:r>
              <a:rPr lang="el-GR" altLang="el-GR" dirty="0"/>
              <a:t>.500 παρέχει</a:t>
            </a:r>
            <a:r>
              <a:rPr lang="en-US" altLang="el-GR" dirty="0"/>
              <a:t> </a:t>
            </a:r>
            <a:r>
              <a:rPr lang="el-GR" altLang="el-GR" dirty="0"/>
              <a:t>πιο σύνθετες </a:t>
            </a:r>
            <a:r>
              <a:rPr lang="el-GR" altLang="el-GR" dirty="0" smtClean="0"/>
              <a:t>λειτουργίες</a:t>
            </a:r>
            <a:endParaRPr lang="el-GR" altLang="el-GR" dirty="0"/>
          </a:p>
          <a:p>
            <a:pPr lvl="2"/>
            <a:r>
              <a:rPr lang="el-GR" altLang="el-GR" dirty="0"/>
              <a:t>Αναζήτηση με βάση ορισμένα μόνο </a:t>
            </a:r>
            <a:r>
              <a:rPr lang="en-US" altLang="el-GR" dirty="0"/>
              <a:t>RDN</a:t>
            </a:r>
          </a:p>
          <a:p>
            <a:pPr lvl="2"/>
            <a:r>
              <a:rPr lang="el-GR" altLang="el-GR" dirty="0"/>
              <a:t>Αναζήτηση με ιδιότητες που δεν είναι </a:t>
            </a:r>
            <a:r>
              <a:rPr lang="en-US" altLang="el-GR" dirty="0"/>
              <a:t>RDN</a:t>
            </a:r>
          </a:p>
          <a:p>
            <a:pPr lvl="1"/>
            <a:r>
              <a:rPr lang="el-GR" altLang="el-GR" dirty="0" smtClean="0"/>
              <a:t>Μπορεί να χρειάζονται πάρα πολλοί </a:t>
            </a:r>
            <a:r>
              <a:rPr lang="en-US" altLang="el-GR" dirty="0" smtClean="0"/>
              <a:t>DSA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Παράδειγμα: όλοι οι εκτυπωτές στην Αθήνα</a:t>
            </a:r>
            <a:endParaRPr lang="en-US" altLang="el-GR" dirty="0"/>
          </a:p>
          <a:p>
            <a:pPr lvl="1"/>
            <a:r>
              <a:rPr lang="el-GR" altLang="el-GR" dirty="0" smtClean="0"/>
              <a:t>Στην πράξη, περιορίζονται οι αναζητήσεις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8341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Active Directory (</a:t>
            </a:r>
            <a:r>
              <a:rPr lang="el-GR" altLang="el-GR" dirty="0" smtClean="0"/>
              <a:t>1 από 6)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Active Directory </a:t>
            </a:r>
            <a:r>
              <a:rPr lang="el-GR" altLang="el-GR" dirty="0" smtClean="0"/>
              <a:t>της </a:t>
            </a:r>
            <a:r>
              <a:rPr lang="en-US" altLang="el-GR" dirty="0" smtClean="0"/>
              <a:t>Microsoft</a:t>
            </a:r>
          </a:p>
          <a:p>
            <a:pPr lvl="1" eaLnBrk="1" hangingPunct="1"/>
            <a:r>
              <a:rPr lang="el-GR" altLang="el-GR" dirty="0" smtClean="0"/>
              <a:t>Βασικό συστατικό από τα </a:t>
            </a:r>
            <a:r>
              <a:rPr lang="en-US" altLang="el-GR" dirty="0" smtClean="0"/>
              <a:t>Windows 2000</a:t>
            </a:r>
          </a:p>
          <a:p>
            <a:pPr lvl="1" eaLnBrk="1" hangingPunct="1"/>
            <a:r>
              <a:rPr lang="el-GR" altLang="el-GR" dirty="0" smtClean="0"/>
              <a:t>Υποδιαιρείται σε μη επικαλυπτόμενες περιοχές</a:t>
            </a:r>
          </a:p>
          <a:p>
            <a:pPr lvl="2" eaLnBrk="1" hangingPunct="1"/>
            <a:r>
              <a:rPr lang="el-GR" altLang="el-GR" dirty="0" smtClean="0"/>
              <a:t>Περιέχουν πληροφορίες για χρήστες και πόρους</a:t>
            </a:r>
          </a:p>
          <a:p>
            <a:pPr lvl="1" eaLnBrk="1" hangingPunct="1"/>
            <a:r>
              <a:rPr lang="el-GR" altLang="el-GR" dirty="0" smtClean="0"/>
              <a:t>Εφαρμογή πολιτικών διαχείρισης ανά περιοχή</a:t>
            </a:r>
          </a:p>
          <a:p>
            <a:pPr lvl="2" eaLnBrk="1" hangingPunct="1"/>
            <a:r>
              <a:rPr lang="el-GR" altLang="el-GR" dirty="0" smtClean="0"/>
              <a:t>Ομαδοποίηση χρηστών / πόρων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Ελεγκτές περιοχής (DC) για κάθε περιοχή</a:t>
            </a:r>
          </a:p>
          <a:p>
            <a:pPr lvl="2" eaLnBrk="1" hangingPunct="1"/>
            <a:r>
              <a:rPr lang="el-GR" altLang="el-GR" dirty="0" smtClean="0"/>
              <a:t>Καταχωρούνται στο DNS με εγγραφές τύπου SRV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85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Active Directory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Περιοχές του AD και ονόματα DNS 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/>
              <a:t>AD </a:t>
            </a:r>
            <a:r>
              <a:rPr lang="el-GR" altLang="el-GR" dirty="0"/>
              <a:t>αντανακλά </a:t>
            </a:r>
            <a:r>
              <a:rPr lang="el-GR" altLang="el-GR" dirty="0" smtClean="0"/>
              <a:t>την </a:t>
            </a:r>
            <a:r>
              <a:rPr lang="el-GR" altLang="el-GR" dirty="0"/>
              <a:t>ιεραρχική δομή του </a:t>
            </a:r>
            <a:r>
              <a:rPr lang="el-GR" altLang="el-GR" dirty="0" smtClean="0"/>
              <a:t>DNS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Κάθε περιοχή </a:t>
            </a:r>
            <a:r>
              <a:rPr lang="en-US" altLang="el-GR" dirty="0" smtClean="0"/>
              <a:t>AD</a:t>
            </a:r>
            <a:r>
              <a:rPr lang="el-GR" altLang="el-GR" dirty="0" smtClean="0"/>
              <a:t> αντιστοιχεί σε μια περιοχή </a:t>
            </a:r>
            <a:r>
              <a:rPr lang="en-US" altLang="el-GR" dirty="0" smtClean="0"/>
              <a:t>DNS</a:t>
            </a:r>
            <a:endParaRPr lang="el-GR" altLang="el-GR" dirty="0"/>
          </a:p>
          <a:p>
            <a:pPr lvl="2"/>
            <a:r>
              <a:rPr lang="el-GR" altLang="el-GR" dirty="0"/>
              <a:t>Αν αλλάξει η δομή του </a:t>
            </a:r>
            <a:r>
              <a:rPr lang="en-US" altLang="el-GR" dirty="0" smtClean="0"/>
              <a:t>DNS</a:t>
            </a:r>
            <a:r>
              <a:rPr lang="el-GR" altLang="el-GR" dirty="0" smtClean="0"/>
              <a:t>, </a:t>
            </a:r>
            <a:r>
              <a:rPr lang="el-GR" altLang="el-GR" dirty="0"/>
              <a:t>επηρεάζεται </a:t>
            </a:r>
            <a:r>
              <a:rPr lang="el-GR" altLang="el-GR" dirty="0" smtClean="0"/>
              <a:t>το </a:t>
            </a:r>
            <a:r>
              <a:rPr lang="en-US" altLang="el-GR" dirty="0" smtClean="0"/>
              <a:t>AD</a:t>
            </a:r>
            <a:endParaRPr lang="el-GR" altLang="el-GR" dirty="0"/>
          </a:p>
          <a:p>
            <a:pPr lvl="1"/>
            <a:r>
              <a:rPr lang="el-GR" altLang="el-GR" dirty="0" smtClean="0"/>
              <a:t>Επικοινωνία με ελεγκτή μέσω </a:t>
            </a:r>
            <a:r>
              <a:rPr lang="en-US" altLang="el-GR" dirty="0" smtClean="0"/>
              <a:t>LDAP</a:t>
            </a:r>
          </a:p>
          <a:p>
            <a:pPr lvl="2"/>
            <a:r>
              <a:rPr lang="el-GR" altLang="el-GR" dirty="0" smtClean="0"/>
              <a:t>Εντοπίζεται μέσω του </a:t>
            </a:r>
            <a:r>
              <a:rPr lang="en-US" altLang="el-GR" dirty="0" smtClean="0"/>
              <a:t>DNS</a:t>
            </a:r>
          </a:p>
          <a:p>
            <a:pPr lvl="1"/>
            <a:r>
              <a:rPr lang="el-GR" altLang="el-GR" dirty="0" smtClean="0"/>
              <a:t>Υποδιαίρεση περιοχών </a:t>
            </a:r>
            <a:r>
              <a:rPr lang="el-GR" altLang="el-GR" dirty="0"/>
              <a:t>σε οργανωτικές μονάδες</a:t>
            </a:r>
            <a:endParaRPr lang="en-US" altLang="el-GR" dirty="0"/>
          </a:p>
          <a:p>
            <a:pPr lvl="2"/>
            <a:r>
              <a:rPr lang="el-GR" altLang="el-GR" dirty="0"/>
              <a:t>Ομαδοποίηση πόρων ανεξάρτητα από το </a:t>
            </a:r>
            <a:r>
              <a:rPr lang="en-US" altLang="el-GR" dirty="0" smtClean="0"/>
              <a:t>DNS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3235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Active Directory </a:t>
            </a:r>
            <a:r>
              <a:rPr lang="en-US" altLang="el-GR" dirty="0" smtClean="0"/>
              <a:t>(</a:t>
            </a:r>
            <a:r>
              <a:rPr lang="el-GR" altLang="el-GR" dirty="0" smtClean="0"/>
              <a:t>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pic>
        <p:nvPicPr>
          <p:cNvPr id="25606" name="Picture 7" descr="Σχήμα που εμφανίζει παράδειγμα active directory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253" y="1196752"/>
            <a:ext cx="21748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95453"/>
            <a:ext cx="8382000" cy="290534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Δένδρο περιοχών: συλλογή περιοχών</a:t>
            </a:r>
          </a:p>
          <a:p>
            <a:pPr lvl="1" eaLnBrk="1" hangingPunct="1"/>
            <a:r>
              <a:rPr lang="el-GR" altLang="el-GR" dirty="0" smtClean="0"/>
              <a:t>Συνδέονται ιεραρχικά στο </a:t>
            </a:r>
            <a:r>
              <a:rPr lang="en-US" altLang="el-GR" dirty="0" smtClean="0"/>
              <a:t>DNS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Αμοιβαία σχέση εμπιστοσύνης παιδιού - πατέρα</a:t>
            </a:r>
          </a:p>
          <a:p>
            <a:pPr lvl="2" eaLnBrk="1" hangingPunct="1"/>
            <a:r>
              <a:rPr lang="el-GR" altLang="el-GR" dirty="0" smtClean="0"/>
              <a:t>Εμπιστοσύνη σε θέματα επαλήθευσης ταυτότητας</a:t>
            </a:r>
          </a:p>
          <a:p>
            <a:pPr lvl="2" eaLnBrk="1" hangingPunct="1"/>
            <a:r>
              <a:rPr lang="el-GR" altLang="el-GR" dirty="0" smtClean="0"/>
              <a:t>Οι σχέσεις αυτές είναι αμφίδρομες και μεταβατικές</a:t>
            </a:r>
          </a:p>
          <a:p>
            <a:pPr lvl="1" eaLnBrk="1" hangingPunct="1"/>
            <a:r>
              <a:rPr lang="el-GR" altLang="el-GR" dirty="0" smtClean="0"/>
              <a:t>Οι περιοχές σχηματίζουν ενιαίο χώρο ονομάτων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72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Active Directory </a:t>
            </a:r>
            <a:r>
              <a:rPr lang="en-US" altLang="el-GR" dirty="0" smtClean="0"/>
              <a:t>(</a:t>
            </a:r>
            <a:r>
              <a:rPr lang="el-GR" altLang="el-GR" dirty="0" smtClean="0"/>
              <a:t>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pic>
        <p:nvPicPr>
          <p:cNvPr id="26630" name="Picture 7" descr="Σχήμα που εμφανίζει παράδειγμα active directory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65" y="1196752"/>
            <a:ext cx="41560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93865"/>
            <a:ext cx="8382000" cy="290693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Δάσος περιοχών: ανεξάρτητες περιοχές</a:t>
            </a:r>
          </a:p>
          <a:p>
            <a:pPr lvl="1" eaLnBrk="1" hangingPunct="1"/>
            <a:r>
              <a:rPr lang="el-GR" altLang="el-GR" dirty="0" smtClean="0"/>
              <a:t>Οι ρίζες των περιοχών συνδέονται οριζόντια</a:t>
            </a:r>
            <a:endParaRPr lang="en-US" altLang="el-GR" dirty="0" smtClean="0"/>
          </a:p>
          <a:p>
            <a:r>
              <a:rPr lang="el-GR" altLang="el-GR" dirty="0" smtClean="0"/>
              <a:t>Σχέσεις </a:t>
            </a:r>
            <a:r>
              <a:rPr lang="el-GR" altLang="el-GR" dirty="0"/>
              <a:t>εμπιστοσύνης μέσα στο δάσος</a:t>
            </a:r>
          </a:p>
          <a:p>
            <a:pPr lvl="1"/>
            <a:r>
              <a:rPr lang="el-GR" altLang="el-GR" dirty="0"/>
              <a:t>Αμφίδρομες σχέσεις μεταξύ των ριζών</a:t>
            </a:r>
            <a:endParaRPr lang="en-US" altLang="el-GR" dirty="0"/>
          </a:p>
          <a:p>
            <a:r>
              <a:rPr lang="el-GR" altLang="el-GR" dirty="0"/>
              <a:t>Σχέσεις εμπιστοσύνης μεταξύ δασών</a:t>
            </a:r>
          </a:p>
          <a:p>
            <a:pPr lvl="1"/>
            <a:r>
              <a:rPr lang="el-GR" altLang="el-GR" dirty="0"/>
              <a:t>Αμφίδρομες ή </a:t>
            </a:r>
            <a:r>
              <a:rPr lang="el-GR" altLang="el-GR" dirty="0" err="1"/>
              <a:t>μονόδρομες</a:t>
            </a:r>
            <a:r>
              <a:rPr lang="el-GR" altLang="el-GR" dirty="0"/>
              <a:t> σχέσεις μεταξύ </a:t>
            </a:r>
            <a:r>
              <a:rPr lang="el-GR" altLang="el-GR" dirty="0" smtClean="0"/>
              <a:t>ριζών</a:t>
            </a:r>
            <a:endParaRPr lang="el-GR" altLang="el-GR" dirty="0"/>
          </a:p>
          <a:p>
            <a:pPr lvl="1" eaLnBrk="1" hangingPunct="1"/>
            <a:endParaRPr lang="el-GR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15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Active Directory </a:t>
            </a:r>
            <a:r>
              <a:rPr lang="en-US" altLang="el-GR" dirty="0" smtClean="0"/>
              <a:t>(</a:t>
            </a:r>
            <a:r>
              <a:rPr lang="el-GR" altLang="el-GR" dirty="0" smtClean="0"/>
              <a:t>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Καθολικός κατάλογος</a:t>
            </a:r>
            <a:r>
              <a:rPr lang="en-US" altLang="el-GR" dirty="0" smtClean="0"/>
              <a:t> (GC)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Σύνοψη του δάσους</a:t>
            </a:r>
          </a:p>
          <a:p>
            <a:pPr lvl="2"/>
            <a:r>
              <a:rPr lang="el-GR" altLang="el-GR" dirty="0" smtClean="0"/>
              <a:t>Για να μην χρειάζεται καθολική αναζήτηση</a:t>
            </a:r>
          </a:p>
          <a:p>
            <a:pPr lvl="1" eaLnBrk="1" hangingPunct="1"/>
            <a:r>
              <a:rPr lang="el-GR" altLang="el-GR" dirty="0" smtClean="0"/>
              <a:t>Περιέχει περίληψη των βασικών ιδιοτήτων</a:t>
            </a:r>
          </a:p>
          <a:p>
            <a:pPr lvl="2" eaLnBrk="1" hangingPunct="1"/>
            <a:r>
              <a:rPr lang="el-GR" altLang="el-GR" dirty="0" smtClean="0"/>
              <a:t>Μερικό σύνολο ιδιοτήτων (</a:t>
            </a:r>
            <a:r>
              <a:rPr lang="en-US" altLang="el-GR" dirty="0" smtClean="0"/>
              <a:t>PAS)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Επιτρέπει μόνο ανάγνωση των ιδιοτήτων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Παράδειγμα: επαλήθευση ταυτότητας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Ο </a:t>
            </a:r>
            <a:r>
              <a:rPr lang="en-US" altLang="el-GR" dirty="0" smtClean="0"/>
              <a:t>GC</a:t>
            </a:r>
            <a:r>
              <a:rPr lang="el-GR" altLang="el-GR" dirty="0" smtClean="0"/>
              <a:t> περιέχει τις πληροφορίες για όλο το δάσος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64217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Active Directory </a:t>
            </a:r>
            <a:r>
              <a:rPr lang="en-US" altLang="el-GR" dirty="0" smtClean="0"/>
              <a:t>(</a:t>
            </a:r>
            <a:r>
              <a:rPr lang="el-GR" altLang="el-GR" dirty="0" smtClean="0"/>
              <a:t>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Πολλαπλοί </a:t>
            </a:r>
            <a:r>
              <a:rPr lang="en-US" altLang="el-GR" dirty="0"/>
              <a:t>DC</a:t>
            </a:r>
            <a:r>
              <a:rPr lang="el-GR" altLang="el-GR" dirty="0"/>
              <a:t> ανά περιοχή</a:t>
            </a:r>
          </a:p>
          <a:p>
            <a:pPr lvl="1"/>
            <a:r>
              <a:rPr lang="el-GR" altLang="el-GR" dirty="0"/>
              <a:t>Για λόγους επίδοσης και αξιοπιστίας</a:t>
            </a:r>
          </a:p>
          <a:p>
            <a:pPr lvl="1"/>
            <a:r>
              <a:rPr lang="el-GR" altLang="el-GR" dirty="0"/>
              <a:t>Περιοδική ανταλλαγή πληροφοριών</a:t>
            </a:r>
          </a:p>
          <a:p>
            <a:pPr lvl="2"/>
            <a:r>
              <a:rPr lang="el-GR" altLang="el-GR" dirty="0"/>
              <a:t>Με ή χωρίς </a:t>
            </a:r>
            <a:r>
              <a:rPr lang="el-GR" altLang="el-GR" dirty="0" smtClean="0"/>
              <a:t>συμπίεση</a:t>
            </a:r>
          </a:p>
          <a:p>
            <a:pPr lvl="2"/>
            <a:r>
              <a:rPr lang="el-GR" altLang="el-GR" dirty="0" smtClean="0"/>
              <a:t>Εξαρτάται από απόσταση</a:t>
            </a:r>
            <a:endParaRPr lang="el-GR" altLang="el-GR" dirty="0"/>
          </a:p>
          <a:p>
            <a:pPr lvl="1"/>
            <a:r>
              <a:rPr lang="el-GR" altLang="el-GR" dirty="0"/>
              <a:t>Στο τέλος ενημερώνονται και οι </a:t>
            </a:r>
            <a:r>
              <a:rPr lang="en-US" altLang="el-GR" dirty="0"/>
              <a:t>GC</a:t>
            </a:r>
            <a:endParaRPr lang="el-GR" altLang="el-GR" dirty="0"/>
          </a:p>
          <a:p>
            <a:pPr lvl="2"/>
            <a:r>
              <a:rPr lang="el-GR" altLang="el-GR" dirty="0"/>
              <a:t>Πρέπει να υπάρχει τουλάχιστον ένας </a:t>
            </a:r>
            <a:r>
              <a:rPr lang="en-US" altLang="el-GR" dirty="0"/>
              <a:t>GC</a:t>
            </a:r>
            <a:r>
              <a:rPr lang="el-GR" altLang="el-GR" dirty="0"/>
              <a:t> σε έναν </a:t>
            </a:r>
            <a:r>
              <a:rPr lang="en-US" altLang="el-GR" dirty="0"/>
              <a:t>DC</a:t>
            </a:r>
          </a:p>
          <a:p>
            <a:pPr lvl="2"/>
            <a:r>
              <a:rPr lang="el-GR" altLang="el-GR" dirty="0"/>
              <a:t>Μπορούμε όμως να έχουμε και πολλά </a:t>
            </a:r>
            <a:r>
              <a:rPr lang="el-GR" altLang="el-GR" dirty="0" smtClean="0"/>
              <a:t>αντίγραφα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9086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Novell Directory Services (</a:t>
            </a:r>
            <a:r>
              <a:rPr lang="el-GR" altLang="el-GR" dirty="0"/>
              <a:t>1 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dirty="0"/>
              <a:t>Novell Directory Services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Αρχικά για χρήση με το </a:t>
            </a:r>
            <a:r>
              <a:rPr lang="en-US" altLang="el-GR" dirty="0"/>
              <a:t>NetWare</a:t>
            </a:r>
            <a:r>
              <a:rPr lang="el-GR" altLang="el-GR" dirty="0"/>
              <a:t> </a:t>
            </a:r>
            <a:r>
              <a:rPr lang="el-GR" altLang="el-GR" dirty="0" smtClean="0"/>
              <a:t>4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Τώρα </a:t>
            </a:r>
            <a:r>
              <a:rPr lang="el-GR" altLang="el-GR" dirty="0"/>
              <a:t>αρκεί το </a:t>
            </a:r>
            <a:r>
              <a:rPr lang="en-US" altLang="el-GR" dirty="0" smtClean="0"/>
              <a:t>LDAP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Λέγεται </a:t>
            </a:r>
            <a:r>
              <a:rPr lang="en-US" altLang="el-GR" dirty="0" smtClean="0"/>
              <a:t>NetIQ </a:t>
            </a:r>
            <a:r>
              <a:rPr lang="en-US" altLang="el-GR" dirty="0" err="1" smtClean="0"/>
              <a:t>eDirectory</a:t>
            </a:r>
            <a:endParaRPr lang="en-US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Διαθέσιμο σε συστήματα πέραν των </a:t>
            </a:r>
            <a:r>
              <a:rPr lang="en-US" altLang="el-GR" dirty="0" smtClean="0"/>
              <a:t>Windows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Βασικές διαφορές από </a:t>
            </a:r>
            <a:r>
              <a:rPr lang="en-US" altLang="el-GR" dirty="0" smtClean="0"/>
              <a:t>Active Directory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Ιεραρχία ανεξάρτητη από το </a:t>
            </a:r>
            <a:r>
              <a:rPr lang="en-US" altLang="el-GR" dirty="0" smtClean="0"/>
              <a:t>DNS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Τα </a:t>
            </a:r>
            <a:r>
              <a:rPr lang="el-GR" altLang="el-GR" dirty="0"/>
              <a:t>παιδιά κληρονομούν τις ιδιότητες του </a:t>
            </a:r>
            <a:r>
              <a:rPr lang="el-GR" altLang="el-GR" dirty="0" smtClean="0"/>
              <a:t>πατέρα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237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Ονομασία οντοτήτων</a:t>
            </a:r>
          </a:p>
          <a:p>
            <a:r>
              <a:rPr lang="el-GR" altLang="el-GR" dirty="0"/>
              <a:t>Υπηρεσίες ονομασίας</a:t>
            </a:r>
          </a:p>
          <a:p>
            <a:r>
              <a:rPr lang="el-GR" altLang="el-GR" dirty="0"/>
              <a:t>Υπηρεσίες ευρετηρίων</a:t>
            </a:r>
          </a:p>
          <a:p>
            <a:r>
              <a:rPr lang="el-GR" altLang="el-GR" dirty="0"/>
              <a:t>Υπηρεσίες εντοπισμού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27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Novell Directory Services (2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pic>
        <p:nvPicPr>
          <p:cNvPr id="28678" name="Picture 7" descr="Σχήμα που εμφανίζει παράδειγμα Novell Directory Servic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20" y="1196752"/>
            <a:ext cx="24638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780929"/>
            <a:ext cx="8382000" cy="36198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Η δομή δεν αντικατοπτρίζει το DNS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Είναι ιεραρχική αλλά αυθαίρετη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Μοναδικό δένδρο για όλους τους πόρους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δένδρο διαιρείται σε οργανισμούς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Οι οργανισμοί σε οργανωτικές μονάδες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Τελικά φτάνουμε σε αντικείμενα φύλλα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70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Novell Directory Services </a:t>
            </a:r>
            <a:r>
              <a:rPr lang="en-US" altLang="el-GR" dirty="0" smtClean="0"/>
              <a:t>(3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pic>
        <p:nvPicPr>
          <p:cNvPr id="29702" name="Picture 5" descr="Σχήμα που εμφανίζει παράδειγμα Novell Directory Service και διαμερίσεις του δένδρ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27749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3141663"/>
            <a:ext cx="8382000" cy="3259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Κατανομή της βάσης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Η βάση μπορεί να είναι τεράστια </a:t>
            </a:r>
            <a:endParaRPr lang="en-US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/>
              <a:t>Λ</a:t>
            </a:r>
            <a:r>
              <a:rPr lang="el-GR" altLang="el-GR" dirty="0" smtClean="0"/>
              <a:t>όγω του ενιαίου δένδρου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Υποδιαίρεση του δένδρου σε διαμερίσεις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Αντίστοιχες με τις ζώνες στο </a:t>
            </a:r>
            <a:r>
              <a:rPr lang="en-US" altLang="el-GR" dirty="0" smtClean="0"/>
              <a:t>DNS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Η δομή των </a:t>
            </a:r>
            <a:r>
              <a:rPr lang="el-GR" altLang="el-GR" dirty="0" err="1" smtClean="0"/>
              <a:t>διαμερίσεων</a:t>
            </a:r>
            <a:r>
              <a:rPr lang="el-GR" altLang="el-GR" dirty="0" smtClean="0"/>
              <a:t> δεν είναι στατική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2172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Novell Directory Services </a:t>
            </a:r>
            <a:r>
              <a:rPr lang="en-US" altLang="el-GR" dirty="0" smtClean="0"/>
              <a:t>(4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Αντίγραφα των </a:t>
            </a:r>
            <a:r>
              <a:rPr lang="el-GR" altLang="el-GR" dirty="0" err="1" smtClean="0"/>
              <a:t>διαμερίσεων</a:t>
            </a:r>
            <a:endParaRPr lang="en-US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Κάθε αντίγραφο δείχνει σε όλα τα άλλα</a:t>
            </a:r>
            <a:endParaRPr lang="en-US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Επιτρέπει την ενημέρωση όλων των αντιγράφων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Πρωτεύοντα: επιτρέπουν όλες τις λειτουργίες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Ανάγνωσης/εγγραφής: </a:t>
            </a:r>
            <a:r>
              <a:rPr lang="el-GR" altLang="el-GR" dirty="0" smtClean="0"/>
              <a:t>όχι αλλαγή </a:t>
            </a:r>
            <a:r>
              <a:rPr lang="el-GR" altLang="el-GR" dirty="0"/>
              <a:t>δομής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Ανάγνωσης: μόνο για ανάγνωση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Φιλτραρισμένα: </a:t>
            </a:r>
            <a:r>
              <a:rPr lang="el-GR" altLang="el-GR" dirty="0" smtClean="0"/>
              <a:t>υποσύνολο </a:t>
            </a:r>
            <a:r>
              <a:rPr lang="el-GR" altLang="el-GR" dirty="0"/>
              <a:t>των </a:t>
            </a:r>
            <a:r>
              <a:rPr lang="el-GR" altLang="el-GR" dirty="0" smtClean="0"/>
              <a:t>ιδιοτήτων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Αντίστοιχα με το </a:t>
            </a:r>
            <a:r>
              <a:rPr lang="en-US" altLang="el-GR" dirty="0" smtClean="0"/>
              <a:t>GC </a:t>
            </a:r>
            <a:r>
              <a:rPr lang="el-GR" altLang="el-GR" dirty="0" smtClean="0"/>
              <a:t>στο </a:t>
            </a:r>
            <a:r>
              <a:rPr lang="en-US" altLang="el-GR" dirty="0" smtClean="0"/>
              <a:t>Active Directory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1287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Υπηρεσίες εντοπισμού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ονομασίας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7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Κατανεμημένος εντοπισμός (1 από 4)</a:t>
            </a:r>
          </a:p>
        </p:txBody>
      </p:sp>
      <p:pic>
        <p:nvPicPr>
          <p:cNvPr id="30726" name="Picture 7" descr="Σχήμα που εμφανίζει παράδειγμα κατανεμημένου εντοπισμού διεύθυνση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97" y="1196752"/>
            <a:ext cx="2606675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76700"/>
            <a:ext cx="8382000" cy="23241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Αντιμετώπιση κινούμενων οντοτήτων στο </a:t>
            </a:r>
            <a:r>
              <a:rPr lang="en-US" altLang="el-GR" dirty="0" smtClean="0"/>
              <a:t>DNS</a:t>
            </a:r>
          </a:p>
          <a:p>
            <a:pPr lvl="1" eaLnBrk="1" hangingPunct="1"/>
            <a:r>
              <a:rPr lang="el-GR" altLang="el-GR" dirty="0" smtClean="0"/>
              <a:t>Εισαγωγή νέας διεύθυνσης στην παλιά ζώνη</a:t>
            </a:r>
          </a:p>
          <a:p>
            <a:pPr lvl="2" eaLnBrk="1" hangingPunct="1"/>
            <a:r>
              <a:rPr lang="el-GR" altLang="el-GR" dirty="0" smtClean="0"/>
              <a:t>Σε κάθε μετακίνηση έχουμε αλλαγές στην παλιά ζώνη</a:t>
            </a:r>
          </a:p>
          <a:p>
            <a:pPr lvl="1" eaLnBrk="1" hangingPunct="1"/>
            <a:r>
              <a:rPr lang="el-GR" altLang="el-GR" dirty="0" smtClean="0"/>
              <a:t>Το παλιό όνομα γίνεται ψευδώνυμο του νέου</a:t>
            </a:r>
          </a:p>
          <a:p>
            <a:pPr lvl="2" eaLnBrk="1" hangingPunct="1"/>
            <a:r>
              <a:rPr lang="el-GR" altLang="el-GR" dirty="0" smtClean="0"/>
              <a:t>Η αναζήτηση απαιτεί πολλά βήματα</a:t>
            </a:r>
            <a:endParaRPr lang="en-US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17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Κατανεμημένος εντοπισμός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pic>
        <p:nvPicPr>
          <p:cNvPr id="31750" name="Picture 7" descr="Σχήμα που εμφανίζει παράδειγμα κατανεμημένου εντοπισμού διεύθυνσης χωρίς την χρήση αναγνωριστικού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341438"/>
            <a:ext cx="307498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Σχήμα που εμφανίζει παράδειγμα κατανεμημένου εντοπισμού διεύθυνσης με την χρήση αναγνωριστικού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307498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924944"/>
            <a:ext cx="8382000" cy="347585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Αποσύνδεση ονομάτων από διευθύνσεις</a:t>
            </a:r>
          </a:p>
          <a:p>
            <a:pPr lvl="1" eaLnBrk="1" hangingPunct="1"/>
            <a:r>
              <a:rPr lang="el-GR" altLang="el-GR" dirty="0" smtClean="0"/>
              <a:t>Ενδιάμεσο στάδιο: αναγνωριστικό οντότητας</a:t>
            </a:r>
          </a:p>
          <a:p>
            <a:pPr lvl="1" eaLnBrk="1" hangingPunct="1"/>
            <a:r>
              <a:rPr lang="el-GR" altLang="el-GR" dirty="0" smtClean="0"/>
              <a:t>Όνομα -&gt; Αναγνωριστικό -&gt; Διεύθυνση</a:t>
            </a:r>
          </a:p>
          <a:p>
            <a:pPr lvl="2" eaLnBrk="1" hangingPunct="1"/>
            <a:r>
              <a:rPr lang="el-GR" altLang="el-GR" dirty="0" smtClean="0"/>
              <a:t>Αποφεύγουμε την άμεση αντιστοιχία του </a:t>
            </a:r>
            <a:r>
              <a:rPr lang="en-US" altLang="el-GR" dirty="0" smtClean="0"/>
              <a:t>DNS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Τα αναγνωριστικά δεν επαναχρησιμοποιούνται</a:t>
            </a:r>
          </a:p>
          <a:p>
            <a:pPr lvl="2" eaLnBrk="1" hangingPunct="1"/>
            <a:r>
              <a:rPr lang="el-GR" altLang="el-GR" dirty="0" smtClean="0"/>
              <a:t>Επιτρέπεται η προσωρινή αποθήκευσή τους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09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Κατανεμημένος εντοπισμός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Πρόσθετο στάδιο αναζήτησης</a:t>
            </a:r>
            <a:endParaRPr lang="el-GR" altLang="el-GR" dirty="0"/>
          </a:p>
          <a:p>
            <a:pPr lvl="1"/>
            <a:r>
              <a:rPr lang="el-GR" altLang="el-GR" dirty="0"/>
              <a:t>Υπηρεσία ονομασίας: ονόματα =&gt; αναγνωριστικά</a:t>
            </a:r>
          </a:p>
          <a:p>
            <a:pPr lvl="1"/>
            <a:r>
              <a:rPr lang="el-GR" altLang="el-GR" dirty="0"/>
              <a:t>Υπηρεσία εντοπισμού: αναγνωριστικά </a:t>
            </a:r>
            <a:r>
              <a:rPr lang="en-US" altLang="el-GR" dirty="0"/>
              <a:t>=</a:t>
            </a:r>
            <a:r>
              <a:rPr lang="el-GR" altLang="el-GR" dirty="0"/>
              <a:t>&gt; </a:t>
            </a:r>
            <a:r>
              <a:rPr lang="el-GR" altLang="el-GR" dirty="0" smtClean="0"/>
              <a:t>διευθύνσεις</a:t>
            </a:r>
          </a:p>
          <a:p>
            <a:r>
              <a:rPr lang="el-GR" altLang="el-GR" dirty="0"/>
              <a:t>Υλοποίηση υπηρεσίας εντοπισμού</a:t>
            </a:r>
          </a:p>
          <a:p>
            <a:pPr lvl="1"/>
            <a:r>
              <a:rPr lang="el-GR" altLang="el-GR" dirty="0" smtClean="0"/>
              <a:t>Απλούστερη λύση: ευρεία </a:t>
            </a:r>
            <a:r>
              <a:rPr lang="el-GR" altLang="el-GR" dirty="0"/>
              <a:t>εκπομπή</a:t>
            </a:r>
            <a:r>
              <a:rPr lang="en-US" altLang="el-GR" dirty="0"/>
              <a:t> (broadcast)</a:t>
            </a:r>
            <a:endParaRPr lang="el-GR" altLang="el-GR" dirty="0"/>
          </a:p>
          <a:p>
            <a:pPr lvl="1"/>
            <a:r>
              <a:rPr lang="el-GR" altLang="el-GR" dirty="0"/>
              <a:t>Εκπέμπουμε </a:t>
            </a:r>
            <a:r>
              <a:rPr lang="el-GR" altLang="el-GR" dirty="0" smtClean="0"/>
              <a:t>αναγνωριστικό ζητούμενης </a:t>
            </a:r>
            <a:r>
              <a:rPr lang="el-GR" altLang="el-GR" dirty="0"/>
              <a:t>οντότητας</a:t>
            </a:r>
          </a:p>
          <a:p>
            <a:pPr lvl="1"/>
            <a:r>
              <a:rPr lang="el-GR" altLang="el-GR" dirty="0"/>
              <a:t>Η κατάλληλη οντότητα απαντά με </a:t>
            </a:r>
            <a:r>
              <a:rPr lang="el-GR" altLang="el-GR" dirty="0" smtClean="0"/>
              <a:t>τη διεύθυνσή </a:t>
            </a:r>
            <a:r>
              <a:rPr lang="el-GR" altLang="el-GR" dirty="0"/>
              <a:t>της</a:t>
            </a:r>
          </a:p>
          <a:p>
            <a:pPr lvl="1"/>
            <a:r>
              <a:rPr lang="el-GR" altLang="el-GR" dirty="0"/>
              <a:t>Ακατάλληλη για μη τοπικά δίκτυα</a:t>
            </a:r>
          </a:p>
          <a:p>
            <a:pPr lvl="1"/>
            <a:r>
              <a:rPr lang="el-GR" altLang="el-GR" dirty="0"/>
              <a:t>Χρησιμοποιείται στο πρωτόκολλο </a:t>
            </a:r>
            <a:r>
              <a:rPr lang="en-US" altLang="el-GR" dirty="0" smtClean="0"/>
              <a:t>ARP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22265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Κατανεμημένος εντοπισμός </a:t>
            </a:r>
            <a:r>
              <a:rPr lang="el-GR" altLang="el-GR" dirty="0" smtClean="0"/>
              <a:t>(4 </a:t>
            </a:r>
            <a:r>
              <a:rPr lang="el-GR" altLang="el-GR" dirty="0"/>
              <a:t>από 4</a:t>
            </a:r>
            <a:r>
              <a:rPr lang="el-GR" altLang="el-GR" dirty="0" smtClean="0"/>
              <a:t>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Εναλλακτική λύση: </a:t>
            </a:r>
            <a:r>
              <a:rPr lang="el-GR" altLang="el-GR" dirty="0" err="1" smtClean="0"/>
              <a:t>πολυεκπομπή</a:t>
            </a:r>
            <a:r>
              <a:rPr lang="en-US" altLang="el-GR" dirty="0" smtClean="0"/>
              <a:t> (multicast)</a:t>
            </a:r>
            <a:endParaRPr lang="el-GR" altLang="el-GR" dirty="0" smtClean="0"/>
          </a:p>
          <a:p>
            <a:pPr lvl="1" eaLnBrk="1" hangingPunct="1"/>
            <a:r>
              <a:rPr lang="el-GR" altLang="el-GR" dirty="0" err="1" smtClean="0"/>
              <a:t>Πολυεκπέμπουμε</a:t>
            </a:r>
            <a:r>
              <a:rPr lang="el-GR" altLang="el-GR" dirty="0" smtClean="0"/>
              <a:t> σε ομάδα παραληπτών</a:t>
            </a:r>
          </a:p>
          <a:p>
            <a:pPr lvl="1" eaLnBrk="1" hangingPunct="1"/>
            <a:r>
              <a:rPr lang="el-GR" altLang="el-GR" dirty="0" smtClean="0"/>
              <a:t>Πρέπει να περιορίσουμε τους παραλήπτες</a:t>
            </a:r>
          </a:p>
          <a:p>
            <a:pPr lvl="2" eaLnBrk="1" hangingPunct="1"/>
            <a:r>
              <a:rPr lang="el-GR" altLang="el-GR" dirty="0" smtClean="0"/>
              <a:t>Οι παραλήπτες ακούν σε διεύθυνση </a:t>
            </a:r>
            <a:r>
              <a:rPr lang="el-GR" altLang="el-GR" dirty="0" err="1" smtClean="0"/>
              <a:t>πολυεκπομπής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Πολύ μικρότερο κόστος από την ευρεία εκπομπή</a:t>
            </a:r>
          </a:p>
          <a:p>
            <a:pPr lvl="1" eaLnBrk="1" hangingPunct="1"/>
            <a:r>
              <a:rPr lang="el-GR" altLang="el-GR" dirty="0" smtClean="0"/>
              <a:t>Το δίκτυο πρέπει να υποστηρίζει </a:t>
            </a:r>
            <a:r>
              <a:rPr lang="el-GR" altLang="el-GR" dirty="0" err="1" smtClean="0"/>
              <a:t>πολυεκπομπή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Χρησιμοποιείται για αναζήτηση δρομολογητών</a:t>
            </a:r>
          </a:p>
          <a:p>
            <a:pPr lvl="2"/>
            <a:r>
              <a:rPr lang="el-GR" altLang="el-GR" dirty="0" smtClean="0"/>
              <a:t>Μέσα σε ένα τοπικό δίκτυο όμως!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56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Δείκτες προώθησης (1 από 3)</a:t>
            </a:r>
          </a:p>
        </p:txBody>
      </p:sp>
      <p:sp>
        <p:nvSpPr>
          <p:cNvPr id="33797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Δείκτες προώθησης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Κάθε μετακίνηση δημιουργεί δείκτη προώθησης</a:t>
            </a:r>
          </a:p>
          <a:p>
            <a:pPr lvl="2" eaLnBrk="1" hangingPunct="1"/>
            <a:r>
              <a:rPr lang="el-GR" altLang="el-GR" dirty="0" smtClean="0"/>
              <a:t>Η παλιά θέση της οντότητας δείχνει στη νέα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Ακολουθούμε σειρά δεικτών μέχρι τρέχουσα θέση</a:t>
            </a:r>
          </a:p>
          <a:p>
            <a:pPr lvl="1" eaLnBrk="1" hangingPunct="1"/>
            <a:r>
              <a:rPr lang="el-GR" altLang="el-GR" dirty="0" smtClean="0"/>
              <a:t>Παραλλαγή της χρήσης ψευδωνύμων στο </a:t>
            </a:r>
            <a:r>
              <a:rPr lang="en-US" altLang="el-GR" dirty="0" smtClean="0"/>
              <a:t>DNS</a:t>
            </a:r>
          </a:p>
          <a:p>
            <a:pPr lvl="1" eaLnBrk="1" hangingPunct="1"/>
            <a:r>
              <a:rPr lang="el-GR" altLang="el-GR" dirty="0" smtClean="0"/>
              <a:t>Μπορεί να οδηγήσει σε πολύ μακριές αλυσίδες</a:t>
            </a:r>
          </a:p>
          <a:p>
            <a:pPr lvl="2" eaLnBrk="1" hangingPunct="1"/>
            <a:r>
              <a:rPr lang="el-GR" altLang="el-GR" dirty="0" smtClean="0"/>
              <a:t>Αύξηση χρόνου προσπέλασης</a:t>
            </a:r>
          </a:p>
          <a:p>
            <a:pPr lvl="2" eaLnBrk="1" hangingPunct="1"/>
            <a:r>
              <a:rPr lang="el-GR" altLang="el-GR" dirty="0" smtClean="0"/>
              <a:t>Μείωση αξιοπιστίας αλυσίδας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15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Δείκτες προώθησης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pic>
        <p:nvPicPr>
          <p:cNvPr id="5" name="Picture 7" descr="Σχήμα που εμφανίζει παράδειγμα χρήσης αλυσίδων SSP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48" y="1268760"/>
            <a:ext cx="35782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1723"/>
            <a:ext cx="8229600" cy="4014440"/>
          </a:xfrm>
        </p:spPr>
        <p:txBody>
          <a:bodyPr/>
          <a:lstStyle/>
          <a:p>
            <a:r>
              <a:rPr lang="el-GR" altLang="el-GR" dirty="0"/>
              <a:t>Σύστημα SSP </a:t>
            </a:r>
            <a:r>
              <a:rPr lang="en-US" altLang="el-GR" dirty="0"/>
              <a:t>chains</a:t>
            </a:r>
            <a:endParaRPr lang="el-GR" altLang="el-GR" dirty="0"/>
          </a:p>
          <a:p>
            <a:pPr lvl="1"/>
            <a:r>
              <a:rPr lang="el-GR" altLang="el-GR" dirty="0"/>
              <a:t>Αλυσίδες ζευγών κορμού-βλαστού</a:t>
            </a:r>
            <a:endParaRPr lang="en-US" altLang="el-GR" dirty="0"/>
          </a:p>
          <a:p>
            <a:pPr lvl="1"/>
            <a:r>
              <a:rPr lang="el-GR" altLang="el-GR" dirty="0" smtClean="0"/>
              <a:t>Δημιουργία αντικειμένων προώθησης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Δείχνουν στην επόμενη θέση του αντικειμένου</a:t>
            </a:r>
          </a:p>
          <a:p>
            <a:pPr lvl="2"/>
            <a:r>
              <a:rPr lang="el-GR" altLang="el-GR" dirty="0" smtClean="0"/>
              <a:t>Παράγονται από το ίδιο το αντικείμενο</a:t>
            </a:r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/>
              <a:t>κλήσεις ακολουθούν την αλυσίδα</a:t>
            </a:r>
          </a:p>
          <a:p>
            <a:pPr lvl="2"/>
            <a:r>
              <a:rPr lang="el-GR" altLang="el-GR" dirty="0"/>
              <a:t>Κάθε αντικείμενο προώθησης </a:t>
            </a:r>
            <a:r>
              <a:rPr lang="el-GR" altLang="el-GR" dirty="0" smtClean="0"/>
              <a:t>προωθεί την κλήση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734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Ονομασία </a:t>
            </a:r>
            <a:r>
              <a:rPr lang="el-GR" altLang="el-GR" dirty="0" smtClean="0"/>
              <a:t>οντοτήτων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ονομασίας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90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Δείκτες προώθησης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pic>
        <p:nvPicPr>
          <p:cNvPr id="34822" name="Picture 7" descr="Σχήμα που εμφανίζει παράδειγμα παράκαμψης αλυσίδων SSP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412875"/>
            <a:ext cx="35782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492375"/>
            <a:ext cx="8382000" cy="39084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Παράκαμψη αλυσίδων στο </a:t>
            </a:r>
            <a:r>
              <a:rPr lang="en-US" altLang="el-GR" dirty="0" smtClean="0"/>
              <a:t>SSP chains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Κάθε κλήση δείχνει από πού ξεκίνησε</a:t>
            </a:r>
          </a:p>
          <a:p>
            <a:pPr lvl="1" eaLnBrk="1" hangingPunct="1"/>
            <a:r>
              <a:rPr lang="el-GR" altLang="el-GR" dirty="0" smtClean="0"/>
              <a:t>Κάθε απόκριση περιέχει την τρέχουσα θέση</a:t>
            </a:r>
          </a:p>
          <a:p>
            <a:pPr lvl="2" eaLnBrk="1" hangingPunct="1"/>
            <a:r>
              <a:rPr lang="el-GR" altLang="el-GR" dirty="0" smtClean="0"/>
              <a:t>Ο καλών στο μέλλον επικοινωνεί με το αντικείμενο</a:t>
            </a:r>
          </a:p>
          <a:p>
            <a:pPr lvl="1" eaLnBrk="1" hangingPunct="1"/>
            <a:r>
              <a:rPr lang="el-GR" altLang="el-GR" dirty="0" smtClean="0"/>
              <a:t>Η απόκριση μπορεί να επιστραφεί μέσω αλυσίδας</a:t>
            </a:r>
          </a:p>
          <a:p>
            <a:pPr lvl="2" eaLnBrk="1" hangingPunct="1"/>
            <a:r>
              <a:rPr lang="el-GR" altLang="el-GR" dirty="0" smtClean="0"/>
              <a:t>Οι πληρεξούσιοι συνδέονται με την τρέχουσα θέση</a:t>
            </a:r>
          </a:p>
          <a:p>
            <a:pPr lvl="2" eaLnBrk="1" hangingPunct="1"/>
            <a:r>
              <a:rPr lang="el-GR" altLang="el-GR" dirty="0" smtClean="0"/>
              <a:t>Οκνηρή παράκαμψη των αλυσίδων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79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Αρχική τοποθεσία (1 από 2)</a:t>
            </a:r>
          </a:p>
        </p:txBody>
      </p:sp>
      <p:pic>
        <p:nvPicPr>
          <p:cNvPr id="35846" name="Picture 7" descr="Σχήμα που εμφανίζει την λειτουργία του πράκτορα αρχικής τοποθεσίας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7" y="1124744"/>
            <a:ext cx="28162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52936"/>
            <a:ext cx="8382000" cy="3547864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>
                <a:cs typeface="Arial" charset="0"/>
              </a:rPr>
              <a:t>Αρχική τοποθεσία: πεδίο όπου ανήκει η οντότητα</a:t>
            </a:r>
            <a:endParaRPr lang="en-US" altLang="el-GR" dirty="0" smtClean="0">
              <a:cs typeface="Arial" charset="0"/>
            </a:endParaRPr>
          </a:p>
          <a:p>
            <a:pPr lvl="1" eaLnBrk="1" hangingPunct="1"/>
            <a:r>
              <a:rPr lang="el-GR" altLang="el-GR" dirty="0" smtClean="0">
                <a:cs typeface="Arial" charset="0"/>
              </a:rPr>
              <a:t>Πρώτα επικοινωνούμε με αρχική διεύθυνση οντότητας</a:t>
            </a:r>
            <a:endParaRPr lang="en-US" altLang="el-GR" dirty="0" smtClean="0">
              <a:cs typeface="Arial" charset="0"/>
            </a:endParaRPr>
          </a:p>
          <a:p>
            <a:pPr lvl="1" eaLnBrk="1" hangingPunct="1"/>
            <a:r>
              <a:rPr lang="el-GR" altLang="el-GR" dirty="0" smtClean="0"/>
              <a:t>Ο </a:t>
            </a:r>
            <a:r>
              <a:rPr lang="el-GR" altLang="el-GR" dirty="0" smtClean="0">
                <a:cs typeface="Arial" charset="0"/>
              </a:rPr>
              <a:t>πράκτορας αρχικής τοποθεσίας προωθεί τα πακέτα</a:t>
            </a:r>
          </a:p>
          <a:p>
            <a:pPr lvl="2" eaLnBrk="1" hangingPunct="1"/>
            <a:r>
              <a:rPr lang="el-GR" altLang="el-GR" dirty="0" smtClean="0">
                <a:cs typeface="Arial" charset="0"/>
              </a:rPr>
              <a:t>Χρήση σήραγγας (</a:t>
            </a:r>
            <a:r>
              <a:rPr lang="en-US" altLang="el-GR" dirty="0" smtClean="0">
                <a:cs typeface="Arial" charset="0"/>
              </a:rPr>
              <a:t>tunnel)</a:t>
            </a:r>
            <a:r>
              <a:rPr lang="el-GR" altLang="el-GR" dirty="0" smtClean="0">
                <a:cs typeface="Arial" charset="0"/>
              </a:rPr>
              <a:t> προς τρέχουσα θέση</a:t>
            </a:r>
          </a:p>
          <a:p>
            <a:pPr lvl="1" eaLnBrk="1" hangingPunct="1"/>
            <a:r>
              <a:rPr lang="el-GR" altLang="el-GR" dirty="0" smtClean="0">
                <a:cs typeface="Arial" charset="0"/>
              </a:rPr>
              <a:t>Ενημέρωση του πράκτορα μετά από κάθε κίνηση</a:t>
            </a:r>
          </a:p>
          <a:p>
            <a:pPr lvl="2" eaLnBrk="1" hangingPunct="1"/>
            <a:r>
              <a:rPr lang="el-GR" altLang="el-GR" dirty="0" smtClean="0">
                <a:cs typeface="Arial" charset="0"/>
              </a:rPr>
              <a:t>Διεύθυνση ξένου πράκτορα που διαχειρίζεται την οντότητα</a:t>
            </a:r>
            <a:endParaRPr lang="en-US" altLang="el-GR" dirty="0" smtClean="0">
              <a:cs typeface="Arial" charset="0"/>
            </a:endParaRPr>
          </a:p>
          <a:p>
            <a:pPr lvl="1" eaLnBrk="1" hangingPunct="1"/>
            <a:r>
              <a:rPr lang="el-GR" altLang="el-GR" dirty="0" smtClean="0"/>
              <a:t>Δρομολόγηση μέσω πράκτορα αρχικής τοποθεσίας</a:t>
            </a:r>
          </a:p>
          <a:p>
            <a:pPr lvl="2" eaLnBrk="1" hangingPunct="1"/>
            <a:r>
              <a:rPr lang="el-GR" altLang="el-GR" dirty="0" smtClean="0"/>
              <a:t>Βελτιστοποίηση: ενημέρωση για τρέχουσα διεύθυνση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21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Αρχική τοποθεσία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</a:p>
        </p:txBody>
      </p:sp>
      <p:pic>
        <p:nvPicPr>
          <p:cNvPr id="36870" name="Picture 7" descr="Σχήμα που εμφανίζει την επικοινωνία για τον εντοπισμό της θέσης ενός συνδρομητή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196752"/>
            <a:ext cx="415607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64905"/>
            <a:ext cx="8382000" cy="3835896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l-GR" altLang="el-GR" dirty="0" smtClean="0">
                <a:cs typeface="Arial" charset="0"/>
              </a:rPr>
              <a:t>Προέρχεται από τα συστήματα κινητής τηλεφωνίας</a:t>
            </a:r>
            <a:endParaRPr lang="en-US" altLang="el-GR" dirty="0" smtClean="0">
              <a:cs typeface="Arial" charset="0"/>
            </a:endParaRPr>
          </a:p>
          <a:p>
            <a:pPr lvl="1" eaLnBrk="1" hangingPunct="1"/>
            <a:r>
              <a:rPr lang="el-GR" altLang="el-GR" dirty="0" smtClean="0">
                <a:cs typeface="Arial" charset="0"/>
              </a:rPr>
              <a:t>Κάθε περιοχή έχει δύο βάσεις δεδομένων</a:t>
            </a:r>
          </a:p>
          <a:p>
            <a:pPr lvl="1" eaLnBrk="1" hangingPunct="1"/>
            <a:r>
              <a:rPr lang="el-GR" altLang="el-GR" dirty="0" smtClean="0">
                <a:cs typeface="Arial" charset="0"/>
              </a:rPr>
              <a:t>Μητρώο εντοπισμού αρχικής τοποθεσίας </a:t>
            </a:r>
            <a:r>
              <a:rPr lang="en-US" altLang="el-GR" dirty="0" smtClean="0">
                <a:cs typeface="Arial" charset="0"/>
              </a:rPr>
              <a:t>(HLR)</a:t>
            </a:r>
            <a:endParaRPr lang="el-GR" altLang="el-GR" dirty="0" smtClean="0">
              <a:cs typeface="Arial" charset="0"/>
            </a:endParaRPr>
          </a:p>
          <a:p>
            <a:pPr lvl="2" eaLnBrk="1" hangingPunct="1"/>
            <a:r>
              <a:rPr lang="el-GR" altLang="el-GR" dirty="0" smtClean="0">
                <a:cs typeface="Arial" charset="0"/>
              </a:rPr>
              <a:t>Θέση όλων των συνδρομητών του δικτύου</a:t>
            </a:r>
          </a:p>
          <a:p>
            <a:pPr lvl="1" eaLnBrk="1" hangingPunct="1"/>
            <a:r>
              <a:rPr lang="el-GR" altLang="el-GR" dirty="0" smtClean="0">
                <a:cs typeface="Arial" charset="0"/>
              </a:rPr>
              <a:t>Μητρώο εντοπισμού τοποθεσίας επισκεπτών </a:t>
            </a:r>
            <a:r>
              <a:rPr lang="en-US" altLang="el-GR" dirty="0" smtClean="0">
                <a:cs typeface="Arial" charset="0"/>
              </a:rPr>
              <a:t>(VLR)</a:t>
            </a:r>
          </a:p>
          <a:p>
            <a:pPr lvl="2" eaLnBrk="1" hangingPunct="1"/>
            <a:r>
              <a:rPr lang="el-GR" altLang="el-GR" dirty="0" smtClean="0">
                <a:cs typeface="Arial" charset="0"/>
              </a:rPr>
              <a:t>Συνδρομητές άλλων εταιρειών στην περιοχή μας</a:t>
            </a:r>
          </a:p>
          <a:p>
            <a:pPr lvl="1" eaLnBrk="1" hangingPunct="1"/>
            <a:r>
              <a:rPr lang="el-GR" altLang="el-GR" dirty="0" smtClean="0">
                <a:cs typeface="Arial" charset="0"/>
              </a:rPr>
              <a:t>Εντοπισμός συνδρομητών μέσω αριθμών τηλεφώνου</a:t>
            </a:r>
          </a:p>
          <a:p>
            <a:pPr lvl="2" eaLnBrk="1" hangingPunct="1"/>
            <a:r>
              <a:rPr lang="el-GR" altLang="el-GR" dirty="0" smtClean="0">
                <a:cs typeface="Arial" charset="0"/>
              </a:rPr>
              <a:t>Οδηγεί στον </a:t>
            </a:r>
            <a:r>
              <a:rPr lang="en-US" altLang="el-GR" dirty="0" smtClean="0">
                <a:cs typeface="Arial" charset="0"/>
              </a:rPr>
              <a:t>HLR</a:t>
            </a:r>
            <a:r>
              <a:rPr lang="el-GR" altLang="el-GR" dirty="0" smtClean="0">
                <a:cs typeface="Arial" charset="0"/>
              </a:rPr>
              <a:t> της κατάλληλης εταιρείας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59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9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 smtClean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ονομασίας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Οντότητες και ονόματα (1 από 6)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Οντότητα: στοιχείο όπου γίνεται αναφορά</a:t>
            </a:r>
          </a:p>
          <a:p>
            <a:pPr lvl="1" eaLnBrk="1" hangingPunct="1"/>
            <a:r>
              <a:rPr lang="el-GR" altLang="el-GR" dirty="0" smtClean="0"/>
              <a:t>Μηχανή, διεργασία, χρήστης, αρχείο, συσκευή</a:t>
            </a:r>
          </a:p>
          <a:p>
            <a:pPr eaLnBrk="1" hangingPunct="1"/>
            <a:r>
              <a:rPr lang="el-GR" altLang="el-GR" dirty="0" smtClean="0"/>
              <a:t>Όνομα οντότητας: ακολουθία συμβόλων</a:t>
            </a:r>
          </a:p>
          <a:p>
            <a:pPr lvl="1"/>
            <a:r>
              <a:rPr lang="el-GR" altLang="el-GR" dirty="0" smtClean="0"/>
              <a:t>Χαρακτήρες, ψηφία, </a:t>
            </a:r>
            <a:r>
              <a:rPr lang="en-US" altLang="el-GR" dirty="0" smtClean="0"/>
              <a:t>bit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Χρησιμοποιείται για αναφορά σε οντότητα</a:t>
            </a:r>
          </a:p>
          <a:p>
            <a:pPr lvl="1" eaLnBrk="1" hangingPunct="1"/>
            <a:r>
              <a:rPr lang="el-GR" altLang="el-GR" dirty="0" smtClean="0"/>
              <a:t>Οδηγεί σε κάποιο σημείο πρόσβασης</a:t>
            </a:r>
          </a:p>
          <a:p>
            <a:pPr lvl="1" eaLnBrk="1" hangingPunct="1"/>
            <a:r>
              <a:rPr lang="el-GR" altLang="el-GR" dirty="0" smtClean="0"/>
              <a:t>Τελικός στόχος: εκτέλεση λειτουργιών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23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Οντότητες και ονόματα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Διεύθυνση: όνομα </a:t>
            </a:r>
            <a:r>
              <a:rPr lang="el-GR" altLang="el-GR" dirty="0" smtClean="0"/>
              <a:t>σημείου </a:t>
            </a:r>
            <a:r>
              <a:rPr lang="el-GR" altLang="el-GR" dirty="0"/>
              <a:t>πρόσβασης</a:t>
            </a:r>
          </a:p>
          <a:p>
            <a:pPr lvl="1"/>
            <a:r>
              <a:rPr lang="el-GR" altLang="el-GR" dirty="0"/>
              <a:t>Κάθε σημείο </a:t>
            </a:r>
            <a:r>
              <a:rPr lang="el-GR" altLang="el-GR" dirty="0" smtClean="0"/>
              <a:t>έχει </a:t>
            </a:r>
            <a:r>
              <a:rPr lang="el-GR" altLang="el-GR" dirty="0"/>
              <a:t>διαφορετική διεύθυνση</a:t>
            </a:r>
          </a:p>
          <a:p>
            <a:pPr lvl="1"/>
            <a:r>
              <a:rPr lang="el-GR" altLang="el-GR" dirty="0"/>
              <a:t>Μία οντότητα μπορεί να έχει </a:t>
            </a:r>
            <a:r>
              <a:rPr lang="el-GR" altLang="el-GR" dirty="0" smtClean="0"/>
              <a:t>πολλές</a:t>
            </a:r>
            <a:endParaRPr lang="el-GR" altLang="el-GR" dirty="0"/>
          </a:p>
          <a:p>
            <a:r>
              <a:rPr lang="el-GR" altLang="el-GR" dirty="0"/>
              <a:t>Παράδειγμα: διεργασίες συστήματος</a:t>
            </a:r>
          </a:p>
          <a:p>
            <a:pPr lvl="1"/>
            <a:r>
              <a:rPr lang="el-GR" altLang="el-GR" dirty="0"/>
              <a:t>Διεύθυνση </a:t>
            </a:r>
            <a:r>
              <a:rPr lang="en-US" altLang="el-GR" dirty="0"/>
              <a:t>IP</a:t>
            </a:r>
            <a:r>
              <a:rPr lang="el-GR" altLang="el-GR" dirty="0"/>
              <a:t>: προσδιορίζει τη </a:t>
            </a:r>
            <a:r>
              <a:rPr lang="el-GR" altLang="el-GR" dirty="0" smtClean="0"/>
              <a:t>μηχανή</a:t>
            </a:r>
          </a:p>
          <a:p>
            <a:pPr lvl="2"/>
            <a:r>
              <a:rPr lang="el-GR" altLang="el-GR" dirty="0" smtClean="0"/>
              <a:t>Για την ακρίβεια, την κάρτα δικτύου</a:t>
            </a:r>
          </a:p>
          <a:p>
            <a:pPr lvl="2"/>
            <a:r>
              <a:rPr lang="el-GR" altLang="el-GR" dirty="0" smtClean="0"/>
              <a:t>Το ίδιο και η διεύθυνση </a:t>
            </a:r>
            <a:r>
              <a:rPr lang="en-US" altLang="el-GR" dirty="0" smtClean="0"/>
              <a:t>Ethernet</a:t>
            </a:r>
            <a:r>
              <a:rPr lang="el-GR" altLang="el-GR" dirty="0" smtClean="0"/>
              <a:t>!</a:t>
            </a:r>
            <a:endParaRPr lang="en-US" altLang="el-GR" dirty="0"/>
          </a:p>
          <a:p>
            <a:pPr lvl="1"/>
            <a:r>
              <a:rPr lang="el-GR" altLang="el-GR" dirty="0"/>
              <a:t>Θύρα </a:t>
            </a:r>
            <a:r>
              <a:rPr lang="en-US" altLang="el-GR" dirty="0"/>
              <a:t>TCP</a:t>
            </a:r>
            <a:r>
              <a:rPr lang="el-GR" altLang="el-GR" dirty="0"/>
              <a:t> ή </a:t>
            </a:r>
            <a:r>
              <a:rPr lang="en-US" altLang="el-GR" dirty="0"/>
              <a:t>UDP</a:t>
            </a:r>
            <a:r>
              <a:rPr lang="el-GR" altLang="el-GR" dirty="0"/>
              <a:t>: προσδιορίζει τη </a:t>
            </a:r>
            <a:r>
              <a:rPr lang="el-GR" altLang="el-GR" dirty="0" smtClean="0"/>
              <a:t>διεργασία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225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Οντότητες και ονόματα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GB" altLang="el-GR" dirty="0" smtClean="0"/>
          </a:p>
        </p:txBody>
      </p:sp>
      <p:pic>
        <p:nvPicPr>
          <p:cNvPr id="6150" name="Picture 7" descr="Σχήμα που απεικονίζει ένα επίπεδα επικοινωνίας σύμφωνα με την διεργασία inet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2546077" cy="235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3501008"/>
            <a:ext cx="8382000" cy="289979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Παράδειγμα: </a:t>
            </a:r>
            <a:r>
              <a:rPr lang="en-US" altLang="el-GR" dirty="0" err="1" smtClean="0">
                <a:latin typeface="Calibri" panose="020F0502020204030204" pitchFamily="34" charset="0"/>
              </a:rPr>
              <a:t>inetd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l-GR" altLang="el-GR" dirty="0" smtClean="0"/>
              <a:t>Μεταβιβάζει αιτήσεις προς εξυπηρετητές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Έχει πολλές διευθύνσεις (θύρες)</a:t>
            </a:r>
          </a:p>
          <a:p>
            <a:pPr lvl="2"/>
            <a:r>
              <a:rPr lang="el-GR" altLang="el-GR" dirty="0" smtClean="0"/>
              <a:t>Ακούει σε όλες τις διευθύνσεις</a:t>
            </a:r>
          </a:p>
          <a:p>
            <a:pPr lvl="2"/>
            <a:r>
              <a:rPr lang="el-GR" altLang="el-GR" dirty="0" smtClean="0"/>
              <a:t>Ξεκινάει την κατάλληλη διεργασία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14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DB3711EB-123D-49AA-A9D8-1CF60DA55945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2828</Words>
  <Application>Microsoft Office PowerPoint</Application>
  <PresentationFormat>On-screen Show (4:3)</PresentationFormat>
  <Paragraphs>526</Paragraphs>
  <Slides>63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Θέμα του Office</vt:lpstr>
      <vt:lpstr>Κατανεμημένα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Ονομασία οντοτήτων</vt:lpstr>
      <vt:lpstr>Οντότητες και ονόματα (1 από 6)</vt:lpstr>
      <vt:lpstr>Οντότητες και ονόματα (2 από 6)</vt:lpstr>
      <vt:lpstr>Οντότητες και ονόματα (3 από 6)</vt:lpstr>
      <vt:lpstr>Οντότητες και ονόματα (4 από 6)</vt:lpstr>
      <vt:lpstr>Οντότητες και ονόματα (5 από 6)</vt:lpstr>
      <vt:lpstr>Οντότητες και ονόματα (6 από 6)</vt:lpstr>
      <vt:lpstr>Χώροι ονομάτων (1 από 3)</vt:lpstr>
      <vt:lpstr>Χώροι ονομάτων (2 από 3)</vt:lpstr>
      <vt:lpstr>Χώροι ονομάτων (3 από 3)</vt:lpstr>
      <vt:lpstr>Ανάλυση ονομάτων (1 από 3)</vt:lpstr>
      <vt:lpstr>Ανάλυση ονομάτων (2 από 3)</vt:lpstr>
      <vt:lpstr>Ανάλυση ονομάτων (3 από 3)</vt:lpstr>
      <vt:lpstr>Συγχώνευση (1 από 4)</vt:lpstr>
      <vt:lpstr>Συγχώνευση (2 από 4)</vt:lpstr>
      <vt:lpstr>Συγχώνευση (3 από 4)</vt:lpstr>
      <vt:lpstr>Συγχώνευση (4 από 4)</vt:lpstr>
      <vt:lpstr>Υπηρεσίες ονομασίας</vt:lpstr>
      <vt:lpstr>Κατανεμημένη ονομασία (1 από 5)</vt:lpstr>
      <vt:lpstr>Κατανεμημένη ονομασία (2 από 5)</vt:lpstr>
      <vt:lpstr>Κατανεμημένη ονομασία (3 από 5)</vt:lpstr>
      <vt:lpstr>Κατανεμημένη ονομασία (4 από 5)</vt:lpstr>
      <vt:lpstr>Κατανεμημένη ονομασία (5 από 5)</vt:lpstr>
      <vt:lpstr>Σύστημα DNS (1 από 3)</vt:lpstr>
      <vt:lpstr>Σύστημα DNS (2 από 3)</vt:lpstr>
      <vt:lpstr>Σύστημα DNS (3 από 3)</vt:lpstr>
      <vt:lpstr>Εγγραφές πόρων (1 από 3)</vt:lpstr>
      <vt:lpstr>Εγγραφές πόρων (2 από 3)</vt:lpstr>
      <vt:lpstr>Εγγραφές πόρων (3 από 3)</vt:lpstr>
      <vt:lpstr>Λειτουργία του DNS (1 από 2)</vt:lpstr>
      <vt:lpstr>Λειτουργία του DNS (2 από 2)</vt:lpstr>
      <vt:lpstr>Υπηρεσίες ευρετηρίων</vt:lpstr>
      <vt:lpstr>Κατανεμημένα ευρετήρια (1 από 5)</vt:lpstr>
      <vt:lpstr>Κατανεμημένα ευρετήρια (2 από 5)</vt:lpstr>
      <vt:lpstr>Κατανεμημένα ευρετήρια (3 από 5)</vt:lpstr>
      <vt:lpstr>Κατανεμημένα ευρετήρια (4 από 5)</vt:lpstr>
      <vt:lpstr>Κατανεμημένα ευρετήρια (5 από 5)</vt:lpstr>
      <vt:lpstr>Active Directory (1 από 6)</vt:lpstr>
      <vt:lpstr>Active Directory (2 από 6)</vt:lpstr>
      <vt:lpstr>Active Directory (3 από 6)</vt:lpstr>
      <vt:lpstr>Active Directory (4 από 6)</vt:lpstr>
      <vt:lpstr>Active Directory (5 από 6)</vt:lpstr>
      <vt:lpstr>Active Directory (6 από 6)</vt:lpstr>
      <vt:lpstr>Novell Directory Services (1 από 4)</vt:lpstr>
      <vt:lpstr>Novell Directory Services (2 από 4)</vt:lpstr>
      <vt:lpstr>Novell Directory Services (3 από 4)</vt:lpstr>
      <vt:lpstr>Novell Directory Services (4 από 4)</vt:lpstr>
      <vt:lpstr>Υπηρεσίες εντοπισμού</vt:lpstr>
      <vt:lpstr>Κατανεμημένος εντοπισμός (1 από 4)</vt:lpstr>
      <vt:lpstr>Κατανεμημένος εντοπισμός (2 από 4)</vt:lpstr>
      <vt:lpstr>Κατανεμημένος εντοπισμός (3 από 4)</vt:lpstr>
      <vt:lpstr>Κατανεμημένος εντοπισμός (4 από 4)</vt:lpstr>
      <vt:lpstr>Δείκτες προώθησης (1 από 3)</vt:lpstr>
      <vt:lpstr>Δείκτες προώθησης (2 από 3)</vt:lpstr>
      <vt:lpstr>Δείκτες προώθησης (3 από 3)</vt:lpstr>
      <vt:lpstr>Αρχική τοποθεσία (1 από 2)</vt:lpstr>
      <vt:lpstr>Αρχική τοποθεσία (2 από 2)</vt:lpstr>
      <vt:lpstr>Τέλος Ενότητας # 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 ονομασίας</dc:title>
  <dc:subject>Κατανεμημένα Συστήματα</dc:subject>
  <dc:creator>Γεώργιος Ξυλωμένος</dc:creator>
  <cp:keywords>Ονόματα; διευθύνσεις; αναγνωριστικά; χώροι ονομάτων; ανάλυση ονομάτων; DNS; X.500; Active Directory; NDS; δείκτες τοποθεσίας; αρχική τοποθεσία</cp:keywords>
  <cp:lastModifiedBy>georgex</cp:lastModifiedBy>
  <cp:revision>343</cp:revision>
  <cp:lastPrinted>2014-02-16T13:16:25Z</cp:lastPrinted>
  <dcterms:created xsi:type="dcterms:W3CDTF">2012-09-06T09:03:05Z</dcterms:created>
  <dcterms:modified xsi:type="dcterms:W3CDTF">2015-05-08T20:08:24Z</dcterms:modified>
</cp:coreProperties>
</file>