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77"/>
  </p:notesMasterIdLst>
  <p:sldIdLst>
    <p:sldId id="375" r:id="rId3"/>
    <p:sldId id="376" r:id="rId4"/>
    <p:sldId id="377" r:id="rId5"/>
    <p:sldId id="378" r:id="rId6"/>
    <p:sldId id="379" r:id="rId7"/>
    <p:sldId id="423" r:id="rId8"/>
    <p:sldId id="529" r:id="rId9"/>
    <p:sldId id="526" r:id="rId10"/>
    <p:sldId id="463" r:id="rId11"/>
    <p:sldId id="464" r:id="rId12"/>
    <p:sldId id="465" r:id="rId13"/>
    <p:sldId id="466" r:id="rId14"/>
    <p:sldId id="467" r:id="rId15"/>
    <p:sldId id="468" r:id="rId16"/>
    <p:sldId id="469" r:id="rId17"/>
    <p:sldId id="470" r:id="rId18"/>
    <p:sldId id="471" r:id="rId19"/>
    <p:sldId id="473" r:id="rId20"/>
    <p:sldId id="472" r:id="rId21"/>
    <p:sldId id="474" r:id="rId22"/>
    <p:sldId id="475" r:id="rId23"/>
    <p:sldId id="476" r:id="rId24"/>
    <p:sldId id="477" r:id="rId25"/>
    <p:sldId id="478" r:id="rId26"/>
    <p:sldId id="530" r:id="rId27"/>
    <p:sldId id="479" r:id="rId28"/>
    <p:sldId id="480" r:id="rId29"/>
    <p:sldId id="481" r:id="rId30"/>
    <p:sldId id="482" r:id="rId31"/>
    <p:sldId id="531" r:id="rId32"/>
    <p:sldId id="483" r:id="rId33"/>
    <p:sldId id="484" r:id="rId34"/>
    <p:sldId id="485" r:id="rId35"/>
    <p:sldId id="486" r:id="rId36"/>
    <p:sldId id="487" r:id="rId37"/>
    <p:sldId id="488" r:id="rId38"/>
    <p:sldId id="489" r:id="rId39"/>
    <p:sldId id="490" r:id="rId40"/>
    <p:sldId id="491" r:id="rId41"/>
    <p:sldId id="492" r:id="rId42"/>
    <p:sldId id="493" r:id="rId43"/>
    <p:sldId id="494" r:id="rId44"/>
    <p:sldId id="495" r:id="rId45"/>
    <p:sldId id="496" r:id="rId46"/>
    <p:sldId id="527" r:id="rId47"/>
    <p:sldId id="497" r:id="rId48"/>
    <p:sldId id="498" r:id="rId49"/>
    <p:sldId id="499" r:id="rId50"/>
    <p:sldId id="501" r:id="rId51"/>
    <p:sldId id="502" r:id="rId52"/>
    <p:sldId id="503" r:id="rId53"/>
    <p:sldId id="504" r:id="rId54"/>
    <p:sldId id="505" r:id="rId55"/>
    <p:sldId id="506" r:id="rId56"/>
    <p:sldId id="507" r:id="rId57"/>
    <p:sldId id="508" r:id="rId58"/>
    <p:sldId id="509" r:id="rId59"/>
    <p:sldId id="510" r:id="rId60"/>
    <p:sldId id="511" r:id="rId61"/>
    <p:sldId id="512" r:id="rId62"/>
    <p:sldId id="528" r:id="rId63"/>
    <p:sldId id="514" r:id="rId64"/>
    <p:sldId id="515" r:id="rId65"/>
    <p:sldId id="516" r:id="rId66"/>
    <p:sldId id="517" r:id="rId67"/>
    <p:sldId id="518" r:id="rId68"/>
    <p:sldId id="519" r:id="rId69"/>
    <p:sldId id="520" r:id="rId70"/>
    <p:sldId id="521" r:id="rId71"/>
    <p:sldId id="523" r:id="rId72"/>
    <p:sldId id="524" r:id="rId73"/>
    <p:sldId id="525" r:id="rId74"/>
    <p:sldId id="532" r:id="rId75"/>
    <p:sldId id="406" r:id="rId7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657">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Συντάκτης" initials="Σ"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ECFF"/>
    <a:srgbClr val="FF0066"/>
    <a:srgbClr val="33CCFF"/>
    <a:srgbClr val="66CCFF"/>
    <a:srgbClr val="0000CC"/>
    <a:srgbClr val="800080"/>
    <a:srgbClr val="FF5050"/>
    <a:srgbClr val="CC0000"/>
    <a:srgbClr val="17D0F5"/>
    <a:srgbClr val="F9BD1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8940" autoAdjust="0"/>
    <p:restoredTop sz="99309" autoAdjust="0"/>
  </p:normalViewPr>
  <p:slideViewPr>
    <p:cSldViewPr>
      <p:cViewPr>
        <p:scale>
          <a:sx n="70" d="100"/>
          <a:sy n="70" d="100"/>
        </p:scale>
        <p:origin x="144" y="-936"/>
      </p:cViewPr>
      <p:guideLst>
        <p:guide orient="horz" pos="365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pPr/>
              <a:t>18/11/2015</a:t>
            </a:fld>
            <a:endParaRPr lang="el-GR" dirty="0"/>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pPr/>
              <a:t>‹#›</a:t>
            </a:fld>
            <a:endParaRPr lang="el-GR" dirty="0"/>
          </a:p>
        </p:txBody>
      </p:sp>
    </p:spTree>
    <p:extLst>
      <p:ext uri="{BB962C8B-B14F-4D97-AF65-F5344CB8AC3E}">
        <p14:creationId xmlns=""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7" name="Θέση σημειώσεων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altLang="en-US" dirty="0" smtClean="0">
              <a:solidFill>
                <a:srgbClr val="FF0000"/>
              </a:solidFill>
            </a:endParaRPr>
          </a:p>
        </p:txBody>
      </p:sp>
      <p:sp>
        <p:nvSpPr>
          <p:cNvPr id="6148" name="Θέση αριθμού διαφάνειας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523419-4926-4377-8903-976ABB7FB68F}" type="slidenum">
              <a:rPr lang="el-GR" altLang="en-US">
                <a:latin typeface="Calibri" panose="020F0502020204030204" pitchFamily="34" charset="0"/>
              </a:rPr>
              <a:pPr/>
              <a:t>1</a:t>
            </a:fld>
            <a:endParaRPr lang="el-GR" altLang="en-US" dirty="0">
              <a:latin typeface="Calibri" panose="020F0502020204030204" pitchFamily="34" charset="0"/>
            </a:endParaRPr>
          </a:p>
        </p:txBody>
      </p:sp>
    </p:spTree>
    <p:extLst>
      <p:ext uri="{BB962C8B-B14F-4D97-AF65-F5344CB8AC3E}">
        <p14:creationId xmlns="" xmlns:p14="http://schemas.microsoft.com/office/powerpoint/2010/main" val="2749618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p:spPr>
      </p:sp>
      <p:sp>
        <p:nvSpPr>
          <p:cNvPr id="31746"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noFill/>
          <a:ln>
            <a:solidFill>
              <a:srgbClr val="000000"/>
            </a:solidFill>
            <a:miter lim="800000"/>
            <a:headEnd/>
            <a:tailEnd/>
          </a:ln>
        </p:spPr>
      </p:sp>
      <p:sp>
        <p:nvSpPr>
          <p:cNvPr id="33794"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p:spPr>
      </p:sp>
      <p:sp>
        <p:nvSpPr>
          <p:cNvPr id="37890"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44034"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Θέση σημειώσεων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altLang="en-US" dirty="0" smtClean="0"/>
          </a:p>
        </p:txBody>
      </p:sp>
      <p:sp>
        <p:nvSpPr>
          <p:cNvPr id="8196" name="Θέση αριθμού διαφάνειας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B7DEC7-E39D-4625-95E7-220B456BB537}" type="slidenum">
              <a:rPr lang="el-GR" altLang="en-US">
                <a:latin typeface="Calibri" panose="020F0502020204030204" pitchFamily="34" charset="0"/>
              </a:rPr>
              <a:pPr/>
              <a:t>2</a:t>
            </a:fld>
            <a:endParaRPr lang="el-GR" altLang="en-US" dirty="0">
              <a:latin typeface="Calibri" panose="020F0502020204030204" pitchFamily="34" charset="0"/>
            </a:endParaRPr>
          </a:p>
        </p:txBody>
      </p:sp>
    </p:spTree>
    <p:extLst>
      <p:ext uri="{BB962C8B-B14F-4D97-AF65-F5344CB8AC3E}">
        <p14:creationId xmlns="" xmlns:p14="http://schemas.microsoft.com/office/powerpoint/2010/main" val="2635238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48130"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p:spPr>
      </p:sp>
      <p:sp>
        <p:nvSpPr>
          <p:cNvPr id="50178"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C29AD4-FD92-4D59-8AC1-BD7B4092D5C8}" type="slidenum">
              <a:rPr lang="en-US">
                <a:cs typeface="Arial" charset="0"/>
              </a:rPr>
              <a:pPr fontAlgn="base">
                <a:spcBef>
                  <a:spcPct val="0"/>
                </a:spcBef>
                <a:spcAft>
                  <a:spcPct val="0"/>
                </a:spcAft>
                <a:defRPr/>
              </a:pPr>
              <a:t>24</a:t>
            </a:fld>
            <a:endParaRPr lang="en-US">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7CDFAC63-9BB6-47DD-9CB2-D1490AF45AF9}" type="slidenum">
              <a:rPr lang="en-US" sz="1200">
                <a:latin typeface="+mn-lt"/>
              </a:rPr>
              <a:pPr algn="r">
                <a:defRPr/>
              </a:pPr>
              <a:t>26</a:t>
            </a:fld>
            <a:endParaRPr lang="en-US" sz="1200">
              <a:latin typeface="+mn-lt"/>
            </a:endParaRPr>
          </a:p>
        </p:txBody>
      </p:sp>
      <p:sp>
        <p:nvSpPr>
          <p:cNvPr id="58370"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lIns="84399" tIns="42200" rIns="84399" bIns="42200" anchor="ctr"/>
          <a:lstStyle/>
          <a:p>
            <a:endParaRPr lang="el-GR">
              <a:latin typeface="Calibri" pitchFamily="34" charset="0"/>
            </a:endParaRPr>
          </a:p>
        </p:txBody>
      </p:sp>
      <p:sp>
        <p:nvSpPr>
          <p:cNvPr id="58371" name="Rectangle 3"/>
          <p:cNvSpPr>
            <a:spLocks noChangeArrowheads="1"/>
          </p:cNvSpPr>
          <p:nvPr/>
        </p:nvSpPr>
        <p:spPr bwMode="auto">
          <a:xfrm>
            <a:off x="3884613" y="8686800"/>
            <a:ext cx="2973387" cy="457200"/>
          </a:xfrm>
          <a:prstGeom prst="rect">
            <a:avLst/>
          </a:prstGeom>
          <a:noFill/>
          <a:ln w="12700">
            <a:noFill/>
            <a:miter lim="800000"/>
            <a:headEnd/>
            <a:tailEnd/>
          </a:ln>
        </p:spPr>
        <p:txBody>
          <a:bodyPr lIns="18587" tIns="0" rIns="18587" bIns="0" anchor="b"/>
          <a:lstStyle/>
          <a:p>
            <a:pPr algn="r" defTabSz="892175" eaLnBrk="0" hangingPunct="0"/>
            <a:r>
              <a:rPr lang="en-US" sz="1000" i="1">
                <a:latin typeface="Times New Roman" pitchFamily="18" charset="0"/>
              </a:rPr>
              <a:t>5</a:t>
            </a:r>
          </a:p>
        </p:txBody>
      </p:sp>
      <p:sp>
        <p:nvSpPr>
          <p:cNvPr id="58372"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lIns="84399" tIns="42200" rIns="84399" bIns="42200" anchor="ctr"/>
          <a:lstStyle/>
          <a:p>
            <a:endParaRPr lang="el-GR">
              <a:latin typeface="Calibri" pitchFamily="34" charset="0"/>
            </a:endParaRPr>
          </a:p>
        </p:txBody>
      </p:sp>
      <p:sp>
        <p:nvSpPr>
          <p:cNvPr id="58373" name="Rectangle 5"/>
          <p:cNvSpPr>
            <a:spLocks noChangeArrowheads="1"/>
          </p:cNvSpPr>
          <p:nvPr/>
        </p:nvSpPr>
        <p:spPr bwMode="auto">
          <a:xfrm>
            <a:off x="0" y="0"/>
            <a:ext cx="2971800" cy="455613"/>
          </a:xfrm>
          <a:prstGeom prst="rect">
            <a:avLst/>
          </a:prstGeom>
          <a:noFill/>
          <a:ln w="12700">
            <a:noFill/>
            <a:miter lim="800000"/>
            <a:headEnd/>
            <a:tailEnd/>
          </a:ln>
        </p:spPr>
        <p:txBody>
          <a:bodyPr wrap="none" lIns="84399" tIns="42200" rIns="84399" bIns="42200" anchor="ctr"/>
          <a:lstStyle/>
          <a:p>
            <a:endParaRPr lang="el-GR">
              <a:latin typeface="Calibri" pitchFamily="34" charset="0"/>
            </a:endParaRPr>
          </a:p>
        </p:txBody>
      </p:sp>
      <p:sp>
        <p:nvSpPr>
          <p:cNvPr id="58374" name="Rectangle 6"/>
          <p:cNvSpPr>
            <a:spLocks noGrp="1" noRot="1" noChangeAspect="1" noChangeArrowheads="1" noTextEdit="1"/>
          </p:cNvSpPr>
          <p:nvPr>
            <p:ph type="sldImg"/>
          </p:nvPr>
        </p:nvSpPr>
        <p:spPr bwMode="auto">
          <a:xfrm>
            <a:off x="1150938" y="692150"/>
            <a:ext cx="4556125" cy="3416300"/>
          </a:xfrm>
          <a:noFill/>
          <a:ln cap="flat">
            <a:solidFill>
              <a:schemeClr val="tx1"/>
            </a:solidFill>
            <a:miter lim="800000"/>
            <a:headEnd/>
            <a:tailEnd/>
          </a:ln>
        </p:spPr>
      </p:sp>
      <p:sp>
        <p:nvSpPr>
          <p:cNvPr id="58375" name="Rectangle 7"/>
          <p:cNvSpPr>
            <a:spLocks noGrp="1" noChangeArrowheads="1"/>
          </p:cNvSpPr>
          <p:nvPr>
            <p:ph type="body" idx="1"/>
          </p:nvPr>
        </p:nvSpPr>
        <p:spPr bwMode="auto">
          <a:xfrm>
            <a:off x="912813" y="4341813"/>
            <a:ext cx="5030787" cy="4114800"/>
          </a:xfrm>
          <a:noFill/>
        </p:spPr>
        <p:txBody>
          <a:bodyPr wrap="square" lIns="88290" tIns="43370" rIns="88290" bIns="43370"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B7BFEE-FF80-4445-A37F-2300C4706E85}" type="slidenum">
              <a:rPr lang="en-US">
                <a:cs typeface="Arial" charset="0"/>
              </a:rPr>
              <a:pPr fontAlgn="base">
                <a:spcBef>
                  <a:spcPct val="0"/>
                </a:spcBef>
                <a:spcAft>
                  <a:spcPct val="0"/>
                </a:spcAft>
                <a:defRPr/>
              </a:pPr>
              <a:t>27</a:t>
            </a:fld>
            <a:endParaRPr lang="en-US">
              <a:cs typeface="Arial" charset="0"/>
            </a:endParaRPr>
          </a:p>
        </p:txBody>
      </p:sp>
      <p:sp>
        <p:nvSpPr>
          <p:cNvPr id="62466"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lIns="84399" tIns="42200" rIns="84399" bIns="42200" anchor="ctr"/>
          <a:lstStyle/>
          <a:p>
            <a:endParaRPr lang="el-GR">
              <a:latin typeface="Calibri" pitchFamily="34" charset="0"/>
            </a:endParaRPr>
          </a:p>
        </p:txBody>
      </p:sp>
      <p:sp>
        <p:nvSpPr>
          <p:cNvPr id="62467" name="Rectangle 3"/>
          <p:cNvSpPr>
            <a:spLocks noChangeArrowheads="1"/>
          </p:cNvSpPr>
          <p:nvPr/>
        </p:nvSpPr>
        <p:spPr bwMode="auto">
          <a:xfrm>
            <a:off x="3884613" y="8686800"/>
            <a:ext cx="2973387" cy="457200"/>
          </a:xfrm>
          <a:prstGeom prst="rect">
            <a:avLst/>
          </a:prstGeom>
          <a:noFill/>
          <a:ln w="12700">
            <a:noFill/>
            <a:miter lim="800000"/>
            <a:headEnd/>
            <a:tailEnd/>
          </a:ln>
        </p:spPr>
        <p:txBody>
          <a:bodyPr lIns="18587" tIns="0" rIns="18587" bIns="0" anchor="b"/>
          <a:lstStyle/>
          <a:p>
            <a:pPr algn="r" defTabSz="892175" eaLnBrk="0" hangingPunct="0"/>
            <a:r>
              <a:rPr lang="en-US" sz="1000" i="1">
                <a:latin typeface="Times New Roman" pitchFamily="18" charset="0"/>
              </a:rPr>
              <a:t>5</a:t>
            </a:r>
          </a:p>
        </p:txBody>
      </p:sp>
      <p:sp>
        <p:nvSpPr>
          <p:cNvPr id="62468"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lIns="84399" tIns="42200" rIns="84399" bIns="42200" anchor="ctr"/>
          <a:lstStyle/>
          <a:p>
            <a:endParaRPr lang="el-GR">
              <a:latin typeface="Calibri" pitchFamily="34" charset="0"/>
            </a:endParaRPr>
          </a:p>
        </p:txBody>
      </p:sp>
      <p:sp>
        <p:nvSpPr>
          <p:cNvPr id="62469" name="Rectangle 5"/>
          <p:cNvSpPr>
            <a:spLocks noChangeArrowheads="1"/>
          </p:cNvSpPr>
          <p:nvPr/>
        </p:nvSpPr>
        <p:spPr bwMode="auto">
          <a:xfrm>
            <a:off x="0" y="0"/>
            <a:ext cx="2971800" cy="455613"/>
          </a:xfrm>
          <a:prstGeom prst="rect">
            <a:avLst/>
          </a:prstGeom>
          <a:noFill/>
          <a:ln w="12700">
            <a:noFill/>
            <a:miter lim="800000"/>
            <a:headEnd/>
            <a:tailEnd/>
          </a:ln>
        </p:spPr>
        <p:txBody>
          <a:bodyPr wrap="none" lIns="84399" tIns="42200" rIns="84399" bIns="42200" anchor="ctr"/>
          <a:lstStyle/>
          <a:p>
            <a:endParaRPr lang="el-GR">
              <a:latin typeface="Calibri" pitchFamily="34" charset="0"/>
            </a:endParaRPr>
          </a:p>
        </p:txBody>
      </p:sp>
      <p:sp>
        <p:nvSpPr>
          <p:cNvPr id="62470" name="Rectangle 6"/>
          <p:cNvSpPr>
            <a:spLocks noGrp="1" noRot="1" noChangeAspect="1" noChangeArrowheads="1" noTextEdit="1"/>
          </p:cNvSpPr>
          <p:nvPr>
            <p:ph type="sldImg"/>
          </p:nvPr>
        </p:nvSpPr>
        <p:spPr bwMode="auto">
          <a:xfrm>
            <a:off x="1150938" y="692150"/>
            <a:ext cx="4556125" cy="3416300"/>
          </a:xfrm>
          <a:noFill/>
          <a:ln cap="flat">
            <a:solidFill>
              <a:schemeClr val="tx1"/>
            </a:solidFill>
            <a:miter lim="800000"/>
            <a:headEnd/>
            <a:tailEnd/>
          </a:ln>
        </p:spPr>
      </p:sp>
      <p:sp>
        <p:nvSpPr>
          <p:cNvPr id="62471" name="Rectangle 7"/>
          <p:cNvSpPr>
            <a:spLocks noGrp="1" noChangeArrowheads="1"/>
          </p:cNvSpPr>
          <p:nvPr>
            <p:ph type="body" idx="1"/>
          </p:nvPr>
        </p:nvSpPr>
        <p:spPr bwMode="auto">
          <a:xfrm>
            <a:off x="912813" y="4341813"/>
            <a:ext cx="5030787" cy="4114800"/>
          </a:xfrm>
          <a:noFill/>
        </p:spPr>
        <p:txBody>
          <a:bodyPr wrap="square" lIns="88290" tIns="43370" rIns="88290" bIns="43370"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FB40A8AF-A87F-4858-B545-5171118FEDD2}" type="slidenum">
              <a:rPr lang="en-US" sz="1200">
                <a:latin typeface="+mn-lt"/>
              </a:rPr>
              <a:pPr algn="r">
                <a:defRPr/>
              </a:pPr>
              <a:t>28</a:t>
            </a:fld>
            <a:endParaRPr lang="en-US" sz="1200">
              <a:latin typeface="+mn-lt"/>
            </a:endParaRPr>
          </a:p>
        </p:txBody>
      </p:sp>
      <p:sp>
        <p:nvSpPr>
          <p:cNvPr id="64514"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lIns="84399" tIns="42200" rIns="84399" bIns="42200" anchor="ctr"/>
          <a:lstStyle/>
          <a:p>
            <a:endParaRPr lang="el-GR">
              <a:latin typeface="Calibri" pitchFamily="34" charset="0"/>
            </a:endParaRPr>
          </a:p>
        </p:txBody>
      </p:sp>
      <p:sp>
        <p:nvSpPr>
          <p:cNvPr id="64515" name="Rectangle 3"/>
          <p:cNvSpPr>
            <a:spLocks noChangeArrowheads="1"/>
          </p:cNvSpPr>
          <p:nvPr/>
        </p:nvSpPr>
        <p:spPr bwMode="auto">
          <a:xfrm>
            <a:off x="3884613" y="8686800"/>
            <a:ext cx="2973387" cy="457200"/>
          </a:xfrm>
          <a:prstGeom prst="rect">
            <a:avLst/>
          </a:prstGeom>
          <a:noFill/>
          <a:ln w="12700">
            <a:noFill/>
            <a:miter lim="800000"/>
            <a:headEnd/>
            <a:tailEnd/>
          </a:ln>
        </p:spPr>
        <p:txBody>
          <a:bodyPr lIns="18587" tIns="0" rIns="18587" bIns="0" anchor="b"/>
          <a:lstStyle/>
          <a:p>
            <a:pPr algn="r" defTabSz="892175" eaLnBrk="0" hangingPunct="0"/>
            <a:r>
              <a:rPr lang="en-US" sz="1000" i="1">
                <a:latin typeface="Times New Roman" pitchFamily="18" charset="0"/>
              </a:rPr>
              <a:t>5</a:t>
            </a:r>
          </a:p>
        </p:txBody>
      </p:sp>
      <p:sp>
        <p:nvSpPr>
          <p:cNvPr id="64516"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lIns="84399" tIns="42200" rIns="84399" bIns="42200" anchor="ctr"/>
          <a:lstStyle/>
          <a:p>
            <a:endParaRPr lang="el-GR">
              <a:latin typeface="Calibri" pitchFamily="34" charset="0"/>
            </a:endParaRPr>
          </a:p>
        </p:txBody>
      </p:sp>
      <p:sp>
        <p:nvSpPr>
          <p:cNvPr id="64517" name="Rectangle 5"/>
          <p:cNvSpPr>
            <a:spLocks noChangeArrowheads="1"/>
          </p:cNvSpPr>
          <p:nvPr/>
        </p:nvSpPr>
        <p:spPr bwMode="auto">
          <a:xfrm>
            <a:off x="0" y="0"/>
            <a:ext cx="2971800" cy="455613"/>
          </a:xfrm>
          <a:prstGeom prst="rect">
            <a:avLst/>
          </a:prstGeom>
          <a:noFill/>
          <a:ln w="12700">
            <a:noFill/>
            <a:miter lim="800000"/>
            <a:headEnd/>
            <a:tailEnd/>
          </a:ln>
        </p:spPr>
        <p:txBody>
          <a:bodyPr wrap="none" lIns="84399" tIns="42200" rIns="84399" bIns="42200" anchor="ctr"/>
          <a:lstStyle/>
          <a:p>
            <a:endParaRPr lang="el-GR">
              <a:latin typeface="Calibri" pitchFamily="34" charset="0"/>
            </a:endParaRPr>
          </a:p>
        </p:txBody>
      </p:sp>
      <p:sp>
        <p:nvSpPr>
          <p:cNvPr id="64518" name="Rectangle 6"/>
          <p:cNvSpPr>
            <a:spLocks noGrp="1" noRot="1" noChangeAspect="1" noChangeArrowheads="1" noTextEdit="1"/>
          </p:cNvSpPr>
          <p:nvPr>
            <p:ph type="sldImg"/>
          </p:nvPr>
        </p:nvSpPr>
        <p:spPr bwMode="auto">
          <a:xfrm>
            <a:off x="1150938" y="692150"/>
            <a:ext cx="4556125" cy="3416300"/>
          </a:xfrm>
          <a:noFill/>
          <a:ln cap="flat">
            <a:solidFill>
              <a:schemeClr val="tx1"/>
            </a:solidFill>
            <a:miter lim="800000"/>
            <a:headEnd/>
            <a:tailEnd/>
          </a:ln>
        </p:spPr>
      </p:sp>
      <p:sp>
        <p:nvSpPr>
          <p:cNvPr id="64519" name="Rectangle 7"/>
          <p:cNvSpPr>
            <a:spLocks noGrp="1" noChangeArrowheads="1"/>
          </p:cNvSpPr>
          <p:nvPr>
            <p:ph type="body" idx="1"/>
          </p:nvPr>
        </p:nvSpPr>
        <p:spPr bwMode="auto">
          <a:xfrm>
            <a:off x="912813" y="4341813"/>
            <a:ext cx="5030787" cy="4114800"/>
          </a:xfrm>
          <a:noFill/>
        </p:spPr>
        <p:txBody>
          <a:bodyPr wrap="square" lIns="88290" tIns="43370" rIns="88290" bIns="43370"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E1BE73-05FD-47EA-B8D3-E72A8BDAEDAF}" type="slidenum">
              <a:rPr lang="en-US">
                <a:cs typeface="Arial" charset="0"/>
              </a:rPr>
              <a:pPr fontAlgn="base">
                <a:spcBef>
                  <a:spcPct val="0"/>
                </a:spcBef>
                <a:spcAft>
                  <a:spcPct val="0"/>
                </a:spcAft>
                <a:defRPr/>
              </a:pPr>
              <a:t>29</a:t>
            </a:fld>
            <a:endParaRPr lang="en-US">
              <a:cs typeface="Arial" charset="0"/>
            </a:endParaRPr>
          </a:p>
        </p:txBody>
      </p:sp>
      <p:sp>
        <p:nvSpPr>
          <p:cNvPr id="66562"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lIns="84399" tIns="42200" rIns="84399" bIns="42200" anchor="ctr"/>
          <a:lstStyle/>
          <a:p>
            <a:endParaRPr lang="el-GR">
              <a:latin typeface="Calibri" pitchFamily="34" charset="0"/>
            </a:endParaRPr>
          </a:p>
        </p:txBody>
      </p:sp>
      <p:sp>
        <p:nvSpPr>
          <p:cNvPr id="66563" name="Rectangle 3"/>
          <p:cNvSpPr>
            <a:spLocks noChangeArrowheads="1"/>
          </p:cNvSpPr>
          <p:nvPr/>
        </p:nvSpPr>
        <p:spPr bwMode="auto">
          <a:xfrm>
            <a:off x="3884613" y="8686800"/>
            <a:ext cx="2973387" cy="457200"/>
          </a:xfrm>
          <a:prstGeom prst="rect">
            <a:avLst/>
          </a:prstGeom>
          <a:noFill/>
          <a:ln w="12700">
            <a:noFill/>
            <a:miter lim="800000"/>
            <a:headEnd/>
            <a:tailEnd/>
          </a:ln>
        </p:spPr>
        <p:txBody>
          <a:bodyPr lIns="18587" tIns="0" rIns="18587" bIns="0" anchor="b"/>
          <a:lstStyle/>
          <a:p>
            <a:pPr algn="r" defTabSz="892175" eaLnBrk="0" hangingPunct="0"/>
            <a:r>
              <a:rPr lang="en-US" sz="1000" i="1">
                <a:latin typeface="Times New Roman" pitchFamily="18" charset="0"/>
              </a:rPr>
              <a:t>5</a:t>
            </a:r>
          </a:p>
        </p:txBody>
      </p:sp>
      <p:sp>
        <p:nvSpPr>
          <p:cNvPr id="66564"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lIns="84399" tIns="42200" rIns="84399" bIns="42200" anchor="ctr"/>
          <a:lstStyle/>
          <a:p>
            <a:endParaRPr lang="el-GR">
              <a:latin typeface="Calibri" pitchFamily="34" charset="0"/>
            </a:endParaRPr>
          </a:p>
        </p:txBody>
      </p:sp>
      <p:sp>
        <p:nvSpPr>
          <p:cNvPr id="66565" name="Rectangle 5"/>
          <p:cNvSpPr>
            <a:spLocks noChangeArrowheads="1"/>
          </p:cNvSpPr>
          <p:nvPr/>
        </p:nvSpPr>
        <p:spPr bwMode="auto">
          <a:xfrm>
            <a:off x="0" y="0"/>
            <a:ext cx="2971800" cy="455613"/>
          </a:xfrm>
          <a:prstGeom prst="rect">
            <a:avLst/>
          </a:prstGeom>
          <a:noFill/>
          <a:ln w="12700">
            <a:noFill/>
            <a:miter lim="800000"/>
            <a:headEnd/>
            <a:tailEnd/>
          </a:ln>
        </p:spPr>
        <p:txBody>
          <a:bodyPr wrap="none" lIns="84399" tIns="42200" rIns="84399" bIns="42200" anchor="ctr"/>
          <a:lstStyle/>
          <a:p>
            <a:endParaRPr lang="el-GR">
              <a:latin typeface="Calibri" pitchFamily="34" charset="0"/>
            </a:endParaRPr>
          </a:p>
        </p:txBody>
      </p:sp>
      <p:sp>
        <p:nvSpPr>
          <p:cNvPr id="66566" name="Rectangle 6"/>
          <p:cNvSpPr>
            <a:spLocks noGrp="1" noRot="1" noChangeAspect="1" noChangeArrowheads="1" noTextEdit="1"/>
          </p:cNvSpPr>
          <p:nvPr>
            <p:ph type="sldImg"/>
          </p:nvPr>
        </p:nvSpPr>
        <p:spPr bwMode="auto">
          <a:xfrm>
            <a:off x="1150938" y="692150"/>
            <a:ext cx="4556125" cy="3416300"/>
          </a:xfrm>
          <a:noFill/>
          <a:ln cap="flat">
            <a:solidFill>
              <a:schemeClr val="tx1"/>
            </a:solidFill>
            <a:miter lim="800000"/>
            <a:headEnd/>
            <a:tailEnd/>
          </a:ln>
        </p:spPr>
      </p:sp>
      <p:sp>
        <p:nvSpPr>
          <p:cNvPr id="66567" name="Rectangle 7"/>
          <p:cNvSpPr>
            <a:spLocks noGrp="1" noChangeArrowheads="1"/>
          </p:cNvSpPr>
          <p:nvPr>
            <p:ph type="body" idx="1"/>
          </p:nvPr>
        </p:nvSpPr>
        <p:spPr bwMode="auto">
          <a:xfrm>
            <a:off x="912813" y="4341813"/>
            <a:ext cx="5030787" cy="4114800"/>
          </a:xfrm>
          <a:noFill/>
        </p:spPr>
        <p:txBody>
          <a:bodyPr wrap="square" lIns="88290" tIns="43370" rIns="88290" bIns="43370"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2F16B8-9DD8-4541-A285-F79DBF0A1875}" type="slidenum">
              <a:rPr lang="en-US">
                <a:cs typeface="Arial" charset="0"/>
              </a:rPr>
              <a:pPr fontAlgn="base">
                <a:spcBef>
                  <a:spcPct val="0"/>
                </a:spcBef>
                <a:spcAft>
                  <a:spcPct val="0"/>
                </a:spcAft>
                <a:defRPr/>
              </a:pPr>
              <a:t>31</a:t>
            </a:fld>
            <a:endParaRPr lang="en-US">
              <a:cs typeface="Arial" charset="0"/>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TextEdit="1"/>
          </p:cNvSpPr>
          <p:nvPr>
            <p:ph type="sldImg"/>
          </p:nvPr>
        </p:nvSpPr>
        <p:spPr bwMode="auto">
          <a:noFill/>
          <a:ln>
            <a:solidFill>
              <a:srgbClr val="000000"/>
            </a:solidFill>
            <a:miter lim="800000"/>
            <a:headEnd/>
            <a:tailEnd/>
          </a:ln>
        </p:spPr>
      </p:sp>
      <p:sp>
        <p:nvSpPr>
          <p:cNvPr id="70658"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TextEdit="1"/>
          </p:cNvSpPr>
          <p:nvPr>
            <p:ph type="sldImg"/>
          </p:nvPr>
        </p:nvSpPr>
        <p:spPr bwMode="auto">
          <a:noFill/>
          <a:ln>
            <a:solidFill>
              <a:srgbClr val="000000"/>
            </a:solidFill>
            <a:miter lim="800000"/>
            <a:headEnd/>
            <a:tailEnd/>
          </a:ln>
        </p:spPr>
      </p:sp>
      <p:sp>
        <p:nvSpPr>
          <p:cNvPr id="72706"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Θέση σημειώσεων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0244" name="Θέση αριθμού διαφάνειας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27BBB1-081D-4CDD-8445-B5EDE532C049}" type="slidenum">
              <a:rPr lang="el-GR" altLang="en-US">
                <a:latin typeface="Calibri" panose="020F0502020204030204" pitchFamily="34" charset="0"/>
              </a:rPr>
              <a:pPr/>
              <a:t>3</a:t>
            </a:fld>
            <a:endParaRPr lang="el-GR" altLang="en-US" dirty="0">
              <a:latin typeface="Calibri" panose="020F0502020204030204" pitchFamily="34" charset="0"/>
            </a:endParaRPr>
          </a:p>
        </p:txBody>
      </p:sp>
    </p:spTree>
    <p:extLst>
      <p:ext uri="{BB962C8B-B14F-4D97-AF65-F5344CB8AC3E}">
        <p14:creationId xmlns="" xmlns:p14="http://schemas.microsoft.com/office/powerpoint/2010/main" val="1626010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TextEdit="1"/>
          </p:cNvSpPr>
          <p:nvPr>
            <p:ph type="sldImg"/>
          </p:nvPr>
        </p:nvSpPr>
        <p:spPr bwMode="auto">
          <a:noFill/>
          <a:ln>
            <a:solidFill>
              <a:srgbClr val="000000"/>
            </a:solidFill>
            <a:miter lim="800000"/>
            <a:headEnd/>
            <a:tailEnd/>
          </a:ln>
        </p:spPr>
      </p:sp>
      <p:sp>
        <p:nvSpPr>
          <p:cNvPr id="74754"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TextEdit="1"/>
          </p:cNvSpPr>
          <p:nvPr>
            <p:ph type="sldImg"/>
          </p:nvPr>
        </p:nvSpPr>
        <p:spPr bwMode="auto">
          <a:noFill/>
          <a:ln>
            <a:solidFill>
              <a:srgbClr val="000000"/>
            </a:solidFill>
            <a:miter lim="800000"/>
            <a:headEnd/>
            <a:tailEnd/>
          </a:ln>
        </p:spPr>
      </p:sp>
      <p:sp>
        <p:nvSpPr>
          <p:cNvPr id="76802"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FAFBF3-3A86-4724-8609-982E50CBD340}" type="slidenum">
              <a:rPr lang="en-US">
                <a:cs typeface="Arial" charset="0"/>
              </a:rPr>
              <a:pPr fontAlgn="base">
                <a:spcBef>
                  <a:spcPct val="0"/>
                </a:spcBef>
                <a:spcAft>
                  <a:spcPct val="0"/>
                </a:spcAft>
                <a:defRPr/>
              </a:pPr>
              <a:t>36</a:t>
            </a:fld>
            <a:endParaRPr lang="en-US">
              <a:cs typeface="Arial" charset="0"/>
            </a:endParaRPr>
          </a:p>
        </p:txBody>
      </p:sp>
      <p:sp>
        <p:nvSpPr>
          <p:cNvPr id="182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2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BDDC94-8F07-4B4F-813F-C32103378C25}" type="slidenum">
              <a:rPr lang="en-US">
                <a:cs typeface="Arial" charset="0"/>
              </a:rPr>
              <a:pPr fontAlgn="base">
                <a:spcBef>
                  <a:spcPct val="0"/>
                </a:spcBef>
                <a:spcAft>
                  <a:spcPct val="0"/>
                </a:spcAft>
                <a:defRPr/>
              </a:pPr>
              <a:t>37</a:t>
            </a:fld>
            <a:endParaRPr lang="en-US">
              <a:cs typeface="Arial" charset="0"/>
            </a:endParaRPr>
          </a:p>
        </p:txBody>
      </p:sp>
      <p:sp>
        <p:nvSpPr>
          <p:cNvPr id="80898" name="Rectangle 2"/>
          <p:cNvSpPr>
            <a:spLocks noGrp="1" noRot="1" noChangeAspect="1" noChangeArrowheads="1" noTextEdit="1"/>
          </p:cNvSpPr>
          <p:nvPr>
            <p:ph type="sldImg"/>
          </p:nvPr>
        </p:nvSpPr>
        <p:spPr bwMode="auto">
          <a:xfrm>
            <a:off x="998538" y="582613"/>
            <a:ext cx="4860925" cy="3644900"/>
          </a:xfrm>
          <a:noFill/>
          <a:ln cap="flat">
            <a:solidFill>
              <a:srgbClr val="000000"/>
            </a:solidFill>
            <a:miter lim="800000"/>
            <a:headEnd/>
            <a:tailEnd/>
          </a:ln>
        </p:spPr>
      </p:sp>
      <p:sp>
        <p:nvSpPr>
          <p:cNvPr id="80899" name="Rectangle 3"/>
          <p:cNvSpPr>
            <a:spLocks noGrp="1" noChangeArrowheads="1"/>
          </p:cNvSpPr>
          <p:nvPr>
            <p:ph type="body" idx="1"/>
          </p:nvPr>
        </p:nvSpPr>
        <p:spPr bwMode="auto">
          <a:xfrm>
            <a:off x="903288" y="4343400"/>
            <a:ext cx="5048250" cy="4106863"/>
          </a:xfrm>
          <a:noFill/>
        </p:spPr>
        <p:txBody>
          <a:bodyPr wrap="square" numCol="1" anchor="t" anchorCtr="0" compatLnSpc="1">
            <a:prstTxWarp prst="textNoShape">
              <a:avLst/>
            </a:prstTxWarp>
          </a:bodyPr>
          <a:lstStyle/>
          <a:p>
            <a:pPr defTabSz="890588" eaLnBrk="1" hangingPunct="1">
              <a:spcBef>
                <a:spcPct val="0"/>
              </a:spcBef>
            </a:pPr>
            <a:endParaRPr lang="el-GR" sz="23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bwMode="auto">
          <a:noFill/>
          <a:ln>
            <a:solidFill>
              <a:srgbClr val="000000"/>
            </a:solidFill>
            <a:miter lim="800000"/>
            <a:headEnd/>
            <a:tailEnd/>
          </a:ln>
        </p:spPr>
      </p:sp>
      <p:sp>
        <p:nvSpPr>
          <p:cNvPr id="82946"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6BA546-5CCB-4997-8E23-8D4977518109}" type="slidenum">
              <a:rPr lang="en-US">
                <a:cs typeface="Arial" charset="0"/>
              </a:rPr>
              <a:pPr fontAlgn="base">
                <a:spcBef>
                  <a:spcPct val="0"/>
                </a:spcBef>
                <a:spcAft>
                  <a:spcPct val="0"/>
                </a:spcAft>
                <a:defRPr/>
              </a:pPr>
              <a:t>39</a:t>
            </a:fld>
            <a:endParaRPr lang="en-US">
              <a:cs typeface="Arial" charset="0"/>
            </a:endParaRPr>
          </a:p>
        </p:txBody>
      </p:sp>
      <p:sp>
        <p:nvSpPr>
          <p:cNvPr id="84994"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el-GR">
              <a:latin typeface="Calibri" pitchFamily="34" charset="0"/>
            </a:endParaRPr>
          </a:p>
        </p:txBody>
      </p:sp>
      <p:sp>
        <p:nvSpPr>
          <p:cNvPr id="84995"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19050" tIns="0" rIns="19050" bIns="0" anchor="b"/>
          <a:lstStyle/>
          <a:p>
            <a:pPr algn="r" eaLnBrk="0" hangingPunct="0"/>
            <a:r>
              <a:rPr lang="en-US" sz="1000" i="1">
                <a:latin typeface="Times New Roman" pitchFamily="18" charset="0"/>
              </a:rPr>
              <a:t>5</a:t>
            </a:r>
          </a:p>
        </p:txBody>
      </p:sp>
      <p:sp>
        <p:nvSpPr>
          <p:cNvPr id="84996"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lstStyle/>
          <a:p>
            <a:endParaRPr lang="el-GR">
              <a:latin typeface="Calibri" pitchFamily="34" charset="0"/>
            </a:endParaRPr>
          </a:p>
        </p:txBody>
      </p:sp>
      <p:sp>
        <p:nvSpPr>
          <p:cNvPr id="84997"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el-GR">
              <a:latin typeface="Calibri" pitchFamily="34" charset="0"/>
            </a:endParaRPr>
          </a:p>
        </p:txBody>
      </p:sp>
      <p:sp>
        <p:nvSpPr>
          <p:cNvPr id="84998" name="Rectangle 6"/>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el-GR">
              <a:latin typeface="Calibri" pitchFamily="34" charset="0"/>
            </a:endParaRPr>
          </a:p>
        </p:txBody>
      </p:sp>
      <p:sp>
        <p:nvSpPr>
          <p:cNvPr id="84999" name="Rectangle 7"/>
          <p:cNvSpPr>
            <a:spLocks noChangeArrowheads="1"/>
          </p:cNvSpPr>
          <p:nvPr/>
        </p:nvSpPr>
        <p:spPr bwMode="auto">
          <a:xfrm>
            <a:off x="3886200" y="8685213"/>
            <a:ext cx="2971800" cy="457200"/>
          </a:xfrm>
          <a:prstGeom prst="rect">
            <a:avLst/>
          </a:prstGeom>
          <a:noFill/>
          <a:ln w="12700">
            <a:noFill/>
            <a:miter lim="800000"/>
            <a:headEnd/>
            <a:tailEnd/>
          </a:ln>
        </p:spPr>
        <p:txBody>
          <a:bodyPr lIns="19050" tIns="0" rIns="19050" bIns="0" anchor="b"/>
          <a:lstStyle/>
          <a:p>
            <a:pPr algn="r" eaLnBrk="0" hangingPunct="0"/>
            <a:r>
              <a:rPr lang="en-US" sz="1000" i="1">
                <a:latin typeface="Times New Roman" pitchFamily="18" charset="0"/>
              </a:rPr>
              <a:t>5</a:t>
            </a:r>
          </a:p>
        </p:txBody>
      </p:sp>
      <p:sp>
        <p:nvSpPr>
          <p:cNvPr id="85000" name="Rectangle 8"/>
          <p:cNvSpPr>
            <a:spLocks noChangeArrowheads="1"/>
          </p:cNvSpPr>
          <p:nvPr/>
        </p:nvSpPr>
        <p:spPr bwMode="auto">
          <a:xfrm>
            <a:off x="0" y="8685213"/>
            <a:ext cx="2971800" cy="457200"/>
          </a:xfrm>
          <a:prstGeom prst="rect">
            <a:avLst/>
          </a:prstGeom>
          <a:noFill/>
          <a:ln w="12700">
            <a:noFill/>
            <a:miter lim="800000"/>
            <a:headEnd/>
            <a:tailEnd/>
          </a:ln>
        </p:spPr>
        <p:txBody>
          <a:bodyPr wrap="none" anchor="ctr"/>
          <a:lstStyle/>
          <a:p>
            <a:endParaRPr lang="el-GR">
              <a:latin typeface="Calibri" pitchFamily="34" charset="0"/>
            </a:endParaRPr>
          </a:p>
        </p:txBody>
      </p:sp>
      <p:sp>
        <p:nvSpPr>
          <p:cNvPr id="85001" name="Rectangle 9"/>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el-GR">
              <a:latin typeface="Calibri" pitchFamily="34" charset="0"/>
            </a:endParaRPr>
          </a:p>
        </p:txBody>
      </p:sp>
      <p:sp>
        <p:nvSpPr>
          <p:cNvPr id="85002" name="Rectangle 10"/>
          <p:cNvSpPr>
            <a:spLocks noGrp="1" noRot="1" noChangeAspect="1" noChangeArrowheads="1" noTextEdit="1"/>
          </p:cNvSpPr>
          <p:nvPr>
            <p:ph type="sldImg"/>
          </p:nvPr>
        </p:nvSpPr>
        <p:spPr bwMode="auto">
          <a:xfrm>
            <a:off x="1150938" y="692150"/>
            <a:ext cx="4556125" cy="3416300"/>
          </a:xfrm>
          <a:noFill/>
          <a:ln cap="flat">
            <a:solidFill>
              <a:schemeClr val="tx1"/>
            </a:solidFill>
            <a:miter lim="800000"/>
            <a:headEnd/>
            <a:tailEnd/>
          </a:ln>
        </p:spPr>
      </p:sp>
      <p:sp>
        <p:nvSpPr>
          <p:cNvPr id="85003" name="Rectangle 11"/>
          <p:cNvSpPr>
            <a:spLocks noGrp="1" noChangeArrowheads="1"/>
          </p:cNvSpPr>
          <p:nvPr>
            <p:ph type="body" idx="1"/>
          </p:nvPr>
        </p:nvSpPr>
        <p:spPr bwMode="auto">
          <a:xfrm>
            <a:off x="914400" y="4343400"/>
            <a:ext cx="5029200" cy="4113213"/>
          </a:xfrm>
          <a:noFill/>
        </p:spPr>
        <p:txBody>
          <a:bodyPr wrap="square" lIns="90488" tIns="44450" rIns="90488" bIns="44450" numCol="1" anchor="t" anchorCtr="0" compatLnSpc="1">
            <a:prstTxWarp prst="textNoShape">
              <a:avLst/>
            </a:prstTxWarp>
          </a:bodyPr>
          <a:lstStyle/>
          <a:p>
            <a:pPr eaLnBrk="1" hangingPunct="1">
              <a:spcBef>
                <a:spcPct val="0"/>
              </a:spcBef>
            </a:pPr>
            <a:r>
              <a:rPr lang="en-US" dirty="0" smtClean="0"/>
              <a:t>While globalization of advertising is viewed by many advertisers as a difficult task, some progress has been made in learning what products and services are best suited to worldwide appeals.  Products and services that can take advantage of global marketing and advertising opportunities include:</a:t>
            </a:r>
          </a:p>
          <a:p>
            <a:pPr eaLnBrk="1" hangingPunct="1">
              <a:spcBef>
                <a:spcPct val="0"/>
              </a:spcBef>
            </a:pPr>
            <a:r>
              <a:rPr lang="en-US" dirty="0" smtClean="0"/>
              <a:t>1. Brands that can be adapted for a visual appeal that avoid the problems of trying to translate words into dozens of languages (see Exhibit 20-9.)</a:t>
            </a:r>
          </a:p>
          <a:p>
            <a:pPr eaLnBrk="1" hangingPunct="1">
              <a:spcBef>
                <a:spcPct val="0"/>
              </a:spcBef>
            </a:pPr>
            <a:r>
              <a:rPr lang="en-US" dirty="0" smtClean="0"/>
              <a:t>2. Brands that are promoted with image campaigns that lend themselves to themes that play up to universal appeals such as sex or wealth.</a:t>
            </a:r>
          </a:p>
          <a:p>
            <a:pPr eaLnBrk="1" hangingPunct="1">
              <a:spcBef>
                <a:spcPct val="0"/>
              </a:spcBef>
            </a:pPr>
            <a:r>
              <a:rPr lang="en-US" dirty="0" smtClean="0"/>
              <a:t>3. High-tech products coming to the world for the first time; new technology products coming on the world at once and not steeped in the culture heritage of the country.</a:t>
            </a:r>
          </a:p>
          <a:p>
            <a:pPr eaLnBrk="1" hangingPunct="1">
              <a:spcBef>
                <a:spcPct val="0"/>
              </a:spcBef>
            </a:pPr>
            <a:r>
              <a:rPr lang="en-US" dirty="0" smtClean="0"/>
              <a:t>4. Products with nationalistic flavor if the country has a reputation in the field.</a:t>
            </a:r>
          </a:p>
          <a:p>
            <a:pPr eaLnBrk="1" hangingPunct="1">
              <a:spcBef>
                <a:spcPct val="24000"/>
              </a:spcBef>
              <a:spcAft>
                <a:spcPct val="48000"/>
              </a:spcAft>
            </a:pPr>
            <a:r>
              <a:rPr lang="en-US" dirty="0" smtClean="0"/>
              <a:t>5. Products that appeal to a market segment with universally similar tastes, interests, needs and values.</a:t>
            </a:r>
          </a:p>
          <a:p>
            <a:pPr eaLnBrk="1" hangingPunct="1">
              <a:spcBef>
                <a:spcPct val="24000"/>
              </a:spcBef>
              <a:spcAft>
                <a:spcPct val="48000"/>
              </a:spcAft>
            </a:pP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258230-244B-4A83-9669-1A17E3E551B9}" type="slidenum">
              <a:rPr lang="en-US">
                <a:cs typeface="Arial" charset="0"/>
              </a:rPr>
              <a:pPr fontAlgn="base">
                <a:spcBef>
                  <a:spcPct val="0"/>
                </a:spcBef>
                <a:spcAft>
                  <a:spcPct val="0"/>
                </a:spcAft>
                <a:defRPr/>
              </a:pPr>
              <a:t>40</a:t>
            </a:fld>
            <a:endParaRPr lang="en-US">
              <a:cs typeface="Arial" charset="0"/>
            </a:endParaRPr>
          </a:p>
        </p:txBody>
      </p:sp>
      <p:sp>
        <p:nvSpPr>
          <p:cNvPr id="870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545794-33DF-449E-BBC0-7444EEEAF6FF}" type="slidenum">
              <a:rPr lang="en-US">
                <a:cs typeface="Arial" charset="0"/>
              </a:rPr>
              <a:pPr fontAlgn="base">
                <a:spcBef>
                  <a:spcPct val="0"/>
                </a:spcBef>
                <a:spcAft>
                  <a:spcPct val="0"/>
                </a:spcAft>
                <a:defRPr/>
              </a:pPr>
              <a:t>41</a:t>
            </a:fld>
            <a:endParaRPr lang="en-US">
              <a:cs typeface="Arial" charset="0"/>
            </a:endParaRP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TextEdit="1"/>
          </p:cNvSpPr>
          <p:nvPr>
            <p:ph type="sldImg"/>
          </p:nvPr>
        </p:nvSpPr>
        <p:spPr bwMode="auto">
          <a:noFill/>
          <a:ln>
            <a:solidFill>
              <a:srgbClr val="000000"/>
            </a:solidFill>
            <a:miter lim="800000"/>
            <a:headEnd/>
            <a:tailEnd/>
          </a:ln>
        </p:spPr>
      </p:sp>
      <p:sp>
        <p:nvSpPr>
          <p:cNvPr id="95234"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TextEdit="1"/>
          </p:cNvSpPr>
          <p:nvPr>
            <p:ph type="sldImg"/>
          </p:nvPr>
        </p:nvSpPr>
        <p:spPr bwMode="auto">
          <a:noFill/>
          <a:ln>
            <a:solidFill>
              <a:srgbClr val="000000"/>
            </a:solidFill>
            <a:miter lim="800000"/>
            <a:headEnd/>
            <a:tailEnd/>
          </a:ln>
        </p:spPr>
      </p:sp>
      <p:sp>
        <p:nvSpPr>
          <p:cNvPr id="97282"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Θέση σημειώσεων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2292" name="Θέση αριθμού διαφάνειας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105C4B-EC00-4675-BC99-4CD0229659A0}" type="slidenum">
              <a:rPr lang="el-GR" altLang="en-US">
                <a:latin typeface="Calibri" panose="020F0502020204030204" pitchFamily="34" charset="0"/>
              </a:rPr>
              <a:pPr/>
              <a:t>4</a:t>
            </a:fld>
            <a:endParaRPr lang="el-GR" altLang="en-US" dirty="0">
              <a:latin typeface="Calibri" panose="020F0502020204030204" pitchFamily="34" charset="0"/>
            </a:endParaRPr>
          </a:p>
        </p:txBody>
      </p:sp>
    </p:spTree>
    <p:extLst>
      <p:ext uri="{BB962C8B-B14F-4D97-AF65-F5344CB8AC3E}">
        <p14:creationId xmlns="" xmlns:p14="http://schemas.microsoft.com/office/powerpoint/2010/main" val="979206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TextEdit="1"/>
          </p:cNvSpPr>
          <p:nvPr>
            <p:ph type="sldImg"/>
          </p:nvPr>
        </p:nvSpPr>
        <p:spPr bwMode="auto">
          <a:noFill/>
          <a:ln>
            <a:solidFill>
              <a:srgbClr val="000000"/>
            </a:solidFill>
            <a:miter lim="800000"/>
            <a:headEnd/>
            <a:tailEnd/>
          </a:ln>
        </p:spPr>
      </p:sp>
      <p:sp>
        <p:nvSpPr>
          <p:cNvPr id="99330"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TextEdit="1"/>
          </p:cNvSpPr>
          <p:nvPr>
            <p:ph type="sldImg"/>
          </p:nvPr>
        </p:nvSpPr>
        <p:spPr bwMode="auto">
          <a:noFill/>
          <a:ln>
            <a:solidFill>
              <a:srgbClr val="000000"/>
            </a:solidFill>
            <a:miter lim="800000"/>
            <a:headEnd/>
            <a:tailEnd/>
          </a:ln>
        </p:spPr>
      </p:sp>
      <p:sp>
        <p:nvSpPr>
          <p:cNvPr id="101378"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TextEdit="1"/>
          </p:cNvSpPr>
          <p:nvPr>
            <p:ph type="sldImg"/>
          </p:nvPr>
        </p:nvSpPr>
        <p:spPr bwMode="auto">
          <a:noFill/>
          <a:ln>
            <a:solidFill>
              <a:srgbClr val="000000"/>
            </a:solidFill>
            <a:miter lim="800000"/>
            <a:headEnd/>
            <a:tailEnd/>
          </a:ln>
        </p:spPr>
      </p:sp>
      <p:sp>
        <p:nvSpPr>
          <p:cNvPr id="103426"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TextEdit="1"/>
          </p:cNvSpPr>
          <p:nvPr>
            <p:ph type="sldImg"/>
          </p:nvPr>
        </p:nvSpPr>
        <p:spPr bwMode="auto">
          <a:noFill/>
          <a:ln>
            <a:solidFill>
              <a:srgbClr val="000000"/>
            </a:solidFill>
            <a:miter lim="800000"/>
            <a:headEnd/>
            <a:tailEnd/>
          </a:ln>
        </p:spPr>
      </p:sp>
      <p:sp>
        <p:nvSpPr>
          <p:cNvPr id="105474"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TextEdit="1"/>
          </p:cNvSpPr>
          <p:nvPr>
            <p:ph type="sldImg"/>
          </p:nvPr>
        </p:nvSpPr>
        <p:spPr bwMode="auto">
          <a:noFill/>
          <a:ln>
            <a:solidFill>
              <a:srgbClr val="000000"/>
            </a:solidFill>
            <a:miter lim="800000"/>
            <a:headEnd/>
            <a:tailEnd/>
          </a:ln>
        </p:spPr>
      </p:sp>
      <p:sp>
        <p:nvSpPr>
          <p:cNvPr id="113666"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TextEdit="1"/>
          </p:cNvSpPr>
          <p:nvPr>
            <p:ph type="sldImg"/>
          </p:nvPr>
        </p:nvSpPr>
        <p:spPr bwMode="auto">
          <a:noFill/>
          <a:ln>
            <a:solidFill>
              <a:srgbClr val="000000"/>
            </a:solidFill>
            <a:miter lim="800000"/>
            <a:headEnd/>
            <a:tailEnd/>
          </a:ln>
        </p:spPr>
      </p:sp>
      <p:sp>
        <p:nvSpPr>
          <p:cNvPr id="115714"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p:spPr>
      </p:sp>
      <p:sp>
        <p:nvSpPr>
          <p:cNvPr id="117762"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TextEdit="1"/>
          </p:cNvSpPr>
          <p:nvPr>
            <p:ph type="sldImg"/>
          </p:nvPr>
        </p:nvSpPr>
        <p:spPr bwMode="auto">
          <a:noFill/>
          <a:ln>
            <a:solidFill>
              <a:srgbClr val="000000"/>
            </a:solidFill>
            <a:miter lim="800000"/>
            <a:headEnd/>
            <a:tailEnd/>
          </a:ln>
        </p:spPr>
      </p:sp>
      <p:sp>
        <p:nvSpPr>
          <p:cNvPr id="119810"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TextEdit="1"/>
          </p:cNvSpPr>
          <p:nvPr>
            <p:ph type="sldImg"/>
          </p:nvPr>
        </p:nvSpPr>
        <p:spPr bwMode="auto">
          <a:noFill/>
          <a:ln>
            <a:solidFill>
              <a:srgbClr val="000000"/>
            </a:solidFill>
            <a:miter lim="800000"/>
            <a:headEnd/>
            <a:tailEnd/>
          </a:ln>
        </p:spPr>
      </p:sp>
      <p:sp>
        <p:nvSpPr>
          <p:cNvPr id="121858"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TextEdit="1"/>
          </p:cNvSpPr>
          <p:nvPr>
            <p:ph type="sldImg"/>
          </p:nvPr>
        </p:nvSpPr>
        <p:spPr bwMode="auto">
          <a:noFill/>
          <a:ln>
            <a:solidFill>
              <a:srgbClr val="000000"/>
            </a:solidFill>
            <a:miter lim="800000"/>
            <a:headEnd/>
            <a:tailEnd/>
          </a:ln>
        </p:spPr>
      </p:sp>
      <p:sp>
        <p:nvSpPr>
          <p:cNvPr id="123906"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Θέση σημειώσεων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4340" name="Θέση αριθμού διαφάνειας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09B3A7-D4E5-47BA-B68D-64FEFB7B3347}" type="slidenum">
              <a:rPr lang="el-GR" altLang="en-US">
                <a:latin typeface="Calibri" panose="020F0502020204030204" pitchFamily="34" charset="0"/>
              </a:rPr>
              <a:pPr/>
              <a:t>5</a:t>
            </a:fld>
            <a:endParaRPr lang="el-GR" altLang="en-US" dirty="0">
              <a:latin typeface="Calibri" panose="020F0502020204030204" pitchFamily="34" charset="0"/>
            </a:endParaRPr>
          </a:p>
        </p:txBody>
      </p:sp>
    </p:spTree>
    <p:extLst>
      <p:ext uri="{BB962C8B-B14F-4D97-AF65-F5344CB8AC3E}">
        <p14:creationId xmlns="" xmlns:p14="http://schemas.microsoft.com/office/powerpoint/2010/main" val="36591367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TextEdit="1"/>
          </p:cNvSpPr>
          <p:nvPr>
            <p:ph type="sldImg"/>
          </p:nvPr>
        </p:nvSpPr>
        <p:spPr bwMode="auto">
          <a:noFill/>
          <a:ln>
            <a:solidFill>
              <a:srgbClr val="000000"/>
            </a:solidFill>
            <a:miter lim="800000"/>
            <a:headEnd/>
            <a:tailEnd/>
          </a:ln>
        </p:spPr>
      </p:sp>
      <p:sp>
        <p:nvSpPr>
          <p:cNvPr id="125954"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494766-2E27-449D-B68D-BE5592ACD04E}" type="slidenum">
              <a:rPr lang="en-US">
                <a:cs typeface="Arial" charset="0"/>
              </a:rPr>
              <a:pPr fontAlgn="base">
                <a:spcBef>
                  <a:spcPct val="0"/>
                </a:spcBef>
                <a:spcAft>
                  <a:spcPct val="0"/>
                </a:spcAft>
                <a:defRPr/>
              </a:pPr>
              <a:t>56</a:t>
            </a:fld>
            <a:endParaRPr lang="en-US">
              <a:cs typeface="Arial" charset="0"/>
            </a:endParaRPr>
          </a:p>
        </p:txBody>
      </p:sp>
      <p:sp>
        <p:nvSpPr>
          <p:cNvPr id="1280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D9AD421-5F2F-4F75-A62B-3106D84A7FCD}" type="slidenum">
              <a:rPr lang="en-US" sz="1200">
                <a:latin typeface="+mn-lt"/>
              </a:rPr>
              <a:pPr algn="r">
                <a:defRPr/>
              </a:pPr>
              <a:t>57</a:t>
            </a:fld>
            <a:endParaRPr lang="en-US" sz="1200">
              <a:latin typeface="+mn-lt"/>
            </a:endParaRPr>
          </a:p>
        </p:txBody>
      </p:sp>
      <p:sp>
        <p:nvSpPr>
          <p:cNvPr id="1300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90E5F4-8347-46C7-B23A-66934E8792CC}" type="slidenum">
              <a:rPr lang="en-US">
                <a:cs typeface="Arial" charset="0"/>
              </a:rPr>
              <a:pPr fontAlgn="base">
                <a:spcBef>
                  <a:spcPct val="0"/>
                </a:spcBef>
                <a:spcAft>
                  <a:spcPct val="0"/>
                </a:spcAft>
                <a:defRPr/>
              </a:pPr>
              <a:t>58</a:t>
            </a:fld>
            <a:endParaRPr lang="en-US">
              <a:cs typeface="Arial" charset="0"/>
            </a:endParaRPr>
          </a:p>
        </p:txBody>
      </p:sp>
      <p:sp>
        <p:nvSpPr>
          <p:cNvPr id="1341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41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B3D13E-8D88-40DD-81C6-819FDCFFA337}" type="slidenum">
              <a:rPr lang="en-US">
                <a:cs typeface="Arial" charset="0"/>
              </a:rPr>
              <a:pPr fontAlgn="base">
                <a:spcBef>
                  <a:spcPct val="0"/>
                </a:spcBef>
                <a:spcAft>
                  <a:spcPct val="0"/>
                </a:spcAft>
                <a:defRPr/>
              </a:pPr>
              <a:t>59</a:t>
            </a:fld>
            <a:endParaRPr lang="en-US">
              <a:cs typeface="Arial"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652386-23D4-443B-9952-D639762E8E3C}" type="slidenum">
              <a:rPr lang="en-US">
                <a:cs typeface="Arial" charset="0"/>
              </a:rPr>
              <a:pPr fontAlgn="base">
                <a:spcBef>
                  <a:spcPct val="0"/>
                </a:spcBef>
                <a:spcAft>
                  <a:spcPct val="0"/>
                </a:spcAft>
                <a:defRPr/>
              </a:pPr>
              <a:t>60</a:t>
            </a:fld>
            <a:endParaRPr lang="en-US">
              <a:cs typeface="Arial"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TextEdit="1"/>
          </p:cNvSpPr>
          <p:nvPr>
            <p:ph type="sldImg"/>
          </p:nvPr>
        </p:nvSpPr>
        <p:spPr bwMode="auto">
          <a:noFill/>
          <a:ln>
            <a:solidFill>
              <a:srgbClr val="000000"/>
            </a:solidFill>
            <a:miter lim="800000"/>
            <a:headEnd/>
            <a:tailEnd/>
          </a:ln>
        </p:spPr>
      </p:sp>
      <p:sp>
        <p:nvSpPr>
          <p:cNvPr id="147458"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8A8D9B-9874-42FC-8257-AE3B6E4EF0E7}" type="slidenum">
              <a:rPr lang="en-US">
                <a:cs typeface="Arial" charset="0"/>
              </a:rPr>
              <a:pPr fontAlgn="base">
                <a:spcBef>
                  <a:spcPct val="0"/>
                </a:spcBef>
                <a:spcAft>
                  <a:spcPct val="0"/>
                </a:spcAft>
                <a:defRPr/>
              </a:pPr>
              <a:t>63</a:t>
            </a:fld>
            <a:endParaRPr lang="en-US">
              <a:cs typeface="Arial" charset="0"/>
            </a:endParaRPr>
          </a:p>
        </p:txBody>
      </p:sp>
      <p:sp>
        <p:nvSpPr>
          <p:cNvPr id="149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9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TextEdit="1"/>
          </p:cNvSpPr>
          <p:nvPr>
            <p:ph type="sldImg"/>
          </p:nvPr>
        </p:nvSpPr>
        <p:spPr bwMode="auto">
          <a:noFill/>
          <a:ln>
            <a:solidFill>
              <a:srgbClr val="000000"/>
            </a:solidFill>
            <a:miter lim="800000"/>
            <a:headEnd/>
            <a:tailEnd/>
          </a:ln>
        </p:spPr>
      </p:sp>
      <p:sp>
        <p:nvSpPr>
          <p:cNvPr id="151554"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TextEdit="1"/>
          </p:cNvSpPr>
          <p:nvPr>
            <p:ph type="sldImg"/>
          </p:nvPr>
        </p:nvSpPr>
        <p:spPr bwMode="auto">
          <a:noFill/>
          <a:ln>
            <a:solidFill>
              <a:srgbClr val="000000"/>
            </a:solidFill>
            <a:miter lim="800000"/>
            <a:headEnd/>
            <a:tailEnd/>
          </a:ln>
        </p:spPr>
      </p:sp>
      <p:sp>
        <p:nvSpPr>
          <p:cNvPr id="153602"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Θέση σημειώσεων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6388" name="Θέση αριθμού διαφάνειας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8045623-C888-4931-BBF1-EE27BDC03C0E}" type="slidenum">
              <a:rPr lang="el-GR" altLang="en-US" sz="1200">
                <a:latin typeface="Calibri" panose="020F0502020204030204" pitchFamily="34" charset="0"/>
              </a:rPr>
              <a:pPr algn="r" eaLnBrk="1" hangingPunct="1"/>
              <a:t>6</a:t>
            </a:fld>
            <a:endParaRPr lang="el-GR" altLang="en-US" sz="1200">
              <a:latin typeface="Calibri" panose="020F0502020204030204" pitchFamily="34" charset="0"/>
            </a:endParaRPr>
          </a:p>
        </p:txBody>
      </p:sp>
    </p:spTree>
    <p:extLst>
      <p:ext uri="{BB962C8B-B14F-4D97-AF65-F5344CB8AC3E}">
        <p14:creationId xmlns="" xmlns:p14="http://schemas.microsoft.com/office/powerpoint/2010/main" val="28607495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Rot="1" noChangeAspect="1" noTextEdit="1"/>
          </p:cNvSpPr>
          <p:nvPr>
            <p:ph type="sldImg"/>
          </p:nvPr>
        </p:nvSpPr>
        <p:spPr bwMode="auto">
          <a:noFill/>
          <a:ln>
            <a:solidFill>
              <a:srgbClr val="000000"/>
            </a:solidFill>
            <a:miter lim="800000"/>
            <a:headEnd/>
            <a:tailEnd/>
          </a:ln>
        </p:spPr>
      </p:sp>
      <p:sp>
        <p:nvSpPr>
          <p:cNvPr id="155650"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TextEdit="1"/>
          </p:cNvSpPr>
          <p:nvPr>
            <p:ph type="sldImg"/>
          </p:nvPr>
        </p:nvSpPr>
        <p:spPr bwMode="auto">
          <a:noFill/>
          <a:ln>
            <a:solidFill>
              <a:srgbClr val="000000"/>
            </a:solidFill>
            <a:miter lim="800000"/>
            <a:headEnd/>
            <a:tailEnd/>
          </a:ln>
        </p:spPr>
      </p:sp>
      <p:sp>
        <p:nvSpPr>
          <p:cNvPr id="163842"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87C37A-EB94-476D-AE2C-C869071C53CE}" type="slidenum">
              <a:rPr lang="en-US">
                <a:cs typeface="Arial" charset="0"/>
              </a:rPr>
              <a:pPr fontAlgn="base">
                <a:spcBef>
                  <a:spcPct val="0"/>
                </a:spcBef>
                <a:spcAft>
                  <a:spcPct val="0"/>
                </a:spcAft>
                <a:defRPr/>
              </a:pPr>
              <a:t>68</a:t>
            </a:fld>
            <a:endParaRPr lang="en-US">
              <a:cs typeface="Arial" charset="0"/>
            </a:endParaRPr>
          </a:p>
        </p:txBody>
      </p:sp>
      <p:sp>
        <p:nvSpPr>
          <p:cNvPr id="172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2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E65679-A659-4444-BB09-2631C90AEBC3}" type="slidenum">
              <a:rPr lang="en-US">
                <a:cs typeface="Arial" charset="0"/>
              </a:rPr>
              <a:pPr fontAlgn="base">
                <a:spcBef>
                  <a:spcPct val="0"/>
                </a:spcBef>
                <a:spcAft>
                  <a:spcPct val="0"/>
                </a:spcAft>
                <a:defRPr/>
              </a:pPr>
              <a:t>69</a:t>
            </a:fld>
            <a:endParaRPr lang="en-US">
              <a:cs typeface="Arial" charset="0"/>
            </a:endParaRPr>
          </a:p>
        </p:txBody>
      </p:sp>
      <p:sp>
        <p:nvSpPr>
          <p:cNvPr id="175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5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6973F7-76B6-4471-99F4-89A511DB378D}" type="slidenum">
              <a:rPr lang="en-US">
                <a:cs typeface="Arial" charset="0"/>
              </a:rPr>
              <a:pPr fontAlgn="base">
                <a:spcBef>
                  <a:spcPct val="0"/>
                </a:spcBef>
                <a:spcAft>
                  <a:spcPct val="0"/>
                </a:spcAft>
                <a:defRPr/>
              </a:pPr>
              <a:t>70</a:t>
            </a:fld>
            <a:endParaRPr lang="en-US">
              <a:cs typeface="Arial" charset="0"/>
            </a:endParaRPr>
          </a:p>
        </p:txBody>
      </p:sp>
      <p:sp>
        <p:nvSpPr>
          <p:cNvPr id="180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0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912FD3-92E7-4592-9387-368178990359}" type="slidenum">
              <a:rPr lang="en-US">
                <a:cs typeface="Arial" charset="0"/>
              </a:rPr>
              <a:pPr fontAlgn="base">
                <a:spcBef>
                  <a:spcPct val="0"/>
                </a:spcBef>
                <a:spcAft>
                  <a:spcPct val="0"/>
                </a:spcAft>
                <a:defRPr/>
              </a:pPr>
              <a:t>71</a:t>
            </a:fld>
            <a:endParaRPr lang="en-US">
              <a:cs typeface="Arial" charset="0"/>
            </a:endParaRPr>
          </a:p>
        </p:txBody>
      </p:sp>
      <p:sp>
        <p:nvSpPr>
          <p:cNvPr id="183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3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A750D2-7D66-4C4D-82C7-3982C3623BB2}" type="slidenum">
              <a:rPr lang="en-US">
                <a:cs typeface="Arial" charset="0"/>
              </a:rPr>
              <a:pPr fontAlgn="base">
                <a:spcBef>
                  <a:spcPct val="0"/>
                </a:spcBef>
                <a:spcAft>
                  <a:spcPct val="0"/>
                </a:spcAft>
                <a:defRPr/>
              </a:pPr>
              <a:t>72</a:t>
            </a:fld>
            <a:endParaRPr lang="en-US">
              <a:cs typeface="Arial" charset="0"/>
            </a:endParaRPr>
          </a:p>
        </p:txBody>
      </p:sp>
      <p:sp>
        <p:nvSpPr>
          <p:cNvPr id="186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6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3" name="Θέση σημειώσεων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Θέση αριθμού διαφάνειας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8F397C-8980-4EF5-9EB5-E44A729C9748}" type="slidenum">
              <a:rPr lang="el-GR" altLang="en-US">
                <a:latin typeface="Calibri" panose="020F0502020204030204" pitchFamily="34" charset="0"/>
              </a:rPr>
              <a:pPr/>
              <a:t>74</a:t>
            </a:fld>
            <a:endParaRPr lang="el-GR" altLang="en-US">
              <a:latin typeface="Calibri" panose="020F0502020204030204" pitchFamily="34" charset="0"/>
            </a:endParaRPr>
          </a:p>
        </p:txBody>
      </p:sp>
    </p:spTree>
    <p:extLst>
      <p:ext uri="{BB962C8B-B14F-4D97-AF65-F5344CB8AC3E}">
        <p14:creationId xmlns="" xmlns:p14="http://schemas.microsoft.com/office/powerpoint/2010/main" val="9717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p:spPr>
      </p:sp>
      <p:sp>
        <p:nvSpPr>
          <p:cNvPr id="21506"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noFill/>
          <a:ln>
            <a:solidFill>
              <a:srgbClr val="000000"/>
            </a:solidFill>
            <a:miter lim="800000"/>
            <a:headEnd/>
            <a:tailEnd/>
          </a:ln>
        </p:spPr>
      </p:sp>
      <p:sp>
        <p:nvSpPr>
          <p:cNvPr id="23554"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noFill/>
          <a:ln>
            <a:solidFill>
              <a:srgbClr val="000000"/>
            </a:solidFill>
            <a:miter lim="800000"/>
            <a:headEnd/>
            <a:tailEnd/>
          </a:ln>
        </p:spPr>
      </p:sp>
      <p:sp>
        <p:nvSpPr>
          <p:cNvPr id="25602"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n-US" smtClean="0"/>
              <a:t>Click to edit Master title style</a:t>
            </a:r>
            <a:endParaRPr lang="el-GR" dirty="0"/>
          </a:p>
        </p:txBody>
      </p:sp>
      <p:sp>
        <p:nvSpPr>
          <p:cNvPr id="3" name="Υπότιτλος 2"/>
          <p:cNvSpPr>
            <a:spLocks noGrp="1"/>
          </p:cNvSpPr>
          <p:nvPr>
            <p:ph type="subTitle" idx="1"/>
          </p:nvPr>
        </p:nvSpPr>
        <p:spPr>
          <a:xfrm>
            <a:off x="683568" y="3886200"/>
            <a:ext cx="7776864" cy="1752600"/>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dirty="0"/>
          </a:p>
        </p:txBody>
      </p:sp>
      <p:pic>
        <p:nvPicPr>
          <p:cNvPr id="4" name="Picture 3" descr="Λογότυπο Οικονομικού Πανεπιστημίου Αθηνών"/>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899592" y="260648"/>
            <a:ext cx="7309104" cy="1908048"/>
          </a:xfrm>
          <a:prstGeom prst="rect">
            <a:avLst/>
          </a:prstGeom>
        </p:spPr>
      </p:pic>
    </p:spTree>
    <p:extLst>
      <p:ext uri="{BB962C8B-B14F-4D97-AF65-F5344CB8AC3E}">
        <p14:creationId xmlns=""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dirty="0"/>
          </a:p>
        </p:txBody>
      </p:sp>
      <p:sp>
        <p:nvSpPr>
          <p:cNvPr id="3" name="Θέση κατακόρυφου κειμένου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dirty="0"/>
          </a:p>
        </p:txBody>
      </p:sp>
    </p:spTree>
    <p:extLst>
      <p:ext uri="{BB962C8B-B14F-4D97-AF65-F5344CB8AC3E}">
        <p14:creationId xmlns=""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dirty="0"/>
          </a:p>
        </p:txBody>
      </p:sp>
    </p:spTree>
    <p:extLst>
      <p:ext uri="{BB962C8B-B14F-4D97-AF65-F5344CB8AC3E}">
        <p14:creationId xmlns="" xmlns:p14="http://schemas.microsoft.com/office/powerpoint/2010/main" val="4238612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08838" cy="936625"/>
          </a:xfrm>
        </p:spPr>
        <p:txBody>
          <a:bodyPr/>
          <a:lstStyle>
            <a:lvl1pPr>
              <a:defRPr>
                <a:latin typeface="Trebuchet MS"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274638" y="1169988"/>
            <a:ext cx="4283075" cy="5095875"/>
          </a:xfrm>
        </p:spPr>
        <p:txBody>
          <a:bodyPr/>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lipArt Placeholder 3"/>
          <p:cNvSpPr>
            <a:spLocks noGrp="1"/>
          </p:cNvSpPr>
          <p:nvPr>
            <p:ph type="clipArt" sz="half" idx="2"/>
          </p:nvPr>
        </p:nvSpPr>
        <p:spPr>
          <a:xfrm>
            <a:off x="4710113" y="1169988"/>
            <a:ext cx="4283075" cy="5095875"/>
          </a:xfrm>
        </p:spPr>
        <p:txBody>
          <a:bodyPr>
            <a:normAutofit/>
          </a:bodyPr>
          <a:lstStyle/>
          <a:p>
            <a:pPr lvl="0"/>
            <a:endParaRPr lang="en-US" noProof="0" smtClean="0"/>
          </a:p>
        </p:txBody>
      </p:sp>
      <p:sp>
        <p:nvSpPr>
          <p:cNvPr id="5" name="Rectangle 8"/>
          <p:cNvSpPr>
            <a:spLocks noGrp="1" noChangeArrowheads="1"/>
          </p:cNvSpPr>
          <p:nvPr>
            <p:ph type="dt" sz="half" idx="10"/>
          </p:nvPr>
        </p:nvSpPr>
        <p:spPr>
          <a:xfrm>
            <a:off x="152400" y="6553200"/>
            <a:ext cx="2403475" cy="304800"/>
          </a:xfrm>
          <a:prstGeom prst="rect">
            <a:avLst/>
          </a:prstGeom>
        </p:spPr>
        <p:txBody>
          <a:bodyPr wrap="square" lIns="91440" tIns="45720" rIns="91440" bIns="45720" numCol="1" anchorCtr="0" compatLnSpc="1">
            <a:prstTxWarp prst="textNoShape">
              <a:avLst/>
            </a:prstTxWarp>
          </a:bodyPr>
          <a:lstStyle>
            <a:lvl1pPr fontAlgn="base">
              <a:spcBef>
                <a:spcPct val="0"/>
              </a:spcBef>
              <a:spcAft>
                <a:spcPct val="0"/>
              </a:spcAft>
              <a:defRPr>
                <a:cs typeface="Arial" charset="0"/>
              </a:defRPr>
            </a:lvl1pPr>
          </a:lstStyle>
          <a:p>
            <a:pPr>
              <a:defRPr/>
            </a:pPr>
            <a:fld id="{8B0016BF-9852-4640-AC97-643751E7656F}" type="datetime1">
              <a:rPr lang="el-GR"/>
              <a:pPr>
                <a:defRPr/>
              </a:pPr>
              <a:t>18/11/2015</a:t>
            </a:fld>
            <a:endParaRPr lang="en-US"/>
          </a:p>
        </p:txBody>
      </p:sp>
      <p:sp>
        <p:nvSpPr>
          <p:cNvPr id="6" name="Rectangle 9"/>
          <p:cNvSpPr>
            <a:spLocks noGrp="1" noChangeArrowheads="1"/>
          </p:cNvSpPr>
          <p:nvPr>
            <p:ph type="ftr" sz="quarter" idx="11"/>
          </p:nvPr>
        </p:nvSpPr>
        <p:spPr>
          <a:xfrm>
            <a:off x="3259138" y="6553200"/>
            <a:ext cx="2895600" cy="3048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858000" y="6553200"/>
            <a:ext cx="2133600" cy="304800"/>
          </a:xfrm>
        </p:spPr>
        <p:txBody>
          <a:bodyPr/>
          <a:lstStyle>
            <a:lvl1pPr>
              <a:defRPr/>
            </a:lvl1pPr>
          </a:lstStyle>
          <a:p>
            <a:pPr>
              <a:defRPr/>
            </a:pPr>
            <a:fld id="{399D620D-A980-4BDA-BF0F-45EB029369EF}" type="slidenum">
              <a:rPr lang="en-US"/>
              <a:pPr>
                <a:defRPr/>
              </a:pPr>
              <a:t>‹#›</a:t>
            </a:fld>
            <a:endParaRPr lang="en-US"/>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ClipArt Placeholder 2"/>
          <p:cNvSpPr>
            <a:spLocks noGrp="1"/>
          </p:cNvSpPr>
          <p:nvPr>
            <p:ph type="clipArt" sz="half" idx="1"/>
          </p:nvPr>
        </p:nvSpPr>
        <p:spPr>
          <a:xfrm>
            <a:off x="685800" y="1981200"/>
            <a:ext cx="3810000" cy="4114800"/>
          </a:xfrm>
        </p:spPr>
        <p:txBody>
          <a:bodyPr>
            <a:normAutofit/>
          </a:bodyPr>
          <a:lstStyle/>
          <a:p>
            <a:pPr lvl="0"/>
            <a:endParaRPr lang="el-GR"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685800" y="6172200"/>
            <a:ext cx="1905000" cy="457200"/>
          </a:xfrm>
          <a:prstGeom prst="rect">
            <a:avLst/>
          </a:prstGeom>
        </p:spPr>
        <p:txBody>
          <a:bodyPr wrap="square" lIns="91440" tIns="45720" rIns="91440" bIns="45720" numCol="1" anchorCtr="0" compatLnSpc="1">
            <a:prstTxWarp prst="textNoShape">
              <a:avLst/>
            </a:prstTxWarp>
          </a:bodyPr>
          <a:lstStyle>
            <a:lvl1pPr fontAlgn="base">
              <a:spcBef>
                <a:spcPct val="0"/>
              </a:spcBef>
              <a:spcAft>
                <a:spcPct val="0"/>
              </a:spcAft>
              <a:defRPr>
                <a:cs typeface="Arial" charset="0"/>
              </a:defRPr>
            </a:lvl1pPr>
          </a:lstStyle>
          <a:p>
            <a:pPr>
              <a:defRPr/>
            </a:pPr>
            <a:fld id="{755883DA-B5C2-4DD1-8F0E-BB442F44973C}" type="datetime1">
              <a:rPr lang="el-GR"/>
              <a:pPr>
                <a:defRPr/>
              </a:pPr>
              <a:t>18/11/2015</a:t>
            </a:fld>
            <a:endParaRPr lang="en-US"/>
          </a:p>
        </p:txBody>
      </p:sp>
      <p:sp>
        <p:nvSpPr>
          <p:cNvPr id="6" name="Footer Placeholder 5"/>
          <p:cNvSpPr>
            <a:spLocks noGrp="1"/>
          </p:cNvSpPr>
          <p:nvPr>
            <p:ph type="ftr" sz="quarter" idx="11"/>
          </p:nvPr>
        </p:nvSpPr>
        <p:spPr>
          <a:xfrm>
            <a:off x="3124200" y="61722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172200"/>
            <a:ext cx="1905000" cy="457200"/>
          </a:xfrm>
        </p:spPr>
        <p:txBody>
          <a:bodyPr/>
          <a:lstStyle>
            <a:lvl1pPr>
              <a:defRPr/>
            </a:lvl1pPr>
          </a:lstStyle>
          <a:p>
            <a:pPr>
              <a:defRPr/>
            </a:pPr>
            <a:fld id="{0444E19C-0B17-468D-AEC8-DB0FC1639946}" type="slidenum">
              <a:rPr lang="en-US"/>
              <a:pPr>
                <a:defRPr/>
              </a:pPr>
              <a:t>‹#›</a:t>
            </a:fld>
            <a:endParaRPr lang="en-US"/>
          </a:p>
        </p:txBody>
      </p:sp>
    </p:spTree>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457200" y="6245225"/>
            <a:ext cx="2133600" cy="476250"/>
          </a:xfrm>
          <a:prstGeom prst="rect">
            <a:avLst/>
          </a:prstGeom>
        </p:spPr>
        <p:txBody>
          <a:bodyPr wrap="square" lIns="91440" tIns="45720" rIns="91440" bIns="45720" numCol="1" anchorCtr="0" compatLnSpc="1">
            <a:prstTxWarp prst="textNoShape">
              <a:avLst/>
            </a:prstTxWarp>
          </a:bodyPr>
          <a:lstStyle>
            <a:lvl1pPr fontAlgn="base">
              <a:spcBef>
                <a:spcPct val="0"/>
              </a:spcBef>
              <a:spcAft>
                <a:spcPct val="0"/>
              </a:spcAft>
              <a:defRPr>
                <a:cs typeface="Arial" charset="0"/>
              </a:defRPr>
            </a:lvl1pPr>
          </a:lstStyle>
          <a:p>
            <a:pPr>
              <a:defRPr/>
            </a:pPr>
            <a:fld id="{2D5B63C9-8316-4CFA-B4C4-EFAF0F26B81A}" type="datetime1">
              <a:rPr lang="el-GR"/>
              <a:pPr>
                <a:defRPr/>
              </a:pPr>
              <a:t>18/11/2015</a:t>
            </a:fld>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DB5D8B34-16C7-46ED-B9D5-56268725594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περιεχομένου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dirty="0"/>
          </a:p>
        </p:txBody>
      </p:sp>
    </p:spTree>
    <p:extLst>
      <p:ext uri="{BB962C8B-B14F-4D97-AF65-F5344CB8AC3E}">
        <p14:creationId xmlns=""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83568" y="2936925"/>
            <a:ext cx="7772400" cy="1362075"/>
          </a:xfrm>
        </p:spPr>
        <p:txBody>
          <a:bodyPr anchor="t"/>
          <a:lstStyle>
            <a:lvl1pPr algn="l">
              <a:defRPr sz="4000" b="1" cap="none" baseline="0"/>
            </a:lvl1pPr>
          </a:lstStyle>
          <a:p>
            <a:r>
              <a:rPr lang="en-US" smtClean="0"/>
              <a:t>Click to edit Master title style</a:t>
            </a:r>
            <a:endParaRPr lang="el-GR" dirty="0"/>
          </a:p>
        </p:txBody>
      </p:sp>
      <p:sp>
        <p:nvSpPr>
          <p:cNvPr id="3" name="Θέση κειμένου 2"/>
          <p:cNvSpPr>
            <a:spLocks noGrp="1"/>
          </p:cNvSpPr>
          <p:nvPr>
            <p:ph type="body" idx="1"/>
          </p:nvPr>
        </p:nvSpPr>
        <p:spPr>
          <a:xfrm>
            <a:off x="683568" y="4305077"/>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4" name="Picture 3" descr="Λογότυπο Οικονομικού Πανεπιστημίου Αθηνών"/>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899592" y="260648"/>
            <a:ext cx="7309104" cy="1908048"/>
          </a:xfrm>
          <a:prstGeom prst="rect">
            <a:avLst/>
          </a:prstGeom>
        </p:spPr>
      </p:pic>
    </p:spTree>
    <p:extLst>
      <p:ext uri="{BB962C8B-B14F-4D97-AF65-F5344CB8AC3E}">
        <p14:creationId xmlns=""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dirty="0"/>
          </a:p>
        </p:txBody>
      </p:sp>
    </p:spTree>
    <p:extLst>
      <p:ext uri="{BB962C8B-B14F-4D97-AF65-F5344CB8AC3E}">
        <p14:creationId xmlns=""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n-US" smtClean="0"/>
              <a:t>Click to edit Master title style</a:t>
            </a:r>
            <a:endParaRPr lang="el-G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9" name="Θέση αριθμού διαφάνειας 8"/>
          <p:cNvSpPr>
            <a:spLocks noGrp="1"/>
          </p:cNvSpPr>
          <p:nvPr>
            <p:ph type="sldNum" sz="quarter" idx="12"/>
          </p:nvPr>
        </p:nvSpPr>
        <p:spPr/>
        <p:txBody>
          <a:bodyPr/>
          <a:lstStyle/>
          <a:p>
            <a:fld id="{53C4726A-630D-4CB4-B088-BAB00F4188E9}" type="slidenum">
              <a:rPr lang="el-GR" smtClean="0"/>
              <a:pPr/>
              <a:t>‹#›</a:t>
            </a:fld>
            <a:endParaRPr lang="el-GR" dirty="0"/>
          </a:p>
        </p:txBody>
      </p:sp>
    </p:spTree>
    <p:extLst>
      <p:ext uri="{BB962C8B-B14F-4D97-AF65-F5344CB8AC3E}">
        <p14:creationId xmlns=""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dirty="0"/>
          </a:p>
        </p:txBody>
      </p:sp>
      <p:sp>
        <p:nvSpPr>
          <p:cNvPr id="5" name="Θέση αριθμού διαφάνειας 4"/>
          <p:cNvSpPr>
            <a:spLocks noGrp="1"/>
          </p:cNvSpPr>
          <p:nvPr>
            <p:ph type="sldNum" sz="quarter" idx="12"/>
          </p:nvPr>
        </p:nvSpPr>
        <p:spPr/>
        <p:txBody>
          <a:bodyPr/>
          <a:lstStyle/>
          <a:p>
            <a:fld id="{53C4726A-630D-4CB4-B088-BAB00F4188E9}" type="slidenum">
              <a:rPr lang="el-GR" smtClean="0"/>
              <a:pPr/>
              <a:t>‹#›</a:t>
            </a:fld>
            <a:endParaRPr lang="el-GR" dirty="0"/>
          </a:p>
        </p:txBody>
      </p:sp>
    </p:spTree>
    <p:extLst>
      <p:ext uri="{BB962C8B-B14F-4D97-AF65-F5344CB8AC3E}">
        <p14:creationId xmlns=""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fld id="{53C4726A-630D-4CB4-B088-BAB00F4188E9}" type="slidenum">
              <a:rPr lang="el-GR" smtClean="0"/>
              <a:pPr/>
              <a:t>‹#›</a:t>
            </a:fld>
            <a:endParaRPr lang="el-GR" dirty="0"/>
          </a:p>
        </p:txBody>
      </p:sp>
    </p:spTree>
    <p:extLst>
      <p:ext uri="{BB962C8B-B14F-4D97-AF65-F5344CB8AC3E}">
        <p14:creationId xmlns=""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dirty="0"/>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n-US" smtClean="0"/>
              <a:t>Click to edit Master title style</a:t>
            </a:r>
            <a:endParaRPr lang="el-GR"/>
          </a:p>
        </p:txBody>
      </p:sp>
    </p:spTree>
    <p:extLst>
      <p:ext uri="{BB962C8B-B14F-4D97-AF65-F5344CB8AC3E}">
        <p14:creationId xmlns=""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dirty="0"/>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n-US" smtClean="0"/>
              <a:t>Click to edit Master title style</a:t>
            </a:r>
            <a:endParaRPr lang="el-GR"/>
          </a:p>
        </p:txBody>
      </p:sp>
    </p:spTree>
    <p:extLst>
      <p:ext uri="{BB962C8B-B14F-4D97-AF65-F5344CB8AC3E}">
        <p14:creationId xmlns=""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solidFill>
              </a:defRPr>
            </a:lvl1pPr>
          </a:lstStyle>
          <a:p>
            <a:fld id="{53C4726A-630D-4CB4-B088-BAB00F4188E9}" type="slidenum">
              <a:rPr lang="el-GR" smtClean="0"/>
              <a:pPr/>
              <a:t>‹#›</a:t>
            </a:fld>
            <a:endParaRPr lang="el-GR" dirty="0"/>
          </a:p>
        </p:txBody>
      </p:sp>
    </p:spTree>
    <p:extLst>
      <p:ext uri="{BB962C8B-B14F-4D97-AF65-F5344CB8AC3E}">
        <p14:creationId xmlns=""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 id="2147483662" r:id="rId12"/>
    <p:sldLayoutId id="2147483663" r:id="rId13"/>
    <p:sldLayoutId id="2147483664" r:id="rId14"/>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1.gif"/><Relationship Id="rId4" Type="http://schemas.openxmlformats.org/officeDocument/2006/relationships/image" Target="../media/image50.gif"/></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Τίτλος 1"/>
          <p:cNvSpPr>
            <a:spLocks noGrp="1"/>
          </p:cNvSpPr>
          <p:nvPr>
            <p:ph type="ctrTitle"/>
          </p:nvPr>
        </p:nvSpPr>
        <p:spPr>
          <a:xfrm>
            <a:off x="714348" y="2143116"/>
            <a:ext cx="7772400" cy="1470025"/>
          </a:xfrm>
        </p:spPr>
        <p:txBody>
          <a:bodyPr/>
          <a:lstStyle/>
          <a:p>
            <a:r>
              <a:rPr lang="el-GR" dirty="0" smtClean="0"/>
              <a:t>Διοίκηση ολοκληρωμένης </a:t>
            </a:r>
            <a:r>
              <a:rPr lang="el-GR" dirty="0" smtClean="0"/>
              <a:t>επικοινωνιακής </a:t>
            </a:r>
            <a:r>
              <a:rPr lang="el-GR" dirty="0" smtClean="0"/>
              <a:t>στρατηγικής</a:t>
            </a:r>
            <a:endParaRPr lang="el-GR" altLang="en-US" dirty="0" smtClean="0"/>
          </a:p>
        </p:txBody>
      </p:sp>
      <p:sp>
        <p:nvSpPr>
          <p:cNvPr id="14338" name="Υπότιτλος 2"/>
          <p:cNvSpPr>
            <a:spLocks noGrp="1"/>
          </p:cNvSpPr>
          <p:nvPr>
            <p:ph type="subTitle" idx="1"/>
          </p:nvPr>
        </p:nvSpPr>
        <p:spPr>
          <a:xfrm>
            <a:off x="684213" y="4076700"/>
            <a:ext cx="7775575" cy="1408113"/>
          </a:xfrm>
        </p:spPr>
        <p:txBody>
          <a:bodyPr>
            <a:normAutofit fontScale="92500" lnSpcReduction="10000"/>
          </a:bodyPr>
          <a:lstStyle/>
          <a:p>
            <a:pPr>
              <a:defRPr/>
            </a:pPr>
            <a:r>
              <a:rPr lang="el-GR" sz="2800" b="1" dirty="0" smtClean="0"/>
              <a:t>Ολοκληρωμένη Επικοινωνία Μάρκετινγκ</a:t>
            </a:r>
          </a:p>
          <a:p>
            <a:pPr eaLnBrk="1" hangingPunct="1">
              <a:defRPr/>
            </a:pPr>
            <a:r>
              <a:rPr lang="el-GR" altLang="en-US" sz="2800" b="1" dirty="0" smtClean="0"/>
              <a:t>Διδάσκων: </a:t>
            </a:r>
            <a:r>
              <a:rPr lang="el-GR" altLang="en-US" sz="2800" dirty="0" smtClean="0"/>
              <a:t>Γεώργιος Πανηγυράκης</a:t>
            </a:r>
          </a:p>
          <a:p>
            <a:pPr eaLnBrk="1" hangingPunct="1">
              <a:defRPr/>
            </a:pPr>
            <a:r>
              <a:rPr lang="el-GR" altLang="en-US" sz="2800" b="1" dirty="0" smtClean="0"/>
              <a:t>Τμήμα: </a:t>
            </a:r>
            <a:r>
              <a:rPr lang="el-GR" altLang="en-US" sz="2800" dirty="0" smtClean="0"/>
              <a:t>Οργάνωση και Διοίκηση Επιχειρήσεων</a:t>
            </a:r>
          </a:p>
        </p:txBody>
      </p:sp>
      <p:pic>
        <p:nvPicPr>
          <p:cNvPr id="5124"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24213" y="5591175"/>
            <a:ext cx="4310062" cy="102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5" name="Picture 3"/>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19250" y="5826125"/>
            <a:ext cx="1535113" cy="53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104403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467544" y="1052736"/>
            <a:ext cx="8229600" cy="5214974"/>
          </a:xfrm>
          <a:solidFill>
            <a:srgbClr val="CCECFF"/>
          </a:solidFill>
        </p:spPr>
        <p:txBody>
          <a:bodyPr>
            <a:normAutofit lnSpcReduction="10000"/>
          </a:bodyPr>
          <a:lstStyle/>
          <a:p>
            <a:pPr lvl="1" eaLnBrk="1" hangingPunct="1">
              <a:buNone/>
            </a:pPr>
            <a:endParaRPr lang="en-US" sz="2800" dirty="0" smtClean="0"/>
          </a:p>
          <a:p>
            <a:pPr lvl="1" eaLnBrk="1" hangingPunct="1"/>
            <a:r>
              <a:rPr lang="el-GR" sz="3200" b="1" dirty="0" smtClean="0">
                <a:solidFill>
                  <a:srgbClr val="FF0000"/>
                </a:solidFill>
              </a:rPr>
              <a:t>Μια </a:t>
            </a:r>
            <a:r>
              <a:rPr lang="el-GR" sz="3200" b="1" dirty="0">
                <a:solidFill>
                  <a:srgbClr val="FF0000"/>
                </a:solidFill>
              </a:rPr>
              <a:t>επιχειρηματική δραστηριότητα που </a:t>
            </a:r>
            <a:r>
              <a:rPr lang="el-GR" sz="3200" b="1" dirty="0" smtClean="0">
                <a:solidFill>
                  <a:srgbClr val="FF0000"/>
                </a:solidFill>
              </a:rPr>
              <a:t>περιλαμβάνει:</a:t>
            </a:r>
          </a:p>
          <a:p>
            <a:pPr lvl="1" eaLnBrk="1" hangingPunct="1">
              <a:buNone/>
            </a:pPr>
            <a:endParaRPr lang="el-GR" b="1" dirty="0" smtClean="0">
              <a:solidFill>
                <a:srgbClr val="FF0000"/>
              </a:solidFill>
            </a:endParaRPr>
          </a:p>
          <a:p>
            <a:pPr lvl="1" indent="-22225" eaLnBrk="1" hangingPunct="1">
              <a:buFont typeface="Wingdings" pitchFamily="2" charset="2"/>
              <a:buChar char="ü"/>
            </a:pPr>
            <a:r>
              <a:rPr lang="el-GR" b="1" dirty="0" smtClean="0"/>
              <a:t>τους διαφημιστές</a:t>
            </a:r>
          </a:p>
          <a:p>
            <a:pPr marL="720725" lvl="1" indent="0">
              <a:buFont typeface="Wingdings" pitchFamily="2" charset="2"/>
              <a:buChar char="ü"/>
            </a:pPr>
            <a:r>
              <a:rPr lang="el-GR" b="1" dirty="0" smtClean="0"/>
              <a:t>τις </a:t>
            </a:r>
            <a:r>
              <a:rPr lang="el-GR" b="1" dirty="0"/>
              <a:t>διεθνείς διαφημιστικές εταιρείες που </a:t>
            </a:r>
            <a:r>
              <a:rPr lang="el-GR" b="1" dirty="0" smtClean="0"/>
              <a:t>δημιουργούν προγράμματα ολοκληρωμένης επικοινωνίας </a:t>
            </a:r>
            <a:r>
              <a:rPr lang="el-GR" b="1" dirty="0"/>
              <a:t>και </a:t>
            </a:r>
            <a:endParaRPr lang="el-GR" b="1" dirty="0" smtClean="0"/>
          </a:p>
          <a:p>
            <a:pPr lvl="1" indent="-22225">
              <a:buFont typeface="Wingdings" pitchFamily="2" charset="2"/>
              <a:buChar char="ü"/>
            </a:pPr>
            <a:r>
              <a:rPr lang="el-GR" b="1" dirty="0"/>
              <a:t>τ</a:t>
            </a:r>
            <a:r>
              <a:rPr lang="el-GR" b="1" dirty="0" smtClean="0"/>
              <a:t>α μέσα από τα οποία μπορεί να πραγματοποιηθεί μία αγορά σε </a:t>
            </a:r>
            <a:r>
              <a:rPr lang="el-GR" b="1" dirty="0"/>
              <a:t>διάφορες χώρες </a:t>
            </a:r>
            <a:r>
              <a:rPr lang="en-US" sz="2800" dirty="0" smtClean="0"/>
              <a:t/>
            </a:r>
            <a:br>
              <a:rPr lang="en-US" sz="2800" dirty="0" smtClean="0"/>
            </a:br>
            <a:endParaRPr lang="en-US" sz="2800" dirty="0" smtClean="0"/>
          </a:p>
          <a:p>
            <a:pPr lvl="1" eaLnBrk="1" hangingPunct="1"/>
            <a:endParaRPr lang="en-US" sz="2800" dirty="0" smtClean="0"/>
          </a:p>
        </p:txBody>
      </p:sp>
      <p:sp>
        <p:nvSpPr>
          <p:cNvPr id="3" name="Slide Number Placeholder 5"/>
          <p:cNvSpPr>
            <a:spLocks noGrp="1"/>
          </p:cNvSpPr>
          <p:nvPr>
            <p:ph type="sldNum" sz="quarter" idx="12"/>
          </p:nvPr>
        </p:nvSpPr>
        <p:spPr/>
        <p:txBody>
          <a:bodyPr/>
          <a:lstStyle/>
          <a:p>
            <a:pPr>
              <a:defRPr/>
            </a:pPr>
            <a:fld id="{6AEF0E85-CAEA-4B09-89DD-1D785E920A57}" type="slidenum">
              <a:rPr lang="el-GR"/>
              <a:pPr>
                <a:defRPr/>
              </a:pPr>
              <a:t>10</a:t>
            </a:fld>
            <a:endParaRPr lang="el-GR"/>
          </a:p>
        </p:txBody>
      </p:sp>
      <p:sp>
        <p:nvSpPr>
          <p:cNvPr id="4" name="3 - TextBox"/>
          <p:cNvSpPr txBox="1"/>
          <p:nvPr/>
        </p:nvSpPr>
        <p:spPr>
          <a:xfrm>
            <a:off x="500034" y="0"/>
            <a:ext cx="6000792" cy="1046440"/>
          </a:xfrm>
          <a:prstGeom prst="rect">
            <a:avLst/>
          </a:prstGeom>
          <a:noFill/>
        </p:spPr>
        <p:txBody>
          <a:bodyPr wrap="square" rtlCol="0">
            <a:spAutoFit/>
          </a:bodyPr>
          <a:lstStyle/>
          <a:p>
            <a:r>
              <a:rPr lang="el-GR" sz="4400" b="1" dirty="0" smtClean="0">
                <a:solidFill>
                  <a:srgbClr val="0000CC"/>
                </a:solidFill>
                <a:latin typeface="+mj-lt"/>
              </a:rPr>
              <a:t>Αλλά επίσης είναι και…</a:t>
            </a:r>
            <a:endParaRPr lang="en-US" sz="4400" b="1" dirty="0" smtClean="0">
              <a:solidFill>
                <a:srgbClr val="0000CC"/>
              </a:solidFill>
              <a:latin typeface="+mj-lt"/>
            </a:endParaRPr>
          </a:p>
          <a:p>
            <a:endParaRPr lang="el-G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484C53B-26A2-438E-8160-6CAD04440355}" type="slidenum">
              <a:rPr lang="el-GR"/>
              <a:pPr>
                <a:defRPr/>
              </a:pPr>
              <a:t>11</a:t>
            </a:fld>
            <a:endParaRPr lang="el-GR"/>
          </a:p>
        </p:txBody>
      </p:sp>
      <p:pic>
        <p:nvPicPr>
          <p:cNvPr id="8" name="7 - Εικόνα" descr="131677053_41n.jpg"/>
          <p:cNvPicPr>
            <a:picLocks noChangeAspect="1"/>
          </p:cNvPicPr>
          <p:nvPr/>
        </p:nvPicPr>
        <p:blipFill>
          <a:blip r:embed="rId3" cstate="print"/>
          <a:stretch>
            <a:fillRect/>
          </a:stretch>
        </p:blipFill>
        <p:spPr>
          <a:xfrm>
            <a:off x="0" y="3356992"/>
            <a:ext cx="5220072" cy="3501008"/>
          </a:xfrm>
          <a:prstGeom prst="rect">
            <a:avLst/>
          </a:prstGeom>
        </p:spPr>
      </p:pic>
      <p:sp>
        <p:nvSpPr>
          <p:cNvPr id="9" name="8 - TextBox"/>
          <p:cNvSpPr txBox="1"/>
          <p:nvPr/>
        </p:nvSpPr>
        <p:spPr>
          <a:xfrm>
            <a:off x="323528" y="6525344"/>
            <a:ext cx="4248472" cy="332656"/>
          </a:xfrm>
          <a:prstGeom prst="rect">
            <a:avLst/>
          </a:prstGeom>
        </p:spPr>
        <p:txBody>
          <a:bodyPr vert="horz" wrap="square" lIns="91440" tIns="45720" rIns="91440" bIns="45720" rtlCol="0" anchor="ctr">
            <a:normAutofit/>
          </a:bodyPr>
          <a:lstStyle/>
          <a:p>
            <a:r>
              <a:rPr lang="en-US" sz="1050" dirty="0" smtClean="0"/>
              <a:t>http://news.xinhuanet.com/english/2012-06/26/131677053_41n.jpg</a:t>
            </a:r>
            <a:endParaRPr lang="el-GR" sz="1050" dirty="0" smtClean="0"/>
          </a:p>
        </p:txBody>
      </p:sp>
      <p:pic>
        <p:nvPicPr>
          <p:cNvPr id="10" name="9 - Εικόνα" descr="article-2119981-048882980000044D-536_468x386.jpg"/>
          <p:cNvPicPr>
            <a:picLocks noChangeAspect="1"/>
          </p:cNvPicPr>
          <p:nvPr/>
        </p:nvPicPr>
        <p:blipFill>
          <a:blip r:embed="rId4" cstate="print"/>
          <a:stretch>
            <a:fillRect/>
          </a:stretch>
        </p:blipFill>
        <p:spPr>
          <a:xfrm>
            <a:off x="0" y="1"/>
            <a:ext cx="5220072" cy="3645023"/>
          </a:xfrm>
          <a:prstGeom prst="rect">
            <a:avLst/>
          </a:prstGeom>
        </p:spPr>
      </p:pic>
      <p:sp>
        <p:nvSpPr>
          <p:cNvPr id="11" name="10 - TextBox"/>
          <p:cNvSpPr txBox="1"/>
          <p:nvPr/>
        </p:nvSpPr>
        <p:spPr>
          <a:xfrm>
            <a:off x="179512" y="3284984"/>
            <a:ext cx="4968552" cy="144016"/>
          </a:xfrm>
          <a:prstGeom prst="rect">
            <a:avLst/>
          </a:prstGeom>
        </p:spPr>
        <p:txBody>
          <a:bodyPr vert="horz" wrap="square" lIns="91440" tIns="45720" rIns="91440" bIns="45720" rtlCol="0" anchor="ctr">
            <a:normAutofit fontScale="25000" lnSpcReduction="20000"/>
          </a:bodyPr>
          <a:lstStyle/>
          <a:p>
            <a:endParaRPr lang="el-GR" dirty="0" smtClean="0"/>
          </a:p>
        </p:txBody>
      </p:sp>
      <p:sp>
        <p:nvSpPr>
          <p:cNvPr id="12" name="11 - TextBox"/>
          <p:cNvSpPr txBox="1"/>
          <p:nvPr/>
        </p:nvSpPr>
        <p:spPr>
          <a:xfrm>
            <a:off x="0" y="3284984"/>
            <a:ext cx="5508104" cy="504056"/>
          </a:xfrm>
          <a:prstGeom prst="rect">
            <a:avLst/>
          </a:prstGeom>
        </p:spPr>
        <p:txBody>
          <a:bodyPr vert="horz" wrap="square" lIns="91440" tIns="45720" rIns="91440" bIns="45720" rtlCol="0" anchor="ctr">
            <a:normAutofit/>
          </a:bodyPr>
          <a:lstStyle/>
          <a:p>
            <a:r>
              <a:rPr lang="en-US" sz="1050" dirty="0" smtClean="0"/>
              <a:t>http://i.dailymail.co.uk/i/pix/2012/03/25/article-2119981-048882980000044D-536_468x386.jpg</a:t>
            </a:r>
            <a:endParaRPr lang="el-GR" sz="1050" dirty="0" smtClean="0"/>
          </a:p>
        </p:txBody>
      </p:sp>
      <p:pic>
        <p:nvPicPr>
          <p:cNvPr id="13" name="12 - Εικόνα" descr="asia-cruise-busan-fish-market-2.jpg"/>
          <p:cNvPicPr>
            <a:picLocks noChangeAspect="1"/>
          </p:cNvPicPr>
          <p:nvPr/>
        </p:nvPicPr>
        <p:blipFill>
          <a:blip r:embed="rId5" cstate="print"/>
          <a:stretch>
            <a:fillRect/>
          </a:stretch>
        </p:blipFill>
        <p:spPr>
          <a:xfrm>
            <a:off x="5220072" y="3645024"/>
            <a:ext cx="3923928" cy="3212976"/>
          </a:xfrm>
          <a:prstGeom prst="rect">
            <a:avLst/>
          </a:prstGeom>
        </p:spPr>
      </p:pic>
      <p:sp>
        <p:nvSpPr>
          <p:cNvPr id="14" name="13 - TextBox"/>
          <p:cNvSpPr txBox="1"/>
          <p:nvPr/>
        </p:nvSpPr>
        <p:spPr>
          <a:xfrm>
            <a:off x="5436096" y="6425952"/>
            <a:ext cx="3707904" cy="432048"/>
          </a:xfrm>
          <a:prstGeom prst="rect">
            <a:avLst/>
          </a:prstGeom>
        </p:spPr>
        <p:txBody>
          <a:bodyPr vert="horz" wrap="square" lIns="91440" tIns="45720" rIns="91440" bIns="45720" rtlCol="0" anchor="ctr">
            <a:normAutofit/>
          </a:bodyPr>
          <a:lstStyle/>
          <a:p>
            <a:r>
              <a:rPr lang="en-US" sz="1050" dirty="0" smtClean="0"/>
              <a:t>http://www.gypsynester.com/asia-cruise-busan-fish-market-2.jpg</a:t>
            </a:r>
            <a:endParaRPr lang="el-GR" sz="1050" dirty="0" smtClean="0"/>
          </a:p>
        </p:txBody>
      </p:sp>
      <p:pic>
        <p:nvPicPr>
          <p:cNvPr id="16" name="15 - Εικόνα" descr="NY-BN879_ASIA_G_20120320193025.jpg"/>
          <p:cNvPicPr>
            <a:picLocks noChangeAspect="1"/>
          </p:cNvPicPr>
          <p:nvPr/>
        </p:nvPicPr>
        <p:blipFill>
          <a:blip r:embed="rId6" cstate="print"/>
          <a:stretch>
            <a:fillRect/>
          </a:stretch>
        </p:blipFill>
        <p:spPr>
          <a:xfrm>
            <a:off x="5220072" y="548680"/>
            <a:ext cx="3923928" cy="3087971"/>
          </a:xfrm>
          <a:prstGeom prst="rect">
            <a:avLst/>
          </a:prstGeom>
        </p:spPr>
      </p:pic>
      <p:sp>
        <p:nvSpPr>
          <p:cNvPr id="17" name="16 - TextBox"/>
          <p:cNvSpPr txBox="1"/>
          <p:nvPr/>
        </p:nvSpPr>
        <p:spPr>
          <a:xfrm>
            <a:off x="5364088" y="3284984"/>
            <a:ext cx="3528392" cy="288032"/>
          </a:xfrm>
          <a:prstGeom prst="rect">
            <a:avLst/>
          </a:prstGeom>
        </p:spPr>
        <p:txBody>
          <a:bodyPr vert="horz" wrap="square" lIns="91440" tIns="45720" rIns="91440" bIns="45720" rtlCol="0" anchor="ctr">
            <a:noAutofit/>
          </a:bodyPr>
          <a:lstStyle/>
          <a:p>
            <a:r>
              <a:rPr lang="en-US" sz="1000" dirty="0" smtClean="0"/>
              <a:t>http://si.wsj.net/public/resources/images/NY-BN879_ASIA_G_20120320193025.jpg</a:t>
            </a:r>
            <a:endParaRPr lang="el-GR" sz="1000" dirty="0" smtClean="0"/>
          </a:p>
        </p:txBody>
      </p:sp>
      <p:sp>
        <p:nvSpPr>
          <p:cNvPr id="18" name="17 - TextBox"/>
          <p:cNvSpPr txBox="1"/>
          <p:nvPr/>
        </p:nvSpPr>
        <p:spPr>
          <a:xfrm>
            <a:off x="5220072" y="0"/>
            <a:ext cx="3923928" cy="548680"/>
          </a:xfrm>
          <a:prstGeom prst="rect">
            <a:avLst/>
          </a:prstGeom>
          <a:solidFill>
            <a:srgbClr val="FFFF00"/>
          </a:solidFill>
        </p:spPr>
        <p:txBody>
          <a:bodyPr vert="horz" wrap="square" lIns="91440" tIns="45720" rIns="91440" bIns="45720" rtlCol="0" anchor="ctr">
            <a:noAutofit/>
          </a:bodyPr>
          <a:lstStyle/>
          <a:p>
            <a:pPr algn="ctr"/>
            <a:r>
              <a:rPr lang="el-GR" sz="3600" b="1" dirty="0" smtClean="0">
                <a:solidFill>
                  <a:srgbClr val="FF0000"/>
                </a:solidFill>
              </a:rPr>
              <a:t>Ασία</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7010400" y="6492875"/>
            <a:ext cx="2133600" cy="365125"/>
          </a:xfrm>
        </p:spPr>
        <p:txBody>
          <a:bodyPr/>
          <a:lstStyle/>
          <a:p>
            <a:pPr>
              <a:defRPr/>
            </a:pPr>
            <a:fld id="{9645E723-2A6B-4C02-80E2-13100E1100C6}" type="slidenum">
              <a:rPr lang="el-GR"/>
              <a:pPr>
                <a:defRPr/>
              </a:pPr>
              <a:t>12</a:t>
            </a:fld>
            <a:endParaRPr lang="el-GR" dirty="0"/>
          </a:p>
        </p:txBody>
      </p:sp>
      <p:pic>
        <p:nvPicPr>
          <p:cNvPr id="7" name="6 - Εικόνα" descr="Ladies-Market-Hong-Kong-Travel-Guide.jpg"/>
          <p:cNvPicPr>
            <a:picLocks noChangeAspect="1"/>
          </p:cNvPicPr>
          <p:nvPr/>
        </p:nvPicPr>
        <p:blipFill>
          <a:blip r:embed="rId3" cstate="print"/>
          <a:stretch>
            <a:fillRect/>
          </a:stretch>
        </p:blipFill>
        <p:spPr>
          <a:xfrm>
            <a:off x="0" y="0"/>
            <a:ext cx="4499992" cy="3345371"/>
          </a:xfrm>
          <a:prstGeom prst="rect">
            <a:avLst/>
          </a:prstGeom>
        </p:spPr>
      </p:pic>
      <p:sp>
        <p:nvSpPr>
          <p:cNvPr id="8" name="7 - TextBox"/>
          <p:cNvSpPr txBox="1"/>
          <p:nvPr/>
        </p:nvSpPr>
        <p:spPr>
          <a:xfrm>
            <a:off x="0" y="3068960"/>
            <a:ext cx="5184576" cy="216024"/>
          </a:xfrm>
          <a:prstGeom prst="rect">
            <a:avLst/>
          </a:prstGeom>
        </p:spPr>
        <p:txBody>
          <a:bodyPr vert="horz" wrap="square" lIns="91440" tIns="45720" rIns="91440" bIns="45720" rtlCol="0" anchor="ctr">
            <a:noAutofit/>
          </a:bodyPr>
          <a:lstStyle/>
          <a:p>
            <a:r>
              <a:rPr lang="en-US" sz="1000" dirty="0" smtClean="0"/>
              <a:t>http://acruisingcouplecom.c.presscdn.com/wp-content/uploads/2013/06/Ladies-Market-Hong-Kong-Travel-Guide.jpg</a:t>
            </a:r>
            <a:endParaRPr lang="el-GR" sz="1000" dirty="0" smtClean="0"/>
          </a:p>
        </p:txBody>
      </p:sp>
      <p:pic>
        <p:nvPicPr>
          <p:cNvPr id="9" name="8 - Εικόνα" descr="hong-kong-2.jpg"/>
          <p:cNvPicPr>
            <a:picLocks noChangeAspect="1"/>
          </p:cNvPicPr>
          <p:nvPr/>
        </p:nvPicPr>
        <p:blipFill>
          <a:blip r:embed="rId4" cstate="print"/>
          <a:stretch>
            <a:fillRect/>
          </a:stretch>
        </p:blipFill>
        <p:spPr>
          <a:xfrm>
            <a:off x="0" y="3284984"/>
            <a:ext cx="5868144" cy="3573016"/>
          </a:xfrm>
          <a:prstGeom prst="rect">
            <a:avLst/>
          </a:prstGeom>
        </p:spPr>
      </p:pic>
      <p:sp>
        <p:nvSpPr>
          <p:cNvPr id="10" name="9 - TextBox"/>
          <p:cNvSpPr txBox="1"/>
          <p:nvPr/>
        </p:nvSpPr>
        <p:spPr>
          <a:xfrm>
            <a:off x="0" y="6381328"/>
            <a:ext cx="5796136" cy="476672"/>
          </a:xfrm>
          <a:prstGeom prst="rect">
            <a:avLst/>
          </a:prstGeom>
        </p:spPr>
        <p:txBody>
          <a:bodyPr vert="horz" wrap="square" lIns="91440" tIns="45720" rIns="91440" bIns="45720" rtlCol="0" anchor="ctr">
            <a:normAutofit/>
          </a:bodyPr>
          <a:lstStyle/>
          <a:p>
            <a:r>
              <a:rPr lang="en-US" sz="1050" dirty="0" smtClean="0"/>
              <a:t>http://theloadstar.co.uk/wp-content/uploads/hong-kong-2.jpg</a:t>
            </a:r>
            <a:endParaRPr lang="el-GR" sz="1050" dirty="0" smtClean="0"/>
          </a:p>
        </p:txBody>
      </p:sp>
      <p:pic>
        <p:nvPicPr>
          <p:cNvPr id="11" name="10 - Εικόνα" descr="ladies-market.jpg"/>
          <p:cNvPicPr>
            <a:picLocks noChangeAspect="1"/>
          </p:cNvPicPr>
          <p:nvPr/>
        </p:nvPicPr>
        <p:blipFill>
          <a:blip r:embed="rId5" cstate="print"/>
          <a:stretch>
            <a:fillRect/>
          </a:stretch>
        </p:blipFill>
        <p:spPr>
          <a:xfrm>
            <a:off x="4499993" y="0"/>
            <a:ext cx="4644008" cy="3284984"/>
          </a:xfrm>
          <a:prstGeom prst="rect">
            <a:avLst/>
          </a:prstGeom>
        </p:spPr>
      </p:pic>
      <p:sp>
        <p:nvSpPr>
          <p:cNvPr id="12" name="11 - TextBox"/>
          <p:cNvSpPr txBox="1"/>
          <p:nvPr/>
        </p:nvSpPr>
        <p:spPr>
          <a:xfrm>
            <a:off x="4499992" y="2708920"/>
            <a:ext cx="4644008" cy="576064"/>
          </a:xfrm>
          <a:prstGeom prst="rect">
            <a:avLst/>
          </a:prstGeom>
        </p:spPr>
        <p:txBody>
          <a:bodyPr vert="horz" wrap="square" lIns="91440" tIns="45720" rIns="91440" bIns="45720" rtlCol="0" anchor="ctr">
            <a:normAutofit/>
          </a:bodyPr>
          <a:lstStyle/>
          <a:p>
            <a:r>
              <a:rPr lang="en-US" sz="1050" dirty="0" smtClean="0"/>
              <a:t>http://media-cdn.tripadvisor.com/media/photo-s/04/82/ca/7d/ladies-market.jpg</a:t>
            </a:r>
            <a:endParaRPr lang="el-GR" sz="1050" dirty="0" smtClean="0"/>
          </a:p>
        </p:txBody>
      </p:sp>
      <p:pic>
        <p:nvPicPr>
          <p:cNvPr id="13" name="12 - Εικόνα" descr="times-square-hong-kong_2.jpg"/>
          <p:cNvPicPr>
            <a:picLocks noChangeAspect="1"/>
          </p:cNvPicPr>
          <p:nvPr/>
        </p:nvPicPr>
        <p:blipFill>
          <a:blip r:embed="rId6" cstate="print"/>
          <a:stretch>
            <a:fillRect/>
          </a:stretch>
        </p:blipFill>
        <p:spPr>
          <a:xfrm>
            <a:off x="5868144" y="3284984"/>
            <a:ext cx="3275856" cy="2808312"/>
          </a:xfrm>
          <a:prstGeom prst="rect">
            <a:avLst/>
          </a:prstGeom>
        </p:spPr>
      </p:pic>
      <p:sp>
        <p:nvSpPr>
          <p:cNvPr id="14" name="13 - TextBox"/>
          <p:cNvSpPr txBox="1"/>
          <p:nvPr/>
        </p:nvSpPr>
        <p:spPr>
          <a:xfrm>
            <a:off x="5940152" y="5733256"/>
            <a:ext cx="3203848" cy="360040"/>
          </a:xfrm>
          <a:prstGeom prst="rect">
            <a:avLst/>
          </a:prstGeom>
        </p:spPr>
        <p:txBody>
          <a:bodyPr vert="horz" wrap="square" lIns="91440" tIns="45720" rIns="91440" bIns="45720" rtlCol="0" anchor="ctr">
            <a:normAutofit fontScale="62500" lnSpcReduction="20000"/>
          </a:bodyPr>
          <a:lstStyle/>
          <a:p>
            <a:r>
              <a:rPr lang="en-US" dirty="0" smtClean="0"/>
              <a:t>http://www.vazyvite.com/Hong-Kong/D_Peak/times-square-hong-kong_2.jpg</a:t>
            </a:r>
            <a:endParaRPr lang="el-GR" dirty="0" smtClean="0"/>
          </a:p>
        </p:txBody>
      </p:sp>
      <p:sp>
        <p:nvSpPr>
          <p:cNvPr id="15" name="14 - TextBox"/>
          <p:cNvSpPr txBox="1"/>
          <p:nvPr/>
        </p:nvSpPr>
        <p:spPr>
          <a:xfrm>
            <a:off x="5868144" y="6093296"/>
            <a:ext cx="3275856" cy="764704"/>
          </a:xfrm>
          <a:prstGeom prst="rect">
            <a:avLst/>
          </a:prstGeom>
          <a:solidFill>
            <a:srgbClr val="FFFF00"/>
          </a:solidFill>
        </p:spPr>
        <p:txBody>
          <a:bodyPr vert="horz" wrap="square" lIns="91440" tIns="45720" rIns="91440" bIns="45720" rtlCol="0" anchor="ctr">
            <a:normAutofit/>
          </a:bodyPr>
          <a:lstStyle/>
          <a:p>
            <a:pPr algn="ctr"/>
            <a:r>
              <a:rPr lang="el-GR" sz="4400" b="1" dirty="0" smtClean="0">
                <a:solidFill>
                  <a:srgbClr val="FF0000"/>
                </a:solidFill>
              </a:rPr>
              <a:t>Χονγκ Κονγκ</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372200" y="0"/>
            <a:ext cx="2771800" cy="692696"/>
          </a:xfrm>
          <a:solidFill>
            <a:srgbClr val="FFFF00"/>
          </a:solidFill>
        </p:spPr>
        <p:txBody>
          <a:bodyPr rIns="91440" anchor="b">
            <a:normAutofit fontScale="90000"/>
            <a:scene3d>
              <a:camera prst="orthographicFront"/>
              <a:lightRig rig="soft" dir="t">
                <a:rot lat="0" lon="0" rev="2400000"/>
              </a:lightRig>
            </a:scene3d>
            <a:sp3d>
              <a:bevelT w="19050" h="12700"/>
            </a:sp3d>
          </a:bodyPr>
          <a:lstStyle/>
          <a:p>
            <a:pPr marL="54864" algn="r" eaLnBrk="1" fontAlgn="auto" hangingPunct="1">
              <a:spcAft>
                <a:spcPts val="0"/>
              </a:spcAft>
              <a:defRPr/>
            </a:pPr>
            <a:r>
              <a:rPr lang="el-GR" sz="3600" dirty="0" smtClean="0">
                <a:ln>
                  <a:noFill/>
                </a:ln>
                <a:solidFill>
                  <a:srgbClr val="FF0000"/>
                </a:solidFill>
                <a:effectLst>
                  <a:outerShdw blurRad="38100" dist="25500" dir="5400000" algn="tl" rotWithShape="0">
                    <a:srgbClr val="000000">
                      <a:satMod val="180000"/>
                      <a:alpha val="75000"/>
                    </a:srgbClr>
                  </a:outerShdw>
                </a:effectLst>
              </a:rPr>
              <a:t>Σάλτσμπουργκ</a:t>
            </a:r>
            <a:endParaRPr lang="el-GR" sz="3600" dirty="0">
              <a:ln>
                <a:noFill/>
              </a:ln>
              <a:solidFill>
                <a:srgbClr val="FF0000"/>
              </a:solidFill>
              <a:effectLst>
                <a:outerShdw blurRad="38100" dist="25500" dir="5400000" algn="tl" rotWithShape="0">
                  <a:srgbClr val="000000">
                    <a:satMod val="180000"/>
                    <a:alpha val="75000"/>
                  </a:srgbClr>
                </a:outerShdw>
              </a:effectLst>
            </a:endParaRPr>
          </a:p>
        </p:txBody>
      </p:sp>
      <p:sp>
        <p:nvSpPr>
          <p:cNvPr id="4" name="Slide Number Placeholder 5"/>
          <p:cNvSpPr>
            <a:spLocks noGrp="1"/>
          </p:cNvSpPr>
          <p:nvPr>
            <p:ph type="sldNum" sz="quarter" idx="12"/>
          </p:nvPr>
        </p:nvSpPr>
        <p:spPr/>
        <p:txBody>
          <a:bodyPr/>
          <a:lstStyle/>
          <a:p>
            <a:pPr>
              <a:defRPr/>
            </a:pPr>
            <a:fld id="{139AFB57-1FD4-4ADB-8385-6CC44FABF45E}" type="slidenum">
              <a:rPr lang="el-GR"/>
              <a:pPr>
                <a:defRPr/>
              </a:pPr>
              <a:t>13</a:t>
            </a:fld>
            <a:endParaRPr lang="el-GR"/>
          </a:p>
        </p:txBody>
      </p:sp>
      <p:pic>
        <p:nvPicPr>
          <p:cNvPr id="5" name="4 - Εικόνα" descr="IMG_6352.jpg"/>
          <p:cNvPicPr>
            <a:picLocks noChangeAspect="1"/>
          </p:cNvPicPr>
          <p:nvPr/>
        </p:nvPicPr>
        <p:blipFill>
          <a:blip r:embed="rId3" cstate="print"/>
          <a:stretch>
            <a:fillRect/>
          </a:stretch>
        </p:blipFill>
        <p:spPr>
          <a:xfrm>
            <a:off x="0" y="0"/>
            <a:ext cx="6444208" cy="3861048"/>
          </a:xfrm>
          <a:prstGeom prst="rect">
            <a:avLst/>
          </a:prstGeom>
        </p:spPr>
      </p:pic>
      <p:sp>
        <p:nvSpPr>
          <p:cNvPr id="6" name="5 - TextBox"/>
          <p:cNvSpPr txBox="1"/>
          <p:nvPr/>
        </p:nvSpPr>
        <p:spPr>
          <a:xfrm>
            <a:off x="0" y="3501008"/>
            <a:ext cx="5220072" cy="288032"/>
          </a:xfrm>
          <a:prstGeom prst="rect">
            <a:avLst/>
          </a:prstGeom>
        </p:spPr>
        <p:txBody>
          <a:bodyPr vert="horz" wrap="square" lIns="91440" tIns="45720" rIns="91440" bIns="45720" rtlCol="0" anchor="ctr">
            <a:normAutofit fontScale="62500" lnSpcReduction="20000"/>
          </a:bodyPr>
          <a:lstStyle/>
          <a:p>
            <a:r>
              <a:rPr lang="en-US" dirty="0" smtClean="0"/>
              <a:t>http://travelingwithsweeney.com/wp-content/uploads/2012/12/IMG_6352.jpg</a:t>
            </a:r>
            <a:endParaRPr lang="el-GR" dirty="0" smtClean="0"/>
          </a:p>
        </p:txBody>
      </p:sp>
      <p:pic>
        <p:nvPicPr>
          <p:cNvPr id="7" name="6 - Εικόνα" descr="salzburg-riverside-craft-market.jpg"/>
          <p:cNvPicPr>
            <a:picLocks noChangeAspect="1"/>
          </p:cNvPicPr>
          <p:nvPr/>
        </p:nvPicPr>
        <p:blipFill>
          <a:blip r:embed="rId4" cstate="print"/>
          <a:stretch>
            <a:fillRect/>
          </a:stretch>
        </p:blipFill>
        <p:spPr>
          <a:xfrm>
            <a:off x="0" y="3789040"/>
            <a:ext cx="9144000" cy="3068960"/>
          </a:xfrm>
          <a:prstGeom prst="rect">
            <a:avLst/>
          </a:prstGeom>
        </p:spPr>
      </p:pic>
      <p:sp>
        <p:nvSpPr>
          <p:cNvPr id="8" name="7 - TextBox"/>
          <p:cNvSpPr txBox="1"/>
          <p:nvPr/>
        </p:nvSpPr>
        <p:spPr>
          <a:xfrm>
            <a:off x="179512" y="6669360"/>
            <a:ext cx="8280920" cy="188640"/>
          </a:xfrm>
          <a:prstGeom prst="rect">
            <a:avLst/>
          </a:prstGeom>
        </p:spPr>
        <p:txBody>
          <a:bodyPr vert="horz" wrap="square" lIns="91440" tIns="45720" rIns="91440" bIns="45720" rtlCol="0" anchor="ctr">
            <a:noAutofit/>
          </a:bodyPr>
          <a:lstStyle/>
          <a:p>
            <a:r>
              <a:rPr lang="en-US" sz="1000" dirty="0" smtClean="0"/>
              <a:t>http://idonotdespair.files.wordpress.com/2013/06/salzburg-riverside-craft-market.jpg</a:t>
            </a:r>
            <a:endParaRPr lang="el-GR" sz="1000" dirty="0" smtClean="0"/>
          </a:p>
        </p:txBody>
      </p:sp>
      <p:pic>
        <p:nvPicPr>
          <p:cNvPr id="9" name="8 - Εικόνα" descr="Salzburg-Austria-Christmas-Market-December-2013-026-610x404.jpg"/>
          <p:cNvPicPr>
            <a:picLocks noChangeAspect="1"/>
          </p:cNvPicPr>
          <p:nvPr/>
        </p:nvPicPr>
        <p:blipFill>
          <a:blip r:embed="rId5" cstate="print"/>
          <a:stretch>
            <a:fillRect/>
          </a:stretch>
        </p:blipFill>
        <p:spPr>
          <a:xfrm>
            <a:off x="6444208" y="692696"/>
            <a:ext cx="2699792" cy="3096344"/>
          </a:xfrm>
          <a:prstGeom prst="rect">
            <a:avLst/>
          </a:prstGeom>
        </p:spPr>
      </p:pic>
      <p:sp>
        <p:nvSpPr>
          <p:cNvPr id="10" name="9 - TextBox"/>
          <p:cNvSpPr txBox="1"/>
          <p:nvPr/>
        </p:nvSpPr>
        <p:spPr>
          <a:xfrm>
            <a:off x="6516216" y="3284984"/>
            <a:ext cx="2627784" cy="432048"/>
          </a:xfrm>
          <a:prstGeom prst="rect">
            <a:avLst/>
          </a:prstGeom>
        </p:spPr>
        <p:txBody>
          <a:bodyPr vert="horz" wrap="square" lIns="91440" tIns="45720" rIns="91440" bIns="45720" rtlCol="0" anchor="ctr">
            <a:normAutofit/>
          </a:bodyPr>
          <a:lstStyle/>
          <a:p>
            <a:endParaRPr lang="el-GR" dirty="0" smtClean="0"/>
          </a:p>
        </p:txBody>
      </p:sp>
      <p:sp>
        <p:nvSpPr>
          <p:cNvPr id="11" name="10 - TextBox"/>
          <p:cNvSpPr txBox="1"/>
          <p:nvPr/>
        </p:nvSpPr>
        <p:spPr>
          <a:xfrm>
            <a:off x="6444208" y="3212976"/>
            <a:ext cx="2699792" cy="648072"/>
          </a:xfrm>
          <a:prstGeom prst="rect">
            <a:avLst/>
          </a:prstGeom>
        </p:spPr>
        <p:txBody>
          <a:bodyPr vert="horz" wrap="square" lIns="91440" tIns="45720" rIns="91440" bIns="45720" rtlCol="0" anchor="ctr">
            <a:normAutofit fontScale="55000" lnSpcReduction="20000"/>
          </a:bodyPr>
          <a:lstStyle/>
          <a:p>
            <a:r>
              <a:rPr lang="en-US" dirty="0" smtClean="0"/>
              <a:t>http://johnnyjet.wpengine.netdna-cdn.com/wp-content/uploads/2013/12/Salzburg-Austria-Christmas-Market-December-2013-026-610x404.jpg</a:t>
            </a:r>
            <a:endParaRPr lang="el-GR"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04248" y="0"/>
            <a:ext cx="2339752" cy="775530"/>
          </a:xfrm>
          <a:solidFill>
            <a:srgbClr val="FFFF00"/>
          </a:solidFill>
        </p:spPr>
        <p:txBody>
          <a:bodyPr rIns="91440" anchor="b">
            <a:normAutofit fontScale="90000"/>
            <a:scene3d>
              <a:camera prst="orthographicFront"/>
              <a:lightRig rig="soft" dir="t">
                <a:rot lat="0" lon="0" rev="2400000"/>
              </a:lightRig>
            </a:scene3d>
            <a:sp3d>
              <a:bevelT w="19050" h="12700"/>
            </a:sp3d>
          </a:bodyPr>
          <a:lstStyle/>
          <a:p>
            <a:pPr marL="54864" eaLnBrk="1" fontAlgn="auto" hangingPunct="1">
              <a:spcAft>
                <a:spcPts val="0"/>
              </a:spcAft>
              <a:defRPr/>
            </a:pPr>
            <a:r>
              <a:rPr lang="el-GR" sz="4600" dirty="0" smtClean="0">
                <a:ln>
                  <a:noFill/>
                </a:ln>
                <a:solidFill>
                  <a:srgbClr val="FF0000"/>
                </a:solidFill>
                <a:effectLst>
                  <a:outerShdw blurRad="38100" dist="25500" dir="5400000" algn="tl" rotWithShape="0">
                    <a:srgbClr val="000000">
                      <a:satMod val="180000"/>
                      <a:alpha val="75000"/>
                    </a:srgbClr>
                  </a:outerShdw>
                </a:effectLst>
              </a:rPr>
              <a:t>Παρίσι</a:t>
            </a:r>
            <a:endParaRPr lang="el-GR" sz="4600" dirty="0">
              <a:ln>
                <a:noFill/>
              </a:ln>
              <a:solidFill>
                <a:srgbClr val="FF0000"/>
              </a:solidFill>
              <a:effectLst>
                <a:outerShdw blurRad="38100" dist="25500" dir="5400000" algn="tl" rotWithShape="0">
                  <a:srgbClr val="000000">
                    <a:satMod val="180000"/>
                    <a:alpha val="75000"/>
                  </a:srgbClr>
                </a:outerShdw>
              </a:effectLst>
            </a:endParaRPr>
          </a:p>
        </p:txBody>
      </p:sp>
      <p:sp>
        <p:nvSpPr>
          <p:cNvPr id="5" name="Slide Number Placeholder 5"/>
          <p:cNvSpPr>
            <a:spLocks noGrp="1"/>
          </p:cNvSpPr>
          <p:nvPr>
            <p:ph type="sldNum" sz="quarter" idx="12"/>
          </p:nvPr>
        </p:nvSpPr>
        <p:spPr/>
        <p:txBody>
          <a:bodyPr/>
          <a:lstStyle/>
          <a:p>
            <a:pPr>
              <a:defRPr/>
            </a:pPr>
            <a:fld id="{7D4D5B2A-3E96-46B1-AE0E-7316463C2D17}" type="slidenum">
              <a:rPr lang="el-GR"/>
              <a:pPr>
                <a:defRPr/>
              </a:pPr>
              <a:t>14</a:t>
            </a:fld>
            <a:endParaRPr lang="el-GR"/>
          </a:p>
        </p:txBody>
      </p:sp>
      <p:pic>
        <p:nvPicPr>
          <p:cNvPr id="6" name="5 - Εικόνα" descr="paris market.jpg"/>
          <p:cNvPicPr>
            <a:picLocks noChangeAspect="1"/>
          </p:cNvPicPr>
          <p:nvPr/>
        </p:nvPicPr>
        <p:blipFill>
          <a:blip r:embed="rId3" cstate="print"/>
          <a:stretch>
            <a:fillRect/>
          </a:stretch>
        </p:blipFill>
        <p:spPr>
          <a:xfrm>
            <a:off x="0" y="0"/>
            <a:ext cx="6804248" cy="4149080"/>
          </a:xfrm>
          <a:prstGeom prst="rect">
            <a:avLst/>
          </a:prstGeom>
        </p:spPr>
      </p:pic>
      <p:sp>
        <p:nvSpPr>
          <p:cNvPr id="7" name="6 - TextBox"/>
          <p:cNvSpPr txBox="1"/>
          <p:nvPr/>
        </p:nvSpPr>
        <p:spPr>
          <a:xfrm>
            <a:off x="0" y="3933056"/>
            <a:ext cx="3347864" cy="432048"/>
          </a:xfrm>
          <a:prstGeom prst="rect">
            <a:avLst/>
          </a:prstGeom>
        </p:spPr>
        <p:txBody>
          <a:bodyPr vert="horz" wrap="square" lIns="91440" tIns="45720" rIns="91440" bIns="45720" rtlCol="0" anchor="ctr">
            <a:normAutofit/>
          </a:bodyPr>
          <a:lstStyle/>
          <a:p>
            <a:r>
              <a:rPr lang="en-US" sz="1050" dirty="0" smtClean="0"/>
              <a:t>https://www.denverlibrary.org/files/paris%20market.jpg</a:t>
            </a:r>
            <a:endParaRPr lang="el-GR" sz="1050" dirty="0" smtClean="0"/>
          </a:p>
        </p:txBody>
      </p:sp>
      <p:pic>
        <p:nvPicPr>
          <p:cNvPr id="8" name="7 - Εικόνα" descr="Markets-in-Paris-Marché-Richard-Lenoir.jpg"/>
          <p:cNvPicPr>
            <a:picLocks noChangeAspect="1"/>
          </p:cNvPicPr>
          <p:nvPr/>
        </p:nvPicPr>
        <p:blipFill>
          <a:blip r:embed="rId4" cstate="print"/>
          <a:stretch>
            <a:fillRect/>
          </a:stretch>
        </p:blipFill>
        <p:spPr>
          <a:xfrm>
            <a:off x="0" y="3717032"/>
            <a:ext cx="9144000" cy="3140968"/>
          </a:xfrm>
          <a:prstGeom prst="rect">
            <a:avLst/>
          </a:prstGeom>
        </p:spPr>
      </p:pic>
      <p:sp>
        <p:nvSpPr>
          <p:cNvPr id="9" name="8 - TextBox"/>
          <p:cNvSpPr txBox="1"/>
          <p:nvPr/>
        </p:nvSpPr>
        <p:spPr>
          <a:xfrm>
            <a:off x="179512" y="6453336"/>
            <a:ext cx="6336704" cy="404664"/>
          </a:xfrm>
          <a:prstGeom prst="rect">
            <a:avLst/>
          </a:prstGeom>
        </p:spPr>
        <p:txBody>
          <a:bodyPr vert="horz" wrap="square" lIns="91440" tIns="45720" rIns="91440" bIns="45720" rtlCol="0" anchor="ctr">
            <a:normAutofit/>
          </a:bodyPr>
          <a:lstStyle/>
          <a:p>
            <a:r>
              <a:rPr lang="en-US" sz="1050" dirty="0" smtClean="0"/>
              <a:t>http://europeantrips.org/wp-content/uploads/2012/04/Markets-in-Paris-March%C3%A9-Richard-Lenoir.jpg</a:t>
            </a:r>
            <a:endParaRPr lang="el-GR" sz="105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508104" y="0"/>
            <a:ext cx="3635896" cy="908720"/>
          </a:xfrm>
          <a:solidFill>
            <a:srgbClr val="FFFF00"/>
          </a:solidFill>
        </p:spPr>
        <p:txBody>
          <a:bodyPr rIns="91440" anchor="b">
            <a:normAutofit/>
            <a:scene3d>
              <a:camera prst="orthographicFront"/>
              <a:lightRig rig="soft" dir="t">
                <a:rot lat="0" lon="0" rev="2400000"/>
              </a:lightRig>
            </a:scene3d>
            <a:sp3d>
              <a:bevelT w="19050" h="12700"/>
            </a:sp3d>
          </a:bodyPr>
          <a:lstStyle/>
          <a:p>
            <a:pPr marL="54864">
              <a:defRPr/>
            </a:pPr>
            <a:r>
              <a:rPr lang="el-GR" dirty="0" smtClean="0">
                <a:solidFill>
                  <a:srgbClr val="FF0000"/>
                </a:solidFill>
              </a:rPr>
              <a:t>Νέα Υόρκη</a:t>
            </a:r>
            <a:endParaRPr lang="el-GR" dirty="0">
              <a:ln>
                <a:noFill/>
              </a:ln>
              <a:solidFill>
                <a:srgbClr val="FF0000"/>
              </a:solidFill>
              <a:effectLst>
                <a:outerShdw blurRad="38100" dist="25500" dir="5400000" algn="tl" rotWithShape="0">
                  <a:srgbClr val="000000">
                    <a:satMod val="180000"/>
                    <a:alpha val="75000"/>
                  </a:srgbClr>
                </a:outerShdw>
              </a:effectLst>
            </a:endParaRPr>
          </a:p>
        </p:txBody>
      </p:sp>
      <p:sp>
        <p:nvSpPr>
          <p:cNvPr id="5" name="Slide Number Placeholder 5"/>
          <p:cNvSpPr>
            <a:spLocks noGrp="1"/>
          </p:cNvSpPr>
          <p:nvPr>
            <p:ph type="sldNum" sz="quarter" idx="12"/>
          </p:nvPr>
        </p:nvSpPr>
        <p:spPr/>
        <p:txBody>
          <a:bodyPr/>
          <a:lstStyle/>
          <a:p>
            <a:pPr>
              <a:defRPr/>
            </a:pPr>
            <a:fld id="{D14E1E49-659F-42FB-ADD0-05FB60139C51}" type="slidenum">
              <a:rPr lang="el-GR"/>
              <a:pPr>
                <a:defRPr/>
              </a:pPr>
              <a:t>15</a:t>
            </a:fld>
            <a:endParaRPr lang="el-GR"/>
          </a:p>
        </p:txBody>
      </p:sp>
      <p:pic>
        <p:nvPicPr>
          <p:cNvPr id="107522" name="Picture 2" descr="http://www.bunkycooks.com/wp-content/uploads/2012/05/New-York-Market.jpg"/>
          <p:cNvPicPr>
            <a:picLocks noChangeAspect="1" noChangeArrowheads="1"/>
          </p:cNvPicPr>
          <p:nvPr/>
        </p:nvPicPr>
        <p:blipFill>
          <a:blip r:embed="rId3" cstate="print"/>
          <a:srcRect/>
          <a:stretch>
            <a:fillRect/>
          </a:stretch>
        </p:blipFill>
        <p:spPr bwMode="auto">
          <a:xfrm>
            <a:off x="0" y="0"/>
            <a:ext cx="5524500" cy="3695701"/>
          </a:xfrm>
          <a:prstGeom prst="rect">
            <a:avLst/>
          </a:prstGeom>
          <a:noFill/>
        </p:spPr>
      </p:pic>
      <p:sp>
        <p:nvSpPr>
          <p:cNvPr id="8" name="7 - TextBox"/>
          <p:cNvSpPr txBox="1"/>
          <p:nvPr/>
        </p:nvSpPr>
        <p:spPr>
          <a:xfrm>
            <a:off x="0" y="3429000"/>
            <a:ext cx="5508104" cy="216024"/>
          </a:xfrm>
          <a:prstGeom prst="rect">
            <a:avLst/>
          </a:prstGeom>
        </p:spPr>
        <p:txBody>
          <a:bodyPr vert="horz" wrap="square" lIns="91440" tIns="45720" rIns="91440" bIns="45720" rtlCol="0" anchor="ctr">
            <a:normAutofit fontScale="55000" lnSpcReduction="20000"/>
          </a:bodyPr>
          <a:lstStyle/>
          <a:p>
            <a:r>
              <a:rPr lang="en-US" dirty="0" smtClean="0"/>
              <a:t>http://www.bunkycooks.com/wp-content/uploads/2012/05/New-York-Market.jpg</a:t>
            </a:r>
            <a:endParaRPr lang="el-GR" dirty="0" smtClean="0"/>
          </a:p>
        </p:txBody>
      </p:sp>
      <p:pic>
        <p:nvPicPr>
          <p:cNvPr id="9" name="8 - Εικόνα" descr="new_york_time_square_by_hairjay.jpg"/>
          <p:cNvPicPr>
            <a:picLocks noChangeAspect="1"/>
          </p:cNvPicPr>
          <p:nvPr/>
        </p:nvPicPr>
        <p:blipFill>
          <a:blip r:embed="rId4" cstate="print"/>
          <a:stretch>
            <a:fillRect/>
          </a:stretch>
        </p:blipFill>
        <p:spPr>
          <a:xfrm>
            <a:off x="0" y="3717032"/>
            <a:ext cx="9144000" cy="3140968"/>
          </a:xfrm>
          <a:prstGeom prst="rect">
            <a:avLst/>
          </a:prstGeom>
        </p:spPr>
      </p:pic>
      <p:sp>
        <p:nvSpPr>
          <p:cNvPr id="10" name="9 - TextBox"/>
          <p:cNvSpPr txBox="1"/>
          <p:nvPr/>
        </p:nvSpPr>
        <p:spPr>
          <a:xfrm>
            <a:off x="0" y="6453336"/>
            <a:ext cx="6084168" cy="404664"/>
          </a:xfrm>
          <a:prstGeom prst="rect">
            <a:avLst/>
          </a:prstGeom>
        </p:spPr>
        <p:txBody>
          <a:bodyPr vert="horz" wrap="square" lIns="91440" tIns="45720" rIns="91440" bIns="45720" rtlCol="0" anchor="ctr">
            <a:normAutofit/>
          </a:bodyPr>
          <a:lstStyle/>
          <a:p>
            <a:r>
              <a:rPr lang="en-US" sz="1050" dirty="0" smtClean="0"/>
              <a:t>http://static.tumblr.com/7xy1unt/CwXltmp6z/new_york_time_square_by_hairjay.jpg</a:t>
            </a:r>
            <a:endParaRPr lang="el-GR" sz="1050" dirty="0" smtClean="0"/>
          </a:p>
        </p:txBody>
      </p:sp>
      <p:pic>
        <p:nvPicPr>
          <p:cNvPr id="11" name="10 - Εικόνα" descr="new-york-mid-town-outdoor-market.gif"/>
          <p:cNvPicPr>
            <a:picLocks noChangeAspect="1"/>
          </p:cNvPicPr>
          <p:nvPr/>
        </p:nvPicPr>
        <p:blipFill>
          <a:blip r:embed="rId5" cstate="print"/>
          <a:stretch>
            <a:fillRect/>
          </a:stretch>
        </p:blipFill>
        <p:spPr>
          <a:xfrm>
            <a:off x="5508104" y="908720"/>
            <a:ext cx="3635896" cy="2808312"/>
          </a:xfrm>
          <a:prstGeom prst="rect">
            <a:avLst/>
          </a:prstGeom>
        </p:spPr>
      </p:pic>
      <p:sp>
        <p:nvSpPr>
          <p:cNvPr id="12" name="11 - TextBox"/>
          <p:cNvSpPr txBox="1"/>
          <p:nvPr/>
        </p:nvSpPr>
        <p:spPr>
          <a:xfrm>
            <a:off x="5652120" y="3429000"/>
            <a:ext cx="3024336" cy="216024"/>
          </a:xfrm>
          <a:prstGeom prst="rect">
            <a:avLst/>
          </a:prstGeom>
        </p:spPr>
        <p:txBody>
          <a:bodyPr vert="horz" wrap="square" lIns="91440" tIns="45720" rIns="91440" bIns="45720" rtlCol="0" anchor="ctr">
            <a:noAutofit/>
          </a:bodyPr>
          <a:lstStyle/>
          <a:p>
            <a:r>
              <a:rPr lang="en-US" sz="1000" dirty="0" smtClean="0"/>
              <a:t>http://www.brooksvannorman.com/wp-content/uploads/2008/10/new-york-mid-town-outdoor-market.gif</a:t>
            </a:r>
            <a:endParaRPr lang="el-GR" sz="10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571868" cy="655502"/>
          </a:xfrm>
          <a:solidFill>
            <a:srgbClr val="FFFF00"/>
          </a:solidFill>
        </p:spPr>
        <p:txBody>
          <a:bodyPr rIns="91440" anchor="b">
            <a:normAutofit fontScale="90000"/>
            <a:scene3d>
              <a:camera prst="orthographicFront"/>
              <a:lightRig rig="soft" dir="t">
                <a:rot lat="0" lon="0" rev="2400000"/>
              </a:lightRig>
            </a:scene3d>
            <a:sp3d>
              <a:bevelT w="19050" h="12700"/>
            </a:sp3d>
          </a:bodyPr>
          <a:lstStyle/>
          <a:p>
            <a:pPr marL="54864" eaLnBrk="1" fontAlgn="auto" hangingPunct="1">
              <a:spcAft>
                <a:spcPts val="0"/>
              </a:spcAft>
              <a:defRPr/>
            </a:pPr>
            <a:r>
              <a:rPr lang="en-US" sz="4600" dirty="0" smtClean="0">
                <a:ln>
                  <a:noFill/>
                </a:ln>
                <a:solidFill>
                  <a:srgbClr val="FF0000"/>
                </a:solidFill>
                <a:effectLst>
                  <a:outerShdw blurRad="38100" dist="25500" dir="5400000" algn="tl" rotWithShape="0">
                    <a:srgbClr val="000000">
                      <a:satMod val="180000"/>
                      <a:alpha val="75000"/>
                    </a:srgbClr>
                  </a:outerShdw>
                </a:effectLst>
              </a:rPr>
              <a:t>CHINATOWN</a:t>
            </a:r>
            <a:endParaRPr lang="el-GR" sz="4600" dirty="0">
              <a:ln>
                <a:noFill/>
              </a:ln>
              <a:solidFill>
                <a:srgbClr val="FF0000"/>
              </a:solidFill>
              <a:effectLst>
                <a:outerShdw blurRad="38100" dist="25500" dir="5400000" algn="tl" rotWithShape="0">
                  <a:srgbClr val="000000">
                    <a:satMod val="180000"/>
                    <a:alpha val="75000"/>
                  </a:srgbClr>
                </a:outerShdw>
              </a:effectLst>
            </a:endParaRPr>
          </a:p>
        </p:txBody>
      </p:sp>
      <p:sp>
        <p:nvSpPr>
          <p:cNvPr id="5" name="Slide Number Placeholder 5"/>
          <p:cNvSpPr>
            <a:spLocks noGrp="1"/>
          </p:cNvSpPr>
          <p:nvPr>
            <p:ph type="sldNum" sz="quarter" idx="12"/>
          </p:nvPr>
        </p:nvSpPr>
        <p:spPr/>
        <p:txBody>
          <a:bodyPr/>
          <a:lstStyle/>
          <a:p>
            <a:pPr>
              <a:defRPr/>
            </a:pPr>
            <a:fld id="{CC902095-5653-4F8B-8E42-4E7FBB397505}" type="slidenum">
              <a:rPr lang="el-GR"/>
              <a:pPr>
                <a:defRPr/>
              </a:pPr>
              <a:t>16</a:t>
            </a:fld>
            <a:endParaRPr lang="el-GR"/>
          </a:p>
        </p:txBody>
      </p:sp>
      <p:pic>
        <p:nvPicPr>
          <p:cNvPr id="6" name="5 - Εικόνα" descr="chinatown-2.jpg"/>
          <p:cNvPicPr>
            <a:picLocks noChangeAspect="1"/>
          </p:cNvPicPr>
          <p:nvPr/>
        </p:nvPicPr>
        <p:blipFill>
          <a:blip r:embed="rId3" cstate="print"/>
          <a:stretch>
            <a:fillRect/>
          </a:stretch>
        </p:blipFill>
        <p:spPr>
          <a:xfrm>
            <a:off x="3571868" y="0"/>
            <a:ext cx="5572132" cy="4008480"/>
          </a:xfrm>
          <a:prstGeom prst="rect">
            <a:avLst/>
          </a:prstGeom>
        </p:spPr>
      </p:pic>
      <p:sp>
        <p:nvSpPr>
          <p:cNvPr id="7" name="6 - TextBox"/>
          <p:cNvSpPr txBox="1"/>
          <p:nvPr/>
        </p:nvSpPr>
        <p:spPr>
          <a:xfrm>
            <a:off x="4319464" y="3717032"/>
            <a:ext cx="4824536" cy="288032"/>
          </a:xfrm>
          <a:prstGeom prst="rect">
            <a:avLst/>
          </a:prstGeom>
        </p:spPr>
        <p:txBody>
          <a:bodyPr vert="horz" wrap="square" lIns="91440" tIns="45720" rIns="91440" bIns="45720" rtlCol="0" anchor="ctr">
            <a:normAutofit/>
          </a:bodyPr>
          <a:lstStyle/>
          <a:p>
            <a:r>
              <a:rPr lang="en-US" sz="1050" dirty="0" smtClean="0"/>
              <a:t>http://thinkvisual.files.wordpress.com/2012/11/chinatown-2.jpg</a:t>
            </a:r>
            <a:endParaRPr lang="el-GR" sz="1050" dirty="0" smtClean="0"/>
          </a:p>
        </p:txBody>
      </p:sp>
      <p:pic>
        <p:nvPicPr>
          <p:cNvPr id="105474" name="Picture 2" descr="http://dguides.com/images/newyorkcity/areas/chinatown.jpg"/>
          <p:cNvPicPr>
            <a:picLocks noChangeAspect="1" noChangeArrowheads="1"/>
          </p:cNvPicPr>
          <p:nvPr/>
        </p:nvPicPr>
        <p:blipFill>
          <a:blip r:embed="rId4" cstate="print"/>
          <a:srcRect/>
          <a:stretch>
            <a:fillRect/>
          </a:stretch>
        </p:blipFill>
        <p:spPr bwMode="auto">
          <a:xfrm>
            <a:off x="0" y="4005064"/>
            <a:ext cx="9144000" cy="2852936"/>
          </a:xfrm>
          <a:prstGeom prst="rect">
            <a:avLst/>
          </a:prstGeom>
          <a:noFill/>
        </p:spPr>
      </p:pic>
      <p:sp>
        <p:nvSpPr>
          <p:cNvPr id="10" name="9 - TextBox"/>
          <p:cNvSpPr txBox="1"/>
          <p:nvPr/>
        </p:nvSpPr>
        <p:spPr>
          <a:xfrm>
            <a:off x="0" y="6597352"/>
            <a:ext cx="7596336" cy="260648"/>
          </a:xfrm>
          <a:prstGeom prst="rect">
            <a:avLst/>
          </a:prstGeom>
        </p:spPr>
        <p:txBody>
          <a:bodyPr vert="horz" wrap="square" lIns="91440" tIns="45720" rIns="91440" bIns="45720" rtlCol="0" anchor="ctr">
            <a:normAutofit/>
          </a:bodyPr>
          <a:lstStyle/>
          <a:p>
            <a:r>
              <a:rPr lang="en-US" sz="1050" dirty="0" smtClean="0"/>
              <a:t>http://dguides.com/images/newyorkcity/areas/chinatown.jpg</a:t>
            </a:r>
            <a:endParaRPr lang="el-GR" sz="1050" dirty="0" smtClean="0"/>
          </a:p>
        </p:txBody>
      </p:sp>
      <p:pic>
        <p:nvPicPr>
          <p:cNvPr id="105476" name="Picture 4" descr="https://thechive.files.wordpress.com/2012/09/bizarre-mcdonalds-locations-23.jpg"/>
          <p:cNvPicPr>
            <a:picLocks noChangeAspect="1" noChangeArrowheads="1"/>
          </p:cNvPicPr>
          <p:nvPr/>
        </p:nvPicPr>
        <p:blipFill>
          <a:blip r:embed="rId5" cstate="print"/>
          <a:srcRect/>
          <a:stretch>
            <a:fillRect/>
          </a:stretch>
        </p:blipFill>
        <p:spPr bwMode="auto">
          <a:xfrm>
            <a:off x="1" y="642918"/>
            <a:ext cx="3571867" cy="3362146"/>
          </a:xfrm>
          <a:prstGeom prst="rect">
            <a:avLst/>
          </a:prstGeom>
          <a:noFill/>
        </p:spPr>
      </p:pic>
      <p:sp>
        <p:nvSpPr>
          <p:cNvPr id="12" name="11 - TextBox"/>
          <p:cNvSpPr txBox="1"/>
          <p:nvPr/>
        </p:nvSpPr>
        <p:spPr>
          <a:xfrm>
            <a:off x="0" y="3501008"/>
            <a:ext cx="3059832" cy="576064"/>
          </a:xfrm>
          <a:prstGeom prst="rect">
            <a:avLst/>
          </a:prstGeom>
        </p:spPr>
        <p:txBody>
          <a:bodyPr vert="horz" wrap="square" lIns="91440" tIns="45720" rIns="91440" bIns="45720" rtlCol="0" anchor="ctr">
            <a:normAutofit/>
          </a:bodyPr>
          <a:lstStyle/>
          <a:p>
            <a:endParaRPr lang="el-GR" dirty="0" smtClean="0"/>
          </a:p>
        </p:txBody>
      </p:sp>
      <p:sp>
        <p:nvSpPr>
          <p:cNvPr id="13" name="12 - Ορθογώνιο"/>
          <p:cNvSpPr/>
          <p:nvPr/>
        </p:nvSpPr>
        <p:spPr>
          <a:xfrm>
            <a:off x="0" y="3717032"/>
            <a:ext cx="4572000" cy="246221"/>
          </a:xfrm>
          <a:prstGeom prst="rect">
            <a:avLst/>
          </a:prstGeom>
        </p:spPr>
        <p:txBody>
          <a:bodyPr>
            <a:spAutoFit/>
          </a:bodyPr>
          <a:lstStyle/>
          <a:p>
            <a:r>
              <a:rPr lang="en-US" sz="1000" dirty="0" smtClean="0"/>
              <a:t>https://thechive.files.wordpress.com/2012/09/bizarre-mcdonalds-locations-23.jpg</a:t>
            </a:r>
            <a:endParaRPr lang="el-GR" sz="1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64088" y="0"/>
            <a:ext cx="3779912" cy="583494"/>
          </a:xfrm>
          <a:solidFill>
            <a:srgbClr val="FFFF00"/>
          </a:solidFill>
        </p:spPr>
        <p:txBody>
          <a:bodyPr rIns="91440" anchor="b">
            <a:noAutofit/>
            <a:scene3d>
              <a:camera prst="orthographicFront"/>
              <a:lightRig rig="soft" dir="t">
                <a:rot lat="0" lon="0" rev="2400000"/>
              </a:lightRig>
            </a:scene3d>
            <a:sp3d>
              <a:bevelT w="19050" h="12700"/>
            </a:sp3d>
          </a:bodyPr>
          <a:lstStyle/>
          <a:p>
            <a:pPr marL="54864" algn="r">
              <a:defRPr/>
            </a:pPr>
            <a:r>
              <a:rPr lang="el-GR" sz="3600" dirty="0" smtClean="0">
                <a:ln>
                  <a:noFill/>
                </a:ln>
                <a:solidFill>
                  <a:srgbClr val="FF0000"/>
                </a:solidFill>
                <a:effectLst>
                  <a:outerShdw blurRad="38100" dist="25500" dir="5400000" algn="tl" rotWithShape="0">
                    <a:srgbClr val="000000">
                      <a:satMod val="180000"/>
                      <a:alpha val="75000"/>
                    </a:srgbClr>
                  </a:outerShdw>
                </a:effectLst>
              </a:rPr>
              <a:t>Σαουδική Αραβία</a:t>
            </a:r>
            <a:endParaRPr lang="el-GR" sz="3600" dirty="0">
              <a:ln>
                <a:noFill/>
              </a:ln>
              <a:solidFill>
                <a:srgbClr val="FF0000"/>
              </a:solidFill>
              <a:effectLst>
                <a:outerShdw blurRad="38100" dist="25500" dir="5400000" algn="tl" rotWithShape="0">
                  <a:srgbClr val="000000">
                    <a:satMod val="180000"/>
                    <a:alpha val="75000"/>
                  </a:srgbClr>
                </a:outerShdw>
              </a:effectLst>
            </a:endParaRPr>
          </a:p>
        </p:txBody>
      </p:sp>
      <p:sp>
        <p:nvSpPr>
          <p:cNvPr id="5" name="Slide Number Placeholder 5"/>
          <p:cNvSpPr>
            <a:spLocks noGrp="1"/>
          </p:cNvSpPr>
          <p:nvPr>
            <p:ph type="sldNum" sz="quarter" idx="12"/>
          </p:nvPr>
        </p:nvSpPr>
        <p:spPr/>
        <p:txBody>
          <a:bodyPr/>
          <a:lstStyle/>
          <a:p>
            <a:pPr>
              <a:defRPr/>
            </a:pPr>
            <a:fld id="{FE4A2D13-EB64-41D7-8BEC-B33DB4C9EC5A}" type="slidenum">
              <a:rPr lang="el-GR"/>
              <a:pPr>
                <a:defRPr/>
              </a:pPr>
              <a:t>17</a:t>
            </a:fld>
            <a:endParaRPr lang="el-GR"/>
          </a:p>
        </p:txBody>
      </p:sp>
      <p:pic>
        <p:nvPicPr>
          <p:cNvPr id="103426" name="Picture 2" descr="http://images.inmagine.com/400nwm/iris/grapheastrm-002/ptg00793703.jpg"/>
          <p:cNvPicPr>
            <a:picLocks noChangeAspect="1" noChangeArrowheads="1"/>
          </p:cNvPicPr>
          <p:nvPr/>
        </p:nvPicPr>
        <p:blipFill>
          <a:blip r:embed="rId3" cstate="print"/>
          <a:srcRect/>
          <a:stretch>
            <a:fillRect/>
          </a:stretch>
        </p:blipFill>
        <p:spPr bwMode="auto">
          <a:xfrm>
            <a:off x="5652120" y="548680"/>
            <a:ext cx="3491880" cy="3228975"/>
          </a:xfrm>
          <a:prstGeom prst="rect">
            <a:avLst/>
          </a:prstGeom>
          <a:noFill/>
        </p:spPr>
      </p:pic>
      <p:sp>
        <p:nvSpPr>
          <p:cNvPr id="8" name="7 - TextBox"/>
          <p:cNvSpPr txBox="1"/>
          <p:nvPr/>
        </p:nvSpPr>
        <p:spPr>
          <a:xfrm>
            <a:off x="5724128" y="3429000"/>
            <a:ext cx="3419872" cy="360040"/>
          </a:xfrm>
          <a:prstGeom prst="rect">
            <a:avLst/>
          </a:prstGeom>
        </p:spPr>
        <p:txBody>
          <a:bodyPr vert="horz" wrap="square" lIns="91440" tIns="45720" rIns="91440" bIns="45720" rtlCol="0" anchor="ctr">
            <a:normAutofit fontScale="62500" lnSpcReduction="20000"/>
          </a:bodyPr>
          <a:lstStyle/>
          <a:p>
            <a:r>
              <a:rPr lang="en-US" dirty="0" smtClean="0"/>
              <a:t>http://images.inmagine.com/400nwm/iris/grapheastrm-002/ptg00793703.jpg</a:t>
            </a:r>
            <a:endParaRPr lang="el-GR" dirty="0" smtClean="0"/>
          </a:p>
        </p:txBody>
      </p:sp>
      <p:pic>
        <p:nvPicPr>
          <p:cNvPr id="103428" name="Picture 4" descr="http://www.ifpinfo.com/newsimages/images/4755-1.jpg"/>
          <p:cNvPicPr>
            <a:picLocks noChangeAspect="1" noChangeArrowheads="1"/>
          </p:cNvPicPr>
          <p:nvPr/>
        </p:nvPicPr>
        <p:blipFill>
          <a:blip r:embed="rId4" cstate="print"/>
          <a:srcRect/>
          <a:stretch>
            <a:fillRect/>
          </a:stretch>
        </p:blipFill>
        <p:spPr bwMode="auto">
          <a:xfrm>
            <a:off x="0" y="0"/>
            <a:ext cx="5657528" cy="3789040"/>
          </a:xfrm>
          <a:prstGeom prst="rect">
            <a:avLst/>
          </a:prstGeom>
          <a:noFill/>
        </p:spPr>
      </p:pic>
      <p:sp>
        <p:nvSpPr>
          <p:cNvPr id="10" name="9 - TextBox"/>
          <p:cNvSpPr txBox="1"/>
          <p:nvPr/>
        </p:nvSpPr>
        <p:spPr>
          <a:xfrm>
            <a:off x="251520" y="3429000"/>
            <a:ext cx="4968552" cy="216024"/>
          </a:xfrm>
          <a:prstGeom prst="rect">
            <a:avLst/>
          </a:prstGeom>
        </p:spPr>
        <p:txBody>
          <a:bodyPr vert="horz" wrap="square" lIns="91440" tIns="45720" rIns="91440" bIns="45720" rtlCol="0" anchor="ctr">
            <a:normAutofit fontScale="55000" lnSpcReduction="20000"/>
          </a:bodyPr>
          <a:lstStyle/>
          <a:p>
            <a:r>
              <a:rPr lang="en-US" dirty="0" smtClean="0"/>
              <a:t>http://www.ifpinfo.com/newsimages/images/4755-1.jpg</a:t>
            </a:r>
            <a:endParaRPr lang="el-GR" dirty="0" smtClean="0"/>
          </a:p>
        </p:txBody>
      </p:sp>
      <p:pic>
        <p:nvPicPr>
          <p:cNvPr id="103430" name="Picture 6" descr="http://www.worldtravelguide.net/sites/default/files/new-images/753x320/market-saudi-arabia-6897.jpg"/>
          <p:cNvPicPr>
            <a:picLocks noChangeAspect="1" noChangeArrowheads="1"/>
          </p:cNvPicPr>
          <p:nvPr/>
        </p:nvPicPr>
        <p:blipFill>
          <a:blip r:embed="rId5" cstate="print"/>
          <a:srcRect/>
          <a:stretch>
            <a:fillRect/>
          </a:stretch>
        </p:blipFill>
        <p:spPr bwMode="auto">
          <a:xfrm>
            <a:off x="0" y="3789041"/>
            <a:ext cx="9144000" cy="3068960"/>
          </a:xfrm>
          <a:prstGeom prst="rect">
            <a:avLst/>
          </a:prstGeom>
          <a:noFill/>
        </p:spPr>
      </p:pic>
      <p:sp>
        <p:nvSpPr>
          <p:cNvPr id="12" name="11 - TextBox"/>
          <p:cNvSpPr txBox="1"/>
          <p:nvPr/>
        </p:nvSpPr>
        <p:spPr>
          <a:xfrm>
            <a:off x="179512" y="6453336"/>
            <a:ext cx="8352928" cy="404664"/>
          </a:xfrm>
          <a:prstGeom prst="rect">
            <a:avLst/>
          </a:prstGeom>
        </p:spPr>
        <p:txBody>
          <a:bodyPr vert="horz" wrap="square" lIns="91440" tIns="45720" rIns="91440" bIns="45720" rtlCol="0" anchor="ctr">
            <a:normAutofit/>
          </a:bodyPr>
          <a:lstStyle/>
          <a:p>
            <a:r>
              <a:rPr lang="en-US" sz="1050" dirty="0" smtClean="0"/>
              <a:t>http://www.worldtravelguide.net/sites/default/files/new-images/753x320/market-saudi-arabia-6897.jpg</a:t>
            </a:r>
            <a:endParaRPr lang="el-GR" sz="105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89440" y="0"/>
            <a:ext cx="1954560" cy="655502"/>
          </a:xfrm>
          <a:solidFill>
            <a:srgbClr val="FFFF00"/>
          </a:solidFill>
        </p:spPr>
        <p:txBody>
          <a:bodyPr rIns="91440" anchor="b">
            <a:normAutofit fontScale="90000"/>
            <a:scene3d>
              <a:camera prst="orthographicFront"/>
              <a:lightRig rig="soft" dir="t">
                <a:rot lat="0" lon="0" rev="2400000"/>
              </a:lightRig>
            </a:scene3d>
            <a:sp3d>
              <a:bevelT w="19050" h="12700"/>
            </a:sp3d>
          </a:bodyPr>
          <a:lstStyle/>
          <a:p>
            <a:pPr marL="54864" eaLnBrk="1" fontAlgn="auto" hangingPunct="1">
              <a:spcAft>
                <a:spcPts val="0"/>
              </a:spcAft>
              <a:defRPr/>
            </a:pPr>
            <a:r>
              <a:rPr lang="el-GR" sz="4600" dirty="0" smtClean="0">
                <a:solidFill>
                  <a:srgbClr val="FF0000"/>
                </a:solidFill>
                <a:effectLst>
                  <a:outerShdw blurRad="38100" dist="25500" dir="5400000" algn="tl" rotWithShape="0">
                    <a:srgbClr val="000000">
                      <a:satMod val="180000"/>
                      <a:alpha val="75000"/>
                    </a:srgbClr>
                  </a:outerShdw>
                </a:effectLst>
              </a:rPr>
              <a:t>Αραβία</a:t>
            </a:r>
            <a:endParaRPr lang="el-GR" sz="4600" dirty="0">
              <a:ln>
                <a:noFill/>
              </a:ln>
              <a:solidFill>
                <a:srgbClr val="FF0000"/>
              </a:solidFill>
              <a:effectLst>
                <a:outerShdw blurRad="38100" dist="25500" dir="5400000" algn="tl" rotWithShape="0">
                  <a:srgbClr val="000000">
                    <a:satMod val="180000"/>
                    <a:alpha val="75000"/>
                  </a:srgbClr>
                </a:outerShdw>
              </a:effectLst>
            </a:endParaRPr>
          </a:p>
        </p:txBody>
      </p:sp>
      <p:sp>
        <p:nvSpPr>
          <p:cNvPr id="5" name="Slide Number Placeholder 5"/>
          <p:cNvSpPr>
            <a:spLocks noGrp="1"/>
          </p:cNvSpPr>
          <p:nvPr>
            <p:ph type="sldNum" sz="quarter" idx="12"/>
          </p:nvPr>
        </p:nvSpPr>
        <p:spPr/>
        <p:txBody>
          <a:bodyPr/>
          <a:lstStyle/>
          <a:p>
            <a:pPr>
              <a:defRPr/>
            </a:pPr>
            <a:fld id="{48A3700A-091A-4552-9B0A-C4DC36AB95BA}" type="slidenum">
              <a:rPr lang="el-GR"/>
              <a:pPr>
                <a:defRPr/>
              </a:pPr>
              <a:t>18</a:t>
            </a:fld>
            <a:endParaRPr lang="el-GR"/>
          </a:p>
        </p:txBody>
      </p:sp>
      <p:pic>
        <p:nvPicPr>
          <p:cNvPr id="99330" name="Picture 2" descr="http://thumbs.dreamstime.com/z/arabic-market-2507454.jpg"/>
          <p:cNvPicPr>
            <a:picLocks noChangeAspect="1" noChangeArrowheads="1"/>
          </p:cNvPicPr>
          <p:nvPr/>
        </p:nvPicPr>
        <p:blipFill>
          <a:blip r:embed="rId3" cstate="print"/>
          <a:srcRect/>
          <a:stretch>
            <a:fillRect/>
          </a:stretch>
        </p:blipFill>
        <p:spPr bwMode="auto">
          <a:xfrm>
            <a:off x="0" y="1"/>
            <a:ext cx="7236296" cy="4149080"/>
          </a:xfrm>
          <a:prstGeom prst="rect">
            <a:avLst/>
          </a:prstGeom>
          <a:noFill/>
        </p:spPr>
      </p:pic>
      <p:sp>
        <p:nvSpPr>
          <p:cNvPr id="7" name="6 - TextBox"/>
          <p:cNvSpPr txBox="1"/>
          <p:nvPr/>
        </p:nvSpPr>
        <p:spPr>
          <a:xfrm>
            <a:off x="179512" y="3284984"/>
            <a:ext cx="6264696" cy="432048"/>
          </a:xfrm>
          <a:prstGeom prst="rect">
            <a:avLst/>
          </a:prstGeom>
        </p:spPr>
        <p:txBody>
          <a:bodyPr vert="horz" wrap="square" lIns="91440" tIns="45720" rIns="91440" bIns="45720" rtlCol="0" anchor="ctr">
            <a:normAutofit/>
          </a:bodyPr>
          <a:lstStyle/>
          <a:p>
            <a:r>
              <a:rPr lang="en-US" sz="1050" dirty="0" smtClean="0"/>
              <a:t>http://thumbs.dreamstime.com/z/arabic-market-2507454.jpg</a:t>
            </a:r>
            <a:endParaRPr lang="el-GR" sz="1050" dirty="0" smtClean="0"/>
          </a:p>
        </p:txBody>
      </p:sp>
      <p:pic>
        <p:nvPicPr>
          <p:cNvPr id="99332" name="Picture 4" descr="http://www.myworldshots.com/p1/m/Israel/Jerusalem/Hookahs-at-Arabic-market-in-Old-City-6977.jpg"/>
          <p:cNvPicPr>
            <a:picLocks noChangeAspect="1" noChangeArrowheads="1"/>
          </p:cNvPicPr>
          <p:nvPr/>
        </p:nvPicPr>
        <p:blipFill>
          <a:blip r:embed="rId4" cstate="print"/>
          <a:srcRect/>
          <a:stretch>
            <a:fillRect/>
          </a:stretch>
        </p:blipFill>
        <p:spPr bwMode="auto">
          <a:xfrm>
            <a:off x="1" y="3717032"/>
            <a:ext cx="5580112" cy="3140968"/>
          </a:xfrm>
          <a:prstGeom prst="rect">
            <a:avLst/>
          </a:prstGeom>
          <a:noFill/>
        </p:spPr>
      </p:pic>
      <p:sp>
        <p:nvSpPr>
          <p:cNvPr id="9" name="8 - TextBox"/>
          <p:cNvSpPr txBox="1"/>
          <p:nvPr/>
        </p:nvSpPr>
        <p:spPr>
          <a:xfrm>
            <a:off x="0" y="6237312"/>
            <a:ext cx="5580112" cy="620688"/>
          </a:xfrm>
          <a:prstGeom prst="rect">
            <a:avLst/>
          </a:prstGeom>
        </p:spPr>
        <p:txBody>
          <a:bodyPr vert="horz" wrap="square" lIns="91440" tIns="45720" rIns="91440" bIns="45720" rtlCol="0" anchor="ctr">
            <a:normAutofit/>
          </a:bodyPr>
          <a:lstStyle/>
          <a:p>
            <a:r>
              <a:rPr lang="en-US" sz="1050" dirty="0" smtClean="0"/>
              <a:t>http://www.myworldshots.com/p1/m/Israel/Jerusalem/Hookahs-at-Arabic-market-in-Old-City-6977.jpg</a:t>
            </a:r>
            <a:endParaRPr lang="el-GR" sz="1050" dirty="0" smtClean="0"/>
          </a:p>
        </p:txBody>
      </p:sp>
      <p:pic>
        <p:nvPicPr>
          <p:cNvPr id="99334" name="Picture 6" descr="http://www.edgymix.com/wp-content/uploads/2013/08/souk-waqif-doha-qatar.jpg"/>
          <p:cNvPicPr>
            <a:picLocks noChangeAspect="1" noChangeArrowheads="1"/>
          </p:cNvPicPr>
          <p:nvPr/>
        </p:nvPicPr>
        <p:blipFill>
          <a:blip r:embed="rId5" cstate="print"/>
          <a:srcRect/>
          <a:stretch>
            <a:fillRect/>
          </a:stretch>
        </p:blipFill>
        <p:spPr bwMode="auto">
          <a:xfrm>
            <a:off x="4355976" y="3678452"/>
            <a:ext cx="4788023" cy="3179547"/>
          </a:xfrm>
          <a:prstGeom prst="rect">
            <a:avLst/>
          </a:prstGeom>
          <a:noFill/>
        </p:spPr>
      </p:pic>
      <p:sp>
        <p:nvSpPr>
          <p:cNvPr id="11" name="10 - TextBox"/>
          <p:cNvSpPr txBox="1"/>
          <p:nvPr/>
        </p:nvSpPr>
        <p:spPr>
          <a:xfrm>
            <a:off x="4427984" y="6597352"/>
            <a:ext cx="4536504" cy="260648"/>
          </a:xfrm>
          <a:prstGeom prst="rect">
            <a:avLst/>
          </a:prstGeom>
        </p:spPr>
        <p:txBody>
          <a:bodyPr vert="horz" wrap="square" lIns="91440" tIns="45720" rIns="91440" bIns="45720" rtlCol="0" anchor="ctr">
            <a:normAutofit fontScale="55000" lnSpcReduction="20000"/>
          </a:bodyPr>
          <a:lstStyle/>
          <a:p>
            <a:r>
              <a:rPr lang="en-US" dirty="0" smtClean="0"/>
              <a:t>http://www.edgymix.com/wp-content/uploads/2013/08/souk-waqif-doha-qatar.jpg</a:t>
            </a:r>
            <a:endParaRPr lang="el-GR"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362E9385-0AD5-4553-B8DA-8517492B5946}" type="slidenum">
              <a:rPr lang="el-GR"/>
              <a:pPr>
                <a:defRPr/>
              </a:pPr>
              <a:t>19</a:t>
            </a:fld>
            <a:endParaRPr lang="el-GR"/>
          </a:p>
        </p:txBody>
      </p:sp>
      <p:pic>
        <p:nvPicPr>
          <p:cNvPr id="101378" name="Picture 2" descr="http://www.aroundthisworld.com/wp-content/uploads/2013/06/DSC02573.jpg"/>
          <p:cNvPicPr>
            <a:picLocks noChangeAspect="1" noChangeArrowheads="1"/>
          </p:cNvPicPr>
          <p:nvPr/>
        </p:nvPicPr>
        <p:blipFill>
          <a:blip r:embed="rId3" cstate="print"/>
          <a:srcRect/>
          <a:stretch>
            <a:fillRect/>
          </a:stretch>
        </p:blipFill>
        <p:spPr bwMode="auto">
          <a:xfrm>
            <a:off x="0" y="0"/>
            <a:ext cx="7452320" cy="3816424"/>
          </a:xfrm>
          <a:prstGeom prst="rect">
            <a:avLst/>
          </a:prstGeom>
          <a:noFill/>
        </p:spPr>
      </p:pic>
      <p:sp>
        <p:nvSpPr>
          <p:cNvPr id="6" name="5 - TextBox"/>
          <p:cNvSpPr txBox="1"/>
          <p:nvPr/>
        </p:nvSpPr>
        <p:spPr>
          <a:xfrm>
            <a:off x="0" y="3429000"/>
            <a:ext cx="7380312" cy="360040"/>
          </a:xfrm>
          <a:prstGeom prst="rect">
            <a:avLst/>
          </a:prstGeom>
        </p:spPr>
        <p:txBody>
          <a:bodyPr vert="horz" wrap="square" lIns="91440" tIns="45720" rIns="91440" bIns="45720" rtlCol="0" anchor="ctr">
            <a:normAutofit/>
          </a:bodyPr>
          <a:lstStyle/>
          <a:p>
            <a:r>
              <a:rPr lang="en-US" sz="1050" dirty="0" smtClean="0"/>
              <a:t>http://www.aroundthisworld.com/wp-content/uploads/2013/06/DSC02573.jpg</a:t>
            </a:r>
            <a:endParaRPr lang="el-GR" sz="1050" dirty="0" smtClean="0"/>
          </a:p>
        </p:txBody>
      </p:sp>
      <p:pic>
        <p:nvPicPr>
          <p:cNvPr id="101380" name="Picture 4" descr="https://s3.amazonaws.com/livebookswordpress/uploads/sites/411/2011/02/indian_market_005.jpg"/>
          <p:cNvPicPr>
            <a:picLocks noChangeAspect="1" noChangeArrowheads="1"/>
          </p:cNvPicPr>
          <p:nvPr/>
        </p:nvPicPr>
        <p:blipFill>
          <a:blip r:embed="rId4" cstate="print"/>
          <a:srcRect/>
          <a:stretch>
            <a:fillRect/>
          </a:stretch>
        </p:blipFill>
        <p:spPr bwMode="auto">
          <a:xfrm>
            <a:off x="0" y="3717032"/>
            <a:ext cx="9144000" cy="3140968"/>
          </a:xfrm>
          <a:prstGeom prst="rect">
            <a:avLst/>
          </a:prstGeom>
          <a:noFill/>
        </p:spPr>
      </p:pic>
      <p:sp>
        <p:nvSpPr>
          <p:cNvPr id="8" name="7 - TextBox"/>
          <p:cNvSpPr txBox="1"/>
          <p:nvPr/>
        </p:nvSpPr>
        <p:spPr>
          <a:xfrm>
            <a:off x="179512" y="6453336"/>
            <a:ext cx="8136904" cy="404664"/>
          </a:xfrm>
          <a:prstGeom prst="rect">
            <a:avLst/>
          </a:prstGeom>
        </p:spPr>
        <p:txBody>
          <a:bodyPr vert="horz" wrap="square" lIns="91440" tIns="45720" rIns="91440" bIns="45720" rtlCol="0" anchor="ctr">
            <a:normAutofit/>
          </a:bodyPr>
          <a:lstStyle/>
          <a:p>
            <a:r>
              <a:rPr lang="en-US" sz="1050" dirty="0" smtClean="0"/>
              <a:t>https://s3.amazonaws.com/livebookswordpress/uploads/sites/411/2011/02/indian_market_005.jpg</a:t>
            </a:r>
            <a:endParaRPr lang="el-GR" sz="1050" dirty="0" smtClean="0"/>
          </a:p>
        </p:txBody>
      </p:sp>
      <p:pic>
        <p:nvPicPr>
          <p:cNvPr id="101382" name="Picture 6" descr="http://cdn.travelwireasia.com/wp-content/uploads/2012/05/Bundi-market-600.jpg"/>
          <p:cNvPicPr>
            <a:picLocks noChangeAspect="1" noChangeArrowheads="1"/>
          </p:cNvPicPr>
          <p:nvPr/>
        </p:nvPicPr>
        <p:blipFill>
          <a:blip r:embed="rId5" cstate="print"/>
          <a:srcRect/>
          <a:stretch>
            <a:fillRect/>
          </a:stretch>
        </p:blipFill>
        <p:spPr bwMode="auto">
          <a:xfrm>
            <a:off x="6084169" y="764704"/>
            <a:ext cx="3059832" cy="2952328"/>
          </a:xfrm>
          <a:prstGeom prst="rect">
            <a:avLst/>
          </a:prstGeom>
          <a:noFill/>
        </p:spPr>
      </p:pic>
      <p:sp>
        <p:nvSpPr>
          <p:cNvPr id="11" name="10 - Ορθογώνιο"/>
          <p:cNvSpPr/>
          <p:nvPr/>
        </p:nvSpPr>
        <p:spPr>
          <a:xfrm>
            <a:off x="6084168" y="0"/>
            <a:ext cx="3059832" cy="76470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b="1" dirty="0" smtClean="0">
                <a:solidFill>
                  <a:srgbClr val="FF0000"/>
                </a:solidFill>
              </a:rPr>
              <a:t>Ινδία</a:t>
            </a:r>
            <a:endParaRPr lang="el-GR" sz="4400" b="1" dirty="0">
              <a:solidFill>
                <a:srgbClr val="FF0000"/>
              </a:solidFill>
            </a:endParaRPr>
          </a:p>
        </p:txBody>
      </p:sp>
      <p:sp>
        <p:nvSpPr>
          <p:cNvPr id="12" name="11 - TextBox"/>
          <p:cNvSpPr txBox="1"/>
          <p:nvPr/>
        </p:nvSpPr>
        <p:spPr>
          <a:xfrm>
            <a:off x="6012160" y="3356992"/>
            <a:ext cx="3131840" cy="360040"/>
          </a:xfrm>
          <a:prstGeom prst="rect">
            <a:avLst/>
          </a:prstGeom>
        </p:spPr>
        <p:txBody>
          <a:bodyPr vert="horz" wrap="square" lIns="91440" tIns="45720" rIns="91440" bIns="45720" rtlCol="0" anchor="ctr">
            <a:noAutofit/>
          </a:bodyPr>
          <a:lstStyle/>
          <a:p>
            <a:r>
              <a:rPr lang="en-US" sz="1050" dirty="0" smtClean="0"/>
              <a:t>http://cdn.travelwireasia.com/wp-content/uploads/2012/05/Bundi-market-600.jpg</a:t>
            </a:r>
            <a:endParaRPr lang="el-GR" sz="105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l-GR" altLang="en-US" dirty="0" smtClean="0"/>
              <a:t>Χρηματοδότηση</a:t>
            </a:r>
          </a:p>
        </p:txBody>
      </p:sp>
      <p:sp>
        <p:nvSpPr>
          <p:cNvPr id="7171" name="Content Placeholder 2"/>
          <p:cNvSpPr>
            <a:spLocks noGrp="1"/>
          </p:cNvSpPr>
          <p:nvPr>
            <p:ph idx="1"/>
          </p:nvPr>
        </p:nvSpPr>
        <p:spPr>
          <a:xfrm>
            <a:off x="457200" y="1341438"/>
            <a:ext cx="8229600" cy="4525962"/>
          </a:xfrm>
        </p:spPr>
        <p:txBody>
          <a:bodyPr/>
          <a:lstStyle/>
          <a:p>
            <a:pPr eaLnBrk="1" hangingPunct="1"/>
            <a:r>
              <a:rPr lang="el-GR" altLang="en-US" sz="2400" dirty="0" smtClean="0"/>
              <a:t>Το παρόν εκπαιδευτικό υλικό έχει αναπτυχθεί στα πλαίσια του εκπαιδευτικού έργου του διδάσκοντα.</a:t>
            </a:r>
            <a:endParaRPr lang="en-US" altLang="en-US" sz="2400" dirty="0" smtClean="0"/>
          </a:p>
          <a:p>
            <a:pPr eaLnBrk="1" hangingPunct="1"/>
            <a:r>
              <a:rPr lang="el-GR" altLang="en-US" sz="2400" dirty="0" smtClean="0"/>
              <a:t>Το έργο «</a:t>
            </a:r>
            <a:r>
              <a:rPr lang="el-GR" altLang="en-US" sz="2400" b="1" dirty="0" smtClean="0"/>
              <a:t>Ανοικτά Ακαδημαϊκά Μαθήματα στο Οικονομικό Πανεπιστήμιο Αθηνών</a:t>
            </a:r>
            <a:r>
              <a:rPr lang="el-GR" altLang="en-US" sz="2400" dirty="0" smtClean="0"/>
              <a:t>» έχει χρηματοδοτήσει μόνο τη αναδιαμόρφωση του εκπαιδευτικού υλικού. </a:t>
            </a:r>
          </a:p>
          <a:p>
            <a:pPr eaLnBrk="1" hangingPunct="1"/>
            <a:r>
              <a:rPr lang="el-GR" altLang="en-US"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172" name="Picture 3" descr="Λογότυπο Επιχειρησιακού Προγράμματος Εκπαίδευση και Δια βίου Μάθηση"/>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1913" y="5054600"/>
            <a:ext cx="6480175" cy="154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3"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C62E363-DD1B-4ADF-AC8F-F4B0A91AA561}" type="slidenum">
              <a:rPr lang="el-GR" altLang="en-US" sz="1400"/>
              <a:pPr>
                <a:spcBef>
                  <a:spcPct val="0"/>
                </a:spcBef>
                <a:buFontTx/>
                <a:buNone/>
              </a:pPr>
              <a:t>2</a:t>
            </a:fld>
            <a:endParaRPr lang="el-GR" altLang="en-US" sz="1400" dirty="0"/>
          </a:p>
        </p:txBody>
      </p:sp>
    </p:spTree>
    <p:extLst>
      <p:ext uri="{BB962C8B-B14F-4D97-AF65-F5344CB8AC3E}">
        <p14:creationId xmlns="" xmlns:p14="http://schemas.microsoft.com/office/powerpoint/2010/main" val="2772453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283968" cy="692696"/>
          </a:xfrm>
          <a:solidFill>
            <a:srgbClr val="FFFF00"/>
          </a:solidFill>
        </p:spPr>
        <p:txBody>
          <a:bodyPr rIns="91440" anchor="b">
            <a:normAutofit/>
            <a:scene3d>
              <a:camera prst="orthographicFront"/>
              <a:lightRig rig="soft" dir="t">
                <a:rot lat="0" lon="0" rev="2400000"/>
              </a:lightRig>
            </a:scene3d>
            <a:sp3d>
              <a:bevelT w="19050" h="12700"/>
            </a:sp3d>
          </a:bodyPr>
          <a:lstStyle/>
          <a:p>
            <a:pPr marL="54864" eaLnBrk="1" fontAlgn="auto" hangingPunct="1">
              <a:spcAft>
                <a:spcPts val="0"/>
              </a:spcAft>
              <a:defRPr/>
            </a:pPr>
            <a:r>
              <a:rPr lang="el-GR" sz="3200" dirty="0" smtClean="0">
                <a:ln>
                  <a:noFill/>
                </a:ln>
                <a:solidFill>
                  <a:srgbClr val="FF0000"/>
                </a:solidFill>
                <a:effectLst>
                  <a:outerShdw blurRad="38100" dist="25500" dir="5400000" algn="tl" rotWithShape="0">
                    <a:srgbClr val="000000">
                      <a:satMod val="180000"/>
                      <a:alpha val="75000"/>
                    </a:srgbClr>
                  </a:outerShdw>
                </a:effectLst>
              </a:rPr>
              <a:t>Μαρόκο </a:t>
            </a:r>
            <a:endParaRPr lang="el-GR" sz="3200" dirty="0">
              <a:ln>
                <a:noFill/>
              </a:ln>
              <a:solidFill>
                <a:srgbClr val="FF0000"/>
              </a:solidFill>
              <a:effectLst>
                <a:outerShdw blurRad="38100" dist="25500" dir="5400000" algn="tl" rotWithShape="0">
                  <a:srgbClr val="000000">
                    <a:satMod val="180000"/>
                    <a:alpha val="75000"/>
                  </a:srgbClr>
                </a:outerShdw>
              </a:effectLst>
            </a:endParaRPr>
          </a:p>
        </p:txBody>
      </p:sp>
      <p:sp>
        <p:nvSpPr>
          <p:cNvPr id="5" name="Slide Number Placeholder 5"/>
          <p:cNvSpPr>
            <a:spLocks noGrp="1"/>
          </p:cNvSpPr>
          <p:nvPr>
            <p:ph type="sldNum" sz="quarter" idx="12"/>
          </p:nvPr>
        </p:nvSpPr>
        <p:spPr/>
        <p:txBody>
          <a:bodyPr/>
          <a:lstStyle/>
          <a:p>
            <a:pPr>
              <a:defRPr/>
            </a:pPr>
            <a:fld id="{2EEDDB57-5E62-4D91-8480-3BB449FD2C7A}" type="slidenum">
              <a:rPr lang="el-GR"/>
              <a:pPr>
                <a:defRPr/>
              </a:pPr>
              <a:t>20</a:t>
            </a:fld>
            <a:endParaRPr lang="el-GR"/>
          </a:p>
        </p:txBody>
      </p:sp>
      <p:sp>
        <p:nvSpPr>
          <p:cNvPr id="97282" name="AutoShape 2" descr="Αποτέλεσμα εικόνας για morocco mark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7284" name="AutoShape 4" descr="Αποτέλεσμα εικόνας για morocco mark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97286" name="Picture 6" descr="http://www.bestourism.com/img/items/big/101/Morocco_Local-Market-in-Morocco_6773.jpg"/>
          <p:cNvPicPr>
            <a:picLocks noChangeAspect="1" noChangeArrowheads="1"/>
          </p:cNvPicPr>
          <p:nvPr/>
        </p:nvPicPr>
        <p:blipFill>
          <a:blip r:embed="rId3" cstate="print"/>
          <a:srcRect/>
          <a:stretch>
            <a:fillRect/>
          </a:stretch>
        </p:blipFill>
        <p:spPr bwMode="auto">
          <a:xfrm>
            <a:off x="4283968" y="0"/>
            <a:ext cx="4860032" cy="3429001"/>
          </a:xfrm>
          <a:prstGeom prst="rect">
            <a:avLst/>
          </a:prstGeom>
          <a:noFill/>
        </p:spPr>
      </p:pic>
      <p:sp>
        <p:nvSpPr>
          <p:cNvPr id="9" name="8 - TextBox"/>
          <p:cNvSpPr txBox="1"/>
          <p:nvPr/>
        </p:nvSpPr>
        <p:spPr>
          <a:xfrm>
            <a:off x="4211960" y="3068960"/>
            <a:ext cx="4932040" cy="332656"/>
          </a:xfrm>
          <a:prstGeom prst="rect">
            <a:avLst/>
          </a:prstGeom>
        </p:spPr>
        <p:txBody>
          <a:bodyPr vert="horz" wrap="square" lIns="91440" tIns="45720" rIns="91440" bIns="45720" rtlCol="0" anchor="ctr">
            <a:normAutofit fontScale="47500" lnSpcReduction="20000"/>
          </a:bodyPr>
          <a:lstStyle/>
          <a:p>
            <a:r>
              <a:rPr lang="en-US" dirty="0" smtClean="0"/>
              <a:t>http://www.bestourism.com/img/items/big/101/Morocco_Local-Market-in-Morocco_6773.jpg</a:t>
            </a:r>
            <a:endParaRPr lang="el-GR" dirty="0" smtClean="0"/>
          </a:p>
        </p:txBody>
      </p:sp>
      <p:pic>
        <p:nvPicPr>
          <p:cNvPr id="97288" name="Picture 8" descr="http://www.mylittletale.co.uk/wp-content/uploads/2015/01/Marrakech-Souk.jpg"/>
          <p:cNvPicPr>
            <a:picLocks noChangeAspect="1" noChangeArrowheads="1"/>
          </p:cNvPicPr>
          <p:nvPr/>
        </p:nvPicPr>
        <p:blipFill>
          <a:blip r:embed="rId4" cstate="print"/>
          <a:srcRect/>
          <a:stretch>
            <a:fillRect/>
          </a:stretch>
        </p:blipFill>
        <p:spPr bwMode="auto">
          <a:xfrm>
            <a:off x="0" y="3429000"/>
            <a:ext cx="9144000" cy="3429000"/>
          </a:xfrm>
          <a:prstGeom prst="rect">
            <a:avLst/>
          </a:prstGeom>
          <a:noFill/>
        </p:spPr>
      </p:pic>
      <p:sp>
        <p:nvSpPr>
          <p:cNvPr id="11" name="10 - TextBox"/>
          <p:cNvSpPr txBox="1"/>
          <p:nvPr/>
        </p:nvSpPr>
        <p:spPr>
          <a:xfrm>
            <a:off x="0" y="6381328"/>
            <a:ext cx="7524328" cy="476672"/>
          </a:xfrm>
          <a:prstGeom prst="rect">
            <a:avLst/>
          </a:prstGeom>
        </p:spPr>
        <p:txBody>
          <a:bodyPr vert="horz" wrap="square" lIns="91440" tIns="45720" rIns="91440" bIns="45720" rtlCol="0" anchor="ctr">
            <a:normAutofit/>
          </a:bodyPr>
          <a:lstStyle/>
          <a:p>
            <a:r>
              <a:rPr lang="en-US" sz="1050" dirty="0" smtClean="0"/>
              <a:t>http://www.mylittletale.co.uk/wp-content/uploads/2015/01/Marrakech-Souk.jpg</a:t>
            </a:r>
            <a:endParaRPr lang="el-GR" sz="1050" dirty="0" smtClean="0"/>
          </a:p>
        </p:txBody>
      </p:sp>
      <p:pic>
        <p:nvPicPr>
          <p:cNvPr id="97290" name="Picture 10" descr="https://undertheoranges.files.wordpress.com/2012/03/img_2173.jpg"/>
          <p:cNvPicPr>
            <a:picLocks noChangeAspect="1" noChangeArrowheads="1"/>
          </p:cNvPicPr>
          <p:nvPr/>
        </p:nvPicPr>
        <p:blipFill>
          <a:blip r:embed="rId5" cstate="print"/>
          <a:srcRect/>
          <a:stretch>
            <a:fillRect/>
          </a:stretch>
        </p:blipFill>
        <p:spPr bwMode="auto">
          <a:xfrm>
            <a:off x="0" y="692696"/>
            <a:ext cx="4283968" cy="2731074"/>
          </a:xfrm>
          <a:prstGeom prst="rect">
            <a:avLst/>
          </a:prstGeom>
          <a:noFill/>
        </p:spPr>
      </p:pic>
      <p:sp>
        <p:nvSpPr>
          <p:cNvPr id="13" name="12 - TextBox"/>
          <p:cNvSpPr txBox="1"/>
          <p:nvPr/>
        </p:nvSpPr>
        <p:spPr>
          <a:xfrm>
            <a:off x="0" y="2996952"/>
            <a:ext cx="4211960" cy="360040"/>
          </a:xfrm>
          <a:prstGeom prst="rect">
            <a:avLst/>
          </a:prstGeom>
        </p:spPr>
        <p:txBody>
          <a:bodyPr vert="horz" wrap="square" lIns="91440" tIns="45720" rIns="91440" bIns="45720" rtlCol="0" anchor="ctr">
            <a:normAutofit/>
          </a:bodyPr>
          <a:lstStyle/>
          <a:p>
            <a:r>
              <a:rPr lang="en-US" sz="1050" dirty="0" smtClean="0"/>
              <a:t>https://undertheoranges.files.wordpress.com/2012/03/img_2173.jpg</a:t>
            </a:r>
            <a:endParaRPr lang="el-GR" sz="105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355976" y="3980"/>
            <a:ext cx="4788024" cy="760724"/>
          </a:xfrm>
          <a:solidFill>
            <a:srgbClr val="FFFF00"/>
          </a:solidFill>
        </p:spPr>
        <p:txBody>
          <a:bodyPr rIns="91440" anchor="b">
            <a:normAutofit fontScale="90000"/>
            <a:scene3d>
              <a:camera prst="orthographicFront"/>
              <a:lightRig rig="soft" dir="t">
                <a:rot lat="0" lon="0" rev="2400000"/>
              </a:lightRig>
            </a:scene3d>
            <a:sp3d>
              <a:bevelT w="19050" h="12700"/>
            </a:sp3d>
          </a:bodyPr>
          <a:lstStyle/>
          <a:p>
            <a:pPr marL="54864" eaLnBrk="1" fontAlgn="auto" hangingPunct="1">
              <a:spcAft>
                <a:spcPts val="0"/>
              </a:spcAft>
              <a:defRPr/>
            </a:pPr>
            <a:r>
              <a:rPr lang="el-GR" sz="4600" dirty="0" smtClean="0">
                <a:ln>
                  <a:noFill/>
                </a:ln>
                <a:solidFill>
                  <a:srgbClr val="FF0000"/>
                </a:solidFill>
                <a:effectLst>
                  <a:outerShdw blurRad="38100" dist="25500" dir="5400000" algn="tl" rotWithShape="0">
                    <a:srgbClr val="000000">
                      <a:satMod val="180000"/>
                      <a:alpha val="75000"/>
                    </a:srgbClr>
                  </a:outerShdw>
                </a:effectLst>
              </a:rPr>
              <a:t>Πλωτή αγορά </a:t>
            </a:r>
            <a:endParaRPr lang="el-GR" sz="4600" dirty="0">
              <a:ln>
                <a:noFill/>
              </a:ln>
              <a:solidFill>
                <a:srgbClr val="FF0000"/>
              </a:solidFill>
              <a:effectLst>
                <a:outerShdw blurRad="38100" dist="25500" dir="5400000" algn="tl" rotWithShape="0">
                  <a:srgbClr val="000000">
                    <a:satMod val="180000"/>
                    <a:alpha val="75000"/>
                  </a:srgbClr>
                </a:outerShdw>
              </a:effectLst>
            </a:endParaRPr>
          </a:p>
        </p:txBody>
      </p:sp>
      <p:sp>
        <p:nvSpPr>
          <p:cNvPr id="7" name="Slide Number Placeholder 5"/>
          <p:cNvSpPr>
            <a:spLocks noGrp="1"/>
          </p:cNvSpPr>
          <p:nvPr>
            <p:ph type="sldNum" sz="quarter" idx="12"/>
          </p:nvPr>
        </p:nvSpPr>
        <p:spPr/>
        <p:txBody>
          <a:bodyPr/>
          <a:lstStyle/>
          <a:p>
            <a:pPr>
              <a:defRPr/>
            </a:pPr>
            <a:fld id="{3E87F448-ACFC-43B8-AA4D-D776F836515A}" type="slidenum">
              <a:rPr lang="el-GR"/>
              <a:pPr>
                <a:defRPr/>
              </a:pPr>
              <a:t>21</a:t>
            </a:fld>
            <a:endParaRPr lang="el-GR"/>
          </a:p>
        </p:txBody>
      </p:sp>
      <p:pic>
        <p:nvPicPr>
          <p:cNvPr id="95234" name="Picture 2" descr="http://betrulywealthy.com/wp-content/uploads/2015/08/Floating-market-thailand.jpg"/>
          <p:cNvPicPr>
            <a:picLocks noChangeAspect="1" noChangeArrowheads="1"/>
          </p:cNvPicPr>
          <p:nvPr/>
        </p:nvPicPr>
        <p:blipFill>
          <a:blip r:embed="rId3" cstate="print"/>
          <a:srcRect/>
          <a:stretch>
            <a:fillRect/>
          </a:stretch>
        </p:blipFill>
        <p:spPr bwMode="auto">
          <a:xfrm>
            <a:off x="0" y="2996952"/>
            <a:ext cx="9144000" cy="3861048"/>
          </a:xfrm>
          <a:prstGeom prst="rect">
            <a:avLst/>
          </a:prstGeom>
          <a:noFill/>
        </p:spPr>
      </p:pic>
      <p:sp>
        <p:nvSpPr>
          <p:cNvPr id="9" name="8 - TextBox"/>
          <p:cNvSpPr txBox="1"/>
          <p:nvPr/>
        </p:nvSpPr>
        <p:spPr>
          <a:xfrm>
            <a:off x="0" y="6453336"/>
            <a:ext cx="7092280" cy="404664"/>
          </a:xfrm>
          <a:prstGeom prst="rect">
            <a:avLst/>
          </a:prstGeom>
        </p:spPr>
        <p:txBody>
          <a:bodyPr vert="horz" wrap="square" lIns="91440" tIns="45720" rIns="91440" bIns="45720" rtlCol="0" anchor="ctr">
            <a:normAutofit/>
          </a:bodyPr>
          <a:lstStyle/>
          <a:p>
            <a:r>
              <a:rPr lang="en-US" sz="1050" dirty="0" smtClean="0"/>
              <a:t>http://betrulywealthy.com/wp-content/uploads/2015/08/Floating-market-thailand.jpg</a:t>
            </a:r>
            <a:endParaRPr lang="el-GR" sz="1050" dirty="0" smtClean="0"/>
          </a:p>
        </p:txBody>
      </p:sp>
      <p:pic>
        <p:nvPicPr>
          <p:cNvPr id="95236" name="Picture 4" descr="http://i1.trekearth.com/photos/114218/026.jpg"/>
          <p:cNvPicPr>
            <a:picLocks noChangeAspect="1" noChangeArrowheads="1"/>
          </p:cNvPicPr>
          <p:nvPr/>
        </p:nvPicPr>
        <p:blipFill>
          <a:blip r:embed="rId4" cstate="print"/>
          <a:srcRect/>
          <a:stretch>
            <a:fillRect/>
          </a:stretch>
        </p:blipFill>
        <p:spPr bwMode="auto">
          <a:xfrm>
            <a:off x="0" y="0"/>
            <a:ext cx="4404710" cy="2996952"/>
          </a:xfrm>
          <a:prstGeom prst="rect">
            <a:avLst/>
          </a:prstGeom>
          <a:noFill/>
        </p:spPr>
      </p:pic>
      <p:sp>
        <p:nvSpPr>
          <p:cNvPr id="11" name="10 - TextBox"/>
          <p:cNvSpPr txBox="1"/>
          <p:nvPr/>
        </p:nvSpPr>
        <p:spPr>
          <a:xfrm>
            <a:off x="0" y="2708920"/>
            <a:ext cx="4283968" cy="288032"/>
          </a:xfrm>
          <a:prstGeom prst="rect">
            <a:avLst/>
          </a:prstGeom>
        </p:spPr>
        <p:txBody>
          <a:bodyPr vert="horz" wrap="square" lIns="91440" tIns="45720" rIns="91440" bIns="45720" rtlCol="0" anchor="ctr">
            <a:normAutofit fontScale="85000" lnSpcReduction="20000"/>
          </a:bodyPr>
          <a:lstStyle/>
          <a:p>
            <a:endParaRPr lang="el-GR" dirty="0" smtClean="0"/>
          </a:p>
        </p:txBody>
      </p:sp>
      <p:sp>
        <p:nvSpPr>
          <p:cNvPr id="12" name="11 - TextBox"/>
          <p:cNvSpPr txBox="1"/>
          <p:nvPr/>
        </p:nvSpPr>
        <p:spPr>
          <a:xfrm>
            <a:off x="0" y="2564904"/>
            <a:ext cx="4176464" cy="360040"/>
          </a:xfrm>
          <a:prstGeom prst="rect">
            <a:avLst/>
          </a:prstGeom>
        </p:spPr>
        <p:txBody>
          <a:bodyPr vert="horz" wrap="square" lIns="91440" tIns="45720" rIns="91440" bIns="45720" rtlCol="0" anchor="ctr">
            <a:normAutofit/>
          </a:bodyPr>
          <a:lstStyle/>
          <a:p>
            <a:r>
              <a:rPr lang="en-US" sz="1050" dirty="0" smtClean="0"/>
              <a:t>http://i1.trekearth.com/photos/114218/026.jpg</a:t>
            </a:r>
            <a:endParaRPr lang="el-GR" sz="1050" dirty="0" smtClean="0"/>
          </a:p>
        </p:txBody>
      </p:sp>
      <p:pic>
        <p:nvPicPr>
          <p:cNvPr id="95238" name="Picture 6" descr="http://gallery.photo.net/photo/13508673-lg.jpg"/>
          <p:cNvPicPr>
            <a:picLocks noChangeAspect="1" noChangeArrowheads="1"/>
          </p:cNvPicPr>
          <p:nvPr/>
        </p:nvPicPr>
        <p:blipFill>
          <a:blip r:embed="rId5" cstate="print"/>
          <a:srcRect/>
          <a:stretch>
            <a:fillRect/>
          </a:stretch>
        </p:blipFill>
        <p:spPr bwMode="auto">
          <a:xfrm>
            <a:off x="4355976" y="692696"/>
            <a:ext cx="4788024" cy="2307730"/>
          </a:xfrm>
          <a:prstGeom prst="rect">
            <a:avLst/>
          </a:prstGeom>
          <a:noFill/>
        </p:spPr>
      </p:pic>
      <p:sp>
        <p:nvSpPr>
          <p:cNvPr id="14" name="13 - TextBox"/>
          <p:cNvSpPr txBox="1"/>
          <p:nvPr/>
        </p:nvSpPr>
        <p:spPr>
          <a:xfrm>
            <a:off x="4572000" y="2708920"/>
            <a:ext cx="4392488" cy="288032"/>
          </a:xfrm>
          <a:prstGeom prst="rect">
            <a:avLst/>
          </a:prstGeom>
        </p:spPr>
        <p:txBody>
          <a:bodyPr vert="horz" wrap="square" lIns="91440" tIns="45720" rIns="91440" bIns="45720" rtlCol="0" anchor="ctr">
            <a:normAutofit/>
          </a:bodyPr>
          <a:lstStyle/>
          <a:p>
            <a:r>
              <a:rPr lang="en-US" sz="1050" dirty="0" smtClean="0"/>
              <a:t>http://gallery.photo.net/photo/13508673-lg.jpg</a:t>
            </a:r>
            <a:endParaRPr lang="el-GR" sz="105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
            <a:ext cx="8229600" cy="1142984"/>
          </a:xfrm>
        </p:spPr>
        <p:txBody>
          <a:bodyPr/>
          <a:lstStyle/>
          <a:p>
            <a:pPr marL="484632" eaLnBrk="1" fontAlgn="auto" hangingPunct="1">
              <a:spcAft>
                <a:spcPts val="0"/>
              </a:spcAft>
              <a:defRPr/>
            </a:pPr>
            <a:r>
              <a:rPr lang="el-GR" dirty="0" smtClean="0">
                <a:solidFill>
                  <a:srgbClr val="0000CC"/>
                </a:solidFill>
              </a:rPr>
              <a:t>Διεθνές </a:t>
            </a:r>
            <a:r>
              <a:rPr lang="en-US" dirty="0" smtClean="0">
                <a:solidFill>
                  <a:srgbClr val="0000CC"/>
                </a:solidFill>
              </a:rPr>
              <a:t>vs. </a:t>
            </a:r>
            <a:r>
              <a:rPr lang="el-GR" dirty="0" smtClean="0">
                <a:solidFill>
                  <a:srgbClr val="0000CC"/>
                </a:solidFill>
              </a:rPr>
              <a:t>Εγχώριο </a:t>
            </a:r>
            <a:r>
              <a:rPr lang="en-US" dirty="0" smtClean="0">
                <a:solidFill>
                  <a:srgbClr val="0000CC"/>
                </a:solidFill>
              </a:rPr>
              <a:t>IMC</a:t>
            </a:r>
            <a:endParaRPr lang="el-GR" dirty="0">
              <a:solidFill>
                <a:srgbClr val="0000CC"/>
              </a:solidFill>
            </a:endParaRPr>
          </a:p>
        </p:txBody>
      </p:sp>
      <p:sp>
        <p:nvSpPr>
          <p:cNvPr id="47107" name="Content Placeholder 2"/>
          <p:cNvSpPr>
            <a:spLocks noGrp="1"/>
          </p:cNvSpPr>
          <p:nvPr>
            <p:ph idx="1"/>
          </p:nvPr>
        </p:nvSpPr>
        <p:spPr>
          <a:xfrm>
            <a:off x="428596" y="2500306"/>
            <a:ext cx="8429684" cy="2440862"/>
          </a:xfrm>
          <a:solidFill>
            <a:srgbClr val="CCECFF"/>
          </a:solidFill>
        </p:spPr>
        <p:txBody>
          <a:bodyPr/>
          <a:lstStyle/>
          <a:p>
            <a:pPr eaLnBrk="1" hangingPunct="1"/>
            <a:endParaRPr lang="el-GR" dirty="0" smtClean="0"/>
          </a:p>
          <a:p>
            <a:pPr eaLnBrk="1" hangingPunct="1"/>
            <a:r>
              <a:rPr lang="el-GR" sz="3600" b="1" dirty="0" smtClean="0">
                <a:solidFill>
                  <a:srgbClr val="FF0000"/>
                </a:solidFill>
              </a:rPr>
              <a:t>Τι το κάνει διαφορετικό από το εγχώριο </a:t>
            </a:r>
            <a:r>
              <a:rPr lang="en-US" sz="3600" b="1" dirty="0" smtClean="0">
                <a:solidFill>
                  <a:srgbClr val="FF0000"/>
                </a:solidFill>
              </a:rPr>
              <a:t>IMC…?</a:t>
            </a:r>
          </a:p>
        </p:txBody>
      </p:sp>
      <p:sp>
        <p:nvSpPr>
          <p:cNvPr id="4" name="Slide Number Placeholder 5"/>
          <p:cNvSpPr>
            <a:spLocks noGrp="1"/>
          </p:cNvSpPr>
          <p:nvPr>
            <p:ph type="sldNum" sz="quarter" idx="12"/>
          </p:nvPr>
        </p:nvSpPr>
        <p:spPr/>
        <p:txBody>
          <a:bodyPr/>
          <a:lstStyle/>
          <a:p>
            <a:pPr>
              <a:defRPr/>
            </a:pPr>
            <a:fld id="{7B095BB5-7B19-4458-BF67-33152CCA9D54}" type="slidenum">
              <a:rPr lang="el-GR"/>
              <a:pPr>
                <a:defRPr/>
              </a:pPr>
              <a:t>22</a:t>
            </a:fld>
            <a:endParaRPr lang="el-G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88640"/>
            <a:ext cx="8496175" cy="6143668"/>
          </a:xfrm>
          <a:solidFill>
            <a:srgbClr val="CCECFF"/>
          </a:solidFill>
        </p:spPr>
        <p:txBody>
          <a:bodyPr>
            <a:normAutofit/>
          </a:bodyPr>
          <a:lstStyle/>
          <a:p>
            <a:pPr eaLnBrk="1" hangingPunct="1">
              <a:buNone/>
            </a:pPr>
            <a:endParaRPr lang="en-US" dirty="0" smtClean="0"/>
          </a:p>
          <a:p>
            <a:pPr lvl="1" eaLnBrk="1" hangingPunct="1">
              <a:buFont typeface="Verdana" pitchFamily="34" charset="0"/>
              <a:buNone/>
            </a:pPr>
            <a:r>
              <a:rPr lang="en-US" sz="3200" b="1" dirty="0" smtClean="0">
                <a:solidFill>
                  <a:srgbClr val="FF0000"/>
                </a:solidFill>
              </a:rPr>
              <a:t>…</a:t>
            </a:r>
            <a:r>
              <a:rPr lang="el-GR" sz="3200" b="1" dirty="0" smtClean="0">
                <a:solidFill>
                  <a:srgbClr val="FF0000"/>
                </a:solidFill>
              </a:rPr>
              <a:t>η πολυπλοκότητα</a:t>
            </a:r>
            <a:r>
              <a:rPr lang="en-US" sz="3200" b="1" dirty="0" smtClean="0">
                <a:solidFill>
                  <a:srgbClr val="FF0000"/>
                </a:solidFill>
              </a:rPr>
              <a:t>!</a:t>
            </a:r>
          </a:p>
          <a:p>
            <a:pPr lvl="2" eaLnBrk="1" hangingPunct="1">
              <a:buFont typeface="Wingdings 2" pitchFamily="18" charset="2"/>
              <a:buNone/>
            </a:pPr>
            <a:endParaRPr lang="en-US" sz="3000" dirty="0" smtClean="0"/>
          </a:p>
          <a:p>
            <a:pPr lvl="2"/>
            <a:r>
              <a:rPr lang="el-GR" sz="3000" dirty="0" smtClean="0"/>
              <a:t>Αυξημένη ανάγκη για συντονισμό</a:t>
            </a:r>
          </a:p>
          <a:p>
            <a:pPr lvl="2"/>
            <a:endParaRPr lang="el-GR" sz="3000" dirty="0" smtClean="0"/>
          </a:p>
          <a:p>
            <a:pPr lvl="2"/>
            <a:r>
              <a:rPr lang="el-GR" sz="3000" dirty="0" smtClean="0"/>
              <a:t>Πώς να διατηρηθεί μια συνεκτική εικόνα της μάρκας ή της εταιρικής εικόνας σε όλες τις χώρες;</a:t>
            </a:r>
          </a:p>
          <a:p>
            <a:pPr lvl="2"/>
            <a:endParaRPr lang="el-GR" sz="3000" dirty="0" smtClean="0"/>
          </a:p>
          <a:p>
            <a:pPr lvl="2"/>
            <a:r>
              <a:rPr lang="el-GR" sz="3000" dirty="0" smtClean="0"/>
              <a:t>Πώς να διανεμηθεί ο προϋπολογισμός;</a:t>
            </a:r>
          </a:p>
        </p:txBody>
      </p:sp>
      <p:sp>
        <p:nvSpPr>
          <p:cNvPr id="4" name="Slide Number Placeholder 5"/>
          <p:cNvSpPr>
            <a:spLocks noGrp="1"/>
          </p:cNvSpPr>
          <p:nvPr>
            <p:ph type="sldNum" sz="quarter" idx="12"/>
          </p:nvPr>
        </p:nvSpPr>
        <p:spPr>
          <a:xfrm>
            <a:off x="7010400" y="6492875"/>
            <a:ext cx="2133600" cy="365125"/>
          </a:xfrm>
        </p:spPr>
        <p:txBody>
          <a:bodyPr/>
          <a:lstStyle/>
          <a:p>
            <a:pPr>
              <a:defRPr/>
            </a:pPr>
            <a:fld id="{F0988EEE-A3B6-4669-816B-6B6932E86BF7}" type="slidenum">
              <a:rPr lang="el-GR"/>
              <a:pPr>
                <a:defRPr/>
              </a:pPr>
              <a:t>23</a:t>
            </a:fld>
            <a:endParaRPr lang="el-GR" dirty="0"/>
          </a:p>
        </p:txBody>
      </p:sp>
      <p:sp>
        <p:nvSpPr>
          <p:cNvPr id="5" name="TextBox 4"/>
          <p:cNvSpPr txBox="1"/>
          <p:nvPr/>
        </p:nvSpPr>
        <p:spPr>
          <a:xfrm>
            <a:off x="611560" y="6021288"/>
            <a:ext cx="7959911" cy="646331"/>
          </a:xfrm>
          <a:prstGeom prst="rect">
            <a:avLst/>
          </a:prstGeom>
          <a:solidFill>
            <a:schemeClr val="tx1"/>
          </a:solidFill>
        </p:spPr>
        <p:txBody>
          <a:bodyPr wrap="square" rtlCol="0">
            <a:spAutoFit/>
          </a:bodyPr>
          <a:lstStyle/>
          <a:p>
            <a:pPr algn="ctr"/>
            <a:r>
              <a:rPr lang="en-US" sz="3600" dirty="0" smtClean="0">
                <a:solidFill>
                  <a:srgbClr val="FF0000"/>
                </a:solidFill>
                <a:latin typeface="+mn-lt"/>
              </a:rPr>
              <a:t>IMC =</a:t>
            </a:r>
            <a:r>
              <a:rPr lang="el-GR" sz="3600" dirty="0" smtClean="0">
                <a:solidFill>
                  <a:srgbClr val="FF0000"/>
                </a:solidFill>
                <a:latin typeface="+mn-lt"/>
              </a:rPr>
              <a:t> Διαχείριση Αντίληψης</a:t>
            </a:r>
            <a:endParaRPr lang="el-GR" sz="3600" dirty="0">
              <a:solidFill>
                <a:srgbClr val="FF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linds(horizontal)">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ox(in)">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9" name="Rectangle 11"/>
          <p:cNvSpPr>
            <a:spLocks noGrp="1" noChangeArrowheads="1"/>
          </p:cNvSpPr>
          <p:nvPr>
            <p:ph type="title"/>
          </p:nvPr>
        </p:nvSpPr>
        <p:spPr>
          <a:xfrm>
            <a:off x="428596" y="0"/>
            <a:ext cx="8229600" cy="1143000"/>
          </a:xfrm>
        </p:spPr>
        <p:txBody>
          <a:bodyPr>
            <a:normAutofit/>
          </a:bodyPr>
          <a:lstStyle/>
          <a:p>
            <a:pPr marL="484632" eaLnBrk="1" fontAlgn="auto" hangingPunct="1">
              <a:spcAft>
                <a:spcPts val="0"/>
              </a:spcAft>
              <a:defRPr/>
            </a:pPr>
            <a:r>
              <a:rPr lang="el-GR" altLang="en-US" b="1" dirty="0" smtClean="0">
                <a:solidFill>
                  <a:srgbClr val="0000CC"/>
                </a:solidFill>
              </a:rPr>
              <a:t>Ειδικοί Διεθνείς Περιορισμοί</a:t>
            </a:r>
            <a:endParaRPr lang="en-US" altLang="en-US" b="1" dirty="0">
              <a:solidFill>
                <a:srgbClr val="0000CC"/>
              </a:solidFill>
            </a:endParaRPr>
          </a:p>
        </p:txBody>
      </p:sp>
      <p:sp>
        <p:nvSpPr>
          <p:cNvPr id="13" name="Slide Number Placeholder 22"/>
          <p:cNvSpPr>
            <a:spLocks noGrp="1"/>
          </p:cNvSpPr>
          <p:nvPr>
            <p:ph type="sldNum" sz="quarter" idx="12"/>
          </p:nvPr>
        </p:nvSpPr>
        <p:spPr/>
        <p:txBody>
          <a:bodyPr/>
          <a:lstStyle/>
          <a:p>
            <a:pPr>
              <a:defRPr/>
            </a:pPr>
            <a:fld id="{0CEA320C-E387-4B16-9B29-672E26AB6E18}" type="slidenum">
              <a:rPr lang="el-GR"/>
              <a:pPr>
                <a:defRPr/>
              </a:pPr>
              <a:t>24</a:t>
            </a:fld>
            <a:endParaRPr lang="el-GR"/>
          </a:p>
        </p:txBody>
      </p:sp>
      <p:sp>
        <p:nvSpPr>
          <p:cNvPr id="21505" name="Slide Number Placeholder 4"/>
          <p:cNvSpPr txBox="1">
            <a:spLocks noGrp="1"/>
          </p:cNvSpPr>
          <p:nvPr/>
        </p:nvSpPr>
        <p:spPr bwMode="auto">
          <a:xfrm>
            <a:off x="7589838" y="6481763"/>
            <a:ext cx="503237" cy="301625"/>
          </a:xfrm>
          <a:prstGeom prst="rect">
            <a:avLst/>
          </a:prstGeom>
          <a:noFill/>
          <a:ln>
            <a:miter lim="800000"/>
            <a:headEnd/>
            <a:tailEnd/>
          </a:ln>
        </p:spPr>
        <p:txBody>
          <a:bodyPr anchor="b"/>
          <a:lstStyle/>
          <a:p>
            <a:pPr algn="ctr">
              <a:defRPr/>
            </a:pPr>
            <a:fld id="{22FFCCF3-3576-464E-BBB1-27F6F51E6602}" type="slidenum">
              <a:rPr lang="en-US" sz="1200">
                <a:latin typeface="+mn-lt"/>
              </a:rPr>
              <a:pPr algn="ctr">
                <a:defRPr/>
              </a:pPr>
              <a:t>24</a:t>
            </a:fld>
            <a:endParaRPr lang="en-US" sz="1200">
              <a:latin typeface="+mn-lt"/>
            </a:endParaRPr>
          </a:p>
        </p:txBody>
      </p:sp>
      <p:sp>
        <p:nvSpPr>
          <p:cNvPr id="51203" name="Rectangle 2"/>
          <p:cNvSpPr>
            <a:spLocks noChangeArrowheads="1"/>
          </p:cNvSpPr>
          <p:nvPr/>
        </p:nvSpPr>
        <p:spPr bwMode="auto">
          <a:xfrm>
            <a:off x="1058863" y="5729288"/>
            <a:ext cx="1820862" cy="590550"/>
          </a:xfrm>
          <a:prstGeom prst="rect">
            <a:avLst/>
          </a:prstGeom>
          <a:noFill/>
          <a:ln w="12700">
            <a:noFill/>
            <a:miter lim="800000"/>
            <a:headEnd/>
            <a:tailEnd/>
          </a:ln>
        </p:spPr>
        <p:txBody>
          <a:bodyPr wrap="none" anchor="ctr"/>
          <a:lstStyle/>
          <a:p>
            <a:endParaRPr lang="el-GR">
              <a:latin typeface="Century Gothic" pitchFamily="34" charset="0"/>
            </a:endParaRPr>
          </a:p>
        </p:txBody>
      </p:sp>
      <p:sp>
        <p:nvSpPr>
          <p:cNvPr id="51204" name="Rectangle 3"/>
          <p:cNvSpPr>
            <a:spLocks noChangeArrowheads="1"/>
          </p:cNvSpPr>
          <p:nvPr/>
        </p:nvSpPr>
        <p:spPr bwMode="auto">
          <a:xfrm>
            <a:off x="3389313" y="5729288"/>
            <a:ext cx="2767012" cy="590550"/>
          </a:xfrm>
          <a:prstGeom prst="rect">
            <a:avLst/>
          </a:prstGeom>
          <a:noFill/>
          <a:ln w="12700">
            <a:noFill/>
            <a:miter lim="800000"/>
            <a:headEnd/>
            <a:tailEnd/>
          </a:ln>
        </p:spPr>
        <p:txBody>
          <a:bodyPr wrap="none" anchor="ctr"/>
          <a:lstStyle/>
          <a:p>
            <a:endParaRPr lang="el-GR">
              <a:latin typeface="Century Gothic" pitchFamily="34" charset="0"/>
            </a:endParaRPr>
          </a:p>
        </p:txBody>
      </p:sp>
      <p:sp>
        <p:nvSpPr>
          <p:cNvPr id="37892" name="AutoShape 4"/>
          <p:cNvSpPr>
            <a:spLocks noChangeArrowheads="1"/>
          </p:cNvSpPr>
          <p:nvPr/>
        </p:nvSpPr>
        <p:spPr bwMode="auto">
          <a:xfrm rot="5400000">
            <a:off x="-780256" y="3344069"/>
            <a:ext cx="3878262" cy="1860550"/>
          </a:xfrm>
          <a:prstGeom prst="cube">
            <a:avLst>
              <a:gd name="adj" fmla="val 8755"/>
            </a:avLst>
          </a:prstGeom>
          <a:solidFill>
            <a:schemeClr val="accent6">
              <a:lumMod val="75000"/>
            </a:schemeClr>
          </a:solidFill>
          <a:ln w="12700">
            <a:solidFill>
              <a:srgbClr val="000000"/>
            </a:solidFill>
            <a:miter lim="800000"/>
            <a:headEnd/>
            <a:tailEnd/>
          </a:ln>
          <a:effectLst>
            <a:innerShdw blurRad="114300">
              <a:prstClr val="black"/>
            </a:innerShdw>
          </a:effectLst>
        </p:spPr>
        <p:txBody>
          <a:bodyPr rot="10800000" vert="eaVert" wrap="none" lIns="103998" tIns="51286" rIns="103998" bIns="51286" anchor="ctr"/>
          <a:lstStyle/>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Νόμοι και</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 κανονισμοί</a:t>
            </a:r>
            <a:endParaRPr lang="en-US" sz="2000" b="1" dirty="0">
              <a:solidFill>
                <a:srgbClr val="000000"/>
              </a:solidFill>
              <a:latin typeface="+mn-lt"/>
              <a:cs typeface="+mn-cs"/>
            </a:endParaRPr>
          </a:p>
          <a:p>
            <a:pPr algn="ctr" defTabSz="820738" eaLnBrk="0" fontAlgn="auto" hangingPunct="0">
              <a:lnSpc>
                <a:spcPct val="90000"/>
              </a:lnSpc>
              <a:spcBef>
                <a:spcPts val="0"/>
              </a:spcBef>
              <a:spcAft>
                <a:spcPts val="0"/>
              </a:spcAft>
              <a:defRPr/>
            </a:pPr>
            <a:endParaRPr lang="en-US" sz="2000" b="1" dirty="0">
              <a:solidFill>
                <a:srgbClr val="000000"/>
              </a:solidFill>
              <a:latin typeface="+mn-lt"/>
              <a:cs typeface="+mn-cs"/>
            </a:endParaRP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Φόβος άγνοιας</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των τοπικών</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 νόμων</a:t>
            </a:r>
            <a:endParaRPr lang="en-US" sz="2000" b="1" dirty="0">
              <a:solidFill>
                <a:srgbClr val="000000"/>
              </a:solidFill>
              <a:latin typeface="+mn-lt"/>
              <a:cs typeface="+mn-cs"/>
            </a:endParaRPr>
          </a:p>
          <a:p>
            <a:pPr algn="ctr" defTabSz="820738" eaLnBrk="0" fontAlgn="auto" hangingPunct="0">
              <a:lnSpc>
                <a:spcPct val="90000"/>
              </a:lnSpc>
              <a:spcBef>
                <a:spcPts val="0"/>
              </a:spcBef>
              <a:spcAft>
                <a:spcPts val="0"/>
              </a:spcAft>
              <a:defRPr/>
            </a:pPr>
            <a:endParaRPr lang="en-US" sz="2000" b="1" dirty="0">
              <a:solidFill>
                <a:srgbClr val="000000"/>
              </a:solidFill>
              <a:latin typeface="+mn-lt"/>
              <a:cs typeface="+mn-cs"/>
            </a:endParaRPr>
          </a:p>
        </p:txBody>
      </p:sp>
      <p:sp>
        <p:nvSpPr>
          <p:cNvPr id="37893" name="AutoShape 5"/>
          <p:cNvSpPr>
            <a:spLocks noChangeArrowheads="1"/>
          </p:cNvSpPr>
          <p:nvPr/>
        </p:nvSpPr>
        <p:spPr bwMode="auto">
          <a:xfrm>
            <a:off x="2051720" y="3573016"/>
            <a:ext cx="509588" cy="1458912"/>
          </a:xfrm>
          <a:prstGeom prst="rightArrow">
            <a:avLst>
              <a:gd name="adj1" fmla="val 50000"/>
              <a:gd name="adj2" fmla="val 50005"/>
            </a:avLst>
          </a:prstGeom>
          <a:solidFill>
            <a:schemeClr val="accent2"/>
          </a:solidFill>
          <a:ln w="12700">
            <a:noFill/>
            <a:miter lim="800000"/>
            <a:headEnd/>
            <a:tailEnd/>
          </a:ln>
          <a:effectLst>
            <a:outerShdw dist="107763" dir="2700000" algn="ctr" rotWithShape="0">
              <a:schemeClr val="bg2"/>
            </a:outerShdw>
          </a:effectLst>
        </p:spPr>
        <p:txBody>
          <a:bodyPr wrap="none" anchor="ctr"/>
          <a:lstStyle/>
          <a:p>
            <a:pPr fontAlgn="auto">
              <a:spcBef>
                <a:spcPts val="0"/>
              </a:spcBef>
              <a:spcAft>
                <a:spcPts val="0"/>
              </a:spcAft>
              <a:defRPr/>
            </a:pPr>
            <a:endParaRPr lang="el-GR">
              <a:latin typeface="+mn-lt"/>
              <a:cs typeface="+mn-cs"/>
            </a:endParaRPr>
          </a:p>
        </p:txBody>
      </p:sp>
      <p:sp>
        <p:nvSpPr>
          <p:cNvPr id="37894" name="AutoShape 6"/>
          <p:cNvSpPr>
            <a:spLocks noChangeArrowheads="1"/>
          </p:cNvSpPr>
          <p:nvPr/>
        </p:nvSpPr>
        <p:spPr bwMode="auto">
          <a:xfrm rot="5400000">
            <a:off x="1498600" y="3341688"/>
            <a:ext cx="3875087" cy="1862138"/>
          </a:xfrm>
          <a:prstGeom prst="cube">
            <a:avLst>
              <a:gd name="adj" fmla="val 8755"/>
            </a:avLst>
          </a:prstGeom>
          <a:solidFill>
            <a:srgbClr val="92D050"/>
          </a:solidFill>
          <a:ln w="12700">
            <a:solidFill>
              <a:srgbClr val="000000"/>
            </a:solidFill>
            <a:miter lim="800000"/>
            <a:headEnd/>
            <a:tailEnd/>
          </a:ln>
          <a:effectLst>
            <a:outerShdw dist="71842" dir="2700000" algn="ctr" rotWithShape="0">
              <a:schemeClr val="bg2"/>
            </a:outerShdw>
          </a:effectLst>
        </p:spPr>
        <p:txBody>
          <a:bodyPr rot="10800000" vert="eaVert" wrap="none" lIns="103998" tIns="51286" rIns="103998" bIns="51286" anchor="ctr"/>
          <a:lstStyle/>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Έθιμα και</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κουλτούρα</a:t>
            </a:r>
            <a:endParaRPr lang="en-US" sz="2000" b="1" dirty="0">
              <a:solidFill>
                <a:srgbClr val="000000"/>
              </a:solidFill>
              <a:latin typeface="+mn-lt"/>
              <a:cs typeface="+mn-cs"/>
            </a:endParaRPr>
          </a:p>
          <a:p>
            <a:pPr algn="ctr" defTabSz="820738" eaLnBrk="0" fontAlgn="auto" hangingPunct="0">
              <a:lnSpc>
                <a:spcPct val="90000"/>
              </a:lnSpc>
              <a:spcBef>
                <a:spcPts val="0"/>
              </a:spcBef>
              <a:spcAft>
                <a:spcPts val="0"/>
              </a:spcAft>
              <a:defRPr/>
            </a:pPr>
            <a:endParaRPr lang="en-US" sz="2000" b="1" dirty="0">
              <a:solidFill>
                <a:srgbClr val="000000"/>
              </a:solidFill>
              <a:latin typeface="+mn-lt"/>
              <a:cs typeface="+mn-cs"/>
            </a:endParaRP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Τα έθιμα</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 μπορεί να </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είναι πιο</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 ισχυρά από </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τους νόμους</a:t>
            </a:r>
            <a:endParaRPr lang="en-US" sz="2000" b="1" dirty="0">
              <a:solidFill>
                <a:srgbClr val="000000"/>
              </a:solidFill>
              <a:latin typeface="+mn-lt"/>
              <a:cs typeface="+mn-cs"/>
            </a:endParaRPr>
          </a:p>
        </p:txBody>
      </p:sp>
      <p:sp>
        <p:nvSpPr>
          <p:cNvPr id="37895" name="AutoShape 7"/>
          <p:cNvSpPr>
            <a:spLocks noChangeArrowheads="1"/>
          </p:cNvSpPr>
          <p:nvPr/>
        </p:nvSpPr>
        <p:spPr bwMode="auto">
          <a:xfrm>
            <a:off x="4287838" y="3508375"/>
            <a:ext cx="511175" cy="1463675"/>
          </a:xfrm>
          <a:prstGeom prst="rightArrow">
            <a:avLst>
              <a:gd name="adj1" fmla="val 50000"/>
              <a:gd name="adj2" fmla="val 50005"/>
            </a:avLst>
          </a:prstGeom>
          <a:solidFill>
            <a:schemeClr val="accent2"/>
          </a:solidFill>
          <a:ln w="12700">
            <a:noFill/>
            <a:miter lim="800000"/>
            <a:headEnd/>
            <a:tailEnd/>
          </a:ln>
          <a:effectLst>
            <a:outerShdw dist="107763" dir="2700000" algn="ctr" rotWithShape="0">
              <a:schemeClr val="bg2"/>
            </a:outerShdw>
          </a:effectLst>
        </p:spPr>
        <p:txBody>
          <a:bodyPr wrap="none" anchor="ctr"/>
          <a:lstStyle/>
          <a:p>
            <a:pPr fontAlgn="auto">
              <a:spcBef>
                <a:spcPts val="0"/>
              </a:spcBef>
              <a:spcAft>
                <a:spcPts val="0"/>
              </a:spcAft>
              <a:defRPr/>
            </a:pPr>
            <a:endParaRPr lang="el-GR">
              <a:latin typeface="+mn-lt"/>
              <a:cs typeface="+mn-cs"/>
            </a:endParaRPr>
          </a:p>
        </p:txBody>
      </p:sp>
      <p:sp>
        <p:nvSpPr>
          <p:cNvPr id="37896" name="AutoShape 8"/>
          <p:cNvSpPr>
            <a:spLocks noChangeArrowheads="1"/>
          </p:cNvSpPr>
          <p:nvPr/>
        </p:nvSpPr>
        <p:spPr bwMode="auto">
          <a:xfrm rot="5400000">
            <a:off x="3752850" y="3292475"/>
            <a:ext cx="3873500" cy="1860550"/>
          </a:xfrm>
          <a:prstGeom prst="cube">
            <a:avLst>
              <a:gd name="adj" fmla="val 8755"/>
            </a:avLst>
          </a:prstGeom>
          <a:solidFill>
            <a:schemeClr val="accent4"/>
          </a:solidFill>
          <a:ln w="12700">
            <a:solidFill>
              <a:srgbClr val="000000"/>
            </a:solidFill>
            <a:miter lim="800000"/>
            <a:headEnd/>
            <a:tailEnd/>
          </a:ln>
          <a:effectLst>
            <a:outerShdw dist="71842" dir="2700000" algn="ctr" rotWithShape="0">
              <a:schemeClr val="bg2"/>
            </a:outerShdw>
          </a:effectLst>
        </p:spPr>
        <p:txBody>
          <a:bodyPr rot="10800000" vert="eaVert" wrap="none" lIns="103998" tIns="51286" rIns="103998" bIns="51286" anchor="ctr"/>
          <a:lstStyle/>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Χρόνος</a:t>
            </a:r>
            <a:endParaRPr lang="en-US" sz="2000" b="1" dirty="0">
              <a:solidFill>
                <a:srgbClr val="000000"/>
              </a:solidFill>
              <a:latin typeface="+mn-lt"/>
              <a:cs typeface="+mn-cs"/>
            </a:endParaRPr>
          </a:p>
          <a:p>
            <a:pPr algn="ctr" defTabSz="820738" eaLnBrk="0" fontAlgn="auto" hangingPunct="0">
              <a:lnSpc>
                <a:spcPct val="90000"/>
              </a:lnSpc>
              <a:spcBef>
                <a:spcPts val="0"/>
              </a:spcBef>
              <a:spcAft>
                <a:spcPts val="0"/>
              </a:spcAft>
              <a:defRPr/>
            </a:pPr>
            <a:endParaRPr lang="en-US" sz="2000" b="1" dirty="0">
              <a:solidFill>
                <a:srgbClr val="000000"/>
              </a:solidFill>
              <a:latin typeface="+mn-lt"/>
              <a:cs typeface="+mn-cs"/>
            </a:endParaRP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Τα πάντα</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 χρειάζονται</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περισσότερο</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χρόνο στις</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 ξένες χώρες </a:t>
            </a:r>
          </a:p>
          <a:p>
            <a:pPr algn="ctr" defTabSz="820738" eaLnBrk="0" fontAlgn="auto" hangingPunct="0">
              <a:lnSpc>
                <a:spcPct val="90000"/>
              </a:lnSpc>
              <a:spcBef>
                <a:spcPts val="0"/>
              </a:spcBef>
              <a:spcAft>
                <a:spcPts val="0"/>
              </a:spcAft>
              <a:defRPr/>
            </a:pPr>
            <a:endParaRPr lang="en-US" sz="2000" b="1" dirty="0">
              <a:solidFill>
                <a:srgbClr val="000000"/>
              </a:solidFill>
              <a:latin typeface="+mn-lt"/>
              <a:cs typeface="+mn-cs"/>
            </a:endParaRPr>
          </a:p>
        </p:txBody>
      </p:sp>
      <p:sp>
        <p:nvSpPr>
          <p:cNvPr id="37897" name="AutoShape 9"/>
          <p:cNvSpPr>
            <a:spLocks noChangeArrowheads="1"/>
          </p:cNvSpPr>
          <p:nvPr/>
        </p:nvSpPr>
        <p:spPr bwMode="auto">
          <a:xfrm>
            <a:off x="6564313" y="3382963"/>
            <a:ext cx="511175" cy="1458912"/>
          </a:xfrm>
          <a:prstGeom prst="rightArrow">
            <a:avLst>
              <a:gd name="adj1" fmla="val 50000"/>
              <a:gd name="adj2" fmla="val 50005"/>
            </a:avLst>
          </a:prstGeom>
          <a:solidFill>
            <a:schemeClr val="accent2"/>
          </a:solidFill>
          <a:ln w="12700">
            <a:noFill/>
            <a:miter lim="800000"/>
            <a:headEnd/>
            <a:tailEnd/>
          </a:ln>
          <a:effectLst>
            <a:outerShdw dist="107763" dir="2700000" algn="ctr" rotWithShape="0">
              <a:schemeClr val="bg2"/>
            </a:outerShdw>
          </a:effectLst>
        </p:spPr>
        <p:txBody>
          <a:bodyPr wrap="none" anchor="ctr"/>
          <a:lstStyle/>
          <a:p>
            <a:pPr fontAlgn="auto">
              <a:spcBef>
                <a:spcPts val="0"/>
              </a:spcBef>
              <a:spcAft>
                <a:spcPts val="0"/>
              </a:spcAft>
              <a:defRPr/>
            </a:pPr>
            <a:endParaRPr lang="el-GR">
              <a:latin typeface="+mn-lt"/>
              <a:cs typeface="+mn-cs"/>
            </a:endParaRPr>
          </a:p>
        </p:txBody>
      </p:sp>
      <p:sp>
        <p:nvSpPr>
          <p:cNvPr id="37898" name="AutoShape 10"/>
          <p:cNvSpPr>
            <a:spLocks noChangeArrowheads="1"/>
          </p:cNvSpPr>
          <p:nvPr/>
        </p:nvSpPr>
        <p:spPr bwMode="auto">
          <a:xfrm rot="5400000">
            <a:off x="6045200" y="3321050"/>
            <a:ext cx="3879850" cy="1860550"/>
          </a:xfrm>
          <a:prstGeom prst="cube">
            <a:avLst>
              <a:gd name="adj" fmla="val 8755"/>
            </a:avLst>
          </a:prstGeom>
          <a:solidFill>
            <a:srgbClr val="00B0F0"/>
          </a:solidFill>
          <a:ln w="12700">
            <a:solidFill>
              <a:srgbClr val="000000"/>
            </a:solidFill>
            <a:miter lim="800000"/>
            <a:headEnd/>
            <a:tailEnd/>
          </a:ln>
          <a:effectLst>
            <a:outerShdw dist="71842" dir="2700000" algn="ctr" rotWithShape="0">
              <a:schemeClr val="bg2"/>
            </a:outerShdw>
          </a:effectLst>
        </p:spPr>
        <p:txBody>
          <a:bodyPr rot="10800000" vert="eaVert" wrap="none" lIns="103998" tIns="51286" rIns="103998" bIns="51286" anchor="ctr"/>
          <a:lstStyle/>
          <a:p>
            <a:pPr algn="ctr" defTabSz="820738" eaLnBrk="0" fontAlgn="auto" hangingPunct="0">
              <a:lnSpc>
                <a:spcPct val="90000"/>
              </a:lnSpc>
              <a:spcBef>
                <a:spcPts val="0"/>
              </a:spcBef>
              <a:spcAft>
                <a:spcPts val="0"/>
              </a:spcAft>
              <a:defRPr/>
            </a:pPr>
            <a:endParaRPr lang="en-US" sz="2000" b="1" dirty="0">
              <a:solidFill>
                <a:srgbClr val="000000"/>
              </a:solidFill>
              <a:latin typeface="+mn-lt"/>
              <a:cs typeface="+mn-cs"/>
            </a:endParaRP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Αδράνεια,</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αντίσταση,</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απόρριψη,</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και πολιτική</a:t>
            </a:r>
            <a:endParaRPr lang="en-US" sz="2000" b="1" dirty="0">
              <a:solidFill>
                <a:srgbClr val="000000"/>
              </a:solidFill>
              <a:latin typeface="+mn-lt"/>
              <a:cs typeface="+mn-cs"/>
            </a:endParaRPr>
          </a:p>
          <a:p>
            <a:pPr algn="ctr" defTabSz="820738" eaLnBrk="0" fontAlgn="auto" hangingPunct="0">
              <a:lnSpc>
                <a:spcPct val="90000"/>
              </a:lnSpc>
              <a:spcBef>
                <a:spcPts val="0"/>
              </a:spcBef>
              <a:spcAft>
                <a:spcPts val="0"/>
              </a:spcAft>
              <a:defRPr/>
            </a:pPr>
            <a:endParaRPr lang="en-US" sz="2000" b="1" dirty="0">
              <a:solidFill>
                <a:srgbClr val="000000"/>
              </a:solidFill>
              <a:latin typeface="+mn-lt"/>
              <a:cs typeface="+mn-cs"/>
            </a:endParaRP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Συνήθως </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σημαίνει</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"Δεν είστε</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προσκεκλημένοι</a:t>
            </a:r>
          </a:p>
          <a:p>
            <a:pPr algn="ctr" defTabSz="820738" eaLnBrk="0" fontAlgn="auto" hangingPunct="0">
              <a:lnSpc>
                <a:spcPct val="90000"/>
              </a:lnSpc>
              <a:spcBef>
                <a:spcPts val="0"/>
              </a:spcBef>
              <a:spcAft>
                <a:spcPts val="0"/>
              </a:spcAft>
              <a:defRPr/>
            </a:pPr>
            <a:r>
              <a:rPr lang="el-GR" sz="2000" b="1" dirty="0" smtClean="0">
                <a:solidFill>
                  <a:srgbClr val="000000"/>
                </a:solidFill>
                <a:latin typeface="+mn-lt"/>
                <a:cs typeface="+mn-cs"/>
              </a:rPr>
              <a:t>εδώ "</a:t>
            </a:r>
            <a:endParaRPr lang="en-US" sz="2000" b="1" dirty="0">
              <a:solidFill>
                <a:srgbClr val="000000"/>
              </a:solidFill>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checkerboard(across)">
                                      <p:cBhvr>
                                        <p:cTn id="7" dur="500"/>
                                        <p:tgtEl>
                                          <p:spTgt spid="3789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7893"/>
                                        </p:tgtEl>
                                        <p:attrNameLst>
                                          <p:attrName>style.visibility</p:attrName>
                                        </p:attrNameLst>
                                      </p:cBhvr>
                                      <p:to>
                                        <p:strVal val="visible"/>
                                      </p:to>
                                    </p:set>
                                    <p:anim calcmode="lin" valueType="num">
                                      <p:cBhvr additive="base">
                                        <p:cTn id="12" dur="500" fill="hold"/>
                                        <p:tgtEl>
                                          <p:spTgt spid="37893"/>
                                        </p:tgtEl>
                                        <p:attrNameLst>
                                          <p:attrName>ppt_x</p:attrName>
                                        </p:attrNameLst>
                                      </p:cBhvr>
                                      <p:tavLst>
                                        <p:tav tm="0">
                                          <p:val>
                                            <p:strVal val="0-#ppt_w/2"/>
                                          </p:val>
                                        </p:tav>
                                        <p:tav tm="100000">
                                          <p:val>
                                            <p:strVal val="#ppt_x"/>
                                          </p:val>
                                        </p:tav>
                                      </p:tavLst>
                                    </p:anim>
                                    <p:anim calcmode="lin" valueType="num">
                                      <p:cBhvr additive="base">
                                        <p:cTn id="13" dur="500" fill="hold"/>
                                        <p:tgtEl>
                                          <p:spTgt spid="3789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7894"/>
                                        </p:tgtEl>
                                        <p:attrNameLst>
                                          <p:attrName>style.visibility</p:attrName>
                                        </p:attrNameLst>
                                      </p:cBhvr>
                                      <p:to>
                                        <p:strVal val="visible"/>
                                      </p:to>
                                    </p:set>
                                    <p:animEffect transition="in" filter="checkerboard(across)">
                                      <p:cBhvr>
                                        <p:cTn id="18" dur="500"/>
                                        <p:tgtEl>
                                          <p:spTgt spid="3789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7895"/>
                                        </p:tgtEl>
                                        <p:attrNameLst>
                                          <p:attrName>style.visibility</p:attrName>
                                        </p:attrNameLst>
                                      </p:cBhvr>
                                      <p:to>
                                        <p:strVal val="visible"/>
                                      </p:to>
                                    </p:set>
                                    <p:anim calcmode="lin" valueType="num">
                                      <p:cBhvr additive="base">
                                        <p:cTn id="23" dur="500" fill="hold"/>
                                        <p:tgtEl>
                                          <p:spTgt spid="37895"/>
                                        </p:tgtEl>
                                        <p:attrNameLst>
                                          <p:attrName>ppt_x</p:attrName>
                                        </p:attrNameLst>
                                      </p:cBhvr>
                                      <p:tavLst>
                                        <p:tav tm="0">
                                          <p:val>
                                            <p:strVal val="0-#ppt_w/2"/>
                                          </p:val>
                                        </p:tav>
                                        <p:tav tm="100000">
                                          <p:val>
                                            <p:strVal val="#ppt_x"/>
                                          </p:val>
                                        </p:tav>
                                      </p:tavLst>
                                    </p:anim>
                                    <p:anim calcmode="lin" valueType="num">
                                      <p:cBhvr additive="base">
                                        <p:cTn id="24" dur="500" fill="hold"/>
                                        <p:tgtEl>
                                          <p:spTgt spid="3789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7896"/>
                                        </p:tgtEl>
                                        <p:attrNameLst>
                                          <p:attrName>style.visibility</p:attrName>
                                        </p:attrNameLst>
                                      </p:cBhvr>
                                      <p:to>
                                        <p:strVal val="visible"/>
                                      </p:to>
                                    </p:set>
                                    <p:animEffect transition="in" filter="checkerboard(across)">
                                      <p:cBhvr>
                                        <p:cTn id="29" dur="500"/>
                                        <p:tgtEl>
                                          <p:spTgt spid="3789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7897"/>
                                        </p:tgtEl>
                                        <p:attrNameLst>
                                          <p:attrName>style.visibility</p:attrName>
                                        </p:attrNameLst>
                                      </p:cBhvr>
                                      <p:to>
                                        <p:strVal val="visible"/>
                                      </p:to>
                                    </p:set>
                                    <p:anim calcmode="lin" valueType="num">
                                      <p:cBhvr additive="base">
                                        <p:cTn id="34" dur="500" fill="hold"/>
                                        <p:tgtEl>
                                          <p:spTgt spid="37897"/>
                                        </p:tgtEl>
                                        <p:attrNameLst>
                                          <p:attrName>ppt_x</p:attrName>
                                        </p:attrNameLst>
                                      </p:cBhvr>
                                      <p:tavLst>
                                        <p:tav tm="0">
                                          <p:val>
                                            <p:strVal val="0-#ppt_w/2"/>
                                          </p:val>
                                        </p:tav>
                                        <p:tav tm="100000">
                                          <p:val>
                                            <p:strVal val="#ppt_x"/>
                                          </p:val>
                                        </p:tav>
                                      </p:tavLst>
                                    </p:anim>
                                    <p:anim calcmode="lin" valueType="num">
                                      <p:cBhvr additive="base">
                                        <p:cTn id="35" dur="500" fill="hold"/>
                                        <p:tgtEl>
                                          <p:spTgt spid="3789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37898"/>
                                        </p:tgtEl>
                                        <p:attrNameLst>
                                          <p:attrName>style.visibility</p:attrName>
                                        </p:attrNameLst>
                                      </p:cBhvr>
                                      <p:to>
                                        <p:strVal val="visible"/>
                                      </p:to>
                                    </p:set>
                                    <p:animEffect transition="in" filter="checkerboard(across)">
                                      <p:cBhvr>
                                        <p:cTn id="40" dur="500"/>
                                        <p:tgtEl>
                                          <p:spTgt spid="37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nimBg="1" autoUpdateAnimBg="0"/>
      <p:bldP spid="37893" grpId="0" animBg="1"/>
      <p:bldP spid="37894" grpId="0" animBg="1" autoUpdateAnimBg="0"/>
      <p:bldP spid="37895" grpId="0" animBg="1"/>
      <p:bldP spid="37896" grpId="0" animBg="1" autoUpdateAnimBg="0"/>
      <p:bldP spid="37897" grpId="0" animBg="1"/>
      <p:bldP spid="3789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836712"/>
            <a:ext cx="8229600" cy="1143000"/>
          </a:xfrm>
        </p:spPr>
        <p:txBody>
          <a:bodyPr>
            <a:normAutofit fontScale="90000"/>
          </a:bodyPr>
          <a:lstStyle/>
          <a:p>
            <a:r>
              <a:rPr lang="el-GR" dirty="0" smtClean="0">
                <a:solidFill>
                  <a:srgbClr val="0000CC"/>
                </a:solidFill>
              </a:rPr>
              <a:t>Λάθη</a:t>
            </a:r>
            <a:r>
              <a:rPr lang="en-US" dirty="0" smtClean="0">
                <a:solidFill>
                  <a:srgbClr val="0000CC"/>
                </a:solidFill>
              </a:rPr>
              <a:t> </a:t>
            </a:r>
            <a:r>
              <a:rPr lang="el-GR" dirty="0" smtClean="0">
                <a:solidFill>
                  <a:srgbClr val="0000CC"/>
                </a:solidFill>
              </a:rPr>
              <a:t>κατά την εφαρμογή του διεθνούς προγράμματος της Ολοκληρωμένης Επικοινωνίας Μάρκετινγκ</a:t>
            </a:r>
            <a:r>
              <a:rPr lang="el-GR" dirty="0" smtClean="0"/>
              <a:t/>
            </a:r>
            <a:br>
              <a:rPr lang="el-GR" dirty="0" smtClean="0"/>
            </a:br>
            <a:endParaRPr lang="el-GR" dirty="0"/>
          </a:p>
        </p:txBody>
      </p:sp>
      <p:sp>
        <p:nvSpPr>
          <p:cNvPr id="4" name="3 - Θέση αριθμού διαφάνειας"/>
          <p:cNvSpPr>
            <a:spLocks noGrp="1"/>
          </p:cNvSpPr>
          <p:nvPr>
            <p:ph type="sldNum" sz="quarter" idx="12"/>
          </p:nvPr>
        </p:nvSpPr>
        <p:spPr>
          <a:xfrm>
            <a:off x="7010400" y="6492875"/>
            <a:ext cx="2133600" cy="365125"/>
          </a:xfrm>
        </p:spPr>
        <p:txBody>
          <a:bodyPr/>
          <a:lstStyle/>
          <a:p>
            <a:fld id="{53C4726A-630D-4CB4-B088-BAB00F4188E9}" type="slidenum">
              <a:rPr lang="el-GR" smtClean="0"/>
              <a:pPr/>
              <a:t>25</a:t>
            </a:fld>
            <a:endParaRPr lang="el-GR" dirty="0"/>
          </a:p>
        </p:txBody>
      </p:sp>
      <p:pic>
        <p:nvPicPr>
          <p:cNvPr id="156674" name="Picture 2" descr="http://cdn2.thegrindstone.com/wp-content/uploads/2011/06/mistakes.jpg"/>
          <p:cNvPicPr>
            <a:picLocks noChangeAspect="1" noChangeArrowheads="1"/>
          </p:cNvPicPr>
          <p:nvPr/>
        </p:nvPicPr>
        <p:blipFill>
          <a:blip r:embed="rId2" cstate="print"/>
          <a:srcRect/>
          <a:stretch>
            <a:fillRect/>
          </a:stretch>
        </p:blipFill>
        <p:spPr bwMode="auto">
          <a:xfrm>
            <a:off x="755576" y="2276872"/>
            <a:ext cx="7776864" cy="4286250"/>
          </a:xfrm>
          <a:prstGeom prst="rect">
            <a:avLst/>
          </a:prstGeom>
          <a:noFill/>
        </p:spPr>
      </p:pic>
      <p:sp>
        <p:nvSpPr>
          <p:cNvPr id="6" name="5 - TextBox"/>
          <p:cNvSpPr txBox="1"/>
          <p:nvPr/>
        </p:nvSpPr>
        <p:spPr>
          <a:xfrm>
            <a:off x="0" y="6453336"/>
            <a:ext cx="6084168" cy="404664"/>
          </a:xfrm>
          <a:prstGeom prst="rect">
            <a:avLst/>
          </a:prstGeom>
        </p:spPr>
        <p:txBody>
          <a:bodyPr vert="horz" wrap="square" lIns="91440" tIns="45720" rIns="91440" bIns="45720" rtlCol="0" anchor="ctr">
            <a:normAutofit/>
          </a:bodyPr>
          <a:lstStyle/>
          <a:p>
            <a:r>
              <a:rPr lang="en-US" sz="1050" dirty="0" smtClean="0"/>
              <a:t>http://cdn2.thegrindstone.com/wp-content/uploads/2011/06/mistakes.jpg</a:t>
            </a:r>
            <a:endParaRPr lang="el-GR" sz="1050" dirty="0"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6351" y="8111"/>
            <a:ext cx="8964487" cy="1399033"/>
          </a:xfrm>
        </p:spPr>
        <p:txBody>
          <a:bodyPr lIns="90488" tIns="44450" rIns="90488" bIns="44450">
            <a:normAutofit fontScale="90000"/>
          </a:bodyPr>
          <a:lstStyle/>
          <a:p>
            <a:pPr marL="484632">
              <a:defRPr/>
            </a:pPr>
            <a:r>
              <a:rPr lang="el-GR" b="1" dirty="0">
                <a:solidFill>
                  <a:srgbClr val="0000CC"/>
                </a:solidFill>
              </a:rPr>
              <a:t>Λάθη του Διεθνούς προγράμματος επικοινωνίας</a:t>
            </a:r>
            <a:endParaRPr lang="en-US" dirty="0" smtClean="0">
              <a:solidFill>
                <a:schemeClr val="accent1">
                  <a:tint val="83000"/>
                  <a:satMod val="150000"/>
                </a:schemeClr>
              </a:solidFill>
              <a:latin typeface="Trebuchet MS" pitchFamily="34" charset="0"/>
            </a:endParaRPr>
          </a:p>
        </p:txBody>
      </p:sp>
      <p:sp>
        <p:nvSpPr>
          <p:cNvPr id="57349" name="Rectangle 5"/>
          <p:cNvSpPr>
            <a:spLocks noGrp="1" noChangeArrowheads="1"/>
          </p:cNvSpPr>
          <p:nvPr>
            <p:ph idx="1"/>
          </p:nvPr>
        </p:nvSpPr>
        <p:spPr>
          <a:xfrm>
            <a:off x="4536504" y="4573413"/>
            <a:ext cx="4572000" cy="2239963"/>
          </a:xfrm>
        </p:spPr>
        <p:txBody>
          <a:bodyPr lIns="90488" tIns="44450" rIns="90488" bIns="44450"/>
          <a:lstStyle/>
          <a:p>
            <a:pPr eaLnBrk="1" hangingPunct="1">
              <a:lnSpc>
                <a:spcPct val="90000"/>
              </a:lnSpc>
              <a:buFont typeface="Wingdings 2" pitchFamily="18" charset="2"/>
              <a:buNone/>
            </a:pPr>
            <a:r>
              <a:rPr lang="en-US" sz="2800" b="1" dirty="0" smtClean="0">
                <a:solidFill>
                  <a:srgbClr val="FF0000"/>
                </a:solidFill>
              </a:rPr>
              <a:t>…</a:t>
            </a:r>
            <a:r>
              <a:rPr lang="el-GR" sz="2800" b="1" dirty="0" smtClean="0">
                <a:solidFill>
                  <a:srgbClr val="FF0000"/>
                </a:solidFill>
              </a:rPr>
              <a:t> Ο κόκκινος κύκλος ως σήμα κατατεθέν δεν ήταν δημοφιλής στην Ασία λόγω της ομοιότητάς του με την Ιαπωνική σημαία!</a:t>
            </a:r>
            <a:endParaRPr lang="en-US" sz="2800" b="1" dirty="0" smtClean="0">
              <a:solidFill>
                <a:srgbClr val="FF0000"/>
              </a:solidFill>
            </a:endParaRPr>
          </a:p>
        </p:txBody>
      </p:sp>
      <p:sp>
        <p:nvSpPr>
          <p:cNvPr id="9" name="Slide Number Placeholder 5"/>
          <p:cNvSpPr>
            <a:spLocks noGrp="1"/>
          </p:cNvSpPr>
          <p:nvPr>
            <p:ph type="sldNum" sz="quarter" idx="12"/>
          </p:nvPr>
        </p:nvSpPr>
        <p:spPr/>
        <p:txBody>
          <a:bodyPr/>
          <a:lstStyle/>
          <a:p>
            <a:pPr>
              <a:defRPr/>
            </a:pPr>
            <a:fld id="{B5025E03-A43E-47D9-B74C-BEBB730F5673}" type="slidenum">
              <a:rPr lang="el-GR"/>
              <a:pPr>
                <a:defRPr/>
              </a:pPr>
              <a:t>26</a:t>
            </a:fld>
            <a:endParaRPr lang="el-GR"/>
          </a:p>
        </p:txBody>
      </p:sp>
      <p:sp>
        <p:nvSpPr>
          <p:cNvPr id="57346"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l-GR">
              <a:latin typeface="Century Gothic" pitchFamily="34" charset="0"/>
            </a:endParaRPr>
          </a:p>
        </p:txBody>
      </p:sp>
      <p:sp>
        <p:nvSpPr>
          <p:cNvPr id="57347"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l-GR">
              <a:latin typeface="Century Gothic" pitchFamily="34" charset="0"/>
            </a:endParaRPr>
          </a:p>
        </p:txBody>
      </p:sp>
      <p:pic>
        <p:nvPicPr>
          <p:cNvPr id="87042" name="Picture 2" descr="http://d1qv53vvfy0ptp.cloudfront.net/wp-content/uploads/di/2011/09/4497214122_1de9f34257_z.jpg"/>
          <p:cNvPicPr>
            <a:picLocks noChangeAspect="1" noChangeArrowheads="1"/>
          </p:cNvPicPr>
          <p:nvPr/>
        </p:nvPicPr>
        <p:blipFill>
          <a:blip r:embed="rId3" cstate="print"/>
          <a:srcRect/>
          <a:stretch>
            <a:fillRect/>
          </a:stretch>
        </p:blipFill>
        <p:spPr bwMode="auto">
          <a:xfrm>
            <a:off x="357158" y="1285860"/>
            <a:ext cx="4071966" cy="4143404"/>
          </a:xfrm>
          <a:prstGeom prst="rect">
            <a:avLst/>
          </a:prstGeom>
          <a:noFill/>
        </p:spPr>
      </p:pic>
      <p:sp>
        <p:nvSpPr>
          <p:cNvPr id="11" name="10 - TextBox"/>
          <p:cNvSpPr txBox="1"/>
          <p:nvPr/>
        </p:nvSpPr>
        <p:spPr>
          <a:xfrm>
            <a:off x="0" y="6357934"/>
            <a:ext cx="4000528" cy="500066"/>
          </a:xfrm>
          <a:prstGeom prst="rect">
            <a:avLst/>
          </a:prstGeom>
        </p:spPr>
        <p:txBody>
          <a:bodyPr vert="horz" wrap="square" lIns="91440" tIns="45720" rIns="91440" bIns="45720" rtlCol="0" anchor="ctr">
            <a:normAutofit/>
          </a:bodyPr>
          <a:lstStyle/>
          <a:p>
            <a:r>
              <a:rPr lang="en-US" sz="1050" dirty="0" smtClean="0"/>
              <a:t>http://d1qv53vvfy0ptp.cloudfront.net/wp-content/uploads/di/2011/09/4497214122_1de9f34257_z.jpg</a:t>
            </a:r>
            <a:endParaRPr lang="el-GR" sz="1050" dirty="0" smtClean="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36512" y="44624"/>
            <a:ext cx="9180512" cy="936104"/>
          </a:xfrm>
        </p:spPr>
        <p:txBody>
          <a:bodyPr lIns="90488" tIns="44450" rIns="90488" bIns="44450">
            <a:normAutofit fontScale="90000"/>
          </a:bodyPr>
          <a:lstStyle/>
          <a:p>
            <a:pPr marL="484632">
              <a:defRPr/>
            </a:pPr>
            <a:r>
              <a:rPr lang="el-GR" b="1" dirty="0">
                <a:solidFill>
                  <a:srgbClr val="0000CC"/>
                </a:solidFill>
              </a:rPr>
              <a:t>Λάθη του Διεθνούς προγράμματος επικοινωνίας</a:t>
            </a:r>
            <a:endParaRPr lang="en-US" dirty="0" smtClean="0">
              <a:solidFill>
                <a:schemeClr val="accent1">
                  <a:tint val="83000"/>
                  <a:satMod val="150000"/>
                </a:schemeClr>
              </a:solidFill>
              <a:latin typeface="Trebuchet MS" pitchFamily="34" charset="0"/>
            </a:endParaRPr>
          </a:p>
        </p:txBody>
      </p:sp>
      <p:sp>
        <p:nvSpPr>
          <p:cNvPr id="61445" name="Rectangle 5"/>
          <p:cNvSpPr>
            <a:spLocks noGrp="1" noChangeArrowheads="1"/>
          </p:cNvSpPr>
          <p:nvPr>
            <p:ph idx="1"/>
          </p:nvPr>
        </p:nvSpPr>
        <p:spPr>
          <a:xfrm>
            <a:off x="0" y="4714884"/>
            <a:ext cx="9144000" cy="1800200"/>
          </a:xfrm>
        </p:spPr>
        <p:txBody>
          <a:bodyPr lIns="90488" tIns="44450" rIns="90488" bIns="44450">
            <a:normAutofit lnSpcReduction="10000"/>
          </a:bodyPr>
          <a:lstStyle/>
          <a:p>
            <a:pPr eaLnBrk="1" hangingPunct="1">
              <a:lnSpc>
                <a:spcPct val="90000"/>
              </a:lnSpc>
            </a:pPr>
            <a:endParaRPr lang="en-US" sz="2800" dirty="0" smtClean="0">
              <a:latin typeface="Trebuchet MS" pitchFamily="34" charset="0"/>
            </a:endParaRPr>
          </a:p>
          <a:p>
            <a:pPr eaLnBrk="1" hangingPunct="1">
              <a:lnSpc>
                <a:spcPct val="90000"/>
              </a:lnSpc>
            </a:pPr>
            <a:endParaRPr lang="en-US" sz="2800" dirty="0" smtClean="0">
              <a:latin typeface="Trebuchet MS" pitchFamily="34" charset="0"/>
            </a:endParaRPr>
          </a:p>
          <a:p>
            <a:pPr eaLnBrk="1" hangingPunct="1">
              <a:lnSpc>
                <a:spcPct val="90000"/>
              </a:lnSpc>
              <a:buFont typeface="Wingdings 2" pitchFamily="18" charset="2"/>
              <a:buNone/>
            </a:pPr>
            <a:r>
              <a:rPr lang="en-US" sz="2800" b="1" dirty="0" smtClean="0">
                <a:solidFill>
                  <a:srgbClr val="FF0000"/>
                </a:solidFill>
              </a:rPr>
              <a:t>…</a:t>
            </a:r>
            <a:r>
              <a:rPr lang="el-GR" sz="2800" b="1" dirty="0" smtClean="0">
                <a:solidFill>
                  <a:srgbClr val="FF0000"/>
                </a:solidFill>
              </a:rPr>
              <a:t>Η διαφήμιση κολόνιας που παρουσιάζει έναν άνδρα να δέχεται </a:t>
            </a:r>
            <a:r>
              <a:rPr lang="en-US" sz="2800" b="1" dirty="0" smtClean="0">
                <a:solidFill>
                  <a:srgbClr val="FF0000"/>
                </a:solidFill>
              </a:rPr>
              <a:t>“</a:t>
            </a:r>
            <a:r>
              <a:rPr lang="el-GR" sz="2800" b="1" dirty="0" smtClean="0">
                <a:solidFill>
                  <a:srgbClr val="FF0000"/>
                </a:solidFill>
              </a:rPr>
              <a:t>επίθεση</a:t>
            </a:r>
            <a:r>
              <a:rPr lang="en-US" sz="2800" b="1" dirty="0" smtClean="0">
                <a:solidFill>
                  <a:srgbClr val="FF0000"/>
                </a:solidFill>
              </a:rPr>
              <a:t>” </a:t>
            </a:r>
            <a:r>
              <a:rPr lang="el-GR" sz="2800" b="1" dirty="0" smtClean="0">
                <a:solidFill>
                  <a:srgbClr val="FF0000"/>
                </a:solidFill>
              </a:rPr>
              <a:t>από γυναίκες απέτυχε στην Αφρική!</a:t>
            </a:r>
            <a:endParaRPr lang="en-US" sz="2500" b="1" dirty="0" smtClean="0">
              <a:solidFill>
                <a:srgbClr val="FF0000"/>
              </a:solidFill>
            </a:endParaRPr>
          </a:p>
          <a:p>
            <a:pPr eaLnBrk="1" hangingPunct="1">
              <a:lnSpc>
                <a:spcPct val="90000"/>
              </a:lnSpc>
            </a:pPr>
            <a:endParaRPr lang="en-US" sz="2500" dirty="0" smtClean="0"/>
          </a:p>
        </p:txBody>
      </p:sp>
      <p:sp>
        <p:nvSpPr>
          <p:cNvPr id="9" name="Slide Number Placeholder 5"/>
          <p:cNvSpPr>
            <a:spLocks noGrp="1"/>
          </p:cNvSpPr>
          <p:nvPr>
            <p:ph type="sldNum" sz="quarter" idx="12"/>
          </p:nvPr>
        </p:nvSpPr>
        <p:spPr/>
        <p:txBody>
          <a:bodyPr/>
          <a:lstStyle/>
          <a:p>
            <a:pPr>
              <a:defRPr/>
            </a:pPr>
            <a:fld id="{5E9DD46A-9342-428D-8A09-6465362714BB}" type="slidenum">
              <a:rPr lang="el-GR"/>
              <a:pPr>
                <a:defRPr/>
              </a:pPr>
              <a:t>27</a:t>
            </a:fld>
            <a:endParaRPr lang="el-GR"/>
          </a:p>
        </p:txBody>
      </p:sp>
      <p:sp>
        <p:nvSpPr>
          <p:cNvPr id="6144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l-GR">
              <a:latin typeface="Century Gothic" pitchFamily="34" charset="0"/>
            </a:endParaRPr>
          </a:p>
        </p:txBody>
      </p:sp>
      <p:sp>
        <p:nvSpPr>
          <p:cNvPr id="6144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l-GR">
              <a:latin typeface="Century Gothic" pitchFamily="34" charset="0"/>
            </a:endParaRPr>
          </a:p>
        </p:txBody>
      </p:sp>
      <p:pic>
        <p:nvPicPr>
          <p:cNvPr id="10" name="Picture 5" descr="SpecSavers_0012"/>
          <p:cNvPicPr>
            <a:picLocks noChangeAspect="1" noChangeArrowheads="1"/>
          </p:cNvPicPr>
          <p:nvPr/>
        </p:nvPicPr>
        <p:blipFill>
          <a:blip r:embed="rId3" cstate="print"/>
          <a:srcRect/>
          <a:stretch>
            <a:fillRect/>
          </a:stretch>
        </p:blipFill>
        <p:spPr bwMode="auto">
          <a:xfrm>
            <a:off x="607864" y="1052736"/>
            <a:ext cx="7964786" cy="4479542"/>
          </a:xfrm>
          <a:prstGeom prst="rect">
            <a:avLst/>
          </a:prstGeom>
          <a:noFill/>
          <a:ln w="9525">
            <a:noFill/>
            <a:miter lim="800000"/>
            <a:headEnd/>
            <a:tailEnd/>
          </a:ln>
        </p:spPr>
      </p:pic>
      <p:sp>
        <p:nvSpPr>
          <p:cNvPr id="8" name="7 - TextBox"/>
          <p:cNvSpPr txBox="1"/>
          <p:nvPr/>
        </p:nvSpPr>
        <p:spPr>
          <a:xfrm>
            <a:off x="0" y="6715124"/>
            <a:ext cx="4714876" cy="142876"/>
          </a:xfrm>
          <a:prstGeom prst="rect">
            <a:avLst/>
          </a:prstGeom>
        </p:spPr>
        <p:txBody>
          <a:bodyPr vert="horz" wrap="square" lIns="91440" tIns="45720" rIns="91440" bIns="45720" rtlCol="0" anchor="ctr">
            <a:noAutofit/>
          </a:bodyPr>
          <a:lstStyle/>
          <a:p>
            <a:r>
              <a:rPr lang="en-US" sz="1050" dirty="0" smtClean="0"/>
              <a:t>http://www.unomarcomms.com.au/files/1613/9650/9362/Brand_attraction.jpg</a:t>
            </a:r>
            <a:endParaRPr lang="el-GR" sz="1050" dirty="0" smtClean="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36512" y="44624"/>
            <a:ext cx="8964488" cy="1399032"/>
          </a:xfrm>
        </p:spPr>
        <p:txBody>
          <a:bodyPr lIns="90488" tIns="44450" rIns="90488" bIns="44450">
            <a:normAutofit fontScale="90000"/>
          </a:bodyPr>
          <a:lstStyle/>
          <a:p>
            <a:pPr marL="484632">
              <a:defRPr/>
            </a:pPr>
            <a:r>
              <a:rPr lang="el-GR" b="1" dirty="0">
                <a:solidFill>
                  <a:srgbClr val="0000CC"/>
                </a:solidFill>
              </a:rPr>
              <a:t>Λάθη του Διεθνούς προγράμματος επικοινωνίας</a:t>
            </a:r>
            <a:endParaRPr lang="en-US" dirty="0" smtClean="0">
              <a:solidFill>
                <a:schemeClr val="accent1">
                  <a:tint val="83000"/>
                  <a:satMod val="150000"/>
                </a:schemeClr>
              </a:solidFill>
              <a:latin typeface="Trebuchet MS" pitchFamily="34" charset="0"/>
            </a:endParaRPr>
          </a:p>
        </p:txBody>
      </p:sp>
      <p:sp>
        <p:nvSpPr>
          <p:cNvPr id="63493" name="Rectangle 5"/>
          <p:cNvSpPr>
            <a:spLocks noGrp="1" noChangeArrowheads="1"/>
          </p:cNvSpPr>
          <p:nvPr>
            <p:ph idx="1"/>
          </p:nvPr>
        </p:nvSpPr>
        <p:spPr>
          <a:xfrm>
            <a:off x="4286248" y="3500438"/>
            <a:ext cx="4857752" cy="2942068"/>
          </a:xfrm>
        </p:spPr>
        <p:txBody>
          <a:bodyPr lIns="90488" tIns="44450" rIns="90488" bIns="44450">
            <a:normAutofit fontScale="62500" lnSpcReduction="20000"/>
          </a:bodyPr>
          <a:lstStyle/>
          <a:p>
            <a:pPr eaLnBrk="1" hangingPunct="1">
              <a:lnSpc>
                <a:spcPct val="90000"/>
              </a:lnSpc>
            </a:pPr>
            <a:endParaRPr lang="en-US" sz="2500" dirty="0" smtClean="0">
              <a:latin typeface="Trebuchet MS" pitchFamily="34" charset="0"/>
            </a:endParaRPr>
          </a:p>
          <a:p>
            <a:pPr eaLnBrk="1" hangingPunct="1">
              <a:lnSpc>
                <a:spcPct val="90000"/>
              </a:lnSpc>
              <a:buFont typeface="Wingdings 2" pitchFamily="18" charset="2"/>
              <a:buNone/>
            </a:pPr>
            <a:r>
              <a:rPr lang="en-US" sz="4600" b="1" dirty="0" smtClean="0">
                <a:solidFill>
                  <a:srgbClr val="FF0000"/>
                </a:solidFill>
              </a:rPr>
              <a:t>…</a:t>
            </a:r>
            <a:r>
              <a:rPr lang="el-GR" sz="4600" b="1" dirty="0" smtClean="0">
                <a:solidFill>
                  <a:srgbClr val="FF0000"/>
                </a:solidFill>
              </a:rPr>
              <a:t> Διαφήμιση που απεικόνιζε έναν άνδρα με τον σκύλο του απέτυχε επίσης στην Αφρική καθώς εκεί ο σκύλος δεν θεωρείται ο καλύτερος φίλος του ανθρώπου!</a:t>
            </a:r>
            <a:endParaRPr lang="en-US" sz="4600" b="1" dirty="0" smtClean="0">
              <a:solidFill>
                <a:srgbClr val="FF0000"/>
              </a:solidFill>
            </a:endParaRPr>
          </a:p>
        </p:txBody>
      </p:sp>
      <p:sp>
        <p:nvSpPr>
          <p:cNvPr id="9" name="Slide Number Placeholder 5"/>
          <p:cNvSpPr>
            <a:spLocks noGrp="1"/>
          </p:cNvSpPr>
          <p:nvPr>
            <p:ph type="sldNum" sz="quarter" idx="12"/>
          </p:nvPr>
        </p:nvSpPr>
        <p:spPr>
          <a:xfrm>
            <a:off x="7010400" y="6215082"/>
            <a:ext cx="2133600" cy="365125"/>
          </a:xfrm>
        </p:spPr>
        <p:txBody>
          <a:bodyPr/>
          <a:lstStyle/>
          <a:p>
            <a:pPr>
              <a:defRPr/>
            </a:pPr>
            <a:fld id="{038C7438-694A-451F-A5E9-4A22BA6444EE}" type="slidenum">
              <a:rPr lang="el-GR"/>
              <a:pPr>
                <a:defRPr/>
              </a:pPr>
              <a:t>28</a:t>
            </a:fld>
            <a:endParaRPr lang="el-GR" dirty="0"/>
          </a:p>
        </p:txBody>
      </p:sp>
      <p:sp>
        <p:nvSpPr>
          <p:cNvPr id="63490"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l-GR">
              <a:latin typeface="Century Gothic" pitchFamily="34" charset="0"/>
            </a:endParaRPr>
          </a:p>
        </p:txBody>
      </p:sp>
      <p:pic>
        <p:nvPicPr>
          <p:cNvPr id="83970" name="Picture 2" descr="http://images.medicaldaily.com/sites/medicaldaily.com/files/styles/full_breakpoints_theme_medicaldaily_desktop_1x/public/2015/03/23/man-playing-dog-park.jpg"/>
          <p:cNvPicPr>
            <a:picLocks noChangeAspect="1" noChangeArrowheads="1"/>
          </p:cNvPicPr>
          <p:nvPr/>
        </p:nvPicPr>
        <p:blipFill>
          <a:blip r:embed="rId3" cstate="print"/>
          <a:srcRect/>
          <a:stretch>
            <a:fillRect/>
          </a:stretch>
        </p:blipFill>
        <p:spPr bwMode="auto">
          <a:xfrm>
            <a:off x="0" y="1571612"/>
            <a:ext cx="4230004" cy="2928958"/>
          </a:xfrm>
          <a:prstGeom prst="rect">
            <a:avLst/>
          </a:prstGeom>
          <a:noFill/>
        </p:spPr>
      </p:pic>
      <p:sp>
        <p:nvSpPr>
          <p:cNvPr id="11" name="10 - TextBox"/>
          <p:cNvSpPr txBox="1"/>
          <p:nvPr/>
        </p:nvSpPr>
        <p:spPr>
          <a:xfrm>
            <a:off x="0" y="6429396"/>
            <a:ext cx="9144000" cy="428604"/>
          </a:xfrm>
          <a:prstGeom prst="rect">
            <a:avLst/>
          </a:prstGeom>
        </p:spPr>
        <p:txBody>
          <a:bodyPr vert="horz" wrap="square" lIns="91440" tIns="45720" rIns="91440" bIns="45720" rtlCol="0" anchor="ctr">
            <a:normAutofit/>
          </a:bodyPr>
          <a:lstStyle/>
          <a:p>
            <a:r>
              <a:rPr lang="en-US" sz="1050" dirty="0" smtClean="0"/>
              <a:t>http://images.medicaldaily.com/sites/medicaldaily.com/files/styles/full_breakpoints_theme_medicaldaily_desktop_1x/public/2015/03/23/man-playing-dog-park.jpg</a:t>
            </a:r>
            <a:endParaRPr lang="el-GR" sz="1050" dirty="0"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0" y="-142900"/>
            <a:ext cx="8964488" cy="1399032"/>
          </a:xfrm>
        </p:spPr>
        <p:txBody>
          <a:bodyPr lIns="90488" tIns="44450" rIns="90488" bIns="44450">
            <a:normAutofit fontScale="90000"/>
          </a:bodyPr>
          <a:lstStyle/>
          <a:p>
            <a:pPr marL="484632">
              <a:defRPr/>
            </a:pPr>
            <a:r>
              <a:rPr lang="el-GR" b="1" dirty="0">
                <a:solidFill>
                  <a:srgbClr val="0000CC"/>
                </a:solidFill>
              </a:rPr>
              <a:t>Λάθη του Διεθνούς προγράμματος επικοινωνίας</a:t>
            </a:r>
            <a:endParaRPr lang="en-US" dirty="0" smtClean="0">
              <a:solidFill>
                <a:schemeClr val="accent1">
                  <a:tint val="83000"/>
                  <a:satMod val="150000"/>
                </a:schemeClr>
              </a:solidFill>
              <a:latin typeface="Trebuchet MS" pitchFamily="34" charset="0"/>
            </a:endParaRPr>
          </a:p>
        </p:txBody>
      </p:sp>
      <p:sp>
        <p:nvSpPr>
          <p:cNvPr id="24581" name="Rectangle 5"/>
          <p:cNvSpPr>
            <a:spLocks noGrp="1" noChangeArrowheads="1"/>
          </p:cNvSpPr>
          <p:nvPr>
            <p:ph idx="1"/>
          </p:nvPr>
        </p:nvSpPr>
        <p:spPr>
          <a:xfrm>
            <a:off x="285720" y="1214422"/>
            <a:ext cx="8643998" cy="5429288"/>
          </a:xfrm>
          <a:solidFill>
            <a:srgbClr val="CCECFF"/>
          </a:solidFill>
        </p:spPr>
        <p:txBody>
          <a:bodyPr lIns="90488" tIns="44450" rIns="90488" bIns="44450">
            <a:normAutofit fontScale="55000" lnSpcReduction="20000"/>
          </a:bodyPr>
          <a:lstStyle/>
          <a:p>
            <a:pPr marL="448056" indent="-384048" eaLnBrk="1" fontAlgn="auto" hangingPunct="1">
              <a:lnSpc>
                <a:spcPct val="120000"/>
              </a:lnSpc>
              <a:spcAft>
                <a:spcPts val="0"/>
              </a:spcAft>
              <a:buFont typeface="Wingdings 2"/>
              <a:buChar char=""/>
              <a:defRPr/>
            </a:pPr>
            <a:r>
              <a:rPr lang="el-GR" sz="3800" dirty="0" smtClean="0"/>
              <a:t>Το</a:t>
            </a:r>
            <a:r>
              <a:rPr lang="en-US" sz="3800" dirty="0" smtClean="0"/>
              <a:t> </a:t>
            </a:r>
            <a:r>
              <a:rPr lang="en-US" sz="3800" b="1" dirty="0" smtClean="0"/>
              <a:t>Chevy Nova </a:t>
            </a:r>
            <a:r>
              <a:rPr lang="el-GR" sz="3800" b="1" dirty="0" smtClean="0"/>
              <a:t> </a:t>
            </a:r>
            <a:r>
              <a:rPr lang="el-GR" sz="3800" dirty="0" smtClean="0"/>
              <a:t>δεν πούλησε ποτέ στις ισπανόφωνες χώρες</a:t>
            </a:r>
            <a:r>
              <a:rPr lang="en-US" sz="3800" dirty="0" smtClean="0"/>
              <a:t>.  </a:t>
            </a:r>
            <a:endParaRPr lang="el-GR" sz="3800" dirty="0" smtClean="0"/>
          </a:p>
          <a:p>
            <a:pPr marL="447675" indent="0" eaLnBrk="1" fontAlgn="auto" hangingPunct="1">
              <a:lnSpc>
                <a:spcPct val="120000"/>
              </a:lnSpc>
              <a:spcAft>
                <a:spcPts val="0"/>
              </a:spcAft>
              <a:buNone/>
              <a:defRPr/>
            </a:pPr>
            <a:r>
              <a:rPr lang="en-US" sz="3800" dirty="0" smtClean="0"/>
              <a:t>(‘no </a:t>
            </a:r>
            <a:r>
              <a:rPr lang="en-US" sz="3800" dirty="0" err="1" smtClean="0"/>
              <a:t>va</a:t>
            </a:r>
            <a:r>
              <a:rPr lang="en-US" sz="3800" dirty="0" smtClean="0"/>
              <a:t>’)</a:t>
            </a:r>
            <a:endParaRPr lang="el-GR" sz="3800" dirty="0" smtClean="0"/>
          </a:p>
          <a:p>
            <a:pPr marL="448056" indent="-384048" eaLnBrk="1" fontAlgn="auto" hangingPunct="1">
              <a:lnSpc>
                <a:spcPct val="120000"/>
              </a:lnSpc>
              <a:spcAft>
                <a:spcPts val="0"/>
              </a:spcAft>
              <a:buNone/>
              <a:defRPr/>
            </a:pPr>
            <a:endParaRPr lang="en-US" sz="3800" dirty="0" smtClean="0"/>
          </a:p>
          <a:p>
            <a:pPr marL="448056" indent="-384048" eaLnBrk="1" fontAlgn="auto" hangingPunct="1">
              <a:lnSpc>
                <a:spcPct val="120000"/>
              </a:lnSpc>
              <a:spcAft>
                <a:spcPts val="0"/>
              </a:spcAft>
              <a:buFont typeface="Wingdings 2"/>
              <a:buChar char=""/>
              <a:defRPr/>
            </a:pPr>
            <a:r>
              <a:rPr lang="el-GR" sz="3800" b="1" dirty="0" smtClean="0"/>
              <a:t>Η </a:t>
            </a:r>
            <a:r>
              <a:rPr lang="en-US" sz="3800" b="1" dirty="0" smtClean="0"/>
              <a:t>Pepsi </a:t>
            </a:r>
            <a:r>
              <a:rPr lang="el-GR" sz="3800" b="1" dirty="0" smtClean="0"/>
              <a:t>στην Κίνα</a:t>
            </a:r>
            <a:r>
              <a:rPr lang="en-US" sz="3800" dirty="0" smtClean="0"/>
              <a:t>: "Pepsi Brings You Back to Life"  </a:t>
            </a:r>
            <a:r>
              <a:rPr lang="en-US" sz="3800" dirty="0" smtClean="0">
                <a:sym typeface="Wingdings" pitchFamily="2" charset="2"/>
              </a:rPr>
              <a:t></a:t>
            </a:r>
            <a:r>
              <a:rPr lang="el-GR" sz="3800" dirty="0" smtClean="0">
                <a:sym typeface="Wingdings" pitchFamily="2" charset="2"/>
              </a:rPr>
              <a:t> στα κινέζικα μεταφράστηκε ως</a:t>
            </a:r>
            <a:r>
              <a:rPr lang="en-US" sz="3800" dirty="0" smtClean="0"/>
              <a:t> "Pepsi Brings Your Ancestors Back from the Grave.“</a:t>
            </a:r>
            <a:endParaRPr lang="el-GR" sz="3800" dirty="0" smtClean="0"/>
          </a:p>
          <a:p>
            <a:pPr marL="448056" indent="-384048" eaLnBrk="1" fontAlgn="auto" hangingPunct="1">
              <a:lnSpc>
                <a:spcPct val="120000"/>
              </a:lnSpc>
              <a:spcAft>
                <a:spcPts val="0"/>
              </a:spcAft>
              <a:buNone/>
              <a:defRPr/>
            </a:pPr>
            <a:endParaRPr lang="en-US" sz="3800" dirty="0" smtClean="0"/>
          </a:p>
          <a:p>
            <a:pPr marL="448056" indent="-384048" eaLnBrk="1" fontAlgn="auto" hangingPunct="1">
              <a:lnSpc>
                <a:spcPct val="120000"/>
              </a:lnSpc>
              <a:spcAft>
                <a:spcPts val="0"/>
              </a:spcAft>
              <a:buFont typeface="Wingdings 2"/>
              <a:buChar char=""/>
              <a:defRPr/>
            </a:pPr>
            <a:r>
              <a:rPr lang="el-GR" sz="3800" dirty="0" smtClean="0"/>
              <a:t>Το αμερικανικό σλόγκαν των τσιγάρων </a:t>
            </a:r>
            <a:r>
              <a:rPr lang="en-US" sz="3800" b="1" dirty="0" smtClean="0"/>
              <a:t>Salem</a:t>
            </a:r>
            <a:r>
              <a:rPr lang="en-US" sz="3800" dirty="0" smtClean="0"/>
              <a:t>, 'Salem - Feeling Free', </a:t>
            </a:r>
            <a:r>
              <a:rPr lang="el-GR" sz="3800" dirty="0" smtClean="0"/>
              <a:t>μεταφράστηκε στα ιαπωνικά ως</a:t>
            </a:r>
            <a:r>
              <a:rPr lang="en-US" sz="3800" dirty="0" smtClean="0"/>
              <a:t>: "When smoking Salem, you will feel so refreshed that your mind seems to be free and empty.“</a:t>
            </a:r>
            <a:endParaRPr lang="el-GR" sz="3800" dirty="0" smtClean="0"/>
          </a:p>
          <a:p>
            <a:pPr marL="448056" indent="-384048" eaLnBrk="1" fontAlgn="auto" hangingPunct="1">
              <a:lnSpc>
                <a:spcPct val="120000"/>
              </a:lnSpc>
              <a:spcAft>
                <a:spcPts val="0"/>
              </a:spcAft>
              <a:buNone/>
              <a:defRPr/>
            </a:pPr>
            <a:endParaRPr lang="en-US" sz="3800" dirty="0" smtClean="0"/>
          </a:p>
          <a:p>
            <a:pPr marL="448056" indent="-384048" eaLnBrk="1" fontAlgn="auto" hangingPunct="1">
              <a:lnSpc>
                <a:spcPct val="120000"/>
              </a:lnSpc>
              <a:spcAft>
                <a:spcPts val="0"/>
              </a:spcAft>
              <a:buFont typeface="Wingdings 2"/>
              <a:buChar char=""/>
              <a:defRPr/>
            </a:pPr>
            <a:r>
              <a:rPr lang="el-GR" sz="3800" dirty="0" smtClean="0"/>
              <a:t>Η πολύ πετυχημένη καμπάνια της</a:t>
            </a:r>
            <a:r>
              <a:rPr lang="en-US" sz="3800" dirty="0" smtClean="0"/>
              <a:t> Dairy Association’s </a:t>
            </a:r>
            <a:r>
              <a:rPr lang="en-US" sz="3800" b="1" dirty="0" smtClean="0"/>
              <a:t>“Got Milk?”</a:t>
            </a:r>
            <a:r>
              <a:rPr lang="el-GR" sz="3800" b="1" dirty="0" smtClean="0"/>
              <a:t> </a:t>
            </a:r>
            <a:r>
              <a:rPr lang="el-GR" sz="3800" dirty="0" smtClean="0"/>
              <a:t>τους προέτρεψε να επεκτείνουν τη διαφήμιση και στο Μεξικό. Σύντομα ανακάλυψαν πως η ισπανική μετάφραση ήταν:</a:t>
            </a:r>
            <a:r>
              <a:rPr lang="en-US" sz="3800" dirty="0" smtClean="0"/>
              <a:t>“Are You Lactating?”</a:t>
            </a:r>
          </a:p>
          <a:p>
            <a:pPr marL="448056" indent="-384048" eaLnBrk="1" fontAlgn="auto" hangingPunct="1">
              <a:lnSpc>
                <a:spcPct val="120000"/>
              </a:lnSpc>
              <a:spcAft>
                <a:spcPts val="0"/>
              </a:spcAft>
              <a:buFont typeface="Wingdings 2"/>
              <a:buChar char=""/>
              <a:defRPr/>
            </a:pPr>
            <a:endParaRPr lang="en-US" sz="2500" dirty="0" smtClean="0"/>
          </a:p>
        </p:txBody>
      </p:sp>
      <p:sp>
        <p:nvSpPr>
          <p:cNvPr id="6" name="Slide Number Placeholder 5"/>
          <p:cNvSpPr>
            <a:spLocks noGrp="1"/>
          </p:cNvSpPr>
          <p:nvPr>
            <p:ph type="sldNum" sz="quarter" idx="12"/>
          </p:nvPr>
        </p:nvSpPr>
        <p:spPr/>
        <p:txBody>
          <a:bodyPr/>
          <a:lstStyle/>
          <a:p>
            <a:pPr>
              <a:defRPr/>
            </a:pPr>
            <a:fld id="{1EE77B7B-957C-4C89-A2B6-75C85A4D2183}" type="slidenum">
              <a:rPr lang="el-GR"/>
              <a:pPr>
                <a:defRPr/>
              </a:pPr>
              <a:t>29</a:t>
            </a:fld>
            <a:endParaRPr lang="el-GR"/>
          </a:p>
        </p:txBody>
      </p:sp>
      <p:sp>
        <p:nvSpPr>
          <p:cNvPr id="65538"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l-GR">
              <a:latin typeface="Century Gothic" pitchFamily="34" charset="0"/>
            </a:endParaRPr>
          </a:p>
        </p:txBody>
      </p:sp>
      <p:sp>
        <p:nvSpPr>
          <p:cNvPr id="65539"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l-GR">
              <a:latin typeface="Century Gothic"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additive="base">
                                        <p:cTn id="7" dur="500" fill="hold"/>
                                        <p:tgtEl>
                                          <p:spTgt spid="2458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81">
                                            <p:txEl>
                                              <p:pRg st="1" end="1"/>
                                            </p:txEl>
                                          </p:spTgt>
                                        </p:tgtEl>
                                        <p:attrNameLst>
                                          <p:attrName>style.visibility</p:attrName>
                                        </p:attrNameLst>
                                      </p:cBhvr>
                                      <p:to>
                                        <p:strVal val="visible"/>
                                      </p:to>
                                    </p:set>
                                    <p:anim calcmode="lin" valueType="num">
                                      <p:cBhvr additive="base">
                                        <p:cTn id="13" dur="500" fill="hold"/>
                                        <p:tgtEl>
                                          <p:spTgt spid="2458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8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581">
                                            <p:txEl>
                                              <p:pRg st="3" end="3"/>
                                            </p:txEl>
                                          </p:spTgt>
                                        </p:tgtEl>
                                        <p:attrNameLst>
                                          <p:attrName>style.visibility</p:attrName>
                                        </p:attrNameLst>
                                      </p:cBhvr>
                                      <p:to>
                                        <p:strVal val="visible"/>
                                      </p:to>
                                    </p:set>
                                    <p:anim calcmode="lin" valueType="num">
                                      <p:cBhvr additive="base">
                                        <p:cTn id="19" dur="500" fill="hold"/>
                                        <p:tgtEl>
                                          <p:spTgt spid="2458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8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581">
                                            <p:txEl>
                                              <p:pRg st="5" end="5"/>
                                            </p:txEl>
                                          </p:spTgt>
                                        </p:tgtEl>
                                        <p:attrNameLst>
                                          <p:attrName>style.visibility</p:attrName>
                                        </p:attrNameLst>
                                      </p:cBhvr>
                                      <p:to>
                                        <p:strVal val="visible"/>
                                      </p:to>
                                    </p:set>
                                    <p:anim calcmode="lin" valueType="num">
                                      <p:cBhvr additive="base">
                                        <p:cTn id="25" dur="500" fill="hold"/>
                                        <p:tgtEl>
                                          <p:spTgt spid="2458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8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581">
                                            <p:txEl>
                                              <p:pRg st="7" end="7"/>
                                            </p:txEl>
                                          </p:spTgt>
                                        </p:tgtEl>
                                        <p:attrNameLst>
                                          <p:attrName>style.visibility</p:attrName>
                                        </p:attrNameLst>
                                      </p:cBhvr>
                                      <p:to>
                                        <p:strVal val="visible"/>
                                      </p:to>
                                    </p:set>
                                    <p:anim calcmode="lin" valueType="num">
                                      <p:cBhvr additive="base">
                                        <p:cTn id="31" dur="500" fill="hold"/>
                                        <p:tgtEl>
                                          <p:spTgt spid="24581">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8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7"/>
          <p:cNvSpPr>
            <a:spLocks noGrp="1"/>
          </p:cNvSpPr>
          <p:nvPr>
            <p:ph type="title"/>
          </p:nvPr>
        </p:nvSpPr>
        <p:spPr/>
        <p:txBody>
          <a:bodyPr/>
          <a:lstStyle/>
          <a:p>
            <a:pPr eaLnBrk="1" hangingPunct="1"/>
            <a:r>
              <a:rPr lang="el-GR" altLang="en-US" dirty="0" smtClean="0"/>
              <a:t>Άδειες Χρήσης</a:t>
            </a:r>
          </a:p>
        </p:txBody>
      </p:sp>
      <p:sp>
        <p:nvSpPr>
          <p:cNvPr id="9219" name="Subtitle 8"/>
          <p:cNvSpPr>
            <a:spLocks noGrp="1"/>
          </p:cNvSpPr>
          <p:nvPr>
            <p:ph idx="1"/>
          </p:nvPr>
        </p:nvSpPr>
        <p:spPr/>
        <p:txBody>
          <a:bodyPr/>
          <a:lstStyle/>
          <a:p>
            <a:pPr eaLnBrk="1" hangingPunct="1"/>
            <a:r>
              <a:rPr lang="el-GR" altLang="en-US" sz="2800" dirty="0" smtClean="0"/>
              <a:t>Το παρόν εκπαιδευτικό υλικό υπόκειται σε</a:t>
            </a:r>
            <a:r>
              <a:rPr lang="en-US" altLang="en-US" sz="2800" dirty="0" smtClean="0"/>
              <a:t> </a:t>
            </a:r>
            <a:r>
              <a:rPr lang="el-GR" altLang="en-US" sz="2800" dirty="0" smtClean="0"/>
              <a:t>άδειες χρήσης </a:t>
            </a:r>
            <a:r>
              <a:rPr lang="en-US" altLang="en-US" sz="2800" dirty="0" smtClean="0"/>
              <a:t>Creative Commons. </a:t>
            </a:r>
          </a:p>
        </p:txBody>
      </p:sp>
      <p:sp>
        <p:nvSpPr>
          <p:cNvPr id="9220" name="Slide Number Placeholder 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BABDFCD-DE1D-45FA-B467-2618E71A0A92}" type="slidenum">
              <a:rPr lang="el-GR" altLang="en-US" sz="1400"/>
              <a:pPr>
                <a:spcBef>
                  <a:spcPct val="0"/>
                </a:spcBef>
                <a:buFontTx/>
                <a:buNone/>
              </a:pPr>
              <a:t>3</a:t>
            </a:fld>
            <a:endParaRPr lang="el-GR" altLang="en-US" sz="1400" dirty="0"/>
          </a:p>
        </p:txBody>
      </p:sp>
      <p:pic>
        <p:nvPicPr>
          <p:cNvPr id="9221" name="Picture 5"/>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13075" y="5235575"/>
            <a:ext cx="3071813" cy="107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649048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00CC"/>
                </a:solidFill>
              </a:rPr>
              <a:t>Διεθνείς στρατηγικές προώθησης</a:t>
            </a:r>
            <a:r>
              <a:rPr lang="en-US" altLang="en-US" dirty="0" smtClean="0"/>
              <a:t/>
            </a:r>
            <a:br>
              <a:rPr lang="en-US" altLang="en-US" dirty="0" smtClean="0"/>
            </a:br>
            <a:endParaRPr lang="el-GR" dirty="0"/>
          </a:p>
        </p:txBody>
      </p:sp>
      <p:sp>
        <p:nvSpPr>
          <p:cNvPr id="4" name="3 - Θέση αριθμού διαφάνειας"/>
          <p:cNvSpPr>
            <a:spLocks noGrp="1"/>
          </p:cNvSpPr>
          <p:nvPr>
            <p:ph type="sldNum" sz="quarter" idx="12"/>
          </p:nvPr>
        </p:nvSpPr>
        <p:spPr/>
        <p:txBody>
          <a:bodyPr/>
          <a:lstStyle/>
          <a:p>
            <a:fld id="{53C4726A-630D-4CB4-B088-BAB00F4188E9}" type="slidenum">
              <a:rPr lang="el-GR" smtClean="0"/>
              <a:pPr/>
              <a:t>30</a:t>
            </a:fld>
            <a:endParaRPr lang="el-GR" dirty="0"/>
          </a:p>
        </p:txBody>
      </p:sp>
      <p:pic>
        <p:nvPicPr>
          <p:cNvPr id="155650" name="Picture 2" descr="http://www.brainscape.com/blog/wp-content/uploads/2012/09/Chess-Brain-Benefits-Play.jpg"/>
          <p:cNvPicPr>
            <a:picLocks noChangeAspect="1" noChangeArrowheads="1"/>
          </p:cNvPicPr>
          <p:nvPr/>
        </p:nvPicPr>
        <p:blipFill>
          <a:blip r:embed="rId2" cstate="print"/>
          <a:srcRect/>
          <a:stretch>
            <a:fillRect/>
          </a:stretch>
        </p:blipFill>
        <p:spPr bwMode="auto">
          <a:xfrm>
            <a:off x="810720" y="1196752"/>
            <a:ext cx="7649712" cy="4968552"/>
          </a:xfrm>
          <a:prstGeom prst="rect">
            <a:avLst/>
          </a:prstGeom>
          <a:noFill/>
        </p:spPr>
      </p:pic>
      <p:sp>
        <p:nvSpPr>
          <p:cNvPr id="6" name="5 - TextBox"/>
          <p:cNvSpPr txBox="1"/>
          <p:nvPr/>
        </p:nvSpPr>
        <p:spPr>
          <a:xfrm>
            <a:off x="0" y="6425952"/>
            <a:ext cx="5472608" cy="432048"/>
          </a:xfrm>
          <a:prstGeom prst="rect">
            <a:avLst/>
          </a:prstGeom>
        </p:spPr>
        <p:txBody>
          <a:bodyPr vert="horz" wrap="square" lIns="91440" tIns="45720" rIns="91440" bIns="45720" rtlCol="0" anchor="ctr">
            <a:normAutofit/>
          </a:bodyPr>
          <a:lstStyle/>
          <a:p>
            <a:r>
              <a:rPr lang="en-US" sz="1050" dirty="0" smtClean="0"/>
              <a:t>http://www.brainscape.com/blog/wp-content/uploads/2012/09/Chess-Brain-Benefits-Play.jpg</a:t>
            </a:r>
            <a:endParaRPr lang="el-GR" sz="1050" dirty="0"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8596" y="0"/>
            <a:ext cx="8229600" cy="1143000"/>
          </a:xfrm>
        </p:spPr>
        <p:txBody>
          <a:bodyPr>
            <a:normAutofit fontScale="90000"/>
          </a:bodyPr>
          <a:lstStyle/>
          <a:p>
            <a:pPr marL="484632" eaLnBrk="1" fontAlgn="auto" hangingPunct="1">
              <a:spcAft>
                <a:spcPts val="0"/>
              </a:spcAft>
              <a:defRPr/>
            </a:pPr>
            <a:r>
              <a:rPr lang="el-GR" sz="4000" b="1" dirty="0" smtClean="0">
                <a:solidFill>
                  <a:srgbClr val="0000CC"/>
                </a:solidFill>
                <a:effectLst/>
              </a:rPr>
              <a:t>Αποφάσεις του Διεθνούς προγράμματος επικοινωνίας</a:t>
            </a:r>
            <a:endParaRPr lang="en-US" sz="4000" b="1" dirty="0">
              <a:solidFill>
                <a:srgbClr val="0000CC"/>
              </a:solidFill>
              <a:effectLst/>
            </a:endParaRPr>
          </a:p>
        </p:txBody>
      </p:sp>
      <p:sp>
        <p:nvSpPr>
          <p:cNvPr id="28674" name="Rectangle 3"/>
          <p:cNvSpPr>
            <a:spLocks noGrp="1" noChangeArrowheads="1"/>
          </p:cNvSpPr>
          <p:nvPr>
            <p:ph idx="1"/>
          </p:nvPr>
        </p:nvSpPr>
        <p:spPr>
          <a:solidFill>
            <a:srgbClr val="CCECFF"/>
          </a:solidFill>
        </p:spPr>
        <p:txBody>
          <a:bodyPr>
            <a:normAutofit fontScale="92500" lnSpcReduction="10000"/>
          </a:bodyPr>
          <a:lstStyle/>
          <a:p>
            <a:pPr marL="609600" indent="-609600" eaLnBrk="1" hangingPunct="1">
              <a:buFont typeface="+mj-lt"/>
              <a:buAutoNum type="arabicPeriod"/>
            </a:pPr>
            <a:r>
              <a:rPr lang="el-GR" b="1" dirty="0" smtClean="0">
                <a:solidFill>
                  <a:srgbClr val="FF0000"/>
                </a:solidFill>
              </a:rPr>
              <a:t>Τυποποίηση ή Προσαρμογή των στοιχείων του προγράμματος ολοκληρωμένης επικοινωνίας μάρκετινγκ </a:t>
            </a:r>
          </a:p>
          <a:p>
            <a:pPr marL="609600" indent="-609600" eaLnBrk="1" hangingPunct="1">
              <a:buFont typeface="+mj-lt"/>
              <a:buAutoNum type="arabicPeriod"/>
            </a:pPr>
            <a:endParaRPr lang="en-US" b="1" dirty="0" smtClean="0">
              <a:solidFill>
                <a:srgbClr val="FF0000"/>
              </a:solidFill>
            </a:endParaRPr>
          </a:p>
          <a:p>
            <a:pPr marL="609600" indent="-609600" eaLnBrk="1" hangingPunct="1">
              <a:buFont typeface="+mj-lt"/>
              <a:buAutoNum type="arabicPeriod"/>
            </a:pPr>
            <a:r>
              <a:rPr lang="el-GR" b="1" dirty="0" smtClean="0">
                <a:solidFill>
                  <a:srgbClr val="FF0000"/>
                </a:solidFill>
              </a:rPr>
              <a:t>Ανάπτυξη του αποτελεσματικότερου μηνύματος ανάλογα με το τμήμα της αγοράς που αυτό απευθύνεται</a:t>
            </a:r>
          </a:p>
          <a:p>
            <a:pPr marL="609600" indent="-609600" eaLnBrk="1" hangingPunct="1">
              <a:buFont typeface="+mj-lt"/>
              <a:buAutoNum type="arabicPeriod"/>
            </a:pPr>
            <a:endParaRPr lang="el-GR" b="1" dirty="0" smtClean="0">
              <a:solidFill>
                <a:srgbClr val="FF0000"/>
              </a:solidFill>
            </a:endParaRPr>
          </a:p>
          <a:p>
            <a:pPr marL="609600" indent="-609600" eaLnBrk="1" hangingPunct="1">
              <a:buFont typeface="+mj-lt"/>
              <a:buAutoNum type="arabicPeriod"/>
            </a:pPr>
            <a:r>
              <a:rPr lang="el-GR" b="1" dirty="0" smtClean="0">
                <a:solidFill>
                  <a:srgbClr val="FF0000"/>
                </a:solidFill>
              </a:rPr>
              <a:t>Επιλογή των κατάλληλων μέσων</a:t>
            </a:r>
            <a:endParaRPr lang="en-US" b="1" dirty="0" smtClean="0">
              <a:solidFill>
                <a:srgbClr val="FF0000"/>
              </a:solidFill>
            </a:endParaRPr>
          </a:p>
        </p:txBody>
      </p:sp>
      <p:sp>
        <p:nvSpPr>
          <p:cNvPr id="4" name="Slide Number Placeholder 5"/>
          <p:cNvSpPr>
            <a:spLocks noGrp="1"/>
          </p:cNvSpPr>
          <p:nvPr>
            <p:ph type="sldNum" sz="quarter" idx="12"/>
          </p:nvPr>
        </p:nvSpPr>
        <p:spPr/>
        <p:txBody>
          <a:bodyPr/>
          <a:lstStyle/>
          <a:p>
            <a:pPr>
              <a:defRPr/>
            </a:pPr>
            <a:fld id="{AD07820B-920E-4B82-B6D3-0E87EF62AC61}" type="slidenum">
              <a:rPr lang="el-GR"/>
              <a:pPr>
                <a:defRPr/>
              </a:pPr>
              <a:t>31</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500" fill="hold"/>
                                        <p:tgtEl>
                                          <p:spTgt spid="2867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4">
                                            <p:txEl>
                                              <p:pRg st="2" end="2"/>
                                            </p:txEl>
                                          </p:spTgt>
                                        </p:tgtEl>
                                        <p:attrNameLst>
                                          <p:attrName>style.visibility</p:attrName>
                                        </p:attrNameLst>
                                      </p:cBhvr>
                                      <p:to>
                                        <p:strVal val="visible"/>
                                      </p:to>
                                    </p:set>
                                    <p:anim calcmode="lin" valueType="num">
                                      <p:cBhvr additive="base">
                                        <p:cTn id="13" dur="500" fill="hold"/>
                                        <p:tgtEl>
                                          <p:spTgt spid="2867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4">
                                            <p:txEl>
                                              <p:pRg st="4" end="4"/>
                                            </p:txEl>
                                          </p:spTgt>
                                        </p:tgtEl>
                                        <p:attrNameLst>
                                          <p:attrName>style.visibility</p:attrName>
                                        </p:attrNameLst>
                                      </p:cBhvr>
                                      <p:to>
                                        <p:strVal val="visible"/>
                                      </p:to>
                                    </p:set>
                                    <p:anim calcmode="lin" valueType="num">
                                      <p:cBhvr additive="base">
                                        <p:cTn id="19" dur="500" fill="hold"/>
                                        <p:tgtEl>
                                          <p:spTgt spid="2867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type="title"/>
          </p:nvPr>
        </p:nvSpPr>
        <p:spPr>
          <a:xfrm>
            <a:off x="642910" y="0"/>
            <a:ext cx="7772400" cy="1143000"/>
          </a:xfrm>
        </p:spPr>
        <p:txBody>
          <a:bodyPr>
            <a:normAutofit fontScale="90000"/>
          </a:bodyPr>
          <a:lstStyle/>
          <a:p>
            <a:pPr marL="484632" eaLnBrk="1" fontAlgn="auto" hangingPunct="1">
              <a:spcAft>
                <a:spcPts val="0"/>
              </a:spcAft>
              <a:defRPr/>
            </a:pPr>
            <a:r>
              <a:rPr lang="el-GR" b="1" dirty="0" smtClean="0">
                <a:solidFill>
                  <a:srgbClr val="0000CC"/>
                </a:solidFill>
              </a:rPr>
              <a:t>Παγκόσμιες στρατηγικές προώθησης</a:t>
            </a:r>
            <a:endParaRPr lang="en-US" b="1" dirty="0">
              <a:solidFill>
                <a:srgbClr val="0000CC"/>
              </a:solidFill>
            </a:endParaRPr>
          </a:p>
        </p:txBody>
      </p:sp>
      <p:sp>
        <p:nvSpPr>
          <p:cNvPr id="30722" name="Rectangle 2"/>
          <p:cNvSpPr>
            <a:spLocks noGrp="1" noChangeArrowheads="1"/>
          </p:cNvSpPr>
          <p:nvPr>
            <p:ph idx="1"/>
          </p:nvPr>
        </p:nvSpPr>
        <p:spPr>
          <a:xfrm>
            <a:off x="611188" y="1916113"/>
            <a:ext cx="7772400" cy="4191000"/>
          </a:xfrm>
          <a:solidFill>
            <a:srgbClr val="CCECFF"/>
          </a:solidFill>
        </p:spPr>
        <p:txBody>
          <a:bodyPr>
            <a:normAutofit lnSpcReduction="10000"/>
          </a:bodyPr>
          <a:lstStyle/>
          <a:p>
            <a:pPr lvl="1" eaLnBrk="1" hangingPunct="1"/>
            <a:r>
              <a:rPr lang="el-GR" sz="3200" b="1" u="sng" dirty="0" smtClean="0">
                <a:solidFill>
                  <a:srgbClr val="FF0000"/>
                </a:solidFill>
              </a:rPr>
              <a:t>Τυποποιημένη</a:t>
            </a:r>
            <a:r>
              <a:rPr lang="el-GR" sz="3200" b="1" u="sng" dirty="0" smtClean="0"/>
              <a:t> </a:t>
            </a:r>
            <a:r>
              <a:rPr lang="el-GR" sz="3200" u="sng" dirty="0" smtClean="0"/>
              <a:t>παγκόσμια επικοινωνία</a:t>
            </a:r>
            <a:endParaRPr lang="en-US" sz="3200" u="sng" dirty="0" smtClean="0"/>
          </a:p>
          <a:p>
            <a:pPr lvl="2" eaLnBrk="1" hangingPunct="1"/>
            <a:r>
              <a:rPr lang="en-US" sz="2800" dirty="0" smtClean="0"/>
              <a:t> </a:t>
            </a:r>
            <a:r>
              <a:rPr lang="el-GR" sz="2800" dirty="0" smtClean="0"/>
              <a:t>Το θέμα της διαφήμισης είναι τυποποιημένο αλλά με μικρές ανάλογα με τη χώρα</a:t>
            </a:r>
            <a:endParaRPr lang="en-US" sz="2800" dirty="0" smtClean="0"/>
          </a:p>
          <a:p>
            <a:pPr lvl="2" eaLnBrk="1" hangingPunct="1">
              <a:buFont typeface="Wingdings 2" pitchFamily="18" charset="2"/>
              <a:buNone/>
            </a:pPr>
            <a:endParaRPr lang="en-US" sz="2800" dirty="0" smtClean="0"/>
          </a:p>
          <a:p>
            <a:pPr lvl="1" eaLnBrk="1" hangingPunct="1"/>
            <a:r>
              <a:rPr lang="el-GR" sz="3200" b="1" u="sng" dirty="0" smtClean="0">
                <a:solidFill>
                  <a:srgbClr val="FF0000"/>
                </a:solidFill>
              </a:rPr>
              <a:t>Προσαρμοσμένη</a:t>
            </a:r>
            <a:r>
              <a:rPr lang="el-GR" sz="3200" b="1" u="sng" dirty="0" smtClean="0"/>
              <a:t> </a:t>
            </a:r>
            <a:r>
              <a:rPr lang="el-GR" sz="3200" u="sng" dirty="0" smtClean="0"/>
              <a:t>επικοινωνία</a:t>
            </a:r>
            <a:endParaRPr lang="en-US" sz="3200" u="sng" dirty="0" smtClean="0"/>
          </a:p>
          <a:p>
            <a:pPr lvl="2" eaLnBrk="1" hangingPunct="1"/>
            <a:r>
              <a:rPr lang="en-US" sz="2800" dirty="0" smtClean="0"/>
              <a:t> </a:t>
            </a:r>
            <a:r>
              <a:rPr lang="el-GR" sz="2800" dirty="0" smtClean="0"/>
              <a:t>Τα διαφημιστικά μηνύματα είναι πλήρως προσαρμοσμένα στην τοπική αγορά</a:t>
            </a:r>
            <a:endParaRPr lang="en-US" sz="2800" dirty="0" smtClean="0"/>
          </a:p>
        </p:txBody>
      </p:sp>
      <p:sp>
        <p:nvSpPr>
          <p:cNvPr id="5" name="Slide Number Placeholder 5"/>
          <p:cNvSpPr>
            <a:spLocks noGrp="1"/>
          </p:cNvSpPr>
          <p:nvPr>
            <p:ph type="sldNum" sz="quarter" idx="12"/>
          </p:nvPr>
        </p:nvSpPr>
        <p:spPr/>
        <p:txBody>
          <a:bodyPr/>
          <a:lstStyle/>
          <a:p>
            <a:pPr>
              <a:defRPr/>
            </a:pPr>
            <a:fld id="{169A8AA6-10EB-486E-9660-134E952DCF3C}" type="slidenum">
              <a:rPr lang="el-GR"/>
              <a:pPr>
                <a:defRPr/>
              </a:pPr>
              <a:t>32</a:t>
            </a:fld>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22">
                                            <p:txEl>
                                              <p:pRg st="1" end="1"/>
                                            </p:txEl>
                                          </p:spTgt>
                                        </p:tgtEl>
                                        <p:attrNameLst>
                                          <p:attrName>style.visibility</p:attrName>
                                        </p:attrNameLst>
                                      </p:cBhvr>
                                      <p:to>
                                        <p:strVal val="visible"/>
                                      </p:to>
                                    </p:set>
                                    <p:anim calcmode="lin" valueType="num">
                                      <p:cBhvr additive="base">
                                        <p:cTn id="7" dur="500" fill="hold"/>
                                        <p:tgtEl>
                                          <p:spTgt spid="3072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22">
                                            <p:txEl>
                                              <p:pRg st="3" end="3"/>
                                            </p:txEl>
                                          </p:spTgt>
                                        </p:tgtEl>
                                        <p:attrNameLst>
                                          <p:attrName>style.visibility</p:attrName>
                                        </p:attrNameLst>
                                      </p:cBhvr>
                                      <p:to>
                                        <p:strVal val="visible"/>
                                      </p:to>
                                    </p:set>
                                    <p:anim calcmode="lin" valueType="num">
                                      <p:cBhvr additive="base">
                                        <p:cTn id="11" dur="500" fill="hold"/>
                                        <p:tgtEl>
                                          <p:spTgt spid="3072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2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22">
                                            <p:txEl>
                                              <p:pRg st="0" end="0"/>
                                            </p:txEl>
                                          </p:spTgt>
                                        </p:tgtEl>
                                        <p:attrNameLst>
                                          <p:attrName>style.visibility</p:attrName>
                                        </p:attrNameLst>
                                      </p:cBhvr>
                                      <p:to>
                                        <p:strVal val="visible"/>
                                      </p:to>
                                    </p:set>
                                    <p:anim calcmode="lin" valueType="num">
                                      <p:cBhvr additive="base">
                                        <p:cTn id="15" dur="500" fill="hold"/>
                                        <p:tgtEl>
                                          <p:spTgt spid="3072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722">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22">
                                            <p:txEl>
                                              <p:pRg st="4" end="4"/>
                                            </p:txEl>
                                          </p:spTgt>
                                        </p:tgtEl>
                                        <p:attrNameLst>
                                          <p:attrName>style.visibility</p:attrName>
                                        </p:attrNameLst>
                                      </p:cBhvr>
                                      <p:to>
                                        <p:strVal val="visible"/>
                                      </p:to>
                                    </p:set>
                                    <p:anim calcmode="lin" valueType="num">
                                      <p:cBhvr additive="base">
                                        <p:cTn id="19" dur="500" fill="hold"/>
                                        <p:tgtEl>
                                          <p:spTgt spid="3072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00034" y="0"/>
            <a:ext cx="8229600" cy="1143000"/>
          </a:xfrm>
        </p:spPr>
        <p:txBody>
          <a:bodyPr/>
          <a:lstStyle/>
          <a:p>
            <a:pPr marL="484632" eaLnBrk="1" fontAlgn="auto" hangingPunct="1">
              <a:spcAft>
                <a:spcPts val="0"/>
              </a:spcAft>
              <a:defRPr/>
            </a:pPr>
            <a:r>
              <a:rPr lang="el-GR" altLang="en-US" b="1" dirty="0" smtClean="0">
                <a:solidFill>
                  <a:srgbClr val="0000CC"/>
                </a:solidFill>
              </a:rPr>
              <a:t>Διεθνής διάλογος για το </a:t>
            </a:r>
            <a:r>
              <a:rPr lang="en-US" altLang="en-US" b="1" dirty="0" smtClean="0">
                <a:solidFill>
                  <a:srgbClr val="0000CC"/>
                </a:solidFill>
              </a:rPr>
              <a:t>IMC</a:t>
            </a:r>
            <a:endParaRPr lang="en-US" altLang="en-US" b="1" dirty="0">
              <a:solidFill>
                <a:srgbClr val="0000CC"/>
              </a:solidFill>
            </a:endParaRPr>
          </a:p>
        </p:txBody>
      </p:sp>
      <p:sp>
        <p:nvSpPr>
          <p:cNvPr id="10" name="Slide Number Placeholder 22"/>
          <p:cNvSpPr>
            <a:spLocks noGrp="1"/>
          </p:cNvSpPr>
          <p:nvPr>
            <p:ph type="sldNum" sz="quarter" idx="12"/>
          </p:nvPr>
        </p:nvSpPr>
        <p:spPr/>
        <p:txBody>
          <a:bodyPr/>
          <a:lstStyle/>
          <a:p>
            <a:pPr>
              <a:defRPr/>
            </a:pPr>
            <a:fld id="{26105D15-B0F8-41D0-826B-D1EC02908B94}" type="slidenum">
              <a:rPr lang="el-GR"/>
              <a:pPr>
                <a:defRPr/>
              </a:pPr>
              <a:t>33</a:t>
            </a:fld>
            <a:endParaRPr lang="el-GR"/>
          </a:p>
        </p:txBody>
      </p:sp>
      <p:sp>
        <p:nvSpPr>
          <p:cNvPr id="30721" name="Slide Number Placeholder 4"/>
          <p:cNvSpPr txBox="1">
            <a:spLocks noGrp="1"/>
          </p:cNvSpPr>
          <p:nvPr/>
        </p:nvSpPr>
        <p:spPr bwMode="auto">
          <a:xfrm>
            <a:off x="7589838" y="6481763"/>
            <a:ext cx="503237" cy="301625"/>
          </a:xfrm>
          <a:prstGeom prst="rect">
            <a:avLst/>
          </a:prstGeom>
          <a:noFill/>
          <a:ln>
            <a:miter lim="800000"/>
            <a:headEnd/>
            <a:tailEnd/>
          </a:ln>
        </p:spPr>
        <p:txBody>
          <a:bodyPr anchor="b"/>
          <a:lstStyle/>
          <a:p>
            <a:pPr algn="ctr">
              <a:defRPr/>
            </a:pPr>
            <a:fld id="{6662B20F-5E57-4395-83A0-3E5F32DC6E7A}" type="slidenum">
              <a:rPr lang="en-US" sz="1200">
                <a:latin typeface="+mn-lt"/>
              </a:rPr>
              <a:pPr algn="ctr">
                <a:defRPr/>
              </a:pPr>
              <a:t>33</a:t>
            </a:fld>
            <a:endParaRPr lang="en-US" sz="1200">
              <a:latin typeface="+mn-lt"/>
            </a:endParaRPr>
          </a:p>
        </p:txBody>
      </p:sp>
      <p:sp>
        <p:nvSpPr>
          <p:cNvPr id="66563" name="AutoShape 3"/>
          <p:cNvSpPr>
            <a:spLocks noChangeArrowheads="1"/>
          </p:cNvSpPr>
          <p:nvPr/>
        </p:nvSpPr>
        <p:spPr bwMode="auto">
          <a:xfrm flipH="1">
            <a:off x="228600" y="1981200"/>
            <a:ext cx="3352800" cy="4114800"/>
          </a:xfrm>
          <a:prstGeom prst="homePlate">
            <a:avLst>
              <a:gd name="adj" fmla="val 33333"/>
            </a:avLst>
          </a:prstGeom>
          <a:ln>
            <a:headEnd/>
            <a:tailEnd/>
          </a:ln>
        </p:spPr>
        <p:style>
          <a:lnRef idx="0">
            <a:schemeClr val="accent3"/>
          </a:lnRef>
          <a:fillRef idx="3">
            <a:schemeClr val="accent3"/>
          </a:fillRef>
          <a:effectRef idx="3">
            <a:schemeClr val="accent3"/>
          </a:effectRef>
          <a:fontRef idx="minor">
            <a:schemeClr val="lt1"/>
          </a:fontRef>
        </p:style>
        <p:txBody>
          <a:bodyPr vert="eaVert" wrap="none" lIns="81204" tIns="39889" rIns="81204" bIns="39889"/>
          <a:lstStyle/>
          <a:p>
            <a:pPr algn="ctr" defTabSz="820738" eaLnBrk="0" fontAlgn="auto" hangingPunct="0">
              <a:lnSpc>
                <a:spcPct val="90000"/>
              </a:lnSpc>
              <a:spcBef>
                <a:spcPts val="0"/>
              </a:spcBef>
              <a:spcAft>
                <a:spcPts val="0"/>
              </a:spcAft>
              <a:defRPr/>
            </a:pPr>
            <a:endParaRPr lang="en-US" sz="2200" b="1"/>
          </a:p>
          <a:p>
            <a:pPr algn="ctr" defTabSz="820738" eaLnBrk="0" fontAlgn="auto" hangingPunct="0">
              <a:lnSpc>
                <a:spcPct val="90000"/>
              </a:lnSpc>
              <a:spcBef>
                <a:spcPts val="0"/>
              </a:spcBef>
              <a:spcAft>
                <a:spcPts val="0"/>
              </a:spcAft>
              <a:defRPr/>
            </a:pPr>
            <a:endParaRPr lang="en-US" sz="2200" b="1"/>
          </a:p>
        </p:txBody>
      </p:sp>
      <p:sp>
        <p:nvSpPr>
          <p:cNvPr id="66564" name="AutoShape 4"/>
          <p:cNvSpPr>
            <a:spLocks noChangeArrowheads="1"/>
          </p:cNvSpPr>
          <p:nvPr/>
        </p:nvSpPr>
        <p:spPr bwMode="auto">
          <a:xfrm rot="10800000" flipH="1">
            <a:off x="5791200" y="1981200"/>
            <a:ext cx="3048000" cy="4038600"/>
          </a:xfrm>
          <a:prstGeom prst="homePlate">
            <a:avLst>
              <a:gd name="adj" fmla="val 33333"/>
            </a:avLst>
          </a:prstGeom>
          <a:ln>
            <a:headEnd/>
            <a:tailEnd/>
          </a:ln>
        </p:spPr>
        <p:style>
          <a:lnRef idx="0">
            <a:schemeClr val="accent1"/>
          </a:lnRef>
          <a:fillRef idx="3">
            <a:schemeClr val="accent1"/>
          </a:fillRef>
          <a:effectRef idx="3">
            <a:schemeClr val="accent1"/>
          </a:effectRef>
          <a:fontRef idx="minor">
            <a:schemeClr val="lt1"/>
          </a:fontRef>
        </p:style>
        <p:txBody>
          <a:bodyPr rot="10800000" wrap="none" lIns="81204" tIns="39889" rIns="81204" bIns="39889"/>
          <a:lstStyle/>
          <a:p>
            <a:pPr algn="ctr" defTabSz="820738" eaLnBrk="0" fontAlgn="auto" hangingPunct="0">
              <a:lnSpc>
                <a:spcPct val="90000"/>
              </a:lnSpc>
              <a:spcBef>
                <a:spcPts val="0"/>
              </a:spcBef>
              <a:spcAft>
                <a:spcPts val="0"/>
              </a:spcAft>
              <a:defRPr/>
            </a:pPr>
            <a:endParaRPr lang="el-GR" sz="2200" b="1"/>
          </a:p>
        </p:txBody>
      </p:sp>
      <p:sp>
        <p:nvSpPr>
          <p:cNvPr id="66565" name="Rectangle 5"/>
          <p:cNvSpPr>
            <a:spLocks noChangeArrowheads="1"/>
          </p:cNvSpPr>
          <p:nvPr/>
        </p:nvSpPr>
        <p:spPr bwMode="auto">
          <a:xfrm>
            <a:off x="3707904" y="1981200"/>
            <a:ext cx="1930896" cy="41148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endParaRPr lang="el-GR"/>
          </a:p>
        </p:txBody>
      </p:sp>
      <p:sp>
        <p:nvSpPr>
          <p:cNvPr id="71691" name="Text Box 6"/>
          <p:cNvSpPr txBox="1">
            <a:spLocks noChangeArrowheads="1"/>
          </p:cNvSpPr>
          <p:nvPr/>
        </p:nvSpPr>
        <p:spPr bwMode="auto">
          <a:xfrm>
            <a:off x="1143000" y="2057400"/>
            <a:ext cx="2590800" cy="4016484"/>
          </a:xfrm>
          <a:prstGeom prst="rect">
            <a:avLst/>
          </a:prstGeom>
          <a:noFill/>
          <a:ln w="9525">
            <a:noFill/>
            <a:miter lim="800000"/>
            <a:headEnd/>
            <a:tailEnd/>
          </a:ln>
        </p:spPr>
        <p:txBody>
          <a:bodyPr>
            <a:spAutoFit/>
          </a:bodyPr>
          <a:lstStyle/>
          <a:p>
            <a:pPr>
              <a:spcBef>
                <a:spcPct val="50000"/>
              </a:spcBef>
            </a:pPr>
            <a:r>
              <a:rPr lang="en-US" sz="2400" b="1" dirty="0">
                <a:solidFill>
                  <a:srgbClr val="09090D"/>
                </a:solidFill>
                <a:latin typeface="+mn-lt"/>
              </a:rPr>
              <a:t>Theodore Levitt</a:t>
            </a:r>
            <a:r>
              <a:rPr lang="en-US" sz="2400" b="1" dirty="0" smtClean="0">
                <a:solidFill>
                  <a:srgbClr val="09090D"/>
                </a:solidFill>
                <a:latin typeface="+mn-lt"/>
              </a:rPr>
              <a:t>:</a:t>
            </a:r>
            <a:endParaRPr lang="el-GR" sz="2400" b="1" dirty="0" smtClean="0">
              <a:solidFill>
                <a:srgbClr val="09090D"/>
              </a:solidFill>
              <a:latin typeface="+mn-lt"/>
            </a:endParaRPr>
          </a:p>
          <a:p>
            <a:pPr>
              <a:spcBef>
                <a:spcPct val="50000"/>
              </a:spcBef>
            </a:pPr>
            <a:r>
              <a:rPr lang="el-GR" sz="2200" dirty="0" smtClean="0">
                <a:solidFill>
                  <a:srgbClr val="09090D"/>
                </a:solidFill>
                <a:latin typeface="+mn-lt"/>
              </a:rPr>
              <a:t>Οι εταιρείες θα πρέπει να λειτουργούν σαν να υπήρχε μόνο μία παγκόσμια αγορά δεδομένου ότι οι άνθρωποι υποκινούνται τις ίδιες επιθυμίες και θέλω.</a:t>
            </a:r>
            <a:endParaRPr lang="en-US" sz="2200" dirty="0">
              <a:solidFill>
                <a:srgbClr val="09090D"/>
              </a:solidFill>
              <a:latin typeface="+mn-lt"/>
            </a:endParaRPr>
          </a:p>
        </p:txBody>
      </p:sp>
      <p:sp>
        <p:nvSpPr>
          <p:cNvPr id="71692" name="Text Box 7"/>
          <p:cNvSpPr txBox="1">
            <a:spLocks noChangeArrowheads="1"/>
          </p:cNvSpPr>
          <p:nvPr/>
        </p:nvSpPr>
        <p:spPr bwMode="auto">
          <a:xfrm>
            <a:off x="5943600" y="2057400"/>
            <a:ext cx="2228850" cy="2631490"/>
          </a:xfrm>
          <a:prstGeom prst="rect">
            <a:avLst/>
          </a:prstGeom>
          <a:noFill/>
          <a:ln w="9525">
            <a:noFill/>
            <a:miter lim="800000"/>
            <a:headEnd/>
            <a:tailEnd/>
          </a:ln>
        </p:spPr>
        <p:txBody>
          <a:bodyPr>
            <a:spAutoFit/>
          </a:bodyPr>
          <a:lstStyle/>
          <a:p>
            <a:pPr>
              <a:spcBef>
                <a:spcPct val="50000"/>
              </a:spcBef>
            </a:pPr>
            <a:r>
              <a:rPr lang="en-US" sz="2200" b="1" dirty="0">
                <a:solidFill>
                  <a:srgbClr val="09090D"/>
                </a:solidFill>
                <a:latin typeface="+mn-lt"/>
              </a:rPr>
              <a:t>Phillip </a:t>
            </a:r>
            <a:r>
              <a:rPr lang="en-US" sz="2200" b="1" dirty="0" err="1">
                <a:solidFill>
                  <a:srgbClr val="09090D"/>
                </a:solidFill>
                <a:latin typeface="+mn-lt"/>
              </a:rPr>
              <a:t>Kotler</a:t>
            </a:r>
            <a:r>
              <a:rPr lang="en-US" sz="2200" b="1" dirty="0" smtClean="0">
                <a:solidFill>
                  <a:srgbClr val="09090D"/>
                </a:solidFill>
                <a:latin typeface="+mn-lt"/>
              </a:rPr>
              <a:t>:</a:t>
            </a:r>
            <a:endParaRPr lang="el-GR" sz="2200" b="1" dirty="0" smtClean="0">
              <a:solidFill>
                <a:srgbClr val="09090D"/>
              </a:solidFill>
              <a:latin typeface="+mn-lt"/>
            </a:endParaRPr>
          </a:p>
          <a:p>
            <a:pPr>
              <a:spcBef>
                <a:spcPct val="50000"/>
              </a:spcBef>
            </a:pPr>
            <a:r>
              <a:rPr lang="el-GR" sz="2200" dirty="0" smtClean="0">
                <a:solidFill>
                  <a:srgbClr val="09090D"/>
                </a:solidFill>
                <a:latin typeface="+mn-lt"/>
              </a:rPr>
              <a:t>Η επιτυχία βασίζεται στην ποικιλία, όχι στο να προσφέρεις το ίδιο προϊόν παντού. </a:t>
            </a:r>
            <a:endParaRPr lang="en-US" sz="2200" dirty="0">
              <a:solidFill>
                <a:srgbClr val="09090D"/>
              </a:solidFill>
              <a:latin typeface="+mn-lt"/>
            </a:endParaRPr>
          </a:p>
        </p:txBody>
      </p:sp>
      <p:sp>
        <p:nvSpPr>
          <p:cNvPr id="71693" name="Text Box 8"/>
          <p:cNvSpPr txBox="1">
            <a:spLocks noChangeArrowheads="1"/>
          </p:cNvSpPr>
          <p:nvPr/>
        </p:nvSpPr>
        <p:spPr bwMode="auto">
          <a:xfrm>
            <a:off x="3810000" y="2819400"/>
            <a:ext cx="1842120" cy="1938992"/>
          </a:xfrm>
          <a:prstGeom prst="rect">
            <a:avLst/>
          </a:prstGeom>
          <a:noFill/>
          <a:ln w="9525">
            <a:noFill/>
            <a:miter lim="800000"/>
            <a:headEnd/>
            <a:tailEnd/>
          </a:ln>
        </p:spPr>
        <p:txBody>
          <a:bodyPr wrap="square">
            <a:spAutoFit/>
          </a:bodyPr>
          <a:lstStyle/>
          <a:p>
            <a:pPr algn="ctr">
              <a:spcBef>
                <a:spcPct val="50000"/>
              </a:spcBef>
            </a:pPr>
            <a:r>
              <a:rPr lang="el-GR" sz="2400" b="1" dirty="0" smtClean="0">
                <a:solidFill>
                  <a:srgbClr val="09090D"/>
                </a:solidFill>
                <a:latin typeface="+mn-lt"/>
              </a:rPr>
              <a:t>Οι δύο απόψεις για πετυχημένη παγκόσμια κάλυψη</a:t>
            </a:r>
            <a:endParaRPr lang="en-US" sz="2400" b="1" dirty="0">
              <a:solidFill>
                <a:srgbClr val="09090D"/>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693">
                                            <p:txEl>
                                              <p:pRg st="0" end="0"/>
                                            </p:txEl>
                                          </p:spTgt>
                                        </p:tgtEl>
                                        <p:attrNameLst>
                                          <p:attrName>style.visibility</p:attrName>
                                        </p:attrNameLst>
                                      </p:cBhvr>
                                      <p:to>
                                        <p:strVal val="visible"/>
                                      </p:to>
                                    </p:set>
                                    <p:animEffect transition="in" filter="blinds(horizontal)">
                                      <p:cBhvr>
                                        <p:cTn id="7" dur="500"/>
                                        <p:tgtEl>
                                          <p:spTgt spid="716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691">
                                            <p:txEl>
                                              <p:pRg st="0" end="0"/>
                                            </p:txEl>
                                          </p:spTgt>
                                        </p:tgtEl>
                                        <p:attrNameLst>
                                          <p:attrName>style.visibility</p:attrName>
                                        </p:attrNameLst>
                                      </p:cBhvr>
                                      <p:to>
                                        <p:strVal val="visible"/>
                                      </p:to>
                                    </p:set>
                                    <p:animEffect transition="in" filter="blinds(horizontal)">
                                      <p:cBhvr>
                                        <p:cTn id="12" dur="500"/>
                                        <p:tgtEl>
                                          <p:spTgt spid="716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691">
                                            <p:txEl>
                                              <p:pRg st="1" end="1"/>
                                            </p:txEl>
                                          </p:spTgt>
                                        </p:tgtEl>
                                        <p:attrNameLst>
                                          <p:attrName>style.visibility</p:attrName>
                                        </p:attrNameLst>
                                      </p:cBhvr>
                                      <p:to>
                                        <p:strVal val="visible"/>
                                      </p:to>
                                    </p:set>
                                    <p:animEffect transition="in" filter="blinds(horizontal)">
                                      <p:cBhvr>
                                        <p:cTn id="17" dur="500"/>
                                        <p:tgtEl>
                                          <p:spTgt spid="716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1692">
                                            <p:txEl>
                                              <p:pRg st="0" end="0"/>
                                            </p:txEl>
                                          </p:spTgt>
                                        </p:tgtEl>
                                        <p:attrNameLst>
                                          <p:attrName>style.visibility</p:attrName>
                                        </p:attrNameLst>
                                      </p:cBhvr>
                                      <p:to>
                                        <p:strVal val="visible"/>
                                      </p:to>
                                    </p:set>
                                    <p:animEffect transition="in" filter="blinds(horizontal)">
                                      <p:cBhvr>
                                        <p:cTn id="22" dur="500"/>
                                        <p:tgtEl>
                                          <p:spTgt spid="7169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1692">
                                            <p:txEl>
                                              <p:pRg st="1" end="1"/>
                                            </p:txEl>
                                          </p:spTgt>
                                        </p:tgtEl>
                                        <p:attrNameLst>
                                          <p:attrName>style.visibility</p:attrName>
                                        </p:attrNameLst>
                                      </p:cBhvr>
                                      <p:to>
                                        <p:strVal val="visible"/>
                                      </p:to>
                                    </p:set>
                                    <p:animEffect transition="in" filter="blinds(horizontal)">
                                      <p:cBhvr>
                                        <p:cTn id="27" dur="500"/>
                                        <p:tgtEl>
                                          <p:spTgt spid="716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lstStyle/>
          <a:p>
            <a:pPr marL="484632" eaLnBrk="1" fontAlgn="auto" hangingPunct="1">
              <a:spcAft>
                <a:spcPts val="0"/>
              </a:spcAft>
              <a:defRPr/>
            </a:pPr>
            <a:r>
              <a:rPr lang="el-GR" b="1" dirty="0" smtClean="0">
                <a:solidFill>
                  <a:srgbClr val="0000CC"/>
                </a:solidFill>
              </a:rPr>
              <a:t>Τυποποίηση/ Προσαρμογή</a:t>
            </a:r>
            <a:endParaRPr lang="el-GR" b="1" dirty="0">
              <a:solidFill>
                <a:srgbClr val="0000CC"/>
              </a:solidFill>
            </a:endParaRPr>
          </a:p>
        </p:txBody>
      </p:sp>
      <p:sp>
        <p:nvSpPr>
          <p:cNvPr id="9" name="Slide Number Placeholder 5"/>
          <p:cNvSpPr>
            <a:spLocks noGrp="1"/>
          </p:cNvSpPr>
          <p:nvPr>
            <p:ph type="sldNum" sz="quarter" idx="12"/>
          </p:nvPr>
        </p:nvSpPr>
        <p:spPr/>
        <p:txBody>
          <a:bodyPr/>
          <a:lstStyle/>
          <a:p>
            <a:pPr>
              <a:defRPr/>
            </a:pPr>
            <a:fld id="{37752E0F-F686-4D7F-B034-7ABBA920490C}" type="slidenum">
              <a:rPr lang="el-GR"/>
              <a:pPr>
                <a:defRPr/>
              </a:pPr>
              <a:t>34</a:t>
            </a:fld>
            <a:endParaRPr lang="el-GR"/>
          </a:p>
        </p:txBody>
      </p:sp>
      <p:cxnSp>
        <p:nvCxnSpPr>
          <p:cNvPr id="5" name="Straight Connector 4"/>
          <p:cNvCxnSpPr/>
          <p:nvPr/>
        </p:nvCxnSpPr>
        <p:spPr>
          <a:xfrm>
            <a:off x="1476375" y="4005263"/>
            <a:ext cx="6408738"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Rectangular Callout 5"/>
          <p:cNvSpPr/>
          <p:nvPr/>
        </p:nvSpPr>
        <p:spPr>
          <a:xfrm>
            <a:off x="539750" y="1844675"/>
            <a:ext cx="2663825" cy="1584325"/>
          </a:xfrm>
          <a:prstGeom prst="wedgeRectCallout">
            <a:avLst>
              <a:gd name="adj1" fmla="val -16041"/>
              <a:gd name="adj2" fmla="val 83436"/>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2400" b="1" dirty="0" smtClean="0"/>
              <a:t>Τυποποίηση:</a:t>
            </a:r>
          </a:p>
          <a:p>
            <a:pPr algn="ctr" fontAlgn="auto">
              <a:spcBef>
                <a:spcPts val="0"/>
              </a:spcBef>
              <a:spcAft>
                <a:spcPts val="0"/>
              </a:spcAft>
              <a:defRPr/>
            </a:pPr>
            <a:r>
              <a:rPr lang="el-GR" sz="2400" b="1" dirty="0" smtClean="0"/>
              <a:t>Ένα μήνυμα για όλες τις χώρες</a:t>
            </a:r>
            <a:endParaRPr lang="el-GR" sz="2400" b="1" dirty="0"/>
          </a:p>
        </p:txBody>
      </p:sp>
      <p:sp>
        <p:nvSpPr>
          <p:cNvPr id="7" name="Rectangular Callout 6"/>
          <p:cNvSpPr/>
          <p:nvPr/>
        </p:nvSpPr>
        <p:spPr>
          <a:xfrm>
            <a:off x="6227763" y="1916113"/>
            <a:ext cx="2665412" cy="1584325"/>
          </a:xfrm>
          <a:prstGeom prst="wedgeRectCallout">
            <a:avLst>
              <a:gd name="adj1" fmla="val 10965"/>
              <a:gd name="adj2" fmla="val 7965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2400" b="1" dirty="0" smtClean="0"/>
              <a:t>Προσαρμογή:</a:t>
            </a:r>
          </a:p>
          <a:p>
            <a:pPr algn="ctr" fontAlgn="auto">
              <a:spcBef>
                <a:spcPts val="0"/>
              </a:spcBef>
              <a:spcAft>
                <a:spcPts val="0"/>
              </a:spcAft>
              <a:defRPr/>
            </a:pPr>
            <a:r>
              <a:rPr lang="el-GR" sz="2400" b="1" dirty="0" smtClean="0"/>
              <a:t>Ένα μήνυμα για κάθε αγορά</a:t>
            </a:r>
          </a:p>
          <a:p>
            <a:pPr algn="ctr" fontAlgn="auto">
              <a:spcBef>
                <a:spcPts val="0"/>
              </a:spcBef>
              <a:spcAft>
                <a:spcPts val="0"/>
              </a:spcAft>
              <a:defRPr/>
            </a:pPr>
            <a:endParaRPr lang="el-GR" dirty="0"/>
          </a:p>
        </p:txBody>
      </p:sp>
      <p:sp>
        <p:nvSpPr>
          <p:cNvPr id="8" name="Lightning Bolt 7"/>
          <p:cNvSpPr/>
          <p:nvPr/>
        </p:nvSpPr>
        <p:spPr>
          <a:xfrm>
            <a:off x="3857620" y="1857364"/>
            <a:ext cx="1714512" cy="1785950"/>
          </a:xfrm>
          <a:prstGeom prst="lightningBolt">
            <a:avLst/>
          </a:prstGeom>
          <a:solidFill>
            <a:srgbClr val="FF0000"/>
          </a:solidFill>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l-GR"/>
          </a:p>
        </p:txBody>
      </p:sp>
      <p:sp>
        <p:nvSpPr>
          <p:cNvPr id="32776" name="TextBox 8"/>
          <p:cNvSpPr txBox="1">
            <a:spLocks noChangeArrowheads="1"/>
          </p:cNvSpPr>
          <p:nvPr/>
        </p:nvSpPr>
        <p:spPr bwMode="auto">
          <a:xfrm>
            <a:off x="1619250" y="4221163"/>
            <a:ext cx="6841182" cy="1815882"/>
          </a:xfrm>
          <a:prstGeom prst="rect">
            <a:avLst/>
          </a:prstGeom>
          <a:solidFill>
            <a:srgbClr val="FF0066"/>
          </a:solidFill>
          <a:ln w="9525">
            <a:noFill/>
            <a:miter lim="800000"/>
            <a:headEnd/>
            <a:tailEnd/>
          </a:ln>
        </p:spPr>
        <p:txBody>
          <a:bodyPr wrap="square">
            <a:spAutoFit/>
          </a:bodyPr>
          <a:lstStyle/>
          <a:p>
            <a:pPr algn="ctr">
              <a:buFont typeface="Arial" charset="0"/>
              <a:buChar char="•"/>
            </a:pPr>
            <a:r>
              <a:rPr lang="el-GR" sz="2800" b="1" dirty="0" smtClean="0">
                <a:latin typeface="+mn-lt"/>
              </a:rPr>
              <a:t>Για ποια κομμάτια της επικοινωνίας;</a:t>
            </a:r>
          </a:p>
          <a:p>
            <a:pPr algn="ctr"/>
            <a:endParaRPr lang="el-GR" sz="2800" b="1" dirty="0" smtClean="0">
              <a:latin typeface="+mn-lt"/>
            </a:endParaRPr>
          </a:p>
          <a:p>
            <a:pPr algn="ctr">
              <a:buFont typeface="Arial" charset="0"/>
              <a:buChar char="•"/>
            </a:pPr>
            <a:r>
              <a:rPr lang="el-GR" sz="2800" b="1" dirty="0" smtClean="0">
                <a:latin typeface="+mn-lt"/>
              </a:rPr>
              <a:t>Αντιγραφή</a:t>
            </a:r>
            <a:r>
              <a:rPr lang="en-US" sz="2800" b="1" dirty="0" smtClean="0">
                <a:latin typeface="+mn-lt"/>
              </a:rPr>
              <a:t> (</a:t>
            </a:r>
            <a:r>
              <a:rPr lang="el-GR" sz="2800" b="1" dirty="0" smtClean="0">
                <a:latin typeface="+mn-lt"/>
              </a:rPr>
              <a:t>γλώσσα και περιεχόμενο</a:t>
            </a:r>
            <a:r>
              <a:rPr lang="en-US" sz="2800" b="1" dirty="0" smtClean="0">
                <a:latin typeface="+mn-lt"/>
              </a:rPr>
              <a:t>)</a:t>
            </a:r>
            <a:endParaRPr lang="en-US" sz="2800" b="1" dirty="0">
              <a:latin typeface="+mn-lt"/>
            </a:endParaRPr>
          </a:p>
          <a:p>
            <a:pPr algn="ctr">
              <a:buFont typeface="Arial" charset="0"/>
              <a:buChar char="•"/>
            </a:pPr>
            <a:r>
              <a:rPr lang="el-GR" sz="2800" b="1" dirty="0" smtClean="0">
                <a:latin typeface="+mn-lt"/>
              </a:rPr>
              <a:t>Οπτικό υλικό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500"/>
                            </p:stCondLst>
                            <p:childTnLst>
                              <p:par>
                                <p:cTn id="13" presetID="54" presetClass="entr" presetSubtype="0" accel="10000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strVal val="#ppt_w*0.05"/>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anim calcmode="lin" valueType="num">
                                      <p:cBhvr>
                                        <p:cTn id="17" dur="500" fill="hold"/>
                                        <p:tgtEl>
                                          <p:spTgt spid="8"/>
                                        </p:tgtEl>
                                        <p:attrNameLst>
                                          <p:attrName>ppt_x</p:attrName>
                                        </p:attrNameLst>
                                      </p:cBhvr>
                                      <p:tavLst>
                                        <p:tav tm="0">
                                          <p:val>
                                            <p:strVal val="#ppt_x-.2"/>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2776">
                                            <p:txEl>
                                              <p:pRg st="0" end="0"/>
                                            </p:txEl>
                                          </p:spTgt>
                                        </p:tgtEl>
                                        <p:attrNameLst>
                                          <p:attrName>style.visibility</p:attrName>
                                        </p:attrNameLst>
                                      </p:cBhvr>
                                      <p:to>
                                        <p:strVal val="visible"/>
                                      </p:to>
                                    </p:set>
                                    <p:animEffect transition="in" filter="blinds(horizontal)">
                                      <p:cBhvr>
                                        <p:cTn id="24" dur="500"/>
                                        <p:tgtEl>
                                          <p:spTgt spid="3277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2776">
                                            <p:txEl>
                                              <p:pRg st="2" end="2"/>
                                            </p:txEl>
                                          </p:spTgt>
                                        </p:tgtEl>
                                        <p:attrNameLst>
                                          <p:attrName>style.visibility</p:attrName>
                                        </p:attrNameLst>
                                      </p:cBhvr>
                                      <p:to>
                                        <p:strVal val="visible"/>
                                      </p:to>
                                    </p:set>
                                    <p:animEffect transition="in" filter="blinds(horizontal)">
                                      <p:cBhvr>
                                        <p:cTn id="29" dur="500"/>
                                        <p:tgtEl>
                                          <p:spTgt spid="3277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2776">
                                            <p:txEl>
                                              <p:pRg st="3" end="3"/>
                                            </p:txEl>
                                          </p:spTgt>
                                        </p:tgtEl>
                                        <p:attrNameLst>
                                          <p:attrName>style.visibility</p:attrName>
                                        </p:attrNameLst>
                                      </p:cBhvr>
                                      <p:to>
                                        <p:strVal val="visible"/>
                                      </p:to>
                                    </p:set>
                                    <p:animEffect transition="in" filter="blinds(horizontal)">
                                      <p:cBhvr>
                                        <p:cTn id="34" dur="500"/>
                                        <p:tgtEl>
                                          <p:spTgt spid="327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Rectangle 7"/>
          <p:cNvSpPr>
            <a:spLocks noGrp="1" noChangeArrowheads="1"/>
          </p:cNvSpPr>
          <p:nvPr>
            <p:ph type="title"/>
          </p:nvPr>
        </p:nvSpPr>
        <p:spPr>
          <a:xfrm>
            <a:off x="0" y="0"/>
            <a:ext cx="9144000" cy="1214422"/>
          </a:xfrm>
        </p:spPr>
        <p:txBody>
          <a:bodyPr/>
          <a:lstStyle/>
          <a:p>
            <a:pPr marL="484632" eaLnBrk="1" fontAlgn="auto" hangingPunct="1">
              <a:spcAft>
                <a:spcPts val="0"/>
              </a:spcAft>
              <a:defRPr/>
            </a:pPr>
            <a:r>
              <a:rPr lang="el-GR" altLang="en-US" b="1" dirty="0" smtClean="0">
                <a:solidFill>
                  <a:srgbClr val="0000CC"/>
                </a:solidFill>
              </a:rPr>
              <a:t>Η διεθνής διαμάχη και η διαφήμιση </a:t>
            </a:r>
            <a:endParaRPr lang="en-US" altLang="en-US" b="1" dirty="0">
              <a:solidFill>
                <a:srgbClr val="0000CC"/>
              </a:solidFill>
            </a:endParaRPr>
          </a:p>
        </p:txBody>
      </p:sp>
      <p:sp>
        <p:nvSpPr>
          <p:cNvPr id="9" name="Slide Number Placeholder 22"/>
          <p:cNvSpPr>
            <a:spLocks noGrp="1"/>
          </p:cNvSpPr>
          <p:nvPr>
            <p:ph type="sldNum" sz="quarter" idx="12"/>
          </p:nvPr>
        </p:nvSpPr>
        <p:spPr/>
        <p:txBody>
          <a:bodyPr/>
          <a:lstStyle/>
          <a:p>
            <a:pPr>
              <a:defRPr/>
            </a:pPr>
            <a:fld id="{088A1341-6FB5-42C6-B4F5-8F8766F6869F}" type="slidenum">
              <a:rPr lang="el-GR"/>
              <a:pPr>
                <a:defRPr/>
              </a:pPr>
              <a:t>35</a:t>
            </a:fld>
            <a:endParaRPr lang="el-GR"/>
          </a:p>
        </p:txBody>
      </p:sp>
      <p:sp>
        <p:nvSpPr>
          <p:cNvPr id="32769" name="Slide Number Placeholder 4"/>
          <p:cNvSpPr txBox="1">
            <a:spLocks noGrp="1"/>
          </p:cNvSpPr>
          <p:nvPr/>
        </p:nvSpPr>
        <p:spPr bwMode="auto">
          <a:xfrm>
            <a:off x="7589838" y="6481763"/>
            <a:ext cx="503237" cy="301625"/>
          </a:xfrm>
          <a:prstGeom prst="rect">
            <a:avLst/>
          </a:prstGeom>
          <a:noFill/>
          <a:ln>
            <a:miter lim="800000"/>
            <a:headEnd/>
            <a:tailEnd/>
          </a:ln>
        </p:spPr>
        <p:txBody>
          <a:bodyPr anchor="b"/>
          <a:lstStyle/>
          <a:p>
            <a:pPr algn="ctr">
              <a:defRPr/>
            </a:pPr>
            <a:fld id="{11A647D6-B73E-464B-B993-F2764D9535E0}" type="slidenum">
              <a:rPr lang="en-US" sz="1200">
                <a:latin typeface="+mn-lt"/>
              </a:rPr>
              <a:pPr algn="ctr">
                <a:defRPr/>
              </a:pPr>
              <a:t>35</a:t>
            </a:fld>
            <a:endParaRPr lang="en-US" sz="1200">
              <a:latin typeface="+mn-lt"/>
            </a:endParaRPr>
          </a:p>
        </p:txBody>
      </p:sp>
      <p:sp>
        <p:nvSpPr>
          <p:cNvPr id="36866" name="Oval 2"/>
          <p:cNvSpPr>
            <a:spLocks noChangeArrowheads="1"/>
          </p:cNvSpPr>
          <p:nvPr/>
        </p:nvSpPr>
        <p:spPr bwMode="auto">
          <a:xfrm>
            <a:off x="1143000" y="2244725"/>
            <a:ext cx="3540125" cy="2593975"/>
          </a:xfrm>
          <a:prstGeom prst="ellipse">
            <a:avLst/>
          </a:prstGeom>
          <a:solidFill>
            <a:srgbClr val="17D0F5"/>
          </a:solidFill>
          <a:ln w="12700">
            <a:noFill/>
            <a:round/>
            <a:headEnd/>
            <a:tailEnd/>
          </a:ln>
          <a:effectLst/>
          <a:scene3d>
            <a:camera prst="legacyObliqueBottomLeft"/>
            <a:lightRig rig="legacyFlat3" dir="t"/>
          </a:scene3d>
          <a:sp3d extrusionH="430200" prstMaterial="legacyMatte">
            <a:bevelT w="13500" h="13500" prst="angle"/>
            <a:bevelB w="13500" h="13500" prst="angle"/>
            <a:extrusionClr>
              <a:schemeClr val="accent1"/>
            </a:extrusionClr>
          </a:sp3d>
        </p:spPr>
        <p:txBody>
          <a:bodyPr wrap="none" lIns="81204" tIns="39889" rIns="81204" bIns="39889" anchor="ctr">
            <a:flatTx/>
          </a:bodyPr>
          <a:lstStyle/>
          <a:p>
            <a:pPr algn="ctr" defTabSz="820738" eaLnBrk="0" fontAlgn="auto" hangingPunct="0">
              <a:lnSpc>
                <a:spcPct val="90000"/>
              </a:lnSpc>
              <a:spcBef>
                <a:spcPts val="0"/>
              </a:spcBef>
              <a:spcAft>
                <a:spcPts val="0"/>
              </a:spcAft>
              <a:defRPr/>
            </a:pPr>
            <a:r>
              <a:rPr lang="el-GR" sz="2800" b="1" dirty="0" smtClean="0">
                <a:solidFill>
                  <a:schemeClr val="bg1"/>
                </a:solidFill>
                <a:latin typeface="+mn-lt"/>
                <a:cs typeface="+mn-cs"/>
              </a:rPr>
              <a:t>Παγκοσμιοποίηση</a:t>
            </a:r>
          </a:p>
          <a:p>
            <a:pPr algn="ctr" defTabSz="820738" eaLnBrk="0" fontAlgn="auto" hangingPunct="0">
              <a:lnSpc>
                <a:spcPct val="90000"/>
              </a:lnSpc>
              <a:spcBef>
                <a:spcPts val="0"/>
              </a:spcBef>
              <a:spcAft>
                <a:spcPts val="0"/>
              </a:spcAft>
              <a:defRPr/>
            </a:pPr>
            <a:r>
              <a:rPr lang="en-US" sz="2800" b="1" dirty="0" smtClean="0">
                <a:solidFill>
                  <a:schemeClr val="bg1"/>
                </a:solidFill>
                <a:latin typeface="+mn-lt"/>
                <a:cs typeface="+mn-cs"/>
              </a:rPr>
              <a:t>(</a:t>
            </a:r>
            <a:r>
              <a:rPr lang="el-GR" sz="2800" b="1" dirty="0" smtClean="0">
                <a:solidFill>
                  <a:schemeClr val="bg1"/>
                </a:solidFill>
                <a:latin typeface="+mn-lt"/>
                <a:cs typeface="+mn-cs"/>
              </a:rPr>
              <a:t>Τυποποίηση</a:t>
            </a:r>
            <a:r>
              <a:rPr lang="en-US" sz="2800" b="1" dirty="0" smtClean="0">
                <a:solidFill>
                  <a:schemeClr val="bg1"/>
                </a:solidFill>
                <a:latin typeface="+mn-lt"/>
                <a:cs typeface="+mn-cs"/>
              </a:rPr>
              <a:t>)</a:t>
            </a:r>
            <a:endParaRPr lang="en-US" sz="2800" b="1" dirty="0">
              <a:solidFill>
                <a:schemeClr val="bg1"/>
              </a:solidFill>
              <a:latin typeface="+mn-lt"/>
              <a:cs typeface="+mn-cs"/>
            </a:endParaRPr>
          </a:p>
        </p:txBody>
      </p:sp>
      <p:sp>
        <p:nvSpPr>
          <p:cNvPr id="36867" name="Oval 3"/>
          <p:cNvSpPr>
            <a:spLocks noChangeArrowheads="1"/>
          </p:cNvSpPr>
          <p:nvPr/>
        </p:nvSpPr>
        <p:spPr bwMode="auto">
          <a:xfrm>
            <a:off x="4994275" y="2244725"/>
            <a:ext cx="3540125" cy="2593975"/>
          </a:xfrm>
          <a:prstGeom prst="ellipse">
            <a:avLst/>
          </a:prstGeom>
          <a:solidFill>
            <a:srgbClr val="FF5050"/>
          </a:solidFill>
          <a:ln w="12700">
            <a:noFill/>
            <a:round/>
            <a:headEnd/>
            <a:tailEnd/>
          </a:ln>
          <a:effectLst/>
          <a:scene3d>
            <a:camera prst="legacyObliqueBottomLeft"/>
            <a:lightRig rig="legacyFlat3" dir="t"/>
          </a:scene3d>
          <a:sp3d extrusionH="430200" prstMaterial="legacyMatte">
            <a:bevelT w="13500" h="13500" prst="angle"/>
            <a:bevelB w="13500" h="13500" prst="angle"/>
            <a:extrusionClr>
              <a:schemeClr val="accent2"/>
            </a:extrusionClr>
          </a:sp3d>
        </p:spPr>
        <p:txBody>
          <a:bodyPr wrap="none" lIns="81204" tIns="39889" rIns="81204" bIns="39889" anchor="ctr">
            <a:flatTx/>
          </a:bodyPr>
          <a:lstStyle/>
          <a:p>
            <a:pPr algn="ctr" defTabSz="820738" eaLnBrk="0" fontAlgn="auto" hangingPunct="0">
              <a:lnSpc>
                <a:spcPct val="90000"/>
              </a:lnSpc>
              <a:spcBef>
                <a:spcPts val="0"/>
              </a:spcBef>
              <a:spcAft>
                <a:spcPts val="0"/>
              </a:spcAft>
              <a:defRPr/>
            </a:pPr>
            <a:r>
              <a:rPr lang="el-GR" sz="2800" b="1" dirty="0" err="1" smtClean="0">
                <a:solidFill>
                  <a:schemeClr val="bg1"/>
                </a:solidFill>
                <a:latin typeface="+mn-lt"/>
                <a:cs typeface="+mn-cs"/>
              </a:rPr>
              <a:t>Τοπικοποίηση</a:t>
            </a:r>
            <a:endParaRPr lang="el-GR" sz="2800" b="1" dirty="0" smtClean="0">
              <a:solidFill>
                <a:schemeClr val="bg1"/>
              </a:solidFill>
              <a:latin typeface="+mn-lt"/>
              <a:cs typeface="+mn-cs"/>
            </a:endParaRPr>
          </a:p>
          <a:p>
            <a:pPr algn="ctr" defTabSz="820738" eaLnBrk="0" fontAlgn="auto" hangingPunct="0">
              <a:lnSpc>
                <a:spcPct val="90000"/>
              </a:lnSpc>
              <a:spcBef>
                <a:spcPts val="0"/>
              </a:spcBef>
              <a:spcAft>
                <a:spcPts val="0"/>
              </a:spcAft>
              <a:defRPr/>
            </a:pPr>
            <a:r>
              <a:rPr lang="en-US" sz="2800" b="1" dirty="0" smtClean="0">
                <a:solidFill>
                  <a:schemeClr val="bg1"/>
                </a:solidFill>
                <a:latin typeface="+mn-lt"/>
                <a:cs typeface="+mn-cs"/>
              </a:rPr>
              <a:t>(</a:t>
            </a:r>
            <a:r>
              <a:rPr lang="el-GR" sz="2800" b="1" dirty="0" smtClean="0">
                <a:solidFill>
                  <a:schemeClr val="bg1"/>
                </a:solidFill>
                <a:latin typeface="+mn-lt"/>
                <a:cs typeface="+mn-cs"/>
              </a:rPr>
              <a:t>Προσαρμογή</a:t>
            </a:r>
            <a:r>
              <a:rPr lang="en-US" sz="2800" b="1" dirty="0" smtClean="0">
                <a:solidFill>
                  <a:schemeClr val="bg1"/>
                </a:solidFill>
                <a:latin typeface="+mn-lt"/>
                <a:cs typeface="+mn-cs"/>
              </a:rPr>
              <a:t>)</a:t>
            </a:r>
            <a:endParaRPr lang="en-US" sz="2800" b="1" dirty="0">
              <a:solidFill>
                <a:schemeClr val="bg1"/>
              </a:solidFill>
              <a:latin typeface="+mn-lt"/>
              <a:cs typeface="+mn-cs"/>
            </a:endParaRPr>
          </a:p>
          <a:p>
            <a:pPr algn="ctr" defTabSz="820738" eaLnBrk="0" fontAlgn="auto" hangingPunct="0">
              <a:lnSpc>
                <a:spcPct val="90000"/>
              </a:lnSpc>
              <a:spcBef>
                <a:spcPts val="0"/>
              </a:spcBef>
              <a:spcAft>
                <a:spcPts val="0"/>
              </a:spcAft>
              <a:defRPr/>
            </a:pPr>
            <a:endParaRPr lang="en-US" sz="2000" b="1" dirty="0">
              <a:solidFill>
                <a:srgbClr val="000000"/>
              </a:solidFill>
              <a:latin typeface="+mn-lt"/>
              <a:cs typeface="+mn-cs"/>
            </a:endParaRPr>
          </a:p>
        </p:txBody>
      </p:sp>
      <p:sp>
        <p:nvSpPr>
          <p:cNvPr id="36868" name="Oval 4"/>
          <p:cNvSpPr>
            <a:spLocks noChangeArrowheads="1"/>
          </p:cNvSpPr>
          <p:nvPr/>
        </p:nvSpPr>
        <p:spPr bwMode="auto">
          <a:xfrm>
            <a:off x="3111500" y="3883025"/>
            <a:ext cx="3692748" cy="2714327"/>
          </a:xfrm>
          <a:prstGeom prst="ellipse">
            <a:avLst/>
          </a:prstGeom>
          <a:solidFill>
            <a:srgbClr val="FF0066"/>
          </a:solidFill>
          <a:ln w="12700">
            <a:noFill/>
            <a:round/>
            <a:headEnd/>
            <a:tailEnd/>
          </a:ln>
          <a:effectLst/>
          <a:scene3d>
            <a:camera prst="perspectiveAbove"/>
            <a:lightRig rig="legacyFlat3" dir="t"/>
          </a:scene3d>
          <a:sp3d extrusionH="887400" prstMaterial="legacyMatte">
            <a:bevelT w="13500" h="13500" prst="angle"/>
            <a:bevelB w="13500" h="13500" prst="angle"/>
            <a:extrusionClr>
              <a:srgbClr val="009999"/>
            </a:extrusionClr>
          </a:sp3d>
        </p:spPr>
        <p:txBody>
          <a:bodyPr wrap="none" lIns="81204" tIns="39889" rIns="81204" bIns="39889" anchor="ctr">
            <a:flatTx/>
          </a:bodyPr>
          <a:lstStyle/>
          <a:p>
            <a:pPr algn="ctr" defTabSz="820738" eaLnBrk="0" fontAlgn="auto" hangingPunct="0">
              <a:lnSpc>
                <a:spcPct val="90000"/>
              </a:lnSpc>
              <a:spcBef>
                <a:spcPts val="0"/>
              </a:spcBef>
              <a:spcAft>
                <a:spcPts val="0"/>
              </a:spcAft>
              <a:defRPr/>
            </a:pPr>
            <a:endParaRPr lang="en-US" sz="2500" b="1" dirty="0">
              <a:solidFill>
                <a:srgbClr val="000000"/>
              </a:solidFill>
              <a:effectLst>
                <a:outerShdw blurRad="38100" dist="38100" dir="2700000" algn="tl">
                  <a:srgbClr val="FFFFFF"/>
                </a:outerShdw>
              </a:effectLst>
              <a:latin typeface="+mn-lt"/>
              <a:cs typeface="+mn-cs"/>
            </a:endParaRPr>
          </a:p>
          <a:p>
            <a:pPr algn="ctr" defTabSz="820738" eaLnBrk="0" fontAlgn="auto" hangingPunct="0">
              <a:lnSpc>
                <a:spcPct val="90000"/>
              </a:lnSpc>
              <a:spcBef>
                <a:spcPts val="0"/>
              </a:spcBef>
              <a:spcAft>
                <a:spcPts val="0"/>
              </a:spcAft>
              <a:defRPr/>
            </a:pPr>
            <a:r>
              <a:rPr lang="el-GR" sz="2400" b="1" dirty="0" smtClean="0">
                <a:solidFill>
                  <a:schemeClr val="bg1"/>
                </a:solidFill>
                <a:latin typeface="+mn-lt"/>
                <a:cs typeface="+mn-cs"/>
              </a:rPr>
              <a:t>Έκτακτη</a:t>
            </a:r>
          </a:p>
          <a:p>
            <a:pPr algn="ctr" defTabSz="820738" eaLnBrk="0" fontAlgn="auto" hangingPunct="0">
              <a:lnSpc>
                <a:spcPct val="90000"/>
              </a:lnSpc>
              <a:spcBef>
                <a:spcPts val="0"/>
              </a:spcBef>
              <a:spcAft>
                <a:spcPts val="0"/>
              </a:spcAft>
              <a:defRPr/>
            </a:pPr>
            <a:r>
              <a:rPr lang="en-US" sz="2400" b="1" dirty="0" smtClean="0">
                <a:solidFill>
                  <a:schemeClr val="bg1"/>
                </a:solidFill>
                <a:latin typeface="+mn-lt"/>
                <a:cs typeface="+mn-cs"/>
              </a:rPr>
              <a:t>(</a:t>
            </a:r>
            <a:r>
              <a:rPr lang="el-GR" sz="2400" b="1" dirty="0" smtClean="0">
                <a:solidFill>
                  <a:schemeClr val="bg1"/>
                </a:solidFill>
                <a:latin typeface="+mn-lt"/>
                <a:cs typeface="+mn-cs"/>
              </a:rPr>
              <a:t>Μέτρια προσαρμογή</a:t>
            </a:r>
            <a:r>
              <a:rPr lang="en-US" sz="2400" b="1" dirty="0" smtClean="0">
                <a:solidFill>
                  <a:schemeClr val="bg1"/>
                </a:solidFill>
                <a:latin typeface="+mn-lt"/>
                <a:cs typeface="+mn-cs"/>
              </a:rPr>
              <a:t>)</a:t>
            </a:r>
            <a:endParaRPr lang="el-GR" sz="2400" b="1" dirty="0" smtClean="0">
              <a:solidFill>
                <a:schemeClr val="bg1"/>
              </a:solidFill>
              <a:latin typeface="+mn-lt"/>
              <a:cs typeface="+mn-cs"/>
            </a:endParaRPr>
          </a:p>
          <a:p>
            <a:pPr algn="ctr" defTabSz="820738" eaLnBrk="0" fontAlgn="auto" hangingPunct="0">
              <a:lnSpc>
                <a:spcPct val="90000"/>
              </a:lnSpc>
              <a:spcBef>
                <a:spcPts val="0"/>
              </a:spcBef>
              <a:spcAft>
                <a:spcPts val="0"/>
              </a:spcAft>
              <a:defRPr/>
            </a:pPr>
            <a:r>
              <a:rPr lang="el-GR" sz="2400" b="1" dirty="0" smtClean="0">
                <a:solidFill>
                  <a:schemeClr val="bg1"/>
                </a:solidFill>
                <a:latin typeface="+mn-lt"/>
                <a:cs typeface="+mn-cs"/>
              </a:rPr>
              <a:t>Ίσως να αποτελεί </a:t>
            </a:r>
          </a:p>
          <a:p>
            <a:pPr algn="ctr" defTabSz="820738" eaLnBrk="0" fontAlgn="auto" hangingPunct="0">
              <a:lnSpc>
                <a:spcPct val="90000"/>
              </a:lnSpc>
              <a:spcBef>
                <a:spcPts val="0"/>
              </a:spcBef>
              <a:spcAft>
                <a:spcPts val="0"/>
              </a:spcAft>
              <a:defRPr/>
            </a:pPr>
            <a:r>
              <a:rPr lang="el-GR" sz="2400" b="1" dirty="0" smtClean="0">
                <a:solidFill>
                  <a:schemeClr val="bg1"/>
                </a:solidFill>
                <a:latin typeface="+mn-lt"/>
                <a:cs typeface="+mn-cs"/>
              </a:rPr>
              <a:t>την καλύτερη επιλογή</a:t>
            </a:r>
            <a:endParaRPr lang="en-US" sz="2400" b="1" dirty="0">
              <a:solidFill>
                <a:schemeClr val="bg1"/>
              </a:solidFill>
              <a:latin typeface="+mn-lt"/>
              <a:cs typeface="+mn-cs"/>
            </a:endParaRPr>
          </a:p>
        </p:txBody>
      </p:sp>
      <p:sp>
        <p:nvSpPr>
          <p:cNvPr id="75782" name="Text Box 5"/>
          <p:cNvSpPr txBox="1">
            <a:spLocks noChangeArrowheads="1"/>
          </p:cNvSpPr>
          <p:nvPr/>
        </p:nvSpPr>
        <p:spPr bwMode="auto">
          <a:xfrm>
            <a:off x="898525" y="1828800"/>
            <a:ext cx="7102475" cy="457200"/>
          </a:xfrm>
          <a:prstGeom prst="rect">
            <a:avLst/>
          </a:prstGeom>
          <a:noFill/>
          <a:ln w="9525">
            <a:noFill/>
            <a:miter lim="800000"/>
            <a:headEnd/>
            <a:tailEnd/>
          </a:ln>
        </p:spPr>
        <p:txBody>
          <a:bodyPr>
            <a:spAutoFit/>
          </a:bodyPr>
          <a:lstStyle/>
          <a:p>
            <a:endParaRPr lang="el-GR">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p:cTn id="7" dur="1000" fill="hold"/>
                                        <p:tgtEl>
                                          <p:spTgt spid="36866"/>
                                        </p:tgtEl>
                                        <p:attrNameLst>
                                          <p:attrName>ppt_w</p:attrName>
                                        </p:attrNameLst>
                                      </p:cBhvr>
                                      <p:tavLst>
                                        <p:tav tm="0">
                                          <p:val>
                                            <p:fltVal val="0"/>
                                          </p:val>
                                        </p:tav>
                                        <p:tav tm="100000">
                                          <p:val>
                                            <p:strVal val="#ppt_w"/>
                                          </p:val>
                                        </p:tav>
                                      </p:tavLst>
                                    </p:anim>
                                    <p:anim calcmode="lin" valueType="num">
                                      <p:cBhvr>
                                        <p:cTn id="8" dur="1000" fill="hold"/>
                                        <p:tgtEl>
                                          <p:spTgt spid="36866"/>
                                        </p:tgtEl>
                                        <p:attrNameLst>
                                          <p:attrName>ppt_h</p:attrName>
                                        </p:attrNameLst>
                                      </p:cBhvr>
                                      <p:tavLst>
                                        <p:tav tm="0">
                                          <p:val>
                                            <p:fltVal val="0"/>
                                          </p:val>
                                        </p:tav>
                                        <p:tav tm="100000">
                                          <p:val>
                                            <p:strVal val="#ppt_h"/>
                                          </p:val>
                                        </p:tav>
                                      </p:tavLst>
                                    </p:anim>
                                    <p:anim calcmode="lin" valueType="num">
                                      <p:cBhvr>
                                        <p:cTn id="9" dur="1000" fill="hold"/>
                                        <p:tgtEl>
                                          <p:spTgt spid="3686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8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6867"/>
                                        </p:tgtEl>
                                        <p:attrNameLst>
                                          <p:attrName>style.visibility</p:attrName>
                                        </p:attrNameLst>
                                      </p:cBhvr>
                                      <p:to>
                                        <p:strVal val="visible"/>
                                      </p:to>
                                    </p:set>
                                    <p:anim calcmode="lin" valueType="num">
                                      <p:cBhvr>
                                        <p:cTn id="15" dur="1000" fill="hold"/>
                                        <p:tgtEl>
                                          <p:spTgt spid="36867"/>
                                        </p:tgtEl>
                                        <p:attrNameLst>
                                          <p:attrName>ppt_w</p:attrName>
                                        </p:attrNameLst>
                                      </p:cBhvr>
                                      <p:tavLst>
                                        <p:tav tm="0">
                                          <p:val>
                                            <p:fltVal val="0"/>
                                          </p:val>
                                        </p:tav>
                                        <p:tav tm="100000">
                                          <p:val>
                                            <p:strVal val="#ppt_w"/>
                                          </p:val>
                                        </p:tav>
                                      </p:tavLst>
                                    </p:anim>
                                    <p:anim calcmode="lin" valueType="num">
                                      <p:cBhvr>
                                        <p:cTn id="16" dur="1000" fill="hold"/>
                                        <p:tgtEl>
                                          <p:spTgt spid="36867"/>
                                        </p:tgtEl>
                                        <p:attrNameLst>
                                          <p:attrName>ppt_h</p:attrName>
                                        </p:attrNameLst>
                                      </p:cBhvr>
                                      <p:tavLst>
                                        <p:tav tm="0">
                                          <p:val>
                                            <p:fltVal val="0"/>
                                          </p:val>
                                        </p:tav>
                                        <p:tav tm="100000">
                                          <p:val>
                                            <p:strVal val="#ppt_h"/>
                                          </p:val>
                                        </p:tav>
                                      </p:tavLst>
                                    </p:anim>
                                    <p:anim calcmode="lin" valueType="num">
                                      <p:cBhvr>
                                        <p:cTn id="17" dur="1000" fill="hold"/>
                                        <p:tgtEl>
                                          <p:spTgt spid="368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68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6868"/>
                                        </p:tgtEl>
                                        <p:attrNameLst>
                                          <p:attrName>style.visibility</p:attrName>
                                        </p:attrNameLst>
                                      </p:cBhvr>
                                      <p:to>
                                        <p:strVal val="visible"/>
                                      </p:to>
                                    </p:set>
                                    <p:anim calcmode="lin" valueType="num">
                                      <p:cBhvr additive="base">
                                        <p:cTn id="23" dur="500" fill="hold"/>
                                        <p:tgtEl>
                                          <p:spTgt spid="36868"/>
                                        </p:tgtEl>
                                        <p:attrNameLst>
                                          <p:attrName>ppt_x</p:attrName>
                                        </p:attrNameLst>
                                      </p:cBhvr>
                                      <p:tavLst>
                                        <p:tav tm="0">
                                          <p:val>
                                            <p:strVal val="#ppt_x"/>
                                          </p:val>
                                        </p:tav>
                                        <p:tav tm="100000">
                                          <p:val>
                                            <p:strVal val="#ppt_x"/>
                                          </p:val>
                                        </p:tav>
                                      </p:tavLst>
                                    </p:anim>
                                    <p:anim calcmode="lin" valueType="num">
                                      <p:cBhvr additive="base">
                                        <p:cTn id="24"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autoUpdateAnimBg="0"/>
      <p:bldP spid="36867" grpId="0" animBg="1" autoUpdateAnimBg="0"/>
      <p:bldP spid="36868"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399032"/>
          </a:xfrm>
        </p:spPr>
        <p:txBody>
          <a:bodyPr/>
          <a:lstStyle/>
          <a:p>
            <a:pPr marL="484632" eaLnBrk="1" fontAlgn="auto" hangingPunct="1">
              <a:spcAft>
                <a:spcPts val="0"/>
              </a:spcAft>
              <a:defRPr/>
            </a:pPr>
            <a:r>
              <a:rPr lang="el-GR" sz="4000" b="1" dirty="0" smtClean="0">
                <a:solidFill>
                  <a:srgbClr val="0000CC"/>
                </a:solidFill>
              </a:rPr>
              <a:t>Τα υπέρ και κατά της τυποποίησης </a:t>
            </a:r>
            <a:endParaRPr lang="en-US" sz="4000" b="1" dirty="0">
              <a:solidFill>
                <a:srgbClr val="0000CC"/>
              </a:solidFill>
            </a:endParaRPr>
          </a:p>
        </p:txBody>
      </p:sp>
      <p:sp>
        <p:nvSpPr>
          <p:cNvPr id="4099" name="Rectangle 3"/>
          <p:cNvSpPr>
            <a:spLocks noGrp="1" noChangeArrowheads="1"/>
          </p:cNvSpPr>
          <p:nvPr>
            <p:ph idx="1"/>
          </p:nvPr>
        </p:nvSpPr>
        <p:spPr>
          <a:xfrm>
            <a:off x="214282" y="1557338"/>
            <a:ext cx="3929090" cy="5086372"/>
          </a:xfrm>
          <a:solidFill>
            <a:srgbClr val="92D050"/>
          </a:solidFill>
        </p:spPr>
        <p:txBody>
          <a:bodyPr>
            <a:normAutofit/>
          </a:bodyPr>
          <a:lstStyle/>
          <a:p>
            <a:pPr marL="448056" indent="-384048" eaLnBrk="1" fontAlgn="auto" hangingPunct="1">
              <a:spcAft>
                <a:spcPts val="0"/>
              </a:spcAft>
              <a:buFont typeface="Wingdings 2"/>
              <a:buNone/>
              <a:defRPr/>
            </a:pPr>
            <a:r>
              <a:rPr lang="en-US" b="1" u="sng" dirty="0" smtClean="0"/>
              <a:t>PROs</a:t>
            </a:r>
            <a:endParaRPr lang="en-US" b="1" u="sng" dirty="0"/>
          </a:p>
          <a:p>
            <a:pPr marL="182563" indent="0" eaLnBrk="1" fontAlgn="auto" hangingPunct="1">
              <a:spcAft>
                <a:spcPts val="0"/>
              </a:spcAft>
              <a:buClr>
                <a:schemeClr val="bg1"/>
              </a:buClr>
              <a:buNone/>
              <a:defRPr/>
            </a:pPr>
            <a:r>
              <a:rPr lang="el-GR" b="1" dirty="0" smtClean="0"/>
              <a:t>-</a:t>
            </a:r>
            <a:r>
              <a:rPr lang="el-GR" sz="2400" b="1" dirty="0" smtClean="0"/>
              <a:t>Μείωση κόστους </a:t>
            </a:r>
          </a:p>
          <a:p>
            <a:pPr marL="182563" indent="0" eaLnBrk="1" fontAlgn="auto" hangingPunct="1">
              <a:spcAft>
                <a:spcPts val="0"/>
              </a:spcAft>
              <a:buClr>
                <a:schemeClr val="bg1"/>
              </a:buClr>
              <a:buNone/>
              <a:defRPr/>
            </a:pPr>
            <a:r>
              <a:rPr lang="el-GR" sz="2400" b="1" dirty="0" smtClean="0"/>
              <a:t>-Επιτάχυνση του λανσαρίσματος των προϊόντων</a:t>
            </a:r>
          </a:p>
          <a:p>
            <a:pPr marL="182563" indent="0">
              <a:buClr>
                <a:schemeClr val="bg1"/>
              </a:buClr>
              <a:buNone/>
              <a:defRPr/>
            </a:pPr>
            <a:r>
              <a:rPr lang="el-GR" sz="2400" b="1" dirty="0" smtClean="0"/>
              <a:t>-Οι προτιμήσεις των καταναλωτών μπορεί να μη διαφέρουν</a:t>
            </a:r>
            <a:endParaRPr lang="en-US" sz="2400" b="1" dirty="0"/>
          </a:p>
          <a:p>
            <a:pPr marL="182563" indent="0" eaLnBrk="1" fontAlgn="auto" hangingPunct="1">
              <a:spcAft>
                <a:spcPts val="0"/>
              </a:spcAft>
              <a:buNone/>
              <a:defRPr/>
            </a:pPr>
            <a:r>
              <a:rPr lang="el-GR" sz="2400" b="1" dirty="0" smtClean="0"/>
              <a:t>-Αυξημένος έλεγχος</a:t>
            </a:r>
            <a:endParaRPr lang="en-US" sz="2400" b="1" dirty="0"/>
          </a:p>
        </p:txBody>
      </p:sp>
      <p:sp>
        <p:nvSpPr>
          <p:cNvPr id="7" name="Slide Number Placeholder 5"/>
          <p:cNvSpPr>
            <a:spLocks noGrp="1"/>
          </p:cNvSpPr>
          <p:nvPr>
            <p:ph type="sldNum" sz="quarter" idx="12"/>
          </p:nvPr>
        </p:nvSpPr>
        <p:spPr/>
        <p:txBody>
          <a:bodyPr/>
          <a:lstStyle/>
          <a:p>
            <a:pPr>
              <a:defRPr/>
            </a:pPr>
            <a:fld id="{BF7305FD-0632-4331-B3A9-02EF25F86A25}" type="slidenum">
              <a:rPr lang="el-GR"/>
              <a:pPr>
                <a:defRPr/>
              </a:pPr>
              <a:t>36</a:t>
            </a:fld>
            <a:endParaRPr lang="el-GR"/>
          </a:p>
        </p:txBody>
      </p:sp>
      <p:cxnSp>
        <p:nvCxnSpPr>
          <p:cNvPr id="5" name="Straight Connector 4"/>
          <p:cNvCxnSpPr/>
          <p:nvPr/>
        </p:nvCxnSpPr>
        <p:spPr>
          <a:xfrm rot="5400000">
            <a:off x="1800895" y="4039865"/>
            <a:ext cx="5111749" cy="1588"/>
          </a:xfrm>
          <a:prstGeom prst="line">
            <a:avLst/>
          </a:prstGeom>
        </p:spPr>
        <p:style>
          <a:lnRef idx="3">
            <a:schemeClr val="accent1"/>
          </a:lnRef>
          <a:fillRef idx="0">
            <a:schemeClr val="accent1"/>
          </a:fillRef>
          <a:effectRef idx="2">
            <a:schemeClr val="accent1"/>
          </a:effectRef>
          <a:fontRef idx="minor">
            <a:schemeClr val="tx1"/>
          </a:fontRef>
        </p:style>
      </p:cxnSp>
      <p:sp>
        <p:nvSpPr>
          <p:cNvPr id="6" name="Rectangle 3"/>
          <p:cNvSpPr txBox="1">
            <a:spLocks noChangeArrowheads="1"/>
          </p:cNvSpPr>
          <p:nvPr/>
        </p:nvSpPr>
        <p:spPr>
          <a:xfrm>
            <a:off x="4572000" y="1555750"/>
            <a:ext cx="4176713" cy="5087960"/>
          </a:xfrm>
          <a:prstGeom prst="rect">
            <a:avLst/>
          </a:prstGeom>
          <a:solidFill>
            <a:srgbClr val="FF0000"/>
          </a:solidFill>
        </p:spPr>
        <p:txBody>
          <a:bodyPr>
            <a:normAutofit fontScale="55000" lnSpcReduction="20000"/>
          </a:bodyPr>
          <a:lstStyle/>
          <a:p>
            <a:pPr marL="448056" indent="-384048" fontAlgn="auto">
              <a:spcBef>
                <a:spcPct val="20000"/>
              </a:spcBef>
              <a:spcAft>
                <a:spcPts val="0"/>
              </a:spcAft>
              <a:buClr>
                <a:schemeClr val="accent1"/>
              </a:buClr>
              <a:buSzPct val="80000"/>
              <a:buFont typeface="Wingdings 2"/>
              <a:buNone/>
              <a:defRPr/>
            </a:pPr>
            <a:r>
              <a:rPr lang="en-US" sz="5800" b="1" u="sng" dirty="0">
                <a:latin typeface="+mn-lt"/>
                <a:cs typeface="+mn-cs"/>
              </a:rPr>
              <a:t>CONs</a:t>
            </a:r>
          </a:p>
          <a:p>
            <a:pPr marL="448056" indent="-384048" fontAlgn="auto">
              <a:spcBef>
                <a:spcPct val="20000"/>
              </a:spcBef>
              <a:spcAft>
                <a:spcPts val="0"/>
              </a:spcAft>
              <a:buClr>
                <a:schemeClr val="bg1"/>
              </a:buClr>
              <a:buSzPct val="80000"/>
              <a:buFont typeface="Wingdings 2"/>
              <a:buNone/>
              <a:defRPr/>
            </a:pPr>
            <a:endParaRPr lang="en-US" sz="3000" b="1" u="sng" dirty="0">
              <a:latin typeface="+mn-lt"/>
              <a:cs typeface="+mn-cs"/>
            </a:endParaRPr>
          </a:p>
          <a:p>
            <a:pPr marL="514350" indent="-514350" fontAlgn="auto">
              <a:lnSpc>
                <a:spcPct val="90000"/>
              </a:lnSpc>
              <a:spcBef>
                <a:spcPts val="0"/>
              </a:spcBef>
              <a:spcAft>
                <a:spcPct val="25000"/>
              </a:spcAft>
              <a:buClr>
                <a:schemeClr val="bg1"/>
              </a:buClr>
              <a:defRPr/>
            </a:pPr>
            <a:r>
              <a:rPr lang="el-GR" sz="3400" b="1" dirty="0" smtClean="0">
                <a:latin typeface="+mn-lt"/>
                <a:cs typeface="Times New Roman" pitchFamily="18" charset="0"/>
              </a:rPr>
              <a:t>-</a:t>
            </a:r>
            <a:r>
              <a:rPr lang="el-GR" sz="3600" b="1" dirty="0" smtClean="0">
                <a:latin typeface="+mn-lt"/>
                <a:cs typeface="Times New Roman" pitchFamily="18" charset="0"/>
              </a:rPr>
              <a:t>Δομή των μέσων</a:t>
            </a:r>
          </a:p>
          <a:p>
            <a:pPr marL="514350" indent="-514350" fontAlgn="auto">
              <a:lnSpc>
                <a:spcPct val="90000"/>
              </a:lnSpc>
              <a:spcBef>
                <a:spcPts val="0"/>
              </a:spcBef>
              <a:spcAft>
                <a:spcPct val="25000"/>
              </a:spcAft>
              <a:buClr>
                <a:schemeClr val="bg1"/>
              </a:buClr>
              <a:defRPr/>
            </a:pPr>
            <a:endParaRPr lang="el-GR" sz="3600" b="1" dirty="0" smtClean="0">
              <a:latin typeface="+mn-lt"/>
              <a:cs typeface="Times New Roman" pitchFamily="18" charset="0"/>
            </a:endParaRPr>
          </a:p>
          <a:p>
            <a:pPr fontAlgn="auto">
              <a:lnSpc>
                <a:spcPct val="90000"/>
              </a:lnSpc>
              <a:spcBef>
                <a:spcPts val="0"/>
              </a:spcBef>
              <a:spcAft>
                <a:spcPct val="25000"/>
              </a:spcAft>
              <a:buClr>
                <a:schemeClr val="bg1"/>
              </a:buClr>
              <a:defRPr/>
            </a:pPr>
            <a:r>
              <a:rPr lang="el-GR" sz="3600" b="1" dirty="0" smtClean="0">
                <a:latin typeface="+mn-lt"/>
                <a:cs typeface="Times New Roman" pitchFamily="18" charset="0"/>
              </a:rPr>
              <a:t>-Οι οργανισμοί δεν παρέχουν υπηρεσίες σε κάποια αγορά</a:t>
            </a:r>
          </a:p>
          <a:p>
            <a:pPr fontAlgn="auto">
              <a:lnSpc>
                <a:spcPct val="90000"/>
              </a:lnSpc>
              <a:spcBef>
                <a:spcPts val="0"/>
              </a:spcBef>
              <a:spcAft>
                <a:spcPct val="25000"/>
              </a:spcAft>
              <a:buClr>
                <a:schemeClr val="bg1"/>
              </a:buClr>
              <a:defRPr/>
            </a:pPr>
            <a:endParaRPr lang="el-GR" sz="3600" b="1" dirty="0" smtClean="0">
              <a:latin typeface="+mn-lt"/>
              <a:cs typeface="Times New Roman" pitchFamily="18" charset="0"/>
            </a:endParaRPr>
          </a:p>
          <a:p>
            <a:pPr marL="514350" indent="-514350" fontAlgn="auto">
              <a:lnSpc>
                <a:spcPct val="90000"/>
              </a:lnSpc>
              <a:spcBef>
                <a:spcPts val="0"/>
              </a:spcBef>
              <a:spcAft>
                <a:spcPct val="25000"/>
              </a:spcAft>
              <a:buClr>
                <a:schemeClr val="bg1"/>
              </a:buClr>
              <a:defRPr/>
            </a:pPr>
            <a:r>
              <a:rPr lang="el-GR" sz="3600" b="1" dirty="0" smtClean="0">
                <a:latin typeface="+mn-lt"/>
                <a:cs typeface="Times New Roman" pitchFamily="18" charset="0"/>
              </a:rPr>
              <a:t>-Γνώση των καταναλωτών</a:t>
            </a:r>
          </a:p>
          <a:p>
            <a:pPr marL="514350" indent="-514350" fontAlgn="auto">
              <a:lnSpc>
                <a:spcPct val="90000"/>
              </a:lnSpc>
              <a:spcBef>
                <a:spcPts val="0"/>
              </a:spcBef>
              <a:spcAft>
                <a:spcPct val="25000"/>
              </a:spcAft>
              <a:buClr>
                <a:schemeClr val="bg1"/>
              </a:buClr>
              <a:defRPr/>
            </a:pPr>
            <a:endParaRPr lang="el-GR" sz="3600" b="1" dirty="0" smtClean="0">
              <a:latin typeface="+mn-lt"/>
              <a:cs typeface="Times New Roman" pitchFamily="18" charset="0"/>
            </a:endParaRPr>
          </a:p>
          <a:p>
            <a:pPr fontAlgn="auto">
              <a:lnSpc>
                <a:spcPct val="90000"/>
              </a:lnSpc>
              <a:spcBef>
                <a:spcPts val="0"/>
              </a:spcBef>
              <a:spcAft>
                <a:spcPct val="25000"/>
              </a:spcAft>
              <a:buClr>
                <a:schemeClr val="bg1"/>
              </a:buClr>
              <a:defRPr/>
            </a:pPr>
            <a:r>
              <a:rPr lang="el-GR" sz="3600" b="1" dirty="0" smtClean="0">
                <a:latin typeface="+mn-lt"/>
                <a:cs typeface="Times New Roman" pitchFamily="18" charset="0"/>
              </a:rPr>
              <a:t>-Στάση προς τη χώρα προέλευσης του προϊόντος</a:t>
            </a:r>
          </a:p>
          <a:p>
            <a:pPr fontAlgn="auto">
              <a:lnSpc>
                <a:spcPct val="90000"/>
              </a:lnSpc>
              <a:spcBef>
                <a:spcPts val="0"/>
              </a:spcBef>
              <a:spcAft>
                <a:spcPct val="25000"/>
              </a:spcAft>
              <a:buClr>
                <a:schemeClr val="bg1"/>
              </a:buClr>
              <a:defRPr/>
            </a:pPr>
            <a:r>
              <a:rPr lang="el-GR" sz="3600" b="1" dirty="0" smtClean="0">
                <a:latin typeface="+mn-lt"/>
                <a:cs typeface="Times New Roman" pitchFamily="18" charset="0"/>
              </a:rPr>
              <a:t> </a:t>
            </a:r>
          </a:p>
          <a:p>
            <a:pPr fontAlgn="auto">
              <a:lnSpc>
                <a:spcPct val="90000"/>
              </a:lnSpc>
              <a:spcBef>
                <a:spcPts val="0"/>
              </a:spcBef>
              <a:spcAft>
                <a:spcPct val="25000"/>
              </a:spcAft>
              <a:buClr>
                <a:schemeClr val="bg1"/>
              </a:buClr>
              <a:defRPr/>
            </a:pPr>
            <a:r>
              <a:rPr lang="el-GR" sz="3600" b="1" dirty="0" smtClean="0">
                <a:latin typeface="+mn-lt"/>
                <a:cs typeface="Times New Roman" pitchFamily="18" charset="0"/>
              </a:rPr>
              <a:t>-Διαφορετική κουλτούρα, αξίες και κίνητρα για αγορά</a:t>
            </a:r>
          </a:p>
          <a:p>
            <a:pPr fontAlgn="auto">
              <a:lnSpc>
                <a:spcPct val="90000"/>
              </a:lnSpc>
              <a:spcBef>
                <a:spcPts val="0"/>
              </a:spcBef>
              <a:spcAft>
                <a:spcPct val="25000"/>
              </a:spcAft>
              <a:buClr>
                <a:schemeClr val="bg1"/>
              </a:buClr>
              <a:defRPr/>
            </a:pPr>
            <a:endParaRPr lang="el-GR" sz="3600" b="1" dirty="0" smtClean="0">
              <a:latin typeface="+mn-lt"/>
              <a:cs typeface="Times New Roman" pitchFamily="18" charset="0"/>
            </a:endParaRPr>
          </a:p>
          <a:p>
            <a:pPr marL="514350" indent="-514350" fontAlgn="auto">
              <a:lnSpc>
                <a:spcPct val="90000"/>
              </a:lnSpc>
              <a:spcBef>
                <a:spcPts val="0"/>
              </a:spcBef>
              <a:spcAft>
                <a:spcPct val="25000"/>
              </a:spcAft>
              <a:buClr>
                <a:schemeClr val="bg1"/>
              </a:buClr>
              <a:defRPr/>
            </a:pPr>
            <a:r>
              <a:rPr lang="el-GR" sz="3600" b="1" dirty="0" smtClean="0">
                <a:latin typeface="+mn-lt"/>
                <a:cs typeface="Times New Roman" pitchFamily="18" charset="0"/>
              </a:rPr>
              <a:t>-Διαφορετική γλώσσα</a:t>
            </a:r>
          </a:p>
          <a:p>
            <a:pPr marL="514350" indent="-514350" fontAlgn="auto">
              <a:lnSpc>
                <a:spcPct val="90000"/>
              </a:lnSpc>
              <a:spcBef>
                <a:spcPts val="0"/>
              </a:spcBef>
              <a:spcAft>
                <a:spcPct val="25000"/>
              </a:spcAft>
              <a:buClr>
                <a:schemeClr val="bg1"/>
              </a:buClr>
              <a:defRPr/>
            </a:pPr>
            <a:endParaRPr lang="el-GR" sz="3600" b="1" dirty="0">
              <a:latin typeface="+mn-lt"/>
              <a:cs typeface="+mn-cs"/>
            </a:endParaRPr>
          </a:p>
          <a:p>
            <a:pPr marL="514350" indent="-514350" fontAlgn="auto">
              <a:lnSpc>
                <a:spcPct val="90000"/>
              </a:lnSpc>
              <a:spcBef>
                <a:spcPts val="0"/>
              </a:spcBef>
              <a:spcAft>
                <a:spcPct val="25000"/>
              </a:spcAft>
              <a:buClr>
                <a:schemeClr val="bg1"/>
              </a:buClr>
              <a:defRPr/>
            </a:pPr>
            <a:r>
              <a:rPr lang="el-GR" sz="3600" b="1" dirty="0" smtClean="0">
                <a:latin typeface="+mn-lt"/>
                <a:cs typeface="+mn-cs"/>
              </a:rPr>
              <a:t>-Νομικοί περιορισμοί</a:t>
            </a:r>
            <a:endParaRPr lang="el-GR" sz="3600" b="1" dirty="0" smtClean="0">
              <a:latin typeface="+mn-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bg/>
                                          </p:spTgt>
                                        </p:tgtEl>
                                        <p:attrNameLst>
                                          <p:attrName>style.visibility</p:attrName>
                                        </p:attrNameLst>
                                      </p:cBhvr>
                                      <p:to>
                                        <p:strVal val="visible"/>
                                      </p:to>
                                    </p:set>
                                    <p:animEffect transition="in" filter="fade">
                                      <p:cBhvr>
                                        <p:cTn id="7" dur="1000"/>
                                        <p:tgtEl>
                                          <p:spTgt spid="409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10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fade">
                                      <p:cBhvr>
                                        <p:cTn id="17" dur="1000"/>
                                        <p:tgtEl>
                                          <p:spTgt spid="4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fade">
                                      <p:cBhvr>
                                        <p:cTn id="22" dur="1000"/>
                                        <p:tgtEl>
                                          <p:spTgt spid="4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Effect transition="in" filter="fade">
                                      <p:cBhvr>
                                        <p:cTn id="27" dur="1000"/>
                                        <p:tgtEl>
                                          <p:spTgt spid="40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bg/>
                                          </p:spTgt>
                                        </p:tgtEl>
                                        <p:attrNameLst>
                                          <p:attrName>style.visibility</p:attrName>
                                        </p:attrNameLst>
                                      </p:cBhvr>
                                      <p:to>
                                        <p:strVal val="visible"/>
                                      </p:to>
                                    </p:set>
                                    <p:animEffect transition="in" filter="fade">
                                      <p:cBhvr>
                                        <p:cTn id="32" dur="1000"/>
                                        <p:tgtEl>
                                          <p:spTgt spid="6">
                                            <p:bg/>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10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fade">
                                      <p:cBhvr>
                                        <p:cTn id="52" dur="10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fade">
                                      <p:cBhvr>
                                        <p:cTn id="57" dur="10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fade">
                                      <p:cBhvr>
                                        <p:cTn id="62" dur="1000"/>
                                        <p:tgtEl>
                                          <p:spTgt spid="6">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12" end="12"/>
                                            </p:txEl>
                                          </p:spTgt>
                                        </p:tgtEl>
                                        <p:attrNameLst>
                                          <p:attrName>style.visibility</p:attrName>
                                        </p:attrNameLst>
                                      </p:cBhvr>
                                      <p:to>
                                        <p:strVal val="visible"/>
                                      </p:to>
                                    </p:set>
                                    <p:animEffect transition="in" filter="fade">
                                      <p:cBhvr>
                                        <p:cTn id="67" dur="1000"/>
                                        <p:tgtEl>
                                          <p:spTgt spid="6">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14" end="14"/>
                                            </p:txEl>
                                          </p:spTgt>
                                        </p:tgtEl>
                                        <p:attrNameLst>
                                          <p:attrName>style.visibility</p:attrName>
                                        </p:attrNameLst>
                                      </p:cBhvr>
                                      <p:to>
                                        <p:strVal val="visible"/>
                                      </p:to>
                                    </p:set>
                                    <p:animEffect transition="in" filter="fade">
                                      <p:cBhvr>
                                        <p:cTn id="72" dur="10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nimBg="1"/>
      <p:bldP spid="6"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Grp="1" noChangeArrowheads="1"/>
          </p:cNvSpPr>
          <p:nvPr>
            <p:ph type="sldNum" sz="quarter" idx="12"/>
          </p:nvPr>
        </p:nvSpPr>
        <p:spPr/>
        <p:txBody>
          <a:bodyPr/>
          <a:lstStyle/>
          <a:p>
            <a:pPr>
              <a:defRPr/>
            </a:pPr>
            <a:fld id="{41B30C9A-FF68-4EB2-BD3D-10EE01D8B9CD}" type="slidenum">
              <a:rPr lang="en-US"/>
              <a:pPr>
                <a:defRPr/>
              </a:pPr>
              <a:t>37</a:t>
            </a:fld>
            <a:endParaRPr lang="en-US"/>
          </a:p>
        </p:txBody>
      </p:sp>
      <p:pic>
        <p:nvPicPr>
          <p:cNvPr id="66562" name="Picture 2" descr="http://blog.evacuumstore.com/image.axd?picture=2010%2F5%2Fnothing_sucks_like_electrolux-600x299.jpg"/>
          <p:cNvPicPr>
            <a:picLocks noChangeAspect="1" noChangeArrowheads="1"/>
          </p:cNvPicPr>
          <p:nvPr/>
        </p:nvPicPr>
        <p:blipFill>
          <a:blip r:embed="rId3" cstate="print"/>
          <a:srcRect/>
          <a:stretch>
            <a:fillRect/>
          </a:stretch>
        </p:blipFill>
        <p:spPr bwMode="auto">
          <a:xfrm>
            <a:off x="500034" y="571480"/>
            <a:ext cx="8215370" cy="5072098"/>
          </a:xfrm>
          <a:prstGeom prst="rect">
            <a:avLst/>
          </a:prstGeom>
          <a:noFill/>
        </p:spPr>
      </p:pic>
      <p:sp>
        <p:nvSpPr>
          <p:cNvPr id="5" name="4 - TextBox"/>
          <p:cNvSpPr txBox="1"/>
          <p:nvPr/>
        </p:nvSpPr>
        <p:spPr>
          <a:xfrm>
            <a:off x="142844" y="6500834"/>
            <a:ext cx="6929486" cy="357166"/>
          </a:xfrm>
          <a:prstGeom prst="rect">
            <a:avLst/>
          </a:prstGeom>
        </p:spPr>
        <p:txBody>
          <a:bodyPr vert="horz" wrap="square" lIns="91440" tIns="45720" rIns="91440" bIns="45720" rtlCol="0" anchor="ctr">
            <a:normAutofit/>
          </a:bodyPr>
          <a:lstStyle/>
          <a:p>
            <a:r>
              <a:rPr lang="en-US" sz="1050" dirty="0" smtClean="0"/>
              <a:t>http://blog.evacuumstore.com/image.axd?picture=2010%2F5%2Fnothing_sucks_like_electrolux-600x299.jpg</a:t>
            </a:r>
            <a:endParaRPr lang="el-GR" sz="1050" dirty="0" smtClean="0"/>
          </a:p>
        </p:txBody>
      </p:sp>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2"/>
          <p:cNvPicPr>
            <a:picLocks noGrp="1" noChangeAspect="1" noChangeArrowheads="1"/>
          </p:cNvPicPr>
          <p:nvPr>
            <p:ph type="clipArt" sz="half" idx="1"/>
          </p:nvPr>
        </p:nvPicPr>
        <p:blipFill>
          <a:blip r:embed="rId3" cstate="print"/>
          <a:srcRect/>
          <a:stretch>
            <a:fillRect/>
          </a:stretch>
        </p:blipFill>
        <p:spPr>
          <a:xfrm>
            <a:off x="609600" y="152400"/>
            <a:ext cx="8153400" cy="6553200"/>
          </a:xfrm>
        </p:spPr>
      </p:pic>
      <p:sp>
        <p:nvSpPr>
          <p:cNvPr id="4" name="Slide Number Placeholder 6"/>
          <p:cNvSpPr>
            <a:spLocks noGrp="1"/>
          </p:cNvSpPr>
          <p:nvPr>
            <p:ph type="sldNum" sz="quarter" idx="12"/>
          </p:nvPr>
        </p:nvSpPr>
        <p:spPr/>
        <p:txBody>
          <a:bodyPr/>
          <a:lstStyle/>
          <a:p>
            <a:pPr>
              <a:defRPr/>
            </a:pPr>
            <a:fld id="{19B3B7B7-12B3-426A-8750-5921E0934776}" type="slidenum">
              <a:rPr lang="en-US"/>
              <a:pPr>
                <a:defRPr/>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Grp="1" noChangeArrowheads="1"/>
          </p:cNvSpPr>
          <p:nvPr>
            <p:ph type="title"/>
          </p:nvPr>
        </p:nvSpPr>
        <p:spPr>
          <a:xfrm>
            <a:off x="0" y="0"/>
            <a:ext cx="9144000" cy="1143000"/>
          </a:xfrm>
        </p:spPr>
        <p:txBody>
          <a:bodyPr lIns="90488" tIns="44450" rIns="90488" bIns="44450">
            <a:noAutofit/>
          </a:bodyPr>
          <a:lstStyle/>
          <a:p>
            <a:pPr marL="484632" eaLnBrk="1" fontAlgn="auto" hangingPunct="1">
              <a:spcAft>
                <a:spcPts val="0"/>
              </a:spcAft>
              <a:defRPr/>
            </a:pPr>
            <a:r>
              <a:rPr lang="el-GR" b="1" dirty="0" smtClean="0">
                <a:solidFill>
                  <a:srgbClr val="0000CC"/>
                </a:solidFill>
              </a:rPr>
              <a:t>Πότε είναι κατάλληλη η τυποποίηση;</a:t>
            </a:r>
            <a:endParaRPr lang="en-US" b="1" dirty="0">
              <a:solidFill>
                <a:srgbClr val="0000CC"/>
              </a:solidFill>
            </a:endParaRPr>
          </a:p>
        </p:txBody>
      </p:sp>
      <p:sp>
        <p:nvSpPr>
          <p:cNvPr id="96261" name="Rectangle 5"/>
          <p:cNvSpPr>
            <a:spLocks noGrp="1" noChangeArrowheads="1"/>
          </p:cNvSpPr>
          <p:nvPr>
            <p:ph idx="1"/>
          </p:nvPr>
        </p:nvSpPr>
        <p:spPr>
          <a:xfrm>
            <a:off x="285720" y="1571612"/>
            <a:ext cx="8686800" cy="4724400"/>
          </a:xfrm>
          <a:solidFill>
            <a:srgbClr val="CCECFF"/>
          </a:solidFill>
        </p:spPr>
        <p:txBody>
          <a:bodyPr lIns="90488" tIns="44450" rIns="90488" bIns="44450">
            <a:normAutofit fontScale="92500" lnSpcReduction="20000"/>
          </a:bodyPr>
          <a:lstStyle/>
          <a:p>
            <a:pPr marL="448056" indent="-384048">
              <a:buFont typeface="Wingdings 2"/>
              <a:buChar char=""/>
              <a:defRPr/>
            </a:pPr>
            <a:r>
              <a:rPr lang="el-GR" b="1" dirty="0">
                <a:solidFill>
                  <a:srgbClr val="FF0000"/>
                </a:solidFill>
              </a:rPr>
              <a:t>Μάρκες που μπορούν να προσαρμοστούν </a:t>
            </a:r>
            <a:r>
              <a:rPr lang="el-GR" b="1" dirty="0" smtClean="0">
                <a:solidFill>
                  <a:srgbClr val="FF0000"/>
                </a:solidFill>
              </a:rPr>
              <a:t>στο οπτικό υλικό</a:t>
            </a:r>
            <a:endParaRPr lang="el-GR" b="1" dirty="0">
              <a:solidFill>
                <a:srgbClr val="FF0000"/>
              </a:solidFill>
            </a:endParaRPr>
          </a:p>
          <a:p>
            <a:pPr marL="448056" indent="-384048">
              <a:buFont typeface="Wingdings 2"/>
              <a:buChar char=""/>
              <a:defRPr/>
            </a:pPr>
            <a:r>
              <a:rPr lang="el-GR" b="1" dirty="0">
                <a:solidFill>
                  <a:srgbClr val="FF0000"/>
                </a:solidFill>
              </a:rPr>
              <a:t>Μάρκες που προωθούνται με εκστρατείες </a:t>
            </a:r>
            <a:r>
              <a:rPr lang="el-GR" b="1" dirty="0" smtClean="0">
                <a:solidFill>
                  <a:srgbClr val="FF0000"/>
                </a:solidFill>
              </a:rPr>
              <a:t>εικόνας που είναι καθολικά αποδεκτές</a:t>
            </a:r>
            <a:endParaRPr lang="el-GR" b="1" dirty="0">
              <a:solidFill>
                <a:srgbClr val="FF0000"/>
              </a:solidFill>
            </a:endParaRPr>
          </a:p>
          <a:p>
            <a:pPr marL="448056" indent="-384048">
              <a:buFont typeface="Wingdings 2"/>
              <a:buChar char=""/>
              <a:defRPr/>
            </a:pPr>
            <a:r>
              <a:rPr lang="el-GR" b="1" dirty="0">
                <a:solidFill>
                  <a:srgbClr val="FF0000"/>
                </a:solidFill>
              </a:rPr>
              <a:t>Προϊόντα υψηλής τεχνολογίας και </a:t>
            </a:r>
            <a:r>
              <a:rPr lang="el-GR" b="1" dirty="0" smtClean="0">
                <a:solidFill>
                  <a:srgbClr val="FF0000"/>
                </a:solidFill>
              </a:rPr>
              <a:t>τα προϊόντα </a:t>
            </a:r>
            <a:r>
              <a:rPr lang="el-GR" b="1" dirty="0">
                <a:solidFill>
                  <a:srgbClr val="FF0000"/>
                </a:solidFill>
              </a:rPr>
              <a:t>που έρχονται στον κόσμο για πρώτη φορά</a:t>
            </a:r>
          </a:p>
          <a:p>
            <a:pPr marL="448056" indent="-384048">
              <a:buFont typeface="Wingdings 2"/>
              <a:buChar char=""/>
              <a:defRPr/>
            </a:pPr>
            <a:r>
              <a:rPr lang="el-GR" b="1" dirty="0">
                <a:solidFill>
                  <a:srgbClr val="FF0000"/>
                </a:solidFill>
              </a:rPr>
              <a:t>Προϊόντα με εθνικιστική γεύση</a:t>
            </a:r>
          </a:p>
          <a:p>
            <a:pPr marL="448056" indent="-384048">
              <a:buFont typeface="Wingdings 2"/>
              <a:buChar char=""/>
              <a:defRPr/>
            </a:pPr>
            <a:r>
              <a:rPr lang="el-GR" b="1" dirty="0">
                <a:solidFill>
                  <a:srgbClr val="FF0000"/>
                </a:solidFill>
              </a:rPr>
              <a:t>Προϊόντα που απευθύνονται σε ένα τμήμα της αγοράς με </a:t>
            </a:r>
            <a:r>
              <a:rPr lang="el-GR" b="1" dirty="0" smtClean="0">
                <a:solidFill>
                  <a:srgbClr val="FF0000"/>
                </a:solidFill>
              </a:rPr>
              <a:t>παρόμοια </a:t>
            </a:r>
            <a:r>
              <a:rPr lang="el-GR" b="1" dirty="0">
                <a:solidFill>
                  <a:srgbClr val="FF0000"/>
                </a:solidFill>
              </a:rPr>
              <a:t>γούστα, </a:t>
            </a:r>
            <a:r>
              <a:rPr lang="el-GR" b="1" dirty="0" smtClean="0">
                <a:solidFill>
                  <a:srgbClr val="FF0000"/>
                </a:solidFill>
              </a:rPr>
              <a:t>ενδιαφέροντα, </a:t>
            </a:r>
            <a:r>
              <a:rPr lang="el-GR" b="1" dirty="0">
                <a:solidFill>
                  <a:srgbClr val="FF0000"/>
                </a:solidFill>
              </a:rPr>
              <a:t>ανάγκες </a:t>
            </a:r>
            <a:r>
              <a:rPr lang="el-GR" b="1" dirty="0" smtClean="0">
                <a:solidFill>
                  <a:srgbClr val="FF0000"/>
                </a:solidFill>
              </a:rPr>
              <a:t>και </a:t>
            </a:r>
            <a:r>
              <a:rPr lang="el-GR" b="1" dirty="0">
                <a:solidFill>
                  <a:srgbClr val="FF0000"/>
                </a:solidFill>
              </a:rPr>
              <a:t>αξίες</a:t>
            </a:r>
            <a:endParaRPr lang="en-US" b="1" dirty="0">
              <a:solidFill>
                <a:srgbClr val="FF0000"/>
              </a:solidFill>
            </a:endParaRPr>
          </a:p>
        </p:txBody>
      </p:sp>
      <p:sp>
        <p:nvSpPr>
          <p:cNvPr id="7" name="Slide Number Placeholder 5"/>
          <p:cNvSpPr>
            <a:spLocks noGrp="1"/>
          </p:cNvSpPr>
          <p:nvPr>
            <p:ph type="sldNum" sz="quarter" idx="12"/>
          </p:nvPr>
        </p:nvSpPr>
        <p:spPr/>
        <p:txBody>
          <a:bodyPr/>
          <a:lstStyle/>
          <a:p>
            <a:pPr>
              <a:defRPr/>
            </a:pPr>
            <a:fld id="{B1731D4E-6466-4A62-81F7-4B6A4CC3EBF5}" type="slidenum">
              <a:rPr lang="el-GR"/>
              <a:pPr>
                <a:defRPr/>
              </a:pPr>
              <a:t>39</a:t>
            </a:fld>
            <a:endParaRPr lang="el-GR"/>
          </a:p>
        </p:txBody>
      </p:sp>
      <p:sp>
        <p:nvSpPr>
          <p:cNvPr id="83971"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l-GR">
              <a:latin typeface="Century Gothic" pitchFamily="34" charset="0"/>
            </a:endParaRPr>
          </a:p>
        </p:txBody>
      </p:sp>
      <p:sp>
        <p:nvSpPr>
          <p:cNvPr id="83972"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l-GR">
              <a:latin typeface="Century Gothic"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6261">
                                            <p:txEl>
                                              <p:pRg st="0" end="0"/>
                                            </p:txEl>
                                          </p:spTgt>
                                        </p:tgtEl>
                                        <p:attrNameLst>
                                          <p:attrName>style.visibility</p:attrName>
                                        </p:attrNameLst>
                                      </p:cBhvr>
                                      <p:to>
                                        <p:strVal val="visible"/>
                                      </p:to>
                                    </p:set>
                                    <p:animEffect transition="in" filter="blinds(horizontal)">
                                      <p:cBhvr>
                                        <p:cTn id="7" dur="500"/>
                                        <p:tgtEl>
                                          <p:spTgt spid="962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6261">
                                            <p:txEl>
                                              <p:pRg st="1" end="1"/>
                                            </p:txEl>
                                          </p:spTgt>
                                        </p:tgtEl>
                                        <p:attrNameLst>
                                          <p:attrName>style.visibility</p:attrName>
                                        </p:attrNameLst>
                                      </p:cBhvr>
                                      <p:to>
                                        <p:strVal val="visible"/>
                                      </p:to>
                                    </p:set>
                                    <p:animEffect transition="in" filter="blinds(horizontal)">
                                      <p:cBhvr>
                                        <p:cTn id="12" dur="500"/>
                                        <p:tgtEl>
                                          <p:spTgt spid="962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6261">
                                            <p:txEl>
                                              <p:pRg st="2" end="2"/>
                                            </p:txEl>
                                          </p:spTgt>
                                        </p:tgtEl>
                                        <p:attrNameLst>
                                          <p:attrName>style.visibility</p:attrName>
                                        </p:attrNameLst>
                                      </p:cBhvr>
                                      <p:to>
                                        <p:strVal val="visible"/>
                                      </p:to>
                                    </p:set>
                                    <p:animEffect transition="in" filter="blinds(horizontal)">
                                      <p:cBhvr>
                                        <p:cTn id="17" dur="500"/>
                                        <p:tgtEl>
                                          <p:spTgt spid="962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6261">
                                            <p:txEl>
                                              <p:pRg st="3" end="3"/>
                                            </p:txEl>
                                          </p:spTgt>
                                        </p:tgtEl>
                                        <p:attrNameLst>
                                          <p:attrName>style.visibility</p:attrName>
                                        </p:attrNameLst>
                                      </p:cBhvr>
                                      <p:to>
                                        <p:strVal val="visible"/>
                                      </p:to>
                                    </p:set>
                                    <p:animEffect transition="in" filter="blinds(horizontal)">
                                      <p:cBhvr>
                                        <p:cTn id="22" dur="500"/>
                                        <p:tgtEl>
                                          <p:spTgt spid="962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6261">
                                            <p:txEl>
                                              <p:pRg st="4" end="4"/>
                                            </p:txEl>
                                          </p:spTgt>
                                        </p:tgtEl>
                                        <p:attrNameLst>
                                          <p:attrName>style.visibility</p:attrName>
                                        </p:attrNameLst>
                                      </p:cBhvr>
                                      <p:to>
                                        <p:strVal val="visible"/>
                                      </p:to>
                                    </p:set>
                                    <p:animEffect transition="in" filter="blinds(horizontal)">
                                      <p:cBhvr>
                                        <p:cTn id="27" dur="500"/>
                                        <p:tgtEl>
                                          <p:spTgt spid="962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n-US" dirty="0" smtClean="0"/>
              <a:t>Σκοποί ενότητας</a:t>
            </a:r>
          </a:p>
        </p:txBody>
      </p:sp>
      <p:sp>
        <p:nvSpPr>
          <p:cNvPr id="11267" name="Content Placeholder 2"/>
          <p:cNvSpPr>
            <a:spLocks noGrp="1"/>
          </p:cNvSpPr>
          <p:nvPr>
            <p:ph idx="1"/>
          </p:nvPr>
        </p:nvSpPr>
        <p:spPr/>
        <p:txBody>
          <a:bodyPr>
            <a:normAutofit/>
          </a:bodyPr>
          <a:lstStyle/>
          <a:p>
            <a:r>
              <a:rPr lang="el-GR" altLang="en-US" dirty="0" smtClean="0"/>
              <a:t>Παρουσίαση των διαφορών του εγχώριου προγράμματος Ολοκληρωμένης Επικοινωνίας Μάρκετινγκ σε σχέση με το διεθνές</a:t>
            </a:r>
          </a:p>
          <a:p>
            <a:r>
              <a:rPr lang="el-GR" altLang="en-US" dirty="0" smtClean="0"/>
              <a:t>Παρουσίαση των διεθνών στρατηγικών προώθησης </a:t>
            </a:r>
          </a:p>
        </p:txBody>
      </p:sp>
      <p:sp>
        <p:nvSpPr>
          <p:cNvPr id="11268"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86B8DBC-A905-4E0D-BBA1-1663A717B796}" type="slidenum">
              <a:rPr lang="el-GR" altLang="en-US" sz="1400"/>
              <a:pPr>
                <a:spcBef>
                  <a:spcPct val="0"/>
                </a:spcBef>
                <a:buFontTx/>
                <a:buNone/>
              </a:pPr>
              <a:t>4</a:t>
            </a:fld>
            <a:endParaRPr lang="el-GR" altLang="en-US" sz="1400" dirty="0"/>
          </a:p>
        </p:txBody>
      </p:sp>
    </p:spTree>
    <p:extLst>
      <p:ext uri="{BB962C8B-B14F-4D97-AF65-F5344CB8AC3E}">
        <p14:creationId xmlns="" xmlns:p14="http://schemas.microsoft.com/office/powerpoint/2010/main" val="15540241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399032"/>
          </a:xfrm>
        </p:spPr>
        <p:txBody>
          <a:bodyPr>
            <a:normAutofit/>
          </a:bodyPr>
          <a:lstStyle/>
          <a:p>
            <a:pPr marL="484632" eaLnBrk="1" fontAlgn="auto" hangingPunct="1">
              <a:spcAft>
                <a:spcPts val="0"/>
              </a:spcAft>
              <a:defRPr/>
            </a:pPr>
            <a:r>
              <a:rPr lang="el-GR" b="1" dirty="0" smtClean="0">
                <a:solidFill>
                  <a:srgbClr val="0000CC"/>
                </a:solidFill>
              </a:rPr>
              <a:t>Τα υπέρ και κατά της προσαρμογής</a:t>
            </a:r>
            <a:endParaRPr lang="en-US" b="1" dirty="0">
              <a:solidFill>
                <a:srgbClr val="0000CC"/>
              </a:solidFill>
            </a:endParaRPr>
          </a:p>
        </p:txBody>
      </p:sp>
      <p:sp>
        <p:nvSpPr>
          <p:cNvPr id="4099" name="Rectangle 3"/>
          <p:cNvSpPr>
            <a:spLocks noGrp="1" noChangeArrowheads="1"/>
          </p:cNvSpPr>
          <p:nvPr>
            <p:ph idx="1"/>
          </p:nvPr>
        </p:nvSpPr>
        <p:spPr>
          <a:xfrm>
            <a:off x="457200" y="1557338"/>
            <a:ext cx="4330700" cy="4897437"/>
          </a:xfrm>
          <a:solidFill>
            <a:srgbClr val="92D050"/>
          </a:solidFill>
        </p:spPr>
        <p:txBody>
          <a:bodyPr>
            <a:normAutofit fontScale="92500" lnSpcReduction="10000"/>
          </a:bodyPr>
          <a:lstStyle/>
          <a:p>
            <a:pPr marL="448056" indent="-384048" eaLnBrk="1" fontAlgn="auto" hangingPunct="1">
              <a:spcAft>
                <a:spcPts val="0"/>
              </a:spcAft>
              <a:buFont typeface="Wingdings 2"/>
              <a:buNone/>
              <a:defRPr/>
            </a:pPr>
            <a:r>
              <a:rPr lang="en-US" b="1" u="sng" dirty="0" smtClean="0"/>
              <a:t>PROs</a:t>
            </a:r>
            <a:endParaRPr lang="el-GR" b="1" u="sng" dirty="0" smtClean="0"/>
          </a:p>
          <a:p>
            <a:pPr marL="448056" indent="-384048" eaLnBrk="1" fontAlgn="auto" hangingPunct="1">
              <a:spcAft>
                <a:spcPts val="0"/>
              </a:spcAft>
              <a:buFont typeface="Wingdings 2"/>
              <a:buNone/>
              <a:defRPr/>
            </a:pPr>
            <a:endParaRPr lang="en-US" b="1" u="sng" dirty="0"/>
          </a:p>
          <a:p>
            <a:pPr marL="92075" indent="-26988" eaLnBrk="1" fontAlgn="auto" hangingPunct="1">
              <a:spcAft>
                <a:spcPts val="0"/>
              </a:spcAft>
              <a:buNone/>
              <a:defRPr/>
            </a:pPr>
            <a:r>
              <a:rPr lang="el-GR" sz="2600" b="1" dirty="0" smtClean="0"/>
              <a:t>-Ταιριάζει καλύτερα σε στοχευόμενο ακροατήριο</a:t>
            </a:r>
          </a:p>
          <a:p>
            <a:pPr marL="448056" indent="-384048" eaLnBrk="1" fontAlgn="auto" hangingPunct="1">
              <a:spcAft>
                <a:spcPts val="0"/>
              </a:spcAft>
              <a:buNone/>
              <a:defRPr/>
            </a:pPr>
            <a:endParaRPr lang="el-GR" sz="2600" b="1" dirty="0" smtClean="0"/>
          </a:p>
          <a:p>
            <a:pPr marL="92075" indent="-26988">
              <a:buNone/>
              <a:defRPr/>
            </a:pPr>
            <a:r>
              <a:rPr lang="el-GR" sz="2600" b="1" dirty="0"/>
              <a:t>-Μπορεί να ενσωματώσει τις διαφορές στην εικόνα της μάρκας σε όλες τις </a:t>
            </a:r>
            <a:r>
              <a:rPr lang="el-GR" sz="2600" b="1" dirty="0" smtClean="0"/>
              <a:t>χώρες</a:t>
            </a:r>
          </a:p>
          <a:p>
            <a:pPr marL="448056" indent="-384048">
              <a:buNone/>
              <a:defRPr/>
            </a:pPr>
            <a:endParaRPr lang="el-GR" sz="2600" b="1" dirty="0" smtClean="0"/>
          </a:p>
          <a:p>
            <a:pPr marL="92075" indent="-26988">
              <a:buNone/>
              <a:defRPr/>
            </a:pPr>
            <a:r>
              <a:rPr lang="el-GR" sz="2600" b="1" dirty="0" smtClean="0"/>
              <a:t>-Συντελεί στο να ξεπεραστούν </a:t>
            </a:r>
            <a:r>
              <a:rPr lang="el-GR" sz="2600" b="1" dirty="0"/>
              <a:t>οι νομικοί περιορισμοί</a:t>
            </a:r>
            <a:endParaRPr lang="en-US" sz="2600" b="1" dirty="0"/>
          </a:p>
        </p:txBody>
      </p:sp>
      <p:sp>
        <p:nvSpPr>
          <p:cNvPr id="7" name="Slide Number Placeholder 5"/>
          <p:cNvSpPr>
            <a:spLocks noGrp="1"/>
          </p:cNvSpPr>
          <p:nvPr>
            <p:ph type="sldNum" sz="quarter" idx="12"/>
          </p:nvPr>
        </p:nvSpPr>
        <p:spPr/>
        <p:txBody>
          <a:bodyPr/>
          <a:lstStyle/>
          <a:p>
            <a:pPr>
              <a:defRPr/>
            </a:pPr>
            <a:fld id="{103FBF21-4CCD-4047-B4F5-2164E16B1963}" type="slidenum">
              <a:rPr lang="el-GR"/>
              <a:pPr>
                <a:defRPr/>
              </a:pPr>
              <a:t>40</a:t>
            </a:fld>
            <a:endParaRPr lang="el-GR"/>
          </a:p>
        </p:txBody>
      </p:sp>
      <p:cxnSp>
        <p:nvCxnSpPr>
          <p:cNvPr id="5" name="Straight Connector 4"/>
          <p:cNvCxnSpPr/>
          <p:nvPr/>
        </p:nvCxnSpPr>
        <p:spPr>
          <a:xfrm rot="5400000">
            <a:off x="2374900" y="4184651"/>
            <a:ext cx="4968875"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Rectangle 3"/>
          <p:cNvSpPr txBox="1">
            <a:spLocks noChangeArrowheads="1"/>
          </p:cNvSpPr>
          <p:nvPr/>
        </p:nvSpPr>
        <p:spPr>
          <a:xfrm>
            <a:off x="4932363" y="1555750"/>
            <a:ext cx="3816350" cy="4897438"/>
          </a:xfrm>
          <a:prstGeom prst="rect">
            <a:avLst/>
          </a:prstGeom>
          <a:solidFill>
            <a:srgbClr val="FF0000"/>
          </a:solidFill>
        </p:spPr>
        <p:txBody>
          <a:bodyPr>
            <a:normAutofit/>
          </a:bodyPr>
          <a:lstStyle/>
          <a:p>
            <a:pPr marL="448056" indent="-384048" fontAlgn="auto">
              <a:spcBef>
                <a:spcPct val="20000"/>
              </a:spcBef>
              <a:spcAft>
                <a:spcPts val="0"/>
              </a:spcAft>
              <a:buClr>
                <a:schemeClr val="accent1"/>
              </a:buClr>
              <a:buSzPct val="80000"/>
              <a:buFont typeface="Wingdings 2"/>
              <a:buNone/>
              <a:defRPr/>
            </a:pPr>
            <a:r>
              <a:rPr lang="en-US" sz="3000" b="1" u="sng" dirty="0">
                <a:latin typeface="+mn-lt"/>
                <a:cs typeface="+mn-cs"/>
              </a:rPr>
              <a:t>CONs</a:t>
            </a:r>
          </a:p>
          <a:p>
            <a:pPr marL="448056" indent="-384048" fontAlgn="auto">
              <a:spcBef>
                <a:spcPct val="20000"/>
              </a:spcBef>
              <a:spcAft>
                <a:spcPts val="0"/>
              </a:spcAft>
              <a:buClr>
                <a:schemeClr val="bg1"/>
              </a:buClr>
              <a:buSzPct val="80000"/>
              <a:buFont typeface="Wingdings 2"/>
              <a:buNone/>
              <a:defRPr/>
            </a:pPr>
            <a:endParaRPr lang="en-US" sz="3000" b="1" u="sng" dirty="0">
              <a:latin typeface="+mn-lt"/>
              <a:cs typeface="+mn-cs"/>
            </a:endParaRPr>
          </a:p>
          <a:p>
            <a:pPr marL="514350" indent="-514350" fontAlgn="auto">
              <a:lnSpc>
                <a:spcPct val="90000"/>
              </a:lnSpc>
              <a:spcBef>
                <a:spcPts val="0"/>
              </a:spcBef>
              <a:spcAft>
                <a:spcPct val="25000"/>
              </a:spcAft>
              <a:buClr>
                <a:schemeClr val="bg1"/>
              </a:buClr>
              <a:defRPr/>
            </a:pPr>
            <a:r>
              <a:rPr lang="el-GR" sz="2600" b="1" dirty="0" smtClean="0">
                <a:latin typeface="+mn-lt"/>
                <a:cs typeface="Times New Roman" pitchFamily="18" charset="0"/>
              </a:rPr>
              <a:t>-Αυξάνει το κόστος</a:t>
            </a:r>
          </a:p>
          <a:p>
            <a:pPr marL="514350" indent="-514350" fontAlgn="auto">
              <a:lnSpc>
                <a:spcPct val="90000"/>
              </a:lnSpc>
              <a:spcBef>
                <a:spcPts val="0"/>
              </a:spcBef>
              <a:spcAft>
                <a:spcPct val="25000"/>
              </a:spcAft>
              <a:buClr>
                <a:schemeClr val="bg1"/>
              </a:buClr>
              <a:defRPr/>
            </a:pPr>
            <a:endParaRPr lang="el-GR" sz="2600" b="1" dirty="0" smtClean="0">
              <a:latin typeface="+mn-lt"/>
              <a:cs typeface="Times New Roman" pitchFamily="18" charset="0"/>
            </a:endParaRPr>
          </a:p>
          <a:p>
            <a:pPr fontAlgn="auto">
              <a:lnSpc>
                <a:spcPct val="90000"/>
              </a:lnSpc>
              <a:spcBef>
                <a:spcPts val="0"/>
              </a:spcBef>
              <a:spcAft>
                <a:spcPct val="25000"/>
              </a:spcAft>
              <a:buClr>
                <a:schemeClr val="bg1"/>
              </a:buClr>
              <a:defRPr/>
            </a:pPr>
            <a:r>
              <a:rPr lang="el-GR" sz="2600" b="1" dirty="0" smtClean="0">
                <a:latin typeface="+mn-lt"/>
                <a:cs typeface="Times New Roman" pitchFamily="18" charset="0"/>
              </a:rPr>
              <a:t>-Δύσκολο να διατηρηθεί μια συνεκτική εικόνα της μάρκας</a:t>
            </a:r>
          </a:p>
          <a:p>
            <a:pPr marL="514350" indent="-514350" fontAlgn="auto">
              <a:lnSpc>
                <a:spcPct val="90000"/>
              </a:lnSpc>
              <a:spcBef>
                <a:spcPts val="0"/>
              </a:spcBef>
              <a:spcAft>
                <a:spcPct val="25000"/>
              </a:spcAft>
              <a:buClr>
                <a:schemeClr val="bg1"/>
              </a:buClr>
              <a:defRPr/>
            </a:pPr>
            <a:endParaRPr lang="el-GR" sz="2600" b="1" dirty="0" smtClean="0">
              <a:latin typeface="+mn-lt"/>
              <a:cs typeface="Times New Roman" pitchFamily="18" charset="0"/>
            </a:endParaRPr>
          </a:p>
          <a:p>
            <a:pPr marL="92075" indent="-26988" fontAlgn="auto">
              <a:spcBef>
                <a:spcPct val="20000"/>
              </a:spcBef>
              <a:spcAft>
                <a:spcPts val="0"/>
              </a:spcAft>
              <a:buClr>
                <a:schemeClr val="accent1"/>
              </a:buClr>
              <a:buSzPct val="80000"/>
              <a:defRPr/>
            </a:pPr>
            <a:r>
              <a:rPr lang="el-GR" sz="2600" b="1" dirty="0" smtClean="0">
                <a:latin typeface="+mn-lt"/>
                <a:cs typeface="+mn-cs"/>
              </a:rPr>
              <a:t>-Αύξηση της ανάγκης για έλεγχο</a:t>
            </a:r>
            <a:endParaRPr lang="en-US" sz="2600" b="1"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blinds(horizontal)">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blinds(horizontal)">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44624"/>
            <a:ext cx="9144000" cy="1143000"/>
          </a:xfrm>
          <a:noFill/>
        </p:spPr>
        <p:txBody>
          <a:bodyPr>
            <a:noAutofit/>
          </a:bodyPr>
          <a:lstStyle/>
          <a:p>
            <a:pPr marL="484632" eaLnBrk="1" fontAlgn="auto" hangingPunct="1">
              <a:spcAft>
                <a:spcPts val="0"/>
              </a:spcAft>
              <a:defRPr/>
            </a:pPr>
            <a:r>
              <a:rPr lang="el-GR" b="1" dirty="0" smtClean="0">
                <a:solidFill>
                  <a:srgbClr val="0000CC"/>
                </a:solidFill>
              </a:rPr>
              <a:t>Μήνυμα/ Τοποθέτηση: Τυποποίηση ή προσαρμογή</a:t>
            </a:r>
            <a:r>
              <a:rPr lang="el-GR" b="1" dirty="0">
                <a:solidFill>
                  <a:srgbClr val="0000CC"/>
                </a:solidFill>
              </a:rPr>
              <a:t>;</a:t>
            </a:r>
            <a:endParaRPr lang="en-US" b="1" dirty="0">
              <a:solidFill>
                <a:srgbClr val="0000CC"/>
              </a:solidFill>
            </a:endParaRPr>
          </a:p>
        </p:txBody>
      </p:sp>
      <p:sp>
        <p:nvSpPr>
          <p:cNvPr id="90115" name="Rectangle 3"/>
          <p:cNvSpPr>
            <a:spLocks noGrp="1" noChangeArrowheads="1"/>
          </p:cNvSpPr>
          <p:nvPr>
            <p:ph type="body" sz="half" idx="1"/>
          </p:nvPr>
        </p:nvSpPr>
        <p:spPr>
          <a:xfrm>
            <a:off x="0" y="1539205"/>
            <a:ext cx="4714876" cy="4675877"/>
          </a:xfrm>
          <a:solidFill>
            <a:srgbClr val="CCECFF"/>
          </a:solidFill>
        </p:spPr>
        <p:txBody>
          <a:bodyPr>
            <a:normAutofit lnSpcReduction="10000"/>
          </a:bodyPr>
          <a:lstStyle/>
          <a:p>
            <a:pPr marL="447675" lvl="1" indent="9525"/>
            <a:r>
              <a:rPr lang="el-GR" sz="2400" dirty="0" smtClean="0">
                <a:solidFill>
                  <a:srgbClr val="002060"/>
                </a:solidFill>
                <a:cs typeface="Times New Roman" pitchFamily="18" charset="0"/>
              </a:rPr>
              <a:t>Η διαφορετική κουλτούρα, οι αξίες και τα κίνητρα αγοράς επηρεάζουν το διαφημιστικό μήνυμα </a:t>
            </a:r>
          </a:p>
          <a:p>
            <a:pPr marL="447675" lvl="1" indent="9525"/>
            <a:r>
              <a:rPr lang="el-GR" sz="2400" dirty="0" smtClean="0">
                <a:solidFill>
                  <a:srgbClr val="002060"/>
                </a:solidFill>
                <a:cs typeface="Times New Roman" pitchFamily="18" charset="0"/>
              </a:rPr>
              <a:t>Π.χ. Στη Γερμανία, το ποδήλατο είναι η κύρια πηγή της μεταφοράς και προωθείται ως αξιόπιστο, με βέλτιστη απόδοση ανεξάρτητα από τον καιρό </a:t>
            </a:r>
          </a:p>
          <a:p>
            <a:pPr marL="447675" lvl="1" indent="9525">
              <a:buNone/>
            </a:pPr>
            <a:r>
              <a:rPr lang="el-GR" sz="2400" dirty="0" smtClean="0">
                <a:solidFill>
                  <a:srgbClr val="002060"/>
                </a:solidFill>
                <a:cs typeface="Times New Roman" pitchFamily="18" charset="0"/>
              </a:rPr>
              <a:t>Στις ΗΠΑ χρησιμοποιείται κυρίως για αναψυχή, ιδιαίτερα για τη διασκέδαση το Σαββατοκύριακο</a:t>
            </a:r>
            <a:endParaRPr lang="en-US" sz="2400" dirty="0" smtClean="0">
              <a:solidFill>
                <a:srgbClr val="002060"/>
              </a:solidFill>
              <a:cs typeface="Times New Roman" pitchFamily="18" charset="0"/>
            </a:endParaRPr>
          </a:p>
        </p:txBody>
      </p:sp>
      <p:sp>
        <p:nvSpPr>
          <p:cNvPr id="6" name="Slide Number Placeholder 7"/>
          <p:cNvSpPr>
            <a:spLocks noGrp="1"/>
          </p:cNvSpPr>
          <p:nvPr>
            <p:ph type="sldNum" sz="quarter" idx="12"/>
          </p:nvPr>
        </p:nvSpPr>
        <p:spPr/>
        <p:txBody>
          <a:bodyPr/>
          <a:lstStyle/>
          <a:p>
            <a:pPr>
              <a:defRPr/>
            </a:pPr>
            <a:fld id="{6CE8E7AE-C29B-4BB2-96FE-C81B13A669DC}" type="slidenum">
              <a:rPr lang="en-US"/>
              <a:pPr>
                <a:defRPr/>
              </a:pPr>
              <a:t>41</a:t>
            </a:fld>
            <a:endParaRPr lang="en-US"/>
          </a:p>
        </p:txBody>
      </p:sp>
      <p:pic>
        <p:nvPicPr>
          <p:cNvPr id="59394" name="Picture 2" descr="http://www.nantasketbeachbikes.com/beach_bike_trail_a_bike.jpg"/>
          <p:cNvPicPr>
            <a:picLocks noChangeAspect="1" noChangeArrowheads="1"/>
          </p:cNvPicPr>
          <p:nvPr/>
        </p:nvPicPr>
        <p:blipFill>
          <a:blip r:embed="rId3" cstate="print"/>
          <a:srcRect/>
          <a:stretch>
            <a:fillRect/>
          </a:stretch>
        </p:blipFill>
        <p:spPr bwMode="auto">
          <a:xfrm>
            <a:off x="5072066" y="1571612"/>
            <a:ext cx="3357586" cy="2071702"/>
          </a:xfrm>
          <a:prstGeom prst="rect">
            <a:avLst/>
          </a:prstGeom>
          <a:noFill/>
        </p:spPr>
      </p:pic>
      <p:pic>
        <p:nvPicPr>
          <p:cNvPr id="59396" name="Picture 4" descr="http://303magazine.com/wp-content/uploads/2012/05/biketoworkman.jpg"/>
          <p:cNvPicPr>
            <a:picLocks noChangeAspect="1" noChangeArrowheads="1"/>
          </p:cNvPicPr>
          <p:nvPr/>
        </p:nvPicPr>
        <p:blipFill>
          <a:blip r:embed="rId4" cstate="print"/>
          <a:srcRect/>
          <a:stretch>
            <a:fillRect/>
          </a:stretch>
        </p:blipFill>
        <p:spPr bwMode="auto">
          <a:xfrm>
            <a:off x="5072066" y="3786190"/>
            <a:ext cx="3365524" cy="2286016"/>
          </a:xfrm>
          <a:prstGeom prst="rect">
            <a:avLst/>
          </a:prstGeom>
          <a:noFill/>
        </p:spPr>
      </p:pic>
      <p:sp>
        <p:nvSpPr>
          <p:cNvPr id="11" name="10 - TextBox"/>
          <p:cNvSpPr txBox="1"/>
          <p:nvPr/>
        </p:nvSpPr>
        <p:spPr>
          <a:xfrm>
            <a:off x="0" y="6715148"/>
            <a:ext cx="4857784" cy="142852"/>
          </a:xfrm>
          <a:prstGeom prst="rect">
            <a:avLst/>
          </a:prstGeom>
        </p:spPr>
        <p:txBody>
          <a:bodyPr vert="horz" wrap="square" lIns="91440" tIns="45720" rIns="91440" bIns="45720" rtlCol="0" anchor="ctr">
            <a:noAutofit/>
          </a:bodyPr>
          <a:lstStyle/>
          <a:p>
            <a:r>
              <a:rPr lang="en-US" sz="900" dirty="0" smtClean="0"/>
              <a:t>http://303magazine.com/wp-content/uploads/2012/05/biketoworkman.jpg</a:t>
            </a:r>
            <a:endParaRPr lang="el-GR" sz="900" dirty="0" smtClean="0"/>
          </a:p>
        </p:txBody>
      </p:sp>
      <p:sp>
        <p:nvSpPr>
          <p:cNvPr id="12" name="11 - TextBox"/>
          <p:cNvSpPr txBox="1"/>
          <p:nvPr/>
        </p:nvSpPr>
        <p:spPr>
          <a:xfrm>
            <a:off x="3786182" y="6715124"/>
            <a:ext cx="4786314" cy="142876"/>
          </a:xfrm>
          <a:prstGeom prst="rect">
            <a:avLst/>
          </a:prstGeom>
        </p:spPr>
        <p:txBody>
          <a:bodyPr vert="horz" wrap="square" lIns="91440" tIns="45720" rIns="91440" bIns="45720" rtlCol="0" anchor="ctr">
            <a:noAutofit/>
          </a:bodyPr>
          <a:lstStyle/>
          <a:p>
            <a:r>
              <a:rPr lang="en-US" sz="900" dirty="0" smtClean="0"/>
              <a:t>http://www.nantasketbeachbikes.com/beach_bike_trail_a_bike.jpg</a:t>
            </a:r>
            <a:endParaRPr lang="el-GR" sz="9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2"/>
          <p:cNvSpPr>
            <a:spLocks noGrp="1"/>
          </p:cNvSpPr>
          <p:nvPr>
            <p:ph type="sldNum" sz="quarter" idx="12"/>
          </p:nvPr>
        </p:nvSpPr>
        <p:spPr/>
        <p:txBody>
          <a:bodyPr/>
          <a:lstStyle/>
          <a:p>
            <a:pPr>
              <a:defRPr/>
            </a:pPr>
            <a:fld id="{A377E0B6-52AE-4B87-9098-E95259F19301}" type="slidenum">
              <a:rPr lang="el-GR"/>
              <a:pPr>
                <a:defRPr/>
              </a:pPr>
              <a:t>42</a:t>
            </a:fld>
            <a:endParaRPr lang="el-GR"/>
          </a:p>
        </p:txBody>
      </p:sp>
      <p:sp>
        <p:nvSpPr>
          <p:cNvPr id="2" name="Title 1"/>
          <p:cNvSpPr>
            <a:spLocks noGrp="1"/>
          </p:cNvSpPr>
          <p:nvPr>
            <p:ph type="title" idx="4294967295"/>
          </p:nvPr>
        </p:nvSpPr>
        <p:spPr>
          <a:xfrm>
            <a:off x="0" y="1"/>
            <a:ext cx="9144000" cy="1196752"/>
          </a:xfrm>
        </p:spPr>
        <p:txBody>
          <a:bodyPr>
            <a:normAutofit fontScale="90000"/>
          </a:bodyPr>
          <a:lstStyle/>
          <a:p>
            <a:pPr marL="484632" eaLnBrk="1" fontAlgn="auto" hangingPunct="1">
              <a:spcAft>
                <a:spcPts val="0"/>
              </a:spcAft>
              <a:defRPr/>
            </a:pPr>
            <a:r>
              <a:rPr lang="el-GR" b="1" dirty="0" smtClean="0">
                <a:solidFill>
                  <a:srgbClr val="0000CC"/>
                </a:solidFill>
              </a:rPr>
              <a:t>Παραδείγματα: Η </a:t>
            </a:r>
            <a:r>
              <a:rPr lang="en-US" b="1" dirty="0" smtClean="0">
                <a:solidFill>
                  <a:srgbClr val="0000CC"/>
                </a:solidFill>
              </a:rPr>
              <a:t>coca-cola </a:t>
            </a:r>
            <a:r>
              <a:rPr lang="el-GR" b="1" dirty="0" smtClean="0">
                <a:solidFill>
                  <a:srgbClr val="0000CC"/>
                </a:solidFill>
              </a:rPr>
              <a:t>στη Βραζιλία</a:t>
            </a:r>
            <a:endParaRPr lang="el-GR" b="1" dirty="0">
              <a:solidFill>
                <a:srgbClr val="0000CC"/>
              </a:solidFill>
            </a:endParaRPr>
          </a:p>
        </p:txBody>
      </p:sp>
      <p:pic>
        <p:nvPicPr>
          <p:cNvPr id="94212" name="Picture 4"/>
          <p:cNvPicPr>
            <a:picLocks noChangeAspect="1" noChangeArrowheads="1"/>
          </p:cNvPicPr>
          <p:nvPr/>
        </p:nvPicPr>
        <p:blipFill>
          <a:blip r:embed="rId3" cstate="print"/>
          <a:srcRect/>
          <a:stretch>
            <a:fillRect/>
          </a:stretch>
        </p:blipFill>
        <p:spPr bwMode="auto">
          <a:xfrm>
            <a:off x="5072066" y="1268760"/>
            <a:ext cx="4071934" cy="5589240"/>
          </a:xfrm>
          <a:prstGeom prst="rect">
            <a:avLst/>
          </a:prstGeom>
          <a:noFill/>
          <a:ln w="9525">
            <a:noFill/>
            <a:miter lim="800000"/>
            <a:headEnd/>
            <a:tailEnd/>
          </a:ln>
        </p:spPr>
      </p:pic>
      <p:sp>
        <p:nvSpPr>
          <p:cNvPr id="6" name="5 - TextBox"/>
          <p:cNvSpPr txBox="1"/>
          <p:nvPr/>
        </p:nvSpPr>
        <p:spPr>
          <a:xfrm>
            <a:off x="0" y="6500834"/>
            <a:ext cx="4357686" cy="357166"/>
          </a:xfrm>
          <a:prstGeom prst="rect">
            <a:avLst/>
          </a:prstGeom>
        </p:spPr>
        <p:txBody>
          <a:bodyPr vert="horz" wrap="square" lIns="91440" tIns="45720" rIns="91440" bIns="45720" rtlCol="0" anchor="ctr">
            <a:normAutofit lnSpcReduction="10000"/>
          </a:bodyPr>
          <a:lstStyle/>
          <a:p>
            <a:endParaRPr lang="el-GR" dirty="0" smtClean="0"/>
          </a:p>
        </p:txBody>
      </p:sp>
      <p:pic>
        <p:nvPicPr>
          <p:cNvPr id="56324" name="Picture 4" descr="http://2.bp.blogspot.com/-bhHeFhP5Yro/UuuEJeQ4NzI/AAAAAAAAGmw/8-Vj3462FD0/s1600/coca.gif"/>
          <p:cNvPicPr>
            <a:picLocks noChangeAspect="1" noChangeArrowheads="1"/>
          </p:cNvPicPr>
          <p:nvPr/>
        </p:nvPicPr>
        <p:blipFill>
          <a:blip r:embed="rId4" cstate="print"/>
          <a:srcRect/>
          <a:stretch>
            <a:fillRect/>
          </a:stretch>
        </p:blipFill>
        <p:spPr bwMode="auto">
          <a:xfrm>
            <a:off x="0" y="1268760"/>
            <a:ext cx="5080034" cy="2857520"/>
          </a:xfrm>
          <a:prstGeom prst="rect">
            <a:avLst/>
          </a:prstGeom>
          <a:noFill/>
        </p:spPr>
      </p:pic>
      <p:sp>
        <p:nvSpPr>
          <p:cNvPr id="9" name="8 - TextBox"/>
          <p:cNvSpPr txBox="1"/>
          <p:nvPr/>
        </p:nvSpPr>
        <p:spPr>
          <a:xfrm>
            <a:off x="0" y="3861048"/>
            <a:ext cx="5072066" cy="285752"/>
          </a:xfrm>
          <a:prstGeom prst="rect">
            <a:avLst/>
          </a:prstGeom>
        </p:spPr>
        <p:txBody>
          <a:bodyPr vert="horz" wrap="square" lIns="91440" tIns="45720" rIns="91440" bIns="45720" rtlCol="0" anchor="ctr">
            <a:normAutofit fontScale="92500"/>
          </a:bodyPr>
          <a:lstStyle/>
          <a:p>
            <a:r>
              <a:rPr lang="en-US" sz="1000" dirty="0" smtClean="0"/>
              <a:t>http://2.bp.blogspot.com/-bhHeFhP5Yro/UuuEJeQ4NzI/AAAAAAAAGmw/8-Vj3462FD0/s1600/coca.gif</a:t>
            </a:r>
            <a:endParaRPr lang="el-GR" sz="1000" dirty="0" smtClean="0"/>
          </a:p>
        </p:txBody>
      </p:sp>
      <p:pic>
        <p:nvPicPr>
          <p:cNvPr id="56326" name="Picture 6" descr="http://3.bp.blogspot.com/-Jij-y4JFPaw/TZKrKxH7WlI/AAAAAAAAAAs/ouuwBpHped4/s1600/botella.gif"/>
          <p:cNvPicPr>
            <a:picLocks noChangeAspect="1" noChangeArrowheads="1"/>
          </p:cNvPicPr>
          <p:nvPr/>
        </p:nvPicPr>
        <p:blipFill>
          <a:blip r:embed="rId5" cstate="print"/>
          <a:srcRect/>
          <a:stretch>
            <a:fillRect/>
          </a:stretch>
        </p:blipFill>
        <p:spPr bwMode="auto">
          <a:xfrm>
            <a:off x="0" y="4077072"/>
            <a:ext cx="5072066" cy="2780928"/>
          </a:xfrm>
          <a:prstGeom prst="rect">
            <a:avLst/>
          </a:prstGeom>
          <a:noFill/>
        </p:spPr>
      </p:pic>
      <p:sp>
        <p:nvSpPr>
          <p:cNvPr id="11" name="10 - TextBox"/>
          <p:cNvSpPr txBox="1"/>
          <p:nvPr/>
        </p:nvSpPr>
        <p:spPr>
          <a:xfrm>
            <a:off x="0" y="6643686"/>
            <a:ext cx="3714776" cy="214314"/>
          </a:xfrm>
          <a:prstGeom prst="rect">
            <a:avLst/>
          </a:prstGeom>
        </p:spPr>
        <p:txBody>
          <a:bodyPr vert="horz" wrap="square" lIns="91440" tIns="45720" rIns="91440" bIns="45720" rtlCol="0" anchor="ctr">
            <a:normAutofit fontScale="32500" lnSpcReduction="20000"/>
          </a:bodyPr>
          <a:lstStyle/>
          <a:p>
            <a:r>
              <a:rPr lang="en-US" dirty="0" smtClean="0"/>
              <a:t>http://3.bp.blogspot.com/-Jij-y4JFPaw/TZKrKxH7WlI/AAAAAAAAAAs/ouuwBpHped4/s1600/botella.gif</a:t>
            </a:r>
            <a:endParaRPr lang="el-GR" dirty="0" smtClean="0"/>
          </a:p>
        </p:txBody>
      </p:sp>
      <p:sp>
        <p:nvSpPr>
          <p:cNvPr id="12" name="11 - TextBox"/>
          <p:cNvSpPr txBox="1"/>
          <p:nvPr/>
        </p:nvSpPr>
        <p:spPr>
          <a:xfrm>
            <a:off x="5357786" y="1500174"/>
            <a:ext cx="3786214" cy="285752"/>
          </a:xfrm>
          <a:prstGeom prst="rect">
            <a:avLst/>
          </a:prstGeom>
        </p:spPr>
        <p:txBody>
          <a:bodyPr vert="horz" wrap="square" lIns="91440" tIns="45720" rIns="91440" bIns="45720" rtlCol="0" anchor="ctr">
            <a:normAutofit fontScale="40000" lnSpcReduction="20000"/>
          </a:bodyPr>
          <a:lstStyle/>
          <a:p>
            <a:r>
              <a:rPr lang="en-US" dirty="0" smtClean="0"/>
              <a:t>http://payload.cargocollective.com/1/2/74794/911652/cartaz%20principal_640.jpg</a:t>
            </a:r>
            <a:endParaRPr lang="el-GR"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484632">
              <a:defRPr/>
            </a:pPr>
            <a:r>
              <a:rPr lang="el-GR" b="1" dirty="0">
                <a:solidFill>
                  <a:srgbClr val="0000CC"/>
                </a:solidFill>
              </a:rPr>
              <a:t>Παραδείγματα: Η </a:t>
            </a:r>
            <a:r>
              <a:rPr lang="en-US" b="1" dirty="0">
                <a:solidFill>
                  <a:srgbClr val="0000CC"/>
                </a:solidFill>
              </a:rPr>
              <a:t>coca-cola </a:t>
            </a:r>
            <a:r>
              <a:rPr lang="el-GR" b="1" dirty="0">
                <a:solidFill>
                  <a:srgbClr val="0000CC"/>
                </a:solidFill>
              </a:rPr>
              <a:t>στη Βραζιλία</a:t>
            </a:r>
            <a:endParaRPr lang="el-GR" dirty="0">
              <a:solidFill>
                <a:schemeClr val="accent1">
                  <a:tint val="83000"/>
                  <a:satMod val="150000"/>
                </a:schemeClr>
              </a:solidFill>
            </a:endParaRPr>
          </a:p>
        </p:txBody>
      </p:sp>
      <p:sp>
        <p:nvSpPr>
          <p:cNvPr id="5" name="Slide Number Placeholder 22"/>
          <p:cNvSpPr>
            <a:spLocks noGrp="1"/>
          </p:cNvSpPr>
          <p:nvPr>
            <p:ph type="sldNum" sz="quarter" idx="12"/>
          </p:nvPr>
        </p:nvSpPr>
        <p:spPr/>
        <p:txBody>
          <a:bodyPr/>
          <a:lstStyle/>
          <a:p>
            <a:pPr>
              <a:defRPr/>
            </a:pPr>
            <a:fld id="{EF0BDABD-7262-462C-9D8C-7C7D00E032DA}" type="slidenum">
              <a:rPr lang="el-GR"/>
              <a:pPr>
                <a:defRPr/>
              </a:pPr>
              <a:t>43</a:t>
            </a:fld>
            <a:endParaRPr lang="el-GR"/>
          </a:p>
        </p:txBody>
      </p:sp>
      <p:pic>
        <p:nvPicPr>
          <p:cNvPr id="54274" name="Picture 2" descr="https://s-media-cache-ak0.pinimg.com/236x/0a/28/0a/0a280abf002758735d9620548fe28b8e.jpg"/>
          <p:cNvPicPr>
            <a:picLocks noChangeAspect="1" noChangeArrowheads="1"/>
          </p:cNvPicPr>
          <p:nvPr/>
        </p:nvPicPr>
        <p:blipFill>
          <a:blip r:embed="rId3" cstate="print"/>
          <a:srcRect/>
          <a:stretch>
            <a:fillRect/>
          </a:stretch>
        </p:blipFill>
        <p:spPr bwMode="auto">
          <a:xfrm>
            <a:off x="0" y="1500174"/>
            <a:ext cx="4000528" cy="4979471"/>
          </a:xfrm>
          <a:prstGeom prst="rect">
            <a:avLst/>
          </a:prstGeom>
          <a:noFill/>
        </p:spPr>
      </p:pic>
      <p:sp>
        <p:nvSpPr>
          <p:cNvPr id="7" name="6 - TextBox"/>
          <p:cNvSpPr txBox="1"/>
          <p:nvPr/>
        </p:nvSpPr>
        <p:spPr>
          <a:xfrm>
            <a:off x="0" y="6500834"/>
            <a:ext cx="4357718" cy="357166"/>
          </a:xfrm>
          <a:prstGeom prst="rect">
            <a:avLst/>
          </a:prstGeom>
        </p:spPr>
        <p:txBody>
          <a:bodyPr vert="horz" wrap="square" lIns="91440" tIns="45720" rIns="91440" bIns="45720" rtlCol="0" anchor="ctr">
            <a:normAutofit fontScale="55000" lnSpcReduction="20000"/>
          </a:bodyPr>
          <a:lstStyle/>
          <a:p>
            <a:r>
              <a:rPr lang="en-US" dirty="0" smtClean="0"/>
              <a:t>https://s-media-cache-ak0.pinimg.com/236x/0a/28/0a/0a280abf002758735d9620548fe28b8e.jpg</a:t>
            </a:r>
            <a:endParaRPr lang="el-GR" dirty="0" smtClean="0"/>
          </a:p>
        </p:txBody>
      </p:sp>
      <p:pic>
        <p:nvPicPr>
          <p:cNvPr id="54278" name="Picture 6" descr="https://s-media-cache-ak0.pinimg.com/236x/ed/33/c1/ed33c1220a5fe650f74b932cee7d713b.jpg"/>
          <p:cNvPicPr>
            <a:picLocks noChangeAspect="1" noChangeArrowheads="1"/>
          </p:cNvPicPr>
          <p:nvPr/>
        </p:nvPicPr>
        <p:blipFill>
          <a:blip r:embed="rId4" cstate="print"/>
          <a:srcRect/>
          <a:stretch>
            <a:fillRect/>
          </a:stretch>
        </p:blipFill>
        <p:spPr bwMode="auto">
          <a:xfrm>
            <a:off x="5214910" y="1500174"/>
            <a:ext cx="3929090" cy="4929222"/>
          </a:xfrm>
          <a:prstGeom prst="rect">
            <a:avLst/>
          </a:prstGeom>
          <a:noFill/>
        </p:spPr>
      </p:pic>
      <p:sp>
        <p:nvSpPr>
          <p:cNvPr id="10" name="9 - TextBox"/>
          <p:cNvSpPr txBox="1"/>
          <p:nvPr/>
        </p:nvSpPr>
        <p:spPr>
          <a:xfrm>
            <a:off x="5286380" y="6429396"/>
            <a:ext cx="3429024" cy="428604"/>
          </a:xfrm>
          <a:prstGeom prst="rect">
            <a:avLst/>
          </a:prstGeom>
        </p:spPr>
        <p:txBody>
          <a:bodyPr vert="horz" wrap="square" lIns="91440" tIns="45720" rIns="91440" bIns="45720" rtlCol="0" anchor="ctr">
            <a:normAutofit fontScale="47500" lnSpcReduction="20000"/>
          </a:bodyPr>
          <a:lstStyle/>
          <a:p>
            <a:r>
              <a:rPr lang="en-US" dirty="0" smtClean="0"/>
              <a:t>https://s-media-cache-ak0.pinimg.com/236x/ed/33/c1/ed33c1220a5fe650f74b932cee7d713b.jpg</a:t>
            </a:r>
            <a:endParaRPr lang="el-GR"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marL="484632" eaLnBrk="1" fontAlgn="auto" hangingPunct="1">
              <a:spcAft>
                <a:spcPts val="0"/>
              </a:spcAft>
              <a:defRPr/>
            </a:pPr>
            <a:r>
              <a:rPr lang="el-GR" b="1" dirty="0" smtClean="0">
                <a:solidFill>
                  <a:srgbClr val="0000CC"/>
                </a:solidFill>
              </a:rPr>
              <a:t>Παραδείγματα</a:t>
            </a:r>
            <a:r>
              <a:rPr lang="en-US" b="1" dirty="0" smtClean="0">
                <a:solidFill>
                  <a:srgbClr val="0000CC"/>
                </a:solidFill>
              </a:rPr>
              <a:t>: </a:t>
            </a:r>
            <a:r>
              <a:rPr lang="en-US" b="1" dirty="0" err="1" smtClean="0">
                <a:solidFill>
                  <a:srgbClr val="0000CC"/>
                </a:solidFill>
              </a:rPr>
              <a:t>Nescafé</a:t>
            </a:r>
            <a:r>
              <a:rPr lang="el-GR" b="1" dirty="0">
                <a:solidFill>
                  <a:srgbClr val="0000CC"/>
                </a:solidFill>
              </a:rPr>
              <a:t> </a:t>
            </a:r>
            <a:r>
              <a:rPr lang="el-GR" b="1" dirty="0" smtClean="0">
                <a:solidFill>
                  <a:srgbClr val="0000CC"/>
                </a:solidFill>
              </a:rPr>
              <a:t>στην Αργεντινή και στις Ηνωμένες Πολιτείες </a:t>
            </a:r>
            <a:endParaRPr lang="el-GR" b="1" dirty="0">
              <a:solidFill>
                <a:srgbClr val="0000CC"/>
              </a:solidFill>
            </a:endParaRPr>
          </a:p>
        </p:txBody>
      </p:sp>
      <p:sp>
        <p:nvSpPr>
          <p:cNvPr id="5" name="Slide Number Placeholder 22"/>
          <p:cNvSpPr>
            <a:spLocks noGrp="1"/>
          </p:cNvSpPr>
          <p:nvPr>
            <p:ph type="sldNum" sz="quarter" idx="12"/>
          </p:nvPr>
        </p:nvSpPr>
        <p:spPr/>
        <p:txBody>
          <a:bodyPr/>
          <a:lstStyle/>
          <a:p>
            <a:pPr>
              <a:defRPr/>
            </a:pPr>
            <a:fld id="{A1EBAF12-66B3-43D4-9D14-F0E2F87E9720}" type="slidenum">
              <a:rPr lang="el-GR"/>
              <a:pPr>
                <a:defRPr/>
              </a:pPr>
              <a:t>44</a:t>
            </a:fld>
            <a:endParaRPr lang="el-GR"/>
          </a:p>
        </p:txBody>
      </p:sp>
      <p:pic>
        <p:nvPicPr>
          <p:cNvPr id="98307" name="Picture 3"/>
          <p:cNvPicPr>
            <a:picLocks noChangeAspect="1" noChangeArrowheads="1"/>
          </p:cNvPicPr>
          <p:nvPr/>
        </p:nvPicPr>
        <p:blipFill>
          <a:blip r:embed="rId3" cstate="print"/>
          <a:srcRect/>
          <a:stretch>
            <a:fillRect/>
          </a:stretch>
        </p:blipFill>
        <p:spPr bwMode="auto">
          <a:xfrm>
            <a:off x="214282" y="1214422"/>
            <a:ext cx="8715436" cy="5474646"/>
          </a:xfrm>
          <a:prstGeom prst="rect">
            <a:avLst/>
          </a:prstGeom>
          <a:noFill/>
          <a:ln w="9525">
            <a:noFill/>
            <a:miter lim="800000"/>
            <a:headEnd/>
            <a:tailEnd/>
          </a:ln>
        </p:spPr>
      </p:pic>
      <p:sp>
        <p:nvSpPr>
          <p:cNvPr id="6" name="5 - TextBox"/>
          <p:cNvSpPr txBox="1"/>
          <p:nvPr/>
        </p:nvSpPr>
        <p:spPr>
          <a:xfrm>
            <a:off x="0" y="6643710"/>
            <a:ext cx="8072494" cy="214290"/>
          </a:xfrm>
          <a:prstGeom prst="rect">
            <a:avLst/>
          </a:prstGeom>
        </p:spPr>
        <p:txBody>
          <a:bodyPr vert="horz" wrap="square" lIns="91440" tIns="45720" rIns="91440" bIns="45720" rtlCol="0" anchor="ctr">
            <a:normAutofit fontScale="92500" lnSpcReduction="20000"/>
          </a:bodyPr>
          <a:lstStyle/>
          <a:p>
            <a:r>
              <a:rPr lang="en-US" sz="1050" dirty="0" smtClean="0"/>
              <a:t>http://mercadeoypublicidad.com/ArchivosWeb/Nescafe_Ojos_McCannEricksonColombia.jpg</a:t>
            </a:r>
            <a:endParaRPr lang="el-GR" sz="105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p:spPr>
        <p:txBody>
          <a:bodyPr>
            <a:normAutofit fontScale="90000"/>
          </a:bodyPr>
          <a:lstStyle/>
          <a:p>
            <a:r>
              <a:rPr lang="el-GR" dirty="0" smtClean="0">
                <a:solidFill>
                  <a:srgbClr val="0000CC"/>
                </a:solidFill>
              </a:rPr>
              <a:t>Παραδείγματα</a:t>
            </a:r>
            <a:r>
              <a:rPr lang="en-US" dirty="0" smtClean="0">
                <a:solidFill>
                  <a:srgbClr val="0000CC"/>
                </a:solidFill>
              </a:rPr>
              <a:t>: </a:t>
            </a:r>
            <a:r>
              <a:rPr lang="en-US" dirty="0" err="1" smtClean="0">
                <a:solidFill>
                  <a:srgbClr val="0000CC"/>
                </a:solidFill>
              </a:rPr>
              <a:t>Nescafé</a:t>
            </a:r>
            <a:r>
              <a:rPr lang="el-GR" dirty="0" smtClean="0">
                <a:solidFill>
                  <a:srgbClr val="0000CC"/>
                </a:solidFill>
              </a:rPr>
              <a:t> στην Αργεντινή και στις Ηνωμένες Πολιτείες </a:t>
            </a:r>
            <a:endParaRPr lang="el-GR" dirty="0"/>
          </a:p>
        </p:txBody>
      </p:sp>
      <p:sp>
        <p:nvSpPr>
          <p:cNvPr id="4" name="3 - Θέση αριθμού διαφάνειας"/>
          <p:cNvSpPr>
            <a:spLocks noGrp="1"/>
          </p:cNvSpPr>
          <p:nvPr>
            <p:ph type="sldNum" sz="quarter" idx="12"/>
          </p:nvPr>
        </p:nvSpPr>
        <p:spPr/>
        <p:txBody>
          <a:bodyPr/>
          <a:lstStyle/>
          <a:p>
            <a:fld id="{53C4726A-630D-4CB4-B088-BAB00F4188E9}" type="slidenum">
              <a:rPr lang="el-GR" smtClean="0"/>
              <a:pPr/>
              <a:t>45</a:t>
            </a:fld>
            <a:endParaRPr lang="el-GR"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0" y="1214422"/>
            <a:ext cx="4361775" cy="2643206"/>
          </a:xfrm>
          <a:prstGeom prst="rect">
            <a:avLst/>
          </a:prstGeom>
          <a:noFill/>
          <a:ln w="9525">
            <a:noFill/>
            <a:miter lim="800000"/>
            <a:headEnd/>
            <a:tailEnd/>
          </a:ln>
        </p:spPr>
      </p:pic>
      <p:pic>
        <p:nvPicPr>
          <p:cNvPr id="161794" name="Picture 2" descr="http://h2savecom.files.wordpress.com/2013/05/nescafe.jpg"/>
          <p:cNvPicPr>
            <a:picLocks noChangeAspect="1" noChangeArrowheads="1"/>
          </p:cNvPicPr>
          <p:nvPr/>
        </p:nvPicPr>
        <p:blipFill>
          <a:blip r:embed="rId3" cstate="print"/>
          <a:srcRect/>
          <a:stretch>
            <a:fillRect/>
          </a:stretch>
        </p:blipFill>
        <p:spPr bwMode="auto">
          <a:xfrm>
            <a:off x="0" y="3857628"/>
            <a:ext cx="9144000" cy="3000372"/>
          </a:xfrm>
          <a:prstGeom prst="rect">
            <a:avLst/>
          </a:prstGeom>
          <a:noFill/>
        </p:spPr>
      </p:pic>
      <p:sp>
        <p:nvSpPr>
          <p:cNvPr id="7" name="6 - TextBox"/>
          <p:cNvSpPr txBox="1"/>
          <p:nvPr/>
        </p:nvSpPr>
        <p:spPr>
          <a:xfrm>
            <a:off x="0" y="6572272"/>
            <a:ext cx="4786346" cy="285728"/>
          </a:xfrm>
          <a:prstGeom prst="rect">
            <a:avLst/>
          </a:prstGeom>
        </p:spPr>
        <p:txBody>
          <a:bodyPr vert="horz" wrap="square" lIns="91440" tIns="45720" rIns="91440" bIns="45720" rtlCol="0" anchor="ctr">
            <a:normAutofit/>
          </a:bodyPr>
          <a:lstStyle/>
          <a:p>
            <a:r>
              <a:rPr lang="en-US" sz="1050" dirty="0" smtClean="0"/>
              <a:t>http://h2savecom.files.wordpress.com/2013/05/nescafe.jpg</a:t>
            </a:r>
            <a:endParaRPr lang="el-GR" sz="105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pPr marL="484632" eaLnBrk="1" fontAlgn="auto" hangingPunct="1">
              <a:spcAft>
                <a:spcPts val="0"/>
              </a:spcAft>
              <a:defRPr/>
            </a:pPr>
            <a:r>
              <a:rPr lang="el-GR" b="1" dirty="0" smtClean="0">
                <a:solidFill>
                  <a:srgbClr val="0000CC"/>
                </a:solidFill>
              </a:rPr>
              <a:t>Παραδείγματα</a:t>
            </a:r>
            <a:r>
              <a:rPr lang="en-US" b="1" dirty="0" smtClean="0">
                <a:solidFill>
                  <a:srgbClr val="0000CC"/>
                </a:solidFill>
              </a:rPr>
              <a:t>: Heineken</a:t>
            </a:r>
            <a:endParaRPr lang="el-GR" b="1" dirty="0">
              <a:solidFill>
                <a:srgbClr val="0000CC"/>
              </a:solidFill>
            </a:endParaRPr>
          </a:p>
        </p:txBody>
      </p:sp>
      <p:sp>
        <p:nvSpPr>
          <p:cNvPr id="4" name="Slide Number Placeholder 22"/>
          <p:cNvSpPr>
            <a:spLocks noGrp="1"/>
          </p:cNvSpPr>
          <p:nvPr>
            <p:ph type="sldNum" sz="quarter" idx="12"/>
          </p:nvPr>
        </p:nvSpPr>
        <p:spPr/>
        <p:txBody>
          <a:bodyPr/>
          <a:lstStyle/>
          <a:p>
            <a:pPr>
              <a:defRPr/>
            </a:pPr>
            <a:fld id="{9F3EB49E-F088-453E-A9A8-855F87963D84}" type="slidenum">
              <a:rPr lang="el-GR"/>
              <a:pPr>
                <a:defRPr/>
              </a:pPr>
              <a:t>46</a:t>
            </a:fld>
            <a:endParaRPr lang="el-GR"/>
          </a:p>
        </p:txBody>
      </p:sp>
      <p:pic>
        <p:nvPicPr>
          <p:cNvPr id="50178" name="Picture 2" descr="https://s-media-cache-ak0.pinimg.com/736x/31/88/dd/3188dd26d90164e309c80407226c5255.jpg"/>
          <p:cNvPicPr>
            <a:picLocks noChangeAspect="1" noChangeArrowheads="1"/>
          </p:cNvPicPr>
          <p:nvPr/>
        </p:nvPicPr>
        <p:blipFill>
          <a:blip r:embed="rId3" cstate="print"/>
          <a:srcRect/>
          <a:stretch>
            <a:fillRect/>
          </a:stretch>
        </p:blipFill>
        <p:spPr bwMode="auto">
          <a:xfrm>
            <a:off x="571472" y="1214422"/>
            <a:ext cx="8074485" cy="5214974"/>
          </a:xfrm>
          <a:prstGeom prst="rect">
            <a:avLst/>
          </a:prstGeom>
          <a:noFill/>
        </p:spPr>
      </p:pic>
      <p:sp>
        <p:nvSpPr>
          <p:cNvPr id="6" name="5 - TextBox"/>
          <p:cNvSpPr txBox="1"/>
          <p:nvPr/>
        </p:nvSpPr>
        <p:spPr>
          <a:xfrm>
            <a:off x="0" y="6572272"/>
            <a:ext cx="4929190" cy="285728"/>
          </a:xfrm>
          <a:prstGeom prst="rect">
            <a:avLst/>
          </a:prstGeom>
        </p:spPr>
        <p:txBody>
          <a:bodyPr vert="horz" wrap="square" lIns="91440" tIns="45720" rIns="91440" bIns="45720" rtlCol="0" anchor="ctr">
            <a:normAutofit fontScale="47500" lnSpcReduction="20000"/>
          </a:bodyPr>
          <a:lstStyle/>
          <a:p>
            <a:r>
              <a:rPr lang="en-US" dirty="0" smtClean="0"/>
              <a:t>https://s-media-cache-ak0.pinimg.com/736x/31/88/dd/3188dd26d90164e309c80407226c5255.jpg</a:t>
            </a:r>
            <a:endParaRPr lang="el-GR"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2"/>
          <p:cNvSpPr>
            <a:spLocks noGrp="1"/>
          </p:cNvSpPr>
          <p:nvPr>
            <p:ph type="sldNum" sz="quarter" idx="12"/>
          </p:nvPr>
        </p:nvSpPr>
        <p:spPr/>
        <p:txBody>
          <a:bodyPr/>
          <a:lstStyle/>
          <a:p>
            <a:pPr>
              <a:defRPr/>
            </a:pPr>
            <a:fld id="{1CB126F3-2E2E-4D0E-BDA2-91D45D7C00D4}" type="slidenum">
              <a:rPr lang="el-GR"/>
              <a:pPr>
                <a:defRPr/>
              </a:pPr>
              <a:t>47</a:t>
            </a:fld>
            <a:endParaRPr lang="el-GR"/>
          </a:p>
        </p:txBody>
      </p:sp>
      <p:sp>
        <p:nvSpPr>
          <p:cNvPr id="2" name="Title 1"/>
          <p:cNvSpPr>
            <a:spLocks noGrp="1"/>
          </p:cNvSpPr>
          <p:nvPr>
            <p:ph type="title" idx="4294967295"/>
          </p:nvPr>
        </p:nvSpPr>
        <p:spPr>
          <a:xfrm>
            <a:off x="0" y="0"/>
            <a:ext cx="8229600" cy="1398587"/>
          </a:xfrm>
        </p:spPr>
        <p:txBody>
          <a:bodyPr/>
          <a:lstStyle/>
          <a:p>
            <a:pPr marL="484632">
              <a:defRPr/>
            </a:pPr>
            <a:r>
              <a:rPr lang="el-GR" b="1" dirty="0">
                <a:solidFill>
                  <a:srgbClr val="0000CC"/>
                </a:solidFill>
              </a:rPr>
              <a:t>Παραδείγματα</a:t>
            </a:r>
            <a:r>
              <a:rPr lang="en-US" b="1" dirty="0">
                <a:solidFill>
                  <a:srgbClr val="0000CC"/>
                </a:solidFill>
              </a:rPr>
              <a:t>: Heineken</a:t>
            </a:r>
            <a:endParaRPr lang="el-GR" dirty="0">
              <a:solidFill>
                <a:schemeClr val="accent1">
                  <a:tint val="83000"/>
                  <a:satMod val="150000"/>
                </a:schemeClr>
              </a:solidFill>
            </a:endParaRPr>
          </a:p>
        </p:txBody>
      </p:sp>
      <p:pic>
        <p:nvPicPr>
          <p:cNvPr id="48130" name="Picture 2" descr="http://theinspirationroom.com/daily/print/2008/12/heineken_paris.jpg"/>
          <p:cNvPicPr>
            <a:picLocks noChangeAspect="1" noChangeArrowheads="1"/>
          </p:cNvPicPr>
          <p:nvPr/>
        </p:nvPicPr>
        <p:blipFill>
          <a:blip r:embed="rId3" cstate="print"/>
          <a:srcRect/>
          <a:stretch>
            <a:fillRect/>
          </a:stretch>
        </p:blipFill>
        <p:spPr bwMode="auto">
          <a:xfrm>
            <a:off x="571472" y="1214422"/>
            <a:ext cx="8001056" cy="5000660"/>
          </a:xfrm>
          <a:prstGeom prst="rect">
            <a:avLst/>
          </a:prstGeom>
          <a:noFill/>
        </p:spPr>
      </p:pic>
      <p:sp>
        <p:nvSpPr>
          <p:cNvPr id="6" name="5 - TextBox"/>
          <p:cNvSpPr txBox="1"/>
          <p:nvPr/>
        </p:nvSpPr>
        <p:spPr>
          <a:xfrm>
            <a:off x="0" y="6643686"/>
            <a:ext cx="4643470" cy="214314"/>
          </a:xfrm>
          <a:prstGeom prst="rect">
            <a:avLst/>
          </a:prstGeom>
        </p:spPr>
        <p:txBody>
          <a:bodyPr vert="horz" wrap="square" lIns="91440" tIns="45720" rIns="91440" bIns="45720" rtlCol="0" anchor="ctr">
            <a:normAutofit fontScale="92500"/>
          </a:bodyPr>
          <a:lstStyle/>
          <a:p>
            <a:r>
              <a:rPr lang="en-US" sz="900" dirty="0" smtClean="0"/>
              <a:t>http://theinspirationroom.com/daily/print/2008/12/heineken_paris.jpg</a:t>
            </a:r>
            <a:endParaRPr lang="el-GR" sz="9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2"/>
          <p:cNvSpPr>
            <a:spLocks noGrp="1"/>
          </p:cNvSpPr>
          <p:nvPr>
            <p:ph type="sldNum" sz="quarter" idx="12"/>
          </p:nvPr>
        </p:nvSpPr>
        <p:spPr/>
        <p:txBody>
          <a:bodyPr/>
          <a:lstStyle/>
          <a:p>
            <a:pPr>
              <a:defRPr/>
            </a:pPr>
            <a:fld id="{D45E2FA5-F3A2-4329-A924-CBDDE3C70CF9}" type="slidenum">
              <a:rPr lang="el-GR"/>
              <a:pPr>
                <a:defRPr/>
              </a:pPr>
              <a:t>48</a:t>
            </a:fld>
            <a:endParaRPr lang="el-GR"/>
          </a:p>
        </p:txBody>
      </p:sp>
      <p:sp>
        <p:nvSpPr>
          <p:cNvPr id="2" name="Title 1"/>
          <p:cNvSpPr>
            <a:spLocks noGrp="1"/>
          </p:cNvSpPr>
          <p:nvPr>
            <p:ph type="title" idx="4294967295"/>
          </p:nvPr>
        </p:nvSpPr>
        <p:spPr>
          <a:xfrm>
            <a:off x="285720" y="1"/>
            <a:ext cx="8229600" cy="980728"/>
          </a:xfrm>
        </p:spPr>
        <p:txBody>
          <a:bodyPr/>
          <a:lstStyle/>
          <a:p>
            <a:pPr marL="484632">
              <a:defRPr/>
            </a:pPr>
            <a:r>
              <a:rPr lang="el-GR" b="1" dirty="0">
                <a:solidFill>
                  <a:srgbClr val="0000CC"/>
                </a:solidFill>
              </a:rPr>
              <a:t>Παραδείγματα</a:t>
            </a:r>
            <a:r>
              <a:rPr lang="en-US" b="1" dirty="0">
                <a:solidFill>
                  <a:srgbClr val="0000CC"/>
                </a:solidFill>
              </a:rPr>
              <a:t>: Heineken</a:t>
            </a:r>
            <a:endParaRPr lang="el-GR" dirty="0">
              <a:solidFill>
                <a:schemeClr val="accent1">
                  <a:tint val="83000"/>
                  <a:satMod val="150000"/>
                </a:schemeClr>
              </a:solidFill>
            </a:endParaRPr>
          </a:p>
        </p:txBody>
      </p:sp>
      <p:pic>
        <p:nvPicPr>
          <p:cNvPr id="46082" name="Picture 2" descr="http://quietglover.com/public/Juillet08/nyc.jpg"/>
          <p:cNvPicPr>
            <a:picLocks noChangeAspect="1" noChangeArrowheads="1"/>
          </p:cNvPicPr>
          <p:nvPr/>
        </p:nvPicPr>
        <p:blipFill>
          <a:blip r:embed="rId3" cstate="print"/>
          <a:srcRect/>
          <a:stretch>
            <a:fillRect/>
          </a:stretch>
        </p:blipFill>
        <p:spPr bwMode="auto">
          <a:xfrm>
            <a:off x="714348" y="1071546"/>
            <a:ext cx="7786742" cy="5072098"/>
          </a:xfrm>
          <a:prstGeom prst="rect">
            <a:avLst/>
          </a:prstGeom>
          <a:noFill/>
        </p:spPr>
      </p:pic>
      <p:sp>
        <p:nvSpPr>
          <p:cNvPr id="6" name="5 - TextBox"/>
          <p:cNvSpPr txBox="1"/>
          <p:nvPr/>
        </p:nvSpPr>
        <p:spPr>
          <a:xfrm>
            <a:off x="0" y="6643686"/>
            <a:ext cx="4714908" cy="214314"/>
          </a:xfrm>
          <a:prstGeom prst="rect">
            <a:avLst/>
          </a:prstGeom>
        </p:spPr>
        <p:txBody>
          <a:bodyPr vert="horz" wrap="square" lIns="91440" tIns="45720" rIns="91440" bIns="45720" rtlCol="0" anchor="ctr">
            <a:normAutofit fontScale="55000" lnSpcReduction="20000"/>
          </a:bodyPr>
          <a:lstStyle/>
          <a:p>
            <a:r>
              <a:rPr lang="en-US" dirty="0" smtClean="0"/>
              <a:t>http://quietglover.com/public/Juillet08/nyc.jpg</a:t>
            </a:r>
            <a:endParaRPr lang="el-GR"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pPr marL="484632" eaLnBrk="1" fontAlgn="auto" hangingPunct="1">
              <a:spcAft>
                <a:spcPts val="0"/>
              </a:spcAft>
              <a:defRPr/>
            </a:pPr>
            <a:r>
              <a:rPr lang="el-GR" b="1" dirty="0" smtClean="0">
                <a:solidFill>
                  <a:srgbClr val="0000CC"/>
                </a:solidFill>
              </a:rPr>
              <a:t>Τυποποίηση/ Προσαρμογή</a:t>
            </a:r>
            <a:endParaRPr lang="el-GR" b="1" dirty="0">
              <a:solidFill>
                <a:srgbClr val="0000CC"/>
              </a:solidFill>
            </a:endParaRPr>
          </a:p>
        </p:txBody>
      </p:sp>
      <p:sp>
        <p:nvSpPr>
          <p:cNvPr id="15" name="Slide Number Placeholder 5"/>
          <p:cNvSpPr>
            <a:spLocks noGrp="1"/>
          </p:cNvSpPr>
          <p:nvPr>
            <p:ph type="sldNum" sz="quarter" idx="12"/>
          </p:nvPr>
        </p:nvSpPr>
        <p:spPr/>
        <p:txBody>
          <a:bodyPr/>
          <a:lstStyle/>
          <a:p>
            <a:pPr>
              <a:defRPr/>
            </a:pPr>
            <a:fld id="{069A10D9-9C81-47C7-88B0-08A58187A7E4}" type="slidenum">
              <a:rPr lang="el-GR"/>
              <a:pPr>
                <a:defRPr/>
              </a:pPr>
              <a:t>49</a:t>
            </a:fld>
            <a:endParaRPr lang="el-GR"/>
          </a:p>
        </p:txBody>
      </p:sp>
      <p:cxnSp>
        <p:nvCxnSpPr>
          <p:cNvPr id="5" name="Straight Connector 4"/>
          <p:cNvCxnSpPr/>
          <p:nvPr/>
        </p:nvCxnSpPr>
        <p:spPr>
          <a:xfrm>
            <a:off x="1476375" y="4005263"/>
            <a:ext cx="6408738"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Rectangular Callout 5"/>
          <p:cNvSpPr/>
          <p:nvPr/>
        </p:nvSpPr>
        <p:spPr>
          <a:xfrm>
            <a:off x="539750" y="1844675"/>
            <a:ext cx="2663825" cy="1584325"/>
          </a:xfrm>
          <a:prstGeom prst="wedgeRectCallout">
            <a:avLst>
              <a:gd name="adj1" fmla="val -16041"/>
              <a:gd name="adj2" fmla="val 83436"/>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2400" b="1" dirty="0" smtClean="0"/>
              <a:t>Τυποποίηση:</a:t>
            </a:r>
          </a:p>
          <a:p>
            <a:pPr algn="ctr" fontAlgn="auto">
              <a:spcBef>
                <a:spcPts val="0"/>
              </a:spcBef>
              <a:spcAft>
                <a:spcPts val="0"/>
              </a:spcAft>
              <a:defRPr/>
            </a:pPr>
            <a:r>
              <a:rPr lang="el-GR" sz="2400" b="1" dirty="0" smtClean="0"/>
              <a:t>Ένα μήνυμα για όλες τις χώρες</a:t>
            </a:r>
          </a:p>
          <a:p>
            <a:pPr algn="ctr" fontAlgn="auto">
              <a:spcBef>
                <a:spcPts val="0"/>
              </a:spcBef>
              <a:spcAft>
                <a:spcPts val="0"/>
              </a:spcAft>
              <a:defRPr/>
            </a:pPr>
            <a:endParaRPr lang="el-GR" dirty="0"/>
          </a:p>
        </p:txBody>
      </p:sp>
      <p:sp>
        <p:nvSpPr>
          <p:cNvPr id="7" name="Rectangular Callout 6"/>
          <p:cNvSpPr/>
          <p:nvPr/>
        </p:nvSpPr>
        <p:spPr>
          <a:xfrm>
            <a:off x="6227763" y="1916113"/>
            <a:ext cx="2665412" cy="1584325"/>
          </a:xfrm>
          <a:prstGeom prst="wedgeRectCallout">
            <a:avLst>
              <a:gd name="adj1" fmla="val 10965"/>
              <a:gd name="adj2" fmla="val 7965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2400" b="1" dirty="0" smtClean="0"/>
              <a:t>Προσαρμογή:</a:t>
            </a:r>
          </a:p>
          <a:p>
            <a:pPr algn="ctr" fontAlgn="auto">
              <a:spcBef>
                <a:spcPts val="0"/>
              </a:spcBef>
              <a:spcAft>
                <a:spcPts val="0"/>
              </a:spcAft>
              <a:defRPr/>
            </a:pPr>
            <a:r>
              <a:rPr lang="el-GR" sz="2400" b="1" dirty="0" smtClean="0"/>
              <a:t>Ένα μήνυμα για κάθε αγορά</a:t>
            </a:r>
          </a:p>
          <a:p>
            <a:pPr algn="ctr" fontAlgn="auto">
              <a:spcBef>
                <a:spcPts val="0"/>
              </a:spcBef>
              <a:spcAft>
                <a:spcPts val="0"/>
              </a:spcAft>
              <a:defRPr/>
            </a:pPr>
            <a:endParaRPr lang="el-GR" dirty="0"/>
          </a:p>
        </p:txBody>
      </p:sp>
      <p:sp>
        <p:nvSpPr>
          <p:cNvPr id="9" name="TextBox 8"/>
          <p:cNvSpPr txBox="1">
            <a:spLocks noChangeArrowheads="1"/>
          </p:cNvSpPr>
          <p:nvPr/>
        </p:nvSpPr>
        <p:spPr bwMode="auto">
          <a:xfrm>
            <a:off x="395536" y="4581128"/>
            <a:ext cx="8497887" cy="1815882"/>
          </a:xfrm>
          <a:prstGeom prst="rect">
            <a:avLst/>
          </a:prstGeom>
          <a:solidFill>
            <a:srgbClr val="FFC000"/>
          </a:solidFill>
          <a:ln w="9525">
            <a:noFill/>
            <a:miter lim="800000"/>
            <a:headEnd/>
            <a:tailEnd/>
          </a:ln>
        </p:spPr>
        <p:txBody>
          <a:bodyPr wrap="square">
            <a:spAutoFit/>
          </a:bodyPr>
          <a:lstStyle/>
          <a:p>
            <a:pPr>
              <a:buFont typeface="Arial" charset="0"/>
              <a:buChar char="•"/>
            </a:pPr>
            <a:r>
              <a:rPr lang="el-GR" sz="2800" b="1" dirty="0" smtClean="0">
                <a:latin typeface="+mn-lt"/>
              </a:rPr>
              <a:t> Η ακραία τυποποίηση / προσαρμογή είναι κατά κύριο λόγο μια θεωρητική επιλογή</a:t>
            </a:r>
          </a:p>
          <a:p>
            <a:pPr>
              <a:buFont typeface="Arial" charset="0"/>
              <a:buChar char="•"/>
            </a:pPr>
            <a:r>
              <a:rPr lang="el-GR" sz="2800" b="1" dirty="0" smtClean="0">
                <a:latin typeface="+mn-lt"/>
              </a:rPr>
              <a:t>Στην πραγματικότητα, οι περισσότερες μάρκες επιλέγουν μια εναλλακτική κάπου μεταξύ των άκρων</a:t>
            </a:r>
            <a:endParaRPr lang="el-GR" sz="2800" b="1" dirty="0">
              <a:latin typeface="+mn-lt"/>
            </a:endParaRPr>
          </a:p>
        </p:txBody>
      </p:sp>
      <p:sp>
        <p:nvSpPr>
          <p:cNvPr id="10" name="Oval 9"/>
          <p:cNvSpPr/>
          <p:nvPr/>
        </p:nvSpPr>
        <p:spPr>
          <a:xfrm>
            <a:off x="1979712" y="3861048"/>
            <a:ext cx="288032" cy="288032"/>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l-GR"/>
          </a:p>
        </p:txBody>
      </p:sp>
      <p:sp>
        <p:nvSpPr>
          <p:cNvPr id="112650" name="TextBox 10"/>
          <p:cNvSpPr txBox="1">
            <a:spLocks noChangeArrowheads="1"/>
          </p:cNvSpPr>
          <p:nvPr/>
        </p:nvSpPr>
        <p:spPr bwMode="auto">
          <a:xfrm>
            <a:off x="1500166" y="3500438"/>
            <a:ext cx="2159967" cy="400110"/>
          </a:xfrm>
          <a:prstGeom prst="rect">
            <a:avLst/>
          </a:prstGeom>
          <a:noFill/>
          <a:ln w="9525">
            <a:noFill/>
            <a:miter lim="800000"/>
            <a:headEnd/>
            <a:tailEnd/>
          </a:ln>
        </p:spPr>
        <p:txBody>
          <a:bodyPr wrap="square">
            <a:spAutoFit/>
          </a:bodyPr>
          <a:lstStyle/>
          <a:p>
            <a:r>
              <a:rPr lang="en-US" sz="2000" b="1" dirty="0">
                <a:latin typeface="Century Gothic" pitchFamily="34" charset="0"/>
              </a:rPr>
              <a:t>Coca-Cola</a:t>
            </a:r>
            <a:endParaRPr lang="el-GR" sz="2000" b="1" dirty="0">
              <a:latin typeface="Century Gothic" pitchFamily="34" charset="0"/>
            </a:endParaRPr>
          </a:p>
        </p:txBody>
      </p:sp>
      <p:sp>
        <p:nvSpPr>
          <p:cNvPr id="12" name="Oval 11"/>
          <p:cNvSpPr/>
          <p:nvPr/>
        </p:nvSpPr>
        <p:spPr>
          <a:xfrm>
            <a:off x="7452320" y="3861048"/>
            <a:ext cx="288032" cy="288032"/>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l-GR"/>
          </a:p>
        </p:txBody>
      </p:sp>
      <p:sp>
        <p:nvSpPr>
          <p:cNvPr id="112654" name="TextBox 12"/>
          <p:cNvSpPr txBox="1">
            <a:spLocks noChangeArrowheads="1"/>
          </p:cNvSpPr>
          <p:nvPr/>
        </p:nvSpPr>
        <p:spPr bwMode="auto">
          <a:xfrm>
            <a:off x="6804025" y="3500438"/>
            <a:ext cx="1871663" cy="400110"/>
          </a:xfrm>
          <a:prstGeom prst="rect">
            <a:avLst/>
          </a:prstGeom>
          <a:noFill/>
          <a:ln w="9525">
            <a:noFill/>
            <a:miter lim="800000"/>
            <a:headEnd/>
            <a:tailEnd/>
          </a:ln>
        </p:spPr>
        <p:txBody>
          <a:bodyPr>
            <a:spAutoFit/>
          </a:bodyPr>
          <a:lstStyle/>
          <a:p>
            <a:r>
              <a:rPr lang="en-US" sz="2000" b="1" dirty="0">
                <a:latin typeface="Century Gothic" pitchFamily="34" charset="0"/>
              </a:rPr>
              <a:t>Nescafe</a:t>
            </a:r>
            <a:endParaRPr lang="el-GR" sz="2000" b="1" dirty="0">
              <a:latin typeface="Century Gothic" pitchFamily="34" charset="0"/>
            </a:endParaRPr>
          </a:p>
        </p:txBody>
      </p:sp>
      <p:sp>
        <p:nvSpPr>
          <p:cNvPr id="14" name="Oval 13"/>
          <p:cNvSpPr/>
          <p:nvPr/>
        </p:nvSpPr>
        <p:spPr>
          <a:xfrm>
            <a:off x="1475656" y="3861048"/>
            <a:ext cx="288032" cy="288032"/>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l-GR"/>
          </a:p>
        </p:txBody>
      </p:sp>
      <p:sp>
        <p:nvSpPr>
          <p:cNvPr id="112658" name="TextBox 14"/>
          <p:cNvSpPr txBox="1">
            <a:spLocks noChangeArrowheads="1"/>
          </p:cNvSpPr>
          <p:nvPr/>
        </p:nvSpPr>
        <p:spPr bwMode="auto">
          <a:xfrm>
            <a:off x="468313" y="4076700"/>
            <a:ext cx="2159000" cy="400110"/>
          </a:xfrm>
          <a:prstGeom prst="rect">
            <a:avLst/>
          </a:prstGeom>
          <a:noFill/>
          <a:ln w="9525">
            <a:noFill/>
            <a:miter lim="800000"/>
            <a:headEnd/>
            <a:tailEnd/>
          </a:ln>
        </p:spPr>
        <p:txBody>
          <a:bodyPr>
            <a:spAutoFit/>
          </a:bodyPr>
          <a:lstStyle/>
          <a:p>
            <a:r>
              <a:rPr lang="en-US" sz="2000" b="1" dirty="0">
                <a:latin typeface="Century Gothic" pitchFamily="34" charset="0"/>
              </a:rPr>
              <a:t>L’Oreal, </a:t>
            </a:r>
            <a:r>
              <a:rPr lang="en-US" sz="2000" b="1" dirty="0" err="1">
                <a:latin typeface="Century Gothic" pitchFamily="34" charset="0"/>
              </a:rPr>
              <a:t>libresse</a:t>
            </a:r>
            <a:endParaRPr lang="el-GR" sz="2000" b="1" dirty="0">
              <a:latin typeface="Century Gothic" pitchFamily="34" charset="0"/>
            </a:endParaRPr>
          </a:p>
        </p:txBody>
      </p:sp>
      <p:sp>
        <p:nvSpPr>
          <p:cNvPr id="16" name="Oval 15"/>
          <p:cNvSpPr/>
          <p:nvPr/>
        </p:nvSpPr>
        <p:spPr>
          <a:xfrm>
            <a:off x="6012160" y="3861048"/>
            <a:ext cx="288032" cy="288032"/>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l-GR"/>
          </a:p>
        </p:txBody>
      </p:sp>
      <p:sp>
        <p:nvSpPr>
          <p:cNvPr id="112662" name="TextBox 16"/>
          <p:cNvSpPr txBox="1">
            <a:spLocks noChangeArrowheads="1"/>
          </p:cNvSpPr>
          <p:nvPr/>
        </p:nvSpPr>
        <p:spPr bwMode="auto">
          <a:xfrm>
            <a:off x="5364163" y="3500438"/>
            <a:ext cx="1871662" cy="400110"/>
          </a:xfrm>
          <a:prstGeom prst="rect">
            <a:avLst/>
          </a:prstGeom>
          <a:noFill/>
          <a:ln w="9525">
            <a:noFill/>
            <a:miter lim="800000"/>
            <a:headEnd/>
            <a:tailEnd/>
          </a:ln>
        </p:spPr>
        <p:txBody>
          <a:bodyPr>
            <a:spAutoFit/>
          </a:bodyPr>
          <a:lstStyle/>
          <a:p>
            <a:r>
              <a:rPr lang="en-US" sz="2000" b="1" dirty="0">
                <a:latin typeface="Century Gothic" pitchFamily="34" charset="0"/>
              </a:rPr>
              <a:t>Heineken</a:t>
            </a:r>
            <a:endParaRPr lang="el-GR" sz="2000" b="1" dirty="0">
              <a:latin typeface="Century Gothic"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l-GR" altLang="en-US" dirty="0" smtClean="0"/>
              <a:t>Περιεχόμενα ενότητας</a:t>
            </a:r>
          </a:p>
        </p:txBody>
      </p:sp>
      <p:sp>
        <p:nvSpPr>
          <p:cNvPr id="13315" name="Content Placeholder 2"/>
          <p:cNvSpPr>
            <a:spLocks noGrp="1"/>
          </p:cNvSpPr>
          <p:nvPr>
            <p:ph idx="1"/>
          </p:nvPr>
        </p:nvSpPr>
        <p:spPr/>
        <p:txBody>
          <a:bodyPr>
            <a:normAutofit lnSpcReduction="10000"/>
          </a:bodyPr>
          <a:lstStyle/>
          <a:p>
            <a:r>
              <a:rPr lang="el-GR" dirty="0" smtClean="0"/>
              <a:t>Διεθνές πρόγραμμα ολοκληρωμένης επικοινωνίας</a:t>
            </a:r>
          </a:p>
          <a:p>
            <a:endParaRPr lang="el-GR" dirty="0" smtClean="0"/>
          </a:p>
          <a:p>
            <a:r>
              <a:rPr lang="el-GR" dirty="0" smtClean="0"/>
              <a:t>Λάθη</a:t>
            </a:r>
            <a:r>
              <a:rPr lang="en-US" dirty="0" smtClean="0"/>
              <a:t> </a:t>
            </a:r>
            <a:r>
              <a:rPr lang="el-GR" dirty="0" smtClean="0"/>
              <a:t>κατά την εφαρμογή του διεθνούς προγράμματος της Ολοκληρωμένης Επικοινωνίας Μάρκετινγκ</a:t>
            </a:r>
          </a:p>
          <a:p>
            <a:endParaRPr lang="el-GR" dirty="0" smtClean="0"/>
          </a:p>
          <a:p>
            <a:r>
              <a:rPr lang="el-GR" dirty="0" smtClean="0"/>
              <a:t>Διεθνείς στρατηγικές προώθησης</a:t>
            </a:r>
            <a:endParaRPr lang="en-US" altLang="en-US" dirty="0" smtClean="0"/>
          </a:p>
        </p:txBody>
      </p:sp>
      <p:sp>
        <p:nvSpPr>
          <p:cNvPr id="13316"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FAA4AC7-23DD-4A1E-9599-5FA0C5EBB78D}" type="slidenum">
              <a:rPr lang="el-GR" altLang="en-US" sz="1400"/>
              <a:pPr>
                <a:spcBef>
                  <a:spcPct val="0"/>
                </a:spcBef>
                <a:buFontTx/>
                <a:buNone/>
              </a:pPr>
              <a:t>5</a:t>
            </a:fld>
            <a:endParaRPr lang="el-GR" altLang="en-US" sz="1400" dirty="0"/>
          </a:p>
        </p:txBody>
      </p:sp>
    </p:spTree>
    <p:extLst>
      <p:ext uri="{BB962C8B-B14F-4D97-AF65-F5344CB8AC3E}">
        <p14:creationId xmlns="" xmlns:p14="http://schemas.microsoft.com/office/powerpoint/2010/main" val="13884397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175846"/>
            <a:ext cx="9144000" cy="1011115"/>
          </a:xfrm>
        </p:spPr>
        <p:txBody>
          <a:bodyPr lIns="103236" tIns="51618" rIns="103236" bIns="51618">
            <a:noAutofit/>
          </a:bodyPr>
          <a:lstStyle/>
          <a:p>
            <a:pPr>
              <a:defRPr/>
            </a:pPr>
            <a:r>
              <a:rPr lang="el-GR" b="1" dirty="0" smtClean="0">
                <a:solidFill>
                  <a:srgbClr val="0000CC"/>
                </a:solidFill>
              </a:rPr>
              <a:t>Έξι στρατηγικές προώθησης που χρησιμοποιούνται συνήθως…</a:t>
            </a:r>
            <a:endParaRPr lang="en-US" b="1" dirty="0">
              <a:solidFill>
                <a:srgbClr val="0000CC"/>
              </a:solidFill>
            </a:endParaRPr>
          </a:p>
        </p:txBody>
      </p:sp>
      <p:sp>
        <p:nvSpPr>
          <p:cNvPr id="26628" name="Rectangle 4"/>
          <p:cNvSpPr>
            <a:spLocks noGrp="1" noChangeArrowheads="1"/>
          </p:cNvSpPr>
          <p:nvPr>
            <p:ph sz="half" idx="1"/>
          </p:nvPr>
        </p:nvSpPr>
        <p:spPr>
          <a:xfrm>
            <a:off x="395536" y="2420888"/>
            <a:ext cx="8363272" cy="3002706"/>
          </a:xfrm>
          <a:solidFill>
            <a:srgbClr val="7030A0"/>
          </a:solidFill>
        </p:spPr>
        <p:txBody>
          <a:bodyPr lIns="103236" tIns="51618" rIns="103236" bIns="51618"/>
          <a:lstStyle/>
          <a:p>
            <a:pPr eaLnBrk="1" hangingPunct="1">
              <a:buFont typeface="Wingdings" pitchFamily="2" charset="2"/>
              <a:buChar char="Ø"/>
            </a:pPr>
            <a:r>
              <a:rPr lang="el-GR" sz="4000" b="1" dirty="0" smtClean="0">
                <a:solidFill>
                  <a:schemeClr val="bg1"/>
                </a:solidFill>
              </a:rPr>
              <a:t>Ίδιο προϊόν --- Ίδιο μήνυμα</a:t>
            </a:r>
          </a:p>
          <a:p>
            <a:pPr eaLnBrk="1" hangingPunct="1">
              <a:buFont typeface="Wingdings 2" pitchFamily="18" charset="2"/>
              <a:buNone/>
            </a:pPr>
            <a:endParaRPr lang="en-US" sz="4000" b="1" dirty="0" smtClean="0">
              <a:solidFill>
                <a:schemeClr val="bg1"/>
              </a:solidFill>
            </a:endParaRPr>
          </a:p>
          <a:p>
            <a:pPr lvl="1" eaLnBrk="1" hangingPunct="1"/>
            <a:r>
              <a:rPr lang="en-US" sz="4000" b="1" dirty="0" smtClean="0">
                <a:solidFill>
                  <a:schemeClr val="bg1"/>
                </a:solidFill>
              </a:rPr>
              <a:t>…Avon</a:t>
            </a:r>
          </a:p>
        </p:txBody>
      </p:sp>
      <p:sp>
        <p:nvSpPr>
          <p:cNvPr id="4" name="Slide Number Placeholder 22"/>
          <p:cNvSpPr>
            <a:spLocks noGrp="1"/>
          </p:cNvSpPr>
          <p:nvPr>
            <p:ph type="sldNum" sz="quarter" idx="12"/>
          </p:nvPr>
        </p:nvSpPr>
        <p:spPr/>
        <p:txBody>
          <a:bodyPr/>
          <a:lstStyle/>
          <a:p>
            <a:pPr>
              <a:defRPr/>
            </a:pPr>
            <a:fld id="{331A29F1-F3D9-4DAA-B2C5-82427CACFD27}" type="slidenum">
              <a:rPr lang="el-GR"/>
              <a:pPr>
                <a:defRPr/>
              </a:pPr>
              <a:t>50</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628">
                                            <p:txEl>
                                              <p:pRg st="2" end="2"/>
                                            </p:txEl>
                                          </p:spTgt>
                                        </p:tgtEl>
                                        <p:attrNameLst>
                                          <p:attrName>style.visibility</p:attrName>
                                        </p:attrNameLst>
                                      </p:cBhvr>
                                      <p:to>
                                        <p:strVal val="visible"/>
                                      </p:to>
                                    </p:set>
                                    <p:animEffect transition="in" filter="box(in)">
                                      <p:cBhvr>
                                        <p:cTn id="7" dur="500"/>
                                        <p:tgtEl>
                                          <p:spTgt spid="2662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628">
                                            <p:txEl>
                                              <p:pRg st="0" end="0"/>
                                            </p:txEl>
                                          </p:spTgt>
                                        </p:tgtEl>
                                        <p:attrNameLst>
                                          <p:attrName>style.visibility</p:attrName>
                                        </p:attrNameLst>
                                      </p:cBhvr>
                                      <p:to>
                                        <p:strVal val="visible"/>
                                      </p:to>
                                    </p:set>
                                    <p:animEffect transition="in" filter="box(in)">
                                      <p:cBhvr>
                                        <p:cTn id="12" dur="500"/>
                                        <p:tgtEl>
                                          <p:spTgt spid="266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2"/>
          <p:cNvSpPr>
            <a:spLocks noGrp="1"/>
          </p:cNvSpPr>
          <p:nvPr>
            <p:ph type="sldNum" sz="quarter" idx="12"/>
          </p:nvPr>
        </p:nvSpPr>
        <p:spPr/>
        <p:txBody>
          <a:bodyPr/>
          <a:lstStyle/>
          <a:p>
            <a:pPr>
              <a:defRPr/>
            </a:pPr>
            <a:fld id="{B12F28E7-0576-4996-AC35-98EC06D63523}" type="slidenum">
              <a:rPr lang="el-GR"/>
              <a:pPr>
                <a:defRPr/>
              </a:pPr>
              <a:t>51</a:t>
            </a:fld>
            <a:endParaRPr lang="el-GR"/>
          </a:p>
        </p:txBody>
      </p:sp>
      <p:sp>
        <p:nvSpPr>
          <p:cNvPr id="26626" name="Rectangle 2"/>
          <p:cNvSpPr>
            <a:spLocks noGrp="1" noChangeArrowheads="1"/>
          </p:cNvSpPr>
          <p:nvPr>
            <p:ph type="title" idx="4294967295"/>
          </p:nvPr>
        </p:nvSpPr>
        <p:spPr>
          <a:xfrm>
            <a:off x="1" y="0"/>
            <a:ext cx="9144000" cy="1700808"/>
          </a:xfrm>
        </p:spPr>
        <p:txBody>
          <a:bodyPr lIns="103236" tIns="51618" rIns="103236" bIns="51618">
            <a:normAutofit/>
          </a:bodyPr>
          <a:lstStyle/>
          <a:p>
            <a:pPr>
              <a:defRPr/>
            </a:pPr>
            <a:r>
              <a:rPr lang="el-GR" b="1" dirty="0" smtClean="0">
                <a:solidFill>
                  <a:srgbClr val="0000CC"/>
                </a:solidFill>
              </a:rPr>
              <a:t>Έξι στρατηγικές προώθησης που χρησιμοποιούνται συνήθως…</a:t>
            </a:r>
            <a:endParaRPr lang="en-US" dirty="0">
              <a:solidFill>
                <a:schemeClr val="accent1">
                  <a:tint val="83000"/>
                  <a:satMod val="150000"/>
                </a:schemeClr>
              </a:solidFill>
            </a:endParaRPr>
          </a:p>
        </p:txBody>
      </p:sp>
      <p:sp>
        <p:nvSpPr>
          <p:cNvPr id="26628" name="Rectangle 4"/>
          <p:cNvSpPr>
            <a:spLocks noGrp="1" noChangeArrowheads="1"/>
          </p:cNvSpPr>
          <p:nvPr>
            <p:ph type="body" sz="half" idx="4294967295"/>
          </p:nvPr>
        </p:nvSpPr>
        <p:spPr>
          <a:xfrm>
            <a:off x="395536" y="2420888"/>
            <a:ext cx="8424936" cy="2809031"/>
          </a:xfrm>
          <a:solidFill>
            <a:srgbClr val="7030A0"/>
          </a:solidFill>
        </p:spPr>
        <p:txBody>
          <a:bodyPr lIns="103236" tIns="51618" rIns="103236" bIns="51618">
            <a:normAutofit lnSpcReduction="10000"/>
          </a:bodyPr>
          <a:lstStyle/>
          <a:p>
            <a:pPr eaLnBrk="1" hangingPunct="1">
              <a:buFont typeface="Wingdings" pitchFamily="2" charset="2"/>
              <a:buChar char="Ø"/>
            </a:pPr>
            <a:r>
              <a:rPr lang="el-GR" sz="4000" b="1" dirty="0" smtClean="0">
                <a:solidFill>
                  <a:schemeClr val="bg1"/>
                </a:solidFill>
              </a:rPr>
              <a:t>Ίδιο προϊόν --- Διαφορετικό μήνυμα</a:t>
            </a:r>
            <a:endParaRPr lang="en-US" sz="4000" b="1" dirty="0" smtClean="0">
              <a:solidFill>
                <a:schemeClr val="bg1"/>
              </a:solidFill>
            </a:endParaRPr>
          </a:p>
          <a:p>
            <a:pPr eaLnBrk="1" hangingPunct="1"/>
            <a:endParaRPr lang="en-US" sz="2300" b="1" dirty="0" smtClean="0">
              <a:solidFill>
                <a:schemeClr val="bg1"/>
              </a:solidFill>
            </a:endParaRPr>
          </a:p>
          <a:p>
            <a:pPr lvl="1" eaLnBrk="1" hangingPunct="1"/>
            <a:r>
              <a:rPr lang="el-GR" sz="4000" b="1" dirty="0" smtClean="0">
                <a:solidFill>
                  <a:schemeClr val="bg1"/>
                </a:solidFill>
              </a:rPr>
              <a:t>Η καμπάνια της </a:t>
            </a:r>
            <a:r>
              <a:rPr lang="en-US" sz="4000" b="1" dirty="0" smtClean="0">
                <a:solidFill>
                  <a:schemeClr val="bg1"/>
                </a:solidFill>
              </a:rPr>
              <a:t>Honda </a:t>
            </a:r>
            <a:r>
              <a:rPr lang="el-GR" sz="4000" b="1" dirty="0" smtClean="0">
                <a:solidFill>
                  <a:schemeClr val="bg1"/>
                </a:solidFill>
              </a:rPr>
              <a:t>στην Αμερική είναι διαφορετική από αυτή στην Βραζιλία!</a:t>
            </a:r>
            <a:endParaRPr lang="en-US" sz="4000"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box(in)">
                                      <p:cBhvr>
                                        <p:cTn id="7" dur="500"/>
                                        <p:tgtEl>
                                          <p:spTgt spid="26628">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6628">
                                            <p:txEl>
                                              <p:pRg st="2" end="2"/>
                                            </p:txEl>
                                          </p:spTgt>
                                        </p:tgtEl>
                                        <p:attrNameLst>
                                          <p:attrName>style.visibility</p:attrName>
                                        </p:attrNameLst>
                                      </p:cBhvr>
                                      <p:to>
                                        <p:strVal val="visible"/>
                                      </p:to>
                                    </p:set>
                                    <p:animEffect transition="in" filter="box(in)">
                                      <p:cBhvr>
                                        <p:cTn id="10" dur="500"/>
                                        <p:tgtEl>
                                          <p:spTgt spid="266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2"/>
          <p:cNvSpPr>
            <a:spLocks noGrp="1"/>
          </p:cNvSpPr>
          <p:nvPr>
            <p:ph type="sldNum" sz="quarter" idx="12"/>
          </p:nvPr>
        </p:nvSpPr>
        <p:spPr/>
        <p:txBody>
          <a:bodyPr/>
          <a:lstStyle/>
          <a:p>
            <a:pPr>
              <a:defRPr/>
            </a:pPr>
            <a:fld id="{1782AD1E-14EA-476A-9D20-2124BBF31896}" type="slidenum">
              <a:rPr lang="el-GR"/>
              <a:pPr>
                <a:defRPr/>
              </a:pPr>
              <a:t>52</a:t>
            </a:fld>
            <a:endParaRPr lang="el-GR"/>
          </a:p>
        </p:txBody>
      </p:sp>
      <p:sp>
        <p:nvSpPr>
          <p:cNvPr id="26626" name="Rectangle 2"/>
          <p:cNvSpPr>
            <a:spLocks noGrp="1" noChangeArrowheads="1"/>
          </p:cNvSpPr>
          <p:nvPr>
            <p:ph type="title" idx="4294967295"/>
          </p:nvPr>
        </p:nvSpPr>
        <p:spPr>
          <a:xfrm>
            <a:off x="0" y="0"/>
            <a:ext cx="9144000" cy="1556792"/>
          </a:xfrm>
        </p:spPr>
        <p:txBody>
          <a:bodyPr lIns="103236" tIns="51618" rIns="103236" bIns="51618">
            <a:normAutofit/>
          </a:bodyPr>
          <a:lstStyle/>
          <a:p>
            <a:pPr>
              <a:defRPr/>
            </a:pPr>
            <a:r>
              <a:rPr lang="el-GR" b="1" dirty="0" smtClean="0">
                <a:solidFill>
                  <a:srgbClr val="0000CC"/>
                </a:solidFill>
              </a:rPr>
              <a:t>Έξι στρατηγικές προώθησης που χρησιμοποιούνται συνήθως…</a:t>
            </a:r>
            <a:endParaRPr lang="en-US" dirty="0">
              <a:solidFill>
                <a:schemeClr val="accent1">
                  <a:tint val="83000"/>
                  <a:satMod val="150000"/>
                </a:schemeClr>
              </a:solidFill>
            </a:endParaRPr>
          </a:p>
        </p:txBody>
      </p:sp>
      <p:sp>
        <p:nvSpPr>
          <p:cNvPr id="26628" name="Rectangle 4"/>
          <p:cNvSpPr>
            <a:spLocks noGrp="1" noChangeArrowheads="1"/>
          </p:cNvSpPr>
          <p:nvPr>
            <p:ph type="body" sz="half" idx="4294967295"/>
          </p:nvPr>
        </p:nvSpPr>
        <p:spPr>
          <a:xfrm>
            <a:off x="395536" y="2132856"/>
            <a:ext cx="8352928" cy="4010818"/>
          </a:xfrm>
          <a:solidFill>
            <a:srgbClr val="7030A0"/>
          </a:solidFill>
        </p:spPr>
        <p:txBody>
          <a:bodyPr lIns="103236" tIns="51618" rIns="103236" bIns="51618">
            <a:normAutofit fontScale="77500" lnSpcReduction="20000"/>
          </a:bodyPr>
          <a:lstStyle/>
          <a:p>
            <a:pPr eaLnBrk="1" hangingPunct="1">
              <a:buFont typeface="Wingdings" pitchFamily="2" charset="2"/>
              <a:buChar char="Ø"/>
            </a:pPr>
            <a:endParaRPr lang="en-US" sz="2700" b="1" dirty="0" smtClean="0"/>
          </a:p>
          <a:p>
            <a:pPr lvl="1">
              <a:buFont typeface="Wingdings" pitchFamily="2" charset="2"/>
              <a:buChar char="Ø"/>
            </a:pPr>
            <a:r>
              <a:rPr lang="el-GR" sz="4600" b="1" dirty="0" smtClean="0">
                <a:solidFill>
                  <a:schemeClr val="bg1"/>
                </a:solidFill>
              </a:rPr>
              <a:t>Προσαρμογή προϊόντων - το ίδιο μήνυμα</a:t>
            </a:r>
            <a:endParaRPr lang="en-US" sz="4600" b="1" dirty="0" smtClean="0">
              <a:solidFill>
                <a:schemeClr val="bg1"/>
              </a:solidFill>
            </a:endParaRPr>
          </a:p>
          <a:p>
            <a:pPr lvl="1" eaLnBrk="1" hangingPunct="1"/>
            <a:endParaRPr lang="en-US" sz="4600" b="1" dirty="0" smtClean="0">
              <a:solidFill>
                <a:schemeClr val="bg1"/>
              </a:solidFill>
            </a:endParaRPr>
          </a:p>
          <a:p>
            <a:pPr lvl="1" eaLnBrk="1" hangingPunct="1"/>
            <a:r>
              <a:rPr lang="en-US" sz="4600" b="1" dirty="0" smtClean="0">
                <a:solidFill>
                  <a:schemeClr val="bg1"/>
                </a:solidFill>
              </a:rPr>
              <a:t>…</a:t>
            </a:r>
            <a:r>
              <a:rPr lang="el-GR" sz="4600" b="1" dirty="0" smtClean="0">
                <a:solidFill>
                  <a:schemeClr val="bg1"/>
                </a:solidFill>
              </a:rPr>
              <a:t> Στην Ιαπωνία η </a:t>
            </a:r>
            <a:r>
              <a:rPr lang="en-US" sz="4600" b="1" dirty="0" smtClean="0">
                <a:solidFill>
                  <a:schemeClr val="bg1"/>
                </a:solidFill>
              </a:rPr>
              <a:t>Lever Brothers</a:t>
            </a:r>
            <a:r>
              <a:rPr lang="el-GR" sz="4600" b="1" dirty="0" smtClean="0">
                <a:solidFill>
                  <a:schemeClr val="bg1"/>
                </a:solidFill>
              </a:rPr>
              <a:t> τοποθετεί το σαπούνι</a:t>
            </a:r>
            <a:r>
              <a:rPr lang="en-US" sz="4600" b="1" dirty="0" smtClean="0">
                <a:solidFill>
                  <a:schemeClr val="bg1"/>
                </a:solidFill>
              </a:rPr>
              <a:t> </a:t>
            </a:r>
            <a:r>
              <a:rPr lang="en-US" sz="4600" b="1" dirty="0" err="1" smtClean="0">
                <a:solidFill>
                  <a:schemeClr val="bg1"/>
                </a:solidFill>
              </a:rPr>
              <a:t>Lux</a:t>
            </a:r>
            <a:r>
              <a:rPr lang="el-GR" sz="4600" b="1" dirty="0" smtClean="0">
                <a:solidFill>
                  <a:schemeClr val="bg1"/>
                </a:solidFill>
              </a:rPr>
              <a:t> σε ειδικές συσκευασίες καθώς τα περισσότερα προορίζονται ως δώρα!</a:t>
            </a:r>
            <a:endParaRPr lang="en-US" sz="4600" b="1" dirty="0" smtClean="0">
              <a:solidFill>
                <a:schemeClr val="bg1"/>
              </a:solidFill>
            </a:endParaRPr>
          </a:p>
          <a:p>
            <a:pPr eaLnBrk="1" hangingPunct="1"/>
            <a:endParaRPr lang="en-US" sz="23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6628">
                                            <p:txEl>
                                              <p:pRg st="3" end="3"/>
                                            </p:txEl>
                                          </p:spTgt>
                                        </p:tgtEl>
                                        <p:attrNameLst>
                                          <p:attrName>style.visibility</p:attrName>
                                        </p:attrNameLst>
                                      </p:cBhvr>
                                      <p:to>
                                        <p:strVal val="visible"/>
                                      </p:to>
                                    </p:set>
                                    <p:animEffect transition="in" filter="box(in)">
                                      <p:cBhvr>
                                        <p:cTn id="7" dur="500"/>
                                        <p:tgtEl>
                                          <p:spTgt spid="26628">
                                            <p:txEl>
                                              <p:pRg st="3" end="3"/>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6628">
                                            <p:txEl>
                                              <p:pRg st="1" end="1"/>
                                            </p:txEl>
                                          </p:spTgt>
                                        </p:tgtEl>
                                        <p:attrNameLst>
                                          <p:attrName>style.visibility</p:attrName>
                                        </p:attrNameLst>
                                      </p:cBhvr>
                                      <p:to>
                                        <p:strVal val="visible"/>
                                      </p:to>
                                    </p:set>
                                    <p:animEffect transition="in" filter="box(in)">
                                      <p:cBhvr>
                                        <p:cTn id="10" dur="500"/>
                                        <p:tgtEl>
                                          <p:spTgt spid="266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2"/>
          <p:cNvSpPr>
            <a:spLocks noGrp="1"/>
          </p:cNvSpPr>
          <p:nvPr>
            <p:ph type="sldNum" sz="quarter" idx="12"/>
          </p:nvPr>
        </p:nvSpPr>
        <p:spPr/>
        <p:txBody>
          <a:bodyPr/>
          <a:lstStyle/>
          <a:p>
            <a:pPr>
              <a:defRPr/>
            </a:pPr>
            <a:fld id="{B2A3DE4F-564E-4169-A563-E7671848CBAC}" type="slidenum">
              <a:rPr lang="el-GR"/>
              <a:pPr>
                <a:defRPr/>
              </a:pPr>
              <a:t>53</a:t>
            </a:fld>
            <a:endParaRPr lang="el-GR"/>
          </a:p>
        </p:txBody>
      </p:sp>
      <p:sp>
        <p:nvSpPr>
          <p:cNvPr id="26626" name="Rectangle 2"/>
          <p:cNvSpPr>
            <a:spLocks noGrp="1" noChangeArrowheads="1"/>
          </p:cNvSpPr>
          <p:nvPr>
            <p:ph type="title" idx="4294967295"/>
          </p:nvPr>
        </p:nvSpPr>
        <p:spPr>
          <a:xfrm>
            <a:off x="1" y="0"/>
            <a:ext cx="9144000" cy="1628799"/>
          </a:xfrm>
        </p:spPr>
        <p:txBody>
          <a:bodyPr lIns="103236" tIns="51618" rIns="103236" bIns="51618">
            <a:normAutofit/>
          </a:bodyPr>
          <a:lstStyle/>
          <a:p>
            <a:pPr>
              <a:defRPr/>
            </a:pPr>
            <a:r>
              <a:rPr lang="el-GR" b="1" dirty="0" smtClean="0">
                <a:solidFill>
                  <a:srgbClr val="0000CC"/>
                </a:solidFill>
              </a:rPr>
              <a:t>Έξι στρατηγικές προώθησης που χρησιμοποιούνται συνήθως…</a:t>
            </a:r>
            <a:endParaRPr lang="en-US" dirty="0">
              <a:solidFill>
                <a:schemeClr val="accent1">
                  <a:tint val="83000"/>
                  <a:satMod val="150000"/>
                </a:schemeClr>
              </a:solidFill>
            </a:endParaRPr>
          </a:p>
        </p:txBody>
      </p:sp>
      <p:sp>
        <p:nvSpPr>
          <p:cNvPr id="26629" name="Rectangle 5"/>
          <p:cNvSpPr>
            <a:spLocks noGrp="1" noChangeArrowheads="1"/>
          </p:cNvSpPr>
          <p:nvPr>
            <p:ph type="body" sz="half" idx="4294967295"/>
          </p:nvPr>
        </p:nvSpPr>
        <p:spPr>
          <a:xfrm>
            <a:off x="467544" y="2060848"/>
            <a:ext cx="8208912" cy="4176464"/>
          </a:xfrm>
          <a:solidFill>
            <a:srgbClr val="7030A0"/>
          </a:solidFill>
        </p:spPr>
        <p:txBody>
          <a:bodyPr lIns="103236" tIns="51618" rIns="103236" bIns="51618">
            <a:noAutofit/>
          </a:bodyPr>
          <a:lstStyle/>
          <a:p>
            <a:pPr eaLnBrk="1" hangingPunct="1">
              <a:lnSpc>
                <a:spcPct val="120000"/>
              </a:lnSpc>
              <a:buFont typeface="Wingdings" pitchFamily="2" charset="2"/>
              <a:buChar char="Ø"/>
            </a:pPr>
            <a:r>
              <a:rPr lang="el-GR" sz="3600" b="1" dirty="0" smtClean="0">
                <a:solidFill>
                  <a:schemeClr val="bg1"/>
                </a:solidFill>
              </a:rPr>
              <a:t>Προσαρμογή προϊόντος --- Προσαρμοσμένο μήνυμα</a:t>
            </a:r>
            <a:endParaRPr lang="en-US" sz="3600" b="1" dirty="0" smtClean="0">
              <a:solidFill>
                <a:schemeClr val="bg1"/>
              </a:solidFill>
            </a:endParaRPr>
          </a:p>
          <a:p>
            <a:pPr eaLnBrk="1" hangingPunct="1">
              <a:lnSpc>
                <a:spcPct val="120000"/>
              </a:lnSpc>
            </a:pPr>
            <a:endParaRPr lang="en-US" sz="3600" b="1" dirty="0" smtClean="0">
              <a:solidFill>
                <a:schemeClr val="bg1"/>
              </a:solidFill>
            </a:endParaRPr>
          </a:p>
          <a:p>
            <a:pPr lvl="1" eaLnBrk="1" hangingPunct="1">
              <a:lnSpc>
                <a:spcPct val="120000"/>
              </a:lnSpc>
            </a:pPr>
            <a:r>
              <a:rPr lang="en-US" sz="3600" b="1" dirty="0" smtClean="0">
                <a:solidFill>
                  <a:schemeClr val="bg1"/>
                </a:solidFill>
              </a:rPr>
              <a:t>….</a:t>
            </a:r>
            <a:r>
              <a:rPr lang="el-GR" sz="3600" b="1" dirty="0" smtClean="0">
                <a:solidFill>
                  <a:schemeClr val="bg1"/>
                </a:solidFill>
              </a:rPr>
              <a:t> Στην Λατινική Αμερική το </a:t>
            </a:r>
            <a:r>
              <a:rPr lang="en-US" sz="3600" b="1" dirty="0" smtClean="0">
                <a:solidFill>
                  <a:schemeClr val="bg1"/>
                </a:solidFill>
              </a:rPr>
              <a:t>Tang</a:t>
            </a:r>
            <a:r>
              <a:rPr lang="el-GR" sz="3600" b="1" dirty="0" smtClean="0">
                <a:solidFill>
                  <a:schemeClr val="bg1"/>
                </a:solidFill>
              </a:rPr>
              <a:t> είναι πιο γλυκό και προωθείται ως ποτό μαζί με το γεύμα!</a:t>
            </a:r>
            <a:r>
              <a:rPr lang="en-US" sz="3600" b="1" dirty="0" smtClean="0">
                <a:solidFill>
                  <a:schemeClr val="bg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6629">
                                            <p:txEl>
                                              <p:pRg st="2" end="2"/>
                                            </p:txEl>
                                          </p:spTgt>
                                        </p:tgtEl>
                                        <p:attrNameLst>
                                          <p:attrName>style.visibility</p:attrName>
                                        </p:attrNameLst>
                                      </p:cBhvr>
                                      <p:to>
                                        <p:strVal val="visible"/>
                                      </p:to>
                                    </p:set>
                                    <p:animEffect transition="in" filter="box(in)">
                                      <p:cBhvr>
                                        <p:cTn id="7" dur="500"/>
                                        <p:tgtEl>
                                          <p:spTgt spid="26629">
                                            <p:txEl>
                                              <p:pRg st="2" end="2"/>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6629">
                                            <p:txEl>
                                              <p:pRg st="0" end="0"/>
                                            </p:txEl>
                                          </p:spTgt>
                                        </p:tgtEl>
                                        <p:attrNameLst>
                                          <p:attrName>style.visibility</p:attrName>
                                        </p:attrNameLst>
                                      </p:cBhvr>
                                      <p:to>
                                        <p:strVal val="visible"/>
                                      </p:to>
                                    </p:set>
                                    <p:animEffect transition="in" filter="box(in)">
                                      <p:cBhvr>
                                        <p:cTn id="10" dur="500"/>
                                        <p:tgtEl>
                                          <p:spTgt spid="266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2"/>
          <p:cNvSpPr>
            <a:spLocks noGrp="1"/>
          </p:cNvSpPr>
          <p:nvPr>
            <p:ph type="sldNum" sz="quarter" idx="12"/>
          </p:nvPr>
        </p:nvSpPr>
        <p:spPr/>
        <p:txBody>
          <a:bodyPr/>
          <a:lstStyle/>
          <a:p>
            <a:pPr>
              <a:defRPr/>
            </a:pPr>
            <a:fld id="{63ED7957-64A5-4BE6-BEAA-97B50FB5E01B}" type="slidenum">
              <a:rPr lang="el-GR"/>
              <a:pPr>
                <a:defRPr/>
              </a:pPr>
              <a:t>54</a:t>
            </a:fld>
            <a:endParaRPr lang="el-GR"/>
          </a:p>
        </p:txBody>
      </p:sp>
      <p:sp>
        <p:nvSpPr>
          <p:cNvPr id="26626" name="Rectangle 2"/>
          <p:cNvSpPr>
            <a:spLocks noGrp="1" noChangeArrowheads="1"/>
          </p:cNvSpPr>
          <p:nvPr>
            <p:ph type="title" idx="4294967295"/>
          </p:nvPr>
        </p:nvSpPr>
        <p:spPr>
          <a:xfrm>
            <a:off x="0" y="0"/>
            <a:ext cx="9144000" cy="1484784"/>
          </a:xfrm>
        </p:spPr>
        <p:txBody>
          <a:bodyPr lIns="103236" tIns="51618" rIns="103236" bIns="51618">
            <a:normAutofit/>
          </a:bodyPr>
          <a:lstStyle/>
          <a:p>
            <a:pPr>
              <a:defRPr/>
            </a:pPr>
            <a:r>
              <a:rPr lang="el-GR" b="1" dirty="0" smtClean="0">
                <a:solidFill>
                  <a:srgbClr val="0000CC"/>
                </a:solidFill>
              </a:rPr>
              <a:t>Έξι στρατηγικές προώθησης που χρησιμοποιούνται συνήθως…</a:t>
            </a:r>
            <a:endParaRPr lang="en-US" dirty="0">
              <a:solidFill>
                <a:schemeClr val="accent1">
                  <a:tint val="83000"/>
                  <a:satMod val="150000"/>
                </a:schemeClr>
              </a:solidFill>
            </a:endParaRPr>
          </a:p>
        </p:txBody>
      </p:sp>
      <p:sp>
        <p:nvSpPr>
          <p:cNvPr id="26629" name="Rectangle 5"/>
          <p:cNvSpPr>
            <a:spLocks noGrp="1" noChangeArrowheads="1"/>
          </p:cNvSpPr>
          <p:nvPr>
            <p:ph type="body" sz="half" idx="4294967295"/>
          </p:nvPr>
        </p:nvSpPr>
        <p:spPr>
          <a:xfrm>
            <a:off x="395536" y="1722438"/>
            <a:ext cx="8208912" cy="4586882"/>
          </a:xfrm>
          <a:solidFill>
            <a:srgbClr val="7030A0"/>
          </a:solidFill>
        </p:spPr>
        <p:txBody>
          <a:bodyPr lIns="103236" tIns="51618" rIns="103236" bIns="51618">
            <a:noAutofit/>
          </a:bodyPr>
          <a:lstStyle/>
          <a:p>
            <a:pPr lvl="1" eaLnBrk="1" hangingPunct="1">
              <a:lnSpc>
                <a:spcPct val="120000"/>
              </a:lnSpc>
              <a:buFont typeface="Wingdings" pitchFamily="2" charset="2"/>
              <a:buChar char="Ø"/>
            </a:pPr>
            <a:r>
              <a:rPr lang="el-GR" sz="3000" b="1" dirty="0" smtClean="0">
                <a:solidFill>
                  <a:schemeClr val="bg1"/>
                </a:solidFill>
              </a:rPr>
              <a:t>Διαφορετικό προϊόν --- Ίδιο μήνυμα</a:t>
            </a:r>
            <a:endParaRPr lang="en-US" sz="3000" b="1" dirty="0" smtClean="0">
              <a:solidFill>
                <a:schemeClr val="bg1"/>
              </a:solidFill>
            </a:endParaRPr>
          </a:p>
          <a:p>
            <a:pPr lvl="1" eaLnBrk="1" hangingPunct="1">
              <a:lnSpc>
                <a:spcPct val="120000"/>
              </a:lnSpc>
              <a:buNone/>
            </a:pPr>
            <a:endParaRPr lang="en-US" sz="3000" b="1" dirty="0" smtClean="0">
              <a:solidFill>
                <a:schemeClr val="bg1"/>
              </a:solidFill>
            </a:endParaRPr>
          </a:p>
          <a:p>
            <a:pPr lvl="1" eaLnBrk="1" hangingPunct="1">
              <a:lnSpc>
                <a:spcPct val="120000"/>
              </a:lnSpc>
            </a:pPr>
            <a:r>
              <a:rPr lang="en-US" sz="3000" b="1" dirty="0" smtClean="0">
                <a:solidFill>
                  <a:schemeClr val="bg1"/>
                </a:solidFill>
              </a:rPr>
              <a:t>…</a:t>
            </a:r>
            <a:r>
              <a:rPr lang="el-GR" sz="3000" b="1" dirty="0" smtClean="0">
                <a:solidFill>
                  <a:schemeClr val="bg1"/>
                </a:solidFill>
              </a:rPr>
              <a:t> Η καθαριστική σκόνη </a:t>
            </a:r>
            <a:r>
              <a:rPr lang="en-US" sz="3000" b="1" dirty="0" err="1" smtClean="0">
                <a:solidFill>
                  <a:schemeClr val="bg1"/>
                </a:solidFill>
              </a:rPr>
              <a:t>Liguide</a:t>
            </a:r>
            <a:r>
              <a:rPr lang="en-US" sz="3000" b="1" dirty="0" smtClean="0">
                <a:solidFill>
                  <a:schemeClr val="bg1"/>
                </a:solidFill>
              </a:rPr>
              <a:t> </a:t>
            </a:r>
            <a:r>
              <a:rPr lang="el-GR" sz="3000" b="1" dirty="0" smtClean="0">
                <a:solidFill>
                  <a:schemeClr val="bg1"/>
                </a:solidFill>
              </a:rPr>
              <a:t> της </a:t>
            </a:r>
            <a:r>
              <a:rPr lang="en-US" sz="3000" b="1" dirty="0" err="1" smtClean="0">
                <a:solidFill>
                  <a:schemeClr val="bg1"/>
                </a:solidFill>
              </a:rPr>
              <a:t>Uni</a:t>
            </a:r>
            <a:r>
              <a:rPr lang="en-US" sz="3000" b="1" dirty="0" smtClean="0">
                <a:solidFill>
                  <a:schemeClr val="bg1"/>
                </a:solidFill>
              </a:rPr>
              <a:t>-Lever </a:t>
            </a:r>
            <a:r>
              <a:rPr lang="el-GR" sz="3000" b="1" dirty="0" smtClean="0">
                <a:solidFill>
                  <a:schemeClr val="bg1"/>
                </a:solidFill>
              </a:rPr>
              <a:t>παράγεται σε χαμηλού κόστους πλαστικά μπουκάλια για τις αναπτυσσόμενες χώρες, αλλά διαφημίζεται το ίδιο!</a:t>
            </a:r>
            <a:endParaRPr lang="en-US" sz="3000"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6629">
                                            <p:txEl>
                                              <p:pRg st="2" end="2"/>
                                            </p:txEl>
                                          </p:spTgt>
                                        </p:tgtEl>
                                        <p:attrNameLst>
                                          <p:attrName>style.visibility</p:attrName>
                                        </p:attrNameLst>
                                      </p:cBhvr>
                                      <p:to>
                                        <p:strVal val="visible"/>
                                      </p:to>
                                    </p:set>
                                    <p:animEffect transition="in" filter="box(in)">
                                      <p:cBhvr>
                                        <p:cTn id="7" dur="500"/>
                                        <p:tgtEl>
                                          <p:spTgt spid="26629">
                                            <p:txEl>
                                              <p:pRg st="2" end="2"/>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6629">
                                            <p:txEl>
                                              <p:pRg st="0" end="0"/>
                                            </p:txEl>
                                          </p:spTgt>
                                        </p:tgtEl>
                                        <p:attrNameLst>
                                          <p:attrName>style.visibility</p:attrName>
                                        </p:attrNameLst>
                                      </p:cBhvr>
                                      <p:to>
                                        <p:strVal val="visible"/>
                                      </p:to>
                                    </p:set>
                                    <p:animEffect transition="in" filter="box(in)">
                                      <p:cBhvr>
                                        <p:cTn id="10" dur="500"/>
                                        <p:tgtEl>
                                          <p:spTgt spid="266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2"/>
          <p:cNvSpPr>
            <a:spLocks noGrp="1"/>
          </p:cNvSpPr>
          <p:nvPr>
            <p:ph type="sldNum" sz="quarter" idx="12"/>
          </p:nvPr>
        </p:nvSpPr>
        <p:spPr/>
        <p:txBody>
          <a:bodyPr/>
          <a:lstStyle/>
          <a:p>
            <a:pPr>
              <a:defRPr/>
            </a:pPr>
            <a:fld id="{46D34759-98F3-4029-BFA9-3B954A8A8B67}" type="slidenum">
              <a:rPr lang="el-GR"/>
              <a:pPr>
                <a:defRPr/>
              </a:pPr>
              <a:t>55</a:t>
            </a:fld>
            <a:endParaRPr lang="el-GR"/>
          </a:p>
        </p:txBody>
      </p:sp>
      <p:sp>
        <p:nvSpPr>
          <p:cNvPr id="26626" name="Rectangle 2"/>
          <p:cNvSpPr>
            <a:spLocks noGrp="1" noChangeArrowheads="1"/>
          </p:cNvSpPr>
          <p:nvPr>
            <p:ph type="title" idx="4294967295"/>
          </p:nvPr>
        </p:nvSpPr>
        <p:spPr>
          <a:xfrm>
            <a:off x="1" y="0"/>
            <a:ext cx="9144000" cy="1412775"/>
          </a:xfrm>
        </p:spPr>
        <p:txBody>
          <a:bodyPr lIns="103236" tIns="51618" rIns="103236" bIns="51618">
            <a:noAutofit/>
          </a:bodyPr>
          <a:lstStyle/>
          <a:p>
            <a:pPr>
              <a:defRPr/>
            </a:pPr>
            <a:r>
              <a:rPr lang="el-GR" b="1" dirty="0" smtClean="0">
                <a:solidFill>
                  <a:srgbClr val="0000CC"/>
                </a:solidFill>
              </a:rPr>
              <a:t>Έξι στρατηγικές προώθησης που χρησιμοποιούνται συνήθως…</a:t>
            </a:r>
            <a:endParaRPr lang="en-US" dirty="0">
              <a:solidFill>
                <a:schemeClr val="accent1">
                  <a:tint val="83000"/>
                  <a:satMod val="150000"/>
                </a:schemeClr>
              </a:solidFill>
            </a:endParaRPr>
          </a:p>
        </p:txBody>
      </p:sp>
      <p:sp>
        <p:nvSpPr>
          <p:cNvPr id="26629" name="Rectangle 5"/>
          <p:cNvSpPr>
            <a:spLocks noGrp="1" noChangeArrowheads="1"/>
          </p:cNvSpPr>
          <p:nvPr>
            <p:ph type="body" sz="half" idx="4294967295"/>
          </p:nvPr>
        </p:nvSpPr>
        <p:spPr>
          <a:xfrm>
            <a:off x="683568" y="2204864"/>
            <a:ext cx="7776864" cy="2952328"/>
          </a:xfrm>
          <a:solidFill>
            <a:srgbClr val="7030A0"/>
          </a:solidFill>
        </p:spPr>
        <p:txBody>
          <a:bodyPr lIns="103236" tIns="51618" rIns="103236" bIns="51618">
            <a:normAutofit/>
          </a:bodyPr>
          <a:lstStyle/>
          <a:p>
            <a:pPr eaLnBrk="1" hangingPunct="1">
              <a:lnSpc>
                <a:spcPct val="120000"/>
              </a:lnSpc>
              <a:buFont typeface="Wingdings" pitchFamily="2" charset="2"/>
              <a:buChar char="Ø"/>
            </a:pPr>
            <a:endParaRPr lang="el-GR" sz="3600" b="1" dirty="0" smtClean="0">
              <a:solidFill>
                <a:schemeClr val="bg1"/>
              </a:solidFill>
            </a:endParaRPr>
          </a:p>
          <a:p>
            <a:pPr eaLnBrk="1" hangingPunct="1">
              <a:lnSpc>
                <a:spcPct val="120000"/>
              </a:lnSpc>
              <a:buFont typeface="Wingdings" pitchFamily="2" charset="2"/>
              <a:buChar char="Ø"/>
            </a:pPr>
            <a:r>
              <a:rPr lang="el-GR" sz="3600" b="1" dirty="0" smtClean="0">
                <a:solidFill>
                  <a:schemeClr val="bg1"/>
                </a:solidFill>
              </a:rPr>
              <a:t>Διαφορετικό προϊόν για την ίδια χρήση --- Διαφορετικό μήνυμα</a:t>
            </a:r>
            <a:endParaRPr lang="en-US" sz="3600"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629">
                                            <p:txEl>
                                              <p:pRg st="1" end="1"/>
                                            </p:txEl>
                                          </p:spTgt>
                                        </p:tgtEl>
                                        <p:attrNameLst>
                                          <p:attrName>style.visibility</p:attrName>
                                        </p:attrNameLst>
                                      </p:cBhvr>
                                      <p:to>
                                        <p:strVal val="visible"/>
                                      </p:to>
                                    </p:set>
                                    <p:animEffect transition="in" filter="box(in)">
                                      <p:cBhvr>
                                        <p:cTn id="7" dur="500"/>
                                        <p:tgtEl>
                                          <p:spTgt spid="266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marL="484632" eaLnBrk="1" fontAlgn="auto" hangingPunct="1">
              <a:spcAft>
                <a:spcPts val="0"/>
              </a:spcAft>
              <a:defRPr/>
            </a:pPr>
            <a:r>
              <a:rPr lang="el-GR" b="1" dirty="0" smtClean="0">
                <a:solidFill>
                  <a:srgbClr val="0000CC"/>
                </a:solidFill>
              </a:rPr>
              <a:t>Αποφάσεις μέσων προβολής</a:t>
            </a:r>
            <a:endParaRPr lang="en-US" b="1" dirty="0">
              <a:solidFill>
                <a:srgbClr val="0000CC"/>
              </a:solidFill>
            </a:endParaRPr>
          </a:p>
        </p:txBody>
      </p:sp>
      <p:sp>
        <p:nvSpPr>
          <p:cNvPr id="126979" name="Rectangle 3"/>
          <p:cNvSpPr>
            <a:spLocks noGrp="1" noChangeArrowheads="1"/>
          </p:cNvSpPr>
          <p:nvPr>
            <p:ph idx="1"/>
          </p:nvPr>
        </p:nvSpPr>
        <p:spPr>
          <a:xfrm>
            <a:off x="395536" y="2060848"/>
            <a:ext cx="8280920" cy="2448272"/>
          </a:xfrm>
          <a:solidFill>
            <a:srgbClr val="800080"/>
          </a:solidFill>
        </p:spPr>
        <p:txBody>
          <a:bodyPr/>
          <a:lstStyle/>
          <a:p>
            <a:pPr eaLnBrk="1" hangingPunct="1">
              <a:lnSpc>
                <a:spcPct val="80000"/>
              </a:lnSpc>
              <a:buFont typeface="Wingdings 2" pitchFamily="18" charset="2"/>
              <a:buNone/>
            </a:pPr>
            <a:r>
              <a:rPr lang="en-US" sz="3600" dirty="0" smtClean="0"/>
              <a:t/>
            </a:r>
            <a:br>
              <a:rPr lang="en-US" sz="3600" dirty="0" smtClean="0"/>
            </a:br>
            <a:r>
              <a:rPr lang="el-GR" sz="3600" b="1" dirty="0" smtClean="0">
                <a:solidFill>
                  <a:schemeClr val="bg1"/>
                </a:solidFill>
              </a:rPr>
              <a:t>Η επιλογή ορισμένων μέσων προβολής είναι λογική για κάποιες χώρες ενώ για κάποιες άλλες όχι… </a:t>
            </a:r>
            <a:endParaRPr lang="en-US" sz="3600" b="1" dirty="0" smtClean="0">
              <a:solidFill>
                <a:schemeClr val="bg1"/>
              </a:solidFill>
            </a:endParaRPr>
          </a:p>
        </p:txBody>
      </p:sp>
      <p:sp>
        <p:nvSpPr>
          <p:cNvPr id="4" name="Slide Number Placeholder 5"/>
          <p:cNvSpPr>
            <a:spLocks noGrp="1"/>
          </p:cNvSpPr>
          <p:nvPr>
            <p:ph type="sldNum" sz="quarter" idx="12"/>
          </p:nvPr>
        </p:nvSpPr>
        <p:spPr/>
        <p:txBody>
          <a:bodyPr/>
          <a:lstStyle/>
          <a:p>
            <a:pPr>
              <a:defRPr/>
            </a:pPr>
            <a:fld id="{EE1CFAFD-E648-4BE5-B2EC-2F836E42A140}" type="slidenum">
              <a:rPr lang="el-GR"/>
              <a:pPr>
                <a:defRPr/>
              </a:pPr>
              <a:t>56</a:t>
            </a:fld>
            <a:endParaRPr lang="el-G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7544" y="0"/>
            <a:ext cx="8229600" cy="1399032"/>
          </a:xfrm>
        </p:spPr>
        <p:txBody>
          <a:bodyPr/>
          <a:lstStyle/>
          <a:p>
            <a:pPr marL="484632" eaLnBrk="1" fontAlgn="auto" hangingPunct="1">
              <a:spcAft>
                <a:spcPts val="0"/>
              </a:spcAft>
              <a:defRPr/>
            </a:pPr>
            <a:r>
              <a:rPr lang="el-GR" b="1" dirty="0" smtClean="0">
                <a:solidFill>
                  <a:srgbClr val="0000CC"/>
                </a:solidFill>
              </a:rPr>
              <a:t>Αποφάσεις σχετικά με τα μέσα</a:t>
            </a:r>
            <a:endParaRPr lang="en-US" b="1" dirty="0">
              <a:solidFill>
                <a:srgbClr val="0000CC"/>
              </a:solidFill>
            </a:endParaRPr>
          </a:p>
        </p:txBody>
      </p:sp>
      <p:sp>
        <p:nvSpPr>
          <p:cNvPr id="205827" name="Rectangle 3"/>
          <p:cNvSpPr>
            <a:spLocks noGrp="1" noChangeArrowheads="1"/>
          </p:cNvSpPr>
          <p:nvPr>
            <p:ph idx="1"/>
          </p:nvPr>
        </p:nvSpPr>
        <p:spPr>
          <a:xfrm>
            <a:off x="457200" y="1412776"/>
            <a:ext cx="8229600" cy="5184575"/>
          </a:xfrm>
          <a:solidFill>
            <a:srgbClr val="CCECFF"/>
          </a:solidFill>
        </p:spPr>
        <p:txBody>
          <a:bodyPr>
            <a:noAutofit/>
          </a:bodyPr>
          <a:lstStyle/>
          <a:p>
            <a:pPr>
              <a:lnSpc>
                <a:spcPct val="80000"/>
              </a:lnSpc>
            </a:pPr>
            <a:r>
              <a:rPr lang="el-GR" sz="2800" b="1" dirty="0" smtClean="0"/>
              <a:t> Στο Περού και το Μεξικό το υψηλότερο ποσοστό του προϋπολογισμού  της διαφήμισης δαπανάται για την τηλεοπτική διαφήμιση (84% και 73%, αντίστοιχα).</a:t>
            </a:r>
          </a:p>
          <a:p>
            <a:pPr>
              <a:lnSpc>
                <a:spcPct val="80000"/>
              </a:lnSpc>
            </a:pPr>
            <a:endParaRPr lang="el-GR" sz="2800" b="1" dirty="0" smtClean="0"/>
          </a:p>
          <a:p>
            <a:pPr>
              <a:lnSpc>
                <a:spcPct val="80000"/>
              </a:lnSpc>
            </a:pPr>
            <a:r>
              <a:rPr lang="el-GR" sz="2800" b="1" dirty="0" smtClean="0"/>
              <a:t>Στο Κουβέιτ η συντριπτική πλειοψηφία του διαφημιστικού προϋπολογισμού δαπανάται σε έντυπα μέσα ενημέρωσης (91%).</a:t>
            </a:r>
          </a:p>
          <a:p>
            <a:pPr>
              <a:lnSpc>
                <a:spcPct val="80000"/>
              </a:lnSpc>
            </a:pPr>
            <a:endParaRPr lang="el-GR" sz="2800" b="1" dirty="0" smtClean="0"/>
          </a:p>
          <a:p>
            <a:pPr>
              <a:lnSpc>
                <a:spcPct val="80000"/>
              </a:lnSpc>
            </a:pPr>
            <a:r>
              <a:rPr lang="el-GR" sz="2800" b="1" dirty="0" smtClean="0"/>
              <a:t>Η υπαίθρια διαφήμιση παίζει εντελώς διαφορετικούς ρόλο στη Βολιβία (48% της διαφήμισης) και τη Γερμανία (3% της διαφήμισης).</a:t>
            </a:r>
            <a:r>
              <a:rPr lang="en-US" sz="2800" dirty="0" smtClean="0"/>
              <a:t/>
            </a:r>
            <a:br>
              <a:rPr lang="en-US" sz="2800" dirty="0" smtClean="0"/>
            </a:br>
            <a:endParaRPr lang="en-US" sz="2800" dirty="0" smtClean="0"/>
          </a:p>
        </p:txBody>
      </p:sp>
      <p:sp>
        <p:nvSpPr>
          <p:cNvPr id="4" name="Slide Number Placeholder 5"/>
          <p:cNvSpPr>
            <a:spLocks noGrp="1"/>
          </p:cNvSpPr>
          <p:nvPr>
            <p:ph type="sldNum" sz="quarter" idx="12"/>
          </p:nvPr>
        </p:nvSpPr>
        <p:spPr/>
        <p:txBody>
          <a:bodyPr/>
          <a:lstStyle/>
          <a:p>
            <a:pPr>
              <a:defRPr/>
            </a:pPr>
            <a:fld id="{18B709CB-4B43-4FF1-80E1-C8C521AFA2F3}" type="slidenum">
              <a:rPr lang="el-GR"/>
              <a:pPr>
                <a:defRPr/>
              </a:pPr>
              <a:t>57</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 calcmode="lin" valueType="num">
                                      <p:cBhvr additive="base">
                                        <p:cTn id="7" dur="500" fill="hold"/>
                                        <p:tgtEl>
                                          <p:spTgt spid="205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8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827">
                                            <p:txEl>
                                              <p:pRg st="2" end="2"/>
                                            </p:txEl>
                                          </p:spTgt>
                                        </p:tgtEl>
                                        <p:attrNameLst>
                                          <p:attrName>style.visibility</p:attrName>
                                        </p:attrNameLst>
                                      </p:cBhvr>
                                      <p:to>
                                        <p:strVal val="visible"/>
                                      </p:to>
                                    </p:set>
                                    <p:anim calcmode="lin" valueType="num">
                                      <p:cBhvr additive="base">
                                        <p:cTn id="13" dur="500" fill="hold"/>
                                        <p:tgtEl>
                                          <p:spTgt spid="20582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8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827">
                                            <p:txEl>
                                              <p:pRg st="4" end="4"/>
                                            </p:txEl>
                                          </p:spTgt>
                                        </p:tgtEl>
                                        <p:attrNameLst>
                                          <p:attrName>style.visibility</p:attrName>
                                        </p:attrNameLst>
                                      </p:cBhvr>
                                      <p:to>
                                        <p:strVal val="visible"/>
                                      </p:to>
                                    </p:set>
                                    <p:anim calcmode="lin" valueType="num">
                                      <p:cBhvr additive="base">
                                        <p:cTn id="19" dur="500" fill="hold"/>
                                        <p:tgtEl>
                                          <p:spTgt spid="20582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82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9144000" cy="1417638"/>
          </a:xfrm>
        </p:spPr>
        <p:txBody>
          <a:bodyPr/>
          <a:lstStyle/>
          <a:p>
            <a:pPr marL="484632" eaLnBrk="1" fontAlgn="auto" hangingPunct="1">
              <a:spcAft>
                <a:spcPts val="0"/>
              </a:spcAft>
              <a:defRPr/>
            </a:pPr>
            <a:r>
              <a:rPr lang="el-GR" b="1" dirty="0" smtClean="0">
                <a:solidFill>
                  <a:srgbClr val="0000CC"/>
                </a:solidFill>
              </a:rPr>
              <a:t>Ζητήματα στην επιλογή μέσων</a:t>
            </a:r>
            <a:endParaRPr lang="en-US" b="1" dirty="0">
              <a:solidFill>
                <a:srgbClr val="0000CC"/>
              </a:solidFill>
            </a:endParaRPr>
          </a:p>
        </p:txBody>
      </p:sp>
      <p:sp>
        <p:nvSpPr>
          <p:cNvPr id="133123" name="Rectangle 3"/>
          <p:cNvSpPr>
            <a:spLocks noGrp="1" noChangeArrowheads="1"/>
          </p:cNvSpPr>
          <p:nvPr>
            <p:ph idx="1"/>
          </p:nvPr>
        </p:nvSpPr>
        <p:spPr>
          <a:xfrm>
            <a:off x="467544" y="2204864"/>
            <a:ext cx="8229600" cy="2908920"/>
          </a:xfrm>
          <a:solidFill>
            <a:srgbClr val="800080"/>
          </a:solidFill>
        </p:spPr>
        <p:txBody>
          <a:bodyPr>
            <a:normAutofit/>
          </a:bodyPr>
          <a:lstStyle/>
          <a:p>
            <a:r>
              <a:rPr lang="el-GR" sz="3600" b="1" dirty="0" smtClean="0">
                <a:solidFill>
                  <a:schemeClr val="bg1"/>
                </a:solidFill>
              </a:rPr>
              <a:t>Διαθεσιμότητα</a:t>
            </a:r>
          </a:p>
          <a:p>
            <a:r>
              <a:rPr lang="el-GR" sz="3600" b="1" dirty="0" smtClean="0">
                <a:solidFill>
                  <a:schemeClr val="bg1"/>
                </a:solidFill>
              </a:rPr>
              <a:t>Οι τιμές κόστους δεν είναι σταθερές</a:t>
            </a:r>
          </a:p>
          <a:p>
            <a:r>
              <a:rPr lang="el-GR" sz="3600" b="1" dirty="0" smtClean="0">
                <a:solidFill>
                  <a:schemeClr val="bg1"/>
                </a:solidFill>
              </a:rPr>
              <a:t>Κάλυψη</a:t>
            </a:r>
          </a:p>
          <a:p>
            <a:r>
              <a:rPr lang="el-GR" sz="3600" b="1" dirty="0" smtClean="0">
                <a:solidFill>
                  <a:schemeClr val="bg1"/>
                </a:solidFill>
              </a:rPr>
              <a:t>Η έλλειψη στοιχείων για την αγορά</a:t>
            </a:r>
            <a:endParaRPr lang="en-US" sz="3600" b="1" dirty="0" smtClean="0">
              <a:solidFill>
                <a:schemeClr val="bg1"/>
              </a:solidFill>
            </a:endParaRPr>
          </a:p>
        </p:txBody>
      </p:sp>
      <p:sp>
        <p:nvSpPr>
          <p:cNvPr id="4" name="Slide Number Placeholder 5"/>
          <p:cNvSpPr>
            <a:spLocks noGrp="1"/>
          </p:cNvSpPr>
          <p:nvPr>
            <p:ph type="sldNum" sz="quarter" idx="12"/>
          </p:nvPr>
        </p:nvSpPr>
        <p:spPr/>
        <p:txBody>
          <a:bodyPr/>
          <a:lstStyle/>
          <a:p>
            <a:pPr>
              <a:defRPr/>
            </a:pPr>
            <a:fld id="{21F16A73-D69D-4B64-9BDA-FA5F970A5D2C}" type="slidenum">
              <a:rPr lang="el-GR"/>
              <a:pPr>
                <a:defRPr/>
              </a:pPr>
              <a:t>58</a:t>
            </a:fld>
            <a:endParaRPr lang="el-G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6858000"/>
          </a:xfrm>
          <a:solidFill>
            <a:srgbClr val="00B050"/>
          </a:solidFill>
        </p:spPr>
        <p:txBody>
          <a:bodyPr>
            <a:noAutofit/>
          </a:bodyPr>
          <a:lstStyle/>
          <a:p>
            <a:pPr marL="484632" algn="ctr" eaLnBrk="1" fontAlgn="auto" hangingPunct="1">
              <a:spcAft>
                <a:spcPts val="0"/>
              </a:spcAft>
              <a:defRPr/>
            </a:pPr>
            <a:r>
              <a:rPr lang="el-GR" sz="4800" b="1" dirty="0" smtClean="0">
                <a:solidFill>
                  <a:srgbClr val="FFFF00"/>
                </a:solidFill>
              </a:rPr>
              <a:t>Μπορούν οι παρακάτω διαφημίσεις να χρησιμοποιηθούν σε όλες τις χώρες;</a:t>
            </a:r>
            <a:endParaRPr lang="en-US" sz="4800" b="1" dirty="0">
              <a:solidFill>
                <a:srgbClr val="FFFF00"/>
              </a:solidFill>
            </a:endParaRPr>
          </a:p>
        </p:txBody>
      </p:sp>
      <p:sp>
        <p:nvSpPr>
          <p:cNvPr id="4" name="Slide Number Placeholder 5"/>
          <p:cNvSpPr>
            <a:spLocks noGrp="1"/>
          </p:cNvSpPr>
          <p:nvPr>
            <p:ph type="sldNum" sz="quarter" idx="12"/>
          </p:nvPr>
        </p:nvSpPr>
        <p:spPr/>
        <p:txBody>
          <a:bodyPr/>
          <a:lstStyle/>
          <a:p>
            <a:pPr>
              <a:defRPr/>
            </a:pPr>
            <a:fld id="{41FA1375-8AE2-40FC-97F9-1D705C50D3D8}" type="slidenum">
              <a:rPr lang="el-GR"/>
              <a:pPr>
                <a:defRPr/>
              </a:pPr>
              <a:t>59</a:t>
            </a:fld>
            <a:endParaRPr lang="el-G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Τίτλος 4"/>
          <p:cNvSpPr>
            <a:spLocks noGrp="1"/>
          </p:cNvSpPr>
          <p:nvPr>
            <p:ph type="title" idx="4294967295"/>
          </p:nvPr>
        </p:nvSpPr>
        <p:spPr>
          <a:xfrm>
            <a:off x="714348" y="2500306"/>
            <a:ext cx="7772400" cy="1135067"/>
          </a:xfrm>
        </p:spPr>
        <p:txBody>
          <a:bodyPr anchor="t">
            <a:normAutofit fontScale="90000"/>
          </a:bodyPr>
          <a:lstStyle/>
          <a:p>
            <a:r>
              <a:rPr lang="el-GR" altLang="en-US" sz="4000" dirty="0" smtClean="0"/>
              <a:t>Εισαγωγή στην </a:t>
            </a:r>
            <a:r>
              <a:rPr lang="el-GR" sz="4000" dirty="0" smtClean="0"/>
              <a:t>Ολοκληρωμένη Επικοινωνία Μάρκετινγκ</a:t>
            </a:r>
            <a:r>
              <a:rPr lang="el-GR" altLang="en-US" sz="4000" dirty="0" smtClean="0"/>
              <a:t> </a:t>
            </a:r>
            <a:br>
              <a:rPr lang="el-GR" altLang="en-US" sz="4000" dirty="0" smtClean="0"/>
            </a:br>
            <a:endParaRPr lang="el-GR" altLang="en-US" sz="4000" dirty="0" smtClean="0"/>
          </a:p>
        </p:txBody>
      </p:sp>
      <p:sp>
        <p:nvSpPr>
          <p:cNvPr id="15363" name="Θέση κειμένου 5"/>
          <p:cNvSpPr>
            <a:spLocks noGrp="1"/>
          </p:cNvSpPr>
          <p:nvPr>
            <p:ph type="body" idx="4294967295"/>
          </p:nvPr>
        </p:nvSpPr>
        <p:spPr>
          <a:xfrm>
            <a:off x="642910" y="4214818"/>
            <a:ext cx="7772400" cy="1500188"/>
          </a:xfrm>
        </p:spPr>
        <p:txBody>
          <a:bodyPr anchor="b"/>
          <a:lstStyle/>
          <a:p>
            <a:pPr marL="0" indent="0">
              <a:buNone/>
            </a:pPr>
            <a:r>
              <a:rPr lang="el-GR" altLang="en-US" sz="2000" b="1" dirty="0" smtClean="0"/>
              <a:t>Μάθημα: </a:t>
            </a:r>
            <a:r>
              <a:rPr lang="el-GR" sz="2000" dirty="0" smtClean="0"/>
              <a:t>Διοίκηση ολοκληρωμένης επιχειρησιακής στρατηγικής</a:t>
            </a:r>
            <a:endParaRPr lang="el-GR" sz="2000" b="1" dirty="0" smtClean="0"/>
          </a:p>
          <a:p>
            <a:pPr marL="0" indent="0">
              <a:buNone/>
            </a:pPr>
            <a:r>
              <a:rPr lang="el-GR" altLang="en-US" sz="2000" b="1" dirty="0" smtClean="0"/>
              <a:t>Ενότητα </a:t>
            </a:r>
            <a:r>
              <a:rPr lang="en-US" altLang="en-US" sz="2000" b="1" dirty="0" smtClean="0"/>
              <a:t>#6</a:t>
            </a:r>
            <a:r>
              <a:rPr lang="el-GR" altLang="en-US" sz="2000" b="1" dirty="0" smtClean="0"/>
              <a:t>: </a:t>
            </a:r>
            <a:r>
              <a:rPr lang="el-GR" altLang="en-US" sz="2000" dirty="0" smtClean="0"/>
              <a:t>Διεθνές Πρόγραμμα Ολοκληρωμένης Επικοινωνίας</a:t>
            </a:r>
          </a:p>
          <a:p>
            <a:pPr>
              <a:defRPr/>
            </a:pPr>
            <a:r>
              <a:rPr lang="el-GR" altLang="en-US" sz="2000" b="1" dirty="0" smtClean="0"/>
              <a:t>Διδάσκων: </a:t>
            </a:r>
            <a:r>
              <a:rPr lang="el-GR" altLang="en-US" sz="2000" dirty="0" smtClean="0"/>
              <a:t>Γεώργιος Πανηγυράκης</a:t>
            </a:r>
          </a:p>
          <a:p>
            <a:pPr>
              <a:defRPr/>
            </a:pPr>
            <a:r>
              <a:rPr lang="el-GR" altLang="en-US" sz="2000" b="1" dirty="0" smtClean="0"/>
              <a:t>Τμήμα: </a:t>
            </a:r>
            <a:r>
              <a:rPr lang="el-GR" altLang="en-US" sz="2000" dirty="0" smtClean="0"/>
              <a:t>Οργάνωση και Διοίκηση Επιχειρήσεων</a:t>
            </a:r>
          </a:p>
          <a:p>
            <a:pPr marL="0" indent="0" eaLnBrk="1" hangingPunct="1">
              <a:buFont typeface="Arial" panose="020B0604020202020204" pitchFamily="34" charset="0"/>
              <a:buNone/>
            </a:pPr>
            <a:endParaRPr lang="el-GR" altLang="en-US" sz="2000" dirty="0" smtClean="0"/>
          </a:p>
        </p:txBody>
      </p:sp>
      <p:pic>
        <p:nvPicPr>
          <p:cNvPr id="15364"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24213" y="5591175"/>
            <a:ext cx="4310062" cy="102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5" name="Picture 6"/>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19250" y="5826125"/>
            <a:ext cx="1535113" cy="53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Picture 3" descr="Λογότυπο Οικονομικού Πανεπιστημίου Αθηνών"/>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00113" y="260350"/>
            <a:ext cx="7308850" cy="190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3C4726A-630D-4CB4-B088-BAB00F4188E9}" type="slidenum">
              <a:rPr lang="el-GR" smtClean="0"/>
              <a:pPr/>
              <a:t>6</a:t>
            </a:fld>
            <a:endParaRPr lang="el-GR" dirty="0"/>
          </a:p>
        </p:txBody>
      </p:sp>
    </p:spTree>
    <p:extLst>
      <p:ext uri="{BB962C8B-B14F-4D97-AF65-F5344CB8AC3E}">
        <p14:creationId xmlns="" xmlns:p14="http://schemas.microsoft.com/office/powerpoint/2010/main" val="10448850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2"/>
          <p:cNvSpPr>
            <a:spLocks noGrp="1"/>
          </p:cNvSpPr>
          <p:nvPr>
            <p:ph type="sldNum" sz="quarter" idx="12"/>
          </p:nvPr>
        </p:nvSpPr>
        <p:spPr/>
        <p:txBody>
          <a:bodyPr/>
          <a:lstStyle/>
          <a:p>
            <a:pPr>
              <a:defRPr/>
            </a:pPr>
            <a:fld id="{90A067EF-6EE3-4788-9943-964425B9CA85}" type="slidenum">
              <a:rPr lang="el-GR"/>
              <a:pPr>
                <a:defRPr/>
              </a:pPr>
              <a:t>60</a:t>
            </a:fld>
            <a:endParaRPr lang="el-GR"/>
          </a:p>
        </p:txBody>
      </p:sp>
      <p:pic>
        <p:nvPicPr>
          <p:cNvPr id="19458" name="Picture 2" descr="https://ashbug1.files.wordpress.com/2011/03/bud-ad-585x370.jpg"/>
          <p:cNvPicPr>
            <a:picLocks noChangeAspect="1" noChangeArrowheads="1"/>
          </p:cNvPicPr>
          <p:nvPr/>
        </p:nvPicPr>
        <p:blipFill>
          <a:blip r:embed="rId3" cstate="print"/>
          <a:srcRect/>
          <a:stretch>
            <a:fillRect/>
          </a:stretch>
        </p:blipFill>
        <p:spPr bwMode="auto">
          <a:xfrm>
            <a:off x="714348" y="500042"/>
            <a:ext cx="7811840" cy="5715040"/>
          </a:xfrm>
          <a:prstGeom prst="rect">
            <a:avLst/>
          </a:prstGeom>
          <a:noFill/>
        </p:spPr>
      </p:pic>
      <p:sp>
        <p:nvSpPr>
          <p:cNvPr id="5" name="4 - TextBox"/>
          <p:cNvSpPr txBox="1"/>
          <p:nvPr/>
        </p:nvSpPr>
        <p:spPr>
          <a:xfrm>
            <a:off x="0" y="6572248"/>
            <a:ext cx="6572296" cy="285752"/>
          </a:xfrm>
          <a:prstGeom prst="rect">
            <a:avLst/>
          </a:prstGeom>
        </p:spPr>
        <p:txBody>
          <a:bodyPr vert="horz" wrap="square" lIns="91440" tIns="45720" rIns="91440" bIns="45720" rtlCol="0" anchor="ctr">
            <a:normAutofit/>
          </a:bodyPr>
          <a:lstStyle/>
          <a:p>
            <a:r>
              <a:rPr lang="en-US" sz="1000" dirty="0" smtClean="0"/>
              <a:t>https://ashbug1.files.wordpress.com/2011/03/bud-ad-585x370.jpg</a:t>
            </a:r>
            <a:endParaRPr lang="el-GR" sz="1000"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αριθμού διαφάνειας"/>
          <p:cNvSpPr>
            <a:spLocks noGrp="1"/>
          </p:cNvSpPr>
          <p:nvPr>
            <p:ph type="sldNum" sz="quarter" idx="12"/>
          </p:nvPr>
        </p:nvSpPr>
        <p:spPr/>
        <p:txBody>
          <a:bodyPr/>
          <a:lstStyle/>
          <a:p>
            <a:fld id="{53C4726A-630D-4CB4-B088-BAB00F4188E9}" type="slidenum">
              <a:rPr lang="el-GR" smtClean="0"/>
              <a:pPr/>
              <a:t>61</a:t>
            </a:fld>
            <a:endParaRPr lang="el-GR" dirty="0"/>
          </a:p>
        </p:txBody>
      </p:sp>
      <p:pic>
        <p:nvPicPr>
          <p:cNvPr id="162820" name="Picture 4" descr="http://www.fonterrafoodservices.com.au/media/content/lcorporate_cow.jpg"/>
          <p:cNvPicPr>
            <a:picLocks noChangeAspect="1" noChangeArrowheads="1"/>
          </p:cNvPicPr>
          <p:nvPr/>
        </p:nvPicPr>
        <p:blipFill>
          <a:blip r:embed="rId2" cstate="print"/>
          <a:srcRect/>
          <a:stretch>
            <a:fillRect/>
          </a:stretch>
        </p:blipFill>
        <p:spPr bwMode="auto">
          <a:xfrm>
            <a:off x="500034" y="285728"/>
            <a:ext cx="8143932" cy="5715040"/>
          </a:xfrm>
          <a:prstGeom prst="rect">
            <a:avLst/>
          </a:prstGeom>
          <a:noFill/>
        </p:spPr>
      </p:pic>
      <p:sp>
        <p:nvSpPr>
          <p:cNvPr id="5" name="4 - TextBox"/>
          <p:cNvSpPr txBox="1"/>
          <p:nvPr/>
        </p:nvSpPr>
        <p:spPr>
          <a:xfrm>
            <a:off x="142844" y="6429372"/>
            <a:ext cx="6786610" cy="428628"/>
          </a:xfrm>
          <a:prstGeom prst="rect">
            <a:avLst/>
          </a:prstGeom>
        </p:spPr>
        <p:txBody>
          <a:bodyPr vert="horz" wrap="square" lIns="91440" tIns="45720" rIns="91440" bIns="45720" rtlCol="0" anchor="ctr">
            <a:normAutofit/>
          </a:bodyPr>
          <a:lstStyle/>
          <a:p>
            <a:r>
              <a:rPr lang="en-US" sz="1000" dirty="0" smtClean="0"/>
              <a:t>http://www.fonterrafoodservices.com.au/media/content/lcorporate_cow.jpg</a:t>
            </a:r>
            <a:endParaRPr lang="el-GR" sz="1000"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2"/>
          <p:cNvSpPr>
            <a:spLocks noGrp="1"/>
          </p:cNvSpPr>
          <p:nvPr>
            <p:ph type="sldNum" sz="quarter" idx="12"/>
          </p:nvPr>
        </p:nvSpPr>
        <p:spPr/>
        <p:txBody>
          <a:bodyPr/>
          <a:lstStyle/>
          <a:p>
            <a:pPr>
              <a:defRPr/>
            </a:pPr>
            <a:fld id="{CAD1FF36-787A-40E8-824F-4425E04F8B34}" type="slidenum">
              <a:rPr lang="el-GR"/>
              <a:pPr>
                <a:defRPr/>
              </a:pPr>
              <a:t>62</a:t>
            </a:fld>
            <a:endParaRPr lang="el-GR"/>
          </a:p>
        </p:txBody>
      </p:sp>
      <p:pic>
        <p:nvPicPr>
          <p:cNvPr id="146434" name="Picture 2"/>
          <p:cNvPicPr>
            <a:picLocks noChangeAspect="1" noChangeArrowheads="1"/>
          </p:cNvPicPr>
          <p:nvPr/>
        </p:nvPicPr>
        <p:blipFill>
          <a:blip r:embed="rId3" cstate="print"/>
          <a:srcRect/>
          <a:stretch>
            <a:fillRect/>
          </a:stretch>
        </p:blipFill>
        <p:spPr bwMode="auto">
          <a:xfrm>
            <a:off x="1142976" y="142852"/>
            <a:ext cx="6643734" cy="6357958"/>
          </a:xfrm>
          <a:prstGeom prst="rect">
            <a:avLst/>
          </a:prstGeom>
          <a:noFill/>
          <a:ln w="9525">
            <a:noFill/>
            <a:miter lim="800000"/>
            <a:headEnd/>
            <a:tailEnd/>
          </a:ln>
        </p:spPr>
      </p:pic>
      <p:sp>
        <p:nvSpPr>
          <p:cNvPr id="4" name="3 - TextBox"/>
          <p:cNvSpPr txBox="1"/>
          <p:nvPr/>
        </p:nvSpPr>
        <p:spPr>
          <a:xfrm>
            <a:off x="142844" y="6572272"/>
            <a:ext cx="5072098" cy="285728"/>
          </a:xfrm>
          <a:prstGeom prst="rect">
            <a:avLst/>
          </a:prstGeom>
        </p:spPr>
        <p:txBody>
          <a:bodyPr vert="horz" wrap="square" lIns="91440" tIns="45720" rIns="91440" bIns="45720" rtlCol="0" anchor="ctr">
            <a:normAutofit/>
          </a:bodyPr>
          <a:lstStyle/>
          <a:p>
            <a:r>
              <a:rPr lang="en-US" sz="1000" dirty="0" smtClean="0"/>
              <a:t>https://anadaday.files.wordpress.com/2010/03/pathfinderprint.png</a:t>
            </a:r>
            <a:endParaRPr lang="el-GR" sz="1000"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2"/>
          <p:cNvSpPr>
            <a:spLocks noGrp="1"/>
          </p:cNvSpPr>
          <p:nvPr>
            <p:ph type="sldNum" sz="quarter" idx="12"/>
          </p:nvPr>
        </p:nvSpPr>
        <p:spPr/>
        <p:txBody>
          <a:bodyPr/>
          <a:lstStyle/>
          <a:p>
            <a:pPr>
              <a:defRPr/>
            </a:pPr>
            <a:fld id="{46ADA9BB-A9A7-4F10-BB58-249F75BA3DEB}" type="slidenum">
              <a:rPr lang="el-GR"/>
              <a:pPr>
                <a:defRPr/>
              </a:pPr>
              <a:t>63</a:t>
            </a:fld>
            <a:endParaRPr lang="el-GR"/>
          </a:p>
        </p:txBody>
      </p:sp>
      <p:pic>
        <p:nvPicPr>
          <p:cNvPr id="148482" name="Picture 2" descr="msoAEC4B"/>
          <p:cNvPicPr>
            <a:picLocks noChangeAspect="1" noChangeArrowheads="1"/>
          </p:cNvPicPr>
          <p:nvPr/>
        </p:nvPicPr>
        <p:blipFill>
          <a:blip r:embed="rId3" cstate="print">
            <a:lum contrast="12000"/>
          </a:blip>
          <a:srcRect/>
          <a:stretch>
            <a:fillRect/>
          </a:stretch>
        </p:blipFill>
        <p:spPr bwMode="auto">
          <a:xfrm>
            <a:off x="228600" y="228600"/>
            <a:ext cx="8610600" cy="6457950"/>
          </a:xfrm>
          <a:prstGeom prst="rect">
            <a:avLst/>
          </a:prstGeom>
          <a:noFill/>
          <a:ln w="9525">
            <a:noFill/>
            <a:miter lim="800000"/>
            <a:headEnd/>
            <a:tailEnd/>
          </a:ln>
        </p:spPr>
      </p:pic>
      <p:sp>
        <p:nvSpPr>
          <p:cNvPr id="4" name="3 - TextBox"/>
          <p:cNvSpPr txBox="1"/>
          <p:nvPr/>
        </p:nvSpPr>
        <p:spPr>
          <a:xfrm>
            <a:off x="0" y="6643710"/>
            <a:ext cx="4214810" cy="214290"/>
          </a:xfrm>
          <a:prstGeom prst="rect">
            <a:avLst/>
          </a:prstGeom>
        </p:spPr>
        <p:txBody>
          <a:bodyPr vert="horz" wrap="square" lIns="91440" tIns="45720" rIns="91440" bIns="45720" rtlCol="0" anchor="ctr">
            <a:normAutofit fontScale="40000" lnSpcReduction="20000"/>
          </a:bodyPr>
          <a:lstStyle/>
          <a:p>
            <a:r>
              <a:rPr lang="en-US" dirty="0" smtClean="0"/>
              <a:t>http://images.ttcdn.co/media/i/product/85063-f05d98e65f504f0288b7d68a00814e2b.jpeg?size=500</a:t>
            </a:r>
            <a:endParaRPr lang="el-GR"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8C133B7-FDA7-4CE2-B206-2AE0F8A22B8C}" type="slidenum">
              <a:rPr lang="el-GR"/>
              <a:pPr>
                <a:defRPr/>
              </a:pPr>
              <a:t>64</a:t>
            </a:fld>
            <a:endParaRPr lang="el-GR"/>
          </a:p>
        </p:txBody>
      </p:sp>
      <p:pic>
        <p:nvPicPr>
          <p:cNvPr id="11266" name="Picture 2" descr="http://cdni.condenast.co.uk/1926x1170/a_c/Aubade-01-GQ-11Jul13_pr_1926.jpg"/>
          <p:cNvPicPr>
            <a:picLocks noChangeAspect="1" noChangeArrowheads="1"/>
          </p:cNvPicPr>
          <p:nvPr/>
        </p:nvPicPr>
        <p:blipFill>
          <a:blip r:embed="rId3" cstate="print"/>
          <a:srcRect/>
          <a:stretch>
            <a:fillRect/>
          </a:stretch>
        </p:blipFill>
        <p:spPr bwMode="auto">
          <a:xfrm>
            <a:off x="142844" y="214290"/>
            <a:ext cx="8819844" cy="6215106"/>
          </a:xfrm>
          <a:prstGeom prst="rect">
            <a:avLst/>
          </a:prstGeom>
          <a:noFill/>
        </p:spPr>
      </p:pic>
      <p:sp>
        <p:nvSpPr>
          <p:cNvPr id="6" name="5 - TextBox"/>
          <p:cNvSpPr txBox="1"/>
          <p:nvPr/>
        </p:nvSpPr>
        <p:spPr>
          <a:xfrm>
            <a:off x="0" y="6643710"/>
            <a:ext cx="5500726" cy="214290"/>
          </a:xfrm>
          <a:prstGeom prst="rect">
            <a:avLst/>
          </a:prstGeom>
        </p:spPr>
        <p:txBody>
          <a:bodyPr vert="horz" wrap="square" lIns="91440" tIns="45720" rIns="91440" bIns="45720" rtlCol="0" anchor="ctr">
            <a:normAutofit fontScale="92500" lnSpcReduction="20000"/>
          </a:bodyPr>
          <a:lstStyle/>
          <a:p>
            <a:r>
              <a:rPr lang="en-US" sz="1000" dirty="0" smtClean="0"/>
              <a:t>http://cdni.condenast.co.uk/1926x1170/a_c/Aubade-01-GQ-11Jul13_pr_1926.jpg</a:t>
            </a:r>
            <a:endParaRPr lang="el-GR" sz="1000" dirty="0" smtClean="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2"/>
          <p:cNvSpPr>
            <a:spLocks noGrp="1"/>
          </p:cNvSpPr>
          <p:nvPr>
            <p:ph type="sldNum" sz="quarter" idx="12"/>
          </p:nvPr>
        </p:nvSpPr>
        <p:spPr/>
        <p:txBody>
          <a:bodyPr/>
          <a:lstStyle/>
          <a:p>
            <a:pPr>
              <a:defRPr/>
            </a:pPr>
            <a:fld id="{3AC8CFC5-0B2F-409E-83F4-36EC469051C3}" type="slidenum">
              <a:rPr lang="el-GR"/>
              <a:pPr>
                <a:defRPr/>
              </a:pPr>
              <a:t>65</a:t>
            </a:fld>
            <a:endParaRPr lang="el-GR"/>
          </a:p>
        </p:txBody>
      </p:sp>
      <p:pic>
        <p:nvPicPr>
          <p:cNvPr id="152578" name="Picture 2"/>
          <p:cNvPicPr>
            <a:picLocks noChangeAspect="1" noChangeArrowheads="1"/>
          </p:cNvPicPr>
          <p:nvPr/>
        </p:nvPicPr>
        <p:blipFill>
          <a:blip r:embed="rId3" cstate="print"/>
          <a:srcRect/>
          <a:stretch>
            <a:fillRect/>
          </a:stretch>
        </p:blipFill>
        <p:spPr bwMode="auto">
          <a:xfrm>
            <a:off x="1071538" y="0"/>
            <a:ext cx="6985000" cy="6643710"/>
          </a:xfrm>
          <a:prstGeom prst="rect">
            <a:avLst/>
          </a:prstGeom>
          <a:noFill/>
          <a:ln w="9525">
            <a:noFill/>
            <a:miter lim="800000"/>
            <a:headEnd/>
            <a:tailEnd/>
          </a:ln>
        </p:spPr>
      </p:pic>
      <p:sp>
        <p:nvSpPr>
          <p:cNvPr id="4" name="3 - TextBox"/>
          <p:cNvSpPr txBox="1"/>
          <p:nvPr/>
        </p:nvSpPr>
        <p:spPr>
          <a:xfrm>
            <a:off x="71406" y="6572272"/>
            <a:ext cx="5286412" cy="285728"/>
          </a:xfrm>
          <a:prstGeom prst="rect">
            <a:avLst/>
          </a:prstGeom>
        </p:spPr>
        <p:txBody>
          <a:bodyPr vert="horz" wrap="square" lIns="91440" tIns="45720" rIns="91440" bIns="45720" rtlCol="0" anchor="ctr">
            <a:normAutofit fontScale="40000" lnSpcReduction="20000"/>
          </a:bodyPr>
          <a:lstStyle/>
          <a:p>
            <a:r>
              <a:rPr lang="en-US" dirty="0" smtClean="0"/>
              <a:t>http://adsoftheworld.com/sites/default/files/styles/media_retina/public/images/SilvikrinVeil.jpg?itok=OScgSctT</a:t>
            </a:r>
            <a:endParaRPr lang="el-GR"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2"/>
          <p:cNvSpPr>
            <a:spLocks noGrp="1"/>
          </p:cNvSpPr>
          <p:nvPr>
            <p:ph type="sldNum" sz="quarter" idx="12"/>
          </p:nvPr>
        </p:nvSpPr>
        <p:spPr/>
        <p:txBody>
          <a:bodyPr/>
          <a:lstStyle/>
          <a:p>
            <a:pPr>
              <a:defRPr/>
            </a:pPr>
            <a:fld id="{D5A2FAEA-F13A-4CF9-965C-678F2BD297C9}" type="slidenum">
              <a:rPr lang="el-GR"/>
              <a:pPr>
                <a:defRPr/>
              </a:pPr>
              <a:t>66</a:t>
            </a:fld>
            <a:endParaRPr lang="el-GR"/>
          </a:p>
        </p:txBody>
      </p:sp>
      <p:pic>
        <p:nvPicPr>
          <p:cNvPr id="7170" name="Picture 2" descr="http://farm2.static.flickr.com/1102/527298353_7adc8bdeeb.jpg"/>
          <p:cNvPicPr>
            <a:picLocks noChangeAspect="1" noChangeArrowheads="1"/>
          </p:cNvPicPr>
          <p:nvPr/>
        </p:nvPicPr>
        <p:blipFill>
          <a:blip r:embed="rId3" cstate="print"/>
          <a:srcRect/>
          <a:stretch>
            <a:fillRect/>
          </a:stretch>
        </p:blipFill>
        <p:spPr bwMode="auto">
          <a:xfrm>
            <a:off x="142844" y="214290"/>
            <a:ext cx="4000528" cy="5602980"/>
          </a:xfrm>
          <a:prstGeom prst="rect">
            <a:avLst/>
          </a:prstGeom>
          <a:noFill/>
        </p:spPr>
      </p:pic>
      <p:pic>
        <p:nvPicPr>
          <p:cNvPr id="7172" name="Picture 4" descr="https://c2.staticflickr.com/2/1122/527298361_d213e5d7f2.jpg"/>
          <p:cNvPicPr>
            <a:picLocks noChangeAspect="1" noChangeArrowheads="1"/>
          </p:cNvPicPr>
          <p:nvPr/>
        </p:nvPicPr>
        <p:blipFill>
          <a:blip r:embed="rId4" cstate="print"/>
          <a:srcRect/>
          <a:stretch>
            <a:fillRect/>
          </a:stretch>
        </p:blipFill>
        <p:spPr bwMode="auto">
          <a:xfrm>
            <a:off x="4929190" y="214290"/>
            <a:ext cx="4000528" cy="5572164"/>
          </a:xfrm>
          <a:prstGeom prst="rect">
            <a:avLst/>
          </a:prstGeom>
          <a:noFill/>
        </p:spPr>
      </p:pic>
      <p:sp>
        <p:nvSpPr>
          <p:cNvPr id="6" name="5 - TextBox"/>
          <p:cNvSpPr txBox="1"/>
          <p:nvPr/>
        </p:nvSpPr>
        <p:spPr>
          <a:xfrm>
            <a:off x="5072066" y="6572272"/>
            <a:ext cx="3857652" cy="285728"/>
          </a:xfrm>
          <a:prstGeom prst="rect">
            <a:avLst/>
          </a:prstGeom>
        </p:spPr>
        <p:txBody>
          <a:bodyPr vert="horz" wrap="square" lIns="91440" tIns="45720" rIns="91440" bIns="45720" rtlCol="0" anchor="ctr">
            <a:normAutofit/>
          </a:bodyPr>
          <a:lstStyle/>
          <a:p>
            <a:r>
              <a:rPr lang="en-US" sz="1000" dirty="0" smtClean="0"/>
              <a:t>https://c2.staticflickr.com/2/1122/527298361_d213e5d7f2.jpg</a:t>
            </a:r>
            <a:endParaRPr lang="el-GR" sz="1000" dirty="0" smtClean="0"/>
          </a:p>
        </p:txBody>
      </p:sp>
      <p:sp>
        <p:nvSpPr>
          <p:cNvPr id="7" name="6 - TextBox"/>
          <p:cNvSpPr txBox="1"/>
          <p:nvPr/>
        </p:nvSpPr>
        <p:spPr>
          <a:xfrm>
            <a:off x="0" y="6572272"/>
            <a:ext cx="4000528" cy="285728"/>
          </a:xfrm>
          <a:prstGeom prst="rect">
            <a:avLst/>
          </a:prstGeom>
        </p:spPr>
        <p:txBody>
          <a:bodyPr vert="horz" wrap="square" lIns="91440" tIns="45720" rIns="91440" bIns="45720" rtlCol="0" anchor="ctr">
            <a:normAutofit/>
          </a:bodyPr>
          <a:lstStyle/>
          <a:p>
            <a:r>
              <a:rPr lang="en-US" sz="1000" dirty="0" smtClean="0"/>
              <a:t>http://farm2.static.flickr.com/1102/527298353_7adc8bdeeb.jpg</a:t>
            </a:r>
            <a:endParaRPr lang="el-GR" sz="1000" dirty="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2"/>
          <p:cNvSpPr>
            <a:spLocks noGrp="1"/>
          </p:cNvSpPr>
          <p:nvPr>
            <p:ph type="sldNum" sz="quarter" idx="12"/>
          </p:nvPr>
        </p:nvSpPr>
        <p:spPr/>
        <p:txBody>
          <a:bodyPr/>
          <a:lstStyle/>
          <a:p>
            <a:pPr>
              <a:defRPr/>
            </a:pPr>
            <a:fld id="{4932FB62-1546-4062-AC52-1ED0006ECAB7}" type="slidenum">
              <a:rPr lang="el-GR"/>
              <a:pPr>
                <a:defRPr/>
              </a:pPr>
              <a:t>67</a:t>
            </a:fld>
            <a:endParaRPr lang="el-GR"/>
          </a:p>
        </p:txBody>
      </p:sp>
      <p:pic>
        <p:nvPicPr>
          <p:cNvPr id="5122" name="Picture 2" descr="http://istizada.com/wp-content/uploads/2014/06/burger-king-ramadan.jpg"/>
          <p:cNvPicPr>
            <a:picLocks noChangeAspect="1" noChangeArrowheads="1"/>
          </p:cNvPicPr>
          <p:nvPr/>
        </p:nvPicPr>
        <p:blipFill>
          <a:blip r:embed="rId3" cstate="print"/>
          <a:srcRect/>
          <a:stretch>
            <a:fillRect/>
          </a:stretch>
        </p:blipFill>
        <p:spPr bwMode="auto">
          <a:xfrm>
            <a:off x="785786" y="142852"/>
            <a:ext cx="7786742" cy="6047941"/>
          </a:xfrm>
          <a:prstGeom prst="rect">
            <a:avLst/>
          </a:prstGeom>
          <a:noFill/>
        </p:spPr>
      </p:pic>
      <p:sp>
        <p:nvSpPr>
          <p:cNvPr id="5" name="4 - TextBox"/>
          <p:cNvSpPr txBox="1"/>
          <p:nvPr/>
        </p:nvSpPr>
        <p:spPr>
          <a:xfrm>
            <a:off x="0" y="6715124"/>
            <a:ext cx="6500858" cy="142876"/>
          </a:xfrm>
          <a:prstGeom prst="rect">
            <a:avLst/>
          </a:prstGeom>
        </p:spPr>
        <p:txBody>
          <a:bodyPr vert="horz" wrap="square" lIns="91440" tIns="45720" rIns="91440" bIns="45720" rtlCol="0" anchor="ctr">
            <a:noAutofit/>
          </a:bodyPr>
          <a:lstStyle/>
          <a:p>
            <a:r>
              <a:rPr lang="en-US" sz="1000" dirty="0" smtClean="0"/>
              <a:t>http://istizada.com/wp-content/uploads/2014/06/burger-king-ramadan.jpg</a:t>
            </a:r>
            <a:endParaRPr lang="el-GR" sz="1000"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152400"/>
            <a:ext cx="8229600" cy="1143000"/>
          </a:xfrm>
        </p:spPr>
        <p:txBody>
          <a:bodyPr>
            <a:noAutofit/>
          </a:bodyPr>
          <a:lstStyle/>
          <a:p>
            <a:pPr marL="484632">
              <a:defRPr/>
            </a:pPr>
            <a:r>
              <a:rPr lang="el-GR" b="1" dirty="0" smtClean="0">
                <a:solidFill>
                  <a:srgbClr val="0000CC"/>
                </a:solidFill>
              </a:rPr>
              <a:t>Προκλήσεις παγκόσμιας εκτέλεσης του IMC</a:t>
            </a:r>
            <a:endParaRPr lang="en-US" b="1" dirty="0">
              <a:solidFill>
                <a:srgbClr val="0000CC"/>
              </a:solidFill>
            </a:endParaRPr>
          </a:p>
        </p:txBody>
      </p:sp>
      <p:sp>
        <p:nvSpPr>
          <p:cNvPr id="168963" name="Rectangle 3"/>
          <p:cNvSpPr>
            <a:spLocks noGrp="1" noChangeArrowheads="1"/>
          </p:cNvSpPr>
          <p:nvPr>
            <p:ph idx="1"/>
          </p:nvPr>
        </p:nvSpPr>
        <p:spPr>
          <a:xfrm>
            <a:off x="457200" y="1752600"/>
            <a:ext cx="8229600" cy="4525963"/>
          </a:xfrm>
          <a:solidFill>
            <a:srgbClr val="0070C0"/>
          </a:solidFill>
        </p:spPr>
        <p:txBody>
          <a:bodyPr>
            <a:normAutofit/>
          </a:bodyPr>
          <a:lstStyle/>
          <a:p>
            <a:pPr marL="420624" indent="-384048">
              <a:buClr>
                <a:srgbClr val="229FC6"/>
              </a:buClr>
              <a:buFont typeface="Wingdings" pitchFamily="2" charset="2"/>
              <a:buChar char="ü"/>
              <a:defRPr/>
            </a:pPr>
            <a:r>
              <a:rPr lang="el-GR" sz="3600" b="1" dirty="0" smtClean="0">
                <a:solidFill>
                  <a:schemeClr val="bg1"/>
                </a:solidFill>
              </a:rPr>
              <a:t>Η δημιουργική πρόκληση</a:t>
            </a:r>
          </a:p>
          <a:p>
            <a:pPr marL="420624" indent="-384048">
              <a:buClr>
                <a:srgbClr val="229FC6"/>
              </a:buClr>
              <a:buFont typeface="Wingdings" pitchFamily="2" charset="2"/>
              <a:buChar char="ü"/>
              <a:defRPr/>
            </a:pPr>
            <a:endParaRPr lang="el-GR" sz="3600" b="1" dirty="0" smtClean="0">
              <a:solidFill>
                <a:schemeClr val="bg1"/>
              </a:solidFill>
            </a:endParaRPr>
          </a:p>
          <a:p>
            <a:pPr marL="420624" indent="-384048">
              <a:buClr>
                <a:srgbClr val="229FC6"/>
              </a:buClr>
              <a:buFont typeface="Wingdings" pitchFamily="2" charset="2"/>
              <a:buChar char="ü"/>
              <a:defRPr/>
            </a:pPr>
            <a:r>
              <a:rPr lang="el-GR" sz="3600" b="1" dirty="0" smtClean="0">
                <a:solidFill>
                  <a:schemeClr val="bg1"/>
                </a:solidFill>
              </a:rPr>
              <a:t>Οι προκλήσεις των μέσων προβολής και προώθησης</a:t>
            </a:r>
          </a:p>
          <a:p>
            <a:pPr marL="420624" indent="-384048">
              <a:buClr>
                <a:srgbClr val="229FC6"/>
              </a:buClr>
              <a:buFont typeface="Wingdings" pitchFamily="2" charset="2"/>
              <a:buChar char="ü"/>
              <a:defRPr/>
            </a:pPr>
            <a:endParaRPr lang="el-GR" sz="3600" b="1" dirty="0" smtClean="0">
              <a:solidFill>
                <a:schemeClr val="bg1"/>
              </a:solidFill>
            </a:endParaRPr>
          </a:p>
          <a:p>
            <a:pPr marL="420624" indent="-384048">
              <a:buClr>
                <a:srgbClr val="229FC6"/>
              </a:buClr>
              <a:buFont typeface="Wingdings" pitchFamily="2" charset="2"/>
              <a:buChar char="ü"/>
              <a:defRPr/>
            </a:pPr>
            <a:r>
              <a:rPr lang="el-GR" sz="3600" b="1" dirty="0" smtClean="0">
                <a:solidFill>
                  <a:schemeClr val="bg1"/>
                </a:solidFill>
              </a:rPr>
              <a:t>Η ρυθμιστική πρόκληση</a:t>
            </a:r>
            <a:endParaRPr lang="en-US" sz="3600" b="1" dirty="0">
              <a:solidFill>
                <a:schemeClr val="bg1"/>
              </a:solidFill>
            </a:endParaRPr>
          </a:p>
        </p:txBody>
      </p:sp>
      <p:sp>
        <p:nvSpPr>
          <p:cNvPr id="4" name="Slide Number Placeholder 5"/>
          <p:cNvSpPr>
            <a:spLocks noGrp="1"/>
          </p:cNvSpPr>
          <p:nvPr>
            <p:ph type="sldNum" sz="quarter" idx="12"/>
          </p:nvPr>
        </p:nvSpPr>
        <p:spPr/>
        <p:txBody>
          <a:bodyPr/>
          <a:lstStyle/>
          <a:p>
            <a:pPr>
              <a:defRPr/>
            </a:pPr>
            <a:fld id="{EE4EE0CB-621B-42B6-BDF7-94EAB6E4A3B5}" type="slidenum">
              <a:rPr lang="el-GR"/>
              <a:pPr>
                <a:defRPr/>
              </a:pPr>
              <a:t>68</a:t>
            </a:fld>
            <a:endParaRPr lang="el-G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1" name="Rectangle 7"/>
          <p:cNvSpPr>
            <a:spLocks noGrp="1" noChangeArrowheads="1"/>
          </p:cNvSpPr>
          <p:nvPr>
            <p:ph type="title"/>
          </p:nvPr>
        </p:nvSpPr>
        <p:spPr>
          <a:xfrm>
            <a:off x="0" y="0"/>
            <a:ext cx="9144000" cy="1143000"/>
          </a:xfrm>
        </p:spPr>
        <p:txBody>
          <a:bodyPr>
            <a:normAutofit/>
          </a:bodyPr>
          <a:lstStyle/>
          <a:p>
            <a:pPr marL="484632" eaLnBrk="1" fontAlgn="auto" hangingPunct="1">
              <a:spcAft>
                <a:spcPts val="0"/>
              </a:spcAft>
              <a:defRPr/>
            </a:pPr>
            <a:r>
              <a:rPr lang="el-GR" b="1" dirty="0" smtClean="0">
                <a:solidFill>
                  <a:srgbClr val="0000CC"/>
                </a:solidFill>
              </a:rPr>
              <a:t>Η δημιουργική πρόκληση</a:t>
            </a:r>
            <a:endParaRPr lang="en-US" b="1" dirty="0">
              <a:solidFill>
                <a:srgbClr val="0000CC"/>
              </a:solidFill>
            </a:endParaRPr>
          </a:p>
        </p:txBody>
      </p:sp>
      <p:sp>
        <p:nvSpPr>
          <p:cNvPr id="144392" name="Rectangle 8"/>
          <p:cNvSpPr>
            <a:spLocks noGrp="1" noChangeArrowheads="1"/>
          </p:cNvSpPr>
          <p:nvPr>
            <p:ph type="body" sz="half" idx="1"/>
          </p:nvPr>
        </p:nvSpPr>
        <p:spPr>
          <a:xfrm>
            <a:off x="323528" y="1340768"/>
            <a:ext cx="8424936" cy="5040560"/>
          </a:xfrm>
          <a:solidFill>
            <a:srgbClr val="0070C0"/>
          </a:solidFill>
        </p:spPr>
        <p:txBody>
          <a:bodyPr>
            <a:noAutofit/>
          </a:bodyPr>
          <a:lstStyle/>
          <a:p>
            <a:pPr marL="419100">
              <a:buClr>
                <a:srgbClr val="FFC7DD"/>
              </a:buClr>
              <a:buFont typeface="Wingdings" pitchFamily="2" charset="2"/>
              <a:buChar char="§"/>
            </a:pPr>
            <a:r>
              <a:rPr lang="el-GR" sz="2800" b="1" dirty="0" smtClean="0">
                <a:solidFill>
                  <a:schemeClr val="bg1"/>
                </a:solidFill>
              </a:rPr>
              <a:t>Προφορικός και γραπτός λόγος</a:t>
            </a:r>
          </a:p>
          <a:p>
            <a:pPr marL="419100">
              <a:buClr>
                <a:srgbClr val="FFC7DD"/>
              </a:buClr>
              <a:buFont typeface="Wingdings" pitchFamily="2" charset="2"/>
              <a:buChar char="§"/>
            </a:pPr>
            <a:endParaRPr lang="el-GR" sz="2800" b="1" dirty="0" smtClean="0">
              <a:solidFill>
                <a:schemeClr val="bg1"/>
              </a:solidFill>
            </a:endParaRPr>
          </a:p>
          <a:p>
            <a:pPr marL="419100">
              <a:buClr>
                <a:srgbClr val="FFC7DD"/>
              </a:buClr>
              <a:buFont typeface="Wingdings" pitchFamily="2" charset="2"/>
              <a:buChar char="§"/>
            </a:pPr>
            <a:r>
              <a:rPr lang="el-GR" sz="2800" b="1" dirty="0" smtClean="0">
                <a:solidFill>
                  <a:schemeClr val="bg1"/>
                </a:solidFill>
              </a:rPr>
              <a:t>Μεταφραστικά προβλήματα</a:t>
            </a:r>
          </a:p>
          <a:p>
            <a:pPr marL="419100">
              <a:buClr>
                <a:srgbClr val="FFC7DD"/>
              </a:buClr>
              <a:buFont typeface="Wingdings" pitchFamily="2" charset="2"/>
              <a:buChar char="§"/>
            </a:pPr>
            <a:endParaRPr lang="el-GR" sz="2800" b="1" dirty="0" smtClean="0">
              <a:solidFill>
                <a:schemeClr val="bg1"/>
              </a:solidFill>
            </a:endParaRPr>
          </a:p>
          <a:p>
            <a:pPr marL="419100">
              <a:buClr>
                <a:srgbClr val="FFC7DD"/>
              </a:buClr>
              <a:buFont typeface="Wingdings" pitchFamily="2" charset="2"/>
              <a:buChar char="§"/>
            </a:pPr>
            <a:r>
              <a:rPr lang="el-GR" sz="2800" b="1" dirty="0" smtClean="0">
                <a:solidFill>
                  <a:schemeClr val="bg1"/>
                </a:solidFill>
              </a:rPr>
              <a:t>Απεικόνιση πολιτισμικά δεσμευμένη</a:t>
            </a:r>
          </a:p>
          <a:p>
            <a:pPr marL="419100">
              <a:buClr>
                <a:srgbClr val="FFC7DD"/>
              </a:buClr>
              <a:buFont typeface="Wingdings" pitchFamily="2" charset="2"/>
              <a:buChar char="§"/>
            </a:pPr>
            <a:endParaRPr lang="el-GR" sz="2800" b="1" dirty="0" smtClean="0">
              <a:solidFill>
                <a:schemeClr val="bg1"/>
              </a:solidFill>
            </a:endParaRPr>
          </a:p>
          <a:p>
            <a:pPr marL="419100">
              <a:buClr>
                <a:srgbClr val="FFC7DD"/>
              </a:buClr>
              <a:buFont typeface="Wingdings" pitchFamily="2" charset="2"/>
              <a:buChar char="§"/>
            </a:pPr>
            <a:r>
              <a:rPr lang="el-GR" sz="2800" b="1" dirty="0" smtClean="0">
                <a:solidFill>
                  <a:schemeClr val="bg1"/>
                </a:solidFill>
              </a:rPr>
              <a:t>Παραδοχές και συμπεράσματα</a:t>
            </a:r>
          </a:p>
          <a:p>
            <a:pPr marL="419100">
              <a:buClr>
                <a:srgbClr val="FFC7DD"/>
              </a:buClr>
              <a:buFont typeface="Wingdings" pitchFamily="2" charset="2"/>
              <a:buChar char="§"/>
            </a:pPr>
            <a:endParaRPr lang="el-GR" sz="2800" b="1" dirty="0" smtClean="0">
              <a:solidFill>
                <a:schemeClr val="bg1"/>
              </a:solidFill>
            </a:endParaRPr>
          </a:p>
          <a:p>
            <a:pPr marL="419100">
              <a:buClr>
                <a:srgbClr val="FFC7DD"/>
              </a:buClr>
              <a:buFont typeface="Wingdings" pitchFamily="2" charset="2"/>
              <a:buChar char="§"/>
            </a:pPr>
            <a:r>
              <a:rPr lang="el-GR" sz="2800" b="1" dirty="0" smtClean="0">
                <a:solidFill>
                  <a:schemeClr val="bg1"/>
                </a:solidFill>
              </a:rPr>
              <a:t>Εντοπισμός διαπολιτισμικών εικονιδίων και συμβόλων</a:t>
            </a:r>
            <a:endParaRPr lang="en-US" sz="2800" b="1" dirty="0" smtClean="0">
              <a:solidFill>
                <a:schemeClr val="bg1"/>
              </a:solidFill>
            </a:endParaRPr>
          </a:p>
        </p:txBody>
      </p:sp>
      <p:sp>
        <p:nvSpPr>
          <p:cNvPr id="5" name="Slide Number Placeholder 7"/>
          <p:cNvSpPr>
            <a:spLocks noGrp="1"/>
          </p:cNvSpPr>
          <p:nvPr>
            <p:ph type="sldNum" sz="quarter" idx="12"/>
          </p:nvPr>
        </p:nvSpPr>
        <p:spPr/>
        <p:txBody>
          <a:bodyPr/>
          <a:lstStyle/>
          <a:p>
            <a:pPr>
              <a:defRPr/>
            </a:pPr>
            <a:fld id="{51A74E64-094D-4827-908A-6011207D8201}" type="slidenum">
              <a:rPr lang="en-US"/>
              <a:pPr>
                <a:defRPr/>
              </a:pPr>
              <a:t>69</a:t>
            </a:fld>
            <a:endParaRPr lang="en-US"/>
          </a:p>
        </p:txBody>
      </p:sp>
      <p:graphicFrame>
        <p:nvGraphicFramePr>
          <p:cNvPr id="77826" name="Rectangle 2"/>
          <p:cNvGraphicFramePr>
            <a:graphicFrameLocks/>
          </p:cNvGraphicFramePr>
          <p:nvPr/>
        </p:nvGraphicFramePr>
        <p:xfrm>
          <a:off x="1524000" y="1397000"/>
          <a:ext cx="6096000" cy="4064000"/>
        </p:xfrm>
        <a:graphic>
          <a:graphicData uri="http://schemas.openxmlformats.org/presentationml/2006/ole">
            <p:oleObj spid="_x0000_s1026" name="Picture" r:id="rId4" imgW="0" imgH="0" progId="Word.Picture.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4392">
                                            <p:txEl>
                                              <p:pRg st="0" end="0"/>
                                            </p:txEl>
                                          </p:spTgt>
                                        </p:tgtEl>
                                        <p:attrNameLst>
                                          <p:attrName>style.visibility</p:attrName>
                                        </p:attrNameLst>
                                      </p:cBhvr>
                                      <p:to>
                                        <p:strVal val="visible"/>
                                      </p:to>
                                    </p:set>
                                    <p:animEffect transition="in" filter="blinds(horizontal)">
                                      <p:cBhvr>
                                        <p:cTn id="7" dur="500"/>
                                        <p:tgtEl>
                                          <p:spTgt spid="1443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4392">
                                            <p:txEl>
                                              <p:pRg st="2" end="2"/>
                                            </p:txEl>
                                          </p:spTgt>
                                        </p:tgtEl>
                                        <p:attrNameLst>
                                          <p:attrName>style.visibility</p:attrName>
                                        </p:attrNameLst>
                                      </p:cBhvr>
                                      <p:to>
                                        <p:strVal val="visible"/>
                                      </p:to>
                                    </p:set>
                                    <p:animEffect transition="in" filter="blinds(horizontal)">
                                      <p:cBhvr>
                                        <p:cTn id="12" dur="500"/>
                                        <p:tgtEl>
                                          <p:spTgt spid="14439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4392">
                                            <p:txEl>
                                              <p:pRg st="4" end="4"/>
                                            </p:txEl>
                                          </p:spTgt>
                                        </p:tgtEl>
                                        <p:attrNameLst>
                                          <p:attrName>style.visibility</p:attrName>
                                        </p:attrNameLst>
                                      </p:cBhvr>
                                      <p:to>
                                        <p:strVal val="visible"/>
                                      </p:to>
                                    </p:set>
                                    <p:animEffect transition="in" filter="blinds(horizontal)">
                                      <p:cBhvr>
                                        <p:cTn id="17" dur="500"/>
                                        <p:tgtEl>
                                          <p:spTgt spid="14439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4392">
                                            <p:txEl>
                                              <p:pRg st="6" end="6"/>
                                            </p:txEl>
                                          </p:spTgt>
                                        </p:tgtEl>
                                        <p:attrNameLst>
                                          <p:attrName>style.visibility</p:attrName>
                                        </p:attrNameLst>
                                      </p:cBhvr>
                                      <p:to>
                                        <p:strVal val="visible"/>
                                      </p:to>
                                    </p:set>
                                    <p:animEffect transition="in" filter="blinds(horizontal)">
                                      <p:cBhvr>
                                        <p:cTn id="22" dur="500"/>
                                        <p:tgtEl>
                                          <p:spTgt spid="14439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4392">
                                            <p:txEl>
                                              <p:pRg st="8" end="8"/>
                                            </p:txEl>
                                          </p:spTgt>
                                        </p:tgtEl>
                                        <p:attrNameLst>
                                          <p:attrName>style.visibility</p:attrName>
                                        </p:attrNameLst>
                                      </p:cBhvr>
                                      <p:to>
                                        <p:strVal val="visible"/>
                                      </p:to>
                                    </p:set>
                                    <p:animEffect transition="in" filter="blinds(horizontal)">
                                      <p:cBhvr>
                                        <p:cTn id="27" dur="500"/>
                                        <p:tgtEl>
                                          <p:spTgt spid="14439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53C4726A-630D-4CB4-B088-BAB00F4188E9}" type="slidenum">
              <a:rPr lang="el-GR" smtClean="0"/>
              <a:pPr/>
              <a:t>7</a:t>
            </a:fld>
            <a:endParaRPr lang="el-GR" dirty="0"/>
          </a:p>
        </p:txBody>
      </p:sp>
      <p:sp>
        <p:nvSpPr>
          <p:cNvPr id="5" name="Title 1"/>
          <p:cNvSpPr>
            <a:spLocks noGrp="1"/>
          </p:cNvSpPr>
          <p:nvPr>
            <p:ph type="title"/>
          </p:nvPr>
        </p:nvSpPr>
        <p:spPr>
          <a:xfrm>
            <a:off x="457200" y="274638"/>
            <a:ext cx="8229600" cy="1143000"/>
          </a:xfrm>
        </p:spPr>
        <p:txBody>
          <a:bodyPr>
            <a:noAutofit/>
          </a:bodyPr>
          <a:lstStyle/>
          <a:p>
            <a:pPr marL="484632" eaLnBrk="1" fontAlgn="auto" hangingPunct="1">
              <a:spcAft>
                <a:spcPts val="0"/>
              </a:spcAft>
              <a:defRPr/>
            </a:pPr>
            <a:r>
              <a:rPr lang="el-GR" b="1" dirty="0" smtClean="0">
                <a:solidFill>
                  <a:srgbClr val="0000CC"/>
                </a:solidFill>
              </a:rPr>
              <a:t>Διεθνές Πρόγραμμα Ολοκληρωμένης Επικοινωνίας</a:t>
            </a:r>
            <a:endParaRPr lang="el-GR" b="1" dirty="0">
              <a:solidFill>
                <a:srgbClr val="0000CC"/>
              </a:solidFill>
            </a:endParaRPr>
          </a:p>
        </p:txBody>
      </p:sp>
      <p:pic>
        <p:nvPicPr>
          <p:cNvPr id="163842" name="Picture 2" descr="http://www.commdiginews.com/wp-content/uploads/2014/01/multiculturalism.jpg"/>
          <p:cNvPicPr>
            <a:picLocks noChangeAspect="1" noChangeArrowheads="1"/>
          </p:cNvPicPr>
          <p:nvPr/>
        </p:nvPicPr>
        <p:blipFill>
          <a:blip r:embed="rId2" cstate="print"/>
          <a:srcRect/>
          <a:stretch>
            <a:fillRect/>
          </a:stretch>
        </p:blipFill>
        <p:spPr bwMode="auto">
          <a:xfrm>
            <a:off x="1500166" y="1857364"/>
            <a:ext cx="6096000" cy="4067176"/>
          </a:xfrm>
          <a:prstGeom prst="rect">
            <a:avLst/>
          </a:prstGeom>
          <a:noFill/>
        </p:spPr>
      </p:pic>
      <p:sp>
        <p:nvSpPr>
          <p:cNvPr id="7" name="6 - TextBox"/>
          <p:cNvSpPr txBox="1"/>
          <p:nvPr/>
        </p:nvSpPr>
        <p:spPr>
          <a:xfrm>
            <a:off x="0" y="6572248"/>
            <a:ext cx="4786346" cy="285752"/>
          </a:xfrm>
          <a:prstGeom prst="rect">
            <a:avLst/>
          </a:prstGeom>
        </p:spPr>
        <p:txBody>
          <a:bodyPr vert="horz" wrap="square" lIns="91440" tIns="45720" rIns="91440" bIns="45720" rtlCol="0" anchor="ctr">
            <a:normAutofit fontScale="55000" lnSpcReduction="20000"/>
          </a:bodyPr>
          <a:lstStyle/>
          <a:p>
            <a:r>
              <a:rPr lang="en-US" dirty="0" smtClean="0"/>
              <a:t>http://www.commdiginews.com/wp-content/uploads/2014/01/multiculturalism.jpg</a:t>
            </a:r>
            <a:endParaRPr lang="el-GR"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95536" y="404664"/>
            <a:ext cx="8229600" cy="1143000"/>
          </a:xfrm>
        </p:spPr>
        <p:txBody>
          <a:bodyPr>
            <a:normAutofit fontScale="90000"/>
          </a:bodyPr>
          <a:lstStyle/>
          <a:p>
            <a:pPr marL="484632">
              <a:defRPr/>
            </a:pPr>
            <a:r>
              <a:rPr lang="el-GR" sz="4900" dirty="0" smtClean="0">
                <a:solidFill>
                  <a:srgbClr val="0000CC"/>
                </a:solidFill>
              </a:rPr>
              <a:t>Οι προκλήσεις </a:t>
            </a:r>
            <a:r>
              <a:rPr lang="el-GR" sz="4900" b="1" dirty="0" smtClean="0">
                <a:solidFill>
                  <a:srgbClr val="0000CC"/>
                </a:solidFill>
              </a:rPr>
              <a:t>των μέσων προβολής και προώθησης</a:t>
            </a:r>
            <a:r>
              <a:rPr lang="el-GR" sz="4000" b="1" dirty="0" smtClean="0"/>
              <a:t/>
            </a:r>
            <a:br>
              <a:rPr lang="el-GR" sz="4000" b="1" dirty="0" smtClean="0"/>
            </a:br>
            <a:endParaRPr lang="en-US" sz="4000" dirty="0">
              <a:latin typeface="Arial Black" pitchFamily="34" charset="0"/>
            </a:endParaRPr>
          </a:p>
        </p:txBody>
      </p:sp>
      <p:sp>
        <p:nvSpPr>
          <p:cNvPr id="171011" name="Rectangle 3"/>
          <p:cNvSpPr>
            <a:spLocks noGrp="1" noChangeArrowheads="1"/>
          </p:cNvSpPr>
          <p:nvPr>
            <p:ph idx="1"/>
          </p:nvPr>
        </p:nvSpPr>
        <p:spPr>
          <a:xfrm>
            <a:off x="467544" y="1628800"/>
            <a:ext cx="8229600" cy="4741987"/>
          </a:xfrm>
          <a:solidFill>
            <a:srgbClr val="0070C0"/>
          </a:solidFill>
        </p:spPr>
        <p:txBody>
          <a:bodyPr>
            <a:normAutofit/>
          </a:bodyPr>
          <a:lstStyle/>
          <a:p>
            <a:pPr marL="420624" indent="-384048">
              <a:lnSpc>
                <a:spcPct val="90000"/>
              </a:lnSpc>
              <a:buFont typeface="Wingdings" pitchFamily="2" charset="2"/>
              <a:buChar char="Ø"/>
              <a:defRPr/>
            </a:pPr>
            <a:r>
              <a:rPr lang="el-GR" sz="3600" b="1" u="sng" dirty="0" smtClean="0">
                <a:solidFill>
                  <a:srgbClr val="FFFF00"/>
                </a:solidFill>
              </a:rPr>
              <a:t>Διαθεσιμότητα και Κάλυψη</a:t>
            </a:r>
          </a:p>
          <a:p>
            <a:pPr marL="420624" indent="-384048">
              <a:lnSpc>
                <a:spcPct val="90000"/>
              </a:lnSpc>
              <a:defRPr/>
            </a:pPr>
            <a:r>
              <a:rPr lang="el-GR" b="1" dirty="0" smtClean="0">
                <a:solidFill>
                  <a:schemeClr val="bg1"/>
                </a:solidFill>
              </a:rPr>
              <a:t>Πολύ λίγες επιλογές</a:t>
            </a:r>
          </a:p>
          <a:p>
            <a:pPr marL="420624" indent="-384048">
              <a:lnSpc>
                <a:spcPct val="90000"/>
              </a:lnSpc>
              <a:defRPr/>
            </a:pPr>
            <a:r>
              <a:rPr lang="el-GR" b="1" dirty="0" smtClean="0">
                <a:solidFill>
                  <a:schemeClr val="bg1"/>
                </a:solidFill>
              </a:rPr>
              <a:t>Πάρα πολλές επιλογές</a:t>
            </a:r>
          </a:p>
          <a:p>
            <a:pPr marL="420624" indent="-384048">
              <a:lnSpc>
                <a:spcPct val="90000"/>
              </a:lnSpc>
              <a:buFont typeface="Wingdings 2"/>
              <a:buChar char=""/>
              <a:defRPr/>
            </a:pPr>
            <a:endParaRPr lang="el-GR" sz="2800" b="1" dirty="0" smtClean="0"/>
          </a:p>
          <a:p>
            <a:pPr marL="420624" indent="-384048">
              <a:lnSpc>
                <a:spcPct val="90000"/>
              </a:lnSpc>
              <a:buFont typeface="Wingdings" pitchFamily="2" charset="2"/>
              <a:buChar char="Ø"/>
              <a:defRPr/>
            </a:pPr>
            <a:r>
              <a:rPr lang="el-GR" sz="3600" b="1" u="sng" dirty="0" smtClean="0">
                <a:solidFill>
                  <a:srgbClr val="FFFF00"/>
                </a:solidFill>
              </a:rPr>
              <a:t>Κόστος και τιμολόγηση</a:t>
            </a:r>
          </a:p>
          <a:p>
            <a:pPr marL="420624" indent="-384048">
              <a:lnSpc>
                <a:spcPct val="90000"/>
              </a:lnSpc>
              <a:defRPr/>
            </a:pPr>
            <a:r>
              <a:rPr lang="el-GR" b="1" dirty="0" smtClean="0">
                <a:solidFill>
                  <a:schemeClr val="bg1"/>
                </a:solidFill>
              </a:rPr>
              <a:t>Πολύπλοκο λόγω των πολλών επιλογών</a:t>
            </a:r>
          </a:p>
          <a:p>
            <a:pPr marL="420624" indent="-384048">
              <a:lnSpc>
                <a:spcPct val="90000"/>
              </a:lnSpc>
              <a:defRPr/>
            </a:pPr>
            <a:r>
              <a:rPr lang="el-GR" b="1" dirty="0" smtClean="0">
                <a:solidFill>
                  <a:schemeClr val="bg1"/>
                </a:solidFill>
              </a:rPr>
              <a:t>Δεν έχουν οριστεί τιμές σε ορισμένες αγορές</a:t>
            </a:r>
          </a:p>
          <a:p>
            <a:pPr marL="420624" indent="-384048">
              <a:lnSpc>
                <a:spcPct val="90000"/>
              </a:lnSpc>
              <a:defRPr/>
            </a:pPr>
            <a:r>
              <a:rPr lang="el-GR" b="1" dirty="0" smtClean="0">
                <a:solidFill>
                  <a:schemeClr val="bg1"/>
                </a:solidFill>
              </a:rPr>
              <a:t>Η παγκόσμια κάλυψη είναι ακριβή</a:t>
            </a:r>
            <a:endParaRPr lang="en-US" b="1" dirty="0">
              <a:solidFill>
                <a:schemeClr val="bg1"/>
              </a:solidFill>
            </a:endParaRPr>
          </a:p>
          <a:p>
            <a:pPr marL="420624" indent="-384048" eaLnBrk="1" fontAlgn="auto" hangingPunct="1">
              <a:lnSpc>
                <a:spcPct val="90000"/>
              </a:lnSpc>
              <a:spcAft>
                <a:spcPts val="0"/>
              </a:spcAft>
              <a:buFont typeface="Wingdings 2"/>
              <a:buChar char=""/>
              <a:defRPr/>
            </a:pPr>
            <a:endParaRPr lang="en-US" sz="2800" b="1" dirty="0"/>
          </a:p>
        </p:txBody>
      </p:sp>
      <p:sp>
        <p:nvSpPr>
          <p:cNvPr id="4" name="Slide Number Placeholder 5"/>
          <p:cNvSpPr>
            <a:spLocks noGrp="1"/>
          </p:cNvSpPr>
          <p:nvPr>
            <p:ph type="sldNum" sz="quarter" idx="12"/>
          </p:nvPr>
        </p:nvSpPr>
        <p:spPr/>
        <p:txBody>
          <a:bodyPr/>
          <a:lstStyle/>
          <a:p>
            <a:pPr>
              <a:defRPr/>
            </a:pPr>
            <a:fld id="{5EB798D1-1FD4-4CFD-A8E9-B786B87A3B28}" type="slidenum">
              <a:rPr lang="el-GR"/>
              <a:pPr>
                <a:defRPr/>
              </a:pPr>
              <a:t>70</a:t>
            </a:fld>
            <a:endParaRPr lang="el-G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7" name="Rectangle 7"/>
          <p:cNvSpPr>
            <a:spLocks noGrp="1" noChangeArrowheads="1"/>
          </p:cNvSpPr>
          <p:nvPr>
            <p:ph type="title"/>
          </p:nvPr>
        </p:nvSpPr>
        <p:spPr>
          <a:xfrm>
            <a:off x="0" y="0"/>
            <a:ext cx="9144000" cy="1143000"/>
          </a:xfrm>
        </p:spPr>
        <p:txBody>
          <a:bodyPr>
            <a:noAutofit/>
          </a:bodyPr>
          <a:lstStyle/>
          <a:p>
            <a:pPr marL="484632">
              <a:defRPr/>
            </a:pPr>
            <a:r>
              <a:rPr lang="el-GR" b="1" dirty="0" smtClean="0">
                <a:solidFill>
                  <a:srgbClr val="0000CC"/>
                </a:solidFill>
              </a:rPr>
              <a:t>Η ρυθμιστική πρόκληση</a:t>
            </a:r>
            <a:endParaRPr lang="en-US" dirty="0">
              <a:solidFill>
                <a:srgbClr val="0000CC"/>
              </a:solidFill>
              <a:latin typeface="Arial Black" pitchFamily="34" charset="0"/>
            </a:endParaRPr>
          </a:p>
        </p:txBody>
      </p:sp>
      <p:sp>
        <p:nvSpPr>
          <p:cNvPr id="148488" name="Rectangle 8"/>
          <p:cNvSpPr>
            <a:spLocks noGrp="1" noChangeArrowheads="1"/>
          </p:cNvSpPr>
          <p:nvPr>
            <p:ph type="body" sz="half" idx="1"/>
          </p:nvPr>
        </p:nvSpPr>
        <p:spPr>
          <a:xfrm>
            <a:off x="0" y="1268760"/>
            <a:ext cx="9144000" cy="4896544"/>
          </a:xfrm>
          <a:solidFill>
            <a:srgbClr val="0070C0"/>
          </a:solidFill>
        </p:spPr>
        <p:txBody>
          <a:bodyPr anchor="ctr">
            <a:noAutofit/>
          </a:bodyPr>
          <a:lstStyle/>
          <a:p>
            <a:pPr marL="814388" lvl="1" indent="-365125">
              <a:lnSpc>
                <a:spcPct val="90000"/>
              </a:lnSpc>
              <a:buFont typeface="Wingdings" pitchFamily="2" charset="2"/>
              <a:buChar char="v"/>
              <a:defRPr/>
            </a:pPr>
            <a:r>
              <a:rPr lang="el-GR" sz="3200" b="1" dirty="0" smtClean="0">
                <a:solidFill>
                  <a:schemeClr val="bg1"/>
                </a:solidFill>
              </a:rPr>
              <a:t>Ποια προϊόντα που μπορούν να διαφημίζονται;</a:t>
            </a:r>
          </a:p>
          <a:p>
            <a:pPr marL="814388" lvl="1" indent="-365125">
              <a:lnSpc>
                <a:spcPct val="90000"/>
              </a:lnSpc>
              <a:buFont typeface="Wingdings" pitchFamily="2" charset="2"/>
              <a:buChar char="v"/>
              <a:defRPr/>
            </a:pPr>
            <a:r>
              <a:rPr lang="el-GR" sz="3200" b="1" dirty="0" smtClean="0">
                <a:solidFill>
                  <a:schemeClr val="bg1"/>
                </a:solidFill>
              </a:rPr>
              <a:t>Πόσες φορές μπορούν να προωθηθούν τα προϊόντα;</a:t>
            </a:r>
          </a:p>
          <a:p>
            <a:pPr marL="814388" lvl="1" indent="-365125">
              <a:lnSpc>
                <a:spcPct val="90000"/>
              </a:lnSpc>
              <a:buFont typeface="Wingdings" pitchFamily="2" charset="2"/>
              <a:buChar char="v"/>
              <a:defRPr/>
            </a:pPr>
            <a:r>
              <a:rPr lang="el-GR" sz="3200" b="1" dirty="0" smtClean="0">
                <a:solidFill>
                  <a:schemeClr val="bg1"/>
                </a:solidFill>
              </a:rPr>
              <a:t>Ποιοι είναι οι κανόνες σχετικά με τη χρήση ξένων γλωσσών;</a:t>
            </a:r>
          </a:p>
          <a:p>
            <a:pPr marL="814388" lvl="1" indent="-365125">
              <a:lnSpc>
                <a:spcPct val="90000"/>
              </a:lnSpc>
              <a:buFont typeface="Wingdings" pitchFamily="2" charset="2"/>
              <a:buChar char="v"/>
              <a:defRPr/>
            </a:pPr>
            <a:r>
              <a:rPr lang="el-GR" sz="3200" b="1" dirty="0" smtClean="0">
                <a:solidFill>
                  <a:schemeClr val="bg1"/>
                </a:solidFill>
              </a:rPr>
              <a:t>Υπάρχουν περιορισμοί σχετικά με τη χρήση των εθνικών συμβόλων;</a:t>
            </a:r>
          </a:p>
          <a:p>
            <a:pPr marL="814388" lvl="1" indent="-365125">
              <a:lnSpc>
                <a:spcPct val="90000"/>
              </a:lnSpc>
              <a:buFont typeface="Wingdings" pitchFamily="2" charset="2"/>
              <a:buChar char="v"/>
              <a:defRPr/>
            </a:pPr>
            <a:r>
              <a:rPr lang="el-GR" sz="3200" b="1" dirty="0" smtClean="0">
                <a:solidFill>
                  <a:schemeClr val="bg1"/>
                </a:solidFill>
              </a:rPr>
              <a:t>Τι είδους φόροι που επιβάλλονται στην διαφήμιση;</a:t>
            </a:r>
            <a:endParaRPr lang="en-US" sz="3200" b="1" dirty="0">
              <a:solidFill>
                <a:schemeClr val="bg1"/>
              </a:solidFill>
            </a:endParaRPr>
          </a:p>
        </p:txBody>
      </p:sp>
      <p:sp>
        <p:nvSpPr>
          <p:cNvPr id="5" name="Slide Number Placeholder 7"/>
          <p:cNvSpPr>
            <a:spLocks noGrp="1"/>
          </p:cNvSpPr>
          <p:nvPr>
            <p:ph type="sldNum" sz="quarter" idx="12"/>
          </p:nvPr>
        </p:nvSpPr>
        <p:spPr/>
        <p:txBody>
          <a:bodyPr/>
          <a:lstStyle/>
          <a:p>
            <a:pPr>
              <a:defRPr/>
            </a:pPr>
            <a:fld id="{98FDFB7E-BEA8-4678-87CC-6A3983FD7C0B}" type="slidenum">
              <a:rPr lang="en-US"/>
              <a:pPr>
                <a:defRPr/>
              </a:pPr>
              <a:t>71</a:t>
            </a:fld>
            <a:endParaRPr lang="en-US"/>
          </a:p>
        </p:txBody>
      </p:sp>
      <p:graphicFrame>
        <p:nvGraphicFramePr>
          <p:cNvPr id="78850" name="Rectangle 2"/>
          <p:cNvGraphicFramePr>
            <a:graphicFrameLocks/>
          </p:cNvGraphicFramePr>
          <p:nvPr/>
        </p:nvGraphicFramePr>
        <p:xfrm>
          <a:off x="1524000" y="1397000"/>
          <a:ext cx="6096000" cy="4064000"/>
        </p:xfrm>
        <a:graphic>
          <a:graphicData uri="http://schemas.openxmlformats.org/presentationml/2006/ole">
            <p:oleObj spid="_x0000_s3074" name="Picture" r:id="rId4" imgW="0" imgH="0" progId="Word.Picture.8">
              <p:embed/>
            </p:oleObj>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5" name="Rectangle 7"/>
          <p:cNvSpPr>
            <a:spLocks noGrp="1" noChangeArrowheads="1"/>
          </p:cNvSpPr>
          <p:nvPr>
            <p:ph type="title"/>
          </p:nvPr>
        </p:nvSpPr>
        <p:spPr>
          <a:xfrm>
            <a:off x="0" y="0"/>
            <a:ext cx="9144000" cy="1143000"/>
          </a:xfrm>
        </p:spPr>
        <p:txBody>
          <a:bodyPr>
            <a:normAutofit/>
          </a:bodyPr>
          <a:lstStyle/>
          <a:p>
            <a:pPr marL="484632">
              <a:defRPr/>
            </a:pPr>
            <a:r>
              <a:rPr lang="el-GR" b="1" dirty="0" smtClean="0">
                <a:solidFill>
                  <a:srgbClr val="0000CC"/>
                </a:solidFill>
              </a:rPr>
              <a:t>Η ρυθμιστική πρόκληση</a:t>
            </a:r>
            <a:endParaRPr lang="en-US" dirty="0">
              <a:solidFill>
                <a:srgbClr val="0000CC"/>
              </a:solidFill>
              <a:latin typeface="Arial Black" pitchFamily="34" charset="0"/>
            </a:endParaRPr>
          </a:p>
        </p:txBody>
      </p:sp>
      <p:sp>
        <p:nvSpPr>
          <p:cNvPr id="150536" name="Rectangle 8"/>
          <p:cNvSpPr>
            <a:spLocks noGrp="1" noChangeArrowheads="1"/>
          </p:cNvSpPr>
          <p:nvPr>
            <p:ph type="body" sz="half" idx="1"/>
          </p:nvPr>
        </p:nvSpPr>
        <p:spPr>
          <a:xfrm>
            <a:off x="323528" y="1988840"/>
            <a:ext cx="8496944" cy="3384376"/>
          </a:xfrm>
          <a:solidFill>
            <a:srgbClr val="0070C0"/>
          </a:solidFill>
        </p:spPr>
        <p:txBody>
          <a:bodyPr>
            <a:normAutofit/>
          </a:bodyPr>
          <a:lstStyle/>
          <a:p>
            <a:pPr marL="420624" indent="-384048">
              <a:lnSpc>
                <a:spcPct val="90000"/>
              </a:lnSpc>
              <a:buNone/>
              <a:defRPr/>
            </a:pPr>
            <a:r>
              <a:rPr lang="el-GR" sz="3600" b="1" u="sng" dirty="0" smtClean="0">
                <a:solidFill>
                  <a:srgbClr val="FFFF00"/>
                </a:solidFill>
              </a:rPr>
              <a:t>Μπορείτε να χρησιμοποιήσετε:</a:t>
            </a:r>
          </a:p>
          <a:p>
            <a:pPr marL="420624" indent="-384048">
              <a:lnSpc>
                <a:spcPct val="90000"/>
              </a:lnSpc>
              <a:buNone/>
              <a:defRPr/>
            </a:pPr>
            <a:endParaRPr lang="el-GR" sz="2800" b="1" dirty="0" smtClean="0">
              <a:solidFill>
                <a:schemeClr val="bg1"/>
              </a:solidFill>
            </a:endParaRPr>
          </a:p>
          <a:p>
            <a:pPr marL="420624" indent="-384048">
              <a:lnSpc>
                <a:spcPct val="90000"/>
              </a:lnSpc>
              <a:buFont typeface="Wingdings" pitchFamily="2" charset="2"/>
              <a:buChar char="Ø"/>
              <a:defRPr/>
            </a:pPr>
            <a:r>
              <a:rPr lang="el-GR" sz="2800" b="1" dirty="0" smtClean="0">
                <a:solidFill>
                  <a:schemeClr val="bg1"/>
                </a:solidFill>
              </a:rPr>
              <a:t> Διαφημίσεις που απευθύνονται σε παιδιά;</a:t>
            </a:r>
          </a:p>
          <a:p>
            <a:pPr marL="420624" indent="-384048">
              <a:lnSpc>
                <a:spcPct val="90000"/>
              </a:lnSpc>
              <a:buFont typeface="Wingdings" pitchFamily="2" charset="2"/>
              <a:buChar char="Ø"/>
              <a:defRPr/>
            </a:pPr>
            <a:r>
              <a:rPr lang="el-GR" sz="2800" b="1" dirty="0" smtClean="0">
                <a:solidFill>
                  <a:schemeClr val="bg1"/>
                </a:solidFill>
              </a:rPr>
              <a:t>Ξένες γλώσσες στις διαφημίσεις;</a:t>
            </a:r>
          </a:p>
          <a:p>
            <a:pPr marL="420624" indent="-384048">
              <a:lnSpc>
                <a:spcPct val="90000"/>
              </a:lnSpc>
              <a:buFont typeface="Wingdings" pitchFamily="2" charset="2"/>
              <a:buChar char="Ø"/>
              <a:defRPr/>
            </a:pPr>
            <a:r>
              <a:rPr lang="el-GR" sz="2800" b="1" dirty="0" smtClean="0">
                <a:solidFill>
                  <a:schemeClr val="bg1"/>
                </a:solidFill>
              </a:rPr>
              <a:t>Εθνικά σύμβολα στις διαφημίσεις;</a:t>
            </a:r>
          </a:p>
          <a:p>
            <a:pPr marL="420624" indent="-384048">
              <a:lnSpc>
                <a:spcPct val="90000"/>
              </a:lnSpc>
              <a:buNone/>
              <a:defRPr/>
            </a:pPr>
            <a:endParaRPr lang="el-GR" sz="2800" b="1" dirty="0" smtClean="0"/>
          </a:p>
        </p:txBody>
      </p:sp>
      <p:sp>
        <p:nvSpPr>
          <p:cNvPr id="5" name="Slide Number Placeholder 7"/>
          <p:cNvSpPr>
            <a:spLocks noGrp="1"/>
          </p:cNvSpPr>
          <p:nvPr>
            <p:ph type="sldNum" sz="quarter" idx="12"/>
          </p:nvPr>
        </p:nvSpPr>
        <p:spPr/>
        <p:txBody>
          <a:bodyPr/>
          <a:lstStyle/>
          <a:p>
            <a:pPr>
              <a:defRPr/>
            </a:pPr>
            <a:fld id="{D2DBD347-5545-4E51-BF55-76B0913C1BA2}" type="slidenum">
              <a:rPr lang="en-US"/>
              <a:pPr>
                <a:defRPr/>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143000"/>
          </a:xfrm>
        </p:spPr>
        <p:txBody>
          <a:bodyPr/>
          <a:lstStyle/>
          <a:p>
            <a:r>
              <a:rPr lang="el-GR" dirty="0" smtClean="0">
                <a:solidFill>
                  <a:srgbClr val="0000CC"/>
                </a:solidFill>
              </a:rPr>
              <a:t>Βιβλιογραφία</a:t>
            </a:r>
            <a:endParaRPr lang="el-GR" dirty="0">
              <a:solidFill>
                <a:srgbClr val="0000CC"/>
              </a:solidFill>
            </a:endParaRPr>
          </a:p>
        </p:txBody>
      </p:sp>
      <p:sp>
        <p:nvSpPr>
          <p:cNvPr id="3" name="2 - Θέση περιεχομένου"/>
          <p:cNvSpPr>
            <a:spLocks noGrp="1"/>
          </p:cNvSpPr>
          <p:nvPr>
            <p:ph idx="1"/>
          </p:nvPr>
        </p:nvSpPr>
        <p:spPr/>
        <p:txBody>
          <a:bodyPr>
            <a:normAutofit fontScale="70000" lnSpcReduction="20000"/>
          </a:bodyPr>
          <a:lstStyle/>
          <a:p>
            <a:r>
              <a:rPr lang="en-US" dirty="0" smtClean="0"/>
              <a:t>Burgos, D., &amp; </a:t>
            </a:r>
            <a:r>
              <a:rPr lang="en-US" dirty="0" err="1" smtClean="0"/>
              <a:t>Mobolade</a:t>
            </a:r>
            <a:r>
              <a:rPr lang="en-US" dirty="0" smtClean="0"/>
              <a:t>, O. (2011). </a:t>
            </a:r>
            <a:r>
              <a:rPr lang="en-US" i="1" dirty="0" smtClean="0"/>
              <a:t>Marketing to the new majority: Strategies for a diverse world.</a:t>
            </a:r>
            <a:r>
              <a:rPr lang="en-US" dirty="0" smtClean="0"/>
              <a:t> New York, NY: Palgrave Macmillan. ISBN: 9780230111653</a:t>
            </a:r>
            <a:endParaRPr lang="el-GR" dirty="0" smtClean="0"/>
          </a:p>
          <a:p>
            <a:pPr fontAlgn="base"/>
            <a:r>
              <a:rPr lang="en-US" dirty="0" err="1" smtClean="0"/>
              <a:t>Kotabe</a:t>
            </a:r>
            <a:r>
              <a:rPr lang="en-US" dirty="0" smtClean="0"/>
              <a:t>, M., &amp; </a:t>
            </a:r>
            <a:r>
              <a:rPr lang="en-US" dirty="0" err="1" smtClean="0"/>
              <a:t>Helsen</a:t>
            </a:r>
            <a:r>
              <a:rPr lang="en-US" dirty="0" smtClean="0"/>
              <a:t>, K. (2010). </a:t>
            </a:r>
            <a:r>
              <a:rPr lang="en-US" i="1" dirty="0" smtClean="0"/>
              <a:t>Global marketing management</a:t>
            </a:r>
            <a:r>
              <a:rPr lang="en-US" dirty="0" smtClean="0"/>
              <a:t> (5th ed.). Hoboken, NJ: John Wiley &amp; Sons, Inc. ISBN: 9780470381113</a:t>
            </a:r>
          </a:p>
          <a:p>
            <a:r>
              <a:rPr lang="en-US" dirty="0" err="1" smtClean="0"/>
              <a:t>Didner</a:t>
            </a:r>
            <a:r>
              <a:rPr lang="en-US" dirty="0" smtClean="0"/>
              <a:t>, P. (2014). </a:t>
            </a:r>
            <a:r>
              <a:rPr lang="en-US" i="1" dirty="0" smtClean="0"/>
              <a:t>Global Content Marketing: How to Create Great Content, Reach More Customers, and Build a Worldwide Marketing Strategy that Works</a:t>
            </a:r>
            <a:r>
              <a:rPr lang="en-US" dirty="0" smtClean="0"/>
              <a:t>. ISBN: 9780071840972 </a:t>
            </a:r>
            <a:endParaRPr lang="el-GR" dirty="0" smtClean="0"/>
          </a:p>
          <a:p>
            <a:r>
              <a:rPr lang="el-GR" dirty="0" smtClean="0"/>
              <a:t>Πανηγυράκης Γ.</a:t>
            </a:r>
            <a:r>
              <a:rPr lang="en-US" dirty="0" smtClean="0"/>
              <a:t> (2013)</a:t>
            </a:r>
            <a:r>
              <a:rPr lang="el-GR" i="1" dirty="0" smtClean="0"/>
              <a:t>, Διεθνές Μάρκετινγκ</a:t>
            </a:r>
            <a:r>
              <a:rPr lang="el-GR" dirty="0" smtClean="0"/>
              <a:t>, Εκδόσεις </a:t>
            </a:r>
            <a:r>
              <a:rPr lang="el-GR" dirty="0" err="1" smtClean="0"/>
              <a:t>Σταμούλη</a:t>
            </a:r>
            <a:r>
              <a:rPr lang="el-GR" dirty="0" smtClean="0"/>
              <a:t>, Αθήνα, Ελλάδα (</a:t>
            </a:r>
            <a:r>
              <a:rPr lang="en-US" dirty="0" smtClean="0"/>
              <a:t>ISBN</a:t>
            </a:r>
            <a:r>
              <a:rPr lang="el-GR" dirty="0" smtClean="0"/>
              <a:t>: 978-960-351-914-0</a:t>
            </a:r>
            <a:r>
              <a:rPr lang="en-US" dirty="0" smtClean="0"/>
              <a:t>)</a:t>
            </a:r>
            <a:endParaRPr lang="el-GR" dirty="0" smtClean="0"/>
          </a:p>
          <a:p>
            <a:r>
              <a:rPr lang="el-GR" dirty="0" err="1" smtClean="0"/>
              <a:t>Μουρδουκούτας</a:t>
            </a:r>
            <a:r>
              <a:rPr lang="el-GR" dirty="0" smtClean="0"/>
              <a:t> Π., Πανηγυράκης Γ., (1999), Ιαπωνική Διοικητική και Μάρκετινγκ, Εκδόσεις </a:t>
            </a:r>
            <a:r>
              <a:rPr lang="el-GR" dirty="0" err="1" smtClean="0"/>
              <a:t>Σταμούλη</a:t>
            </a:r>
            <a:r>
              <a:rPr lang="el-GR" dirty="0" smtClean="0"/>
              <a:t>.</a:t>
            </a:r>
          </a:p>
          <a:p>
            <a:pPr>
              <a:buNone/>
            </a:pPr>
            <a:endParaRPr lang="el-GR" dirty="0"/>
          </a:p>
        </p:txBody>
      </p:sp>
      <p:sp>
        <p:nvSpPr>
          <p:cNvPr id="4" name="3 - Θέση αριθμού διαφάνειας"/>
          <p:cNvSpPr>
            <a:spLocks noGrp="1"/>
          </p:cNvSpPr>
          <p:nvPr>
            <p:ph type="sldNum" sz="quarter" idx="12"/>
          </p:nvPr>
        </p:nvSpPr>
        <p:spPr/>
        <p:txBody>
          <a:bodyPr/>
          <a:lstStyle/>
          <a:p>
            <a:fld id="{53C4726A-630D-4CB4-B088-BAB00F4188E9}" type="slidenum">
              <a:rPr lang="el-GR" smtClean="0"/>
              <a:pPr/>
              <a:t>73</a:t>
            </a:fld>
            <a:endParaRPr lang="el-G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Τίτλος 6"/>
          <p:cNvSpPr>
            <a:spLocks noGrp="1"/>
          </p:cNvSpPr>
          <p:nvPr>
            <p:ph type="ctrTitle"/>
          </p:nvPr>
        </p:nvSpPr>
        <p:spPr/>
        <p:txBody>
          <a:bodyPr/>
          <a:lstStyle/>
          <a:p>
            <a:pPr eaLnBrk="1" hangingPunct="1"/>
            <a:r>
              <a:rPr lang="el-GR" altLang="en-US" dirty="0" smtClean="0"/>
              <a:t>Τέλος Ενότητας #5</a:t>
            </a:r>
          </a:p>
        </p:txBody>
      </p:sp>
      <p:sp>
        <p:nvSpPr>
          <p:cNvPr id="45059" name="Θέση κειμένου 5"/>
          <p:cNvSpPr>
            <a:spLocks noGrp="1"/>
          </p:cNvSpPr>
          <p:nvPr>
            <p:ph type="subTitle" idx="1"/>
          </p:nvPr>
        </p:nvSpPr>
        <p:spPr>
          <a:xfrm>
            <a:off x="683568" y="4293096"/>
            <a:ext cx="7775575" cy="1408113"/>
          </a:xfrm>
        </p:spPr>
        <p:txBody>
          <a:bodyPr>
            <a:normAutofit lnSpcReduction="10000"/>
          </a:bodyPr>
          <a:lstStyle/>
          <a:p>
            <a:pPr algn="l"/>
            <a:r>
              <a:rPr lang="el-GR" altLang="en-US" b="1" dirty="0" smtClean="0"/>
              <a:t>Μάθημα:</a:t>
            </a:r>
            <a:r>
              <a:rPr lang="el-GR" dirty="0" smtClean="0"/>
              <a:t> Διοίκηση ολοκληρωμένης </a:t>
            </a:r>
            <a:r>
              <a:rPr lang="el-GR" dirty="0" smtClean="0"/>
              <a:t>επικοινωνιακής </a:t>
            </a:r>
            <a:r>
              <a:rPr lang="el-GR" dirty="0" smtClean="0"/>
              <a:t>στρατηγικής</a:t>
            </a:r>
            <a:endParaRPr lang="el-GR" altLang="en-US" dirty="0" smtClean="0"/>
          </a:p>
          <a:p>
            <a:pPr algn="l"/>
            <a:r>
              <a:rPr lang="el-GR" altLang="en-US" b="1" dirty="0" smtClean="0"/>
              <a:t>Ενότητα </a:t>
            </a:r>
            <a:r>
              <a:rPr lang="en-US" altLang="en-US" b="1" dirty="0" smtClean="0"/>
              <a:t>#</a:t>
            </a:r>
            <a:r>
              <a:rPr lang="el-GR" altLang="en-US" b="1" dirty="0" smtClean="0"/>
              <a:t>5: Διεθνές Πρόγραμμα Ολοκληρωμένης Επικοινωνίας</a:t>
            </a:r>
            <a:endParaRPr lang="el-GR" altLang="en-US" dirty="0" smtClean="0"/>
          </a:p>
          <a:p>
            <a:pPr algn="l" eaLnBrk="1" hangingPunct="1"/>
            <a:r>
              <a:rPr lang="el-GR" altLang="en-US" b="1" dirty="0" smtClean="0"/>
              <a:t>Διδάσκων: </a:t>
            </a:r>
            <a:r>
              <a:rPr lang="el-GR" altLang="en-US" dirty="0" smtClean="0"/>
              <a:t>Γεώργιος Πανηγυράκης</a:t>
            </a:r>
          </a:p>
          <a:p>
            <a:pPr algn="l" eaLnBrk="1" hangingPunct="1"/>
            <a:r>
              <a:rPr lang="el-GR" altLang="en-US" b="1" dirty="0" smtClean="0"/>
              <a:t>Τμήμα: </a:t>
            </a:r>
            <a:r>
              <a:rPr lang="el-GR" altLang="en-US" dirty="0" smtClean="0"/>
              <a:t>Οργάνωση και Διοίκηση Επιχειρήσεων</a:t>
            </a:r>
          </a:p>
          <a:p>
            <a:pPr eaLnBrk="1" hangingPunct="1"/>
            <a:endParaRPr lang="el-GR" altLang="en-US" dirty="0" smtClean="0"/>
          </a:p>
          <a:p>
            <a:pPr eaLnBrk="1" hangingPunct="1"/>
            <a:endParaRPr lang="el-GR" altLang="en-US" dirty="0" smtClean="0"/>
          </a:p>
        </p:txBody>
      </p:sp>
      <p:pic>
        <p:nvPicPr>
          <p:cNvPr id="45060"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24213" y="5591175"/>
            <a:ext cx="4310062" cy="102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1" name="Picture 5"/>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19250" y="5826125"/>
            <a:ext cx="1535113" cy="53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36119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53C4726A-630D-4CB4-B088-BAB00F4188E9}" type="slidenum">
              <a:rPr lang="el-GR" smtClean="0"/>
              <a:pPr/>
              <a:t>8</a:t>
            </a:fld>
            <a:endParaRPr lang="el-GR" dirty="0"/>
          </a:p>
        </p:txBody>
      </p:sp>
      <p:sp>
        <p:nvSpPr>
          <p:cNvPr id="5" name="Title 1"/>
          <p:cNvSpPr>
            <a:spLocks noGrp="1"/>
          </p:cNvSpPr>
          <p:nvPr>
            <p:ph type="title"/>
          </p:nvPr>
        </p:nvSpPr>
        <p:spPr/>
        <p:txBody>
          <a:bodyPr>
            <a:noAutofit/>
          </a:bodyPr>
          <a:lstStyle/>
          <a:p>
            <a:pPr marL="484632" eaLnBrk="1" fontAlgn="auto" hangingPunct="1">
              <a:spcAft>
                <a:spcPts val="0"/>
              </a:spcAft>
              <a:defRPr/>
            </a:pPr>
            <a:r>
              <a:rPr lang="el-GR" b="1" dirty="0" smtClean="0">
                <a:solidFill>
                  <a:srgbClr val="0000CC"/>
                </a:solidFill>
              </a:rPr>
              <a:t>Διεθνές Πρόγραμμα Ολοκληρωμένης Επικοινωνίας</a:t>
            </a:r>
            <a:endParaRPr lang="el-GR" b="1" dirty="0">
              <a:solidFill>
                <a:srgbClr val="0000CC"/>
              </a:solidFill>
            </a:endParaRPr>
          </a:p>
        </p:txBody>
      </p:sp>
      <p:sp>
        <p:nvSpPr>
          <p:cNvPr id="7" name="6 - Έλλειψη"/>
          <p:cNvSpPr/>
          <p:nvPr/>
        </p:nvSpPr>
        <p:spPr>
          <a:xfrm>
            <a:off x="1500166" y="2928934"/>
            <a:ext cx="6286544" cy="250033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8" name="7 - TextBox"/>
          <p:cNvSpPr txBox="1"/>
          <p:nvPr/>
        </p:nvSpPr>
        <p:spPr>
          <a:xfrm>
            <a:off x="1785918" y="3857628"/>
            <a:ext cx="5643602" cy="646331"/>
          </a:xfrm>
          <a:prstGeom prst="rect">
            <a:avLst/>
          </a:prstGeom>
          <a:noFill/>
        </p:spPr>
        <p:txBody>
          <a:bodyPr wrap="square" rtlCol="0">
            <a:spAutoFit/>
          </a:bodyPr>
          <a:lstStyle/>
          <a:p>
            <a:pPr algn="ctr"/>
            <a:r>
              <a:rPr lang="el-GR" sz="3600" b="1" dirty="0" smtClean="0">
                <a:solidFill>
                  <a:schemeClr val="bg1"/>
                </a:solidFill>
                <a:latin typeface="+mn-lt"/>
              </a:rPr>
              <a:t>Η δύναμη της κουλτούρας</a:t>
            </a:r>
            <a:endParaRPr lang="el-GR" sz="3600" b="1" dirty="0">
              <a:solidFill>
                <a:schemeClr val="bg1"/>
              </a:solidFill>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142844" y="1643050"/>
            <a:ext cx="8786874" cy="4613272"/>
          </a:xfrm>
          <a:solidFill>
            <a:srgbClr val="CCECFF"/>
          </a:solidFill>
        </p:spPr>
        <p:txBody>
          <a:bodyPr>
            <a:normAutofit fontScale="62500" lnSpcReduction="20000"/>
          </a:bodyPr>
          <a:lstStyle/>
          <a:p>
            <a:pPr eaLnBrk="1" hangingPunct="1">
              <a:buFont typeface="Wingdings 2" pitchFamily="18" charset="2"/>
              <a:buNone/>
            </a:pPr>
            <a:endParaRPr lang="en-US" sz="3200" dirty="0" smtClean="0"/>
          </a:p>
          <a:p>
            <a:pPr lvl="1" eaLnBrk="1" hangingPunct="1"/>
            <a:r>
              <a:rPr lang="el-GR" sz="4500" b="1" dirty="0" smtClean="0">
                <a:solidFill>
                  <a:srgbClr val="FF0000"/>
                </a:solidFill>
              </a:rPr>
              <a:t>Μία επικοινωνιακή διαδικασία που λαμβάνει χώρα σε περιβάλλοντα με πολλαπλές κουλτούρες που διαφέρουν σε: </a:t>
            </a:r>
          </a:p>
          <a:p>
            <a:pPr lvl="1" eaLnBrk="1" hangingPunct="1">
              <a:buNone/>
            </a:pPr>
            <a:endParaRPr lang="en-US" sz="2800" dirty="0" smtClean="0"/>
          </a:p>
          <a:p>
            <a:pPr lvl="1" eaLnBrk="1" hangingPunct="1">
              <a:buFontTx/>
              <a:buChar char="•"/>
            </a:pPr>
            <a:r>
              <a:rPr lang="el-GR" sz="4500" b="1" dirty="0"/>
              <a:t>α</a:t>
            </a:r>
            <a:r>
              <a:rPr lang="el-GR" sz="4500" b="1" dirty="0" smtClean="0"/>
              <a:t>ξίες</a:t>
            </a:r>
            <a:r>
              <a:rPr lang="en-US" sz="4500" b="1" dirty="0" smtClean="0"/>
              <a:t>,</a:t>
            </a:r>
          </a:p>
          <a:p>
            <a:pPr lvl="1" eaLnBrk="1" hangingPunct="1">
              <a:buFontTx/>
              <a:buChar char="•"/>
            </a:pPr>
            <a:r>
              <a:rPr lang="el-GR" sz="4500" b="1" dirty="0"/>
              <a:t>τ</a:t>
            </a:r>
            <a:r>
              <a:rPr lang="el-GR" sz="4500" b="1" dirty="0" smtClean="0"/>
              <a:t>ρόπους επικοινωνίας</a:t>
            </a:r>
            <a:r>
              <a:rPr lang="en-US" sz="4500" b="1" dirty="0" smtClean="0"/>
              <a:t>, </a:t>
            </a:r>
          </a:p>
          <a:p>
            <a:pPr lvl="1" eaLnBrk="1" hangingPunct="1">
              <a:buFontTx/>
              <a:buChar char="•"/>
            </a:pPr>
            <a:r>
              <a:rPr lang="el-GR" sz="4500" b="1" dirty="0"/>
              <a:t>μ</a:t>
            </a:r>
            <a:r>
              <a:rPr lang="el-GR" sz="4500" b="1" dirty="0" smtClean="0"/>
              <a:t>οτίβα καταναλωτικής συμπεριφοράς</a:t>
            </a:r>
            <a:r>
              <a:rPr lang="en-US" sz="4500" b="1" dirty="0" smtClean="0"/>
              <a:t>. </a:t>
            </a:r>
          </a:p>
          <a:p>
            <a:pPr lvl="1" eaLnBrk="1" hangingPunct="1"/>
            <a:endParaRPr lang="en-US" sz="2800" dirty="0" smtClean="0"/>
          </a:p>
          <a:p>
            <a:pPr lvl="1" eaLnBrk="1" hangingPunct="1">
              <a:buFont typeface="Verdana" pitchFamily="34" charset="0"/>
              <a:buNone/>
            </a:pPr>
            <a:r>
              <a:rPr lang="en-US" sz="2800" dirty="0" smtClean="0"/>
              <a:t/>
            </a:r>
            <a:br>
              <a:rPr lang="en-US" sz="2800" dirty="0" smtClean="0"/>
            </a:br>
            <a:r>
              <a:rPr lang="en-US" sz="2800" dirty="0" smtClean="0"/>
              <a:t/>
            </a:r>
            <a:br>
              <a:rPr lang="en-US" sz="2800" dirty="0" smtClean="0"/>
            </a:br>
            <a:endParaRPr lang="en-US" sz="2800" dirty="0" smtClean="0"/>
          </a:p>
          <a:p>
            <a:pPr lvl="1" eaLnBrk="1" hangingPunct="1"/>
            <a:endParaRPr lang="en-US" sz="2800" dirty="0" smtClean="0"/>
          </a:p>
        </p:txBody>
      </p:sp>
      <p:sp>
        <p:nvSpPr>
          <p:cNvPr id="3" name="Slide Number Placeholder 5"/>
          <p:cNvSpPr>
            <a:spLocks noGrp="1"/>
          </p:cNvSpPr>
          <p:nvPr>
            <p:ph type="sldNum" sz="quarter" idx="12"/>
          </p:nvPr>
        </p:nvSpPr>
        <p:spPr/>
        <p:txBody>
          <a:bodyPr/>
          <a:lstStyle/>
          <a:p>
            <a:pPr>
              <a:defRPr/>
            </a:pPr>
            <a:fld id="{7662A551-67F3-4D68-8170-39CBC0C94DA9}" type="slidenum">
              <a:rPr lang="el-GR"/>
              <a:pPr>
                <a:defRPr/>
              </a:pPr>
              <a:t>9</a:t>
            </a:fld>
            <a:endParaRPr lang="el-GR"/>
          </a:p>
        </p:txBody>
      </p:sp>
      <p:sp>
        <p:nvSpPr>
          <p:cNvPr id="4" name="3 - TextBox"/>
          <p:cNvSpPr txBox="1"/>
          <p:nvPr/>
        </p:nvSpPr>
        <p:spPr>
          <a:xfrm>
            <a:off x="0" y="0"/>
            <a:ext cx="9144000" cy="1446550"/>
          </a:xfrm>
          <a:prstGeom prst="rect">
            <a:avLst/>
          </a:prstGeom>
          <a:noFill/>
        </p:spPr>
        <p:txBody>
          <a:bodyPr wrap="square" rtlCol="0">
            <a:spAutoFit/>
          </a:bodyPr>
          <a:lstStyle/>
          <a:p>
            <a:pPr algn="ctr" eaLnBrk="1" hangingPunct="1">
              <a:buNone/>
            </a:pPr>
            <a:r>
              <a:rPr lang="el-GR" sz="4400" b="1" dirty="0" smtClean="0">
                <a:solidFill>
                  <a:srgbClr val="0000CC"/>
                </a:solidFill>
                <a:latin typeface="+mj-lt"/>
              </a:rPr>
              <a:t>Τι είναι το διεθνές πρόγραμμα ολοκληρωμένης επικοινωνίας;</a:t>
            </a:r>
            <a:endParaRPr lang="en-US" sz="4400" b="1" dirty="0" smtClean="0">
              <a:solidFill>
                <a:srgbClr val="0000CC"/>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2">
                                            <p:txEl>
                                              <p:pRg st="1" end="1"/>
                                            </p:txEl>
                                          </p:spTgt>
                                        </p:tgtEl>
                                        <p:attrNameLst>
                                          <p:attrName>style.visibility</p:attrName>
                                        </p:attrNameLst>
                                      </p:cBhvr>
                                      <p:to>
                                        <p:strVal val="visible"/>
                                      </p:to>
                                    </p:set>
                                    <p:animEffect transition="in" filter="blinds(horizontal)">
                                      <p:cBhvr>
                                        <p:cTn id="7" dur="500"/>
                                        <p:tgtEl>
                                          <p:spTgt spid="204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482">
                                            <p:txEl>
                                              <p:pRg st="3" end="3"/>
                                            </p:txEl>
                                          </p:spTgt>
                                        </p:tgtEl>
                                        <p:attrNameLst>
                                          <p:attrName>style.visibility</p:attrName>
                                        </p:attrNameLst>
                                      </p:cBhvr>
                                      <p:to>
                                        <p:strVal val="visible"/>
                                      </p:to>
                                    </p:set>
                                    <p:animEffect transition="in" filter="blinds(horizontal)">
                                      <p:cBhvr>
                                        <p:cTn id="12" dur="500"/>
                                        <p:tgtEl>
                                          <p:spTgt spid="2048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482">
                                            <p:txEl>
                                              <p:pRg st="4" end="4"/>
                                            </p:txEl>
                                          </p:spTgt>
                                        </p:tgtEl>
                                        <p:attrNameLst>
                                          <p:attrName>style.visibility</p:attrName>
                                        </p:attrNameLst>
                                      </p:cBhvr>
                                      <p:to>
                                        <p:strVal val="visible"/>
                                      </p:to>
                                    </p:set>
                                    <p:animEffect transition="in" filter="blinds(horizontal)">
                                      <p:cBhvr>
                                        <p:cTn id="17" dur="500"/>
                                        <p:tgtEl>
                                          <p:spTgt spid="2048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482">
                                            <p:txEl>
                                              <p:pRg st="5" end="5"/>
                                            </p:txEl>
                                          </p:spTgt>
                                        </p:tgtEl>
                                        <p:attrNameLst>
                                          <p:attrName>style.visibility</p:attrName>
                                        </p:attrNameLst>
                                      </p:cBhvr>
                                      <p:to>
                                        <p:strVal val="visible"/>
                                      </p:to>
                                    </p:set>
                                    <p:animEffect transition="in" filter="blinds(horizontal)">
                                      <p:cBhvr>
                                        <p:cTn id="22" dur="500"/>
                                        <p:tgtEl>
                                          <p:spTgt spid="204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3B098E1A-2F85-46DA-9BF7-2850C075DFDB}">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emplate>Apex</Template>
  <TotalTime>0</TotalTime>
  <Words>2001</Words>
  <Application>Microsoft Office PowerPoint</Application>
  <PresentationFormat>Προβολή στην οθόνη (4:3)</PresentationFormat>
  <Paragraphs>484</Paragraphs>
  <Slides>74</Slides>
  <Notes>67</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74</vt:i4>
      </vt:variant>
    </vt:vector>
  </HeadingPairs>
  <TitlesOfParts>
    <vt:vector size="76" baseType="lpstr">
      <vt:lpstr>Θέμα του Office</vt:lpstr>
      <vt:lpstr>Picture</vt:lpstr>
      <vt:lpstr>Διοίκηση ολοκληρωμένης επικοινωνιακής στρατηγικής</vt:lpstr>
      <vt:lpstr>Χρηματοδότηση</vt:lpstr>
      <vt:lpstr>Άδειες Χρήσης</vt:lpstr>
      <vt:lpstr>Σκοποί ενότητας</vt:lpstr>
      <vt:lpstr>Περιεχόμενα ενότητας</vt:lpstr>
      <vt:lpstr>Εισαγωγή στην Ολοκληρωμένη Επικοινωνία Μάρκετινγκ  </vt:lpstr>
      <vt:lpstr>Διεθνές Πρόγραμμα Ολοκληρωμένης Επικοινωνίας</vt:lpstr>
      <vt:lpstr>Διεθνές Πρόγραμμα Ολοκληρωμένης Επικοινωνίας</vt:lpstr>
      <vt:lpstr>Διαφάνεια 9</vt:lpstr>
      <vt:lpstr>Διαφάνεια 10</vt:lpstr>
      <vt:lpstr>Διαφάνεια 11</vt:lpstr>
      <vt:lpstr>Διαφάνεια 12</vt:lpstr>
      <vt:lpstr>Σάλτσμπουργκ</vt:lpstr>
      <vt:lpstr>Παρίσι</vt:lpstr>
      <vt:lpstr>Νέα Υόρκη</vt:lpstr>
      <vt:lpstr>CHINATOWN</vt:lpstr>
      <vt:lpstr>Σαουδική Αραβία</vt:lpstr>
      <vt:lpstr>Αραβία</vt:lpstr>
      <vt:lpstr>Διαφάνεια 19</vt:lpstr>
      <vt:lpstr>Μαρόκο </vt:lpstr>
      <vt:lpstr>Πλωτή αγορά </vt:lpstr>
      <vt:lpstr>Διεθνές vs. Εγχώριο IMC</vt:lpstr>
      <vt:lpstr>Διαφάνεια 23</vt:lpstr>
      <vt:lpstr>Ειδικοί Διεθνείς Περιορισμοί</vt:lpstr>
      <vt:lpstr>Λάθη κατά την εφαρμογή του διεθνούς προγράμματος της Ολοκληρωμένης Επικοινωνίας Μάρκετινγκ </vt:lpstr>
      <vt:lpstr>Λάθη του Διεθνούς προγράμματος επικοινωνίας</vt:lpstr>
      <vt:lpstr>Λάθη του Διεθνούς προγράμματος επικοινωνίας</vt:lpstr>
      <vt:lpstr>Λάθη του Διεθνούς προγράμματος επικοινωνίας</vt:lpstr>
      <vt:lpstr>Λάθη του Διεθνούς προγράμματος επικοινωνίας</vt:lpstr>
      <vt:lpstr>Διεθνείς στρατηγικές προώθησης </vt:lpstr>
      <vt:lpstr>Αποφάσεις του Διεθνούς προγράμματος επικοινωνίας</vt:lpstr>
      <vt:lpstr>Παγκόσμιες στρατηγικές προώθησης</vt:lpstr>
      <vt:lpstr>Διεθνής διάλογος για το IMC</vt:lpstr>
      <vt:lpstr>Τυποποίηση/ Προσαρμογή</vt:lpstr>
      <vt:lpstr>Η διεθνής διαμάχη και η διαφήμιση </vt:lpstr>
      <vt:lpstr>Τα υπέρ και κατά της τυποποίησης </vt:lpstr>
      <vt:lpstr>Διαφάνεια 37</vt:lpstr>
      <vt:lpstr>Διαφάνεια 38</vt:lpstr>
      <vt:lpstr>Πότε είναι κατάλληλη η τυποποίηση;</vt:lpstr>
      <vt:lpstr>Τα υπέρ και κατά της προσαρμογής</vt:lpstr>
      <vt:lpstr>Μήνυμα/ Τοποθέτηση: Τυποποίηση ή προσαρμογή;</vt:lpstr>
      <vt:lpstr>Παραδείγματα: Η coca-cola στη Βραζιλία</vt:lpstr>
      <vt:lpstr>Παραδείγματα: Η coca-cola στη Βραζιλία</vt:lpstr>
      <vt:lpstr>Παραδείγματα: Nescafé στην Αργεντινή και στις Ηνωμένες Πολιτείες </vt:lpstr>
      <vt:lpstr>Παραδείγματα: Nescafé στην Αργεντινή και στις Ηνωμένες Πολιτείες </vt:lpstr>
      <vt:lpstr>Παραδείγματα: Heineken</vt:lpstr>
      <vt:lpstr>Παραδείγματα: Heineken</vt:lpstr>
      <vt:lpstr>Παραδείγματα: Heineken</vt:lpstr>
      <vt:lpstr>Τυποποίηση/ Προσαρμογή</vt:lpstr>
      <vt:lpstr>Έξι στρατηγικές προώθησης που χρησιμοποιούνται συνήθως…</vt:lpstr>
      <vt:lpstr>Έξι στρατηγικές προώθησης που χρησιμοποιούνται συνήθως…</vt:lpstr>
      <vt:lpstr>Έξι στρατηγικές προώθησης που χρησιμοποιούνται συνήθως…</vt:lpstr>
      <vt:lpstr>Έξι στρατηγικές προώθησης που χρησιμοποιούνται συνήθως…</vt:lpstr>
      <vt:lpstr>Έξι στρατηγικές προώθησης που χρησιμοποιούνται συνήθως…</vt:lpstr>
      <vt:lpstr>Έξι στρατηγικές προώθησης που χρησιμοποιούνται συνήθως…</vt:lpstr>
      <vt:lpstr>Αποφάσεις μέσων προβολής</vt:lpstr>
      <vt:lpstr>Αποφάσεις σχετικά με τα μέσα</vt:lpstr>
      <vt:lpstr>Ζητήματα στην επιλογή μέσων</vt:lpstr>
      <vt:lpstr>Μπορούν οι παρακάτω διαφημίσεις να χρησιμοποιηθούν σε όλες τις χώρες;</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Προκλήσεις παγκόσμιας εκτέλεσης του IMC</vt:lpstr>
      <vt:lpstr>Η δημιουργική πρόκληση</vt:lpstr>
      <vt:lpstr>Οι προκλήσεις των μέσων προβολής και προώθησης </vt:lpstr>
      <vt:lpstr>Η ρυθμιστική πρόκληση</vt:lpstr>
      <vt:lpstr>Η ρυθμιστική πρόκληση</vt:lpstr>
      <vt:lpstr>Βιβλιογραφία</vt:lpstr>
      <vt:lpstr>Τέλος Ενότητας #5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2015-05-23T08:12:51Z</dcterms:created>
  <dcterms:modified xsi:type="dcterms:W3CDTF">2015-11-18T12:45:12Z</dcterms:modified>
</cp:coreProperties>
</file>