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65"/>
  </p:notesMasterIdLst>
  <p:handoutMasterIdLst>
    <p:handoutMasterId r:id="rId66"/>
  </p:handoutMasterIdLst>
  <p:sldIdLst>
    <p:sldId id="328" r:id="rId4"/>
    <p:sldId id="25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1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8" r:id="rId43"/>
    <p:sldId id="307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9" r:id="rId64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94660"/>
  </p:normalViewPr>
  <p:slideViewPr>
    <p:cSldViewPr>
      <p:cViewPr varScale="1">
        <p:scale>
          <a:sx n="73" d="100"/>
          <a:sy n="73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4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51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77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0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6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721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2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31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5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2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03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Επίπεδο Εφαρμογής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6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Δομή περιοχών του </a:t>
            </a:r>
            <a:r>
              <a:rPr lang="en-US" dirty="0" smtClean="0"/>
              <a:t>DNS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</a:t>
            </a:r>
            <a:r>
              <a:rPr lang="en-US" dirty="0" smtClean="0"/>
              <a:t>TLD</a:t>
            </a:r>
            <a:r>
              <a:rPr lang="el-GR" dirty="0" smtClean="0"/>
              <a:t> δημιουργούνται με αίτηση στο </a:t>
            </a:r>
            <a:r>
              <a:rPr lang="en-US" dirty="0" smtClean="0"/>
              <a:t>ICANN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</a:t>
            </a:r>
            <a:r>
              <a:rPr lang="en-US" dirty="0" smtClean="0"/>
              <a:t>TLD</a:t>
            </a:r>
            <a:r>
              <a:rPr lang="el-GR" dirty="0" smtClean="0"/>
              <a:t> έχει κάποια ληξιαρχεία (</a:t>
            </a:r>
            <a:r>
              <a:rPr lang="en-US" dirty="0" smtClean="0"/>
              <a:t>registrars)</a:t>
            </a:r>
            <a:r>
              <a:rPr lang="el-GR" dirty="0" smtClean="0"/>
              <a:t> ονομάτων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Έστω ότι θέλουμε το όνομα δεύτερου επιπέδου</a:t>
            </a:r>
            <a:r>
              <a:rPr lang="en-US" dirty="0" smtClean="0"/>
              <a:t> aueb.gr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Ζητάμε στο ληξιαρχείο του </a:t>
            </a:r>
            <a:r>
              <a:rPr lang="en-US" dirty="0" smtClean="0"/>
              <a:t>TLD</a:t>
            </a:r>
            <a:r>
              <a:rPr lang="el-GR" dirty="0" smtClean="0"/>
              <a:t> 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να μας καταγράψει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</a:t>
            </a:r>
            <a:r>
              <a:rPr lang="en-US" dirty="0" smtClean="0"/>
              <a:t>TLD</a:t>
            </a:r>
            <a:r>
              <a:rPr lang="el-GR" dirty="0" smtClean="0"/>
              <a:t> είναι υπεύθυνο για την περιοχή του</a:t>
            </a:r>
          </a:p>
          <a:p>
            <a:pPr marL="901700" lvl="2" indent="-269875" eaLnBrk="1" hangingPunct="1">
              <a:spcBef>
                <a:spcPts val="0"/>
              </a:spcBef>
            </a:pPr>
            <a:r>
              <a:rPr lang="el-GR" dirty="0" smtClean="0"/>
              <a:t>Κάθε (υπο)περιοχή είναι υπεύθυνη για τις υποπεριοχές της</a:t>
            </a:r>
            <a:endParaRPr lang="en-US" dirty="0" smtClean="0"/>
          </a:p>
          <a:p>
            <a:pPr marL="901700" lvl="2" indent="-269875" eaLnBrk="1" hangingPunct="1">
              <a:spcBef>
                <a:spcPts val="0"/>
              </a:spcBef>
            </a:pPr>
            <a:r>
              <a:rPr lang="el-GR" dirty="0" smtClean="0"/>
              <a:t>Ορισμένες υποπεριοχές έχουν περιορισμούς εγγραφής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ονομάτων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  <p:pic>
        <p:nvPicPr>
          <p:cNvPr id="6" name="Picture 5" descr="07-02.jpg χώρος ονομάτ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31503"/>
            <a:ext cx="5976938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ονομάτων </a:t>
            </a:r>
            <a:r>
              <a:rPr lang="en-US" dirty="0" smtClean="0"/>
              <a:t>DNS</a:t>
            </a:r>
          </a:p>
          <a:p>
            <a:pPr lvl="1" eaLnBrk="1" hangingPunct="1"/>
            <a:r>
              <a:rPr lang="el-GR" dirty="0" smtClean="0"/>
              <a:t>Τα ονόματα διαβάζονται από κάτω προς τα πάνω</a:t>
            </a:r>
          </a:p>
          <a:p>
            <a:pPr lvl="1" eaLnBrk="1" hangingPunct="1"/>
            <a:r>
              <a:rPr lang="el-GR" dirty="0" smtClean="0"/>
              <a:t>Τα συστατικά διαχωρίζονται με τελεία (</a:t>
            </a:r>
            <a:r>
              <a:rPr lang="en-US" dirty="0" smtClean="0"/>
              <a:t>dot)</a:t>
            </a:r>
          </a:p>
          <a:p>
            <a:pPr lvl="2" eaLnBrk="1" hangingPunct="1"/>
            <a:r>
              <a:rPr lang="el-GR" dirty="0" smtClean="0"/>
              <a:t>Κάθε συστατικό είναι μέχρι 63 χαρακτήρες</a:t>
            </a:r>
          </a:p>
          <a:p>
            <a:pPr lvl="2" eaLnBrk="1" hangingPunct="1"/>
            <a:r>
              <a:rPr lang="el-GR" dirty="0" smtClean="0"/>
              <a:t>Το συνολικό όνομα είναι μέχρι 255 χαρακτήρες</a:t>
            </a:r>
          </a:p>
          <a:p>
            <a:pPr lvl="2" eaLnBrk="1" hangingPunct="1"/>
            <a:r>
              <a:rPr lang="el-GR" dirty="0" smtClean="0"/>
              <a:t>Δεν γίνεται διάκριση πεζών/κεφαλαίων</a:t>
            </a:r>
          </a:p>
          <a:p>
            <a:pPr lvl="1" eaLnBrk="1" hangingPunct="1"/>
            <a:r>
              <a:rPr lang="el-GR" dirty="0" smtClean="0"/>
              <a:t>Το όνομα ενός κόμβου είναι το όνομα της (υπο)περιοχής του</a:t>
            </a:r>
          </a:p>
          <a:p>
            <a:pPr lvl="2" eaLnBrk="1" hangingPunct="1"/>
            <a:r>
              <a:rPr lang="el-GR" dirty="0" smtClean="0"/>
              <a:t>Παράδειγμα:</a:t>
            </a:r>
            <a:r>
              <a:rPr lang="en-US" dirty="0" smtClean="0"/>
              <a:t> aueb.gr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Δομή ονομάτων </a:t>
            </a:r>
            <a:r>
              <a:rPr lang="en-US" dirty="0" smtClean="0"/>
              <a:t>DNS</a:t>
            </a:r>
          </a:p>
          <a:p>
            <a:pPr lvl="1" eaLnBrk="1" hangingPunct="1"/>
            <a:r>
              <a:rPr lang="el-GR" dirty="0" smtClean="0"/>
              <a:t>Απόλυτα ονόματα: καταλήγουν στη ρίζα</a:t>
            </a:r>
          </a:p>
          <a:p>
            <a:pPr lvl="2" eaLnBrk="1" hangingPunct="1"/>
            <a:r>
              <a:rPr lang="el-GR" dirty="0" smtClean="0"/>
              <a:t>Η ρίζα είναι μία τελεία, αλλά συνήθως την παραλείπουμε</a:t>
            </a:r>
          </a:p>
          <a:p>
            <a:pPr lvl="2" eaLnBrk="1" hangingPunct="1"/>
            <a:r>
              <a:rPr lang="el-GR" dirty="0" smtClean="0"/>
              <a:t>Παράδειγμα:</a:t>
            </a:r>
            <a:r>
              <a:rPr lang="en-US" dirty="0" smtClean="0"/>
              <a:t> dias.aueb.gr. </a:t>
            </a:r>
            <a:r>
              <a:rPr lang="el-GR" dirty="0" smtClean="0"/>
              <a:t>ή </a:t>
            </a:r>
            <a:r>
              <a:rPr lang="en-US" dirty="0" smtClean="0"/>
              <a:t>dias.aueb.gr</a:t>
            </a:r>
            <a:endParaRPr lang="el-GR" dirty="0" smtClean="0"/>
          </a:p>
          <a:p>
            <a:pPr lvl="1" eaLnBrk="1" hangingPunct="1"/>
            <a:r>
              <a:rPr lang="el-GR" dirty="0" smtClean="0"/>
              <a:t>Σχετικά ονόματα: δεν καταλήγουν στη ρίζα</a:t>
            </a:r>
          </a:p>
          <a:p>
            <a:pPr lvl="2" eaLnBrk="1" hangingPunct="1"/>
            <a:r>
              <a:rPr lang="el-GR" dirty="0" smtClean="0"/>
              <a:t>Η ερμηνεία τους εξαρτάται από τη σημείο αναφοράς</a:t>
            </a:r>
          </a:p>
          <a:p>
            <a:pPr lvl="2" eaLnBrk="1" hangingPunct="1"/>
            <a:r>
              <a:rPr lang="el-GR" dirty="0" smtClean="0"/>
              <a:t>Παράδειγμα: </a:t>
            </a:r>
            <a:r>
              <a:rPr lang="en-US" dirty="0" err="1" smtClean="0"/>
              <a:t>dias</a:t>
            </a:r>
            <a:r>
              <a:rPr lang="el-GR" dirty="0" smtClean="0"/>
              <a:t> στο </a:t>
            </a:r>
            <a:r>
              <a:rPr lang="en-US" dirty="0" smtClean="0"/>
              <a:t>aueb.gr</a:t>
            </a:r>
            <a:r>
              <a:rPr lang="el-GR" dirty="0" smtClean="0"/>
              <a:t> σημαίνει </a:t>
            </a:r>
            <a:r>
              <a:rPr lang="en-US" dirty="0" smtClean="0"/>
              <a:t>dias.aueb.gr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Εγγραφές πόρων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Δομή ονομάτων </a:t>
            </a:r>
            <a:r>
              <a:rPr lang="en-US" dirty="0" smtClean="0"/>
              <a:t>DNS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(υπο)περιοχή οργανώνεται όπως επιθυμεί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 </a:t>
            </a:r>
            <a:r>
              <a:rPr lang="en-US" dirty="0" smtClean="0"/>
              <a:t>aueb.gr</a:t>
            </a:r>
            <a:r>
              <a:rPr lang="el-GR" dirty="0" smtClean="0"/>
              <a:t> και </a:t>
            </a:r>
            <a:r>
              <a:rPr lang="en-US" dirty="0" smtClean="0"/>
              <a:t>vu.nl</a:t>
            </a:r>
            <a:r>
              <a:rPr lang="el-GR" dirty="0" smtClean="0"/>
              <a:t>, αλλά </a:t>
            </a:r>
            <a:r>
              <a:rPr lang="en-US" dirty="0" smtClean="0"/>
              <a:t>keio.ac.jp, cam.ac.uk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Στις ΗΠΑ συνήθως χρησιμοποιούνται οι γενικές περιοχές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Περιεχόμενα κόμβων: εγγραφές πόρων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κόμβος μπορεί να σχετίζεται με πολλές εγγραφές πόρων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Υπάρχουν διάφοροι τύποι εγγραφών πόρων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επιλυτής ζητάει τον τύπο που χρειάζεται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Εγγραφές πόρων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Περιεχόμενα κόμβων: εγγραφές πόρων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Όλες οι εγγραφές αποτελούνται από πέντε πεδία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Όνομα περιοχής: το όνομα του κόμβου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Χρόνος ζωής: χρόνος αποθήκευσης σε δευτερόλεπτα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Τάξη: πάντα </a:t>
            </a:r>
            <a:r>
              <a:rPr lang="en-US" dirty="0" smtClean="0"/>
              <a:t>IN</a:t>
            </a:r>
            <a:r>
              <a:rPr lang="el-GR" dirty="0" smtClean="0"/>
              <a:t> για το Διαδίκτυο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Τύπος: διακρίνει τις κατηγορίες των εγγραφών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Τιμή: εξαρτάται από τον τύπο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Εγγραφές πόρων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24536"/>
          </a:xfrm>
        </p:spPr>
        <p:txBody>
          <a:bodyPr/>
          <a:lstStyle/>
          <a:p>
            <a:pPr eaLnBrk="1" hangingPunct="1"/>
            <a:r>
              <a:rPr lang="el-GR" dirty="0" smtClean="0"/>
              <a:t>Τύποι εγγραφών</a:t>
            </a:r>
          </a:p>
          <a:p>
            <a:pPr lvl="1" eaLnBrk="1" hangingPunct="1"/>
            <a:r>
              <a:rPr lang="en-US" dirty="0" smtClean="0"/>
              <a:t>SOA:</a:t>
            </a:r>
            <a:r>
              <a:rPr lang="el-GR" dirty="0" smtClean="0"/>
              <a:t> πληροφορίες για μια ζώνη</a:t>
            </a:r>
            <a:endParaRPr lang="en-US" dirty="0" smtClean="0"/>
          </a:p>
          <a:p>
            <a:pPr lvl="2" eaLnBrk="1" hangingPunct="1"/>
            <a:r>
              <a:rPr lang="el-GR" dirty="0" smtClean="0"/>
              <a:t>Διαχειριστής, χρονόμετρα, αριθμός σειράς</a:t>
            </a:r>
          </a:p>
          <a:p>
            <a:pPr lvl="1" eaLnBrk="1" hangingPunct="1"/>
            <a:r>
              <a:rPr lang="en-US" dirty="0" smtClean="0"/>
              <a:t>A:</a:t>
            </a:r>
            <a:r>
              <a:rPr lang="el-GR" dirty="0" smtClean="0"/>
              <a:t> διεύθυνση </a:t>
            </a:r>
            <a:r>
              <a:rPr lang="en-US" dirty="0" smtClean="0"/>
              <a:t>IP</a:t>
            </a:r>
            <a:r>
              <a:rPr lang="el-GR" dirty="0" smtClean="0"/>
              <a:t> του κόμβου</a:t>
            </a:r>
            <a:endParaRPr lang="en-US" dirty="0" smtClean="0"/>
          </a:p>
          <a:p>
            <a:pPr lvl="2" eaLnBrk="1" hangingPunct="1"/>
            <a:r>
              <a:rPr lang="el-GR" dirty="0" smtClean="0"/>
              <a:t>Αν έχουμε πολλές διευθύνσεις, έχουμε πολλές εγγραφές </a:t>
            </a:r>
            <a:r>
              <a:rPr lang="en-US" dirty="0" smtClean="0"/>
              <a:t>A</a:t>
            </a:r>
            <a:endParaRPr lang="el-GR" dirty="0" smtClean="0"/>
          </a:p>
          <a:p>
            <a:pPr lvl="1" eaLnBrk="1" hangingPunct="1"/>
            <a:r>
              <a:rPr lang="en-US" dirty="0" smtClean="0"/>
              <a:t>MX:</a:t>
            </a:r>
            <a:r>
              <a:rPr lang="el-GR" dirty="0" smtClean="0"/>
              <a:t> όνομα του εξυπηρετητή </a:t>
            </a:r>
            <a:r>
              <a:rPr lang="en-US" dirty="0" smtClean="0"/>
              <a:t>e-mail</a:t>
            </a:r>
          </a:p>
          <a:p>
            <a:pPr lvl="2" eaLnBrk="1" hangingPunct="1"/>
            <a:r>
              <a:rPr lang="el-GR" dirty="0" smtClean="0"/>
              <a:t>Μπορεί να διαφέρει από τον κόμβο</a:t>
            </a:r>
          </a:p>
          <a:p>
            <a:pPr lvl="2" eaLnBrk="1" hangingPunct="1"/>
            <a:r>
              <a:rPr lang="el-GR" dirty="0" smtClean="0"/>
              <a:t>Μπορούμε να έχουμε πολλούς με προτεραιότητες</a:t>
            </a:r>
          </a:p>
          <a:p>
            <a:pPr lvl="1" eaLnBrk="1" hangingPunct="1"/>
            <a:r>
              <a:rPr lang="en-US" dirty="0" smtClean="0"/>
              <a:t>NS:</a:t>
            </a:r>
            <a:r>
              <a:rPr lang="el-GR" dirty="0" smtClean="0"/>
              <a:t> όνομα εξυπηρετητή </a:t>
            </a:r>
            <a:r>
              <a:rPr lang="en-US" dirty="0" smtClean="0"/>
              <a:t>DNS</a:t>
            </a:r>
            <a:r>
              <a:rPr lang="el-GR" dirty="0" smtClean="0"/>
              <a:t> της περιοχής</a:t>
            </a:r>
          </a:p>
          <a:p>
            <a:pPr lvl="2" eaLnBrk="1" hangingPunct="1"/>
            <a:r>
              <a:rPr lang="el-GR" dirty="0" smtClean="0"/>
              <a:t>Σε κάθε ζώνη βάζουμε εγγραφές </a:t>
            </a:r>
            <a:r>
              <a:rPr lang="en-US" dirty="0" smtClean="0"/>
              <a:t>NS </a:t>
            </a:r>
            <a:r>
              <a:rPr lang="el-GR" dirty="0" smtClean="0"/>
              <a:t>για τα παιδιά της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Εγγραφές πόρων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Τύποι εγγραφών</a:t>
            </a:r>
          </a:p>
          <a:p>
            <a:pPr lvl="1" eaLnBrk="1" hangingPunct="1"/>
            <a:r>
              <a:rPr lang="en-US" dirty="0" smtClean="0"/>
              <a:t>CNAME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 κόμβος είναι ψευδώνυμο άλλου κόμβου</a:t>
            </a:r>
          </a:p>
          <a:p>
            <a:pPr lvl="2" eaLnBrk="1" hangingPunct="1"/>
            <a:r>
              <a:rPr lang="el-GR" dirty="0" smtClean="0"/>
              <a:t>Παράδειγμα: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www.aueb.gr</a:t>
            </a:r>
            <a:r>
              <a:rPr lang="el-GR" dirty="0" smtClean="0"/>
              <a:t> είναι το </a:t>
            </a:r>
            <a:r>
              <a:rPr lang="en-US" dirty="0" smtClean="0"/>
              <a:t>silver.servers.aueb.gr</a:t>
            </a:r>
            <a:endParaRPr lang="el-GR" dirty="0" smtClean="0"/>
          </a:p>
          <a:p>
            <a:pPr lvl="1" eaLnBrk="1" hangingPunct="1"/>
            <a:r>
              <a:rPr lang="en-US" dirty="0" smtClean="0"/>
              <a:t>PTR:</a:t>
            </a:r>
            <a:r>
              <a:rPr lang="el-GR" dirty="0" smtClean="0"/>
              <a:t> όνομα </a:t>
            </a:r>
            <a:r>
              <a:rPr lang="en-US" dirty="0" smtClean="0"/>
              <a:t>DNS</a:t>
            </a:r>
            <a:r>
              <a:rPr lang="el-GR" dirty="0" smtClean="0"/>
              <a:t> μιας διεύθυνσης </a:t>
            </a:r>
            <a:r>
              <a:rPr lang="en-US" dirty="0" smtClean="0"/>
              <a:t>IP </a:t>
            </a:r>
            <a:r>
              <a:rPr lang="el-GR" dirty="0" smtClean="0"/>
              <a:t>για αντίστροφες αναζητήσεις</a:t>
            </a:r>
          </a:p>
          <a:p>
            <a:pPr lvl="1" eaLnBrk="1" hangingPunct="1"/>
            <a:r>
              <a:rPr lang="en-US" dirty="0" smtClean="0"/>
              <a:t>SRV/SPF/TXT:</a:t>
            </a:r>
            <a:r>
              <a:rPr lang="el-GR" dirty="0" smtClean="0"/>
              <a:t> χρησιμοποιούνται πιο σπάνια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εγγραφών πόρων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 dirty="0"/>
          </a:p>
        </p:txBody>
      </p:sp>
      <p:pic>
        <p:nvPicPr>
          <p:cNvPr id="6" name="Picture 4" descr="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3182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Εξυπηρετητές ονομάτων (</a:t>
            </a:r>
            <a:r>
              <a:rPr lang="en-US" dirty="0" smtClean="0"/>
              <a:t>name servers)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Διάκριση του χώρου ονομάτων σε ζώνες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Συνεχόμενες μη επικαλυπτόμενες περιοχές του χώρου ονομάτων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Κάθε ζώνη περιέχει μέρος ενός υποδένδρου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διάκριση σε ζώνες γίνεται με διαχειριστικά κριτήρια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Ένας οργανισμός μπορεί να έχει μία ή πολλές ζώνες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ζώνη υποστηρίζεται από εξυπηρετητές ονομάτων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Τουλάχιστον ένας πρωτεύων και ένας δευτερεύων εξυπηρετητής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Κάθε εξυπηρετητής μπορεί να φιλοξενεί πολλές ζώνες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ΕΠΙΠΕΔΟ ΕΦΑΡΜΟΓΗΣ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4562102" y="5110368"/>
            <a:ext cx="449999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8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l-GR" altLang="el-GR" sz="2800" kern="0" smtClean="0">
                <a:solidFill>
                  <a:srgbClr val="000000"/>
                </a:solidFill>
              </a:rPr>
              <a:t>Επιμέλεια παρουσίασης</a:t>
            </a:r>
            <a:br>
              <a:rPr lang="el-GR" altLang="el-GR" sz="2800" kern="0" smtClean="0">
                <a:solidFill>
                  <a:srgbClr val="000000"/>
                </a:solidFill>
              </a:rPr>
            </a:br>
            <a:r>
              <a:rPr lang="el-GR" altLang="el-GR" sz="2800" kern="0" smtClean="0">
                <a:solidFill>
                  <a:srgbClr val="000000"/>
                </a:solidFill>
              </a:rPr>
              <a:t>Άννα Κεφάλα</a:t>
            </a:r>
            <a:endParaRPr lang="el-GR" altLang="el-GR" sz="2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Εξυπηρετητές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/>
              <a:t>Επίλυση ονομάτων</a:t>
            </a:r>
          </a:p>
          <a:p>
            <a:pPr marL="720725" lvl="1" indent="-269875" eaLnBrk="1" hangingPunct="1">
              <a:lnSpc>
                <a:spcPct val="90000"/>
              </a:lnSpc>
            </a:pPr>
            <a:r>
              <a:rPr lang="el-GR" dirty="0" smtClean="0"/>
              <a:t>Αρχικά ρωτάμε τον τοπικό εξυπηρετητή</a:t>
            </a:r>
          </a:p>
          <a:p>
            <a:pPr marL="720725" lvl="1" indent="-269875" eaLnBrk="1" hangingPunct="1">
              <a:lnSpc>
                <a:spcPct val="90000"/>
              </a:lnSpc>
            </a:pPr>
            <a:r>
              <a:rPr lang="el-GR" dirty="0" smtClean="0"/>
              <a:t>Αν το όνομα είναι τοπικό, μας το επιστρέφει απευθείας</a:t>
            </a:r>
          </a:p>
          <a:p>
            <a:pPr marL="1158875" lvl="2" indent="-257175" eaLnBrk="1" hangingPunct="1">
              <a:lnSpc>
                <a:spcPct val="90000"/>
              </a:lnSpc>
            </a:pPr>
            <a:r>
              <a:rPr lang="el-GR" dirty="0" smtClean="0"/>
              <a:t>Μπορεί να επιστρέψει και προσωρινά αποθηκευμένα ονόματα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/>
              <a:t>Αν το όνομα είναι απομακρυσμένο και άγνωστο;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 smtClean="0"/>
              <a:t>Ρωτάμε τους ευρέως γνωστούς εξυπηρετητές ρίζας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 smtClean="0"/>
              <a:t>Οι εξυπηρετητές αυτοί έχουν πολλαπλά αντίγραφα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 smtClean="0"/>
              <a:t>Ο εξυπηρετητής μας κατευθύνει στην κατάλληλη ζώνη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 smtClean="0"/>
              <a:t>Επαναλαμβάνουμε μέχρι να φτάσουμε στο στόχο μας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Εξυπηρετητές ονομάτων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/>
          </a:p>
        </p:txBody>
      </p:sp>
      <p:pic>
        <p:nvPicPr>
          <p:cNvPr id="7" name="Picture 7" descr="07-06.jpg εξυπηρετητές ονομάτων"/>
          <p:cNvPicPr>
            <a:picLocks noChangeAspect="1"/>
          </p:cNvPicPr>
          <p:nvPr/>
        </p:nvPicPr>
        <p:blipFill>
          <a:blip r:embed="rId2" cstate="print"/>
          <a:srcRect t="9889"/>
          <a:stretch>
            <a:fillRect/>
          </a:stretch>
        </p:blipFill>
        <p:spPr bwMode="auto">
          <a:xfrm>
            <a:off x="323528" y="1556792"/>
            <a:ext cx="86986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Εξυπηρετητές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Αναδρομική επίλυση ονομάτων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Η τοπική βιβλιοθήκη επίλυσης ρωτάει τον τοπικό εξυπηρετητή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Ο εξυπηρετής ρωτάει τον εξυπηρετητή του κατάλληλου </a:t>
            </a:r>
            <a:r>
              <a:rPr lang="en-US" dirty="0" smtClean="0"/>
              <a:t>TLD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Στη συνέχεια ρωτάει όλους τους επόμενους εξυπηρετητές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Τελικά μας επιστρέφει το πλήρες αποτέλεσμα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Επαναληπτική επίλυση ονομάτων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Η αναδρομική επίλυση απασχολεί πολύ ώρα τους εξυπηρετητές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Οι εξυπηρετητές μπορεί να επιστρέφουν απλά τον επόμενο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Εξυπηρετητές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Επαναληπτική επίλυση ονομάτων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Ο πελάτης ή τοπικός εξυπηρετητής συνεχίζει την αναζήτηση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Αποθήκευση επιλύσεων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Κάθε εξυπηρετητής ονομάτων έχει τοπική μνήμη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Αποθηκεύονται όλες οι επιλύσεις που συναντά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Τις περισσότερες φορές βρίσκεται αμέσως αυτό που θέλουμε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l-GR" dirty="0" smtClean="0"/>
              <a:t>Οι επιλύσεις αποθηκεύονται ανάλογα με το χρόνο ζωής τους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ΗΛΕΚΤΡΟΝΙΚΟ ΤΑΧΥΔΡΟΜΕΙΟ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24</a:t>
            </a:fld>
            <a:endParaRPr lang="el-GR" alt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και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l-GR" dirty="0" smtClean="0"/>
              <a:t>Πράκτορας χρήστη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l-GR" dirty="0" smtClean="0"/>
              <a:t>Ανάγνωση και συγγραφή μηνυμάτων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l-GR" dirty="0" smtClean="0"/>
              <a:t>Οργάνωση και φιλτράρισμα μηνυμάτων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dirty="0" smtClean="0"/>
              <a:t>Πράκτορας μεταφοράς μηνυμάτων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l-GR" dirty="0" smtClean="0"/>
              <a:t>Διεργασία που ασχολείται με την ανταλλαγή μηνυμάτων</a:t>
            </a:r>
            <a:endParaRPr lang="en-US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l-GR" dirty="0" smtClean="0"/>
              <a:t>Πάντα διαθέσιμος, συνήθως σε ειδικό εξυπηρετητή</a:t>
            </a:r>
          </a:p>
          <a:p>
            <a:pPr>
              <a:spcBef>
                <a:spcPts val="0"/>
              </a:spcBef>
              <a:defRPr/>
            </a:pPr>
            <a:r>
              <a:rPr lang="el-GR" dirty="0" smtClean="0"/>
              <a:t>Γραμματοκιβώτια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Αποθηκεύουν τα μηνύματα ενός χρήστη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Διαβάζονται από τον πράκτορα (ή πράκτορες) χρήστη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και υπηρεσίες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  <p:pic>
        <p:nvPicPr>
          <p:cNvPr id="6" name="Picture 5" descr="07-07.jpg αρχιτεκτονική και υπηρεσ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5561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και υπηρεσίες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412776"/>
            <a:ext cx="4176464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sz="2800" dirty="0" smtClean="0"/>
              <a:t>Φάκελος / μήνυμα (κλασικό / ηλεκτρονικό ταχυδρομείο)</a:t>
            </a:r>
          </a:p>
          <a:p>
            <a:pPr lvl="1" eaLnBrk="1" hangingPunct="1">
              <a:spcBef>
                <a:spcPts val="0"/>
              </a:spcBef>
            </a:pPr>
            <a:r>
              <a:rPr lang="el-GR" sz="2400" dirty="0" smtClean="0"/>
              <a:t>Ο φάκελος χρησιμοποιείται από τον πράκτορα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sz="2400" dirty="0" smtClean="0"/>
              <a:t>Η κεφαλίδα χρησιμοποιείται από τον πράκτορα χρήστη</a:t>
            </a:r>
          </a:p>
          <a:p>
            <a:pPr lvl="1" eaLnBrk="1" hangingPunct="1">
              <a:spcBef>
                <a:spcPts val="0"/>
              </a:spcBef>
            </a:pPr>
            <a:r>
              <a:rPr lang="el-GR" sz="2400" dirty="0" smtClean="0"/>
              <a:t>Το σώμα απευθύνεται στον ίδιο το χρήστη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27</a:t>
            </a:fld>
            <a:endParaRPr lang="el-GR" altLang="el-GR"/>
          </a:p>
        </p:txBody>
      </p:sp>
      <p:pic>
        <p:nvPicPr>
          <p:cNvPr id="6" name="Picture 6" descr="07-08.jpg αρχιτεκτονική και υπηρεσίε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556792"/>
            <a:ext cx="48467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Πράκτορας χρήστη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Ανάγνωση ηλεκτρονικού ταχυδρομείου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πράκτορας χρήστη διαβάζει το γραμματοκιβώτιο του χρήστη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Στην οθόνη εμφανίζεται κάποιας μορφής σύνοψη των μηνυμάτων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Κάθε γραμμή απεικονίζει ορισμένα πεδία κάθε μηνύματος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τρέχον μήνυμα μπορεί να εμφανίζεται αυτόματα στην οθόνη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χρήστης μπορεί να απαντήσει / προωθήσει το μήνυμα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Αυτόματη συμπλήρωση πεδίων μηνύματος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Πράκτορας χρήστη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Άλλες λειτουργίες πράκτορα χρήστη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Διαχείριση φακέλων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Αυτόματη ταξινόμηση μηνυμάτων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Αναζήτηση μηνυμάτων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Αποστολή ηλεκτρονικού ταχυδρομείου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Απαιτείται το μήνυμα και η διεύθυνση του αποστολέα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Διευθύνσεις </a:t>
            </a:r>
            <a:r>
              <a:rPr lang="en-US" dirty="0" smtClean="0"/>
              <a:t>DNS: </a:t>
            </a:r>
            <a:r>
              <a:rPr lang="el-GR" dirty="0" smtClean="0"/>
              <a:t>χρήστης@όνομα_</a:t>
            </a:r>
            <a:r>
              <a:rPr lang="en-US" dirty="0" smtClean="0"/>
              <a:t>DNS</a:t>
            </a: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29</a:t>
            </a:fld>
            <a:endParaRPr lang="el-GR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Επίπεδο Εφαρμογής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464496"/>
          </a:xfrm>
        </p:spPr>
        <p:txBody>
          <a:bodyPr/>
          <a:lstStyle/>
          <a:p>
            <a:r>
              <a:rPr lang="el-GR" dirty="0" smtClean="0"/>
              <a:t>Το σύστημα ονομάτων περιοχής (</a:t>
            </a:r>
            <a:r>
              <a:rPr lang="en-US" dirty="0" smtClean="0"/>
              <a:t>DNS)</a:t>
            </a:r>
          </a:p>
          <a:p>
            <a:r>
              <a:rPr lang="el-GR" dirty="0" smtClean="0"/>
              <a:t>Ηλεκτρονικό Ταχυδρομείο (</a:t>
            </a:r>
            <a:r>
              <a:rPr lang="en-US" dirty="0" smtClean="0"/>
              <a:t>email)</a:t>
            </a:r>
          </a:p>
          <a:p>
            <a:r>
              <a:rPr lang="el-GR" dirty="0" smtClean="0"/>
              <a:t>Παγκόσμιος Ιστός (</a:t>
            </a:r>
            <a:r>
              <a:rPr lang="en-US" dirty="0" smtClean="0"/>
              <a:t>WWW)</a:t>
            </a:r>
          </a:p>
          <a:p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Πράκτορας χρήστη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Αποστολή ηλεκτρονικού ταχυδρομείου</a:t>
            </a:r>
          </a:p>
          <a:p>
            <a:pPr lvl="1" eaLnBrk="1" hangingPunct="1"/>
            <a:r>
              <a:rPr lang="el-GR" dirty="0" smtClean="0"/>
              <a:t>Διευθύνσεις </a:t>
            </a:r>
            <a:r>
              <a:rPr lang="en-US" dirty="0" smtClean="0"/>
              <a:t>X.400:</a:t>
            </a:r>
            <a:r>
              <a:rPr lang="el-GR" dirty="0" smtClean="0"/>
              <a:t> ακολουθία ζευγών /ιδιότητα=τιμή/</a:t>
            </a:r>
            <a:endParaRPr lang="en-US" dirty="0" smtClean="0"/>
          </a:p>
          <a:p>
            <a:pPr lvl="2" eaLnBrk="1" hangingPunct="1"/>
            <a:r>
              <a:rPr lang="el-GR" dirty="0" smtClean="0"/>
              <a:t>/C=US/ST=M</a:t>
            </a:r>
            <a:r>
              <a:rPr lang="en-US" dirty="0" smtClean="0"/>
              <a:t>A</a:t>
            </a:r>
            <a:r>
              <a:rPr lang="el-GR" dirty="0" smtClean="0"/>
              <a:t>/L=CAMBRIDGE/PA=360 MEM DR./CN=KEN SMITH/</a:t>
            </a:r>
            <a:endParaRPr lang="en-US" dirty="0" smtClean="0"/>
          </a:p>
          <a:p>
            <a:pPr lvl="2" eaLnBrk="1" hangingPunct="1"/>
            <a:r>
              <a:rPr lang="el-GR" dirty="0" smtClean="0"/>
              <a:t>Συνήθως χρησιμοποιούνται μέσω ψευδωνύμων</a:t>
            </a:r>
          </a:p>
          <a:p>
            <a:pPr lvl="1" eaLnBrk="1" hangingPunct="1"/>
            <a:r>
              <a:rPr lang="el-GR" dirty="0" smtClean="0"/>
              <a:t>Ταχυδρομικοί κατάλογοι: αποστολή σε ομάδες χρηστών</a:t>
            </a:r>
            <a:endParaRPr lang="en-US" dirty="0" smtClean="0"/>
          </a:p>
          <a:p>
            <a:pPr lvl="2" eaLnBrk="1" hangingPunct="1"/>
            <a:r>
              <a:rPr lang="el-GR" dirty="0" smtClean="0"/>
              <a:t>Ίδια μορφή με απλές διευθύνσεις ηλεκτρονικού ταχυδρομείου</a:t>
            </a:r>
          </a:p>
          <a:p>
            <a:pPr lvl="2" eaLnBrk="1" hangingPunct="1"/>
            <a:r>
              <a:rPr lang="el-GR" dirty="0" smtClean="0"/>
              <a:t>Ο αποστολέας / εξυπηρετητής τις αντικαθιστά με πολλές διευθύνσεις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30</a:t>
            </a:fld>
            <a:endParaRPr lang="el-GR" alt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πεδία κεφαλίδας μηνύματος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l-GR" dirty="0" smtClean="0"/>
              <a:t>Παραλήπτης (</a:t>
            </a:r>
            <a:r>
              <a:rPr lang="en-US" dirty="0" smtClean="0"/>
              <a:t>To)</a:t>
            </a:r>
            <a:r>
              <a:rPr lang="el-GR" dirty="0" smtClean="0"/>
              <a:t>, δευτερεύοντες (</a:t>
            </a:r>
            <a:r>
              <a:rPr lang="en-US" dirty="0" smtClean="0"/>
              <a:t>Cc)</a:t>
            </a:r>
            <a:r>
              <a:rPr lang="el-GR" dirty="0" smtClean="0"/>
              <a:t>, κρυφοί παραλήπτες (</a:t>
            </a:r>
            <a:r>
              <a:rPr lang="en-US" dirty="0" smtClean="0"/>
              <a:t>Bcc)</a:t>
            </a:r>
            <a:endParaRPr lang="el-GR" dirty="0" smtClean="0"/>
          </a:p>
          <a:p>
            <a:pPr lvl="1" eaLnBrk="1" hangingPunct="1"/>
            <a:r>
              <a:rPr lang="el-GR" dirty="0" smtClean="0"/>
              <a:t>Συγγραφέας (</a:t>
            </a:r>
            <a:r>
              <a:rPr lang="en-US" dirty="0" smtClean="0"/>
              <a:t>From), </a:t>
            </a:r>
            <a:r>
              <a:rPr lang="el-GR" dirty="0" smtClean="0"/>
              <a:t>αποστολέας </a:t>
            </a:r>
            <a:r>
              <a:rPr lang="en-US" dirty="0" smtClean="0"/>
              <a:t>(Sender)</a:t>
            </a:r>
          </a:p>
          <a:p>
            <a:pPr lvl="1" eaLnBrk="1" hangingPunct="1"/>
            <a:r>
              <a:rPr lang="el-GR" dirty="0" smtClean="0"/>
              <a:t>Πράκτορες διαβίβασης από όπου πέρασε το μήνυμα (</a:t>
            </a:r>
            <a:r>
              <a:rPr lang="en-US" dirty="0" smtClean="0"/>
              <a:t>Received)</a:t>
            </a:r>
          </a:p>
          <a:p>
            <a:pPr lvl="1" eaLnBrk="1" hangingPunct="1"/>
            <a:r>
              <a:rPr lang="el-GR" dirty="0" smtClean="0"/>
              <a:t>Ημερομηνία (</a:t>
            </a:r>
            <a:r>
              <a:rPr lang="en-US" dirty="0" smtClean="0"/>
              <a:t>Date)</a:t>
            </a:r>
            <a:r>
              <a:rPr lang="el-GR" dirty="0" smtClean="0"/>
              <a:t>, διεύθυνση για απαντήσεις </a:t>
            </a:r>
            <a:r>
              <a:rPr lang="en-US" dirty="0" smtClean="0"/>
              <a:t>(Reply-To)</a:t>
            </a:r>
          </a:p>
          <a:p>
            <a:pPr lvl="1" eaLnBrk="1" hangingPunct="1"/>
            <a:r>
              <a:rPr lang="el-GR" dirty="0" smtClean="0"/>
              <a:t>Αναγνωριστικό (</a:t>
            </a:r>
            <a:r>
              <a:rPr lang="en-US" dirty="0" smtClean="0"/>
              <a:t>Message-ID)</a:t>
            </a:r>
            <a:r>
              <a:rPr lang="el-GR" dirty="0" smtClean="0"/>
              <a:t>, πού απαντάμε </a:t>
            </a:r>
            <a:r>
              <a:rPr lang="en-US" dirty="0" smtClean="0"/>
              <a:t>(In-Reply-To)</a:t>
            </a:r>
            <a:endParaRPr lang="el-GR" dirty="0" smtClean="0"/>
          </a:p>
          <a:p>
            <a:pPr lvl="1" eaLnBrk="1" hangingPunct="1"/>
            <a:r>
              <a:rPr lang="el-GR" dirty="0" smtClean="0"/>
              <a:t>Θέμα (</a:t>
            </a:r>
            <a:r>
              <a:rPr lang="en-US" dirty="0" smtClean="0"/>
              <a:t>Subject), </a:t>
            </a:r>
            <a:r>
              <a:rPr lang="el-GR" dirty="0" smtClean="0"/>
              <a:t>λέξεις κλειδιά (</a:t>
            </a:r>
            <a:r>
              <a:rPr lang="en-US" dirty="0" smtClean="0"/>
              <a:t>Keywords)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Πράκτορας μεταφοράς μηνυμάτων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Λαμβάνει μηνύματα από τον πράκτορα χρήστη του αποστολέα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στέλνει στον πράκτορα μεταφοράς του παραλήπτη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Απλό πρωτόκολλο μεταφοράς ταχυδρομείου </a:t>
            </a:r>
            <a:r>
              <a:rPr lang="en-US" dirty="0" smtClean="0"/>
              <a:t>(SMTP</a:t>
            </a:r>
            <a:r>
              <a:rPr lang="el-GR" dirty="0" smtClean="0"/>
              <a:t>, </a:t>
            </a:r>
            <a:r>
              <a:rPr lang="en-US" dirty="0" smtClean="0"/>
              <a:t>Simple Mail Transfer Protocol)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Μεταφορά μηνυμάτων ανάμεσα στους πράκτορες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εξυπηρετητής </a:t>
            </a:r>
            <a:r>
              <a:rPr lang="en-US" dirty="0" smtClean="0"/>
              <a:t>SMTP</a:t>
            </a:r>
            <a:r>
              <a:rPr lang="el-GR" dirty="0" smtClean="0"/>
              <a:t> ακούει στη θύρα 25 του </a:t>
            </a:r>
            <a:r>
              <a:rPr lang="en-US" dirty="0" smtClean="0"/>
              <a:t>TCP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SMTP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εντολές και οι αποκρίσεις είναι απλό κείμενο </a:t>
            </a:r>
            <a:r>
              <a:rPr lang="en-US" dirty="0" smtClean="0"/>
              <a:t>ASCII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αποκρίσεις περιέχουν έναν κωδικό και αυθαίρετο κείμενο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Λειτουργία</a:t>
            </a:r>
            <a:r>
              <a:rPr lang="en-US" dirty="0" smtClean="0"/>
              <a:t> </a:t>
            </a:r>
            <a:r>
              <a:rPr lang="el-GR" dirty="0" smtClean="0"/>
              <a:t>πρωτοκόλλου </a:t>
            </a:r>
            <a:r>
              <a:rPr lang="en-US" dirty="0" smtClean="0"/>
              <a:t>SMTP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εξυπηρετητής επιστρέφει την ταυτότητά του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πελάτης στέλνει τη διεύθυνση αποστολέα και παραλήπτη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Αν ο παραλήπτης υπάρχει επιστρέφεται μια επιβεβαίωση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μήνυμα στέλνεται πάνω από την ίδια σύνδεση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33</a:t>
            </a:fld>
            <a:endParaRPr lang="el-GR" alt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Υποβολή μηνυμάτων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πράκτορας χρήστη μιλάει με τον πάροχό του πρώτα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πάροχος δέχεται μόνο μηνύματα χρηστών του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Χρήση της επέκτασης </a:t>
            </a:r>
            <a:r>
              <a:rPr lang="en-US" dirty="0" smtClean="0"/>
              <a:t>AUTH</a:t>
            </a:r>
            <a:r>
              <a:rPr lang="el-GR" dirty="0" smtClean="0"/>
              <a:t> του </a:t>
            </a:r>
            <a:r>
              <a:rPr lang="en-US" dirty="0" smtClean="0"/>
              <a:t>ESMTP</a:t>
            </a: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Μεταφορά μηνυμάτων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εξυπηρετητής του πάροχου εντοπίζει τον προορισμό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Απομόνωση του δεύτερου μέρους της διεύθυνσης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Αναζήτηση της εγγραφής </a:t>
            </a:r>
            <a:r>
              <a:rPr lang="en-US" dirty="0" smtClean="0"/>
              <a:t>MX</a:t>
            </a:r>
            <a:r>
              <a:rPr lang="el-GR" dirty="0" smtClean="0"/>
              <a:t> μέσω </a:t>
            </a:r>
            <a:r>
              <a:rPr lang="en-US" dirty="0" smtClean="0"/>
              <a:t>DNS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Σύνδεση με τον εξυπηρετητή του παραλήπτη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Πιθανόν επανάληψη όταν έχουμε πολλούς παραλήπτες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Μεταφορά μηνυμάτων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Αποδοχή μηνυμάτων από τον εξυπηρετητή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Μπορεί να ελέγχει αν ο αποστολέας φαίνεται στο </a:t>
            </a:r>
            <a:r>
              <a:rPr lang="en-US" dirty="0" smtClean="0"/>
              <a:t>DNS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Μπορεί να ελέγχει αν το μήνυμα έρχεται από εκεί που πρέπει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Χρήση των πεδίων </a:t>
            </a:r>
            <a:r>
              <a:rPr lang="en-US" dirty="0" smtClean="0"/>
              <a:t>SPF</a:t>
            </a:r>
            <a:r>
              <a:rPr lang="el-GR" dirty="0" smtClean="0"/>
              <a:t> (</a:t>
            </a:r>
            <a:r>
              <a:rPr lang="en-US" dirty="0" smtClean="0"/>
              <a:t>Sender Policy Framework)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Τελική παράδοση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Πώς φτάνουν τα μηνύματα στον παραλήπτη;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περισσότερες μηχανές δεν είναι διαρκώς συνδεδεμένες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Ακόμη και οι συνδεδεμένες δεν έχουν πάντα σταθερή διεύθυνση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του </a:t>
            </a:r>
            <a:r>
              <a:rPr lang="en-US" dirty="0" smtClean="0"/>
              <a:t>SMTP</a:t>
            </a:r>
            <a:r>
              <a:rPr lang="el-GR" dirty="0" smtClean="0"/>
              <a:t> μέχρι έναν εξυπηρετητή μηνυμάτων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άλλου πρωτοκόλλου για την τελική παράδοση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Τελική παράδοση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Πρωτόκολλο </a:t>
            </a:r>
            <a:r>
              <a:rPr lang="en-US" dirty="0" smtClean="0"/>
              <a:t>POP </a:t>
            </a:r>
            <a:r>
              <a:rPr lang="el-GR" dirty="0" smtClean="0"/>
              <a:t>έκδοση 3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της θύρας 110 του </a:t>
            </a:r>
            <a:r>
              <a:rPr lang="en-US" dirty="0" smtClean="0"/>
              <a:t>TCP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Εξουσιοδότηση: όνομα και συνθηματικό χρήστη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Συναλλαγές: κατέβασμα μηνυμάτων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Ενημέρωση: οριστική διαγραφή περιττών μηνυμάτων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Περιορισμοί του </a:t>
            </a:r>
            <a:r>
              <a:rPr lang="en-US" dirty="0" smtClean="0"/>
              <a:t>POP3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Μόνο ένα γραμματοκιβώτιο ανά χρήστη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Προβλήματα για χρήστες με πολλούς υπολογιστές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37</a:t>
            </a:fld>
            <a:endParaRPr lang="el-GR" alt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Τελική παράδοση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</a:t>
            </a:r>
            <a:r>
              <a:rPr lang="en-US" dirty="0" smtClean="0"/>
              <a:t>IMAP </a:t>
            </a:r>
            <a:r>
              <a:rPr lang="el-GR" dirty="0" smtClean="0"/>
              <a:t>έκδοση 4</a:t>
            </a:r>
          </a:p>
          <a:p>
            <a:pPr lvl="1" eaLnBrk="1" hangingPunct="1"/>
            <a:r>
              <a:rPr lang="el-GR" dirty="0" smtClean="0"/>
              <a:t>Τα μηνύματα παραμένουν στον εξυπηρετητή</a:t>
            </a:r>
          </a:p>
          <a:p>
            <a:pPr lvl="2" eaLnBrk="1" hangingPunct="1"/>
            <a:r>
              <a:rPr lang="el-GR" dirty="0" smtClean="0"/>
              <a:t>Ο χρήστης κατεβάζει τοπικά αντίγραφα των μηνυμάτων</a:t>
            </a:r>
            <a:endParaRPr lang="en-US" dirty="0" smtClean="0"/>
          </a:p>
          <a:p>
            <a:pPr lvl="1" eaLnBrk="1" hangingPunct="1"/>
            <a:r>
              <a:rPr lang="el-GR" dirty="0" smtClean="0"/>
              <a:t>Δυνατότητα κατεβάσματος μόνο των επικεφαλίδων</a:t>
            </a:r>
          </a:p>
          <a:p>
            <a:pPr lvl="2" eaLnBrk="1" hangingPunct="1"/>
            <a:r>
              <a:rPr lang="el-GR" dirty="0" smtClean="0"/>
              <a:t>Τα περιττά μηνύματα διαγράφονται στον εξυπηρετητή</a:t>
            </a:r>
          </a:p>
          <a:p>
            <a:pPr lvl="1" eaLnBrk="1" hangingPunct="1"/>
            <a:r>
              <a:rPr lang="el-GR" dirty="0" smtClean="0"/>
              <a:t>Οργάνωση μηνυμάτων σε πολλαπλά γραμματοκιβώτια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Τελική παράδοση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Ταχυδρομείο Ιστού </a:t>
            </a:r>
            <a:r>
              <a:rPr lang="en-US" dirty="0" smtClean="0"/>
              <a:t>(</a:t>
            </a:r>
            <a:r>
              <a:rPr lang="en-US" dirty="0" err="1" smtClean="0"/>
              <a:t>WebMail</a:t>
            </a:r>
            <a:r>
              <a:rPr lang="en-US" dirty="0" smtClean="0"/>
              <a:t>)</a:t>
            </a:r>
            <a:endParaRPr lang="en-GB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Πρόσβαση στα μηνύματα μέσω ενός φυλλομετρητή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Επιτρέπει τη χρήση του ταχυδρομείου από οπουδήποτε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εξυπηρετητής εμφανίζει τα μηνύματα ως ιστοσελίδες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ιστοσελίδες παρέχουν λειτουργίες διαχείρισης μηνυμάτων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Υποκαθιστά τα </a:t>
            </a:r>
            <a:r>
              <a:rPr lang="en-US" dirty="0" smtClean="0"/>
              <a:t>POP/IMAP</a:t>
            </a:r>
            <a:r>
              <a:rPr lang="el-GR" dirty="0" smtClean="0"/>
              <a:t> και τον πράκτορα χρήστη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ανταλλαγή μηνυμάτων γίνεται πάντα με το </a:t>
            </a:r>
            <a:r>
              <a:rPr lang="en-US" dirty="0" smtClean="0"/>
              <a:t>SMTP</a:t>
            </a: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ΣΥΣΤΗΜΑ ΟΝΟΜΑΤΩΝ ΠΕΡΙΟΧΗΣ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ΠΑΓΚΟΣΜΙΟΣ ΙΣΤΟΣ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40</a:t>
            </a:fld>
            <a:endParaRPr lang="el-GR" alt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Παγκόσμιος Ιστός (</a:t>
            </a:r>
            <a:r>
              <a:rPr lang="en-US" dirty="0" smtClean="0"/>
              <a:t>World Wide Web, WWW)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Έγγραφα με υπερσυνδέσμους + πρωτόκολλο μεταφοράς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πιο δημοφιλής εφαρμογή στο Διαδίκτυο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Πολλοί χρήστες ταυτίζουν το Διαδίκτυο με τον Παγκόσμιο Ιστό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Σχεδιάστηκε από τον </a:t>
            </a:r>
            <a:r>
              <a:rPr lang="en-US" dirty="0" smtClean="0"/>
              <a:t>Tim Berners-Lee </a:t>
            </a:r>
            <a:r>
              <a:rPr lang="el-GR" dirty="0" smtClean="0"/>
              <a:t>στο </a:t>
            </a:r>
            <a:r>
              <a:rPr lang="en-US" dirty="0" smtClean="0"/>
              <a:t>CERN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στόχος ήταν ο καταμερισμός εγγράφων ανάμεσα σε εργαστήρια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Εκτινάχθηκε σε δημοτικότητα χάρις στο </a:t>
            </a:r>
            <a:r>
              <a:rPr lang="en-US" dirty="0" smtClean="0"/>
              <a:t>NCSA Mosaic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Γραφική διεπαφή με δυνατότητα εμφάνισης και εικόνων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 Ιστός αποτελείται από Ιστοσελίδες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Μία ιστοσελίδα περιέχει κείμενο, αντικείμενα και συνδέσμους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σύνδεσμοι προς άλλες σελίδες ονομάζονται υπερσύνδεσμοι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σύνδεσμοι μπορεί να δείχνουν σε σελίδες σε άλλες μηχανές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κείμενο που περιέχει υπερσυνδέσμους ονομάζεται υπερκείμενο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42</a:t>
            </a:fld>
            <a:endParaRPr lang="el-GR" alt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επισκόπηση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245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Εμφάνιση των ιστοσελίδων από έναν φυλλομετρητή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φυλλομετρητής διερμηνεύει τις ιστοσελίδες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σελίδα εμφανίζεται με τον κατάλληλο τρόπο σε κάθε οθόνη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Σχεδίαση κειμένου και αντικειμένων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Πλοήγηση στις ιστοσελίδες μέσω του φυλλομετρητή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υπερσύνδεσμοι διακρίνονται από το απλό κείμενο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43</a:t>
            </a:fld>
            <a:endParaRPr lang="el-GR" alt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επισκόπηση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Πλοήγηση στις ιστοσελίδες μέσω του φυλλομετρητή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Επιλέγοντας έναν υπερσύνδεσμο μεταφερόμαστε στον στόχο του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Ο στόχος μπορεί να είναι τοπικός ή απομακρυσμένος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Στατικές και δυναμικές σελίδες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Οι στατικές σελίδες είναι απλά αποθηκευμένα αρχεία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Ίδιες σε κάθε προσπέλαση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Οι δυναμικές σελίδες παράγονται κατά την προσπέλαση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Διάφοροι τρόποι δημιουργίας δυναμικών σελίδων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44</a:t>
            </a:fld>
            <a:endParaRPr lang="el-GR" alt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επισκόπηση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412776"/>
            <a:ext cx="4032448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sz="2800" dirty="0" smtClean="0"/>
              <a:t>Πελάτες και εξυπηρετητές στον Παγκόσμιο Ιστό</a:t>
            </a:r>
          </a:p>
          <a:p>
            <a:pPr marL="534988" lvl="1" indent="-260350" eaLnBrk="1" hangingPunct="1">
              <a:spcBef>
                <a:spcPts val="0"/>
              </a:spcBef>
            </a:pPr>
            <a:r>
              <a:rPr lang="el-GR" sz="2400" dirty="0" smtClean="0"/>
              <a:t>Οι ιστοσελίδες αποθηκεύονται σε εξυπηρετητές</a:t>
            </a:r>
          </a:p>
          <a:p>
            <a:pPr marL="534988" lvl="1" indent="-260350" eaLnBrk="1" hangingPunct="1">
              <a:spcBef>
                <a:spcPts val="0"/>
              </a:spcBef>
            </a:pPr>
            <a:r>
              <a:rPr lang="el-GR" sz="2400" dirty="0" smtClean="0"/>
              <a:t>Οι πελάτες κατεβάζουν και διερμηνεύουν τις ιστοσελίδες</a:t>
            </a:r>
          </a:p>
          <a:p>
            <a:pPr marL="534988" lvl="1" indent="-260350" eaLnBrk="1" hangingPunct="1">
              <a:spcBef>
                <a:spcPts val="0"/>
              </a:spcBef>
            </a:pPr>
            <a:r>
              <a:rPr lang="el-GR" sz="2400" dirty="0" smtClean="0"/>
              <a:t>Οι πελάτες ακολουθούν τους συνδέσμους προς νέες ιστοσελίδες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45</a:t>
            </a:fld>
            <a:endParaRPr lang="el-GR" altLang="el-GR"/>
          </a:p>
        </p:txBody>
      </p:sp>
      <p:pic>
        <p:nvPicPr>
          <p:cNvPr id="6" name="Picture 6" descr="07-18.jpg αρχιτεκτονική επισκόπ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713288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πλευρά του πελάτη</a:t>
            </a:r>
            <a:r>
              <a:rPr lang="en-US" dirty="0" smtClean="0"/>
              <a:t> (Browser)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20"/>
          </a:xfrm>
        </p:spPr>
        <p:txBody>
          <a:bodyPr/>
          <a:lstStyle/>
          <a:p>
            <a:pPr eaLnBrk="1" hangingPunct="1"/>
            <a:r>
              <a:rPr lang="el-GR" dirty="0" smtClean="0"/>
              <a:t>Ενιαίοι εντοπιστές πόρων </a:t>
            </a:r>
            <a:r>
              <a:rPr lang="en-US" dirty="0" smtClean="0"/>
              <a:t>(URL)</a:t>
            </a:r>
          </a:p>
          <a:p>
            <a:pPr lvl="1" eaLnBrk="1" hangingPunct="1"/>
            <a:r>
              <a:rPr lang="el-GR" dirty="0" smtClean="0"/>
              <a:t>Τυποποιημένος τρόπος περιγραφής του στόχου ενός συνδέσμου</a:t>
            </a:r>
          </a:p>
          <a:p>
            <a:pPr lvl="1" eaLnBrk="1" hangingPunct="1"/>
            <a:r>
              <a:rPr lang="el-GR" dirty="0" smtClean="0"/>
              <a:t>Πρωτόκολλο://όνομα_</a:t>
            </a:r>
            <a:r>
              <a:rPr lang="en-US" dirty="0" smtClean="0"/>
              <a:t>DNS/</a:t>
            </a:r>
            <a:r>
              <a:rPr lang="el-GR" dirty="0" smtClean="0"/>
              <a:t>σελίδα</a:t>
            </a:r>
            <a:r>
              <a:rPr lang="en-US" dirty="0" smtClean="0"/>
              <a:t>_HTML</a:t>
            </a:r>
          </a:p>
          <a:p>
            <a:pPr lvl="1" eaLnBrk="1" hangingPunct="1"/>
            <a:r>
              <a:rPr lang="el-GR" dirty="0" smtClean="0"/>
              <a:t>Παράδειγμα:</a:t>
            </a:r>
            <a:r>
              <a:rPr lang="en-US" dirty="0" smtClean="0"/>
              <a:t> http://www.server.com/index.html</a:t>
            </a:r>
          </a:p>
          <a:p>
            <a:pPr lvl="1" eaLnBrk="1" hangingPunct="1"/>
            <a:r>
              <a:rPr lang="el-GR" dirty="0" smtClean="0"/>
              <a:t>Επιτρέπονται και άλλα πρωτόκολλα (</a:t>
            </a:r>
            <a:r>
              <a:rPr lang="en-US" dirty="0" smtClean="0"/>
              <a:t>ftp, email)</a:t>
            </a:r>
          </a:p>
          <a:p>
            <a:pPr lvl="2" eaLnBrk="1" hangingPunct="1"/>
            <a:r>
              <a:rPr lang="el-GR" dirty="0" smtClean="0"/>
              <a:t>Ο φυλλομετρητής μπορεί να καλύπτει πολλές ανάγκες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46</a:t>
            </a:fld>
            <a:endParaRPr lang="el-GR" alt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πλευρά του πελάτη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Λειτουργία φυλλομετρητή</a:t>
            </a:r>
          </a:p>
          <a:p>
            <a:pPr lvl="1" eaLnBrk="1" hangingPunct="1"/>
            <a:r>
              <a:rPr lang="el-GR" dirty="0" smtClean="0"/>
              <a:t>Ανάλυση του ζητούμενου </a:t>
            </a:r>
            <a:r>
              <a:rPr lang="en-US" dirty="0" smtClean="0"/>
              <a:t>URL </a:t>
            </a:r>
            <a:r>
              <a:rPr lang="el-GR" dirty="0" smtClean="0"/>
              <a:t>στα συστατικά του</a:t>
            </a:r>
          </a:p>
          <a:p>
            <a:pPr lvl="1" eaLnBrk="1" hangingPunct="1"/>
            <a:r>
              <a:rPr lang="el-GR" dirty="0" smtClean="0"/>
              <a:t>Μετάφραση ονομάτων </a:t>
            </a:r>
            <a:r>
              <a:rPr lang="en-US" dirty="0" smtClean="0"/>
              <a:t>DNS</a:t>
            </a:r>
            <a:r>
              <a:rPr lang="el-GR" dirty="0" smtClean="0"/>
              <a:t> σε</a:t>
            </a:r>
            <a:r>
              <a:rPr lang="en-US" dirty="0" smtClean="0"/>
              <a:t> </a:t>
            </a:r>
            <a:r>
              <a:rPr lang="el-GR" dirty="0" smtClean="0"/>
              <a:t>διεύθυνση </a:t>
            </a:r>
            <a:r>
              <a:rPr lang="en-US" dirty="0" smtClean="0"/>
              <a:t>IP</a:t>
            </a:r>
            <a:r>
              <a:rPr lang="el-GR" dirty="0" smtClean="0"/>
              <a:t> </a:t>
            </a:r>
            <a:endParaRPr lang="en-US" dirty="0" smtClean="0"/>
          </a:p>
          <a:p>
            <a:pPr lvl="1" eaLnBrk="1" hangingPunct="1"/>
            <a:r>
              <a:rPr lang="el-GR" dirty="0" smtClean="0"/>
              <a:t>Σύνδεση με τον εξυπηρετητή στη θύρα 80 του </a:t>
            </a:r>
            <a:r>
              <a:rPr lang="en-US" dirty="0" smtClean="0"/>
              <a:t>TCP</a:t>
            </a:r>
            <a:endParaRPr lang="el-GR" dirty="0" smtClean="0"/>
          </a:p>
          <a:p>
            <a:pPr lvl="1" eaLnBrk="1" hangingPunct="1"/>
            <a:r>
              <a:rPr lang="el-GR" dirty="0" smtClean="0"/>
              <a:t>Αίτηση για κατέβασμα της ιστοσελίδας</a:t>
            </a:r>
            <a:endParaRPr lang="en-US" dirty="0" smtClean="0"/>
          </a:p>
          <a:p>
            <a:pPr lvl="1" eaLnBrk="1" hangingPunct="1"/>
            <a:r>
              <a:rPr lang="el-GR" dirty="0" smtClean="0"/>
              <a:t>Επιστροφή της ιστοσελίδας από τον εξυπηρετητή</a:t>
            </a:r>
          </a:p>
          <a:p>
            <a:pPr lvl="1" eaLnBrk="1" hangingPunct="1"/>
            <a:r>
              <a:rPr lang="el-GR" dirty="0" smtClean="0"/>
              <a:t>Διερμηνεία και εμφάνιση της ιστοσελίδας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47</a:t>
            </a:fld>
            <a:endParaRPr lang="el-GR" altLang="el-G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πλευρά του πελάτη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Κωδικοποίηση ιστοσελίδων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Στην απλούστερη περίπτωση χρησιμοποιείται η </a:t>
            </a:r>
            <a:r>
              <a:rPr lang="en-US" dirty="0" smtClean="0"/>
              <a:t>HTML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Βασικές εντολές μορφοποίησης και δομής κειμένου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Υπερσύνδεσμοι προς άλλες ιστοσελίδες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Επιτρέπονται υπερσύνδεσμοι προς άλλους τύπους αρχείων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εξυπηρετητής επιστρέφει τον τύπο </a:t>
            </a:r>
            <a:r>
              <a:rPr lang="en-US" dirty="0" smtClean="0"/>
              <a:t>MIME</a:t>
            </a:r>
            <a:r>
              <a:rPr lang="el-GR" dirty="0" smtClean="0"/>
              <a:t> του αρχείου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48</a:t>
            </a:fld>
            <a:endParaRPr lang="el-GR" alt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πλευρά του πελάτη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Εμφάνιση άλλων τύπων αρχείων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Ορισμένοι τύποι </a:t>
            </a:r>
            <a:r>
              <a:rPr lang="en-US" dirty="0" smtClean="0"/>
              <a:t>MIME </a:t>
            </a:r>
            <a:r>
              <a:rPr lang="el-GR" dirty="0" smtClean="0"/>
              <a:t>υποστηρίζονται από τον φυλλομετρητή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υπόλοιποι τύποι </a:t>
            </a:r>
            <a:r>
              <a:rPr lang="en-US" dirty="0" smtClean="0"/>
              <a:t>MIME </a:t>
            </a:r>
            <a:r>
              <a:rPr lang="el-GR" dirty="0" smtClean="0"/>
              <a:t>υποστηρίζονται από πρόσθετο κώδικα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Συνδεόμενες υπομονάδες (</a:t>
            </a:r>
            <a:r>
              <a:rPr lang="en-US" dirty="0" smtClean="0"/>
              <a:t>plug-in)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Εκτελούνται στο χώρο διευθύνσεων του φυλλομετρητή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Επικοινωνία με τον φυλλομετρητή με κλήσεις ενός </a:t>
            </a:r>
            <a:r>
              <a:rPr lang="en-US" dirty="0" smtClean="0"/>
              <a:t>API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Απαιτούν εγκατάσταση στο φυλλομετρητή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49</a:t>
            </a:fld>
            <a:endParaRPr lang="el-GR" alt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ονομάτων περιοχής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Αναφορά σε πόρους του δικτύου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διευθύνσεις </a:t>
            </a:r>
            <a:r>
              <a:rPr lang="en-US" dirty="0" smtClean="0"/>
              <a:t>IP</a:t>
            </a:r>
            <a:r>
              <a:rPr lang="el-GR" dirty="0" smtClean="0"/>
              <a:t> είναι δύσκολες στην απομνημόνευση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</a:t>
            </a:r>
            <a:r>
              <a:rPr lang="en-US" dirty="0" smtClean="0"/>
              <a:t> 195.251.255</a:t>
            </a:r>
            <a:r>
              <a:rPr lang="el-GR" dirty="0" smtClean="0"/>
              <a:t>.</a:t>
            </a:r>
            <a:r>
              <a:rPr lang="en-US" dirty="0" smtClean="0"/>
              <a:t>138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Δεν θέλουμε δέσμευση πόρων με συγκεκριμένες διευθύνσεις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ονομάτων σε μορφή κειμένου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</a:t>
            </a:r>
            <a:r>
              <a:rPr lang="en-US" dirty="0" smtClean="0"/>
              <a:t> www.aueb.gr </a:t>
            </a:r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πλευρά του πελάτη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Εμφάνιση άλλων τύπων αρχείων</a:t>
            </a:r>
          </a:p>
          <a:p>
            <a:pPr lvl="1" eaLnBrk="1" hangingPunct="1"/>
            <a:r>
              <a:rPr lang="el-GR" dirty="0" smtClean="0"/>
              <a:t>Βοηθητικές εφαρμογές</a:t>
            </a:r>
          </a:p>
          <a:p>
            <a:pPr lvl="2" eaLnBrk="1" hangingPunct="1"/>
            <a:r>
              <a:rPr lang="el-GR" dirty="0" smtClean="0"/>
              <a:t>Καλούνται από το φυλλομετρητή ως ανεξάρτητες διεργασίες</a:t>
            </a:r>
          </a:p>
          <a:p>
            <a:pPr lvl="2" eaLnBrk="1" hangingPunct="1"/>
            <a:r>
              <a:rPr lang="el-GR" dirty="0" smtClean="0"/>
              <a:t>Επικοινωνία με τον φυλλομετρητή με διαβίβαση αρχείων</a:t>
            </a:r>
          </a:p>
          <a:p>
            <a:pPr lvl="2" eaLnBrk="1" hangingPunct="1"/>
            <a:r>
              <a:rPr lang="el-GR" dirty="0" smtClean="0"/>
              <a:t>Συνήθως επιλέγονται με βάση τον τύπο </a:t>
            </a:r>
            <a:r>
              <a:rPr lang="en-US" dirty="0" smtClean="0"/>
              <a:t>MIME application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50</a:t>
            </a:fld>
            <a:endParaRPr lang="el-GR" alt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07-21.jpg εξυπηρετητή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933056"/>
            <a:ext cx="6408712" cy="23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Εξυπηρετητής (</a:t>
            </a:r>
            <a:r>
              <a:rPr lang="en-US" dirty="0" smtClean="0"/>
              <a:t>Web Server)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2952328"/>
          </a:xfrm>
        </p:spPr>
        <p:txBody>
          <a:bodyPr/>
          <a:lstStyle/>
          <a:p>
            <a:pPr eaLnBrk="1" hangingPunct="1"/>
            <a:r>
              <a:rPr lang="el-GR" dirty="0" smtClean="0"/>
              <a:t>Λειτουργία εξυπηρετητή </a:t>
            </a:r>
          </a:p>
          <a:p>
            <a:pPr lvl="1" eaLnBrk="1" hangingPunct="1"/>
            <a:r>
              <a:rPr lang="el-GR" dirty="0" smtClean="0"/>
              <a:t>Αποδοχή αιτήσεων για ιστοσελίδες μέσω συνδέσεων </a:t>
            </a:r>
            <a:r>
              <a:rPr lang="en-US" dirty="0" smtClean="0"/>
              <a:t>TCP</a:t>
            </a:r>
          </a:p>
          <a:p>
            <a:pPr lvl="1" eaLnBrk="1" hangingPunct="1"/>
            <a:r>
              <a:rPr lang="el-GR" dirty="0" smtClean="0"/>
              <a:t>Ανάκτηση ή δημιουργία ζητούμενης σελίδας</a:t>
            </a:r>
            <a:endParaRPr lang="en-US" dirty="0" smtClean="0"/>
          </a:p>
          <a:p>
            <a:pPr lvl="1" eaLnBrk="1" hangingPunct="1"/>
            <a:r>
              <a:rPr lang="el-GR" dirty="0" smtClean="0"/>
              <a:t>Επιστροφή των κατάλληλων ιστοσελίδων στους πελάτες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51</a:t>
            </a:fld>
            <a:endParaRPr lang="el-GR" alt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Εξυπηρετητής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Οργάνωση εξυπηρετητή</a:t>
            </a:r>
          </a:p>
          <a:p>
            <a:pPr marL="534988" lvl="1" indent="-260350" eaLnBrk="1" hangingPunct="1">
              <a:spcBef>
                <a:spcPts val="0"/>
              </a:spcBef>
            </a:pPr>
            <a:r>
              <a:rPr lang="el-GR" dirty="0" smtClean="0"/>
              <a:t>Απαιτείται υψηλή απόδοση και χαμηλός χρόνος απόκρισης</a:t>
            </a:r>
          </a:p>
          <a:p>
            <a:pPr marL="534988" lvl="2" indent="-182563" eaLnBrk="1" hangingPunct="1">
              <a:spcBef>
                <a:spcPts val="0"/>
              </a:spcBef>
            </a:pPr>
            <a:r>
              <a:rPr lang="el-GR" dirty="0" smtClean="0"/>
              <a:t>Ενταμίευση των πιο δημοφιλών ιστοσελίδων στη μνήμη</a:t>
            </a:r>
          </a:p>
          <a:p>
            <a:pPr marL="534988" lvl="1" indent="-260350" eaLnBrk="1" hangingPunct="1">
              <a:spcBef>
                <a:spcPts val="0"/>
              </a:spcBef>
            </a:pPr>
            <a:r>
              <a:rPr lang="el-GR" dirty="0" smtClean="0"/>
              <a:t>Πολυνημάτωση για παράλληλη επεξεργασία αιτήσεων</a:t>
            </a:r>
          </a:p>
          <a:p>
            <a:pPr marL="534988" lvl="2" indent="-182563" eaLnBrk="1" hangingPunct="1">
              <a:spcBef>
                <a:spcPts val="0"/>
              </a:spcBef>
            </a:pPr>
            <a:r>
              <a:rPr lang="el-GR" dirty="0" smtClean="0"/>
              <a:t>Κάθε νήμα εξυπηρετεί μια διαφορετική αίτηση</a:t>
            </a:r>
          </a:p>
          <a:p>
            <a:pPr marL="534988" lvl="2" indent="-182563" eaLnBrk="1" hangingPunct="1">
              <a:spcBef>
                <a:spcPts val="0"/>
              </a:spcBef>
            </a:pPr>
            <a:r>
              <a:rPr lang="el-GR" dirty="0" smtClean="0"/>
              <a:t>Όσο κάποιο νήμα περιμένει το δίσκο, τα υπόλοιπα λειτουργούν</a:t>
            </a:r>
          </a:p>
          <a:p>
            <a:pPr marL="534988" lvl="2" indent="-182563" eaLnBrk="1" hangingPunct="1">
              <a:spcBef>
                <a:spcPts val="0"/>
              </a:spcBef>
            </a:pPr>
            <a:r>
              <a:rPr lang="el-GR" dirty="0" smtClean="0"/>
              <a:t>Όλα τα νήματα μοιράζονται τους ίδιους ενταμιευτές στη μνήμη</a:t>
            </a:r>
          </a:p>
          <a:p>
            <a:pPr marL="534988" lvl="1" indent="-260350" eaLnBrk="1" hangingPunct="1">
              <a:spcBef>
                <a:spcPts val="0"/>
              </a:spcBef>
            </a:pPr>
            <a:r>
              <a:rPr lang="el-GR" dirty="0" smtClean="0"/>
              <a:t>Πολυνημάτωση για εκτέλεση διαφορετικών βημάτων</a:t>
            </a:r>
          </a:p>
          <a:p>
            <a:pPr marL="534988" lvl="2" indent="-182563" eaLnBrk="1" hangingPunct="1">
              <a:spcBef>
                <a:spcPts val="0"/>
              </a:spcBef>
            </a:pPr>
            <a:r>
              <a:rPr lang="el-GR" dirty="0" smtClean="0"/>
              <a:t>Κάθε νήμα ασχολείται με ένα στάδιο εξυπηρέτησης των αιτήσεων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52</a:t>
            </a:fld>
            <a:endParaRPr lang="el-GR" alt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Οι εξυπηρετητές ιστοσελίδων δεν έχουν κατάσταση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αίτηση ενός πελάτη είναι ανεξάρτητη από όλες τις άλλες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εξυπηρετητής δεν μπορεί να παρακολουθήσει κάθε πελάτη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Το μόνο που βλέπει ο εξυπηρετητής είναι μια διεύθυνση </a:t>
            </a:r>
            <a:r>
              <a:rPr lang="en-US" dirty="0" smtClean="0"/>
              <a:t>IP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Σε μηχανές με πολλούς χρήστες δεν διακρίνεται κάθε χρήστης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53</a:t>
            </a:fld>
            <a:endParaRPr lang="el-GR" alt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Cookies:</a:t>
            </a:r>
            <a:r>
              <a:rPr lang="el-GR" sz="2800" dirty="0" smtClean="0"/>
              <a:t> επιτρέπουν τη συσχέτιση των αιτήσεων</a:t>
            </a:r>
          </a:p>
          <a:p>
            <a:pPr marL="444500" lvl="1" indent="-352425" eaLnBrk="1" hangingPunct="1">
              <a:spcBef>
                <a:spcPts val="0"/>
              </a:spcBef>
            </a:pPr>
            <a:r>
              <a:rPr lang="el-GR" sz="2400" dirty="0" smtClean="0"/>
              <a:t>Το </a:t>
            </a:r>
            <a:r>
              <a:rPr lang="en-US" sz="2400" dirty="0" smtClean="0"/>
              <a:t>cookie</a:t>
            </a:r>
            <a:r>
              <a:rPr lang="el-GR" sz="2400" dirty="0" smtClean="0"/>
              <a:t> επιστρέφεται από τον εξυπηρετητή στον πελάτη</a:t>
            </a:r>
          </a:p>
          <a:p>
            <a:pPr marL="444500" lvl="1" indent="-352425" eaLnBrk="1" hangingPunct="1">
              <a:spcBef>
                <a:spcPts val="0"/>
              </a:spcBef>
            </a:pPr>
            <a:r>
              <a:rPr lang="el-GR" sz="2400" dirty="0" smtClean="0"/>
              <a:t>Σε κάθε επόμενη αίτηση ο πελάτης ξαναστέλνει το </a:t>
            </a:r>
            <a:r>
              <a:rPr lang="en-US" sz="2400" dirty="0" smtClean="0"/>
              <a:t>cookie</a:t>
            </a:r>
          </a:p>
          <a:p>
            <a:pPr marL="444500" lvl="1" indent="-352425" eaLnBrk="1" hangingPunct="1">
              <a:spcBef>
                <a:spcPts val="0"/>
              </a:spcBef>
            </a:pPr>
            <a:r>
              <a:rPr lang="el-GR" sz="2400" dirty="0" smtClean="0"/>
              <a:t>Ο εξυπηρετητής συσχετίζει τις αιτήσεις του ίδιου πελάτη</a:t>
            </a:r>
          </a:p>
          <a:p>
            <a:pPr eaLnBrk="1" hangingPunct="1">
              <a:spcBef>
                <a:spcPts val="0"/>
              </a:spcBef>
            </a:pP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Παράδειγμα: καλάθι αγορών σε ηλεκτρονικό κατάστημα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Ο εξυπηρετητής συσχετίζει κάθε καλάθι με ένα </a:t>
            </a:r>
            <a:r>
              <a:rPr lang="en-US" dirty="0" smtClean="0"/>
              <a:t>cookie</a:t>
            </a:r>
            <a:endParaRPr lang="el-GR" dirty="0" smtClean="0"/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Βλέποντας το </a:t>
            </a:r>
            <a:r>
              <a:rPr lang="en-US" dirty="0" smtClean="0"/>
              <a:t>cookie</a:t>
            </a:r>
            <a:r>
              <a:rPr lang="el-GR" dirty="0" smtClean="0"/>
              <a:t> ο εξυπηρετητής κατανοεί με ποιον μιλάει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Εμφάνιση του κατάλληλου καλαθιού στον πελάτη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54</a:t>
            </a:fld>
            <a:endParaRPr lang="el-GR" alt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Μορφή των </a:t>
            </a:r>
            <a:r>
              <a:rPr lang="en-US" dirty="0" smtClean="0"/>
              <a:t>cookies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Πεδίο </a:t>
            </a:r>
            <a:r>
              <a:rPr lang="en-US" dirty="0" smtClean="0"/>
              <a:t>DNS </a:t>
            </a:r>
            <a:r>
              <a:rPr lang="el-GR" dirty="0" smtClean="0"/>
              <a:t>προέλευσης του </a:t>
            </a:r>
            <a:r>
              <a:rPr lang="en-US" dirty="0" smtClean="0"/>
              <a:t>cookie</a:t>
            </a:r>
            <a:endParaRPr lang="el-GR" dirty="0" smtClean="0"/>
          </a:p>
          <a:p>
            <a:pPr marL="627063" lvl="2" indent="-274638" eaLnBrk="1" hangingPunct="1">
              <a:spcBef>
                <a:spcPts val="0"/>
              </a:spcBef>
            </a:pPr>
            <a:r>
              <a:rPr lang="el-GR" dirty="0" smtClean="0"/>
              <a:t>Όλες οι αιτήσεις προς αυτό το πεδίο </a:t>
            </a:r>
            <a:r>
              <a:rPr lang="en-US" dirty="0" smtClean="0"/>
              <a:t>DNS</a:t>
            </a:r>
            <a:r>
              <a:rPr lang="el-GR" dirty="0" smtClean="0"/>
              <a:t> περιέχουν το </a:t>
            </a:r>
            <a:r>
              <a:rPr lang="en-US" dirty="0" smtClean="0"/>
              <a:t>cookie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Διαδρομή στον εξυπηρετητή για την οποία ισχύει το</a:t>
            </a:r>
            <a:r>
              <a:rPr lang="en-US" dirty="0" smtClean="0"/>
              <a:t> cookie</a:t>
            </a:r>
          </a:p>
          <a:p>
            <a:pPr marL="627063" lvl="2" indent="-274638" eaLnBrk="1" hangingPunct="1">
              <a:spcBef>
                <a:spcPts val="0"/>
              </a:spcBef>
            </a:pPr>
            <a:r>
              <a:rPr lang="el-GR" dirty="0" smtClean="0"/>
              <a:t>Αν είναι / σημαίνει ότι ισχύει για όλες τις ιστοσελίδες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Περιεχόμενο: ορίζεται αυθαίρετα από τον εξυπηρετητή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Ημερομηνία λήξης: μόλις περάσει το </a:t>
            </a:r>
            <a:r>
              <a:rPr lang="en-US" dirty="0" smtClean="0"/>
              <a:t>cookie</a:t>
            </a:r>
            <a:r>
              <a:rPr lang="el-GR" dirty="0" smtClean="0"/>
              <a:t> διαγράφεται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Ασφαλές: πρέπει να στέλνεται μόνο μέσω</a:t>
            </a:r>
            <a:r>
              <a:rPr lang="en-US" dirty="0" smtClean="0"/>
              <a:t> https</a:t>
            </a:r>
            <a:endParaRPr lang="el-GR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Προβλήματα ασφάλειας των </a:t>
            </a:r>
            <a:r>
              <a:rPr lang="en-US" dirty="0" smtClean="0"/>
              <a:t>cookies</a:t>
            </a:r>
          </a:p>
          <a:p>
            <a:pPr marL="444500" lvl="1" indent="-261938" eaLnBrk="1" hangingPunct="1">
              <a:spcBef>
                <a:spcPts val="0"/>
              </a:spcBef>
            </a:pPr>
            <a:r>
              <a:rPr lang="el-GR" dirty="0" smtClean="0"/>
              <a:t>Ο εξυπηρετητής παρακολουθεί τη συμπεριφορά του πελάτη!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55</a:t>
            </a:fld>
            <a:endParaRPr lang="el-GR" alt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HTTP (</a:t>
            </a:r>
            <a:r>
              <a:rPr lang="en-US" dirty="0" err="1" smtClean="0"/>
              <a:t>HyperText</a:t>
            </a:r>
            <a:r>
              <a:rPr lang="en-US" dirty="0" smtClean="0"/>
              <a:t> Transfer Protocol)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Πρωτόκολλο μεταφοράς υπερκειμένου </a:t>
            </a:r>
            <a:r>
              <a:rPr lang="en-US" dirty="0" smtClean="0"/>
              <a:t>(HTTP)</a:t>
            </a:r>
          </a:p>
          <a:p>
            <a:pPr lvl="1" eaLnBrk="1" hangingPunct="1"/>
            <a:r>
              <a:rPr lang="el-GR" dirty="0" smtClean="0"/>
              <a:t>Ανταλλαγή αιτήσεων και αποκρίσεων πάνω από το </a:t>
            </a:r>
            <a:r>
              <a:rPr lang="en-US" dirty="0" smtClean="0"/>
              <a:t>TCP</a:t>
            </a:r>
          </a:p>
          <a:p>
            <a:pPr lvl="2" eaLnBrk="1" hangingPunct="1"/>
            <a:r>
              <a:rPr lang="el-GR" dirty="0" smtClean="0"/>
              <a:t>Χρήση απλού κειμένου ή </a:t>
            </a:r>
            <a:r>
              <a:rPr lang="en-US" dirty="0" smtClean="0"/>
              <a:t>MIME</a:t>
            </a:r>
            <a:r>
              <a:rPr lang="el-GR" dirty="0" smtClean="0"/>
              <a:t> όπως στο </a:t>
            </a:r>
            <a:r>
              <a:rPr lang="en-US" dirty="0" smtClean="0"/>
              <a:t>SMTP</a:t>
            </a:r>
            <a:endParaRPr lang="el-GR" dirty="0" smtClean="0"/>
          </a:p>
          <a:p>
            <a:pPr lvl="1" eaLnBrk="1" hangingPunct="1"/>
            <a:r>
              <a:rPr lang="en-US" dirty="0" smtClean="0"/>
              <a:t>HTTP 1.0:</a:t>
            </a:r>
            <a:r>
              <a:rPr lang="el-GR" dirty="0" smtClean="0"/>
              <a:t> κάθε αίτηση απαιτεί χωριστή σύνδεση </a:t>
            </a:r>
            <a:r>
              <a:rPr lang="en-US" dirty="0" smtClean="0"/>
              <a:t>TCP</a:t>
            </a:r>
          </a:p>
          <a:p>
            <a:pPr lvl="1" eaLnBrk="1" hangingPunct="1"/>
            <a:r>
              <a:rPr lang="en-US" dirty="0" smtClean="0"/>
              <a:t>HTTP 1.1:</a:t>
            </a:r>
            <a:r>
              <a:rPr lang="el-GR" dirty="0" smtClean="0"/>
              <a:t> αποστολή πολλαπλών αιτήσεων με την ίδια σύνδεση</a:t>
            </a:r>
          </a:p>
          <a:p>
            <a:pPr lvl="2" eaLnBrk="1" hangingPunct="1"/>
            <a:r>
              <a:rPr lang="el-GR" dirty="0" smtClean="0"/>
              <a:t>Απόσβεση κόστους σύνδεσης σε πολλές αιτήσεις</a:t>
            </a:r>
          </a:p>
          <a:p>
            <a:pPr lvl="2" eaLnBrk="1" hangingPunct="1"/>
            <a:r>
              <a:rPr lang="el-GR" dirty="0" smtClean="0"/>
              <a:t>Επιτρέπει διοχέτευση πολλών αιτήσεων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56</a:t>
            </a:fld>
            <a:endParaRPr lang="el-GR" altLang="el-G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HTTP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Μέθοδοι </a:t>
            </a:r>
            <a:r>
              <a:rPr lang="en-US" dirty="0" smtClean="0"/>
              <a:t>HTTP:</a:t>
            </a:r>
            <a:r>
              <a:rPr lang="el-GR" dirty="0" smtClean="0"/>
              <a:t> οι αιτήσεις του πελάτη</a:t>
            </a:r>
          </a:p>
          <a:p>
            <a:pPr lvl="1" eaLnBrk="1" hangingPunct="1"/>
            <a:r>
              <a:rPr lang="el-GR" dirty="0" smtClean="0"/>
              <a:t>Βρίσκονται στην πρώτη γραμμή μίας αίτησης</a:t>
            </a:r>
          </a:p>
          <a:p>
            <a:pPr lvl="2" eaLnBrk="1" hangingPunct="1"/>
            <a:r>
              <a:rPr lang="el-GR" dirty="0" smtClean="0"/>
              <a:t>Ακολουθούνται από κεφαλίδες</a:t>
            </a:r>
          </a:p>
          <a:p>
            <a:pPr lvl="1" eaLnBrk="1" hangingPunct="1"/>
            <a:r>
              <a:rPr lang="en-US" dirty="0" smtClean="0"/>
              <a:t>GET:</a:t>
            </a:r>
            <a:r>
              <a:rPr lang="el-GR" dirty="0" smtClean="0"/>
              <a:t> λήψη ιστοσελίδας από εξυπηρετητή</a:t>
            </a:r>
          </a:p>
          <a:p>
            <a:pPr lvl="1" eaLnBrk="1" hangingPunct="1"/>
            <a:r>
              <a:rPr lang="en-US" dirty="0" smtClean="0"/>
              <a:t>HEAD:</a:t>
            </a:r>
            <a:r>
              <a:rPr lang="el-GR" dirty="0" smtClean="0"/>
              <a:t> λήψη κεφαλίδας ιστοσελίδας από εξυπηρετητή</a:t>
            </a:r>
            <a:endParaRPr lang="en-US" dirty="0" smtClean="0"/>
          </a:p>
          <a:p>
            <a:pPr lvl="1" eaLnBrk="1" hangingPunct="1"/>
            <a:r>
              <a:rPr lang="en-US" dirty="0" smtClean="0"/>
              <a:t>POST</a:t>
            </a:r>
            <a:r>
              <a:rPr lang="el-GR" dirty="0" smtClean="0"/>
              <a:t>: προσθήκη δεδομένων σε ιστοσελίδα</a:t>
            </a:r>
          </a:p>
          <a:p>
            <a:pPr lvl="2" eaLnBrk="1" hangingPunct="1"/>
            <a:r>
              <a:rPr lang="el-GR" dirty="0" smtClean="0"/>
              <a:t>Χρησιμοποιείται για αποστολή στοιχείων σε φόρμες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57</a:t>
            </a:fld>
            <a:endParaRPr lang="el-GR" alt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HTTP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Αποκρίσεις </a:t>
            </a:r>
            <a:r>
              <a:rPr lang="en-US" dirty="0" smtClean="0"/>
              <a:t>HTTP:</a:t>
            </a:r>
            <a:r>
              <a:rPr lang="el-GR" dirty="0" smtClean="0"/>
              <a:t> τριψήφιος κωδικός και κείμενο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κωδικοί χωρίζονται σε ομάδες ανάλογα με το πρώτο ψηφίο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Πληροφόρηση, επιτυχία, ανακατεύθυνση, σφάλμα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αποκρίσεις μπορεί να ακολουθούνται από κείμενο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επιτυχείς αιτήσεις ακολουθούνται από την ιστοσελίδα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Κεφαλίδες μηνυμάτων </a:t>
            </a:r>
            <a:r>
              <a:rPr lang="en-US" dirty="0" smtClean="0"/>
              <a:t>HTTP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Συνοδεύουν τις αιτήσεις και αποκρίσεις </a:t>
            </a:r>
            <a:r>
              <a:rPr lang="en-US" dirty="0" smtClean="0"/>
              <a:t>HTTP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κεφαλίδα αποτελείται από μία γραμμή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58</a:t>
            </a:fld>
            <a:endParaRPr lang="el-GR" alt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Ενταμίευση</a:t>
            </a:r>
            <a:r>
              <a:rPr lang="en-US" dirty="0" smtClean="0"/>
              <a:t> </a:t>
            </a:r>
            <a:r>
              <a:rPr lang="en-US" smtClean="0"/>
              <a:t>(Caching)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363272" cy="2808312"/>
          </a:xfrm>
        </p:spPr>
        <p:txBody>
          <a:bodyPr/>
          <a:lstStyle/>
          <a:p>
            <a:pPr eaLnBrk="1" hangingPunct="1"/>
            <a:r>
              <a:rPr lang="el-GR" dirty="0" smtClean="0"/>
              <a:t>Ενταμίευση ιστοσελίδων</a:t>
            </a:r>
          </a:p>
          <a:p>
            <a:pPr lvl="1" eaLnBrk="1" hangingPunct="1"/>
            <a:r>
              <a:rPr lang="el-GR" dirty="0" smtClean="0"/>
              <a:t>Σε τοπική κρυφή μνήμη ή κοντινό εξυπηρετητή</a:t>
            </a:r>
            <a:endParaRPr lang="en-US" dirty="0" smtClean="0"/>
          </a:p>
          <a:p>
            <a:pPr lvl="2" eaLnBrk="1" hangingPunct="1"/>
            <a:r>
              <a:rPr lang="el-GR" dirty="0" smtClean="0"/>
              <a:t>Οι αιτήσεις κατευθύνονται αρχικά στον πληρεξούσιο</a:t>
            </a:r>
          </a:p>
          <a:p>
            <a:pPr lvl="2" eaLnBrk="1" hangingPunct="1"/>
            <a:r>
              <a:rPr lang="el-GR" dirty="0" smtClean="0"/>
              <a:t>Μπορούμε να έχουμε ολόκληρη ιεραρχία πληρεξούσιων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59</a:t>
            </a:fld>
            <a:endParaRPr lang="el-GR" altLang="el-GR"/>
          </a:p>
        </p:txBody>
      </p:sp>
      <p:pic>
        <p:nvPicPr>
          <p:cNvPr id="7" name="Picture 6" descr="07-40.jpg cach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3"/>
            <a:ext cx="6696744" cy="15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ονομάτων περιοχής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Μετάφραση ονομάτων πριν το </a:t>
            </a:r>
            <a:r>
              <a:rPr lang="en-US" dirty="0" smtClean="0"/>
              <a:t>DNS</a:t>
            </a:r>
          </a:p>
          <a:p>
            <a:pPr lvl="1" eaLnBrk="1" hangingPunct="1"/>
            <a:r>
              <a:rPr lang="el-GR" dirty="0" smtClean="0"/>
              <a:t>Αρχείο αντιστοίχισης: </a:t>
            </a:r>
            <a:r>
              <a:rPr lang="en-US" dirty="0" smtClean="0"/>
              <a:t>hosts.txt</a:t>
            </a:r>
          </a:p>
          <a:p>
            <a:pPr lvl="1" eaLnBrk="1" hangingPunct="1"/>
            <a:r>
              <a:rPr lang="el-GR" dirty="0" smtClean="0"/>
              <a:t>Πολλά προβλήματα: συγκρούσεις ονομάτων, τεράστιο αρχείο</a:t>
            </a:r>
          </a:p>
          <a:p>
            <a:pPr eaLnBrk="1" hangingPunct="1"/>
            <a:r>
              <a:rPr lang="el-GR" dirty="0" smtClean="0"/>
              <a:t>Η λύση: </a:t>
            </a:r>
            <a:r>
              <a:rPr lang="en-US" dirty="0" smtClean="0"/>
              <a:t>Domain Name System (DNS)</a:t>
            </a:r>
            <a:endParaRPr lang="el-GR" dirty="0" smtClean="0"/>
          </a:p>
          <a:p>
            <a:pPr lvl="1" eaLnBrk="1" hangingPunct="1"/>
            <a:r>
              <a:rPr lang="el-GR" dirty="0" smtClean="0"/>
              <a:t>Ιεραρχικός χώρος ονομάτων</a:t>
            </a:r>
          </a:p>
          <a:p>
            <a:pPr lvl="1" eaLnBrk="1" hangingPunct="1"/>
            <a:r>
              <a:rPr lang="el-GR" dirty="0" smtClean="0"/>
              <a:t>Κατανεμημένη βάση δεδομένων για τις αντιστοιχίσεις</a:t>
            </a:r>
          </a:p>
          <a:p>
            <a:pPr lvl="1" eaLnBrk="1" hangingPunct="1"/>
            <a:r>
              <a:rPr lang="el-GR" dirty="0" smtClean="0"/>
              <a:t>Χρήση: εντοπισμός διευθύνσεων </a:t>
            </a:r>
            <a:r>
              <a:rPr lang="en-US" dirty="0" smtClean="0"/>
              <a:t>IP</a:t>
            </a:r>
            <a:r>
              <a:rPr lang="el-GR" dirty="0" smtClean="0"/>
              <a:t> και εξυπηρετητών </a:t>
            </a:r>
            <a:r>
              <a:rPr lang="en-US" dirty="0" smtClean="0"/>
              <a:t>e-mail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Ενταμίευση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Πότε πρέπει να ενημερώνονται οι ενταμιευμένες σελίδες;</a:t>
            </a:r>
          </a:p>
          <a:p>
            <a:pPr lvl="1" eaLnBrk="1" hangingPunct="1"/>
            <a:r>
              <a:rPr lang="el-GR" dirty="0" smtClean="0"/>
              <a:t>Πρώτα ελέγχουμε αν η σελίδα έχει εκπνεύσει</a:t>
            </a:r>
          </a:p>
          <a:p>
            <a:pPr lvl="1" eaLnBrk="1" hangingPunct="1"/>
            <a:r>
              <a:rPr lang="el-GR" dirty="0" smtClean="0"/>
              <a:t>Αν όχι, ελέγχουμε πότε άλλαξε τελευταία</a:t>
            </a:r>
          </a:p>
          <a:p>
            <a:pPr lvl="2" eaLnBrk="1" hangingPunct="1"/>
            <a:r>
              <a:rPr lang="el-GR" dirty="0" smtClean="0"/>
              <a:t>Αν άλλαξε πριν από πολύ καιρό, μάλλον θα αργήσει να αλλάξει πάλι</a:t>
            </a:r>
          </a:p>
          <a:p>
            <a:pPr lvl="1" eaLnBrk="1" hangingPunct="1"/>
            <a:r>
              <a:rPr lang="el-GR" dirty="0" smtClean="0"/>
              <a:t>Οι αιτήσεις μπορεί να ζητάνε μόνο πιο νέες εκδόσεις</a:t>
            </a:r>
          </a:p>
          <a:p>
            <a:pPr lvl="2" eaLnBrk="1" hangingPunct="1"/>
            <a:r>
              <a:rPr lang="el-GR" smtClean="0"/>
              <a:t>Αν η σελίδα δεν έχει αλλάξει, δεν επιστρέφεται εκ νέου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60</a:t>
            </a:fld>
            <a:endParaRPr lang="el-GR" alt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n-US" dirty="0"/>
              <a:t>7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smtClean="0"/>
              <a:t>Επίπεδο Εφαρμογής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6463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Αντιστοίχιση ονομάτων (γενικά)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εφαρμογές καλούν μια βιβλιοθήκη επίλυσης (</a:t>
            </a:r>
            <a:r>
              <a:rPr lang="en-US" dirty="0" smtClean="0"/>
              <a:t>resolver)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βιβλιοθήκη χρησιμοποιεί διάφορες πηγές πληροφόρησης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 </a:t>
            </a:r>
            <a:r>
              <a:rPr lang="en-US" dirty="0" smtClean="0"/>
              <a:t>DNS, NIS, hosts.txt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Στο </a:t>
            </a:r>
            <a:r>
              <a:rPr lang="en-US" dirty="0" smtClean="0"/>
              <a:t>DNS </a:t>
            </a:r>
            <a:r>
              <a:rPr lang="el-GR" dirty="0" smtClean="0"/>
              <a:t>ζητάμε πληροφορίες από εξυπηρετητές μέσω </a:t>
            </a:r>
            <a:r>
              <a:rPr lang="en-US" dirty="0" smtClean="0"/>
              <a:t>UDP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Χώρος ονομάτων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Χώρος ονομάτων του </a:t>
            </a:r>
            <a:r>
              <a:rPr lang="en-US" dirty="0" smtClean="0"/>
              <a:t>DNS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Ιεραρχικό σύστημα για αποφυγή συγκρούσεων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Γύρω στις 2</a:t>
            </a:r>
            <a:r>
              <a:rPr lang="en-US" dirty="0" smtClean="0"/>
              <a:t>5</a:t>
            </a:r>
            <a:r>
              <a:rPr lang="el-GR" dirty="0" smtClean="0"/>
              <a:t>0 περιοχές ανώτατου επιπέδου (</a:t>
            </a:r>
            <a:r>
              <a:rPr lang="en-US" dirty="0" smtClean="0"/>
              <a:t>TLDs)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Κάθε περιοχή διαιρείται σε υποπεριοχές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Κάθε (υπο)περιοχή είναι ένα (υπο)δένδρο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Δύο είδη </a:t>
            </a:r>
            <a:r>
              <a:rPr lang="en-US" dirty="0" smtClean="0"/>
              <a:t>TLD</a:t>
            </a:r>
            <a:r>
              <a:rPr lang="el-GR" dirty="0" smtClean="0"/>
              <a:t>: γενικές και χωρών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Γενικές:</a:t>
            </a:r>
            <a:r>
              <a:rPr lang="en-US" dirty="0" smtClean="0"/>
              <a:t> com, </a:t>
            </a:r>
            <a:r>
              <a:rPr lang="en-US" dirty="0" err="1" smtClean="0"/>
              <a:t>edu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, mil, net, org</a:t>
            </a:r>
            <a:r>
              <a:rPr lang="el-GR" dirty="0" smtClean="0"/>
              <a:t>, </a:t>
            </a:r>
            <a:r>
              <a:rPr lang="en-US" dirty="0" smtClean="0"/>
              <a:t>com </a:t>
            </a:r>
            <a:r>
              <a:rPr lang="el-GR" dirty="0" smtClean="0"/>
              <a:t>αλλά και</a:t>
            </a:r>
            <a:r>
              <a:rPr lang="en-US" dirty="0" smtClean="0"/>
              <a:t> biz, info, name, bio, </a:t>
            </a:r>
            <a:r>
              <a:rPr lang="el-GR" dirty="0" smtClean="0"/>
              <a:t>κ.λπ.</a:t>
            </a:r>
            <a:endParaRPr lang="en-US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Χωρών: </a:t>
            </a:r>
            <a:r>
              <a:rPr lang="en-US" dirty="0" err="1" smtClean="0"/>
              <a:t>gr</a:t>
            </a:r>
            <a:r>
              <a:rPr lang="en-US" dirty="0" smtClean="0"/>
              <a:t>, us, </a:t>
            </a:r>
            <a:r>
              <a:rPr lang="en-US" dirty="0" err="1" smtClean="0"/>
              <a:t>uk</a:t>
            </a:r>
            <a:r>
              <a:rPr lang="en-US" dirty="0" smtClean="0"/>
              <a:t>, de, </a:t>
            </a:r>
            <a:r>
              <a:rPr lang="en-US" dirty="0" err="1" smtClean="0"/>
              <a:t>fr</a:t>
            </a:r>
            <a:r>
              <a:rPr lang="en-US" dirty="0" smtClean="0"/>
              <a:t>, </a:t>
            </a:r>
            <a:r>
              <a:rPr lang="en-US" dirty="0" err="1" smtClean="0"/>
              <a:t>cn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</a:t>
            </a:fld>
            <a:endParaRPr lang="el-GR" alt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Χώρων ονομάτων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  <p:pic>
        <p:nvPicPr>
          <p:cNvPr id="6" name="Picture 7" descr="07-01.jpg χώρων ονομάτ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556792"/>
            <a:ext cx="79170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3515</TotalTime>
  <Words>2599</Words>
  <Application>Microsoft Office PowerPoint</Application>
  <PresentationFormat>On-screen Show (4:3)</PresentationFormat>
  <Paragraphs>529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Ωκεανός</vt:lpstr>
      <vt:lpstr>Θέμα του Office</vt:lpstr>
      <vt:lpstr>Default Design</vt:lpstr>
      <vt:lpstr>Δίκτυα Επικοινωνιών</vt:lpstr>
      <vt:lpstr>ΕΠΙΠΕΔΟ ΕΦΑΡΜΟΓΗΣ</vt:lpstr>
      <vt:lpstr> Επίπεδο Εφαρμογής</vt:lpstr>
      <vt:lpstr>ΤΟ ΣΥΣΤΗΜΑ ΟΝΟΜΑΤΩΝ ΠΕΡΙΟΧΗΣ</vt:lpstr>
      <vt:lpstr>Σύστημα ονομάτων περιοχής</vt:lpstr>
      <vt:lpstr>Σύστημα ονομάτων περιοχής</vt:lpstr>
      <vt:lpstr>Χώρος ονομάτων</vt:lpstr>
      <vt:lpstr>Χώρος ονομάτων</vt:lpstr>
      <vt:lpstr>Χώρων ονομάτων</vt:lpstr>
      <vt:lpstr>Χώρος ονομάτων</vt:lpstr>
      <vt:lpstr>Χώρος ονομάτων</vt:lpstr>
      <vt:lpstr>Χώρος ονομάτων</vt:lpstr>
      <vt:lpstr>Χώρος ονομάτων</vt:lpstr>
      <vt:lpstr>Εγγραφές πόρων</vt:lpstr>
      <vt:lpstr>Εγγραφές πόρων</vt:lpstr>
      <vt:lpstr>Εγγραφές πόρων</vt:lpstr>
      <vt:lpstr>Εγγραφές πόρων</vt:lpstr>
      <vt:lpstr>Παράδειγμα εγγραφών πόρων</vt:lpstr>
      <vt:lpstr>Εξυπηρετητές ονομάτων (name servers)</vt:lpstr>
      <vt:lpstr>Εξυπηρετητές ονομάτων</vt:lpstr>
      <vt:lpstr>Εξυπηρετητές ονομάτων</vt:lpstr>
      <vt:lpstr>Εξυπηρετητές ονομάτων</vt:lpstr>
      <vt:lpstr>Εξυπηρετητές ονομάτων</vt:lpstr>
      <vt:lpstr>ΗΛΕΚΤΡΟΝΙΚΟ ΤΑΧΥΔΡΟΜΕΙΟ</vt:lpstr>
      <vt:lpstr>Αρχιτεκτονική και υπηρεσίες</vt:lpstr>
      <vt:lpstr>Αρχιτεκτονική και υπηρεσίες</vt:lpstr>
      <vt:lpstr>Αρχιτεκτονική και υπηρεσίες</vt:lpstr>
      <vt:lpstr>Πράκτορας χρήστη</vt:lpstr>
      <vt:lpstr>Πράκτορας χρήστη</vt:lpstr>
      <vt:lpstr>Πράκτορας χρήστη</vt:lpstr>
      <vt:lpstr>Βασικά πεδία κεφαλίδας μηνύματος</vt:lpstr>
      <vt:lpstr>Μεταφορά μηνυμάτων</vt:lpstr>
      <vt:lpstr>Μεταφορά μηνυμάτων</vt:lpstr>
      <vt:lpstr>Μεταφορά μηνυμάτων</vt:lpstr>
      <vt:lpstr>Μεταφορά μηνυμάτων</vt:lpstr>
      <vt:lpstr>Τελική παράδοση</vt:lpstr>
      <vt:lpstr>Τελική παράδοση</vt:lpstr>
      <vt:lpstr>Τελική παράδοση</vt:lpstr>
      <vt:lpstr>Τελική παράδοση</vt:lpstr>
      <vt:lpstr>ΠΑΓΚΟΣΜΙΟΣ ΙΣΤΟΣ</vt:lpstr>
      <vt:lpstr>Εισαγωγή</vt:lpstr>
      <vt:lpstr>Εισαγωγή</vt:lpstr>
      <vt:lpstr>Αρχιτεκτονική επισκόπηση</vt:lpstr>
      <vt:lpstr>Αρχιτεκτονική επισκόπηση</vt:lpstr>
      <vt:lpstr>Αρχιτεκτονική επισκόπηση</vt:lpstr>
      <vt:lpstr>Η πλευρά του πελάτη (Browser)</vt:lpstr>
      <vt:lpstr>Η πλευρά του πελάτη</vt:lpstr>
      <vt:lpstr>Η πλευρά του πελάτη</vt:lpstr>
      <vt:lpstr>Η πλευρά του πελάτη</vt:lpstr>
      <vt:lpstr>Η πλευρά του πελάτη</vt:lpstr>
      <vt:lpstr>Εξυπηρετητής (Web Server)</vt:lpstr>
      <vt:lpstr>Εξυπηρετητής </vt:lpstr>
      <vt:lpstr>Cookies</vt:lpstr>
      <vt:lpstr>Cookies</vt:lpstr>
      <vt:lpstr>Cookies</vt:lpstr>
      <vt:lpstr>Πρωτόκολλο HTTP (HyperText Transfer Protocol)</vt:lpstr>
      <vt:lpstr>Πρωτόκολλο HTTP</vt:lpstr>
      <vt:lpstr>Πρωτόκολλο HTTP</vt:lpstr>
      <vt:lpstr>Ενταμίευση (Caching)</vt:lpstr>
      <vt:lpstr>Ενταμίευση</vt:lpstr>
      <vt:lpstr>Τέλος Ενότητας # 7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370</cp:revision>
  <dcterms:created xsi:type="dcterms:W3CDTF">2013-04-17T07:05:36Z</dcterms:created>
  <dcterms:modified xsi:type="dcterms:W3CDTF">2015-11-26T00:11:51Z</dcterms:modified>
</cp:coreProperties>
</file>