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9"/>
  </p:notesMasterIdLst>
  <p:sldIdLst>
    <p:sldId id="256" r:id="rId3"/>
    <p:sldId id="259" r:id="rId4"/>
    <p:sldId id="257" r:id="rId5"/>
    <p:sldId id="475" r:id="rId6"/>
    <p:sldId id="262" r:id="rId7"/>
    <p:sldId id="374" r:id="rId8"/>
    <p:sldId id="422" r:id="rId9"/>
    <p:sldId id="461" r:id="rId10"/>
    <p:sldId id="423" r:id="rId11"/>
    <p:sldId id="463" r:id="rId12"/>
    <p:sldId id="464" r:id="rId13"/>
    <p:sldId id="462" r:id="rId14"/>
    <p:sldId id="424" r:id="rId15"/>
    <p:sldId id="425" r:id="rId16"/>
    <p:sldId id="465" r:id="rId17"/>
    <p:sldId id="426" r:id="rId18"/>
    <p:sldId id="427" r:id="rId19"/>
    <p:sldId id="467" r:id="rId20"/>
    <p:sldId id="428" r:id="rId21"/>
    <p:sldId id="468" r:id="rId22"/>
    <p:sldId id="429" r:id="rId23"/>
    <p:sldId id="469" r:id="rId24"/>
    <p:sldId id="466" r:id="rId25"/>
    <p:sldId id="430" r:id="rId26"/>
    <p:sldId id="470" r:id="rId27"/>
    <p:sldId id="431" r:id="rId28"/>
    <p:sldId id="471" r:id="rId29"/>
    <p:sldId id="432" r:id="rId30"/>
    <p:sldId id="433" r:id="rId31"/>
    <p:sldId id="472" r:id="rId32"/>
    <p:sldId id="434" r:id="rId33"/>
    <p:sldId id="435" r:id="rId34"/>
    <p:sldId id="436" r:id="rId35"/>
    <p:sldId id="473" r:id="rId36"/>
    <p:sldId id="474" r:id="rId37"/>
    <p:sldId id="437" r:id="rId38"/>
    <p:sldId id="476" r:id="rId39"/>
    <p:sldId id="438" r:id="rId40"/>
    <p:sldId id="439" r:id="rId41"/>
    <p:sldId id="440" r:id="rId42"/>
    <p:sldId id="477" r:id="rId43"/>
    <p:sldId id="441" r:id="rId44"/>
    <p:sldId id="478" r:id="rId45"/>
    <p:sldId id="442" r:id="rId46"/>
    <p:sldId id="443" r:id="rId47"/>
    <p:sldId id="479" r:id="rId48"/>
    <p:sldId id="490" r:id="rId49"/>
    <p:sldId id="444" r:id="rId50"/>
    <p:sldId id="480" r:id="rId51"/>
    <p:sldId id="445" r:id="rId52"/>
    <p:sldId id="446" r:id="rId53"/>
    <p:sldId id="492" r:id="rId54"/>
    <p:sldId id="447" r:id="rId55"/>
    <p:sldId id="448" r:id="rId56"/>
    <p:sldId id="493" r:id="rId57"/>
    <p:sldId id="494" r:id="rId58"/>
    <p:sldId id="450" r:id="rId59"/>
    <p:sldId id="482" r:id="rId60"/>
    <p:sldId id="451" r:id="rId61"/>
    <p:sldId id="452" r:id="rId62"/>
    <p:sldId id="491" r:id="rId63"/>
    <p:sldId id="453" r:id="rId64"/>
    <p:sldId id="483" r:id="rId65"/>
    <p:sldId id="454" r:id="rId66"/>
    <p:sldId id="455" r:id="rId67"/>
    <p:sldId id="485" r:id="rId68"/>
    <p:sldId id="456" r:id="rId69"/>
    <p:sldId id="486" r:id="rId70"/>
    <p:sldId id="457" r:id="rId71"/>
    <p:sldId id="487" r:id="rId72"/>
    <p:sldId id="458" r:id="rId73"/>
    <p:sldId id="488" r:id="rId74"/>
    <p:sldId id="459" r:id="rId75"/>
    <p:sldId id="489" r:id="rId76"/>
    <p:sldId id="460" r:id="rId77"/>
    <p:sldId id="354" r:id="rId7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31.xml"/><Relationship Id="rId18" Type="http://schemas.openxmlformats.org/officeDocument/2006/relationships/slide" Target="slides/slide39.xml"/><Relationship Id="rId26" Type="http://schemas.openxmlformats.org/officeDocument/2006/relationships/slide" Target="slides/slide53.xml"/><Relationship Id="rId3" Type="http://schemas.openxmlformats.org/officeDocument/2006/relationships/slide" Target="slides/slide13.xml"/><Relationship Id="rId21" Type="http://schemas.openxmlformats.org/officeDocument/2006/relationships/slide" Target="slides/slide44.xml"/><Relationship Id="rId34" Type="http://schemas.openxmlformats.org/officeDocument/2006/relationships/slide" Target="slides/slide67.xml"/><Relationship Id="rId7" Type="http://schemas.openxmlformats.org/officeDocument/2006/relationships/slide" Target="slides/slide19.xml"/><Relationship Id="rId12" Type="http://schemas.openxmlformats.org/officeDocument/2006/relationships/slide" Target="slides/slide29.xml"/><Relationship Id="rId17" Type="http://schemas.openxmlformats.org/officeDocument/2006/relationships/slide" Target="slides/slide38.xml"/><Relationship Id="rId25" Type="http://schemas.openxmlformats.org/officeDocument/2006/relationships/slide" Target="slides/slide51.xml"/><Relationship Id="rId33" Type="http://schemas.openxmlformats.org/officeDocument/2006/relationships/slide" Target="slides/slide65.xml"/><Relationship Id="rId38" Type="http://schemas.openxmlformats.org/officeDocument/2006/relationships/slide" Target="slides/slide75.xml"/><Relationship Id="rId2" Type="http://schemas.openxmlformats.org/officeDocument/2006/relationships/slide" Target="slides/slide9.xml"/><Relationship Id="rId16" Type="http://schemas.openxmlformats.org/officeDocument/2006/relationships/slide" Target="slides/slide36.xml"/><Relationship Id="rId20" Type="http://schemas.openxmlformats.org/officeDocument/2006/relationships/slide" Target="slides/slide42.xml"/><Relationship Id="rId29" Type="http://schemas.openxmlformats.org/officeDocument/2006/relationships/slide" Target="slides/slide59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11" Type="http://schemas.openxmlformats.org/officeDocument/2006/relationships/slide" Target="slides/slide28.xml"/><Relationship Id="rId24" Type="http://schemas.openxmlformats.org/officeDocument/2006/relationships/slide" Target="slides/slide50.xml"/><Relationship Id="rId32" Type="http://schemas.openxmlformats.org/officeDocument/2006/relationships/slide" Target="slides/slide64.xml"/><Relationship Id="rId37" Type="http://schemas.openxmlformats.org/officeDocument/2006/relationships/slide" Target="slides/slide73.xml"/><Relationship Id="rId5" Type="http://schemas.openxmlformats.org/officeDocument/2006/relationships/slide" Target="slides/slide16.xml"/><Relationship Id="rId15" Type="http://schemas.openxmlformats.org/officeDocument/2006/relationships/slide" Target="slides/slide33.xml"/><Relationship Id="rId23" Type="http://schemas.openxmlformats.org/officeDocument/2006/relationships/slide" Target="slides/slide48.xml"/><Relationship Id="rId28" Type="http://schemas.openxmlformats.org/officeDocument/2006/relationships/slide" Target="slides/slide57.xml"/><Relationship Id="rId36" Type="http://schemas.openxmlformats.org/officeDocument/2006/relationships/slide" Target="slides/slide71.xml"/><Relationship Id="rId10" Type="http://schemas.openxmlformats.org/officeDocument/2006/relationships/slide" Target="slides/slide26.xml"/><Relationship Id="rId19" Type="http://schemas.openxmlformats.org/officeDocument/2006/relationships/slide" Target="slides/slide40.xml"/><Relationship Id="rId31" Type="http://schemas.openxmlformats.org/officeDocument/2006/relationships/slide" Target="slides/slide62.xml"/><Relationship Id="rId4" Type="http://schemas.openxmlformats.org/officeDocument/2006/relationships/slide" Target="slides/slide14.xml"/><Relationship Id="rId9" Type="http://schemas.openxmlformats.org/officeDocument/2006/relationships/slide" Target="slides/slide24.xml"/><Relationship Id="rId14" Type="http://schemas.openxmlformats.org/officeDocument/2006/relationships/slide" Target="slides/slide32.xml"/><Relationship Id="rId22" Type="http://schemas.openxmlformats.org/officeDocument/2006/relationships/slide" Target="slides/slide45.xml"/><Relationship Id="rId27" Type="http://schemas.openxmlformats.org/officeDocument/2006/relationships/slide" Target="slides/slide54.xml"/><Relationship Id="rId30" Type="http://schemas.openxmlformats.org/officeDocument/2006/relationships/slide" Target="slides/slide60.xml"/><Relationship Id="rId35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Διάταξη </a:t>
            </a:r>
            <a:r>
              <a:rPr lang="el-GR" sz="2800" dirty="0" smtClean="0"/>
              <a:t>συμβάντων, καθολικές </a:t>
            </a:r>
            <a:r>
              <a:rPr lang="el-GR" sz="2800" dirty="0"/>
              <a:t>καταστάσεις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(2 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Ολίσθηση </a:t>
            </a:r>
            <a:r>
              <a:rPr lang="en-US" altLang="el-GR" dirty="0"/>
              <a:t>(drift) </a:t>
            </a:r>
            <a:r>
              <a:rPr lang="el-GR" altLang="el-GR" dirty="0" err="1" smtClean="0"/>
              <a:t>χρονιστή</a:t>
            </a:r>
            <a:endParaRPr lang="el-GR" altLang="el-GR" dirty="0"/>
          </a:p>
          <a:p>
            <a:pPr lvl="1"/>
            <a:r>
              <a:rPr lang="el-GR" altLang="el-GR" dirty="0"/>
              <a:t>Η συχνότητα </a:t>
            </a:r>
            <a:r>
              <a:rPr lang="el-GR" altLang="el-GR" dirty="0" smtClean="0"/>
              <a:t>αποκλίνει </a:t>
            </a:r>
            <a:r>
              <a:rPr lang="el-GR" altLang="el-GR" dirty="0"/>
              <a:t>από το ιδανικό</a:t>
            </a:r>
          </a:p>
          <a:p>
            <a:pPr lvl="2"/>
            <a:r>
              <a:rPr lang="el-GR" altLang="el-GR" dirty="0"/>
              <a:t>Απόκλιση από ένα ιδανικό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αναφοράς</a:t>
            </a:r>
            <a:endParaRPr lang="el-GR" altLang="el-GR" dirty="0"/>
          </a:p>
          <a:p>
            <a:pPr lvl="1"/>
            <a:r>
              <a:rPr lang="el-GR" dirty="0" smtClean="0"/>
              <a:t>Έστω </a:t>
            </a:r>
            <a:r>
              <a:rPr lang="el-GR" dirty="0" err="1" smtClean="0"/>
              <a:t>χρονιστής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και χρονικές στιγμές </a:t>
            </a:r>
            <a:r>
              <a:rPr lang="en-US" dirty="0" smtClean="0"/>
              <a:t>t </a:t>
            </a:r>
            <a:r>
              <a:rPr lang="el-GR" dirty="0" smtClean="0"/>
              <a:t>και </a:t>
            </a:r>
            <a:r>
              <a:rPr lang="en-US" dirty="0" smtClean="0"/>
              <a:t>t’ </a:t>
            </a:r>
          </a:p>
          <a:p>
            <a:pPr lvl="2"/>
            <a:r>
              <a:rPr lang="el-GR" dirty="0" smtClean="0"/>
              <a:t>Οι τιμές </a:t>
            </a:r>
            <a:r>
              <a:rPr lang="en-US" dirty="0" smtClean="0"/>
              <a:t>t’&gt;t</a:t>
            </a:r>
            <a:r>
              <a:rPr lang="el-GR" dirty="0" smtClean="0"/>
              <a:t> ορίζονται από </a:t>
            </a:r>
            <a:r>
              <a:rPr lang="el-GR" dirty="0" err="1" smtClean="0"/>
              <a:t>χρονιστή</a:t>
            </a:r>
            <a:r>
              <a:rPr lang="el-GR" dirty="0" smtClean="0"/>
              <a:t> αναφοράς</a:t>
            </a:r>
            <a:endParaRPr lang="en-US" dirty="0"/>
          </a:p>
          <a:p>
            <a:pPr lvl="1"/>
            <a:r>
              <a:rPr lang="el-GR" dirty="0" smtClean="0"/>
              <a:t>Ο ρυθμός ολίσθησης </a:t>
            </a:r>
            <a:r>
              <a:rPr lang="en-US" dirty="0" smtClean="0"/>
              <a:t>r</a:t>
            </a:r>
            <a:r>
              <a:rPr lang="el-GR" dirty="0" smtClean="0"/>
              <a:t> ορίζεται ως εξής</a:t>
            </a:r>
          </a:p>
          <a:p>
            <a:pPr lvl="2"/>
            <a:r>
              <a:rPr lang="en-US" dirty="0" smtClean="0"/>
              <a:t>r=[C(t’)-C(t)]/(t’-t)-1=</a:t>
            </a:r>
            <a:r>
              <a:rPr lang="en-US" dirty="0" err="1" smtClean="0"/>
              <a:t>dC</a:t>
            </a:r>
            <a:r>
              <a:rPr lang="en-US" dirty="0" smtClean="0"/>
              <a:t>/dt-1</a:t>
            </a:r>
          </a:p>
          <a:p>
            <a:pPr lvl="2"/>
            <a:r>
              <a:rPr lang="el-GR" dirty="0" smtClean="0"/>
              <a:t>Ιδανικά </a:t>
            </a:r>
            <a:r>
              <a:rPr lang="en-US" dirty="0" smtClean="0"/>
              <a:t>r=0</a:t>
            </a:r>
            <a:r>
              <a:rPr lang="el-GR" dirty="0" smtClean="0"/>
              <a:t>, γιατί </a:t>
            </a:r>
            <a:r>
              <a:rPr lang="en-US" dirty="0" err="1" smtClean="0"/>
              <a:t>dC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=1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333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(3 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Μέγιστος ρυθμός ολίσθησης</a:t>
            </a:r>
          </a:p>
          <a:p>
            <a:pPr lvl="1"/>
            <a:r>
              <a:rPr lang="el-GR" altLang="el-GR" dirty="0" smtClean="0"/>
              <a:t>Ορίζεται από τον κατασκευαστή του </a:t>
            </a:r>
            <a:r>
              <a:rPr lang="el-GR" altLang="el-GR" dirty="0" err="1" smtClean="0"/>
              <a:t>χρονιστή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|</a:t>
            </a:r>
            <a:r>
              <a:rPr lang="en-US" altLang="el-GR" dirty="0" err="1" smtClean="0"/>
              <a:t>dC</a:t>
            </a:r>
            <a:r>
              <a:rPr lang="en-US" altLang="el-GR" dirty="0" smtClean="0"/>
              <a:t>/dt-1| </a:t>
            </a:r>
            <a:r>
              <a:rPr lang="en-US" altLang="el-GR" dirty="0"/>
              <a:t>≤</a:t>
            </a:r>
            <a:r>
              <a:rPr lang="el-GR" altLang="el-GR" dirty="0" smtClean="0"/>
              <a:t> ρ</a:t>
            </a:r>
          </a:p>
          <a:p>
            <a:r>
              <a:rPr lang="el-GR" altLang="el-GR" dirty="0" err="1" smtClean="0"/>
              <a:t>Λόξωση</a:t>
            </a:r>
            <a:r>
              <a:rPr lang="el-GR" altLang="el-GR" dirty="0" smtClean="0"/>
              <a:t> </a:t>
            </a:r>
            <a:r>
              <a:rPr lang="en-US" altLang="el-GR" dirty="0"/>
              <a:t>(skew) </a:t>
            </a:r>
            <a:r>
              <a:rPr lang="el-GR" altLang="el-GR" dirty="0" err="1"/>
              <a:t>χρονιστών</a:t>
            </a:r>
            <a:endParaRPr lang="el-GR" altLang="el-GR" dirty="0"/>
          </a:p>
          <a:p>
            <a:pPr lvl="1"/>
            <a:r>
              <a:rPr lang="el-GR" altLang="el-GR" dirty="0"/>
              <a:t>Οι διάφορες μηχανές αποκλίνουν μεταξύ τους</a:t>
            </a:r>
          </a:p>
          <a:p>
            <a:pPr lvl="2"/>
            <a:r>
              <a:rPr lang="el-GR" altLang="el-GR" dirty="0"/>
              <a:t>Η </a:t>
            </a:r>
            <a:r>
              <a:rPr lang="el-GR" altLang="el-GR" dirty="0" err="1"/>
              <a:t>λόξωση</a:t>
            </a:r>
            <a:r>
              <a:rPr lang="el-GR" altLang="el-GR" dirty="0"/>
              <a:t> εξαρτάται από </a:t>
            </a:r>
            <a:r>
              <a:rPr lang="el-GR" altLang="el-GR" dirty="0" smtClean="0"/>
              <a:t>τις ολισθήσεις των </a:t>
            </a:r>
            <a:r>
              <a:rPr lang="el-GR" altLang="el-GR" dirty="0" err="1" smtClean="0"/>
              <a:t>χρονιστών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Κάθε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μπορεί να ολισθαίνει διαφορετικά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55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Εξωτερικός συγχρονισμός</a:t>
            </a:r>
          </a:p>
          <a:p>
            <a:pPr lvl="1"/>
            <a:r>
              <a:rPr lang="el-GR" altLang="el-GR" dirty="0"/>
              <a:t>Συγχρονισμός διεργασιών με </a:t>
            </a:r>
            <a:r>
              <a:rPr lang="el-GR" altLang="el-GR" dirty="0" smtClean="0"/>
              <a:t>εξωτερική πηγή</a:t>
            </a:r>
            <a:endParaRPr lang="el-GR" altLang="el-GR" dirty="0"/>
          </a:p>
          <a:p>
            <a:pPr lvl="1"/>
            <a:r>
              <a:rPr lang="el-GR" altLang="el-GR" dirty="0"/>
              <a:t>Έστω </a:t>
            </a:r>
            <a:r>
              <a:rPr lang="el-GR" altLang="el-GR" dirty="0" smtClean="0"/>
              <a:t>φράγμα </a:t>
            </a:r>
            <a:r>
              <a:rPr lang="el-GR" altLang="el-GR" dirty="0"/>
              <a:t>συγχρονισμού δ</a:t>
            </a:r>
            <a:r>
              <a:rPr lang="en-US" altLang="el-GR" dirty="0" smtClean="0"/>
              <a:t>&gt;0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Έστω μια </a:t>
            </a:r>
            <a:r>
              <a:rPr lang="el-GR" altLang="el-GR" dirty="0"/>
              <a:t>πηγή </a:t>
            </a:r>
            <a:r>
              <a:rPr lang="el-GR" altLang="el-GR" dirty="0" smtClean="0"/>
              <a:t>χρόνου αναφοράς </a:t>
            </a:r>
            <a:r>
              <a:rPr lang="en-US" altLang="el-GR" dirty="0" smtClean="0"/>
              <a:t>R</a:t>
            </a:r>
            <a:endParaRPr lang="el-GR" altLang="el-GR" dirty="0"/>
          </a:p>
          <a:p>
            <a:pPr lvl="1"/>
            <a:r>
              <a:rPr lang="el-GR" altLang="el-GR" dirty="0"/>
              <a:t>Θέλουμε </a:t>
            </a:r>
            <a:r>
              <a:rPr lang="en-US" altLang="el-GR" dirty="0" smtClean="0"/>
              <a:t>|C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(t)-</a:t>
            </a:r>
            <a:r>
              <a:rPr lang="en-US" altLang="el-GR" dirty="0"/>
              <a:t> R(t</a:t>
            </a:r>
            <a:r>
              <a:rPr lang="en-US" altLang="el-GR" dirty="0" smtClean="0"/>
              <a:t>)| </a:t>
            </a:r>
            <a:r>
              <a:rPr lang="en-US" altLang="el-GR" dirty="0"/>
              <a:t>&lt; </a:t>
            </a:r>
            <a:r>
              <a:rPr lang="el-GR" altLang="el-GR" dirty="0" smtClean="0"/>
              <a:t>δ </a:t>
            </a:r>
          </a:p>
          <a:p>
            <a:pPr lvl="2"/>
            <a:r>
              <a:rPr lang="el-GR" altLang="el-GR" dirty="0" smtClean="0"/>
              <a:t>Για </a:t>
            </a:r>
            <a:r>
              <a:rPr lang="el-GR" altLang="el-GR" dirty="0"/>
              <a:t>κάθε διεργασία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l-GR" altLang="el-GR" dirty="0" smtClean="0"/>
              <a:t>για κάθε στιγμή </a:t>
            </a:r>
            <a:r>
              <a:rPr lang="en-US" altLang="el-GR" dirty="0" smtClean="0"/>
              <a:t>t</a:t>
            </a:r>
            <a:endParaRPr lang="en-US" altLang="el-GR" dirty="0"/>
          </a:p>
          <a:p>
            <a:pPr lvl="2"/>
            <a:r>
              <a:rPr lang="el-GR" altLang="el-GR" dirty="0" smtClean="0"/>
              <a:t>Ο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είναι </a:t>
            </a:r>
            <a:r>
              <a:rPr lang="el-GR" altLang="el-GR" dirty="0" smtClean="0"/>
              <a:t>ακριβ</a:t>
            </a:r>
            <a:r>
              <a:rPr lang="el-GR" altLang="el-GR" dirty="0"/>
              <a:t>ή</a:t>
            </a:r>
            <a:r>
              <a:rPr lang="el-GR" altLang="el-GR" dirty="0" smtClean="0"/>
              <a:t>ς </a:t>
            </a:r>
            <a:r>
              <a:rPr lang="el-GR" altLang="el-GR" dirty="0"/>
              <a:t>μέσα στο φράγμα </a:t>
            </a:r>
            <a:r>
              <a:rPr lang="el-GR" altLang="el-GR" dirty="0" smtClean="0"/>
              <a:t>δ</a:t>
            </a:r>
          </a:p>
          <a:p>
            <a:pPr lvl="2"/>
            <a:r>
              <a:rPr lang="el-GR" altLang="el-GR" dirty="0" smtClean="0"/>
              <a:t>Βάση: χρόνος </a:t>
            </a:r>
            <a:r>
              <a:rPr lang="en-US" altLang="el-GR" dirty="0" smtClean="0"/>
              <a:t>UTC</a:t>
            </a:r>
            <a:r>
              <a:rPr lang="el-GR" altLang="el-GR" dirty="0" smtClean="0"/>
              <a:t> μέσω επίγειας μετάδοσης ή </a:t>
            </a:r>
            <a:r>
              <a:rPr lang="en-US" altLang="el-GR" dirty="0" smtClean="0"/>
              <a:t>GPS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78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Εσωτερικός συγχρονισμός</a:t>
            </a:r>
          </a:p>
          <a:p>
            <a:pPr lvl="1" eaLnBrk="1" hangingPunct="1"/>
            <a:r>
              <a:rPr lang="el-GR" altLang="el-GR" dirty="0" smtClean="0"/>
              <a:t>Συγχρονισμός διεργασιών μεταξύ τους </a:t>
            </a:r>
          </a:p>
          <a:p>
            <a:pPr lvl="1" eaLnBrk="1" hangingPunct="1"/>
            <a:r>
              <a:rPr lang="el-GR" altLang="el-GR" dirty="0" smtClean="0"/>
              <a:t>Έστω φράγμα συγχρονισμού δ</a:t>
            </a:r>
            <a:r>
              <a:rPr lang="en-US" altLang="el-GR" dirty="0" smtClean="0"/>
              <a:t>&gt;0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Θέλουμε </a:t>
            </a:r>
            <a:r>
              <a:rPr lang="en-US" altLang="el-GR" dirty="0" smtClean="0"/>
              <a:t>|C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(t)</a:t>
            </a:r>
            <a:r>
              <a:rPr lang="el-GR" altLang="el-GR" dirty="0" smtClean="0"/>
              <a:t> - </a:t>
            </a:r>
            <a:r>
              <a:rPr lang="en-US" altLang="el-GR" dirty="0" err="1" smtClean="0"/>
              <a:t>C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(t)| &lt; </a:t>
            </a:r>
            <a:r>
              <a:rPr lang="el-GR" altLang="el-GR" dirty="0" smtClean="0"/>
              <a:t>δ</a:t>
            </a:r>
          </a:p>
          <a:p>
            <a:pPr lvl="2"/>
            <a:r>
              <a:rPr lang="el-GR" altLang="el-GR" dirty="0"/>
              <a:t>Για κάθε διεργασία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n-US" altLang="el-GR" dirty="0"/>
              <a:t> </a:t>
            </a:r>
            <a:r>
              <a:rPr lang="el-GR" altLang="el-GR" dirty="0"/>
              <a:t>και για κάθε στιγμή </a:t>
            </a:r>
            <a:r>
              <a:rPr lang="en-US" altLang="el-GR" dirty="0"/>
              <a:t>t</a:t>
            </a:r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συμφωνούν μέσα στο φράγμα δ</a:t>
            </a:r>
          </a:p>
          <a:p>
            <a:pPr eaLnBrk="1" hangingPunct="1"/>
            <a:r>
              <a:rPr lang="el-GR" altLang="el-GR" dirty="0" smtClean="0"/>
              <a:t>Σχέση εξωτερικού - εσωτερικού συγχρονισμού</a:t>
            </a:r>
          </a:p>
          <a:p>
            <a:pPr lvl="1" eaLnBrk="1" hangingPunct="1"/>
            <a:r>
              <a:rPr lang="el-GR" altLang="el-GR" dirty="0" smtClean="0"/>
              <a:t>Έστω εξωτερικός με φράγμα δ</a:t>
            </a:r>
          </a:p>
          <a:p>
            <a:pPr lvl="1" eaLnBrk="1" hangingPunct="1"/>
            <a:r>
              <a:rPr lang="el-GR" altLang="el-GR" dirty="0" smtClean="0"/>
              <a:t>Τότε και εσωτερικός με φράγμα </a:t>
            </a:r>
            <a:r>
              <a:rPr lang="en-US" altLang="el-GR" dirty="0" smtClean="0"/>
              <a:t>2</a:t>
            </a:r>
            <a:r>
              <a:rPr lang="el-GR" altLang="el-GR" dirty="0"/>
              <a:t>δ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0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Φυσικοί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Μονότονο ρολόι</a:t>
            </a:r>
          </a:p>
          <a:p>
            <a:pPr lvl="1" eaLnBrk="1" hangingPunct="1"/>
            <a:r>
              <a:rPr lang="el-GR" altLang="el-GR" dirty="0" smtClean="0"/>
              <a:t>Απλά αυξάνεται συνεχώς</a:t>
            </a:r>
          </a:p>
          <a:p>
            <a:pPr lvl="1"/>
            <a:r>
              <a:rPr lang="en-US" altLang="el-GR" dirty="0" smtClean="0"/>
              <a:t>t’ &gt; t </a:t>
            </a:r>
            <a:r>
              <a:rPr lang="en-US" altLang="el-GR" dirty="0">
                <a:sym typeface="Symbol" pitchFamily="18" charset="2"/>
              </a:rPr>
              <a:t></a:t>
            </a:r>
            <a:r>
              <a:rPr lang="en-US" altLang="el-GR" dirty="0" smtClean="0"/>
              <a:t> C(t’) &gt; C(t)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Περιέργως, αυτό αρκεί σε πολλές περιπτώσεις</a:t>
            </a:r>
            <a:r>
              <a:rPr lang="en-US" altLang="el-GR" dirty="0" smtClean="0"/>
              <a:t>!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Πιο ισχυρή απαίτηση: όχι άλματα</a:t>
            </a:r>
          </a:p>
          <a:p>
            <a:pPr lvl="2"/>
            <a:r>
              <a:rPr lang="el-GR" altLang="el-GR" dirty="0" smtClean="0"/>
              <a:t>Σταδιακή και όχι απότομη αλλαγή χρόνου</a:t>
            </a:r>
          </a:p>
          <a:p>
            <a:pPr lvl="2"/>
            <a:r>
              <a:rPr lang="el-GR" altLang="el-GR" dirty="0" smtClean="0"/>
              <a:t>Απαιτείται μετά από διαδικασία συγχρονισμού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35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του </a:t>
            </a:r>
            <a:r>
              <a:rPr lang="en-US" altLang="el-GR" dirty="0" smtClean="0"/>
              <a:t>Cristian</a:t>
            </a:r>
            <a:r>
              <a:rPr lang="el-GR" altLang="el-GR" dirty="0" smtClean="0"/>
              <a:t> (1 από 2)</a:t>
            </a:r>
            <a:endParaRPr lang="en-US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Εξωτερικός </a:t>
            </a:r>
            <a:r>
              <a:rPr lang="el-GR" altLang="el-GR" dirty="0"/>
              <a:t>συγχρονισμός με </a:t>
            </a:r>
            <a:r>
              <a:rPr lang="el-GR" altLang="el-GR" dirty="0" smtClean="0"/>
              <a:t>εξυπηρετητή</a:t>
            </a:r>
            <a:endParaRPr lang="el-GR" altLang="el-GR" dirty="0"/>
          </a:p>
          <a:p>
            <a:pPr lvl="1"/>
            <a:r>
              <a:rPr lang="el-GR" altLang="el-GR" dirty="0"/>
              <a:t>Μηχανή με ρολόι </a:t>
            </a:r>
            <a:r>
              <a:rPr lang="en-US" altLang="el-GR" dirty="0"/>
              <a:t>UTC</a:t>
            </a:r>
            <a:r>
              <a:rPr lang="el-GR" altLang="el-GR" dirty="0"/>
              <a:t> ή απλά αξιόπιστη </a:t>
            </a:r>
            <a:r>
              <a:rPr lang="el-GR" altLang="el-GR" dirty="0" smtClean="0"/>
              <a:t>πηγή</a:t>
            </a:r>
            <a:endParaRPr lang="el-GR" altLang="el-GR" dirty="0"/>
          </a:p>
          <a:p>
            <a:r>
              <a:rPr lang="el-GR" altLang="el-GR" dirty="0"/>
              <a:t>Περιοδικά </a:t>
            </a:r>
            <a:r>
              <a:rPr lang="el-GR" altLang="el-GR" dirty="0" smtClean="0"/>
              <a:t>η διεργασία </a:t>
            </a:r>
            <a:r>
              <a:rPr lang="en-US" altLang="el-GR" dirty="0"/>
              <a:t>p</a:t>
            </a:r>
            <a:r>
              <a:rPr lang="el-GR" altLang="el-GR" dirty="0"/>
              <a:t> στέλνει </a:t>
            </a:r>
            <a:r>
              <a:rPr lang="el-GR" altLang="el-GR" dirty="0" smtClean="0"/>
              <a:t>μήνυμα </a:t>
            </a:r>
            <a:r>
              <a:rPr lang="en-US" altLang="el-GR" dirty="0" err="1"/>
              <a:t>m</a:t>
            </a:r>
            <a:r>
              <a:rPr lang="en-US" altLang="el-GR" baseline="-25000" dirty="0" err="1"/>
              <a:t>r</a:t>
            </a:r>
            <a:endParaRPr lang="el-GR" altLang="el-GR" baseline="-25000" dirty="0"/>
          </a:p>
          <a:p>
            <a:pPr lvl="1"/>
            <a:r>
              <a:rPr lang="el-GR" altLang="el-GR" dirty="0"/>
              <a:t>Ο εξυπηρετητής επιστρέφει </a:t>
            </a:r>
            <a:r>
              <a:rPr lang="en-US" altLang="el-GR" dirty="0" err="1" smtClean="0"/>
              <a:t>m</a:t>
            </a:r>
            <a:r>
              <a:rPr lang="en-US" altLang="el-GR" baseline="-25000" dirty="0" err="1" smtClean="0"/>
              <a:t>t</a:t>
            </a:r>
            <a:r>
              <a:rPr lang="en-US" altLang="el-GR" dirty="0" smtClean="0"/>
              <a:t> </a:t>
            </a:r>
            <a:r>
              <a:rPr lang="el-GR" altLang="el-GR" dirty="0"/>
              <a:t>με </a:t>
            </a:r>
            <a:r>
              <a:rPr lang="el-GR" altLang="el-GR" dirty="0" smtClean="0"/>
              <a:t>την ώρα </a:t>
            </a:r>
            <a:r>
              <a:rPr lang="en-US" altLang="el-GR" dirty="0" smtClean="0"/>
              <a:t>t</a:t>
            </a:r>
            <a:endParaRPr lang="el-GR" altLang="el-GR" dirty="0" smtClean="0"/>
          </a:p>
          <a:p>
            <a:r>
              <a:rPr lang="el-GR" altLang="el-GR" dirty="0" smtClean="0"/>
              <a:t>Δεν αλλάζουμε απλά το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Δεν ξέρουμε πόσο χρόνο απαίτησε το </a:t>
            </a:r>
            <a:r>
              <a:rPr lang="en-US" altLang="el-GR" dirty="0" err="1" smtClean="0"/>
              <a:t>m</a:t>
            </a:r>
            <a:r>
              <a:rPr lang="en-US" altLang="el-GR" baseline="-25000" dirty="0" err="1" smtClean="0"/>
              <a:t>t</a:t>
            </a:r>
            <a:endParaRPr lang="en-US" altLang="el-GR" baseline="-25000" dirty="0" smtClean="0"/>
          </a:p>
          <a:p>
            <a:pPr lvl="1"/>
            <a:r>
              <a:rPr lang="el-GR" altLang="el-GR" dirty="0" smtClean="0"/>
              <a:t>Πρέπει να εκτιμήσουμε καθυστέρηση μετάδοσης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406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του </a:t>
            </a:r>
            <a:r>
              <a:rPr lang="en-US" altLang="el-GR" dirty="0"/>
              <a:t>Cristian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Υπολογίζουμε την καθυστέρηση</a:t>
            </a:r>
          </a:p>
          <a:p>
            <a:pPr lvl="1"/>
            <a:r>
              <a:rPr lang="el-GR" altLang="el-GR" dirty="0" smtClean="0"/>
              <a:t>Καταγράφουμε το χρόνο μετ’ επιστροφής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r</a:t>
            </a:r>
            <a:endParaRPr lang="en-US" altLang="el-GR" baseline="-25000" dirty="0" smtClean="0"/>
          </a:p>
          <a:p>
            <a:pPr lvl="1"/>
            <a:r>
              <a:rPr lang="el-GR" altLang="el-GR" dirty="0" smtClean="0"/>
              <a:t>Θέτουμε το ρολόι σε </a:t>
            </a:r>
            <a:r>
              <a:rPr lang="en-US" altLang="el-GR" dirty="0" err="1" smtClean="0"/>
              <a:t>t+T</a:t>
            </a:r>
            <a:r>
              <a:rPr lang="en-US" altLang="el-GR" baseline="-25000" dirty="0" err="1" smtClean="0"/>
              <a:t>r</a:t>
            </a:r>
            <a:r>
              <a:rPr lang="en-US" altLang="el-GR" dirty="0" smtClean="0"/>
              <a:t>/2</a:t>
            </a:r>
            <a:endParaRPr lang="el-GR" altLang="el-GR" dirty="0" smtClean="0"/>
          </a:p>
          <a:p>
            <a:r>
              <a:rPr lang="el-GR" altLang="el-GR" dirty="0" smtClean="0"/>
              <a:t>Υπόθεση</a:t>
            </a:r>
            <a:r>
              <a:rPr lang="en-US" altLang="el-GR" dirty="0" smtClean="0"/>
              <a:t>: </a:t>
            </a:r>
            <a:r>
              <a:rPr lang="el-GR" altLang="el-GR" dirty="0" smtClean="0"/>
              <a:t>οι καθυστερήσεις είναι συμμετρικές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Συνήθως ισχύει σε κοντινές μηχανές</a:t>
            </a:r>
          </a:p>
          <a:p>
            <a:r>
              <a:rPr lang="el-GR" altLang="el-GR" dirty="0" smtClean="0"/>
              <a:t>Υπόθεση: δεν υπάρχει χρόνος επεξεργασίας</a:t>
            </a:r>
          </a:p>
          <a:p>
            <a:pPr lvl="1"/>
            <a:r>
              <a:rPr lang="el-GR" altLang="el-GR" dirty="0" smtClean="0"/>
              <a:t>Αν υπάρχει, συνυπολογίζεται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Berkeley (1 </a:t>
            </a:r>
            <a:r>
              <a:rPr lang="el-GR" dirty="0" smtClean="0"/>
              <a:t>από 2)</a:t>
            </a:r>
            <a:endParaRPr lang="el-GR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</a:t>
            </a:r>
            <a:r>
              <a:rPr lang="el-GR" altLang="el-GR" dirty="0" smtClean="0"/>
              <a:t>σωτερικός συγχρονισμός σε ένα δίκτυο</a:t>
            </a:r>
          </a:p>
          <a:p>
            <a:pPr lvl="1"/>
            <a:r>
              <a:rPr lang="el-GR" altLang="el-GR" dirty="0" smtClean="0"/>
              <a:t>Προτάθηκε για μηχανές με </a:t>
            </a:r>
            <a:r>
              <a:rPr lang="en-US" altLang="el-GR" dirty="0" smtClean="0"/>
              <a:t>Berkeley UNIX</a:t>
            </a:r>
            <a:endParaRPr lang="el-GR" altLang="el-GR" dirty="0" smtClean="0"/>
          </a:p>
          <a:p>
            <a:r>
              <a:rPr lang="el-GR" altLang="el-GR" dirty="0" smtClean="0"/>
              <a:t>Λειτουργεί αντίστροφα από αλγόριθμο </a:t>
            </a:r>
            <a:r>
              <a:rPr lang="en-US" altLang="el-GR" dirty="0" smtClean="0"/>
              <a:t>Cristian</a:t>
            </a:r>
          </a:p>
          <a:p>
            <a:pPr lvl="1"/>
            <a:r>
              <a:rPr lang="el-GR" altLang="el-GR" dirty="0" smtClean="0"/>
              <a:t>Ένας υπολογιστής επιλέγεται ως κύριος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Περιοδικά ο κύριος ζητάει τις τιμές των υπηρετών</a:t>
            </a:r>
          </a:p>
          <a:p>
            <a:pPr lvl="1"/>
            <a:r>
              <a:rPr lang="el-GR" altLang="el-GR" dirty="0" smtClean="0"/>
              <a:t>Εκτιμά τοπικές ώρες συνεκτιμώντας καθυστερήσεις</a:t>
            </a:r>
          </a:p>
          <a:p>
            <a:pPr lvl="1"/>
            <a:r>
              <a:rPr lang="el-GR" altLang="el-GR" dirty="0" smtClean="0"/>
              <a:t>Υπολογισμός του μέσου όρου</a:t>
            </a:r>
          </a:p>
          <a:p>
            <a:pPr lvl="1"/>
            <a:r>
              <a:rPr lang="el-GR" altLang="el-GR" dirty="0" smtClean="0"/>
              <a:t>Αποστολή διορθώσεων (+ ή -) στους υπηρέτες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2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Αλγόριθμος </a:t>
            </a:r>
            <a:r>
              <a:rPr lang="en-US" dirty="0"/>
              <a:t>Berkeley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Αποφυγή </a:t>
            </a:r>
            <a:r>
              <a:rPr lang="el-GR" altLang="el-GR" dirty="0"/>
              <a:t>προβληματικών </a:t>
            </a:r>
            <a:r>
              <a:rPr lang="el-GR" altLang="el-GR" dirty="0" err="1" smtClean="0"/>
              <a:t>χρονιστών</a:t>
            </a:r>
            <a:endParaRPr lang="el-GR" altLang="el-GR" dirty="0"/>
          </a:p>
          <a:p>
            <a:pPr lvl="1"/>
            <a:r>
              <a:rPr lang="el-GR" altLang="el-GR" dirty="0"/>
              <a:t>Οι ακραίες τιμές δεν </a:t>
            </a:r>
            <a:r>
              <a:rPr lang="el-GR" altLang="el-GR" dirty="0" smtClean="0"/>
              <a:t>υπολογίζονται</a:t>
            </a:r>
            <a:endParaRPr lang="el-GR" altLang="el-GR" dirty="0"/>
          </a:p>
          <a:p>
            <a:pPr lvl="1"/>
            <a:r>
              <a:rPr lang="el-GR" altLang="el-GR" dirty="0" smtClean="0"/>
              <a:t>Ελαττωματικός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αγνοείται</a:t>
            </a:r>
            <a:endParaRPr lang="el-GR" altLang="el-GR" dirty="0"/>
          </a:p>
          <a:p>
            <a:r>
              <a:rPr lang="el-GR" altLang="el-GR" dirty="0"/>
              <a:t>Απαιτεί αλγόριθμο εκλογής αρχηγού (</a:t>
            </a:r>
            <a:r>
              <a:rPr lang="en-US" altLang="el-GR" dirty="0"/>
              <a:t>master)</a:t>
            </a:r>
            <a:endParaRPr lang="el-GR" altLang="el-GR" dirty="0"/>
          </a:p>
          <a:p>
            <a:r>
              <a:rPr lang="el-GR" altLang="el-GR" dirty="0" smtClean="0"/>
              <a:t>Ο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του κυρίου δεν </a:t>
            </a:r>
            <a:r>
              <a:rPr lang="el-GR" altLang="el-GR" dirty="0"/>
              <a:t>είναι </a:t>
            </a:r>
            <a:r>
              <a:rPr lang="el-GR" altLang="el-GR" dirty="0" smtClean="0"/>
              <a:t>«σωστός»</a:t>
            </a:r>
            <a:endParaRPr lang="el-GR" altLang="el-GR" dirty="0"/>
          </a:p>
          <a:p>
            <a:pPr lvl="1"/>
            <a:r>
              <a:rPr lang="el-GR" altLang="el-GR" dirty="0" smtClean="0"/>
              <a:t>Μπορεί να είναι ένας απλός </a:t>
            </a:r>
            <a:r>
              <a:rPr lang="el-GR" altLang="el-GR" dirty="0" err="1" smtClean="0"/>
              <a:t>χρονιστής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Άλλωστε </a:t>
            </a:r>
            <a:r>
              <a:rPr lang="el-GR" altLang="el-GR" dirty="0"/>
              <a:t>ο συγχρονισμός είναι </a:t>
            </a:r>
            <a:r>
              <a:rPr lang="el-GR" altLang="el-GR" dirty="0" smtClean="0"/>
              <a:t>εσωτερικός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4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Πρωτόκολλο ώρας δικτύου </a:t>
            </a:r>
            <a:r>
              <a:rPr lang="el-GR" altLang="el-GR" dirty="0" smtClean="0"/>
              <a:t>(1 από 4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Πρωτόκολλο ώρας δικτύου (</a:t>
            </a:r>
            <a:r>
              <a:rPr lang="en-US" altLang="el-GR" dirty="0" smtClean="0"/>
              <a:t>NTP)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Αρχιτεκτονική υπηρεσίας ώρας </a:t>
            </a:r>
          </a:p>
          <a:p>
            <a:pPr lvl="1" eaLnBrk="1" hangingPunct="1"/>
            <a:r>
              <a:rPr lang="el-GR" altLang="el-GR" dirty="0" smtClean="0"/>
              <a:t>Πρωτόκολλο διανομής </a:t>
            </a:r>
            <a:r>
              <a:rPr lang="el-GR" altLang="el-GR" dirty="0" err="1" smtClean="0"/>
              <a:t>ωρας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Κατάλληλο για μεγάλα συστήματα (Διαδίκτυο)</a:t>
            </a:r>
          </a:p>
          <a:p>
            <a:r>
              <a:rPr lang="el-GR" altLang="el-GR" dirty="0" smtClean="0"/>
              <a:t>Ιεραρχικά στρώματα εξυπηρετητών </a:t>
            </a:r>
            <a:r>
              <a:rPr lang="en-US" altLang="el-GR" dirty="0" smtClean="0"/>
              <a:t>(strata)</a:t>
            </a:r>
          </a:p>
          <a:p>
            <a:pPr lvl="1" eaLnBrk="1" hangingPunct="1"/>
            <a:r>
              <a:rPr lang="el-GR" altLang="el-GR" dirty="0" smtClean="0"/>
              <a:t>Στρώμα 1: συνδεδεμένοι με ρολόγια </a:t>
            </a:r>
            <a:r>
              <a:rPr lang="en-US" altLang="el-GR" dirty="0" smtClean="0"/>
              <a:t>UTC</a:t>
            </a:r>
          </a:p>
          <a:p>
            <a:pPr lvl="2" eaLnBrk="1" hangingPunct="1"/>
            <a:r>
              <a:rPr lang="el-GR" altLang="el-GR" dirty="0" smtClean="0"/>
              <a:t>Πιθανόν μέσω ραδιοφώνου ή δορυφόρου</a:t>
            </a:r>
          </a:p>
          <a:p>
            <a:pPr lvl="2" eaLnBrk="1" hangingPunct="1"/>
            <a:r>
              <a:rPr lang="el-GR" altLang="el-GR" dirty="0" smtClean="0"/>
              <a:t>Ως στρώμα 0 υπονοούνται τα ρολόγια </a:t>
            </a:r>
            <a:r>
              <a:rPr lang="en-US" altLang="el-GR" dirty="0" smtClean="0"/>
              <a:t>UTC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5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Πρωτόκολλο ώρας δικτύου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Στρώμα </a:t>
            </a:r>
            <a:r>
              <a:rPr lang="el-GR" altLang="el-GR" dirty="0"/>
              <a:t>2: συγχρονίζεται με το στρώμα 1</a:t>
            </a:r>
          </a:p>
          <a:p>
            <a:pPr lvl="1"/>
            <a:r>
              <a:rPr lang="el-GR" altLang="el-GR" dirty="0"/>
              <a:t>Στρώμα 3, 4, 5, …: συγχρονίζεται με το </a:t>
            </a:r>
            <a:r>
              <a:rPr lang="el-GR" altLang="el-GR" dirty="0" smtClean="0"/>
              <a:t>παραπάνω</a:t>
            </a:r>
            <a:endParaRPr lang="el-GR" altLang="el-GR" dirty="0"/>
          </a:p>
          <a:p>
            <a:r>
              <a:rPr lang="el-GR" altLang="el-GR" dirty="0"/>
              <a:t>Επικοινωνία εξυπηρετητών μέσω </a:t>
            </a:r>
            <a:r>
              <a:rPr lang="en-US" altLang="el-GR" dirty="0"/>
              <a:t>UDP</a:t>
            </a:r>
          </a:p>
          <a:p>
            <a:pPr lvl="1"/>
            <a:r>
              <a:rPr lang="el-GR" altLang="el-GR" dirty="0" err="1" smtClean="0"/>
              <a:t>Μονόδρομη</a:t>
            </a:r>
            <a:r>
              <a:rPr lang="el-GR" altLang="el-GR" dirty="0" smtClean="0"/>
              <a:t> </a:t>
            </a:r>
            <a:r>
              <a:rPr lang="el-GR" altLang="el-GR" dirty="0"/>
              <a:t>ή αμφίδρομη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Ανάλογα </a:t>
            </a:r>
            <a:r>
              <a:rPr lang="el-GR" altLang="el-GR" dirty="0"/>
              <a:t>με τον τρόπο συγχρονισμού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Τρόπος ευρείας/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Κατάλληλος για τοπικά δίκτυα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 εξυπηρετητής περιοδικά </a:t>
            </a:r>
            <a:r>
              <a:rPr lang="el-GR" altLang="el-GR" dirty="0" err="1"/>
              <a:t>πολυεκπέμπει</a:t>
            </a:r>
            <a:r>
              <a:rPr lang="el-GR" altLang="el-GR" dirty="0"/>
              <a:t> ώρα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 παραλήπτες υπολογίζουν μικρή καθυστέρηση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37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Πρωτόκολλο ώρας δικτύου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Τρόπος πελάτη/εξυπηρετητή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Παρόμοια λειτουργία με αλγόριθμο</a:t>
            </a:r>
            <a:r>
              <a:rPr lang="en-US" altLang="el-GR" dirty="0" smtClean="0"/>
              <a:t> Cristian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Πιο ακριβής από </a:t>
            </a:r>
            <a:r>
              <a:rPr lang="el-GR" altLang="el-GR" dirty="0" err="1" smtClean="0"/>
              <a:t>πολυεκπομπή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Κατάλληλος για μη κοντινές μηχανές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Συμμετρικός ενεργητικός/παθητικός τρόπος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Συγχρονισμός μέσα σε σύνολο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Διατηρεί ιστορία ανταλλαγών πληροφορίας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Σταδιακά βελτιώνεται η ακρίβεια των ρολογιών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78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Πρωτόκολλο ώρας δικτύου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Βελτιώσεις ακρίβειας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εξυπηρετητής μιλάει με αρκετούς άλλους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Σε διάφορα </a:t>
            </a:r>
            <a:r>
              <a:rPr lang="en-US" altLang="el-GR" dirty="0" smtClean="0"/>
              <a:t>strata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Φιλτράρισμα </a:t>
            </a:r>
            <a:r>
              <a:rPr lang="el-GR" altLang="el-GR" dirty="0"/>
              <a:t>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Αλγόριθμος επιλογής </a:t>
            </a:r>
            <a:r>
              <a:rPr lang="el-GR" altLang="el-GR" dirty="0" err="1"/>
              <a:t>ομοτίμων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Προτιμώνται εξυπηρετητές υψηλότερων </a:t>
            </a:r>
            <a:r>
              <a:rPr lang="el-GR" altLang="el-GR" dirty="0" smtClean="0"/>
              <a:t>στρωμάτων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Δεν είναι απαραίτητο να θέλουν να μας μιλήσουν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51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Διάταξη συμβάντων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Πρόδρομη σχέση (1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Είναι απαραίτητος ο συγχρονισμός;</a:t>
            </a:r>
          </a:p>
          <a:p>
            <a:pPr lvl="1" eaLnBrk="1" hangingPunct="1"/>
            <a:r>
              <a:rPr lang="el-GR" altLang="el-GR" dirty="0" smtClean="0"/>
              <a:t>Αρκεί να συμφωνήσουμε σε συνεπή διάταξη</a:t>
            </a:r>
          </a:p>
          <a:p>
            <a:pPr lvl="1" eaLnBrk="1" hangingPunct="1"/>
            <a:r>
              <a:rPr lang="el-GR" altLang="el-GR" dirty="0" smtClean="0"/>
              <a:t>Κάθε συμβάν </a:t>
            </a:r>
            <a:r>
              <a:rPr lang="en-US" altLang="el-GR" dirty="0" smtClean="0"/>
              <a:t>e</a:t>
            </a:r>
            <a:r>
              <a:rPr lang="el-GR" altLang="el-GR" dirty="0" smtClean="0"/>
              <a:t> έχει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</a:t>
            </a:r>
            <a:r>
              <a:rPr lang="en-US" altLang="el-GR" dirty="0" smtClean="0"/>
              <a:t>TS(e)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Πρέπει να ισχύουν οι ακόλουθες σχέσεις</a:t>
            </a:r>
          </a:p>
          <a:p>
            <a:pPr lvl="2" eaLnBrk="1" hangingPunct="1"/>
            <a:r>
              <a:rPr lang="el-GR" altLang="el-GR" dirty="0" smtClean="0"/>
              <a:t>Τα συμβάντα μίας διεργασίας διατάσσονται κανονικά</a:t>
            </a:r>
          </a:p>
          <a:p>
            <a:pPr lvl="2" eaLnBrk="1" hangingPunct="1"/>
            <a:r>
              <a:rPr lang="el-GR" altLang="el-GR" dirty="0" smtClean="0"/>
              <a:t>Η αποστολή μηνύματος προηγείται της λήψης του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Πρόδρομη σχέση (</a:t>
            </a:r>
            <a:r>
              <a:rPr lang="en-US" altLang="el-GR" dirty="0" smtClean="0"/>
              <a:t>happened-before relation)</a:t>
            </a:r>
          </a:p>
          <a:p>
            <a:pPr lvl="2"/>
            <a:r>
              <a:rPr lang="el-GR" altLang="el-GR" dirty="0" smtClean="0"/>
              <a:t>Ή αιτιώδης διάταξη (</a:t>
            </a:r>
            <a:r>
              <a:rPr lang="en-US" altLang="el-GR" dirty="0" smtClean="0"/>
              <a:t>causal ordering)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2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Πρόδρομη σχέση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Η </a:t>
            </a:r>
            <a:r>
              <a:rPr lang="el-GR" altLang="el-GR" dirty="0" smtClean="0"/>
              <a:t>πρόδρομη σχέση είναι μερική διάταξη</a:t>
            </a:r>
            <a:endParaRPr lang="el-GR" altLang="el-GR" dirty="0"/>
          </a:p>
          <a:p>
            <a:pPr lvl="1"/>
            <a:r>
              <a:rPr lang="el-GR" altLang="el-GR" dirty="0" smtClean="0"/>
              <a:t>Καλύπτει </a:t>
            </a:r>
            <a:r>
              <a:rPr lang="el-GR" altLang="el-GR" dirty="0"/>
              <a:t>τις παραπάνω σχέσεις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Επιπλέον ισχύει η μεταβατική ιδιότητα</a:t>
            </a:r>
            <a:endParaRPr lang="el-GR" altLang="el-GR" dirty="0"/>
          </a:p>
          <a:p>
            <a:r>
              <a:rPr lang="el-GR" altLang="el-GR" dirty="0"/>
              <a:t>Απεικόνιση σε διάγραμμα χώρου – χρόνου</a:t>
            </a:r>
          </a:p>
          <a:p>
            <a:pPr lvl="1"/>
            <a:r>
              <a:rPr lang="el-GR" altLang="el-GR" dirty="0"/>
              <a:t>Αν </a:t>
            </a:r>
            <a:r>
              <a:rPr lang="en-US" altLang="el-GR" dirty="0"/>
              <a:t>e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/>
              <a:t>e’</a:t>
            </a:r>
            <a:r>
              <a:rPr lang="el-GR" altLang="el-GR" dirty="0"/>
              <a:t> τότε υπάρχει </a:t>
            </a:r>
            <a:r>
              <a:rPr lang="el-GR" altLang="el-GR" dirty="0" smtClean="0"/>
              <a:t>διαδρομή από </a:t>
            </a:r>
            <a:r>
              <a:rPr lang="en-US" altLang="el-GR" dirty="0" smtClean="0"/>
              <a:t>e</a:t>
            </a:r>
            <a:r>
              <a:rPr lang="el-GR" altLang="el-GR" dirty="0" smtClean="0"/>
              <a:t> </a:t>
            </a:r>
            <a:r>
              <a:rPr lang="el-GR" altLang="el-GR" dirty="0"/>
              <a:t>στο </a:t>
            </a:r>
            <a:r>
              <a:rPr lang="en-US" altLang="el-GR" dirty="0"/>
              <a:t>e</a:t>
            </a:r>
            <a:r>
              <a:rPr lang="en-US" altLang="el-GR" dirty="0" smtClean="0"/>
              <a:t>’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e</a:t>
            </a:r>
            <a:r>
              <a:rPr lang="el-GR" altLang="el-GR" dirty="0" smtClean="0"/>
              <a:t> προηγείται αιτιωδώς του </a:t>
            </a:r>
            <a:r>
              <a:rPr lang="en-US" altLang="el-GR" dirty="0" smtClean="0"/>
              <a:t>e’</a:t>
            </a:r>
            <a:endParaRPr lang="en-US" altLang="el-GR" dirty="0"/>
          </a:p>
          <a:p>
            <a:pPr lvl="1"/>
            <a:r>
              <a:rPr lang="el-GR" altLang="el-GR" dirty="0"/>
              <a:t>Δύο μη σχετιζόμενα </a:t>
            </a:r>
            <a:r>
              <a:rPr lang="el-GR" altLang="el-GR" dirty="0" smtClean="0"/>
              <a:t>συμβάντα είναι </a:t>
            </a:r>
            <a:r>
              <a:rPr lang="el-GR" altLang="el-GR" dirty="0"/>
              <a:t>σύνδρομα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Γράφουμε ότι </a:t>
            </a:r>
            <a:r>
              <a:rPr lang="en-US" altLang="el-GR" dirty="0" smtClean="0"/>
              <a:t>e </a:t>
            </a:r>
            <a:r>
              <a:rPr lang="en-US" altLang="el-GR" dirty="0"/>
              <a:t>|| e</a:t>
            </a:r>
            <a:r>
              <a:rPr lang="en-US" altLang="el-GR" dirty="0" smtClean="0"/>
              <a:t>’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ισχύει ούτε </a:t>
            </a:r>
            <a:r>
              <a:rPr lang="en-US" altLang="el-GR" dirty="0" smtClean="0"/>
              <a:t>e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e’</a:t>
            </a:r>
            <a:r>
              <a:rPr lang="el-GR" altLang="el-GR" dirty="0" smtClean="0"/>
              <a:t> ούτε </a:t>
            </a:r>
            <a:r>
              <a:rPr lang="en-US" altLang="el-GR" dirty="0" smtClean="0"/>
              <a:t>e’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e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4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(1 από 4)</a:t>
            </a:r>
          </a:p>
        </p:txBody>
      </p:sp>
      <p:sp>
        <p:nvSpPr>
          <p:cNvPr id="13319" name="Rectangle 5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Συνθήκη του </a:t>
            </a:r>
            <a:r>
              <a:rPr lang="el-GR" altLang="el-GR" dirty="0" err="1" smtClean="0"/>
              <a:t>χρονιστή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Έστω ότι έχουμε έναν καθολικό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</a:t>
            </a:r>
            <a:r>
              <a:rPr lang="en-US" altLang="el-GR" dirty="0" smtClean="0"/>
              <a:t>RC</a:t>
            </a:r>
            <a:endParaRPr lang="el-GR" altLang="el-GR" dirty="0"/>
          </a:p>
          <a:p>
            <a:pPr lvl="1"/>
            <a:r>
              <a:rPr lang="el-GR" altLang="el-GR" dirty="0" smtClean="0"/>
              <a:t>Τότε έχουμε </a:t>
            </a:r>
            <a:r>
              <a:rPr lang="en-US" altLang="el-GR" dirty="0" smtClean="0"/>
              <a:t>e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/>
              <a:t>e’ </a:t>
            </a:r>
            <a:r>
              <a:rPr lang="en-US" altLang="el-GR" dirty="0">
                <a:sym typeface="Symbol" pitchFamily="18" charset="2"/>
              </a:rPr>
              <a:t></a:t>
            </a:r>
            <a:r>
              <a:rPr lang="en-US" altLang="el-GR" dirty="0" smtClean="0"/>
              <a:t> </a:t>
            </a:r>
            <a:r>
              <a:rPr lang="en-US" altLang="el-GR" dirty="0"/>
              <a:t>RC(e) &lt; RC(e</a:t>
            </a:r>
            <a:r>
              <a:rPr lang="en-US" altLang="el-GR" dirty="0" smtClean="0"/>
              <a:t>’)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: υλοποιούν πρόδρομη σχέση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έχει το δικό της λογικό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endParaRPr lang="el-GR" altLang="el-GR" baseline="-25000" dirty="0" smtClean="0"/>
          </a:p>
          <a:p>
            <a:pPr lvl="2" eaLnBrk="1" hangingPunct="1"/>
            <a:r>
              <a:rPr lang="el-GR" altLang="el-GR" dirty="0" smtClean="0"/>
              <a:t>Μονότονα αυξανόμενος μετρητής στο λογισμικό</a:t>
            </a:r>
          </a:p>
          <a:p>
            <a:pPr lvl="1" eaLnBrk="1" hangingPunct="1"/>
            <a:r>
              <a:rPr lang="el-GR" altLang="el-GR" dirty="0" smtClean="0"/>
              <a:t>Δεν σχετίζεται με φυσικό </a:t>
            </a:r>
            <a:r>
              <a:rPr lang="el-GR" altLang="el-GR" dirty="0" err="1" smtClean="0"/>
              <a:t>χρονιστή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</a:t>
            </a:r>
            <a:r>
              <a:rPr lang="en-US" altLang="el-GR" dirty="0" smtClean="0"/>
              <a:t>TS(e)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e</a:t>
            </a:r>
            <a:r>
              <a:rPr lang="el-GR" altLang="el-GR" dirty="0" smtClean="0"/>
              <a:t> είναι το </a:t>
            </a:r>
            <a:r>
              <a:rPr lang="en-US" altLang="el-GR" dirty="0" smtClean="0"/>
              <a:t>LC(e)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3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Λειτουργία λογικών </a:t>
            </a:r>
            <a:r>
              <a:rPr lang="el-GR" altLang="el-GR" dirty="0" err="1" smtClean="0"/>
              <a:t>χρονιστών</a:t>
            </a:r>
            <a:endParaRPr lang="el-GR" altLang="el-GR" dirty="0"/>
          </a:p>
          <a:p>
            <a:pPr lvl="1"/>
            <a:r>
              <a:rPr lang="el-GR" altLang="el-GR" dirty="0"/>
              <a:t>Αρχικά </a:t>
            </a:r>
            <a:r>
              <a:rPr lang="en-US" altLang="el-GR" dirty="0" err="1"/>
              <a:t>LC</a:t>
            </a:r>
            <a:r>
              <a:rPr lang="en-US" altLang="el-GR" baseline="-25000" dirty="0" err="1"/>
              <a:t>i</a:t>
            </a:r>
            <a:r>
              <a:rPr lang="en-US" altLang="el-GR" dirty="0"/>
              <a:t> = 0</a:t>
            </a:r>
            <a:r>
              <a:rPr lang="el-GR" altLang="el-GR" dirty="0"/>
              <a:t> για όλα τα </a:t>
            </a:r>
            <a:r>
              <a:rPr lang="en-US" altLang="el-GR" dirty="0" err="1"/>
              <a:t>i</a:t>
            </a:r>
            <a:endParaRPr lang="en-US" altLang="el-GR" dirty="0"/>
          </a:p>
          <a:p>
            <a:pPr lvl="1"/>
            <a:r>
              <a:rPr lang="el-GR" altLang="el-GR" dirty="0"/>
              <a:t>Για κάθε </a:t>
            </a:r>
            <a:r>
              <a:rPr lang="el-GR" altLang="el-GR" dirty="0" smtClean="0"/>
              <a:t>συμβάν </a:t>
            </a:r>
            <a:r>
              <a:rPr lang="en-US" altLang="el-GR" dirty="0" smtClean="0"/>
              <a:t>e</a:t>
            </a:r>
            <a:r>
              <a:rPr lang="el-GR" altLang="el-GR" dirty="0" smtClean="0"/>
              <a:t> </a:t>
            </a:r>
            <a:r>
              <a:rPr lang="el-GR" altLang="el-GR" dirty="0"/>
              <a:t>της διεργασίας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</a:p>
          <a:p>
            <a:pPr lvl="2"/>
            <a:r>
              <a:rPr lang="el-GR" altLang="el-GR" dirty="0"/>
              <a:t>Αν το </a:t>
            </a:r>
            <a:r>
              <a:rPr lang="en-US" altLang="el-GR" dirty="0"/>
              <a:t>e</a:t>
            </a:r>
            <a:r>
              <a:rPr lang="el-GR" altLang="el-GR" dirty="0"/>
              <a:t> είναι εσωτερικό </a:t>
            </a:r>
            <a:r>
              <a:rPr lang="el-GR" altLang="el-GR" dirty="0" smtClean="0"/>
              <a:t>συμβάν ή </a:t>
            </a:r>
            <a:r>
              <a:rPr lang="el-GR" altLang="el-GR" dirty="0"/>
              <a:t>αποστολή, </a:t>
            </a:r>
            <a:r>
              <a:rPr lang="en-US" altLang="el-GR" dirty="0" err="1"/>
              <a:t>LC</a:t>
            </a:r>
            <a:r>
              <a:rPr lang="en-US" altLang="el-GR" baseline="-25000" dirty="0" err="1"/>
              <a:t>i</a:t>
            </a:r>
            <a:r>
              <a:rPr lang="en-US" altLang="el-GR" dirty="0"/>
              <a:t> = </a:t>
            </a:r>
            <a:r>
              <a:rPr lang="en-US" altLang="el-GR" dirty="0" err="1"/>
              <a:t>LC</a:t>
            </a:r>
            <a:r>
              <a:rPr lang="en-US" altLang="el-GR" baseline="-25000" dirty="0" err="1"/>
              <a:t>i</a:t>
            </a:r>
            <a:r>
              <a:rPr lang="en-US" altLang="el-GR" dirty="0"/>
              <a:t> +1</a:t>
            </a:r>
            <a:endParaRPr lang="el-GR" altLang="el-GR" dirty="0"/>
          </a:p>
          <a:p>
            <a:pPr lvl="2"/>
            <a:r>
              <a:rPr lang="el-GR" altLang="el-GR" dirty="0"/>
              <a:t>Αν το </a:t>
            </a:r>
            <a:r>
              <a:rPr lang="en-US" altLang="el-GR" dirty="0"/>
              <a:t>e </a:t>
            </a:r>
            <a:r>
              <a:rPr lang="el-GR" altLang="el-GR" dirty="0"/>
              <a:t>είναι η αποστολή του </a:t>
            </a:r>
            <a:r>
              <a:rPr lang="en-US" altLang="el-GR" dirty="0"/>
              <a:t>m, </a:t>
            </a:r>
            <a:r>
              <a:rPr lang="el-GR" altLang="el-GR" dirty="0"/>
              <a:t>τότε </a:t>
            </a:r>
            <a:r>
              <a:rPr lang="en-US" altLang="el-GR" dirty="0"/>
              <a:t>TS(m)=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  </a:t>
            </a:r>
            <a:endParaRPr lang="en-US" altLang="el-GR" dirty="0"/>
          </a:p>
          <a:p>
            <a:pPr lvl="2"/>
            <a:r>
              <a:rPr lang="el-GR" altLang="el-GR" dirty="0"/>
              <a:t>Αν το </a:t>
            </a:r>
            <a:r>
              <a:rPr lang="en-US" altLang="el-GR" dirty="0"/>
              <a:t>e</a:t>
            </a:r>
            <a:r>
              <a:rPr lang="el-GR" altLang="el-GR" dirty="0"/>
              <a:t> είναι η λήψη του </a:t>
            </a:r>
            <a:r>
              <a:rPr lang="en-US" altLang="el-GR" dirty="0"/>
              <a:t>m, </a:t>
            </a:r>
            <a:r>
              <a:rPr lang="el-GR" altLang="el-GR" dirty="0"/>
              <a:t>τότε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 </a:t>
            </a:r>
            <a:r>
              <a:rPr lang="en-US" altLang="el-GR" dirty="0"/>
              <a:t>= max{</a:t>
            </a:r>
            <a:r>
              <a:rPr lang="en-US" altLang="el-GR" dirty="0" err="1"/>
              <a:t>LC</a:t>
            </a:r>
            <a:r>
              <a:rPr lang="en-US" altLang="el-GR" baseline="-25000" dirty="0" err="1"/>
              <a:t>i</a:t>
            </a:r>
            <a:r>
              <a:rPr lang="en-US" altLang="el-GR" dirty="0"/>
              <a:t>, TS(m)} + 1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πάντα αυξάνεται</a:t>
            </a:r>
            <a:r>
              <a:rPr lang="el-GR" altLang="el-GR" dirty="0"/>
              <a:t>, πιθανόν με άλματα</a:t>
            </a:r>
          </a:p>
          <a:p>
            <a:pPr lvl="1"/>
            <a:r>
              <a:rPr lang="el-GR" altLang="el-GR" dirty="0"/>
              <a:t>Τα </a:t>
            </a:r>
            <a:r>
              <a:rPr lang="el-GR" altLang="el-GR" dirty="0" smtClean="0"/>
              <a:t>συμβάντα της διεργασίας έχουν ολική διάταξη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8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3" name="Picture 2" descr="Σχήμα που παρουσιάζει τον συγχρονισμό τριών διεργασιών με λογικό χρονιστή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43" y="1261394"/>
            <a:ext cx="4278289" cy="2167606"/>
          </a:xfrm>
          <a:prstGeom prst="rect">
            <a:avLst/>
          </a:prstGeom>
        </p:spPr>
      </p:pic>
      <p:sp>
        <p:nvSpPr>
          <p:cNvPr id="14341" name="Rectangle 52"/>
          <p:cNvSpPr>
            <a:spLocks noGrp="1" noChangeArrowheads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Παράδειγμα λογικών </a:t>
            </a:r>
            <a:r>
              <a:rPr lang="el-GR" altLang="el-GR" dirty="0" err="1" smtClean="0"/>
              <a:t>χρονιστών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Βασίζεται στον υπολογισμό προηγούμενου σχήματος</a:t>
            </a:r>
          </a:p>
          <a:p>
            <a:pPr lvl="1" eaLnBrk="1" hangingPunct="1"/>
            <a:r>
              <a:rPr lang="el-GR" altLang="el-GR" dirty="0" smtClean="0"/>
              <a:t>Τα σύνδρομα συμβάντα δεν είναι διατεταγμένα</a:t>
            </a:r>
          </a:p>
          <a:p>
            <a:pPr lvl="2" eaLnBrk="1" hangingPunct="1"/>
            <a:r>
              <a:rPr lang="el-GR" altLang="el-GR" dirty="0" smtClean="0"/>
              <a:t>Μπορούμε να επισυνάψουμε αναγνωριστικό διεργασίας</a:t>
            </a:r>
          </a:p>
          <a:p>
            <a:pPr lvl="2" eaLnBrk="1" hangingPunct="1"/>
            <a:r>
              <a:rPr lang="el-GR" altLang="el-GR" dirty="0" smtClean="0"/>
              <a:t>Αφού είναι σύνδρομα η σειρά τους δεν έχει σημασία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και συνθήκη </a:t>
            </a:r>
            <a:r>
              <a:rPr lang="el-GR" altLang="el-GR" dirty="0" err="1" smtClean="0"/>
              <a:t>χρονιστή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ικανοποιούν τη συνθήκη</a:t>
            </a:r>
          </a:p>
          <a:p>
            <a:pPr lvl="2"/>
            <a:r>
              <a:rPr lang="el-GR" altLang="el-GR" dirty="0" smtClean="0"/>
              <a:t>Αν </a:t>
            </a:r>
            <a:r>
              <a:rPr lang="en-US" altLang="el-GR" dirty="0" smtClean="0"/>
              <a:t>e</a:t>
            </a:r>
            <a:r>
              <a:rPr lang="en-US" altLang="el-GR" dirty="0">
                <a:sym typeface="Symbol" pitchFamily="18" charset="2"/>
              </a:rPr>
              <a:t>  </a:t>
            </a:r>
            <a:r>
              <a:rPr lang="en-US" altLang="el-GR" dirty="0" smtClean="0"/>
              <a:t>e’</a:t>
            </a:r>
            <a:r>
              <a:rPr lang="el-GR" altLang="el-GR" dirty="0" smtClean="0"/>
              <a:t>, τότε </a:t>
            </a:r>
            <a:r>
              <a:rPr lang="en-US" altLang="el-GR" dirty="0" smtClean="0"/>
              <a:t>LC(e)&lt;LC(e’)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αντίστροφο όμως δεν ισχύει!</a:t>
            </a:r>
          </a:p>
          <a:p>
            <a:pPr lvl="2"/>
            <a:r>
              <a:rPr lang="en-US" altLang="el-GR" dirty="0" smtClean="0"/>
              <a:t>e</a:t>
            </a:r>
            <a:r>
              <a:rPr lang="en-US" altLang="el-GR" baseline="-25000" dirty="0" smtClean="0"/>
              <a:t>3</a:t>
            </a:r>
            <a:r>
              <a:rPr lang="en-US" altLang="el-GR" baseline="30000" dirty="0" smtClean="0"/>
              <a:t>1</a:t>
            </a:r>
            <a:r>
              <a:rPr lang="en-US" altLang="el-GR" dirty="0" smtClean="0"/>
              <a:t> || 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2</a:t>
            </a:r>
            <a:r>
              <a:rPr lang="el-GR" altLang="el-GR" dirty="0" smtClean="0"/>
              <a:t> παρά το ότι </a:t>
            </a:r>
            <a:r>
              <a:rPr lang="en-US" altLang="el-GR" dirty="0" smtClean="0"/>
              <a:t>LC(e</a:t>
            </a:r>
            <a:r>
              <a:rPr lang="en-US" altLang="el-GR" baseline="-25000" dirty="0" smtClean="0"/>
              <a:t>3</a:t>
            </a:r>
            <a:r>
              <a:rPr lang="en-US" altLang="el-GR" baseline="30000" dirty="0" smtClean="0"/>
              <a:t>1</a:t>
            </a:r>
            <a:r>
              <a:rPr lang="en-US" altLang="el-GR" dirty="0" smtClean="0"/>
              <a:t>)&lt;LC(e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2</a:t>
            </a:r>
            <a:r>
              <a:rPr lang="en-US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Ιδανικά θα θέλαμε να ισχύει και το αντίστροφο</a:t>
            </a:r>
          </a:p>
          <a:p>
            <a:pPr lvl="2" eaLnBrk="1" hangingPunct="1"/>
            <a:r>
              <a:rPr lang="el-GR" altLang="el-GR" dirty="0" smtClean="0"/>
              <a:t>Η συνεπαγωγή να είναι ισοδυναμία</a:t>
            </a:r>
          </a:p>
          <a:p>
            <a:pPr lvl="1" eaLnBrk="1" hangingPunct="1"/>
            <a:r>
              <a:rPr lang="el-GR" altLang="el-GR" dirty="0" smtClean="0"/>
              <a:t>Ισχυρή συνθήκη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για καθολικό ρολόι </a:t>
            </a:r>
            <a:r>
              <a:rPr lang="en-US" altLang="el-GR" dirty="0" smtClean="0"/>
              <a:t>RC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e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e’ </a:t>
            </a:r>
            <a:r>
              <a:rPr lang="en-US" altLang="el-GR" dirty="0">
                <a:sym typeface="Symbol"/>
              </a:rPr>
              <a:t></a:t>
            </a:r>
            <a:r>
              <a:rPr lang="en-US" altLang="el-GR" dirty="0" smtClean="0"/>
              <a:t> RC(e) &lt; RC(e’)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Διανυσματικοί </a:t>
            </a:r>
            <a:r>
              <a:rPr lang="el-GR" dirty="0" err="1" smtClean="0"/>
              <a:t>χρονιστές</a:t>
            </a:r>
            <a:r>
              <a:rPr lang="el-GR" dirty="0" smtClean="0"/>
              <a:t> (1 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Διανυσματικοί </a:t>
            </a:r>
            <a:r>
              <a:rPr lang="el-GR" altLang="el-GR" dirty="0" err="1" smtClean="0"/>
              <a:t>χρονιστές</a:t>
            </a:r>
            <a:endParaRPr lang="el-GR" altLang="el-GR" dirty="0"/>
          </a:p>
          <a:p>
            <a:pPr lvl="1"/>
            <a:r>
              <a:rPr lang="el-GR" altLang="el-GR" dirty="0"/>
              <a:t>Για κάθε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το </a:t>
            </a:r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l-GR" altLang="el-GR" dirty="0"/>
              <a:t> είναι </a:t>
            </a:r>
            <a:r>
              <a:rPr lang="el-GR" altLang="el-GR" dirty="0" smtClean="0"/>
              <a:t>διάνυσμα </a:t>
            </a:r>
            <a:r>
              <a:rPr lang="en-US" altLang="el-GR" dirty="0" smtClean="0"/>
              <a:t>n </a:t>
            </a:r>
            <a:r>
              <a:rPr lang="el-GR" altLang="el-GR" dirty="0"/>
              <a:t>στοιχείων</a:t>
            </a:r>
          </a:p>
          <a:p>
            <a:r>
              <a:rPr lang="el-GR" altLang="el-GR" dirty="0" smtClean="0"/>
              <a:t>Λειτουργία </a:t>
            </a:r>
            <a:r>
              <a:rPr lang="el-GR" altLang="el-GR" dirty="0"/>
              <a:t>διανυσματικών </a:t>
            </a:r>
            <a:r>
              <a:rPr lang="el-GR" altLang="el-GR" dirty="0" err="1" smtClean="0"/>
              <a:t>χρονιστών</a:t>
            </a:r>
            <a:endParaRPr lang="el-GR" altLang="el-GR" dirty="0"/>
          </a:p>
          <a:p>
            <a:pPr lvl="1"/>
            <a:r>
              <a:rPr lang="el-GR" altLang="el-GR" dirty="0"/>
              <a:t>Αρχικά </a:t>
            </a:r>
            <a:r>
              <a:rPr lang="en-US" altLang="el-GR" dirty="0" err="1" smtClean="0"/>
              <a:t>VC</a:t>
            </a:r>
            <a:r>
              <a:rPr lang="en-US" altLang="el-GR" baseline="-25000" dirty="0" err="1" smtClean="0"/>
              <a:t>i</a:t>
            </a:r>
            <a:r>
              <a:rPr lang="el-GR" altLang="el-GR" dirty="0" smtClean="0"/>
              <a:t>[</a:t>
            </a:r>
            <a:r>
              <a:rPr lang="en-US" altLang="el-GR" dirty="0" smtClean="0"/>
              <a:t>j]= </a:t>
            </a:r>
            <a:r>
              <a:rPr lang="en-US" altLang="el-GR" dirty="0"/>
              <a:t>0</a:t>
            </a:r>
            <a:r>
              <a:rPr lang="el-GR" altLang="el-GR" dirty="0"/>
              <a:t> για όλα τα </a:t>
            </a:r>
            <a:r>
              <a:rPr lang="en-US" altLang="el-GR" dirty="0" err="1"/>
              <a:t>i</a:t>
            </a:r>
            <a:r>
              <a:rPr lang="en-US" altLang="el-GR" dirty="0"/>
              <a:t>, j</a:t>
            </a:r>
          </a:p>
          <a:p>
            <a:pPr lvl="1"/>
            <a:r>
              <a:rPr lang="el-GR" altLang="el-GR" dirty="0"/>
              <a:t>Για κάθε </a:t>
            </a:r>
            <a:r>
              <a:rPr lang="el-GR" altLang="el-GR" dirty="0" smtClean="0"/>
              <a:t>συμβάν </a:t>
            </a:r>
            <a:r>
              <a:rPr lang="en-US" altLang="el-GR" dirty="0" smtClean="0"/>
              <a:t>e</a:t>
            </a:r>
            <a:r>
              <a:rPr lang="el-GR" altLang="el-GR" dirty="0" smtClean="0"/>
              <a:t> </a:t>
            </a:r>
            <a:r>
              <a:rPr lang="el-GR" altLang="el-GR" dirty="0"/>
              <a:t>της διεργασίας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</a:p>
          <a:p>
            <a:pPr lvl="2"/>
            <a:r>
              <a:rPr lang="el-GR" altLang="el-GR" dirty="0"/>
              <a:t>Αν το </a:t>
            </a:r>
            <a:r>
              <a:rPr lang="en-US" altLang="el-GR" dirty="0"/>
              <a:t>e</a:t>
            </a:r>
            <a:r>
              <a:rPr lang="el-GR" altLang="el-GR" dirty="0"/>
              <a:t> είναι εσωτερικό </a:t>
            </a:r>
            <a:r>
              <a:rPr lang="el-GR" altLang="el-GR" dirty="0" smtClean="0"/>
              <a:t>συμβάν ή </a:t>
            </a:r>
            <a:r>
              <a:rPr lang="el-GR" altLang="el-GR" dirty="0"/>
              <a:t>αποστολή, </a:t>
            </a:r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n-US" altLang="el-GR" dirty="0"/>
              <a:t>[</a:t>
            </a:r>
            <a:r>
              <a:rPr lang="en-US" altLang="el-GR" dirty="0" err="1"/>
              <a:t>i</a:t>
            </a:r>
            <a:r>
              <a:rPr lang="en-US" altLang="el-GR" dirty="0"/>
              <a:t>] = </a:t>
            </a:r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n-US" altLang="el-GR" dirty="0"/>
              <a:t>[</a:t>
            </a:r>
            <a:r>
              <a:rPr lang="en-US" altLang="el-GR" dirty="0" err="1"/>
              <a:t>i</a:t>
            </a:r>
            <a:r>
              <a:rPr lang="en-US" altLang="el-GR" dirty="0"/>
              <a:t>]+1</a:t>
            </a:r>
            <a:endParaRPr lang="el-GR" altLang="el-GR" dirty="0"/>
          </a:p>
          <a:p>
            <a:pPr lvl="2"/>
            <a:r>
              <a:rPr lang="el-GR" altLang="el-GR" dirty="0"/>
              <a:t>Αν το </a:t>
            </a:r>
            <a:r>
              <a:rPr lang="en-US" altLang="el-GR" dirty="0"/>
              <a:t>e </a:t>
            </a:r>
            <a:r>
              <a:rPr lang="el-GR" altLang="el-GR" dirty="0"/>
              <a:t>είναι η αποστολή του </a:t>
            </a:r>
            <a:r>
              <a:rPr lang="en-US" altLang="el-GR" dirty="0"/>
              <a:t>m, </a:t>
            </a:r>
            <a:r>
              <a:rPr lang="el-GR" altLang="el-GR" dirty="0"/>
              <a:t>τότε </a:t>
            </a:r>
            <a:r>
              <a:rPr lang="en-US" altLang="el-GR" dirty="0"/>
              <a:t>TS(m)=</a:t>
            </a:r>
            <a:r>
              <a:rPr lang="en-US" altLang="el-GR" dirty="0" err="1" smtClean="0"/>
              <a:t>VC</a:t>
            </a:r>
            <a:r>
              <a:rPr lang="en-US" altLang="el-GR" baseline="-25000" dirty="0" err="1" smtClean="0"/>
              <a:t>i</a:t>
            </a:r>
            <a:endParaRPr lang="en-US" altLang="el-GR" dirty="0"/>
          </a:p>
          <a:p>
            <a:pPr lvl="2"/>
            <a:r>
              <a:rPr lang="el-GR" altLang="el-GR" dirty="0"/>
              <a:t>Αν το </a:t>
            </a:r>
            <a:r>
              <a:rPr lang="en-US" altLang="el-GR" dirty="0"/>
              <a:t>e</a:t>
            </a:r>
            <a:r>
              <a:rPr lang="el-GR" altLang="el-GR" dirty="0"/>
              <a:t> είναι η λήψη του </a:t>
            </a:r>
            <a:r>
              <a:rPr lang="en-US" altLang="el-GR" dirty="0"/>
              <a:t>m, </a:t>
            </a:r>
            <a:r>
              <a:rPr lang="el-GR" altLang="el-GR" dirty="0"/>
              <a:t>τότε</a:t>
            </a:r>
            <a:r>
              <a:rPr lang="en-US" altLang="el-GR" dirty="0"/>
              <a:t>:</a:t>
            </a:r>
            <a:endParaRPr lang="el-GR" altLang="el-GR" dirty="0"/>
          </a:p>
          <a:p>
            <a:pPr lvl="2"/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n-US" altLang="el-GR" dirty="0"/>
              <a:t>[j] = max{</a:t>
            </a:r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n-US" altLang="el-GR" dirty="0"/>
              <a:t>[j], TS(m[j])}</a:t>
            </a:r>
          </a:p>
          <a:p>
            <a:pPr lvl="2"/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n-US" altLang="el-GR" dirty="0"/>
              <a:t>[</a:t>
            </a:r>
            <a:r>
              <a:rPr lang="en-US" altLang="el-GR" dirty="0" err="1"/>
              <a:t>i</a:t>
            </a:r>
            <a:r>
              <a:rPr lang="en-US" altLang="el-GR" dirty="0"/>
              <a:t>]=</a:t>
            </a:r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r>
              <a:rPr lang="en-US" altLang="el-GR" dirty="0"/>
              <a:t>[</a:t>
            </a:r>
            <a:r>
              <a:rPr lang="en-US" altLang="el-GR" dirty="0" err="1"/>
              <a:t>i</a:t>
            </a:r>
            <a:r>
              <a:rPr lang="en-US" altLang="el-GR" dirty="0"/>
              <a:t>]+</a:t>
            </a:r>
            <a:r>
              <a:rPr lang="en-US" altLang="el-GR" dirty="0" smtClean="0"/>
              <a:t>1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47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5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Διανυσματικοί </a:t>
            </a:r>
            <a:r>
              <a:rPr lang="el-GR" dirty="0" err="1"/>
              <a:t>χρονιστές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altLang="el-GR" dirty="0" smtClean="0"/>
          </a:p>
        </p:txBody>
      </p:sp>
      <p:sp>
        <p:nvSpPr>
          <p:cNvPr id="16391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 </a:t>
            </a:r>
            <a:r>
              <a:rPr lang="el-GR" altLang="el-GR" dirty="0" smtClean="0"/>
              <a:t>Λειτουργία διανυσματικών </a:t>
            </a:r>
            <a:r>
              <a:rPr lang="el-GR" altLang="el-GR" dirty="0" err="1" smtClean="0"/>
              <a:t>χρονιστών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H </a:t>
            </a:r>
            <a:r>
              <a:rPr lang="el-GR" altLang="el-GR" dirty="0" smtClean="0"/>
              <a:t>διεργασία αριθμεί τα συμβάντα της ανεξάρτητα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κωδικοποιεί τη γνώση της </a:t>
            </a:r>
          </a:p>
          <a:p>
            <a:pPr lvl="2"/>
            <a:r>
              <a:rPr lang="el-GR" altLang="el-GR" dirty="0" smtClean="0"/>
              <a:t>Πόσα γεγονότα έχουν συμβεί στις άλλες διεργασίες</a:t>
            </a:r>
          </a:p>
          <a:p>
            <a:pPr lvl="1" eaLnBrk="1" hangingPunct="1"/>
            <a:r>
              <a:rPr lang="el-GR" altLang="el-GR" dirty="0" smtClean="0"/>
              <a:t>Η αποστολή ενημερώνει το ρολόι του παραλήπτη</a:t>
            </a:r>
          </a:p>
          <a:p>
            <a:pPr lvl="2" eaLnBrk="1" hangingPunct="1"/>
            <a:r>
              <a:rPr lang="el-GR" altLang="el-GR" dirty="0" smtClean="0"/>
              <a:t>Οτιδήποτε ξέρει ο αποστολέας …</a:t>
            </a:r>
          </a:p>
          <a:p>
            <a:pPr lvl="2" eaLnBrk="1" hangingPunct="1"/>
            <a:r>
              <a:rPr lang="el-GR" altLang="el-GR" dirty="0" smtClean="0"/>
              <a:t>… μπορεί να το έμαθε και ο παραλήπτης!</a:t>
            </a:r>
          </a:p>
          <a:p>
            <a:pPr lvl="2" eaLnBrk="1" hangingPunct="1"/>
            <a:r>
              <a:rPr lang="el-GR" altLang="el-GR" dirty="0" smtClean="0"/>
              <a:t>Άρα προχωράνε όλες οι τιμές του διανύσματος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5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Διανυσματικοί </a:t>
            </a:r>
            <a:r>
              <a:rPr lang="el-GR" dirty="0" err="1"/>
              <a:t>χρονιστές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altLang="el-GR" dirty="0" smtClean="0"/>
          </a:p>
        </p:txBody>
      </p:sp>
      <p:pic>
        <p:nvPicPr>
          <p:cNvPr id="3" name="Picture 2" descr="Σχήμα που παρουσιάζει τον συγχρονισμό τριών διεργασιών με διανυσματικό χρονιστή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4" y="1268760"/>
            <a:ext cx="3529792" cy="2406172"/>
          </a:xfrm>
          <a:prstGeom prst="rect">
            <a:avLst/>
          </a:prstGeom>
        </p:spPr>
      </p:pic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διανυσματικών </a:t>
            </a:r>
            <a:r>
              <a:rPr lang="el-GR" altLang="el-GR" dirty="0" err="1" smtClean="0"/>
              <a:t>χρονιστών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Βασίζεται στον προηγούμενο υπολογισμό</a:t>
            </a:r>
          </a:p>
          <a:p>
            <a:pPr lvl="1" eaLnBrk="1" hangingPunct="1"/>
            <a:r>
              <a:rPr lang="el-GR" altLang="el-GR" dirty="0" smtClean="0"/>
              <a:t>Πώς συγκρίνονται οι </a:t>
            </a:r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;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Πιθανές έξοδοι: διατεταγμένες ή </a:t>
            </a:r>
            <a:r>
              <a:rPr lang="el-GR" altLang="el-GR" dirty="0" err="1" smtClean="0"/>
              <a:t>σύνδρομες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3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Διανυσματικοί </a:t>
            </a:r>
            <a:r>
              <a:rPr lang="el-GR" dirty="0" err="1"/>
              <a:t>χρονιστές</a:t>
            </a:r>
            <a:r>
              <a:rPr lang="el-GR" dirty="0"/>
              <a:t>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altLang="el-GR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Σύγκριση διανυσματικών </a:t>
            </a:r>
            <a:r>
              <a:rPr lang="el-GR" altLang="el-GR" dirty="0" err="1" smtClean="0"/>
              <a:t>χρονιστών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VC(e)&lt;VC(e’)</a:t>
            </a:r>
            <a:r>
              <a:rPr lang="el-GR" altLang="el-GR" dirty="0" smtClean="0"/>
              <a:t> </a:t>
            </a:r>
            <a:r>
              <a:rPr lang="en-US" altLang="el-GR" dirty="0">
                <a:sym typeface="Symbol"/>
              </a:rPr>
              <a:t></a:t>
            </a:r>
            <a:r>
              <a:rPr lang="en-US" altLang="el-GR" dirty="0" smtClean="0"/>
              <a:t> VC(e)[k</a:t>
            </a:r>
            <a:r>
              <a:rPr lang="en-US" altLang="el-GR" dirty="0"/>
              <a:t>] ≤ VC(e</a:t>
            </a:r>
            <a:r>
              <a:rPr lang="en-US" altLang="el-GR" dirty="0" smtClean="0"/>
              <a:t>’)[k]</a:t>
            </a:r>
            <a:r>
              <a:rPr lang="el-GR" altLang="el-GR" dirty="0" smtClean="0"/>
              <a:t> για κάθε </a:t>
            </a:r>
            <a:r>
              <a:rPr lang="en-US" altLang="el-GR" dirty="0" smtClean="0"/>
              <a:t>k</a:t>
            </a:r>
          </a:p>
          <a:p>
            <a:pPr lvl="1" eaLnBrk="1" hangingPunct="1"/>
            <a:r>
              <a:rPr lang="el-GR" altLang="el-GR" dirty="0" smtClean="0"/>
              <a:t>Δύο </a:t>
            </a:r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δεν είναι ποτέ ίσες!</a:t>
            </a:r>
          </a:p>
          <a:p>
            <a:pPr lvl="2" eaLnBrk="1" hangingPunct="1"/>
            <a:r>
              <a:rPr lang="el-GR" altLang="el-GR" dirty="0" smtClean="0"/>
              <a:t>Κάθε διεργασία αυξάνει το στοιχείο της, πλην λήψεων</a:t>
            </a:r>
          </a:p>
          <a:p>
            <a:pPr lvl="2" eaLnBrk="1" hangingPunct="1"/>
            <a:r>
              <a:rPr lang="el-GR" altLang="el-GR" dirty="0" smtClean="0"/>
              <a:t>Κάθε διανυσματικό ρολόι εξελίσσεται διαφορετικά</a:t>
            </a:r>
          </a:p>
          <a:p>
            <a:pPr lvl="2" eaLnBrk="1" hangingPunct="1"/>
            <a:r>
              <a:rPr lang="el-GR" altLang="el-GR" dirty="0" smtClean="0"/>
              <a:t>Σε λήψη, αλλάζουμε τουλάχιστον ένα στοιχείο</a:t>
            </a:r>
          </a:p>
          <a:p>
            <a:pPr lvl="2" eaLnBrk="1" hangingPunct="1"/>
            <a:r>
              <a:rPr lang="el-GR" altLang="el-GR" dirty="0" smtClean="0"/>
              <a:t>Άρα αποκλείεται να εξισωθούν οι </a:t>
            </a:r>
            <a:r>
              <a:rPr lang="el-GR" altLang="el-GR" dirty="0" err="1" smtClean="0"/>
              <a:t>χρονοσφραγίδες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8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Διανυσματικοί </a:t>
            </a:r>
            <a:r>
              <a:rPr lang="el-GR" dirty="0" err="1"/>
              <a:t>χρονιστές</a:t>
            </a:r>
            <a:r>
              <a:rPr lang="el-GR" dirty="0"/>
              <a:t>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Ισχυρή συνθήκη </a:t>
            </a:r>
            <a:r>
              <a:rPr lang="el-GR" altLang="el-GR" dirty="0" err="1" smtClean="0"/>
              <a:t>χρονιστή</a:t>
            </a:r>
            <a:endParaRPr lang="el-GR" altLang="el-GR" dirty="0"/>
          </a:p>
          <a:p>
            <a:pPr lvl="1"/>
            <a:r>
              <a:rPr lang="el-GR" altLang="el-GR" dirty="0"/>
              <a:t>Αν ισχύει ότι </a:t>
            </a:r>
            <a:r>
              <a:rPr lang="en-US" altLang="el-GR" dirty="0"/>
              <a:t>VC(e)&lt;VC(e’)</a:t>
            </a:r>
            <a:r>
              <a:rPr lang="el-GR" altLang="el-GR" dirty="0"/>
              <a:t>, τότε </a:t>
            </a:r>
            <a:r>
              <a:rPr lang="en-US" altLang="el-GR" dirty="0" smtClean="0"/>
              <a:t>e</a:t>
            </a:r>
            <a:r>
              <a:rPr lang="en-US" altLang="el-GR" dirty="0">
                <a:sym typeface="Symbol" pitchFamily="18" charset="2"/>
              </a:rPr>
              <a:t>  </a:t>
            </a:r>
            <a:r>
              <a:rPr lang="en-US" altLang="el-GR" dirty="0" smtClean="0"/>
              <a:t>e</a:t>
            </a:r>
            <a:r>
              <a:rPr lang="en-US" altLang="el-GR" dirty="0"/>
              <a:t>’</a:t>
            </a:r>
          </a:p>
          <a:p>
            <a:pPr lvl="2"/>
            <a:r>
              <a:rPr lang="el-GR" altLang="el-GR" dirty="0" smtClean="0"/>
              <a:t>Καλύπτεται και η </a:t>
            </a:r>
            <a:r>
              <a:rPr lang="el-GR" altLang="el-GR" dirty="0"/>
              <a:t>ισχυρή συνθήκη </a:t>
            </a:r>
            <a:r>
              <a:rPr lang="el-GR" altLang="el-GR" dirty="0" err="1" smtClean="0"/>
              <a:t>χρονιστή</a:t>
            </a:r>
            <a:endParaRPr lang="el-GR" altLang="el-GR" dirty="0"/>
          </a:p>
          <a:p>
            <a:pPr lvl="1"/>
            <a:r>
              <a:rPr lang="el-GR" altLang="el-GR" dirty="0"/>
              <a:t>Ορισμένα </a:t>
            </a:r>
            <a:r>
              <a:rPr lang="el-GR" altLang="el-GR" dirty="0" smtClean="0"/>
              <a:t>συμβάντα δεν διατάσσονται</a:t>
            </a:r>
            <a:endParaRPr lang="el-GR" altLang="el-GR" dirty="0"/>
          </a:p>
          <a:p>
            <a:pPr lvl="2"/>
            <a:r>
              <a:rPr lang="en-US" altLang="el-GR" dirty="0" smtClean="0"/>
              <a:t>e</a:t>
            </a:r>
            <a:r>
              <a:rPr lang="en-US" altLang="el-GR" baseline="-25000" dirty="0" smtClean="0"/>
              <a:t>3</a:t>
            </a:r>
            <a:r>
              <a:rPr lang="en-US" altLang="el-GR" baseline="30000" dirty="0" smtClean="0"/>
              <a:t>1</a:t>
            </a:r>
            <a:r>
              <a:rPr lang="en-US" altLang="el-GR" dirty="0" smtClean="0"/>
              <a:t> </a:t>
            </a:r>
            <a:r>
              <a:rPr lang="en-US" altLang="el-GR" dirty="0"/>
              <a:t>|| e</a:t>
            </a:r>
            <a:r>
              <a:rPr lang="en-US" altLang="el-GR" baseline="-25000" dirty="0"/>
              <a:t>1</a:t>
            </a:r>
            <a:r>
              <a:rPr lang="en-US" altLang="el-GR" baseline="30000" dirty="0"/>
              <a:t>2</a:t>
            </a:r>
            <a:r>
              <a:rPr lang="el-GR" altLang="el-GR" dirty="0"/>
              <a:t> και οι </a:t>
            </a:r>
            <a:r>
              <a:rPr lang="el-GR" altLang="el-GR" dirty="0" err="1"/>
              <a:t>χρονοσφραγίδες</a:t>
            </a:r>
            <a:r>
              <a:rPr lang="el-GR" altLang="el-GR" dirty="0"/>
              <a:t> δεν </a:t>
            </a:r>
            <a:r>
              <a:rPr lang="el-GR" altLang="el-GR" dirty="0" smtClean="0"/>
              <a:t>συγκρίνονται</a:t>
            </a:r>
          </a:p>
          <a:p>
            <a:pPr lvl="2"/>
            <a:r>
              <a:rPr lang="el-GR" altLang="el-GR" dirty="0" smtClean="0"/>
              <a:t>Δεν ισχύει ούτε </a:t>
            </a:r>
            <a:r>
              <a:rPr lang="en-US" altLang="el-GR" dirty="0" smtClean="0"/>
              <a:t>VC(e</a:t>
            </a:r>
            <a:r>
              <a:rPr lang="en-US" altLang="el-GR" baseline="-25000" dirty="0" smtClean="0"/>
              <a:t>3</a:t>
            </a:r>
            <a:r>
              <a:rPr lang="en-US" altLang="el-GR" baseline="30000" dirty="0" smtClean="0"/>
              <a:t>1</a:t>
            </a:r>
            <a:r>
              <a:rPr lang="en-US" altLang="el-GR" dirty="0" smtClean="0"/>
              <a:t>) &lt; VC(e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2</a:t>
            </a:r>
            <a:r>
              <a:rPr lang="en-US" altLang="el-GR" dirty="0" smtClean="0"/>
              <a:t>), </a:t>
            </a:r>
            <a:r>
              <a:rPr lang="el-GR" altLang="el-GR" dirty="0" smtClean="0"/>
              <a:t>ούτε </a:t>
            </a:r>
            <a:r>
              <a:rPr lang="en-US" altLang="el-GR" dirty="0" smtClean="0"/>
              <a:t>VC(e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2</a:t>
            </a:r>
            <a:r>
              <a:rPr lang="en-US" altLang="el-GR" dirty="0" smtClean="0"/>
              <a:t>)</a:t>
            </a:r>
            <a:r>
              <a:rPr lang="el-GR" altLang="el-GR" dirty="0" smtClean="0"/>
              <a:t> &lt;</a:t>
            </a:r>
            <a:r>
              <a:rPr lang="en-US" altLang="el-GR" dirty="0"/>
              <a:t> VC(e</a:t>
            </a:r>
            <a:r>
              <a:rPr lang="en-US" altLang="el-GR" baseline="-25000" dirty="0"/>
              <a:t>3</a:t>
            </a:r>
            <a:r>
              <a:rPr lang="en-US" altLang="el-GR" baseline="30000" dirty="0"/>
              <a:t>1</a:t>
            </a:r>
            <a:r>
              <a:rPr lang="en-US" altLang="el-GR" dirty="0"/>
              <a:t>) </a:t>
            </a:r>
            <a:endParaRPr lang="el-GR" altLang="el-GR" dirty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</a:t>
            </a:r>
            <a:r>
              <a:rPr lang="el-GR" altLang="el-GR" dirty="0"/>
              <a:t>δεν είναι </a:t>
            </a:r>
            <a:r>
              <a:rPr lang="el-GR" altLang="el-GR" dirty="0" smtClean="0"/>
              <a:t>ολικά διατεταγμένες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Είναι όμως σαφές πότε τα συμβάντα είναι σύνδρομα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915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Καθολικές καταστάσεις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6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Τοπική και καθολική ιστορία</a:t>
            </a:r>
          </a:p>
        </p:txBody>
      </p:sp>
      <p:sp>
        <p:nvSpPr>
          <p:cNvPr id="19463" name="Rectangle 5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Τοπική ιστορία διεργασίας</a:t>
            </a:r>
            <a:r>
              <a:rPr lang="en-US" altLang="el-GR" dirty="0" smtClean="0"/>
              <a:t> p</a:t>
            </a:r>
            <a:r>
              <a:rPr lang="en-US" altLang="el-GR" baseline="-25000" dirty="0" smtClean="0"/>
              <a:t>i</a:t>
            </a:r>
          </a:p>
          <a:p>
            <a:pPr lvl="1" eaLnBrk="1" hangingPunct="1"/>
            <a:r>
              <a:rPr lang="el-GR" altLang="el-GR" dirty="0" smtClean="0"/>
              <a:t>Έστω ότι </a:t>
            </a:r>
            <a:r>
              <a:rPr lang="en-US" altLang="el-GR" dirty="0" err="1" smtClean="0"/>
              <a:t>e</a:t>
            </a:r>
            <a:r>
              <a:rPr lang="en-US" altLang="el-GR" baseline="-25000" dirty="0" err="1" smtClean="0"/>
              <a:t>i</a:t>
            </a:r>
            <a:r>
              <a:rPr lang="en-US" altLang="el-GR" baseline="30000" dirty="0" err="1" smtClean="0"/>
              <a:t>j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το γεγονός </a:t>
            </a:r>
            <a:r>
              <a:rPr lang="en-US" altLang="el-GR" dirty="0" smtClean="0"/>
              <a:t>j</a:t>
            </a:r>
            <a:r>
              <a:rPr lang="el-GR" altLang="el-GR" dirty="0" smtClean="0"/>
              <a:t> της διεργασίας </a:t>
            </a:r>
            <a:r>
              <a:rPr lang="en-US" altLang="el-GR" dirty="0" err="1" smtClean="0"/>
              <a:t>i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Τότε 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= 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1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2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3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4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5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6</a:t>
            </a:r>
            <a:endParaRPr lang="el-GR" altLang="el-GR" baseline="30000" dirty="0" smtClean="0"/>
          </a:p>
          <a:p>
            <a:pPr lvl="2"/>
            <a:r>
              <a:rPr lang="el-GR" altLang="el-GR" dirty="0" smtClean="0"/>
              <a:t>Η τοπική ιστορία είναι πλήρως διατεταγμένη</a:t>
            </a:r>
          </a:p>
          <a:p>
            <a:pPr eaLnBrk="1" hangingPunct="1"/>
            <a:r>
              <a:rPr lang="el-GR" altLang="el-GR" dirty="0" smtClean="0"/>
              <a:t>Καθολική ιστορία υπολογισμού</a:t>
            </a:r>
          </a:p>
          <a:p>
            <a:pPr lvl="1" eaLnBrk="1" hangingPunct="1"/>
            <a:r>
              <a:rPr lang="el-GR" altLang="el-GR" dirty="0" smtClean="0"/>
              <a:t>Ένωση τοπικών ιστοριών διεργασιών</a:t>
            </a:r>
          </a:p>
          <a:p>
            <a:pPr lvl="1" eaLnBrk="1" hangingPunct="1"/>
            <a:r>
              <a:rPr lang="en-US" altLang="el-GR" dirty="0" smtClean="0"/>
              <a:t>H = h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U … U </a:t>
            </a:r>
            <a:r>
              <a:rPr lang="en-US" altLang="el-GR" dirty="0" err="1" smtClean="0"/>
              <a:t>h</a:t>
            </a:r>
            <a:r>
              <a:rPr lang="en-US" altLang="el-GR" baseline="-25000" dirty="0" err="1" smtClean="0"/>
              <a:t>n</a:t>
            </a:r>
            <a:endParaRPr lang="en-US" altLang="el-GR" baseline="-25000" dirty="0" smtClean="0"/>
          </a:p>
          <a:p>
            <a:pPr lvl="2"/>
            <a:r>
              <a:rPr lang="el-GR" altLang="el-GR" dirty="0" smtClean="0"/>
              <a:t>Η καθολική ιστορία είναι μερικώς διατεταγμένη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8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Τοπική και καθολική κατάσταση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Τοπική κατάσταση διεργασίας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</a:p>
          <a:p>
            <a:pPr lvl="1"/>
            <a:r>
              <a:rPr lang="el-GR" altLang="el-GR" dirty="0"/>
              <a:t>Περιέχει </a:t>
            </a:r>
            <a:r>
              <a:rPr lang="el-GR" altLang="el-GR" dirty="0" smtClean="0"/>
              <a:t>τιμές </a:t>
            </a:r>
            <a:r>
              <a:rPr lang="el-GR" altLang="el-GR" dirty="0"/>
              <a:t>όλων των τοπικών μεταβλητών</a:t>
            </a:r>
          </a:p>
          <a:p>
            <a:pPr lvl="1"/>
            <a:r>
              <a:rPr lang="el-GR" altLang="el-GR" dirty="0"/>
              <a:t>Μετά το </a:t>
            </a:r>
            <a:r>
              <a:rPr lang="en-US" altLang="el-GR" dirty="0" err="1"/>
              <a:t>e</a:t>
            </a:r>
            <a:r>
              <a:rPr lang="en-US" altLang="el-GR" baseline="-25000" dirty="0" err="1"/>
              <a:t>i</a:t>
            </a:r>
            <a:r>
              <a:rPr lang="en-US" altLang="el-GR" baseline="30000" dirty="0" err="1"/>
              <a:t>k</a:t>
            </a:r>
            <a:r>
              <a:rPr lang="el-GR" altLang="el-GR" dirty="0"/>
              <a:t> η κατάσταση είναι σ</a:t>
            </a:r>
            <a:r>
              <a:rPr lang="en-US" altLang="el-GR" baseline="-25000" dirty="0" err="1"/>
              <a:t>i</a:t>
            </a:r>
            <a:r>
              <a:rPr lang="en-US" altLang="el-GR" baseline="30000" dirty="0" err="1"/>
              <a:t>k</a:t>
            </a:r>
            <a:endParaRPr lang="en-US" altLang="el-GR" baseline="30000" dirty="0"/>
          </a:p>
          <a:p>
            <a:pPr lvl="1"/>
            <a:r>
              <a:rPr lang="el-GR" altLang="el-GR" dirty="0" smtClean="0"/>
              <a:t>Ορίζουμε </a:t>
            </a:r>
            <a:r>
              <a:rPr lang="el-GR" altLang="el-GR" dirty="0"/>
              <a:t>ως σ</a:t>
            </a:r>
            <a:r>
              <a:rPr lang="en-US" altLang="el-GR" baseline="-25000" dirty="0"/>
              <a:t>i</a:t>
            </a:r>
            <a:r>
              <a:rPr lang="en-US" altLang="el-GR" baseline="30000" dirty="0"/>
              <a:t>0</a:t>
            </a:r>
            <a:r>
              <a:rPr lang="el-GR" altLang="el-GR" dirty="0"/>
              <a:t> την αρχική </a:t>
            </a:r>
            <a:r>
              <a:rPr lang="el-GR" altLang="el-GR" dirty="0" smtClean="0"/>
              <a:t>κατάσταση</a:t>
            </a:r>
            <a:endParaRPr lang="en-US" altLang="el-GR" dirty="0" smtClean="0"/>
          </a:p>
          <a:p>
            <a:r>
              <a:rPr lang="el-GR" altLang="el-GR" dirty="0"/>
              <a:t>Καθολική κατάσταση </a:t>
            </a:r>
            <a:r>
              <a:rPr lang="el-GR" altLang="el-GR" dirty="0" smtClean="0"/>
              <a:t>υπολογισμού</a:t>
            </a:r>
            <a:endParaRPr lang="el-GR" altLang="el-GR" dirty="0"/>
          </a:p>
          <a:p>
            <a:pPr lvl="1"/>
            <a:r>
              <a:rPr lang="el-GR" altLang="el-GR" dirty="0"/>
              <a:t>Ένωση </a:t>
            </a:r>
            <a:r>
              <a:rPr lang="el-GR" altLang="el-GR" dirty="0" smtClean="0"/>
              <a:t>τοπικών </a:t>
            </a:r>
            <a:r>
              <a:rPr lang="el-GR" altLang="el-GR" dirty="0"/>
              <a:t>καταστάσεων </a:t>
            </a:r>
            <a:r>
              <a:rPr lang="el-GR" altLang="el-GR" dirty="0" smtClean="0"/>
              <a:t>διεργασιών</a:t>
            </a:r>
            <a:endParaRPr lang="en-US" altLang="el-GR" dirty="0"/>
          </a:p>
          <a:p>
            <a:pPr lvl="1"/>
            <a:r>
              <a:rPr lang="el-GR" altLang="el-GR" dirty="0"/>
              <a:t>Σ = (</a:t>
            </a:r>
            <a:r>
              <a:rPr lang="el-GR" altLang="el-GR" dirty="0" err="1" smtClean="0"/>
              <a:t>σ</a:t>
            </a:r>
            <a:r>
              <a:rPr lang="el-GR" altLang="el-GR" baseline="-25000" dirty="0" err="1" smtClean="0"/>
              <a:t>1</a:t>
            </a:r>
            <a:r>
              <a:rPr lang="en-US" altLang="el-GR" baseline="30000" dirty="0" smtClean="0"/>
              <a:t>k1</a:t>
            </a:r>
            <a:r>
              <a:rPr lang="el-GR" altLang="el-GR" dirty="0" smtClean="0"/>
              <a:t>, </a:t>
            </a:r>
            <a:r>
              <a:rPr lang="el-GR" altLang="el-GR" dirty="0"/>
              <a:t>…, σ</a:t>
            </a:r>
            <a:r>
              <a:rPr lang="en-US" altLang="el-GR" baseline="-25000" dirty="0" err="1" smtClean="0"/>
              <a:t>n</a:t>
            </a:r>
            <a:r>
              <a:rPr lang="en-US" altLang="el-GR" baseline="30000" dirty="0" err="1" smtClean="0"/>
              <a:t>kn</a:t>
            </a:r>
            <a:r>
              <a:rPr lang="en-US" altLang="el-GR" dirty="0" smtClean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Εξαρτάται από τα </a:t>
            </a:r>
            <a:r>
              <a:rPr lang="el-GR" altLang="el-GR" dirty="0" smtClean="0"/>
              <a:t>συμβάντα σε </a:t>
            </a:r>
            <a:r>
              <a:rPr lang="el-GR" altLang="el-GR" dirty="0"/>
              <a:t>κάθε </a:t>
            </a:r>
            <a:r>
              <a:rPr lang="el-GR" altLang="el-GR" dirty="0" smtClean="0"/>
              <a:t>διεργασία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989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Τομή υπολογισμού (1 από 3)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Τομή κατανεμημένου υπολογισμού</a:t>
            </a:r>
          </a:p>
          <a:p>
            <a:pPr lvl="1" eaLnBrk="1" hangingPunct="1"/>
            <a:r>
              <a:rPr lang="el-GR" altLang="el-GR" dirty="0" smtClean="0"/>
              <a:t>Υποσύνολο της καθολικής ιστορίας</a:t>
            </a:r>
          </a:p>
          <a:p>
            <a:pPr lvl="1" eaLnBrk="1" hangingPunct="1"/>
            <a:r>
              <a:rPr lang="el-GR" altLang="el-GR" dirty="0" smtClean="0"/>
              <a:t>Περιέχει </a:t>
            </a:r>
            <a:r>
              <a:rPr lang="en-US" altLang="el-GR" dirty="0" err="1" smtClean="0"/>
              <a:t>k</a:t>
            </a:r>
            <a:r>
              <a:rPr lang="en-US" altLang="el-GR" baseline="-25000" dirty="0" err="1" smtClean="0"/>
              <a:t>i</a:t>
            </a:r>
            <a:r>
              <a:rPr lang="el-GR" altLang="el-GR" dirty="0" smtClean="0"/>
              <a:t> αρχικά γεγονότα από κάθε διεργασία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</a:p>
          <a:p>
            <a:pPr lvl="1" eaLnBrk="1" hangingPunct="1"/>
            <a:r>
              <a:rPr lang="en-US" altLang="el-GR" dirty="0" smtClean="0"/>
              <a:t>C = h</a:t>
            </a:r>
            <a:r>
              <a:rPr lang="en-US" altLang="el-GR" baseline="-25000" dirty="0" smtClean="0"/>
              <a:t>1</a:t>
            </a:r>
            <a:r>
              <a:rPr lang="en-US" altLang="el-GR" baseline="30000" dirty="0" smtClean="0"/>
              <a:t>k1</a:t>
            </a:r>
            <a:r>
              <a:rPr lang="en-US" altLang="el-GR" dirty="0" smtClean="0"/>
              <a:t> U … U </a:t>
            </a:r>
            <a:r>
              <a:rPr lang="en-US" altLang="el-GR" dirty="0" err="1" smtClean="0"/>
              <a:t>h</a:t>
            </a:r>
            <a:r>
              <a:rPr lang="en-US" altLang="el-GR" baseline="-25000" dirty="0" err="1" smtClean="0"/>
              <a:t>n</a:t>
            </a:r>
            <a:r>
              <a:rPr lang="en-US" altLang="el-GR" baseline="30000" dirty="0" err="1" smtClean="0"/>
              <a:t>kn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Εναλλακτικά, αρκεί το </a:t>
            </a:r>
            <a:r>
              <a:rPr lang="en-US" altLang="el-GR" dirty="0" smtClean="0"/>
              <a:t>(k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, …, </a:t>
            </a:r>
            <a:r>
              <a:rPr lang="en-US" altLang="el-GR" dirty="0" err="1" smtClean="0"/>
              <a:t>k</a:t>
            </a:r>
            <a:r>
              <a:rPr lang="en-US" altLang="el-GR" baseline="-25000" dirty="0" err="1" smtClean="0"/>
              <a:t>n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Αντιστοιχεί στην καθολική κατάσταση </a:t>
            </a:r>
            <a:r>
              <a:rPr lang="en-US" altLang="el-GR" dirty="0" smtClean="0"/>
              <a:t>(</a:t>
            </a:r>
            <a:r>
              <a:rPr lang="el-GR" altLang="el-GR" dirty="0" smtClean="0"/>
              <a:t>σ</a:t>
            </a:r>
            <a:r>
              <a:rPr lang="el-GR" altLang="el-GR" baseline="-25000" dirty="0" smtClean="0"/>
              <a:t>1</a:t>
            </a:r>
            <a:r>
              <a:rPr lang="en-US" altLang="el-GR" baseline="30000" dirty="0" smtClean="0"/>
              <a:t>k1</a:t>
            </a:r>
            <a:r>
              <a:rPr lang="en-US" altLang="el-GR" dirty="0" smtClean="0"/>
              <a:t>, …, </a:t>
            </a:r>
            <a:r>
              <a:rPr lang="el-GR" altLang="el-GR" dirty="0" smtClean="0"/>
              <a:t>σ</a:t>
            </a:r>
            <a:r>
              <a:rPr lang="en-US" altLang="el-GR" baseline="-25000" dirty="0" err="1" smtClean="0"/>
              <a:t>n</a:t>
            </a:r>
            <a:r>
              <a:rPr lang="en-US" altLang="el-GR" baseline="30000" dirty="0" err="1" smtClean="0"/>
              <a:t>kn</a:t>
            </a:r>
            <a:r>
              <a:rPr lang="en-US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Τα τελευταία γεγονότα είναι το σύνορο της τομής</a:t>
            </a:r>
          </a:p>
          <a:p>
            <a:pPr lvl="1" eaLnBrk="1" hangingPunct="1"/>
            <a:r>
              <a:rPr lang="el-GR" altLang="el-GR" dirty="0" smtClean="0"/>
              <a:t>Μόνο ορισμένες καταστάσεις / τομές είναι εφικτές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56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Τομή υπολογισμού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3" name="Picture 2" descr="Σχήμα που παρουσιάζει μία εφικτή και μία ανέφικτη τομή υπολογισμού δύοδιεργασιώ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74944"/>
            <a:ext cx="3486250" cy="1650000"/>
          </a:xfrm>
          <a:prstGeom prst="rect">
            <a:avLst/>
          </a:prstGeom>
        </p:spPr>
      </p:pic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Συνεπείς τομές: εφικτές καταστάσεις</a:t>
            </a:r>
          </a:p>
          <a:p>
            <a:pPr lvl="1" eaLnBrk="1" hangingPunct="1"/>
            <a:r>
              <a:rPr lang="el-GR" altLang="el-GR" dirty="0" smtClean="0"/>
              <a:t>Θα μπορούσαν να συμβούν στον υπολογισμό</a:t>
            </a:r>
          </a:p>
          <a:p>
            <a:pPr lvl="1" eaLnBrk="1" hangingPunct="1"/>
            <a:r>
              <a:rPr lang="el-GR" altLang="el-GR" dirty="0" smtClean="0"/>
              <a:t>Η τομή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είναι εφικτή</a:t>
            </a:r>
          </a:p>
          <a:p>
            <a:pPr lvl="1" eaLnBrk="1" hangingPunct="1"/>
            <a:r>
              <a:rPr lang="el-GR" altLang="el-GR" dirty="0" smtClean="0"/>
              <a:t>Η τομή </a:t>
            </a:r>
            <a:r>
              <a:rPr lang="en-US" altLang="el-GR" dirty="0" smtClean="0"/>
              <a:t>C’</a:t>
            </a:r>
            <a:r>
              <a:rPr lang="el-GR" altLang="el-GR" dirty="0" smtClean="0"/>
              <a:t> είναι ανέφικτη</a:t>
            </a:r>
          </a:p>
          <a:p>
            <a:pPr lvl="2" eaLnBrk="1" hangingPunct="1"/>
            <a:r>
              <a:rPr lang="el-GR" altLang="el-GR" dirty="0" smtClean="0"/>
              <a:t>Περιέχει λήψη αλλά όχι αποστολή ενός μηνύματος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59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φυσικών </a:t>
            </a:r>
            <a:r>
              <a:rPr lang="el-GR" altLang="el-GR" dirty="0" err="1" smtClean="0"/>
              <a:t>χρονιστών</a:t>
            </a:r>
            <a:r>
              <a:rPr lang="el-GR" altLang="el-GR" dirty="0" smtClean="0"/>
              <a:t> και των αλγορίθμων συγχρονισμού τους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Εισαγωγή στις μεθόδους διάταξης συμβάντων καθώς και στους λογικούς και διανυσματικούς </a:t>
            </a:r>
            <a:r>
              <a:rPr lang="el-GR" altLang="el-GR" dirty="0" err="1" smtClean="0"/>
              <a:t>χρονιστές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Εξοικείωση με την έννοια της καθολικής κατάστασης και κατανόηση της παθητικής και ενεργητικής στρατηγικής κατασκευής τους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5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Τομή υπολογισμού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Πότε μία τομή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είναι συνεπής;</a:t>
            </a:r>
          </a:p>
          <a:p>
            <a:pPr lvl="1" eaLnBrk="1" hangingPunct="1"/>
            <a:r>
              <a:rPr lang="el-GR" altLang="el-GR" dirty="0" smtClean="0"/>
              <a:t>Για όλα τα συμβάντα </a:t>
            </a:r>
            <a:r>
              <a:rPr lang="en-US" altLang="el-GR" dirty="0" smtClean="0"/>
              <a:t>e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e’</a:t>
            </a:r>
          </a:p>
          <a:p>
            <a:pPr lvl="1"/>
            <a:r>
              <a:rPr lang="el-GR" altLang="el-GR" dirty="0" smtClean="0"/>
              <a:t>(</a:t>
            </a:r>
            <a:r>
              <a:rPr lang="en-US" altLang="el-GR" dirty="0" smtClean="0"/>
              <a:t>e </a:t>
            </a:r>
            <a:r>
              <a:rPr lang="el-GR" altLang="el-GR" dirty="0" smtClean="0"/>
              <a:t>ε </a:t>
            </a:r>
            <a:r>
              <a:rPr lang="en-US" altLang="el-GR" dirty="0" smtClean="0"/>
              <a:t>C) ^ (e’</a:t>
            </a:r>
            <a:r>
              <a:rPr lang="en-US" altLang="el-GR" dirty="0">
                <a:sym typeface="Symbol" pitchFamily="18" charset="2"/>
              </a:rPr>
              <a:t>  </a:t>
            </a:r>
            <a:r>
              <a:rPr lang="en-US" altLang="el-GR" dirty="0" smtClean="0"/>
              <a:t>e) </a:t>
            </a:r>
            <a:r>
              <a:rPr lang="en-US" altLang="el-GR" dirty="0">
                <a:sym typeface="Symbol" pitchFamily="18" charset="2"/>
              </a:rPr>
              <a:t></a:t>
            </a:r>
            <a:r>
              <a:rPr lang="en-US" altLang="el-GR" dirty="0" smtClean="0"/>
              <a:t> e’ </a:t>
            </a:r>
            <a:r>
              <a:rPr lang="el-GR" altLang="el-GR" dirty="0" smtClean="0"/>
              <a:t>ε </a:t>
            </a:r>
            <a:r>
              <a:rPr lang="en-US" altLang="el-GR" dirty="0" smtClean="0"/>
              <a:t>C</a:t>
            </a:r>
          </a:p>
          <a:p>
            <a:pPr lvl="2"/>
            <a:r>
              <a:rPr lang="el-GR" altLang="el-GR" dirty="0" smtClean="0"/>
              <a:t>Αν το συμβάν </a:t>
            </a:r>
            <a:r>
              <a:rPr lang="en-US" altLang="el-GR" dirty="0" smtClean="0"/>
              <a:t>e</a:t>
            </a:r>
            <a:r>
              <a:rPr lang="el-GR" altLang="el-GR" dirty="0" smtClean="0"/>
              <a:t> περιλαμβάνεται στην τομή </a:t>
            </a:r>
            <a:r>
              <a:rPr lang="en-US" altLang="el-GR" dirty="0" smtClean="0"/>
              <a:t>C</a:t>
            </a:r>
            <a:r>
              <a:rPr lang="el-GR" altLang="el-GR" dirty="0" smtClean="0"/>
              <a:t>…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… πρέπει να περιλαμβάνεται και η αιτία του </a:t>
            </a:r>
            <a:r>
              <a:rPr lang="en-US" altLang="el-GR" dirty="0" smtClean="0"/>
              <a:t>e’</a:t>
            </a:r>
          </a:p>
          <a:p>
            <a:pPr lvl="1" eaLnBrk="1" hangingPunct="1"/>
            <a:r>
              <a:rPr lang="el-GR" altLang="el-GR" dirty="0" smtClean="0"/>
              <a:t>Έστω ένα βέλος (μήνυμα) που «κόβει» την τομή </a:t>
            </a:r>
          </a:p>
          <a:p>
            <a:pPr lvl="2"/>
            <a:r>
              <a:rPr lang="el-GR" altLang="el-GR" dirty="0" smtClean="0"/>
              <a:t>Πρέπει να ξεκινάει αριστερά και να καταλήγει δεξιά</a:t>
            </a:r>
          </a:p>
          <a:p>
            <a:pPr lvl="1" eaLnBrk="1" hangingPunct="1"/>
            <a:r>
              <a:rPr lang="el-GR" altLang="el-GR" dirty="0" smtClean="0"/>
              <a:t>Συνεπής καθολική κατάσταση</a:t>
            </a:r>
          </a:p>
          <a:p>
            <a:pPr lvl="2"/>
            <a:r>
              <a:rPr lang="el-GR" altLang="el-GR" dirty="0" smtClean="0"/>
              <a:t>Αντιστοιχεί σε συνεπή τομή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8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υπολογισμού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Εκτέλεση κατανεμημένου υπολογισμού</a:t>
            </a:r>
          </a:p>
          <a:p>
            <a:pPr lvl="1"/>
            <a:r>
              <a:rPr lang="el-GR" altLang="el-GR" dirty="0"/>
              <a:t>Πλήρης διάταξη </a:t>
            </a:r>
            <a:r>
              <a:rPr lang="el-GR" altLang="el-GR" dirty="0" smtClean="0"/>
              <a:t>γεγονότων καθολικής </a:t>
            </a:r>
            <a:r>
              <a:rPr lang="el-GR" altLang="el-GR" dirty="0"/>
              <a:t>ιστορίας</a:t>
            </a:r>
            <a:endParaRPr lang="en-US" altLang="el-GR" dirty="0"/>
          </a:p>
          <a:p>
            <a:pPr lvl="1"/>
            <a:r>
              <a:rPr lang="el-GR" altLang="el-GR" dirty="0"/>
              <a:t>Συνεπής με </a:t>
            </a:r>
            <a:r>
              <a:rPr lang="el-GR" altLang="el-GR" dirty="0" smtClean="0"/>
              <a:t>την πρόδρομη σχέση</a:t>
            </a:r>
            <a:endParaRPr lang="el-GR" altLang="el-GR" dirty="0"/>
          </a:p>
          <a:p>
            <a:pPr lvl="1"/>
            <a:r>
              <a:rPr lang="en-US" altLang="el-GR" dirty="0"/>
              <a:t>R = e</a:t>
            </a:r>
            <a:r>
              <a:rPr lang="en-US" altLang="el-GR" baseline="-25000" dirty="0"/>
              <a:t>3</a:t>
            </a:r>
            <a:r>
              <a:rPr lang="en-US" altLang="el-GR" baseline="30000" dirty="0"/>
              <a:t>1</a:t>
            </a:r>
            <a:r>
              <a:rPr lang="en-US" altLang="el-GR" dirty="0"/>
              <a:t>e</a:t>
            </a:r>
            <a:r>
              <a:rPr lang="en-US" altLang="el-GR" baseline="-25000" dirty="0"/>
              <a:t>1</a:t>
            </a:r>
            <a:r>
              <a:rPr lang="en-US" altLang="el-GR" baseline="30000" dirty="0"/>
              <a:t>1</a:t>
            </a:r>
            <a:r>
              <a:rPr lang="en-US" altLang="el-GR" dirty="0"/>
              <a:t>e</a:t>
            </a:r>
            <a:r>
              <a:rPr lang="en-US" altLang="el-GR" baseline="-25000" dirty="0"/>
              <a:t>3</a:t>
            </a:r>
            <a:r>
              <a:rPr lang="en-US" altLang="el-GR" baseline="30000" dirty="0"/>
              <a:t>2</a:t>
            </a:r>
            <a:r>
              <a:rPr lang="en-US" altLang="el-GR" dirty="0"/>
              <a:t>e</a:t>
            </a:r>
            <a:r>
              <a:rPr lang="en-US" altLang="el-GR" baseline="-25000" dirty="0"/>
              <a:t>2</a:t>
            </a:r>
            <a:r>
              <a:rPr lang="en-US" altLang="el-GR" baseline="30000" dirty="0"/>
              <a:t>1</a:t>
            </a:r>
            <a:r>
              <a:rPr lang="en-US" altLang="el-GR" dirty="0"/>
              <a:t>e</a:t>
            </a:r>
            <a:r>
              <a:rPr lang="en-US" altLang="el-GR" baseline="-25000" dirty="0"/>
              <a:t>3</a:t>
            </a:r>
            <a:r>
              <a:rPr lang="en-US" altLang="el-GR" baseline="30000" dirty="0"/>
              <a:t>3</a:t>
            </a:r>
            <a:r>
              <a:rPr lang="en-US" altLang="el-GR" dirty="0"/>
              <a:t>e</a:t>
            </a:r>
            <a:r>
              <a:rPr lang="en-US" altLang="el-GR" baseline="-25000" dirty="0"/>
              <a:t>3</a:t>
            </a:r>
            <a:r>
              <a:rPr lang="en-US" altLang="el-GR" baseline="30000" dirty="0"/>
              <a:t>4</a:t>
            </a:r>
            <a:r>
              <a:rPr lang="en-US" altLang="el-GR" dirty="0"/>
              <a:t>…</a:t>
            </a:r>
          </a:p>
          <a:p>
            <a:pPr lvl="2"/>
            <a:r>
              <a:rPr lang="el-GR" altLang="el-GR" dirty="0" smtClean="0"/>
              <a:t>Υπάρχουν κι άλλες δυνατές εκτελέσεις</a:t>
            </a:r>
          </a:p>
          <a:p>
            <a:pPr lvl="1"/>
            <a:r>
              <a:rPr lang="el-GR" altLang="el-GR" dirty="0" smtClean="0"/>
              <a:t>Δίνει μια ακολουθία </a:t>
            </a:r>
            <a:r>
              <a:rPr lang="el-GR" altLang="el-GR" dirty="0"/>
              <a:t>καθολικών καταστάσεων</a:t>
            </a:r>
          </a:p>
          <a:p>
            <a:pPr lvl="2"/>
            <a:r>
              <a:rPr lang="el-GR" altLang="el-GR" dirty="0"/>
              <a:t>Σ = Σ</a:t>
            </a:r>
            <a:r>
              <a:rPr lang="el-GR" altLang="el-GR" baseline="30000" dirty="0"/>
              <a:t>0</a:t>
            </a:r>
            <a:r>
              <a:rPr lang="el-GR" altLang="el-GR" dirty="0"/>
              <a:t>Σ</a:t>
            </a:r>
            <a:r>
              <a:rPr lang="el-GR" altLang="el-GR" baseline="30000" dirty="0"/>
              <a:t>1</a:t>
            </a:r>
            <a:r>
              <a:rPr lang="el-GR" altLang="el-GR" dirty="0"/>
              <a:t>Σ</a:t>
            </a:r>
            <a:r>
              <a:rPr lang="el-GR" altLang="el-GR" baseline="30000" dirty="0"/>
              <a:t>2</a:t>
            </a:r>
            <a:r>
              <a:rPr lang="el-GR" altLang="el-GR" dirty="0"/>
              <a:t>Σ</a:t>
            </a:r>
            <a:r>
              <a:rPr lang="el-GR" altLang="el-GR" baseline="30000" dirty="0"/>
              <a:t>3</a:t>
            </a:r>
            <a:r>
              <a:rPr lang="el-GR" altLang="el-GR" dirty="0" smtClean="0"/>
              <a:t>…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854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Προσπελάσιμες καταστάσεις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Προσπελάσιμες καθολικές καταστάσεις</a:t>
            </a:r>
          </a:p>
          <a:p>
            <a:pPr lvl="1" eaLnBrk="1" hangingPunct="1"/>
            <a:r>
              <a:rPr lang="el-GR" altLang="el-GR" dirty="0" smtClean="0"/>
              <a:t>Έστω η ακολουθία καταστάσεων Σ = Σ</a:t>
            </a:r>
            <a:r>
              <a:rPr lang="el-GR" altLang="el-GR" baseline="30000" dirty="0" smtClean="0"/>
              <a:t>0</a:t>
            </a:r>
            <a:r>
              <a:rPr lang="el-GR" altLang="el-GR" dirty="0" smtClean="0"/>
              <a:t>Σ</a:t>
            </a:r>
            <a:r>
              <a:rPr lang="el-GR" altLang="el-GR" baseline="30000" dirty="0" smtClean="0"/>
              <a:t>1</a:t>
            </a:r>
            <a:r>
              <a:rPr lang="el-GR" altLang="el-GR" dirty="0" smtClean="0"/>
              <a:t>Σ</a:t>
            </a:r>
            <a:r>
              <a:rPr lang="el-GR" altLang="el-GR" baseline="30000" dirty="0" smtClean="0"/>
              <a:t>2</a:t>
            </a:r>
            <a:r>
              <a:rPr lang="el-GR" altLang="el-GR" dirty="0" smtClean="0"/>
              <a:t>Σ</a:t>
            </a:r>
            <a:r>
              <a:rPr lang="el-GR" altLang="el-GR" baseline="30000" dirty="0" smtClean="0"/>
              <a:t>3</a:t>
            </a:r>
            <a:r>
              <a:rPr lang="el-GR" altLang="el-GR" dirty="0" smtClean="0"/>
              <a:t>…</a:t>
            </a:r>
          </a:p>
          <a:p>
            <a:pPr lvl="1"/>
            <a:r>
              <a:rPr lang="el-GR" altLang="el-GR" dirty="0" smtClean="0"/>
              <a:t>Η Σ</a:t>
            </a:r>
            <a:r>
              <a:rPr lang="en-US" altLang="el-GR" baseline="30000" dirty="0" err="1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προκύπτει από Σ</a:t>
            </a:r>
            <a:r>
              <a:rPr lang="en-US" altLang="el-GR" baseline="30000" dirty="0" smtClean="0"/>
              <a:t>i-1</a:t>
            </a:r>
            <a:r>
              <a:rPr lang="el-GR" altLang="el-GR" dirty="0" smtClean="0"/>
              <a:t> με εκτέλεση συμβάντος</a:t>
            </a:r>
          </a:p>
          <a:p>
            <a:pPr lvl="1" eaLnBrk="1" hangingPunct="1"/>
            <a:r>
              <a:rPr lang="en-US" altLang="el-GR" dirty="0" smtClean="0"/>
              <a:t>H </a:t>
            </a:r>
            <a:r>
              <a:rPr lang="el-GR" altLang="el-GR" dirty="0" smtClean="0"/>
              <a:t>Σ</a:t>
            </a:r>
            <a:r>
              <a:rPr lang="en-US" altLang="el-GR" baseline="30000" dirty="0" smtClean="0"/>
              <a:t>i-1</a:t>
            </a:r>
            <a:r>
              <a:rPr lang="el-GR" altLang="el-GR" dirty="0" smtClean="0"/>
              <a:t> οδηγεί στη Σ</a:t>
            </a:r>
            <a:r>
              <a:rPr lang="en-US" altLang="el-GR" baseline="30000" dirty="0" err="1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στην εκτέλεση </a:t>
            </a:r>
            <a:r>
              <a:rPr lang="en-US" altLang="el-GR" dirty="0" smtClean="0"/>
              <a:t>R</a:t>
            </a:r>
          </a:p>
          <a:p>
            <a:pPr lvl="1"/>
            <a:r>
              <a:rPr lang="en-US" altLang="el-GR" dirty="0" smtClean="0"/>
              <a:t>H </a:t>
            </a:r>
            <a:r>
              <a:rPr lang="el-GR" altLang="el-GR" dirty="0" smtClean="0"/>
              <a:t>Σ’ είναι προσπελάσιμη από Σ στην </a:t>
            </a:r>
            <a:r>
              <a:rPr lang="en-US" altLang="el-GR" dirty="0" smtClean="0"/>
              <a:t>R </a:t>
            </a:r>
            <a:r>
              <a:rPr lang="el-GR" altLang="el-GR" dirty="0" smtClean="0"/>
              <a:t>αν Σ</a:t>
            </a:r>
            <a:r>
              <a:rPr lang="en-US" altLang="el-GR" dirty="0">
                <a:sym typeface="Symbol" pitchFamily="18" charset="2"/>
              </a:rPr>
              <a:t> </a:t>
            </a:r>
            <a:r>
              <a:rPr lang="en-US" altLang="el-GR" dirty="0" smtClean="0">
                <a:sym typeface="Symbol" pitchFamily="18" charset="2"/>
              </a:rPr>
              <a:t></a:t>
            </a:r>
            <a:r>
              <a:rPr lang="en-US" altLang="el-GR" baseline="-25000" dirty="0" smtClean="0"/>
              <a:t>R</a:t>
            </a:r>
            <a:r>
              <a:rPr lang="el-GR" altLang="el-GR" dirty="0" smtClean="0"/>
              <a:t>Σ’</a:t>
            </a:r>
          </a:p>
          <a:p>
            <a:pPr lvl="1" eaLnBrk="1" hangingPunct="1"/>
            <a:r>
              <a:rPr lang="el-GR" altLang="el-GR" dirty="0" smtClean="0"/>
              <a:t>Η Σ’ είναι προσπελάσιμη από Σ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Υπάρχει τουλάχιστον μία κατάλληλη </a:t>
            </a:r>
            <a:r>
              <a:rPr lang="en-US" altLang="el-GR" dirty="0" smtClean="0"/>
              <a:t>R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0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Πλέγμα υπολογισμού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Αναπαράσταση υπολογισμού με πλέγμα</a:t>
            </a:r>
          </a:p>
          <a:p>
            <a:pPr lvl="1"/>
            <a:r>
              <a:rPr lang="el-GR" altLang="el-GR" dirty="0"/>
              <a:t>Περιέχει όλες τις συνεπείς </a:t>
            </a:r>
            <a:r>
              <a:rPr lang="el-GR" altLang="el-GR" dirty="0" smtClean="0"/>
              <a:t>καταστάσεις</a:t>
            </a:r>
            <a:endParaRPr lang="el-GR" altLang="el-GR" dirty="0"/>
          </a:p>
          <a:p>
            <a:pPr lvl="1"/>
            <a:r>
              <a:rPr lang="el-GR" altLang="el-GR" dirty="0"/>
              <a:t>Οι καταστάσεις συνδέονται με τις σχέσεις </a:t>
            </a:r>
            <a:r>
              <a:rPr lang="en-US" altLang="el-GR" dirty="0" smtClean="0">
                <a:sym typeface="Symbol" pitchFamily="18" charset="2"/>
              </a:rPr>
              <a:t></a:t>
            </a:r>
            <a:r>
              <a:rPr lang="en-US" altLang="el-GR" baseline="-25000" dirty="0" smtClean="0"/>
              <a:t>R</a:t>
            </a:r>
            <a:endParaRPr lang="en-US" altLang="el-GR" dirty="0"/>
          </a:p>
          <a:p>
            <a:pPr lvl="1"/>
            <a:r>
              <a:rPr lang="el-GR" altLang="el-GR" dirty="0"/>
              <a:t>Γενικά </a:t>
            </a:r>
            <a:r>
              <a:rPr lang="en-US" altLang="el-GR" dirty="0"/>
              <a:t>n </a:t>
            </a:r>
            <a:r>
              <a:rPr lang="el-GR" altLang="el-GR" dirty="0"/>
              <a:t>ορθογώνιοι άξονες για </a:t>
            </a:r>
            <a:r>
              <a:rPr lang="en-US" altLang="el-GR" dirty="0"/>
              <a:t>n</a:t>
            </a:r>
            <a:r>
              <a:rPr lang="el-GR" altLang="el-GR" dirty="0"/>
              <a:t> διεργασίες</a:t>
            </a:r>
          </a:p>
          <a:p>
            <a:pPr lvl="1"/>
            <a:r>
              <a:rPr lang="el-GR" altLang="el-GR" dirty="0"/>
              <a:t>Έστω η κατάσταση (</a:t>
            </a:r>
            <a:r>
              <a:rPr lang="el-GR" altLang="el-GR" dirty="0" err="1"/>
              <a:t>σ</a:t>
            </a:r>
            <a:r>
              <a:rPr lang="el-GR" altLang="el-GR" baseline="-25000" dirty="0" err="1"/>
              <a:t>1</a:t>
            </a:r>
            <a:r>
              <a:rPr lang="en-US" altLang="el-GR" baseline="30000" dirty="0"/>
              <a:t>k1</a:t>
            </a:r>
            <a:r>
              <a:rPr lang="en-US" altLang="el-GR" dirty="0"/>
              <a:t>, …, </a:t>
            </a:r>
            <a:r>
              <a:rPr lang="el-GR" altLang="el-GR" dirty="0"/>
              <a:t>σ</a:t>
            </a:r>
            <a:r>
              <a:rPr lang="en-US" altLang="el-GR" baseline="-25000" dirty="0" err="1"/>
              <a:t>n</a:t>
            </a:r>
            <a:r>
              <a:rPr lang="en-US" altLang="el-GR" baseline="30000" dirty="0" err="1"/>
              <a:t>kn</a:t>
            </a:r>
            <a:r>
              <a:rPr lang="en-US" altLang="el-GR" dirty="0"/>
              <a:t>)</a:t>
            </a:r>
          </a:p>
          <a:p>
            <a:pPr lvl="2"/>
            <a:r>
              <a:rPr lang="el-GR" altLang="el-GR" dirty="0" smtClean="0"/>
              <a:t>Βρίσκεται </a:t>
            </a:r>
            <a:r>
              <a:rPr lang="el-GR" altLang="el-GR" dirty="0"/>
              <a:t>στο επίπεδο </a:t>
            </a:r>
            <a:r>
              <a:rPr lang="en-US" altLang="el-GR" dirty="0"/>
              <a:t>k</a:t>
            </a:r>
            <a:r>
              <a:rPr lang="en-US" altLang="el-GR" baseline="-25000" dirty="0"/>
              <a:t>1</a:t>
            </a:r>
            <a:r>
              <a:rPr lang="en-US" altLang="el-GR" dirty="0"/>
              <a:t>+…+</a:t>
            </a:r>
            <a:r>
              <a:rPr lang="en-US" altLang="el-GR" dirty="0" err="1"/>
              <a:t>k</a:t>
            </a:r>
            <a:r>
              <a:rPr lang="en-US" altLang="el-GR" baseline="-25000" dirty="0" err="1"/>
              <a:t>n</a:t>
            </a:r>
            <a:r>
              <a:rPr lang="el-GR" altLang="el-GR" dirty="0"/>
              <a:t> του πλέγματος</a:t>
            </a:r>
            <a:endParaRPr lang="en-US" altLang="el-GR" dirty="0"/>
          </a:p>
          <a:p>
            <a:pPr lvl="1"/>
            <a:r>
              <a:rPr lang="el-GR" altLang="el-GR" dirty="0"/>
              <a:t>Κάθε </a:t>
            </a:r>
            <a:r>
              <a:rPr lang="el-GR" altLang="el-GR" dirty="0" smtClean="0"/>
              <a:t>διαδρομή είναι </a:t>
            </a:r>
            <a:r>
              <a:rPr lang="el-GR" altLang="el-GR" dirty="0"/>
              <a:t>μία πιθανή </a:t>
            </a:r>
            <a:r>
              <a:rPr lang="el-GR" altLang="el-GR" dirty="0" smtClean="0"/>
              <a:t>εκτέλεση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764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Πλέγμα υπολογισμού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l-GR" altLang="el-GR" dirty="0" smtClean="0"/>
          </a:p>
        </p:txBody>
      </p:sp>
      <p:pic>
        <p:nvPicPr>
          <p:cNvPr id="3" name="Picture 2" descr="Σχήμα που παρουσιάζει πλέγμα υπολογισμού με δύο διεργασίε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0583"/>
            <a:ext cx="3738332" cy="5458777"/>
          </a:xfrm>
          <a:prstGeom prst="rect">
            <a:avLst/>
          </a:prstGeom>
        </p:spPr>
      </p:pic>
      <p:sp>
        <p:nvSpPr>
          <p:cNvPr id="24583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131840" y="3789363"/>
            <a:ext cx="5631160" cy="261143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</a:t>
            </a:r>
          </a:p>
          <a:p>
            <a:pPr lvl="1" eaLnBrk="1" hangingPunct="1"/>
            <a:r>
              <a:rPr lang="el-GR" altLang="el-GR" dirty="0" smtClean="0"/>
              <a:t>Υπολογισμός με δύο διεργασίες</a:t>
            </a:r>
          </a:p>
          <a:p>
            <a:pPr lvl="1" eaLnBrk="1" hangingPunct="1"/>
            <a:r>
              <a:rPr lang="el-GR" altLang="el-GR" dirty="0" smtClean="0"/>
              <a:t>Διαδρομή: πιθανή εκτέλεση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ημείο: συνεπής τομή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5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Κατασκευή καταστάσεων (1 από 2)</a:t>
            </a:r>
          </a:p>
        </p:txBody>
      </p:sp>
      <p:sp>
        <p:nvSpPr>
          <p:cNvPr id="256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Πώς βρίσκουμε μια καθολική κατάσταση;</a:t>
            </a:r>
          </a:p>
          <a:p>
            <a:pPr lvl="1" eaLnBrk="1" hangingPunct="1"/>
            <a:r>
              <a:rPr lang="el-GR" altLang="el-GR" dirty="0" smtClean="0"/>
              <a:t>Χρειαζόμαστε καταστάσεις όλων των διεργασιών</a:t>
            </a:r>
          </a:p>
          <a:p>
            <a:pPr lvl="1" eaLnBrk="1" hangingPunct="1"/>
            <a:r>
              <a:rPr lang="el-GR" altLang="el-GR" dirty="0" smtClean="0"/>
              <a:t>Αναγκαστικά με ανταλλαγή μηνυμάτων</a:t>
            </a:r>
          </a:p>
          <a:p>
            <a:pPr lvl="1" eaLnBrk="1" hangingPunct="1"/>
            <a:r>
              <a:rPr lang="el-GR" altLang="el-GR" dirty="0" smtClean="0"/>
              <a:t>Δύσκολο πρόβλημα σε ασύγχρονο σύστημα</a:t>
            </a:r>
          </a:p>
          <a:p>
            <a:pPr lvl="2"/>
            <a:r>
              <a:rPr lang="el-GR" altLang="el-GR" dirty="0" smtClean="0"/>
              <a:t>Καθυστέρηση ή / και απώλεια μηνυμάτων</a:t>
            </a:r>
          </a:p>
          <a:p>
            <a:pPr lvl="2" eaLnBrk="1" hangingPunct="1"/>
            <a:r>
              <a:rPr lang="el-GR" altLang="el-GR" dirty="0" smtClean="0"/>
              <a:t>Ξεπερασμένες, ατελείς, ασυνεπείς καταστάσεις</a:t>
            </a:r>
          </a:p>
          <a:p>
            <a:pPr lvl="1" eaLnBrk="1" hangingPunct="1"/>
            <a:r>
              <a:rPr lang="el-GR" altLang="el-GR" dirty="0" smtClean="0"/>
              <a:t>Κάθε διεργασία βγάζει διαφορετική εικόνα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7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Κατασκευή καταστάσεων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Κατασκευή </a:t>
            </a:r>
            <a:r>
              <a:rPr lang="el-GR" altLang="el-GR" dirty="0" smtClean="0"/>
              <a:t>καταστάσεων </a:t>
            </a:r>
            <a:r>
              <a:rPr lang="el-GR" altLang="el-GR" dirty="0"/>
              <a:t>από παρατηρητή</a:t>
            </a:r>
          </a:p>
          <a:p>
            <a:pPr lvl="1"/>
            <a:r>
              <a:rPr lang="el-GR" altLang="el-GR" dirty="0" smtClean="0"/>
              <a:t>Διεργασία που βρίσκει καθολικές </a:t>
            </a:r>
            <a:r>
              <a:rPr lang="el-GR" altLang="el-GR" dirty="0"/>
              <a:t>καταστάσεις</a:t>
            </a:r>
          </a:p>
          <a:p>
            <a:pPr lvl="2"/>
            <a:r>
              <a:rPr lang="el-GR" altLang="el-GR" dirty="0"/>
              <a:t>Διεργασία παρακολουθητής</a:t>
            </a:r>
          </a:p>
          <a:p>
            <a:pPr lvl="1"/>
            <a:r>
              <a:rPr lang="el-GR" altLang="el-GR" dirty="0" smtClean="0"/>
              <a:t>Δύο γενικές προσεγγίσεις</a:t>
            </a:r>
          </a:p>
          <a:p>
            <a:pPr lvl="1"/>
            <a:r>
              <a:rPr lang="el-GR" altLang="el-GR" dirty="0" smtClean="0"/>
              <a:t>Παθητική </a:t>
            </a:r>
            <a:r>
              <a:rPr lang="el-GR" altLang="el-GR" dirty="0"/>
              <a:t>προσέγγιση: παρατηρήσεις</a:t>
            </a:r>
          </a:p>
          <a:p>
            <a:pPr lvl="2"/>
            <a:r>
              <a:rPr lang="el-GR" altLang="el-GR" dirty="0"/>
              <a:t>Δεν εισάγουμε μηνύματα στο σύστημα</a:t>
            </a:r>
          </a:p>
          <a:p>
            <a:pPr lvl="1"/>
            <a:r>
              <a:rPr lang="el-GR" altLang="el-GR" dirty="0"/>
              <a:t>Ενεργητική προσέγγιση: στιγμιότυπα</a:t>
            </a:r>
          </a:p>
          <a:p>
            <a:pPr lvl="2"/>
            <a:r>
              <a:rPr lang="el-GR" altLang="el-GR" dirty="0"/>
              <a:t>Εισάγουμε μηνύματα στο </a:t>
            </a:r>
            <a:r>
              <a:rPr lang="el-GR" altLang="el-GR" dirty="0" smtClean="0"/>
              <a:t>σύστημα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83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Παθητική στρατηγική: παρατηρήσεις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2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Παρατηρήσεις (1 από 3)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Η διεργασία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κατασκευάζει παρατήρηση </a:t>
            </a:r>
            <a:r>
              <a:rPr lang="en-US" altLang="el-GR" dirty="0" smtClean="0"/>
              <a:t>O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στέλνει μήνυμα στη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για κάθε συμβάν </a:t>
            </a:r>
            <a:r>
              <a:rPr lang="en-US" altLang="el-GR" dirty="0" err="1" smtClean="0"/>
              <a:t>e</a:t>
            </a:r>
            <a:r>
              <a:rPr lang="en-US" altLang="el-GR" baseline="-25000" dirty="0" err="1" smtClean="0"/>
              <a:t>i</a:t>
            </a:r>
            <a:r>
              <a:rPr lang="en-US" altLang="el-GR" baseline="30000" dirty="0" err="1" smtClean="0"/>
              <a:t>k</a:t>
            </a:r>
            <a:endParaRPr lang="en-US" altLang="el-GR" baseline="30000" dirty="0" smtClean="0"/>
          </a:p>
          <a:p>
            <a:pPr lvl="1" eaLnBrk="1" hangingPunct="1"/>
            <a:r>
              <a:rPr lang="el-GR" altLang="el-GR" dirty="0" smtClean="0"/>
              <a:t>Η παρατήρηση </a:t>
            </a:r>
            <a:r>
              <a:rPr lang="en-US" altLang="el-GR" dirty="0" smtClean="0"/>
              <a:t>O</a:t>
            </a:r>
            <a:r>
              <a:rPr lang="el-GR" altLang="el-GR" dirty="0" smtClean="0"/>
              <a:t> εξαρτάται από σειρά άφιξης</a:t>
            </a:r>
          </a:p>
          <a:p>
            <a:pPr eaLnBrk="1" hangingPunct="1"/>
            <a:r>
              <a:rPr lang="el-GR" altLang="el-GR" dirty="0" smtClean="0"/>
              <a:t>Ασύγχρονο σύστημα: καθυστερήσεις</a:t>
            </a:r>
          </a:p>
          <a:p>
            <a:pPr lvl="1" eaLnBrk="1" hangingPunct="1"/>
            <a:r>
              <a:rPr lang="el-GR" altLang="el-GR" dirty="0" smtClean="0"/>
              <a:t>Διαφορετικές διεργασίες φτιάχνουν διαφορετικά </a:t>
            </a:r>
            <a:r>
              <a:rPr lang="en-US" altLang="el-GR" dirty="0" smtClean="0"/>
              <a:t>O</a:t>
            </a:r>
          </a:p>
          <a:p>
            <a:pPr lvl="1" eaLnBrk="1" hangingPunct="1"/>
            <a:r>
              <a:rPr lang="el-GR" altLang="el-GR" dirty="0" smtClean="0"/>
              <a:t>Οι παρατηρήσεις μπορεί να αντιστοιχούν σε</a:t>
            </a:r>
          </a:p>
          <a:p>
            <a:pPr lvl="2" eaLnBrk="1" hangingPunct="1"/>
            <a:r>
              <a:rPr lang="el-GR" altLang="el-GR" dirty="0" smtClean="0"/>
              <a:t>Μη εφικτές εκτελέσεις</a:t>
            </a:r>
          </a:p>
          <a:p>
            <a:pPr lvl="2" eaLnBrk="1" hangingPunct="1"/>
            <a:r>
              <a:rPr lang="el-GR" altLang="el-GR" dirty="0" smtClean="0"/>
              <a:t>Ασυνεπείς εκτελέσεις</a:t>
            </a:r>
          </a:p>
          <a:p>
            <a:pPr lvl="2" eaLnBrk="1" hangingPunct="1"/>
            <a:r>
              <a:rPr lang="el-GR" altLang="el-GR" dirty="0" smtClean="0"/>
              <a:t>Συνεπείς εκτελέσεις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6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Παρατηρήσεις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Συνεπείς παρατηρήσεις</a:t>
            </a:r>
          </a:p>
          <a:p>
            <a:pPr lvl="1"/>
            <a:r>
              <a:rPr lang="el-GR" altLang="el-GR" dirty="0"/>
              <a:t>Αντιστοιχούν σε συνεπείς εκτελέσεις</a:t>
            </a:r>
          </a:p>
          <a:p>
            <a:pPr lvl="2"/>
            <a:r>
              <a:rPr lang="el-GR" altLang="el-GR" dirty="0"/>
              <a:t>Διέρχονται μόνο από συνεπείς καταστάσεις</a:t>
            </a:r>
          </a:p>
          <a:p>
            <a:pPr lvl="2"/>
            <a:r>
              <a:rPr lang="el-GR" altLang="el-GR" dirty="0"/>
              <a:t>Σε κάθε στιγμή αντιστοιχούν σε συνεπείς </a:t>
            </a:r>
            <a:r>
              <a:rPr lang="el-GR" altLang="el-GR" dirty="0" smtClean="0"/>
              <a:t>τομές</a:t>
            </a:r>
            <a:endParaRPr lang="en-US" altLang="el-GR" dirty="0" smtClean="0"/>
          </a:p>
          <a:p>
            <a:r>
              <a:rPr lang="el-GR" altLang="el-GR" dirty="0"/>
              <a:t>Κατασκευή συνεπών παρατηρήσεων</a:t>
            </a:r>
          </a:p>
          <a:p>
            <a:pPr lvl="1"/>
            <a:r>
              <a:rPr lang="el-GR" altLang="el-GR" dirty="0"/>
              <a:t>Διάκριση λήψης και παράδοσης μηνύματος</a:t>
            </a:r>
          </a:p>
          <a:p>
            <a:pPr lvl="1"/>
            <a:r>
              <a:rPr lang="el-GR" altLang="el-GR" dirty="0"/>
              <a:t>Ορισμός Κανόνων Παράδοσης (ΚΠ)</a:t>
            </a:r>
            <a:endParaRPr lang="en-US" altLang="el-GR" dirty="0"/>
          </a:p>
          <a:p>
            <a:pPr lvl="2"/>
            <a:r>
              <a:rPr lang="el-GR" altLang="el-GR" dirty="0"/>
              <a:t>Πότε ένα </a:t>
            </a:r>
            <a:r>
              <a:rPr lang="el-GR" altLang="el-GR" dirty="0" smtClean="0"/>
              <a:t>ληφθέν μήνυμα μπορεί </a:t>
            </a:r>
            <a:r>
              <a:rPr lang="el-GR" altLang="el-GR" dirty="0"/>
              <a:t>να παραδοθεί</a:t>
            </a:r>
            <a:r>
              <a:rPr lang="el-GR" altLang="el-GR" dirty="0" smtClean="0"/>
              <a:t>;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39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φυσικών </a:t>
            </a:r>
            <a:r>
              <a:rPr lang="el-GR" altLang="el-GR" dirty="0" err="1" smtClean="0"/>
              <a:t>χρονιστών</a:t>
            </a:r>
            <a:endParaRPr lang="el-GR" altLang="el-GR" dirty="0" smtClean="0"/>
          </a:p>
          <a:p>
            <a:r>
              <a:rPr lang="el-GR" altLang="el-GR" dirty="0" smtClean="0"/>
              <a:t>Διάταξη συμβάντων</a:t>
            </a:r>
          </a:p>
          <a:p>
            <a:r>
              <a:rPr lang="el-GR" altLang="el-GR" dirty="0" smtClean="0"/>
              <a:t>Καθολικές καταστάσεις</a:t>
            </a:r>
          </a:p>
          <a:p>
            <a:pPr lvl="1"/>
            <a:r>
              <a:rPr lang="el-GR" altLang="el-GR" dirty="0" smtClean="0"/>
              <a:t>Παθητική στρατηγική: παρατηρήσεις</a:t>
            </a:r>
          </a:p>
          <a:p>
            <a:pPr lvl="1"/>
            <a:r>
              <a:rPr lang="el-GR" altLang="el-GR" dirty="0" smtClean="0"/>
              <a:t>Ενεργητική στρατηγική: στιγμιότυπα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Παρατηρήσεις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2765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Πρώτο βήμα: παράδοση </a:t>
            </a:r>
            <a:r>
              <a:rPr lang="en-US" altLang="el-GR" dirty="0" smtClean="0"/>
              <a:t>FIFO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Μηνύματα που έχουν σταλεί από ίδια διεργασία </a:t>
            </a:r>
            <a:r>
              <a:rPr lang="en-US" altLang="el-GR" dirty="0" err="1" smtClean="0"/>
              <a:t>i</a:t>
            </a:r>
            <a:endParaRPr lang="en-US" altLang="el-GR" dirty="0" smtClean="0"/>
          </a:p>
          <a:p>
            <a:pPr lvl="1" eaLnBrk="1" hangingPunct="1"/>
            <a:r>
              <a:rPr lang="en-US" altLang="el-GR" dirty="0" err="1" smtClean="0"/>
              <a:t>send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(m) </a:t>
            </a:r>
            <a:r>
              <a:rPr lang="en-US" altLang="el-GR" dirty="0" smtClean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send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(m</a:t>
            </a:r>
            <a:r>
              <a:rPr lang="el-GR" altLang="el-GR" dirty="0" smtClean="0"/>
              <a:t>΄</a:t>
            </a:r>
            <a:r>
              <a:rPr lang="en-US" altLang="el-GR" dirty="0" smtClean="0"/>
              <a:t>) </a:t>
            </a:r>
            <a:r>
              <a:rPr lang="en-US" altLang="el-GR" dirty="0" smtClean="0">
                <a:sym typeface="Symbol" pitchFamily="18" charset="2"/>
              </a:rPr>
              <a:t>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deliver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(m) </a:t>
            </a:r>
            <a:r>
              <a:rPr lang="en-US" altLang="el-GR" dirty="0" smtClean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deliver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(m</a:t>
            </a:r>
            <a:r>
              <a:rPr lang="el-GR" altLang="el-GR" dirty="0" smtClean="0"/>
              <a:t>΄</a:t>
            </a:r>
            <a:r>
              <a:rPr lang="en-GB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Αρκεί η </a:t>
            </a:r>
            <a:r>
              <a:rPr lang="en-US" altLang="el-GR" dirty="0" err="1" smtClean="0"/>
              <a:t>i</a:t>
            </a:r>
            <a:r>
              <a:rPr lang="el-GR" altLang="el-GR" dirty="0" smtClean="0"/>
              <a:t> να αριθμεί τα μηνύματά της</a:t>
            </a:r>
          </a:p>
          <a:p>
            <a:pPr lvl="1" eaLnBrk="1" hangingPunct="1"/>
            <a:r>
              <a:rPr lang="el-GR" altLang="el-GR" dirty="0" smtClean="0"/>
              <a:t>Οδηγεί σε εφικτές εκτελέσεις</a:t>
            </a:r>
          </a:p>
          <a:p>
            <a:pPr lvl="2" eaLnBrk="1" hangingPunct="1"/>
            <a:r>
              <a:rPr lang="el-GR" altLang="el-GR" dirty="0" smtClean="0"/>
              <a:t>Δεν παραβιάζεται η σειρά γεγονότων της </a:t>
            </a:r>
            <a:r>
              <a:rPr lang="en-US" altLang="el-GR" dirty="0" err="1" smtClean="0"/>
              <a:t>i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Δεν οδηγεί απαραίτητα σε συνεπείς εκτελέσεις</a:t>
            </a:r>
          </a:p>
          <a:p>
            <a:pPr lvl="2" eaLnBrk="1" hangingPunct="1"/>
            <a:r>
              <a:rPr lang="el-GR" altLang="el-GR" dirty="0" smtClean="0"/>
              <a:t>Δεν ξέρουμε τι ισχύει ανάμεσα στις διεργασίες</a:t>
            </a:r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FIFO </a:t>
            </a:r>
            <a:r>
              <a:rPr lang="el-GR" altLang="el-GR" dirty="0" smtClean="0"/>
              <a:t>συνδυάζεται με τους επόμενους ΚΠ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6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Πραγματικός χρόνος (1 από 2)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Παράδοση σε σύγχρονα συστήματα</a:t>
            </a:r>
          </a:p>
          <a:p>
            <a:pPr lvl="1" eaLnBrk="1" hangingPunct="1"/>
            <a:r>
              <a:rPr lang="el-GR" altLang="el-GR" dirty="0" smtClean="0"/>
              <a:t>Η καθυστέρηση μετάδοσης έχει άνω όριο δ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Υπάρχει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πραγματικού χρόνου </a:t>
            </a:r>
            <a:r>
              <a:rPr lang="en-US" altLang="el-GR" dirty="0" smtClean="0"/>
              <a:t>RC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Κάθε συμβάν έχει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</a:t>
            </a:r>
            <a:r>
              <a:rPr lang="en-US" altLang="el-GR" dirty="0" smtClean="0"/>
              <a:t>RC(e)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Κανόνας Παράδοσης 1 (ΚΠ1)</a:t>
            </a:r>
          </a:p>
          <a:p>
            <a:pPr lvl="2" eaLnBrk="1" hangingPunct="1"/>
            <a:r>
              <a:rPr lang="el-GR" altLang="el-GR" dirty="0" smtClean="0"/>
              <a:t>Παράδωσε με αύξουσα σειρά </a:t>
            </a:r>
            <a:r>
              <a:rPr lang="el-GR" altLang="el-GR" dirty="0" err="1" smtClean="0"/>
              <a:t>χρονοσφραγίδων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Την </a:t>
            </a:r>
            <a:r>
              <a:rPr lang="en-US" altLang="el-GR" dirty="0" smtClean="0"/>
              <a:t>t</a:t>
            </a:r>
            <a:r>
              <a:rPr lang="el-GR" altLang="el-GR" dirty="0" smtClean="0"/>
              <a:t> παράδωσε μηνύματα με </a:t>
            </a:r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ως </a:t>
            </a:r>
            <a:r>
              <a:rPr lang="en-US" altLang="el-GR" dirty="0" smtClean="0"/>
              <a:t>t-</a:t>
            </a:r>
            <a:r>
              <a:rPr lang="el-GR" altLang="el-GR" dirty="0" smtClean="0"/>
              <a:t>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1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Πραγματικός χρόνος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Κανόνας παράδοσης 1</a:t>
            </a:r>
            <a:endParaRPr lang="el-GR" altLang="el-GR" dirty="0"/>
          </a:p>
          <a:p>
            <a:pPr lvl="1"/>
            <a:r>
              <a:rPr lang="el-GR" altLang="el-GR" dirty="0" smtClean="0"/>
              <a:t>Διασφαλίζει </a:t>
            </a:r>
            <a:r>
              <a:rPr lang="el-GR" altLang="el-GR" dirty="0"/>
              <a:t>ότι δεν έχουμε χάσει μηνύματα</a:t>
            </a:r>
          </a:p>
          <a:p>
            <a:pPr lvl="2"/>
            <a:r>
              <a:rPr lang="el-GR" altLang="el-GR" dirty="0"/>
              <a:t>Πρέπει να </a:t>
            </a:r>
            <a:r>
              <a:rPr lang="el-GR" altLang="el-GR" dirty="0" smtClean="0"/>
              <a:t>φτάσουν το </a:t>
            </a:r>
            <a:r>
              <a:rPr lang="el-GR" altLang="el-GR" dirty="0"/>
              <a:t>πολύ δ μετά την </a:t>
            </a:r>
            <a:r>
              <a:rPr lang="el-GR" altLang="el-GR" dirty="0" smtClean="0"/>
              <a:t>αποστολή</a:t>
            </a:r>
            <a:endParaRPr lang="el-GR" altLang="el-GR" dirty="0"/>
          </a:p>
          <a:p>
            <a:pPr lvl="1"/>
            <a:r>
              <a:rPr lang="el-GR" altLang="el-GR" dirty="0"/>
              <a:t>Διασφαλίζει καθολική διάταξη </a:t>
            </a:r>
            <a:r>
              <a:rPr lang="el-GR" altLang="el-GR" dirty="0" smtClean="0"/>
              <a:t>μηνυμάτων</a:t>
            </a:r>
            <a:endParaRPr lang="el-GR" altLang="el-GR" dirty="0"/>
          </a:p>
          <a:p>
            <a:pPr lvl="1"/>
            <a:r>
              <a:rPr lang="el-GR" altLang="el-GR" dirty="0" smtClean="0"/>
              <a:t>Οδηγεί </a:t>
            </a:r>
            <a:r>
              <a:rPr lang="el-GR" altLang="el-GR" dirty="0"/>
              <a:t>πάντα σε συνεπείς παρατηρήσεις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περισσότερα συστήματα είναι ασύγχρονα</a:t>
            </a:r>
            <a:r>
              <a:rPr lang="el-GR" altLang="el-GR" dirty="0" smtClean="0"/>
              <a:t>!</a:t>
            </a:r>
          </a:p>
          <a:p>
            <a:pPr lvl="2"/>
            <a:r>
              <a:rPr lang="el-GR" altLang="el-GR" dirty="0"/>
              <a:t>Δεν έχουν καθολικό ρολόι</a:t>
            </a:r>
          </a:p>
          <a:p>
            <a:pPr lvl="2"/>
            <a:r>
              <a:rPr lang="el-GR" altLang="el-GR" dirty="0"/>
              <a:t>Δεν έχουν άνω όριο </a:t>
            </a:r>
            <a:r>
              <a:rPr lang="el-GR" altLang="el-GR" dirty="0" smtClean="0"/>
              <a:t>καθυστέρησης</a:t>
            </a:r>
            <a:endParaRPr lang="de-DE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750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(1 από 3)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Παράδοση σε ασύγχρονα συστήματα</a:t>
            </a:r>
          </a:p>
          <a:p>
            <a:pPr lvl="1" eaLnBrk="1" hangingPunct="1"/>
            <a:r>
              <a:rPr lang="el-GR" altLang="el-GR" dirty="0" smtClean="0"/>
              <a:t>Κάθε διεργασία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έχει λογικό ρολόι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endParaRPr lang="en-US" altLang="el-GR" baseline="-25000" dirty="0" smtClean="0"/>
          </a:p>
          <a:p>
            <a:pPr lvl="1" eaLnBrk="1" hangingPunct="1"/>
            <a:r>
              <a:rPr lang="el-GR" altLang="el-GR" dirty="0" smtClean="0"/>
              <a:t>Κάθε μήνυμα περιέχει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</a:t>
            </a:r>
            <a:r>
              <a:rPr lang="en-US" altLang="el-GR" dirty="0" smtClean="0"/>
              <a:t>LC(e)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Παράδοση με αύξουσα σειρά </a:t>
            </a:r>
            <a:r>
              <a:rPr lang="el-GR" altLang="el-GR" dirty="0" err="1" smtClean="0"/>
              <a:t>χρονοσφραγίδων</a:t>
            </a:r>
            <a:endParaRPr lang="el-GR" altLang="el-GR" dirty="0" smtClean="0"/>
          </a:p>
          <a:p>
            <a:r>
              <a:rPr lang="el-GR" altLang="el-GR" dirty="0" smtClean="0"/>
              <a:t>Πώς ξέρουμε ότι είδαμε όλα τα μηνύματα;</a:t>
            </a:r>
          </a:p>
          <a:p>
            <a:pPr lvl="1" eaLnBrk="1" hangingPunct="1"/>
            <a:r>
              <a:rPr lang="el-GR" altLang="el-GR" dirty="0" smtClean="0"/>
              <a:t>Οι 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ανιχνεύουν χάσματα</a:t>
            </a:r>
          </a:p>
          <a:p>
            <a:pPr lvl="2" eaLnBrk="1" hangingPunct="1"/>
            <a:r>
              <a:rPr lang="el-GR" altLang="el-GR" dirty="0" smtClean="0"/>
              <a:t>Έστω δύο γεγονότα</a:t>
            </a:r>
            <a:r>
              <a:rPr lang="en-US" altLang="el-GR" dirty="0" smtClean="0"/>
              <a:t> e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e’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LC(e) &lt; LC(e’)</a:t>
            </a:r>
          </a:p>
          <a:p>
            <a:pPr lvl="2" eaLnBrk="1" hangingPunct="1"/>
            <a:r>
              <a:rPr lang="el-GR" altLang="el-GR" dirty="0" smtClean="0"/>
              <a:t>Υπάρχει γεγονός </a:t>
            </a:r>
            <a:r>
              <a:rPr lang="en-US" altLang="el-GR" dirty="0" smtClean="0"/>
              <a:t>e’’</a:t>
            </a:r>
            <a:r>
              <a:rPr lang="el-GR" altLang="el-GR" dirty="0" smtClean="0"/>
              <a:t> τέτοιο ώστε </a:t>
            </a:r>
            <a:r>
              <a:rPr lang="en-US" altLang="el-GR" dirty="0" smtClean="0"/>
              <a:t>LC(e) &lt; LC(e’’) &lt; LC(e’)</a:t>
            </a:r>
            <a:r>
              <a:rPr lang="el-GR" altLang="el-GR" dirty="0" smtClean="0"/>
              <a:t> 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86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και παράδοση </a:t>
            </a:r>
            <a:r>
              <a:rPr lang="en-US" altLang="el-GR" dirty="0" smtClean="0"/>
              <a:t>FIFO</a:t>
            </a:r>
          </a:p>
          <a:p>
            <a:pPr lvl="1" eaLnBrk="1" hangingPunct="1"/>
            <a:r>
              <a:rPr lang="el-GR" altLang="el-GR" dirty="0" smtClean="0"/>
              <a:t>Αρίθμηση μηνυμάτων κάθε διεργασίας</a:t>
            </a:r>
          </a:p>
          <a:p>
            <a:pPr lvl="1" eaLnBrk="1" hangingPunct="1"/>
            <a:r>
              <a:rPr lang="el-GR" altLang="el-GR" dirty="0" smtClean="0"/>
              <a:t>Διασφάλιση </a:t>
            </a:r>
            <a:r>
              <a:rPr lang="en-US" altLang="el-GR" dirty="0" smtClean="0"/>
              <a:t>FIFO</a:t>
            </a:r>
            <a:r>
              <a:rPr lang="el-GR" altLang="el-GR" dirty="0" smtClean="0"/>
              <a:t> ανάμεσα σε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</a:p>
          <a:p>
            <a:pPr lvl="2" eaLnBrk="1" hangingPunct="1"/>
            <a:r>
              <a:rPr lang="el-GR" altLang="el-GR" dirty="0" smtClean="0"/>
              <a:t>Έστω ότι έχουμε λάβει το </a:t>
            </a:r>
            <a:r>
              <a:rPr lang="en-US" altLang="el-GR" dirty="0" smtClean="0"/>
              <a:t>m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TS(m)</a:t>
            </a:r>
          </a:p>
          <a:p>
            <a:pPr lvl="2" eaLnBrk="1" hangingPunct="1"/>
            <a:r>
              <a:rPr lang="el-GR" altLang="el-GR" dirty="0" smtClean="0"/>
              <a:t>Δεν θα λάβουμε αργότερα </a:t>
            </a:r>
            <a:r>
              <a:rPr lang="en-US" altLang="el-GR" dirty="0" smtClean="0"/>
              <a:t>m’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TS(m’) &lt; TS(m)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Πότε ένα μήνυμα είναι σταθερό (</a:t>
            </a:r>
            <a:r>
              <a:rPr lang="en-US" altLang="el-GR" dirty="0" smtClean="0"/>
              <a:t>stable</a:t>
            </a:r>
            <a:r>
              <a:rPr lang="el-GR" altLang="el-GR" dirty="0" smtClean="0"/>
              <a:t>);</a:t>
            </a:r>
          </a:p>
          <a:p>
            <a:pPr lvl="2" eaLnBrk="1" hangingPunct="1"/>
            <a:r>
              <a:rPr lang="el-GR" altLang="el-GR" dirty="0" smtClean="0"/>
              <a:t>Αν λάβουμε μήνυμα με μεγαλύτερη </a:t>
            </a:r>
            <a:r>
              <a:rPr lang="el-GR" altLang="el-GR" dirty="0" err="1" smtClean="0"/>
              <a:t>χρονοσφραγίδα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Από όλες τις άλλες διεργασίες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8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Λογικοί </a:t>
            </a:r>
            <a:r>
              <a:rPr lang="el-GR" altLang="el-GR" dirty="0" err="1"/>
              <a:t>χρονιστές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Κανόνας </a:t>
            </a:r>
            <a:r>
              <a:rPr lang="el-GR" altLang="el-GR" dirty="0" smtClean="0"/>
              <a:t>παράδοσης </a:t>
            </a:r>
            <a:r>
              <a:rPr lang="el-GR" altLang="el-GR" dirty="0"/>
              <a:t>2 (ΚΠ2)</a:t>
            </a:r>
          </a:p>
          <a:p>
            <a:pPr lvl="1"/>
            <a:r>
              <a:rPr lang="el-GR" altLang="el-GR" dirty="0"/>
              <a:t>Παράδωσε όλα τα μηνύματα που είναι σταθερά</a:t>
            </a:r>
          </a:p>
          <a:p>
            <a:pPr lvl="2"/>
            <a:r>
              <a:rPr lang="el-GR" altLang="el-GR" dirty="0"/>
              <a:t>Ακολουθώντας τη σειρά των </a:t>
            </a:r>
            <a:r>
              <a:rPr lang="el-GR" altLang="el-GR" dirty="0" err="1"/>
              <a:t>χρονοσφραγίδων</a:t>
            </a:r>
            <a:endParaRPr lang="el-GR" altLang="el-GR" dirty="0"/>
          </a:p>
          <a:p>
            <a:r>
              <a:rPr lang="el-GR" altLang="el-GR" dirty="0" smtClean="0"/>
              <a:t>Ανίχνευση χάσματος: γενικό πρόβλημα</a:t>
            </a:r>
          </a:p>
          <a:p>
            <a:pPr lvl="2"/>
            <a:r>
              <a:rPr lang="el-GR" altLang="el-GR" dirty="0" smtClean="0"/>
              <a:t>Δεν λύνεται με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πραγματικού χρόνου</a:t>
            </a:r>
          </a:p>
          <a:p>
            <a:pPr lvl="2"/>
            <a:r>
              <a:rPr lang="el-GR" altLang="el-GR" dirty="0" smtClean="0"/>
              <a:t>Στα σύγχρονα συστήματα όμως δεν μας πειράζει</a:t>
            </a:r>
          </a:p>
          <a:p>
            <a:pPr lvl="2"/>
            <a:r>
              <a:rPr lang="el-GR" altLang="el-GR" dirty="0" smtClean="0"/>
              <a:t>Το </a:t>
            </a:r>
            <a:r>
              <a:rPr lang="el-GR" altLang="el-GR" dirty="0"/>
              <a:t>άνω όριο </a:t>
            </a:r>
            <a:r>
              <a:rPr lang="el-GR" altLang="el-GR" dirty="0" smtClean="0"/>
              <a:t>δ εντοπίζει </a:t>
            </a:r>
            <a:r>
              <a:rPr lang="el-GR" altLang="el-GR" dirty="0"/>
              <a:t>τα σταθερά μηνύματα</a:t>
            </a:r>
          </a:p>
          <a:p>
            <a:pPr lvl="2"/>
            <a:r>
              <a:rPr lang="el-GR" altLang="el-GR" dirty="0" smtClean="0"/>
              <a:t>Ουσιαστικά ο </a:t>
            </a:r>
            <a:r>
              <a:rPr lang="el-GR" altLang="el-GR" dirty="0"/>
              <a:t>ΚΠ1 είναι </a:t>
            </a:r>
            <a:r>
              <a:rPr lang="el-GR" altLang="el-GR" dirty="0" smtClean="0"/>
              <a:t>απλούστευση του </a:t>
            </a:r>
            <a:r>
              <a:rPr lang="el-GR" altLang="el-GR" dirty="0"/>
              <a:t>ΚΠ2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00301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Αιτιώδης παράδοση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6260"/>
            <a:ext cx="8229600" cy="3199903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/>
              <a:t>Αιτιώδης παράδοση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FIFO</a:t>
            </a:r>
            <a:r>
              <a:rPr lang="el-GR" altLang="el-GR" dirty="0"/>
              <a:t> εφαρμόζεται σε μηνύματα μίας διεργασίας</a:t>
            </a:r>
          </a:p>
          <a:p>
            <a:pPr lvl="1"/>
            <a:r>
              <a:rPr lang="el-GR" altLang="el-GR" dirty="0"/>
              <a:t>Θέλουμε να την γενικεύσουμε σε πολλές διεργασίες</a:t>
            </a:r>
          </a:p>
          <a:p>
            <a:pPr lvl="1"/>
            <a:r>
              <a:rPr lang="el-GR" altLang="el-GR" dirty="0"/>
              <a:t>Αυτό εκφράζεται από την αιτιώδη παράδοση</a:t>
            </a:r>
          </a:p>
          <a:p>
            <a:pPr lvl="2"/>
            <a:r>
              <a:rPr lang="en-US" altLang="el-GR" dirty="0" err="1"/>
              <a:t>send</a:t>
            </a:r>
            <a:r>
              <a:rPr lang="en-US" altLang="el-GR" baseline="-25000" dirty="0" err="1"/>
              <a:t>i</a:t>
            </a:r>
            <a:r>
              <a:rPr lang="en-US" altLang="el-GR" dirty="0"/>
              <a:t> (m)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/>
              <a:t> </a:t>
            </a:r>
            <a:r>
              <a:rPr lang="en-US" altLang="el-GR" dirty="0" err="1"/>
              <a:t>send</a:t>
            </a:r>
            <a:r>
              <a:rPr lang="en-US" altLang="el-GR" baseline="-25000" dirty="0" err="1"/>
              <a:t>j</a:t>
            </a:r>
            <a:r>
              <a:rPr lang="en-US" altLang="el-GR" dirty="0"/>
              <a:t> (m</a:t>
            </a:r>
            <a:r>
              <a:rPr lang="el-GR" altLang="el-GR" dirty="0"/>
              <a:t>΄</a:t>
            </a:r>
            <a:r>
              <a:rPr lang="en-US" altLang="el-GR" dirty="0"/>
              <a:t>) </a:t>
            </a:r>
            <a:r>
              <a:rPr lang="en-US" altLang="el-GR" dirty="0">
                <a:sym typeface="Symbol" pitchFamily="18" charset="2"/>
              </a:rPr>
              <a:t> </a:t>
            </a:r>
            <a:r>
              <a:rPr lang="en-US" altLang="el-GR" dirty="0" err="1"/>
              <a:t>deliver</a:t>
            </a:r>
            <a:r>
              <a:rPr lang="en-US" altLang="el-GR" baseline="-25000" dirty="0" err="1"/>
              <a:t>k</a:t>
            </a:r>
            <a:r>
              <a:rPr lang="en-US" altLang="el-GR" dirty="0"/>
              <a:t> (m)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/>
              <a:t> </a:t>
            </a:r>
            <a:r>
              <a:rPr lang="en-US" altLang="el-GR" dirty="0" err="1"/>
              <a:t>deliver</a:t>
            </a:r>
            <a:r>
              <a:rPr lang="en-US" altLang="el-GR" baseline="-25000" dirty="0" err="1"/>
              <a:t>k</a:t>
            </a:r>
            <a:r>
              <a:rPr lang="en-US" altLang="el-GR" dirty="0"/>
              <a:t> (m</a:t>
            </a:r>
            <a:r>
              <a:rPr lang="el-GR" altLang="el-GR" dirty="0"/>
              <a:t>΄</a:t>
            </a:r>
            <a:r>
              <a:rPr lang="en-GB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Η παράδοση </a:t>
            </a:r>
            <a:r>
              <a:rPr lang="en-US" altLang="el-GR" dirty="0"/>
              <a:t>FIFO </a:t>
            </a:r>
            <a:r>
              <a:rPr lang="el-GR" altLang="el-GR" dirty="0"/>
              <a:t>δεν αρκεί όμως</a:t>
            </a:r>
          </a:p>
          <a:p>
            <a:pPr lvl="2"/>
            <a:r>
              <a:rPr lang="el-GR" altLang="el-GR" dirty="0"/>
              <a:t>Αρκούν όμως οι ΚΠ1 και οι </a:t>
            </a:r>
            <a:r>
              <a:rPr lang="el-GR" altLang="el-GR" dirty="0" smtClean="0"/>
              <a:t>ΚΠ2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  <p:pic>
        <p:nvPicPr>
          <p:cNvPr id="5" name="Picture 4" descr="Σχήμα που παρουσιάζει την παράδοση μηνυμάτων με διαφορετικές χρονοσφραγήδες μεταξύ  τριών διεργασιώ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07216" cy="16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2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Αιτιώδης παράδοση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sp>
        <p:nvSpPr>
          <p:cNvPr id="3277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Οι ΚΠ1 και ΚΠ2 </a:t>
            </a:r>
            <a:r>
              <a:rPr lang="el-GR" altLang="el-GR" dirty="0" smtClean="0"/>
              <a:t>δεν </a:t>
            </a:r>
            <a:r>
              <a:rPr lang="el-GR" altLang="el-GR" dirty="0"/>
              <a:t>είναι αποδοτικοί</a:t>
            </a:r>
          </a:p>
          <a:p>
            <a:pPr lvl="1" eaLnBrk="1" hangingPunct="1"/>
            <a:r>
              <a:rPr lang="el-GR" altLang="el-GR" dirty="0" smtClean="0"/>
              <a:t>Η σταθερότητα διασφαλίζεται με αναμονή</a:t>
            </a:r>
          </a:p>
          <a:p>
            <a:pPr lvl="2" eaLnBrk="1" hangingPunct="1"/>
            <a:r>
              <a:rPr lang="el-GR" altLang="el-GR" dirty="0" smtClean="0"/>
              <a:t>Στον ΚΠ1 περιμένουμε δ</a:t>
            </a:r>
          </a:p>
          <a:p>
            <a:pPr lvl="2" eaLnBrk="1" hangingPunct="1"/>
            <a:r>
              <a:rPr lang="el-GR" altLang="el-GR" dirty="0" smtClean="0"/>
              <a:t>Στον ΚΠ2 περιμένουμε επόμενα μηνύματα</a:t>
            </a:r>
          </a:p>
          <a:p>
            <a:pPr lvl="1" eaLnBrk="1" hangingPunct="1"/>
            <a:r>
              <a:rPr lang="el-GR" altLang="el-GR" dirty="0" smtClean="0"/>
              <a:t>Η αναμονή μπορεί να είναι περιττή</a:t>
            </a:r>
          </a:p>
          <a:p>
            <a:pPr lvl="2" eaLnBrk="1" hangingPunct="1"/>
            <a:r>
              <a:rPr lang="el-GR" altLang="el-GR" dirty="0" smtClean="0"/>
              <a:t>Έστω ένα μήνυμα με </a:t>
            </a:r>
            <a:r>
              <a:rPr lang="en-US" altLang="el-GR" dirty="0" smtClean="0"/>
              <a:t>LC(e)</a:t>
            </a:r>
          </a:p>
          <a:p>
            <a:pPr lvl="2" eaLnBrk="1" hangingPunct="1"/>
            <a:r>
              <a:rPr lang="el-GR" altLang="el-GR" dirty="0" smtClean="0"/>
              <a:t>Πρέπει να πάρουμε </a:t>
            </a:r>
            <a:r>
              <a:rPr lang="en-US" altLang="el-GR" dirty="0" smtClean="0"/>
              <a:t>e’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LC(e’) &gt; LC(e)</a:t>
            </a:r>
            <a:r>
              <a:rPr lang="el-GR" altLang="el-GR" dirty="0" smtClean="0"/>
              <a:t> από όλους</a:t>
            </a:r>
          </a:p>
          <a:p>
            <a:pPr lvl="2"/>
            <a:r>
              <a:rPr lang="el-GR" altLang="el-GR" dirty="0" smtClean="0"/>
              <a:t>Θα έπρεπε να περιμένουμε μόνο αν </a:t>
            </a:r>
            <a:r>
              <a:rPr lang="en-US" altLang="el-GR" dirty="0" smtClean="0"/>
              <a:t>e’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e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Διανυσματικοί </a:t>
            </a:r>
            <a:r>
              <a:rPr lang="el-GR" dirty="0" err="1" smtClean="0"/>
              <a:t>χρονιστές</a:t>
            </a:r>
            <a:r>
              <a:rPr lang="el-GR" dirty="0" smtClean="0"/>
              <a:t>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Πώς μπορούμε να αποφύγουμε την αναμονή;</a:t>
            </a:r>
          </a:p>
          <a:p>
            <a:pPr lvl="1"/>
            <a:r>
              <a:rPr lang="el-GR" altLang="el-GR" dirty="0"/>
              <a:t>Χρειαζόμαστε </a:t>
            </a:r>
            <a:r>
              <a:rPr lang="el-GR" altLang="el-GR" dirty="0" smtClean="0"/>
              <a:t>την ισχυρή </a:t>
            </a:r>
            <a:r>
              <a:rPr lang="el-GR" altLang="el-GR" dirty="0"/>
              <a:t>συνθήκη </a:t>
            </a:r>
            <a:r>
              <a:rPr lang="el-GR" altLang="el-GR" dirty="0" err="1" smtClean="0"/>
              <a:t>χρονιστή</a:t>
            </a:r>
            <a:endParaRPr lang="el-GR" altLang="el-GR" dirty="0"/>
          </a:p>
          <a:p>
            <a:pPr lvl="2"/>
            <a:r>
              <a:rPr lang="en-US" altLang="el-GR" dirty="0"/>
              <a:t>TC(e) &lt; TC(e') </a:t>
            </a:r>
            <a:r>
              <a:rPr lang="en-US" altLang="el-GR" dirty="0" smtClean="0">
                <a:sym typeface="Symbol"/>
              </a:rPr>
              <a:t></a:t>
            </a:r>
            <a:r>
              <a:rPr lang="en-US" altLang="el-GR" dirty="0" smtClean="0">
                <a:sym typeface="Wingdings" pitchFamily="2" charset="2"/>
              </a:rPr>
              <a:t> </a:t>
            </a:r>
            <a:r>
              <a:rPr lang="en-US" altLang="el-GR" dirty="0"/>
              <a:t>e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/>
              <a:t>e‘</a:t>
            </a:r>
            <a:endParaRPr lang="el-GR" altLang="el-GR" dirty="0"/>
          </a:p>
          <a:p>
            <a:pPr lvl="1"/>
            <a:r>
              <a:rPr lang="el-GR" altLang="el-GR" dirty="0"/>
              <a:t>Άρα χρειαζόμαστε </a:t>
            </a:r>
            <a:r>
              <a:rPr lang="el-GR" altLang="el-GR" dirty="0" smtClean="0"/>
              <a:t>διανυσματικούς </a:t>
            </a:r>
            <a:r>
              <a:rPr lang="el-GR" altLang="el-GR" dirty="0" err="1" smtClean="0"/>
              <a:t>χρονιστές</a:t>
            </a:r>
            <a:endParaRPr lang="el-GR" altLang="el-GR" dirty="0" smtClean="0"/>
          </a:p>
          <a:p>
            <a:pPr lvl="1"/>
            <a:r>
              <a:rPr lang="el-GR" altLang="el-GR" dirty="0"/>
              <a:t>Κάθε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/>
              <a:t>έχει ένα διανυσματικό ρολόι </a:t>
            </a:r>
            <a:r>
              <a:rPr lang="en-US" altLang="el-GR" dirty="0" err="1"/>
              <a:t>VC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1"/>
            <a:r>
              <a:rPr lang="el-GR" altLang="el-GR" dirty="0"/>
              <a:t>Τα </a:t>
            </a:r>
            <a:r>
              <a:rPr lang="en-US" altLang="el-GR" dirty="0" err="1" smtClean="0"/>
              <a:t>VC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ικανοποιούν </a:t>
            </a:r>
            <a:r>
              <a:rPr lang="el-GR" altLang="el-GR" dirty="0"/>
              <a:t>την ισχυρή συνθήκη</a:t>
            </a:r>
            <a:endParaRPr lang="en-US" altLang="el-GR" dirty="0"/>
          </a:p>
          <a:p>
            <a:pPr lvl="2"/>
            <a:r>
              <a:rPr lang="el-GR" altLang="el-GR" dirty="0"/>
              <a:t>Αν συγκρίνονται, </a:t>
            </a:r>
            <a:r>
              <a:rPr lang="el-GR" altLang="el-GR" dirty="0" smtClean="0"/>
              <a:t>τα </a:t>
            </a:r>
            <a:r>
              <a:rPr lang="el-GR" altLang="el-GR" dirty="0"/>
              <a:t>γεγονότα έχουν αιτιώδη σχέση</a:t>
            </a:r>
          </a:p>
          <a:p>
            <a:pPr lvl="2"/>
            <a:r>
              <a:rPr lang="el-GR" altLang="el-GR" dirty="0" smtClean="0"/>
              <a:t>Αν δεν συγκρίνονται, τότε είναι σύνδρομα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099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Διανυσματικοί </a:t>
            </a:r>
            <a:r>
              <a:rPr lang="el-GR" dirty="0" err="1"/>
              <a:t>χρονιστές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altLang="el-GR" dirty="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Πότε το </a:t>
            </a:r>
            <a:r>
              <a:rPr lang="en-US" altLang="el-GR" dirty="0" smtClean="0"/>
              <a:t>m </a:t>
            </a:r>
            <a:r>
              <a:rPr lang="el-GR" altLang="el-GR" dirty="0" smtClean="0"/>
              <a:t>της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σταθερό;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Έχουν παραδοθεί τα προηγούμενα μηνύματα της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endParaRPr lang="el-GR" altLang="el-GR" baseline="-25000" dirty="0" smtClean="0"/>
          </a:p>
          <a:p>
            <a:pPr lvl="1" eaLnBrk="1" hangingPunct="1"/>
            <a:r>
              <a:rPr lang="en-US" altLang="el-GR" dirty="0" smtClean="0"/>
              <a:t>m’</a:t>
            </a:r>
            <a:r>
              <a:rPr lang="el-GR" altLang="el-GR" dirty="0" smtClean="0"/>
              <a:t>: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τελευταίο μήνυμα της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παραδόθηκε</a:t>
            </a:r>
            <a:r>
              <a:rPr lang="en-US" altLang="el-GR" dirty="0" smtClean="0"/>
              <a:t> (k&lt;&gt;j)</a:t>
            </a:r>
          </a:p>
          <a:p>
            <a:pPr lvl="2" eaLnBrk="1" hangingPunct="1"/>
            <a:r>
              <a:rPr lang="el-GR" altLang="el-GR" dirty="0" smtClean="0"/>
              <a:t>Δεν υπάρχει </a:t>
            </a:r>
            <a:r>
              <a:rPr lang="en-US" altLang="el-GR" dirty="0" smtClean="0"/>
              <a:t>m’’</a:t>
            </a:r>
            <a:r>
              <a:rPr lang="el-GR" altLang="el-GR" dirty="0" smtClean="0"/>
              <a:t> της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r>
              <a:rPr lang="el-GR" altLang="el-GR" dirty="0" smtClean="0"/>
              <a:t> που να μην παραδόθηκε ώστε:</a:t>
            </a:r>
          </a:p>
          <a:p>
            <a:pPr lvl="2"/>
            <a:r>
              <a:rPr lang="en-US" altLang="el-GR" dirty="0" err="1" smtClean="0"/>
              <a:t>send</a:t>
            </a:r>
            <a:r>
              <a:rPr lang="en-US" altLang="el-GR" baseline="-25000" dirty="0" err="1" smtClean="0"/>
              <a:t>k</a:t>
            </a:r>
            <a:r>
              <a:rPr lang="en-US" altLang="el-GR" dirty="0" smtClean="0"/>
              <a:t>(m’)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send</a:t>
            </a:r>
            <a:r>
              <a:rPr lang="en-US" altLang="el-GR" baseline="-25000" dirty="0" err="1" smtClean="0"/>
              <a:t>k</a:t>
            </a:r>
            <a:r>
              <a:rPr lang="en-US" altLang="el-GR" dirty="0" smtClean="0"/>
              <a:t>(m’’)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send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(m)</a:t>
            </a:r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διατηρεί πίνακα μετρητών </a:t>
            </a:r>
            <a:r>
              <a:rPr lang="en-US" altLang="el-GR" dirty="0" smtClean="0"/>
              <a:t>D[1…n]</a:t>
            </a:r>
          </a:p>
          <a:p>
            <a:pPr lvl="2" eaLnBrk="1" hangingPunct="1"/>
            <a:r>
              <a:rPr lang="en-US" altLang="el-GR" dirty="0" smtClean="0"/>
              <a:t>D[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] = TS(m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)[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]</a:t>
            </a:r>
            <a:r>
              <a:rPr lang="el-GR" altLang="el-GR" dirty="0" smtClean="0"/>
              <a:t> </a:t>
            </a:r>
          </a:p>
          <a:p>
            <a:pPr lvl="2" eaLnBrk="1" hangingPunct="1"/>
            <a:r>
              <a:rPr lang="en-US" altLang="el-GR" dirty="0" smtClean="0"/>
              <a:t>m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:</a:t>
            </a:r>
            <a:r>
              <a:rPr lang="el-GR" altLang="el-GR" dirty="0" smtClean="0"/>
              <a:t> τελευταίο μήνυμα της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που παραδόθηκε</a:t>
            </a:r>
          </a:p>
          <a:p>
            <a:pPr lvl="2" eaLnBrk="1" hangingPunct="1"/>
            <a:r>
              <a:rPr lang="el-GR" altLang="el-GR" dirty="0" smtClean="0"/>
              <a:t>Δείχνει πόσα μηνύματα παραδόθηκαν από την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1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φυσικών </a:t>
            </a:r>
            <a:r>
              <a:rPr lang="el-GR" altLang="el-GR" dirty="0" err="1" smtClean="0"/>
              <a:t>χρονιστών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Διανυσματικοί </a:t>
            </a:r>
            <a:r>
              <a:rPr lang="el-GR" dirty="0" err="1"/>
              <a:t>χρονιστές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altLang="el-GR" dirty="0" smtClean="0"/>
          </a:p>
        </p:txBody>
      </p:sp>
      <p:pic>
        <p:nvPicPr>
          <p:cNvPr id="3" name="Picture 2" descr="Σχήμα που παρουσιάζει τον συγχρονισμό τριών διεργασιών με διανυσματικούς χρονιστέ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594268" cy="1866098"/>
          </a:xfrm>
          <a:prstGeom prst="rect">
            <a:avLst/>
          </a:prstGeom>
        </p:spPr>
      </p:pic>
      <p:sp>
        <p:nvSpPr>
          <p:cNvPr id="3482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3062850"/>
            <a:ext cx="8229600" cy="306331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Κανόνας παράδοσης 3 (ΚΠ3)</a:t>
            </a:r>
          </a:p>
          <a:p>
            <a:pPr lvl="1" eaLnBrk="1" hangingPunct="1"/>
            <a:r>
              <a:rPr lang="el-GR" altLang="el-GR" dirty="0" smtClean="0"/>
              <a:t>Παράδωσε το μήνυμα </a:t>
            </a:r>
            <a:r>
              <a:rPr lang="en-US" altLang="el-GR" dirty="0" smtClean="0"/>
              <a:t>m</a:t>
            </a:r>
            <a:r>
              <a:rPr lang="el-GR" altLang="el-GR" dirty="0" smtClean="0"/>
              <a:t> από 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όταν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D[j] = TS(m)[j] – 1</a:t>
            </a:r>
          </a:p>
          <a:p>
            <a:pPr lvl="2" eaLnBrk="1" hangingPunct="1"/>
            <a:r>
              <a:rPr lang="el-GR" altLang="el-GR" dirty="0" smtClean="0"/>
              <a:t>Δηλαδή, είναι το επόμενο μήνυμα της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endParaRPr lang="en-US" altLang="el-GR" baseline="-25000" dirty="0" smtClean="0"/>
          </a:p>
          <a:p>
            <a:pPr lvl="1" eaLnBrk="1" hangingPunct="1"/>
            <a:r>
              <a:rPr lang="en-US" altLang="el-GR" dirty="0" smtClean="0"/>
              <a:t>D[k] ≥ TS(m)[k] </a:t>
            </a:r>
            <a:r>
              <a:rPr lang="el-GR" altLang="el-GR" dirty="0" smtClean="0"/>
              <a:t>για κάθε </a:t>
            </a:r>
            <a:r>
              <a:rPr lang="en-US" altLang="el-GR" dirty="0" smtClean="0"/>
              <a:t>k&lt;&gt;j</a:t>
            </a:r>
          </a:p>
          <a:p>
            <a:pPr lvl="2" eaLnBrk="1" hangingPunct="1"/>
            <a:r>
              <a:rPr lang="el-GR" altLang="el-GR" dirty="0" smtClean="0"/>
              <a:t>Δηλαδή,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δεν υπάρχουν προηγούμενα μηνύματα της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endParaRPr lang="en-US" altLang="el-GR" baseline="-25000" dirty="0" smtClean="0"/>
          </a:p>
          <a:p>
            <a:pPr lvl="1" eaLnBrk="1" hangingPunct="1"/>
            <a:r>
              <a:rPr lang="el-GR" altLang="el-GR" dirty="0" smtClean="0"/>
              <a:t>Μόλις παραδόσεις το </a:t>
            </a:r>
            <a:r>
              <a:rPr lang="en-US" altLang="el-GR" dirty="0" smtClean="0"/>
              <a:t>m, </a:t>
            </a:r>
            <a:r>
              <a:rPr lang="el-GR" altLang="el-GR" dirty="0" smtClean="0"/>
              <a:t>θέσε </a:t>
            </a:r>
            <a:r>
              <a:rPr lang="en-US" altLang="el-GR" dirty="0" smtClean="0"/>
              <a:t>D[j] = TS(m)[j]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1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Ενεργητική στρατηγική: στιγμιότυπα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Στιγμιότυπα (1 από 3)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Ενεργητική κατασκευή κατάστασης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ζητάει και συλλέγει τοπικές καταστάσεις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δημιουργεί μία καθολική κατάσταση</a:t>
            </a:r>
          </a:p>
          <a:p>
            <a:pPr lvl="2"/>
            <a:r>
              <a:rPr lang="el-GR" altLang="el-GR" dirty="0" smtClean="0"/>
              <a:t>Λέμε ότι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δημιουργεί στιγμιότυπα</a:t>
            </a:r>
          </a:p>
          <a:p>
            <a:r>
              <a:rPr lang="el-GR" altLang="el-GR" dirty="0"/>
              <a:t>Κατάσταση </a:t>
            </a:r>
            <a:r>
              <a:rPr lang="el-GR" altLang="el-GR" dirty="0" smtClean="0"/>
              <a:t>καναλιού</a:t>
            </a:r>
            <a:endParaRPr lang="en-US" altLang="el-GR" dirty="0"/>
          </a:p>
          <a:p>
            <a:pPr lvl="1"/>
            <a:r>
              <a:rPr lang="el-GR" altLang="el-GR" dirty="0" smtClean="0"/>
              <a:t>Σε </a:t>
            </a:r>
            <a:r>
              <a:rPr lang="el-GR" altLang="el-GR" dirty="0"/>
              <a:t>ένα κανάλι </a:t>
            </a:r>
            <a:r>
              <a:rPr lang="el-GR" altLang="el-GR" dirty="0" smtClean="0"/>
              <a:t>γενικά βρίσκονται </a:t>
            </a:r>
            <a:r>
              <a:rPr lang="el-GR" altLang="el-GR" dirty="0"/>
              <a:t>μηνύματα</a:t>
            </a:r>
            <a:endParaRPr lang="en-US" altLang="el-GR" dirty="0"/>
          </a:p>
          <a:p>
            <a:pPr lvl="1"/>
            <a:r>
              <a:rPr lang="el-GR" altLang="el-GR" dirty="0"/>
              <a:t>χ</a:t>
            </a:r>
            <a:r>
              <a:rPr lang="en-US" altLang="el-GR" baseline="-25000" dirty="0" err="1"/>
              <a:t>i,j</a:t>
            </a:r>
            <a:r>
              <a:rPr lang="en-US" altLang="el-GR" dirty="0"/>
              <a:t>: </a:t>
            </a:r>
            <a:r>
              <a:rPr lang="el-GR" altLang="el-GR" dirty="0" smtClean="0"/>
              <a:t>μηνύματα </a:t>
            </a:r>
            <a:r>
              <a:rPr lang="el-GR" altLang="el-GR" dirty="0"/>
              <a:t>από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που δεν </a:t>
            </a:r>
            <a:r>
              <a:rPr lang="el-GR" altLang="el-GR" dirty="0" smtClean="0"/>
              <a:t>έλαβε ακόμη </a:t>
            </a:r>
            <a:r>
              <a:rPr lang="el-GR" altLang="el-GR" dirty="0"/>
              <a:t>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endParaRPr lang="el-GR" altLang="el-GR" baseline="-25000" dirty="0"/>
          </a:p>
          <a:p>
            <a:pPr lvl="2"/>
            <a:r>
              <a:rPr lang="el-GR" altLang="el-GR" dirty="0"/>
              <a:t>Έχουν επηρεάσει ήδη την σ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2"/>
            <a:r>
              <a:rPr lang="el-GR" altLang="el-GR" dirty="0"/>
              <a:t>Δεν έχουν επηρεάσει ακόμη την σ</a:t>
            </a:r>
            <a:r>
              <a:rPr lang="en-US" altLang="el-GR" baseline="-25000" dirty="0"/>
              <a:t>j</a:t>
            </a:r>
          </a:p>
          <a:p>
            <a:pPr lvl="1" eaLnBrk="1" hangingPunct="1"/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2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Στιγμιότυπα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Σύνολα καναλιών</a:t>
            </a:r>
            <a:endParaRPr lang="el-GR" altLang="el-GR" dirty="0"/>
          </a:p>
          <a:p>
            <a:pPr lvl="1"/>
            <a:r>
              <a:rPr lang="en-US" altLang="el-GR" dirty="0" err="1"/>
              <a:t>IN</a:t>
            </a:r>
            <a:r>
              <a:rPr lang="en-US" altLang="el-GR" baseline="-25000" dirty="0" err="1"/>
              <a:t>i</a:t>
            </a:r>
            <a:r>
              <a:rPr lang="en-US" altLang="el-GR" dirty="0"/>
              <a:t> = </a:t>
            </a:r>
            <a:r>
              <a:rPr lang="el-GR" altLang="el-GR" dirty="0"/>
              <a:t>εισερχόμενα κανάλια της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endParaRPr lang="el-GR" altLang="el-GR" baseline="-25000" dirty="0"/>
          </a:p>
          <a:p>
            <a:pPr lvl="1"/>
            <a:r>
              <a:rPr lang="en-US" altLang="el-GR" dirty="0" err="1"/>
              <a:t>OUT</a:t>
            </a:r>
            <a:r>
              <a:rPr lang="en-US" altLang="el-GR" baseline="-25000" dirty="0" err="1"/>
              <a:t>i</a:t>
            </a:r>
            <a:r>
              <a:rPr lang="en-US" altLang="el-GR" dirty="0"/>
              <a:t> = </a:t>
            </a:r>
            <a:r>
              <a:rPr lang="el-GR" altLang="el-GR" dirty="0"/>
              <a:t>εξερχόμενα κανάλια της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</a:p>
          <a:p>
            <a:pPr lvl="2"/>
            <a:r>
              <a:rPr lang="el-GR" altLang="el-GR" dirty="0"/>
              <a:t>Διεργασίες άμεσα συνδεδεμένες με την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endParaRPr lang="el-GR" altLang="el-GR" baseline="-25000" dirty="0"/>
          </a:p>
          <a:p>
            <a:r>
              <a:rPr lang="el-GR" altLang="el-GR" dirty="0"/>
              <a:t>Υποθέσεις πρωτοκόλλων </a:t>
            </a:r>
            <a:r>
              <a:rPr lang="el-GR" altLang="el-GR" dirty="0" err="1"/>
              <a:t>στιγμιοτύπων</a:t>
            </a:r>
            <a:endParaRPr lang="el-GR" altLang="el-GR" dirty="0"/>
          </a:p>
          <a:p>
            <a:pPr lvl="1"/>
            <a:r>
              <a:rPr lang="el-GR" altLang="el-GR" dirty="0"/>
              <a:t>Κανάλια </a:t>
            </a:r>
            <a:r>
              <a:rPr lang="en-US" altLang="el-GR" dirty="0"/>
              <a:t>FIFO</a:t>
            </a:r>
            <a:r>
              <a:rPr lang="el-GR" altLang="el-GR" dirty="0"/>
              <a:t> και μίας κατεύθυνσης</a:t>
            </a:r>
          </a:p>
          <a:p>
            <a:pPr lvl="1"/>
            <a:r>
              <a:rPr lang="el-GR" altLang="el-GR" dirty="0"/>
              <a:t>Ισχυρά συνδεδεμένη, όχι πλήρης </a:t>
            </a:r>
            <a:r>
              <a:rPr lang="el-GR" altLang="el-GR" dirty="0" smtClean="0"/>
              <a:t>τοπολογία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96956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Στιγμιότυπα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Καθολική κατάσταση</a:t>
            </a:r>
          </a:p>
          <a:p>
            <a:pPr lvl="1"/>
            <a:r>
              <a:rPr lang="el-GR" altLang="el-GR" dirty="0"/>
              <a:t>Τοπικές καταστάσεις + καταστάσεις καναλιών</a:t>
            </a:r>
          </a:p>
          <a:p>
            <a:pPr lvl="2"/>
            <a:r>
              <a:rPr lang="el-GR" altLang="el-GR" dirty="0" smtClean="0"/>
              <a:t>Μας ενδιαφέρουν τα εισερχόμενα κανάλια</a:t>
            </a:r>
            <a:endParaRPr lang="en-US" altLang="el-GR" dirty="0"/>
          </a:p>
          <a:p>
            <a:pPr lvl="1"/>
            <a:r>
              <a:rPr lang="el-GR" altLang="el-GR" dirty="0"/>
              <a:t>Στόχος: κατασκευή συνεπούς κατάστασης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ληφθεί το μήνυμα από την </a:t>
            </a:r>
            <a:r>
              <a:rPr lang="en-US" altLang="el-GR" dirty="0"/>
              <a:t>p</a:t>
            </a:r>
            <a:r>
              <a:rPr lang="en-US" altLang="el-GR" baseline="-25000" dirty="0"/>
              <a:t>0</a:t>
            </a:r>
            <a:r>
              <a:rPr lang="en-US" altLang="el-GR" dirty="0"/>
              <a:t>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Καταγράφεται </a:t>
            </a:r>
            <a:r>
              <a:rPr lang="el-GR" altLang="el-GR" dirty="0"/>
              <a:t>η σ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2"/>
            <a:r>
              <a:rPr lang="el-GR" altLang="el-GR" dirty="0" smtClean="0"/>
              <a:t>Καταγράφονται τα εισερχόμενα μηνύματα </a:t>
            </a:r>
          </a:p>
          <a:p>
            <a:pPr lvl="2"/>
            <a:r>
              <a:rPr lang="el-GR" altLang="el-GR" dirty="0" smtClean="0"/>
              <a:t>Συνεχίζουμε μέχρι κάποια συνθήκη </a:t>
            </a:r>
            <a:r>
              <a:rPr lang="el-GR" altLang="el-GR" dirty="0"/>
              <a:t>τερματισμού</a:t>
            </a:r>
          </a:p>
          <a:p>
            <a:pPr lvl="2"/>
            <a:r>
              <a:rPr lang="el-GR" altLang="el-GR" dirty="0"/>
              <a:t>Επιστροφή τοπικής </a:t>
            </a:r>
            <a:r>
              <a:rPr lang="el-GR" altLang="el-GR" dirty="0" smtClean="0"/>
              <a:t>κατάστασης + καταστάσεις καναλιών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42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Πρώτο πρωτόκολλο (1 από 4)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Εφαρμόζεται σε σύγχρονο σύστημα</a:t>
            </a:r>
          </a:p>
          <a:p>
            <a:pPr lvl="1"/>
            <a:r>
              <a:rPr lang="el-GR" altLang="el-GR" dirty="0" smtClean="0"/>
              <a:t>Υπάρχει καθολικός φυσικός </a:t>
            </a:r>
            <a:r>
              <a:rPr lang="el-GR" altLang="el-GR" dirty="0" err="1" smtClean="0"/>
              <a:t>χρονιστής</a:t>
            </a:r>
            <a:r>
              <a:rPr lang="el-GR" altLang="el-GR" dirty="0" smtClean="0"/>
              <a:t> </a:t>
            </a:r>
            <a:r>
              <a:rPr lang="en-US" altLang="el-GR" dirty="0" smtClean="0"/>
              <a:t>RC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Κάθε μήνυμα έχει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αποστολής</a:t>
            </a:r>
          </a:p>
          <a:p>
            <a:pPr lvl="1" eaLnBrk="1" hangingPunct="1"/>
            <a:r>
              <a:rPr lang="el-GR" altLang="el-GR" dirty="0" smtClean="0"/>
              <a:t>Φραγμένη καθυστέρηση μηνυμάτων</a:t>
            </a:r>
          </a:p>
          <a:p>
            <a:r>
              <a:rPr lang="el-GR" altLang="el-GR" dirty="0" smtClean="0"/>
              <a:t>Λειτουργία πρώτου πρωτοκόλλου</a:t>
            </a:r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επιλέγει μία χρονική στιγμή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endParaRPr lang="en-US" altLang="el-GR" baseline="-25000" dirty="0" smtClean="0"/>
          </a:p>
          <a:p>
            <a:pPr lvl="2" eaLnBrk="1" hangingPunct="1"/>
            <a:r>
              <a:rPr lang="el-GR" altLang="el-GR" dirty="0" smtClean="0"/>
              <a:t>Αρκετά μακρινή ώστε να ειδοποιηθούν όλοι</a:t>
            </a:r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στέλνει παντού &lt;λάβε στιγμιότυπο την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r>
              <a:rPr lang="en-US" altLang="el-GR" dirty="0" smtClean="0"/>
              <a:t>&gt;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26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Πρώτο πρωτόκολλο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Λειτουργία πρώτου πρωτοκόλλου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n-US" altLang="el-GR" dirty="0"/>
              <a:t>RC =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r>
              <a:rPr lang="el-GR" altLang="el-GR" dirty="0"/>
              <a:t> κάθε διεργασία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</a:p>
          <a:p>
            <a:pPr lvl="2"/>
            <a:r>
              <a:rPr lang="el-GR" altLang="el-GR" dirty="0"/>
              <a:t>Καταγράφει την τοπική της κατάσταση σ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2"/>
            <a:r>
              <a:rPr lang="el-GR" altLang="el-GR" dirty="0"/>
              <a:t>Στέλνει ένα κενό μήνυμα στα </a:t>
            </a:r>
            <a:r>
              <a:rPr lang="en-US" altLang="el-GR" dirty="0" err="1"/>
              <a:t>OUT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2"/>
            <a:r>
              <a:rPr lang="el-GR" altLang="el-GR" dirty="0"/>
              <a:t>Θέτει κάθε σύνολο χ</a:t>
            </a:r>
            <a:r>
              <a:rPr lang="en-US" altLang="el-GR" baseline="-25000" dirty="0" err="1"/>
              <a:t>j,i</a:t>
            </a:r>
            <a:r>
              <a:rPr lang="el-GR" altLang="el-GR" dirty="0"/>
              <a:t> ίσο με το κενό</a:t>
            </a:r>
          </a:p>
          <a:p>
            <a:pPr lvl="2"/>
            <a:r>
              <a:rPr lang="el-GR" altLang="el-GR" dirty="0"/>
              <a:t>Αρχίζει να καταγράφει τα μηνύματα από τα </a:t>
            </a:r>
            <a:r>
              <a:rPr lang="en-US" altLang="el-GR" dirty="0" err="1"/>
              <a:t>IN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1"/>
            <a:r>
              <a:rPr lang="el-GR" altLang="el-GR" dirty="0"/>
              <a:t>Όταν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δεχθεί </a:t>
            </a:r>
            <a:r>
              <a:rPr lang="el-GR" altLang="el-GR" dirty="0" smtClean="0"/>
              <a:t>μήνυμα </a:t>
            </a:r>
            <a:r>
              <a:rPr lang="el-GR" altLang="el-GR" dirty="0"/>
              <a:t>από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</a:t>
            </a:r>
            <a:r>
              <a:rPr lang="el-GR" altLang="el-GR" dirty="0"/>
              <a:t>με </a:t>
            </a:r>
            <a:r>
              <a:rPr lang="en-US" altLang="el-GR" dirty="0"/>
              <a:t>TS(M) ≥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endParaRPr lang="en-US" altLang="el-GR" baseline="-25000" dirty="0"/>
          </a:p>
          <a:p>
            <a:pPr lvl="2"/>
            <a:r>
              <a:rPr lang="el-GR" altLang="el-GR" dirty="0"/>
              <a:t>Σταματάει την καταγραφή </a:t>
            </a:r>
            <a:r>
              <a:rPr lang="el-GR" altLang="el-GR" dirty="0" smtClean="0"/>
              <a:t>μηνυμάτων </a:t>
            </a:r>
            <a:r>
              <a:rPr lang="el-GR" altLang="el-GR" dirty="0"/>
              <a:t>από την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endParaRPr lang="el-GR" altLang="el-GR" baseline="-25000" dirty="0"/>
          </a:p>
          <a:p>
            <a:pPr lvl="2"/>
            <a:r>
              <a:rPr lang="el-GR" altLang="el-GR" dirty="0"/>
              <a:t>Δηλώνει στην </a:t>
            </a:r>
            <a:r>
              <a:rPr lang="en-US" altLang="el-GR" dirty="0"/>
              <a:t>p</a:t>
            </a:r>
            <a:r>
              <a:rPr lang="en-US" altLang="el-GR" baseline="-25000" dirty="0"/>
              <a:t>0</a:t>
            </a:r>
            <a:r>
              <a:rPr lang="el-GR" altLang="el-GR" dirty="0"/>
              <a:t> την κατάσταση χ</a:t>
            </a:r>
            <a:r>
              <a:rPr lang="en-US" altLang="el-GR" baseline="-25000" dirty="0" err="1" smtClean="0"/>
              <a:t>j,i</a:t>
            </a:r>
            <a:endParaRPr lang="en-US" alt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55199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Πρώτο πρωτόκολλο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Αδιαίρετη εκτέλεση καταγραφής </a:t>
            </a:r>
            <a:r>
              <a:rPr lang="en-US" altLang="el-GR" dirty="0" smtClean="0"/>
              <a:t>+ </a:t>
            </a:r>
            <a:r>
              <a:rPr lang="el-GR" altLang="el-GR" dirty="0" smtClean="0"/>
              <a:t>αποστολής</a:t>
            </a:r>
          </a:p>
          <a:p>
            <a:pPr lvl="1"/>
            <a:r>
              <a:rPr lang="en-US" altLang="el-GR" dirty="0" smtClean="0"/>
              <a:t>T</a:t>
            </a:r>
            <a:r>
              <a:rPr lang="el-GR" altLang="el-GR" dirty="0" smtClean="0"/>
              <a:t>α μηνύματα αυτά είναι τα πρώτα με </a:t>
            </a:r>
            <a:r>
              <a:rPr lang="en-US" altLang="el-GR" dirty="0" smtClean="0"/>
              <a:t>TS(m) </a:t>
            </a:r>
            <a:r>
              <a:rPr lang="en-US" altLang="el-GR" dirty="0"/>
              <a:t>≥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endParaRPr lang="en-US" altLang="el-GR" baseline="-25000" dirty="0" smtClean="0"/>
          </a:p>
          <a:p>
            <a:pPr lvl="2" eaLnBrk="1" hangingPunct="1"/>
            <a:r>
              <a:rPr lang="el-GR" altLang="el-GR" dirty="0" smtClean="0"/>
              <a:t>Δείχνουν πότε πρέπει να τελειώσει η καταγραφή</a:t>
            </a:r>
          </a:p>
          <a:p>
            <a:pPr lvl="1" eaLnBrk="1" hangingPunct="1"/>
            <a:r>
              <a:rPr lang="el-GR" altLang="el-GR" dirty="0" smtClean="0"/>
              <a:t>Τα μηνύματα που καταγράφονται στην χ</a:t>
            </a:r>
            <a:r>
              <a:rPr lang="en-US" altLang="el-GR" baseline="-25000" dirty="0" err="1" smtClean="0"/>
              <a:t>i,j</a:t>
            </a:r>
            <a:endParaRPr lang="en-US" altLang="el-GR" baseline="-25000" dirty="0" smtClean="0"/>
          </a:p>
          <a:p>
            <a:pPr lvl="2" eaLnBrk="1" hangingPunct="1"/>
            <a:r>
              <a:rPr lang="el-GR" altLang="el-GR" dirty="0" smtClean="0"/>
              <a:t>Έχουν σταλεί από την χ</a:t>
            </a:r>
            <a:r>
              <a:rPr lang="en-US" altLang="el-GR" baseline="-25000" dirty="0" err="1" smtClean="0"/>
              <a:t>i</a:t>
            </a:r>
            <a:r>
              <a:rPr lang="el-GR" altLang="el-GR" dirty="0" smtClean="0"/>
              <a:t> πριν τη στιγμή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endParaRPr lang="el-GR" altLang="el-GR" baseline="-25000" dirty="0" smtClean="0"/>
          </a:p>
          <a:p>
            <a:pPr lvl="2" eaLnBrk="1" hangingPunct="1"/>
            <a:r>
              <a:rPr lang="el-GR" altLang="el-GR" dirty="0" smtClean="0"/>
              <a:t>Θα ληφθούν από 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μετά τη στιγμή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endParaRPr lang="en-US" altLang="el-GR" baseline="-25000" dirty="0" smtClean="0"/>
          </a:p>
          <a:p>
            <a:pPr lvl="2" eaLnBrk="1" hangingPunct="1"/>
            <a:r>
              <a:rPr lang="el-GR" altLang="el-GR" dirty="0" smtClean="0"/>
              <a:t>Άρα είναι τα εκκρεμή μηνύματα τη στιγμή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endParaRPr lang="el-GR" altLang="el-GR" baseline="-25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75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Πρώτο πρωτόκολλο </a:t>
            </a:r>
            <a:r>
              <a:rPr lang="el-GR" altLang="el-GR" dirty="0" smtClean="0"/>
              <a:t>(4 </a:t>
            </a:r>
            <a:r>
              <a:rPr lang="el-GR" altLang="el-GR" dirty="0"/>
              <a:t>από 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Συνέπεια καθολικών καταστάσεων</a:t>
            </a:r>
            <a:endParaRPr lang="el-GR" altLang="el-GR" dirty="0"/>
          </a:p>
          <a:p>
            <a:pPr lvl="1"/>
            <a:r>
              <a:rPr lang="el-GR" altLang="el-GR" dirty="0"/>
              <a:t>Έστω </a:t>
            </a:r>
            <a:r>
              <a:rPr lang="el-GR" altLang="el-GR" dirty="0" smtClean="0"/>
              <a:t>τομή </a:t>
            </a:r>
            <a:r>
              <a:rPr lang="en-US" altLang="el-GR" dirty="0" err="1"/>
              <a:t>C</a:t>
            </a:r>
            <a:r>
              <a:rPr lang="en-US" altLang="el-GR" baseline="-25000" dirty="0" err="1"/>
              <a:t>ss</a:t>
            </a:r>
            <a:r>
              <a:rPr lang="el-GR" altLang="el-GR" dirty="0"/>
              <a:t> που αντιστοιχεί στην </a:t>
            </a:r>
            <a:r>
              <a:rPr lang="el-GR" altLang="el-GR" dirty="0" smtClean="0"/>
              <a:t>κατάσταση</a:t>
            </a:r>
            <a:endParaRPr lang="el-GR" altLang="el-GR" dirty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e</a:t>
            </a:r>
            <a:r>
              <a:rPr lang="el-GR" altLang="el-GR" dirty="0" smtClean="0"/>
              <a:t> </a:t>
            </a:r>
            <a:r>
              <a:rPr lang="el-GR" altLang="el-GR" dirty="0"/>
              <a:t>ανήκει στην </a:t>
            </a:r>
            <a:r>
              <a:rPr lang="en-US" altLang="el-GR" dirty="0" err="1"/>
              <a:t>C</a:t>
            </a:r>
            <a:r>
              <a:rPr lang="en-US" altLang="el-GR" baseline="-25000" dirty="0" err="1"/>
              <a:t>ss</a:t>
            </a:r>
            <a:r>
              <a:rPr lang="el-GR" altLang="el-GR" dirty="0"/>
              <a:t> αν και μόνο αν </a:t>
            </a:r>
            <a:r>
              <a:rPr lang="en-US" altLang="el-GR" dirty="0"/>
              <a:t>RC(e) &lt;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endParaRPr lang="el-GR" altLang="el-GR" baseline="-25000" dirty="0"/>
          </a:p>
          <a:p>
            <a:pPr lvl="2"/>
            <a:r>
              <a:rPr lang="el-GR" altLang="el-GR" dirty="0"/>
              <a:t>Η συνέπεια απαιτεί </a:t>
            </a:r>
            <a:r>
              <a:rPr lang="en-US" altLang="el-GR" dirty="0"/>
              <a:t>(e </a:t>
            </a:r>
            <a:r>
              <a:rPr lang="el-GR" altLang="el-GR" dirty="0"/>
              <a:t>ε</a:t>
            </a:r>
            <a:r>
              <a:rPr lang="en-US" altLang="el-GR" dirty="0"/>
              <a:t> </a:t>
            </a:r>
            <a:r>
              <a:rPr lang="en-US" altLang="el-GR" dirty="0" err="1"/>
              <a:t>C</a:t>
            </a:r>
            <a:r>
              <a:rPr lang="en-US" altLang="el-GR" baseline="-25000" dirty="0" err="1"/>
              <a:t>ss</a:t>
            </a:r>
            <a:r>
              <a:rPr lang="en-US" altLang="el-GR" dirty="0"/>
              <a:t>) ^ (e’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/>
              <a:t>e</a:t>
            </a:r>
            <a:r>
              <a:rPr lang="el-GR" altLang="el-GR" dirty="0"/>
              <a:t>)</a:t>
            </a:r>
            <a:r>
              <a:rPr lang="en-US" altLang="el-GR" dirty="0"/>
              <a:t> </a:t>
            </a:r>
            <a:r>
              <a:rPr lang="en-US" altLang="el-GR" dirty="0">
                <a:sym typeface="Symbol" pitchFamily="18" charset="2"/>
              </a:rPr>
              <a:t></a:t>
            </a:r>
            <a:r>
              <a:rPr lang="en-US" altLang="el-GR" dirty="0" smtClean="0"/>
              <a:t> </a:t>
            </a:r>
            <a:r>
              <a:rPr lang="en-US" altLang="el-GR" dirty="0"/>
              <a:t>(e’ </a:t>
            </a:r>
            <a:r>
              <a:rPr lang="el-GR" altLang="el-GR" dirty="0"/>
              <a:t>ε </a:t>
            </a:r>
            <a:r>
              <a:rPr lang="en-US" altLang="el-GR" dirty="0" err="1"/>
              <a:t>C</a:t>
            </a:r>
            <a:r>
              <a:rPr lang="en-US" altLang="el-GR" baseline="-25000" dirty="0" err="1"/>
              <a:t>ss</a:t>
            </a:r>
            <a:r>
              <a:rPr lang="en-US" altLang="el-GR" dirty="0"/>
              <a:t>)</a:t>
            </a:r>
            <a:endParaRPr lang="el-GR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RC </a:t>
            </a:r>
            <a:r>
              <a:rPr lang="el-GR" altLang="el-GR" dirty="0"/>
              <a:t>διασφαλίζει ότι </a:t>
            </a:r>
            <a:r>
              <a:rPr lang="en-US" altLang="el-GR" dirty="0"/>
              <a:t>e’ </a:t>
            </a:r>
            <a:r>
              <a:rPr lang="en-US" altLang="el-GR" dirty="0">
                <a:sym typeface="Symbol" pitchFamily="18" charset="2"/>
              </a:rPr>
              <a:t></a:t>
            </a:r>
            <a:r>
              <a:rPr lang="en-US" altLang="el-GR" dirty="0" smtClean="0"/>
              <a:t> </a:t>
            </a:r>
            <a:r>
              <a:rPr lang="en-US" altLang="el-GR" dirty="0"/>
              <a:t>e </a:t>
            </a:r>
            <a:r>
              <a:rPr lang="en-US" altLang="el-GR" dirty="0">
                <a:sym typeface="Symbol" pitchFamily="18" charset="2"/>
              </a:rPr>
              <a:t></a:t>
            </a:r>
            <a:r>
              <a:rPr lang="en-US" altLang="el-GR" dirty="0" smtClean="0"/>
              <a:t> </a:t>
            </a:r>
            <a:r>
              <a:rPr lang="en-US" altLang="el-GR" dirty="0"/>
              <a:t>RC(e’) &lt; RC(e)</a:t>
            </a:r>
            <a:endParaRPr lang="el-GR" altLang="el-GR" dirty="0"/>
          </a:p>
          <a:p>
            <a:pPr lvl="1"/>
            <a:r>
              <a:rPr lang="el-GR" altLang="el-GR" dirty="0"/>
              <a:t>Άρα (</a:t>
            </a:r>
            <a:r>
              <a:rPr lang="en-US" altLang="el-GR" dirty="0"/>
              <a:t>e’ </a:t>
            </a:r>
            <a:r>
              <a:rPr lang="el-GR" altLang="el-GR" dirty="0"/>
              <a:t>ε </a:t>
            </a:r>
            <a:r>
              <a:rPr lang="en-US" altLang="el-GR" dirty="0" err="1"/>
              <a:t>C</a:t>
            </a:r>
            <a:r>
              <a:rPr lang="en-US" altLang="el-GR" baseline="-25000" dirty="0" err="1"/>
              <a:t>ss</a:t>
            </a:r>
            <a:r>
              <a:rPr lang="el-GR" altLang="el-GR" dirty="0"/>
              <a:t>) λόγω του ότι </a:t>
            </a:r>
            <a:r>
              <a:rPr lang="en-US" altLang="el-GR" dirty="0"/>
              <a:t>RC(e’) &lt; RC(e) &lt;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endParaRPr lang="el-GR" alt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302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Δεύτερο πρωτόκολλο (1 από 4)</a:t>
            </a:r>
            <a:endParaRPr lang="en-US" altLang="el-GR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Ασύγχρονο σύστημα</a:t>
            </a:r>
          </a:p>
          <a:p>
            <a:pPr lvl="1" eaLnBrk="1" hangingPunct="1"/>
            <a:r>
              <a:rPr lang="el-GR" altLang="el-GR" dirty="0" smtClean="0"/>
              <a:t>Υπάρχουν μόνο 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endParaRPr lang="el-GR" altLang="el-GR" baseline="-25000" dirty="0" smtClean="0"/>
          </a:p>
          <a:p>
            <a:pPr lvl="1" eaLnBrk="1" hangingPunct="1"/>
            <a:r>
              <a:rPr lang="el-GR" altLang="el-GR" dirty="0" smtClean="0"/>
              <a:t>Μη φραγμένη καθυστέρηση μηνυμάτων</a:t>
            </a:r>
          </a:p>
          <a:p>
            <a:pPr lvl="1" eaLnBrk="1" hangingPunct="1"/>
            <a:r>
              <a:rPr lang="el-GR" altLang="el-GR" dirty="0" smtClean="0"/>
              <a:t>Πρόβλημα: η συνθήκη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=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δεν έχει νόημα</a:t>
            </a:r>
          </a:p>
          <a:p>
            <a:pPr lvl="2" eaLnBrk="1" hangingPunct="1"/>
            <a:r>
              <a:rPr lang="el-GR" altLang="el-GR" dirty="0" smtClean="0"/>
              <a:t>Ο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r>
              <a:rPr lang="en-US" altLang="el-GR" baseline="-25000" dirty="0" smtClean="0"/>
              <a:t> </a:t>
            </a:r>
            <a:r>
              <a:rPr lang="el-GR" altLang="el-GR" dirty="0" smtClean="0"/>
              <a:t>μπορεί να μην λάβει ποτέ αυτή την τιμή</a:t>
            </a:r>
          </a:p>
          <a:p>
            <a:pPr lvl="2" eaLnBrk="1" hangingPunct="1"/>
            <a:r>
              <a:rPr lang="en-US" altLang="el-GR" dirty="0" smtClean="0"/>
              <a:t>O </a:t>
            </a:r>
            <a:r>
              <a:rPr lang="el-GR" altLang="el-GR" dirty="0" smtClean="0"/>
              <a:t>έλεγχος της τιμής αυξάνει το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r>
              <a:rPr lang="el-GR" altLang="el-GR" dirty="0" smtClean="0"/>
              <a:t> κατά 1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Πρόβλημα: πόσο μεγάλο πρέπει να είναι το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ss</a:t>
            </a:r>
            <a:r>
              <a:rPr lang="el-GR" altLang="el-GR" dirty="0"/>
              <a:t>;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Διαλέγουμε μια τιμή ω που είναι πολύ μακριά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3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Συγχρονισμός (1 από 2)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Συγχρονισμός διεργασιών</a:t>
            </a:r>
          </a:p>
          <a:p>
            <a:pPr lvl="1"/>
            <a:r>
              <a:rPr lang="el-GR" altLang="el-GR" dirty="0" smtClean="0"/>
              <a:t>Απαραίτητος για τον αμοιβαίο αποκλεισμό</a:t>
            </a:r>
          </a:p>
          <a:p>
            <a:pPr lvl="1"/>
            <a:r>
              <a:rPr lang="el-GR" altLang="el-GR" dirty="0" smtClean="0"/>
              <a:t>Βασίζεται σε καθολική διάταξη συμβάντων</a:t>
            </a:r>
          </a:p>
          <a:p>
            <a:pPr lvl="1"/>
            <a:r>
              <a:rPr lang="el-GR" altLang="el-GR" dirty="0" smtClean="0"/>
              <a:t>Δεν έχει σημασία η ακρίβεια του </a:t>
            </a:r>
            <a:r>
              <a:rPr lang="el-GR" altLang="el-GR" dirty="0" err="1" smtClean="0"/>
              <a:t>χρονιστή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Αρκεί να διατάσσονται σωστά τα συμβάντα</a:t>
            </a:r>
          </a:p>
          <a:p>
            <a:r>
              <a:rPr lang="el-GR" altLang="el-GR" dirty="0" smtClean="0"/>
              <a:t>Κατανεμημένος συγχρονισμός</a:t>
            </a:r>
          </a:p>
          <a:p>
            <a:pPr lvl="1"/>
            <a:r>
              <a:rPr lang="el-GR" altLang="el-GR" dirty="0" smtClean="0"/>
              <a:t>Δεν υπάρχει κοινός </a:t>
            </a:r>
            <a:r>
              <a:rPr lang="el-GR" altLang="el-GR" dirty="0" err="1" smtClean="0"/>
              <a:t>χρονιστής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ολισθαίνουν μεταξύ τους</a:t>
            </a:r>
          </a:p>
          <a:p>
            <a:pPr lvl="2"/>
            <a:r>
              <a:rPr lang="el-GR" altLang="el-GR" dirty="0" smtClean="0"/>
              <a:t>Δεν υπάρχει η έννοια του καθολικού χρόνου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2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Δεύτερο πρωτόκολλο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Αλγόριθμος εκκίνησης </a:t>
            </a:r>
            <a:r>
              <a:rPr lang="el-GR" altLang="el-GR" dirty="0" smtClean="0"/>
              <a:t>στιγμιότυπων</a:t>
            </a:r>
            <a:endParaRPr lang="en-US" altLang="el-GR" dirty="0"/>
          </a:p>
          <a:p>
            <a:pPr lvl="1"/>
            <a:r>
              <a:rPr lang="el-GR" altLang="el-GR" dirty="0"/>
              <a:t>Αν </a:t>
            </a:r>
            <a:r>
              <a:rPr lang="en-US" altLang="el-GR" dirty="0"/>
              <a:t>(e</a:t>
            </a:r>
            <a:r>
              <a:rPr lang="el-GR" altLang="el-GR" dirty="0"/>
              <a:t> εσωτερικό </a:t>
            </a:r>
            <a:r>
              <a:rPr lang="el-GR" altLang="el-GR" dirty="0" smtClean="0"/>
              <a:t>συμβάν ή </a:t>
            </a:r>
            <a:r>
              <a:rPr lang="el-GR" altLang="el-GR" dirty="0"/>
              <a:t>αποστολή) και </a:t>
            </a:r>
            <a:r>
              <a:rPr lang="en-US" altLang="el-GR" dirty="0"/>
              <a:t>(LC =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r>
              <a:rPr lang="en-US" altLang="el-GR" dirty="0"/>
              <a:t> -</a:t>
            </a:r>
            <a:r>
              <a:rPr lang="el-GR" altLang="el-GR" dirty="0"/>
              <a:t> </a:t>
            </a:r>
            <a:r>
              <a:rPr lang="en-US" altLang="el-GR" dirty="0"/>
              <a:t>2</a:t>
            </a:r>
            <a:r>
              <a:rPr lang="el-GR" altLang="el-GR" dirty="0"/>
              <a:t>)</a:t>
            </a:r>
            <a:endParaRPr lang="en-US" altLang="el-GR" dirty="0"/>
          </a:p>
          <a:p>
            <a:pPr lvl="2"/>
            <a:r>
              <a:rPr lang="el-GR" altLang="el-GR" dirty="0"/>
              <a:t>Εκτέλεσε το </a:t>
            </a:r>
            <a:r>
              <a:rPr lang="el-GR" altLang="el-GR" dirty="0" smtClean="0"/>
              <a:t>συμβάν </a:t>
            </a:r>
            <a:r>
              <a:rPr lang="en-US" altLang="el-GR" dirty="0" smtClean="0"/>
              <a:t>e</a:t>
            </a:r>
            <a:endParaRPr lang="el-GR" altLang="el-GR" dirty="0"/>
          </a:p>
          <a:p>
            <a:pPr lvl="2"/>
            <a:r>
              <a:rPr lang="el-GR" altLang="el-GR" dirty="0"/>
              <a:t>Ξεκίνα </a:t>
            </a:r>
            <a:r>
              <a:rPr lang="el-GR" altLang="el-GR" dirty="0" smtClean="0"/>
              <a:t>τον αλγόριθμο </a:t>
            </a:r>
            <a:r>
              <a:rPr lang="el-GR" altLang="el-GR" dirty="0" err="1" smtClean="0"/>
              <a:t>στιγμιοτύπων</a:t>
            </a:r>
            <a:endParaRPr lang="el-GR" altLang="el-GR" dirty="0"/>
          </a:p>
          <a:p>
            <a:pPr lvl="1"/>
            <a:r>
              <a:rPr lang="el-GR" altLang="el-GR" dirty="0"/>
              <a:t>Αν (</a:t>
            </a:r>
            <a:r>
              <a:rPr lang="en-US" altLang="el-GR" dirty="0"/>
              <a:t>e </a:t>
            </a:r>
            <a:r>
              <a:rPr lang="el-GR" altLang="el-GR" dirty="0"/>
              <a:t>λήψη) και (</a:t>
            </a:r>
            <a:r>
              <a:rPr lang="en-US" altLang="el-GR" dirty="0"/>
              <a:t>TS(m) ≥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r>
              <a:rPr lang="en-US" altLang="el-GR" dirty="0"/>
              <a:t>) </a:t>
            </a:r>
            <a:r>
              <a:rPr lang="el-GR" altLang="el-GR" dirty="0"/>
              <a:t>και </a:t>
            </a:r>
            <a:r>
              <a:rPr lang="en-US" altLang="el-GR" dirty="0"/>
              <a:t>(LC </a:t>
            </a:r>
            <a:r>
              <a:rPr lang="en-US" altLang="el-GR" dirty="0" smtClean="0"/>
              <a:t>≤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r>
              <a:rPr lang="en-US" altLang="el-GR" dirty="0"/>
              <a:t> -</a:t>
            </a:r>
            <a:r>
              <a:rPr lang="el-GR" altLang="el-GR" dirty="0"/>
              <a:t> 1)</a:t>
            </a:r>
          </a:p>
          <a:p>
            <a:pPr lvl="2"/>
            <a:r>
              <a:rPr lang="el-GR" altLang="el-GR" dirty="0"/>
              <a:t>Τοποθέτησε το μήνυμα πίσω στο κανάλι</a:t>
            </a:r>
            <a:endParaRPr lang="en-US" altLang="el-GR" dirty="0"/>
          </a:p>
          <a:p>
            <a:pPr lvl="2"/>
            <a:r>
              <a:rPr lang="el-GR" altLang="el-GR" dirty="0"/>
              <a:t>Ενεργοποίησε το </a:t>
            </a:r>
            <a:r>
              <a:rPr lang="el-GR" altLang="el-GR" dirty="0" smtClean="0"/>
              <a:t>συμβάν </a:t>
            </a:r>
            <a:r>
              <a:rPr lang="en-US" altLang="el-GR" dirty="0" smtClean="0"/>
              <a:t>e</a:t>
            </a:r>
            <a:r>
              <a:rPr lang="el-GR" altLang="el-GR" dirty="0" smtClean="0"/>
              <a:t> </a:t>
            </a:r>
            <a:r>
              <a:rPr lang="el-GR" altLang="el-GR" dirty="0"/>
              <a:t>για εκτέλεση</a:t>
            </a:r>
          </a:p>
          <a:p>
            <a:pPr lvl="2"/>
            <a:r>
              <a:rPr lang="el-GR" altLang="el-GR" dirty="0"/>
              <a:t>Θέσε </a:t>
            </a:r>
            <a:r>
              <a:rPr lang="en-US" altLang="el-GR" dirty="0"/>
              <a:t>LC =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ss</a:t>
            </a:r>
            <a:r>
              <a:rPr lang="en-US" altLang="el-GR" dirty="0"/>
              <a:t> – 1</a:t>
            </a:r>
          </a:p>
          <a:p>
            <a:pPr lvl="2"/>
            <a:r>
              <a:rPr lang="el-GR" altLang="el-GR" dirty="0"/>
              <a:t>Ξεκίνα τον αλγόριθμο </a:t>
            </a:r>
            <a:r>
              <a:rPr lang="el-GR" altLang="el-GR" dirty="0" err="1"/>
              <a:t>στιγμιοτύπων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8153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Δεύτερο πρωτόκολλο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δεύτερου πρωτοκόλλου</a:t>
            </a:r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στέλνει παντού &lt;λάβε στιγμιότυπο την ω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0</a:t>
            </a:r>
            <a:r>
              <a:rPr lang="el-GR" altLang="el-GR" dirty="0" smtClean="0"/>
              <a:t> θέτει </a:t>
            </a:r>
            <a:r>
              <a:rPr lang="en-US" altLang="el-GR" dirty="0" smtClean="0"/>
              <a:t>LC</a:t>
            </a:r>
            <a:r>
              <a:rPr lang="en-US" altLang="el-GR" baseline="-25000" dirty="0" smtClean="0"/>
              <a:t>0</a:t>
            </a:r>
            <a:r>
              <a:rPr lang="en-US" altLang="el-GR" dirty="0" smtClean="0"/>
              <a:t> = </a:t>
            </a:r>
            <a:r>
              <a:rPr lang="el-GR" altLang="el-GR" dirty="0" smtClean="0"/>
              <a:t>ω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Όταν </a:t>
            </a:r>
            <a:r>
              <a:rPr lang="en-US" altLang="el-GR" dirty="0" err="1" smtClean="0"/>
              <a:t>LC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 = </a:t>
            </a:r>
            <a:r>
              <a:rPr lang="el-GR" altLang="el-GR" dirty="0" smtClean="0"/>
              <a:t>ω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κάθε διεργασία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</a:p>
          <a:p>
            <a:pPr lvl="2" eaLnBrk="1" hangingPunct="1"/>
            <a:r>
              <a:rPr lang="el-GR" altLang="el-GR" dirty="0" smtClean="0"/>
              <a:t>Καταγράφει την τοπική της κατάσταση σ</a:t>
            </a:r>
            <a:r>
              <a:rPr lang="en-US" altLang="el-GR" baseline="-25000" dirty="0" err="1" smtClean="0"/>
              <a:t>i</a:t>
            </a:r>
            <a:endParaRPr lang="en-US" altLang="el-GR" baseline="-25000" dirty="0" smtClean="0"/>
          </a:p>
          <a:p>
            <a:pPr lvl="2" eaLnBrk="1" hangingPunct="1"/>
            <a:r>
              <a:rPr lang="el-GR" altLang="el-GR" dirty="0" smtClean="0"/>
              <a:t>Στέλνει ένα κενό μήνυμα στα </a:t>
            </a:r>
            <a:r>
              <a:rPr lang="en-US" altLang="el-GR" dirty="0" err="1" smtClean="0"/>
              <a:t>OUT</a:t>
            </a:r>
            <a:r>
              <a:rPr lang="en-US" altLang="el-GR" baseline="-25000" dirty="0" err="1" smtClean="0"/>
              <a:t>i</a:t>
            </a:r>
            <a:endParaRPr lang="en-US" altLang="el-GR" baseline="-25000" dirty="0" smtClean="0"/>
          </a:p>
          <a:p>
            <a:pPr lvl="2" eaLnBrk="1" hangingPunct="1"/>
            <a:r>
              <a:rPr lang="el-GR" altLang="el-GR" dirty="0" smtClean="0"/>
              <a:t>Θέτει κάθε σύνολο χ</a:t>
            </a:r>
            <a:r>
              <a:rPr lang="en-US" altLang="el-GR" baseline="-25000" dirty="0" err="1" smtClean="0"/>
              <a:t>j,i</a:t>
            </a:r>
            <a:r>
              <a:rPr lang="el-GR" altLang="el-GR" dirty="0" smtClean="0"/>
              <a:t> ίσο με το κενό</a:t>
            </a:r>
          </a:p>
          <a:p>
            <a:pPr lvl="2" eaLnBrk="1" hangingPunct="1"/>
            <a:r>
              <a:rPr lang="el-GR" altLang="el-GR" dirty="0" smtClean="0"/>
              <a:t>Αρχίζει να καταγράφει τα μηνύματα από τα </a:t>
            </a:r>
            <a:r>
              <a:rPr lang="en-US" altLang="el-GR" dirty="0" err="1" smtClean="0"/>
              <a:t>IN</a:t>
            </a:r>
            <a:r>
              <a:rPr lang="en-US" altLang="el-GR" baseline="-25000" dirty="0" err="1" smtClean="0"/>
              <a:t>i</a:t>
            </a:r>
            <a:endParaRPr lang="en-US" altLang="el-GR" baseline="-25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6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Δεύτερο πρωτόκολλο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Λειτουργία δεύτερου πρωτοκόλλου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δεχθεί </a:t>
            </a:r>
            <a:r>
              <a:rPr lang="el-GR" altLang="el-GR" dirty="0" smtClean="0"/>
              <a:t>μήνυμα </a:t>
            </a:r>
            <a:r>
              <a:rPr lang="el-GR" altLang="el-GR" dirty="0"/>
              <a:t>από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</a:t>
            </a:r>
            <a:r>
              <a:rPr lang="el-GR" altLang="el-GR" dirty="0"/>
              <a:t>με </a:t>
            </a:r>
            <a:r>
              <a:rPr lang="en-US" altLang="el-GR" dirty="0"/>
              <a:t>TS(M) ≥ </a:t>
            </a:r>
            <a:r>
              <a:rPr lang="el-GR" altLang="el-GR" dirty="0"/>
              <a:t>ω</a:t>
            </a:r>
            <a:endParaRPr lang="en-US" altLang="el-GR" baseline="-25000" dirty="0"/>
          </a:p>
          <a:p>
            <a:pPr lvl="2"/>
            <a:r>
              <a:rPr lang="el-GR" altLang="el-GR" dirty="0"/>
              <a:t>Σταματάει </a:t>
            </a:r>
            <a:r>
              <a:rPr lang="el-GR" altLang="el-GR" dirty="0" smtClean="0"/>
              <a:t>καταγραφή μηνυμάτων </a:t>
            </a:r>
            <a:r>
              <a:rPr lang="el-GR" altLang="el-GR" dirty="0"/>
              <a:t>από την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endParaRPr lang="el-GR" altLang="el-GR" baseline="-25000" dirty="0"/>
          </a:p>
          <a:p>
            <a:pPr lvl="2"/>
            <a:r>
              <a:rPr lang="el-GR" altLang="el-GR" dirty="0"/>
              <a:t>Δηλώνει στην </a:t>
            </a:r>
            <a:r>
              <a:rPr lang="en-US" altLang="el-GR" dirty="0"/>
              <a:t>p</a:t>
            </a:r>
            <a:r>
              <a:rPr lang="en-US" altLang="el-GR" baseline="-25000" dirty="0"/>
              <a:t>0</a:t>
            </a:r>
            <a:r>
              <a:rPr lang="el-GR" altLang="el-GR" dirty="0"/>
              <a:t> την κατάστασή χ</a:t>
            </a:r>
            <a:r>
              <a:rPr lang="en-US" altLang="el-GR" baseline="-25000" dirty="0" err="1"/>
              <a:t>j,I</a:t>
            </a:r>
            <a:endParaRPr lang="el-GR" altLang="el-GR" baseline="-25000" dirty="0"/>
          </a:p>
          <a:p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0</a:t>
            </a:r>
            <a:r>
              <a:rPr lang="en-US" altLang="el-GR" dirty="0"/>
              <a:t> </a:t>
            </a:r>
            <a:r>
              <a:rPr lang="el-GR" altLang="el-GR" dirty="0"/>
              <a:t>φτάνει άμεσα στο </a:t>
            </a:r>
            <a:r>
              <a:rPr lang="el-GR" altLang="el-GR" dirty="0" smtClean="0"/>
              <a:t>ω</a:t>
            </a:r>
          </a:p>
          <a:p>
            <a:pPr lvl="1"/>
            <a:r>
              <a:rPr lang="el-GR" altLang="el-GR" dirty="0" smtClean="0"/>
              <a:t>Άρα </a:t>
            </a:r>
            <a:r>
              <a:rPr lang="el-GR" altLang="el-GR" dirty="0"/>
              <a:t>στέλνει κενά </a:t>
            </a:r>
            <a:r>
              <a:rPr lang="el-GR" altLang="el-GR" dirty="0" smtClean="0"/>
              <a:t>μηνύματα με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ω</a:t>
            </a:r>
            <a:endParaRPr lang="el-GR" altLang="el-GR" dirty="0"/>
          </a:p>
          <a:p>
            <a:pPr lvl="1"/>
            <a:r>
              <a:rPr lang="el-GR" altLang="el-GR" dirty="0" smtClean="0"/>
              <a:t>Όλες </a:t>
            </a:r>
            <a:r>
              <a:rPr lang="el-GR" altLang="el-GR" dirty="0"/>
              <a:t>οι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θα</a:t>
            </a:r>
            <a:r>
              <a:rPr lang="en-US" altLang="el-GR" dirty="0"/>
              <a:t> </a:t>
            </a:r>
            <a:r>
              <a:rPr lang="el-GR" altLang="el-GR" dirty="0"/>
              <a:t>φτάσουν το </a:t>
            </a:r>
            <a:r>
              <a:rPr lang="el-GR" altLang="el-GR" dirty="0" smtClean="0"/>
              <a:t>ω μόλις τα λάβουν</a:t>
            </a:r>
          </a:p>
          <a:p>
            <a:pPr lvl="1"/>
            <a:r>
              <a:rPr lang="el-GR" altLang="el-GR" dirty="0" smtClean="0"/>
              <a:t>Άρα ο αλγόριθμος θα ξεκινήσει παντού στο ω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108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Τρίτο πρωτόκολλο </a:t>
            </a:r>
            <a:r>
              <a:rPr lang="en-US" altLang="el-GR" dirty="0" smtClean="0"/>
              <a:t>(</a:t>
            </a:r>
            <a:r>
              <a:rPr lang="el-GR" altLang="el-GR" dirty="0" smtClean="0"/>
              <a:t>1 από 3)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Τρίτο πρωτόκολλο (</a:t>
            </a:r>
            <a:r>
              <a:rPr lang="en-US" altLang="el-GR" dirty="0" err="1"/>
              <a:t>Chandy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Lamport</a:t>
            </a:r>
            <a:r>
              <a:rPr lang="en-US" altLang="el-GR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Απλοποίηση δεύτερου πρωτοκόλλου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&lt;λάβε στιγμιότυπο την ω</a:t>
            </a:r>
            <a:r>
              <a:rPr lang="en-US" altLang="el-GR" dirty="0" smtClean="0"/>
              <a:t>&gt;</a:t>
            </a:r>
            <a:r>
              <a:rPr lang="el-GR" altLang="el-GR" dirty="0" smtClean="0"/>
              <a:t> είναι περιττό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Αρκεί να ξεκινάμε όταν λάβουμε το κενό μήνυμα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όμως υπάρχουν και άλλα κενά μηνύματα;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Αντί για κενό, στέλνουμε &lt;πάρε στιγμιότυπο</a:t>
            </a:r>
            <a:r>
              <a:rPr lang="en-US" altLang="el-GR" dirty="0" smtClean="0"/>
              <a:t>&gt;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λογικοί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είναι περιττοί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Το ειδικό μήνυμα ξεκινάει τον αλγόριθμο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9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Τρίτο πρωτόκολλο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Λειτουργία τρίτου πρωτοκόλλου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0</a:t>
            </a:r>
            <a:r>
              <a:rPr lang="el-GR" altLang="el-GR" dirty="0"/>
              <a:t> στέλνει &lt;πάρε στιγμιότυπο&gt; </a:t>
            </a:r>
            <a:r>
              <a:rPr lang="el-GR" altLang="el-GR" dirty="0" smtClean="0"/>
              <a:t>στον εαυτό της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Όταν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δέχεται &lt;πάρε στιγμιότυπο&gt; </a:t>
            </a:r>
            <a:r>
              <a:rPr lang="el-GR" altLang="el-GR" dirty="0" smtClean="0"/>
              <a:t>πρώτη φορά από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f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Καταγράφει </a:t>
            </a:r>
            <a:r>
              <a:rPr lang="el-GR" altLang="el-GR" dirty="0"/>
              <a:t>την τοπική της κατάσταση σ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Στέλνει &lt;πάρε στιγμιότυπο&gt; στα </a:t>
            </a:r>
            <a:r>
              <a:rPr lang="en-US" altLang="el-GR" dirty="0" err="1"/>
              <a:t>OUT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Θέτει το σύνολο χ</a:t>
            </a:r>
            <a:r>
              <a:rPr lang="en-US" altLang="el-GR" baseline="-25000" dirty="0" err="1"/>
              <a:t>f,i</a:t>
            </a:r>
            <a:r>
              <a:rPr lang="el-GR" altLang="el-GR" dirty="0"/>
              <a:t> ίσο με το κενό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Αρχίζει να καταγράφει τα μηνύματα από </a:t>
            </a:r>
            <a:r>
              <a:rPr lang="en-US" altLang="el-GR" dirty="0" err="1" smtClean="0"/>
              <a:t>IN</a:t>
            </a:r>
            <a:r>
              <a:rPr lang="en-US" altLang="el-GR" baseline="-25000" dirty="0" err="1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εκτός από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f</a:t>
            </a:r>
            <a:endParaRPr lang="en-US" altLang="el-GR" baseline="-25000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Όταν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δέχεται ξανά &lt;</a:t>
            </a:r>
            <a:r>
              <a:rPr lang="el-GR" altLang="el-GR" dirty="0" smtClean="0"/>
              <a:t>πάρε στιγμιότυπο&gt; από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s</a:t>
            </a:r>
            <a:r>
              <a:rPr lang="en-US" altLang="el-GR" dirty="0" smtClean="0"/>
              <a:t> </a:t>
            </a:r>
            <a:r>
              <a:rPr lang="en-US" altLang="el-GR" dirty="0"/>
              <a:t>&lt;&gt; p</a:t>
            </a:r>
            <a:r>
              <a:rPr lang="en-US" altLang="el-GR" baseline="-25000" dirty="0"/>
              <a:t>f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Σταματάει την καταγραφή των μηνυμάτων από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s</a:t>
            </a:r>
            <a:endParaRPr lang="el-GR" altLang="el-GR" baseline="-25000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Δηλώνει στην </a:t>
            </a:r>
            <a:r>
              <a:rPr lang="en-US" altLang="el-GR" dirty="0"/>
              <a:t>p</a:t>
            </a:r>
            <a:r>
              <a:rPr lang="en-US" altLang="el-GR" baseline="-25000" dirty="0"/>
              <a:t>0</a:t>
            </a:r>
            <a:r>
              <a:rPr lang="el-GR" altLang="el-GR" dirty="0"/>
              <a:t> την κατάστασή χ</a:t>
            </a:r>
            <a:r>
              <a:rPr lang="en-US" altLang="el-GR" baseline="-25000" dirty="0" err="1" smtClean="0"/>
              <a:t>s,i</a:t>
            </a:r>
            <a:endParaRPr lang="el-GR" altLang="el-G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1736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Τρίτο πρωτόκολλο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3" name="Picture 2" descr="Σχήμα που παρουσιάζει τον συγχρονισμό τριών διεργασιών με χρήση του τρίτου πρωτοκόλλ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21" y="1196752"/>
            <a:ext cx="4278289" cy="1894645"/>
          </a:xfrm>
          <a:prstGeom prst="rect">
            <a:avLst/>
          </a:prstGeom>
        </p:spPr>
      </p:pic>
      <p:sp>
        <p:nvSpPr>
          <p:cNvPr id="43015" name="Rectangle 50"/>
          <p:cNvSpPr>
            <a:spLocks noGrp="1" noChangeArrowheads="1"/>
          </p:cNvSpPr>
          <p:nvPr>
            <p:ph idx="1"/>
          </p:nvPr>
        </p:nvSpPr>
        <p:spPr>
          <a:xfrm>
            <a:off x="457200" y="3163405"/>
            <a:ext cx="8229600" cy="296275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Παράδειγμα τρίτου πρωτοκόλλου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χ</a:t>
            </a:r>
            <a:r>
              <a:rPr lang="en-US" altLang="el-GR" baseline="-25000" dirty="0" smtClean="0"/>
              <a:t>1,2</a:t>
            </a:r>
            <a:r>
              <a:rPr lang="el-GR" altLang="el-GR" dirty="0" smtClean="0"/>
              <a:t> είναι κενό: στο γεγονός 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*</a:t>
            </a:r>
            <a:r>
              <a:rPr lang="el-GR" altLang="el-GR" dirty="0" smtClean="0"/>
              <a:t> δεν εκκρεμεί τίποτα</a:t>
            </a:r>
          </a:p>
          <a:p>
            <a:pPr lvl="1" eaLnBrk="1" hangingPunct="1"/>
            <a:r>
              <a:rPr lang="el-GR" altLang="el-GR" dirty="0" smtClean="0"/>
              <a:t>Το χ</a:t>
            </a:r>
            <a:r>
              <a:rPr lang="en-US" altLang="el-GR" baseline="-25000" dirty="0" smtClean="0"/>
              <a:t>2,1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περιέχει το </a:t>
            </a:r>
            <a:r>
              <a:rPr lang="en-US" altLang="el-GR" dirty="0" smtClean="0"/>
              <a:t>m:</a:t>
            </a:r>
            <a:r>
              <a:rPr lang="el-GR" altLang="el-GR" dirty="0" smtClean="0"/>
              <a:t> στο γεγονός </a:t>
            </a:r>
            <a:r>
              <a:rPr lang="en-US" altLang="el-GR" dirty="0" smtClean="0"/>
              <a:t>e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* </a:t>
            </a:r>
            <a:r>
              <a:rPr lang="el-GR" altLang="el-GR" dirty="0" smtClean="0"/>
              <a:t>εκκρεμεί</a:t>
            </a:r>
          </a:p>
          <a:p>
            <a:pPr eaLnBrk="1" hangingPunct="1"/>
            <a:r>
              <a:rPr lang="el-GR" altLang="el-GR" dirty="0" smtClean="0"/>
              <a:t>Ορθότητα πρωτοκόλλου</a:t>
            </a:r>
          </a:p>
          <a:p>
            <a:pPr lvl="1" eaLnBrk="1" hangingPunct="1"/>
            <a:r>
              <a:rPr lang="el-GR" altLang="el-GR" dirty="0" smtClean="0"/>
              <a:t>Αρχική κατάσταση Σ</a:t>
            </a:r>
            <a:r>
              <a:rPr lang="el-GR" altLang="el-GR" baseline="30000" dirty="0" smtClean="0"/>
              <a:t>α</a:t>
            </a:r>
            <a:r>
              <a:rPr lang="el-GR" altLang="el-GR" dirty="0" smtClean="0"/>
              <a:t>, τελική Σ</a:t>
            </a:r>
            <a:r>
              <a:rPr lang="el-GR" altLang="el-GR" baseline="30000" dirty="0" smtClean="0"/>
              <a:t>τ</a:t>
            </a:r>
            <a:r>
              <a:rPr lang="el-GR" altLang="el-GR" dirty="0" smtClean="0"/>
              <a:t>, κατασκευάζει την </a:t>
            </a:r>
            <a:r>
              <a:rPr lang="el-GR" altLang="el-GR" dirty="0" err="1" smtClean="0"/>
              <a:t>Σ</a:t>
            </a:r>
            <a:r>
              <a:rPr lang="el-GR" altLang="el-GR" baseline="30000" dirty="0" err="1" smtClean="0"/>
              <a:t>σ</a:t>
            </a:r>
            <a:endParaRPr lang="el-GR" altLang="el-GR" baseline="30000" dirty="0" smtClean="0"/>
          </a:p>
          <a:p>
            <a:pPr lvl="1"/>
            <a:r>
              <a:rPr lang="el-GR" altLang="el-GR" dirty="0" smtClean="0"/>
              <a:t>Τότε υπάρχει εκτέλεση </a:t>
            </a:r>
            <a:r>
              <a:rPr lang="en-US" altLang="el-GR" dirty="0" smtClean="0"/>
              <a:t>R</a:t>
            </a:r>
            <a:r>
              <a:rPr lang="el-GR" altLang="el-GR" dirty="0" smtClean="0"/>
              <a:t> τέτοια ώστε Σ</a:t>
            </a:r>
            <a:r>
              <a:rPr lang="el-GR" altLang="el-GR" baseline="30000" dirty="0" smtClean="0"/>
              <a:t>α</a:t>
            </a:r>
            <a:r>
              <a:rPr lang="el-GR" altLang="el-GR" dirty="0" smtClean="0"/>
              <a:t> </a:t>
            </a:r>
            <a:r>
              <a:rPr lang="en-US" altLang="el-GR" dirty="0" smtClean="0">
                <a:sym typeface="Symbol" pitchFamily="18" charset="2"/>
              </a:rPr>
              <a:t></a:t>
            </a:r>
            <a:r>
              <a:rPr lang="en-US" altLang="el-GR" baseline="-25000" dirty="0" smtClean="0"/>
              <a:t>R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Σ</a:t>
            </a:r>
            <a:r>
              <a:rPr lang="el-GR" altLang="el-GR" baseline="30000" dirty="0" err="1" smtClean="0"/>
              <a:t>σ</a:t>
            </a:r>
            <a:r>
              <a:rPr lang="el-GR" altLang="el-GR" dirty="0" smtClean="0"/>
              <a:t> </a:t>
            </a:r>
            <a:r>
              <a:rPr lang="en-US" altLang="el-GR" dirty="0" smtClean="0">
                <a:sym typeface="Symbol" pitchFamily="18" charset="2"/>
              </a:rPr>
              <a:t></a:t>
            </a:r>
            <a:r>
              <a:rPr lang="en-US" altLang="el-GR" baseline="-25000" dirty="0" smtClean="0"/>
              <a:t>R</a:t>
            </a:r>
            <a:r>
              <a:rPr lang="en-US" altLang="el-GR" dirty="0" smtClean="0"/>
              <a:t> </a:t>
            </a:r>
            <a:r>
              <a:rPr lang="el-GR" altLang="el-GR" dirty="0" smtClean="0"/>
              <a:t>Σ</a:t>
            </a:r>
            <a:r>
              <a:rPr lang="el-GR" altLang="el-GR" baseline="30000" dirty="0" smtClean="0"/>
              <a:t>τ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3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Διάταξη συμβάντων και καθολικές καταστάσεις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Συγχρονισμός με μηνύματα</a:t>
            </a:r>
          </a:p>
          <a:p>
            <a:pPr lvl="1"/>
            <a:r>
              <a:rPr lang="el-GR" dirty="0" smtClean="0"/>
              <a:t>Τα μηνύματα έχουν άγνωστο χρόνο μετάδοσης</a:t>
            </a:r>
          </a:p>
          <a:p>
            <a:r>
              <a:rPr lang="el-GR" dirty="0" smtClean="0"/>
              <a:t>Το πρόβλημα διάταξης συμβάντων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:</a:t>
            </a:r>
            <a:r>
              <a:rPr lang="el-GR" dirty="0" smtClean="0"/>
              <a:t> λαμβάνει το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l-GR" dirty="0" smtClean="0"/>
              <a:t> από </a:t>
            </a:r>
            <a:r>
              <a:rPr lang="en-US" dirty="0" smtClean="0"/>
              <a:t>p</a:t>
            </a:r>
            <a:r>
              <a:rPr lang="el-GR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και το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l-GR" dirty="0" smtClean="0"/>
              <a:t> από 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</a:p>
          <a:p>
            <a:pPr lvl="1"/>
            <a:r>
              <a:rPr lang="el-GR" dirty="0" smtClean="0"/>
              <a:t>Ποιο στάλθηκε πρώτο, το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l-GR" dirty="0" smtClean="0"/>
              <a:t> ή το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l-GR" dirty="0" smtClean="0"/>
              <a:t>;</a:t>
            </a:r>
          </a:p>
          <a:p>
            <a:r>
              <a:rPr lang="el-GR" dirty="0" smtClean="0"/>
              <a:t>Το πρόβλημα καθολικής κατάστασης</a:t>
            </a:r>
          </a:p>
          <a:p>
            <a:pPr lvl="1"/>
            <a:r>
              <a:rPr lang="el-GR" dirty="0" smtClean="0"/>
              <a:t>Ποια είναι η κατάσταση ενός υπολογισμού;</a:t>
            </a:r>
          </a:p>
          <a:p>
            <a:pPr lvl="2"/>
            <a:r>
              <a:rPr lang="el-GR" dirty="0" smtClean="0"/>
              <a:t>Ένωση τοπικών καταστάσεων όλων των διεργασιών</a:t>
            </a:r>
          </a:p>
          <a:p>
            <a:pPr lvl="2"/>
            <a:r>
              <a:rPr lang="el-GR" dirty="0" smtClean="0"/>
              <a:t>Πώς ξέρουμε ποιες καταστάσεις να ενώσουμε;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934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Φυσικοί </a:t>
            </a:r>
            <a:r>
              <a:rPr lang="el-GR" altLang="el-GR" dirty="0" err="1" smtClean="0"/>
              <a:t>χρονιστές</a:t>
            </a:r>
            <a:r>
              <a:rPr lang="el-GR" altLang="el-GR" dirty="0" smtClean="0"/>
              <a:t> (1 από 6)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Φυσικός </a:t>
            </a:r>
            <a:r>
              <a:rPr lang="el-GR" altLang="el-GR" dirty="0" err="1" smtClean="0"/>
              <a:t>χρονιστής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Γνωστός και ως ρολόι</a:t>
            </a:r>
          </a:p>
          <a:p>
            <a:pPr lvl="1" eaLnBrk="1" hangingPunct="1"/>
            <a:r>
              <a:rPr lang="el-GR" altLang="el-GR" dirty="0" smtClean="0"/>
              <a:t>Κρύσταλλος, μετρητής και </a:t>
            </a:r>
            <a:r>
              <a:rPr lang="el-GR" altLang="el-GR" dirty="0" err="1" smtClean="0"/>
              <a:t>καταχωρητής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Σε κάθε ταλάντωση ο μετρητής μειώνεται</a:t>
            </a:r>
          </a:p>
          <a:p>
            <a:pPr lvl="1" eaLnBrk="1" hangingPunct="1"/>
            <a:r>
              <a:rPr lang="el-GR" altLang="el-GR" dirty="0" smtClean="0"/>
              <a:t>Στο 0 δημιουργεί διακοπή και φορτώνεται ξανά</a:t>
            </a:r>
          </a:p>
          <a:p>
            <a:pPr eaLnBrk="1" hangingPunct="1"/>
            <a:r>
              <a:rPr lang="el-GR" altLang="el-GR" dirty="0" err="1" smtClean="0"/>
              <a:t>Χρονιστές</a:t>
            </a:r>
            <a:r>
              <a:rPr lang="el-GR" altLang="el-GR" dirty="0" smtClean="0"/>
              <a:t> λογισμικού</a:t>
            </a:r>
          </a:p>
          <a:p>
            <a:pPr lvl="1" eaLnBrk="1" hangingPunct="1"/>
            <a:r>
              <a:rPr lang="el-GR" altLang="el-GR" dirty="0" smtClean="0"/>
              <a:t>Αξιοποιούν φυσικό </a:t>
            </a:r>
            <a:r>
              <a:rPr lang="el-GR" altLang="el-GR" dirty="0" err="1" smtClean="0"/>
              <a:t>χρονιστή</a:t>
            </a:r>
            <a:r>
              <a:rPr lang="el-GR" altLang="el-GR" dirty="0" smtClean="0"/>
              <a:t> για μέτρηση χρόνου</a:t>
            </a:r>
          </a:p>
          <a:p>
            <a:pPr lvl="1" eaLnBrk="1" hangingPunct="1"/>
            <a:r>
              <a:rPr lang="el-GR" altLang="el-GR" dirty="0" smtClean="0"/>
              <a:t>Ενημερώνονται μέσω των διακοπών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0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FF30EBD-F0FC-4E19-9E2F-5422261F86B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4208</Words>
  <Application>Microsoft Office PowerPoint</Application>
  <PresentationFormat>On-screen Show (4:3)</PresentationFormat>
  <Paragraphs>688</Paragraphs>
  <Slides>76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Συγχρονισμός φυσικών χρονιστών</vt:lpstr>
      <vt:lpstr>Συγχρονισμός (1 από 2)</vt:lpstr>
      <vt:lpstr>Συγχρονισμός (2 από 2)</vt:lpstr>
      <vt:lpstr>Φυσικοί χρονιστές (1 από 6)</vt:lpstr>
      <vt:lpstr>Φυσικοί χρονιστές (2 από 6)</vt:lpstr>
      <vt:lpstr>Φυσικοί χρονιστές (3 από 6)</vt:lpstr>
      <vt:lpstr>Φυσικοί χρονιστές (4 από 6)</vt:lpstr>
      <vt:lpstr>Φυσικοί χρονιστές (5 από 6)</vt:lpstr>
      <vt:lpstr>Φυσικοί χρονιστές (6 από 6)</vt:lpstr>
      <vt:lpstr>Αλγόριθμος του Cristian (1 από 2)</vt:lpstr>
      <vt:lpstr>Αλγόριθμος του Cristian (2 από 2)</vt:lpstr>
      <vt:lpstr>Αλγόριθμος Berkeley (1 από 2)</vt:lpstr>
      <vt:lpstr>Αλγόριθμος Berkeley (2 από 2)</vt:lpstr>
      <vt:lpstr>Πρωτόκολλο ώρας δικτύου (1 από 4)</vt:lpstr>
      <vt:lpstr>Πρωτόκολλο ώρας δικτύου (2 από 4)</vt:lpstr>
      <vt:lpstr>Πρωτόκολλο ώρας δικτύου (3 από 4)</vt:lpstr>
      <vt:lpstr>Πρωτόκολλο ώρας δικτύου (4 από 4)</vt:lpstr>
      <vt:lpstr>Διάταξη συμβάντων</vt:lpstr>
      <vt:lpstr>Πρόδρομη σχέση (1 από 2)</vt:lpstr>
      <vt:lpstr>Πρόδρομη σχέση (2 από 2)</vt:lpstr>
      <vt:lpstr>Λογικοί χρονιστές (1 από 4)</vt:lpstr>
      <vt:lpstr>Λογικοί χρονιστές (2 από 4)</vt:lpstr>
      <vt:lpstr>Λογικοί χρονιστές (3 από 4)</vt:lpstr>
      <vt:lpstr>Λογικοί χρονιστές (4 από 4)</vt:lpstr>
      <vt:lpstr>Διανυσματικοί χρονιστές (1 από 5)</vt:lpstr>
      <vt:lpstr>Διανυσματικοί χρονιστές (2 από 5)</vt:lpstr>
      <vt:lpstr>Διανυσματικοί χρονιστές (3 από 5)</vt:lpstr>
      <vt:lpstr>Διανυσματικοί χρονιστές (4 από 5)</vt:lpstr>
      <vt:lpstr>Διανυσματικοί χρονιστές (5 από 5)</vt:lpstr>
      <vt:lpstr>Καθολικές καταστάσεις</vt:lpstr>
      <vt:lpstr>Τοπική και καθολική ιστορία</vt:lpstr>
      <vt:lpstr>Τοπική και καθολική κατάσταση</vt:lpstr>
      <vt:lpstr>Τομή υπολογισμού (1 από 3)</vt:lpstr>
      <vt:lpstr>Τομή υπολογισμού (2 από 3)</vt:lpstr>
      <vt:lpstr>Τομή υπολογισμού (3 από 3)</vt:lpstr>
      <vt:lpstr>Εκτέλεση υπολογισμού</vt:lpstr>
      <vt:lpstr>Προσπελάσιμες καταστάσεις</vt:lpstr>
      <vt:lpstr>Πλέγμα υπολογισμού (1 από 2)</vt:lpstr>
      <vt:lpstr>Πλέγμα υπολογισμού (2 από 2)</vt:lpstr>
      <vt:lpstr>Κατασκευή καταστάσεων (1 από 2)</vt:lpstr>
      <vt:lpstr>Κατασκευή καταστάσεων (2 από 2)</vt:lpstr>
      <vt:lpstr>Παθητική στρατηγική: παρατηρήσεις</vt:lpstr>
      <vt:lpstr>Παρατηρήσεις (1 από 3)</vt:lpstr>
      <vt:lpstr>Παρατηρήσεις (2 από 3)</vt:lpstr>
      <vt:lpstr>Παρατηρήσεις (3 από 3)</vt:lpstr>
      <vt:lpstr>Πραγματικός χρόνος (1 από 2)</vt:lpstr>
      <vt:lpstr>Πραγματικός χρόνος (2 από 2)</vt:lpstr>
      <vt:lpstr>Λογικοί χρονιστές (1 από 3)</vt:lpstr>
      <vt:lpstr>Λογικοί χρονιστές (2 από 3)</vt:lpstr>
      <vt:lpstr>Λογικοί χρονιστές (3 από 3)</vt:lpstr>
      <vt:lpstr>Αιτιώδης παράδοση (1 από 2)</vt:lpstr>
      <vt:lpstr>Αιτιώδης παράδοση (2 από 2)</vt:lpstr>
      <vt:lpstr>Διανυσματικοί χρονιστές (1 από 3)</vt:lpstr>
      <vt:lpstr>Διανυσματικοί χρονιστές (2 από 3)</vt:lpstr>
      <vt:lpstr>Διανυσματικοί χρονιστές (3 από 3)</vt:lpstr>
      <vt:lpstr>Ενεργητική στρατηγική: στιγμιότυπα</vt:lpstr>
      <vt:lpstr>Στιγμιότυπα (1 από 3)</vt:lpstr>
      <vt:lpstr>Στιγμιότυπα (2 από 3)</vt:lpstr>
      <vt:lpstr>Στιγμιότυπα (3 από 3)</vt:lpstr>
      <vt:lpstr>Πρώτο πρωτόκολλο (1 από 4)</vt:lpstr>
      <vt:lpstr>Πρώτο πρωτόκολλο (2 από 4)</vt:lpstr>
      <vt:lpstr>Πρώτο πρωτόκολλο (3 από 4)</vt:lpstr>
      <vt:lpstr>Πρώτο πρωτόκολλο (4 από 4)</vt:lpstr>
      <vt:lpstr>Δεύτερο πρωτόκολλο (1 από 4)</vt:lpstr>
      <vt:lpstr>Δεύτερο πρωτόκολλο (2 από 4)</vt:lpstr>
      <vt:lpstr>Δεύτερο πρωτόκολλο (3 από 4)</vt:lpstr>
      <vt:lpstr>Δεύτερο πρωτόκολλο (4 από 4)</vt:lpstr>
      <vt:lpstr>Τρίτο πρωτόκολλο (1 από 3)</vt:lpstr>
      <vt:lpstr>Τρίτο πρωτόκολλο (2 από 3)</vt:lpstr>
      <vt:lpstr>Τρίτο πρωτόκολλο (3 από 3)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συμβάντων και καθολικές καταστάσεις</dc:title>
  <dc:subject>Κατανεμημένα Συστήματα</dc:subject>
  <dc:creator>Γεώργιος Ξυλωμένος</dc:creator>
  <cp:keywords>Συγχρονισμός; χρονιστές; καταστάσεις; στιγμιότυπα; παρατηρήσεις</cp:keywords>
  <cp:lastModifiedBy>georgex</cp:lastModifiedBy>
  <cp:revision>261</cp:revision>
  <cp:lastPrinted>2014-02-16T13:16:25Z</cp:lastPrinted>
  <dcterms:created xsi:type="dcterms:W3CDTF">2012-09-06T09:03:05Z</dcterms:created>
  <dcterms:modified xsi:type="dcterms:W3CDTF">2015-05-08T08:23:01Z</dcterms:modified>
</cp:coreProperties>
</file>