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</p:sldMasterIdLst>
  <p:notesMasterIdLst>
    <p:notesMasterId r:id="rId16"/>
  </p:notesMasterIdLst>
  <p:sldIdLst>
    <p:sldId id="293" r:id="rId4"/>
    <p:sldId id="294" r:id="rId5"/>
    <p:sldId id="295" r:id="rId6"/>
    <p:sldId id="297" r:id="rId7"/>
    <p:sldId id="258" r:id="rId8"/>
    <p:sldId id="300" r:id="rId9"/>
    <p:sldId id="301" r:id="rId10"/>
    <p:sldId id="302" r:id="rId11"/>
    <p:sldId id="303" r:id="rId12"/>
    <p:sldId id="304" r:id="rId13"/>
    <p:sldId id="305" r:id="rId14"/>
    <p:sldId id="299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4" d="100"/>
          <a:sy n="84" d="100"/>
        </p:scale>
        <p:origin x="72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17A47-BA6F-497E-8EC7-01D3C9F79818}" type="datetimeFigureOut">
              <a:rPr lang="el-GR" smtClean="0"/>
              <a:t>29/11/2015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8AABD-1255-496D-BA10-87FFD84197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0039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602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254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716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376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21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688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240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80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663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634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Εα</a:t>
            </a:r>
            <a:r>
              <a:rPr lang="en-GB" altLang="el-GR" err="1">
                <a:solidFill>
                  <a:prstClr val="black"/>
                </a:solidFill>
              </a:rPr>
              <a:t>ρινό</a:t>
            </a:r>
            <a:r>
              <a:rPr lang="en-GB" altLang="el-GR">
                <a:solidFill>
                  <a:prstClr val="black"/>
                </a:solidFill>
              </a:rPr>
              <a:t> </a:t>
            </a:r>
            <a:r>
              <a:rPr lang="en-GB" altLang="el-GR" err="1" smtClean="0">
                <a:solidFill>
                  <a:prstClr val="black"/>
                </a:solidFill>
              </a:rPr>
              <a:t>Εξάμηνο</a:t>
            </a:r>
            <a:endParaRPr lang="en-GB" altLang="el-GR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Δρ. Αγγ. Πουλυμενάκου, ΟΠΑ Αρχιτεκτονική ΣΕ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99421-2D11-4AAA-B57C-F68ABA28D1F2}" type="slidenum">
              <a:rPr lang="en-GB" alt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318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Εα</a:t>
            </a:r>
            <a:r>
              <a:rPr lang="en-GB" altLang="el-GR" err="1">
                <a:solidFill>
                  <a:prstClr val="black"/>
                </a:solidFill>
              </a:rPr>
              <a:t>ρινό</a:t>
            </a:r>
            <a:r>
              <a:rPr lang="en-GB" altLang="el-GR">
                <a:solidFill>
                  <a:prstClr val="black"/>
                </a:solidFill>
              </a:rPr>
              <a:t> </a:t>
            </a:r>
            <a:r>
              <a:rPr lang="en-GB" altLang="el-GR" err="1" smtClean="0">
                <a:solidFill>
                  <a:prstClr val="black"/>
                </a:solidFill>
              </a:rPr>
              <a:t>Εξάμηνο</a:t>
            </a:r>
            <a:endParaRPr lang="en-GB" altLang="el-GR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Δρ. Αγγ. Πουλυμενάκου, ΟΠΑ Αρχιτεκτονική ΣΕ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EB06F-1EE0-495F-8C43-66ED0381D910}" type="slidenum">
              <a:rPr lang="en-GB" alt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500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55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128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7"/>
            <a:ext cx="7772400" cy="1362075"/>
          </a:xfrm>
        </p:spPr>
        <p:txBody>
          <a:bodyPr anchor="t"/>
          <a:lstStyle>
            <a:lvl1pPr algn="l">
              <a:defRPr sz="3000" b="1" cap="none" baseline="0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9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6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937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574254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2214016"/>
            <a:ext cx="4041775" cy="387928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192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717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821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771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2190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1829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979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8447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Εα</a:t>
            </a:r>
            <a:r>
              <a:rPr lang="en-GB" altLang="el-GR" err="1">
                <a:solidFill>
                  <a:prstClr val="black"/>
                </a:solidFill>
              </a:rPr>
              <a:t>ρινό</a:t>
            </a:r>
            <a:r>
              <a:rPr lang="en-GB" altLang="el-GR">
                <a:solidFill>
                  <a:prstClr val="black"/>
                </a:solidFill>
              </a:rPr>
              <a:t> </a:t>
            </a:r>
            <a:r>
              <a:rPr lang="en-GB" altLang="el-GR" err="1" smtClean="0">
                <a:solidFill>
                  <a:prstClr val="black"/>
                </a:solidFill>
              </a:rPr>
              <a:t>Εξάμηνο</a:t>
            </a:r>
            <a:endParaRPr lang="en-GB" altLang="el-GR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Δρ. Αγγ. Πουλυμενάκου, ΟΠΑ Αρχιτεκτονική ΣΕ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99421-2D11-4AAA-B57C-F68ABA28D1F2}" type="slidenum">
              <a:rPr lang="en-GB" alt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8935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Εα</a:t>
            </a:r>
            <a:r>
              <a:rPr lang="en-GB" altLang="el-GR" err="1">
                <a:solidFill>
                  <a:prstClr val="black"/>
                </a:solidFill>
              </a:rPr>
              <a:t>ρινό</a:t>
            </a:r>
            <a:r>
              <a:rPr lang="en-GB" altLang="el-GR">
                <a:solidFill>
                  <a:prstClr val="black"/>
                </a:solidFill>
              </a:rPr>
              <a:t> </a:t>
            </a:r>
            <a:r>
              <a:rPr lang="en-GB" altLang="el-GR" err="1" smtClean="0">
                <a:solidFill>
                  <a:prstClr val="black"/>
                </a:solidFill>
              </a:rPr>
              <a:t>Εξάμηνο</a:t>
            </a:r>
            <a:endParaRPr lang="en-GB" altLang="el-GR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Δρ. Αγγ. Πουλυμενάκου, ΟΠΑ Αρχιτεκτονική ΣΕ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EB06F-1EE0-495F-8C43-66ED0381D910}" type="slidenum">
              <a:rPr lang="en-GB" alt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401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29/11/2015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45188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29/11/2015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44746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29/11/2015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5805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7"/>
            <a:ext cx="7772400" cy="1362075"/>
          </a:xfrm>
        </p:spPr>
        <p:txBody>
          <a:bodyPr anchor="t"/>
          <a:lstStyle>
            <a:lvl1pPr algn="l">
              <a:defRPr sz="3000" b="1" cap="none" baseline="0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9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01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29/11/2015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66300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29/11/2015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23784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29/11/2015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31755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29/11/2015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96163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29/11/2015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65490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29/11/2015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91849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29/11/2015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92076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29/11/2015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3106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300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574254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2214016"/>
            <a:ext cx="4041775" cy="387928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46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3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564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5481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6536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85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60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C7D66-C6BD-4AA1-9BF1-45FEA98EA8F5}" type="datetimeFigureOut">
              <a:rPr lang="el-GR" smtClean="0"/>
              <a:t>29/11/2015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7527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492758" y="2411017"/>
            <a:ext cx="5830974" cy="1316831"/>
          </a:xfrm>
        </p:spPr>
        <p:txBody>
          <a:bodyPr>
            <a:normAutofit fontScale="90000"/>
          </a:bodyPr>
          <a:lstStyle/>
          <a:p>
            <a:r>
              <a:rPr lang="en-US" altLang="el-GR" kern="0" dirty="0" smtClean="0"/>
              <a:t/>
            </a:r>
            <a:br>
              <a:rPr lang="en-US" altLang="el-GR" kern="0" dirty="0" smtClean="0"/>
            </a:br>
            <a:r>
              <a:rPr lang="el-GR" altLang="el-GR" kern="0" dirty="0" smtClean="0"/>
              <a:t>Διοίκηση Απόδοσης</a:t>
            </a:r>
            <a:br>
              <a:rPr lang="el-GR" altLang="el-GR" kern="0" dirty="0" smtClean="0"/>
            </a:br>
            <a:r>
              <a:rPr lang="el-GR" altLang="el-GR" kern="0" dirty="0" smtClean="0"/>
              <a:t>Επιχειρηματικών Διαδικασιών</a:t>
            </a:r>
            <a:r>
              <a:rPr lang="el-GR" altLang="el-GR" kern="0" dirty="0"/>
              <a:t/>
            </a:r>
            <a:br>
              <a:rPr lang="el-GR" altLang="el-GR" kern="0" dirty="0"/>
            </a:br>
            <a:endParaRPr lang="el-GR" dirty="0"/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754" y="5417517"/>
            <a:ext cx="1151573" cy="402908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9893" y="5234270"/>
            <a:ext cx="3232717" cy="769405"/>
          </a:xfrm>
          <a:prstGeom prst="rect">
            <a:avLst/>
          </a:prstGeom>
          <a:noFill/>
        </p:spPr>
      </p:pic>
      <p:sp>
        <p:nvSpPr>
          <p:cNvPr id="8" name="Υπότιτλος 2"/>
          <p:cNvSpPr>
            <a:spLocks noGrp="1"/>
          </p:cNvSpPr>
          <p:nvPr>
            <p:ph type="subTitle" idx="1"/>
          </p:nvPr>
        </p:nvSpPr>
        <p:spPr>
          <a:xfrm>
            <a:off x="2567502" y="3727848"/>
            <a:ext cx="5832648" cy="1314450"/>
          </a:xfrm>
        </p:spPr>
        <p:txBody>
          <a:bodyPr>
            <a:noAutofit/>
          </a:bodyPr>
          <a:lstStyle/>
          <a:p>
            <a:pPr algn="l"/>
            <a:r>
              <a:rPr lang="el-GR" sz="2000" b="1" dirty="0" smtClean="0"/>
              <a:t>Ενότητα #2: </a:t>
            </a:r>
            <a:r>
              <a:rPr lang="en-US" sz="2000" b="1" dirty="0" smtClean="0"/>
              <a:t>Concepts, Definitions and Frameworks</a:t>
            </a:r>
            <a:endParaRPr lang="en-US" sz="2000" b="1" dirty="0" smtClean="0"/>
          </a:p>
          <a:p>
            <a:pPr algn="l"/>
            <a:r>
              <a:rPr lang="el-GR" sz="2000" b="1" dirty="0" smtClean="0"/>
              <a:t>Διδάσκοντες:</a:t>
            </a:r>
            <a:r>
              <a:rPr lang="en-US" sz="2000" dirty="0" smtClean="0"/>
              <a:t> </a:t>
            </a:r>
            <a:r>
              <a:rPr lang="el-GR" sz="2000" dirty="0" smtClean="0"/>
              <a:t>Αγγελική </a:t>
            </a:r>
            <a:r>
              <a:rPr lang="el-GR" sz="2000" dirty="0" err="1" smtClean="0"/>
              <a:t>Πουλυμενάκου</a:t>
            </a:r>
            <a:endParaRPr lang="en-US" sz="2000" dirty="0" smtClean="0"/>
          </a:p>
          <a:p>
            <a:pPr algn="l"/>
            <a:r>
              <a:rPr lang="en-US" sz="2000" dirty="0"/>
              <a:t> </a:t>
            </a:r>
            <a:r>
              <a:rPr lang="en-US" sz="2000" dirty="0" smtClean="0"/>
              <a:t>                   </a:t>
            </a:r>
            <a:r>
              <a:rPr lang="el-GR" sz="2000" dirty="0" smtClean="0"/>
              <a:t>    </a:t>
            </a:r>
            <a:r>
              <a:rPr lang="en-US" sz="2000" dirty="0" smtClean="0"/>
              <a:t> </a:t>
            </a:r>
            <a:r>
              <a:rPr lang="el-GR" sz="2000" dirty="0" smtClean="0"/>
              <a:t>Αγγελική Κωστάκη</a:t>
            </a:r>
          </a:p>
          <a:p>
            <a:pPr algn="l"/>
            <a:r>
              <a:rPr lang="el-GR" sz="2000" b="1" dirty="0" smtClean="0"/>
              <a:t>Τμήμα: </a:t>
            </a:r>
            <a:r>
              <a:rPr lang="el-GR" sz="2000" dirty="0" smtClean="0"/>
              <a:t>Διοικητικής Επιστήμης και Τεχνολογίας</a:t>
            </a:r>
          </a:p>
        </p:txBody>
      </p:sp>
    </p:spTree>
    <p:extLst>
      <p:ext uri="{BB962C8B-B14F-4D97-AF65-F5344CB8AC3E}">
        <p14:creationId xmlns:p14="http://schemas.microsoft.com/office/powerpoint/2010/main" val="279874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b="1" dirty="0">
                <a:latin typeface="+mn-lt"/>
              </a:rPr>
              <a:t>General principles </a:t>
            </a:r>
            <a:r>
              <a:rPr lang="en-US" altLang="en-US" sz="4000" b="1" dirty="0" smtClean="0">
                <a:latin typeface="+mn-lt"/>
              </a:rPr>
              <a:t>of WS’ framework</a:t>
            </a:r>
            <a:endParaRPr lang="el-GR" altLang="en-US" sz="4000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GB" altLang="el-GR" sz="1050"/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</a:blip>
          <a:stretch>
            <a:fillRect/>
          </a:stretch>
        </p:blipFill>
        <p:spPr>
          <a:xfrm>
            <a:off x="2177974" y="1755648"/>
            <a:ext cx="5077081" cy="4253727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1810512" y="5894686"/>
            <a:ext cx="6419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Source: Information systems. The Foundation of E-Business. Fourth </a:t>
            </a:r>
            <a:r>
              <a:rPr lang="en-US" dirty="0" smtClean="0"/>
              <a:t>edition. by </a:t>
            </a:r>
            <a:r>
              <a:rPr lang="en-US" dirty="0"/>
              <a:t>Alter Steven, Addison-Wesley, 2001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6686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b="1" dirty="0">
                <a:latin typeface="+mn-lt"/>
              </a:rPr>
              <a:t>3</a:t>
            </a:r>
            <a:r>
              <a:rPr lang="en-US" altLang="en-US" b="1" dirty="0" smtClean="0">
                <a:latin typeface="+mn-lt"/>
              </a:rPr>
              <a:t> viewpoints </a:t>
            </a:r>
            <a:r>
              <a:rPr lang="en-US" altLang="en-US" b="1" dirty="0">
                <a:latin typeface="+mn-lt"/>
              </a:rPr>
              <a:t>for thinking </a:t>
            </a:r>
            <a:r>
              <a:rPr lang="en-US" altLang="en-US" b="1" dirty="0" smtClean="0">
                <a:latin typeface="+mn-lt"/>
              </a:rPr>
              <a:t/>
            </a:r>
            <a:br>
              <a:rPr lang="en-US" altLang="en-US" b="1" dirty="0" smtClean="0">
                <a:latin typeface="+mn-lt"/>
              </a:rPr>
            </a:br>
            <a:r>
              <a:rPr lang="en-US" altLang="en-US" b="1" dirty="0" smtClean="0">
                <a:latin typeface="+mn-lt"/>
              </a:rPr>
              <a:t>about </a:t>
            </a:r>
            <a:r>
              <a:rPr lang="en-US" altLang="en-US" b="1" dirty="0">
                <a:latin typeface="+mn-lt"/>
              </a:rPr>
              <a:t>a </a:t>
            </a:r>
            <a:r>
              <a:rPr lang="en-US" altLang="en-US" b="1" dirty="0" smtClean="0">
                <a:latin typeface="+mn-lt"/>
              </a:rPr>
              <a:t>system</a:t>
            </a:r>
            <a:endParaRPr lang="el-GR" altLang="en-US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GB" altLang="el-GR" sz="1050"/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</a:blip>
          <a:stretch>
            <a:fillRect/>
          </a:stretch>
        </p:blipFill>
        <p:spPr>
          <a:xfrm>
            <a:off x="2325037" y="1690689"/>
            <a:ext cx="4695601" cy="3898600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2240280" y="5589289"/>
            <a:ext cx="5833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Source: Information systems. The Foundation of E-Business. Fourth </a:t>
            </a:r>
            <a:r>
              <a:rPr lang="en-US" dirty="0" smtClean="0"/>
              <a:t>edition.</a:t>
            </a:r>
          </a:p>
          <a:p>
            <a:r>
              <a:rPr lang="en-US" dirty="0" smtClean="0"/>
              <a:t>by </a:t>
            </a:r>
            <a:r>
              <a:rPr lang="en-US" dirty="0"/>
              <a:t>Alter Steven, Addison-Wesley, 2001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8459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>
          <a:xfrm>
            <a:off x="694944" y="2512761"/>
            <a:ext cx="7772400" cy="1191680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el-GR" sz="3600" dirty="0"/>
              <a:t>Τέλος Ενότητας  #2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l-GR" sz="32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l-GR" sz="3200" dirty="0">
                <a:solidFill>
                  <a:prstClr val="black"/>
                </a:solidFill>
                <a:ea typeface="+mn-ea"/>
                <a:cs typeface="+mn-cs"/>
              </a:rPr>
            </a:br>
            <a:endParaRPr lang="el-GR" sz="3200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>
          <a:xfrm>
            <a:off x="1049328" y="3473646"/>
            <a:ext cx="7776864" cy="1752600"/>
          </a:xfrm>
        </p:spPr>
        <p:txBody>
          <a:bodyPr>
            <a:normAutofit/>
          </a:bodyPr>
          <a:lstStyle/>
          <a:p>
            <a:r>
              <a:rPr lang="el-GR" sz="2000" b="1" dirty="0"/>
              <a:t>Μάθημα: </a:t>
            </a:r>
            <a:r>
              <a:rPr lang="el-GR" sz="2000" dirty="0" smtClean="0"/>
              <a:t>Διοίκηση Απόδοσης Επιχειρηματικών </a:t>
            </a:r>
            <a:r>
              <a:rPr lang="el-GR" sz="2000" dirty="0" smtClean="0"/>
              <a:t>Διαδικασιών</a:t>
            </a:r>
          </a:p>
          <a:p>
            <a:r>
              <a:rPr lang="el-GR" sz="2000" b="1" dirty="0" smtClean="0"/>
              <a:t>Ενότητα #2: </a:t>
            </a:r>
            <a:r>
              <a:rPr lang="en-US" sz="2000" dirty="0" smtClean="0"/>
              <a:t>Concepts, Definitions and Frameworks</a:t>
            </a:r>
          </a:p>
          <a:p>
            <a:r>
              <a:rPr lang="el-GR" sz="2000" b="1" dirty="0" smtClean="0"/>
              <a:t>Διδάσκων: </a:t>
            </a:r>
            <a:r>
              <a:rPr lang="el-GR" sz="2000" dirty="0" smtClean="0"/>
              <a:t>Αγγελική </a:t>
            </a:r>
            <a:r>
              <a:rPr lang="el-GR" sz="2000" dirty="0" err="1" smtClean="0"/>
              <a:t>Πουλυμενάκου</a:t>
            </a:r>
            <a:endParaRPr lang="en-US" sz="2000" dirty="0" smtClean="0"/>
          </a:p>
          <a:p>
            <a:r>
              <a:rPr lang="el-GR" sz="2000" b="1" dirty="0" smtClean="0"/>
              <a:t>Τμήμα</a:t>
            </a:r>
            <a:r>
              <a:rPr lang="el-GR" sz="2000" b="1" dirty="0" smtClean="0"/>
              <a:t>: </a:t>
            </a:r>
            <a:r>
              <a:rPr lang="el-GR" sz="2000" dirty="0" smtClean="0"/>
              <a:t>Διοικητικής Επιστήμης </a:t>
            </a:r>
            <a:r>
              <a:rPr lang="el-GR" sz="2000" smtClean="0"/>
              <a:t>και Τεχνολογίας</a:t>
            </a:r>
            <a:endParaRPr lang="el-GR" sz="2000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754" y="5234269"/>
            <a:ext cx="1151573" cy="402908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0798" y="5051022"/>
            <a:ext cx="3232717" cy="7694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756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862827"/>
            <a:ext cx="6172200" cy="3394472"/>
          </a:xfrm>
        </p:spPr>
        <p:txBody>
          <a:bodyPr>
            <a:normAutofit/>
          </a:bodyPr>
          <a:lstStyle/>
          <a:p>
            <a:r>
              <a:rPr lang="el-GR" sz="1800" dirty="0"/>
              <a:t>Το παρόν εκπαιδευτικό υλικό έχει αναπτυχθεί στα πλαίσια του εκπαιδευτικού έργου του διδάσκοντα.</a:t>
            </a:r>
            <a:endParaRPr lang="en-US" sz="1800" dirty="0"/>
          </a:p>
          <a:p>
            <a:r>
              <a:rPr lang="el-GR" sz="1800" dirty="0"/>
              <a:t>Το έργο «</a:t>
            </a:r>
            <a:r>
              <a:rPr lang="el-GR" sz="1800" b="1" dirty="0"/>
              <a:t>Ανοικτά Ακαδημαϊκά Μαθήματα στο Οικονομικό Πανεπιστήμιο Αθηνών</a:t>
            </a:r>
            <a:r>
              <a:rPr lang="el-GR" sz="1800" dirty="0"/>
              <a:t>» έχει χρηματοδοτήσει μόνο τη αναδιαμόρφωση του εκπαιδευτικού υλικού. </a:t>
            </a:r>
          </a:p>
          <a:p>
            <a:r>
              <a:rPr lang="el-GR" sz="1800" dirty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234" y="4648548"/>
            <a:ext cx="4860036" cy="1156716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0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100" dirty="0"/>
              <a:t>Το παρόν εκπαιδευτικό υλικό υπόκειται σε</a:t>
            </a:r>
            <a:r>
              <a:rPr lang="en-US" sz="2100" dirty="0"/>
              <a:t> </a:t>
            </a:r>
            <a:r>
              <a:rPr lang="el-GR" sz="2100" dirty="0"/>
              <a:t>άδειες χρήσης </a:t>
            </a:r>
            <a:r>
              <a:rPr lang="en-US" sz="2100" dirty="0"/>
              <a:t>Creative Commons. </a:t>
            </a:r>
            <a:endParaRPr lang="el-GR" sz="2100" dirty="0"/>
          </a:p>
          <a:p>
            <a:pPr marL="0" indent="0">
              <a:buNone/>
            </a:pPr>
            <a:endParaRPr lang="en-US" sz="2100" dirty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212976"/>
            <a:ext cx="2303145" cy="80581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04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Organizations: A Framework</a:t>
            </a:r>
            <a:endParaRPr lang="el-GR" sz="4400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03978" y="1828801"/>
            <a:ext cx="6026705" cy="355878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0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>
                <a:latin typeface="+mn-lt"/>
              </a:rPr>
              <a:t>Porter’s Value Chain</a:t>
            </a:r>
            <a:endParaRPr lang="el-GR" altLang="en-US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GB" altLang="el-GR" sz="1050"/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</a:blip>
          <a:stretch>
            <a:fillRect/>
          </a:stretch>
        </p:blipFill>
        <p:spPr>
          <a:xfrm>
            <a:off x="1596116" y="1690689"/>
            <a:ext cx="5983328" cy="389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628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Work Systems, Information Systems &amp; Information Technology</a:t>
            </a:r>
            <a:endParaRPr lang="el-GR" sz="40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3">
            <a:grayscl/>
          </a:blip>
          <a:stretch>
            <a:fillRect/>
          </a:stretch>
        </p:blipFill>
        <p:spPr>
          <a:xfrm>
            <a:off x="2108405" y="3014330"/>
            <a:ext cx="4671158" cy="2798804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1212293" y="1720840"/>
            <a:ext cx="696244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Information systems </a:t>
            </a:r>
            <a:r>
              <a:rPr lang="en-US" sz="2000" dirty="0" smtClean="0"/>
              <a:t>are work </a:t>
            </a:r>
            <a:r>
              <a:rPr lang="en-US" sz="2000" dirty="0"/>
              <a:t>systems that </a:t>
            </a:r>
            <a:r>
              <a:rPr lang="en-US" sz="2000" dirty="0" smtClean="0"/>
              <a:t>use information technology to </a:t>
            </a:r>
            <a:r>
              <a:rPr lang="en-US" sz="2000" dirty="0"/>
              <a:t>capture, </a:t>
            </a:r>
            <a:r>
              <a:rPr lang="en-US" sz="2000" dirty="0" smtClean="0"/>
              <a:t>transmit, store</a:t>
            </a:r>
            <a:r>
              <a:rPr lang="en-US" sz="2000" dirty="0"/>
              <a:t>, </a:t>
            </a:r>
            <a:r>
              <a:rPr lang="en-US" sz="2000" dirty="0" smtClean="0"/>
              <a:t>retrieve, manipulate</a:t>
            </a:r>
            <a:r>
              <a:rPr lang="en-US" sz="2000" dirty="0"/>
              <a:t>, or </a:t>
            </a:r>
            <a:r>
              <a:rPr lang="en-US" sz="2000" dirty="0" smtClean="0"/>
              <a:t>display information </a:t>
            </a:r>
            <a:r>
              <a:rPr lang="en-US" sz="2000" dirty="0"/>
              <a:t>used </a:t>
            </a:r>
            <a:r>
              <a:rPr lang="en-US" sz="2000" dirty="0" smtClean="0"/>
              <a:t>work systems </a:t>
            </a:r>
            <a:r>
              <a:rPr lang="en-US" sz="2000" dirty="0"/>
              <a:t>they </a:t>
            </a:r>
            <a:r>
              <a:rPr lang="en-US" sz="2000" dirty="0" smtClean="0"/>
              <a:t>support. Firms </a:t>
            </a:r>
            <a:r>
              <a:rPr lang="en-US" sz="2000" dirty="0"/>
              <a:t>consist </a:t>
            </a:r>
            <a:r>
              <a:rPr lang="en-US" sz="2000" dirty="0" smtClean="0"/>
              <a:t>of interrelated </a:t>
            </a:r>
            <a:r>
              <a:rPr lang="en-US" sz="2000" dirty="0"/>
              <a:t>work </a:t>
            </a:r>
            <a:r>
              <a:rPr lang="en-US" sz="2000" dirty="0" smtClean="0"/>
              <a:t>systems and </a:t>
            </a:r>
            <a:r>
              <a:rPr lang="en-US" sz="2000" dirty="0"/>
              <a:t>compete in </a:t>
            </a:r>
            <a:r>
              <a:rPr lang="en-US" sz="2000" dirty="0" smtClean="0"/>
              <a:t>a business </a:t>
            </a:r>
            <a:r>
              <a:rPr lang="en-US" sz="2000" dirty="0"/>
              <a:t>environment.</a:t>
            </a:r>
            <a:endParaRPr lang="el-GR" sz="2000" dirty="0"/>
          </a:p>
        </p:txBody>
      </p:sp>
      <p:sp>
        <p:nvSpPr>
          <p:cNvPr id="8" name="Ορθογώνιο 7"/>
          <p:cNvSpPr/>
          <p:nvPr/>
        </p:nvSpPr>
        <p:spPr>
          <a:xfrm>
            <a:off x="2108405" y="5635457"/>
            <a:ext cx="58678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Source: Information systems. A management perspective. Third </a:t>
            </a:r>
            <a:r>
              <a:rPr lang="en-US" dirty="0" smtClean="0">
                <a:latin typeface="Times New Roman" panose="02020603050405020304" pitchFamily="18" charset="0"/>
              </a:rPr>
              <a:t>edition. by </a:t>
            </a:r>
            <a:r>
              <a:rPr lang="en-US" dirty="0">
                <a:latin typeface="Times New Roman" panose="02020603050405020304" pitchFamily="18" charset="0"/>
              </a:rPr>
              <a:t>Alter Steven, Addison-Wesley, 1999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3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b="1" dirty="0">
                <a:latin typeface="+mn-lt"/>
              </a:rPr>
              <a:t>The Work-Centered Analysis Framework</a:t>
            </a:r>
            <a:endParaRPr lang="el-GR" altLang="en-US" sz="4000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GB" altLang="el-GR" sz="1050"/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</a:blip>
          <a:stretch>
            <a:fillRect/>
          </a:stretch>
        </p:blipFill>
        <p:spPr>
          <a:xfrm>
            <a:off x="1267611" y="1690690"/>
            <a:ext cx="5190339" cy="4196096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5961888" y="1908184"/>
            <a:ext cx="24254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WCA Framework</a:t>
            </a:r>
          </a:p>
          <a:p>
            <a:r>
              <a:rPr lang="en-US" dirty="0"/>
              <a:t>consists </a:t>
            </a:r>
            <a:r>
              <a:rPr lang="en-US" dirty="0" smtClean="0"/>
              <a:t>of six </a:t>
            </a:r>
            <a:r>
              <a:rPr lang="en-US" dirty="0"/>
              <a:t>linked </a:t>
            </a:r>
            <a:r>
              <a:rPr lang="en-US" dirty="0" smtClean="0"/>
              <a:t>elements that </a:t>
            </a:r>
            <a:r>
              <a:rPr lang="en-US" dirty="0"/>
              <a:t>can be used for thinking</a:t>
            </a:r>
          </a:p>
          <a:p>
            <a:r>
              <a:rPr lang="en-US" dirty="0"/>
              <a:t>about any information</a:t>
            </a:r>
          </a:p>
          <a:p>
            <a:r>
              <a:rPr lang="en-US" dirty="0"/>
              <a:t>system of work system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48895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Work Systems</a:t>
            </a:r>
            <a:endParaRPr lang="el-GR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28650" y="1587881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• Customers: the people who use and receive </a:t>
            </a:r>
            <a:r>
              <a:rPr lang="en-US" sz="2000" dirty="0" smtClean="0"/>
              <a:t>direct benefits </a:t>
            </a:r>
            <a:r>
              <a:rPr lang="en-US" sz="2000" dirty="0"/>
              <a:t>from the products and services produced by </a:t>
            </a:r>
            <a:r>
              <a:rPr lang="en-US" sz="2000" dirty="0" smtClean="0"/>
              <a:t>the WS</a:t>
            </a:r>
            <a:r>
              <a:rPr lang="en-US" sz="2000" dirty="0"/>
              <a:t>. They may be external or internal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dirty="0" smtClean="0"/>
              <a:t>• </a:t>
            </a:r>
            <a:r>
              <a:rPr lang="en-US" sz="2000" dirty="0"/>
              <a:t>Products &amp; Services: the combination of physical </a:t>
            </a:r>
            <a:r>
              <a:rPr lang="en-US" sz="2000" dirty="0" smtClean="0"/>
              <a:t>things, information </a:t>
            </a:r>
            <a:r>
              <a:rPr lang="en-US" sz="2000" dirty="0"/>
              <a:t>and services that the WS produces for </a:t>
            </a:r>
            <a:r>
              <a:rPr lang="en-US" sz="2000" dirty="0" smtClean="0"/>
              <a:t>its customers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dirty="0"/>
              <a:t>• Business Process: the set of work steps or activities </a:t>
            </a:r>
            <a:r>
              <a:rPr lang="en-US" sz="2000" dirty="0" smtClean="0"/>
              <a:t>that are </a:t>
            </a:r>
            <a:r>
              <a:rPr lang="en-US" sz="2000" dirty="0"/>
              <a:t>performed within the WS.</a:t>
            </a:r>
          </a:p>
          <a:p>
            <a:pPr marL="0" indent="0">
              <a:buNone/>
            </a:pPr>
            <a:r>
              <a:rPr lang="en-US" sz="2000" dirty="0"/>
              <a:t>• Participants: the people who perform the work steps </a:t>
            </a:r>
            <a:r>
              <a:rPr lang="en-US" sz="2000" dirty="0" smtClean="0"/>
              <a:t>in the </a:t>
            </a:r>
            <a:r>
              <a:rPr lang="en-US" sz="2000" dirty="0"/>
              <a:t>business process.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960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>
                <a:latin typeface="+mn-lt"/>
              </a:rPr>
              <a:t>Work Systems</a:t>
            </a:r>
            <a:endParaRPr lang="el-GR" altLang="en-US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GB" altLang="el-GR" sz="105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729234" y="1533016"/>
            <a:ext cx="7886700" cy="4620895"/>
          </a:xfrm>
        </p:spPr>
        <p:txBody>
          <a:bodyPr>
            <a:noAutofit/>
          </a:bodyPr>
          <a:lstStyle/>
          <a:p>
            <a:r>
              <a:rPr lang="en-US" sz="2000" dirty="0"/>
              <a:t>Information: the information used by the participants </a:t>
            </a:r>
            <a:r>
              <a:rPr lang="en-US" sz="2000" dirty="0" smtClean="0"/>
              <a:t>to perform </a:t>
            </a:r>
            <a:r>
              <a:rPr lang="en-US" sz="2000" dirty="0"/>
              <a:t>their work.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Technology: the hardware, software and other tools </a:t>
            </a:r>
            <a:r>
              <a:rPr lang="en-US" sz="2000" dirty="0" smtClean="0"/>
              <a:t>and equipment </a:t>
            </a:r>
            <a:r>
              <a:rPr lang="en-US" sz="2000" dirty="0"/>
              <a:t>used by the participants while doing their work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Context: the organizational, competitive, technical </a:t>
            </a:r>
            <a:r>
              <a:rPr lang="en-US" sz="2000" dirty="0" smtClean="0"/>
              <a:t>and regulatory </a:t>
            </a:r>
            <a:r>
              <a:rPr lang="en-US" sz="2000" dirty="0"/>
              <a:t>realm within which the WS operates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Infrastructure: shared human and technical </a:t>
            </a:r>
            <a:r>
              <a:rPr lang="en-US" sz="2000" dirty="0" smtClean="0"/>
              <a:t>resources that </a:t>
            </a:r>
            <a:r>
              <a:rPr lang="en-US" sz="2000" dirty="0"/>
              <a:t>the WS relies on even though these resources </a:t>
            </a:r>
            <a:r>
              <a:rPr lang="en-US" sz="2000" dirty="0" smtClean="0"/>
              <a:t>exist and </a:t>
            </a:r>
            <a:r>
              <a:rPr lang="en-US" sz="2000" dirty="0"/>
              <a:t>are managed </a:t>
            </a:r>
            <a:r>
              <a:rPr lang="en-US" sz="2000" dirty="0" smtClean="0"/>
              <a:t>outside.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813563051"/>
      </p:ext>
    </p:extLst>
  </p:cSld>
  <p:clrMapOvr>
    <a:masterClrMapping/>
  </p:clrMapOvr>
</p:sld>
</file>

<file path=ppt/theme/theme1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458</Words>
  <Application>Microsoft Office PowerPoint</Application>
  <PresentationFormat>Προβολή στην οθόνη (4:3)</PresentationFormat>
  <Paragraphs>58</Paragraphs>
  <Slides>12</Slides>
  <Notes>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1_Θέμα του Office</vt:lpstr>
      <vt:lpstr>2_Θέμα του Office</vt:lpstr>
      <vt:lpstr>Θέμα του Office</vt:lpstr>
      <vt:lpstr> Διοίκηση Απόδοσης Επιχειρηματικών Διαδικασιών </vt:lpstr>
      <vt:lpstr>Χρηματοδότηση</vt:lpstr>
      <vt:lpstr>Άδειες Χρήσης</vt:lpstr>
      <vt:lpstr>Organizations: A Framework</vt:lpstr>
      <vt:lpstr>Porter’s Value Chain</vt:lpstr>
      <vt:lpstr>Work Systems, Information Systems &amp; Information Technology</vt:lpstr>
      <vt:lpstr>The Work-Centered Analysis Framework</vt:lpstr>
      <vt:lpstr>Work Systems</vt:lpstr>
      <vt:lpstr>Work Systems</vt:lpstr>
      <vt:lpstr>General principles of WS’ framework</vt:lpstr>
      <vt:lpstr>3 viewpoints for thinking  about a system</vt:lpstr>
      <vt:lpstr>Τέλος Ενότητας  #2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Christina Polychronaki</dc:creator>
  <cp:lastModifiedBy>Christina Polychronaki</cp:lastModifiedBy>
  <cp:revision>67</cp:revision>
  <dcterms:created xsi:type="dcterms:W3CDTF">2015-09-22T19:30:12Z</dcterms:created>
  <dcterms:modified xsi:type="dcterms:W3CDTF">2015-11-29T15:03:43Z</dcterms:modified>
</cp:coreProperties>
</file>