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9.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0.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7" r:id="rId4"/>
    <p:sldMasterId id="2147483739" r:id="rId5"/>
    <p:sldMasterId id="2147483752" r:id="rId6"/>
    <p:sldMasterId id="2147483765" r:id="rId7"/>
    <p:sldMasterId id="2147483778" r:id="rId8"/>
    <p:sldMasterId id="2147483804" r:id="rId9"/>
    <p:sldMasterId id="2147483817" r:id="rId10"/>
    <p:sldMasterId id="2147483830" r:id="rId11"/>
  </p:sldMasterIdLst>
  <p:notesMasterIdLst>
    <p:notesMasterId r:id="rId46"/>
  </p:notesMasterIdLst>
  <p:sldIdLst>
    <p:sldId id="256" r:id="rId12"/>
    <p:sldId id="257" r:id="rId13"/>
    <p:sldId id="258" r:id="rId14"/>
    <p:sldId id="283" r:id="rId15"/>
    <p:sldId id="658" r:id="rId16"/>
    <p:sldId id="259" r:id="rId17"/>
    <p:sldId id="3525" r:id="rId18"/>
    <p:sldId id="273" r:id="rId19"/>
    <p:sldId id="272" r:id="rId20"/>
    <p:sldId id="3535" r:id="rId21"/>
    <p:sldId id="664" r:id="rId22"/>
    <p:sldId id="665" r:id="rId23"/>
    <p:sldId id="666" r:id="rId24"/>
    <p:sldId id="260" r:id="rId25"/>
    <p:sldId id="261" r:id="rId26"/>
    <p:sldId id="262" r:id="rId27"/>
    <p:sldId id="269" r:id="rId28"/>
    <p:sldId id="263" r:id="rId29"/>
    <p:sldId id="264" r:id="rId30"/>
    <p:sldId id="267" r:id="rId31"/>
    <p:sldId id="266" r:id="rId32"/>
    <p:sldId id="279" r:id="rId33"/>
    <p:sldId id="265" r:id="rId34"/>
    <p:sldId id="268" r:id="rId35"/>
    <p:sldId id="271" r:id="rId36"/>
    <p:sldId id="274" r:id="rId37"/>
    <p:sldId id="275" r:id="rId38"/>
    <p:sldId id="276" r:id="rId39"/>
    <p:sldId id="277" r:id="rId40"/>
    <p:sldId id="285" r:id="rId41"/>
    <p:sldId id="284" r:id="rId42"/>
    <p:sldId id="280" r:id="rId43"/>
    <p:sldId id="286" r:id="rId44"/>
    <p:sldId id="282"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691"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notesMaster" Target="notesMasters/notesMaster1.xml"/><Relationship Id="rId20" Type="http://schemas.openxmlformats.org/officeDocument/2006/relationships/slide" Target="slides/slide9.xml"/><Relationship Id="rId41" Type="http://schemas.openxmlformats.org/officeDocument/2006/relationships/slide" Target="slides/slide30.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0" name="PlaceHolder 1"/>
          <p:cNvSpPr>
            <a:spLocks noGrp="1" noRot="1" noChangeAspect="1"/>
          </p:cNvSpPr>
          <p:nvPr>
            <p:ph type="sldImg"/>
          </p:nvPr>
        </p:nvSpPr>
        <p:spPr>
          <a:xfrm>
            <a:off x="533520" y="764280"/>
            <a:ext cx="6704640" cy="3771360"/>
          </a:xfrm>
          <a:prstGeom prst="rect">
            <a:avLst/>
          </a:prstGeom>
        </p:spPr>
        <p:txBody>
          <a:bodyPr lIns="0" tIns="0" rIns="0" bIns="0" anchor="ctr">
            <a:noAutofit/>
          </a:bodyPr>
          <a:lstStyle/>
          <a:p>
            <a:r>
              <a:rPr lang="en-US" sz="1800" b="0" strike="noStrike" spc="-1">
                <a:solidFill>
                  <a:srgbClr val="000000"/>
                </a:solidFill>
                <a:latin typeface="Arial"/>
              </a:rPr>
              <a:t>Click to move the slide</a:t>
            </a:r>
          </a:p>
        </p:txBody>
      </p:sp>
      <p:sp>
        <p:nvSpPr>
          <p:cNvPr id="511" name="PlaceHolder 2"/>
          <p:cNvSpPr>
            <a:spLocks noGrp="1"/>
          </p:cNvSpPr>
          <p:nvPr>
            <p:ph type="body"/>
          </p:nvPr>
        </p:nvSpPr>
        <p:spPr>
          <a:xfrm>
            <a:off x="777240" y="4777560"/>
            <a:ext cx="6217560" cy="4525920"/>
          </a:xfrm>
          <a:prstGeom prst="rect">
            <a:avLst/>
          </a:prstGeom>
        </p:spPr>
        <p:txBody>
          <a:bodyPr lIns="0" tIns="0" rIns="0" bIns="0">
            <a:noAutofit/>
          </a:bodyPr>
          <a:lstStyle/>
          <a:p>
            <a:r>
              <a:rPr lang="en-US" sz="2000" b="0" strike="noStrike" spc="-1">
                <a:latin typeface="Arial"/>
              </a:rPr>
              <a:t>Click to edit the notes format</a:t>
            </a:r>
          </a:p>
        </p:txBody>
      </p:sp>
      <p:sp>
        <p:nvSpPr>
          <p:cNvPr id="512" name="PlaceHolder 3"/>
          <p:cNvSpPr>
            <a:spLocks noGrp="1"/>
          </p:cNvSpPr>
          <p:nvPr>
            <p:ph type="hdr"/>
          </p:nvPr>
        </p:nvSpPr>
        <p:spPr>
          <a:xfrm>
            <a:off x="0" y="0"/>
            <a:ext cx="3372840" cy="502560"/>
          </a:xfrm>
          <a:prstGeom prst="rect">
            <a:avLst/>
          </a:prstGeom>
        </p:spPr>
        <p:txBody>
          <a:bodyPr lIns="0" tIns="0" rIns="0" bIns="0">
            <a:noAutofit/>
          </a:bodyPr>
          <a:lstStyle/>
          <a:p>
            <a:r>
              <a:rPr lang="en-US" sz="1400" b="0" strike="noStrike" spc="-1">
                <a:latin typeface="Times New Roman"/>
              </a:rPr>
              <a:t>&lt;header&gt;</a:t>
            </a:r>
          </a:p>
        </p:txBody>
      </p:sp>
      <p:sp>
        <p:nvSpPr>
          <p:cNvPr id="513" name="PlaceHolder 4"/>
          <p:cNvSpPr>
            <a:spLocks noGrp="1"/>
          </p:cNvSpPr>
          <p:nvPr>
            <p:ph type="dt"/>
          </p:nvPr>
        </p:nvSpPr>
        <p:spPr>
          <a:xfrm>
            <a:off x="4399200" y="0"/>
            <a:ext cx="3372840" cy="502560"/>
          </a:xfrm>
          <a:prstGeom prst="rect">
            <a:avLst/>
          </a:prstGeom>
        </p:spPr>
        <p:txBody>
          <a:bodyPr lIns="0" tIns="0" rIns="0" bIns="0">
            <a:noAutofit/>
          </a:bodyPr>
          <a:lstStyle/>
          <a:p>
            <a:pPr algn="r"/>
            <a:r>
              <a:rPr lang="en-US" sz="1400" b="0" strike="noStrike" spc="-1">
                <a:latin typeface="Times New Roman"/>
              </a:rPr>
              <a:t>&lt;date/time&gt;</a:t>
            </a:r>
          </a:p>
        </p:txBody>
      </p:sp>
      <p:sp>
        <p:nvSpPr>
          <p:cNvPr id="514" name="PlaceHolder 5"/>
          <p:cNvSpPr>
            <a:spLocks noGrp="1"/>
          </p:cNvSpPr>
          <p:nvPr>
            <p:ph type="ftr"/>
          </p:nvPr>
        </p:nvSpPr>
        <p:spPr>
          <a:xfrm>
            <a:off x="0" y="9555480"/>
            <a:ext cx="3372840" cy="502560"/>
          </a:xfrm>
          <a:prstGeom prst="rect">
            <a:avLst/>
          </a:prstGeom>
        </p:spPr>
        <p:txBody>
          <a:bodyPr lIns="0" tIns="0" rIns="0" bIns="0" anchor="b">
            <a:noAutofit/>
          </a:bodyPr>
          <a:lstStyle/>
          <a:p>
            <a:r>
              <a:rPr lang="en-US" sz="1400" b="0" strike="noStrike" spc="-1">
                <a:latin typeface="Times New Roman"/>
              </a:rPr>
              <a:t>&lt;footer&gt;</a:t>
            </a:r>
          </a:p>
        </p:txBody>
      </p:sp>
      <p:sp>
        <p:nvSpPr>
          <p:cNvPr id="515" name="PlaceHolder 6"/>
          <p:cNvSpPr>
            <a:spLocks noGrp="1"/>
          </p:cNvSpPr>
          <p:nvPr>
            <p:ph type="sldNum"/>
          </p:nvPr>
        </p:nvSpPr>
        <p:spPr>
          <a:xfrm>
            <a:off x="4399200" y="9555480"/>
            <a:ext cx="3372840" cy="502560"/>
          </a:xfrm>
          <a:prstGeom prst="rect">
            <a:avLst/>
          </a:prstGeom>
        </p:spPr>
        <p:txBody>
          <a:bodyPr lIns="0" tIns="0" rIns="0" bIns="0" anchor="b">
            <a:noAutofit/>
          </a:bodyPr>
          <a:lstStyle/>
          <a:p>
            <a:pPr algn="r"/>
            <a:fld id="{2A24F9DB-CE13-4F1B-8516-A9F1C50C46FD}" type="slidenum">
              <a:rPr lang="en-US" sz="1400" b="0" strike="noStrike" spc="-1">
                <a:latin typeface="Times New Roman"/>
              </a:rPr>
              <a:t>‹#›</a:t>
            </a:fld>
            <a:endParaRPr lang="en-US" sz="1400" b="0" strike="noStrike" spc="-1">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9" name="PlaceHolder 1"/>
          <p:cNvSpPr>
            <a:spLocks noGrp="1" noRot="1" noChangeAspect="1"/>
          </p:cNvSpPr>
          <p:nvPr>
            <p:ph type="sldImg"/>
          </p:nvPr>
        </p:nvSpPr>
        <p:spPr>
          <a:xfrm>
            <a:off x="533400" y="763588"/>
            <a:ext cx="6704013" cy="3771900"/>
          </a:xfrm>
          <a:prstGeom prst="rect">
            <a:avLst/>
          </a:prstGeom>
        </p:spPr>
      </p:sp>
      <p:sp>
        <p:nvSpPr>
          <p:cNvPr id="880" name="PlaceHolder 2"/>
          <p:cNvSpPr>
            <a:spLocks noGrp="1"/>
          </p:cNvSpPr>
          <p:nvPr>
            <p:ph type="body"/>
          </p:nvPr>
        </p:nvSpPr>
        <p:spPr>
          <a:xfrm>
            <a:off x="777240" y="4777560"/>
            <a:ext cx="6216840" cy="4525200"/>
          </a:xfrm>
          <a:prstGeom prst="rect">
            <a:avLst/>
          </a:prstGeom>
        </p:spPr>
        <p:txBody>
          <a:bodyPr lIns="0" tIns="0" rIns="0" bIns="0">
            <a:noAutofit/>
          </a:bodyPr>
          <a:lstStyle/>
          <a:p>
            <a:endParaRPr lang="en-US" sz="2000" b="0" strike="noStrike" spc="-1">
              <a:latin typeface="Arial"/>
            </a:endParaRPr>
          </a:p>
        </p:txBody>
      </p:sp>
      <p:sp>
        <p:nvSpPr>
          <p:cNvPr id="881" name="CustomShape 3"/>
          <p:cNvSpPr/>
          <p:nvPr/>
        </p:nvSpPr>
        <p:spPr>
          <a:xfrm>
            <a:off x="4399200" y="9555480"/>
            <a:ext cx="3372120" cy="5018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pPr algn="r">
              <a:lnSpc>
                <a:spcPct val="100000"/>
              </a:lnSpc>
              <a:tabLst>
                <a:tab pos="0" algn="l"/>
              </a:tabLst>
            </a:pPr>
            <a:fld id="{51F31DF9-DCBB-4152-8AAA-C6B0DE931547}" type="slidenum">
              <a:rPr lang="it-IT" sz="1200" b="0" strike="noStrike" spc="-1">
                <a:solidFill>
                  <a:srgbClr val="000000"/>
                </a:solidFill>
                <a:latin typeface="Calibri"/>
                <a:ea typeface="+mn-ea"/>
              </a:rPr>
              <a:t>1</a:t>
            </a:fld>
            <a:endParaRPr lang="en-US" sz="1200" b="0" strike="noStrike" spc="-1">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6" name="PlaceHolder 1"/>
          <p:cNvSpPr>
            <a:spLocks noGrp="1" noRot="1" noChangeAspect="1"/>
          </p:cNvSpPr>
          <p:nvPr>
            <p:ph type="sldImg"/>
          </p:nvPr>
        </p:nvSpPr>
        <p:spPr>
          <a:xfrm>
            <a:off x="533400" y="763588"/>
            <a:ext cx="6704013" cy="3771900"/>
          </a:xfrm>
          <a:prstGeom prst="rect">
            <a:avLst/>
          </a:prstGeom>
        </p:spPr>
      </p:sp>
      <p:sp>
        <p:nvSpPr>
          <p:cNvPr id="907" name="PlaceHolder 2"/>
          <p:cNvSpPr>
            <a:spLocks noGrp="1"/>
          </p:cNvSpPr>
          <p:nvPr>
            <p:ph type="body"/>
          </p:nvPr>
        </p:nvSpPr>
        <p:spPr>
          <a:xfrm>
            <a:off x="777240" y="4777560"/>
            <a:ext cx="6216840" cy="4525200"/>
          </a:xfrm>
          <a:prstGeom prst="rect">
            <a:avLst/>
          </a:prstGeom>
        </p:spPr>
        <p:txBody>
          <a:bodyPr lIns="0" tIns="0" rIns="0" bIns="0">
            <a:noAutofit/>
          </a:bodyPr>
          <a:lstStyle/>
          <a:p>
            <a:endParaRPr lang="en-US" sz="2000" b="0" strike="noStrike" spc="-1">
              <a:latin typeface="Arial"/>
            </a:endParaRPr>
          </a:p>
        </p:txBody>
      </p:sp>
      <p:sp>
        <p:nvSpPr>
          <p:cNvPr id="908" name="CustomShape 3"/>
          <p:cNvSpPr/>
          <p:nvPr/>
        </p:nvSpPr>
        <p:spPr>
          <a:xfrm>
            <a:off x="4399200" y="9555480"/>
            <a:ext cx="3372120" cy="5018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pPr algn="r">
              <a:lnSpc>
                <a:spcPct val="100000"/>
              </a:lnSpc>
              <a:tabLst>
                <a:tab pos="0" algn="l"/>
              </a:tabLst>
            </a:pPr>
            <a:fld id="{543F5AE2-FAF0-4F07-B5AA-5DBC31CD2F96}" type="slidenum">
              <a:rPr lang="it-IT" sz="1200" b="0" strike="noStrike" spc="-1">
                <a:solidFill>
                  <a:srgbClr val="000000"/>
                </a:solidFill>
                <a:latin typeface="Calibri"/>
                <a:ea typeface="+mn-ea"/>
              </a:rPr>
              <a:t>29</a:t>
            </a:fld>
            <a:endParaRPr lang="en-US" sz="1200" b="0" strike="noStrike" spc="-1">
              <a:latin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3" name="PlaceHolder 1"/>
          <p:cNvSpPr>
            <a:spLocks noGrp="1" noRot="1" noChangeAspect="1"/>
          </p:cNvSpPr>
          <p:nvPr>
            <p:ph type="sldImg"/>
          </p:nvPr>
        </p:nvSpPr>
        <p:spPr>
          <a:xfrm>
            <a:off x="533400" y="763588"/>
            <a:ext cx="6704013" cy="3771900"/>
          </a:xfrm>
          <a:prstGeom prst="rect">
            <a:avLst/>
          </a:prstGeom>
        </p:spPr>
      </p:sp>
      <p:sp>
        <p:nvSpPr>
          <p:cNvPr id="904" name="PlaceHolder 2"/>
          <p:cNvSpPr>
            <a:spLocks noGrp="1"/>
          </p:cNvSpPr>
          <p:nvPr>
            <p:ph type="body"/>
          </p:nvPr>
        </p:nvSpPr>
        <p:spPr>
          <a:xfrm>
            <a:off x="777240" y="4777560"/>
            <a:ext cx="6216840" cy="4525200"/>
          </a:xfrm>
          <a:prstGeom prst="rect">
            <a:avLst/>
          </a:prstGeom>
        </p:spPr>
        <p:txBody>
          <a:bodyPr lIns="0" tIns="0" rIns="0" bIns="0">
            <a:noAutofit/>
          </a:bodyPr>
          <a:lstStyle/>
          <a:p>
            <a:endParaRPr lang="en-US" sz="2000" b="0" strike="noStrike" spc="-1">
              <a:latin typeface="Arial"/>
            </a:endParaRPr>
          </a:p>
        </p:txBody>
      </p:sp>
      <p:sp>
        <p:nvSpPr>
          <p:cNvPr id="905" name="CustomShape 3"/>
          <p:cNvSpPr/>
          <p:nvPr/>
        </p:nvSpPr>
        <p:spPr>
          <a:xfrm>
            <a:off x="4399200" y="9555480"/>
            <a:ext cx="3372120" cy="5018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pPr algn="r">
              <a:lnSpc>
                <a:spcPct val="100000"/>
              </a:lnSpc>
              <a:tabLst>
                <a:tab pos="0" algn="l"/>
              </a:tabLst>
            </a:pPr>
            <a:fld id="{5DB382C3-D708-49D2-B20B-38FCA930266C}" type="slidenum">
              <a:rPr lang="en-US" sz="1400" b="0" strike="noStrike" spc="-1">
                <a:solidFill>
                  <a:srgbClr val="000000"/>
                </a:solidFill>
                <a:latin typeface="Times New Roman"/>
                <a:ea typeface="+mn-ea"/>
              </a:rPr>
              <a:t>8</a:t>
            </a:fld>
            <a:endParaRPr lang="en-US" sz="1400" b="0" strike="noStrike" spc="-1">
              <a:latin typeface="Arial"/>
            </a:endParaRPr>
          </a:p>
        </p:txBody>
      </p:sp>
    </p:spTree>
    <p:extLst>
      <p:ext uri="{BB962C8B-B14F-4D97-AF65-F5344CB8AC3E}">
        <p14:creationId xmlns:p14="http://schemas.microsoft.com/office/powerpoint/2010/main" val="1837333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 name="PlaceHolder 1"/>
          <p:cNvSpPr>
            <a:spLocks noGrp="1" noRot="1" noChangeAspect="1"/>
          </p:cNvSpPr>
          <p:nvPr>
            <p:ph type="sldImg"/>
          </p:nvPr>
        </p:nvSpPr>
        <p:spPr>
          <a:xfrm>
            <a:off x="533400" y="763588"/>
            <a:ext cx="6704013" cy="3771900"/>
          </a:xfrm>
          <a:prstGeom prst="rect">
            <a:avLst/>
          </a:prstGeom>
        </p:spPr>
      </p:sp>
      <p:sp>
        <p:nvSpPr>
          <p:cNvPr id="901" name="PlaceHolder 2"/>
          <p:cNvSpPr>
            <a:spLocks noGrp="1"/>
          </p:cNvSpPr>
          <p:nvPr>
            <p:ph type="body"/>
          </p:nvPr>
        </p:nvSpPr>
        <p:spPr>
          <a:xfrm>
            <a:off x="777240" y="4777560"/>
            <a:ext cx="6216840" cy="4525200"/>
          </a:xfrm>
          <a:prstGeom prst="rect">
            <a:avLst/>
          </a:prstGeom>
        </p:spPr>
        <p:txBody>
          <a:bodyPr lIns="0" tIns="0" rIns="0" bIns="0">
            <a:noAutofit/>
          </a:bodyPr>
          <a:lstStyle/>
          <a:p>
            <a:pPr marL="171360" indent="-170640">
              <a:lnSpc>
                <a:spcPct val="100000"/>
              </a:lnSpc>
              <a:buClr>
                <a:srgbClr val="000000"/>
              </a:buClr>
              <a:buFont typeface="Arial"/>
              <a:buChar char="•"/>
            </a:pPr>
            <a:r>
              <a:rPr lang="en-US" sz="2000" b="0" strike="noStrike" spc="-1">
                <a:latin typeface="Arial"/>
              </a:rPr>
              <a:t>Green bonds</a:t>
            </a:r>
          </a:p>
          <a:p>
            <a:pPr marL="171360" indent="-170640">
              <a:lnSpc>
                <a:spcPct val="100000"/>
              </a:lnSpc>
              <a:buClr>
                <a:srgbClr val="000000"/>
              </a:buClr>
              <a:buFont typeface="Arial"/>
              <a:buChar char="•"/>
            </a:pPr>
            <a:r>
              <a:rPr lang="en-US" sz="2000" b="0" strike="noStrike" spc="-1">
                <a:latin typeface="Arial"/>
              </a:rPr>
              <a:t>Measures https://www.enelfoundation.org/content/dam/enel-found/e-quality/E-quality%20study%20-%20final%20report.pdf </a:t>
            </a:r>
          </a:p>
        </p:txBody>
      </p:sp>
      <p:sp>
        <p:nvSpPr>
          <p:cNvPr id="902" name="CustomShape 3"/>
          <p:cNvSpPr/>
          <p:nvPr/>
        </p:nvSpPr>
        <p:spPr>
          <a:xfrm>
            <a:off x="4399200" y="9555480"/>
            <a:ext cx="3372120" cy="5018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pPr algn="r">
              <a:lnSpc>
                <a:spcPct val="100000"/>
              </a:lnSpc>
              <a:tabLst>
                <a:tab pos="0" algn="l"/>
              </a:tabLst>
            </a:pPr>
            <a:fld id="{8E255F3D-9278-4F77-8FE5-5404434BACA3}" type="slidenum">
              <a:rPr lang="el-GR" sz="1200" b="0" strike="noStrike" spc="-1">
                <a:solidFill>
                  <a:srgbClr val="000000"/>
                </a:solidFill>
                <a:latin typeface="Calibri"/>
                <a:ea typeface="+mn-ea"/>
              </a:rPr>
              <a:t>9</a:t>
            </a:fld>
            <a:endParaRPr lang="en-US" sz="1200" b="0" strike="noStrike" spc="-1">
              <a:latin typeface="Arial"/>
            </a:endParaRPr>
          </a:p>
        </p:txBody>
      </p:sp>
    </p:spTree>
    <p:extLst>
      <p:ext uri="{BB962C8B-B14F-4D97-AF65-F5344CB8AC3E}">
        <p14:creationId xmlns:p14="http://schemas.microsoft.com/office/powerpoint/2010/main" val="39704430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C13F5365-7127-4927-8468-346D2108ABD1}"/>
              </a:ext>
            </a:extLst>
          </p:cNvPr>
          <p:cNvSpPr>
            <a:spLocks noGrp="1" noRot="1" noChangeAspect="1" noTextEdit="1"/>
          </p:cNvSpPr>
          <p:nvPr>
            <p:ph type="sldImg"/>
          </p:nvPr>
        </p:nvSpPr>
        <p:spPr bwMode="auto">
          <a:xfrm>
            <a:off x="920750" y="1058863"/>
            <a:ext cx="5078413" cy="28575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C29607B7-3AB7-4772-A14C-FAAE070B702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i="1"/>
              <a:t>RESEARCH FOCUS: </a:t>
            </a:r>
          </a:p>
          <a:p>
            <a:r>
              <a:rPr lang="en-US" altLang="en-US" i="1"/>
              <a:t>Achieving </a:t>
            </a:r>
            <a:r>
              <a:rPr lang="en-US" altLang="en-US" b="1" i="1"/>
              <a:t>Natural Resources, Economic, Social Sustainability</a:t>
            </a:r>
            <a:r>
              <a:rPr lang="en-US" altLang="en-US" i="1"/>
              <a:t> by developing </a:t>
            </a:r>
            <a:r>
              <a:rPr lang="en-US" altLang="en-US" b="1" i="1"/>
              <a:t>structured and methodologically sound approaches</a:t>
            </a:r>
            <a:r>
              <a:rPr lang="en-US" altLang="en-US" i="1"/>
              <a:t> to recognizing, demonstrating and  capturing the </a:t>
            </a:r>
            <a:r>
              <a:rPr lang="en-US" altLang="en-US" b="1" i="1"/>
              <a:t>Total Economic Value</a:t>
            </a:r>
            <a:r>
              <a:rPr lang="en-US" altLang="en-US" i="1"/>
              <a:t> of  natural resources and other public goods important for social welfare, integrating them in sustainable </a:t>
            </a:r>
            <a:r>
              <a:rPr lang="en-US" altLang="en-US" b="1" i="1"/>
              <a:t>management tools and policy making</a:t>
            </a:r>
            <a:r>
              <a:rPr lang="en-US" altLang="en-US" i="1"/>
              <a:t>, while recognizing the </a:t>
            </a:r>
            <a:r>
              <a:rPr lang="en-US" altLang="en-US" b="1" i="1"/>
              <a:t>interdisciplinary</a:t>
            </a:r>
            <a:r>
              <a:rPr lang="en-US" altLang="en-US" i="1"/>
              <a:t> nature of the challenge</a:t>
            </a:r>
          </a:p>
          <a:p>
            <a:endParaRPr lang="en-US" altLang="en-US"/>
          </a:p>
          <a:p>
            <a:pPr lvl="1"/>
            <a:r>
              <a:rPr lang="en-US" altLang="en-US" sz="1800" b="1" i="1">
                <a:latin typeface="Helvetica" panose="020B0604020202020204" pitchFamily="34" charset="0"/>
                <a:ea typeface="Helvetica" panose="020B0604020202020204" pitchFamily="34" charset="0"/>
                <a:cs typeface="Helvetica" panose="020B0604020202020204" pitchFamily="34" charset="0"/>
              </a:rPr>
              <a:t>STAGES OF ANALYSIS:</a:t>
            </a:r>
          </a:p>
          <a:p>
            <a:pPr lvl="1"/>
            <a:r>
              <a:rPr lang="en-US" altLang="en-US" sz="1800">
                <a:latin typeface="Helvetica" panose="020B0604020202020204" pitchFamily="34" charset="0"/>
                <a:ea typeface="Helvetica" panose="020B0604020202020204" pitchFamily="34" charset="0"/>
                <a:cs typeface="Helvetica" panose="020B0604020202020204" pitchFamily="34" charset="0"/>
              </a:rPr>
              <a:t>Natural Resources, Socio-Economic, Institutional Characterization</a:t>
            </a:r>
            <a:endParaRPr lang="el-GR" altLang="en-US" sz="1800">
              <a:latin typeface="Helvetica" panose="020B0604020202020204" pitchFamily="34" charset="0"/>
              <a:ea typeface="Helvetica" panose="020B0604020202020204" pitchFamily="34" charset="0"/>
              <a:cs typeface="Helvetica" panose="020B0604020202020204" pitchFamily="34" charset="0"/>
            </a:endParaRPr>
          </a:p>
          <a:p>
            <a:pPr lvl="1"/>
            <a:r>
              <a:rPr lang="en-US" altLang="en-US" sz="1800">
                <a:latin typeface="Helvetica" panose="020B0604020202020204" pitchFamily="34" charset="0"/>
                <a:ea typeface="Helvetica" panose="020B0604020202020204" pitchFamily="34" charset="0"/>
                <a:cs typeface="Helvetica" panose="020B0604020202020204" pitchFamily="34" charset="0"/>
              </a:rPr>
              <a:t>Mathematical Model of People’s Behaviour, NR stocks &amp; flows</a:t>
            </a:r>
          </a:p>
          <a:p>
            <a:pPr lvl="1"/>
            <a:r>
              <a:rPr lang="en-US" altLang="en-US" sz="1800">
                <a:latin typeface="Helvetica" panose="020B0604020202020204" pitchFamily="34" charset="0"/>
                <a:ea typeface="Helvetica" panose="020B0604020202020204" pitchFamily="34" charset="0"/>
                <a:cs typeface="Helvetica" panose="020B0604020202020204" pitchFamily="34" charset="0"/>
              </a:rPr>
              <a:t>Empirical/Econometric Modelling</a:t>
            </a:r>
          </a:p>
          <a:p>
            <a:pPr lvl="1"/>
            <a:r>
              <a:rPr lang="en-US" altLang="en-US" sz="1800">
                <a:latin typeface="Helvetica" panose="020B0604020202020204" pitchFamily="34" charset="0"/>
                <a:ea typeface="Helvetica" panose="020B0604020202020204" pitchFamily="34" charset="0"/>
                <a:cs typeface="Helvetica" panose="020B0604020202020204" pitchFamily="34" charset="0"/>
              </a:rPr>
              <a:t>Data Collection (revealed/stated preference data)</a:t>
            </a:r>
          </a:p>
          <a:p>
            <a:pPr lvl="1"/>
            <a:r>
              <a:rPr lang="en-US" altLang="en-US" sz="1800">
                <a:latin typeface="Helvetica" panose="020B0604020202020204" pitchFamily="34" charset="0"/>
                <a:ea typeface="Helvetica" panose="020B0604020202020204" pitchFamily="34" charset="0"/>
                <a:cs typeface="Helvetica" panose="020B0604020202020204" pitchFamily="34" charset="0"/>
              </a:rPr>
              <a:t>Empirical Models Application &amp; Estimation</a:t>
            </a:r>
          </a:p>
          <a:p>
            <a:pPr lvl="1"/>
            <a:r>
              <a:rPr lang="en-US" altLang="en-US" sz="1800">
                <a:latin typeface="Helvetica" panose="020B0604020202020204" pitchFamily="34" charset="0"/>
                <a:ea typeface="Helvetica" panose="020B0604020202020204" pitchFamily="34" charset="0"/>
                <a:cs typeface="Helvetica" panose="020B0604020202020204" pitchFamily="34" charset="0"/>
              </a:rPr>
              <a:t>Analysis of Results</a:t>
            </a:r>
          </a:p>
          <a:p>
            <a:pPr lvl="1"/>
            <a:r>
              <a:rPr lang="en-US" altLang="en-US" sz="1800">
                <a:latin typeface="Helvetica" panose="020B0604020202020204" pitchFamily="34" charset="0"/>
                <a:ea typeface="Helvetica" panose="020B0604020202020204" pitchFamily="34" charset="0"/>
                <a:cs typeface="Helvetica" panose="020B0604020202020204" pitchFamily="34" charset="0"/>
              </a:rPr>
              <a:t>Decision Support Tools</a:t>
            </a:r>
          </a:p>
          <a:p>
            <a:pPr lvl="1"/>
            <a:r>
              <a:rPr lang="en-US" altLang="en-US" sz="1800">
                <a:latin typeface="Helvetica" panose="020B0604020202020204" pitchFamily="34" charset="0"/>
                <a:ea typeface="Helvetica" panose="020B0604020202020204" pitchFamily="34" charset="0"/>
                <a:cs typeface="Helvetica" panose="020B0604020202020204" pitchFamily="34" charset="0"/>
              </a:rPr>
              <a:t>Policy Recommendations</a:t>
            </a:r>
          </a:p>
          <a:p>
            <a:endParaRPr lang="en-US" altLang="en-US"/>
          </a:p>
        </p:txBody>
      </p:sp>
      <p:sp>
        <p:nvSpPr>
          <p:cNvPr id="37892" name="Slide Number Placeholder 3">
            <a:extLst>
              <a:ext uri="{FF2B5EF4-FFF2-40B4-BE49-F238E27FC236}">
                <a16:creationId xmlns:a16="http://schemas.microsoft.com/office/drawing/2014/main" id="{A12933F1-B5CD-4802-9459-07BA982155A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1473279-E143-4133-8C88-E6726B771DC9}" type="slidenum">
              <a:rPr kumimoji="0" lang="it-IT"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it-IT"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2" name="PlaceHolder 1"/>
          <p:cNvSpPr>
            <a:spLocks noGrp="1" noRot="1" noChangeAspect="1"/>
          </p:cNvSpPr>
          <p:nvPr>
            <p:ph type="sldImg"/>
          </p:nvPr>
        </p:nvSpPr>
        <p:spPr>
          <a:xfrm>
            <a:off x="533400" y="763588"/>
            <a:ext cx="6704013" cy="3771900"/>
          </a:xfrm>
          <a:prstGeom prst="rect">
            <a:avLst/>
          </a:prstGeom>
        </p:spPr>
      </p:sp>
      <p:sp>
        <p:nvSpPr>
          <p:cNvPr id="883" name="PlaceHolder 2"/>
          <p:cNvSpPr>
            <a:spLocks noGrp="1"/>
          </p:cNvSpPr>
          <p:nvPr>
            <p:ph type="body"/>
          </p:nvPr>
        </p:nvSpPr>
        <p:spPr>
          <a:xfrm>
            <a:off x="777240" y="4777560"/>
            <a:ext cx="6216480" cy="4524840"/>
          </a:xfrm>
          <a:prstGeom prst="rect">
            <a:avLst/>
          </a:prstGeom>
        </p:spPr>
        <p:txBody>
          <a:bodyPr lIns="0" tIns="0" rIns="0" bIns="0">
            <a:noAutofit/>
          </a:bodyPr>
          <a:lstStyle/>
          <a:p>
            <a:pPr>
              <a:lnSpc>
                <a:spcPct val="100000"/>
              </a:lnSpc>
              <a:tabLst>
                <a:tab pos="0" algn="l"/>
              </a:tabLst>
            </a:pPr>
            <a:r>
              <a:rPr lang="en-GB" sz="2000" b="0" strike="noStrike" spc="-1">
                <a:solidFill>
                  <a:srgbClr val="000000"/>
                </a:solidFill>
                <a:latin typeface="Avenir Next LT Pro"/>
                <a:ea typeface="DejaVu Sans"/>
              </a:rPr>
              <a:t>To achieve the current EU 2030 climate and energy targets, annual investments related to energy production and use will need to increase in 2021-2030 by just over 1 percentage points of GDP on average, compared to the previous decade, that is, an increase of around €260 billion per year. </a:t>
            </a:r>
            <a:endParaRPr lang="en-US" sz="2000" b="0" strike="noStrike" spc="-1">
              <a:latin typeface="Arial"/>
            </a:endParaRPr>
          </a:p>
          <a:p>
            <a:pPr>
              <a:lnSpc>
                <a:spcPct val="100000"/>
              </a:lnSpc>
              <a:tabLst>
                <a:tab pos="0" algn="l"/>
              </a:tabLst>
            </a:pPr>
            <a:endParaRPr lang="en-US" sz="2000" b="0" strike="noStrike" spc="-1">
              <a:latin typeface="Arial"/>
            </a:endParaRPr>
          </a:p>
        </p:txBody>
      </p:sp>
      <p:sp>
        <p:nvSpPr>
          <p:cNvPr id="884" name="CustomShape 3"/>
          <p:cNvSpPr/>
          <p:nvPr/>
        </p:nvSpPr>
        <p:spPr>
          <a:xfrm>
            <a:off x="4399200" y="9555480"/>
            <a:ext cx="3371760" cy="5014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pPr algn="r">
              <a:lnSpc>
                <a:spcPct val="100000"/>
              </a:lnSpc>
              <a:tabLst>
                <a:tab pos="0" algn="l"/>
              </a:tabLst>
            </a:pPr>
            <a:fld id="{206C0F1E-09C2-4E66-9DD7-108C67FAA4F6}" type="slidenum">
              <a:rPr lang="en-GB" sz="1200" b="0" strike="noStrike" spc="-1">
                <a:solidFill>
                  <a:srgbClr val="000000"/>
                </a:solidFill>
                <a:latin typeface="Calibri"/>
                <a:ea typeface="+mn-ea"/>
              </a:rPr>
              <a:t>18</a:t>
            </a:fld>
            <a:endParaRPr lang="en-US" sz="1200" b="0" strike="noStrike" spc="-1">
              <a:latin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 name="PlaceHolder 1"/>
          <p:cNvSpPr>
            <a:spLocks noGrp="1" noRot="1" noChangeAspect="1"/>
          </p:cNvSpPr>
          <p:nvPr>
            <p:ph type="sldImg"/>
          </p:nvPr>
        </p:nvSpPr>
        <p:spPr>
          <a:xfrm>
            <a:off x="533400" y="763588"/>
            <a:ext cx="6704013" cy="3771900"/>
          </a:xfrm>
          <a:prstGeom prst="rect">
            <a:avLst/>
          </a:prstGeom>
        </p:spPr>
      </p:sp>
      <p:sp>
        <p:nvSpPr>
          <p:cNvPr id="886" name="PlaceHolder 2"/>
          <p:cNvSpPr>
            <a:spLocks noGrp="1"/>
          </p:cNvSpPr>
          <p:nvPr>
            <p:ph type="body"/>
          </p:nvPr>
        </p:nvSpPr>
        <p:spPr>
          <a:xfrm>
            <a:off x="777240" y="4777560"/>
            <a:ext cx="6216480" cy="4524840"/>
          </a:xfrm>
          <a:prstGeom prst="rect">
            <a:avLst/>
          </a:prstGeom>
        </p:spPr>
        <p:txBody>
          <a:bodyPr lIns="0" tIns="0" rIns="0" bIns="0">
            <a:noAutofit/>
          </a:bodyPr>
          <a:lstStyle/>
          <a:p>
            <a:pPr marL="216000" indent="-215280">
              <a:lnSpc>
                <a:spcPct val="100000"/>
              </a:lnSpc>
              <a:tabLst>
                <a:tab pos="0" algn="l"/>
              </a:tabLst>
            </a:pPr>
            <a:r>
              <a:rPr lang="en-GB" sz="2000" b="0" strike="noStrike" spc="-1">
                <a:latin typeface="Arial"/>
              </a:rPr>
              <a:t>The use of coal is projected to decrease by 70% compared to 2015, with renewable electricity set to reach 60% of electricity produced by 2030.</a:t>
            </a:r>
            <a:endParaRPr lang="en-US" sz="2000" b="0" strike="noStrike" spc="-1">
              <a:latin typeface="Arial"/>
            </a:endParaRPr>
          </a:p>
          <a:p>
            <a:pPr marL="216000" indent="-215280">
              <a:lnSpc>
                <a:spcPct val="100000"/>
              </a:lnSpc>
              <a:tabLst>
                <a:tab pos="0" algn="l"/>
              </a:tabLst>
            </a:pPr>
            <a:endParaRPr lang="en-US" sz="2000" b="0" strike="noStrike" spc="-1">
              <a:latin typeface="Arial"/>
            </a:endParaRPr>
          </a:p>
          <a:p>
            <a:pPr marL="216000" indent="-215280">
              <a:lnSpc>
                <a:spcPct val="100000"/>
              </a:lnSpc>
              <a:tabLst>
                <a:tab pos="0" algn="l"/>
              </a:tabLst>
            </a:pPr>
            <a:r>
              <a:rPr lang="en-GB" sz="2000" b="0" strike="noStrike" spc="-1">
                <a:latin typeface="Arial"/>
              </a:rPr>
              <a:t>Member States need to step up efforts to phase out fossil fuel subsidies. </a:t>
            </a:r>
            <a:endParaRPr lang="en-US" sz="2000" b="0" strike="noStrike" spc="-1">
              <a:latin typeface="Arial"/>
            </a:endParaRPr>
          </a:p>
          <a:p>
            <a:pPr marL="216000" indent="-215280">
              <a:lnSpc>
                <a:spcPct val="100000"/>
              </a:lnSpc>
              <a:tabLst>
                <a:tab pos="0" algn="l"/>
              </a:tabLst>
            </a:pPr>
            <a:endParaRPr lang="en-US" sz="2000" b="0" strike="noStrike" spc="-1">
              <a:latin typeface="Arial"/>
            </a:endParaRPr>
          </a:p>
        </p:txBody>
      </p:sp>
      <p:sp>
        <p:nvSpPr>
          <p:cNvPr id="887" name="CustomShape 3"/>
          <p:cNvSpPr/>
          <p:nvPr/>
        </p:nvSpPr>
        <p:spPr>
          <a:xfrm>
            <a:off x="4399200" y="9555480"/>
            <a:ext cx="3371760" cy="5014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pPr algn="r">
              <a:lnSpc>
                <a:spcPct val="100000"/>
              </a:lnSpc>
              <a:tabLst>
                <a:tab pos="0" algn="l"/>
              </a:tabLst>
            </a:pPr>
            <a:fld id="{22CF66AB-41AB-475B-8E1E-2FC690C71E18}" type="slidenum">
              <a:rPr lang="en-GB" sz="1200" b="0" strike="noStrike" spc="-1">
                <a:solidFill>
                  <a:srgbClr val="000000"/>
                </a:solidFill>
                <a:latin typeface="Calibri"/>
                <a:ea typeface="+mn-ea"/>
              </a:rPr>
              <a:t>19</a:t>
            </a:fld>
            <a:endParaRPr lang="en-US" sz="1200" b="0" strike="noStrike" spc="-1">
              <a:latin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1" name="PlaceHolder 1"/>
          <p:cNvSpPr>
            <a:spLocks noGrp="1" noRot="1" noChangeAspect="1"/>
          </p:cNvSpPr>
          <p:nvPr>
            <p:ph type="sldImg"/>
          </p:nvPr>
        </p:nvSpPr>
        <p:spPr>
          <a:xfrm>
            <a:off x="533400" y="763588"/>
            <a:ext cx="6704013" cy="3771900"/>
          </a:xfrm>
          <a:prstGeom prst="rect">
            <a:avLst/>
          </a:prstGeom>
        </p:spPr>
      </p:sp>
      <p:sp>
        <p:nvSpPr>
          <p:cNvPr id="892" name="PlaceHolder 2"/>
          <p:cNvSpPr>
            <a:spLocks noGrp="1"/>
          </p:cNvSpPr>
          <p:nvPr>
            <p:ph type="body"/>
          </p:nvPr>
        </p:nvSpPr>
        <p:spPr>
          <a:xfrm>
            <a:off x="777240" y="4777560"/>
            <a:ext cx="6216480" cy="4524840"/>
          </a:xfrm>
          <a:prstGeom prst="rect">
            <a:avLst/>
          </a:prstGeom>
        </p:spPr>
        <p:txBody>
          <a:bodyPr lIns="0" tIns="0" rIns="0" bIns="0">
            <a:noAutofit/>
          </a:bodyPr>
          <a:lstStyle/>
          <a:p>
            <a:pPr marL="216000" indent="-215280">
              <a:lnSpc>
                <a:spcPct val="100000"/>
              </a:lnSpc>
              <a:tabLst>
                <a:tab pos="0" algn="l"/>
              </a:tabLst>
            </a:pPr>
            <a:r>
              <a:rPr lang="en-GB" sz="1200" b="0" strike="noStrike" spc="-1">
                <a:solidFill>
                  <a:srgbClr val="000000"/>
                </a:solidFill>
                <a:latin typeface="+mn-lt"/>
                <a:ea typeface="+mn-ea"/>
              </a:rPr>
              <a:t>The pillars rely on 4 premises: </a:t>
            </a:r>
            <a:endParaRPr lang="en-US" sz="1200" b="0" strike="noStrike" spc="-1">
              <a:latin typeface="Arial"/>
            </a:endParaRPr>
          </a:p>
          <a:p>
            <a:pPr marL="216000" indent="-215280">
              <a:lnSpc>
                <a:spcPct val="100000"/>
              </a:lnSpc>
              <a:tabLst>
                <a:tab pos="0" algn="l"/>
              </a:tabLst>
            </a:pPr>
            <a:r>
              <a:rPr lang="en-GB" sz="1200" b="0" strike="noStrike" spc="-1">
                <a:solidFill>
                  <a:srgbClr val="000000"/>
                </a:solidFill>
                <a:latin typeface="+mn-lt"/>
                <a:ea typeface="+mn-ea"/>
              </a:rPr>
              <a:t>1. The development of comprehensive climate policy will depend </a:t>
            </a:r>
            <a:r>
              <a:rPr lang="en-GB" sz="1200" b="1" strike="noStrike" spc="-1">
                <a:solidFill>
                  <a:srgbClr val="000000"/>
                </a:solidFill>
                <a:latin typeface="+mn-lt"/>
                <a:ea typeface="+mn-ea"/>
              </a:rPr>
              <a:t>on specific geographical and social contexts</a:t>
            </a:r>
            <a:r>
              <a:rPr lang="en-GB" sz="1200" b="0" strike="noStrike" spc="-1">
                <a:solidFill>
                  <a:srgbClr val="000000"/>
                </a:solidFill>
                <a:latin typeface="+mn-lt"/>
                <a:ea typeface="+mn-ea"/>
              </a:rPr>
              <a:t>,</a:t>
            </a:r>
            <a:endParaRPr lang="en-US" sz="1200" b="0" strike="noStrike" spc="-1">
              <a:latin typeface="Arial"/>
            </a:endParaRPr>
          </a:p>
          <a:p>
            <a:pPr marL="216000" indent="-215280">
              <a:lnSpc>
                <a:spcPct val="100000"/>
              </a:lnSpc>
              <a:tabLst>
                <a:tab pos="0" algn="l"/>
              </a:tabLst>
            </a:pPr>
            <a:r>
              <a:rPr lang="en-GB" sz="1200" b="0" strike="noStrike" spc="-1">
                <a:solidFill>
                  <a:srgbClr val="000000"/>
                </a:solidFill>
                <a:latin typeface="+mn-lt"/>
                <a:ea typeface="+mn-ea"/>
              </a:rPr>
              <a:t>particularly in developing or low-income areas, in order to meet the needs of both society and the planet.</a:t>
            </a:r>
            <a:endParaRPr lang="en-US" sz="1200" b="0" strike="noStrike" spc="-1">
              <a:latin typeface="Arial"/>
            </a:endParaRPr>
          </a:p>
          <a:p>
            <a:pPr marL="216000" indent="-215280">
              <a:lnSpc>
                <a:spcPct val="100000"/>
              </a:lnSpc>
              <a:tabLst>
                <a:tab pos="0" algn="l"/>
              </a:tabLst>
            </a:pPr>
            <a:r>
              <a:rPr lang="en-GB" sz="1200" b="0" strike="noStrike" spc="-1">
                <a:solidFill>
                  <a:srgbClr val="000000"/>
                </a:solidFill>
                <a:latin typeface="+mn-lt"/>
                <a:ea typeface="+mn-ea"/>
              </a:rPr>
              <a:t>2. </a:t>
            </a:r>
            <a:r>
              <a:rPr lang="en-GB" sz="1200" b="1" strike="noStrike" spc="-1">
                <a:solidFill>
                  <a:srgbClr val="000000"/>
                </a:solidFill>
                <a:latin typeface="+mn-lt"/>
                <a:ea typeface="+mn-ea"/>
              </a:rPr>
              <a:t>Great cooperation and coordination in terms of policy design and implementation are required: </a:t>
            </a:r>
            <a:r>
              <a:rPr lang="en-GB" sz="1200" b="0" strike="noStrike" spc="-1">
                <a:solidFill>
                  <a:srgbClr val="000000"/>
                </a:solidFill>
                <a:latin typeface="+mn-lt"/>
                <a:ea typeface="+mn-ea"/>
              </a:rPr>
              <a:t>stakeholders will need to consider the integrated use of different resources, technologies, or processes to guarantee inclusion and</a:t>
            </a:r>
            <a:endParaRPr lang="en-US" sz="1200" b="0" strike="noStrike" spc="-1">
              <a:latin typeface="Arial"/>
            </a:endParaRPr>
          </a:p>
          <a:p>
            <a:pPr marL="216000" indent="-215280">
              <a:lnSpc>
                <a:spcPct val="100000"/>
              </a:lnSpc>
              <a:tabLst>
                <a:tab pos="0" algn="l"/>
              </a:tabLst>
            </a:pPr>
            <a:r>
              <a:rPr lang="en-GB" sz="1200" b="0" strike="noStrike" spc="-1">
                <a:solidFill>
                  <a:srgbClr val="000000"/>
                </a:solidFill>
                <a:latin typeface="+mn-lt"/>
                <a:ea typeface="+mn-ea"/>
              </a:rPr>
              <a:t>socioeconomic development of communities and enterprises’ competitiveness in the global market.</a:t>
            </a:r>
            <a:endParaRPr lang="en-US" sz="1200" b="0" strike="noStrike" spc="-1">
              <a:latin typeface="Arial"/>
            </a:endParaRPr>
          </a:p>
          <a:p>
            <a:pPr marL="216000" indent="-215280">
              <a:lnSpc>
                <a:spcPct val="100000"/>
              </a:lnSpc>
              <a:tabLst>
                <a:tab pos="0" algn="l"/>
              </a:tabLst>
            </a:pPr>
            <a:r>
              <a:rPr lang="en-GB" sz="1200" b="0" strike="noStrike" spc="-1">
                <a:solidFill>
                  <a:srgbClr val="000000"/>
                </a:solidFill>
                <a:latin typeface="+mn-lt"/>
                <a:ea typeface="+mn-ea"/>
              </a:rPr>
              <a:t>3. </a:t>
            </a:r>
            <a:r>
              <a:rPr lang="en-GB" sz="1200" b="1" strike="noStrike" spc="-1">
                <a:solidFill>
                  <a:srgbClr val="000000"/>
                </a:solidFill>
                <a:latin typeface="+mn-lt"/>
                <a:ea typeface="+mn-ea"/>
              </a:rPr>
              <a:t>Flexible and innovation-receptive regulatory frameworks </a:t>
            </a:r>
            <a:r>
              <a:rPr lang="en-GB" sz="1200" b="0" strike="noStrike" spc="-1">
                <a:solidFill>
                  <a:srgbClr val="000000"/>
                </a:solidFill>
                <a:latin typeface="+mn-lt"/>
                <a:ea typeface="+mn-ea"/>
              </a:rPr>
              <a:t>are pivotal to address the challenge.</a:t>
            </a:r>
            <a:endParaRPr lang="en-US" sz="1200" b="0" strike="noStrike" spc="-1">
              <a:latin typeface="Arial"/>
            </a:endParaRPr>
          </a:p>
          <a:p>
            <a:pPr marL="216000" indent="-215280">
              <a:lnSpc>
                <a:spcPct val="100000"/>
              </a:lnSpc>
              <a:tabLst>
                <a:tab pos="0" algn="l"/>
              </a:tabLst>
            </a:pPr>
            <a:r>
              <a:rPr lang="en-GB" sz="1200" b="0" strike="noStrike" spc="-1">
                <a:solidFill>
                  <a:srgbClr val="000000"/>
                </a:solidFill>
                <a:latin typeface="+mn-lt"/>
                <a:ea typeface="+mn-ea"/>
              </a:rPr>
              <a:t>4. Substantial efforts must be made to </a:t>
            </a:r>
            <a:r>
              <a:rPr lang="en-GB" sz="1200" b="1" strike="noStrike" spc="-1">
                <a:solidFill>
                  <a:srgbClr val="000000"/>
                </a:solidFill>
                <a:latin typeface="+mn-lt"/>
                <a:ea typeface="+mn-ea"/>
              </a:rPr>
              <a:t>allocate consistent investments in support of research and development</a:t>
            </a:r>
            <a:r>
              <a:rPr lang="en-GB" sz="1200" b="0" strike="noStrike" spc="-1">
                <a:solidFill>
                  <a:srgbClr val="000000"/>
                </a:solidFill>
                <a:latin typeface="+mn-lt"/>
                <a:ea typeface="+mn-ea"/>
              </a:rPr>
              <a:t>, as</a:t>
            </a:r>
            <a:endParaRPr lang="en-US" sz="1200" b="0" strike="noStrike" spc="-1">
              <a:latin typeface="Arial"/>
            </a:endParaRPr>
          </a:p>
          <a:p>
            <a:pPr marL="216000" indent="-215280">
              <a:lnSpc>
                <a:spcPct val="100000"/>
              </a:lnSpc>
              <a:tabLst>
                <a:tab pos="0" algn="l"/>
              </a:tabLst>
            </a:pPr>
            <a:r>
              <a:rPr lang="en-GB" sz="1200" b="0" strike="noStrike" spc="-1">
                <a:solidFill>
                  <a:srgbClr val="000000"/>
                </a:solidFill>
                <a:latin typeface="+mn-lt"/>
                <a:ea typeface="+mn-ea"/>
              </a:rPr>
              <a:t>technological breakthroughs will trigger innovation and shorten the path toward global decarbonization.</a:t>
            </a:r>
            <a:endParaRPr lang="en-US" sz="1200" b="0" strike="noStrike" spc="-1">
              <a:latin typeface="Arial"/>
            </a:endParaRPr>
          </a:p>
        </p:txBody>
      </p:sp>
      <p:sp>
        <p:nvSpPr>
          <p:cNvPr id="893" name="CustomShape 3"/>
          <p:cNvSpPr/>
          <p:nvPr/>
        </p:nvSpPr>
        <p:spPr>
          <a:xfrm>
            <a:off x="4399200" y="9555480"/>
            <a:ext cx="3371760" cy="5014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pPr algn="r">
              <a:lnSpc>
                <a:spcPct val="100000"/>
              </a:lnSpc>
              <a:tabLst>
                <a:tab pos="0" algn="l"/>
              </a:tabLst>
            </a:pPr>
            <a:fld id="{00FEACE8-8DCA-4850-8B83-F8C7AE5C7B61}" type="slidenum">
              <a:rPr lang="en-GB" sz="1200" b="0" strike="noStrike" spc="-1">
                <a:solidFill>
                  <a:srgbClr val="000000"/>
                </a:solidFill>
                <a:latin typeface="Calibri"/>
                <a:ea typeface="+mn-ea"/>
              </a:rPr>
              <a:t>20</a:t>
            </a:fld>
            <a:endParaRPr lang="en-US" sz="1200" b="0" strike="noStrike" spc="-1">
              <a:latin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8" name="PlaceHolder 1"/>
          <p:cNvSpPr>
            <a:spLocks noGrp="1" noRot="1" noChangeAspect="1"/>
          </p:cNvSpPr>
          <p:nvPr>
            <p:ph type="sldImg"/>
          </p:nvPr>
        </p:nvSpPr>
        <p:spPr>
          <a:xfrm>
            <a:off x="533400" y="763588"/>
            <a:ext cx="6704013" cy="3771900"/>
          </a:xfrm>
          <a:prstGeom prst="rect">
            <a:avLst/>
          </a:prstGeom>
        </p:spPr>
      </p:sp>
      <p:sp>
        <p:nvSpPr>
          <p:cNvPr id="889" name="PlaceHolder 2"/>
          <p:cNvSpPr>
            <a:spLocks noGrp="1"/>
          </p:cNvSpPr>
          <p:nvPr>
            <p:ph type="body"/>
          </p:nvPr>
        </p:nvSpPr>
        <p:spPr>
          <a:xfrm>
            <a:off x="777240" y="4777560"/>
            <a:ext cx="6216840" cy="4525200"/>
          </a:xfrm>
          <a:prstGeom prst="rect">
            <a:avLst/>
          </a:prstGeom>
        </p:spPr>
        <p:txBody>
          <a:bodyPr lIns="0" tIns="0" rIns="0" bIns="0">
            <a:noAutofit/>
          </a:bodyPr>
          <a:lstStyle/>
          <a:p>
            <a:endParaRPr lang="en-US" sz="2000" b="0" strike="noStrike" spc="-1">
              <a:latin typeface="Arial"/>
            </a:endParaRPr>
          </a:p>
        </p:txBody>
      </p:sp>
      <p:sp>
        <p:nvSpPr>
          <p:cNvPr id="890" name="CustomShape 3"/>
          <p:cNvSpPr/>
          <p:nvPr/>
        </p:nvSpPr>
        <p:spPr>
          <a:xfrm>
            <a:off x="4399200" y="9555480"/>
            <a:ext cx="3372120" cy="5018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pPr algn="r">
              <a:lnSpc>
                <a:spcPct val="100000"/>
              </a:lnSpc>
            </a:pPr>
            <a:fld id="{0E3885E1-9DC9-44F8-977D-8E43B609BCD2}" type="slidenum">
              <a:rPr lang="en-US" sz="1400" b="0" strike="noStrike" spc="-1">
                <a:solidFill>
                  <a:srgbClr val="000000"/>
                </a:solidFill>
                <a:latin typeface="Times New Roman"/>
                <a:ea typeface="+mn-ea"/>
              </a:rPr>
              <a:t>23</a:t>
            </a:fld>
            <a:endParaRPr lang="en-US" sz="1400" b="0" strike="noStrike" spc="-1">
              <a:latin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 name="PlaceHolder 1"/>
          <p:cNvSpPr>
            <a:spLocks noGrp="1" noRot="1" noChangeAspect="1"/>
          </p:cNvSpPr>
          <p:nvPr>
            <p:ph type="sldImg"/>
          </p:nvPr>
        </p:nvSpPr>
        <p:spPr>
          <a:xfrm>
            <a:off x="533520" y="763560"/>
            <a:ext cx="6703560" cy="3771720"/>
          </a:xfrm>
          <a:prstGeom prst="rect">
            <a:avLst/>
          </a:prstGeom>
        </p:spPr>
      </p:sp>
      <p:sp>
        <p:nvSpPr>
          <p:cNvPr id="895" name="PlaceHolder 2"/>
          <p:cNvSpPr>
            <a:spLocks noGrp="1"/>
          </p:cNvSpPr>
          <p:nvPr>
            <p:ph type="body"/>
          </p:nvPr>
        </p:nvSpPr>
        <p:spPr>
          <a:xfrm>
            <a:off x="777240" y="4777560"/>
            <a:ext cx="6216840" cy="4525200"/>
          </a:xfrm>
          <a:prstGeom prst="rect">
            <a:avLst/>
          </a:prstGeom>
        </p:spPr>
        <p:txBody>
          <a:bodyPr lIns="0" tIns="0" rIns="0" bIns="0">
            <a:noAutofit/>
          </a:bodyPr>
          <a:lstStyle/>
          <a:p>
            <a:pPr marL="171360" indent="-170640">
              <a:lnSpc>
                <a:spcPct val="100000"/>
              </a:lnSpc>
              <a:buClr>
                <a:srgbClr val="000000"/>
              </a:buClr>
              <a:buFont typeface="Arial"/>
              <a:buChar char="•"/>
            </a:pPr>
            <a:r>
              <a:rPr lang="en-US" sz="2000" b="0" strike="noStrike" spc="-1">
                <a:latin typeface="Arial"/>
              </a:rPr>
              <a:t>Green bonds</a:t>
            </a:r>
          </a:p>
          <a:p>
            <a:pPr>
              <a:lnSpc>
                <a:spcPct val="100000"/>
              </a:lnSpc>
            </a:pPr>
            <a:r>
              <a:rPr lang="en-US" sz="1900" b="0" strike="noStrike" spc="-1">
                <a:latin typeface="Arial"/>
              </a:rPr>
              <a:t>The Enel Group has placed three green bonds on the European market with a total value of 3.5 billion euro, involving renewable installations, networks and infrastructure: for 1.25 billion in 2017, 1.25 billion in 2018 and 1 billion in 2019.</a:t>
            </a:r>
          </a:p>
          <a:p>
            <a:pPr>
              <a:lnSpc>
                <a:spcPct val="100000"/>
              </a:lnSpc>
            </a:pPr>
            <a:r>
              <a:rPr lang="en-US" sz="1900" b="0" strike="noStrike" spc="-1">
                <a:latin typeface="Arial"/>
              </a:rPr>
              <a:t>The categories relating to eligible projects are aligned with the Sustainable Development Goals of the United Nations (UN SDG), in particular Goals 7, 9, 11 and 13. In particular, the proceeds were used to finance: </a:t>
            </a:r>
          </a:p>
          <a:p>
            <a:pPr>
              <a:lnSpc>
                <a:spcPct val="100000"/>
              </a:lnSpc>
            </a:pPr>
            <a:r>
              <a:rPr lang="en-US" sz="1800" b="0" strike="noStrike" spc="-1">
                <a:latin typeface="Arial"/>
              </a:rPr>
              <a:t>* new projects for the development, construction and repowering of generation plants from renewable sources (green bond emission in 2017 and 2019); </a:t>
            </a:r>
          </a:p>
          <a:p>
            <a:pPr>
              <a:lnSpc>
                <a:spcPct val="100000"/>
              </a:lnSpc>
            </a:pPr>
            <a:r>
              <a:rPr lang="en-US" sz="1800" b="0" strike="noStrike" spc="-1">
                <a:latin typeface="Arial"/>
              </a:rPr>
              <a:t>* new projects for the development, construction, repowering and refinancing of generation plants from renewable sources as well as projects for transmission, distribution and smart grids (green bond emission in 2018).</a:t>
            </a:r>
          </a:p>
          <a:p>
            <a:pPr>
              <a:lnSpc>
                <a:spcPct val="100000"/>
              </a:lnSpc>
            </a:pPr>
            <a:r>
              <a:rPr lang="en-US" sz="1900" b="0" strike="noStrike" spc="-1">
                <a:latin typeface="Arial"/>
              </a:rPr>
              <a:t>Enel Group also launched the following bonds:</a:t>
            </a:r>
          </a:p>
          <a:p>
            <a:pPr>
              <a:lnSpc>
                <a:spcPct val="100000"/>
              </a:lnSpc>
            </a:pPr>
            <a:r>
              <a:rPr lang="en-US" sz="1800" b="0" strike="noStrike" spc="-1">
                <a:latin typeface="Arial"/>
              </a:rPr>
              <a:t>* General purpose SDG linked bond, $1.5 billion issued on the U.S. market in September 2019</a:t>
            </a:r>
          </a:p>
          <a:p>
            <a:pPr>
              <a:lnSpc>
                <a:spcPct val="100000"/>
              </a:lnSpc>
            </a:pPr>
            <a:r>
              <a:rPr lang="en-US" sz="1800" b="0" strike="noStrike" spc="-1">
                <a:latin typeface="Arial"/>
              </a:rPr>
              <a:t>* SDG-Linked loan agreement with Unicredit in the amount of </a:t>
            </a:r>
            <a:r>
              <a:rPr lang="el-GR" sz="1800" b="0" strike="noStrike" spc="-1">
                <a:latin typeface="Arial"/>
              </a:rPr>
              <a:t>€</a:t>
            </a:r>
            <a:r>
              <a:rPr lang="en-US" sz="1800" b="0" strike="noStrike" spc="-1">
                <a:latin typeface="Arial"/>
              </a:rPr>
              <a:t>1 billion with a 5-year term on October 2019</a:t>
            </a:r>
          </a:p>
          <a:p>
            <a:pPr>
              <a:lnSpc>
                <a:spcPct val="100000"/>
              </a:lnSpc>
            </a:pPr>
            <a:r>
              <a:rPr lang="en-US" sz="1800" b="0" strike="noStrike" spc="-1">
                <a:latin typeface="Arial"/>
              </a:rPr>
              <a:t>* General Purpose SDG Linked Bond, </a:t>
            </a:r>
            <a:r>
              <a:rPr lang="el-GR" sz="1800" b="0" strike="noStrike" spc="-1">
                <a:latin typeface="Arial"/>
              </a:rPr>
              <a:t>€</a:t>
            </a:r>
            <a:r>
              <a:rPr lang="en-US" sz="1800" b="0" strike="noStrike" spc="-1">
                <a:latin typeface="Arial"/>
              </a:rPr>
              <a:t>1 billion issued on the European market in October 2019 </a:t>
            </a:r>
          </a:p>
          <a:p>
            <a:pPr>
              <a:lnSpc>
                <a:spcPct val="100000"/>
              </a:lnSpc>
            </a:pPr>
            <a:endParaRPr lang="en-US" sz="1800" b="0" strike="noStrike" spc="-1">
              <a:latin typeface="Arial"/>
            </a:endParaRPr>
          </a:p>
          <a:p>
            <a:pPr marL="171360" indent="-170640">
              <a:lnSpc>
                <a:spcPct val="100000"/>
              </a:lnSpc>
              <a:buClr>
                <a:srgbClr val="000000"/>
              </a:buClr>
              <a:buFont typeface="Arial"/>
              <a:buChar char="•"/>
            </a:pPr>
            <a:r>
              <a:rPr lang="en-US" sz="2000" b="0" strike="noStrike" spc="-1">
                <a:latin typeface="Arial"/>
              </a:rPr>
              <a:t>Measures https://www.enelfoundation.org/content/dam/enel-found/e-quality/E-quality%20study%20-%20final%20report.pdf </a:t>
            </a:r>
          </a:p>
          <a:p>
            <a:pPr>
              <a:lnSpc>
                <a:spcPct val="100000"/>
              </a:lnSpc>
              <a:tabLst>
                <a:tab pos="0" algn="l"/>
              </a:tabLst>
            </a:pPr>
            <a:endParaRPr lang="en-US" sz="2000" b="0" strike="noStrike" spc="-1">
              <a:latin typeface="Arial"/>
            </a:endParaRPr>
          </a:p>
        </p:txBody>
      </p:sp>
      <p:sp>
        <p:nvSpPr>
          <p:cNvPr id="896" name="CustomShape 3"/>
          <p:cNvSpPr/>
          <p:nvPr/>
        </p:nvSpPr>
        <p:spPr>
          <a:xfrm>
            <a:off x="4399200" y="9555480"/>
            <a:ext cx="3372120" cy="5018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pPr>
              <a:lnSpc>
                <a:spcPct val="100000"/>
              </a:lnSpc>
            </a:pPr>
            <a:fld id="{5E170F35-3C2D-44B1-A4E9-91658DE409AA}" type="slidenum">
              <a:rPr lang="el-GR" sz="1800" b="0" strike="noStrike" spc="-1">
                <a:solidFill>
                  <a:srgbClr val="000000"/>
                </a:solidFill>
                <a:latin typeface="+mn-lt"/>
                <a:ea typeface="+mn-ea"/>
              </a:rPr>
              <a:t>24</a:t>
            </a:fld>
            <a:endParaRPr lang="en-US" sz="1800" b="0" strike="noStrike" spc="-1">
              <a:latin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25"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26"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3390" b="0" strike="noStrike" spc="-1">
              <a:solidFill>
                <a:srgbClr val="000000"/>
              </a:solidFill>
              <a:latin typeface="Arial"/>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76"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477"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3390" b="0" strike="noStrike" spc="-1">
              <a:solidFill>
                <a:srgbClr val="000000"/>
              </a:solidFill>
              <a:latin typeface="Aria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78"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479"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480"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390" b="0" strike="noStrike" spc="-1">
              <a:solidFill>
                <a:srgbClr val="000000"/>
              </a:solidFill>
              <a:latin typeface="Aria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81"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82" name="PlaceHolder 1"/>
          <p:cNvSpPr>
            <a:spLocks noGrp="1"/>
          </p:cNvSpPr>
          <p:nvPr>
            <p:ph type="subTitle"/>
          </p:nvPr>
        </p:nvSpPr>
        <p:spPr>
          <a:xfrm>
            <a:off x="609480" y="273600"/>
            <a:ext cx="10972440" cy="530784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483"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484"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485"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486"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390" b="0" strike="noStrike" spc="-1">
              <a:solidFill>
                <a:srgbClr val="000000"/>
              </a:solidFill>
              <a:latin typeface="Aria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487"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488"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489"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490"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3390" b="0" strike="noStrike" spc="-1">
              <a:solidFill>
                <a:srgbClr val="000000"/>
              </a:solidFill>
              <a:latin typeface="Aria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491"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49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493"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494"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3390" b="0" strike="noStrike" spc="-1">
              <a:solidFill>
                <a:srgbClr val="000000"/>
              </a:solidFill>
              <a:latin typeface="Arial"/>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495"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496"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497"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3390" b="0" strike="noStrike" spc="-1">
              <a:solidFill>
                <a:srgbClr val="000000"/>
              </a:solidFill>
              <a:latin typeface="Arial"/>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498"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499"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500"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501"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502"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3390" b="0" strike="noStrike" spc="-1">
              <a:solidFill>
                <a:srgbClr val="000000"/>
              </a:solidFill>
              <a:latin typeface="Arial"/>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503"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504"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505"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506"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507"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508"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509"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3390" b="0" strike="noStrike" spc="-1">
              <a:solidFill>
                <a:srgbClr val="000000"/>
              </a:solidFill>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28"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29"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30"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31"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3390" b="0" strike="noStrike" spc="-1">
              <a:solidFill>
                <a:srgbClr val="000000"/>
              </a:solidFill>
              <a:latin typeface="Arial"/>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296331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3" name="PlaceHolder 1"/>
          <p:cNvSpPr>
            <a:spLocks noGrp="1"/>
          </p:cNvSpPr>
          <p:nvPr>
            <p:ph type="title"/>
          </p:nvPr>
        </p:nvSpPr>
        <p:spPr>
          <a:xfrm>
            <a:off x="609127" y="273423"/>
            <a:ext cx="10971249" cy="1144195"/>
          </a:xfrm>
          <a:prstGeom prst="rect">
            <a:avLst/>
          </a:prstGeom>
        </p:spPr>
        <p:txBody>
          <a:bodyPr lIns="0" tIns="0" rIns="0" bIns="0" anchor="ctr">
            <a:noAutofit/>
          </a:bodyPr>
          <a:lstStyle/>
          <a:p>
            <a:endParaRPr lang="en-US" sz="1983" b="0" strike="noStrike" spc="-1">
              <a:solidFill>
                <a:srgbClr val="000000"/>
              </a:solidFill>
              <a:latin typeface="Arial"/>
            </a:endParaRPr>
          </a:p>
        </p:txBody>
      </p:sp>
      <p:sp>
        <p:nvSpPr>
          <p:cNvPr id="44" name="PlaceHolder 2"/>
          <p:cNvSpPr>
            <a:spLocks noGrp="1"/>
          </p:cNvSpPr>
          <p:nvPr>
            <p:ph type="subTitle"/>
          </p:nvPr>
        </p:nvSpPr>
        <p:spPr>
          <a:xfrm>
            <a:off x="609127" y="1603963"/>
            <a:ext cx="10971684" cy="3976819"/>
          </a:xfrm>
          <a:prstGeom prst="rect">
            <a:avLst/>
          </a:prstGeom>
        </p:spPr>
        <p:txBody>
          <a:bodyPr lIns="0" tIns="0" rIns="0" bIns="0" anchor="ctr">
            <a:noAutofit/>
          </a:bodyPr>
          <a:lstStyle/>
          <a:p>
            <a:pPr algn="ctr"/>
            <a:endParaRPr lang="en-US" sz="3870" b="0" strike="noStrike" spc="-1">
              <a:latin typeface="Arial"/>
            </a:endParaRPr>
          </a:p>
        </p:txBody>
      </p:sp>
    </p:spTree>
    <p:extLst>
      <p:ext uri="{BB962C8B-B14F-4D97-AF65-F5344CB8AC3E}">
        <p14:creationId xmlns:p14="http://schemas.microsoft.com/office/powerpoint/2010/main" val="72817574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5" name="PlaceHolder 1"/>
          <p:cNvSpPr>
            <a:spLocks noGrp="1"/>
          </p:cNvSpPr>
          <p:nvPr>
            <p:ph type="title"/>
          </p:nvPr>
        </p:nvSpPr>
        <p:spPr>
          <a:xfrm>
            <a:off x="609127" y="273423"/>
            <a:ext cx="10971249" cy="1144195"/>
          </a:xfrm>
          <a:prstGeom prst="rect">
            <a:avLst/>
          </a:prstGeom>
        </p:spPr>
        <p:txBody>
          <a:bodyPr lIns="0" tIns="0" rIns="0" bIns="0" anchor="ctr">
            <a:noAutofit/>
          </a:bodyPr>
          <a:lstStyle/>
          <a:p>
            <a:endParaRPr lang="en-US" sz="1983" b="0" strike="noStrike" spc="-1">
              <a:solidFill>
                <a:srgbClr val="000000"/>
              </a:solidFill>
              <a:latin typeface="Arial"/>
            </a:endParaRPr>
          </a:p>
        </p:txBody>
      </p:sp>
      <p:sp>
        <p:nvSpPr>
          <p:cNvPr id="46" name="PlaceHolder 2"/>
          <p:cNvSpPr>
            <a:spLocks noGrp="1"/>
          </p:cNvSpPr>
          <p:nvPr>
            <p:ph type="body"/>
          </p:nvPr>
        </p:nvSpPr>
        <p:spPr>
          <a:xfrm>
            <a:off x="609127" y="1603963"/>
            <a:ext cx="10971684" cy="3976819"/>
          </a:xfrm>
          <a:prstGeom prst="rect">
            <a:avLst/>
          </a:prstGeom>
        </p:spPr>
        <p:txBody>
          <a:bodyPr lIns="0" tIns="0" rIns="0" bIns="0">
            <a:normAutofit/>
          </a:bodyPr>
          <a:lstStyle/>
          <a:p>
            <a:endParaRPr lang="en-US" sz="2806" b="0" strike="noStrike" spc="-1">
              <a:solidFill>
                <a:srgbClr val="000000"/>
              </a:solidFill>
              <a:latin typeface="Arial"/>
            </a:endParaRPr>
          </a:p>
        </p:txBody>
      </p:sp>
    </p:spTree>
    <p:extLst>
      <p:ext uri="{BB962C8B-B14F-4D97-AF65-F5344CB8AC3E}">
        <p14:creationId xmlns:p14="http://schemas.microsoft.com/office/powerpoint/2010/main" val="207105719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7" name="PlaceHolder 1"/>
          <p:cNvSpPr>
            <a:spLocks noGrp="1"/>
          </p:cNvSpPr>
          <p:nvPr>
            <p:ph type="title"/>
          </p:nvPr>
        </p:nvSpPr>
        <p:spPr>
          <a:xfrm>
            <a:off x="609127" y="273423"/>
            <a:ext cx="10971249" cy="1144195"/>
          </a:xfrm>
          <a:prstGeom prst="rect">
            <a:avLst/>
          </a:prstGeom>
        </p:spPr>
        <p:txBody>
          <a:bodyPr lIns="0" tIns="0" rIns="0" bIns="0" anchor="ctr">
            <a:noAutofit/>
          </a:bodyPr>
          <a:lstStyle/>
          <a:p>
            <a:endParaRPr lang="en-US" sz="1983" b="0" strike="noStrike" spc="-1">
              <a:solidFill>
                <a:srgbClr val="000000"/>
              </a:solidFill>
              <a:latin typeface="Arial"/>
            </a:endParaRPr>
          </a:p>
        </p:txBody>
      </p:sp>
      <p:sp>
        <p:nvSpPr>
          <p:cNvPr id="48" name="PlaceHolder 2"/>
          <p:cNvSpPr>
            <a:spLocks noGrp="1"/>
          </p:cNvSpPr>
          <p:nvPr>
            <p:ph type="body"/>
          </p:nvPr>
        </p:nvSpPr>
        <p:spPr>
          <a:xfrm>
            <a:off x="609127" y="1603963"/>
            <a:ext cx="5354133" cy="3976819"/>
          </a:xfrm>
          <a:prstGeom prst="rect">
            <a:avLst/>
          </a:prstGeom>
        </p:spPr>
        <p:txBody>
          <a:bodyPr lIns="0" tIns="0" rIns="0" bIns="0">
            <a:normAutofit/>
          </a:bodyPr>
          <a:lstStyle/>
          <a:p>
            <a:endParaRPr lang="en-US" sz="2806" b="0" strike="noStrike" spc="-1">
              <a:solidFill>
                <a:srgbClr val="000000"/>
              </a:solidFill>
              <a:latin typeface="Arial"/>
            </a:endParaRPr>
          </a:p>
        </p:txBody>
      </p:sp>
      <p:sp>
        <p:nvSpPr>
          <p:cNvPr id="49" name="PlaceHolder 3"/>
          <p:cNvSpPr>
            <a:spLocks noGrp="1"/>
          </p:cNvSpPr>
          <p:nvPr>
            <p:ph type="body"/>
          </p:nvPr>
        </p:nvSpPr>
        <p:spPr>
          <a:xfrm>
            <a:off x="6231467" y="1603963"/>
            <a:ext cx="5354133" cy="3976819"/>
          </a:xfrm>
          <a:prstGeom prst="rect">
            <a:avLst/>
          </a:prstGeom>
        </p:spPr>
        <p:txBody>
          <a:bodyPr lIns="0" tIns="0" rIns="0" bIns="0">
            <a:normAutofit/>
          </a:bodyPr>
          <a:lstStyle/>
          <a:p>
            <a:endParaRPr lang="en-US" sz="2806" b="0" strike="noStrike" spc="-1">
              <a:solidFill>
                <a:srgbClr val="000000"/>
              </a:solidFill>
              <a:latin typeface="Arial"/>
            </a:endParaRPr>
          </a:p>
        </p:txBody>
      </p:sp>
    </p:spTree>
    <p:extLst>
      <p:ext uri="{BB962C8B-B14F-4D97-AF65-F5344CB8AC3E}">
        <p14:creationId xmlns:p14="http://schemas.microsoft.com/office/powerpoint/2010/main" val="23605414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0" name="PlaceHolder 1"/>
          <p:cNvSpPr>
            <a:spLocks noGrp="1"/>
          </p:cNvSpPr>
          <p:nvPr>
            <p:ph type="title"/>
          </p:nvPr>
        </p:nvSpPr>
        <p:spPr>
          <a:xfrm>
            <a:off x="609127" y="273423"/>
            <a:ext cx="10971249" cy="1144195"/>
          </a:xfrm>
          <a:prstGeom prst="rect">
            <a:avLst/>
          </a:prstGeom>
        </p:spPr>
        <p:txBody>
          <a:bodyPr lIns="0" tIns="0" rIns="0" bIns="0" anchor="ctr">
            <a:noAutofit/>
          </a:bodyPr>
          <a:lstStyle/>
          <a:p>
            <a:endParaRPr lang="en-US" sz="1983" b="0" strike="noStrike" spc="-1">
              <a:solidFill>
                <a:srgbClr val="000000"/>
              </a:solidFill>
              <a:latin typeface="Arial"/>
            </a:endParaRPr>
          </a:p>
        </p:txBody>
      </p:sp>
    </p:spTree>
    <p:extLst>
      <p:ext uri="{BB962C8B-B14F-4D97-AF65-F5344CB8AC3E}">
        <p14:creationId xmlns:p14="http://schemas.microsoft.com/office/powerpoint/2010/main" val="198149032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1" name="PlaceHolder 1"/>
          <p:cNvSpPr>
            <a:spLocks noGrp="1"/>
          </p:cNvSpPr>
          <p:nvPr>
            <p:ph type="subTitle"/>
          </p:nvPr>
        </p:nvSpPr>
        <p:spPr>
          <a:xfrm>
            <a:off x="609127" y="273422"/>
            <a:ext cx="10971249" cy="5305183"/>
          </a:xfrm>
          <a:prstGeom prst="rect">
            <a:avLst/>
          </a:prstGeom>
        </p:spPr>
        <p:txBody>
          <a:bodyPr lIns="0" tIns="0" rIns="0" bIns="0" anchor="ctr">
            <a:noAutofit/>
          </a:bodyPr>
          <a:lstStyle/>
          <a:p>
            <a:pPr algn="ctr"/>
            <a:endParaRPr lang="en-US" sz="3870" b="0" strike="noStrike" spc="-1">
              <a:latin typeface="Arial"/>
            </a:endParaRPr>
          </a:p>
        </p:txBody>
      </p:sp>
    </p:spTree>
    <p:extLst>
      <p:ext uri="{BB962C8B-B14F-4D97-AF65-F5344CB8AC3E}">
        <p14:creationId xmlns:p14="http://schemas.microsoft.com/office/powerpoint/2010/main" val="329864202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2" name="PlaceHolder 1"/>
          <p:cNvSpPr>
            <a:spLocks noGrp="1"/>
          </p:cNvSpPr>
          <p:nvPr>
            <p:ph type="title"/>
          </p:nvPr>
        </p:nvSpPr>
        <p:spPr>
          <a:xfrm>
            <a:off x="609127" y="273423"/>
            <a:ext cx="10971249" cy="1144195"/>
          </a:xfrm>
          <a:prstGeom prst="rect">
            <a:avLst/>
          </a:prstGeom>
        </p:spPr>
        <p:txBody>
          <a:bodyPr lIns="0" tIns="0" rIns="0" bIns="0" anchor="ctr">
            <a:noAutofit/>
          </a:bodyPr>
          <a:lstStyle/>
          <a:p>
            <a:endParaRPr lang="en-US" sz="1983" b="0" strike="noStrike" spc="-1">
              <a:solidFill>
                <a:srgbClr val="000000"/>
              </a:solidFill>
              <a:latin typeface="Arial"/>
            </a:endParaRPr>
          </a:p>
        </p:txBody>
      </p:sp>
      <p:sp>
        <p:nvSpPr>
          <p:cNvPr id="53" name="PlaceHolder 2"/>
          <p:cNvSpPr>
            <a:spLocks noGrp="1"/>
          </p:cNvSpPr>
          <p:nvPr>
            <p:ph type="body"/>
          </p:nvPr>
        </p:nvSpPr>
        <p:spPr>
          <a:xfrm>
            <a:off x="609127" y="1603963"/>
            <a:ext cx="5354133" cy="1896543"/>
          </a:xfrm>
          <a:prstGeom prst="rect">
            <a:avLst/>
          </a:prstGeom>
        </p:spPr>
        <p:txBody>
          <a:bodyPr lIns="0" tIns="0" rIns="0" bIns="0">
            <a:normAutofit/>
          </a:bodyPr>
          <a:lstStyle/>
          <a:p>
            <a:endParaRPr lang="en-US" sz="2806" b="0" strike="noStrike" spc="-1">
              <a:solidFill>
                <a:srgbClr val="000000"/>
              </a:solidFill>
              <a:latin typeface="Arial"/>
            </a:endParaRPr>
          </a:p>
        </p:txBody>
      </p:sp>
      <p:sp>
        <p:nvSpPr>
          <p:cNvPr id="54" name="PlaceHolder 3"/>
          <p:cNvSpPr>
            <a:spLocks noGrp="1"/>
          </p:cNvSpPr>
          <p:nvPr>
            <p:ph type="body"/>
          </p:nvPr>
        </p:nvSpPr>
        <p:spPr>
          <a:xfrm>
            <a:off x="6231467" y="1603963"/>
            <a:ext cx="5354133" cy="3976819"/>
          </a:xfrm>
          <a:prstGeom prst="rect">
            <a:avLst/>
          </a:prstGeom>
        </p:spPr>
        <p:txBody>
          <a:bodyPr lIns="0" tIns="0" rIns="0" bIns="0">
            <a:normAutofit/>
          </a:bodyPr>
          <a:lstStyle/>
          <a:p>
            <a:endParaRPr lang="en-US" sz="2806" b="0" strike="noStrike" spc="-1">
              <a:solidFill>
                <a:srgbClr val="000000"/>
              </a:solidFill>
              <a:latin typeface="Arial"/>
            </a:endParaRPr>
          </a:p>
        </p:txBody>
      </p:sp>
      <p:sp>
        <p:nvSpPr>
          <p:cNvPr id="55" name="PlaceHolder 4"/>
          <p:cNvSpPr>
            <a:spLocks noGrp="1"/>
          </p:cNvSpPr>
          <p:nvPr>
            <p:ph type="body"/>
          </p:nvPr>
        </p:nvSpPr>
        <p:spPr>
          <a:xfrm>
            <a:off x="609127" y="3681191"/>
            <a:ext cx="5354133" cy="1896543"/>
          </a:xfrm>
          <a:prstGeom prst="rect">
            <a:avLst/>
          </a:prstGeom>
        </p:spPr>
        <p:txBody>
          <a:bodyPr lIns="0" tIns="0" rIns="0" bIns="0">
            <a:normAutofit/>
          </a:bodyPr>
          <a:lstStyle/>
          <a:p>
            <a:endParaRPr lang="en-US" sz="2806" b="0" strike="noStrike" spc="-1">
              <a:solidFill>
                <a:srgbClr val="000000"/>
              </a:solidFill>
              <a:latin typeface="Arial"/>
            </a:endParaRPr>
          </a:p>
        </p:txBody>
      </p:sp>
    </p:spTree>
    <p:extLst>
      <p:ext uri="{BB962C8B-B14F-4D97-AF65-F5344CB8AC3E}">
        <p14:creationId xmlns:p14="http://schemas.microsoft.com/office/powerpoint/2010/main" val="252575990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6" name="PlaceHolder 1"/>
          <p:cNvSpPr>
            <a:spLocks noGrp="1"/>
          </p:cNvSpPr>
          <p:nvPr>
            <p:ph type="title"/>
          </p:nvPr>
        </p:nvSpPr>
        <p:spPr>
          <a:xfrm>
            <a:off x="609127" y="273423"/>
            <a:ext cx="10971249" cy="1144195"/>
          </a:xfrm>
          <a:prstGeom prst="rect">
            <a:avLst/>
          </a:prstGeom>
        </p:spPr>
        <p:txBody>
          <a:bodyPr lIns="0" tIns="0" rIns="0" bIns="0" anchor="ctr">
            <a:noAutofit/>
          </a:bodyPr>
          <a:lstStyle/>
          <a:p>
            <a:endParaRPr lang="en-US" sz="1983" b="0" strike="noStrike" spc="-1">
              <a:solidFill>
                <a:srgbClr val="000000"/>
              </a:solidFill>
              <a:latin typeface="Arial"/>
            </a:endParaRPr>
          </a:p>
        </p:txBody>
      </p:sp>
      <p:sp>
        <p:nvSpPr>
          <p:cNvPr id="57" name="PlaceHolder 2"/>
          <p:cNvSpPr>
            <a:spLocks noGrp="1"/>
          </p:cNvSpPr>
          <p:nvPr>
            <p:ph type="body"/>
          </p:nvPr>
        </p:nvSpPr>
        <p:spPr>
          <a:xfrm>
            <a:off x="609127" y="1603963"/>
            <a:ext cx="5354133" cy="3976819"/>
          </a:xfrm>
          <a:prstGeom prst="rect">
            <a:avLst/>
          </a:prstGeom>
        </p:spPr>
        <p:txBody>
          <a:bodyPr lIns="0" tIns="0" rIns="0" bIns="0">
            <a:normAutofit/>
          </a:bodyPr>
          <a:lstStyle/>
          <a:p>
            <a:endParaRPr lang="en-US" sz="2806" b="0" strike="noStrike" spc="-1">
              <a:solidFill>
                <a:srgbClr val="000000"/>
              </a:solidFill>
              <a:latin typeface="Arial"/>
            </a:endParaRPr>
          </a:p>
        </p:txBody>
      </p:sp>
      <p:sp>
        <p:nvSpPr>
          <p:cNvPr id="58" name="PlaceHolder 3"/>
          <p:cNvSpPr>
            <a:spLocks noGrp="1"/>
          </p:cNvSpPr>
          <p:nvPr>
            <p:ph type="body"/>
          </p:nvPr>
        </p:nvSpPr>
        <p:spPr>
          <a:xfrm>
            <a:off x="6231467" y="1603963"/>
            <a:ext cx="5354133" cy="1896543"/>
          </a:xfrm>
          <a:prstGeom prst="rect">
            <a:avLst/>
          </a:prstGeom>
        </p:spPr>
        <p:txBody>
          <a:bodyPr lIns="0" tIns="0" rIns="0" bIns="0">
            <a:normAutofit/>
          </a:bodyPr>
          <a:lstStyle/>
          <a:p>
            <a:endParaRPr lang="en-US" sz="2806" b="0" strike="noStrike" spc="-1">
              <a:solidFill>
                <a:srgbClr val="000000"/>
              </a:solidFill>
              <a:latin typeface="Arial"/>
            </a:endParaRPr>
          </a:p>
        </p:txBody>
      </p:sp>
      <p:sp>
        <p:nvSpPr>
          <p:cNvPr id="59" name="PlaceHolder 4"/>
          <p:cNvSpPr>
            <a:spLocks noGrp="1"/>
          </p:cNvSpPr>
          <p:nvPr>
            <p:ph type="body"/>
          </p:nvPr>
        </p:nvSpPr>
        <p:spPr>
          <a:xfrm>
            <a:off x="6231467" y="3681191"/>
            <a:ext cx="5354133" cy="1896543"/>
          </a:xfrm>
          <a:prstGeom prst="rect">
            <a:avLst/>
          </a:prstGeom>
        </p:spPr>
        <p:txBody>
          <a:bodyPr lIns="0" tIns="0" rIns="0" bIns="0">
            <a:normAutofit/>
          </a:bodyPr>
          <a:lstStyle/>
          <a:p>
            <a:endParaRPr lang="en-US" sz="2806" b="0" strike="noStrike" spc="-1">
              <a:solidFill>
                <a:srgbClr val="000000"/>
              </a:solidFill>
              <a:latin typeface="Arial"/>
            </a:endParaRPr>
          </a:p>
        </p:txBody>
      </p:sp>
    </p:spTree>
    <p:extLst>
      <p:ext uri="{BB962C8B-B14F-4D97-AF65-F5344CB8AC3E}">
        <p14:creationId xmlns:p14="http://schemas.microsoft.com/office/powerpoint/2010/main" val="61485328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0" name="PlaceHolder 1"/>
          <p:cNvSpPr>
            <a:spLocks noGrp="1"/>
          </p:cNvSpPr>
          <p:nvPr>
            <p:ph type="title"/>
          </p:nvPr>
        </p:nvSpPr>
        <p:spPr>
          <a:xfrm>
            <a:off x="609127" y="273423"/>
            <a:ext cx="10971249" cy="1144195"/>
          </a:xfrm>
          <a:prstGeom prst="rect">
            <a:avLst/>
          </a:prstGeom>
        </p:spPr>
        <p:txBody>
          <a:bodyPr lIns="0" tIns="0" rIns="0" bIns="0" anchor="ctr">
            <a:noAutofit/>
          </a:bodyPr>
          <a:lstStyle/>
          <a:p>
            <a:endParaRPr lang="en-US" sz="1983" b="0" strike="noStrike" spc="-1">
              <a:solidFill>
                <a:srgbClr val="000000"/>
              </a:solidFill>
              <a:latin typeface="Arial"/>
            </a:endParaRPr>
          </a:p>
        </p:txBody>
      </p:sp>
      <p:sp>
        <p:nvSpPr>
          <p:cNvPr id="61" name="PlaceHolder 2"/>
          <p:cNvSpPr>
            <a:spLocks noGrp="1"/>
          </p:cNvSpPr>
          <p:nvPr>
            <p:ph type="body"/>
          </p:nvPr>
        </p:nvSpPr>
        <p:spPr>
          <a:xfrm>
            <a:off x="609127" y="1603963"/>
            <a:ext cx="5354133" cy="1896543"/>
          </a:xfrm>
          <a:prstGeom prst="rect">
            <a:avLst/>
          </a:prstGeom>
        </p:spPr>
        <p:txBody>
          <a:bodyPr lIns="0" tIns="0" rIns="0" bIns="0">
            <a:normAutofit/>
          </a:bodyPr>
          <a:lstStyle/>
          <a:p>
            <a:endParaRPr lang="en-US" sz="2806" b="0" strike="noStrike" spc="-1">
              <a:solidFill>
                <a:srgbClr val="000000"/>
              </a:solidFill>
              <a:latin typeface="Arial"/>
            </a:endParaRPr>
          </a:p>
        </p:txBody>
      </p:sp>
      <p:sp>
        <p:nvSpPr>
          <p:cNvPr id="62" name="PlaceHolder 3"/>
          <p:cNvSpPr>
            <a:spLocks noGrp="1"/>
          </p:cNvSpPr>
          <p:nvPr>
            <p:ph type="body"/>
          </p:nvPr>
        </p:nvSpPr>
        <p:spPr>
          <a:xfrm>
            <a:off x="6231467" y="1603963"/>
            <a:ext cx="5354133" cy="1896543"/>
          </a:xfrm>
          <a:prstGeom prst="rect">
            <a:avLst/>
          </a:prstGeom>
        </p:spPr>
        <p:txBody>
          <a:bodyPr lIns="0" tIns="0" rIns="0" bIns="0">
            <a:normAutofit/>
          </a:bodyPr>
          <a:lstStyle/>
          <a:p>
            <a:endParaRPr lang="en-US" sz="2806" b="0" strike="noStrike" spc="-1">
              <a:solidFill>
                <a:srgbClr val="000000"/>
              </a:solidFill>
              <a:latin typeface="Arial"/>
            </a:endParaRPr>
          </a:p>
        </p:txBody>
      </p:sp>
      <p:sp>
        <p:nvSpPr>
          <p:cNvPr id="63" name="PlaceHolder 4"/>
          <p:cNvSpPr>
            <a:spLocks noGrp="1"/>
          </p:cNvSpPr>
          <p:nvPr>
            <p:ph type="body"/>
          </p:nvPr>
        </p:nvSpPr>
        <p:spPr>
          <a:xfrm>
            <a:off x="609127" y="3681191"/>
            <a:ext cx="10971684" cy="1896543"/>
          </a:xfrm>
          <a:prstGeom prst="rect">
            <a:avLst/>
          </a:prstGeom>
        </p:spPr>
        <p:txBody>
          <a:bodyPr lIns="0" tIns="0" rIns="0" bIns="0">
            <a:normAutofit/>
          </a:bodyPr>
          <a:lstStyle/>
          <a:p>
            <a:endParaRPr lang="en-US" sz="2806" b="0" strike="noStrike" spc="-1">
              <a:solidFill>
                <a:srgbClr val="000000"/>
              </a:solidFill>
              <a:latin typeface="Arial"/>
            </a:endParaRPr>
          </a:p>
        </p:txBody>
      </p:sp>
    </p:spTree>
    <p:extLst>
      <p:ext uri="{BB962C8B-B14F-4D97-AF65-F5344CB8AC3E}">
        <p14:creationId xmlns:p14="http://schemas.microsoft.com/office/powerpoint/2010/main" val="426714499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609127" y="273423"/>
            <a:ext cx="10971249" cy="1144195"/>
          </a:xfrm>
          <a:prstGeom prst="rect">
            <a:avLst/>
          </a:prstGeom>
        </p:spPr>
        <p:txBody>
          <a:bodyPr lIns="0" tIns="0" rIns="0" bIns="0" anchor="ctr">
            <a:noAutofit/>
          </a:bodyPr>
          <a:lstStyle/>
          <a:p>
            <a:endParaRPr lang="en-US" sz="1983" b="0" strike="noStrike" spc="-1">
              <a:solidFill>
                <a:srgbClr val="000000"/>
              </a:solidFill>
              <a:latin typeface="Arial"/>
            </a:endParaRPr>
          </a:p>
        </p:txBody>
      </p:sp>
      <p:sp>
        <p:nvSpPr>
          <p:cNvPr id="65" name="PlaceHolder 2"/>
          <p:cNvSpPr>
            <a:spLocks noGrp="1"/>
          </p:cNvSpPr>
          <p:nvPr>
            <p:ph type="body"/>
          </p:nvPr>
        </p:nvSpPr>
        <p:spPr>
          <a:xfrm>
            <a:off x="609127" y="1603963"/>
            <a:ext cx="10971684" cy="1896543"/>
          </a:xfrm>
          <a:prstGeom prst="rect">
            <a:avLst/>
          </a:prstGeom>
        </p:spPr>
        <p:txBody>
          <a:bodyPr lIns="0" tIns="0" rIns="0" bIns="0">
            <a:normAutofit/>
          </a:bodyPr>
          <a:lstStyle/>
          <a:p>
            <a:endParaRPr lang="en-US" sz="2806" b="0" strike="noStrike" spc="-1">
              <a:solidFill>
                <a:srgbClr val="000000"/>
              </a:solidFill>
              <a:latin typeface="Arial"/>
            </a:endParaRPr>
          </a:p>
        </p:txBody>
      </p:sp>
      <p:sp>
        <p:nvSpPr>
          <p:cNvPr id="66" name="PlaceHolder 3"/>
          <p:cNvSpPr>
            <a:spLocks noGrp="1"/>
          </p:cNvSpPr>
          <p:nvPr>
            <p:ph type="body"/>
          </p:nvPr>
        </p:nvSpPr>
        <p:spPr>
          <a:xfrm>
            <a:off x="609127" y="3681191"/>
            <a:ext cx="10971684" cy="1896543"/>
          </a:xfrm>
          <a:prstGeom prst="rect">
            <a:avLst/>
          </a:prstGeom>
        </p:spPr>
        <p:txBody>
          <a:bodyPr lIns="0" tIns="0" rIns="0" bIns="0">
            <a:normAutofit/>
          </a:bodyPr>
          <a:lstStyle/>
          <a:p>
            <a:endParaRPr lang="en-US" sz="2806" b="0" strike="noStrike" spc="-1">
              <a:solidFill>
                <a:srgbClr val="000000"/>
              </a:solidFill>
              <a:latin typeface="Arial"/>
            </a:endParaRPr>
          </a:p>
        </p:txBody>
      </p:sp>
    </p:spTree>
    <p:extLst>
      <p:ext uri="{BB962C8B-B14F-4D97-AF65-F5344CB8AC3E}">
        <p14:creationId xmlns:p14="http://schemas.microsoft.com/office/powerpoint/2010/main" val="10532271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33"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34"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35"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36"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37"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38"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3390" b="0" strike="noStrike" spc="-1">
              <a:solidFill>
                <a:srgbClr val="000000"/>
              </a:solidFill>
              <a:latin typeface="Arial"/>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609127" y="273423"/>
            <a:ext cx="10971249" cy="1144195"/>
          </a:xfrm>
          <a:prstGeom prst="rect">
            <a:avLst/>
          </a:prstGeom>
        </p:spPr>
        <p:txBody>
          <a:bodyPr lIns="0" tIns="0" rIns="0" bIns="0" anchor="ctr">
            <a:noAutofit/>
          </a:bodyPr>
          <a:lstStyle/>
          <a:p>
            <a:endParaRPr lang="en-US" sz="1983" b="0" strike="noStrike" spc="-1">
              <a:solidFill>
                <a:srgbClr val="000000"/>
              </a:solidFill>
              <a:latin typeface="Arial"/>
            </a:endParaRPr>
          </a:p>
        </p:txBody>
      </p:sp>
      <p:sp>
        <p:nvSpPr>
          <p:cNvPr id="68" name="PlaceHolder 2"/>
          <p:cNvSpPr>
            <a:spLocks noGrp="1"/>
          </p:cNvSpPr>
          <p:nvPr>
            <p:ph type="body"/>
          </p:nvPr>
        </p:nvSpPr>
        <p:spPr>
          <a:xfrm>
            <a:off x="609127" y="1603963"/>
            <a:ext cx="5354133" cy="1896543"/>
          </a:xfrm>
          <a:prstGeom prst="rect">
            <a:avLst/>
          </a:prstGeom>
        </p:spPr>
        <p:txBody>
          <a:bodyPr lIns="0" tIns="0" rIns="0" bIns="0">
            <a:normAutofit/>
          </a:bodyPr>
          <a:lstStyle/>
          <a:p>
            <a:endParaRPr lang="en-US" sz="2806" b="0" strike="noStrike" spc="-1">
              <a:solidFill>
                <a:srgbClr val="000000"/>
              </a:solidFill>
              <a:latin typeface="Arial"/>
            </a:endParaRPr>
          </a:p>
        </p:txBody>
      </p:sp>
      <p:sp>
        <p:nvSpPr>
          <p:cNvPr id="69" name="PlaceHolder 3"/>
          <p:cNvSpPr>
            <a:spLocks noGrp="1"/>
          </p:cNvSpPr>
          <p:nvPr>
            <p:ph type="body"/>
          </p:nvPr>
        </p:nvSpPr>
        <p:spPr>
          <a:xfrm>
            <a:off x="6231467" y="1603963"/>
            <a:ext cx="5354133" cy="1896543"/>
          </a:xfrm>
          <a:prstGeom prst="rect">
            <a:avLst/>
          </a:prstGeom>
        </p:spPr>
        <p:txBody>
          <a:bodyPr lIns="0" tIns="0" rIns="0" bIns="0">
            <a:normAutofit/>
          </a:bodyPr>
          <a:lstStyle/>
          <a:p>
            <a:endParaRPr lang="en-US" sz="2806" b="0" strike="noStrike" spc="-1">
              <a:solidFill>
                <a:srgbClr val="000000"/>
              </a:solidFill>
              <a:latin typeface="Arial"/>
            </a:endParaRPr>
          </a:p>
        </p:txBody>
      </p:sp>
      <p:sp>
        <p:nvSpPr>
          <p:cNvPr id="70" name="PlaceHolder 4"/>
          <p:cNvSpPr>
            <a:spLocks noGrp="1"/>
          </p:cNvSpPr>
          <p:nvPr>
            <p:ph type="body"/>
          </p:nvPr>
        </p:nvSpPr>
        <p:spPr>
          <a:xfrm>
            <a:off x="609127" y="3681191"/>
            <a:ext cx="5354133" cy="1896543"/>
          </a:xfrm>
          <a:prstGeom prst="rect">
            <a:avLst/>
          </a:prstGeom>
        </p:spPr>
        <p:txBody>
          <a:bodyPr lIns="0" tIns="0" rIns="0" bIns="0">
            <a:normAutofit/>
          </a:bodyPr>
          <a:lstStyle/>
          <a:p>
            <a:endParaRPr lang="en-US" sz="2806" b="0" strike="noStrike" spc="-1">
              <a:solidFill>
                <a:srgbClr val="000000"/>
              </a:solidFill>
              <a:latin typeface="Arial"/>
            </a:endParaRPr>
          </a:p>
        </p:txBody>
      </p:sp>
      <p:sp>
        <p:nvSpPr>
          <p:cNvPr id="71" name="PlaceHolder 5"/>
          <p:cNvSpPr>
            <a:spLocks noGrp="1"/>
          </p:cNvSpPr>
          <p:nvPr>
            <p:ph type="body"/>
          </p:nvPr>
        </p:nvSpPr>
        <p:spPr>
          <a:xfrm>
            <a:off x="6231467" y="3681191"/>
            <a:ext cx="5354133" cy="1896543"/>
          </a:xfrm>
          <a:prstGeom prst="rect">
            <a:avLst/>
          </a:prstGeom>
        </p:spPr>
        <p:txBody>
          <a:bodyPr lIns="0" tIns="0" rIns="0" bIns="0">
            <a:normAutofit/>
          </a:bodyPr>
          <a:lstStyle/>
          <a:p>
            <a:endParaRPr lang="en-US" sz="2806" b="0" strike="noStrike" spc="-1">
              <a:solidFill>
                <a:srgbClr val="000000"/>
              </a:solidFill>
              <a:latin typeface="Arial"/>
            </a:endParaRPr>
          </a:p>
        </p:txBody>
      </p:sp>
    </p:spTree>
    <p:extLst>
      <p:ext uri="{BB962C8B-B14F-4D97-AF65-F5344CB8AC3E}">
        <p14:creationId xmlns:p14="http://schemas.microsoft.com/office/powerpoint/2010/main" val="19890201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2" name="PlaceHolder 1"/>
          <p:cNvSpPr>
            <a:spLocks noGrp="1"/>
          </p:cNvSpPr>
          <p:nvPr>
            <p:ph type="title"/>
          </p:nvPr>
        </p:nvSpPr>
        <p:spPr>
          <a:xfrm>
            <a:off x="609127" y="273423"/>
            <a:ext cx="10971249" cy="1144195"/>
          </a:xfrm>
          <a:prstGeom prst="rect">
            <a:avLst/>
          </a:prstGeom>
        </p:spPr>
        <p:txBody>
          <a:bodyPr lIns="0" tIns="0" rIns="0" bIns="0" anchor="ctr">
            <a:noAutofit/>
          </a:bodyPr>
          <a:lstStyle/>
          <a:p>
            <a:endParaRPr lang="en-US" sz="1983" b="0" strike="noStrike" spc="-1">
              <a:solidFill>
                <a:srgbClr val="000000"/>
              </a:solidFill>
              <a:latin typeface="Arial"/>
            </a:endParaRPr>
          </a:p>
        </p:txBody>
      </p:sp>
      <p:sp>
        <p:nvSpPr>
          <p:cNvPr id="73" name="PlaceHolder 2"/>
          <p:cNvSpPr>
            <a:spLocks noGrp="1"/>
          </p:cNvSpPr>
          <p:nvPr>
            <p:ph type="body"/>
          </p:nvPr>
        </p:nvSpPr>
        <p:spPr>
          <a:xfrm>
            <a:off x="609127" y="1603963"/>
            <a:ext cx="3532413" cy="1896543"/>
          </a:xfrm>
          <a:prstGeom prst="rect">
            <a:avLst/>
          </a:prstGeom>
        </p:spPr>
        <p:txBody>
          <a:bodyPr lIns="0" tIns="0" rIns="0" bIns="0">
            <a:normAutofit/>
          </a:bodyPr>
          <a:lstStyle/>
          <a:p>
            <a:endParaRPr lang="en-US" sz="2806" b="0" strike="noStrike" spc="-1">
              <a:solidFill>
                <a:srgbClr val="000000"/>
              </a:solidFill>
              <a:latin typeface="Arial"/>
            </a:endParaRPr>
          </a:p>
        </p:txBody>
      </p:sp>
      <p:sp>
        <p:nvSpPr>
          <p:cNvPr id="74" name="PlaceHolder 3"/>
          <p:cNvSpPr>
            <a:spLocks noGrp="1"/>
          </p:cNvSpPr>
          <p:nvPr>
            <p:ph type="body"/>
          </p:nvPr>
        </p:nvSpPr>
        <p:spPr>
          <a:xfrm>
            <a:off x="4318748" y="1603963"/>
            <a:ext cx="3532413" cy="1896543"/>
          </a:xfrm>
          <a:prstGeom prst="rect">
            <a:avLst/>
          </a:prstGeom>
        </p:spPr>
        <p:txBody>
          <a:bodyPr lIns="0" tIns="0" rIns="0" bIns="0">
            <a:normAutofit/>
          </a:bodyPr>
          <a:lstStyle/>
          <a:p>
            <a:endParaRPr lang="en-US" sz="2806" b="0" strike="noStrike" spc="-1">
              <a:solidFill>
                <a:srgbClr val="000000"/>
              </a:solidFill>
              <a:latin typeface="Arial"/>
            </a:endParaRPr>
          </a:p>
        </p:txBody>
      </p:sp>
      <p:sp>
        <p:nvSpPr>
          <p:cNvPr id="75" name="PlaceHolder 4"/>
          <p:cNvSpPr>
            <a:spLocks noGrp="1"/>
          </p:cNvSpPr>
          <p:nvPr>
            <p:ph type="body"/>
          </p:nvPr>
        </p:nvSpPr>
        <p:spPr>
          <a:xfrm>
            <a:off x="8027934" y="1603963"/>
            <a:ext cx="3532413" cy="1896543"/>
          </a:xfrm>
          <a:prstGeom prst="rect">
            <a:avLst/>
          </a:prstGeom>
        </p:spPr>
        <p:txBody>
          <a:bodyPr lIns="0" tIns="0" rIns="0" bIns="0">
            <a:normAutofit/>
          </a:bodyPr>
          <a:lstStyle/>
          <a:p>
            <a:endParaRPr lang="en-US" sz="2806" b="0" strike="noStrike" spc="-1">
              <a:solidFill>
                <a:srgbClr val="000000"/>
              </a:solidFill>
              <a:latin typeface="Arial"/>
            </a:endParaRPr>
          </a:p>
        </p:txBody>
      </p:sp>
      <p:sp>
        <p:nvSpPr>
          <p:cNvPr id="76" name="PlaceHolder 5"/>
          <p:cNvSpPr>
            <a:spLocks noGrp="1"/>
          </p:cNvSpPr>
          <p:nvPr>
            <p:ph type="body"/>
          </p:nvPr>
        </p:nvSpPr>
        <p:spPr>
          <a:xfrm>
            <a:off x="609127" y="3681191"/>
            <a:ext cx="3532413" cy="1896543"/>
          </a:xfrm>
          <a:prstGeom prst="rect">
            <a:avLst/>
          </a:prstGeom>
        </p:spPr>
        <p:txBody>
          <a:bodyPr lIns="0" tIns="0" rIns="0" bIns="0">
            <a:normAutofit/>
          </a:bodyPr>
          <a:lstStyle/>
          <a:p>
            <a:endParaRPr lang="en-US" sz="2806" b="0" strike="noStrike" spc="-1">
              <a:solidFill>
                <a:srgbClr val="000000"/>
              </a:solidFill>
              <a:latin typeface="Arial"/>
            </a:endParaRPr>
          </a:p>
        </p:txBody>
      </p:sp>
      <p:sp>
        <p:nvSpPr>
          <p:cNvPr id="77" name="PlaceHolder 6"/>
          <p:cNvSpPr>
            <a:spLocks noGrp="1"/>
          </p:cNvSpPr>
          <p:nvPr>
            <p:ph type="body"/>
          </p:nvPr>
        </p:nvSpPr>
        <p:spPr>
          <a:xfrm>
            <a:off x="4318748" y="3681191"/>
            <a:ext cx="3532413" cy="1896543"/>
          </a:xfrm>
          <a:prstGeom prst="rect">
            <a:avLst/>
          </a:prstGeom>
        </p:spPr>
        <p:txBody>
          <a:bodyPr lIns="0" tIns="0" rIns="0" bIns="0">
            <a:normAutofit/>
          </a:bodyPr>
          <a:lstStyle/>
          <a:p>
            <a:endParaRPr lang="en-US" sz="2806" b="0" strike="noStrike" spc="-1">
              <a:solidFill>
                <a:srgbClr val="000000"/>
              </a:solidFill>
              <a:latin typeface="Arial"/>
            </a:endParaRPr>
          </a:p>
        </p:txBody>
      </p:sp>
      <p:sp>
        <p:nvSpPr>
          <p:cNvPr id="78" name="PlaceHolder 7"/>
          <p:cNvSpPr>
            <a:spLocks noGrp="1"/>
          </p:cNvSpPr>
          <p:nvPr>
            <p:ph type="body"/>
          </p:nvPr>
        </p:nvSpPr>
        <p:spPr>
          <a:xfrm>
            <a:off x="8027934" y="3681191"/>
            <a:ext cx="3532413" cy="1896543"/>
          </a:xfrm>
          <a:prstGeom prst="rect">
            <a:avLst/>
          </a:prstGeom>
        </p:spPr>
        <p:txBody>
          <a:bodyPr lIns="0" tIns="0" rIns="0" bIns="0">
            <a:normAutofit/>
          </a:bodyPr>
          <a:lstStyle/>
          <a:p>
            <a:endParaRPr lang="en-US" sz="2806" b="0" strike="noStrike" spc="-1">
              <a:solidFill>
                <a:srgbClr val="000000"/>
              </a:solidFill>
              <a:latin typeface="Arial"/>
            </a:endParaRPr>
          </a:p>
        </p:txBody>
      </p:sp>
    </p:spTree>
    <p:extLst>
      <p:ext uri="{BB962C8B-B14F-4D97-AF65-F5344CB8AC3E}">
        <p14:creationId xmlns:p14="http://schemas.microsoft.com/office/powerpoint/2010/main" val="7870098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58A5447B-9980-4CF4-9D9A-E9427E1F09A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2164094"/>
      </p:ext>
    </p:extLst>
  </p:cSld>
  <p:clrMapOvr>
    <a:masterClrMapping/>
  </p:clrMapOvr>
  <p:transition>
    <p:cut/>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Layout personalizzato">
    <p:spTree>
      <p:nvGrpSpPr>
        <p:cNvPr id="1" name=""/>
        <p:cNvGrpSpPr/>
        <p:nvPr/>
      </p:nvGrpSpPr>
      <p:grpSpPr>
        <a:xfrm>
          <a:off x="0" y="0"/>
          <a:ext cx="0" cy="0"/>
          <a:chOff x="0" y="0"/>
          <a:chExt cx="0" cy="0"/>
        </a:xfrm>
      </p:grpSpPr>
      <p:cxnSp>
        <p:nvCxnSpPr>
          <p:cNvPr id="4" name="Connettore 1 3">
            <a:extLst>
              <a:ext uri="{FF2B5EF4-FFF2-40B4-BE49-F238E27FC236}">
                <a16:creationId xmlns:a16="http://schemas.microsoft.com/office/drawing/2014/main" id="{7BB5D5B2-8EFB-4B75-B3B9-BE371F759453}"/>
              </a:ext>
            </a:extLst>
          </p:cNvPr>
          <p:cNvCxnSpPr/>
          <p:nvPr userDrawn="1"/>
        </p:nvCxnSpPr>
        <p:spPr>
          <a:xfrm>
            <a:off x="304800" y="1295400"/>
            <a:ext cx="1137920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olo 1"/>
          <p:cNvSpPr>
            <a:spLocks noGrp="1"/>
          </p:cNvSpPr>
          <p:nvPr>
            <p:ph type="title"/>
          </p:nvPr>
        </p:nvSpPr>
        <p:spPr>
          <a:xfrm>
            <a:off x="3860800" y="457200"/>
            <a:ext cx="7721600" cy="715962"/>
          </a:xfrm>
          <a:prstGeom prst="rect">
            <a:avLst/>
          </a:prstGeom>
        </p:spPr>
        <p:txBody>
          <a:bodyPr anchor="b" anchorCtr="0"/>
          <a:lstStyle>
            <a:lvl1pPr algn="r">
              <a:defRPr sz="2400" b="1">
                <a:solidFill>
                  <a:srgbClr val="0070C0"/>
                </a:solidFill>
                <a:latin typeface="Adobe Gothic Std B" pitchFamily="34" charset="-128"/>
                <a:ea typeface="Adobe Gothic Std B" pitchFamily="34" charset="-128"/>
              </a:defRPr>
            </a:lvl1pPr>
          </a:lstStyle>
          <a:p>
            <a:r>
              <a:rPr lang="it-IT" dirty="0"/>
              <a:t>Fare clic per modificare lo stile del titolo</a:t>
            </a:r>
            <a:endParaRPr lang="en-GB" dirty="0"/>
          </a:p>
        </p:txBody>
      </p:sp>
      <p:sp>
        <p:nvSpPr>
          <p:cNvPr id="6" name="Segnaposto testo 5"/>
          <p:cNvSpPr>
            <a:spLocks noGrp="1"/>
          </p:cNvSpPr>
          <p:nvPr>
            <p:ph type="body" sz="quarter" idx="10"/>
          </p:nvPr>
        </p:nvSpPr>
        <p:spPr>
          <a:xfrm>
            <a:off x="304800" y="1371600"/>
            <a:ext cx="11684000" cy="4343400"/>
          </a:xfrm>
          <a:prstGeom prst="rect">
            <a:avLst/>
          </a:prstGeom>
        </p:spPr>
        <p:txBody>
          <a:bodyPr/>
          <a:lstStyle>
            <a:lvl1pPr>
              <a:defRPr baseline="0">
                <a:solidFill>
                  <a:srgbClr val="0070C0"/>
                </a:solidFill>
              </a:defRPr>
            </a:lvl1pPr>
            <a:lvl2pPr>
              <a:defRPr baseline="0">
                <a:solidFill>
                  <a:srgbClr val="0070C0"/>
                </a:solidFill>
              </a:defRPr>
            </a:lvl2pPr>
            <a:lvl3pPr>
              <a:defRPr baseline="0">
                <a:solidFill>
                  <a:srgbClr val="0070C0"/>
                </a:solidFill>
              </a:defRPr>
            </a:lvl3pPr>
            <a:lvl4pPr>
              <a:defRPr>
                <a:solidFill>
                  <a:srgbClr val="0070C0"/>
                </a:solidFill>
              </a:defRPr>
            </a:lvl4pPr>
            <a:lvl5pPr>
              <a:defRPr>
                <a:solidFill>
                  <a:srgbClr val="0070C0"/>
                </a:solidFill>
              </a:defRPr>
            </a:lvl5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GB" dirty="0"/>
          </a:p>
        </p:txBody>
      </p:sp>
    </p:spTree>
    <p:extLst>
      <p:ext uri="{BB962C8B-B14F-4D97-AF65-F5344CB8AC3E}">
        <p14:creationId xmlns:p14="http://schemas.microsoft.com/office/powerpoint/2010/main" val="978256692"/>
      </p:ext>
    </p:extLst>
  </p:cSld>
  <p:clrMapOvr>
    <a:masterClrMapping/>
  </p:clrMapOvr>
  <p:transition>
    <p:cut/>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31D6F2-DD0A-4EAA-B220-81A19FFC25A4}"/>
              </a:ext>
            </a:extLst>
          </p:cNvPr>
          <p:cNvSpPr>
            <a:spLocks noGrp="1"/>
          </p:cNvSpPr>
          <p:nvPr>
            <p:ph type="dt" sz="half" idx="10"/>
          </p:nvPr>
        </p:nvSpPr>
        <p:spPr>
          <a:xfrm>
            <a:off x="838200" y="6356351"/>
            <a:ext cx="2743200" cy="365125"/>
          </a:xfrm>
          <a:prstGeom prst="rect">
            <a:avLst/>
          </a:prstGeom>
        </p:spPr>
        <p:txBody>
          <a:bodyPr/>
          <a:lstStyle>
            <a:lvl1pPr eaLnBrk="0" hangingPunct="0">
              <a:defRPr>
                <a:cs typeface="+mn-cs"/>
              </a:defRPr>
            </a:lvl1pPr>
          </a:lstStyle>
          <a:p>
            <a:pPr>
              <a:defRPr/>
            </a:pPr>
            <a:fld id="{25C9F83A-8F62-422E-BAFC-214E55F12F83}" type="datetimeFigureOut">
              <a:rPr lang="en-US"/>
              <a:pPr>
                <a:defRPr/>
              </a:pPr>
              <a:t>11/12/2020</a:t>
            </a:fld>
            <a:endParaRPr lang="en-US"/>
          </a:p>
        </p:txBody>
      </p:sp>
      <p:sp>
        <p:nvSpPr>
          <p:cNvPr id="5" name="Footer Placeholder 4">
            <a:extLst>
              <a:ext uri="{FF2B5EF4-FFF2-40B4-BE49-F238E27FC236}">
                <a16:creationId xmlns:a16="http://schemas.microsoft.com/office/drawing/2014/main" id="{14C0BF3F-DAFB-4C2A-95CB-6A573A1FA5C8}"/>
              </a:ext>
            </a:extLst>
          </p:cNvPr>
          <p:cNvSpPr>
            <a:spLocks noGrp="1"/>
          </p:cNvSpPr>
          <p:nvPr>
            <p:ph type="ftr" sz="quarter" idx="11"/>
          </p:nvPr>
        </p:nvSpPr>
        <p:spPr>
          <a:xfrm>
            <a:off x="4038600" y="6356351"/>
            <a:ext cx="4114800" cy="365125"/>
          </a:xfrm>
          <a:prstGeom prst="rect">
            <a:avLst/>
          </a:prstGeom>
        </p:spPr>
        <p:txBody>
          <a:bodyPr/>
          <a:lstStyle>
            <a:lvl1pPr eaLnBrk="0" hangingPunct="0">
              <a:defRPr>
                <a:cs typeface="+mn-cs"/>
              </a:defRPr>
            </a:lvl1pPr>
          </a:lstStyle>
          <a:p>
            <a:pPr>
              <a:defRPr/>
            </a:pPr>
            <a:endParaRPr lang="en-US"/>
          </a:p>
        </p:txBody>
      </p:sp>
      <p:sp>
        <p:nvSpPr>
          <p:cNvPr id="6" name="Slide Number Placeholder 5">
            <a:extLst>
              <a:ext uri="{FF2B5EF4-FFF2-40B4-BE49-F238E27FC236}">
                <a16:creationId xmlns:a16="http://schemas.microsoft.com/office/drawing/2014/main" id="{2B2C8F60-8958-4693-A5EA-DF2AC147385F}"/>
              </a:ext>
            </a:extLst>
          </p:cNvPr>
          <p:cNvSpPr>
            <a:spLocks noGrp="1"/>
          </p:cNvSpPr>
          <p:nvPr>
            <p:ph type="sldNum" sz="quarter" idx="12"/>
          </p:nvPr>
        </p:nvSpPr>
        <p:spPr>
          <a:xfrm>
            <a:off x="8610600" y="6356351"/>
            <a:ext cx="27432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28F051C4-D347-4C42-8158-2830A0CCE1C1}" type="slidenum">
              <a:rPr lang="en-US" altLang="en-US"/>
              <a:pPr/>
              <a:t>‹#›</a:t>
            </a:fld>
            <a:endParaRPr lang="en-US" altLang="en-US"/>
          </a:p>
        </p:txBody>
      </p:sp>
    </p:spTree>
    <p:extLst>
      <p:ext uri="{BB962C8B-B14F-4D97-AF65-F5344CB8AC3E}">
        <p14:creationId xmlns:p14="http://schemas.microsoft.com/office/powerpoint/2010/main" val="71776552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6A8013-921C-4A5C-AEEB-CD2060851968}"/>
              </a:ext>
            </a:extLst>
          </p:cNvPr>
          <p:cNvSpPr>
            <a:spLocks noGrp="1"/>
          </p:cNvSpPr>
          <p:nvPr>
            <p:ph type="dt" sz="half" idx="10"/>
          </p:nvPr>
        </p:nvSpPr>
        <p:spPr>
          <a:xfrm>
            <a:off x="838200" y="6356351"/>
            <a:ext cx="2743200" cy="365125"/>
          </a:xfrm>
          <a:prstGeom prst="rect">
            <a:avLst/>
          </a:prstGeom>
        </p:spPr>
        <p:txBody>
          <a:bodyPr/>
          <a:lstStyle>
            <a:lvl1pPr eaLnBrk="0" hangingPunct="0">
              <a:defRPr>
                <a:cs typeface="+mn-cs"/>
              </a:defRPr>
            </a:lvl1pPr>
          </a:lstStyle>
          <a:p>
            <a:pPr>
              <a:defRPr/>
            </a:pPr>
            <a:fld id="{590E5E23-04FA-4F49-9BA6-363ECA8EFC5C}" type="datetimeFigureOut">
              <a:rPr lang="en-US"/>
              <a:pPr>
                <a:defRPr/>
              </a:pPr>
              <a:t>11/12/2020</a:t>
            </a:fld>
            <a:endParaRPr lang="en-US"/>
          </a:p>
        </p:txBody>
      </p:sp>
      <p:sp>
        <p:nvSpPr>
          <p:cNvPr id="3" name="Footer Placeholder 2">
            <a:extLst>
              <a:ext uri="{FF2B5EF4-FFF2-40B4-BE49-F238E27FC236}">
                <a16:creationId xmlns:a16="http://schemas.microsoft.com/office/drawing/2014/main" id="{E528EAB5-AC66-49CD-9788-FDAF53284C51}"/>
              </a:ext>
            </a:extLst>
          </p:cNvPr>
          <p:cNvSpPr>
            <a:spLocks noGrp="1"/>
          </p:cNvSpPr>
          <p:nvPr>
            <p:ph type="ftr" sz="quarter" idx="11"/>
          </p:nvPr>
        </p:nvSpPr>
        <p:spPr>
          <a:xfrm>
            <a:off x="4038600" y="6356351"/>
            <a:ext cx="4114800" cy="365125"/>
          </a:xfrm>
          <a:prstGeom prst="rect">
            <a:avLst/>
          </a:prstGeom>
        </p:spPr>
        <p:txBody>
          <a:bodyPr/>
          <a:lstStyle>
            <a:lvl1pPr eaLnBrk="0" hangingPunct="0">
              <a:defRPr>
                <a:cs typeface="+mn-cs"/>
              </a:defRPr>
            </a:lvl1pPr>
          </a:lstStyle>
          <a:p>
            <a:pPr>
              <a:defRPr/>
            </a:pPr>
            <a:endParaRPr lang="en-US"/>
          </a:p>
        </p:txBody>
      </p:sp>
      <p:sp>
        <p:nvSpPr>
          <p:cNvPr id="4" name="Slide Number Placeholder 3">
            <a:extLst>
              <a:ext uri="{FF2B5EF4-FFF2-40B4-BE49-F238E27FC236}">
                <a16:creationId xmlns:a16="http://schemas.microsoft.com/office/drawing/2014/main" id="{BF25062B-5052-4E4D-8EED-95F4A032FF54}"/>
              </a:ext>
            </a:extLst>
          </p:cNvPr>
          <p:cNvSpPr>
            <a:spLocks noGrp="1"/>
          </p:cNvSpPr>
          <p:nvPr>
            <p:ph type="sldNum" sz="quarter" idx="12"/>
          </p:nvPr>
        </p:nvSpPr>
        <p:spPr>
          <a:xfrm>
            <a:off x="8610600" y="6356351"/>
            <a:ext cx="27432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B7D7CCE7-D6CB-444F-9523-B05614C698CE}" type="slidenum">
              <a:rPr lang="en-US" altLang="en-US"/>
              <a:pPr/>
              <a:t>‹#›</a:t>
            </a:fld>
            <a:endParaRPr lang="en-US" altLang="en-US"/>
          </a:p>
        </p:txBody>
      </p:sp>
    </p:spTree>
    <p:extLst>
      <p:ext uri="{BB962C8B-B14F-4D97-AF65-F5344CB8AC3E}">
        <p14:creationId xmlns:p14="http://schemas.microsoft.com/office/powerpoint/2010/main" val="70215811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l-G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l-GR"/>
          </a:p>
        </p:txBody>
      </p:sp>
      <p:sp>
        <p:nvSpPr>
          <p:cNvPr id="4" name="Date Placeholder 3">
            <a:extLst>
              <a:ext uri="{FF2B5EF4-FFF2-40B4-BE49-F238E27FC236}">
                <a16:creationId xmlns:a16="http://schemas.microsoft.com/office/drawing/2014/main" id="{20156C44-BC6C-4151-84C5-CD05425513DB}"/>
              </a:ext>
            </a:extLst>
          </p:cNvPr>
          <p:cNvSpPr>
            <a:spLocks noGrp="1"/>
          </p:cNvSpPr>
          <p:nvPr>
            <p:ph type="dt" sz="half" idx="10"/>
          </p:nvPr>
        </p:nvSpPr>
        <p:spPr>
          <a:xfrm>
            <a:off x="838200" y="6356351"/>
            <a:ext cx="2743200" cy="365125"/>
          </a:xfrm>
          <a:prstGeom prst="rect">
            <a:avLst/>
          </a:prstGeom>
        </p:spPr>
        <p:txBody>
          <a:bodyPr/>
          <a:lstStyle>
            <a:lvl1pPr eaLnBrk="0" hangingPunct="0">
              <a:defRPr>
                <a:cs typeface="+mn-cs"/>
              </a:defRPr>
            </a:lvl1pPr>
          </a:lstStyle>
          <a:p>
            <a:pPr>
              <a:defRPr/>
            </a:pPr>
            <a:fld id="{D3007658-FD4F-40E7-8B34-88667D99EC50}" type="datetimeFigureOut">
              <a:rPr lang="el-GR"/>
              <a:pPr>
                <a:defRPr/>
              </a:pPr>
              <a:t>12/11/2020</a:t>
            </a:fld>
            <a:endParaRPr lang="el-GR"/>
          </a:p>
        </p:txBody>
      </p:sp>
      <p:sp>
        <p:nvSpPr>
          <p:cNvPr id="5" name="Footer Placeholder 4">
            <a:extLst>
              <a:ext uri="{FF2B5EF4-FFF2-40B4-BE49-F238E27FC236}">
                <a16:creationId xmlns:a16="http://schemas.microsoft.com/office/drawing/2014/main" id="{054D9198-B041-43F1-843B-4180147880D7}"/>
              </a:ext>
            </a:extLst>
          </p:cNvPr>
          <p:cNvSpPr>
            <a:spLocks noGrp="1"/>
          </p:cNvSpPr>
          <p:nvPr>
            <p:ph type="ftr" sz="quarter" idx="11"/>
          </p:nvPr>
        </p:nvSpPr>
        <p:spPr>
          <a:xfrm>
            <a:off x="4038600" y="6356351"/>
            <a:ext cx="4114800" cy="365125"/>
          </a:xfrm>
          <a:prstGeom prst="rect">
            <a:avLst/>
          </a:prstGeom>
        </p:spPr>
        <p:txBody>
          <a:bodyPr/>
          <a:lstStyle>
            <a:lvl1pPr eaLnBrk="0" hangingPunct="0">
              <a:defRPr>
                <a:cs typeface="+mn-cs"/>
              </a:defRPr>
            </a:lvl1pPr>
          </a:lstStyle>
          <a:p>
            <a:pPr>
              <a:defRPr/>
            </a:pPr>
            <a:endParaRPr lang="el-GR"/>
          </a:p>
        </p:txBody>
      </p:sp>
      <p:sp>
        <p:nvSpPr>
          <p:cNvPr id="6" name="Slide Number Placeholder 5">
            <a:extLst>
              <a:ext uri="{FF2B5EF4-FFF2-40B4-BE49-F238E27FC236}">
                <a16:creationId xmlns:a16="http://schemas.microsoft.com/office/drawing/2014/main" id="{A8D550C9-31CA-4183-8F49-92B8CFC8AC18}"/>
              </a:ext>
            </a:extLst>
          </p:cNvPr>
          <p:cNvSpPr>
            <a:spLocks noGrp="1"/>
          </p:cNvSpPr>
          <p:nvPr>
            <p:ph type="sldNum" sz="quarter" idx="12"/>
          </p:nvPr>
        </p:nvSpPr>
        <p:spPr>
          <a:xfrm>
            <a:off x="8610600" y="6356351"/>
            <a:ext cx="27432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ED3263D1-DB2E-4397-AE75-B8D66705AF5A}" type="slidenum">
              <a:rPr lang="el-GR" altLang="en-US"/>
              <a:pPr/>
              <a:t>‹#›</a:t>
            </a:fld>
            <a:endParaRPr lang="el-GR" altLang="en-US"/>
          </a:p>
        </p:txBody>
      </p:sp>
    </p:spTree>
    <p:extLst>
      <p:ext uri="{BB962C8B-B14F-4D97-AF65-F5344CB8AC3E}">
        <p14:creationId xmlns:p14="http://schemas.microsoft.com/office/powerpoint/2010/main" val="20114767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9B259214-9402-4807-AB04-8B07552B67C3}"/>
              </a:ext>
            </a:extLst>
          </p:cNvPr>
          <p:cNvSpPr/>
          <p:nvPr userDrawn="1"/>
        </p:nvSpPr>
        <p:spPr>
          <a:xfrm>
            <a:off x="0" y="1"/>
            <a:ext cx="12192000" cy="670242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p>
        </p:txBody>
      </p:sp>
    </p:spTree>
    <p:extLst>
      <p:ext uri="{BB962C8B-B14F-4D97-AF65-F5344CB8AC3E}">
        <p14:creationId xmlns:p14="http://schemas.microsoft.com/office/powerpoint/2010/main" val="1279479430"/>
      </p:ext>
    </p:extLst>
  </p:cSld>
  <p:clrMapOvr>
    <a:masterClrMapping/>
  </p:clrMapOvr>
  <p:hf sldNum="0" hdr="0" ftr="0" dt="0"/>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B1FAD7C-853E-4615-B684-684805EF9A78}"/>
              </a:ext>
            </a:extLst>
          </p:cNvPr>
          <p:cNvSpPr>
            <a:spLocks noGrp="1"/>
          </p:cNvSpPr>
          <p:nvPr>
            <p:ph type="dt" sz="half" idx="10"/>
          </p:nvPr>
        </p:nvSpPr>
        <p:spPr>
          <a:xfrm>
            <a:off x="838200" y="6356351"/>
            <a:ext cx="2743200" cy="365125"/>
          </a:xfrm>
          <a:prstGeom prst="rect">
            <a:avLst/>
          </a:prstGeom>
        </p:spPr>
        <p:txBody>
          <a:bodyPr/>
          <a:lstStyle>
            <a:lvl1pPr eaLnBrk="0" hangingPunct="0">
              <a:defRPr>
                <a:solidFill>
                  <a:prstClr val="black">
                    <a:tint val="75000"/>
                  </a:prstClr>
                </a:solidFill>
                <a:cs typeface="+mn-cs"/>
              </a:defRPr>
            </a:lvl1pPr>
          </a:lstStyle>
          <a:p>
            <a:pPr>
              <a:defRPr/>
            </a:pPr>
            <a:fld id="{248FD758-0842-40F1-BABF-642C30BFC6A1}" type="datetimeFigureOut">
              <a:rPr lang="en-US"/>
              <a:pPr>
                <a:defRPr/>
              </a:pPr>
              <a:t>11/12/2020</a:t>
            </a:fld>
            <a:endParaRPr lang="en-US"/>
          </a:p>
        </p:txBody>
      </p:sp>
      <p:sp>
        <p:nvSpPr>
          <p:cNvPr id="4" name="Footer Placeholder 3">
            <a:extLst>
              <a:ext uri="{FF2B5EF4-FFF2-40B4-BE49-F238E27FC236}">
                <a16:creationId xmlns:a16="http://schemas.microsoft.com/office/drawing/2014/main" id="{484DAA88-BF5B-4F08-93DB-0AA5A72A3609}"/>
              </a:ext>
            </a:extLst>
          </p:cNvPr>
          <p:cNvSpPr>
            <a:spLocks noGrp="1"/>
          </p:cNvSpPr>
          <p:nvPr>
            <p:ph type="ftr" sz="quarter" idx="11"/>
          </p:nvPr>
        </p:nvSpPr>
        <p:spPr>
          <a:xfrm>
            <a:off x="4038600" y="6356351"/>
            <a:ext cx="4114800" cy="365125"/>
          </a:xfrm>
          <a:prstGeom prst="rect">
            <a:avLst/>
          </a:prstGeom>
        </p:spPr>
        <p:txBody>
          <a:bodyPr/>
          <a:lstStyle>
            <a:lvl1pPr eaLnBrk="0" hangingPunct="0">
              <a:defRPr>
                <a:solidFill>
                  <a:prstClr val="black">
                    <a:tint val="75000"/>
                  </a:prstClr>
                </a:solidFill>
                <a:cs typeface="+mn-cs"/>
              </a:defRPr>
            </a:lvl1pPr>
          </a:lstStyle>
          <a:p>
            <a:pPr>
              <a:defRPr/>
            </a:pPr>
            <a:endParaRPr lang="en-US"/>
          </a:p>
        </p:txBody>
      </p:sp>
      <p:sp>
        <p:nvSpPr>
          <p:cNvPr id="5" name="Slide Number Placeholder 4">
            <a:extLst>
              <a:ext uri="{FF2B5EF4-FFF2-40B4-BE49-F238E27FC236}">
                <a16:creationId xmlns:a16="http://schemas.microsoft.com/office/drawing/2014/main" id="{B0293C15-D45A-4DA4-AEF4-1B4C6E17F951}"/>
              </a:ext>
            </a:extLst>
          </p:cNvPr>
          <p:cNvSpPr>
            <a:spLocks noGrp="1"/>
          </p:cNvSpPr>
          <p:nvPr>
            <p:ph type="sldNum" sz="quarter" idx="12"/>
          </p:nvPr>
        </p:nvSpPr>
        <p:spPr>
          <a:xfrm>
            <a:off x="8610600" y="6356351"/>
            <a:ext cx="27432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defRPr>
            </a:lvl1pPr>
          </a:lstStyle>
          <a:p>
            <a:fld id="{91F3F081-B461-4CA3-8C19-062A10E089B8}" type="slidenum">
              <a:rPr lang="en-US" altLang="en-US"/>
              <a:pPr/>
              <a:t>‹#›</a:t>
            </a:fld>
            <a:endParaRPr lang="en-US" altLang="en-US"/>
          </a:p>
        </p:txBody>
      </p:sp>
    </p:spTree>
    <p:extLst>
      <p:ext uri="{BB962C8B-B14F-4D97-AF65-F5344CB8AC3E}">
        <p14:creationId xmlns:p14="http://schemas.microsoft.com/office/powerpoint/2010/main" val="26560992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l-G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l-GR"/>
          </a:p>
        </p:txBody>
      </p:sp>
      <p:sp>
        <p:nvSpPr>
          <p:cNvPr id="4" name="Date Placeholder 3">
            <a:extLst>
              <a:ext uri="{FF2B5EF4-FFF2-40B4-BE49-F238E27FC236}">
                <a16:creationId xmlns:a16="http://schemas.microsoft.com/office/drawing/2014/main" id="{FC390EC3-597C-4609-8A2C-AC05E3E9A155}"/>
              </a:ext>
            </a:extLst>
          </p:cNvPr>
          <p:cNvSpPr>
            <a:spLocks noGrp="1"/>
          </p:cNvSpPr>
          <p:nvPr>
            <p:ph type="dt" sz="half" idx="10"/>
          </p:nvPr>
        </p:nvSpPr>
        <p:spPr>
          <a:xfrm>
            <a:off x="838200" y="6356351"/>
            <a:ext cx="2743200" cy="365125"/>
          </a:xfrm>
          <a:prstGeom prst="rect">
            <a:avLst/>
          </a:prstGeom>
        </p:spPr>
        <p:txBody>
          <a:bodyPr/>
          <a:lstStyle>
            <a:lvl1pPr eaLnBrk="0" hangingPunct="0">
              <a:defRPr>
                <a:cs typeface="+mn-cs"/>
              </a:defRPr>
            </a:lvl1pPr>
          </a:lstStyle>
          <a:p>
            <a:pPr>
              <a:defRPr/>
            </a:pPr>
            <a:fld id="{D486A1D1-0782-4245-BA4E-0743812FC272}" type="datetimeFigureOut">
              <a:rPr lang="el-GR"/>
              <a:pPr>
                <a:defRPr/>
              </a:pPr>
              <a:t>12/11/2020</a:t>
            </a:fld>
            <a:endParaRPr lang="el-GR"/>
          </a:p>
        </p:txBody>
      </p:sp>
      <p:sp>
        <p:nvSpPr>
          <p:cNvPr id="5" name="Footer Placeholder 4">
            <a:extLst>
              <a:ext uri="{FF2B5EF4-FFF2-40B4-BE49-F238E27FC236}">
                <a16:creationId xmlns:a16="http://schemas.microsoft.com/office/drawing/2014/main" id="{F287D20D-4716-4ABF-A460-35EF2F3124BC}"/>
              </a:ext>
            </a:extLst>
          </p:cNvPr>
          <p:cNvSpPr>
            <a:spLocks noGrp="1"/>
          </p:cNvSpPr>
          <p:nvPr>
            <p:ph type="ftr" sz="quarter" idx="11"/>
          </p:nvPr>
        </p:nvSpPr>
        <p:spPr>
          <a:xfrm>
            <a:off x="4038600" y="6356351"/>
            <a:ext cx="4114800" cy="365125"/>
          </a:xfrm>
          <a:prstGeom prst="rect">
            <a:avLst/>
          </a:prstGeom>
        </p:spPr>
        <p:txBody>
          <a:bodyPr/>
          <a:lstStyle>
            <a:lvl1pPr eaLnBrk="0" hangingPunct="0">
              <a:defRPr>
                <a:cs typeface="+mn-cs"/>
              </a:defRPr>
            </a:lvl1pPr>
          </a:lstStyle>
          <a:p>
            <a:pPr>
              <a:defRPr/>
            </a:pPr>
            <a:endParaRPr lang="el-GR"/>
          </a:p>
        </p:txBody>
      </p:sp>
      <p:sp>
        <p:nvSpPr>
          <p:cNvPr id="6" name="Slide Number Placeholder 5">
            <a:extLst>
              <a:ext uri="{FF2B5EF4-FFF2-40B4-BE49-F238E27FC236}">
                <a16:creationId xmlns:a16="http://schemas.microsoft.com/office/drawing/2014/main" id="{D0588812-594D-4C8B-99B6-14A4383B4BF7}"/>
              </a:ext>
            </a:extLst>
          </p:cNvPr>
          <p:cNvSpPr>
            <a:spLocks noGrp="1"/>
          </p:cNvSpPr>
          <p:nvPr>
            <p:ph type="sldNum" sz="quarter" idx="12"/>
          </p:nvPr>
        </p:nvSpPr>
        <p:spPr>
          <a:xfrm>
            <a:off x="8610600" y="6356351"/>
            <a:ext cx="27432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7201F302-121A-49BC-A7D1-719674F94432}" type="slidenum">
              <a:rPr lang="el-GR" altLang="en-US"/>
              <a:pPr/>
              <a:t>‹#›</a:t>
            </a:fld>
            <a:endParaRPr lang="el-GR" altLang="en-US"/>
          </a:p>
        </p:txBody>
      </p:sp>
    </p:spTree>
    <p:extLst>
      <p:ext uri="{BB962C8B-B14F-4D97-AF65-F5344CB8AC3E}">
        <p14:creationId xmlns:p14="http://schemas.microsoft.com/office/powerpoint/2010/main" val="34939564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3"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44"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5"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46"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3390" b="0" strike="noStrike" spc="-1">
              <a:solidFill>
                <a:srgbClr val="000000"/>
              </a:solidFill>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7"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48"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49"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390" b="0" strike="noStrike" spc="-1">
              <a:solidFill>
                <a:srgbClr val="000000"/>
              </a:solidFill>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0"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1" name="PlaceHolder 1"/>
          <p:cNvSpPr>
            <a:spLocks noGrp="1"/>
          </p:cNvSpPr>
          <p:nvPr>
            <p:ph type="subTitle"/>
          </p:nvPr>
        </p:nvSpPr>
        <p:spPr>
          <a:xfrm>
            <a:off x="609480" y="273600"/>
            <a:ext cx="10972440" cy="530784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4"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2"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53"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54"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55"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390" b="0" strike="noStrike" spc="-1">
              <a:solidFill>
                <a:srgbClr val="000000"/>
              </a:solidFill>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6"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5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5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59"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3390" b="0" strike="noStrike" spc="-1">
              <a:solidFill>
                <a:srgbClr val="000000"/>
              </a:solidFill>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0"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61"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62"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63"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3390" b="0" strike="noStrike" spc="-1">
              <a:solidFill>
                <a:srgbClr val="000000"/>
              </a:solidFill>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65"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66"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3390" b="0" strike="noStrike" spc="-1">
              <a:solidFill>
                <a:srgbClr val="000000"/>
              </a:solidFill>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68"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69"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70"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71"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3390" b="0" strike="noStrike" spc="-1">
              <a:solidFill>
                <a:srgbClr val="000000"/>
              </a:solidFill>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2"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73"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74"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75"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76"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77"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78"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3390" b="0" strike="noStrike" spc="-1">
              <a:solidFill>
                <a:srgbClr val="000000"/>
              </a:solidFill>
              <a:latin typeface="Aria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4"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85"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6"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87"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3390" b="0" strike="noStrike" spc="-1">
              <a:solidFill>
                <a:srgbClr val="000000"/>
              </a:solidFill>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8"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89"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90"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390" b="0" strike="noStrike" spc="-1">
              <a:solidFill>
                <a:srgbClr val="000000"/>
              </a:solidFill>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6"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3390" b="0" strike="noStrike" spc="-1">
              <a:solidFill>
                <a:srgbClr val="000000"/>
              </a:solidFill>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1"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2" name="PlaceHolder 1"/>
          <p:cNvSpPr>
            <a:spLocks noGrp="1"/>
          </p:cNvSpPr>
          <p:nvPr>
            <p:ph type="subTitle"/>
          </p:nvPr>
        </p:nvSpPr>
        <p:spPr>
          <a:xfrm>
            <a:off x="609480" y="273600"/>
            <a:ext cx="10972440" cy="530784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3"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94"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95"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96"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390" b="0" strike="noStrike" spc="-1">
              <a:solidFill>
                <a:srgbClr val="000000"/>
              </a:solidFill>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98"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99"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100"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3390" b="0" strike="noStrike" spc="-1">
              <a:solidFill>
                <a:srgbClr val="000000"/>
              </a:solidFill>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10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103"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104"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3390" b="0" strike="noStrike" spc="-1">
              <a:solidFill>
                <a:srgbClr val="000000"/>
              </a:solidFill>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106"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107"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3390" b="0" strike="noStrike" spc="-1">
              <a:solidFill>
                <a:srgbClr val="000000"/>
              </a:solidFill>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109"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110"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111"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112"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3390" b="0" strike="noStrike" spc="-1">
              <a:solidFill>
                <a:srgbClr val="000000"/>
              </a:solidFill>
              <a:latin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3"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114"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115"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116"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117"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118"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119"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3390" b="0" strike="noStrike" spc="-1">
              <a:solidFill>
                <a:srgbClr val="000000"/>
              </a:solidFill>
              <a:latin typeface="Aria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25"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126"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8"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9"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390" b="0" strike="noStrike" spc="-1">
              <a:solidFill>
                <a:srgbClr val="000000"/>
              </a:solidFill>
              <a:latin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27"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128"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3390" b="0" strike="noStrike" spc="-1">
              <a:solidFill>
                <a:srgbClr val="000000"/>
              </a:solidFill>
              <a:latin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29"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130"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131"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390" b="0" strike="noStrike" spc="-1">
              <a:solidFill>
                <a:srgbClr val="000000"/>
              </a:solidFill>
              <a:latin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2"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3" name="PlaceHolder 1"/>
          <p:cNvSpPr>
            <a:spLocks noGrp="1"/>
          </p:cNvSpPr>
          <p:nvPr>
            <p:ph type="subTitle"/>
          </p:nvPr>
        </p:nvSpPr>
        <p:spPr>
          <a:xfrm>
            <a:off x="609480" y="273600"/>
            <a:ext cx="10972440" cy="530784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34"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135"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136"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137"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390" b="0" strike="noStrike" spc="-1">
              <a:solidFill>
                <a:srgbClr val="000000"/>
              </a:solidFill>
              <a:latin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38"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139"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140"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141"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3390" b="0" strike="noStrike" spc="-1">
              <a:solidFill>
                <a:srgbClr val="000000"/>
              </a:solidFill>
              <a:latin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42"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143"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144"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145"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3390" b="0" strike="noStrike" spc="-1">
              <a:solidFill>
                <a:srgbClr val="000000"/>
              </a:solidFill>
              <a:latin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46"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147"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148"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3390" b="0" strike="noStrike" spc="-1">
              <a:solidFill>
                <a:srgbClr val="000000"/>
              </a:solidFill>
              <a:latin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49"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15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15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152"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153"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3390" b="0" strike="noStrike" spc="-1">
              <a:solidFill>
                <a:srgbClr val="000000"/>
              </a:solidFill>
              <a:latin typeface="Aria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54"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155"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156"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157"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158"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159"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160"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3390" b="0" strike="noStrike" spc="-1">
              <a:solidFill>
                <a:srgbClr val="000000"/>
              </a:solidFill>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84"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285"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86"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287"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3390" b="0" strike="noStrike" spc="-1">
              <a:solidFill>
                <a:srgbClr val="000000"/>
              </a:solidFill>
              <a:latin typeface="Aria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88"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289"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290"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390" b="0" strike="noStrike" spc="-1">
              <a:solidFill>
                <a:srgbClr val="000000"/>
              </a:solidFill>
              <a:latin typeface="Aria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91"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92" name="PlaceHolder 1"/>
          <p:cNvSpPr>
            <a:spLocks noGrp="1"/>
          </p:cNvSpPr>
          <p:nvPr>
            <p:ph type="subTitle"/>
          </p:nvPr>
        </p:nvSpPr>
        <p:spPr>
          <a:xfrm>
            <a:off x="609480" y="273600"/>
            <a:ext cx="10972440" cy="530784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93"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294"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295"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296"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390" b="0" strike="noStrike" spc="-1">
              <a:solidFill>
                <a:srgbClr val="000000"/>
              </a:solidFill>
              <a:latin typeface="Aria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97"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298"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299"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300"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3390" b="0" strike="noStrike" spc="-1">
              <a:solidFill>
                <a:srgbClr val="000000"/>
              </a:solidFill>
              <a:latin typeface="Aria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01"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30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303"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304"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3390" b="0" strike="noStrike" spc="-1">
              <a:solidFill>
                <a:srgbClr val="000000"/>
              </a:solidFill>
              <a:latin typeface="Aria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05"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306"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307"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3390" b="0" strike="noStrike" spc="-1">
              <a:solidFill>
                <a:srgbClr val="000000"/>
              </a:solidFill>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1" name="PlaceHolder 1"/>
          <p:cNvSpPr>
            <a:spLocks noGrp="1"/>
          </p:cNvSpPr>
          <p:nvPr>
            <p:ph type="subTitle"/>
          </p:nvPr>
        </p:nvSpPr>
        <p:spPr>
          <a:xfrm>
            <a:off x="609480" y="273600"/>
            <a:ext cx="10972440" cy="530784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08"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309"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310"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311"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312"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3390" b="0" strike="noStrike" spc="-1">
              <a:solidFill>
                <a:srgbClr val="000000"/>
              </a:solidFill>
              <a:latin typeface="Aria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3"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314"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315"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316"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317"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318"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319"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3390" b="0" strike="noStrike" spc="-1">
              <a:solidFill>
                <a:srgbClr val="000000"/>
              </a:solidFill>
              <a:latin typeface="Aria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22"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323"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324"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32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3390" b="0" strike="noStrike" spc="-1">
              <a:solidFill>
                <a:srgbClr val="000000"/>
              </a:solidFill>
              <a:latin typeface="Aria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326"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32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32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390" b="0" strike="noStrike" spc="-1">
              <a:solidFill>
                <a:srgbClr val="000000"/>
              </a:solidFill>
              <a:latin typeface="Aria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29"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330" name="PlaceHolder 1"/>
          <p:cNvSpPr>
            <a:spLocks noGrp="1"/>
          </p:cNvSpPr>
          <p:nvPr>
            <p:ph type="subTitle"/>
          </p:nvPr>
        </p:nvSpPr>
        <p:spPr>
          <a:xfrm>
            <a:off x="609480" y="273600"/>
            <a:ext cx="10972440" cy="530784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331"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33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33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33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390" b="0" strike="noStrike" spc="-1">
              <a:solidFill>
                <a:srgbClr val="000000"/>
              </a:solidFill>
              <a:latin typeface="Aria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335"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33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33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33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3390" b="0" strike="noStrike" spc="-1">
              <a:solidFill>
                <a:srgbClr val="000000"/>
              </a:solidFill>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13"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14"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15"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390" b="0" strike="noStrike" spc="-1">
              <a:solidFill>
                <a:srgbClr val="000000"/>
              </a:solidFill>
              <a:latin typeface="Aria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39"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34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34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34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3390" b="0" strike="noStrike" spc="-1">
              <a:solidFill>
                <a:srgbClr val="000000"/>
              </a:solidFill>
              <a:latin typeface="Aria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43"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34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34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3390" b="0" strike="noStrike" spc="-1">
              <a:solidFill>
                <a:srgbClr val="000000"/>
              </a:solidFill>
              <a:latin typeface="Aria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46"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34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34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34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35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3390" b="0" strike="noStrike" spc="-1">
              <a:solidFill>
                <a:srgbClr val="000000"/>
              </a:solidFill>
              <a:latin typeface="Aria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51"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35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35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35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35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35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35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3390" b="0" strike="noStrike" spc="-1">
              <a:solidFill>
                <a:srgbClr val="000000"/>
              </a:solidFill>
              <a:latin typeface="Aria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60"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361"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362"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363"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3390" b="0" strike="noStrike" spc="-1">
              <a:solidFill>
                <a:srgbClr val="000000"/>
              </a:solidFill>
              <a:latin typeface="Aria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364"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365"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366"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390" b="0" strike="noStrike" spc="-1">
              <a:solidFill>
                <a:srgbClr val="000000"/>
              </a:solidFill>
              <a:latin typeface="Aria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67"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368" name="PlaceHolder 1"/>
          <p:cNvSpPr>
            <a:spLocks noGrp="1"/>
          </p:cNvSpPr>
          <p:nvPr>
            <p:ph type="subTitle"/>
          </p:nvPr>
        </p:nvSpPr>
        <p:spPr>
          <a:xfrm>
            <a:off x="609480" y="273600"/>
            <a:ext cx="10972440" cy="530784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1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1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19"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3390" b="0" strike="noStrike" spc="-1">
              <a:solidFill>
                <a:srgbClr val="000000"/>
              </a:solidFill>
              <a:latin typeface="Arial"/>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369"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37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371"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372"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390" b="0" strike="noStrike" spc="-1">
              <a:solidFill>
                <a:srgbClr val="000000"/>
              </a:solidFill>
              <a:latin typeface="Aria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373"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374"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375"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376"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3390" b="0" strike="noStrike" spc="-1">
              <a:solidFill>
                <a:srgbClr val="000000"/>
              </a:solidFill>
              <a:latin typeface="Aria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77"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378"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379"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380"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3390" b="0" strike="noStrike" spc="-1">
              <a:solidFill>
                <a:srgbClr val="000000"/>
              </a:solidFill>
              <a:latin typeface="Aria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81"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382"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383"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3390" b="0" strike="noStrike" spc="-1">
              <a:solidFill>
                <a:srgbClr val="000000"/>
              </a:solidFill>
              <a:latin typeface="Aria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84"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385"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386"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387"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388"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3390" b="0" strike="noStrike" spc="-1">
              <a:solidFill>
                <a:srgbClr val="000000"/>
              </a:solidFill>
              <a:latin typeface="Aria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89"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390"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391"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392"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393"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394"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395"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3390" b="0" strike="noStrike" spc="-1">
              <a:solidFill>
                <a:srgbClr val="000000"/>
              </a:solidFill>
              <a:latin typeface="Aria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98"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399"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00"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401"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3390" b="0" strike="noStrike" spc="-1">
              <a:solidFill>
                <a:srgbClr val="000000"/>
              </a:solidFill>
              <a:latin typeface="Aria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02"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403"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404"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390" b="0" strike="noStrike" spc="-1">
              <a:solidFill>
                <a:srgbClr val="000000"/>
              </a:solidFill>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21"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22"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23"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3390" b="0" strike="noStrike" spc="-1">
              <a:solidFill>
                <a:srgbClr val="000000"/>
              </a:solidFill>
              <a:latin typeface="Arial"/>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05"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06" name="PlaceHolder 1"/>
          <p:cNvSpPr>
            <a:spLocks noGrp="1"/>
          </p:cNvSpPr>
          <p:nvPr>
            <p:ph type="subTitle"/>
          </p:nvPr>
        </p:nvSpPr>
        <p:spPr>
          <a:xfrm>
            <a:off x="609480" y="273600"/>
            <a:ext cx="10972440" cy="530784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407"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408"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409"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410"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390" b="0" strike="noStrike" spc="-1">
              <a:solidFill>
                <a:srgbClr val="000000"/>
              </a:solidFill>
              <a:latin typeface="Aria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411"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412"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413"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414"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3390" b="0" strike="noStrike" spc="-1">
              <a:solidFill>
                <a:srgbClr val="000000"/>
              </a:solidFill>
              <a:latin typeface="Aria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415"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416"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4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418"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3390" b="0" strike="noStrike" spc="-1">
              <a:solidFill>
                <a:srgbClr val="000000"/>
              </a:solidFill>
              <a:latin typeface="Aria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419"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420"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421"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3390" b="0" strike="noStrike" spc="-1">
              <a:solidFill>
                <a:srgbClr val="000000"/>
              </a:solidFill>
              <a:latin typeface="Aria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422"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423"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424"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425"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426"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3390" b="0" strike="noStrike" spc="-1">
              <a:solidFill>
                <a:srgbClr val="000000"/>
              </a:solidFill>
              <a:latin typeface="Aria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427"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428"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429"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430"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431"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432"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3390" b="0" strike="noStrike" spc="-1">
              <a:solidFill>
                <a:srgbClr val="000000"/>
              </a:solidFill>
              <a:latin typeface="Arial"/>
            </a:endParaRPr>
          </a:p>
        </p:txBody>
      </p:sp>
      <p:sp>
        <p:nvSpPr>
          <p:cNvPr id="433"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3390" b="0" strike="noStrike" spc="-1">
              <a:solidFill>
                <a:srgbClr val="000000"/>
              </a:solidFill>
              <a:latin typeface="Arial"/>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74"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475"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theme" Target="../theme/theme10.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11.xml.rels><?xml version="1.0" encoding="UTF-8" standalone="yes"?>
<Relationships xmlns="http://schemas.openxmlformats.org/package/2006/relationships"><Relationship Id="rId8" Type="http://schemas.openxmlformats.org/officeDocument/2006/relationships/theme" Target="../theme/theme11.xml"/><Relationship Id="rId13" Type="http://schemas.openxmlformats.org/officeDocument/2006/relationships/image" Target="../media/image5.jpe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image" Target="../media/image4.png"/><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image" Target="../media/image3.jpeg"/><Relationship Id="rId5" Type="http://schemas.openxmlformats.org/officeDocument/2006/relationships/slideLayout" Target="../slideLayouts/slideLayout126.xml"/><Relationship Id="rId10" Type="http://schemas.openxmlformats.org/officeDocument/2006/relationships/image" Target="../media/image2.jpeg"/><Relationship Id="rId4" Type="http://schemas.openxmlformats.org/officeDocument/2006/relationships/slideLayout" Target="../slideLayouts/slideLayout125.xml"/><Relationship Id="rId9"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5.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heme" Target="../theme/theme6.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theme" Target="../theme/theme7.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theme" Target="../theme/theme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theme" Target="../theme/theme9.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CustomShape 1"/>
          <p:cNvSpPr/>
          <p:nvPr/>
        </p:nvSpPr>
        <p:spPr>
          <a:xfrm>
            <a:off x="0" y="0"/>
            <a:ext cx="12191400" cy="6701760"/>
          </a:xfrm>
          <a:prstGeom prst="rect">
            <a:avLst/>
          </a:prstGeom>
          <a:solidFill>
            <a:schemeClr val="bg1"/>
          </a:solidFill>
          <a:ln>
            <a:noFill/>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4" name="PlaceHolder 2"/>
          <p:cNvSpPr>
            <a:spLocks noGrp="1"/>
          </p:cNvSpPr>
          <p:nvPr>
            <p:ph type="title"/>
          </p:nvPr>
        </p:nvSpPr>
        <p:spPr>
          <a:xfrm>
            <a:off x="609480" y="273600"/>
            <a:ext cx="10972440" cy="1144800"/>
          </a:xfrm>
          <a:prstGeom prst="rect">
            <a:avLst/>
          </a:prstGeom>
        </p:spPr>
        <p:txBody>
          <a:bodyPr lIns="0" tIns="0" rIns="0" bIns="0" anchor="ctr">
            <a:noAutofit/>
          </a:bodyPr>
          <a:lstStyle/>
          <a:p>
            <a:r>
              <a:rPr lang="en-US" sz="1800" b="0" strike="noStrike" spc="-1">
                <a:solidFill>
                  <a:srgbClr val="000000"/>
                </a:solidFill>
                <a:latin typeface="Arial"/>
              </a:rPr>
              <a:t>Click to edit the title text format</a:t>
            </a:r>
          </a:p>
        </p:txBody>
      </p:sp>
      <p:sp>
        <p:nvSpPr>
          <p:cNvPr id="2" name="PlaceHolder 3"/>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28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US" sz="20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US" sz="18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US" sz="18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US" sz="20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US"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83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 name="PlaceHolder 1"/>
          <p:cNvSpPr>
            <a:spLocks noGrp="1"/>
          </p:cNvSpPr>
          <p:nvPr>
            <p:ph type="title"/>
          </p:nvPr>
        </p:nvSpPr>
        <p:spPr>
          <a:xfrm>
            <a:off x="609127" y="273423"/>
            <a:ext cx="10971249" cy="1144195"/>
          </a:xfrm>
          <a:prstGeom prst="rect">
            <a:avLst/>
          </a:prstGeom>
        </p:spPr>
        <p:txBody>
          <a:bodyPr lIns="0" tIns="0" rIns="0" bIns="0" anchor="ctr">
            <a:noAutofit/>
          </a:bodyPr>
          <a:lstStyle/>
          <a:p>
            <a:pPr algn="ctr"/>
            <a:r>
              <a:rPr lang="en-US" sz="5321" b="0" strike="noStrike" spc="-1">
                <a:solidFill>
                  <a:srgbClr val="000000"/>
                </a:solidFill>
                <a:latin typeface="Arial"/>
              </a:rPr>
              <a:t>Click to edit the title text format</a:t>
            </a:r>
          </a:p>
        </p:txBody>
      </p:sp>
      <p:sp>
        <p:nvSpPr>
          <p:cNvPr id="42" name="PlaceHolder 2"/>
          <p:cNvSpPr>
            <a:spLocks noGrp="1"/>
          </p:cNvSpPr>
          <p:nvPr>
            <p:ph type="body"/>
          </p:nvPr>
        </p:nvSpPr>
        <p:spPr>
          <a:xfrm>
            <a:off x="609127" y="1603963"/>
            <a:ext cx="10971684" cy="3976819"/>
          </a:xfrm>
          <a:prstGeom prst="rect">
            <a:avLst/>
          </a:prstGeom>
        </p:spPr>
        <p:txBody>
          <a:bodyPr lIns="0" tIns="0" rIns="0" bIns="0">
            <a:normAutofit/>
          </a:bodyPr>
          <a:lstStyle/>
          <a:p>
            <a:pPr marL="432000" indent="-324000">
              <a:spcBef>
                <a:spcPts val="1168"/>
              </a:spcBef>
              <a:buClr>
                <a:srgbClr val="000000"/>
              </a:buClr>
              <a:buSzPct val="45000"/>
              <a:buFont typeface="Wingdings" charset="2"/>
              <a:buChar char=""/>
            </a:pPr>
            <a:r>
              <a:rPr lang="en-US" sz="2806" b="0" strike="noStrike" spc="-1">
                <a:solidFill>
                  <a:srgbClr val="000000"/>
                </a:solidFill>
                <a:latin typeface="Arial"/>
              </a:rPr>
              <a:t>Click to edit the outline text format</a:t>
            </a:r>
          </a:p>
          <a:p>
            <a:pPr marL="1044922" lvl="1" indent="-391846">
              <a:spcBef>
                <a:spcPts val="1131"/>
              </a:spcBef>
              <a:buClr>
                <a:srgbClr val="000000"/>
              </a:buClr>
              <a:buSzPct val="75000"/>
              <a:buFont typeface="Symbol" charset="2"/>
              <a:buChar char=""/>
            </a:pPr>
            <a:r>
              <a:rPr lang="en-US" sz="2008" b="0" strike="noStrike" spc="-1">
                <a:solidFill>
                  <a:srgbClr val="000000"/>
                </a:solidFill>
                <a:latin typeface="Arial"/>
              </a:rPr>
              <a:t>Second Outline Level</a:t>
            </a:r>
          </a:p>
          <a:p>
            <a:pPr marL="1567382" lvl="2" indent="-348307">
              <a:spcBef>
                <a:spcPts val="850"/>
              </a:spcBef>
              <a:buClr>
                <a:srgbClr val="000000"/>
              </a:buClr>
              <a:buSzPct val="45000"/>
              <a:buFont typeface="Wingdings" charset="2"/>
              <a:buChar char=""/>
            </a:pPr>
            <a:r>
              <a:rPr lang="en-US" sz="1802" b="0" strike="noStrike" spc="-1">
                <a:solidFill>
                  <a:srgbClr val="000000"/>
                </a:solidFill>
                <a:latin typeface="Arial"/>
              </a:rPr>
              <a:t>Third Outline Level</a:t>
            </a:r>
          </a:p>
          <a:p>
            <a:pPr marL="2089843" lvl="3" indent="-261230">
              <a:spcBef>
                <a:spcPts val="566"/>
              </a:spcBef>
              <a:buClr>
                <a:srgbClr val="000000"/>
              </a:buClr>
              <a:buSzPct val="75000"/>
              <a:buFont typeface="Symbol" charset="2"/>
              <a:buChar char=""/>
            </a:pPr>
            <a:r>
              <a:rPr lang="en-US" sz="1802" b="0" strike="noStrike" spc="-1">
                <a:solidFill>
                  <a:srgbClr val="000000"/>
                </a:solidFill>
                <a:latin typeface="Arial"/>
              </a:rPr>
              <a:t>Fourth Outline Level</a:t>
            </a:r>
          </a:p>
          <a:p>
            <a:pPr marL="2612304" lvl="4" indent="-261230">
              <a:spcBef>
                <a:spcPts val="281"/>
              </a:spcBef>
              <a:buClr>
                <a:srgbClr val="000000"/>
              </a:buClr>
              <a:buSzPct val="45000"/>
              <a:buFont typeface="Wingdings" charset="2"/>
              <a:buChar char=""/>
            </a:pPr>
            <a:r>
              <a:rPr lang="en-US" sz="1996" b="0" strike="noStrike" spc="-1">
                <a:solidFill>
                  <a:srgbClr val="000000"/>
                </a:solidFill>
                <a:latin typeface="Arial"/>
              </a:rPr>
              <a:t>Fifth Outline Level</a:t>
            </a:r>
          </a:p>
          <a:p>
            <a:pPr marL="3134765" lvl="5" indent="-261230">
              <a:spcBef>
                <a:spcPts val="281"/>
              </a:spcBef>
              <a:buClr>
                <a:srgbClr val="000000"/>
              </a:buClr>
              <a:buSzPct val="45000"/>
              <a:buFont typeface="Wingdings" charset="2"/>
              <a:buChar char=""/>
            </a:pPr>
            <a:r>
              <a:rPr lang="en-US" sz="1996" b="0" strike="noStrike" spc="-1">
                <a:solidFill>
                  <a:srgbClr val="000000"/>
                </a:solidFill>
                <a:latin typeface="Arial"/>
              </a:rPr>
              <a:t>Sixth Outline Level</a:t>
            </a:r>
          </a:p>
          <a:p>
            <a:pPr marL="3657226" lvl="6" indent="-261230">
              <a:spcBef>
                <a:spcPts val="281"/>
              </a:spcBef>
              <a:buClr>
                <a:srgbClr val="000000"/>
              </a:buClr>
              <a:buSzPct val="45000"/>
              <a:buFont typeface="Wingdings" charset="2"/>
              <a:buChar char=""/>
            </a:pPr>
            <a:r>
              <a:rPr lang="en-US" sz="1996" b="0" strike="noStrike" spc="-1">
                <a:solidFill>
                  <a:srgbClr val="000000"/>
                </a:solidFill>
                <a:latin typeface="Arial"/>
              </a:rPr>
              <a:t>Seventh Outline Level</a:t>
            </a:r>
          </a:p>
        </p:txBody>
      </p:sp>
    </p:spTree>
    <p:extLst>
      <p:ext uri="{BB962C8B-B14F-4D97-AF65-F5344CB8AC3E}">
        <p14:creationId xmlns:p14="http://schemas.microsoft.com/office/powerpoint/2010/main" val="4016056461"/>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Lst>
  <p:txStyles>
    <p:titleStyle>
      <a:lvl1pPr algn="l" defTabSz="1105875" rtl="0" eaLnBrk="1" latinLnBrk="0" hangingPunct="1">
        <a:lnSpc>
          <a:spcPct val="90000"/>
        </a:lnSpc>
        <a:spcBef>
          <a:spcPct val="0"/>
        </a:spcBef>
        <a:buNone/>
        <a:defRPr sz="5321" kern="1200">
          <a:solidFill>
            <a:schemeClr val="tx1"/>
          </a:solidFill>
          <a:latin typeface="+mj-lt"/>
          <a:ea typeface="+mj-ea"/>
          <a:cs typeface="+mj-cs"/>
        </a:defRPr>
      </a:lvl1pPr>
    </p:titleStyle>
    <p:bodyStyle>
      <a:lvl1pPr marL="522461" indent="-391846" algn="l" defTabSz="1105875" rtl="0" eaLnBrk="1" latinLnBrk="0" hangingPunct="1">
        <a:lnSpc>
          <a:spcPct val="90000"/>
        </a:lnSpc>
        <a:spcBef>
          <a:spcPts val="1413"/>
        </a:spcBef>
        <a:buClr>
          <a:srgbClr val="000000"/>
        </a:buClr>
        <a:buSzPct val="45000"/>
        <a:buFont typeface="Wingdings" charset="2"/>
        <a:buChar char=""/>
        <a:defRPr sz="3386" kern="1200">
          <a:solidFill>
            <a:schemeClr val="tx1"/>
          </a:solidFill>
          <a:latin typeface="+mn-lt"/>
          <a:ea typeface="+mn-ea"/>
          <a:cs typeface="+mn-cs"/>
        </a:defRPr>
      </a:lvl1pPr>
      <a:lvl2pPr marL="829407" indent="-276469" algn="l" defTabSz="1105875" rtl="0" eaLnBrk="1" latinLnBrk="0" hangingPunct="1">
        <a:lnSpc>
          <a:spcPct val="90000"/>
        </a:lnSpc>
        <a:spcBef>
          <a:spcPts val="605"/>
        </a:spcBef>
        <a:buFont typeface="Arial" panose="020B0604020202020204" pitchFamily="34" charset="0"/>
        <a:buChar char="•"/>
        <a:defRPr sz="2903" kern="1200">
          <a:solidFill>
            <a:schemeClr val="tx1"/>
          </a:solidFill>
          <a:latin typeface="+mn-lt"/>
          <a:ea typeface="+mn-ea"/>
          <a:cs typeface="+mn-cs"/>
        </a:defRPr>
      </a:lvl2pPr>
      <a:lvl3pPr marL="1382344" indent="-276469" algn="l" defTabSz="1105875" rtl="0" eaLnBrk="1" latinLnBrk="0" hangingPunct="1">
        <a:lnSpc>
          <a:spcPct val="90000"/>
        </a:lnSpc>
        <a:spcBef>
          <a:spcPts val="605"/>
        </a:spcBef>
        <a:buFont typeface="Arial" panose="020B0604020202020204" pitchFamily="34" charset="0"/>
        <a:buChar char="•"/>
        <a:defRPr sz="2419" kern="1200">
          <a:solidFill>
            <a:schemeClr val="tx1"/>
          </a:solidFill>
          <a:latin typeface="+mn-lt"/>
          <a:ea typeface="+mn-ea"/>
          <a:cs typeface="+mn-cs"/>
        </a:defRPr>
      </a:lvl3pPr>
      <a:lvl4pPr marL="1935282" indent="-276469" algn="l" defTabSz="1105875"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4pPr>
      <a:lvl5pPr marL="2488220" indent="-276469" algn="l" defTabSz="1105875"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5pPr>
      <a:lvl6pPr marL="3041157" indent="-276469" algn="l" defTabSz="1105875"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6pPr>
      <a:lvl7pPr marL="3594095" indent="-276469" algn="l" defTabSz="1105875"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7pPr>
      <a:lvl8pPr marL="4147033" indent="-276469" algn="l" defTabSz="1105875"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8pPr>
      <a:lvl9pPr marL="4699970" indent="-276469" algn="l" defTabSz="1105875"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9pPr>
    </p:bodyStyle>
    <p:otherStyle>
      <a:defPPr>
        <a:defRPr lang="en-US"/>
      </a:defPPr>
      <a:lvl1pPr marL="0" algn="l" defTabSz="1105875" rtl="0" eaLnBrk="1" latinLnBrk="0" hangingPunct="1">
        <a:defRPr sz="2177" kern="1200">
          <a:solidFill>
            <a:schemeClr val="tx1"/>
          </a:solidFill>
          <a:latin typeface="+mn-lt"/>
          <a:ea typeface="+mn-ea"/>
          <a:cs typeface="+mn-cs"/>
        </a:defRPr>
      </a:lvl1pPr>
      <a:lvl2pPr marL="552938" algn="l" defTabSz="1105875" rtl="0" eaLnBrk="1" latinLnBrk="0" hangingPunct="1">
        <a:defRPr sz="2177" kern="1200">
          <a:solidFill>
            <a:schemeClr val="tx1"/>
          </a:solidFill>
          <a:latin typeface="+mn-lt"/>
          <a:ea typeface="+mn-ea"/>
          <a:cs typeface="+mn-cs"/>
        </a:defRPr>
      </a:lvl2pPr>
      <a:lvl3pPr marL="1105875" algn="l" defTabSz="1105875" rtl="0" eaLnBrk="1" latinLnBrk="0" hangingPunct="1">
        <a:defRPr sz="2177" kern="1200">
          <a:solidFill>
            <a:schemeClr val="tx1"/>
          </a:solidFill>
          <a:latin typeface="+mn-lt"/>
          <a:ea typeface="+mn-ea"/>
          <a:cs typeface="+mn-cs"/>
        </a:defRPr>
      </a:lvl3pPr>
      <a:lvl4pPr marL="1658813" algn="l" defTabSz="1105875" rtl="0" eaLnBrk="1" latinLnBrk="0" hangingPunct="1">
        <a:defRPr sz="2177" kern="1200">
          <a:solidFill>
            <a:schemeClr val="tx1"/>
          </a:solidFill>
          <a:latin typeface="+mn-lt"/>
          <a:ea typeface="+mn-ea"/>
          <a:cs typeface="+mn-cs"/>
        </a:defRPr>
      </a:lvl4pPr>
      <a:lvl5pPr marL="2211751" algn="l" defTabSz="1105875" rtl="0" eaLnBrk="1" latinLnBrk="0" hangingPunct="1">
        <a:defRPr sz="2177" kern="1200">
          <a:solidFill>
            <a:schemeClr val="tx1"/>
          </a:solidFill>
          <a:latin typeface="+mn-lt"/>
          <a:ea typeface="+mn-ea"/>
          <a:cs typeface="+mn-cs"/>
        </a:defRPr>
      </a:lvl5pPr>
      <a:lvl6pPr marL="2764688" algn="l" defTabSz="1105875" rtl="0" eaLnBrk="1" latinLnBrk="0" hangingPunct="1">
        <a:defRPr sz="2177" kern="1200">
          <a:solidFill>
            <a:schemeClr val="tx1"/>
          </a:solidFill>
          <a:latin typeface="+mn-lt"/>
          <a:ea typeface="+mn-ea"/>
          <a:cs typeface="+mn-cs"/>
        </a:defRPr>
      </a:lvl6pPr>
      <a:lvl7pPr marL="3317626" algn="l" defTabSz="1105875" rtl="0" eaLnBrk="1" latinLnBrk="0" hangingPunct="1">
        <a:defRPr sz="2177" kern="1200">
          <a:solidFill>
            <a:schemeClr val="tx1"/>
          </a:solidFill>
          <a:latin typeface="+mn-lt"/>
          <a:ea typeface="+mn-ea"/>
          <a:cs typeface="+mn-cs"/>
        </a:defRPr>
      </a:lvl7pPr>
      <a:lvl8pPr marL="3870564" algn="l" defTabSz="1105875" rtl="0" eaLnBrk="1" latinLnBrk="0" hangingPunct="1">
        <a:defRPr sz="2177" kern="1200">
          <a:solidFill>
            <a:schemeClr val="tx1"/>
          </a:solidFill>
          <a:latin typeface="+mn-lt"/>
          <a:ea typeface="+mn-ea"/>
          <a:cs typeface="+mn-cs"/>
        </a:defRPr>
      </a:lvl8pPr>
      <a:lvl9pPr marL="4423501" algn="l" defTabSz="1105875" rtl="0" eaLnBrk="1" latinLnBrk="0" hangingPunct="1">
        <a:defRPr sz="2177"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10">
            <a:extLst>
              <a:ext uri="{FF2B5EF4-FFF2-40B4-BE49-F238E27FC236}">
                <a16:creationId xmlns:a16="http://schemas.microsoft.com/office/drawing/2014/main" id="{B478C188-A40E-449B-9225-012D64F06668}"/>
              </a:ext>
            </a:extLst>
          </p:cNvPr>
          <p:cNvSpPr>
            <a:spLocks noChangeArrowheads="1"/>
          </p:cNvSpPr>
          <p:nvPr/>
        </p:nvSpPr>
        <p:spPr bwMode="auto">
          <a:xfrm>
            <a:off x="38101" y="112713"/>
            <a:ext cx="3924300" cy="120015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n-US" altLang="en-US" sz="1400" b="1" dirty="0">
                <a:solidFill>
                  <a:srgbClr val="376092"/>
                </a:solidFill>
                <a:cs typeface="+mn-cs"/>
              </a:rPr>
              <a:t>Official Launch of SDSNN</a:t>
            </a:r>
            <a:endParaRPr lang="en-US" altLang="en-US" sz="1600" dirty="0">
              <a:solidFill>
                <a:srgbClr val="376092"/>
              </a:solidFill>
              <a:cs typeface="+mn-cs"/>
            </a:endParaRPr>
          </a:p>
          <a:p>
            <a:pPr algn="ctr" eaLnBrk="1" hangingPunct="1">
              <a:defRPr/>
            </a:pPr>
            <a:r>
              <a:rPr lang="en-US" altLang="en-US" sz="1600" dirty="0">
                <a:solidFill>
                  <a:srgbClr val="376092"/>
                </a:solidFill>
                <a:cs typeface="+mn-cs"/>
              </a:rPr>
              <a:t>&amp;</a:t>
            </a:r>
          </a:p>
          <a:p>
            <a:pPr algn="ctr" eaLnBrk="1" hangingPunct="1">
              <a:defRPr/>
            </a:pPr>
            <a:r>
              <a:rPr lang="en-US" altLang="en-US" sz="1400" b="1" i="1" dirty="0">
                <a:solidFill>
                  <a:srgbClr val="376092"/>
                </a:solidFill>
                <a:cs typeface="+mn-cs"/>
              </a:rPr>
              <a:t>3</a:t>
            </a:r>
            <a:r>
              <a:rPr lang="en-US" altLang="en-US" sz="1400" b="1" i="1" baseline="30000" dirty="0">
                <a:solidFill>
                  <a:srgbClr val="376092"/>
                </a:solidFill>
                <a:cs typeface="+mn-cs"/>
              </a:rPr>
              <a:t>rd</a:t>
            </a:r>
            <a:r>
              <a:rPr lang="en-US" altLang="en-US" sz="1400" b="1" i="1" dirty="0">
                <a:solidFill>
                  <a:srgbClr val="376092"/>
                </a:solidFill>
                <a:cs typeface="+mn-cs"/>
              </a:rPr>
              <a:t> SDSN Mediterranean Conference</a:t>
            </a:r>
          </a:p>
          <a:p>
            <a:pPr algn="ctr" eaLnBrk="1" hangingPunct="1">
              <a:defRPr/>
            </a:pPr>
            <a:endParaRPr lang="en-US" altLang="en-US" sz="1400" dirty="0">
              <a:cs typeface="+mn-cs"/>
            </a:endParaRPr>
          </a:p>
          <a:p>
            <a:pPr algn="ctr" eaLnBrk="1" hangingPunct="1">
              <a:defRPr/>
            </a:pPr>
            <a:r>
              <a:rPr lang="en-US" altLang="en-US" sz="1400" i="1" dirty="0">
                <a:solidFill>
                  <a:srgbClr val="376092"/>
                </a:solidFill>
                <a:cs typeface="+mn-cs"/>
              </a:rPr>
              <a:t>Sept. 7 – 8, 2017 | Athens, Greece</a:t>
            </a:r>
          </a:p>
        </p:txBody>
      </p:sp>
      <p:pic>
        <p:nvPicPr>
          <p:cNvPr id="2" name="Picture 9">
            <a:extLst>
              <a:ext uri="{FF2B5EF4-FFF2-40B4-BE49-F238E27FC236}">
                <a16:creationId xmlns:a16="http://schemas.microsoft.com/office/drawing/2014/main" id="{00A14A05-8123-4121-9499-C7D8EBA9B88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35767" y="44450"/>
            <a:ext cx="10287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8" name="Group 2">
            <a:extLst>
              <a:ext uri="{FF2B5EF4-FFF2-40B4-BE49-F238E27FC236}">
                <a16:creationId xmlns:a16="http://schemas.microsoft.com/office/drawing/2014/main" id="{62CEFDF0-EA5E-408C-8882-8ED0F6161350}"/>
              </a:ext>
            </a:extLst>
          </p:cNvPr>
          <p:cNvGrpSpPr>
            <a:grpSpLocks/>
          </p:cNvGrpSpPr>
          <p:nvPr/>
        </p:nvGrpSpPr>
        <p:grpSpPr bwMode="auto">
          <a:xfrm>
            <a:off x="5994400" y="5991226"/>
            <a:ext cx="5784851" cy="620713"/>
            <a:chOff x="4495800" y="5990696"/>
            <a:chExt cx="4338738" cy="621245"/>
          </a:xfrm>
        </p:grpSpPr>
        <p:pic>
          <p:nvPicPr>
            <p:cNvPr id="1029" name="Picture 7">
              <a:extLst>
                <a:ext uri="{FF2B5EF4-FFF2-40B4-BE49-F238E27FC236}">
                  <a16:creationId xmlns:a16="http://schemas.microsoft.com/office/drawing/2014/main" id="{13DE70D4-8339-476E-ABFF-137FB18B3FAD}"/>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8227719" y="5990696"/>
              <a:ext cx="606819" cy="591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3">
              <a:extLst>
                <a:ext uri="{FF2B5EF4-FFF2-40B4-BE49-F238E27FC236}">
                  <a16:creationId xmlns:a16="http://schemas.microsoft.com/office/drawing/2014/main" id="{B877D83D-5B09-49B3-A4E8-9751D220E10E}"/>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7426661" y="6000753"/>
              <a:ext cx="611481"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5">
              <a:extLst>
                <a:ext uri="{FF2B5EF4-FFF2-40B4-BE49-F238E27FC236}">
                  <a16:creationId xmlns:a16="http://schemas.microsoft.com/office/drawing/2014/main" id="{E3EB4243-D6F3-41EC-BD2A-25D509F046DD}"/>
                </a:ext>
              </a:extLst>
            </p:cNvPr>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4495800" y="6000753"/>
              <a:ext cx="2057623" cy="581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9">
              <a:extLst>
                <a:ext uri="{FF2B5EF4-FFF2-40B4-BE49-F238E27FC236}">
                  <a16:creationId xmlns:a16="http://schemas.microsoft.com/office/drawing/2014/main" id="{C0539BD9-3001-4ED7-A0A1-E56B70EEEEAC}"/>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671039" y="6007987"/>
              <a:ext cx="566046" cy="581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325918589"/>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Lst>
  <p:transition>
    <p:cut/>
  </p:transition>
  <p:txStyles>
    <p:titleStyle>
      <a:lvl1pPr algn="l" rtl="0" eaLnBrk="0" fontAlgn="base" hangingPunct="0">
        <a:spcBef>
          <a:spcPct val="0"/>
        </a:spcBef>
        <a:spcAft>
          <a:spcPct val="0"/>
        </a:spcAft>
        <a:defRPr sz="3600" kern="1200">
          <a:solidFill>
            <a:srgbClr val="A6A6A6"/>
          </a:solidFill>
          <a:latin typeface="+mj-lt"/>
          <a:ea typeface="+mj-ea"/>
          <a:cs typeface="+mj-cs"/>
        </a:defRPr>
      </a:lvl1pPr>
      <a:lvl2pPr algn="l" rtl="0" eaLnBrk="0" fontAlgn="base" hangingPunct="0">
        <a:spcBef>
          <a:spcPct val="0"/>
        </a:spcBef>
        <a:spcAft>
          <a:spcPct val="0"/>
        </a:spcAft>
        <a:defRPr sz="3600">
          <a:solidFill>
            <a:srgbClr val="A6A6A6"/>
          </a:solidFill>
          <a:latin typeface="Calibri" panose="020F0502020204030204" pitchFamily="34" charset="0"/>
        </a:defRPr>
      </a:lvl2pPr>
      <a:lvl3pPr algn="l" rtl="0" eaLnBrk="0" fontAlgn="base" hangingPunct="0">
        <a:spcBef>
          <a:spcPct val="0"/>
        </a:spcBef>
        <a:spcAft>
          <a:spcPct val="0"/>
        </a:spcAft>
        <a:defRPr sz="3600">
          <a:solidFill>
            <a:srgbClr val="A6A6A6"/>
          </a:solidFill>
          <a:latin typeface="Calibri" panose="020F0502020204030204" pitchFamily="34" charset="0"/>
        </a:defRPr>
      </a:lvl3pPr>
      <a:lvl4pPr algn="l" rtl="0" eaLnBrk="0" fontAlgn="base" hangingPunct="0">
        <a:spcBef>
          <a:spcPct val="0"/>
        </a:spcBef>
        <a:spcAft>
          <a:spcPct val="0"/>
        </a:spcAft>
        <a:defRPr sz="3600">
          <a:solidFill>
            <a:srgbClr val="A6A6A6"/>
          </a:solidFill>
          <a:latin typeface="Calibri" panose="020F0502020204030204" pitchFamily="34" charset="0"/>
        </a:defRPr>
      </a:lvl4pPr>
      <a:lvl5pPr algn="l" rtl="0" eaLnBrk="0" fontAlgn="base" hangingPunct="0">
        <a:spcBef>
          <a:spcPct val="0"/>
        </a:spcBef>
        <a:spcAft>
          <a:spcPct val="0"/>
        </a:spcAft>
        <a:defRPr sz="3600">
          <a:solidFill>
            <a:srgbClr val="A6A6A6"/>
          </a:solidFill>
          <a:latin typeface="Calibri" panose="020F0502020204030204" pitchFamily="34" charset="0"/>
        </a:defRPr>
      </a:lvl5pPr>
      <a:lvl6pPr marL="457200" algn="l" rtl="0" fontAlgn="base">
        <a:spcBef>
          <a:spcPct val="0"/>
        </a:spcBef>
        <a:spcAft>
          <a:spcPct val="0"/>
        </a:spcAft>
        <a:defRPr sz="3600">
          <a:solidFill>
            <a:srgbClr val="A6A6A6"/>
          </a:solidFill>
          <a:latin typeface="Calibri" panose="020F0502020204030204" pitchFamily="34" charset="0"/>
        </a:defRPr>
      </a:lvl6pPr>
      <a:lvl7pPr marL="914400" algn="l" rtl="0" fontAlgn="base">
        <a:spcBef>
          <a:spcPct val="0"/>
        </a:spcBef>
        <a:spcAft>
          <a:spcPct val="0"/>
        </a:spcAft>
        <a:defRPr sz="3600">
          <a:solidFill>
            <a:srgbClr val="A6A6A6"/>
          </a:solidFill>
          <a:latin typeface="Calibri" panose="020F0502020204030204" pitchFamily="34" charset="0"/>
        </a:defRPr>
      </a:lvl7pPr>
      <a:lvl8pPr marL="1371600" algn="l" rtl="0" fontAlgn="base">
        <a:spcBef>
          <a:spcPct val="0"/>
        </a:spcBef>
        <a:spcAft>
          <a:spcPct val="0"/>
        </a:spcAft>
        <a:defRPr sz="3600">
          <a:solidFill>
            <a:srgbClr val="A6A6A6"/>
          </a:solidFill>
          <a:latin typeface="Calibri" panose="020F0502020204030204" pitchFamily="34" charset="0"/>
        </a:defRPr>
      </a:lvl8pPr>
      <a:lvl9pPr marL="1828800" algn="l" rtl="0" fontAlgn="base">
        <a:spcBef>
          <a:spcPct val="0"/>
        </a:spcBef>
        <a:spcAft>
          <a:spcPct val="0"/>
        </a:spcAft>
        <a:defRPr sz="3600">
          <a:solidFill>
            <a:srgbClr val="A6A6A6"/>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rgbClr val="A6A6A6"/>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rgbClr val="A6A6A6"/>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rgbClr val="A6A6A6"/>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 name="CustomShape 1"/>
          <p:cNvSpPr/>
          <p:nvPr/>
        </p:nvSpPr>
        <p:spPr>
          <a:xfrm rot="5400000">
            <a:off x="858240" y="345960"/>
            <a:ext cx="145440" cy="703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p:style>
      </p:sp>
      <p:sp>
        <p:nvSpPr>
          <p:cNvPr id="40" name="CustomShape 2"/>
          <p:cNvSpPr/>
          <p:nvPr/>
        </p:nvSpPr>
        <p:spPr>
          <a:xfrm flipV="1">
            <a:off x="578520" y="4499640"/>
            <a:ext cx="11034000" cy="17640"/>
          </a:xfrm>
          <a:prstGeom prst="rect">
            <a:avLst/>
          </a:prstGeom>
          <a:solidFill>
            <a:schemeClr val="tx2">
              <a:lumMod val="25000"/>
              <a:lumOff val="75000"/>
            </a:schemeClr>
          </a:solidFill>
          <a:ln w="3175">
            <a:noFill/>
          </a:ln>
        </p:spPr>
        <p:style>
          <a:lnRef idx="2">
            <a:schemeClr val="accent1">
              <a:shade val="50000"/>
            </a:schemeClr>
          </a:lnRef>
          <a:fillRef idx="1">
            <a:schemeClr val="accent1"/>
          </a:fillRef>
          <a:effectRef idx="0">
            <a:schemeClr val="accent1"/>
          </a:effectRef>
          <a:fontRef idx="minor"/>
        </p:style>
      </p:sp>
      <p:sp>
        <p:nvSpPr>
          <p:cNvPr id="41" name="PlaceHolder 3"/>
          <p:cNvSpPr>
            <a:spLocks noGrp="1"/>
          </p:cNvSpPr>
          <p:nvPr>
            <p:ph type="title"/>
          </p:nvPr>
        </p:nvSpPr>
        <p:spPr>
          <a:xfrm>
            <a:off x="609480" y="273600"/>
            <a:ext cx="10972080" cy="1144440"/>
          </a:xfrm>
          <a:prstGeom prst="rect">
            <a:avLst/>
          </a:prstGeom>
        </p:spPr>
        <p:txBody>
          <a:bodyPr lIns="0" tIns="0" rIns="0" bIns="0" anchor="ctr">
            <a:noAutofit/>
          </a:bodyPr>
          <a:lstStyle/>
          <a:p>
            <a:pPr algn="ctr"/>
            <a:r>
              <a:rPr lang="en-US" sz="4400" b="0" strike="noStrike" spc="-1">
                <a:solidFill>
                  <a:srgbClr val="000000"/>
                </a:solidFill>
                <a:latin typeface="Arial"/>
              </a:rPr>
              <a:t>Click to edit the title text format</a:t>
            </a:r>
          </a:p>
        </p:txBody>
      </p:sp>
      <p:sp>
        <p:nvSpPr>
          <p:cNvPr id="42" name="PlaceHolder 4"/>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28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US" sz="20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US" sz="18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US" sz="18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US" sz="20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US"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 name="CustomShape 1"/>
          <p:cNvSpPr/>
          <p:nvPr/>
        </p:nvSpPr>
        <p:spPr>
          <a:xfrm>
            <a:off x="558360" y="0"/>
            <a:ext cx="11166840" cy="2018160"/>
          </a:xfrm>
          <a:prstGeom prst="rect">
            <a:avLst/>
          </a:prstGeom>
          <a:solidFill>
            <a:srgbClr val="FFFFFF"/>
          </a:solidFill>
          <a:ln w="9525">
            <a:solidFill>
              <a:schemeClr val="tx2">
                <a:lumMod val="10000"/>
                <a:lumOff val="90000"/>
              </a:schemeClr>
            </a:solidFill>
          </a:ln>
          <a:effectLst>
            <a:outerShdw blurRad="50800" dist="37674"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p:style>
      </p:sp>
      <p:sp>
        <p:nvSpPr>
          <p:cNvPr id="80" name="CustomShape 2"/>
          <p:cNvSpPr/>
          <p:nvPr/>
        </p:nvSpPr>
        <p:spPr>
          <a:xfrm>
            <a:off x="567000" y="0"/>
            <a:ext cx="11154960" cy="2010960"/>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p:style>
      </p:sp>
      <p:sp>
        <p:nvSpPr>
          <p:cNvPr id="81" name="CustomShape 3"/>
          <p:cNvSpPr/>
          <p:nvPr/>
        </p:nvSpPr>
        <p:spPr>
          <a:xfrm>
            <a:off x="498960" y="787320"/>
            <a:ext cx="127440" cy="703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p:style>
      </p:sp>
      <p:sp>
        <p:nvSpPr>
          <p:cNvPr id="82" name="PlaceHolder 4"/>
          <p:cNvSpPr>
            <a:spLocks noGrp="1"/>
          </p:cNvSpPr>
          <p:nvPr>
            <p:ph type="title"/>
          </p:nvPr>
        </p:nvSpPr>
        <p:spPr>
          <a:xfrm>
            <a:off x="609480" y="273600"/>
            <a:ext cx="10972440" cy="1144800"/>
          </a:xfrm>
          <a:prstGeom prst="rect">
            <a:avLst/>
          </a:prstGeom>
        </p:spPr>
        <p:txBody>
          <a:bodyPr lIns="0" tIns="0" rIns="0" bIns="0" anchor="ctr">
            <a:noAutofit/>
          </a:bodyPr>
          <a:lstStyle/>
          <a:p>
            <a:r>
              <a:rPr lang="en-US" sz="1800" b="0" strike="noStrike" spc="-1">
                <a:solidFill>
                  <a:srgbClr val="000000"/>
                </a:solidFill>
                <a:latin typeface="Arial"/>
              </a:rPr>
              <a:t>Click to edit the title text format</a:t>
            </a:r>
          </a:p>
        </p:txBody>
      </p:sp>
      <p:sp>
        <p:nvSpPr>
          <p:cNvPr id="83" name="PlaceHolder 5"/>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28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US" sz="20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US" sz="18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US" sz="18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US" sz="20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US"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0" name="CustomShape 1"/>
          <p:cNvSpPr/>
          <p:nvPr/>
        </p:nvSpPr>
        <p:spPr>
          <a:xfrm>
            <a:off x="558360" y="0"/>
            <a:ext cx="11166840" cy="2018160"/>
          </a:xfrm>
          <a:prstGeom prst="rect">
            <a:avLst/>
          </a:prstGeom>
          <a:solidFill>
            <a:srgbClr val="FFFFFF"/>
          </a:solidFill>
          <a:ln w="9525">
            <a:solidFill>
              <a:schemeClr val="tx2">
                <a:lumMod val="10000"/>
                <a:lumOff val="90000"/>
              </a:schemeClr>
            </a:solidFill>
          </a:ln>
          <a:effectLst>
            <a:outerShdw blurRad="50800" dist="37674"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p:style>
      </p:sp>
      <p:sp>
        <p:nvSpPr>
          <p:cNvPr id="121" name="CustomShape 2"/>
          <p:cNvSpPr/>
          <p:nvPr/>
        </p:nvSpPr>
        <p:spPr>
          <a:xfrm>
            <a:off x="567000" y="0"/>
            <a:ext cx="11154960" cy="2010960"/>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p:style>
      </p:sp>
      <p:sp>
        <p:nvSpPr>
          <p:cNvPr id="122" name="CustomShape 3"/>
          <p:cNvSpPr/>
          <p:nvPr/>
        </p:nvSpPr>
        <p:spPr>
          <a:xfrm>
            <a:off x="498960" y="787320"/>
            <a:ext cx="127440" cy="703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p:style>
      </p:sp>
      <p:sp>
        <p:nvSpPr>
          <p:cNvPr id="123" name="PlaceHolder 4"/>
          <p:cNvSpPr>
            <a:spLocks noGrp="1"/>
          </p:cNvSpPr>
          <p:nvPr>
            <p:ph type="title"/>
          </p:nvPr>
        </p:nvSpPr>
        <p:spPr>
          <a:xfrm>
            <a:off x="609480" y="273600"/>
            <a:ext cx="10972080" cy="1144440"/>
          </a:xfrm>
          <a:prstGeom prst="rect">
            <a:avLst/>
          </a:prstGeom>
        </p:spPr>
        <p:txBody>
          <a:bodyPr lIns="0" tIns="0" rIns="0" bIns="0" anchor="ctr">
            <a:noAutofit/>
          </a:bodyPr>
          <a:lstStyle/>
          <a:p>
            <a:pPr algn="ctr"/>
            <a:r>
              <a:rPr lang="en-US" sz="4400" b="0" strike="noStrike" spc="-1">
                <a:solidFill>
                  <a:srgbClr val="000000"/>
                </a:solidFill>
                <a:latin typeface="Arial"/>
              </a:rPr>
              <a:t>Click to edit the title text format</a:t>
            </a:r>
          </a:p>
        </p:txBody>
      </p:sp>
      <p:sp>
        <p:nvSpPr>
          <p:cNvPr id="124" name="PlaceHolder 5"/>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28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US" sz="20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US" sz="18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US" sz="18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US" sz="20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US"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2" name="PlaceHolder 1"/>
          <p:cNvSpPr>
            <a:spLocks noGrp="1"/>
          </p:cNvSpPr>
          <p:nvPr>
            <p:ph type="title"/>
          </p:nvPr>
        </p:nvSpPr>
        <p:spPr>
          <a:xfrm>
            <a:off x="609480" y="273600"/>
            <a:ext cx="10972440" cy="1144800"/>
          </a:xfrm>
          <a:prstGeom prst="rect">
            <a:avLst/>
          </a:prstGeom>
        </p:spPr>
        <p:txBody>
          <a:bodyPr lIns="0" tIns="0" rIns="0" bIns="0" anchor="ctr">
            <a:noAutofit/>
          </a:bodyPr>
          <a:lstStyle/>
          <a:p>
            <a:r>
              <a:rPr lang="en-US" sz="1800" b="0" strike="noStrike" spc="-1">
                <a:solidFill>
                  <a:srgbClr val="000000"/>
                </a:solidFill>
                <a:latin typeface="Arial"/>
              </a:rPr>
              <a:t>Click to edit the title text format</a:t>
            </a:r>
          </a:p>
        </p:txBody>
      </p:sp>
      <p:sp>
        <p:nvSpPr>
          <p:cNvPr id="28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28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US" sz="20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US" sz="18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US" sz="18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US" sz="20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US"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0" name="PlaceHolder 1"/>
          <p:cNvSpPr>
            <a:spLocks noGrp="1"/>
          </p:cNvSpPr>
          <p:nvPr>
            <p:ph type="title"/>
          </p:nvPr>
        </p:nvSpPr>
        <p:spPr>
          <a:xfrm>
            <a:off x="609480" y="273600"/>
            <a:ext cx="10972440" cy="1144800"/>
          </a:xfrm>
          <a:prstGeom prst="rect">
            <a:avLst/>
          </a:prstGeom>
        </p:spPr>
        <p:txBody>
          <a:bodyPr lIns="0" tIns="0" rIns="0" bIns="0" anchor="ctr">
            <a:noAutofit/>
          </a:bodyPr>
          <a:lstStyle/>
          <a:p>
            <a:r>
              <a:rPr lang="en-US" sz="1800" b="0" strike="noStrike" spc="-1">
                <a:solidFill>
                  <a:srgbClr val="000000"/>
                </a:solidFill>
                <a:latin typeface="Arial"/>
              </a:rPr>
              <a:t>Click to edit the title text format</a:t>
            </a:r>
          </a:p>
        </p:txBody>
      </p:sp>
      <p:sp>
        <p:nvSpPr>
          <p:cNvPr id="321"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28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US" sz="20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US" sz="18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US" sz="18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US" sz="20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US"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 name="PlaceHolder 1"/>
          <p:cNvSpPr>
            <a:spLocks noGrp="1"/>
          </p:cNvSpPr>
          <p:nvPr>
            <p:ph type="title"/>
          </p:nvPr>
        </p:nvSpPr>
        <p:spPr>
          <a:xfrm>
            <a:off x="609480" y="273600"/>
            <a:ext cx="10972080" cy="1144440"/>
          </a:xfrm>
          <a:prstGeom prst="rect">
            <a:avLst/>
          </a:prstGeom>
        </p:spPr>
        <p:txBody>
          <a:bodyPr lIns="0" tIns="0" rIns="0" bIns="0" anchor="ctr">
            <a:noAutofit/>
          </a:bodyPr>
          <a:lstStyle/>
          <a:p>
            <a:pPr algn="ctr"/>
            <a:r>
              <a:rPr lang="en-US" sz="4400" b="0" strike="noStrike" spc="-1">
                <a:solidFill>
                  <a:srgbClr val="000000"/>
                </a:solidFill>
                <a:latin typeface="Arial"/>
              </a:rPr>
              <a:t>Click to edit the title text format</a:t>
            </a:r>
          </a:p>
        </p:txBody>
      </p:sp>
      <p:sp>
        <p:nvSpPr>
          <p:cNvPr id="359"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28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US" sz="20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US" sz="18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US" sz="18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US" sz="20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US"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6" name="PlaceHolder 1"/>
          <p:cNvSpPr>
            <a:spLocks noGrp="1"/>
          </p:cNvSpPr>
          <p:nvPr>
            <p:ph type="title"/>
          </p:nvPr>
        </p:nvSpPr>
        <p:spPr>
          <a:xfrm>
            <a:off x="609480" y="273600"/>
            <a:ext cx="10972080" cy="1144440"/>
          </a:xfrm>
          <a:prstGeom prst="rect">
            <a:avLst/>
          </a:prstGeom>
        </p:spPr>
        <p:txBody>
          <a:bodyPr lIns="0" tIns="0" rIns="0" bIns="0" anchor="ctr">
            <a:noAutofit/>
          </a:bodyPr>
          <a:lstStyle/>
          <a:p>
            <a:pPr algn="ctr"/>
            <a:r>
              <a:rPr lang="en-US" sz="4400" b="0" strike="noStrike" spc="-1">
                <a:solidFill>
                  <a:srgbClr val="000000"/>
                </a:solidFill>
                <a:latin typeface="Arial"/>
              </a:rPr>
              <a:t>Click to edit the title text format</a:t>
            </a:r>
          </a:p>
        </p:txBody>
      </p:sp>
      <p:sp>
        <p:nvSpPr>
          <p:cNvPr id="397"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28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US" sz="20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US" sz="18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US" sz="18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US" sz="20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US"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2" name="PlaceHolder 1"/>
          <p:cNvSpPr>
            <a:spLocks noGrp="1"/>
          </p:cNvSpPr>
          <p:nvPr>
            <p:ph type="title"/>
          </p:nvPr>
        </p:nvSpPr>
        <p:spPr>
          <a:xfrm>
            <a:off x="609480" y="273600"/>
            <a:ext cx="10972440" cy="1144800"/>
          </a:xfrm>
          <a:prstGeom prst="rect">
            <a:avLst/>
          </a:prstGeom>
        </p:spPr>
        <p:txBody>
          <a:bodyPr lIns="0" tIns="0" rIns="0" bIns="0" anchor="ctr">
            <a:noAutofit/>
          </a:bodyPr>
          <a:lstStyle/>
          <a:p>
            <a:r>
              <a:rPr lang="en-US" sz="1800" b="0" strike="noStrike" spc="-1">
                <a:solidFill>
                  <a:srgbClr val="000000"/>
                </a:solidFill>
                <a:latin typeface="Arial"/>
              </a:rPr>
              <a:t>Click to edit the title text format</a:t>
            </a:r>
          </a:p>
        </p:txBody>
      </p:sp>
      <p:sp>
        <p:nvSpPr>
          <p:cNvPr id="47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39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US" sz="242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US" sz="218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US" sz="218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US" sz="20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US"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mailto:pkoundouri@aueb.gr" TargetMode="External"/><Relationship Id="rId5" Type="http://schemas.openxmlformats.org/officeDocument/2006/relationships/hyperlink" Target="https://www.aueb.gr/en/faculty_page/koundouri-phoebe" TargetMode="Externa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12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24.xml"/></Relationships>
</file>

<file path=ppt/slides/_rels/slide1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7.xml"/></Relationships>
</file>

<file path=ppt/slides/_rels/slide1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slide" Target="slide3.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26.xml"/><Relationship Id="rId5" Type="http://schemas.openxmlformats.org/officeDocument/2006/relationships/image" Target="../media/image50.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26.xml"/><Relationship Id="rId5" Type="http://schemas.openxmlformats.org/officeDocument/2006/relationships/image" Target="../media/image54.pn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6.xml"/><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0.xml"/></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2.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18" Type="http://schemas.openxmlformats.org/officeDocument/2006/relationships/image" Target="../media/image78.png"/><Relationship Id="rId3" Type="http://schemas.openxmlformats.org/officeDocument/2006/relationships/image" Target="../media/image63.jpeg"/><Relationship Id="rId21" Type="http://schemas.openxmlformats.org/officeDocument/2006/relationships/image" Target="../media/image81.png"/><Relationship Id="rId7" Type="http://schemas.openxmlformats.org/officeDocument/2006/relationships/image" Target="../media/image67.png"/><Relationship Id="rId12" Type="http://schemas.openxmlformats.org/officeDocument/2006/relationships/image" Target="../media/image72.png"/><Relationship Id="rId17" Type="http://schemas.openxmlformats.org/officeDocument/2006/relationships/image" Target="../media/image77.png"/><Relationship Id="rId2" Type="http://schemas.openxmlformats.org/officeDocument/2006/relationships/image" Target="../media/image62.png"/><Relationship Id="rId16" Type="http://schemas.openxmlformats.org/officeDocument/2006/relationships/image" Target="../media/image76.png"/><Relationship Id="rId20" Type="http://schemas.openxmlformats.org/officeDocument/2006/relationships/image" Target="../media/image80.png"/><Relationship Id="rId1" Type="http://schemas.openxmlformats.org/officeDocument/2006/relationships/slideLayout" Target="../slideLayouts/slideLayout62.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5" Type="http://schemas.openxmlformats.org/officeDocument/2006/relationships/image" Target="../media/image75.png"/><Relationship Id="rId10" Type="http://schemas.openxmlformats.org/officeDocument/2006/relationships/image" Target="../media/image70.png"/><Relationship Id="rId19" Type="http://schemas.openxmlformats.org/officeDocument/2006/relationships/image" Target="../media/image79.png"/><Relationship Id="rId4" Type="http://schemas.openxmlformats.org/officeDocument/2006/relationships/image" Target="../media/image64.png"/><Relationship Id="rId9" Type="http://schemas.openxmlformats.org/officeDocument/2006/relationships/image" Target="../media/image69.png"/><Relationship Id="rId14" Type="http://schemas.openxmlformats.org/officeDocument/2006/relationships/image" Target="../media/image74.png"/></Relationships>
</file>

<file path=ppt/slides/_rels/slide29.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10.xml"/><Relationship Id="rId1" Type="http://schemas.openxmlformats.org/officeDocument/2006/relationships/slideLayout" Target="../slideLayouts/slideLayout78.xml"/><Relationship Id="rId6" Type="http://schemas.openxmlformats.org/officeDocument/2006/relationships/image" Target="../media/image85.png"/><Relationship Id="rId11" Type="http://schemas.openxmlformats.org/officeDocument/2006/relationships/image" Target="../media/image90.png"/><Relationship Id="rId5" Type="http://schemas.openxmlformats.org/officeDocument/2006/relationships/image" Target="../media/image84.jpe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image" Target="../media/image1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88.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31.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12" Type="http://schemas.openxmlformats.org/officeDocument/2006/relationships/image" Target="../media/image106.PNG"/><Relationship Id="rId2" Type="http://schemas.openxmlformats.org/officeDocument/2006/relationships/image" Target="../media/image96.PNG"/><Relationship Id="rId1" Type="http://schemas.openxmlformats.org/officeDocument/2006/relationships/slideLayout" Target="../slideLayouts/slideLayout88.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99.PN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PNG"/></Relationships>
</file>

<file path=ppt/slides/_rels/slide32.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image" Target="../media/image107.png"/><Relationship Id="rId1" Type="http://schemas.openxmlformats.org/officeDocument/2006/relationships/slideLayout" Target="../slideLayouts/slideLayout88.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33.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24.png"/><Relationship Id="rId3" Type="http://schemas.openxmlformats.org/officeDocument/2006/relationships/image" Target="../media/image115.png"/><Relationship Id="rId7" Type="http://schemas.openxmlformats.org/officeDocument/2006/relationships/image" Target="../media/image119.jpeg"/><Relationship Id="rId12" Type="http://schemas.openxmlformats.org/officeDocument/2006/relationships/image" Target="../media/image8.png"/><Relationship Id="rId2" Type="http://schemas.openxmlformats.org/officeDocument/2006/relationships/image" Target="../media/image114.png"/><Relationship Id="rId1" Type="http://schemas.openxmlformats.org/officeDocument/2006/relationships/slideLayout" Target="../slideLayouts/slideLayout112.xml"/><Relationship Id="rId6" Type="http://schemas.openxmlformats.org/officeDocument/2006/relationships/image" Target="../media/image118.png"/><Relationship Id="rId11" Type="http://schemas.openxmlformats.org/officeDocument/2006/relationships/image" Target="../media/image123.jpeg"/><Relationship Id="rId5" Type="http://schemas.openxmlformats.org/officeDocument/2006/relationships/image" Target="../media/image117.jpeg"/><Relationship Id="rId10" Type="http://schemas.openxmlformats.org/officeDocument/2006/relationships/image" Target="../media/image122.jpeg"/><Relationship Id="rId4" Type="http://schemas.openxmlformats.org/officeDocument/2006/relationships/image" Target="../media/image116.png"/><Relationship Id="rId9" Type="http://schemas.openxmlformats.org/officeDocument/2006/relationships/image" Target="../media/image121.png"/></Relationships>
</file>

<file path=ppt/slides/_rels/slide34.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98.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image" Target="../media/image19.jpeg"/></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6" name="CustomShape 1"/>
          <p:cNvSpPr/>
          <p:nvPr/>
        </p:nvSpPr>
        <p:spPr>
          <a:xfrm>
            <a:off x="558360" y="0"/>
            <a:ext cx="11166840" cy="2018160"/>
          </a:xfrm>
          <a:prstGeom prst="rect">
            <a:avLst/>
          </a:prstGeom>
          <a:solidFill>
            <a:schemeClr val="bg1"/>
          </a:solidFill>
          <a:ln w="9525">
            <a:solidFill>
              <a:schemeClr val="tx2">
                <a:lumMod val="10000"/>
                <a:lumOff val="90000"/>
              </a:schemeClr>
            </a:solidFill>
          </a:ln>
          <a:effectLst>
            <a:outerShdw blurRad="50800" dist="37674"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p:style>
      </p:sp>
      <p:sp>
        <p:nvSpPr>
          <p:cNvPr id="517" name="CustomShape 2"/>
          <p:cNvSpPr/>
          <p:nvPr/>
        </p:nvSpPr>
        <p:spPr>
          <a:xfrm>
            <a:off x="567000" y="0"/>
            <a:ext cx="11154960" cy="201096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p:style>
      </p:sp>
      <p:sp>
        <p:nvSpPr>
          <p:cNvPr id="518" name="CustomShape 3"/>
          <p:cNvSpPr/>
          <p:nvPr/>
        </p:nvSpPr>
        <p:spPr>
          <a:xfrm>
            <a:off x="498960" y="787320"/>
            <a:ext cx="127440" cy="703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p:style>
      </p:sp>
      <p:sp>
        <p:nvSpPr>
          <p:cNvPr id="519" name="CustomShape 4"/>
          <p:cNvSpPr/>
          <p:nvPr/>
        </p:nvSpPr>
        <p:spPr>
          <a:xfrm>
            <a:off x="0" y="0"/>
            <a:ext cx="12191400" cy="6857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520" name="CustomShape 5"/>
          <p:cNvSpPr/>
          <p:nvPr/>
        </p:nvSpPr>
        <p:spPr>
          <a:xfrm>
            <a:off x="4509360" y="692640"/>
            <a:ext cx="7105320" cy="1909440"/>
          </a:xfrm>
          <a:prstGeom prst="rect">
            <a:avLst/>
          </a:prstGeom>
          <a:ln>
            <a:noFill/>
          </a:ln>
        </p:spPr>
        <p:style>
          <a:lnRef idx="2">
            <a:schemeClr val="dk1"/>
          </a:lnRef>
          <a:fillRef idx="1">
            <a:schemeClr val="lt1"/>
          </a:fillRef>
          <a:effectRef idx="0">
            <a:schemeClr val="dk1"/>
          </a:effectRef>
          <a:fontRef idx="minor"/>
        </p:style>
        <p:txBody>
          <a:bodyPr lIns="90000" tIns="45000" rIns="90000" bIns="45000" anchor="b">
            <a:normAutofit/>
          </a:bodyPr>
          <a:lstStyle/>
          <a:p>
            <a:pPr algn="ctr">
              <a:lnSpc>
                <a:spcPct val="90000"/>
              </a:lnSpc>
              <a:spcAft>
                <a:spcPts val="601"/>
              </a:spcAft>
              <a:tabLst>
                <a:tab pos="0" algn="l"/>
              </a:tabLst>
            </a:pPr>
            <a:r>
              <a:rPr lang="en-US" sz="2000" b="1" strike="noStrike" spc="-1" dirty="0">
                <a:solidFill>
                  <a:srgbClr val="000000"/>
                </a:solidFill>
                <a:latin typeface="Avenir Next LT Pro"/>
                <a:ea typeface="DejaVu Sans"/>
              </a:rPr>
              <a:t>Natural Capital in Sustainability Transition:</a:t>
            </a:r>
          </a:p>
          <a:p>
            <a:pPr algn="ctr">
              <a:lnSpc>
                <a:spcPct val="90000"/>
              </a:lnSpc>
              <a:spcAft>
                <a:spcPts val="601"/>
              </a:spcAft>
              <a:tabLst>
                <a:tab pos="0" algn="l"/>
              </a:tabLst>
            </a:pPr>
            <a:r>
              <a:rPr lang="en-US" sz="2000" b="1" spc="-1" dirty="0">
                <a:solidFill>
                  <a:srgbClr val="000000"/>
                </a:solidFill>
                <a:latin typeface="Avenir Next LT Pro"/>
              </a:rPr>
              <a:t>A European Perspective</a:t>
            </a:r>
            <a:endParaRPr lang="en-US" sz="2000" b="0" strike="noStrike" spc="-1" dirty="0">
              <a:latin typeface="Arial"/>
            </a:endParaRPr>
          </a:p>
          <a:p>
            <a:pPr algn="ctr">
              <a:lnSpc>
                <a:spcPct val="90000"/>
              </a:lnSpc>
              <a:spcAft>
                <a:spcPts val="601"/>
              </a:spcAft>
              <a:tabLst>
                <a:tab pos="0" algn="l"/>
              </a:tabLst>
            </a:pPr>
            <a:r>
              <a:rPr lang="en-US" sz="2000" b="1" strike="noStrike" spc="-1" dirty="0">
                <a:solidFill>
                  <a:srgbClr val="000000"/>
                </a:solidFill>
                <a:latin typeface="Avenir Next LT Pro"/>
                <a:ea typeface="DejaVu Sans"/>
              </a:rPr>
              <a:t>	SDGs, European Green Deal, EU MFF, </a:t>
            </a:r>
          </a:p>
          <a:p>
            <a:pPr algn="ctr">
              <a:lnSpc>
                <a:spcPct val="90000"/>
              </a:lnSpc>
              <a:spcAft>
                <a:spcPts val="601"/>
              </a:spcAft>
              <a:tabLst>
                <a:tab pos="0" algn="l"/>
              </a:tabLst>
            </a:pPr>
            <a:r>
              <a:rPr lang="en-US" sz="2000" b="1" strike="noStrike" spc="-1" dirty="0">
                <a:solidFill>
                  <a:srgbClr val="000000"/>
                </a:solidFill>
                <a:latin typeface="Avenir Next LT Pro"/>
                <a:ea typeface="DejaVu Sans"/>
              </a:rPr>
              <a:t>Recovery &amp; Resilience Plan</a:t>
            </a:r>
            <a:endParaRPr lang="en-US" sz="2000" b="0" strike="noStrike" spc="-1" dirty="0">
              <a:latin typeface="Arial"/>
            </a:endParaRPr>
          </a:p>
          <a:p>
            <a:pPr algn="ctr">
              <a:lnSpc>
                <a:spcPct val="90000"/>
              </a:lnSpc>
              <a:spcAft>
                <a:spcPts val="601"/>
              </a:spcAft>
              <a:tabLst>
                <a:tab pos="0" algn="l"/>
              </a:tabLst>
            </a:pPr>
            <a:r>
              <a:rPr lang="en-US" sz="2000" b="1" strike="noStrike" spc="-1" dirty="0">
                <a:solidFill>
                  <a:srgbClr val="000000"/>
                </a:solidFill>
                <a:latin typeface="Avenir Next LT Pro"/>
                <a:ea typeface="DejaVu Sans"/>
              </a:rPr>
              <a:t>		Job Creation and Just Transition</a:t>
            </a:r>
            <a:endParaRPr lang="en-US" sz="2000" b="0" strike="noStrike" spc="-1" dirty="0">
              <a:latin typeface="Arial"/>
            </a:endParaRPr>
          </a:p>
        </p:txBody>
      </p:sp>
      <p:pic>
        <p:nvPicPr>
          <p:cNvPr id="521" name="Picture 3"/>
          <p:cNvPicPr/>
          <p:nvPr/>
        </p:nvPicPr>
        <p:blipFill>
          <a:blip r:embed="rId3"/>
          <a:stretch/>
        </p:blipFill>
        <p:spPr>
          <a:xfrm>
            <a:off x="543600" y="487800"/>
            <a:ext cx="3531240" cy="1535400"/>
          </a:xfrm>
          <a:prstGeom prst="rect">
            <a:avLst/>
          </a:prstGeom>
          <a:ln w="0">
            <a:noFill/>
          </a:ln>
        </p:spPr>
      </p:pic>
      <p:sp>
        <p:nvSpPr>
          <p:cNvPr id="522" name="CustomShape 6"/>
          <p:cNvSpPr/>
          <p:nvPr/>
        </p:nvSpPr>
        <p:spPr>
          <a:xfrm rot="5400000">
            <a:off x="5318640" y="363240"/>
            <a:ext cx="72360" cy="547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p:style>
      </p:sp>
      <p:pic>
        <p:nvPicPr>
          <p:cNvPr id="523" name="Picture 2"/>
          <p:cNvPicPr/>
          <p:nvPr/>
        </p:nvPicPr>
        <p:blipFill>
          <a:blip r:embed="rId4"/>
          <a:stretch/>
        </p:blipFill>
        <p:spPr>
          <a:xfrm>
            <a:off x="403200" y="4433760"/>
            <a:ext cx="3528720" cy="1799280"/>
          </a:xfrm>
          <a:prstGeom prst="rect">
            <a:avLst/>
          </a:prstGeom>
          <a:ln w="0">
            <a:noFill/>
          </a:ln>
        </p:spPr>
      </p:pic>
      <p:sp>
        <p:nvSpPr>
          <p:cNvPr id="524" name="CustomShape 7"/>
          <p:cNvSpPr/>
          <p:nvPr/>
        </p:nvSpPr>
        <p:spPr>
          <a:xfrm>
            <a:off x="5099400" y="2935440"/>
            <a:ext cx="6217200" cy="17640"/>
          </a:xfrm>
          <a:prstGeom prst="rect">
            <a:avLst/>
          </a:prstGeom>
          <a:solidFill>
            <a:schemeClr val="tx2">
              <a:lumMod val="25000"/>
              <a:lumOff val="75000"/>
            </a:schemeClr>
          </a:solidFill>
          <a:ln w="3175">
            <a:noFill/>
          </a:ln>
        </p:spPr>
        <p:style>
          <a:lnRef idx="2">
            <a:schemeClr val="accent1">
              <a:shade val="50000"/>
            </a:schemeClr>
          </a:lnRef>
          <a:fillRef idx="1">
            <a:schemeClr val="accent1"/>
          </a:fillRef>
          <a:effectRef idx="0">
            <a:schemeClr val="accent1"/>
          </a:effectRef>
          <a:fontRef idx="minor"/>
        </p:style>
      </p:sp>
      <p:sp>
        <p:nvSpPr>
          <p:cNvPr id="525" name="CustomShape 8"/>
          <p:cNvSpPr/>
          <p:nvPr/>
        </p:nvSpPr>
        <p:spPr>
          <a:xfrm>
            <a:off x="4616640" y="3034800"/>
            <a:ext cx="7105320" cy="369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56000" lnSpcReduction="20000"/>
          </a:bodyPr>
          <a:lstStyle/>
          <a:p>
            <a:pPr marL="54000">
              <a:lnSpc>
                <a:spcPct val="100000"/>
              </a:lnSpc>
              <a:spcAft>
                <a:spcPts val="601"/>
              </a:spcAft>
              <a:tabLst>
                <a:tab pos="0" algn="l"/>
              </a:tabLst>
            </a:pPr>
            <a:r>
              <a:rPr lang="en-US" sz="2800" b="0" u="sng" strike="noStrike" spc="-1">
                <a:solidFill>
                  <a:srgbClr val="2998E3"/>
                </a:solidFill>
                <a:uFillTx/>
                <a:latin typeface="Avenir Next LT Pro"/>
                <a:ea typeface="DejaVu Sans"/>
                <a:hlinkClick r:id="rId5"/>
              </a:rPr>
              <a:t>Prof. Phoebe Koundouri</a:t>
            </a:r>
            <a:endParaRPr lang="en-US" sz="2800" b="0" strike="noStrike" spc="-1">
              <a:latin typeface="Arial"/>
            </a:endParaRPr>
          </a:p>
          <a:p>
            <a:pPr marL="54000">
              <a:lnSpc>
                <a:spcPct val="100000"/>
              </a:lnSpc>
              <a:spcAft>
                <a:spcPts val="601"/>
              </a:spcAft>
              <a:tabLst>
                <a:tab pos="0" algn="l"/>
              </a:tabLst>
            </a:pPr>
            <a:r>
              <a:rPr lang="en-US" sz="2800" b="0" u="sng" strike="noStrike" spc="-1">
                <a:solidFill>
                  <a:srgbClr val="2998E3"/>
                </a:solidFill>
                <a:uFillTx/>
                <a:latin typeface="Avenir Next LT Pro"/>
                <a:ea typeface="DejaVu Sans"/>
                <a:hlinkClick r:id="rId6"/>
              </a:rPr>
              <a:t>pkoundouri@aueb.gr</a:t>
            </a:r>
            <a:endParaRPr lang="en-US" sz="2800" b="0" strike="noStrike" spc="-1">
              <a:latin typeface="Arial"/>
            </a:endParaRPr>
          </a:p>
          <a:p>
            <a:pPr marL="54000">
              <a:lnSpc>
                <a:spcPct val="100000"/>
              </a:lnSpc>
              <a:spcAft>
                <a:spcPts val="601"/>
              </a:spcAft>
              <a:tabLst>
                <a:tab pos="0" algn="l"/>
              </a:tabLst>
            </a:pPr>
            <a:endParaRPr lang="en-US" sz="2800" b="0" strike="noStrike" spc="-1">
              <a:latin typeface="Arial"/>
            </a:endParaRPr>
          </a:p>
          <a:p>
            <a:pPr marL="54000">
              <a:lnSpc>
                <a:spcPct val="100000"/>
              </a:lnSpc>
              <a:spcAft>
                <a:spcPts val="601"/>
              </a:spcAft>
              <a:tabLst>
                <a:tab pos="0" algn="l"/>
              </a:tabLst>
            </a:pPr>
            <a:r>
              <a:rPr lang="en-US" sz="2600" b="1" strike="noStrike" spc="-1">
                <a:solidFill>
                  <a:srgbClr val="000000"/>
                </a:solidFill>
                <a:latin typeface="Avenir Next LT Pro"/>
                <a:ea typeface="DejaVu Sans"/>
              </a:rPr>
              <a:t>Professor and Director ReSEES Research Laboratory, School of Economics, ATHENS UNIVERSITY OF ECONOMIC AND BUSINESS</a:t>
            </a:r>
            <a:br/>
            <a:endParaRPr lang="en-US" sz="2600" b="0" strike="noStrike" spc="-1">
              <a:latin typeface="Arial"/>
            </a:endParaRPr>
          </a:p>
          <a:p>
            <a:pPr marL="54000">
              <a:lnSpc>
                <a:spcPct val="100000"/>
              </a:lnSpc>
              <a:spcAft>
                <a:spcPts val="601"/>
              </a:spcAft>
              <a:tabLst>
                <a:tab pos="0" algn="l"/>
              </a:tabLst>
            </a:pPr>
            <a:r>
              <a:rPr lang="en-US" sz="2600" b="1" strike="noStrike" spc="-1">
                <a:solidFill>
                  <a:srgbClr val="000000"/>
                </a:solidFill>
                <a:latin typeface="Avenir Next LT Pro"/>
                <a:ea typeface="DejaVu Sans"/>
              </a:rPr>
              <a:t>President-Elect, European Association of Environmental and Resource Economist</a:t>
            </a:r>
            <a:endParaRPr lang="en-US" sz="2600" b="0" strike="noStrike" spc="-1">
              <a:latin typeface="Arial"/>
            </a:endParaRPr>
          </a:p>
          <a:p>
            <a:pPr>
              <a:lnSpc>
                <a:spcPct val="100000"/>
              </a:lnSpc>
              <a:spcAft>
                <a:spcPts val="601"/>
              </a:spcAft>
              <a:tabLst>
                <a:tab pos="0" algn="l"/>
              </a:tabLst>
            </a:pPr>
            <a:endParaRPr lang="en-US" sz="2600" b="0" strike="noStrike" spc="-1">
              <a:latin typeface="Arial"/>
            </a:endParaRPr>
          </a:p>
          <a:p>
            <a:pPr marL="282600" indent="-227880">
              <a:lnSpc>
                <a:spcPct val="100000"/>
              </a:lnSpc>
              <a:spcAft>
                <a:spcPts val="601"/>
              </a:spcAft>
              <a:buClr>
                <a:srgbClr val="000000"/>
              </a:buClr>
              <a:buFont typeface="Arial"/>
              <a:buChar char="•"/>
              <a:tabLst>
                <a:tab pos="0" algn="l"/>
              </a:tabLst>
            </a:pPr>
            <a:r>
              <a:rPr lang="en-US" sz="2000" b="0" strike="noStrike" spc="-1">
                <a:solidFill>
                  <a:srgbClr val="000000"/>
                </a:solidFill>
                <a:latin typeface="Avenir Next LT Pro"/>
                <a:ea typeface="DejaVu Sans"/>
              </a:rPr>
              <a:t>Director, Cluster on Sustainability Transition</a:t>
            </a:r>
            <a:endParaRPr lang="en-US" sz="2000" b="0" strike="noStrike" spc="-1">
              <a:latin typeface="Arial"/>
            </a:endParaRPr>
          </a:p>
          <a:p>
            <a:pPr marL="282600" indent="-227880">
              <a:lnSpc>
                <a:spcPct val="100000"/>
              </a:lnSpc>
              <a:spcAft>
                <a:spcPts val="601"/>
              </a:spcAft>
              <a:buClr>
                <a:srgbClr val="000000"/>
              </a:buClr>
              <a:buFont typeface="Arial"/>
              <a:buChar char="•"/>
              <a:tabLst>
                <a:tab pos="0" algn="l"/>
              </a:tabLst>
            </a:pPr>
            <a:r>
              <a:rPr lang="en-US" sz="2000" b="0" strike="noStrike" spc="-1">
                <a:solidFill>
                  <a:srgbClr val="000000"/>
                </a:solidFill>
                <a:latin typeface="Avenir Next LT Pro"/>
                <a:ea typeface="DejaVu Sans"/>
              </a:rPr>
              <a:t>Co-Chair, UN Sustainable Development Solutions Network (SDSN) – Greece</a:t>
            </a:r>
            <a:endParaRPr lang="en-US" sz="2000" b="0" strike="noStrike" spc="-1">
              <a:latin typeface="Arial"/>
            </a:endParaRPr>
          </a:p>
          <a:p>
            <a:pPr marL="282600" indent="-227880">
              <a:lnSpc>
                <a:spcPct val="100000"/>
              </a:lnSpc>
              <a:spcAft>
                <a:spcPts val="601"/>
              </a:spcAft>
              <a:buClr>
                <a:srgbClr val="000000"/>
              </a:buClr>
              <a:buFont typeface="Arial"/>
              <a:buChar char="•"/>
              <a:tabLst>
                <a:tab pos="0" algn="l"/>
              </a:tabLst>
            </a:pPr>
            <a:r>
              <a:rPr lang="en-US" sz="2000" b="0" strike="noStrike" spc="-1">
                <a:solidFill>
                  <a:srgbClr val="000000"/>
                </a:solidFill>
                <a:latin typeface="Avenir Next LT Pro"/>
                <a:ea typeface="DejaVu Sans"/>
              </a:rPr>
              <a:t>Director, EIT Climate KIC Hub – Greece, ATHENA RC</a:t>
            </a:r>
            <a:endParaRPr lang="en-US" sz="2000" b="0" strike="noStrike" spc="-1">
              <a:latin typeface="Arial"/>
            </a:endParaRPr>
          </a:p>
          <a:p>
            <a:pPr marL="282600" indent="-227880">
              <a:lnSpc>
                <a:spcPct val="100000"/>
              </a:lnSpc>
              <a:spcAft>
                <a:spcPts val="601"/>
              </a:spcAft>
              <a:buClr>
                <a:srgbClr val="000000"/>
              </a:buClr>
              <a:buFont typeface="Arial"/>
              <a:buChar char="•"/>
              <a:tabLst>
                <a:tab pos="0" algn="l"/>
              </a:tabLst>
            </a:pPr>
            <a:r>
              <a:rPr lang="en-US" sz="2000" b="0" strike="noStrike" spc="-1">
                <a:solidFill>
                  <a:srgbClr val="000000"/>
                </a:solidFill>
                <a:latin typeface="Avenir Next LT Pro"/>
                <a:ea typeface="DejaVu Sans"/>
              </a:rPr>
              <a:t>Chair SAB, European Forest Institute</a:t>
            </a:r>
            <a:endParaRPr lang="en-US" sz="2000" b="0" strike="noStrike" spc="-1">
              <a:latin typeface="Arial"/>
            </a:endParaRPr>
          </a:p>
          <a:p>
            <a:pPr marL="282600" indent="-227880">
              <a:lnSpc>
                <a:spcPct val="100000"/>
              </a:lnSpc>
              <a:spcAft>
                <a:spcPts val="601"/>
              </a:spcAft>
              <a:buClr>
                <a:srgbClr val="000000"/>
              </a:buClr>
              <a:buFont typeface="Arial"/>
              <a:buChar char="•"/>
              <a:tabLst>
                <a:tab pos="0" algn="l"/>
              </a:tabLst>
            </a:pPr>
            <a:r>
              <a:rPr lang="en-US" sz="1700" b="0" strike="noStrike" spc="-1">
                <a:solidFill>
                  <a:srgbClr val="000000"/>
                </a:solidFill>
                <a:latin typeface="Avenir Next LT Pro"/>
                <a:ea typeface="DejaVu Sans"/>
              </a:rPr>
              <a:t>Member of Greek Prime-Ministerial Committee on Recovery and Development Plan</a:t>
            </a:r>
            <a:endParaRPr lang="en-US" sz="1700" b="0" strike="noStrike" spc="-1">
              <a:latin typeface="Arial"/>
            </a:endParaRPr>
          </a:p>
          <a:p>
            <a:pPr marL="282600" indent="-227880">
              <a:lnSpc>
                <a:spcPct val="100000"/>
              </a:lnSpc>
              <a:spcAft>
                <a:spcPts val="601"/>
              </a:spcAft>
              <a:buClr>
                <a:srgbClr val="000000"/>
              </a:buClr>
              <a:buFont typeface="Arial"/>
              <a:buChar char="•"/>
              <a:tabLst>
                <a:tab pos="0" algn="l"/>
              </a:tabLst>
            </a:pPr>
            <a:r>
              <a:rPr lang="en-US" sz="1700" b="0" strike="noStrike" spc="-1">
                <a:solidFill>
                  <a:srgbClr val="000000"/>
                </a:solidFill>
                <a:latin typeface="Avenir Next LT Pro"/>
                <a:ea typeface="DejaVu Sans"/>
              </a:rPr>
              <a:t>Member of the Greek Ministerial Climate Change Committee, Ministry of Environment and Energy</a:t>
            </a:r>
            <a:endParaRPr lang="en-US" sz="1700" b="0" strike="noStrike" spc="-1">
              <a:latin typeface="Arial"/>
            </a:endParaRPr>
          </a:p>
        </p:txBody>
      </p:sp>
      <p:pic>
        <p:nvPicPr>
          <p:cNvPr id="526" name="Picture 2" descr="Αποτελέσματα εικόνων για sdsn greece"/>
          <p:cNvPicPr/>
          <p:nvPr/>
        </p:nvPicPr>
        <p:blipFill>
          <a:blip r:embed="rId7"/>
          <a:stretch/>
        </p:blipFill>
        <p:spPr>
          <a:xfrm>
            <a:off x="871920" y="2489760"/>
            <a:ext cx="2389320" cy="1452600"/>
          </a:xfrm>
          <a:prstGeom prst="rect">
            <a:avLst/>
          </a:prstGeom>
          <a:ln w="0">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E2297-EA3F-4EDA-8CF3-42CAA675D51D}"/>
              </a:ext>
            </a:extLst>
          </p:cNvPr>
          <p:cNvSpPr>
            <a:spLocks noGrp="1"/>
          </p:cNvSpPr>
          <p:nvPr>
            <p:ph type="title"/>
          </p:nvPr>
        </p:nvSpPr>
        <p:spPr>
          <a:xfrm>
            <a:off x="686834" y="1153572"/>
            <a:ext cx="3200400" cy="4461163"/>
          </a:xfrm>
          <a:solidFill>
            <a:srgbClr val="00B050"/>
          </a:solidFill>
        </p:spPr>
        <p:txBody>
          <a:bodyPr>
            <a:normAutofit/>
          </a:bodyPr>
          <a:lstStyle/>
          <a:p>
            <a:pPr algn="ctr"/>
            <a:r>
              <a:rPr lang="en-US" sz="2400" b="1" dirty="0">
                <a:solidFill>
                  <a:srgbClr val="FFFFFF"/>
                </a:solidFill>
                <a:latin typeface="+mn-lt"/>
              </a:rPr>
              <a:t>Top-Down Mobilization</a:t>
            </a:r>
            <a:br>
              <a:rPr lang="en-US" sz="2400" b="1" dirty="0">
                <a:solidFill>
                  <a:srgbClr val="FFFFFF"/>
                </a:solidFill>
                <a:latin typeface="+mn-lt"/>
              </a:rPr>
            </a:br>
            <a:br>
              <a:rPr lang="en-US" sz="2400" b="1" dirty="0">
                <a:solidFill>
                  <a:srgbClr val="FFFFFF"/>
                </a:solidFill>
                <a:latin typeface="+mn-lt"/>
              </a:rPr>
            </a:br>
            <a:r>
              <a:rPr lang="en-US" sz="2400" b="1" dirty="0">
                <a:solidFill>
                  <a:srgbClr val="FFFFFF"/>
                </a:solidFill>
                <a:latin typeface="+mn-lt"/>
              </a:rPr>
              <a:t>THE CLIMATE LAW – PROPOSAL</a:t>
            </a:r>
            <a:br>
              <a:rPr lang="en-US" sz="2400" b="1" dirty="0">
                <a:solidFill>
                  <a:srgbClr val="FFFFFF"/>
                </a:solidFill>
                <a:latin typeface="+mn-lt"/>
              </a:rPr>
            </a:br>
            <a:br>
              <a:rPr lang="en-US" sz="2400" b="1" dirty="0">
                <a:solidFill>
                  <a:srgbClr val="FFFFFF"/>
                </a:solidFill>
                <a:latin typeface="+mn-lt"/>
              </a:rPr>
            </a:br>
            <a:r>
              <a:rPr lang="en-US" sz="2400" b="1" dirty="0">
                <a:solidFill>
                  <a:srgbClr val="FFFFFF"/>
                </a:solidFill>
                <a:latin typeface="+mn-lt"/>
              </a:rPr>
              <a:t>Critic</a:t>
            </a:r>
            <a:br>
              <a:rPr lang="en-US" sz="2400" b="1" dirty="0">
                <a:solidFill>
                  <a:srgbClr val="FFFFFF"/>
                </a:solidFill>
                <a:latin typeface="+mn-lt"/>
              </a:rPr>
            </a:br>
            <a:br>
              <a:rPr lang="en-US" dirty="0">
                <a:solidFill>
                  <a:srgbClr val="FFFFFF"/>
                </a:solidFill>
              </a:rPr>
            </a:br>
            <a:endParaRPr lang="en-US" dirty="0">
              <a:solidFill>
                <a:srgbClr val="FFFFFF"/>
              </a:solidFill>
            </a:endParaRPr>
          </a:p>
        </p:txBody>
      </p:sp>
      <p:sp>
        <p:nvSpPr>
          <p:cNvPr id="5" name="Text Placeholder 4">
            <a:extLst>
              <a:ext uri="{FF2B5EF4-FFF2-40B4-BE49-F238E27FC236}">
                <a16:creationId xmlns:a16="http://schemas.microsoft.com/office/drawing/2014/main" id="{2968AB57-F569-4DA9-8C17-C2FD2A4BA8CD}"/>
              </a:ext>
            </a:extLst>
          </p:cNvPr>
          <p:cNvSpPr>
            <a:spLocks noGrp="1"/>
          </p:cNvSpPr>
          <p:nvPr>
            <p:ph type="body"/>
          </p:nvPr>
        </p:nvSpPr>
        <p:spPr>
          <a:xfrm>
            <a:off x="4447308" y="591344"/>
            <a:ext cx="7301869" cy="5585619"/>
          </a:xfrm>
        </p:spPr>
        <p:txBody>
          <a:bodyPr anchor="ctr">
            <a:normAutofit/>
          </a:bodyPr>
          <a:lstStyle/>
          <a:p>
            <a:pPr marL="342900" indent="-342900" algn="just">
              <a:spcAft>
                <a:spcPts val="600"/>
              </a:spcAft>
              <a:buFont typeface="Arial" panose="020B0604020202020204" pitchFamily="34" charset="0"/>
              <a:buChar char="•"/>
            </a:pPr>
            <a:endParaRPr lang="en-US" sz="2000" dirty="0"/>
          </a:p>
          <a:p>
            <a:pPr marL="342900" indent="-342900" algn="just">
              <a:spcAft>
                <a:spcPts val="600"/>
              </a:spcAft>
              <a:buFont typeface="Arial" panose="020B0604020202020204" pitchFamily="34" charset="0"/>
              <a:buChar char="•"/>
            </a:pPr>
            <a:r>
              <a:rPr lang="en-US" sz="2000" dirty="0"/>
              <a:t>Does not include an ambitious goal with regards to Green House Gas (GHG) emissions by 2030</a:t>
            </a:r>
          </a:p>
          <a:p>
            <a:pPr marL="342900" indent="-342900" algn="just">
              <a:spcAft>
                <a:spcPts val="600"/>
              </a:spcAft>
              <a:buFont typeface="Arial" panose="020B0604020202020204" pitchFamily="34" charset="0"/>
              <a:buChar char="•"/>
            </a:pPr>
            <a:r>
              <a:rPr lang="en-US" sz="2000" dirty="0"/>
              <a:t>Does not address the other legislative interventions and revisions that will be required to achieve climate neutrality by 2050</a:t>
            </a:r>
          </a:p>
          <a:p>
            <a:pPr marL="342900" indent="-342900" algn="just">
              <a:spcAft>
                <a:spcPts val="600"/>
              </a:spcAft>
              <a:buFont typeface="Arial" panose="020B0604020202020204" pitchFamily="34" charset="0"/>
              <a:buChar char="•"/>
            </a:pPr>
            <a:r>
              <a:rPr lang="en-US" sz="2000" dirty="0"/>
              <a:t>Does not allow the European Commission (EC) to impose sanctions on Member States (MS)</a:t>
            </a:r>
          </a:p>
          <a:p>
            <a:pPr marL="342900" indent="-342900" algn="just">
              <a:spcAft>
                <a:spcPts val="600"/>
              </a:spcAft>
              <a:buFont typeface="Arial" panose="020B0604020202020204" pitchFamily="34" charset="0"/>
              <a:buChar char="•"/>
            </a:pPr>
            <a:r>
              <a:rPr lang="en-US" sz="2000" dirty="0"/>
              <a:t>Does not allow the EC to take additional measures and change policies that will correct possible deviations from the path to achieving the emission goals. </a:t>
            </a:r>
          </a:p>
          <a:p>
            <a:pPr marL="342900" indent="-342900" algn="just">
              <a:spcAft>
                <a:spcPts val="600"/>
              </a:spcAft>
              <a:buFont typeface="Arial" panose="020B0604020202020204" pitchFamily="34" charset="0"/>
              <a:buChar char="•"/>
            </a:pPr>
            <a:r>
              <a:rPr lang="en-US" sz="2000" dirty="0"/>
              <a:t>There is no clear reference to an assessment mechanism between today and 2050</a:t>
            </a:r>
          </a:p>
          <a:p>
            <a:pPr marL="342900" indent="-342900" algn="just">
              <a:spcAft>
                <a:spcPts val="600"/>
              </a:spcAft>
              <a:buFont typeface="Arial" panose="020B0604020202020204" pitchFamily="34" charset="0"/>
              <a:buChar char="•"/>
            </a:pPr>
            <a:r>
              <a:rPr lang="en-US" sz="2000" dirty="0"/>
              <a:t>No reference to financial mechanisms that will be required to achieve the goal of climate neutrality. </a:t>
            </a:r>
          </a:p>
          <a:p>
            <a:pPr marL="342900" indent="-342900" algn="just">
              <a:spcAft>
                <a:spcPts val="600"/>
              </a:spcAft>
              <a:buFont typeface="Arial" panose="020B0604020202020204" pitchFamily="34" charset="0"/>
              <a:buChar char="•"/>
            </a:pPr>
            <a:r>
              <a:rPr lang="en-US" sz="2000" dirty="0">
                <a:cs typeface="Tahoma" pitchFamily="2"/>
              </a:rPr>
              <a:t>No reference to comprehensive framework that will recognize the relationship between water, energy, food security and biodiversity (WEF Nexus)</a:t>
            </a:r>
          </a:p>
          <a:p>
            <a:pPr>
              <a:spcAft>
                <a:spcPts val="600"/>
              </a:spcAft>
            </a:pPr>
            <a:endParaRPr lang="en-US" sz="2100" dirty="0"/>
          </a:p>
          <a:p>
            <a:pPr>
              <a:spcAft>
                <a:spcPts val="600"/>
              </a:spcAft>
            </a:pPr>
            <a:endParaRPr lang="en-US" sz="2100" dirty="0"/>
          </a:p>
        </p:txBody>
      </p:sp>
      <p:pic>
        <p:nvPicPr>
          <p:cNvPr id="1026" name="Picture 2">
            <a:extLst>
              <a:ext uri="{FF2B5EF4-FFF2-40B4-BE49-F238E27FC236}">
                <a16:creationId xmlns:a16="http://schemas.microsoft.com/office/drawing/2014/main" id="{2F892AE2-B68F-4ED4-B352-8DDC3CA754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7954" y="4109784"/>
            <a:ext cx="1758159" cy="1175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78790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66" name="Picture 1" descr="C:\Users\Ebun\AppData\Local\Microsoft\Windows\INetCache\IE\97M6SFJB\arrow-309080_960_720[1].png">
            <a:extLst>
              <a:ext uri="{FF2B5EF4-FFF2-40B4-BE49-F238E27FC236}">
                <a16:creationId xmlns:a16="http://schemas.microsoft.com/office/drawing/2014/main" id="{8287D21F-2D34-4AAB-8658-A3B417DC5C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867788" flipV="1">
            <a:off x="4827588" y="1479551"/>
            <a:ext cx="154940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2" name="Title 1">
            <a:extLst>
              <a:ext uri="{FF2B5EF4-FFF2-40B4-BE49-F238E27FC236}">
                <a16:creationId xmlns:a16="http://schemas.microsoft.com/office/drawing/2014/main" id="{D04CD554-7F6A-46D6-BA79-2D316022531B}"/>
              </a:ext>
            </a:extLst>
          </p:cNvPr>
          <p:cNvSpPr>
            <a:spLocks noGrp="1"/>
          </p:cNvSpPr>
          <p:nvPr>
            <p:ph type="title"/>
          </p:nvPr>
        </p:nvSpPr>
        <p:spPr bwMode="auto">
          <a:xfrm>
            <a:off x="5105400" y="438151"/>
            <a:ext cx="5181600" cy="715963"/>
          </a:xfrm>
        </p:spPr>
        <p:txBody>
          <a:bodyPr vert="horz" wrap="square" lIns="91440" tIns="45720" rIns="91440" bIns="45720" numCol="1" anchor="b" anchorCtr="0" compatLnSpc="1">
            <a:prstTxWarp prst="textNoShape">
              <a:avLst/>
            </a:prstTxWarp>
            <a:normAutofit fontScale="90000"/>
          </a:bodyPr>
          <a:lstStyle/>
          <a:p>
            <a:pPr>
              <a:defRPr/>
            </a:pPr>
            <a:r>
              <a:rPr lang="en-US" altLang="en-US" sz="2800" dirty="0">
                <a:latin typeface="+mn-lt"/>
                <a:ea typeface="Adobe Gothic Std B"/>
                <a:cs typeface="Adobe Gothic Std B"/>
              </a:rPr>
              <a:t>Integrated and Interdisciplinary Methodology</a:t>
            </a:r>
          </a:p>
        </p:txBody>
      </p:sp>
      <p:sp>
        <p:nvSpPr>
          <p:cNvPr id="39939" name="Rectangle 3">
            <a:extLst>
              <a:ext uri="{FF2B5EF4-FFF2-40B4-BE49-F238E27FC236}">
                <a16:creationId xmlns:a16="http://schemas.microsoft.com/office/drawing/2014/main" id="{F6D04B2F-2831-4E09-8B01-717620B738C3}"/>
              </a:ext>
            </a:extLst>
          </p:cNvPr>
          <p:cNvSpPr>
            <a:spLocks noChangeArrowheads="1"/>
          </p:cNvSpPr>
          <p:nvPr/>
        </p:nvSpPr>
        <p:spPr bwMode="auto">
          <a:xfrm>
            <a:off x="233916" y="4583113"/>
            <a:ext cx="5100084" cy="2339102"/>
          </a:xfrm>
          <a:prstGeom prst="rect">
            <a:avLst/>
          </a:prstGeom>
          <a:noFill/>
          <a:ln w="9525">
            <a:solidFill>
              <a:srgbClr val="0070C0"/>
            </a:solidFill>
            <a:miter lim="800000"/>
            <a:headEnd/>
            <a:tailEnd/>
          </a:ln>
        </p:spPr>
        <p:txBody>
          <a:bodyPr wrap="square">
            <a:spAutoFit/>
          </a:bodyPr>
          <a:lstStyle>
            <a:lvl1pPr marL="342900" indent="-342900">
              <a:defRPr>
                <a:solidFill>
                  <a:schemeClr val="tx1"/>
                </a:solidFill>
                <a:latin typeface="Calibri" pitchFamily="34" charset="0"/>
              </a:defRPr>
            </a:lvl1pPr>
            <a:lvl2pPr marL="111125" indent="-111125">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marL="0" lvl="1" indent="0" fontAlgn="base">
              <a:spcBef>
                <a:spcPts val="1200"/>
              </a:spcBef>
              <a:spcAft>
                <a:spcPct val="0"/>
              </a:spcAft>
              <a:defRPr/>
            </a:pPr>
            <a:r>
              <a:rPr lang="en-US" altLang="en-US" b="1" dirty="0">
                <a:solidFill>
                  <a:srgbClr val="0070C0"/>
                </a:solidFill>
                <a:cs typeface="Helvetica" pitchFamily="34" charset="0"/>
              </a:rPr>
              <a:t> FRAMEWORK CHARACTERIZATION &amp; Co-Design of Future Vision with Stakeholders</a:t>
            </a:r>
          </a:p>
          <a:p>
            <a:pPr lvl="1" fontAlgn="base">
              <a:spcBef>
                <a:spcPts val="1200"/>
              </a:spcBef>
              <a:spcAft>
                <a:spcPct val="0"/>
              </a:spcAft>
              <a:buFont typeface="Arial" pitchFamily="34" charset="0"/>
              <a:buChar char="•"/>
              <a:defRPr/>
            </a:pPr>
            <a:r>
              <a:rPr lang="en-US" altLang="en-US" sz="2000" dirty="0">
                <a:solidFill>
                  <a:srgbClr val="0070C0"/>
                </a:solidFill>
                <a:cs typeface="Helvetica" pitchFamily="34" charset="0"/>
              </a:rPr>
              <a:t>Natural Capital</a:t>
            </a:r>
          </a:p>
          <a:p>
            <a:pPr lvl="1" fontAlgn="base">
              <a:spcBef>
                <a:spcPts val="1200"/>
              </a:spcBef>
              <a:spcAft>
                <a:spcPct val="0"/>
              </a:spcAft>
              <a:buFont typeface="Arial" pitchFamily="34" charset="0"/>
              <a:buChar char="•"/>
              <a:defRPr/>
            </a:pPr>
            <a:r>
              <a:rPr lang="en-US" altLang="en-US" sz="2000" dirty="0">
                <a:solidFill>
                  <a:srgbClr val="0070C0"/>
                </a:solidFill>
                <a:cs typeface="Helvetica" pitchFamily="34" charset="0"/>
              </a:rPr>
              <a:t>Socio-Economic-Institutional Framework</a:t>
            </a:r>
          </a:p>
          <a:p>
            <a:pPr lvl="1" fontAlgn="base">
              <a:spcBef>
                <a:spcPts val="1200"/>
              </a:spcBef>
              <a:spcAft>
                <a:spcPct val="0"/>
              </a:spcAft>
              <a:buFont typeface="Arial" pitchFamily="34" charset="0"/>
              <a:buChar char="•"/>
              <a:defRPr/>
            </a:pPr>
            <a:r>
              <a:rPr lang="en-US" altLang="en-US" sz="2000" dirty="0">
                <a:solidFill>
                  <a:srgbClr val="0070C0"/>
                </a:solidFill>
                <a:cs typeface="Helvetica" pitchFamily="34" charset="0"/>
              </a:rPr>
              <a:t>Stakeholders: </a:t>
            </a:r>
            <a:r>
              <a:rPr lang="en-US" altLang="en-US" sz="2000" dirty="0" err="1">
                <a:solidFill>
                  <a:srgbClr val="0070C0"/>
                </a:solidFill>
                <a:cs typeface="Helvetica" pitchFamily="34" charset="0"/>
              </a:rPr>
              <a:t>Research&amp;Innovation</a:t>
            </a:r>
            <a:r>
              <a:rPr lang="en-US" altLang="en-US" sz="2000" dirty="0">
                <a:solidFill>
                  <a:srgbClr val="0070C0"/>
                </a:solidFill>
                <a:cs typeface="Helvetica" pitchFamily="34" charset="0"/>
              </a:rPr>
              <a:t>, Business, Financial System, NGOs, Civil Society</a:t>
            </a:r>
            <a:endParaRPr lang="el-GR" altLang="en-US" sz="2000" dirty="0">
              <a:solidFill>
                <a:srgbClr val="0070C0"/>
              </a:solidFill>
              <a:cs typeface="Helvetica" pitchFamily="34" charset="0"/>
            </a:endParaRPr>
          </a:p>
        </p:txBody>
      </p:sp>
      <p:sp>
        <p:nvSpPr>
          <p:cNvPr id="19460" name="Rectangle 1">
            <a:extLst>
              <a:ext uri="{FF2B5EF4-FFF2-40B4-BE49-F238E27FC236}">
                <a16:creationId xmlns:a16="http://schemas.microsoft.com/office/drawing/2014/main" id="{35CCAD4D-F586-4188-B895-1C2AA6F6A236}"/>
              </a:ext>
            </a:extLst>
          </p:cNvPr>
          <p:cNvSpPr>
            <a:spLocks noChangeArrowheads="1"/>
          </p:cNvSpPr>
          <p:nvPr/>
        </p:nvSpPr>
        <p:spPr bwMode="auto">
          <a:xfrm>
            <a:off x="6332538" y="1320801"/>
            <a:ext cx="3954462" cy="1230313"/>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342900" indent="-342900">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lvl="1" fontAlgn="base">
              <a:spcBef>
                <a:spcPts val="1200"/>
              </a:spcBef>
              <a:spcAft>
                <a:spcPct val="0"/>
              </a:spcAft>
            </a:pPr>
            <a:r>
              <a:rPr lang="en-US" altLang="en-US" b="1">
                <a:solidFill>
                  <a:srgbClr val="0070C0"/>
                </a:solidFill>
                <a:ea typeface="Helvetica" panose="020B0604020202020204" pitchFamily="34" charset="0"/>
                <a:cs typeface="Helvetica" panose="020B0604020202020204" pitchFamily="34" charset="0"/>
              </a:rPr>
              <a:t>EMPIRICAL APPLICATION of MODELS </a:t>
            </a:r>
          </a:p>
          <a:p>
            <a:pPr marL="0" lvl="1" fontAlgn="base">
              <a:spcBef>
                <a:spcPts val="1200"/>
              </a:spcBef>
              <a:spcAft>
                <a:spcPct val="0"/>
              </a:spcAft>
            </a:pPr>
            <a:r>
              <a:rPr lang="en-US" altLang="en-US" b="1">
                <a:solidFill>
                  <a:srgbClr val="0070C0"/>
                </a:solidFill>
                <a:ea typeface="Helvetica" panose="020B0604020202020204" pitchFamily="34" charset="0"/>
                <a:cs typeface="Helvetica" panose="020B0604020202020204" pitchFamily="34" charset="0"/>
              </a:rPr>
              <a:t>Estimation of Economic Value</a:t>
            </a:r>
          </a:p>
          <a:p>
            <a:pPr marL="0" lvl="1" fontAlgn="base">
              <a:spcBef>
                <a:spcPts val="1200"/>
              </a:spcBef>
              <a:spcAft>
                <a:spcPct val="0"/>
              </a:spcAft>
            </a:pPr>
            <a:r>
              <a:rPr lang="en-US" altLang="en-US" b="1">
                <a:solidFill>
                  <a:srgbClr val="0070C0"/>
                </a:solidFill>
                <a:ea typeface="Helvetica" panose="020B0604020202020204" pitchFamily="34" charset="0"/>
                <a:cs typeface="Helvetica" panose="020B0604020202020204" pitchFamily="34" charset="0"/>
              </a:rPr>
              <a:t>OPTIMAL ALLOCATION based on Value</a:t>
            </a:r>
            <a:endParaRPr lang="en-US" altLang="en-US">
              <a:solidFill>
                <a:srgbClr val="0070C0"/>
              </a:solidFill>
              <a:ea typeface="Helvetica" panose="020B0604020202020204" pitchFamily="34" charset="0"/>
              <a:cs typeface="Helvetica" panose="020B0604020202020204" pitchFamily="34" charset="0"/>
            </a:endParaRPr>
          </a:p>
        </p:txBody>
      </p:sp>
      <p:grpSp>
        <p:nvGrpSpPr>
          <p:cNvPr id="2" name="Group 9">
            <a:extLst>
              <a:ext uri="{FF2B5EF4-FFF2-40B4-BE49-F238E27FC236}">
                <a16:creationId xmlns:a16="http://schemas.microsoft.com/office/drawing/2014/main" id="{9F06BA52-F68C-4201-BB36-87D2EA525DD1}"/>
              </a:ext>
            </a:extLst>
          </p:cNvPr>
          <p:cNvGrpSpPr>
            <a:grpSpLocks/>
          </p:cNvGrpSpPr>
          <p:nvPr/>
        </p:nvGrpSpPr>
        <p:grpSpPr bwMode="auto">
          <a:xfrm>
            <a:off x="1476376" y="2438401"/>
            <a:ext cx="4467225" cy="2125663"/>
            <a:chOff x="-65902" y="2026566"/>
            <a:chExt cx="4003332" cy="2770377"/>
          </a:xfrm>
        </p:grpSpPr>
        <p:sp>
          <p:nvSpPr>
            <p:cNvPr id="39947" name="Rectangle 8">
              <a:extLst>
                <a:ext uri="{FF2B5EF4-FFF2-40B4-BE49-F238E27FC236}">
                  <a16:creationId xmlns:a16="http://schemas.microsoft.com/office/drawing/2014/main" id="{5C585D4C-19E3-4DDB-81BA-D644AB245829}"/>
                </a:ext>
              </a:extLst>
            </p:cNvPr>
            <p:cNvSpPr>
              <a:spLocks noChangeArrowheads="1"/>
            </p:cNvSpPr>
            <p:nvPr/>
          </p:nvSpPr>
          <p:spPr bwMode="auto">
            <a:xfrm>
              <a:off x="1193142" y="2026566"/>
              <a:ext cx="2744288" cy="2726928"/>
            </a:xfrm>
            <a:prstGeom prst="rect">
              <a:avLst/>
            </a:prstGeom>
            <a:noFill/>
            <a:ln w="9525">
              <a:solidFill>
                <a:srgbClr val="0070C0"/>
              </a:solidFill>
              <a:miter lim="800000"/>
              <a:headEnd/>
              <a:tailEnd/>
            </a:ln>
          </p:spPr>
          <p:txBody>
            <a:bodyPr>
              <a:spAutoFit/>
            </a:bodyPr>
            <a:lstStyle>
              <a:lvl1pPr marL="342900" indent="-342900">
                <a:defRPr>
                  <a:solidFill>
                    <a:schemeClr val="tx1"/>
                  </a:solidFill>
                  <a:latin typeface="Calibri" pitchFamily="34" charset="0"/>
                </a:defRPr>
              </a:lvl1pPr>
              <a:lvl2pPr marL="111125" indent="-111125">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marL="0" lvl="1" indent="0" fontAlgn="base">
                <a:spcBef>
                  <a:spcPts val="1200"/>
                </a:spcBef>
                <a:spcAft>
                  <a:spcPct val="0"/>
                </a:spcAft>
                <a:defRPr/>
              </a:pPr>
              <a:r>
                <a:rPr lang="en-US" altLang="en-US" b="1" dirty="0">
                  <a:solidFill>
                    <a:srgbClr val="0070C0"/>
                  </a:solidFill>
                  <a:cs typeface="Helvetica" pitchFamily="34" charset="0"/>
                </a:rPr>
                <a:t>MODELS ON INTERACTION</a:t>
              </a:r>
            </a:p>
            <a:p>
              <a:pPr marL="0" lvl="1" indent="0" fontAlgn="base">
                <a:spcBef>
                  <a:spcPts val="1200"/>
                </a:spcBef>
                <a:spcAft>
                  <a:spcPct val="0"/>
                </a:spcAft>
                <a:defRPr/>
              </a:pPr>
              <a:r>
                <a:rPr lang="en-US" altLang="en-US" b="1" dirty="0">
                  <a:solidFill>
                    <a:srgbClr val="0070C0"/>
                  </a:solidFill>
                  <a:cs typeface="Helvetica" pitchFamily="34" charset="0"/>
                </a:rPr>
                <a:t>Dynamic, Spatial, Uncertainty</a:t>
              </a:r>
              <a:r>
                <a:rPr lang="en-US" altLang="en-US" dirty="0">
                  <a:solidFill>
                    <a:srgbClr val="0070C0"/>
                  </a:solidFill>
                  <a:cs typeface="Helvetica" pitchFamily="34" charset="0"/>
                </a:rPr>
                <a:t> </a:t>
              </a:r>
            </a:p>
            <a:p>
              <a:pPr lvl="1" fontAlgn="base">
                <a:spcBef>
                  <a:spcPts val="1200"/>
                </a:spcBef>
                <a:spcAft>
                  <a:spcPct val="0"/>
                </a:spcAft>
                <a:buFont typeface="Arial" pitchFamily="34" charset="0"/>
                <a:buChar char="•"/>
                <a:defRPr/>
              </a:pPr>
              <a:r>
                <a:rPr lang="en-US" altLang="en-US" dirty="0">
                  <a:solidFill>
                    <a:srgbClr val="0070C0"/>
                  </a:solidFill>
                  <a:cs typeface="Helvetica" pitchFamily="34" charset="0"/>
                </a:rPr>
                <a:t>Nature</a:t>
              </a:r>
            </a:p>
            <a:p>
              <a:pPr lvl="1" fontAlgn="base">
                <a:spcBef>
                  <a:spcPts val="1200"/>
                </a:spcBef>
                <a:spcAft>
                  <a:spcPct val="0"/>
                </a:spcAft>
                <a:buFont typeface="Arial" pitchFamily="34" charset="0"/>
                <a:buChar char="•"/>
                <a:defRPr/>
              </a:pPr>
              <a:r>
                <a:rPr lang="en-US" altLang="en-US" dirty="0">
                  <a:solidFill>
                    <a:srgbClr val="0070C0"/>
                  </a:solidFill>
                  <a:cs typeface="Helvetica" pitchFamily="34" charset="0"/>
                </a:rPr>
                <a:t> Society</a:t>
              </a:r>
            </a:p>
            <a:p>
              <a:pPr lvl="1" fontAlgn="base">
                <a:spcBef>
                  <a:spcPts val="1200"/>
                </a:spcBef>
                <a:spcAft>
                  <a:spcPct val="0"/>
                </a:spcAft>
                <a:buFont typeface="Arial" pitchFamily="34" charset="0"/>
                <a:buChar char="•"/>
                <a:defRPr/>
              </a:pPr>
              <a:r>
                <a:rPr lang="en-US" altLang="en-US" dirty="0">
                  <a:solidFill>
                    <a:srgbClr val="0070C0"/>
                  </a:solidFill>
                  <a:cs typeface="Helvetica" pitchFamily="34" charset="0"/>
                </a:rPr>
                <a:t>Economy</a:t>
              </a:r>
            </a:p>
          </p:txBody>
        </p:sp>
        <p:pic>
          <p:nvPicPr>
            <p:cNvPr id="36881" name="Picture 1" descr="C:\Users\Ebun\AppData\Local\Microsoft\Windows\INetCache\IE\97M6SFJB\arrow-309080_960_720[1].png">
              <a:extLst>
                <a:ext uri="{FF2B5EF4-FFF2-40B4-BE49-F238E27FC236}">
                  <a16:creationId xmlns:a16="http://schemas.microsoft.com/office/drawing/2014/main" id="{ACA7AFEC-8597-4BE5-A842-DC90A5D8DD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867788" flipV="1">
              <a:off x="-65902" y="3766976"/>
              <a:ext cx="1458101" cy="1029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16">
            <a:extLst>
              <a:ext uri="{FF2B5EF4-FFF2-40B4-BE49-F238E27FC236}">
                <a16:creationId xmlns:a16="http://schemas.microsoft.com/office/drawing/2014/main" id="{6B73F50A-C331-4BD3-A7C9-6DFE1821E29C}"/>
              </a:ext>
            </a:extLst>
          </p:cNvPr>
          <p:cNvGrpSpPr>
            <a:grpSpLocks/>
          </p:cNvGrpSpPr>
          <p:nvPr/>
        </p:nvGrpSpPr>
        <p:grpSpPr bwMode="auto">
          <a:xfrm>
            <a:off x="6477000" y="2419351"/>
            <a:ext cx="3810000" cy="2830513"/>
            <a:chOff x="3795656" y="4020745"/>
            <a:chExt cx="4004903" cy="2132275"/>
          </a:xfrm>
        </p:grpSpPr>
        <p:sp>
          <p:nvSpPr>
            <p:cNvPr id="39945" name="Rectangle 7">
              <a:extLst>
                <a:ext uri="{FF2B5EF4-FFF2-40B4-BE49-F238E27FC236}">
                  <a16:creationId xmlns:a16="http://schemas.microsoft.com/office/drawing/2014/main" id="{07B89E88-C2E4-49C7-900B-29EB0A5708AE}"/>
                </a:ext>
              </a:extLst>
            </p:cNvPr>
            <p:cNvSpPr>
              <a:spLocks noChangeArrowheads="1"/>
            </p:cNvSpPr>
            <p:nvPr/>
          </p:nvSpPr>
          <p:spPr bwMode="auto">
            <a:xfrm>
              <a:off x="3795656" y="4251552"/>
              <a:ext cx="4004903" cy="1901468"/>
            </a:xfrm>
            <a:prstGeom prst="rect">
              <a:avLst/>
            </a:prstGeom>
            <a:noFill/>
            <a:ln w="9525">
              <a:solidFill>
                <a:srgbClr val="0070C0"/>
              </a:solidFill>
              <a:miter lim="800000"/>
              <a:headEnd/>
              <a:tailEnd/>
            </a:ln>
          </p:spPr>
          <p:txBody>
            <a:bodyPr>
              <a:spAutoFit/>
            </a:bodyPr>
            <a:lstStyle>
              <a:lvl1pPr marL="342900" indent="-342900">
                <a:defRPr>
                  <a:solidFill>
                    <a:schemeClr val="tx1"/>
                  </a:solidFill>
                  <a:latin typeface="Calibri" pitchFamily="34" charset="0"/>
                </a:defRPr>
              </a:lvl1pPr>
              <a:lvl2pPr marL="111125" indent="-111125">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marL="0" lvl="1" indent="0" fontAlgn="base">
                <a:spcBef>
                  <a:spcPts val="1200"/>
                </a:spcBef>
                <a:spcAft>
                  <a:spcPct val="0"/>
                </a:spcAft>
                <a:defRPr/>
              </a:pPr>
              <a:r>
                <a:rPr lang="en-US" altLang="en-US" b="1" dirty="0">
                  <a:solidFill>
                    <a:srgbClr val="0070C0"/>
                  </a:solidFill>
                  <a:cs typeface="Helvetica" pitchFamily="34" charset="0"/>
                </a:rPr>
                <a:t>How? </a:t>
              </a:r>
            </a:p>
            <a:p>
              <a:pPr marL="0" lvl="1" indent="0" fontAlgn="base">
                <a:spcBef>
                  <a:spcPts val="1200"/>
                </a:spcBef>
                <a:spcAft>
                  <a:spcPct val="0"/>
                </a:spcAft>
                <a:buFont typeface="Arial" pitchFamily="34" charset="0"/>
                <a:buChar char="•"/>
                <a:defRPr/>
              </a:pPr>
              <a:r>
                <a:rPr lang="en-US" altLang="en-US" dirty="0">
                  <a:solidFill>
                    <a:srgbClr val="0070C0"/>
                  </a:solidFill>
                  <a:cs typeface="Helvetica" pitchFamily="34" charset="0"/>
                </a:rPr>
                <a:t> Socio-Economic, Legal Instruments</a:t>
              </a:r>
            </a:p>
            <a:p>
              <a:pPr marL="0" lvl="1" indent="0" fontAlgn="base">
                <a:spcBef>
                  <a:spcPts val="1200"/>
                </a:spcBef>
                <a:spcAft>
                  <a:spcPct val="0"/>
                </a:spcAft>
                <a:buFont typeface="Arial" pitchFamily="34" charset="0"/>
                <a:buChar char="•"/>
                <a:defRPr/>
              </a:pPr>
              <a:r>
                <a:rPr lang="en-US" altLang="en-US" dirty="0">
                  <a:solidFill>
                    <a:srgbClr val="0070C0"/>
                  </a:solidFill>
                  <a:cs typeface="Helvetica" pitchFamily="34" charset="0"/>
                </a:rPr>
                <a:t> Technological Innovations</a:t>
              </a:r>
            </a:p>
            <a:p>
              <a:pPr lvl="1" fontAlgn="base">
                <a:spcBef>
                  <a:spcPts val="1200"/>
                </a:spcBef>
                <a:spcAft>
                  <a:spcPct val="0"/>
                </a:spcAft>
                <a:buFont typeface="Arial" pitchFamily="34" charset="0"/>
                <a:buChar char="•"/>
                <a:defRPr/>
              </a:pPr>
              <a:r>
                <a:rPr lang="en-US" altLang="en-US" dirty="0">
                  <a:solidFill>
                    <a:srgbClr val="0070C0"/>
                  </a:solidFill>
                  <a:cs typeface="Helvetica" pitchFamily="34" charset="0"/>
                </a:rPr>
                <a:t> Social and Institutional Innovations</a:t>
              </a:r>
            </a:p>
            <a:p>
              <a:pPr lvl="1" fontAlgn="base">
                <a:spcBef>
                  <a:spcPts val="1200"/>
                </a:spcBef>
                <a:spcAft>
                  <a:spcPct val="0"/>
                </a:spcAft>
                <a:buFont typeface="Arial" pitchFamily="34" charset="0"/>
                <a:buChar char="•"/>
                <a:defRPr/>
              </a:pPr>
              <a:r>
                <a:rPr lang="en-US" altLang="en-US" dirty="0">
                  <a:solidFill>
                    <a:srgbClr val="0070C0"/>
                  </a:solidFill>
                  <a:cs typeface="Helvetica" pitchFamily="34" charset="0"/>
                </a:rPr>
                <a:t> Nature Based Solutions </a:t>
              </a:r>
            </a:p>
            <a:p>
              <a:pPr lvl="1" fontAlgn="base">
                <a:spcBef>
                  <a:spcPts val="1200"/>
                </a:spcBef>
                <a:spcAft>
                  <a:spcPct val="0"/>
                </a:spcAft>
                <a:buFont typeface="Arial" pitchFamily="34" charset="0"/>
                <a:buChar char="•"/>
                <a:defRPr/>
              </a:pPr>
              <a:r>
                <a:rPr lang="en-US" altLang="en-US" dirty="0">
                  <a:solidFill>
                    <a:srgbClr val="0070C0"/>
                  </a:solidFill>
                  <a:cs typeface="Helvetica" pitchFamily="34" charset="0"/>
                </a:rPr>
                <a:t> Infrastructural Solutions</a:t>
              </a:r>
            </a:p>
          </p:txBody>
        </p:sp>
        <p:pic>
          <p:nvPicPr>
            <p:cNvPr id="36879" name="Picture 1" descr="C:\Users\Ebun\AppData\Local\Microsoft\Windows\INetCache\IE\97M6SFJB\arrow-309080_960_720[1].png">
              <a:extLst>
                <a:ext uri="{FF2B5EF4-FFF2-40B4-BE49-F238E27FC236}">
                  <a16:creationId xmlns:a16="http://schemas.microsoft.com/office/drawing/2014/main" id="{4DF4035F-76E6-440F-BA4A-A1D7DBEFCB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771403" flipH="1">
              <a:off x="6904162" y="4205442"/>
              <a:ext cx="1063155" cy="693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463" name="Picture 1" descr="C:\Users\Ebun\AppData\Local\Microsoft\Windows\INetCache\IE\97M6SFJB\arrow-309080_960_720[1].png">
            <a:extLst>
              <a:ext uri="{FF2B5EF4-FFF2-40B4-BE49-F238E27FC236}">
                <a16:creationId xmlns:a16="http://schemas.microsoft.com/office/drawing/2014/main" id="{51ACBC4E-E5B7-4DAA-AD66-18DB61AAD7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771403" flipH="1">
            <a:off x="8959056" y="4928394"/>
            <a:ext cx="1430338"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4" name="Rectangle 3">
            <a:extLst>
              <a:ext uri="{FF2B5EF4-FFF2-40B4-BE49-F238E27FC236}">
                <a16:creationId xmlns:a16="http://schemas.microsoft.com/office/drawing/2014/main" id="{A3BFEEEF-C56E-43D6-BA4B-FDBF3BE1C531}"/>
              </a:ext>
            </a:extLst>
          </p:cNvPr>
          <p:cNvSpPr>
            <a:spLocks noChangeArrowheads="1"/>
          </p:cNvSpPr>
          <p:nvPr/>
        </p:nvSpPr>
        <p:spPr bwMode="auto">
          <a:xfrm>
            <a:off x="5729286" y="5427596"/>
            <a:ext cx="4557714" cy="1354217"/>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342900" indent="-342900">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lvl="1" fontAlgn="base">
              <a:spcBef>
                <a:spcPts val="1200"/>
              </a:spcBef>
              <a:spcAft>
                <a:spcPct val="0"/>
              </a:spcAft>
            </a:pPr>
            <a:r>
              <a:rPr lang="en-US" altLang="en-US" b="1" dirty="0">
                <a:solidFill>
                  <a:srgbClr val="0070C0"/>
                </a:solidFill>
                <a:ea typeface="Helvetica" panose="020B0604020202020204" pitchFamily="34" charset="0"/>
                <a:cs typeface="Helvetica" panose="020B0604020202020204" pitchFamily="34" charset="0"/>
              </a:rPr>
              <a:t>STRATEGIC MANAGEMENT PLANS Co-Developed with Stakeholders: </a:t>
            </a:r>
          </a:p>
          <a:p>
            <a:pPr marL="0" lvl="1" fontAlgn="base">
              <a:spcBef>
                <a:spcPts val="1200"/>
              </a:spcBef>
              <a:spcAft>
                <a:spcPct val="0"/>
              </a:spcAft>
            </a:pPr>
            <a:r>
              <a:rPr lang="en-US" altLang="en-US" b="1" dirty="0">
                <a:solidFill>
                  <a:srgbClr val="0070C0"/>
                </a:solidFill>
                <a:ea typeface="Helvetica" panose="020B0604020202020204" pitchFamily="34" charset="0"/>
                <a:cs typeface="Helvetica" panose="020B0604020202020204" pitchFamily="34" charset="0"/>
              </a:rPr>
              <a:t>Technological &amp; Policy Pathways Supported by Funding Portfolios </a:t>
            </a:r>
            <a:endParaRPr lang="el-GR" altLang="en-US" sz="2000" dirty="0">
              <a:solidFill>
                <a:srgbClr val="0070C0"/>
              </a:solidFill>
              <a:ea typeface="Helvetica" panose="020B0604020202020204" pitchFamily="34" charset="0"/>
              <a:cs typeface="Helvetica" panose="020B0604020202020204" pitchFamily="34" charset="0"/>
            </a:endParaRPr>
          </a:p>
        </p:txBody>
      </p:sp>
      <p:sp>
        <p:nvSpPr>
          <p:cNvPr id="15" name="TextBox 9">
            <a:extLst>
              <a:ext uri="{FF2B5EF4-FFF2-40B4-BE49-F238E27FC236}">
                <a16:creationId xmlns:a16="http://schemas.microsoft.com/office/drawing/2014/main" id="{347250AA-F545-49A6-8D35-2744D921294B}"/>
              </a:ext>
            </a:extLst>
          </p:cNvPr>
          <p:cNvSpPr txBox="1">
            <a:spLocks noChangeArrowheads="1"/>
          </p:cNvSpPr>
          <p:nvPr/>
        </p:nvSpPr>
        <p:spPr bwMode="auto">
          <a:xfrm>
            <a:off x="127591" y="703263"/>
            <a:ext cx="4826997"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en-US" altLang="el-GR" b="1" dirty="0">
                <a:solidFill>
                  <a:srgbClr val="1F497D"/>
                </a:solidFill>
                <a:latin typeface="Helvetica" panose="020B0604020202020204" pitchFamily="34" charset="0"/>
                <a:ea typeface="MS PGothic" panose="020B0600070205080204" pitchFamily="34" charset="-128"/>
              </a:rPr>
              <a:t>Aim: Allocation of scarce natural, human, accounting capital across people, over time &amp; space, while Environmental-Economic-Social Sustainability is achieved. </a:t>
            </a:r>
            <a:endParaRPr lang="en-US" altLang="el-GR" dirty="0">
              <a:solidFill>
                <a:prstClr val="black"/>
              </a:solidFill>
              <a:latin typeface="Arial" panose="020B0604020202020204" pitchFamily="34" charset="0"/>
              <a:ea typeface="MS PGothic" panose="020B0600070205080204" pitchFamily="34" charset="-128"/>
            </a:endParaRPr>
          </a:p>
        </p:txBody>
      </p:sp>
      <p:grpSp>
        <p:nvGrpSpPr>
          <p:cNvPr id="4" name="17 - Ομάδα">
            <a:extLst>
              <a:ext uri="{FF2B5EF4-FFF2-40B4-BE49-F238E27FC236}">
                <a16:creationId xmlns:a16="http://schemas.microsoft.com/office/drawing/2014/main" id="{28263F18-639F-48A6-A977-7BD42ED0C6BA}"/>
              </a:ext>
            </a:extLst>
          </p:cNvPr>
          <p:cNvGrpSpPr>
            <a:grpSpLocks/>
          </p:cNvGrpSpPr>
          <p:nvPr/>
        </p:nvGrpSpPr>
        <p:grpSpPr bwMode="auto">
          <a:xfrm>
            <a:off x="10668000" y="2722564"/>
            <a:ext cx="8915400" cy="4135437"/>
            <a:chOff x="228600" y="3884601"/>
            <a:chExt cx="8915400" cy="2354274"/>
          </a:xfrm>
        </p:grpSpPr>
        <p:pic>
          <p:nvPicPr>
            <p:cNvPr id="36876" name="Picture 2">
              <a:extLst>
                <a:ext uri="{FF2B5EF4-FFF2-40B4-BE49-F238E27FC236}">
                  <a16:creationId xmlns:a16="http://schemas.microsoft.com/office/drawing/2014/main" id="{309459B6-F1FE-4C43-A9DF-DF46ED8374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1813" y="3884601"/>
              <a:ext cx="6072187" cy="231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7" name="Picture 2">
              <a:extLst>
                <a:ext uri="{FF2B5EF4-FFF2-40B4-BE49-F238E27FC236}">
                  <a16:creationId xmlns:a16="http://schemas.microsoft.com/office/drawing/2014/main" id="{456AD110-F2B3-43F3-94AC-0F812BE5B7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3886200"/>
              <a:ext cx="3095625"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iterate type="wd">
                                    <p:tmAbs val="0"/>
                                  </p:iterate>
                                  <p:childTnLst>
                                    <p:set>
                                      <p:cBhvr>
                                        <p:cTn id="6" dur="1" fill="hold">
                                          <p:stCondLst>
                                            <p:cond delay="0"/>
                                          </p:stCondLst>
                                        </p:cTn>
                                        <p:tgtEl>
                                          <p:spTgt spid="15"/>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1000"/>
                                  </p:stCondLst>
                                  <p:childTnLst>
                                    <p:set>
                                      <p:cBhvr>
                                        <p:cTn id="9" dur="1" fill="hold">
                                          <p:stCondLst>
                                            <p:cond delay="0"/>
                                          </p:stCondLst>
                                        </p:cTn>
                                        <p:tgtEl>
                                          <p:spTgt spid="10242"/>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1000"/>
                                  </p:stCondLst>
                                  <p:childTnLst>
                                    <p:set>
                                      <p:cBhvr>
                                        <p:cTn id="12" dur="1" fill="hold">
                                          <p:stCondLst>
                                            <p:cond delay="0"/>
                                          </p:stCondLst>
                                        </p:cTn>
                                        <p:tgtEl>
                                          <p:spTgt spid="39939"/>
                                        </p:tgtEl>
                                        <p:attrNameLst>
                                          <p:attrName>style.visibility</p:attrName>
                                        </p:attrNameLst>
                                      </p:cBhvr>
                                      <p:to>
                                        <p:strVal val="visible"/>
                                      </p:to>
                                    </p:set>
                                  </p:childTnLst>
                                </p:cTn>
                              </p:par>
                            </p:childTnLst>
                          </p:cTn>
                        </p:par>
                        <p:par>
                          <p:cTn id="13" fill="hold" nodeType="afterGroup">
                            <p:stCondLst>
                              <p:cond delay="2000"/>
                            </p:stCondLst>
                            <p:childTnLst>
                              <p:par>
                                <p:cTn id="14" presetID="18" presetClass="entr" presetSubtype="3" fill="hold" nodeType="afterEffect">
                                  <p:stCondLst>
                                    <p:cond delay="1000"/>
                                  </p:stCondLst>
                                  <p:childTnLst>
                                    <p:set>
                                      <p:cBhvr>
                                        <p:cTn id="15" dur="1" fill="hold">
                                          <p:stCondLst>
                                            <p:cond delay="0"/>
                                          </p:stCondLst>
                                        </p:cTn>
                                        <p:tgtEl>
                                          <p:spTgt spid="2"/>
                                        </p:tgtEl>
                                        <p:attrNameLst>
                                          <p:attrName>style.visibility</p:attrName>
                                        </p:attrNameLst>
                                      </p:cBhvr>
                                      <p:to>
                                        <p:strVal val="visible"/>
                                      </p:to>
                                    </p:set>
                                    <p:animEffect transition="in" filter="strips(upRight)">
                                      <p:cBhvr>
                                        <p:cTn id="16" dur="500"/>
                                        <p:tgtEl>
                                          <p:spTgt spid="2"/>
                                        </p:tgtEl>
                                      </p:cBhvr>
                                    </p:animEffect>
                                  </p:childTnLst>
                                </p:cTn>
                              </p:par>
                            </p:childTnLst>
                          </p:cTn>
                        </p:par>
                        <p:par>
                          <p:cTn id="17" fill="hold" nodeType="afterGroup">
                            <p:stCondLst>
                              <p:cond delay="3500"/>
                            </p:stCondLst>
                            <p:childTnLst>
                              <p:par>
                                <p:cTn id="18" presetID="18" presetClass="entr" presetSubtype="3" fill="hold" nodeType="afterEffect">
                                  <p:stCondLst>
                                    <p:cond delay="1000"/>
                                  </p:stCondLst>
                                  <p:childTnLst>
                                    <p:set>
                                      <p:cBhvr>
                                        <p:cTn id="19" dur="1" fill="hold">
                                          <p:stCondLst>
                                            <p:cond delay="0"/>
                                          </p:stCondLst>
                                        </p:cTn>
                                        <p:tgtEl>
                                          <p:spTgt spid="19466"/>
                                        </p:tgtEl>
                                        <p:attrNameLst>
                                          <p:attrName>style.visibility</p:attrName>
                                        </p:attrNameLst>
                                      </p:cBhvr>
                                      <p:to>
                                        <p:strVal val="visible"/>
                                      </p:to>
                                    </p:set>
                                    <p:animEffect transition="in" filter="strips(upRight)">
                                      <p:cBhvr>
                                        <p:cTn id="20" dur="500"/>
                                        <p:tgtEl>
                                          <p:spTgt spid="19466"/>
                                        </p:tgtEl>
                                      </p:cBhvr>
                                    </p:animEffect>
                                  </p:childTnLst>
                                </p:cTn>
                              </p:par>
                            </p:childTnLst>
                          </p:cTn>
                        </p:par>
                        <p:par>
                          <p:cTn id="21" fill="hold" nodeType="afterGroup">
                            <p:stCondLst>
                              <p:cond delay="5000"/>
                            </p:stCondLst>
                            <p:childTnLst>
                              <p:par>
                                <p:cTn id="22" presetID="18" presetClass="entr" presetSubtype="3" fill="hold" grpId="0" nodeType="afterEffect">
                                  <p:stCondLst>
                                    <p:cond delay="1000"/>
                                  </p:stCondLst>
                                  <p:childTnLst>
                                    <p:set>
                                      <p:cBhvr>
                                        <p:cTn id="23" dur="1" fill="hold">
                                          <p:stCondLst>
                                            <p:cond delay="0"/>
                                          </p:stCondLst>
                                        </p:cTn>
                                        <p:tgtEl>
                                          <p:spTgt spid="19460"/>
                                        </p:tgtEl>
                                        <p:attrNameLst>
                                          <p:attrName>style.visibility</p:attrName>
                                        </p:attrNameLst>
                                      </p:cBhvr>
                                      <p:to>
                                        <p:strVal val="visible"/>
                                      </p:to>
                                    </p:set>
                                    <p:animEffect transition="in" filter="strips(upRight)">
                                      <p:cBhvr>
                                        <p:cTn id="24" dur="500"/>
                                        <p:tgtEl>
                                          <p:spTgt spid="19460"/>
                                        </p:tgtEl>
                                      </p:cBhvr>
                                    </p:animEffect>
                                  </p:childTnLst>
                                </p:cTn>
                              </p:par>
                            </p:childTnLst>
                          </p:cTn>
                        </p:par>
                        <p:par>
                          <p:cTn id="25" fill="hold" nodeType="afterGroup">
                            <p:stCondLst>
                              <p:cond delay="6500"/>
                            </p:stCondLst>
                            <p:childTnLst>
                              <p:par>
                                <p:cTn id="26" presetID="18" presetClass="entr" presetSubtype="6" fill="hold" nodeType="afterEffect">
                                  <p:stCondLst>
                                    <p:cond delay="1000"/>
                                  </p:stCondLst>
                                  <p:childTnLst>
                                    <p:set>
                                      <p:cBhvr>
                                        <p:cTn id="27" dur="1" fill="hold">
                                          <p:stCondLst>
                                            <p:cond delay="0"/>
                                          </p:stCondLst>
                                        </p:cTn>
                                        <p:tgtEl>
                                          <p:spTgt spid="3"/>
                                        </p:tgtEl>
                                        <p:attrNameLst>
                                          <p:attrName>style.visibility</p:attrName>
                                        </p:attrNameLst>
                                      </p:cBhvr>
                                      <p:to>
                                        <p:strVal val="visible"/>
                                      </p:to>
                                    </p:set>
                                    <p:animEffect transition="in" filter="strips(downRight)">
                                      <p:cBhvr>
                                        <p:cTn id="28" dur="500"/>
                                        <p:tgtEl>
                                          <p:spTgt spid="3"/>
                                        </p:tgtEl>
                                      </p:cBhvr>
                                    </p:animEffect>
                                  </p:childTnLst>
                                </p:cTn>
                              </p:par>
                            </p:childTnLst>
                          </p:cTn>
                        </p:par>
                        <p:par>
                          <p:cTn id="29" fill="hold" nodeType="afterGroup">
                            <p:stCondLst>
                              <p:cond delay="8000"/>
                            </p:stCondLst>
                            <p:childTnLst>
                              <p:par>
                                <p:cTn id="30" presetID="18" presetClass="entr" presetSubtype="12" fill="hold" nodeType="afterEffect">
                                  <p:stCondLst>
                                    <p:cond delay="1000"/>
                                  </p:stCondLst>
                                  <p:childTnLst>
                                    <p:set>
                                      <p:cBhvr>
                                        <p:cTn id="31" dur="1" fill="hold">
                                          <p:stCondLst>
                                            <p:cond delay="0"/>
                                          </p:stCondLst>
                                        </p:cTn>
                                        <p:tgtEl>
                                          <p:spTgt spid="19463"/>
                                        </p:tgtEl>
                                        <p:attrNameLst>
                                          <p:attrName>style.visibility</p:attrName>
                                        </p:attrNameLst>
                                      </p:cBhvr>
                                      <p:to>
                                        <p:strVal val="visible"/>
                                      </p:to>
                                    </p:set>
                                    <p:animEffect transition="in" filter="strips(downLeft)">
                                      <p:cBhvr>
                                        <p:cTn id="32" dur="500"/>
                                        <p:tgtEl>
                                          <p:spTgt spid="19463"/>
                                        </p:tgtEl>
                                      </p:cBhvr>
                                    </p:animEffect>
                                  </p:childTnLst>
                                </p:cTn>
                              </p:par>
                            </p:childTnLst>
                          </p:cTn>
                        </p:par>
                        <p:par>
                          <p:cTn id="33" fill="hold" nodeType="afterGroup">
                            <p:stCondLst>
                              <p:cond delay="9500"/>
                            </p:stCondLst>
                            <p:childTnLst>
                              <p:par>
                                <p:cTn id="34" presetID="18" presetClass="entr" presetSubtype="12" fill="hold" grpId="0" nodeType="afterEffect">
                                  <p:stCondLst>
                                    <p:cond delay="1000"/>
                                  </p:stCondLst>
                                  <p:childTnLst>
                                    <p:set>
                                      <p:cBhvr>
                                        <p:cTn id="35" dur="1" fill="hold">
                                          <p:stCondLst>
                                            <p:cond delay="0"/>
                                          </p:stCondLst>
                                        </p:cTn>
                                        <p:tgtEl>
                                          <p:spTgt spid="19464"/>
                                        </p:tgtEl>
                                        <p:attrNameLst>
                                          <p:attrName>style.visibility</p:attrName>
                                        </p:attrNameLst>
                                      </p:cBhvr>
                                      <p:to>
                                        <p:strVal val="visible"/>
                                      </p:to>
                                    </p:set>
                                    <p:animEffect transition="in" filter="strips(downLeft)">
                                      <p:cBhvr>
                                        <p:cTn id="36" dur="500"/>
                                        <p:tgtEl>
                                          <p:spTgt spid="19464"/>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6" presetClass="emph" presetSubtype="0" fill="hold" grpId="1" nodeType="clickEffect">
                                  <p:stCondLst>
                                    <p:cond delay="0"/>
                                  </p:stCondLst>
                                  <p:childTnLst>
                                    <p:animScale>
                                      <p:cBhvr>
                                        <p:cTn id="40" dur="2000" fill="hold"/>
                                        <p:tgtEl>
                                          <p:spTgt spid="19460"/>
                                        </p:tgtEl>
                                      </p:cBhvr>
                                      <p:by x="150000" y="150000"/>
                                    </p:animScale>
                                  </p:childTnLst>
                                </p:cTn>
                              </p:par>
                            </p:childTnLst>
                          </p:cTn>
                        </p:par>
                        <p:par>
                          <p:cTn id="41" fill="hold" nodeType="afterGroup">
                            <p:stCondLst>
                              <p:cond delay="2000"/>
                            </p:stCondLst>
                            <p:childTnLst>
                              <p:par>
                                <p:cTn id="42" presetID="35" presetClass="path" presetSubtype="0" accel="50000" decel="50000" fill="hold" nodeType="afterEffect">
                                  <p:stCondLst>
                                    <p:cond delay="1000"/>
                                  </p:stCondLst>
                                  <p:childTnLst>
                                    <p:animMotion origin="layout" path="M -0.72917 -0.00554 L -0.97917 -0.00554 " pathEditMode="relative" rAng="0" ptsTypes="AA">
                                      <p:cBhvr>
                                        <p:cTn id="43" dur="2000" fill="hold"/>
                                        <p:tgtEl>
                                          <p:spTgt spid="4"/>
                                        </p:tgtEl>
                                        <p:attrNameLst>
                                          <p:attrName>ppt_x</p:attrName>
                                          <p:attrName>ppt_y</p:attrName>
                                        </p:attrNameLst>
                                      </p:cBhvr>
                                      <p:rCtr x="-12500" y="0"/>
                                    </p:animMotion>
                                  </p:childTnLst>
                                </p:cTn>
                              </p:par>
                            </p:childTnLst>
                          </p:cTn>
                        </p:par>
                        <p:par>
                          <p:cTn id="44" fill="hold" nodeType="afterGroup">
                            <p:stCondLst>
                              <p:cond delay="5000"/>
                            </p:stCondLst>
                            <p:childTnLst>
                              <p:par>
                                <p:cTn id="45" presetID="1" presetClass="exit" presetSubtype="0" fill="hold" nodeType="afterEffect">
                                  <p:stCondLst>
                                    <p:cond delay="0"/>
                                  </p:stCondLst>
                                  <p:childTnLst>
                                    <p:set>
                                      <p:cBhvr>
                                        <p:cTn id="4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p:bldP spid="39939" grpId="0" animBg="1"/>
      <p:bldP spid="19460" grpId="0" animBg="1"/>
      <p:bldP spid="19460" grpId="1" animBg="1"/>
      <p:bldP spid="19464" grpId="0" animBg="1"/>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C6D5E8D-1E3E-462A-B3B4-75583542F2F2}"/>
              </a:ext>
            </a:extLst>
          </p:cNvPr>
          <p:cNvSpPr txBox="1">
            <a:spLocks noChangeArrowheads="1"/>
          </p:cNvSpPr>
          <p:nvPr/>
        </p:nvSpPr>
        <p:spPr bwMode="auto">
          <a:xfrm>
            <a:off x="4295773" y="2925246"/>
            <a:ext cx="3168651" cy="369332"/>
          </a:xfrm>
          <a:prstGeom prst="rect">
            <a:avLst/>
          </a:prstGeom>
          <a:solidFill>
            <a:schemeClr val="bg1"/>
          </a:solidFill>
          <a:ln w="9525">
            <a:solidFill>
              <a:srgbClr val="4BACC6"/>
            </a:solidFill>
            <a:miter lim="800000"/>
            <a:headEnd/>
            <a:tailEnd/>
          </a:ln>
          <a:effectLst>
            <a:outerShdw blurRad="63500" dist="26940" dir="5400000" rotWithShape="0">
              <a:srgbClr val="000000">
                <a:alpha val="39999"/>
              </a:srgbClr>
            </a:outerShdw>
          </a:effectLst>
        </p:spPr>
        <p:txBody>
          <a:bodyPr wrap="square">
            <a:spAutoFit/>
          </a:bodyPr>
          <a:lstStyle/>
          <a:p>
            <a:pPr algn="ctr" fontAlgn="base">
              <a:spcBef>
                <a:spcPct val="0"/>
              </a:spcBef>
              <a:spcAft>
                <a:spcPct val="0"/>
              </a:spcAft>
              <a:defRPr/>
            </a:pPr>
            <a:r>
              <a:rPr lang="en-US" dirty="0">
                <a:solidFill>
                  <a:prstClr val="black"/>
                </a:solidFill>
                <a:latin typeface="Times New Roman"/>
                <a:ea typeface="MS PGothic" charset="0"/>
                <a:cs typeface="Times New Roman"/>
              </a:rPr>
              <a:t>Total Economic Value per ES </a:t>
            </a:r>
          </a:p>
        </p:txBody>
      </p:sp>
      <p:sp>
        <p:nvSpPr>
          <p:cNvPr id="26" name="TextBox 25">
            <a:extLst>
              <a:ext uri="{FF2B5EF4-FFF2-40B4-BE49-F238E27FC236}">
                <a16:creationId xmlns:a16="http://schemas.microsoft.com/office/drawing/2014/main" id="{26ED7DD0-9D9F-4FB8-AFC4-DBB243E9231F}"/>
              </a:ext>
            </a:extLst>
          </p:cNvPr>
          <p:cNvSpPr txBox="1"/>
          <p:nvPr/>
        </p:nvSpPr>
        <p:spPr>
          <a:xfrm>
            <a:off x="3716338" y="3624263"/>
            <a:ext cx="1180836" cy="369332"/>
          </a:xfrm>
          <a:prstGeom prst="rect">
            <a:avLst/>
          </a:prstGeom>
          <a:solidFill>
            <a:schemeClr val="bg1"/>
          </a:solidFill>
          <a:ln w="19050" cmpd="sng">
            <a:solidFill>
              <a:schemeClr val="accent1">
                <a:lumMod val="50000"/>
              </a:schemeClr>
            </a:solidFill>
          </a:ln>
        </p:spPr>
        <p:txBody>
          <a:bodyPr wrap="none">
            <a:spAutoFit/>
          </a:bodyPr>
          <a:lstStyle/>
          <a:p>
            <a:pPr fontAlgn="base">
              <a:spcBef>
                <a:spcPct val="0"/>
              </a:spcBef>
              <a:spcAft>
                <a:spcPct val="0"/>
              </a:spcAft>
              <a:defRPr/>
            </a:pPr>
            <a:r>
              <a:rPr lang="en-US" dirty="0">
                <a:solidFill>
                  <a:prstClr val="black"/>
                </a:solidFill>
                <a:latin typeface="Times New Roman"/>
                <a:ea typeface="MS PGothic" charset="0"/>
                <a:cs typeface="Times New Roman"/>
              </a:rPr>
              <a:t>Use Value </a:t>
            </a:r>
          </a:p>
        </p:txBody>
      </p:sp>
      <p:sp>
        <p:nvSpPr>
          <p:cNvPr id="27" name="TextBox 26">
            <a:extLst>
              <a:ext uri="{FF2B5EF4-FFF2-40B4-BE49-F238E27FC236}">
                <a16:creationId xmlns:a16="http://schemas.microsoft.com/office/drawing/2014/main" id="{C7B54C37-A5AC-410C-8B77-7295A7B5DD3C}"/>
              </a:ext>
            </a:extLst>
          </p:cNvPr>
          <p:cNvSpPr txBox="1"/>
          <p:nvPr/>
        </p:nvSpPr>
        <p:spPr>
          <a:xfrm>
            <a:off x="6600826" y="3624263"/>
            <a:ext cx="1655325" cy="369332"/>
          </a:xfrm>
          <a:prstGeom prst="rect">
            <a:avLst/>
          </a:prstGeom>
          <a:solidFill>
            <a:schemeClr val="bg1"/>
          </a:solidFill>
          <a:ln w="19050" cmpd="sng">
            <a:solidFill>
              <a:schemeClr val="accent1">
                <a:lumMod val="50000"/>
              </a:schemeClr>
            </a:solidFill>
          </a:ln>
        </p:spPr>
        <p:txBody>
          <a:bodyPr wrap="none">
            <a:spAutoFit/>
          </a:bodyPr>
          <a:lstStyle/>
          <a:p>
            <a:pPr fontAlgn="base">
              <a:spcBef>
                <a:spcPct val="0"/>
              </a:spcBef>
              <a:spcAft>
                <a:spcPct val="0"/>
              </a:spcAft>
              <a:defRPr/>
            </a:pPr>
            <a:r>
              <a:rPr lang="en-US" dirty="0">
                <a:solidFill>
                  <a:prstClr val="black"/>
                </a:solidFill>
                <a:latin typeface="Times New Roman"/>
                <a:ea typeface="MS PGothic" charset="0"/>
                <a:cs typeface="Times New Roman"/>
              </a:rPr>
              <a:t>Non-Use Value </a:t>
            </a:r>
          </a:p>
        </p:txBody>
      </p:sp>
      <p:sp>
        <p:nvSpPr>
          <p:cNvPr id="28" name="TextBox 27">
            <a:extLst>
              <a:ext uri="{FF2B5EF4-FFF2-40B4-BE49-F238E27FC236}">
                <a16:creationId xmlns:a16="http://schemas.microsoft.com/office/drawing/2014/main" id="{C6CB9650-F1E9-4E54-B1A2-E8E98D90901E}"/>
              </a:ext>
            </a:extLst>
          </p:cNvPr>
          <p:cNvSpPr txBox="1"/>
          <p:nvPr/>
        </p:nvSpPr>
        <p:spPr>
          <a:xfrm>
            <a:off x="2927351" y="4271963"/>
            <a:ext cx="1223963" cy="646112"/>
          </a:xfrm>
          <a:prstGeom prst="rect">
            <a:avLst/>
          </a:prstGeom>
          <a:solidFill>
            <a:schemeClr val="bg1"/>
          </a:solidFill>
          <a:ln w="19050" cmpd="sng">
            <a:solidFill>
              <a:schemeClr val="accent1">
                <a:lumMod val="50000"/>
              </a:schemeClr>
            </a:solidFill>
          </a:ln>
        </p:spPr>
        <p:txBody>
          <a:bodyPr>
            <a:spAutoFit/>
          </a:bodyPr>
          <a:lstStyle/>
          <a:p>
            <a:pPr algn="ctr" fontAlgn="base">
              <a:spcBef>
                <a:spcPct val="0"/>
              </a:spcBef>
              <a:spcAft>
                <a:spcPct val="0"/>
              </a:spcAft>
              <a:defRPr/>
            </a:pPr>
            <a:r>
              <a:rPr lang="en-US" dirty="0">
                <a:solidFill>
                  <a:prstClr val="black"/>
                </a:solidFill>
                <a:latin typeface="Times New Roman"/>
                <a:ea typeface="MS PGothic" charset="0"/>
                <a:cs typeface="Times New Roman"/>
              </a:rPr>
              <a:t>Actual Use Value </a:t>
            </a:r>
          </a:p>
        </p:txBody>
      </p:sp>
      <p:sp>
        <p:nvSpPr>
          <p:cNvPr id="29" name="TextBox 28">
            <a:extLst>
              <a:ext uri="{FF2B5EF4-FFF2-40B4-BE49-F238E27FC236}">
                <a16:creationId xmlns:a16="http://schemas.microsoft.com/office/drawing/2014/main" id="{FE88A25B-4EA6-4E12-A379-5C696C2962B3}"/>
              </a:ext>
            </a:extLst>
          </p:cNvPr>
          <p:cNvSpPr txBox="1"/>
          <p:nvPr/>
        </p:nvSpPr>
        <p:spPr>
          <a:xfrm>
            <a:off x="4367213" y="4271963"/>
            <a:ext cx="1223962" cy="646112"/>
          </a:xfrm>
          <a:prstGeom prst="rect">
            <a:avLst/>
          </a:prstGeom>
          <a:solidFill>
            <a:schemeClr val="bg1"/>
          </a:solidFill>
          <a:ln w="19050" cmpd="sng">
            <a:solidFill>
              <a:schemeClr val="accent1">
                <a:lumMod val="50000"/>
              </a:schemeClr>
            </a:solidFill>
          </a:ln>
        </p:spPr>
        <p:txBody>
          <a:bodyPr>
            <a:spAutoFit/>
          </a:bodyPr>
          <a:lstStyle/>
          <a:p>
            <a:pPr algn="ctr" fontAlgn="base">
              <a:spcBef>
                <a:spcPct val="0"/>
              </a:spcBef>
              <a:spcAft>
                <a:spcPct val="0"/>
              </a:spcAft>
              <a:defRPr/>
            </a:pPr>
            <a:r>
              <a:rPr lang="en-US" dirty="0">
                <a:solidFill>
                  <a:prstClr val="black"/>
                </a:solidFill>
                <a:latin typeface="Times New Roman"/>
                <a:ea typeface="MS PGothic" charset="0"/>
                <a:cs typeface="Times New Roman"/>
              </a:rPr>
              <a:t>Option Value </a:t>
            </a:r>
          </a:p>
        </p:txBody>
      </p:sp>
      <p:sp>
        <p:nvSpPr>
          <p:cNvPr id="30" name="TextBox 29">
            <a:extLst>
              <a:ext uri="{FF2B5EF4-FFF2-40B4-BE49-F238E27FC236}">
                <a16:creationId xmlns:a16="http://schemas.microsoft.com/office/drawing/2014/main" id="{A253E3B1-5CD0-4D5B-B4D0-F8E80BFECEE8}"/>
              </a:ext>
            </a:extLst>
          </p:cNvPr>
          <p:cNvSpPr txBox="1"/>
          <p:nvPr/>
        </p:nvSpPr>
        <p:spPr>
          <a:xfrm>
            <a:off x="6096001" y="4271963"/>
            <a:ext cx="1223963" cy="646112"/>
          </a:xfrm>
          <a:prstGeom prst="rect">
            <a:avLst/>
          </a:prstGeom>
          <a:solidFill>
            <a:schemeClr val="bg1"/>
          </a:solidFill>
          <a:ln w="19050" cmpd="sng">
            <a:solidFill>
              <a:schemeClr val="accent1">
                <a:lumMod val="50000"/>
              </a:schemeClr>
            </a:solidFill>
          </a:ln>
        </p:spPr>
        <p:txBody>
          <a:bodyPr>
            <a:spAutoFit/>
          </a:bodyPr>
          <a:lstStyle/>
          <a:p>
            <a:pPr algn="ctr" fontAlgn="base">
              <a:spcBef>
                <a:spcPct val="0"/>
              </a:spcBef>
              <a:spcAft>
                <a:spcPct val="0"/>
              </a:spcAft>
              <a:defRPr/>
            </a:pPr>
            <a:r>
              <a:rPr lang="en-US" dirty="0">
                <a:solidFill>
                  <a:prstClr val="black"/>
                </a:solidFill>
                <a:latin typeface="Times New Roman"/>
                <a:ea typeface="MS PGothic" charset="0"/>
                <a:cs typeface="Times New Roman"/>
              </a:rPr>
              <a:t>Existence Value </a:t>
            </a:r>
          </a:p>
        </p:txBody>
      </p:sp>
      <p:sp>
        <p:nvSpPr>
          <p:cNvPr id="31" name="TextBox 30">
            <a:extLst>
              <a:ext uri="{FF2B5EF4-FFF2-40B4-BE49-F238E27FC236}">
                <a16:creationId xmlns:a16="http://schemas.microsoft.com/office/drawing/2014/main" id="{B9B9462E-E037-41B2-9EB5-145414D0DC8A}"/>
              </a:ext>
            </a:extLst>
          </p:cNvPr>
          <p:cNvSpPr txBox="1"/>
          <p:nvPr/>
        </p:nvSpPr>
        <p:spPr>
          <a:xfrm>
            <a:off x="7608888" y="4271964"/>
            <a:ext cx="1295400" cy="922337"/>
          </a:xfrm>
          <a:prstGeom prst="rect">
            <a:avLst/>
          </a:prstGeom>
          <a:solidFill>
            <a:schemeClr val="bg1"/>
          </a:solidFill>
          <a:ln w="19050" cmpd="sng">
            <a:solidFill>
              <a:schemeClr val="accent1">
                <a:lumMod val="50000"/>
              </a:schemeClr>
            </a:solidFill>
          </a:ln>
        </p:spPr>
        <p:txBody>
          <a:bodyPr>
            <a:spAutoFit/>
          </a:bodyPr>
          <a:lstStyle/>
          <a:p>
            <a:pPr lvl="1" fontAlgn="base">
              <a:spcBef>
                <a:spcPct val="0"/>
              </a:spcBef>
              <a:spcAft>
                <a:spcPct val="0"/>
              </a:spcAft>
              <a:defRPr/>
            </a:pPr>
            <a:r>
              <a:rPr lang="en-US" dirty="0">
                <a:solidFill>
                  <a:prstClr val="black"/>
                </a:solidFill>
                <a:latin typeface="Times New Roman"/>
                <a:ea typeface="MS PGothic" charset="0"/>
                <a:cs typeface="Times New Roman"/>
              </a:rPr>
              <a:t>For Others</a:t>
            </a:r>
          </a:p>
          <a:p>
            <a:pPr algn="ctr" fontAlgn="base">
              <a:spcBef>
                <a:spcPct val="0"/>
              </a:spcBef>
              <a:spcAft>
                <a:spcPct val="0"/>
              </a:spcAft>
              <a:defRPr/>
            </a:pPr>
            <a:endParaRPr lang="en-US" dirty="0">
              <a:solidFill>
                <a:prstClr val="black"/>
              </a:solidFill>
              <a:latin typeface="Times New Roman"/>
              <a:ea typeface="MS PGothic" charset="0"/>
              <a:cs typeface="Times New Roman"/>
            </a:endParaRPr>
          </a:p>
        </p:txBody>
      </p:sp>
      <p:sp>
        <p:nvSpPr>
          <p:cNvPr id="32" name="TextBox 31">
            <a:extLst>
              <a:ext uri="{FF2B5EF4-FFF2-40B4-BE49-F238E27FC236}">
                <a16:creationId xmlns:a16="http://schemas.microsoft.com/office/drawing/2014/main" id="{4DD203B5-E944-4F10-8502-F4DF8FD17754}"/>
              </a:ext>
            </a:extLst>
          </p:cNvPr>
          <p:cNvSpPr txBox="1"/>
          <p:nvPr/>
        </p:nvSpPr>
        <p:spPr>
          <a:xfrm>
            <a:off x="2135188" y="5208588"/>
            <a:ext cx="1223962" cy="646112"/>
          </a:xfrm>
          <a:prstGeom prst="rect">
            <a:avLst/>
          </a:prstGeom>
          <a:solidFill>
            <a:schemeClr val="bg1"/>
          </a:solidFill>
          <a:ln w="19050" cmpd="sng">
            <a:solidFill>
              <a:schemeClr val="accent1">
                <a:lumMod val="50000"/>
              </a:schemeClr>
            </a:solidFill>
          </a:ln>
        </p:spPr>
        <p:txBody>
          <a:bodyPr>
            <a:spAutoFit/>
          </a:bodyPr>
          <a:lstStyle/>
          <a:p>
            <a:pPr algn="ctr" fontAlgn="base">
              <a:spcBef>
                <a:spcPct val="0"/>
              </a:spcBef>
              <a:spcAft>
                <a:spcPct val="0"/>
              </a:spcAft>
              <a:defRPr/>
            </a:pPr>
            <a:r>
              <a:rPr lang="en-US" dirty="0">
                <a:solidFill>
                  <a:prstClr val="black"/>
                </a:solidFill>
                <a:latin typeface="Times New Roman"/>
                <a:ea typeface="MS PGothic" charset="0"/>
                <a:cs typeface="Times New Roman"/>
              </a:rPr>
              <a:t>Direct Use Value </a:t>
            </a:r>
          </a:p>
        </p:txBody>
      </p:sp>
      <p:sp>
        <p:nvSpPr>
          <p:cNvPr id="33" name="TextBox 32">
            <a:extLst>
              <a:ext uri="{FF2B5EF4-FFF2-40B4-BE49-F238E27FC236}">
                <a16:creationId xmlns:a16="http://schemas.microsoft.com/office/drawing/2014/main" id="{C50873A2-0C41-40E6-B597-B9DB7DE94FB5}"/>
              </a:ext>
            </a:extLst>
          </p:cNvPr>
          <p:cNvSpPr txBox="1"/>
          <p:nvPr/>
        </p:nvSpPr>
        <p:spPr>
          <a:xfrm>
            <a:off x="3575050" y="5208588"/>
            <a:ext cx="1225550" cy="646112"/>
          </a:xfrm>
          <a:prstGeom prst="rect">
            <a:avLst/>
          </a:prstGeom>
          <a:solidFill>
            <a:schemeClr val="bg1"/>
          </a:solidFill>
          <a:ln w="19050" cmpd="sng">
            <a:solidFill>
              <a:schemeClr val="accent1">
                <a:lumMod val="50000"/>
              </a:schemeClr>
            </a:solidFill>
          </a:ln>
        </p:spPr>
        <p:txBody>
          <a:bodyPr>
            <a:spAutoFit/>
          </a:bodyPr>
          <a:lstStyle/>
          <a:p>
            <a:pPr algn="ctr" fontAlgn="base">
              <a:spcBef>
                <a:spcPct val="0"/>
              </a:spcBef>
              <a:spcAft>
                <a:spcPct val="0"/>
              </a:spcAft>
              <a:defRPr/>
            </a:pPr>
            <a:r>
              <a:rPr lang="en-US" dirty="0">
                <a:solidFill>
                  <a:prstClr val="black"/>
                </a:solidFill>
                <a:latin typeface="Times New Roman"/>
                <a:ea typeface="MS PGothic" charset="0"/>
                <a:cs typeface="Times New Roman"/>
              </a:rPr>
              <a:t>Indirect Use Value </a:t>
            </a:r>
          </a:p>
        </p:txBody>
      </p:sp>
      <p:sp>
        <p:nvSpPr>
          <p:cNvPr id="34" name="TextBox 33">
            <a:extLst>
              <a:ext uri="{FF2B5EF4-FFF2-40B4-BE49-F238E27FC236}">
                <a16:creationId xmlns:a16="http://schemas.microsoft.com/office/drawing/2014/main" id="{F8A90764-0AB1-4082-A9B1-87D589E79B99}"/>
              </a:ext>
            </a:extLst>
          </p:cNvPr>
          <p:cNvSpPr txBox="1"/>
          <p:nvPr/>
        </p:nvSpPr>
        <p:spPr>
          <a:xfrm>
            <a:off x="7032626" y="5649913"/>
            <a:ext cx="1223963" cy="646112"/>
          </a:xfrm>
          <a:prstGeom prst="rect">
            <a:avLst/>
          </a:prstGeom>
          <a:solidFill>
            <a:schemeClr val="bg1"/>
          </a:solidFill>
          <a:ln w="19050" cmpd="sng">
            <a:solidFill>
              <a:schemeClr val="accent1">
                <a:lumMod val="50000"/>
              </a:schemeClr>
            </a:solidFill>
          </a:ln>
        </p:spPr>
        <p:txBody>
          <a:bodyPr>
            <a:spAutoFit/>
          </a:bodyPr>
          <a:lstStyle/>
          <a:p>
            <a:pPr algn="ctr" fontAlgn="base">
              <a:spcBef>
                <a:spcPct val="0"/>
              </a:spcBef>
              <a:spcAft>
                <a:spcPct val="0"/>
              </a:spcAft>
              <a:defRPr/>
            </a:pPr>
            <a:r>
              <a:rPr lang="en-US" dirty="0">
                <a:solidFill>
                  <a:prstClr val="black"/>
                </a:solidFill>
                <a:latin typeface="Times New Roman"/>
                <a:ea typeface="MS PGothic" charset="0"/>
                <a:cs typeface="Times New Roman"/>
              </a:rPr>
              <a:t>Bequest Value </a:t>
            </a:r>
          </a:p>
        </p:txBody>
      </p:sp>
      <p:sp>
        <p:nvSpPr>
          <p:cNvPr id="35" name="TextBox 34">
            <a:extLst>
              <a:ext uri="{FF2B5EF4-FFF2-40B4-BE49-F238E27FC236}">
                <a16:creationId xmlns:a16="http://schemas.microsoft.com/office/drawing/2014/main" id="{87F26A6D-5320-45C0-91EB-A8A61BD48177}"/>
              </a:ext>
            </a:extLst>
          </p:cNvPr>
          <p:cNvSpPr txBox="1"/>
          <p:nvPr/>
        </p:nvSpPr>
        <p:spPr>
          <a:xfrm>
            <a:off x="8472488" y="5662613"/>
            <a:ext cx="1223962" cy="646112"/>
          </a:xfrm>
          <a:prstGeom prst="rect">
            <a:avLst/>
          </a:prstGeom>
          <a:solidFill>
            <a:schemeClr val="bg1"/>
          </a:solidFill>
          <a:ln w="19050" cmpd="sng">
            <a:solidFill>
              <a:schemeClr val="accent1">
                <a:lumMod val="50000"/>
              </a:schemeClr>
            </a:solidFill>
          </a:ln>
        </p:spPr>
        <p:txBody>
          <a:bodyPr>
            <a:spAutoFit/>
          </a:bodyPr>
          <a:lstStyle/>
          <a:p>
            <a:pPr algn="ctr" fontAlgn="base">
              <a:spcBef>
                <a:spcPct val="0"/>
              </a:spcBef>
              <a:spcAft>
                <a:spcPct val="0"/>
              </a:spcAft>
              <a:defRPr/>
            </a:pPr>
            <a:r>
              <a:rPr lang="en-US" dirty="0">
                <a:solidFill>
                  <a:prstClr val="black"/>
                </a:solidFill>
                <a:latin typeface="Times New Roman"/>
                <a:ea typeface="MS PGothic" charset="0"/>
                <a:cs typeface="Times New Roman"/>
              </a:rPr>
              <a:t>Altruistic Value </a:t>
            </a:r>
          </a:p>
        </p:txBody>
      </p:sp>
      <p:cxnSp>
        <p:nvCxnSpPr>
          <p:cNvPr id="5" name="Straight Connector 4">
            <a:extLst>
              <a:ext uri="{FF2B5EF4-FFF2-40B4-BE49-F238E27FC236}">
                <a16:creationId xmlns:a16="http://schemas.microsoft.com/office/drawing/2014/main" id="{32A0E6BA-72A9-4B7D-AA41-52B7950C2B9F}"/>
              </a:ext>
            </a:extLst>
          </p:cNvPr>
          <p:cNvCxnSpPr/>
          <p:nvPr/>
        </p:nvCxnSpPr>
        <p:spPr bwMode="auto">
          <a:xfrm>
            <a:off x="4295775" y="3479800"/>
            <a:ext cx="3168650" cy="0"/>
          </a:xfrm>
          <a:prstGeom prst="line">
            <a:avLst/>
          </a:prstGeom>
          <a:solidFill>
            <a:schemeClr val="bg1"/>
          </a:solidFill>
          <a:ln w="19050" cap="flat" cmpd="sng" algn="ctr">
            <a:solidFill>
              <a:schemeClr val="accent2">
                <a:lumMod val="75000"/>
              </a:schemeClr>
            </a:solidFill>
            <a:prstDash val="solid"/>
            <a:round/>
            <a:headEnd type="none" w="med" len="med"/>
            <a:tailEnd type="none" w="med" len="med"/>
          </a:ln>
          <a:effectLst/>
        </p:spPr>
      </p:cxnSp>
      <p:cxnSp>
        <p:nvCxnSpPr>
          <p:cNvPr id="38926" name="Straight Connector 13">
            <a:extLst>
              <a:ext uri="{FF2B5EF4-FFF2-40B4-BE49-F238E27FC236}">
                <a16:creationId xmlns:a16="http://schemas.microsoft.com/office/drawing/2014/main" id="{97C3B4D1-DD1F-42C5-AA02-1D4685F15770}"/>
              </a:ext>
            </a:extLst>
          </p:cNvPr>
          <p:cNvCxnSpPr>
            <a:cxnSpLocks noChangeShapeType="1"/>
          </p:cNvCxnSpPr>
          <p:nvPr/>
        </p:nvCxnSpPr>
        <p:spPr bwMode="auto">
          <a:xfrm>
            <a:off x="3503613" y="4129088"/>
            <a:ext cx="1439862" cy="0"/>
          </a:xfrm>
          <a:prstGeom prst="line">
            <a:avLst/>
          </a:prstGeom>
          <a:noFill/>
          <a:ln w="19050">
            <a:solidFill>
              <a:srgbClr val="B76D00"/>
            </a:solidFill>
            <a:round/>
            <a:headEnd/>
            <a:tailEnd/>
          </a:ln>
          <a:extLst>
            <a:ext uri="{909E8E84-426E-40DD-AFC4-6F175D3DCCD1}">
              <a14:hiddenFill xmlns:a14="http://schemas.microsoft.com/office/drawing/2010/main">
                <a:noFill/>
              </a14:hiddenFill>
            </a:ext>
          </a:extLst>
        </p:spPr>
      </p:cxnSp>
      <p:cxnSp>
        <p:nvCxnSpPr>
          <p:cNvPr id="38927" name="Straight Connector 46">
            <a:extLst>
              <a:ext uri="{FF2B5EF4-FFF2-40B4-BE49-F238E27FC236}">
                <a16:creationId xmlns:a16="http://schemas.microsoft.com/office/drawing/2014/main" id="{466E09B1-93C6-415E-99CB-6B938EB3ED59}"/>
              </a:ext>
            </a:extLst>
          </p:cNvPr>
          <p:cNvCxnSpPr>
            <a:cxnSpLocks noChangeShapeType="1"/>
          </p:cNvCxnSpPr>
          <p:nvPr/>
        </p:nvCxnSpPr>
        <p:spPr bwMode="auto">
          <a:xfrm flipV="1">
            <a:off x="6743701" y="4122738"/>
            <a:ext cx="2924175" cy="6350"/>
          </a:xfrm>
          <a:prstGeom prst="line">
            <a:avLst/>
          </a:prstGeom>
          <a:noFill/>
          <a:ln w="19050">
            <a:solidFill>
              <a:srgbClr val="B76D00"/>
            </a:solidFill>
            <a:round/>
            <a:headEnd/>
            <a:tailEnd/>
          </a:ln>
          <a:extLst>
            <a:ext uri="{909E8E84-426E-40DD-AFC4-6F175D3DCCD1}">
              <a14:hiddenFill xmlns:a14="http://schemas.microsoft.com/office/drawing/2010/main">
                <a:noFill/>
              </a14:hiddenFill>
            </a:ext>
          </a:extLst>
        </p:spPr>
      </p:cxnSp>
      <p:cxnSp>
        <p:nvCxnSpPr>
          <p:cNvPr id="38928" name="Straight Connector 47">
            <a:extLst>
              <a:ext uri="{FF2B5EF4-FFF2-40B4-BE49-F238E27FC236}">
                <a16:creationId xmlns:a16="http://schemas.microsoft.com/office/drawing/2014/main" id="{C63EDC37-4639-4D03-BCCD-FF58A4B4BC1E}"/>
              </a:ext>
            </a:extLst>
          </p:cNvPr>
          <p:cNvCxnSpPr>
            <a:cxnSpLocks noChangeShapeType="1"/>
          </p:cNvCxnSpPr>
          <p:nvPr/>
        </p:nvCxnSpPr>
        <p:spPr bwMode="auto">
          <a:xfrm>
            <a:off x="2640013" y="5064125"/>
            <a:ext cx="1439862" cy="0"/>
          </a:xfrm>
          <a:prstGeom prst="line">
            <a:avLst/>
          </a:prstGeom>
          <a:noFill/>
          <a:ln w="19050">
            <a:solidFill>
              <a:srgbClr val="B76D00"/>
            </a:solidFill>
            <a:round/>
            <a:headEnd/>
            <a:tailEnd/>
          </a:ln>
          <a:extLst>
            <a:ext uri="{909E8E84-426E-40DD-AFC4-6F175D3DCCD1}">
              <a14:hiddenFill xmlns:a14="http://schemas.microsoft.com/office/drawing/2010/main">
                <a:noFill/>
              </a14:hiddenFill>
            </a:ext>
          </a:extLst>
        </p:spPr>
      </p:cxnSp>
      <p:cxnSp>
        <p:nvCxnSpPr>
          <p:cNvPr id="38929" name="Straight Connector 48">
            <a:extLst>
              <a:ext uri="{FF2B5EF4-FFF2-40B4-BE49-F238E27FC236}">
                <a16:creationId xmlns:a16="http://schemas.microsoft.com/office/drawing/2014/main" id="{48DFC0F5-784A-4809-A68C-CB3C4540108F}"/>
              </a:ext>
            </a:extLst>
          </p:cNvPr>
          <p:cNvCxnSpPr>
            <a:cxnSpLocks noChangeShapeType="1"/>
          </p:cNvCxnSpPr>
          <p:nvPr/>
        </p:nvCxnSpPr>
        <p:spPr bwMode="auto">
          <a:xfrm>
            <a:off x="7608888" y="5373688"/>
            <a:ext cx="1439862" cy="0"/>
          </a:xfrm>
          <a:prstGeom prst="line">
            <a:avLst/>
          </a:prstGeom>
          <a:noFill/>
          <a:ln w="19050">
            <a:solidFill>
              <a:srgbClr val="B76D00"/>
            </a:solidFill>
            <a:round/>
            <a:headEnd/>
            <a:tailEnd/>
          </a:ln>
          <a:extLst>
            <a:ext uri="{909E8E84-426E-40DD-AFC4-6F175D3DCCD1}">
              <a14:hiddenFill xmlns:a14="http://schemas.microsoft.com/office/drawing/2010/main">
                <a:noFill/>
              </a14:hiddenFill>
            </a:ext>
          </a:extLst>
        </p:spPr>
      </p:cxnSp>
      <p:cxnSp>
        <p:nvCxnSpPr>
          <p:cNvPr id="38930" name="Straight Connector 18">
            <a:extLst>
              <a:ext uri="{FF2B5EF4-FFF2-40B4-BE49-F238E27FC236}">
                <a16:creationId xmlns:a16="http://schemas.microsoft.com/office/drawing/2014/main" id="{D17544AE-9225-47FA-AB45-BCCEC461B17A}"/>
              </a:ext>
            </a:extLst>
          </p:cNvPr>
          <p:cNvCxnSpPr>
            <a:cxnSpLocks noChangeShapeType="1"/>
          </p:cNvCxnSpPr>
          <p:nvPr/>
        </p:nvCxnSpPr>
        <p:spPr bwMode="auto">
          <a:xfrm flipV="1">
            <a:off x="5880100" y="3336926"/>
            <a:ext cx="0" cy="142875"/>
          </a:xfrm>
          <a:prstGeom prst="line">
            <a:avLst/>
          </a:prstGeom>
          <a:noFill/>
          <a:ln w="19050">
            <a:solidFill>
              <a:srgbClr val="B76D00"/>
            </a:solidFill>
            <a:round/>
            <a:headEnd/>
            <a:tailEnd/>
          </a:ln>
          <a:extLst>
            <a:ext uri="{909E8E84-426E-40DD-AFC4-6F175D3DCCD1}">
              <a14:hiddenFill xmlns:a14="http://schemas.microsoft.com/office/drawing/2010/main">
                <a:noFill/>
              </a14:hiddenFill>
            </a:ext>
          </a:extLst>
        </p:spPr>
      </p:cxnSp>
      <p:cxnSp>
        <p:nvCxnSpPr>
          <p:cNvPr id="38931" name="Straight Connector 54">
            <a:extLst>
              <a:ext uri="{FF2B5EF4-FFF2-40B4-BE49-F238E27FC236}">
                <a16:creationId xmlns:a16="http://schemas.microsoft.com/office/drawing/2014/main" id="{520D8F47-68A8-41DC-A7AF-58CB72680D01}"/>
              </a:ext>
            </a:extLst>
          </p:cNvPr>
          <p:cNvCxnSpPr>
            <a:cxnSpLocks noChangeShapeType="1"/>
          </p:cNvCxnSpPr>
          <p:nvPr/>
        </p:nvCxnSpPr>
        <p:spPr bwMode="auto">
          <a:xfrm flipV="1">
            <a:off x="7464425" y="3489326"/>
            <a:ext cx="0" cy="142875"/>
          </a:xfrm>
          <a:prstGeom prst="line">
            <a:avLst/>
          </a:prstGeom>
          <a:noFill/>
          <a:ln w="19050">
            <a:solidFill>
              <a:srgbClr val="B76D00"/>
            </a:solidFill>
            <a:round/>
            <a:headEnd/>
            <a:tailEnd/>
          </a:ln>
          <a:extLst>
            <a:ext uri="{909E8E84-426E-40DD-AFC4-6F175D3DCCD1}">
              <a14:hiddenFill xmlns:a14="http://schemas.microsoft.com/office/drawing/2010/main">
                <a:noFill/>
              </a14:hiddenFill>
            </a:ext>
          </a:extLst>
        </p:spPr>
      </p:cxnSp>
      <p:cxnSp>
        <p:nvCxnSpPr>
          <p:cNvPr id="38932" name="Straight Connector 55">
            <a:extLst>
              <a:ext uri="{FF2B5EF4-FFF2-40B4-BE49-F238E27FC236}">
                <a16:creationId xmlns:a16="http://schemas.microsoft.com/office/drawing/2014/main" id="{40E9405C-DE4D-4E00-BB2C-36E75B555D11}"/>
              </a:ext>
            </a:extLst>
          </p:cNvPr>
          <p:cNvCxnSpPr>
            <a:cxnSpLocks noChangeShapeType="1"/>
          </p:cNvCxnSpPr>
          <p:nvPr/>
        </p:nvCxnSpPr>
        <p:spPr bwMode="auto">
          <a:xfrm flipV="1">
            <a:off x="4295775" y="3479801"/>
            <a:ext cx="0" cy="144463"/>
          </a:xfrm>
          <a:prstGeom prst="line">
            <a:avLst/>
          </a:prstGeom>
          <a:noFill/>
          <a:ln w="19050">
            <a:solidFill>
              <a:srgbClr val="B76D00"/>
            </a:solidFill>
            <a:round/>
            <a:headEnd/>
            <a:tailEnd/>
          </a:ln>
          <a:extLst>
            <a:ext uri="{909E8E84-426E-40DD-AFC4-6F175D3DCCD1}">
              <a14:hiddenFill xmlns:a14="http://schemas.microsoft.com/office/drawing/2010/main">
                <a:noFill/>
              </a14:hiddenFill>
            </a:ext>
          </a:extLst>
        </p:spPr>
      </p:cxnSp>
      <p:cxnSp>
        <p:nvCxnSpPr>
          <p:cNvPr id="38933" name="Straight Connector 56">
            <a:extLst>
              <a:ext uri="{FF2B5EF4-FFF2-40B4-BE49-F238E27FC236}">
                <a16:creationId xmlns:a16="http://schemas.microsoft.com/office/drawing/2014/main" id="{5C18EF92-6E83-4274-ACC3-4CBDB25BE84B}"/>
              </a:ext>
            </a:extLst>
          </p:cNvPr>
          <p:cNvCxnSpPr>
            <a:cxnSpLocks noChangeShapeType="1"/>
          </p:cNvCxnSpPr>
          <p:nvPr/>
        </p:nvCxnSpPr>
        <p:spPr bwMode="auto">
          <a:xfrm flipV="1">
            <a:off x="6743700" y="4129089"/>
            <a:ext cx="0" cy="142875"/>
          </a:xfrm>
          <a:prstGeom prst="line">
            <a:avLst/>
          </a:prstGeom>
          <a:noFill/>
          <a:ln w="19050">
            <a:solidFill>
              <a:srgbClr val="B76D00"/>
            </a:solidFill>
            <a:round/>
            <a:headEnd/>
            <a:tailEnd/>
          </a:ln>
          <a:extLst>
            <a:ext uri="{909E8E84-426E-40DD-AFC4-6F175D3DCCD1}">
              <a14:hiddenFill xmlns:a14="http://schemas.microsoft.com/office/drawing/2010/main">
                <a:noFill/>
              </a14:hiddenFill>
            </a:ext>
          </a:extLst>
        </p:spPr>
      </p:cxnSp>
      <p:cxnSp>
        <p:nvCxnSpPr>
          <p:cNvPr id="38934" name="Straight Connector 57">
            <a:extLst>
              <a:ext uri="{FF2B5EF4-FFF2-40B4-BE49-F238E27FC236}">
                <a16:creationId xmlns:a16="http://schemas.microsoft.com/office/drawing/2014/main" id="{540DA656-DBB1-4247-A1E7-0ED281BF5043}"/>
              </a:ext>
            </a:extLst>
          </p:cNvPr>
          <p:cNvCxnSpPr>
            <a:cxnSpLocks noChangeShapeType="1"/>
          </p:cNvCxnSpPr>
          <p:nvPr/>
        </p:nvCxnSpPr>
        <p:spPr bwMode="auto">
          <a:xfrm flipV="1">
            <a:off x="7464425" y="3984626"/>
            <a:ext cx="0" cy="144463"/>
          </a:xfrm>
          <a:prstGeom prst="line">
            <a:avLst/>
          </a:prstGeom>
          <a:noFill/>
          <a:ln w="19050">
            <a:solidFill>
              <a:srgbClr val="B76D00"/>
            </a:solidFill>
            <a:round/>
            <a:headEnd/>
            <a:tailEnd/>
          </a:ln>
          <a:extLst>
            <a:ext uri="{909E8E84-426E-40DD-AFC4-6F175D3DCCD1}">
              <a14:hiddenFill xmlns:a14="http://schemas.microsoft.com/office/drawing/2010/main">
                <a:noFill/>
              </a14:hiddenFill>
            </a:ext>
          </a:extLst>
        </p:spPr>
      </p:cxnSp>
      <p:cxnSp>
        <p:nvCxnSpPr>
          <p:cNvPr id="38935" name="Straight Connector 58">
            <a:extLst>
              <a:ext uri="{FF2B5EF4-FFF2-40B4-BE49-F238E27FC236}">
                <a16:creationId xmlns:a16="http://schemas.microsoft.com/office/drawing/2014/main" id="{D0546E58-85D1-4554-864C-6B1CE4A26D61}"/>
              </a:ext>
            </a:extLst>
          </p:cNvPr>
          <p:cNvCxnSpPr>
            <a:cxnSpLocks noChangeShapeType="1"/>
          </p:cNvCxnSpPr>
          <p:nvPr/>
        </p:nvCxnSpPr>
        <p:spPr bwMode="auto">
          <a:xfrm flipV="1">
            <a:off x="8183563" y="4129089"/>
            <a:ext cx="0" cy="142875"/>
          </a:xfrm>
          <a:prstGeom prst="line">
            <a:avLst/>
          </a:prstGeom>
          <a:noFill/>
          <a:ln w="19050">
            <a:solidFill>
              <a:srgbClr val="B76D00"/>
            </a:solidFill>
            <a:round/>
            <a:headEnd/>
            <a:tailEnd/>
          </a:ln>
          <a:extLst>
            <a:ext uri="{909E8E84-426E-40DD-AFC4-6F175D3DCCD1}">
              <a14:hiddenFill xmlns:a14="http://schemas.microsoft.com/office/drawing/2010/main">
                <a:noFill/>
              </a14:hiddenFill>
            </a:ext>
          </a:extLst>
        </p:spPr>
      </p:cxnSp>
      <p:cxnSp>
        <p:nvCxnSpPr>
          <p:cNvPr id="38936" name="Straight Connector 59">
            <a:extLst>
              <a:ext uri="{FF2B5EF4-FFF2-40B4-BE49-F238E27FC236}">
                <a16:creationId xmlns:a16="http://schemas.microsoft.com/office/drawing/2014/main" id="{1AB442C5-9DB1-494D-BE13-6DDEB5E585BA}"/>
              </a:ext>
            </a:extLst>
          </p:cNvPr>
          <p:cNvCxnSpPr>
            <a:cxnSpLocks noChangeShapeType="1"/>
          </p:cNvCxnSpPr>
          <p:nvPr/>
        </p:nvCxnSpPr>
        <p:spPr bwMode="auto">
          <a:xfrm flipV="1">
            <a:off x="4295775" y="3984626"/>
            <a:ext cx="0" cy="144463"/>
          </a:xfrm>
          <a:prstGeom prst="line">
            <a:avLst/>
          </a:prstGeom>
          <a:noFill/>
          <a:ln w="19050">
            <a:solidFill>
              <a:srgbClr val="B76D00"/>
            </a:solidFill>
            <a:round/>
            <a:headEnd/>
            <a:tailEnd/>
          </a:ln>
          <a:extLst>
            <a:ext uri="{909E8E84-426E-40DD-AFC4-6F175D3DCCD1}">
              <a14:hiddenFill xmlns:a14="http://schemas.microsoft.com/office/drawing/2010/main">
                <a:noFill/>
              </a14:hiddenFill>
            </a:ext>
          </a:extLst>
        </p:spPr>
      </p:cxnSp>
      <p:cxnSp>
        <p:nvCxnSpPr>
          <p:cNvPr id="38937" name="Straight Connector 60">
            <a:extLst>
              <a:ext uri="{FF2B5EF4-FFF2-40B4-BE49-F238E27FC236}">
                <a16:creationId xmlns:a16="http://schemas.microsoft.com/office/drawing/2014/main" id="{73FB5B6E-D320-4294-8AEB-CDF564485519}"/>
              </a:ext>
            </a:extLst>
          </p:cNvPr>
          <p:cNvCxnSpPr>
            <a:cxnSpLocks noChangeShapeType="1"/>
          </p:cNvCxnSpPr>
          <p:nvPr/>
        </p:nvCxnSpPr>
        <p:spPr bwMode="auto">
          <a:xfrm flipV="1">
            <a:off x="4943475" y="4137026"/>
            <a:ext cx="0" cy="144463"/>
          </a:xfrm>
          <a:prstGeom prst="line">
            <a:avLst/>
          </a:prstGeom>
          <a:noFill/>
          <a:ln w="19050">
            <a:solidFill>
              <a:srgbClr val="B76D00"/>
            </a:solidFill>
            <a:round/>
            <a:headEnd/>
            <a:tailEnd/>
          </a:ln>
          <a:extLst>
            <a:ext uri="{909E8E84-426E-40DD-AFC4-6F175D3DCCD1}">
              <a14:hiddenFill xmlns:a14="http://schemas.microsoft.com/office/drawing/2010/main">
                <a:noFill/>
              </a14:hiddenFill>
            </a:ext>
          </a:extLst>
        </p:spPr>
      </p:cxnSp>
      <p:cxnSp>
        <p:nvCxnSpPr>
          <p:cNvPr id="38938" name="Straight Connector 61">
            <a:extLst>
              <a:ext uri="{FF2B5EF4-FFF2-40B4-BE49-F238E27FC236}">
                <a16:creationId xmlns:a16="http://schemas.microsoft.com/office/drawing/2014/main" id="{0DF9E2E5-596B-4A58-B8BB-59177A304313}"/>
              </a:ext>
            </a:extLst>
          </p:cNvPr>
          <p:cNvCxnSpPr>
            <a:cxnSpLocks noChangeShapeType="1"/>
          </p:cNvCxnSpPr>
          <p:nvPr/>
        </p:nvCxnSpPr>
        <p:spPr bwMode="auto">
          <a:xfrm flipV="1">
            <a:off x="3503613" y="4137026"/>
            <a:ext cx="0" cy="144463"/>
          </a:xfrm>
          <a:prstGeom prst="line">
            <a:avLst/>
          </a:prstGeom>
          <a:noFill/>
          <a:ln w="19050">
            <a:solidFill>
              <a:srgbClr val="B76D00"/>
            </a:solidFill>
            <a:round/>
            <a:headEnd/>
            <a:tailEnd/>
          </a:ln>
          <a:extLst>
            <a:ext uri="{909E8E84-426E-40DD-AFC4-6F175D3DCCD1}">
              <a14:hiddenFill xmlns:a14="http://schemas.microsoft.com/office/drawing/2010/main">
                <a:noFill/>
              </a14:hiddenFill>
            </a:ext>
          </a:extLst>
        </p:spPr>
      </p:cxnSp>
      <p:cxnSp>
        <p:nvCxnSpPr>
          <p:cNvPr id="38939" name="Straight Connector 62">
            <a:extLst>
              <a:ext uri="{FF2B5EF4-FFF2-40B4-BE49-F238E27FC236}">
                <a16:creationId xmlns:a16="http://schemas.microsoft.com/office/drawing/2014/main" id="{897FD499-9420-4948-AE61-17208AF98775}"/>
              </a:ext>
            </a:extLst>
          </p:cNvPr>
          <p:cNvCxnSpPr>
            <a:cxnSpLocks noChangeShapeType="1"/>
          </p:cNvCxnSpPr>
          <p:nvPr/>
        </p:nvCxnSpPr>
        <p:spPr bwMode="auto">
          <a:xfrm flipV="1">
            <a:off x="4079875" y="5064126"/>
            <a:ext cx="0" cy="144463"/>
          </a:xfrm>
          <a:prstGeom prst="line">
            <a:avLst/>
          </a:prstGeom>
          <a:noFill/>
          <a:ln w="19050">
            <a:solidFill>
              <a:srgbClr val="B76D00"/>
            </a:solidFill>
            <a:round/>
            <a:headEnd/>
            <a:tailEnd/>
          </a:ln>
          <a:extLst>
            <a:ext uri="{909E8E84-426E-40DD-AFC4-6F175D3DCCD1}">
              <a14:hiddenFill xmlns:a14="http://schemas.microsoft.com/office/drawing/2010/main">
                <a:noFill/>
              </a14:hiddenFill>
            </a:ext>
          </a:extLst>
        </p:spPr>
      </p:cxnSp>
      <p:cxnSp>
        <p:nvCxnSpPr>
          <p:cNvPr id="38940" name="Straight Connector 63">
            <a:extLst>
              <a:ext uri="{FF2B5EF4-FFF2-40B4-BE49-F238E27FC236}">
                <a16:creationId xmlns:a16="http://schemas.microsoft.com/office/drawing/2014/main" id="{FC05BD5F-F69E-4B0A-A1D6-552AA2D7603F}"/>
              </a:ext>
            </a:extLst>
          </p:cNvPr>
          <p:cNvCxnSpPr>
            <a:cxnSpLocks noChangeShapeType="1"/>
          </p:cNvCxnSpPr>
          <p:nvPr/>
        </p:nvCxnSpPr>
        <p:spPr bwMode="auto">
          <a:xfrm flipV="1">
            <a:off x="3503613" y="4921251"/>
            <a:ext cx="0" cy="142875"/>
          </a:xfrm>
          <a:prstGeom prst="line">
            <a:avLst/>
          </a:prstGeom>
          <a:noFill/>
          <a:ln w="19050">
            <a:solidFill>
              <a:srgbClr val="B76D00"/>
            </a:solidFill>
            <a:round/>
            <a:headEnd/>
            <a:tailEnd/>
          </a:ln>
          <a:extLst>
            <a:ext uri="{909E8E84-426E-40DD-AFC4-6F175D3DCCD1}">
              <a14:hiddenFill xmlns:a14="http://schemas.microsoft.com/office/drawing/2010/main">
                <a:noFill/>
              </a14:hiddenFill>
            </a:ext>
          </a:extLst>
        </p:spPr>
      </p:cxnSp>
      <p:cxnSp>
        <p:nvCxnSpPr>
          <p:cNvPr id="38941" name="Straight Connector 64">
            <a:extLst>
              <a:ext uri="{FF2B5EF4-FFF2-40B4-BE49-F238E27FC236}">
                <a16:creationId xmlns:a16="http://schemas.microsoft.com/office/drawing/2014/main" id="{C2D5315B-73AD-4A56-A4E4-42938B0484B9}"/>
              </a:ext>
            </a:extLst>
          </p:cNvPr>
          <p:cNvCxnSpPr>
            <a:cxnSpLocks noChangeShapeType="1"/>
          </p:cNvCxnSpPr>
          <p:nvPr/>
        </p:nvCxnSpPr>
        <p:spPr bwMode="auto">
          <a:xfrm flipV="1">
            <a:off x="2640013" y="5073651"/>
            <a:ext cx="0" cy="142875"/>
          </a:xfrm>
          <a:prstGeom prst="line">
            <a:avLst/>
          </a:prstGeom>
          <a:noFill/>
          <a:ln w="19050">
            <a:solidFill>
              <a:srgbClr val="B76D00"/>
            </a:solidFill>
            <a:round/>
            <a:headEnd/>
            <a:tailEnd/>
          </a:ln>
          <a:extLst>
            <a:ext uri="{909E8E84-426E-40DD-AFC4-6F175D3DCCD1}">
              <a14:hiddenFill xmlns:a14="http://schemas.microsoft.com/office/drawing/2010/main">
                <a:noFill/>
              </a14:hiddenFill>
            </a:ext>
          </a:extLst>
        </p:spPr>
      </p:cxnSp>
      <p:cxnSp>
        <p:nvCxnSpPr>
          <p:cNvPr id="38942" name="Straight Connector 65">
            <a:extLst>
              <a:ext uri="{FF2B5EF4-FFF2-40B4-BE49-F238E27FC236}">
                <a16:creationId xmlns:a16="http://schemas.microsoft.com/office/drawing/2014/main" id="{F41011CF-EA1F-4C39-A89D-1E77EDF803EA}"/>
              </a:ext>
            </a:extLst>
          </p:cNvPr>
          <p:cNvCxnSpPr>
            <a:cxnSpLocks noChangeShapeType="1"/>
          </p:cNvCxnSpPr>
          <p:nvPr/>
        </p:nvCxnSpPr>
        <p:spPr bwMode="auto">
          <a:xfrm flipV="1">
            <a:off x="7608888" y="5373689"/>
            <a:ext cx="0" cy="142875"/>
          </a:xfrm>
          <a:prstGeom prst="line">
            <a:avLst/>
          </a:prstGeom>
          <a:noFill/>
          <a:ln w="19050">
            <a:solidFill>
              <a:srgbClr val="B76D00"/>
            </a:solidFill>
            <a:round/>
            <a:headEnd/>
            <a:tailEnd/>
          </a:ln>
          <a:extLst>
            <a:ext uri="{909E8E84-426E-40DD-AFC4-6F175D3DCCD1}">
              <a14:hiddenFill xmlns:a14="http://schemas.microsoft.com/office/drawing/2010/main">
                <a:noFill/>
              </a14:hiddenFill>
            </a:ext>
          </a:extLst>
        </p:spPr>
      </p:cxnSp>
      <p:cxnSp>
        <p:nvCxnSpPr>
          <p:cNvPr id="38943" name="Straight Connector 66">
            <a:extLst>
              <a:ext uri="{FF2B5EF4-FFF2-40B4-BE49-F238E27FC236}">
                <a16:creationId xmlns:a16="http://schemas.microsoft.com/office/drawing/2014/main" id="{0B294FF5-7513-46CE-9284-845B3D94CA1B}"/>
              </a:ext>
            </a:extLst>
          </p:cNvPr>
          <p:cNvCxnSpPr>
            <a:cxnSpLocks noChangeShapeType="1"/>
          </p:cNvCxnSpPr>
          <p:nvPr/>
        </p:nvCxnSpPr>
        <p:spPr bwMode="auto">
          <a:xfrm flipV="1">
            <a:off x="8183563" y="5229226"/>
            <a:ext cx="0" cy="142875"/>
          </a:xfrm>
          <a:prstGeom prst="line">
            <a:avLst/>
          </a:prstGeom>
          <a:noFill/>
          <a:ln w="19050">
            <a:solidFill>
              <a:srgbClr val="B76D00"/>
            </a:solidFill>
            <a:round/>
            <a:headEnd/>
            <a:tailEnd/>
          </a:ln>
          <a:extLst>
            <a:ext uri="{909E8E84-426E-40DD-AFC4-6F175D3DCCD1}">
              <a14:hiddenFill xmlns:a14="http://schemas.microsoft.com/office/drawing/2010/main">
                <a:noFill/>
              </a14:hiddenFill>
            </a:ext>
          </a:extLst>
        </p:spPr>
      </p:cxnSp>
      <p:cxnSp>
        <p:nvCxnSpPr>
          <p:cNvPr id="38944" name="Straight Connector 67">
            <a:extLst>
              <a:ext uri="{FF2B5EF4-FFF2-40B4-BE49-F238E27FC236}">
                <a16:creationId xmlns:a16="http://schemas.microsoft.com/office/drawing/2014/main" id="{90142F8A-9A57-4EDA-8CCB-55102307817E}"/>
              </a:ext>
            </a:extLst>
          </p:cNvPr>
          <p:cNvCxnSpPr>
            <a:cxnSpLocks noChangeShapeType="1"/>
          </p:cNvCxnSpPr>
          <p:nvPr/>
        </p:nvCxnSpPr>
        <p:spPr bwMode="auto">
          <a:xfrm flipV="1">
            <a:off x="9048750" y="5373689"/>
            <a:ext cx="0" cy="142875"/>
          </a:xfrm>
          <a:prstGeom prst="line">
            <a:avLst/>
          </a:prstGeom>
          <a:noFill/>
          <a:ln w="19050">
            <a:solidFill>
              <a:srgbClr val="B76D00"/>
            </a:solidFill>
            <a:round/>
            <a:headEnd/>
            <a:tailEnd/>
          </a:ln>
          <a:extLst>
            <a:ext uri="{909E8E84-426E-40DD-AFC4-6F175D3DCCD1}">
              <a14:hiddenFill xmlns:a14="http://schemas.microsoft.com/office/drawing/2010/main">
                <a:noFill/>
              </a14:hiddenFill>
            </a:ext>
          </a:extLst>
        </p:spPr>
      </p:cxnSp>
      <p:sp>
        <p:nvSpPr>
          <p:cNvPr id="51" name="TextBox 29">
            <a:extLst>
              <a:ext uri="{FF2B5EF4-FFF2-40B4-BE49-F238E27FC236}">
                <a16:creationId xmlns:a16="http://schemas.microsoft.com/office/drawing/2014/main" id="{57D21256-CCC6-4572-826A-4FD8F87FE55C}"/>
              </a:ext>
            </a:extLst>
          </p:cNvPr>
          <p:cNvSpPr txBox="1"/>
          <p:nvPr/>
        </p:nvSpPr>
        <p:spPr>
          <a:xfrm>
            <a:off x="9096376" y="4265613"/>
            <a:ext cx="1223963" cy="646112"/>
          </a:xfrm>
          <a:prstGeom prst="rect">
            <a:avLst/>
          </a:prstGeom>
          <a:solidFill>
            <a:schemeClr val="bg1"/>
          </a:solidFill>
          <a:ln w="19050" cmpd="sng">
            <a:solidFill>
              <a:schemeClr val="accent1">
                <a:lumMod val="50000"/>
              </a:schemeClr>
            </a:solidFill>
          </a:ln>
        </p:spPr>
        <p:txBody>
          <a:bodyPr>
            <a:spAutoFit/>
          </a:bodyPr>
          <a:lstStyle/>
          <a:p>
            <a:pPr algn="ctr" fontAlgn="base">
              <a:spcBef>
                <a:spcPct val="0"/>
              </a:spcBef>
              <a:spcAft>
                <a:spcPct val="0"/>
              </a:spcAft>
              <a:defRPr/>
            </a:pPr>
            <a:r>
              <a:rPr lang="en-US" dirty="0">
                <a:solidFill>
                  <a:prstClr val="black"/>
                </a:solidFill>
                <a:latin typeface="Times New Roman"/>
                <a:ea typeface="MS PGothic" charset="0"/>
                <a:cs typeface="Times New Roman"/>
              </a:rPr>
              <a:t>Warm Glow </a:t>
            </a:r>
          </a:p>
        </p:txBody>
      </p:sp>
      <p:cxnSp>
        <p:nvCxnSpPr>
          <p:cNvPr id="38946" name="Straight Connector 56">
            <a:extLst>
              <a:ext uri="{FF2B5EF4-FFF2-40B4-BE49-F238E27FC236}">
                <a16:creationId xmlns:a16="http://schemas.microsoft.com/office/drawing/2014/main" id="{B16DBA45-A359-4386-8891-B38AF0296168}"/>
              </a:ext>
            </a:extLst>
          </p:cNvPr>
          <p:cNvCxnSpPr>
            <a:cxnSpLocks noChangeShapeType="1"/>
            <a:stCxn id="51" idx="0"/>
          </p:cNvCxnSpPr>
          <p:nvPr/>
        </p:nvCxnSpPr>
        <p:spPr bwMode="auto">
          <a:xfrm rot="16200000" flipV="1">
            <a:off x="9617076" y="4173539"/>
            <a:ext cx="142875" cy="41275"/>
          </a:xfrm>
          <a:prstGeom prst="line">
            <a:avLst/>
          </a:prstGeom>
          <a:noFill/>
          <a:ln w="19050">
            <a:solidFill>
              <a:srgbClr val="B76D00"/>
            </a:solidFill>
            <a:round/>
            <a:headEnd/>
            <a:tailEnd/>
          </a:ln>
          <a:extLst>
            <a:ext uri="{909E8E84-426E-40DD-AFC4-6F175D3DCCD1}">
              <a14:hiddenFill xmlns:a14="http://schemas.microsoft.com/office/drawing/2010/main">
                <a:noFill/>
              </a14:hiddenFill>
            </a:ext>
          </a:extLst>
        </p:spPr>
      </p:cxnSp>
      <p:pic>
        <p:nvPicPr>
          <p:cNvPr id="38947" name="Picture 2">
            <a:extLst>
              <a:ext uri="{FF2B5EF4-FFF2-40B4-BE49-F238E27FC236}">
                <a16:creationId xmlns:a16="http://schemas.microsoft.com/office/drawing/2014/main" id="{A9F0B90A-B24B-4386-8461-665928BFFF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20638"/>
            <a:ext cx="3097213" cy="23225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8948" name="Picture 3">
            <a:extLst>
              <a:ext uri="{FF2B5EF4-FFF2-40B4-BE49-F238E27FC236}">
                <a16:creationId xmlns:a16="http://schemas.microsoft.com/office/drawing/2014/main" id="{DD710D95-AE40-43A8-9C52-7B91B2D7DC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8514" y="-53975"/>
            <a:ext cx="6072187" cy="2425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Right Arrow 3">
            <a:extLst>
              <a:ext uri="{FF2B5EF4-FFF2-40B4-BE49-F238E27FC236}">
                <a16:creationId xmlns:a16="http://schemas.microsoft.com/office/drawing/2014/main" id="{B239309D-11F2-44D0-81A3-BB9B7DFE97F5}"/>
              </a:ext>
            </a:extLst>
          </p:cNvPr>
          <p:cNvSpPr/>
          <p:nvPr/>
        </p:nvSpPr>
        <p:spPr>
          <a:xfrm>
            <a:off x="4608513" y="1046164"/>
            <a:ext cx="334962" cy="484187"/>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l-GR">
              <a:solidFill>
                <a:prstClr val="white"/>
              </a:solidFill>
              <a:latin typeface="Calibri"/>
            </a:endParaRPr>
          </a:p>
        </p:txBody>
      </p:sp>
      <p:sp>
        <p:nvSpPr>
          <p:cNvPr id="8" name="Down Arrow 7">
            <a:extLst>
              <a:ext uri="{FF2B5EF4-FFF2-40B4-BE49-F238E27FC236}">
                <a16:creationId xmlns:a16="http://schemas.microsoft.com/office/drawing/2014/main" id="{157FCCDF-1D24-4971-B950-13DE38523813}"/>
              </a:ext>
            </a:extLst>
          </p:cNvPr>
          <p:cNvSpPr/>
          <p:nvPr/>
        </p:nvSpPr>
        <p:spPr>
          <a:xfrm>
            <a:off x="5715000" y="2393951"/>
            <a:ext cx="381000" cy="582613"/>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l-GR">
              <a:solidFill>
                <a:prstClr val="white"/>
              </a:solidFill>
              <a:latin typeface="Calibri"/>
            </a:endParaRPr>
          </a:p>
        </p:txBody>
      </p:sp>
      <p:sp>
        <p:nvSpPr>
          <p:cNvPr id="9" name="Minus 8">
            <a:extLst>
              <a:ext uri="{FF2B5EF4-FFF2-40B4-BE49-F238E27FC236}">
                <a16:creationId xmlns:a16="http://schemas.microsoft.com/office/drawing/2014/main" id="{A12DC4AE-FB27-4B12-B14D-EFA90E76EC1E}"/>
              </a:ext>
            </a:extLst>
          </p:cNvPr>
          <p:cNvSpPr/>
          <p:nvPr/>
        </p:nvSpPr>
        <p:spPr>
          <a:xfrm>
            <a:off x="990600" y="2393950"/>
            <a:ext cx="9982200" cy="88900"/>
          </a:xfrm>
          <a:prstGeom prst="mathMinu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l-GR">
              <a:solidFill>
                <a:prstClr val="white"/>
              </a:solidFill>
              <a:latin typeface="Calibri"/>
            </a:endParaRPr>
          </a:p>
        </p:txBody>
      </p:sp>
    </p:spTree>
  </p:cSld>
  <p:clrMapOvr>
    <a:masterClrMapping/>
  </p:clrMapOvr>
  <p:transition>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3">
            <a:extLst>
              <a:ext uri="{FF2B5EF4-FFF2-40B4-BE49-F238E27FC236}">
                <a16:creationId xmlns:a16="http://schemas.microsoft.com/office/drawing/2014/main" id="{AD141B93-B0AE-487C-85AA-139ED8B38F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6875" y="-20638"/>
            <a:ext cx="885825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 name="CustomShape 1"/>
          <p:cNvSpPr/>
          <p:nvPr/>
        </p:nvSpPr>
        <p:spPr>
          <a:xfrm>
            <a:off x="8515440" y="379080"/>
            <a:ext cx="3504600" cy="4521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lnSpcReduction="10000"/>
          </a:bodyPr>
          <a:lstStyle/>
          <a:p>
            <a:pPr>
              <a:lnSpc>
                <a:spcPct val="90000"/>
              </a:lnSpc>
              <a:tabLst>
                <a:tab pos="0" algn="l"/>
              </a:tabLst>
            </a:pPr>
            <a:r>
              <a:rPr lang="en-US" sz="1800" b="1" strike="noStrike" spc="-1" dirty="0">
                <a:solidFill>
                  <a:srgbClr val="000000"/>
                </a:solidFill>
                <a:latin typeface="Calibri Light"/>
                <a:ea typeface="DejaVu Sans"/>
              </a:rPr>
              <a:t>PROJECT TEAM</a:t>
            </a:r>
            <a:br>
              <a:rPr dirty="0"/>
            </a:br>
            <a:br>
              <a:rPr dirty="0"/>
            </a:br>
            <a:r>
              <a:rPr lang="en-US" sz="1800" b="1" strike="noStrike" spc="-1" dirty="0">
                <a:solidFill>
                  <a:srgbClr val="000000"/>
                </a:solidFill>
                <a:latin typeface="Calibri Light"/>
                <a:ea typeface="DejaVu Sans"/>
              </a:rPr>
              <a:t>Chairs</a:t>
            </a:r>
            <a:br>
              <a:rPr dirty="0"/>
            </a:br>
            <a:r>
              <a:rPr lang="en-US" sz="1800" b="0" strike="noStrike" spc="-1" dirty="0">
                <a:solidFill>
                  <a:srgbClr val="000000"/>
                </a:solidFill>
                <a:latin typeface="Calibri Light"/>
                <a:ea typeface="DejaVu Sans"/>
              </a:rPr>
              <a:t>Prof. Phoebe Koundouri</a:t>
            </a:r>
            <a:br>
              <a:rPr dirty="0"/>
            </a:br>
            <a:r>
              <a:rPr lang="en-US" sz="1800" b="0" strike="noStrike" spc="-1" dirty="0">
                <a:solidFill>
                  <a:srgbClr val="000000"/>
                </a:solidFill>
                <a:latin typeface="Calibri Light"/>
                <a:ea typeface="DejaVu Sans"/>
              </a:rPr>
              <a:t>Prof. Jeffrey Sachs</a:t>
            </a:r>
            <a:br>
              <a:rPr lang="en-US" dirty="0"/>
            </a:br>
            <a:br>
              <a:rPr dirty="0"/>
            </a:br>
            <a:r>
              <a:rPr lang="en-US" sz="1800" b="1" strike="noStrike" spc="-1" dirty="0">
                <a:solidFill>
                  <a:srgbClr val="000000"/>
                </a:solidFill>
                <a:latin typeface="Calibri Light"/>
                <a:ea typeface="DejaVu Sans"/>
              </a:rPr>
              <a:t>Senior Members</a:t>
            </a:r>
            <a:br>
              <a:rPr dirty="0"/>
            </a:br>
            <a:r>
              <a:rPr lang="en-US" sz="1800" b="0" strike="noStrike" spc="-1" dirty="0">
                <a:solidFill>
                  <a:srgbClr val="000000"/>
                </a:solidFill>
                <a:latin typeface="Calibri Light"/>
                <a:ea typeface="DejaVu Sans"/>
              </a:rPr>
              <a:t>Athens University Economics &amp; Business</a:t>
            </a:r>
            <a:br>
              <a:rPr dirty="0"/>
            </a:br>
            <a:r>
              <a:rPr lang="en-US" sz="1800" b="0" strike="noStrike" spc="-1" dirty="0">
                <a:solidFill>
                  <a:srgbClr val="525252"/>
                </a:solidFill>
                <a:latin typeface="Calibri Light"/>
                <a:ea typeface="DejaVu Sans"/>
              </a:rPr>
              <a:t>Enel Foundation</a:t>
            </a:r>
            <a:br>
              <a:rPr dirty="0"/>
            </a:br>
            <a:r>
              <a:rPr lang="it-IT" sz="1800" b="0" strike="noStrike" spc="-1" dirty="0">
                <a:solidFill>
                  <a:srgbClr val="000000"/>
                </a:solidFill>
                <a:latin typeface="Calibri Light"/>
                <a:ea typeface="DejaVu Sans"/>
              </a:rPr>
              <a:t>Fondazione Eni Enrico Mattei, </a:t>
            </a:r>
            <a:r>
              <a:rPr lang="en-US" sz="1800" b="0" strike="noStrike" spc="-1" dirty="0">
                <a:solidFill>
                  <a:srgbClr val="000000"/>
                </a:solidFill>
                <a:latin typeface="Calibri Light"/>
                <a:ea typeface="DejaVu Sans"/>
              </a:rPr>
              <a:t>International Energy Agency </a:t>
            </a:r>
            <a:br>
              <a:rPr dirty="0"/>
            </a:br>
            <a:r>
              <a:rPr lang="en-US" sz="1800" b="0" strike="noStrike" spc="-1" dirty="0">
                <a:solidFill>
                  <a:srgbClr val="000000"/>
                </a:solidFill>
                <a:latin typeface="Calibri Light"/>
                <a:ea typeface="DejaVu Sans"/>
              </a:rPr>
              <a:t>University College London</a:t>
            </a:r>
            <a:br>
              <a:rPr dirty="0"/>
            </a:br>
            <a:r>
              <a:rPr lang="en-US" sz="1800" b="0" strike="noStrike" spc="-1" dirty="0">
                <a:solidFill>
                  <a:srgbClr val="000000"/>
                </a:solidFill>
                <a:latin typeface="Calibri Light"/>
                <a:ea typeface="DejaVu Sans"/>
              </a:rPr>
              <a:t>University of Rome</a:t>
            </a:r>
            <a:br>
              <a:rPr dirty="0"/>
            </a:br>
            <a:br>
              <a:rPr dirty="0"/>
            </a:br>
            <a:r>
              <a:rPr lang="en-US" sz="1800" b="1" strike="noStrike" spc="-1" dirty="0">
                <a:solidFill>
                  <a:srgbClr val="525252"/>
                </a:solidFill>
                <a:latin typeface="Calibri Light"/>
                <a:ea typeface="DejaVu Sans"/>
              </a:rPr>
              <a:t>Members</a:t>
            </a:r>
            <a:br>
              <a:rPr dirty="0"/>
            </a:br>
            <a:r>
              <a:rPr lang="en-US" sz="1800" b="0" strike="noStrike" spc="-1" dirty="0">
                <a:solidFill>
                  <a:srgbClr val="525252"/>
                </a:solidFill>
                <a:latin typeface="Calibri Light"/>
                <a:ea typeface="DejaVu Sans"/>
              </a:rPr>
              <a:t>All European SDSN National Hubs</a:t>
            </a:r>
            <a:br>
              <a:rPr dirty="0"/>
            </a:br>
            <a:endParaRPr lang="en-US" sz="1800" b="0" strike="noStrike" spc="-1" dirty="0">
              <a:latin typeface="Arial"/>
            </a:endParaRPr>
          </a:p>
        </p:txBody>
      </p:sp>
      <p:pic>
        <p:nvPicPr>
          <p:cNvPr id="543" name="Picture 7"/>
          <p:cNvPicPr/>
          <p:nvPr/>
        </p:nvPicPr>
        <p:blipFill>
          <a:blip r:embed="rId2"/>
          <a:stretch/>
        </p:blipFill>
        <p:spPr>
          <a:xfrm>
            <a:off x="533520" y="941040"/>
            <a:ext cx="7848000" cy="5354280"/>
          </a:xfrm>
          <a:prstGeom prst="rect">
            <a:avLst/>
          </a:prstGeom>
          <a:ln w="0">
            <a:noFill/>
          </a:ln>
        </p:spPr>
      </p:pic>
      <p:pic>
        <p:nvPicPr>
          <p:cNvPr id="544" name="Picture 2" descr="Εμφάνιση της εικόνας προέλευσης"/>
          <p:cNvPicPr/>
          <p:nvPr/>
        </p:nvPicPr>
        <p:blipFill>
          <a:blip r:embed="rId3"/>
          <a:stretch/>
        </p:blipFill>
        <p:spPr>
          <a:xfrm>
            <a:off x="8515440" y="4698000"/>
            <a:ext cx="3251520" cy="1847160"/>
          </a:xfrm>
          <a:prstGeom prst="rect">
            <a:avLst/>
          </a:prstGeom>
          <a:ln w="76200">
            <a:solidFill>
              <a:schemeClr val="accent1"/>
            </a:solidFill>
            <a:rou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 name="CustomShape 1"/>
          <p:cNvSpPr/>
          <p:nvPr/>
        </p:nvSpPr>
        <p:spPr>
          <a:xfrm>
            <a:off x="557640" y="365040"/>
            <a:ext cx="11016720" cy="363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tabLst>
                <a:tab pos="0" algn="l"/>
              </a:tabLst>
            </a:pPr>
            <a:r>
              <a:rPr lang="en-US" sz="2400" b="1" strike="noStrike" spc="-1">
                <a:solidFill>
                  <a:srgbClr val="000000"/>
                </a:solidFill>
                <a:latin typeface="Calibri Light"/>
                <a:ea typeface="DejaVu Sans"/>
              </a:rPr>
              <a:t>The European Green Deal (EGD) – Overview </a:t>
            </a:r>
            <a:endParaRPr lang="en-US" sz="2400" b="0" strike="noStrike" spc="-1">
              <a:latin typeface="Arial"/>
            </a:endParaRPr>
          </a:p>
        </p:txBody>
      </p:sp>
      <p:sp>
        <p:nvSpPr>
          <p:cNvPr id="546" name="CustomShape 2"/>
          <p:cNvSpPr/>
          <p:nvPr/>
        </p:nvSpPr>
        <p:spPr>
          <a:xfrm>
            <a:off x="557640" y="845640"/>
            <a:ext cx="11016720" cy="3747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tabLst>
                <a:tab pos="0" algn="l"/>
              </a:tabLst>
            </a:pPr>
            <a:r>
              <a:rPr lang="en-US" sz="2400" b="0" strike="noStrike" spc="-1">
                <a:solidFill>
                  <a:srgbClr val="000000"/>
                </a:solidFill>
                <a:latin typeface="Calibri Light"/>
                <a:ea typeface="DejaVu Sans"/>
              </a:rPr>
              <a:t>The policy areas that are covered from the EGD are: </a:t>
            </a:r>
            <a:endParaRPr lang="en-US" sz="2400" b="0" strike="noStrike" spc="-1">
              <a:latin typeface="Arial"/>
            </a:endParaRPr>
          </a:p>
          <a:p>
            <a:pPr marL="285840" indent="-284400" algn="just">
              <a:lnSpc>
                <a:spcPct val="100000"/>
              </a:lnSpc>
              <a:buClr>
                <a:srgbClr val="000000"/>
              </a:buClr>
              <a:buFont typeface="Wingdings" charset="2"/>
              <a:buChar char=""/>
              <a:tabLst>
                <a:tab pos="0" algn="l"/>
              </a:tabLst>
            </a:pPr>
            <a:r>
              <a:rPr lang="en-US" sz="2400" b="0" strike="noStrike" spc="-1">
                <a:solidFill>
                  <a:srgbClr val="000000"/>
                </a:solidFill>
                <a:latin typeface="Calibri Light"/>
                <a:ea typeface="DejaVu Sans"/>
              </a:rPr>
              <a:t>Biodiversity</a:t>
            </a:r>
            <a:endParaRPr lang="en-US" sz="2400" b="0" strike="noStrike" spc="-1">
              <a:latin typeface="Arial"/>
            </a:endParaRPr>
          </a:p>
          <a:p>
            <a:pPr marL="285840" indent="-284400" algn="just">
              <a:lnSpc>
                <a:spcPct val="100000"/>
              </a:lnSpc>
              <a:buClr>
                <a:srgbClr val="000000"/>
              </a:buClr>
              <a:buFont typeface="Wingdings" charset="2"/>
              <a:buChar char=""/>
              <a:tabLst>
                <a:tab pos="0" algn="l"/>
              </a:tabLst>
            </a:pPr>
            <a:r>
              <a:rPr lang="en-US" sz="2400" b="0" strike="noStrike" spc="-1">
                <a:solidFill>
                  <a:srgbClr val="000000"/>
                </a:solidFill>
                <a:latin typeface="Calibri Light"/>
                <a:ea typeface="DejaVu Sans"/>
              </a:rPr>
              <a:t>From Farm to Fork</a:t>
            </a:r>
            <a:endParaRPr lang="en-US" sz="2400" b="0" strike="noStrike" spc="-1">
              <a:latin typeface="Arial"/>
            </a:endParaRPr>
          </a:p>
          <a:p>
            <a:pPr marL="285840" indent="-284400" algn="just">
              <a:lnSpc>
                <a:spcPct val="100000"/>
              </a:lnSpc>
              <a:buClr>
                <a:srgbClr val="000000"/>
              </a:buClr>
              <a:buFont typeface="Wingdings" charset="2"/>
              <a:buChar char=""/>
              <a:tabLst>
                <a:tab pos="0" algn="l"/>
              </a:tabLst>
            </a:pPr>
            <a:r>
              <a:rPr lang="en-US" sz="2400" b="0" strike="noStrike" spc="-1">
                <a:solidFill>
                  <a:srgbClr val="000000"/>
                </a:solidFill>
                <a:latin typeface="Calibri Light"/>
                <a:ea typeface="DejaVu Sans"/>
              </a:rPr>
              <a:t>Sustainable agriculture</a:t>
            </a:r>
            <a:endParaRPr lang="en-US" sz="2400" b="0" strike="noStrike" spc="-1">
              <a:latin typeface="Arial"/>
            </a:endParaRPr>
          </a:p>
          <a:p>
            <a:pPr marL="285840" indent="-284400" algn="just">
              <a:lnSpc>
                <a:spcPct val="100000"/>
              </a:lnSpc>
              <a:buClr>
                <a:srgbClr val="000000"/>
              </a:buClr>
              <a:buFont typeface="Wingdings" charset="2"/>
              <a:buChar char=""/>
              <a:tabLst>
                <a:tab pos="0" algn="l"/>
              </a:tabLst>
            </a:pPr>
            <a:r>
              <a:rPr lang="en-US" sz="2400" b="0" strike="noStrike" spc="-1">
                <a:solidFill>
                  <a:srgbClr val="000000"/>
                </a:solidFill>
                <a:latin typeface="Calibri Light"/>
                <a:ea typeface="DejaVu Sans"/>
              </a:rPr>
              <a:t>Clean energy</a:t>
            </a:r>
            <a:endParaRPr lang="en-US" sz="2400" b="0" strike="noStrike" spc="-1">
              <a:latin typeface="Arial"/>
            </a:endParaRPr>
          </a:p>
          <a:p>
            <a:pPr marL="285840" indent="-284400" algn="just">
              <a:lnSpc>
                <a:spcPct val="100000"/>
              </a:lnSpc>
              <a:buClr>
                <a:srgbClr val="000000"/>
              </a:buClr>
              <a:buFont typeface="Wingdings" charset="2"/>
              <a:buChar char=""/>
              <a:tabLst>
                <a:tab pos="0" algn="l"/>
              </a:tabLst>
            </a:pPr>
            <a:r>
              <a:rPr lang="en-US" sz="2400" b="0" strike="noStrike" spc="-1">
                <a:solidFill>
                  <a:srgbClr val="000000"/>
                </a:solidFill>
                <a:latin typeface="Calibri Light"/>
                <a:ea typeface="DejaVu Sans"/>
              </a:rPr>
              <a:t>Sustainable industry</a:t>
            </a:r>
            <a:endParaRPr lang="en-US" sz="2400" b="0" strike="noStrike" spc="-1">
              <a:latin typeface="Arial"/>
            </a:endParaRPr>
          </a:p>
          <a:p>
            <a:pPr marL="285840" indent="-284400" algn="just">
              <a:lnSpc>
                <a:spcPct val="100000"/>
              </a:lnSpc>
              <a:buClr>
                <a:srgbClr val="000000"/>
              </a:buClr>
              <a:buFont typeface="Wingdings" charset="2"/>
              <a:buChar char=""/>
              <a:tabLst>
                <a:tab pos="0" algn="l"/>
              </a:tabLst>
            </a:pPr>
            <a:r>
              <a:rPr lang="en-US" sz="2400" b="0" strike="noStrike" spc="-1">
                <a:solidFill>
                  <a:srgbClr val="000000"/>
                </a:solidFill>
                <a:latin typeface="Calibri Light"/>
                <a:ea typeface="DejaVu Sans"/>
              </a:rPr>
              <a:t>Building and renovating</a:t>
            </a:r>
            <a:endParaRPr lang="en-US" sz="2400" b="0" strike="noStrike" spc="-1">
              <a:latin typeface="Arial"/>
            </a:endParaRPr>
          </a:p>
          <a:p>
            <a:pPr marL="285840" indent="-284400" algn="just">
              <a:lnSpc>
                <a:spcPct val="100000"/>
              </a:lnSpc>
              <a:buClr>
                <a:srgbClr val="000000"/>
              </a:buClr>
              <a:buFont typeface="Wingdings" charset="2"/>
              <a:buChar char=""/>
              <a:tabLst>
                <a:tab pos="0" algn="l"/>
              </a:tabLst>
            </a:pPr>
            <a:r>
              <a:rPr lang="en-US" sz="2400" b="0" strike="noStrike" spc="-1">
                <a:solidFill>
                  <a:srgbClr val="000000"/>
                </a:solidFill>
                <a:latin typeface="Calibri Light"/>
                <a:ea typeface="DejaVu Sans"/>
              </a:rPr>
              <a:t>Sustainable mobility</a:t>
            </a:r>
            <a:endParaRPr lang="en-US" sz="2400" b="0" strike="noStrike" spc="-1">
              <a:latin typeface="Arial"/>
            </a:endParaRPr>
          </a:p>
          <a:p>
            <a:pPr marL="285840" indent="-284400" algn="just">
              <a:lnSpc>
                <a:spcPct val="100000"/>
              </a:lnSpc>
              <a:buClr>
                <a:srgbClr val="000000"/>
              </a:buClr>
              <a:buFont typeface="Wingdings" charset="2"/>
              <a:buChar char=""/>
              <a:tabLst>
                <a:tab pos="0" algn="l"/>
              </a:tabLst>
            </a:pPr>
            <a:r>
              <a:rPr lang="en-US" sz="2400" b="0" strike="noStrike" spc="-1">
                <a:solidFill>
                  <a:srgbClr val="000000"/>
                </a:solidFill>
                <a:latin typeface="Calibri Light"/>
                <a:ea typeface="DejaVu Sans"/>
              </a:rPr>
              <a:t>Eliminating pollution</a:t>
            </a:r>
            <a:endParaRPr lang="en-US" sz="2400" b="0" strike="noStrike" spc="-1">
              <a:latin typeface="Arial"/>
            </a:endParaRPr>
          </a:p>
          <a:p>
            <a:pPr marL="285840" indent="-284400" algn="just">
              <a:lnSpc>
                <a:spcPct val="100000"/>
              </a:lnSpc>
              <a:buClr>
                <a:srgbClr val="000000"/>
              </a:buClr>
              <a:buFont typeface="Wingdings" charset="2"/>
              <a:buChar char=""/>
              <a:tabLst>
                <a:tab pos="0" algn="l"/>
              </a:tabLst>
            </a:pPr>
            <a:r>
              <a:rPr lang="en-GB" sz="2400" b="0" strike="noStrike" spc="-1">
                <a:solidFill>
                  <a:srgbClr val="000000"/>
                </a:solidFill>
                <a:latin typeface="Calibri Light"/>
                <a:ea typeface="DejaVu Sans"/>
              </a:rPr>
              <a:t>Climate action</a:t>
            </a:r>
            <a:endParaRPr lang="en-US" sz="2400" b="0" strike="noStrike" spc="-1">
              <a:latin typeface="Arial"/>
            </a:endParaRPr>
          </a:p>
        </p:txBody>
      </p:sp>
      <p:pic>
        <p:nvPicPr>
          <p:cNvPr id="547" name="Picture 2"/>
          <p:cNvPicPr/>
          <p:nvPr/>
        </p:nvPicPr>
        <p:blipFill>
          <a:blip r:embed="rId2"/>
          <a:srcRect l="2674" t="14518" r="2303" b="4256"/>
          <a:stretch/>
        </p:blipFill>
        <p:spPr>
          <a:xfrm>
            <a:off x="4599000" y="1420920"/>
            <a:ext cx="7591680" cy="5435640"/>
          </a:xfrm>
          <a:prstGeom prst="rect">
            <a:avLst/>
          </a:prstGeom>
          <a:ln w="0">
            <a:noFill/>
          </a:ln>
        </p:spPr>
      </p:pic>
      <p:sp>
        <p:nvSpPr>
          <p:cNvPr id="548" name="CustomShape 3"/>
          <p:cNvSpPr/>
          <p:nvPr/>
        </p:nvSpPr>
        <p:spPr>
          <a:xfrm>
            <a:off x="838080" y="6360480"/>
            <a:ext cx="2741760" cy="363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tabLst>
                <a:tab pos="0" algn="l"/>
              </a:tabLst>
            </a:pPr>
            <a:fld id="{85E2284E-7ACD-4F9E-9733-7B75B31DE3F0}" type="slidenum">
              <a:rPr lang="en-US" sz="1200" b="0" strike="noStrike" spc="-1">
                <a:solidFill>
                  <a:srgbClr val="8B8B8B"/>
                </a:solidFill>
                <a:latin typeface="Calibri"/>
                <a:ea typeface="DejaVu Sans"/>
              </a:rPr>
              <a:t>15</a:t>
            </a:fld>
            <a:endParaRPr lang="en-US" sz="1200" b="0" strike="noStrike" spc="-1">
              <a:latin typeface="Arial"/>
            </a:endParaRPr>
          </a:p>
        </p:txBody>
      </p:sp>
      <p:sp>
        <p:nvSpPr>
          <p:cNvPr id="549" name="CustomShape 4"/>
          <p:cNvSpPr/>
          <p:nvPr/>
        </p:nvSpPr>
        <p:spPr>
          <a:xfrm>
            <a:off x="11526120" y="6411240"/>
            <a:ext cx="665280" cy="412920"/>
          </a:xfrm>
          <a:prstGeom prst="actionButtonHome">
            <a:avLst/>
          </a:prstGeom>
          <a:gradFill rotWithShape="0">
            <a:gsLst>
              <a:gs pos="0">
                <a:srgbClr val="D0F7C1"/>
              </a:gs>
              <a:gs pos="100000">
                <a:srgbClr val="EEFCE7"/>
              </a:gs>
            </a:gsLst>
            <a:lin ang="16200000"/>
          </a:gradFill>
          <a:ln>
            <a:solidFill>
              <a:srgbClr val="6DAC43"/>
            </a:solidFill>
          </a:ln>
          <a:effectLst>
            <a:outerShdw blurRad="40000" dist="20160" dir="5400000" rotWithShape="0">
              <a:srgbClr val="000000">
                <a:alpha val="38000"/>
              </a:srgbClr>
            </a:outerShdw>
          </a:effectLst>
        </p:spPr>
        <p:style>
          <a:lnRef idx="1">
            <a:schemeClr val="accent6"/>
          </a:lnRef>
          <a:fillRef idx="2">
            <a:schemeClr val="accent6"/>
          </a:fillRef>
          <a:effectRef idx="1">
            <a:schemeClr val="accent6"/>
          </a:effectRef>
          <a:fontRef idx="minor"/>
        </p:style>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 name="CustomShape 1"/>
          <p:cNvSpPr/>
          <p:nvPr/>
        </p:nvSpPr>
        <p:spPr>
          <a:xfrm>
            <a:off x="1115640" y="548640"/>
            <a:ext cx="10167480" cy="117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2400" b="1" strike="noStrike" spc="-1">
                <a:solidFill>
                  <a:srgbClr val="000000"/>
                </a:solidFill>
                <a:latin typeface="Avenir Next LT Pro"/>
                <a:ea typeface="DejaVu Sans"/>
              </a:rPr>
              <a:t>Six Transformations to Achieve the SDGs</a:t>
            </a:r>
            <a:br/>
            <a:r>
              <a:rPr lang="en-US" sz="2400" b="1" strike="noStrike" spc="-1">
                <a:solidFill>
                  <a:srgbClr val="000000"/>
                </a:solidFill>
                <a:latin typeface="Avenir Next LT Pro"/>
                <a:ea typeface="DejaVu Sans"/>
              </a:rPr>
              <a:t>and Support for the European Green Deal: </a:t>
            </a:r>
            <a:br/>
            <a:r>
              <a:rPr lang="en-US" sz="2400" b="1" strike="noStrike" spc="-1">
                <a:solidFill>
                  <a:srgbClr val="000000"/>
                </a:solidFill>
                <a:latin typeface="Avenir Next LT Pro"/>
                <a:ea typeface="DejaVu Sans"/>
              </a:rPr>
              <a:t>Senior Working Group for the Energy Transition</a:t>
            </a:r>
            <a:br/>
            <a:endParaRPr lang="en-US" sz="2400" b="0" strike="noStrike" spc="-1">
              <a:latin typeface="Arial"/>
            </a:endParaRPr>
          </a:p>
        </p:txBody>
      </p:sp>
      <p:sp>
        <p:nvSpPr>
          <p:cNvPr id="551" name="CustomShape 2"/>
          <p:cNvSpPr/>
          <p:nvPr/>
        </p:nvSpPr>
        <p:spPr>
          <a:xfrm>
            <a:off x="558720" y="1728360"/>
            <a:ext cx="11192040" cy="4815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10000"/>
              </a:lnSpc>
              <a:spcBef>
                <a:spcPts val="1001"/>
              </a:spcBef>
            </a:pPr>
            <a:endParaRPr lang="en-US" sz="1800" b="0" strike="noStrike" spc="-1">
              <a:latin typeface="Arial"/>
            </a:endParaRPr>
          </a:p>
          <a:p>
            <a:pPr marL="228600" indent="-227880">
              <a:lnSpc>
                <a:spcPct val="110000"/>
              </a:lnSpc>
              <a:spcBef>
                <a:spcPts val="1001"/>
              </a:spcBef>
              <a:buClr>
                <a:srgbClr val="000000"/>
              </a:buClr>
              <a:buFont typeface="Arial"/>
              <a:buChar char="•"/>
            </a:pPr>
            <a:r>
              <a:rPr lang="en-US" sz="1800" b="0" strike="noStrike" spc="-1">
                <a:solidFill>
                  <a:srgbClr val="000000"/>
                </a:solidFill>
                <a:latin typeface="Calibri Light"/>
                <a:ea typeface="DejaVu Sans"/>
              </a:rPr>
              <a:t>Joint implementation of the </a:t>
            </a:r>
            <a:r>
              <a:rPr lang="en-US" sz="1800" b="1" strike="noStrike" spc="-1">
                <a:solidFill>
                  <a:srgbClr val="F5A700"/>
                </a:solidFill>
                <a:latin typeface="Calibri Light"/>
                <a:ea typeface="DejaVu Sans"/>
              </a:rPr>
              <a:t>European Green Deal</a:t>
            </a:r>
            <a:r>
              <a:rPr lang="en-US" sz="1800" b="0" strike="noStrike" spc="-1">
                <a:solidFill>
                  <a:srgbClr val="000000"/>
                </a:solidFill>
                <a:latin typeface="Calibri Light"/>
                <a:ea typeface="DejaVu Sans"/>
              </a:rPr>
              <a:t> and </a:t>
            </a:r>
            <a:r>
              <a:rPr lang="en-US" sz="1800" b="1" strike="noStrike" spc="-1">
                <a:solidFill>
                  <a:srgbClr val="F5A700"/>
                </a:solidFill>
                <a:latin typeface="Calibri Light"/>
                <a:ea typeface="DejaVu Sans"/>
              </a:rPr>
              <a:t>SDGs</a:t>
            </a:r>
            <a:r>
              <a:rPr lang="en-US" sz="1800" b="0" strike="noStrike" spc="-1">
                <a:solidFill>
                  <a:srgbClr val="000000"/>
                </a:solidFill>
                <a:latin typeface="Calibri Light"/>
                <a:ea typeface="DejaVu Sans"/>
              </a:rPr>
              <a:t>: country-specific and EU upscale</a:t>
            </a:r>
            <a:endParaRPr lang="en-US" sz="1800" b="0" strike="noStrike" spc="-1">
              <a:latin typeface="Arial"/>
            </a:endParaRPr>
          </a:p>
          <a:p>
            <a:pPr marL="228600" indent="-227880">
              <a:lnSpc>
                <a:spcPct val="110000"/>
              </a:lnSpc>
              <a:spcBef>
                <a:spcPts val="1001"/>
              </a:spcBef>
              <a:buClr>
                <a:srgbClr val="000000"/>
              </a:buClr>
              <a:buFont typeface="Arial"/>
              <a:buChar char="•"/>
            </a:pPr>
            <a:r>
              <a:rPr lang="en-US" sz="1800" b="0" strike="noStrike" spc="-1">
                <a:solidFill>
                  <a:srgbClr val="000000"/>
                </a:solidFill>
                <a:latin typeface="Calibri Light"/>
                <a:ea typeface="DejaVu Sans"/>
              </a:rPr>
              <a:t>Country-specific 3-D mapping:</a:t>
            </a:r>
            <a:endParaRPr lang="en-US" sz="1800" b="0" strike="noStrike" spc="-1">
              <a:latin typeface="Arial"/>
            </a:endParaRPr>
          </a:p>
          <a:p>
            <a:pPr>
              <a:lnSpc>
                <a:spcPct val="110000"/>
              </a:lnSpc>
              <a:spcBef>
                <a:spcPts val="1001"/>
              </a:spcBef>
              <a:tabLst>
                <a:tab pos="0" algn="l"/>
              </a:tabLst>
            </a:pPr>
            <a:r>
              <a:rPr lang="en-US" sz="1800" b="0" strike="noStrike" spc="-1">
                <a:solidFill>
                  <a:srgbClr val="000000"/>
                </a:solidFill>
                <a:latin typeface="Calibri Light"/>
                <a:ea typeface="DejaVu Sans"/>
              </a:rPr>
              <a:t>	(a) SDGs achievement (based on SDSN Indexes)</a:t>
            </a:r>
            <a:endParaRPr lang="en-US" sz="1800" b="0" strike="noStrike" spc="-1">
              <a:latin typeface="Arial"/>
            </a:endParaRPr>
          </a:p>
          <a:p>
            <a:pPr>
              <a:lnSpc>
                <a:spcPct val="110000"/>
              </a:lnSpc>
              <a:spcBef>
                <a:spcPts val="1001"/>
              </a:spcBef>
              <a:tabLst>
                <a:tab pos="0" algn="l"/>
              </a:tabLst>
            </a:pPr>
            <a:r>
              <a:rPr lang="en-US" sz="1800" b="0" strike="noStrike" spc="-1">
                <a:solidFill>
                  <a:srgbClr val="000000"/>
                </a:solidFill>
                <a:latin typeface="Calibri Light"/>
                <a:ea typeface="DejaVu Sans"/>
              </a:rPr>
              <a:t>	(b) European Green Deal Policies + Next Generation EU Recovery Fund + enhanced MFF</a:t>
            </a:r>
            <a:endParaRPr lang="en-US" sz="1800" b="0" strike="noStrike" spc="-1">
              <a:latin typeface="Arial"/>
            </a:endParaRPr>
          </a:p>
          <a:p>
            <a:pPr>
              <a:lnSpc>
                <a:spcPct val="110000"/>
              </a:lnSpc>
              <a:spcBef>
                <a:spcPts val="1001"/>
              </a:spcBef>
              <a:tabLst>
                <a:tab pos="0" algn="l"/>
              </a:tabLst>
            </a:pPr>
            <a:r>
              <a:rPr lang="en-US" sz="1800" b="0" strike="noStrike" spc="-1">
                <a:solidFill>
                  <a:srgbClr val="000000"/>
                </a:solidFill>
                <a:latin typeface="Calibri Light"/>
                <a:ea typeface="DejaVu Sans"/>
              </a:rPr>
              <a:t>	(c ) European semester process recommendations</a:t>
            </a:r>
            <a:endParaRPr lang="en-US" sz="1800" b="0" strike="noStrike" spc="-1">
              <a:latin typeface="Arial"/>
            </a:endParaRPr>
          </a:p>
          <a:p>
            <a:pPr marL="228600" indent="-227880">
              <a:lnSpc>
                <a:spcPct val="110000"/>
              </a:lnSpc>
              <a:spcBef>
                <a:spcPts val="1001"/>
              </a:spcBef>
              <a:buClr>
                <a:srgbClr val="000000"/>
              </a:buClr>
              <a:buFont typeface="Arial"/>
              <a:buChar char="•"/>
              <a:tabLst>
                <a:tab pos="0" algn="l"/>
              </a:tabLst>
            </a:pPr>
            <a:r>
              <a:rPr lang="en-US" sz="1800" b="0" strike="noStrike" spc="-1">
                <a:solidFill>
                  <a:srgbClr val="000000"/>
                </a:solidFill>
                <a:latin typeface="Calibri Light"/>
                <a:ea typeface="DejaVu Sans"/>
              </a:rPr>
              <a:t>Based on 3-D mapping, </a:t>
            </a:r>
            <a:r>
              <a:rPr lang="en-US" sz="1800" b="1" strike="noStrike" spc="-1">
                <a:solidFill>
                  <a:srgbClr val="F5A700"/>
                </a:solidFill>
                <a:latin typeface="Calibri Light"/>
                <a:ea typeface="DejaVu Sans"/>
              </a:rPr>
              <a:t>Technological Pathways</a:t>
            </a:r>
            <a:r>
              <a:rPr lang="en-US" sz="1800" b="0" strike="noStrike" spc="-1">
                <a:solidFill>
                  <a:srgbClr val="000000"/>
                </a:solidFill>
                <a:latin typeface="Calibri Light"/>
                <a:ea typeface="DejaVu Sans"/>
              </a:rPr>
              <a:t>, </a:t>
            </a:r>
            <a:r>
              <a:rPr lang="en-US" sz="1800" b="1" strike="noStrike" spc="-1">
                <a:solidFill>
                  <a:srgbClr val="F5A700"/>
                </a:solidFill>
                <a:latin typeface="Calibri Light"/>
                <a:ea typeface="DejaVu Sans"/>
              </a:rPr>
              <a:t>National Energy and Climate Plans</a:t>
            </a:r>
            <a:r>
              <a:rPr lang="en-US" sz="1800" b="0" strike="noStrike" spc="-1">
                <a:solidFill>
                  <a:srgbClr val="000000"/>
                </a:solidFill>
                <a:latin typeface="Calibri Light"/>
                <a:ea typeface="DejaVu Sans"/>
              </a:rPr>
              <a:t>, we construct recommendations for investment pathways 2020-2030 and until 2050, categorized in the</a:t>
            </a:r>
            <a:r>
              <a:rPr lang="en-US" sz="1800" b="1" strike="noStrike" spc="-1">
                <a:solidFill>
                  <a:srgbClr val="F5A700"/>
                </a:solidFill>
                <a:latin typeface="Calibri Light"/>
                <a:ea typeface="DejaVu Sans"/>
              </a:rPr>
              <a:t> Six Transformations</a:t>
            </a:r>
            <a:r>
              <a:rPr lang="en-US" sz="1800" b="0" strike="noStrike" spc="-1">
                <a:solidFill>
                  <a:srgbClr val="000000"/>
                </a:solidFill>
                <a:latin typeface="Calibri Light"/>
                <a:ea typeface="DejaVu Sans"/>
              </a:rPr>
              <a:t> (health, education, decarbonization, land-sea management, sustainable communities, digitalization).</a:t>
            </a:r>
            <a:endParaRPr lang="en-US" sz="1800" b="0" strike="noStrike" spc="-1">
              <a:latin typeface="Arial"/>
            </a:endParaRPr>
          </a:p>
          <a:p>
            <a:pPr marL="228600" indent="-227880">
              <a:lnSpc>
                <a:spcPct val="110000"/>
              </a:lnSpc>
              <a:spcBef>
                <a:spcPts val="1001"/>
              </a:spcBef>
              <a:buClr>
                <a:srgbClr val="000000"/>
              </a:buClr>
              <a:buFont typeface="Arial"/>
              <a:buChar char="•"/>
              <a:tabLst>
                <a:tab pos="0" algn="l"/>
              </a:tabLst>
            </a:pPr>
            <a:r>
              <a:rPr lang="en-US" sz="1800" b="0" strike="noStrike" spc="-1">
                <a:solidFill>
                  <a:srgbClr val="000000"/>
                </a:solidFill>
                <a:latin typeface="Calibri Light"/>
                <a:ea typeface="DejaVu Sans"/>
              </a:rPr>
              <a:t>Investment Pathways  are supported by portfolios of funding sources (public, private, PPP). </a:t>
            </a:r>
            <a:endParaRPr lang="en-US" sz="1800" b="0" strike="noStrike" spc="-1">
              <a:latin typeface="Arial"/>
            </a:endParaRPr>
          </a:p>
          <a:p>
            <a:pPr marL="228600" indent="-227880">
              <a:lnSpc>
                <a:spcPct val="110000"/>
              </a:lnSpc>
              <a:spcBef>
                <a:spcPts val="1001"/>
              </a:spcBef>
              <a:buClr>
                <a:srgbClr val="000000"/>
              </a:buClr>
              <a:buFont typeface="Arial"/>
              <a:buChar char="•"/>
              <a:tabLst>
                <a:tab pos="0" algn="l"/>
              </a:tabLst>
            </a:pPr>
            <a:r>
              <a:rPr lang="en-US" sz="1800" b="0" strike="noStrike" spc="-1">
                <a:solidFill>
                  <a:srgbClr val="000000"/>
                </a:solidFill>
                <a:latin typeface="Calibri Light"/>
                <a:ea typeface="DejaVu Sans"/>
              </a:rPr>
              <a:t>Implication for Job Creation and Just Transition: country-specific and EU upscale</a:t>
            </a:r>
            <a:endParaRPr lang="en-US" sz="1800" b="0" strike="noStrike" spc="-1">
              <a:latin typeface="Arial"/>
            </a:endParaRPr>
          </a:p>
          <a:p>
            <a:pPr>
              <a:lnSpc>
                <a:spcPct val="110000"/>
              </a:lnSpc>
              <a:spcBef>
                <a:spcPts val="1001"/>
              </a:spcBef>
              <a:tabLst>
                <a:tab pos="0" algn="l"/>
              </a:tabLst>
            </a:pPr>
            <a:endParaRPr lang="en-US" sz="1800" b="0" strike="noStrike" spc="-1">
              <a:latin typeface="Arial"/>
            </a:endParaRPr>
          </a:p>
        </p:txBody>
      </p:sp>
      <p:pic>
        <p:nvPicPr>
          <p:cNvPr id="552" name="Picture 3"/>
          <p:cNvPicPr/>
          <p:nvPr/>
        </p:nvPicPr>
        <p:blipFill>
          <a:blip r:embed="rId2"/>
          <a:stretch/>
        </p:blipFill>
        <p:spPr>
          <a:xfrm>
            <a:off x="8469360" y="128520"/>
            <a:ext cx="3588840" cy="2019240"/>
          </a:xfrm>
          <a:prstGeom prst="rect">
            <a:avLst/>
          </a:prstGeom>
          <a:ln w="38100">
            <a:solidFill>
              <a:schemeClr val="accent1"/>
            </a:solidFill>
            <a:rou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 name="CustomShape 1"/>
          <p:cNvSpPr/>
          <p:nvPr/>
        </p:nvSpPr>
        <p:spPr>
          <a:xfrm>
            <a:off x="1115640" y="548640"/>
            <a:ext cx="10167480" cy="117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4000" b="0" strike="noStrike" spc="-1">
                <a:solidFill>
                  <a:srgbClr val="000000"/>
                </a:solidFill>
                <a:latin typeface="Avenir Next LT Pro"/>
                <a:ea typeface="DejaVu Sans"/>
              </a:rPr>
              <a:t>Who is it for?</a:t>
            </a:r>
            <a:endParaRPr lang="en-US" sz="4000" b="0" strike="noStrike" spc="-1">
              <a:latin typeface="Arial"/>
            </a:endParaRPr>
          </a:p>
        </p:txBody>
      </p:sp>
      <p:sp>
        <p:nvSpPr>
          <p:cNvPr id="573" name="CustomShape 2"/>
          <p:cNvSpPr/>
          <p:nvPr/>
        </p:nvSpPr>
        <p:spPr>
          <a:xfrm>
            <a:off x="1115640" y="2477880"/>
            <a:ext cx="10167480" cy="3693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77500" lnSpcReduction="20000"/>
          </a:bodyPr>
          <a:lstStyle/>
          <a:p>
            <a:pPr marL="228600" indent="-227880">
              <a:lnSpc>
                <a:spcPct val="110000"/>
              </a:lnSpc>
              <a:spcBef>
                <a:spcPts val="1001"/>
              </a:spcBef>
              <a:buClr>
                <a:srgbClr val="000000"/>
              </a:buClr>
              <a:buFont typeface="Arial"/>
              <a:buChar char="•"/>
            </a:pPr>
            <a:r>
              <a:rPr lang="en-US" sz="2800" b="0" strike="noStrike" spc="-1">
                <a:solidFill>
                  <a:srgbClr val="000000"/>
                </a:solidFill>
                <a:latin typeface="Calibri Light"/>
                <a:ea typeface="DejaVu Sans"/>
              </a:rPr>
              <a:t>EU MS’s Politicians/Decision Makers to facilitate</a:t>
            </a:r>
            <a:r>
              <a:rPr lang="en-US" sz="2800" b="1" strike="noStrike" spc="-1">
                <a:solidFill>
                  <a:srgbClr val="000000"/>
                </a:solidFill>
                <a:latin typeface="Calibri Light"/>
                <a:ea typeface="DejaVu Sans"/>
              </a:rPr>
              <a:t> identification</a:t>
            </a:r>
            <a:r>
              <a:rPr lang="en-US" sz="2800" b="0" strike="noStrike" spc="-1">
                <a:solidFill>
                  <a:srgbClr val="000000"/>
                </a:solidFill>
                <a:latin typeface="Calibri Light"/>
                <a:ea typeface="DejaVu Sans"/>
              </a:rPr>
              <a:t> </a:t>
            </a:r>
            <a:r>
              <a:rPr lang="en-US" sz="2800" b="1" strike="noStrike" spc="-1">
                <a:solidFill>
                  <a:srgbClr val="000000"/>
                </a:solidFill>
                <a:latin typeface="Calibri Light"/>
                <a:ea typeface="DejaVu Sans"/>
              </a:rPr>
              <a:t>investments and absorption of  funds</a:t>
            </a:r>
            <a:r>
              <a:rPr lang="en-US" sz="2800" b="0" strike="noStrike" spc="-1">
                <a:solidFill>
                  <a:srgbClr val="000000"/>
                </a:solidFill>
                <a:latin typeface="Calibri Light"/>
                <a:ea typeface="DejaVu Sans"/>
              </a:rPr>
              <a:t> at National Level and to create </a:t>
            </a:r>
            <a:r>
              <a:rPr lang="en-US" sz="2800" b="1" strike="noStrike" spc="-1">
                <a:solidFill>
                  <a:srgbClr val="000000"/>
                </a:solidFill>
                <a:latin typeface="Calibri Light"/>
                <a:ea typeface="DejaVu Sans"/>
              </a:rPr>
              <a:t>cross-country alliances</a:t>
            </a:r>
            <a:r>
              <a:rPr lang="en-US" sz="2800" b="0" strike="noStrike" spc="-1">
                <a:solidFill>
                  <a:srgbClr val="000000"/>
                </a:solidFill>
                <a:latin typeface="Calibri Light"/>
                <a:ea typeface="DejaVu Sans"/>
              </a:rPr>
              <a:t> for a Sustainable Recovery</a:t>
            </a:r>
            <a:endParaRPr lang="en-US" sz="2800" b="0" strike="noStrike" spc="-1">
              <a:latin typeface="Arial"/>
            </a:endParaRPr>
          </a:p>
          <a:p>
            <a:pPr>
              <a:lnSpc>
                <a:spcPct val="110000"/>
              </a:lnSpc>
              <a:spcBef>
                <a:spcPts val="1001"/>
              </a:spcBef>
            </a:pPr>
            <a:endParaRPr lang="en-US" sz="2800" b="0" strike="noStrike" spc="-1">
              <a:latin typeface="Arial"/>
            </a:endParaRPr>
          </a:p>
          <a:p>
            <a:pPr marL="228600" indent="-227880">
              <a:lnSpc>
                <a:spcPct val="110000"/>
              </a:lnSpc>
              <a:spcBef>
                <a:spcPts val="1001"/>
              </a:spcBef>
              <a:buClr>
                <a:srgbClr val="000000"/>
              </a:buClr>
              <a:buFont typeface="Arial"/>
              <a:buChar char="•"/>
            </a:pPr>
            <a:r>
              <a:rPr lang="en-US" sz="2800" b="0" strike="noStrike" spc="-1">
                <a:solidFill>
                  <a:srgbClr val="000000"/>
                </a:solidFill>
                <a:latin typeface="Calibri Light"/>
                <a:ea typeface="DejaVu Sans"/>
              </a:rPr>
              <a:t>Public Sector and Business to facilitate </a:t>
            </a:r>
            <a:r>
              <a:rPr lang="en-US" sz="2800" b="1" strike="noStrike" spc="-1">
                <a:solidFill>
                  <a:srgbClr val="000000"/>
                </a:solidFill>
                <a:latin typeface="Calibri Light"/>
                <a:ea typeface="DejaVu Sans"/>
              </a:rPr>
              <a:t>Public-Private Partnerships</a:t>
            </a:r>
            <a:r>
              <a:rPr lang="en-US" sz="2800" b="0" strike="noStrike" spc="-1">
                <a:solidFill>
                  <a:srgbClr val="000000"/>
                </a:solidFill>
                <a:latin typeface="Calibri Light"/>
                <a:ea typeface="DejaVu Sans"/>
              </a:rPr>
              <a:t> and mobilize private resources for the Implementation of the EGD</a:t>
            </a:r>
            <a:endParaRPr lang="en-US" sz="2800" b="0" strike="noStrike" spc="-1">
              <a:latin typeface="Arial"/>
            </a:endParaRPr>
          </a:p>
          <a:p>
            <a:pPr>
              <a:lnSpc>
                <a:spcPct val="110000"/>
              </a:lnSpc>
              <a:spcBef>
                <a:spcPts val="1001"/>
              </a:spcBef>
            </a:pPr>
            <a:endParaRPr lang="en-US" sz="2800" b="0" strike="noStrike" spc="-1">
              <a:latin typeface="Arial"/>
            </a:endParaRPr>
          </a:p>
          <a:p>
            <a:pPr marL="228600" indent="-227880">
              <a:lnSpc>
                <a:spcPct val="110000"/>
              </a:lnSpc>
              <a:spcBef>
                <a:spcPts val="1001"/>
              </a:spcBef>
              <a:buClr>
                <a:srgbClr val="000000"/>
              </a:buClr>
              <a:buFont typeface="Arial"/>
              <a:buChar char="•"/>
            </a:pPr>
            <a:r>
              <a:rPr lang="en-US" sz="2800" b="0" strike="noStrike" spc="-1">
                <a:solidFill>
                  <a:srgbClr val="000000"/>
                </a:solidFill>
                <a:latin typeface="Calibri Light"/>
                <a:ea typeface="DejaVu Sans"/>
              </a:rPr>
              <a:t>Create a </a:t>
            </a:r>
            <a:r>
              <a:rPr lang="en-US" sz="2800" b="1" strike="noStrike" spc="-1">
                <a:solidFill>
                  <a:srgbClr val="000000"/>
                </a:solidFill>
                <a:latin typeface="Calibri Light"/>
                <a:ea typeface="DejaVu Sans"/>
              </a:rPr>
              <a:t>Climate Pact Manifesto</a:t>
            </a:r>
            <a:r>
              <a:rPr lang="en-US" sz="2800" b="0" strike="noStrike" spc="-1">
                <a:solidFill>
                  <a:srgbClr val="000000"/>
                </a:solidFill>
                <a:latin typeface="Calibri Light"/>
                <a:ea typeface="DejaVu Sans"/>
              </a:rPr>
              <a:t> to engage, together with politicians and policy makers, business, the financial sector and civil society (Systems Innovation Approach)</a:t>
            </a:r>
            <a:endParaRPr lang="en-US" sz="2800" b="0" strike="noStrike" spc="-1">
              <a:latin typeface="Arial"/>
            </a:endParaRPr>
          </a:p>
          <a:p>
            <a:pPr>
              <a:lnSpc>
                <a:spcPct val="110000"/>
              </a:lnSpc>
              <a:spcBef>
                <a:spcPts val="1001"/>
              </a:spcBef>
            </a:pPr>
            <a:endParaRPr lang="en-US" sz="2800" b="0" strike="noStrike" spc="-1">
              <a:latin typeface="Arial"/>
            </a:endParaRPr>
          </a:p>
        </p:txBody>
      </p:sp>
      <p:pic>
        <p:nvPicPr>
          <p:cNvPr id="574" name="Picture 4"/>
          <p:cNvPicPr/>
          <p:nvPr/>
        </p:nvPicPr>
        <p:blipFill>
          <a:blip r:embed="rId2"/>
          <a:stretch/>
        </p:blipFill>
        <p:spPr>
          <a:xfrm>
            <a:off x="8382240" y="86760"/>
            <a:ext cx="3675600" cy="2102760"/>
          </a:xfrm>
          <a:prstGeom prst="rect">
            <a:avLst/>
          </a:prstGeom>
          <a:ln w="0">
            <a:noFill/>
          </a:ln>
        </p:spPr>
      </p:pic>
    </p:spTree>
    <p:extLst>
      <p:ext uri="{BB962C8B-B14F-4D97-AF65-F5344CB8AC3E}">
        <p14:creationId xmlns:p14="http://schemas.microsoft.com/office/powerpoint/2010/main" val="23539143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 name="CustomShape 1"/>
          <p:cNvSpPr/>
          <p:nvPr/>
        </p:nvSpPr>
        <p:spPr>
          <a:xfrm>
            <a:off x="1090800" y="393840"/>
            <a:ext cx="10643040" cy="1260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fontScale="56000" lnSpcReduction="20000"/>
          </a:bodyPr>
          <a:lstStyle/>
          <a:p>
            <a:pPr>
              <a:lnSpc>
                <a:spcPct val="90000"/>
              </a:lnSpc>
              <a:tabLst>
                <a:tab pos="0" algn="l"/>
              </a:tabLst>
            </a:pPr>
            <a:endParaRPr lang="en-US" sz="1800" b="0" strike="noStrike" spc="-1" dirty="0">
              <a:latin typeface="Arial"/>
            </a:endParaRPr>
          </a:p>
          <a:p>
            <a:pPr>
              <a:lnSpc>
                <a:spcPct val="90000"/>
              </a:lnSpc>
              <a:tabLst>
                <a:tab pos="0" algn="l"/>
              </a:tabLst>
            </a:pPr>
            <a:r>
              <a:rPr lang="en-GB" sz="4300" b="1" strike="noStrike" spc="-1" dirty="0">
                <a:solidFill>
                  <a:srgbClr val="002060"/>
                </a:solidFill>
                <a:latin typeface="Arial Black" panose="020B0A04020102020204" pitchFamily="34" charset="0"/>
                <a:ea typeface="DejaVu Sans"/>
              </a:rPr>
              <a:t>DECARBONIZATION: National Energy and Climate Plans:</a:t>
            </a:r>
            <a:endParaRPr lang="en-US" sz="4300" b="0" strike="noStrike" spc="-1" dirty="0">
              <a:latin typeface="Arial Black" panose="020B0A04020102020204" pitchFamily="34" charset="0"/>
            </a:endParaRPr>
          </a:p>
          <a:p>
            <a:pPr>
              <a:lnSpc>
                <a:spcPct val="90000"/>
              </a:lnSpc>
              <a:tabLst>
                <a:tab pos="0" algn="l"/>
              </a:tabLst>
            </a:pPr>
            <a:endParaRPr lang="en-US" sz="4000" b="0" strike="noStrike" spc="-1" dirty="0">
              <a:latin typeface="Arial"/>
            </a:endParaRPr>
          </a:p>
          <a:p>
            <a:pPr>
              <a:lnSpc>
                <a:spcPct val="90000"/>
              </a:lnSpc>
              <a:tabLst>
                <a:tab pos="0" algn="l"/>
              </a:tabLst>
            </a:pPr>
            <a:r>
              <a:rPr lang="en-GB" sz="4000" b="1" strike="noStrike" spc="-1" dirty="0">
                <a:solidFill>
                  <a:srgbClr val="002060"/>
                </a:solidFill>
                <a:latin typeface="Calibri Light"/>
                <a:ea typeface="DejaVu Sans"/>
              </a:rPr>
              <a:t>For increased GHG emissions reduction target of 55% an increase in investment of €350 billion per year is needed compared to the previous decade</a:t>
            </a:r>
            <a:endParaRPr lang="en-US" sz="4000" b="0" strike="noStrike" spc="-1" dirty="0">
              <a:latin typeface="Arial"/>
            </a:endParaRPr>
          </a:p>
          <a:p>
            <a:pPr>
              <a:lnSpc>
                <a:spcPct val="90000"/>
              </a:lnSpc>
              <a:tabLst>
                <a:tab pos="0" algn="l"/>
              </a:tabLst>
            </a:pPr>
            <a:endParaRPr lang="en-US" sz="4000" b="0" strike="noStrike" spc="-1" dirty="0">
              <a:latin typeface="Arial"/>
            </a:endParaRPr>
          </a:p>
        </p:txBody>
      </p:sp>
      <p:pic>
        <p:nvPicPr>
          <p:cNvPr id="554" name="Content Placeholder 1"/>
          <p:cNvPicPr/>
          <p:nvPr/>
        </p:nvPicPr>
        <p:blipFill>
          <a:blip r:embed="rId3"/>
          <a:stretch/>
        </p:blipFill>
        <p:spPr>
          <a:xfrm>
            <a:off x="1890360" y="1705680"/>
            <a:ext cx="8568360" cy="5128200"/>
          </a:xfrm>
          <a:prstGeom prst="rect">
            <a:avLst/>
          </a:prstGeom>
          <a:ln w="0">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54"/>
                                        </p:tgtEl>
                                        <p:attrNameLst>
                                          <p:attrName>style.visibility</p:attrName>
                                        </p:attrNameLst>
                                      </p:cBhvr>
                                      <p:to>
                                        <p:strVal val="visible"/>
                                      </p:to>
                                    </p:set>
                                    <p:animEffect transition="in" filter="circle(in)">
                                      <p:cBhvr additive="repl">
                                        <p:cTn id="7" dur="2000"/>
                                        <p:tgtEl>
                                          <p:spTgt spid="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 name="CustomShape 1"/>
          <p:cNvSpPr/>
          <p:nvPr/>
        </p:nvSpPr>
        <p:spPr>
          <a:xfrm>
            <a:off x="1090800" y="393840"/>
            <a:ext cx="10643040" cy="703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90000"/>
              </a:lnSpc>
              <a:tabLst>
                <a:tab pos="0" algn="l"/>
              </a:tabLst>
            </a:pPr>
            <a:r>
              <a:rPr lang="en-GB" sz="4000" b="0" strike="noStrike" spc="-1">
                <a:solidFill>
                  <a:srgbClr val="000000"/>
                </a:solidFill>
                <a:latin typeface="Calibri"/>
                <a:ea typeface="DejaVu Sans"/>
              </a:rPr>
              <a:t>Phasing out coal in the final NECPs</a:t>
            </a:r>
            <a:endParaRPr lang="en-US" sz="4000" b="0" strike="noStrike" spc="-1">
              <a:latin typeface="Arial"/>
            </a:endParaRPr>
          </a:p>
        </p:txBody>
      </p:sp>
      <p:pic>
        <p:nvPicPr>
          <p:cNvPr id="556" name="Content Placeholder 3"/>
          <p:cNvPicPr/>
          <p:nvPr/>
        </p:nvPicPr>
        <p:blipFill>
          <a:blip r:embed="rId3"/>
          <a:stretch/>
        </p:blipFill>
        <p:spPr>
          <a:xfrm>
            <a:off x="4038480" y="1295280"/>
            <a:ext cx="7999920" cy="5256720"/>
          </a:xfrm>
          <a:prstGeom prst="rect">
            <a:avLst/>
          </a:prstGeom>
          <a:ln w="0">
            <a:noFill/>
          </a:ln>
        </p:spPr>
      </p:pic>
      <p:sp>
        <p:nvSpPr>
          <p:cNvPr id="557" name="CustomShape 2"/>
          <p:cNvSpPr/>
          <p:nvPr/>
        </p:nvSpPr>
        <p:spPr>
          <a:xfrm>
            <a:off x="706240" y="1295280"/>
            <a:ext cx="3580200" cy="47998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tabLst>
                <a:tab pos="0" algn="l"/>
              </a:tabLst>
            </a:pPr>
            <a:r>
              <a:rPr lang="en-GB" b="1" spc="-1" dirty="0">
                <a:solidFill>
                  <a:srgbClr val="000000"/>
                </a:solidFill>
                <a:latin typeface="Avenir Next LT Pro"/>
                <a:ea typeface="DejaVu Sans"/>
              </a:rPr>
              <a:t>21 MS:</a:t>
            </a:r>
          </a:p>
          <a:p>
            <a:pPr>
              <a:lnSpc>
                <a:spcPct val="100000"/>
              </a:lnSpc>
              <a:tabLst>
                <a:tab pos="0" algn="l"/>
              </a:tabLst>
            </a:pPr>
            <a:endParaRPr lang="en-GB" b="1" spc="-1" dirty="0">
              <a:solidFill>
                <a:srgbClr val="000000"/>
              </a:solidFill>
              <a:latin typeface="Avenir Next LT Pro"/>
              <a:ea typeface="DejaVu Sans"/>
            </a:endParaRPr>
          </a:p>
          <a:p>
            <a:pPr>
              <a:lnSpc>
                <a:spcPct val="100000"/>
              </a:lnSpc>
              <a:tabLst>
                <a:tab pos="0" algn="l"/>
              </a:tabLst>
            </a:pPr>
            <a:r>
              <a:rPr lang="en-GB" b="1" spc="-1" dirty="0">
                <a:solidFill>
                  <a:srgbClr val="000000"/>
                </a:solidFill>
                <a:latin typeface="Avenir Next LT Pro"/>
                <a:ea typeface="DejaVu Sans"/>
              </a:rPr>
              <a:t>C</a:t>
            </a:r>
            <a:r>
              <a:rPr lang="en-GB" sz="1800" b="1" strike="noStrike" spc="-1" dirty="0">
                <a:solidFill>
                  <a:srgbClr val="000000"/>
                </a:solidFill>
                <a:latin typeface="Avenir Next LT Pro"/>
                <a:ea typeface="DejaVu Sans"/>
              </a:rPr>
              <a:t>oal-Free</a:t>
            </a:r>
            <a:r>
              <a:rPr lang="en-GB" spc="-1" dirty="0">
                <a:solidFill>
                  <a:srgbClr val="000000"/>
                </a:solidFill>
                <a:latin typeface="Avenir Next LT Pro"/>
                <a:ea typeface="DejaVu Sans"/>
              </a:rPr>
              <a:t>: </a:t>
            </a:r>
            <a:r>
              <a:rPr lang="en-GB" sz="1800" b="0" strike="noStrike" spc="-1" dirty="0">
                <a:solidFill>
                  <a:srgbClr val="000000"/>
                </a:solidFill>
                <a:latin typeface="Avenir Next LT Pro"/>
                <a:ea typeface="DejaVu Sans"/>
              </a:rPr>
              <a:t>Estonia, Latvia, Lithuania, Belgium, Malta, Luxembourg, Cyprus </a:t>
            </a:r>
          </a:p>
          <a:p>
            <a:pPr>
              <a:lnSpc>
                <a:spcPct val="100000"/>
              </a:lnSpc>
              <a:tabLst>
                <a:tab pos="0" algn="l"/>
              </a:tabLst>
            </a:pPr>
            <a:endParaRPr lang="en-GB" spc="-1" dirty="0">
              <a:solidFill>
                <a:srgbClr val="000000"/>
              </a:solidFill>
              <a:latin typeface="Avenir Next LT Pro"/>
              <a:ea typeface="DejaVu Sans"/>
            </a:endParaRPr>
          </a:p>
          <a:p>
            <a:pPr>
              <a:lnSpc>
                <a:spcPct val="100000"/>
              </a:lnSpc>
              <a:tabLst>
                <a:tab pos="0" algn="l"/>
              </a:tabLst>
            </a:pPr>
            <a:r>
              <a:rPr lang="en-GB" spc="-1" dirty="0">
                <a:solidFill>
                  <a:srgbClr val="000000"/>
                </a:solidFill>
                <a:latin typeface="Avenir Next LT Pro"/>
                <a:ea typeface="DejaVu Sans"/>
              </a:rPr>
              <a:t>Or</a:t>
            </a:r>
          </a:p>
          <a:p>
            <a:pPr>
              <a:lnSpc>
                <a:spcPct val="100000"/>
              </a:lnSpc>
              <a:tabLst>
                <a:tab pos="0" algn="l"/>
              </a:tabLst>
            </a:pPr>
            <a:endParaRPr lang="en-GB" spc="-1" dirty="0">
              <a:solidFill>
                <a:srgbClr val="000000"/>
              </a:solidFill>
              <a:latin typeface="Avenir Next LT Pro"/>
              <a:ea typeface="DejaVu Sans"/>
            </a:endParaRPr>
          </a:p>
          <a:p>
            <a:pPr>
              <a:lnSpc>
                <a:spcPct val="100000"/>
              </a:lnSpc>
              <a:tabLst>
                <a:tab pos="0" algn="l"/>
              </a:tabLst>
            </a:pPr>
            <a:r>
              <a:rPr lang="en-GB" b="1" spc="-1" dirty="0">
                <a:solidFill>
                  <a:srgbClr val="000000"/>
                </a:solidFill>
                <a:latin typeface="Avenir Next LT Pro"/>
                <a:ea typeface="DejaVu Sans"/>
              </a:rPr>
              <a:t>C</a:t>
            </a:r>
            <a:r>
              <a:rPr lang="en-GB" sz="1800" b="1" strike="noStrike" spc="-1" dirty="0">
                <a:solidFill>
                  <a:srgbClr val="000000"/>
                </a:solidFill>
                <a:latin typeface="Avenir Next LT Pro"/>
                <a:ea typeface="DejaVu Sans"/>
              </a:rPr>
              <a:t>ommitted to phasing-out coal</a:t>
            </a:r>
          </a:p>
          <a:p>
            <a:pPr>
              <a:lnSpc>
                <a:spcPct val="100000"/>
              </a:lnSpc>
              <a:tabLst>
                <a:tab pos="0" algn="l"/>
              </a:tabLst>
            </a:pPr>
            <a:endParaRPr lang="en-GB" sz="1800" b="1" strike="noStrike" spc="-1" dirty="0">
              <a:solidFill>
                <a:srgbClr val="000000"/>
              </a:solidFill>
              <a:latin typeface="Avenir Next LT Pro"/>
              <a:ea typeface="DejaVu Sans"/>
            </a:endParaRPr>
          </a:p>
          <a:p>
            <a:pPr>
              <a:lnSpc>
                <a:spcPct val="100000"/>
              </a:lnSpc>
              <a:tabLst>
                <a:tab pos="0" algn="l"/>
              </a:tabLst>
            </a:pPr>
            <a:r>
              <a:rPr lang="en-GB" b="1" spc="-1" dirty="0">
                <a:solidFill>
                  <a:srgbClr val="000000"/>
                </a:solidFill>
                <a:latin typeface="Avenir Next LT Pro"/>
                <a:ea typeface="DejaVu Sans"/>
              </a:rPr>
              <a:t>C</a:t>
            </a:r>
            <a:r>
              <a:rPr lang="en-GB" sz="1800" b="1" strike="noStrike" spc="-1" dirty="0">
                <a:solidFill>
                  <a:srgbClr val="000000"/>
                </a:solidFill>
                <a:latin typeface="Avenir Next LT Pro"/>
                <a:ea typeface="DejaVu Sans"/>
              </a:rPr>
              <a:t>onsidering coal phase </a:t>
            </a:r>
            <a:r>
              <a:rPr lang="en-GB" b="1" spc="-1" dirty="0">
                <a:solidFill>
                  <a:srgbClr val="000000"/>
                </a:solidFill>
                <a:latin typeface="Avenir Next LT Pro"/>
              </a:rPr>
              <a:t>out:</a:t>
            </a:r>
            <a:r>
              <a:rPr lang="en-GB" spc="-1" dirty="0">
                <a:solidFill>
                  <a:srgbClr val="000000"/>
                </a:solidFill>
                <a:latin typeface="Avenir Next LT Pro"/>
              </a:rPr>
              <a:t> Slovenia and Czechia</a:t>
            </a:r>
            <a:endParaRPr lang="en-US" sz="1800" b="0" strike="noStrike" spc="-1" dirty="0">
              <a:latin typeface="Arial"/>
            </a:endParaRPr>
          </a:p>
          <a:p>
            <a:pPr>
              <a:lnSpc>
                <a:spcPct val="100000"/>
              </a:lnSpc>
              <a:tabLst>
                <a:tab pos="0" algn="l"/>
              </a:tabLst>
            </a:pPr>
            <a:endParaRPr lang="en-US" sz="1800" b="0" strike="noStrike" spc="-1" dirty="0">
              <a:latin typeface="Arial"/>
            </a:endParaRPr>
          </a:p>
          <a:p>
            <a:pPr>
              <a:lnSpc>
                <a:spcPct val="100000"/>
              </a:lnSpc>
              <a:tabLst>
                <a:tab pos="0" algn="l"/>
              </a:tabLst>
            </a:pPr>
            <a:r>
              <a:rPr lang="en-GB" b="1" spc="-1" dirty="0">
                <a:solidFill>
                  <a:srgbClr val="000000"/>
                </a:solidFill>
                <a:latin typeface="Avenir Next LT Pro"/>
              </a:rPr>
              <a:t>Not planned phase out: </a:t>
            </a:r>
            <a:r>
              <a:rPr lang="en-GB" spc="-1" dirty="0">
                <a:solidFill>
                  <a:srgbClr val="000000"/>
                </a:solidFill>
                <a:latin typeface="Avenir Next LT Pro"/>
              </a:rPr>
              <a:t>Poland</a:t>
            </a:r>
            <a:r>
              <a:rPr lang="en-GB" sz="1800" b="0" strike="noStrike" spc="-1" dirty="0">
                <a:solidFill>
                  <a:srgbClr val="000000"/>
                </a:solidFill>
                <a:latin typeface="Avenir Next LT Pro"/>
                <a:ea typeface="DejaVu Sans"/>
              </a:rPr>
              <a:t>, Romania, Bulgaria,  Croatia</a:t>
            </a:r>
            <a:endParaRPr lang="en-US" sz="1800" b="0" strike="noStrike" spc="-1" dirty="0">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42" presetClass="entr" fill="hold" nodeType="clickEffect">
                                  <p:stCondLst>
                                    <p:cond delay="0"/>
                                  </p:stCondLst>
                                  <p:childTnLst>
                                    <p:set>
                                      <p:cBhvr>
                                        <p:cTn id="6" dur="1" fill="hold">
                                          <p:stCondLst>
                                            <p:cond delay="0"/>
                                          </p:stCondLst>
                                        </p:cTn>
                                        <p:tgtEl>
                                          <p:spTgt spid="557"/>
                                        </p:tgtEl>
                                        <p:attrNameLst>
                                          <p:attrName>style.visibility</p:attrName>
                                        </p:attrNameLst>
                                      </p:cBhvr>
                                      <p:to>
                                        <p:strVal val="visible"/>
                                      </p:to>
                                    </p:set>
                                    <p:animEffect transition="in" filter="fade">
                                      <p:cBhvr additive="repl">
                                        <p:cTn id="7" dur="1000"/>
                                        <p:tgtEl>
                                          <p:spTgt spid="557"/>
                                        </p:tgtEl>
                                      </p:cBhvr>
                                    </p:animEffect>
                                    <p:anim calcmode="lin" valueType="num">
                                      <p:cBhvr additive="repl">
                                        <p:cTn id="8" dur="1000" fill="hold"/>
                                        <p:tgtEl>
                                          <p:spTgt spid="557"/>
                                        </p:tgtEl>
                                        <p:attrNameLst>
                                          <p:attrName>ppt_x</p:attrName>
                                        </p:attrNameLst>
                                      </p:cBhvr>
                                      <p:tavLst>
                                        <p:tav tm="0">
                                          <p:val>
                                            <p:strVal val="#ppt_x"/>
                                          </p:val>
                                        </p:tav>
                                        <p:tav tm="100000">
                                          <p:val>
                                            <p:strVal val="#ppt_x"/>
                                          </p:val>
                                        </p:tav>
                                      </p:tavLst>
                                    </p:anim>
                                    <p:anim calcmode="lin" valueType="num">
                                      <p:cBhvr additive="repl">
                                        <p:cTn id="9" dur="1000" fill="hold"/>
                                        <p:tgtEl>
                                          <p:spTgt spid="55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556"/>
                                        </p:tgtEl>
                                        <p:attrNameLst>
                                          <p:attrName>style.visibility</p:attrName>
                                        </p:attrNameLst>
                                      </p:cBhvr>
                                      <p:to>
                                        <p:strVal val="visible"/>
                                      </p:to>
                                    </p:set>
                                    <p:animEffect transition="in" filter="circle(in)">
                                      <p:cBhvr additive="repl">
                                        <p:cTn id="14" dur="2000"/>
                                        <p:tgtEl>
                                          <p:spTgt spid="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7" name="Picture 1"/>
          <p:cNvPicPr/>
          <p:nvPr/>
        </p:nvPicPr>
        <p:blipFill>
          <a:blip r:embed="rId2"/>
          <a:stretch/>
        </p:blipFill>
        <p:spPr>
          <a:xfrm>
            <a:off x="136080" y="36829"/>
            <a:ext cx="11941560" cy="6603480"/>
          </a:xfrm>
          <a:prstGeom prst="rect">
            <a:avLst/>
          </a:prstGeom>
          <a:ln w="0">
            <a:noFill/>
          </a:ln>
        </p:spPr>
      </p:pic>
      <p:sp>
        <p:nvSpPr>
          <p:cNvPr id="528" name="CustomShape 1"/>
          <p:cNvSpPr/>
          <p:nvPr/>
        </p:nvSpPr>
        <p:spPr>
          <a:xfrm>
            <a:off x="1611600" y="2204559"/>
            <a:ext cx="2390507" cy="921876"/>
          </a:xfrm>
          <a:prstGeom prst="rect">
            <a:avLst/>
          </a:prstGeom>
          <a:solidFill>
            <a:schemeClr val="accent1"/>
          </a:solidFill>
          <a:ln w="0">
            <a:noFill/>
          </a:ln>
          <a:effectLst>
            <a:outerShdw blurRad="40000" dist="23040" dir="5400000" rotWithShape="0">
              <a:srgbClr val="000000">
                <a:alpha val="35000"/>
              </a:srgbClr>
            </a:outerShdw>
          </a:effectLst>
        </p:spPr>
        <p:style>
          <a:lnRef idx="0">
            <a:schemeClr val="accent4"/>
          </a:lnRef>
          <a:fillRef idx="3">
            <a:schemeClr val="accent4"/>
          </a:fillRef>
          <a:effectRef idx="3">
            <a:schemeClr val="accent4"/>
          </a:effectRef>
          <a:fontRef idx="minor"/>
        </p:style>
        <p:txBody>
          <a:bodyPr wrap="square" lIns="90000" tIns="45000" rIns="90000" bIns="45000">
            <a:spAutoFit/>
          </a:bodyPr>
          <a:lstStyle/>
          <a:p>
            <a:pPr>
              <a:lnSpc>
                <a:spcPct val="100000"/>
              </a:lnSpc>
            </a:pPr>
            <a:r>
              <a:rPr lang="en-US" sz="1800" b="0" strike="noStrike" spc="-1" dirty="0">
                <a:solidFill>
                  <a:srgbClr val="FFFFFF"/>
                </a:solidFill>
                <a:latin typeface="Tahoma"/>
                <a:ea typeface="Tahoma"/>
              </a:rPr>
              <a:t>Control Epidemic</a:t>
            </a:r>
          </a:p>
          <a:p>
            <a:pPr>
              <a:lnSpc>
                <a:spcPct val="100000"/>
              </a:lnSpc>
            </a:pPr>
            <a:r>
              <a:rPr lang="en-US" spc="-1" dirty="0">
                <a:solidFill>
                  <a:srgbClr val="FFFFFF"/>
                </a:solidFill>
                <a:latin typeface="Tahoma"/>
                <a:ea typeface="Tahoma"/>
              </a:rPr>
              <a:t>Measures</a:t>
            </a:r>
          </a:p>
          <a:p>
            <a:pPr>
              <a:lnSpc>
                <a:spcPct val="100000"/>
              </a:lnSpc>
            </a:pPr>
            <a:r>
              <a:rPr lang="en-US" sz="1800" b="0" strike="noStrike" spc="-1" dirty="0">
                <a:solidFill>
                  <a:srgbClr val="FFFFFF"/>
                </a:solidFill>
                <a:latin typeface="Tahoma"/>
                <a:ea typeface="Tahoma"/>
              </a:rPr>
              <a:t>Biomedical Research</a:t>
            </a:r>
            <a:endParaRPr lang="en-US" sz="1800" b="0" strike="noStrike" spc="-1" dirty="0">
              <a:latin typeface="Arial"/>
            </a:endParaRPr>
          </a:p>
        </p:txBody>
      </p:sp>
      <p:sp>
        <p:nvSpPr>
          <p:cNvPr id="529" name="CustomShape 2"/>
          <p:cNvSpPr/>
          <p:nvPr/>
        </p:nvSpPr>
        <p:spPr>
          <a:xfrm>
            <a:off x="9396000" y="1616040"/>
            <a:ext cx="1184400" cy="948240"/>
          </a:xfrm>
          <a:prstGeom prst="upArrow">
            <a:avLst>
              <a:gd name="adj1" fmla="val 50000"/>
              <a:gd name="adj2" fmla="val 50000"/>
            </a:avLst>
          </a:prstGeom>
          <a:solidFill>
            <a:schemeClr val="accent1"/>
          </a:solidFill>
          <a:ln w="76200">
            <a:solidFill>
              <a:schemeClr val="bg1"/>
            </a:solidFill>
            <a:round/>
          </a:ln>
          <a:effectLst>
            <a:outerShdw blurRad="40000" dist="23040" dir="5400000" rotWithShape="0">
              <a:srgbClr val="000000">
                <a:alpha val="35000"/>
              </a:srgbClr>
            </a:outerShdw>
          </a:effectLst>
        </p:spPr>
        <p:style>
          <a:lnRef idx="0">
            <a:schemeClr val="accent4"/>
          </a:lnRef>
          <a:fillRef idx="3">
            <a:schemeClr val="accent4"/>
          </a:fillRef>
          <a:effectRef idx="3">
            <a:schemeClr val="accent4"/>
          </a:effectRef>
          <a:fontRef idx="minor"/>
        </p:style>
      </p:sp>
      <p:pic>
        <p:nvPicPr>
          <p:cNvPr id="530" name="Picture 3">
            <a:hlinkClick r:id="rId3" action="ppaction://hlinksldjump"/>
          </p:cNvPr>
          <p:cNvPicPr/>
          <p:nvPr/>
        </p:nvPicPr>
        <p:blipFill>
          <a:blip r:embed="rId4"/>
          <a:stretch/>
        </p:blipFill>
        <p:spPr>
          <a:xfrm>
            <a:off x="4515120" y="667800"/>
            <a:ext cx="3394800" cy="2136600"/>
          </a:xfrm>
          <a:prstGeom prst="rect">
            <a:avLst/>
          </a:prstGeom>
          <a:ln w="0">
            <a:noFill/>
          </a:ln>
          <a:scene3d>
            <a:camera prst="orthographicFront"/>
            <a:lightRig rig="threePt" dir="t"/>
          </a:scene3d>
          <a:sp3d>
            <a:bevelT w="165100" prst="coolSlant"/>
          </a:sp3d>
        </p:spPr>
      </p:pic>
      <p:pic>
        <p:nvPicPr>
          <p:cNvPr id="531" name="Picture 6">
            <a:hlinkClick r:id="rId5" action="ppaction://hlinksldjump"/>
          </p:cNvPr>
          <p:cNvPicPr/>
          <p:nvPr/>
        </p:nvPicPr>
        <p:blipFill>
          <a:blip r:embed="rId6"/>
          <a:stretch/>
        </p:blipFill>
        <p:spPr>
          <a:xfrm>
            <a:off x="8682480" y="165600"/>
            <a:ext cx="2611800" cy="1361520"/>
          </a:xfrm>
          <a:prstGeom prst="rect">
            <a:avLst/>
          </a:prstGeom>
          <a:ln w="0">
            <a:noFill/>
          </a:ln>
          <a:scene3d>
            <a:camera prst="orthographicFront"/>
            <a:lightRig rig="threePt" dir="t"/>
          </a:scene3d>
          <a:sp3d>
            <a:bevelT w="165100" prst="coolSlant"/>
          </a:sp3d>
        </p:spPr>
      </p:pic>
      <p:sp>
        <p:nvSpPr>
          <p:cNvPr id="532" name="CustomShape 3"/>
          <p:cNvSpPr/>
          <p:nvPr/>
        </p:nvSpPr>
        <p:spPr>
          <a:xfrm>
            <a:off x="5348880" y="2944800"/>
            <a:ext cx="1184400" cy="948240"/>
          </a:xfrm>
          <a:prstGeom prst="upArrow">
            <a:avLst>
              <a:gd name="adj1" fmla="val 50000"/>
              <a:gd name="adj2" fmla="val 50000"/>
            </a:avLst>
          </a:prstGeom>
          <a:solidFill>
            <a:schemeClr val="accent1"/>
          </a:solidFill>
          <a:ln w="76200">
            <a:solidFill>
              <a:schemeClr val="bg1"/>
            </a:solidFill>
            <a:round/>
          </a:ln>
          <a:effectLst>
            <a:outerShdw blurRad="40000" dist="23040" dir="5400000" rotWithShape="0">
              <a:srgbClr val="000000">
                <a:alpha val="35000"/>
              </a:srgbClr>
            </a:outerShdw>
          </a:effectLst>
        </p:spPr>
        <p:style>
          <a:lnRef idx="0">
            <a:schemeClr val="accent4"/>
          </a:lnRef>
          <a:fillRef idx="3">
            <a:schemeClr val="accent4"/>
          </a:fillRef>
          <a:effectRef idx="3">
            <a:schemeClr val="accent4"/>
          </a:effectRef>
          <a:fontRef idx="minor"/>
        </p:style>
      </p:sp>
      <p:sp>
        <p:nvSpPr>
          <p:cNvPr id="533" name="CustomShape 4"/>
          <p:cNvSpPr/>
          <p:nvPr/>
        </p:nvSpPr>
        <p:spPr>
          <a:xfrm>
            <a:off x="2190600" y="3297600"/>
            <a:ext cx="1184400" cy="948240"/>
          </a:xfrm>
          <a:prstGeom prst="upArrow">
            <a:avLst>
              <a:gd name="adj1" fmla="val 50000"/>
              <a:gd name="adj2" fmla="val 50000"/>
            </a:avLst>
          </a:prstGeom>
          <a:solidFill>
            <a:schemeClr val="accent1"/>
          </a:solidFill>
          <a:ln w="76200">
            <a:solidFill>
              <a:schemeClr val="bg2"/>
            </a:solidFill>
            <a:round/>
          </a:ln>
          <a:effectLst>
            <a:outerShdw blurRad="40000" dist="23040" dir="5400000" rotWithShape="0">
              <a:srgbClr val="000000">
                <a:alpha val="35000"/>
              </a:srgbClr>
            </a:outerShdw>
          </a:effectLst>
        </p:spPr>
        <p:style>
          <a:lnRef idx="0">
            <a:schemeClr val="accent4"/>
          </a:lnRef>
          <a:fillRef idx="3">
            <a:schemeClr val="accent4"/>
          </a:fillRef>
          <a:effectRef idx="3">
            <a:schemeClr val="accent4"/>
          </a:effectRef>
          <a:fontRef idx="minor"/>
        </p:style>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33"/>
                                        </p:tgtEl>
                                        <p:attrNameLst>
                                          <p:attrName>style.visibility</p:attrName>
                                        </p:attrNameLst>
                                      </p:cBhvr>
                                      <p:to>
                                        <p:strVal val="visible"/>
                                      </p:to>
                                    </p:set>
                                    <p:anim calcmode="lin" valueType="num">
                                      <p:cBhvr additive="repl">
                                        <p:cTn id="7" dur="500" fill="hold"/>
                                        <p:tgtEl>
                                          <p:spTgt spid="533"/>
                                        </p:tgtEl>
                                        <p:attrNameLst>
                                          <p:attrName>ppt_x</p:attrName>
                                        </p:attrNameLst>
                                      </p:cBhvr>
                                      <p:tavLst>
                                        <p:tav tm="0">
                                          <p:val>
                                            <p:strVal val="#ppt_x"/>
                                          </p:val>
                                        </p:tav>
                                        <p:tav tm="100000">
                                          <p:val>
                                            <p:strVal val="#ppt_x"/>
                                          </p:val>
                                        </p:tav>
                                      </p:tavLst>
                                    </p:anim>
                                    <p:anim calcmode="lin" valueType="num">
                                      <p:cBhvr additive="repl">
                                        <p:cTn id="8" dur="500" fill="hold"/>
                                        <p:tgtEl>
                                          <p:spTgt spid="5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28"/>
                                        </p:tgtEl>
                                        <p:attrNameLst>
                                          <p:attrName>style.visibility</p:attrName>
                                        </p:attrNameLst>
                                      </p:cBhvr>
                                      <p:to>
                                        <p:strVal val="visible"/>
                                      </p:to>
                                    </p:set>
                                    <p:animEffect transition="in" filter="barn(inVertical)">
                                      <p:cBhvr additive="repl">
                                        <p:cTn id="13" dur="500"/>
                                        <p:tgtEl>
                                          <p:spTgt spid="52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32"/>
                                        </p:tgtEl>
                                        <p:attrNameLst>
                                          <p:attrName>style.visibility</p:attrName>
                                        </p:attrNameLst>
                                      </p:cBhvr>
                                      <p:to>
                                        <p:strVal val="visible"/>
                                      </p:to>
                                    </p:set>
                                    <p:anim calcmode="lin" valueType="num">
                                      <p:cBhvr additive="repl">
                                        <p:cTn id="18" dur="500" fill="hold"/>
                                        <p:tgtEl>
                                          <p:spTgt spid="532"/>
                                        </p:tgtEl>
                                        <p:attrNameLst>
                                          <p:attrName>ppt_x</p:attrName>
                                        </p:attrNameLst>
                                      </p:cBhvr>
                                      <p:tavLst>
                                        <p:tav tm="0">
                                          <p:val>
                                            <p:strVal val="#ppt_x"/>
                                          </p:val>
                                        </p:tav>
                                        <p:tav tm="100000">
                                          <p:val>
                                            <p:strVal val="#ppt_x"/>
                                          </p:val>
                                        </p:tav>
                                      </p:tavLst>
                                    </p:anim>
                                    <p:anim calcmode="lin" valueType="num">
                                      <p:cBhvr additive="repl">
                                        <p:cTn id="19" dur="500" fill="hold"/>
                                        <p:tgtEl>
                                          <p:spTgt spid="53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30"/>
                                        </p:tgtEl>
                                        <p:attrNameLst>
                                          <p:attrName>style.visibility</p:attrName>
                                        </p:attrNameLst>
                                      </p:cBhvr>
                                      <p:to>
                                        <p:strVal val="visible"/>
                                      </p:to>
                                    </p:set>
                                    <p:animEffect transition="in" filter="barn(inVertical)">
                                      <p:cBhvr additive="repl">
                                        <p:cTn id="24" dur="500"/>
                                        <p:tgtEl>
                                          <p:spTgt spid="530"/>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29"/>
                                        </p:tgtEl>
                                        <p:attrNameLst>
                                          <p:attrName>style.visibility</p:attrName>
                                        </p:attrNameLst>
                                      </p:cBhvr>
                                      <p:to>
                                        <p:strVal val="visible"/>
                                      </p:to>
                                    </p:set>
                                    <p:anim calcmode="lin" valueType="num">
                                      <p:cBhvr additive="repl">
                                        <p:cTn id="29" dur="500" fill="hold"/>
                                        <p:tgtEl>
                                          <p:spTgt spid="529"/>
                                        </p:tgtEl>
                                        <p:attrNameLst>
                                          <p:attrName>ppt_x</p:attrName>
                                        </p:attrNameLst>
                                      </p:cBhvr>
                                      <p:tavLst>
                                        <p:tav tm="0">
                                          <p:val>
                                            <p:strVal val="#ppt_x"/>
                                          </p:val>
                                        </p:tav>
                                        <p:tav tm="100000">
                                          <p:val>
                                            <p:strVal val="#ppt_x"/>
                                          </p:val>
                                        </p:tav>
                                      </p:tavLst>
                                    </p:anim>
                                    <p:anim calcmode="lin" valueType="num">
                                      <p:cBhvr additive="repl">
                                        <p:cTn id="30" dur="500" fill="hold"/>
                                        <p:tgtEl>
                                          <p:spTgt spid="52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531"/>
                                        </p:tgtEl>
                                        <p:attrNameLst>
                                          <p:attrName>style.visibility</p:attrName>
                                        </p:attrNameLst>
                                      </p:cBhvr>
                                      <p:to>
                                        <p:strVal val="visible"/>
                                      </p:to>
                                    </p:set>
                                    <p:animEffect transition="in" filter="barn(inVertical)">
                                      <p:cBhvr additive="repl">
                                        <p:cTn id="35" dur="500"/>
                                        <p:tgtEl>
                                          <p:spTgt spid="5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 name="CustomShape 1"/>
          <p:cNvSpPr/>
          <p:nvPr/>
        </p:nvSpPr>
        <p:spPr>
          <a:xfrm>
            <a:off x="914400" y="152280"/>
            <a:ext cx="10666800" cy="1065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tabLst>
                <a:tab pos="0" algn="l"/>
              </a:tabLst>
            </a:pPr>
            <a:r>
              <a:rPr lang="en-GB" sz="2800" b="0" strike="noStrike" spc="-1" dirty="0">
                <a:solidFill>
                  <a:srgbClr val="000000"/>
                </a:solidFill>
                <a:latin typeface="Arial Black" panose="020B0A04020102020204" pitchFamily="34" charset="0"/>
                <a:ea typeface="DejaVu Sans"/>
              </a:rPr>
              <a:t>Technological Pathways</a:t>
            </a:r>
            <a:endParaRPr lang="en-US" sz="2800" b="0" strike="noStrike" spc="-1" dirty="0">
              <a:latin typeface="Arial Black" panose="020B0A04020102020204" pitchFamily="34" charset="0"/>
            </a:endParaRPr>
          </a:p>
        </p:txBody>
      </p:sp>
      <p:sp>
        <p:nvSpPr>
          <p:cNvPr id="565" name="CustomShape 2"/>
          <p:cNvSpPr/>
          <p:nvPr/>
        </p:nvSpPr>
        <p:spPr>
          <a:xfrm>
            <a:off x="914400" y="1063440"/>
            <a:ext cx="10590840" cy="867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tabLst>
                <a:tab pos="0" algn="l"/>
              </a:tabLst>
            </a:pPr>
            <a:r>
              <a:rPr lang="en-GB" sz="1700" b="1" i="1" strike="noStrike" spc="-1" dirty="0">
                <a:solidFill>
                  <a:srgbClr val="000000"/>
                </a:solidFill>
                <a:latin typeface="Avenir Next LT Pro"/>
                <a:ea typeface="DejaVu Sans"/>
              </a:rPr>
              <a:t>National plans should cover the period to at least 2050 and should aim to equitably reach net zero emissions by 2050 and net negative emissions in the second half of the century.</a:t>
            </a:r>
            <a:endParaRPr lang="en-US" sz="1700" b="1" strike="noStrike" spc="-1" dirty="0">
              <a:latin typeface="Arial"/>
            </a:endParaRPr>
          </a:p>
          <a:p>
            <a:pPr>
              <a:lnSpc>
                <a:spcPct val="100000"/>
              </a:lnSpc>
              <a:tabLst>
                <a:tab pos="0" algn="l"/>
              </a:tabLst>
            </a:pPr>
            <a:endParaRPr lang="en-US" sz="1700" b="0" strike="noStrike" spc="-1" dirty="0">
              <a:latin typeface="Arial"/>
            </a:endParaRPr>
          </a:p>
        </p:txBody>
      </p:sp>
      <p:sp>
        <p:nvSpPr>
          <p:cNvPr id="566" name="CustomShape 3"/>
          <p:cNvSpPr/>
          <p:nvPr/>
        </p:nvSpPr>
        <p:spPr>
          <a:xfrm>
            <a:off x="666000" y="2247480"/>
            <a:ext cx="10971720" cy="4280760"/>
          </a:xfrm>
          <a:prstGeom prst="rect">
            <a:avLst/>
          </a:prstGeom>
          <a:noFill/>
          <a:ln w="76200">
            <a:solidFill>
              <a:schemeClr val="accent1"/>
            </a:solidFill>
            <a:round/>
          </a:ln>
        </p:spPr>
        <p:style>
          <a:lnRef idx="0">
            <a:scrgbClr r="0" g="0" b="0"/>
          </a:lnRef>
          <a:fillRef idx="0">
            <a:scrgbClr r="0" g="0" b="0"/>
          </a:fillRef>
          <a:effectRef idx="0">
            <a:scrgbClr r="0" g="0" b="0"/>
          </a:effectRef>
          <a:fontRef idx="minor"/>
        </p:style>
        <p:txBody>
          <a:bodyPr lIns="90000" tIns="45000" rIns="90000" bIns="45000">
            <a:normAutofit lnSpcReduction="10000"/>
          </a:bodyPr>
          <a:lstStyle/>
          <a:p>
            <a:pPr>
              <a:lnSpc>
                <a:spcPct val="90000"/>
              </a:lnSpc>
              <a:spcBef>
                <a:spcPts val="1001"/>
              </a:spcBef>
              <a:tabLst>
                <a:tab pos="0" algn="l"/>
              </a:tabLst>
            </a:pPr>
            <a:endParaRPr lang="en-US" sz="1800" b="0" strike="noStrike" spc="-1" dirty="0">
              <a:latin typeface="Arial"/>
            </a:endParaRPr>
          </a:p>
          <a:p>
            <a:pPr>
              <a:lnSpc>
                <a:spcPct val="90000"/>
              </a:lnSpc>
              <a:spcBef>
                <a:spcPts val="1001"/>
              </a:spcBef>
              <a:tabLst>
                <a:tab pos="0" algn="l"/>
              </a:tabLst>
            </a:pPr>
            <a:r>
              <a:rPr lang="en-US" sz="2100" b="1" strike="noStrike" spc="-1" dirty="0">
                <a:solidFill>
                  <a:srgbClr val="F5A700"/>
                </a:solidFill>
                <a:latin typeface="Calibri Light"/>
                <a:ea typeface="DejaVu Sans"/>
              </a:rPr>
              <a:t>EC Annual Sustainable Growth Strategy 2021, 17 September 2020</a:t>
            </a:r>
          </a:p>
          <a:p>
            <a:pPr>
              <a:lnSpc>
                <a:spcPct val="90000"/>
              </a:lnSpc>
              <a:spcBef>
                <a:spcPts val="1001"/>
              </a:spcBef>
              <a:tabLst>
                <a:tab pos="0" algn="l"/>
              </a:tabLst>
            </a:pPr>
            <a:r>
              <a:rPr lang="en-US" sz="2100" b="1" strike="noStrike" spc="-1" dirty="0">
                <a:solidFill>
                  <a:srgbClr val="F5A700"/>
                </a:solidFill>
                <a:latin typeface="Calibri Light"/>
                <a:ea typeface="DejaVu Sans"/>
              </a:rPr>
              <a:t>Reforms and Investments to create European flagships:</a:t>
            </a:r>
            <a:endParaRPr lang="en-US" sz="2100" b="0" strike="noStrike" spc="-1" dirty="0">
              <a:latin typeface="Arial"/>
            </a:endParaRPr>
          </a:p>
          <a:p>
            <a:pPr>
              <a:lnSpc>
                <a:spcPct val="90000"/>
              </a:lnSpc>
              <a:spcBef>
                <a:spcPts val="1001"/>
              </a:spcBef>
              <a:tabLst>
                <a:tab pos="0" algn="l"/>
              </a:tabLst>
            </a:pPr>
            <a:endParaRPr lang="en-US" sz="2100" b="0" strike="noStrike" spc="-1" dirty="0">
              <a:latin typeface="Arial"/>
            </a:endParaRPr>
          </a:p>
          <a:p>
            <a:pPr marL="228600" indent="-227880">
              <a:lnSpc>
                <a:spcPct val="90000"/>
              </a:lnSpc>
              <a:spcBef>
                <a:spcPts val="1001"/>
              </a:spcBef>
              <a:buClr>
                <a:srgbClr val="000000"/>
              </a:buClr>
              <a:buFont typeface="Arial"/>
              <a:buChar char="•"/>
              <a:tabLst>
                <a:tab pos="0" algn="l"/>
              </a:tabLst>
            </a:pPr>
            <a:r>
              <a:rPr lang="en-US" sz="1800" b="1" strike="noStrike" spc="-1" dirty="0">
                <a:solidFill>
                  <a:srgbClr val="000000"/>
                </a:solidFill>
                <a:latin typeface="Arial"/>
                <a:ea typeface="DejaVu Sans"/>
              </a:rPr>
              <a:t>Power up</a:t>
            </a:r>
            <a:r>
              <a:rPr lang="en-US" sz="1800" b="0" strike="noStrike" spc="-1" dirty="0">
                <a:solidFill>
                  <a:srgbClr val="000000"/>
                </a:solidFill>
                <a:latin typeface="Arial"/>
                <a:ea typeface="DejaVu Sans"/>
              </a:rPr>
              <a:t>: lay the foundation for </a:t>
            </a:r>
            <a:r>
              <a:rPr lang="en-US" sz="1800" b="1" strike="noStrike" spc="-1" dirty="0">
                <a:solidFill>
                  <a:srgbClr val="000000"/>
                </a:solidFill>
                <a:latin typeface="Arial"/>
                <a:ea typeface="DejaVu Sans"/>
              </a:rPr>
              <a:t>hydrogen</a:t>
            </a:r>
            <a:r>
              <a:rPr lang="en-US" sz="1800" b="0" strike="noStrike" spc="-1" dirty="0">
                <a:solidFill>
                  <a:srgbClr val="000000"/>
                </a:solidFill>
                <a:latin typeface="Arial"/>
                <a:ea typeface="DejaVu Sans"/>
              </a:rPr>
              <a:t> lead markets in Europe and the related investments</a:t>
            </a:r>
            <a:endParaRPr lang="en-US" sz="1800" b="0" strike="noStrike" spc="-1" dirty="0">
              <a:latin typeface="Arial"/>
            </a:endParaRPr>
          </a:p>
          <a:p>
            <a:pPr marL="228600" indent="-227880">
              <a:lnSpc>
                <a:spcPct val="90000"/>
              </a:lnSpc>
              <a:spcBef>
                <a:spcPts val="1001"/>
              </a:spcBef>
              <a:buClr>
                <a:srgbClr val="000000"/>
              </a:buClr>
              <a:buFont typeface="Arial"/>
              <a:buChar char="•"/>
              <a:tabLst>
                <a:tab pos="0" algn="l"/>
              </a:tabLst>
            </a:pPr>
            <a:r>
              <a:rPr lang="en-US" sz="1800" b="1" strike="noStrike" spc="-1" dirty="0">
                <a:solidFill>
                  <a:srgbClr val="000000"/>
                </a:solidFill>
                <a:latin typeface="Arial"/>
                <a:ea typeface="DejaVu Sans"/>
              </a:rPr>
              <a:t>Renovate</a:t>
            </a:r>
            <a:r>
              <a:rPr lang="en-US" sz="1800" b="0" strike="noStrike" spc="-1" dirty="0">
                <a:solidFill>
                  <a:srgbClr val="000000"/>
                </a:solidFill>
                <a:latin typeface="Arial"/>
                <a:ea typeface="DejaVu Sans"/>
              </a:rPr>
              <a:t>: improve the energy and resource efficiency of buildings</a:t>
            </a:r>
            <a:endParaRPr lang="en-US" sz="1800" b="0" strike="noStrike" spc="-1" dirty="0">
              <a:latin typeface="Arial"/>
            </a:endParaRPr>
          </a:p>
          <a:p>
            <a:pPr marL="228600" indent="-227880">
              <a:lnSpc>
                <a:spcPct val="90000"/>
              </a:lnSpc>
              <a:spcBef>
                <a:spcPts val="1001"/>
              </a:spcBef>
              <a:buClr>
                <a:srgbClr val="000000"/>
              </a:buClr>
              <a:buFont typeface="Arial"/>
              <a:buChar char="•"/>
              <a:tabLst>
                <a:tab pos="0" algn="l"/>
              </a:tabLst>
            </a:pPr>
            <a:r>
              <a:rPr lang="en-US" sz="1800" b="1" strike="noStrike" spc="-1" dirty="0">
                <a:solidFill>
                  <a:srgbClr val="000000"/>
                </a:solidFill>
                <a:latin typeface="Arial"/>
                <a:ea typeface="DejaVu Sans"/>
              </a:rPr>
              <a:t>Recharge and Refuel</a:t>
            </a:r>
            <a:r>
              <a:rPr lang="en-US" sz="1800" b="0" strike="noStrike" spc="-1" dirty="0">
                <a:solidFill>
                  <a:srgbClr val="000000"/>
                </a:solidFill>
                <a:latin typeface="Arial"/>
                <a:ea typeface="DejaVu Sans"/>
              </a:rPr>
              <a:t>: promote future-proof clean technologies</a:t>
            </a:r>
            <a:endParaRPr lang="en-US" sz="1800" b="0" strike="noStrike" spc="-1" dirty="0">
              <a:latin typeface="Arial"/>
            </a:endParaRPr>
          </a:p>
          <a:p>
            <a:pPr marL="228600" indent="-227880">
              <a:lnSpc>
                <a:spcPct val="90000"/>
              </a:lnSpc>
              <a:spcBef>
                <a:spcPts val="1001"/>
              </a:spcBef>
              <a:buClr>
                <a:srgbClr val="000000"/>
              </a:buClr>
              <a:buFont typeface="Arial"/>
              <a:buChar char="•"/>
              <a:tabLst>
                <a:tab pos="0" algn="l"/>
              </a:tabLst>
            </a:pPr>
            <a:r>
              <a:rPr lang="en-US" sz="1800" b="1" strike="noStrike" spc="-1" dirty="0">
                <a:solidFill>
                  <a:srgbClr val="000000"/>
                </a:solidFill>
                <a:latin typeface="Arial"/>
                <a:ea typeface="DejaVu Sans"/>
              </a:rPr>
              <a:t>Connect</a:t>
            </a:r>
            <a:r>
              <a:rPr lang="en-US" sz="1800" b="0" strike="noStrike" spc="-1" dirty="0">
                <a:solidFill>
                  <a:srgbClr val="000000"/>
                </a:solidFill>
                <a:latin typeface="Arial"/>
                <a:ea typeface="DejaVu Sans"/>
              </a:rPr>
              <a:t>: provide universal access to rapid broadband services</a:t>
            </a:r>
            <a:endParaRPr lang="en-US" sz="1800" b="0" strike="noStrike" spc="-1" dirty="0">
              <a:latin typeface="Arial"/>
            </a:endParaRPr>
          </a:p>
          <a:p>
            <a:pPr marL="228600" indent="-227880">
              <a:lnSpc>
                <a:spcPct val="90000"/>
              </a:lnSpc>
              <a:spcBef>
                <a:spcPts val="1001"/>
              </a:spcBef>
              <a:buClr>
                <a:srgbClr val="000000"/>
              </a:buClr>
              <a:buFont typeface="Arial"/>
              <a:buChar char="•"/>
              <a:tabLst>
                <a:tab pos="0" algn="l"/>
              </a:tabLst>
            </a:pPr>
            <a:r>
              <a:rPr lang="en-US" sz="1800" b="1" strike="noStrike" spc="-1" dirty="0">
                <a:solidFill>
                  <a:srgbClr val="000000"/>
                </a:solidFill>
                <a:latin typeface="Arial"/>
                <a:ea typeface="DejaVu Sans"/>
              </a:rPr>
              <a:t>Modernize</a:t>
            </a:r>
            <a:r>
              <a:rPr lang="en-US" sz="1800" b="0" strike="noStrike" spc="-1" dirty="0">
                <a:solidFill>
                  <a:srgbClr val="000000"/>
                </a:solidFill>
                <a:latin typeface="Arial"/>
                <a:ea typeface="DejaVu Sans"/>
              </a:rPr>
              <a:t>: EU-ID and key digital public services </a:t>
            </a:r>
            <a:endParaRPr lang="en-US" sz="1800" b="0" strike="noStrike" spc="-1" dirty="0">
              <a:latin typeface="Arial"/>
            </a:endParaRPr>
          </a:p>
          <a:p>
            <a:pPr marL="228600" indent="-227880">
              <a:lnSpc>
                <a:spcPct val="90000"/>
              </a:lnSpc>
              <a:spcBef>
                <a:spcPts val="1001"/>
              </a:spcBef>
              <a:buClr>
                <a:srgbClr val="000000"/>
              </a:buClr>
              <a:buFont typeface="Arial"/>
              <a:buChar char="•"/>
              <a:tabLst>
                <a:tab pos="0" algn="l"/>
              </a:tabLst>
            </a:pPr>
            <a:r>
              <a:rPr lang="en-US" sz="1800" b="1" strike="noStrike" spc="-1" dirty="0">
                <a:solidFill>
                  <a:srgbClr val="000000"/>
                </a:solidFill>
                <a:latin typeface="Arial"/>
                <a:ea typeface="DejaVu Sans"/>
              </a:rPr>
              <a:t>Scale up</a:t>
            </a:r>
            <a:r>
              <a:rPr lang="en-US" sz="1800" b="0" strike="noStrike" spc="-1" dirty="0">
                <a:solidFill>
                  <a:srgbClr val="000000"/>
                </a:solidFill>
                <a:latin typeface="Arial"/>
                <a:ea typeface="DejaVu Sans"/>
              </a:rPr>
              <a:t>: increase cloud capacities and develop powerful, cutting edge, and sustainable processors</a:t>
            </a:r>
            <a:endParaRPr lang="en-US" sz="1800" b="0" strike="noStrike" spc="-1" dirty="0">
              <a:latin typeface="Arial"/>
            </a:endParaRPr>
          </a:p>
          <a:p>
            <a:pPr marL="228600" indent="-227880">
              <a:lnSpc>
                <a:spcPct val="90000"/>
              </a:lnSpc>
              <a:spcBef>
                <a:spcPts val="1001"/>
              </a:spcBef>
              <a:buClr>
                <a:srgbClr val="000000"/>
              </a:buClr>
              <a:buFont typeface="Arial"/>
              <a:buChar char="•"/>
              <a:tabLst>
                <a:tab pos="0" algn="l"/>
              </a:tabLst>
            </a:pPr>
            <a:r>
              <a:rPr lang="en-US" sz="1800" b="1" strike="noStrike" spc="-1" dirty="0">
                <a:solidFill>
                  <a:srgbClr val="000000"/>
                </a:solidFill>
                <a:latin typeface="Arial"/>
                <a:ea typeface="DejaVu Sans"/>
              </a:rPr>
              <a:t>Reskill and Upskill</a:t>
            </a:r>
            <a:r>
              <a:rPr lang="en-US" sz="1800" b="0" strike="noStrike" spc="-1" dirty="0">
                <a:solidFill>
                  <a:srgbClr val="000000"/>
                </a:solidFill>
                <a:latin typeface="Arial"/>
                <a:ea typeface="DejaVu Sans"/>
              </a:rPr>
              <a:t>: focus investments and reforms on digital skills and educational and vocational training for all ages</a:t>
            </a:r>
            <a:endParaRPr lang="en-US" sz="1800" b="0" strike="noStrike" spc="-1" dirty="0">
              <a:latin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2" name="Picture 3" descr="A picture containing sitting, book, table, desk&#10;&#10;Description automatically generated"/>
          <p:cNvPicPr/>
          <p:nvPr/>
        </p:nvPicPr>
        <p:blipFill>
          <a:blip r:embed="rId2"/>
          <a:stretch/>
        </p:blipFill>
        <p:spPr>
          <a:xfrm>
            <a:off x="223200" y="359640"/>
            <a:ext cx="5358600" cy="5989680"/>
          </a:xfrm>
          <a:prstGeom prst="rect">
            <a:avLst/>
          </a:prstGeom>
          <a:ln w="0">
            <a:noFill/>
          </a:ln>
        </p:spPr>
      </p:pic>
      <p:sp>
        <p:nvSpPr>
          <p:cNvPr id="563" name="CustomShape 1"/>
          <p:cNvSpPr/>
          <p:nvPr/>
        </p:nvSpPr>
        <p:spPr>
          <a:xfrm>
            <a:off x="5661000" y="718560"/>
            <a:ext cx="6081840" cy="600018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2400" b="1" strike="noStrike" spc="-1" dirty="0">
                <a:solidFill>
                  <a:schemeClr val="accent1">
                    <a:lumMod val="50000"/>
                  </a:schemeClr>
                </a:solidFill>
                <a:latin typeface="Arial Black" panose="020B0A04020102020204" pitchFamily="34" charset="0"/>
              </a:rPr>
              <a:t>CIRCULAR ECONOMY</a:t>
            </a:r>
          </a:p>
          <a:p>
            <a:pPr marL="285840" indent="-285120">
              <a:lnSpc>
                <a:spcPct val="100000"/>
              </a:lnSpc>
              <a:buClr>
                <a:srgbClr val="0070C0"/>
              </a:buClr>
              <a:buFont typeface="Arial"/>
              <a:buChar char="•"/>
            </a:pPr>
            <a:endParaRPr lang="en-US" sz="2000" b="0" strike="noStrike" spc="-1" dirty="0">
              <a:solidFill>
                <a:srgbClr val="0070C0"/>
              </a:solidFill>
              <a:latin typeface="Arial"/>
              <a:ea typeface="DejaVu Sans"/>
            </a:endParaRPr>
          </a:p>
          <a:p>
            <a:pPr marL="285840" indent="-285120">
              <a:lnSpc>
                <a:spcPct val="100000"/>
              </a:lnSpc>
              <a:buClr>
                <a:srgbClr val="0070C0"/>
              </a:buClr>
              <a:buFont typeface="Arial"/>
              <a:buChar char="•"/>
            </a:pPr>
            <a:r>
              <a:rPr lang="en-US" sz="2000" b="0" strike="noStrike" spc="-1" dirty="0">
                <a:solidFill>
                  <a:srgbClr val="0070C0"/>
                </a:solidFill>
                <a:latin typeface="Arial"/>
                <a:ea typeface="DejaVu Sans"/>
              </a:rPr>
              <a:t>Savings of 600 billion euro for EU Business, 8% of their annual turnover, Relevant for SMEs</a:t>
            </a:r>
            <a:endParaRPr lang="en-US" sz="2000" b="0" strike="noStrike" spc="-1" dirty="0">
              <a:solidFill>
                <a:srgbClr val="0070C0"/>
              </a:solidFill>
              <a:latin typeface="Arial"/>
            </a:endParaRPr>
          </a:p>
          <a:p>
            <a:pPr>
              <a:lnSpc>
                <a:spcPct val="100000"/>
              </a:lnSpc>
            </a:pPr>
            <a:endParaRPr lang="en-US" sz="2000" b="0" strike="noStrike" spc="-1" dirty="0">
              <a:solidFill>
                <a:srgbClr val="0070C0"/>
              </a:solidFill>
              <a:latin typeface="Arial"/>
            </a:endParaRPr>
          </a:p>
          <a:p>
            <a:pPr marL="285840" indent="-285120">
              <a:lnSpc>
                <a:spcPct val="100000"/>
              </a:lnSpc>
              <a:buClr>
                <a:srgbClr val="0070C0"/>
              </a:buClr>
              <a:buFont typeface="Arial"/>
              <a:buChar char="•"/>
            </a:pPr>
            <a:r>
              <a:rPr lang="en-US" sz="2000" b="0" strike="noStrike" spc="-1" dirty="0">
                <a:solidFill>
                  <a:srgbClr val="0070C0"/>
                </a:solidFill>
                <a:latin typeface="Arial"/>
                <a:ea typeface="DejaVu Sans"/>
              </a:rPr>
              <a:t>Creation of 580,000 jobs in innovative design and business models, research, recycling, re-manufacturing and product development</a:t>
            </a:r>
            <a:endParaRPr lang="en-US" sz="2000" b="0" strike="noStrike" spc="-1" dirty="0">
              <a:solidFill>
                <a:srgbClr val="0070C0"/>
              </a:solidFill>
              <a:latin typeface="Arial"/>
            </a:endParaRPr>
          </a:p>
          <a:p>
            <a:pPr>
              <a:lnSpc>
                <a:spcPct val="100000"/>
              </a:lnSpc>
            </a:pPr>
            <a:endParaRPr lang="en-US" sz="2000" b="0" strike="noStrike" spc="-1" dirty="0">
              <a:solidFill>
                <a:srgbClr val="0070C0"/>
              </a:solidFill>
              <a:latin typeface="Arial"/>
            </a:endParaRPr>
          </a:p>
          <a:p>
            <a:pPr marL="285840" indent="-285120">
              <a:lnSpc>
                <a:spcPct val="100000"/>
              </a:lnSpc>
              <a:buClr>
                <a:srgbClr val="09963B"/>
              </a:buClr>
              <a:buFont typeface="Arial"/>
              <a:buChar char="•"/>
            </a:pPr>
            <a:r>
              <a:rPr lang="en-US" sz="2000" b="0" strike="noStrike" spc="-1" dirty="0">
                <a:solidFill>
                  <a:srgbClr val="0070C0"/>
                </a:solidFill>
                <a:latin typeface="Arial"/>
                <a:ea typeface="DejaVu Sans"/>
              </a:rPr>
              <a:t>Reduction of EU carbon emissions by 450 million tones by 2030</a:t>
            </a:r>
            <a:endParaRPr lang="en-US" sz="2000" b="0" strike="noStrike" spc="-1" dirty="0">
              <a:solidFill>
                <a:srgbClr val="0070C0"/>
              </a:solidFill>
              <a:latin typeface="Arial"/>
            </a:endParaRPr>
          </a:p>
          <a:p>
            <a:pPr>
              <a:lnSpc>
                <a:spcPct val="100000"/>
              </a:lnSpc>
            </a:pPr>
            <a:endParaRPr lang="en-US" sz="2000" b="0" strike="noStrike" spc="-1" dirty="0">
              <a:solidFill>
                <a:srgbClr val="0070C0"/>
              </a:solidFill>
              <a:latin typeface="Arial"/>
            </a:endParaRPr>
          </a:p>
          <a:p>
            <a:pPr marL="285840" indent="-285120">
              <a:lnSpc>
                <a:spcPct val="100000"/>
              </a:lnSpc>
              <a:buClr>
                <a:srgbClr val="09963B"/>
              </a:buClr>
              <a:buFont typeface="Arial"/>
              <a:buChar char="•"/>
            </a:pPr>
            <a:r>
              <a:rPr lang="en-US" sz="2000" b="0" strike="noStrike" spc="-1" dirty="0">
                <a:solidFill>
                  <a:srgbClr val="0070C0"/>
                </a:solidFill>
                <a:latin typeface="Arial"/>
                <a:ea typeface="DejaVu Sans"/>
              </a:rPr>
              <a:t>Reducing Environmental Footprint: Optimize waste management will boost recycling and reduce landfill</a:t>
            </a:r>
            <a:endParaRPr lang="en-US" sz="2000" b="0" strike="noStrike" spc="-1" dirty="0">
              <a:solidFill>
                <a:srgbClr val="0070C0"/>
              </a:solidFill>
              <a:latin typeface="Arial"/>
            </a:endParaRPr>
          </a:p>
          <a:p>
            <a:pPr>
              <a:lnSpc>
                <a:spcPct val="100000"/>
              </a:lnSpc>
            </a:pPr>
            <a:endParaRPr lang="en-US" sz="2000" b="0" strike="noStrike" spc="-1" dirty="0">
              <a:solidFill>
                <a:srgbClr val="0070C0"/>
              </a:solidFill>
              <a:latin typeface="Arial"/>
            </a:endParaRPr>
          </a:p>
          <a:p>
            <a:pPr marL="285840" indent="-285120">
              <a:lnSpc>
                <a:spcPct val="100000"/>
              </a:lnSpc>
              <a:buClr>
                <a:srgbClr val="09963B"/>
              </a:buClr>
              <a:buFont typeface="Arial"/>
              <a:buChar char="•"/>
            </a:pPr>
            <a:r>
              <a:rPr lang="en-US" sz="2000" b="0" strike="noStrike" spc="-1" dirty="0">
                <a:solidFill>
                  <a:srgbClr val="0070C0"/>
                </a:solidFill>
                <a:latin typeface="Arial"/>
                <a:ea typeface="DejaVu Sans"/>
              </a:rPr>
              <a:t>Public-Private Partnerships best model for financing the transition to CE.</a:t>
            </a:r>
            <a:endParaRPr lang="en-US" sz="2000" b="0" strike="noStrike" spc="-1" dirty="0">
              <a:solidFill>
                <a:srgbClr val="0070C0"/>
              </a:solidFill>
              <a:latin typeface="Arial"/>
            </a:endParaRPr>
          </a:p>
          <a:p>
            <a:pPr>
              <a:lnSpc>
                <a:spcPct val="100000"/>
              </a:lnSpc>
            </a:pPr>
            <a:endParaRPr lang="en-US" sz="2000" b="0" strike="noStrike" spc="-1" dirty="0">
              <a:latin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56AAE0-B2C5-4FF4-B4FA-B90ECF4DA3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534" y="1402138"/>
            <a:ext cx="4796285" cy="5175504"/>
          </a:xfrm>
          <a:prstGeom prst="rect">
            <a:avLst/>
          </a:prstGeom>
        </p:spPr>
      </p:pic>
      <p:sp>
        <p:nvSpPr>
          <p:cNvPr id="6" name="TextBox 5">
            <a:extLst>
              <a:ext uri="{FF2B5EF4-FFF2-40B4-BE49-F238E27FC236}">
                <a16:creationId xmlns:a16="http://schemas.microsoft.com/office/drawing/2014/main" id="{947D291A-CF5B-41EB-B4D4-2004DCA1AF8A}"/>
              </a:ext>
            </a:extLst>
          </p:cNvPr>
          <p:cNvSpPr txBox="1"/>
          <p:nvPr/>
        </p:nvSpPr>
        <p:spPr>
          <a:xfrm>
            <a:off x="957534" y="201809"/>
            <a:ext cx="10633690" cy="1200329"/>
          </a:xfrm>
          <a:prstGeom prst="rect">
            <a:avLst/>
          </a:prstGeom>
          <a:solidFill>
            <a:schemeClr val="bg2"/>
          </a:solidFill>
        </p:spPr>
        <p:txBody>
          <a:bodyPr wrap="square" rtlCol="0">
            <a:spAutoFit/>
          </a:bodyPr>
          <a:lstStyle/>
          <a:p>
            <a:pPr algn="ctr"/>
            <a:r>
              <a:rPr lang="en-US" sz="3600" dirty="0">
                <a:solidFill>
                  <a:srgbClr val="1F497D"/>
                </a:solidFill>
                <a:latin typeface="Calibri"/>
              </a:rPr>
              <a:t>Measuring Socio-Economic Benefits of CE</a:t>
            </a:r>
          </a:p>
          <a:p>
            <a:pPr algn="ctr"/>
            <a:r>
              <a:rPr lang="en-US" sz="3600" dirty="0">
                <a:solidFill>
                  <a:srgbClr val="1F497D"/>
                </a:solidFill>
                <a:latin typeface="Calibri"/>
              </a:rPr>
              <a:t>Life Cycle Analysis (LCA) and Total Economic Valuation</a:t>
            </a:r>
          </a:p>
        </p:txBody>
      </p:sp>
      <p:pic>
        <p:nvPicPr>
          <p:cNvPr id="2" name="Picture 1">
            <a:extLst>
              <a:ext uri="{FF2B5EF4-FFF2-40B4-BE49-F238E27FC236}">
                <a16:creationId xmlns:a16="http://schemas.microsoft.com/office/drawing/2014/main" id="{F84DBB59-2C84-456D-8463-4C2DB5C7213C}"/>
              </a:ext>
            </a:extLst>
          </p:cNvPr>
          <p:cNvPicPr>
            <a:picLocks noChangeAspect="1"/>
          </p:cNvPicPr>
          <p:nvPr/>
        </p:nvPicPr>
        <p:blipFill>
          <a:blip r:embed="rId3"/>
          <a:stretch>
            <a:fillRect/>
          </a:stretch>
        </p:blipFill>
        <p:spPr>
          <a:xfrm>
            <a:off x="6349043" y="1751162"/>
            <a:ext cx="5242182" cy="3390181"/>
          </a:xfrm>
          <a:prstGeom prst="rect">
            <a:avLst/>
          </a:prstGeom>
        </p:spPr>
      </p:pic>
      <p:pic>
        <p:nvPicPr>
          <p:cNvPr id="3" name="Picture 2">
            <a:extLst>
              <a:ext uri="{FF2B5EF4-FFF2-40B4-BE49-F238E27FC236}">
                <a16:creationId xmlns:a16="http://schemas.microsoft.com/office/drawing/2014/main" id="{691A975E-BCBA-494D-BDDF-E0400359CACE}"/>
              </a:ext>
            </a:extLst>
          </p:cNvPr>
          <p:cNvPicPr>
            <a:picLocks noChangeAspect="1"/>
          </p:cNvPicPr>
          <p:nvPr/>
        </p:nvPicPr>
        <p:blipFill>
          <a:blip r:embed="rId4"/>
          <a:stretch>
            <a:fillRect/>
          </a:stretch>
        </p:blipFill>
        <p:spPr>
          <a:xfrm>
            <a:off x="6274380" y="5072332"/>
            <a:ext cx="3275062" cy="1701708"/>
          </a:xfrm>
          <a:prstGeom prst="rect">
            <a:avLst/>
          </a:prstGeom>
          <a:ln w="28575">
            <a:solidFill>
              <a:schemeClr val="accent2"/>
            </a:solidFill>
          </a:ln>
        </p:spPr>
      </p:pic>
      <p:pic>
        <p:nvPicPr>
          <p:cNvPr id="4" name="Picture 3">
            <a:extLst>
              <a:ext uri="{FF2B5EF4-FFF2-40B4-BE49-F238E27FC236}">
                <a16:creationId xmlns:a16="http://schemas.microsoft.com/office/drawing/2014/main" id="{55B2B23E-6E65-476B-A35E-FB9900032B89}"/>
              </a:ext>
            </a:extLst>
          </p:cNvPr>
          <p:cNvPicPr>
            <a:picLocks noChangeAspect="1"/>
          </p:cNvPicPr>
          <p:nvPr/>
        </p:nvPicPr>
        <p:blipFill>
          <a:blip r:embed="rId5"/>
          <a:stretch>
            <a:fillRect/>
          </a:stretch>
        </p:blipFill>
        <p:spPr>
          <a:xfrm>
            <a:off x="9847655" y="4950888"/>
            <a:ext cx="1944654" cy="1868092"/>
          </a:xfrm>
          <a:prstGeom prst="rect">
            <a:avLst/>
          </a:prstGeom>
        </p:spPr>
      </p:pic>
    </p:spTree>
    <p:extLst>
      <p:ext uri="{BB962C8B-B14F-4D97-AF65-F5344CB8AC3E}">
        <p14:creationId xmlns:p14="http://schemas.microsoft.com/office/powerpoint/2010/main" val="24249739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 name="CustomShape 1"/>
          <p:cNvSpPr/>
          <p:nvPr/>
        </p:nvSpPr>
        <p:spPr>
          <a:xfrm>
            <a:off x="576000" y="1124640"/>
            <a:ext cx="11036160" cy="1832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nSpc>
                <a:spcPct val="90000"/>
              </a:lnSpc>
            </a:pPr>
            <a:r>
              <a:rPr lang="en-US" sz="3600" b="0" strike="noStrike" spc="-1" dirty="0">
                <a:solidFill>
                  <a:srgbClr val="000000"/>
                </a:solidFill>
                <a:latin typeface="Arial Black" panose="020B0A04020102020204" pitchFamily="34" charset="0"/>
                <a:ea typeface="DejaVu Sans"/>
              </a:rPr>
              <a:t>Climate Change Adaptation Infrastructure</a:t>
            </a:r>
            <a:endParaRPr lang="en-US" sz="3600" b="0" strike="noStrike" spc="-1" dirty="0">
              <a:latin typeface="Arial Black" panose="020B0A04020102020204" pitchFamily="34" charset="0"/>
            </a:endParaRPr>
          </a:p>
        </p:txBody>
      </p:sp>
      <p:sp>
        <p:nvSpPr>
          <p:cNvPr id="559" name="CustomShape 2"/>
          <p:cNvSpPr/>
          <p:nvPr/>
        </p:nvSpPr>
        <p:spPr>
          <a:xfrm>
            <a:off x="974520" y="5426280"/>
            <a:ext cx="45000" cy="368640"/>
          </a:xfrm>
          <a:prstGeom prst="rect">
            <a:avLst/>
          </a:prstGeom>
          <a:noFill/>
          <a:ln w="0">
            <a:noFill/>
          </a:ln>
        </p:spPr>
        <p:style>
          <a:lnRef idx="0">
            <a:scrgbClr r="0" g="0" b="0"/>
          </a:lnRef>
          <a:fillRef idx="0">
            <a:scrgbClr r="0" g="0" b="0"/>
          </a:fillRef>
          <a:effectRef idx="0">
            <a:scrgbClr r="0" g="0" b="0"/>
          </a:effectRef>
          <a:fontRef idx="minor"/>
        </p:style>
      </p:sp>
      <p:sp>
        <p:nvSpPr>
          <p:cNvPr id="560" name="CustomShape 3"/>
          <p:cNvSpPr/>
          <p:nvPr/>
        </p:nvSpPr>
        <p:spPr>
          <a:xfrm>
            <a:off x="0" y="3354840"/>
            <a:ext cx="11795040" cy="3308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marL="743040" lvl="1" indent="-285120" algn="just">
              <a:lnSpc>
                <a:spcPct val="120000"/>
              </a:lnSpc>
              <a:buClr>
                <a:srgbClr val="000000"/>
              </a:buClr>
              <a:buFont typeface="Avenir Next LT Pro"/>
              <a:buAutoNum type="arabicPeriod"/>
            </a:pPr>
            <a:r>
              <a:rPr lang="en-GB" sz="2000" b="0" strike="noStrike" spc="-1">
                <a:solidFill>
                  <a:srgbClr val="000000"/>
                </a:solidFill>
                <a:latin typeface="Calibri Light"/>
                <a:ea typeface="DejaVu Sans"/>
              </a:rPr>
              <a:t>Adaptation programmes (early warning systems, making infrastructure resilient, improving dryland agriculture, or managing water resources) </a:t>
            </a:r>
            <a:r>
              <a:rPr lang="en-GB" sz="2000" b="1" strike="noStrike" spc="-1">
                <a:solidFill>
                  <a:srgbClr val="000000"/>
                </a:solidFill>
                <a:latin typeface="Calibri Light"/>
                <a:ea typeface="DejaVu Sans"/>
              </a:rPr>
              <a:t>generate a triple dividend</a:t>
            </a:r>
            <a:r>
              <a:rPr lang="en-GB" sz="2000" b="0" strike="noStrike" spc="-1">
                <a:solidFill>
                  <a:srgbClr val="000000"/>
                </a:solidFill>
                <a:latin typeface="Calibri Light"/>
                <a:ea typeface="DejaVu Sans"/>
              </a:rPr>
              <a:t>: avoided losses due to climate change, economic benefits from the investment programmes and social and environmental benefits.</a:t>
            </a:r>
            <a:endParaRPr lang="en-US" sz="2000" b="0" strike="noStrike" spc="-1">
              <a:latin typeface="Arial"/>
            </a:endParaRPr>
          </a:p>
          <a:p>
            <a:pPr algn="just">
              <a:lnSpc>
                <a:spcPct val="120000"/>
              </a:lnSpc>
            </a:pPr>
            <a:endParaRPr lang="en-US" sz="2000" b="0" strike="noStrike" spc="-1">
              <a:latin typeface="Arial"/>
            </a:endParaRPr>
          </a:p>
          <a:p>
            <a:pPr marL="743040" lvl="1" indent="-285120" algn="just">
              <a:lnSpc>
                <a:spcPct val="120000"/>
              </a:lnSpc>
              <a:buClr>
                <a:srgbClr val="000000"/>
              </a:buClr>
              <a:buFont typeface="Avenir Next LT Pro"/>
              <a:buAutoNum type="arabicPeriod"/>
            </a:pPr>
            <a:r>
              <a:rPr lang="en-GB" sz="2000" b="1" strike="noStrike" spc="-1">
                <a:solidFill>
                  <a:srgbClr val="000000"/>
                </a:solidFill>
                <a:latin typeface="Calibri Light"/>
                <a:ea typeface="Times New Roman"/>
              </a:rPr>
              <a:t>Vulnerability indexes (VIs)</a:t>
            </a:r>
            <a:r>
              <a:rPr lang="en-GB" sz="2000" b="0" strike="noStrike" spc="-1">
                <a:solidFill>
                  <a:srgbClr val="000000"/>
                </a:solidFill>
                <a:latin typeface="Calibri Light"/>
                <a:ea typeface="Times New Roman"/>
              </a:rPr>
              <a:t> should be developed: geographical/regional vulnerability; sectoral/economic vulnerability; and social vulnerability.</a:t>
            </a:r>
            <a:endParaRPr lang="en-US" sz="2000" b="0" strike="noStrike" spc="-1">
              <a:latin typeface="Arial"/>
            </a:endParaRPr>
          </a:p>
          <a:p>
            <a:pPr algn="just">
              <a:lnSpc>
                <a:spcPct val="120000"/>
              </a:lnSpc>
            </a:pPr>
            <a:endParaRPr lang="en-US" sz="2000" b="0" strike="noStrike" spc="-1">
              <a:latin typeface="Arial"/>
            </a:endParaRPr>
          </a:p>
          <a:p>
            <a:pPr marL="743040" lvl="1" indent="-285120" algn="just">
              <a:lnSpc>
                <a:spcPct val="120000"/>
              </a:lnSpc>
              <a:buClr>
                <a:srgbClr val="000000"/>
              </a:buClr>
              <a:buFont typeface="Avenir Next LT Pro"/>
              <a:buAutoNum type="arabicPeriod"/>
            </a:pPr>
            <a:r>
              <a:rPr lang="en-GB" sz="2000" b="1" strike="noStrike" spc="-1">
                <a:solidFill>
                  <a:srgbClr val="000000"/>
                </a:solidFill>
                <a:latin typeface="Calibri Light"/>
                <a:ea typeface="Times New Roman"/>
              </a:rPr>
              <a:t>Just Transition (Mitigation &amp; Adaptation) Fund</a:t>
            </a:r>
            <a:endParaRPr lang="en-US" sz="2000" b="0" strike="noStrike" spc="-1">
              <a:latin typeface="Arial"/>
            </a:endParaRPr>
          </a:p>
          <a:p>
            <a:pPr marL="457200" algn="just">
              <a:lnSpc>
                <a:spcPct val="120000"/>
              </a:lnSpc>
            </a:pPr>
            <a:endParaRPr lang="en-US" sz="2000" b="0" strike="noStrike" spc="-1">
              <a:latin typeface="Arial"/>
            </a:endParaRPr>
          </a:p>
        </p:txBody>
      </p:sp>
      <p:pic>
        <p:nvPicPr>
          <p:cNvPr id="561" name="Picture 2"/>
          <p:cNvPicPr/>
          <p:nvPr/>
        </p:nvPicPr>
        <p:blipFill>
          <a:blip r:embed="rId3"/>
          <a:stretch/>
        </p:blipFill>
        <p:spPr>
          <a:xfrm>
            <a:off x="2206080" y="331309"/>
            <a:ext cx="8272800" cy="1633680"/>
          </a:xfrm>
          <a:prstGeom prst="rect">
            <a:avLst/>
          </a:prstGeom>
          <a:ln w="0">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 name="CustomShape 1"/>
          <p:cNvSpPr/>
          <p:nvPr/>
        </p:nvSpPr>
        <p:spPr>
          <a:xfrm>
            <a:off x="1090800" y="291240"/>
            <a:ext cx="10167480" cy="7034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rmAutofit/>
          </a:bodyPr>
          <a:lstStyle/>
          <a:p>
            <a:pPr>
              <a:lnSpc>
                <a:spcPct val="90000"/>
              </a:lnSpc>
            </a:pPr>
            <a:r>
              <a:rPr lang="en-US" sz="2800" b="1" strike="noStrike" spc="-1">
                <a:solidFill>
                  <a:srgbClr val="000000"/>
                </a:solidFill>
                <a:latin typeface="Arial"/>
                <a:ea typeface="DejaVu Sans"/>
              </a:rPr>
              <a:t>Efficiency-Equity-Sustainable Finance</a:t>
            </a:r>
            <a:endParaRPr lang="en-US" sz="2800" b="0" strike="noStrike" spc="-1">
              <a:latin typeface="Arial"/>
            </a:endParaRPr>
          </a:p>
        </p:txBody>
      </p:sp>
      <p:pic>
        <p:nvPicPr>
          <p:cNvPr id="568" name="Picture 6"/>
          <p:cNvPicPr/>
          <p:nvPr/>
        </p:nvPicPr>
        <p:blipFill>
          <a:blip r:embed="rId3"/>
          <a:srcRect t="51376" b="19230"/>
          <a:stretch/>
        </p:blipFill>
        <p:spPr>
          <a:xfrm>
            <a:off x="805680" y="1453680"/>
            <a:ext cx="4465800" cy="1249920"/>
          </a:xfrm>
          <a:prstGeom prst="rect">
            <a:avLst/>
          </a:prstGeom>
          <a:ln w="0">
            <a:noFill/>
          </a:ln>
        </p:spPr>
      </p:pic>
      <p:pic>
        <p:nvPicPr>
          <p:cNvPr id="569" name="Picture 9"/>
          <p:cNvPicPr/>
          <p:nvPr/>
        </p:nvPicPr>
        <p:blipFill>
          <a:blip r:embed="rId4"/>
          <a:stretch/>
        </p:blipFill>
        <p:spPr>
          <a:xfrm>
            <a:off x="5907600" y="1949040"/>
            <a:ext cx="5787000" cy="4565880"/>
          </a:xfrm>
          <a:prstGeom prst="rect">
            <a:avLst/>
          </a:prstGeom>
          <a:ln w="0">
            <a:noFill/>
          </a:ln>
        </p:spPr>
      </p:pic>
      <p:sp>
        <p:nvSpPr>
          <p:cNvPr id="570" name="CustomShape 2"/>
          <p:cNvSpPr/>
          <p:nvPr/>
        </p:nvSpPr>
        <p:spPr>
          <a:xfrm>
            <a:off x="805680" y="3059640"/>
            <a:ext cx="4465800" cy="3217680"/>
          </a:xfrm>
          <a:prstGeom prst="rect">
            <a:avLst/>
          </a:prstGeom>
          <a:solidFill>
            <a:srgbClr val="FFFFFF">
              <a:alpha val="80000"/>
            </a:srgbClr>
          </a:solidFill>
          <a:ln w="0">
            <a:noFill/>
          </a:ln>
        </p:spPr>
        <p:style>
          <a:lnRef idx="0">
            <a:scrgbClr r="0" g="0" b="0"/>
          </a:lnRef>
          <a:fillRef idx="0">
            <a:scrgbClr r="0" g="0" b="0"/>
          </a:fillRef>
          <a:effectRef idx="0">
            <a:scrgbClr r="0" g="0" b="0"/>
          </a:effectRef>
          <a:fontRef idx="minor"/>
        </p:style>
        <p:txBody>
          <a:bodyPr lIns="0" tIns="0" rIns="0" bIns="0">
            <a:normAutofit/>
          </a:bodyPr>
          <a:lstStyle/>
          <a:p>
            <a:pPr>
              <a:lnSpc>
                <a:spcPct val="90000"/>
              </a:lnSpc>
              <a:spcBef>
                <a:spcPts val="1001"/>
              </a:spcBef>
              <a:tabLst>
                <a:tab pos="0" algn="l"/>
              </a:tabLst>
            </a:pPr>
            <a:r>
              <a:rPr lang="en-US" sz="2000" b="0" strike="noStrike" spc="-1">
                <a:solidFill>
                  <a:srgbClr val="000000"/>
                </a:solidFill>
                <a:latin typeface="Calibri Light"/>
                <a:ea typeface="DejaVu Sans"/>
              </a:rPr>
              <a:t>Measures to counterbalance the regressive effects of decarbonization policies:</a:t>
            </a:r>
            <a:endParaRPr lang="en-US" sz="2000" b="0" strike="noStrike" spc="-1">
              <a:latin typeface="Arial"/>
            </a:endParaRPr>
          </a:p>
          <a:p>
            <a:pPr marL="228600" indent="-227880">
              <a:lnSpc>
                <a:spcPct val="90000"/>
              </a:lnSpc>
              <a:spcBef>
                <a:spcPts val="1001"/>
              </a:spcBef>
              <a:buClr>
                <a:srgbClr val="000000"/>
              </a:buClr>
              <a:buFont typeface="Arial"/>
              <a:buChar char="•"/>
              <a:tabLst>
                <a:tab pos="0" algn="l"/>
              </a:tabLst>
            </a:pPr>
            <a:r>
              <a:rPr lang="en-US" sz="2000" b="0" strike="noStrike" spc="-1">
                <a:solidFill>
                  <a:srgbClr val="000000"/>
                </a:solidFill>
                <a:latin typeface="Calibri Light"/>
                <a:ea typeface="DejaVu Sans"/>
              </a:rPr>
              <a:t>Lump-sum transfers</a:t>
            </a:r>
            <a:endParaRPr lang="en-US" sz="2000" b="0" strike="noStrike" spc="-1">
              <a:latin typeface="Arial"/>
            </a:endParaRPr>
          </a:p>
          <a:p>
            <a:pPr marL="228600" indent="-227880">
              <a:lnSpc>
                <a:spcPct val="90000"/>
              </a:lnSpc>
              <a:spcBef>
                <a:spcPts val="1001"/>
              </a:spcBef>
              <a:buClr>
                <a:srgbClr val="000000"/>
              </a:buClr>
              <a:buFont typeface="Arial"/>
              <a:buChar char="•"/>
              <a:tabLst>
                <a:tab pos="0" algn="l"/>
              </a:tabLst>
            </a:pPr>
            <a:r>
              <a:rPr lang="en-US" sz="2000" b="0" strike="noStrike" spc="-1">
                <a:solidFill>
                  <a:srgbClr val="000000"/>
                </a:solidFill>
                <a:latin typeface="Calibri Light"/>
                <a:ea typeface="DejaVu Sans"/>
              </a:rPr>
              <a:t>Reduction in income tax/ VAT or electricity tax</a:t>
            </a:r>
            <a:endParaRPr lang="en-US" sz="2000" b="0" strike="noStrike" spc="-1">
              <a:latin typeface="Arial"/>
            </a:endParaRPr>
          </a:p>
          <a:p>
            <a:pPr marL="228600" indent="-227880">
              <a:lnSpc>
                <a:spcPct val="90000"/>
              </a:lnSpc>
              <a:spcBef>
                <a:spcPts val="1001"/>
              </a:spcBef>
              <a:buClr>
                <a:srgbClr val="000000"/>
              </a:buClr>
              <a:buFont typeface="Arial"/>
              <a:buChar char="•"/>
              <a:tabLst>
                <a:tab pos="0" algn="l"/>
              </a:tabLst>
            </a:pPr>
            <a:r>
              <a:rPr lang="en-US" sz="2000" b="0" strike="noStrike" spc="-1">
                <a:solidFill>
                  <a:srgbClr val="000000"/>
                </a:solidFill>
                <a:latin typeface="Calibri Light"/>
                <a:ea typeface="DejaVu Sans"/>
              </a:rPr>
              <a:t>Targeted energy efficiency measures</a:t>
            </a:r>
            <a:endParaRPr lang="en-US" sz="2000" b="0" strike="noStrike" spc="-1">
              <a:latin typeface="Arial"/>
            </a:endParaRPr>
          </a:p>
          <a:p>
            <a:pPr marL="228600" indent="-227880">
              <a:lnSpc>
                <a:spcPct val="90000"/>
              </a:lnSpc>
              <a:spcBef>
                <a:spcPts val="1001"/>
              </a:spcBef>
              <a:buClr>
                <a:srgbClr val="000000"/>
              </a:buClr>
              <a:buFont typeface="Arial"/>
              <a:buChar char="•"/>
              <a:tabLst>
                <a:tab pos="0" algn="l"/>
              </a:tabLst>
            </a:pPr>
            <a:r>
              <a:rPr lang="en-US" sz="2000" b="0" strike="noStrike" spc="-1">
                <a:solidFill>
                  <a:srgbClr val="000000"/>
                </a:solidFill>
                <a:latin typeface="Calibri Light"/>
                <a:ea typeface="DejaVu Sans"/>
              </a:rPr>
              <a:t>Job retraining programs</a:t>
            </a:r>
            <a:endParaRPr lang="en-US" sz="2000" b="0" strike="noStrike" spc="-1">
              <a:latin typeface="Arial"/>
            </a:endParaRPr>
          </a:p>
          <a:p>
            <a:pPr marL="228600" indent="-227880">
              <a:lnSpc>
                <a:spcPct val="90000"/>
              </a:lnSpc>
              <a:spcBef>
                <a:spcPts val="1001"/>
              </a:spcBef>
              <a:buClr>
                <a:srgbClr val="000000"/>
              </a:buClr>
              <a:buFont typeface="Arial"/>
              <a:buChar char="•"/>
              <a:tabLst>
                <a:tab pos="0" algn="l"/>
              </a:tabLst>
            </a:pPr>
            <a:r>
              <a:rPr lang="en-US" sz="2000" b="0" strike="noStrike" spc="-1">
                <a:solidFill>
                  <a:srgbClr val="000000"/>
                </a:solidFill>
                <a:latin typeface="Calibri Light"/>
                <a:ea typeface="DejaVu Sans"/>
              </a:rPr>
              <a:t>Compensation funds for low-income groups</a:t>
            </a:r>
            <a:endParaRPr lang="en-US" sz="2000" b="0" strike="noStrike" spc="-1">
              <a:latin typeface="Arial"/>
            </a:endParaRPr>
          </a:p>
        </p:txBody>
      </p:sp>
      <p:pic>
        <p:nvPicPr>
          <p:cNvPr id="571" name="Picture 2"/>
          <p:cNvPicPr/>
          <p:nvPr/>
        </p:nvPicPr>
        <p:blipFill>
          <a:blip r:embed="rId5"/>
          <a:stretch/>
        </p:blipFill>
        <p:spPr>
          <a:xfrm>
            <a:off x="9441360" y="127440"/>
            <a:ext cx="2139480" cy="1734840"/>
          </a:xfrm>
          <a:prstGeom prst="rect">
            <a:avLst/>
          </a:prstGeom>
          <a:ln w="0">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5" name="Picture 2"/>
          <p:cNvPicPr/>
          <p:nvPr/>
        </p:nvPicPr>
        <p:blipFill>
          <a:blip r:embed="rId2"/>
          <a:stretch/>
        </p:blipFill>
        <p:spPr>
          <a:xfrm>
            <a:off x="4541520" y="2969703"/>
            <a:ext cx="6270412" cy="3852168"/>
          </a:xfrm>
          <a:prstGeom prst="rect">
            <a:avLst/>
          </a:prstGeom>
          <a:ln w="0">
            <a:noFill/>
          </a:ln>
        </p:spPr>
      </p:pic>
      <p:pic>
        <p:nvPicPr>
          <p:cNvPr id="2" name="Picture 1">
            <a:extLst>
              <a:ext uri="{FF2B5EF4-FFF2-40B4-BE49-F238E27FC236}">
                <a16:creationId xmlns:a16="http://schemas.microsoft.com/office/drawing/2014/main" id="{266D0063-A47D-49CF-9DBC-3B624C3C7B97}"/>
              </a:ext>
            </a:extLst>
          </p:cNvPr>
          <p:cNvPicPr>
            <a:picLocks noChangeAspect="1"/>
          </p:cNvPicPr>
          <p:nvPr/>
        </p:nvPicPr>
        <p:blipFill>
          <a:blip r:embed="rId3"/>
          <a:stretch>
            <a:fillRect/>
          </a:stretch>
        </p:blipFill>
        <p:spPr>
          <a:xfrm>
            <a:off x="2133599" y="188695"/>
            <a:ext cx="9135533" cy="2486938"/>
          </a:xfrm>
          <a:prstGeom prst="rect">
            <a:avLst/>
          </a:prstGeom>
        </p:spPr>
      </p:pic>
      <p:pic>
        <p:nvPicPr>
          <p:cNvPr id="4" name="Picture 3">
            <a:extLst>
              <a:ext uri="{FF2B5EF4-FFF2-40B4-BE49-F238E27FC236}">
                <a16:creationId xmlns:a16="http://schemas.microsoft.com/office/drawing/2014/main" id="{3DBCC8B4-B178-4424-A232-3FDFA8A6D984}"/>
              </a:ext>
            </a:extLst>
          </p:cNvPr>
          <p:cNvPicPr>
            <a:picLocks noChangeAspect="1"/>
          </p:cNvPicPr>
          <p:nvPr/>
        </p:nvPicPr>
        <p:blipFill>
          <a:blip r:embed="rId4"/>
          <a:stretch>
            <a:fillRect/>
          </a:stretch>
        </p:blipFill>
        <p:spPr>
          <a:xfrm>
            <a:off x="584200" y="3428999"/>
            <a:ext cx="2091267" cy="3240305"/>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02" name="Picture 3" descr="Graphical user interface, application&#10;&#10;Description automatically generated"/>
          <p:cNvPicPr/>
          <p:nvPr/>
        </p:nvPicPr>
        <p:blipFill>
          <a:blip r:embed="rId2"/>
          <a:stretch/>
        </p:blipFill>
        <p:spPr>
          <a:xfrm>
            <a:off x="2300400" y="294840"/>
            <a:ext cx="7590600" cy="6267600"/>
          </a:xfrm>
          <a:prstGeom prst="rect">
            <a:avLst/>
          </a:prstGeom>
          <a:ln w="0">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3" name="Picture 1" descr="page1image29945840"/>
          <p:cNvPicPr/>
          <p:nvPr/>
        </p:nvPicPr>
        <p:blipFill>
          <a:blip r:embed="rId2"/>
          <a:srcRect b="46963"/>
          <a:stretch/>
        </p:blipFill>
        <p:spPr>
          <a:xfrm>
            <a:off x="360" y="0"/>
            <a:ext cx="12190680" cy="6856560"/>
          </a:xfrm>
          <a:prstGeom prst="rect">
            <a:avLst/>
          </a:prstGeom>
          <a:ln w="0">
            <a:noFill/>
          </a:ln>
        </p:spPr>
      </p:pic>
      <p:pic>
        <p:nvPicPr>
          <p:cNvPr id="604" name="Picture 4" descr="A picture containing drawing, clock&#10;&#10;Description automatically generated"/>
          <p:cNvPicPr/>
          <p:nvPr/>
        </p:nvPicPr>
        <p:blipFill>
          <a:blip r:embed="rId3"/>
          <a:stretch/>
        </p:blipFill>
        <p:spPr>
          <a:xfrm>
            <a:off x="311760" y="365040"/>
            <a:ext cx="3036240" cy="1120320"/>
          </a:xfrm>
          <a:prstGeom prst="rect">
            <a:avLst/>
          </a:prstGeom>
          <a:ln w="0">
            <a:noFill/>
          </a:ln>
        </p:spPr>
      </p:pic>
      <p:sp>
        <p:nvSpPr>
          <p:cNvPr id="605" name="CustomShape 1"/>
          <p:cNvSpPr/>
          <p:nvPr/>
        </p:nvSpPr>
        <p:spPr>
          <a:xfrm>
            <a:off x="2460240" y="2394360"/>
            <a:ext cx="7270560" cy="577440"/>
          </a:xfrm>
          <a:prstGeom prst="rect">
            <a:avLst/>
          </a:prstGeom>
          <a:solidFill>
            <a:schemeClr val="bg2"/>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tabLst>
                <a:tab pos="0" algn="l"/>
              </a:tabLst>
            </a:pPr>
            <a:r>
              <a:rPr lang="en-US" sz="3200" b="1" strike="noStrike" spc="-1">
                <a:solidFill>
                  <a:srgbClr val="002060"/>
                </a:solidFill>
                <a:latin typeface="Calibri"/>
                <a:ea typeface="DejaVu Sans"/>
              </a:rPr>
              <a:t>Cluster for Sustainability Transition</a:t>
            </a:r>
            <a:endParaRPr lang="en-US" sz="3200" b="0" strike="noStrike" spc="-1">
              <a:latin typeface="Arial"/>
            </a:endParaRPr>
          </a:p>
        </p:txBody>
      </p:sp>
      <p:sp>
        <p:nvSpPr>
          <p:cNvPr id="606" name="CustomShape 2"/>
          <p:cNvSpPr/>
          <p:nvPr/>
        </p:nvSpPr>
        <p:spPr>
          <a:xfrm>
            <a:off x="1082880" y="3472560"/>
            <a:ext cx="10141920" cy="191916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tabLst>
                <a:tab pos="0" algn="l"/>
              </a:tabLst>
            </a:pPr>
            <a:endParaRPr lang="en-US" sz="1800" b="0" strike="noStrike" spc="-1">
              <a:latin typeface="Arial"/>
            </a:endParaRPr>
          </a:p>
          <a:p>
            <a:pPr algn="ctr">
              <a:lnSpc>
                <a:spcPct val="100000"/>
              </a:lnSpc>
              <a:tabLst>
                <a:tab pos="0" algn="l"/>
              </a:tabLst>
            </a:pPr>
            <a:r>
              <a:rPr lang="en-US" sz="2400" b="1" strike="noStrike" spc="-1">
                <a:solidFill>
                  <a:srgbClr val="002060"/>
                </a:solidFill>
                <a:latin typeface="Titillium Light"/>
                <a:ea typeface="DejaVu Sans"/>
              </a:rPr>
              <a:t>Transforming Research and  Innovation into Climate Action</a:t>
            </a:r>
            <a:endParaRPr lang="en-US" sz="2400" b="0" strike="noStrike" spc="-1">
              <a:latin typeface="Arial"/>
            </a:endParaRPr>
          </a:p>
          <a:p>
            <a:pPr algn="ctr">
              <a:lnSpc>
                <a:spcPct val="100000"/>
              </a:lnSpc>
              <a:tabLst>
                <a:tab pos="0" algn="l"/>
              </a:tabLst>
            </a:pPr>
            <a:endParaRPr lang="en-US" sz="2400" b="0" strike="noStrike" spc="-1">
              <a:latin typeface="Arial"/>
            </a:endParaRPr>
          </a:p>
          <a:p>
            <a:pPr algn="ctr">
              <a:lnSpc>
                <a:spcPct val="100000"/>
              </a:lnSpc>
              <a:tabLst>
                <a:tab pos="0" algn="l"/>
              </a:tabLst>
            </a:pPr>
            <a:r>
              <a:rPr lang="en-US" sz="2400" b="1" strike="noStrike" spc="-1">
                <a:solidFill>
                  <a:srgbClr val="002060"/>
                </a:solidFill>
                <a:latin typeface="Titillium Light"/>
                <a:ea typeface="DejaVu Sans"/>
              </a:rPr>
              <a:t>Director: Professor Phoebe Koundouri</a:t>
            </a:r>
            <a:endParaRPr lang="en-US" sz="2400" b="0" strike="noStrike" spc="-1">
              <a:latin typeface="Arial"/>
            </a:endParaRPr>
          </a:p>
          <a:p>
            <a:pPr algn="ctr">
              <a:lnSpc>
                <a:spcPct val="100000"/>
              </a:lnSpc>
              <a:tabLst>
                <a:tab pos="0" algn="l"/>
              </a:tabLst>
            </a:pPr>
            <a:endParaRPr lang="en-US" sz="2400" b="0" strike="noStrike" spc="-1">
              <a:latin typeface="Arial"/>
            </a:endParaRPr>
          </a:p>
        </p:txBody>
      </p:sp>
      <p:pic>
        <p:nvPicPr>
          <p:cNvPr id="607" name="Picture 6"/>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Lst>
          </a:blip>
          <a:stretch/>
        </p:blipFill>
        <p:spPr>
          <a:xfrm>
            <a:off x="9453240" y="134280"/>
            <a:ext cx="2426040" cy="1387800"/>
          </a:xfrm>
          <a:prstGeom prst="rect">
            <a:avLst/>
          </a:prstGeom>
          <a:ln w="0">
            <a:noFill/>
          </a:ln>
        </p:spPr>
      </p:pic>
      <p:pic>
        <p:nvPicPr>
          <p:cNvPr id="608" name="Picture 7"/>
          <p:cNvPicPr/>
          <p:nvPr/>
        </p:nvPicPr>
        <p:blipFill>
          <a:blip r:embed="rId6"/>
          <a:stretch/>
        </p:blipFill>
        <p:spPr>
          <a:xfrm>
            <a:off x="4152960" y="374400"/>
            <a:ext cx="4295160" cy="1065960"/>
          </a:xfrm>
          <a:prstGeom prst="rect">
            <a:avLst/>
          </a:prstGeom>
          <a:ln w="0">
            <a:noFill/>
          </a:ln>
        </p:spPr>
      </p:pic>
    </p:spTree>
  </p:cSld>
  <p:clrMapOvr>
    <a:masterClrMapping/>
  </p:clrMapOvr>
  <p:timing>
    <p:tnLst>
      <p:par>
        <p:cTn id="1" dur="indefinite" restart="never" nodeType="tmRoot">
          <p:childTnLst>
            <p:seq>
              <p:cTn id="2" restart="whenNotActive" fill="hold" nodeType="interactiveSeq">
                <p:stCondLst>
                  <p:cond delay="indefinite"/>
                  <p:cond evt="onBegin" delay="0">
                    <p:tn val="1"/>
                  </p:cond>
                </p:stCondLst>
                <p:childTnLst>
                  <p:par>
                    <p:cTn id="3" fill="hold">
                      <p:stCondLst>
                        <p:cond delay="indefinite"/>
                        <p:cond evt="onBegin" delay="0">
                          <p:tn val="1"/>
                        </p:cond>
                      </p:stCondLst>
                      <p:childTnLst>
                        <p:par>
                          <p:cTn id="4" fill="hold">
                            <p:stCondLst>
                              <p:cond delay="0"/>
                            </p:stCondLst>
                            <p:childTnLst>
                              <p:par>
                                <p:cTn id="5" presetClass="path" fill="hold" nodeType="clickEffect">
                                  <p:stCondLst>
                                    <p:cond delay="0"/>
                                  </p:stCondLst>
                                  <p:childTnLst>
                                    <p:animMotion origin="layout" path="M 0 0 L 0.10527 -0.01716 E">
                                      <p:cBhvr>
                                        <p:cTn id="6" dur="30000" fill="hold"/>
                                        <p:tgtEl>
                                          <p:spTgt spid="603"/>
                                        </p:tgtEl>
                                        <p:attrNameLst>
                                          <p:attrName>ppt_x</p:attrName>
                                          <p:attrName>ppt_y</p:attrName>
                                        </p:attrNameLst>
                                      </p:cBhvr>
                                    </p:animMotion>
                                  </p:childTnLst>
                                </p:cTn>
                              </p:par>
                              <p:par>
                                <p:cTn id="7" presetID="6" presetClass="emph" fill="hold" nodeType="withEffect">
                                  <p:stCondLst>
                                    <p:cond delay="0"/>
                                  </p:stCondLst>
                                  <p:childTnLst>
                                    <p:animScale>
                                      <p:cBhvr>
                                        <p:cTn id="8" dur="30000" fill="hold"/>
                                        <p:tgtEl>
                                          <p:spTgt spid="603"/>
                                        </p:tgtEl>
                                      </p:cBhvr>
                                      <p:by x="150000" y="150000"/>
                                    </p:animScale>
                                  </p:childTnLst>
                                </p:cTn>
                              </p:par>
                            </p:childTnLst>
                          </p:cTn>
                        </p:par>
                        <p:par>
                          <p:cTn id="9" fill="hold">
                            <p:stCondLst>
                              <p:cond delay="30000"/>
                            </p:stCondLst>
                            <p:childTnLst>
                              <p:par>
                                <p:cTn id="10" presetClass="path" fill="hold" nodeType="afterEffect">
                                  <p:stCondLst>
                                    <p:cond delay="5000"/>
                                  </p:stCondLst>
                                  <p:childTnLst>
                                    <p:animMotion origin="layout" path="M 0.10527 -0.01716 L 0 0 E">
                                      <p:cBhvr>
                                        <p:cTn id="11" dur="30000" fill="hold"/>
                                        <p:tgtEl>
                                          <p:spTgt spid="603"/>
                                        </p:tgtEl>
                                        <p:attrNameLst>
                                          <p:attrName>ppt_x</p:attrName>
                                          <p:attrName>ppt_y</p:attrName>
                                        </p:attrNameLst>
                                      </p:cBhvr>
                                    </p:animMotion>
                                  </p:childTnLst>
                                </p:cTn>
                              </p:par>
                              <p:par>
                                <p:cTn id="12" presetID="6" presetClass="emph" fill="hold" nodeType="withEffect">
                                  <p:stCondLst>
                                    <p:cond delay="5000"/>
                                  </p:stCondLst>
                                  <p:childTnLst>
                                    <p:animScale>
                                      <p:cBhvr>
                                        <p:cTn id="13" dur="30000" fill="hold"/>
                                        <p:tgtEl>
                                          <p:spTgt spid="603"/>
                                        </p:tgtEl>
                                      </p:cBhvr>
                                      <p:by x="150000" y="150000"/>
                                      <p:to x="100000" y="100000"/>
                                    </p:animScale>
                                  </p:childTnLst>
                                </p:cTn>
                              </p:par>
                            </p:childTnLst>
                          </p:cTn>
                        </p:par>
                        <p:par>
                          <p:cTn id="14" fill="hold">
                            <p:stCondLst>
                              <p:cond delay="65000"/>
                            </p:stCondLst>
                            <p:childTnLst>
                              <p:par>
                                <p:cTn id="15" presetClass="path" fill="hold" nodeType="afterEffect">
                                  <p:stCondLst>
                                    <p:cond delay="0"/>
                                  </p:stCondLst>
                                  <p:childTnLst>
                                    <p:animMotion origin="layout" path="M 0 0 E">
                                      <p:cBhvr>
                                        <p:cTn id="16" dur="5000" fill="hold"/>
                                        <p:tgtEl>
                                          <p:spTgt spid="60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9" name="Group 1"/>
          <p:cNvGrpSpPr/>
          <p:nvPr/>
        </p:nvGrpSpPr>
        <p:grpSpPr>
          <a:xfrm>
            <a:off x="2488320" y="3204360"/>
            <a:ext cx="4792320" cy="3238200"/>
            <a:chOff x="2488320" y="3204360"/>
            <a:chExt cx="4792320" cy="3238200"/>
          </a:xfrm>
        </p:grpSpPr>
        <p:pic>
          <p:nvPicPr>
            <p:cNvPr id="610" name="Picture 31" descr="map-marker-5.png"/>
            <p:cNvPicPr/>
            <p:nvPr/>
          </p:nvPicPr>
          <p:blipFill>
            <a:blip r:embed="rId2"/>
            <a:stretch/>
          </p:blipFill>
          <p:spPr>
            <a:xfrm>
              <a:off x="3401640" y="4210920"/>
              <a:ext cx="438120" cy="438120"/>
            </a:xfrm>
            <a:prstGeom prst="rect">
              <a:avLst/>
            </a:prstGeom>
            <a:ln w="0">
              <a:noFill/>
            </a:ln>
          </p:spPr>
        </p:pic>
        <p:pic>
          <p:nvPicPr>
            <p:cNvPr id="611" name="Picture 32" descr="map-marker-5.png"/>
            <p:cNvPicPr/>
            <p:nvPr/>
          </p:nvPicPr>
          <p:blipFill>
            <a:blip r:embed="rId2"/>
            <a:stretch/>
          </p:blipFill>
          <p:spPr>
            <a:xfrm>
              <a:off x="2488320" y="3204360"/>
              <a:ext cx="438120" cy="438120"/>
            </a:xfrm>
            <a:prstGeom prst="rect">
              <a:avLst/>
            </a:prstGeom>
            <a:ln w="0">
              <a:noFill/>
            </a:ln>
          </p:spPr>
        </p:pic>
        <p:pic>
          <p:nvPicPr>
            <p:cNvPr id="612" name="Picture 33" descr="map-marker-5.png"/>
            <p:cNvPicPr/>
            <p:nvPr/>
          </p:nvPicPr>
          <p:blipFill>
            <a:blip r:embed="rId2"/>
            <a:stretch/>
          </p:blipFill>
          <p:spPr>
            <a:xfrm>
              <a:off x="5572080" y="5637600"/>
              <a:ext cx="438120" cy="438120"/>
            </a:xfrm>
            <a:prstGeom prst="rect">
              <a:avLst/>
            </a:prstGeom>
            <a:ln w="0">
              <a:noFill/>
            </a:ln>
          </p:spPr>
        </p:pic>
        <p:pic>
          <p:nvPicPr>
            <p:cNvPr id="613" name="Picture 34" descr="map-marker-5.png"/>
            <p:cNvPicPr/>
            <p:nvPr/>
          </p:nvPicPr>
          <p:blipFill>
            <a:blip r:embed="rId2"/>
            <a:stretch/>
          </p:blipFill>
          <p:spPr>
            <a:xfrm>
              <a:off x="6499440" y="3991320"/>
              <a:ext cx="438120" cy="438120"/>
            </a:xfrm>
            <a:prstGeom prst="rect">
              <a:avLst/>
            </a:prstGeom>
            <a:ln w="0">
              <a:noFill/>
            </a:ln>
          </p:spPr>
        </p:pic>
        <p:pic>
          <p:nvPicPr>
            <p:cNvPr id="614" name="Picture 35" descr="map-marker-5.png"/>
            <p:cNvPicPr/>
            <p:nvPr/>
          </p:nvPicPr>
          <p:blipFill>
            <a:blip r:embed="rId2"/>
            <a:stretch/>
          </p:blipFill>
          <p:spPr>
            <a:xfrm>
              <a:off x="6842520" y="4250880"/>
              <a:ext cx="438120" cy="438120"/>
            </a:xfrm>
            <a:prstGeom prst="rect">
              <a:avLst/>
            </a:prstGeom>
            <a:ln w="0">
              <a:noFill/>
            </a:ln>
          </p:spPr>
        </p:pic>
        <p:pic>
          <p:nvPicPr>
            <p:cNvPr id="615" name="Picture 36" descr="map-marker-5.png"/>
            <p:cNvPicPr/>
            <p:nvPr/>
          </p:nvPicPr>
          <p:blipFill>
            <a:blip r:embed="rId2"/>
            <a:stretch/>
          </p:blipFill>
          <p:spPr>
            <a:xfrm>
              <a:off x="6745320" y="6004440"/>
              <a:ext cx="438120" cy="438120"/>
            </a:xfrm>
            <a:prstGeom prst="rect">
              <a:avLst/>
            </a:prstGeom>
            <a:ln w="0">
              <a:noFill/>
            </a:ln>
          </p:spPr>
        </p:pic>
      </p:grpSp>
      <p:grpSp>
        <p:nvGrpSpPr>
          <p:cNvPr id="616" name="Group 2"/>
          <p:cNvGrpSpPr/>
          <p:nvPr/>
        </p:nvGrpSpPr>
        <p:grpSpPr>
          <a:xfrm>
            <a:off x="1839960" y="1762200"/>
            <a:ext cx="4786920" cy="4041720"/>
            <a:chOff x="1839960" y="1762200"/>
            <a:chExt cx="4786920" cy="4041720"/>
          </a:xfrm>
        </p:grpSpPr>
        <p:pic>
          <p:nvPicPr>
            <p:cNvPr id="617" name="Picture 6" descr="map-marker-5.png"/>
            <p:cNvPicPr/>
            <p:nvPr/>
          </p:nvPicPr>
          <p:blipFill>
            <a:blip r:embed="rId2"/>
            <a:stretch/>
          </p:blipFill>
          <p:spPr>
            <a:xfrm>
              <a:off x="6104160" y="5141520"/>
              <a:ext cx="438120" cy="438120"/>
            </a:xfrm>
            <a:prstGeom prst="rect">
              <a:avLst/>
            </a:prstGeom>
            <a:ln w="0">
              <a:noFill/>
            </a:ln>
          </p:spPr>
        </p:pic>
        <p:pic>
          <p:nvPicPr>
            <p:cNvPr id="618" name="Picture 7" descr="map-marker-5.png"/>
            <p:cNvPicPr/>
            <p:nvPr/>
          </p:nvPicPr>
          <p:blipFill>
            <a:blip r:embed="rId2"/>
            <a:stretch/>
          </p:blipFill>
          <p:spPr>
            <a:xfrm>
              <a:off x="5764320" y="4909320"/>
              <a:ext cx="438120" cy="438120"/>
            </a:xfrm>
            <a:prstGeom prst="rect">
              <a:avLst/>
            </a:prstGeom>
            <a:ln w="0">
              <a:noFill/>
            </a:ln>
          </p:spPr>
        </p:pic>
        <p:pic>
          <p:nvPicPr>
            <p:cNvPr id="619" name="Picture 8" descr="map-marker-5.png"/>
            <p:cNvPicPr/>
            <p:nvPr/>
          </p:nvPicPr>
          <p:blipFill>
            <a:blip r:embed="rId2"/>
            <a:stretch/>
          </p:blipFill>
          <p:spPr>
            <a:xfrm>
              <a:off x="5371920" y="4741920"/>
              <a:ext cx="438120" cy="438120"/>
            </a:xfrm>
            <a:prstGeom prst="rect">
              <a:avLst/>
            </a:prstGeom>
            <a:ln w="0">
              <a:noFill/>
            </a:ln>
          </p:spPr>
        </p:pic>
        <p:pic>
          <p:nvPicPr>
            <p:cNvPr id="620" name="Picture 9" descr="map-marker-5.png"/>
            <p:cNvPicPr/>
            <p:nvPr/>
          </p:nvPicPr>
          <p:blipFill>
            <a:blip r:embed="rId2"/>
            <a:stretch/>
          </p:blipFill>
          <p:spPr>
            <a:xfrm>
              <a:off x="5791680" y="4349880"/>
              <a:ext cx="438120" cy="438120"/>
            </a:xfrm>
            <a:prstGeom prst="rect">
              <a:avLst/>
            </a:prstGeom>
            <a:ln w="0">
              <a:noFill/>
            </a:ln>
          </p:spPr>
        </p:pic>
        <p:pic>
          <p:nvPicPr>
            <p:cNvPr id="621" name="Picture 10" descr="map-marker-5.png"/>
            <p:cNvPicPr/>
            <p:nvPr/>
          </p:nvPicPr>
          <p:blipFill>
            <a:blip r:embed="rId2"/>
            <a:stretch/>
          </p:blipFill>
          <p:spPr>
            <a:xfrm>
              <a:off x="5331960" y="4311360"/>
              <a:ext cx="438120" cy="438120"/>
            </a:xfrm>
            <a:prstGeom prst="rect">
              <a:avLst/>
            </a:prstGeom>
            <a:ln w="0">
              <a:noFill/>
            </a:ln>
          </p:spPr>
        </p:pic>
        <p:pic>
          <p:nvPicPr>
            <p:cNvPr id="622" name="Picture 11" descr="map-marker-5.png"/>
            <p:cNvPicPr/>
            <p:nvPr/>
          </p:nvPicPr>
          <p:blipFill>
            <a:blip r:embed="rId2"/>
            <a:stretch/>
          </p:blipFill>
          <p:spPr>
            <a:xfrm>
              <a:off x="4972320" y="4722120"/>
              <a:ext cx="438120" cy="438120"/>
            </a:xfrm>
            <a:prstGeom prst="rect">
              <a:avLst/>
            </a:prstGeom>
            <a:ln w="0">
              <a:noFill/>
            </a:ln>
          </p:spPr>
        </p:pic>
        <p:pic>
          <p:nvPicPr>
            <p:cNvPr id="623" name="Picture 12" descr="map-marker-5.png"/>
            <p:cNvPicPr/>
            <p:nvPr/>
          </p:nvPicPr>
          <p:blipFill>
            <a:blip r:embed="rId2"/>
            <a:stretch/>
          </p:blipFill>
          <p:spPr>
            <a:xfrm>
              <a:off x="4909320" y="4391280"/>
              <a:ext cx="438120" cy="438120"/>
            </a:xfrm>
            <a:prstGeom prst="rect">
              <a:avLst/>
            </a:prstGeom>
            <a:ln w="0">
              <a:noFill/>
            </a:ln>
          </p:spPr>
        </p:pic>
        <p:pic>
          <p:nvPicPr>
            <p:cNvPr id="624" name="Picture 13" descr="map-marker-5.png"/>
            <p:cNvPicPr/>
            <p:nvPr/>
          </p:nvPicPr>
          <p:blipFill>
            <a:blip r:embed="rId2"/>
            <a:stretch/>
          </p:blipFill>
          <p:spPr>
            <a:xfrm>
              <a:off x="4651920" y="4622400"/>
              <a:ext cx="438120" cy="438120"/>
            </a:xfrm>
            <a:prstGeom prst="rect">
              <a:avLst/>
            </a:prstGeom>
            <a:ln w="0">
              <a:noFill/>
            </a:ln>
          </p:spPr>
        </p:pic>
        <p:pic>
          <p:nvPicPr>
            <p:cNvPr id="625" name="Picture 14" descr="map-marker-5.png"/>
            <p:cNvPicPr/>
            <p:nvPr/>
          </p:nvPicPr>
          <p:blipFill>
            <a:blip r:embed="rId2"/>
            <a:stretch/>
          </p:blipFill>
          <p:spPr>
            <a:xfrm>
              <a:off x="4485600" y="4210920"/>
              <a:ext cx="438120" cy="438120"/>
            </a:xfrm>
            <a:prstGeom prst="rect">
              <a:avLst/>
            </a:prstGeom>
            <a:ln w="0">
              <a:noFill/>
            </a:ln>
          </p:spPr>
        </p:pic>
        <p:pic>
          <p:nvPicPr>
            <p:cNvPr id="626" name="Picture 15" descr="map-marker-5.png"/>
            <p:cNvPicPr/>
            <p:nvPr/>
          </p:nvPicPr>
          <p:blipFill>
            <a:blip r:embed="rId2"/>
            <a:stretch/>
          </p:blipFill>
          <p:spPr>
            <a:xfrm>
              <a:off x="4651920" y="3936240"/>
              <a:ext cx="438120" cy="438120"/>
            </a:xfrm>
            <a:prstGeom prst="rect">
              <a:avLst/>
            </a:prstGeom>
            <a:ln w="0">
              <a:noFill/>
            </a:ln>
          </p:spPr>
        </p:pic>
        <p:pic>
          <p:nvPicPr>
            <p:cNvPr id="627" name="Picture 16" descr="map-marker-5.png"/>
            <p:cNvPicPr/>
            <p:nvPr/>
          </p:nvPicPr>
          <p:blipFill>
            <a:blip r:embed="rId2"/>
            <a:stretch/>
          </p:blipFill>
          <p:spPr>
            <a:xfrm>
              <a:off x="5020560" y="4031280"/>
              <a:ext cx="438120" cy="438120"/>
            </a:xfrm>
            <a:prstGeom prst="rect">
              <a:avLst/>
            </a:prstGeom>
            <a:ln w="0">
              <a:noFill/>
            </a:ln>
          </p:spPr>
        </p:pic>
        <p:pic>
          <p:nvPicPr>
            <p:cNvPr id="628" name="Picture 17" descr="map-marker-5.png"/>
            <p:cNvPicPr/>
            <p:nvPr/>
          </p:nvPicPr>
          <p:blipFill>
            <a:blip r:embed="rId2"/>
            <a:stretch/>
          </p:blipFill>
          <p:spPr>
            <a:xfrm>
              <a:off x="5406840" y="3683520"/>
              <a:ext cx="438120" cy="438120"/>
            </a:xfrm>
            <a:prstGeom prst="rect">
              <a:avLst/>
            </a:prstGeom>
            <a:ln w="0">
              <a:noFill/>
            </a:ln>
          </p:spPr>
        </p:pic>
        <p:pic>
          <p:nvPicPr>
            <p:cNvPr id="629" name="Picture 18" descr="map-marker-5.png"/>
            <p:cNvPicPr/>
            <p:nvPr/>
          </p:nvPicPr>
          <p:blipFill>
            <a:blip r:embed="rId2"/>
            <a:stretch/>
          </p:blipFill>
          <p:spPr>
            <a:xfrm>
              <a:off x="6188760" y="3243960"/>
              <a:ext cx="438120" cy="438120"/>
            </a:xfrm>
            <a:prstGeom prst="rect">
              <a:avLst/>
            </a:prstGeom>
            <a:ln w="0">
              <a:noFill/>
            </a:ln>
          </p:spPr>
        </p:pic>
        <p:pic>
          <p:nvPicPr>
            <p:cNvPr id="630" name="Picture 19" descr="map-marker-5.png"/>
            <p:cNvPicPr/>
            <p:nvPr/>
          </p:nvPicPr>
          <p:blipFill>
            <a:blip r:embed="rId2"/>
            <a:stretch/>
          </p:blipFill>
          <p:spPr>
            <a:xfrm>
              <a:off x="5726160" y="3035880"/>
              <a:ext cx="438120" cy="438120"/>
            </a:xfrm>
            <a:prstGeom prst="rect">
              <a:avLst/>
            </a:prstGeom>
            <a:ln w="0">
              <a:noFill/>
            </a:ln>
          </p:spPr>
        </p:pic>
        <p:pic>
          <p:nvPicPr>
            <p:cNvPr id="631" name="Picture 20" descr="map-marker-5.png"/>
            <p:cNvPicPr/>
            <p:nvPr/>
          </p:nvPicPr>
          <p:blipFill>
            <a:blip r:embed="rId2"/>
            <a:stretch/>
          </p:blipFill>
          <p:spPr>
            <a:xfrm>
              <a:off x="6170400" y="2727360"/>
              <a:ext cx="438120" cy="438120"/>
            </a:xfrm>
            <a:prstGeom prst="rect">
              <a:avLst/>
            </a:prstGeom>
            <a:ln w="0">
              <a:noFill/>
            </a:ln>
          </p:spPr>
        </p:pic>
        <p:pic>
          <p:nvPicPr>
            <p:cNvPr id="632" name="Picture 21" descr="map-marker-5.png"/>
            <p:cNvPicPr/>
            <p:nvPr/>
          </p:nvPicPr>
          <p:blipFill>
            <a:blip r:embed="rId2"/>
            <a:stretch/>
          </p:blipFill>
          <p:spPr>
            <a:xfrm>
              <a:off x="5799960" y="2348280"/>
              <a:ext cx="438120" cy="438120"/>
            </a:xfrm>
            <a:prstGeom prst="rect">
              <a:avLst/>
            </a:prstGeom>
            <a:ln w="0">
              <a:noFill/>
            </a:ln>
          </p:spPr>
        </p:pic>
        <p:pic>
          <p:nvPicPr>
            <p:cNvPr id="633" name="Picture 22" descr="map-marker-5.png"/>
            <p:cNvPicPr/>
            <p:nvPr/>
          </p:nvPicPr>
          <p:blipFill>
            <a:blip r:embed="rId2"/>
            <a:stretch/>
          </p:blipFill>
          <p:spPr>
            <a:xfrm>
              <a:off x="6104160" y="1762200"/>
              <a:ext cx="438120" cy="438120"/>
            </a:xfrm>
            <a:prstGeom prst="rect">
              <a:avLst/>
            </a:prstGeom>
            <a:ln w="0">
              <a:noFill/>
            </a:ln>
          </p:spPr>
        </p:pic>
        <p:pic>
          <p:nvPicPr>
            <p:cNvPr id="634" name="Picture 23" descr="map-marker-5.png"/>
            <p:cNvPicPr/>
            <p:nvPr/>
          </p:nvPicPr>
          <p:blipFill>
            <a:blip r:embed="rId2"/>
            <a:stretch/>
          </p:blipFill>
          <p:spPr>
            <a:xfrm>
              <a:off x="4728600" y="2128680"/>
              <a:ext cx="438120" cy="438120"/>
            </a:xfrm>
            <a:prstGeom prst="rect">
              <a:avLst/>
            </a:prstGeom>
            <a:ln w="0">
              <a:noFill/>
            </a:ln>
          </p:spPr>
        </p:pic>
        <p:pic>
          <p:nvPicPr>
            <p:cNvPr id="635" name="Picture 24" descr="map-marker-5.png"/>
            <p:cNvPicPr/>
            <p:nvPr/>
          </p:nvPicPr>
          <p:blipFill>
            <a:blip r:embed="rId2"/>
            <a:stretch/>
          </p:blipFill>
          <p:spPr>
            <a:xfrm>
              <a:off x="3985200" y="1957680"/>
              <a:ext cx="438120" cy="438120"/>
            </a:xfrm>
            <a:prstGeom prst="rect">
              <a:avLst/>
            </a:prstGeom>
            <a:ln w="0">
              <a:noFill/>
            </a:ln>
          </p:spPr>
        </p:pic>
        <p:pic>
          <p:nvPicPr>
            <p:cNvPr id="636" name="Picture 25" descr="map-marker-5.png"/>
            <p:cNvPicPr/>
            <p:nvPr/>
          </p:nvPicPr>
          <p:blipFill>
            <a:blip r:embed="rId2"/>
            <a:stretch/>
          </p:blipFill>
          <p:spPr>
            <a:xfrm>
              <a:off x="3819960" y="3308040"/>
              <a:ext cx="438120" cy="438120"/>
            </a:xfrm>
            <a:prstGeom prst="rect">
              <a:avLst/>
            </a:prstGeom>
            <a:ln w="0">
              <a:noFill/>
            </a:ln>
          </p:spPr>
        </p:pic>
        <p:pic>
          <p:nvPicPr>
            <p:cNvPr id="637" name="Picture 26" descr="map-marker-5.png"/>
            <p:cNvPicPr/>
            <p:nvPr/>
          </p:nvPicPr>
          <p:blipFill>
            <a:blip r:embed="rId2"/>
            <a:stretch/>
          </p:blipFill>
          <p:spPr>
            <a:xfrm>
              <a:off x="3972240" y="3848040"/>
              <a:ext cx="438120" cy="438120"/>
            </a:xfrm>
            <a:prstGeom prst="rect">
              <a:avLst/>
            </a:prstGeom>
            <a:ln w="0">
              <a:noFill/>
            </a:ln>
          </p:spPr>
        </p:pic>
        <p:pic>
          <p:nvPicPr>
            <p:cNvPr id="638" name="Picture 27" descr="map-marker-5.png"/>
            <p:cNvPicPr/>
            <p:nvPr/>
          </p:nvPicPr>
          <p:blipFill>
            <a:blip r:embed="rId2"/>
            <a:stretch/>
          </p:blipFill>
          <p:spPr>
            <a:xfrm>
              <a:off x="3334680" y="3576600"/>
              <a:ext cx="438120" cy="438120"/>
            </a:xfrm>
            <a:prstGeom prst="rect">
              <a:avLst/>
            </a:prstGeom>
            <a:ln w="0">
              <a:noFill/>
            </a:ln>
          </p:spPr>
        </p:pic>
        <p:pic>
          <p:nvPicPr>
            <p:cNvPr id="639" name="Picture 28" descr="map-marker-5.png"/>
            <p:cNvPicPr/>
            <p:nvPr/>
          </p:nvPicPr>
          <p:blipFill>
            <a:blip r:embed="rId2"/>
            <a:stretch/>
          </p:blipFill>
          <p:spPr>
            <a:xfrm>
              <a:off x="3090600" y="4517640"/>
              <a:ext cx="438120" cy="438120"/>
            </a:xfrm>
            <a:prstGeom prst="rect">
              <a:avLst/>
            </a:prstGeom>
            <a:ln w="0">
              <a:noFill/>
            </a:ln>
          </p:spPr>
        </p:pic>
        <p:pic>
          <p:nvPicPr>
            <p:cNvPr id="640" name="Picture 29" descr="map-marker-5.png"/>
            <p:cNvPicPr/>
            <p:nvPr/>
          </p:nvPicPr>
          <p:blipFill>
            <a:blip r:embed="rId2"/>
            <a:stretch/>
          </p:blipFill>
          <p:spPr>
            <a:xfrm>
              <a:off x="2569680" y="5255640"/>
              <a:ext cx="438120" cy="438120"/>
            </a:xfrm>
            <a:prstGeom prst="rect">
              <a:avLst/>
            </a:prstGeom>
            <a:ln w="0">
              <a:noFill/>
            </a:ln>
          </p:spPr>
        </p:pic>
        <p:pic>
          <p:nvPicPr>
            <p:cNvPr id="641" name="Picture 30" descr="map-marker-5.png"/>
            <p:cNvPicPr/>
            <p:nvPr/>
          </p:nvPicPr>
          <p:blipFill>
            <a:blip r:embed="rId2"/>
            <a:stretch/>
          </p:blipFill>
          <p:spPr>
            <a:xfrm>
              <a:off x="1839960" y="5365800"/>
              <a:ext cx="438120" cy="438120"/>
            </a:xfrm>
            <a:prstGeom prst="rect">
              <a:avLst/>
            </a:prstGeom>
            <a:ln w="0">
              <a:noFill/>
            </a:ln>
          </p:spPr>
        </p:pic>
      </p:grpSp>
      <p:pic>
        <p:nvPicPr>
          <p:cNvPr id="642" name="Picture 49" descr="MAP World Map.jpg"/>
          <p:cNvPicPr/>
          <p:nvPr/>
        </p:nvPicPr>
        <p:blipFill>
          <a:blip r:embed="rId3"/>
          <a:stretch/>
        </p:blipFill>
        <p:spPr>
          <a:xfrm>
            <a:off x="360" y="10080"/>
            <a:ext cx="9321840" cy="6878880"/>
          </a:xfrm>
          <a:prstGeom prst="rect">
            <a:avLst/>
          </a:prstGeom>
          <a:ln w="0">
            <a:solidFill>
              <a:srgbClr val="003F96"/>
            </a:solidFill>
          </a:ln>
        </p:spPr>
      </p:pic>
      <p:grpSp>
        <p:nvGrpSpPr>
          <p:cNvPr id="643" name="Group 3"/>
          <p:cNvGrpSpPr/>
          <p:nvPr/>
        </p:nvGrpSpPr>
        <p:grpSpPr>
          <a:xfrm>
            <a:off x="975240" y="344520"/>
            <a:ext cx="8201160" cy="4773960"/>
            <a:chOff x="975240" y="344520"/>
            <a:chExt cx="8201160" cy="4773960"/>
          </a:xfrm>
        </p:grpSpPr>
        <p:pic>
          <p:nvPicPr>
            <p:cNvPr id="644" name="Picture 39" descr="map-marker-5.png"/>
            <p:cNvPicPr/>
            <p:nvPr/>
          </p:nvPicPr>
          <p:blipFill>
            <a:blip r:embed="rId4"/>
            <a:stretch/>
          </p:blipFill>
          <p:spPr>
            <a:xfrm>
              <a:off x="4636080" y="3017160"/>
              <a:ext cx="398520" cy="398160"/>
            </a:xfrm>
            <a:prstGeom prst="rect">
              <a:avLst/>
            </a:prstGeom>
            <a:ln w="0">
              <a:noFill/>
            </a:ln>
          </p:spPr>
        </p:pic>
        <p:pic>
          <p:nvPicPr>
            <p:cNvPr id="645" name="Picture 40" descr="map-marker-5.png"/>
            <p:cNvPicPr/>
            <p:nvPr/>
          </p:nvPicPr>
          <p:blipFill>
            <a:blip r:embed="rId4"/>
            <a:stretch/>
          </p:blipFill>
          <p:spPr>
            <a:xfrm>
              <a:off x="8777880" y="4720320"/>
              <a:ext cx="398520" cy="398160"/>
            </a:xfrm>
            <a:prstGeom prst="rect">
              <a:avLst/>
            </a:prstGeom>
            <a:ln w="0">
              <a:noFill/>
            </a:ln>
          </p:spPr>
        </p:pic>
        <p:pic>
          <p:nvPicPr>
            <p:cNvPr id="646" name="Picture 41" descr="map-marker-5.png"/>
            <p:cNvPicPr/>
            <p:nvPr/>
          </p:nvPicPr>
          <p:blipFill>
            <a:blip r:embed="rId4"/>
            <a:stretch/>
          </p:blipFill>
          <p:spPr>
            <a:xfrm>
              <a:off x="8055000" y="3775320"/>
              <a:ext cx="398520" cy="398160"/>
            </a:xfrm>
            <a:prstGeom prst="rect">
              <a:avLst/>
            </a:prstGeom>
            <a:ln w="0">
              <a:noFill/>
            </a:ln>
          </p:spPr>
        </p:pic>
        <p:pic>
          <p:nvPicPr>
            <p:cNvPr id="647" name="Picture 42" descr="map-marker-5.png"/>
            <p:cNvPicPr/>
            <p:nvPr/>
          </p:nvPicPr>
          <p:blipFill>
            <a:blip r:embed="rId4"/>
            <a:stretch/>
          </p:blipFill>
          <p:spPr>
            <a:xfrm>
              <a:off x="975240" y="2648880"/>
              <a:ext cx="398520" cy="398160"/>
            </a:xfrm>
            <a:prstGeom prst="rect">
              <a:avLst/>
            </a:prstGeom>
            <a:ln w="0">
              <a:noFill/>
            </a:ln>
          </p:spPr>
        </p:pic>
        <p:pic>
          <p:nvPicPr>
            <p:cNvPr id="648" name="Picture 43" descr="map-marker-5.png"/>
            <p:cNvPicPr/>
            <p:nvPr/>
          </p:nvPicPr>
          <p:blipFill>
            <a:blip r:embed="rId4"/>
            <a:stretch/>
          </p:blipFill>
          <p:spPr>
            <a:xfrm>
              <a:off x="4809960" y="344520"/>
              <a:ext cx="398520" cy="398160"/>
            </a:xfrm>
            <a:prstGeom prst="rect">
              <a:avLst/>
            </a:prstGeom>
            <a:ln w="0">
              <a:noFill/>
            </a:ln>
          </p:spPr>
        </p:pic>
      </p:grpSp>
      <p:grpSp>
        <p:nvGrpSpPr>
          <p:cNvPr id="649" name="Group 4"/>
          <p:cNvGrpSpPr/>
          <p:nvPr/>
        </p:nvGrpSpPr>
        <p:grpSpPr>
          <a:xfrm>
            <a:off x="3683160" y="2908440"/>
            <a:ext cx="4840560" cy="973440"/>
            <a:chOff x="3683160" y="2908440"/>
            <a:chExt cx="4840560" cy="973440"/>
          </a:xfrm>
        </p:grpSpPr>
        <p:pic>
          <p:nvPicPr>
            <p:cNvPr id="650" name="Picture 45" descr="map-marker-2.png"/>
            <p:cNvPicPr/>
            <p:nvPr/>
          </p:nvPicPr>
          <p:blipFill>
            <a:blip r:embed="rId5"/>
            <a:stretch/>
          </p:blipFill>
          <p:spPr>
            <a:xfrm>
              <a:off x="7773480" y="3483360"/>
              <a:ext cx="398160" cy="398520"/>
            </a:xfrm>
            <a:prstGeom prst="rect">
              <a:avLst/>
            </a:prstGeom>
            <a:ln w="0">
              <a:noFill/>
            </a:ln>
          </p:spPr>
        </p:pic>
        <p:pic>
          <p:nvPicPr>
            <p:cNvPr id="651" name="Picture 46" descr="map-marker-2.png"/>
            <p:cNvPicPr/>
            <p:nvPr/>
          </p:nvPicPr>
          <p:blipFill>
            <a:blip r:embed="rId5"/>
            <a:stretch/>
          </p:blipFill>
          <p:spPr>
            <a:xfrm>
              <a:off x="8125560" y="3248640"/>
              <a:ext cx="398160" cy="398520"/>
            </a:xfrm>
            <a:prstGeom prst="rect">
              <a:avLst/>
            </a:prstGeom>
            <a:ln w="0">
              <a:noFill/>
            </a:ln>
          </p:spPr>
        </p:pic>
        <p:pic>
          <p:nvPicPr>
            <p:cNvPr id="652" name="Picture 47" descr="map-marker-2.png"/>
            <p:cNvPicPr/>
            <p:nvPr/>
          </p:nvPicPr>
          <p:blipFill>
            <a:blip r:embed="rId5"/>
            <a:stretch/>
          </p:blipFill>
          <p:spPr>
            <a:xfrm>
              <a:off x="3683160" y="2908440"/>
              <a:ext cx="398160" cy="398520"/>
            </a:xfrm>
            <a:prstGeom prst="rect">
              <a:avLst/>
            </a:prstGeom>
            <a:ln w="0">
              <a:noFill/>
            </a:ln>
          </p:spPr>
        </p:pic>
      </p:grpSp>
      <p:grpSp>
        <p:nvGrpSpPr>
          <p:cNvPr id="653" name="Group 5"/>
          <p:cNvGrpSpPr/>
          <p:nvPr/>
        </p:nvGrpSpPr>
        <p:grpSpPr>
          <a:xfrm>
            <a:off x="4191840" y="2400480"/>
            <a:ext cx="1027080" cy="590760"/>
            <a:chOff x="4191840" y="2400480"/>
            <a:chExt cx="1027080" cy="590760"/>
          </a:xfrm>
        </p:grpSpPr>
        <p:pic>
          <p:nvPicPr>
            <p:cNvPr id="654" name="Picture 87" descr="map-marker-5.png"/>
            <p:cNvPicPr/>
            <p:nvPr/>
          </p:nvPicPr>
          <p:blipFill>
            <a:blip r:embed="rId6"/>
            <a:stretch/>
          </p:blipFill>
          <p:spPr>
            <a:xfrm>
              <a:off x="4387680" y="2584440"/>
              <a:ext cx="93240" cy="79200"/>
            </a:xfrm>
            <a:prstGeom prst="rect">
              <a:avLst/>
            </a:prstGeom>
            <a:ln w="0">
              <a:noFill/>
            </a:ln>
          </p:spPr>
        </p:pic>
        <p:pic>
          <p:nvPicPr>
            <p:cNvPr id="655" name="Picture 88" descr="map-marker-5.png"/>
            <p:cNvPicPr/>
            <p:nvPr/>
          </p:nvPicPr>
          <p:blipFill>
            <a:blip r:embed="rId6"/>
            <a:stretch/>
          </p:blipFill>
          <p:spPr>
            <a:xfrm>
              <a:off x="4191840" y="2400480"/>
              <a:ext cx="93240" cy="79200"/>
            </a:xfrm>
            <a:prstGeom prst="rect">
              <a:avLst/>
            </a:prstGeom>
            <a:ln w="0">
              <a:noFill/>
            </a:ln>
          </p:spPr>
        </p:pic>
        <p:pic>
          <p:nvPicPr>
            <p:cNvPr id="656" name="Picture 89" descr="map-marker-5.png"/>
            <p:cNvPicPr/>
            <p:nvPr/>
          </p:nvPicPr>
          <p:blipFill>
            <a:blip r:embed="rId6"/>
            <a:stretch/>
          </p:blipFill>
          <p:spPr>
            <a:xfrm>
              <a:off x="4853160" y="2845080"/>
              <a:ext cx="93240" cy="79200"/>
            </a:xfrm>
            <a:prstGeom prst="rect">
              <a:avLst/>
            </a:prstGeom>
            <a:ln w="0">
              <a:noFill/>
            </a:ln>
          </p:spPr>
        </p:pic>
        <p:pic>
          <p:nvPicPr>
            <p:cNvPr id="657" name="Picture 90" descr="map-marker-5.png"/>
            <p:cNvPicPr/>
            <p:nvPr/>
          </p:nvPicPr>
          <p:blipFill>
            <a:blip r:embed="rId6"/>
            <a:stretch/>
          </p:blipFill>
          <p:spPr>
            <a:xfrm>
              <a:off x="5051880" y="2544120"/>
              <a:ext cx="93240" cy="79200"/>
            </a:xfrm>
            <a:prstGeom prst="rect">
              <a:avLst/>
            </a:prstGeom>
            <a:ln w="0">
              <a:noFill/>
            </a:ln>
          </p:spPr>
        </p:pic>
        <p:pic>
          <p:nvPicPr>
            <p:cNvPr id="658" name="Picture 91" descr="map-marker-5.png"/>
            <p:cNvPicPr/>
            <p:nvPr/>
          </p:nvPicPr>
          <p:blipFill>
            <a:blip r:embed="rId6"/>
            <a:stretch/>
          </p:blipFill>
          <p:spPr>
            <a:xfrm>
              <a:off x="5125680" y="2591640"/>
              <a:ext cx="93240" cy="79200"/>
            </a:xfrm>
            <a:prstGeom prst="rect">
              <a:avLst/>
            </a:prstGeom>
            <a:ln w="0">
              <a:noFill/>
            </a:ln>
          </p:spPr>
        </p:pic>
        <p:pic>
          <p:nvPicPr>
            <p:cNvPr id="659" name="Picture 92" descr="map-marker-5.png"/>
            <p:cNvPicPr/>
            <p:nvPr/>
          </p:nvPicPr>
          <p:blipFill>
            <a:blip r:embed="rId6"/>
            <a:stretch/>
          </p:blipFill>
          <p:spPr>
            <a:xfrm>
              <a:off x="5104800" y="2912040"/>
              <a:ext cx="93240" cy="79200"/>
            </a:xfrm>
            <a:prstGeom prst="rect">
              <a:avLst/>
            </a:prstGeom>
            <a:ln w="0">
              <a:noFill/>
            </a:ln>
          </p:spPr>
        </p:pic>
      </p:grpSp>
      <p:grpSp>
        <p:nvGrpSpPr>
          <p:cNvPr id="660" name="Group 6"/>
          <p:cNvGrpSpPr/>
          <p:nvPr/>
        </p:nvGrpSpPr>
        <p:grpSpPr>
          <a:xfrm>
            <a:off x="4052880" y="2136600"/>
            <a:ext cx="1025640" cy="738000"/>
            <a:chOff x="4052880" y="2136600"/>
            <a:chExt cx="1025640" cy="738000"/>
          </a:xfrm>
        </p:grpSpPr>
        <p:pic>
          <p:nvPicPr>
            <p:cNvPr id="661" name="Picture 62" descr="map-marker-5.png"/>
            <p:cNvPicPr/>
            <p:nvPr/>
          </p:nvPicPr>
          <p:blipFill>
            <a:blip r:embed="rId6"/>
            <a:stretch/>
          </p:blipFill>
          <p:spPr>
            <a:xfrm>
              <a:off x="4967280" y="2754360"/>
              <a:ext cx="93240" cy="79200"/>
            </a:xfrm>
            <a:prstGeom prst="rect">
              <a:avLst/>
            </a:prstGeom>
            <a:ln w="0">
              <a:noFill/>
            </a:ln>
          </p:spPr>
        </p:pic>
        <p:pic>
          <p:nvPicPr>
            <p:cNvPr id="662" name="Picture 63" descr="map-marker-5.png"/>
            <p:cNvPicPr/>
            <p:nvPr/>
          </p:nvPicPr>
          <p:blipFill>
            <a:blip r:embed="rId6"/>
            <a:stretch/>
          </p:blipFill>
          <p:spPr>
            <a:xfrm>
              <a:off x="4894200" y="2711880"/>
              <a:ext cx="93240" cy="79200"/>
            </a:xfrm>
            <a:prstGeom prst="rect">
              <a:avLst/>
            </a:prstGeom>
            <a:ln w="0">
              <a:noFill/>
            </a:ln>
          </p:spPr>
        </p:pic>
        <p:pic>
          <p:nvPicPr>
            <p:cNvPr id="663" name="Picture 64" descr="map-marker-5.png"/>
            <p:cNvPicPr/>
            <p:nvPr/>
          </p:nvPicPr>
          <p:blipFill>
            <a:blip r:embed="rId6"/>
            <a:stretch/>
          </p:blipFill>
          <p:spPr>
            <a:xfrm>
              <a:off x="4810320" y="2681280"/>
              <a:ext cx="93240" cy="79200"/>
            </a:xfrm>
            <a:prstGeom prst="rect">
              <a:avLst/>
            </a:prstGeom>
            <a:ln w="0">
              <a:noFill/>
            </a:ln>
          </p:spPr>
        </p:pic>
        <p:pic>
          <p:nvPicPr>
            <p:cNvPr id="664" name="Picture 65" descr="map-marker-5.png"/>
            <p:cNvPicPr/>
            <p:nvPr/>
          </p:nvPicPr>
          <p:blipFill>
            <a:blip r:embed="rId6"/>
            <a:stretch/>
          </p:blipFill>
          <p:spPr>
            <a:xfrm>
              <a:off x="4900320" y="2609640"/>
              <a:ext cx="93240" cy="79200"/>
            </a:xfrm>
            <a:prstGeom prst="rect">
              <a:avLst/>
            </a:prstGeom>
            <a:ln w="0">
              <a:noFill/>
            </a:ln>
          </p:spPr>
        </p:pic>
        <p:pic>
          <p:nvPicPr>
            <p:cNvPr id="665" name="Picture 66" descr="map-marker-5.png"/>
            <p:cNvPicPr/>
            <p:nvPr/>
          </p:nvPicPr>
          <p:blipFill>
            <a:blip r:embed="rId6"/>
            <a:stretch/>
          </p:blipFill>
          <p:spPr>
            <a:xfrm>
              <a:off x="4801680" y="2602800"/>
              <a:ext cx="93240" cy="79200"/>
            </a:xfrm>
            <a:prstGeom prst="rect">
              <a:avLst/>
            </a:prstGeom>
            <a:ln w="0">
              <a:noFill/>
            </a:ln>
          </p:spPr>
        </p:pic>
        <p:pic>
          <p:nvPicPr>
            <p:cNvPr id="666" name="Picture 67" descr="map-marker-5.png"/>
            <p:cNvPicPr/>
            <p:nvPr/>
          </p:nvPicPr>
          <p:blipFill>
            <a:blip r:embed="rId6"/>
            <a:stretch/>
          </p:blipFill>
          <p:spPr>
            <a:xfrm>
              <a:off x="4724640" y="2677680"/>
              <a:ext cx="93240" cy="79200"/>
            </a:xfrm>
            <a:prstGeom prst="rect">
              <a:avLst/>
            </a:prstGeom>
            <a:ln w="0">
              <a:noFill/>
            </a:ln>
          </p:spPr>
        </p:pic>
        <p:pic>
          <p:nvPicPr>
            <p:cNvPr id="667" name="Picture 68" descr="map-marker-5.png"/>
            <p:cNvPicPr/>
            <p:nvPr/>
          </p:nvPicPr>
          <p:blipFill>
            <a:blip r:embed="rId6"/>
            <a:stretch/>
          </p:blipFill>
          <p:spPr>
            <a:xfrm>
              <a:off x="4710960" y="2617200"/>
              <a:ext cx="93240" cy="79200"/>
            </a:xfrm>
            <a:prstGeom prst="rect">
              <a:avLst/>
            </a:prstGeom>
            <a:ln w="0">
              <a:noFill/>
            </a:ln>
          </p:spPr>
        </p:pic>
        <p:pic>
          <p:nvPicPr>
            <p:cNvPr id="668" name="Picture 69" descr="map-marker-5.png"/>
            <p:cNvPicPr/>
            <p:nvPr/>
          </p:nvPicPr>
          <p:blipFill>
            <a:blip r:embed="rId6"/>
            <a:stretch/>
          </p:blipFill>
          <p:spPr>
            <a:xfrm>
              <a:off x="4655880" y="2659680"/>
              <a:ext cx="93240" cy="79200"/>
            </a:xfrm>
            <a:prstGeom prst="rect">
              <a:avLst/>
            </a:prstGeom>
            <a:ln w="0">
              <a:noFill/>
            </a:ln>
          </p:spPr>
        </p:pic>
        <p:pic>
          <p:nvPicPr>
            <p:cNvPr id="669" name="Picture 70" descr="map-marker-5.png"/>
            <p:cNvPicPr/>
            <p:nvPr/>
          </p:nvPicPr>
          <p:blipFill>
            <a:blip r:embed="rId6"/>
            <a:stretch/>
          </p:blipFill>
          <p:spPr>
            <a:xfrm>
              <a:off x="4620240" y="2584440"/>
              <a:ext cx="93240" cy="79200"/>
            </a:xfrm>
            <a:prstGeom prst="rect">
              <a:avLst/>
            </a:prstGeom>
            <a:ln w="0">
              <a:noFill/>
            </a:ln>
          </p:spPr>
        </p:pic>
        <p:pic>
          <p:nvPicPr>
            <p:cNvPr id="670" name="Picture 71" descr="map-marker-5.png"/>
            <p:cNvPicPr/>
            <p:nvPr/>
          </p:nvPicPr>
          <p:blipFill>
            <a:blip r:embed="rId6"/>
            <a:stretch/>
          </p:blipFill>
          <p:spPr>
            <a:xfrm>
              <a:off x="4655880" y="2534040"/>
              <a:ext cx="93240" cy="79200"/>
            </a:xfrm>
            <a:prstGeom prst="rect">
              <a:avLst/>
            </a:prstGeom>
            <a:ln w="0">
              <a:noFill/>
            </a:ln>
          </p:spPr>
        </p:pic>
        <p:pic>
          <p:nvPicPr>
            <p:cNvPr id="671" name="Picture 72" descr="map-marker-5.png"/>
            <p:cNvPicPr/>
            <p:nvPr/>
          </p:nvPicPr>
          <p:blipFill>
            <a:blip r:embed="rId6"/>
            <a:stretch/>
          </p:blipFill>
          <p:spPr>
            <a:xfrm>
              <a:off x="4734720" y="2551680"/>
              <a:ext cx="93240" cy="79200"/>
            </a:xfrm>
            <a:prstGeom prst="rect">
              <a:avLst/>
            </a:prstGeom>
            <a:ln w="0">
              <a:noFill/>
            </a:ln>
          </p:spPr>
        </p:pic>
        <p:pic>
          <p:nvPicPr>
            <p:cNvPr id="672" name="Picture 73" descr="map-marker-5.png"/>
            <p:cNvPicPr/>
            <p:nvPr/>
          </p:nvPicPr>
          <p:blipFill>
            <a:blip r:embed="rId6"/>
            <a:stretch/>
          </p:blipFill>
          <p:spPr>
            <a:xfrm>
              <a:off x="4817880" y="2487960"/>
              <a:ext cx="93240" cy="79200"/>
            </a:xfrm>
            <a:prstGeom prst="rect">
              <a:avLst/>
            </a:prstGeom>
            <a:ln w="0">
              <a:noFill/>
            </a:ln>
          </p:spPr>
        </p:pic>
        <p:pic>
          <p:nvPicPr>
            <p:cNvPr id="673" name="Picture 74" descr="map-marker-5.png"/>
            <p:cNvPicPr/>
            <p:nvPr/>
          </p:nvPicPr>
          <p:blipFill>
            <a:blip r:embed="rId6"/>
            <a:stretch/>
          </p:blipFill>
          <p:spPr>
            <a:xfrm>
              <a:off x="4985280" y="2407680"/>
              <a:ext cx="93240" cy="79200"/>
            </a:xfrm>
            <a:prstGeom prst="rect">
              <a:avLst/>
            </a:prstGeom>
            <a:ln w="0">
              <a:noFill/>
            </a:ln>
          </p:spPr>
        </p:pic>
        <p:pic>
          <p:nvPicPr>
            <p:cNvPr id="674" name="Picture 75" descr="map-marker-5.png"/>
            <p:cNvPicPr/>
            <p:nvPr/>
          </p:nvPicPr>
          <p:blipFill>
            <a:blip r:embed="rId6"/>
            <a:stretch/>
          </p:blipFill>
          <p:spPr>
            <a:xfrm>
              <a:off x="4886280" y="2369520"/>
              <a:ext cx="93240" cy="79200"/>
            </a:xfrm>
            <a:prstGeom prst="rect">
              <a:avLst/>
            </a:prstGeom>
            <a:ln w="0">
              <a:noFill/>
            </a:ln>
          </p:spPr>
        </p:pic>
        <p:pic>
          <p:nvPicPr>
            <p:cNvPr id="675" name="Picture 76" descr="map-marker-5.png"/>
            <p:cNvPicPr/>
            <p:nvPr/>
          </p:nvPicPr>
          <p:blipFill>
            <a:blip r:embed="rId6"/>
            <a:stretch/>
          </p:blipFill>
          <p:spPr>
            <a:xfrm>
              <a:off x="4981320" y="2313360"/>
              <a:ext cx="93240" cy="79200"/>
            </a:xfrm>
            <a:prstGeom prst="rect">
              <a:avLst/>
            </a:prstGeom>
            <a:ln w="0">
              <a:noFill/>
            </a:ln>
          </p:spPr>
        </p:pic>
        <p:pic>
          <p:nvPicPr>
            <p:cNvPr id="676" name="Picture 77" descr="map-marker-5.png"/>
            <p:cNvPicPr/>
            <p:nvPr/>
          </p:nvPicPr>
          <p:blipFill>
            <a:blip r:embed="rId6"/>
            <a:stretch/>
          </p:blipFill>
          <p:spPr>
            <a:xfrm>
              <a:off x="4902120" y="2243880"/>
              <a:ext cx="93240" cy="79200"/>
            </a:xfrm>
            <a:prstGeom prst="rect">
              <a:avLst/>
            </a:prstGeom>
            <a:ln w="0">
              <a:noFill/>
            </a:ln>
          </p:spPr>
        </p:pic>
        <p:pic>
          <p:nvPicPr>
            <p:cNvPr id="677" name="Picture 78" descr="map-marker-5.png"/>
            <p:cNvPicPr/>
            <p:nvPr/>
          </p:nvPicPr>
          <p:blipFill>
            <a:blip r:embed="rId6"/>
            <a:stretch/>
          </p:blipFill>
          <p:spPr>
            <a:xfrm>
              <a:off x="4967280" y="2136600"/>
              <a:ext cx="93240" cy="79200"/>
            </a:xfrm>
            <a:prstGeom prst="rect">
              <a:avLst/>
            </a:prstGeom>
            <a:ln w="0">
              <a:noFill/>
            </a:ln>
          </p:spPr>
        </p:pic>
        <p:pic>
          <p:nvPicPr>
            <p:cNvPr id="678" name="Picture 79" descr="map-marker-5.png"/>
            <p:cNvPicPr/>
            <p:nvPr/>
          </p:nvPicPr>
          <p:blipFill>
            <a:blip r:embed="rId6"/>
            <a:stretch/>
          </p:blipFill>
          <p:spPr>
            <a:xfrm>
              <a:off x="4672440" y="2203920"/>
              <a:ext cx="93240" cy="79200"/>
            </a:xfrm>
            <a:prstGeom prst="rect">
              <a:avLst/>
            </a:prstGeom>
            <a:ln w="0">
              <a:noFill/>
            </a:ln>
          </p:spPr>
        </p:pic>
        <p:pic>
          <p:nvPicPr>
            <p:cNvPr id="679" name="Picture 80" descr="map-marker-5.png"/>
            <p:cNvPicPr/>
            <p:nvPr/>
          </p:nvPicPr>
          <p:blipFill>
            <a:blip r:embed="rId6"/>
            <a:stretch/>
          </p:blipFill>
          <p:spPr>
            <a:xfrm>
              <a:off x="4512960" y="2172600"/>
              <a:ext cx="93240" cy="79200"/>
            </a:xfrm>
            <a:prstGeom prst="rect">
              <a:avLst/>
            </a:prstGeom>
            <a:ln w="0">
              <a:noFill/>
            </a:ln>
          </p:spPr>
        </p:pic>
        <p:pic>
          <p:nvPicPr>
            <p:cNvPr id="680" name="Picture 81" descr="map-marker-5.png"/>
            <p:cNvPicPr/>
            <p:nvPr/>
          </p:nvPicPr>
          <p:blipFill>
            <a:blip r:embed="rId6"/>
            <a:stretch/>
          </p:blipFill>
          <p:spPr>
            <a:xfrm>
              <a:off x="4477320" y="2419200"/>
              <a:ext cx="93240" cy="79200"/>
            </a:xfrm>
            <a:prstGeom prst="rect">
              <a:avLst/>
            </a:prstGeom>
            <a:ln w="0">
              <a:noFill/>
            </a:ln>
          </p:spPr>
        </p:pic>
        <p:pic>
          <p:nvPicPr>
            <p:cNvPr id="681" name="Picture 82" descr="map-marker-5.png"/>
            <p:cNvPicPr/>
            <p:nvPr/>
          </p:nvPicPr>
          <p:blipFill>
            <a:blip r:embed="rId6"/>
            <a:stretch/>
          </p:blipFill>
          <p:spPr>
            <a:xfrm>
              <a:off x="4510080" y="2517840"/>
              <a:ext cx="93240" cy="79200"/>
            </a:xfrm>
            <a:prstGeom prst="rect">
              <a:avLst/>
            </a:prstGeom>
            <a:ln w="0">
              <a:noFill/>
            </a:ln>
          </p:spPr>
        </p:pic>
        <p:pic>
          <p:nvPicPr>
            <p:cNvPr id="682" name="Picture 83" descr="map-marker-5.png"/>
            <p:cNvPicPr/>
            <p:nvPr/>
          </p:nvPicPr>
          <p:blipFill>
            <a:blip r:embed="rId6"/>
            <a:stretch/>
          </p:blipFill>
          <p:spPr>
            <a:xfrm>
              <a:off x="4373280" y="2468520"/>
              <a:ext cx="93240" cy="79200"/>
            </a:xfrm>
            <a:prstGeom prst="rect">
              <a:avLst/>
            </a:prstGeom>
            <a:ln w="0">
              <a:noFill/>
            </a:ln>
          </p:spPr>
        </p:pic>
        <p:pic>
          <p:nvPicPr>
            <p:cNvPr id="683" name="Picture 84" descr="map-marker-5.png"/>
            <p:cNvPicPr/>
            <p:nvPr/>
          </p:nvPicPr>
          <p:blipFill>
            <a:blip r:embed="rId6"/>
            <a:stretch/>
          </p:blipFill>
          <p:spPr>
            <a:xfrm>
              <a:off x="4321080" y="2640240"/>
              <a:ext cx="93240" cy="79200"/>
            </a:xfrm>
            <a:prstGeom prst="rect">
              <a:avLst/>
            </a:prstGeom>
            <a:ln w="0">
              <a:noFill/>
            </a:ln>
          </p:spPr>
        </p:pic>
        <p:pic>
          <p:nvPicPr>
            <p:cNvPr id="684" name="Picture 85" descr="map-marker-5.png"/>
            <p:cNvPicPr/>
            <p:nvPr/>
          </p:nvPicPr>
          <p:blipFill>
            <a:blip r:embed="rId6"/>
            <a:stretch/>
          </p:blipFill>
          <p:spPr>
            <a:xfrm>
              <a:off x="4209480" y="2775240"/>
              <a:ext cx="93240" cy="79200"/>
            </a:xfrm>
            <a:prstGeom prst="rect">
              <a:avLst/>
            </a:prstGeom>
            <a:ln w="0">
              <a:noFill/>
            </a:ln>
          </p:spPr>
        </p:pic>
        <p:pic>
          <p:nvPicPr>
            <p:cNvPr id="685" name="Picture 86" descr="map-marker-5.png"/>
            <p:cNvPicPr/>
            <p:nvPr/>
          </p:nvPicPr>
          <p:blipFill>
            <a:blip r:embed="rId6"/>
            <a:stretch/>
          </p:blipFill>
          <p:spPr>
            <a:xfrm>
              <a:off x="4052880" y="2795400"/>
              <a:ext cx="93240" cy="79200"/>
            </a:xfrm>
            <a:prstGeom prst="rect">
              <a:avLst/>
            </a:prstGeom>
            <a:ln w="0">
              <a:noFill/>
            </a:ln>
          </p:spPr>
        </p:pic>
      </p:grpSp>
      <p:pic>
        <p:nvPicPr>
          <p:cNvPr id="686" name="Picture 94" descr="map-marker-3.png"/>
          <p:cNvPicPr/>
          <p:nvPr/>
        </p:nvPicPr>
        <p:blipFill>
          <a:blip r:embed="rId7"/>
          <a:stretch/>
        </p:blipFill>
        <p:spPr>
          <a:xfrm>
            <a:off x="5505840" y="3240360"/>
            <a:ext cx="65160" cy="100440"/>
          </a:xfrm>
          <a:prstGeom prst="rect">
            <a:avLst/>
          </a:prstGeom>
          <a:ln w="0">
            <a:noFill/>
          </a:ln>
        </p:spPr>
      </p:pic>
      <p:grpSp>
        <p:nvGrpSpPr>
          <p:cNvPr id="687" name="Group 7"/>
          <p:cNvGrpSpPr/>
          <p:nvPr/>
        </p:nvGrpSpPr>
        <p:grpSpPr>
          <a:xfrm>
            <a:off x="4846320" y="2536560"/>
            <a:ext cx="566280" cy="631080"/>
            <a:chOff x="4846320" y="2536560"/>
            <a:chExt cx="566280" cy="631080"/>
          </a:xfrm>
        </p:grpSpPr>
        <p:pic>
          <p:nvPicPr>
            <p:cNvPr id="688" name="Picture 96" descr="map-marker-3.png"/>
            <p:cNvPicPr/>
            <p:nvPr/>
          </p:nvPicPr>
          <p:blipFill>
            <a:blip r:embed="rId7"/>
            <a:stretch/>
          </p:blipFill>
          <p:spPr>
            <a:xfrm>
              <a:off x="5336640" y="3067200"/>
              <a:ext cx="65160" cy="100440"/>
            </a:xfrm>
            <a:prstGeom prst="rect">
              <a:avLst/>
            </a:prstGeom>
            <a:ln w="0">
              <a:noFill/>
            </a:ln>
          </p:spPr>
        </p:pic>
        <p:pic>
          <p:nvPicPr>
            <p:cNvPr id="689" name="Picture 97" descr="map-marker-3.png"/>
            <p:cNvPicPr/>
            <p:nvPr/>
          </p:nvPicPr>
          <p:blipFill>
            <a:blip r:embed="rId7"/>
            <a:stretch/>
          </p:blipFill>
          <p:spPr>
            <a:xfrm>
              <a:off x="4923720" y="2663280"/>
              <a:ext cx="65160" cy="100440"/>
            </a:xfrm>
            <a:prstGeom prst="rect">
              <a:avLst/>
            </a:prstGeom>
            <a:ln w="0">
              <a:noFill/>
            </a:ln>
          </p:spPr>
        </p:pic>
        <p:pic>
          <p:nvPicPr>
            <p:cNvPr id="690" name="Picture 98" descr="map-marker-3.png"/>
            <p:cNvPicPr/>
            <p:nvPr/>
          </p:nvPicPr>
          <p:blipFill>
            <a:blip r:embed="rId7"/>
            <a:stretch/>
          </p:blipFill>
          <p:spPr>
            <a:xfrm>
              <a:off x="5215680" y="2849760"/>
              <a:ext cx="65160" cy="100440"/>
            </a:xfrm>
            <a:prstGeom prst="rect">
              <a:avLst/>
            </a:prstGeom>
            <a:ln w="0">
              <a:noFill/>
            </a:ln>
          </p:spPr>
        </p:pic>
        <p:pic>
          <p:nvPicPr>
            <p:cNvPr id="691" name="Picture 99" descr="map-marker-3.png"/>
            <p:cNvPicPr/>
            <p:nvPr/>
          </p:nvPicPr>
          <p:blipFill>
            <a:blip r:embed="rId7"/>
            <a:stretch/>
          </p:blipFill>
          <p:spPr>
            <a:xfrm>
              <a:off x="5292000" y="2536560"/>
              <a:ext cx="65160" cy="100440"/>
            </a:xfrm>
            <a:prstGeom prst="rect">
              <a:avLst/>
            </a:prstGeom>
            <a:ln w="0">
              <a:noFill/>
            </a:ln>
          </p:spPr>
        </p:pic>
        <p:pic>
          <p:nvPicPr>
            <p:cNvPr id="692" name="Picture 100" descr="map-marker-3.png"/>
            <p:cNvPicPr/>
            <p:nvPr/>
          </p:nvPicPr>
          <p:blipFill>
            <a:blip r:embed="rId7"/>
            <a:stretch/>
          </p:blipFill>
          <p:spPr>
            <a:xfrm>
              <a:off x="4846320" y="2541960"/>
              <a:ext cx="65160" cy="100440"/>
            </a:xfrm>
            <a:prstGeom prst="rect">
              <a:avLst/>
            </a:prstGeom>
            <a:ln w="0">
              <a:noFill/>
            </a:ln>
          </p:spPr>
        </p:pic>
        <p:pic>
          <p:nvPicPr>
            <p:cNvPr id="693" name="Picture 101" descr="map-marker-3.png"/>
            <p:cNvPicPr/>
            <p:nvPr/>
          </p:nvPicPr>
          <p:blipFill>
            <a:blip r:embed="rId7"/>
            <a:stretch/>
          </p:blipFill>
          <p:spPr>
            <a:xfrm>
              <a:off x="5347440" y="2552400"/>
              <a:ext cx="65160" cy="100440"/>
            </a:xfrm>
            <a:prstGeom prst="rect">
              <a:avLst/>
            </a:prstGeom>
            <a:ln w="0">
              <a:noFill/>
            </a:ln>
          </p:spPr>
        </p:pic>
        <p:pic>
          <p:nvPicPr>
            <p:cNvPr id="694" name="Picture 102" descr="map-marker-3.png"/>
            <p:cNvPicPr/>
            <p:nvPr/>
          </p:nvPicPr>
          <p:blipFill>
            <a:blip r:embed="rId7"/>
            <a:stretch/>
          </p:blipFill>
          <p:spPr>
            <a:xfrm>
              <a:off x="5278320" y="2770920"/>
              <a:ext cx="65160" cy="100440"/>
            </a:xfrm>
            <a:prstGeom prst="rect">
              <a:avLst/>
            </a:prstGeom>
            <a:ln w="0">
              <a:noFill/>
            </a:ln>
          </p:spPr>
        </p:pic>
      </p:grpSp>
      <p:pic>
        <p:nvPicPr>
          <p:cNvPr id="695" name="Picture 104" descr="map-marker-3.png"/>
          <p:cNvPicPr/>
          <p:nvPr/>
        </p:nvPicPr>
        <p:blipFill>
          <a:blip r:embed="rId7"/>
          <a:stretch/>
        </p:blipFill>
        <p:spPr>
          <a:xfrm>
            <a:off x="4365000" y="2979720"/>
            <a:ext cx="65160" cy="100440"/>
          </a:xfrm>
          <a:prstGeom prst="rect">
            <a:avLst/>
          </a:prstGeom>
          <a:ln w="0">
            <a:noFill/>
          </a:ln>
        </p:spPr>
      </p:pic>
      <p:grpSp>
        <p:nvGrpSpPr>
          <p:cNvPr id="696" name="Group 8"/>
          <p:cNvGrpSpPr/>
          <p:nvPr/>
        </p:nvGrpSpPr>
        <p:grpSpPr>
          <a:xfrm>
            <a:off x="4116240" y="2322360"/>
            <a:ext cx="1086840" cy="825840"/>
            <a:chOff x="4116240" y="2322360"/>
            <a:chExt cx="1086840" cy="825840"/>
          </a:xfrm>
        </p:grpSpPr>
        <p:grpSp>
          <p:nvGrpSpPr>
            <p:cNvPr id="697" name="Group 9"/>
            <p:cNvGrpSpPr/>
            <p:nvPr/>
          </p:nvGrpSpPr>
          <p:grpSpPr>
            <a:xfrm>
              <a:off x="4116240" y="2322360"/>
              <a:ext cx="1086840" cy="825840"/>
              <a:chOff x="4116240" y="2322360"/>
              <a:chExt cx="1086840" cy="825840"/>
            </a:xfrm>
          </p:grpSpPr>
          <p:pic>
            <p:nvPicPr>
              <p:cNvPr id="698" name="Picture 109" descr="map-marker-3.png"/>
              <p:cNvPicPr/>
              <p:nvPr/>
            </p:nvPicPr>
            <p:blipFill>
              <a:blip r:embed="rId7"/>
              <a:stretch/>
            </p:blipFill>
            <p:spPr>
              <a:xfrm>
                <a:off x="5045400" y="2699640"/>
                <a:ext cx="65160" cy="100440"/>
              </a:xfrm>
              <a:prstGeom prst="rect">
                <a:avLst/>
              </a:prstGeom>
              <a:ln w="0">
                <a:noFill/>
              </a:ln>
            </p:spPr>
          </p:pic>
          <p:pic>
            <p:nvPicPr>
              <p:cNvPr id="699" name="Picture 110" descr="map-marker-3.png"/>
              <p:cNvPicPr/>
              <p:nvPr/>
            </p:nvPicPr>
            <p:blipFill>
              <a:blip r:embed="rId7"/>
              <a:stretch/>
            </p:blipFill>
            <p:spPr>
              <a:xfrm>
                <a:off x="5097960" y="2649240"/>
                <a:ext cx="65160" cy="100440"/>
              </a:xfrm>
              <a:prstGeom prst="rect">
                <a:avLst/>
              </a:prstGeom>
              <a:ln w="0">
                <a:noFill/>
              </a:ln>
            </p:spPr>
          </p:pic>
          <p:pic>
            <p:nvPicPr>
              <p:cNvPr id="700" name="Picture 111" descr="map-marker-3.png"/>
              <p:cNvPicPr/>
              <p:nvPr/>
            </p:nvPicPr>
            <p:blipFill>
              <a:blip r:embed="rId7"/>
              <a:stretch/>
            </p:blipFill>
            <p:spPr>
              <a:xfrm>
                <a:off x="5135760" y="2674440"/>
                <a:ext cx="65160" cy="100440"/>
              </a:xfrm>
              <a:prstGeom prst="rect">
                <a:avLst/>
              </a:prstGeom>
              <a:ln w="0">
                <a:noFill/>
              </a:ln>
            </p:spPr>
          </p:pic>
          <p:pic>
            <p:nvPicPr>
              <p:cNvPr id="701" name="Picture 112" descr="map-marker-3.png"/>
              <p:cNvPicPr/>
              <p:nvPr/>
            </p:nvPicPr>
            <p:blipFill>
              <a:blip r:embed="rId7"/>
              <a:stretch/>
            </p:blipFill>
            <p:spPr>
              <a:xfrm>
                <a:off x="5137920" y="2541960"/>
                <a:ext cx="65160" cy="100440"/>
              </a:xfrm>
              <a:prstGeom prst="rect">
                <a:avLst/>
              </a:prstGeom>
              <a:ln w="0">
                <a:noFill/>
              </a:ln>
            </p:spPr>
          </p:pic>
          <p:pic>
            <p:nvPicPr>
              <p:cNvPr id="702" name="Picture 113" descr="map-marker-3.png"/>
              <p:cNvPicPr/>
              <p:nvPr/>
            </p:nvPicPr>
            <p:blipFill>
              <a:blip r:embed="rId7"/>
              <a:stretch/>
            </p:blipFill>
            <p:spPr>
              <a:xfrm>
                <a:off x="5028120" y="2322360"/>
                <a:ext cx="65160" cy="100440"/>
              </a:xfrm>
              <a:prstGeom prst="rect">
                <a:avLst/>
              </a:prstGeom>
              <a:ln w="0">
                <a:noFill/>
              </a:ln>
            </p:spPr>
          </p:pic>
          <p:pic>
            <p:nvPicPr>
              <p:cNvPr id="703" name="Picture 114" descr="map-marker-3.png"/>
              <p:cNvPicPr/>
              <p:nvPr/>
            </p:nvPicPr>
            <p:blipFill>
              <a:blip r:embed="rId7"/>
              <a:stretch/>
            </p:blipFill>
            <p:spPr>
              <a:xfrm>
                <a:off x="4116240" y="2538000"/>
                <a:ext cx="65160" cy="100440"/>
              </a:xfrm>
              <a:prstGeom prst="rect">
                <a:avLst/>
              </a:prstGeom>
              <a:ln w="0">
                <a:noFill/>
              </a:ln>
            </p:spPr>
          </p:pic>
          <p:pic>
            <p:nvPicPr>
              <p:cNvPr id="704" name="Picture 115" descr="map-marker-3.png"/>
              <p:cNvPicPr/>
              <p:nvPr/>
            </p:nvPicPr>
            <p:blipFill>
              <a:blip r:embed="rId7"/>
              <a:stretch/>
            </p:blipFill>
            <p:spPr>
              <a:xfrm>
                <a:off x="4116240" y="2688480"/>
                <a:ext cx="65160" cy="100440"/>
              </a:xfrm>
              <a:prstGeom prst="rect">
                <a:avLst/>
              </a:prstGeom>
              <a:ln w="0">
                <a:noFill/>
              </a:ln>
            </p:spPr>
          </p:pic>
          <p:pic>
            <p:nvPicPr>
              <p:cNvPr id="705" name="Picture 116" descr="map-marker-3.png"/>
              <p:cNvPicPr/>
              <p:nvPr/>
            </p:nvPicPr>
            <p:blipFill>
              <a:blip r:embed="rId7"/>
              <a:stretch/>
            </p:blipFill>
            <p:spPr>
              <a:xfrm>
                <a:off x="4273920" y="3047760"/>
                <a:ext cx="65160" cy="100440"/>
              </a:xfrm>
              <a:prstGeom prst="rect">
                <a:avLst/>
              </a:prstGeom>
              <a:ln w="0">
                <a:noFill/>
              </a:ln>
            </p:spPr>
          </p:pic>
          <p:pic>
            <p:nvPicPr>
              <p:cNvPr id="706" name="Picture 117" descr="map-marker-3.png"/>
              <p:cNvPicPr/>
              <p:nvPr/>
            </p:nvPicPr>
            <p:blipFill>
              <a:blip r:embed="rId7"/>
              <a:stretch/>
            </p:blipFill>
            <p:spPr>
              <a:xfrm>
                <a:off x="4813200" y="2608200"/>
                <a:ext cx="65160" cy="100440"/>
              </a:xfrm>
              <a:prstGeom prst="rect">
                <a:avLst/>
              </a:prstGeom>
              <a:ln w="0">
                <a:noFill/>
              </a:ln>
            </p:spPr>
          </p:pic>
          <p:pic>
            <p:nvPicPr>
              <p:cNvPr id="707" name="Picture 118" descr="map-marker-3.png"/>
              <p:cNvPicPr/>
              <p:nvPr/>
            </p:nvPicPr>
            <p:blipFill>
              <a:blip r:embed="rId7"/>
              <a:stretch/>
            </p:blipFill>
            <p:spPr>
              <a:xfrm>
                <a:off x="4682880" y="2573280"/>
                <a:ext cx="65160" cy="100440"/>
              </a:xfrm>
              <a:prstGeom prst="rect">
                <a:avLst/>
              </a:prstGeom>
              <a:ln w="0">
                <a:noFill/>
              </a:ln>
            </p:spPr>
          </p:pic>
          <p:pic>
            <p:nvPicPr>
              <p:cNvPr id="708" name="Picture 119" descr="map-marker-3.png"/>
              <p:cNvPicPr/>
              <p:nvPr/>
            </p:nvPicPr>
            <p:blipFill>
              <a:blip r:embed="rId7"/>
              <a:stretch/>
            </p:blipFill>
            <p:spPr>
              <a:xfrm>
                <a:off x="4601880" y="2586960"/>
                <a:ext cx="65160" cy="100440"/>
              </a:xfrm>
              <a:prstGeom prst="rect">
                <a:avLst/>
              </a:prstGeom>
              <a:ln w="0">
                <a:noFill/>
              </a:ln>
            </p:spPr>
          </p:pic>
          <p:pic>
            <p:nvPicPr>
              <p:cNvPr id="709" name="Picture 120" descr="map-marker-3.png"/>
              <p:cNvPicPr/>
              <p:nvPr/>
            </p:nvPicPr>
            <p:blipFill>
              <a:blip r:embed="rId7"/>
              <a:stretch/>
            </p:blipFill>
            <p:spPr>
              <a:xfrm>
                <a:off x="4728240" y="2637720"/>
                <a:ext cx="65160" cy="100440"/>
              </a:xfrm>
              <a:prstGeom prst="rect">
                <a:avLst/>
              </a:prstGeom>
              <a:ln w="0">
                <a:noFill/>
              </a:ln>
            </p:spPr>
          </p:pic>
          <p:pic>
            <p:nvPicPr>
              <p:cNvPr id="710" name="Picture 121" descr="map-marker-3.png"/>
              <p:cNvPicPr/>
              <p:nvPr/>
            </p:nvPicPr>
            <p:blipFill>
              <a:blip r:embed="rId7"/>
              <a:stretch/>
            </p:blipFill>
            <p:spPr>
              <a:xfrm>
                <a:off x="4650120" y="2649600"/>
                <a:ext cx="65160" cy="100440"/>
              </a:xfrm>
              <a:prstGeom prst="rect">
                <a:avLst/>
              </a:prstGeom>
              <a:ln w="0">
                <a:noFill/>
              </a:ln>
            </p:spPr>
          </p:pic>
          <p:pic>
            <p:nvPicPr>
              <p:cNvPr id="711" name="Picture 122" descr="map-marker-3.png"/>
              <p:cNvPicPr/>
              <p:nvPr/>
            </p:nvPicPr>
            <p:blipFill>
              <a:blip r:embed="rId7"/>
              <a:stretch/>
            </p:blipFill>
            <p:spPr>
              <a:xfrm>
                <a:off x="4727160" y="3019320"/>
                <a:ext cx="65160" cy="100440"/>
              </a:xfrm>
              <a:prstGeom prst="rect">
                <a:avLst/>
              </a:prstGeom>
              <a:ln w="0">
                <a:noFill/>
              </a:ln>
            </p:spPr>
          </p:pic>
          <p:pic>
            <p:nvPicPr>
              <p:cNvPr id="712" name="Picture 123" descr="map-marker-3.png"/>
              <p:cNvPicPr/>
              <p:nvPr/>
            </p:nvPicPr>
            <p:blipFill>
              <a:blip r:embed="rId7"/>
              <a:stretch/>
            </p:blipFill>
            <p:spPr>
              <a:xfrm>
                <a:off x="4813920" y="2913840"/>
                <a:ext cx="65160" cy="100440"/>
              </a:xfrm>
              <a:prstGeom prst="rect">
                <a:avLst/>
              </a:prstGeom>
              <a:ln w="0">
                <a:noFill/>
              </a:ln>
            </p:spPr>
          </p:pic>
          <p:pic>
            <p:nvPicPr>
              <p:cNvPr id="713" name="Picture 124" descr="map-marker-3.png"/>
              <p:cNvPicPr/>
              <p:nvPr/>
            </p:nvPicPr>
            <p:blipFill>
              <a:blip r:embed="rId7"/>
              <a:stretch/>
            </p:blipFill>
            <p:spPr>
              <a:xfrm>
                <a:off x="4830840" y="2981880"/>
                <a:ext cx="65160" cy="100440"/>
              </a:xfrm>
              <a:prstGeom prst="rect">
                <a:avLst/>
              </a:prstGeom>
              <a:ln w="0">
                <a:noFill/>
              </a:ln>
            </p:spPr>
          </p:pic>
          <p:pic>
            <p:nvPicPr>
              <p:cNvPr id="714" name="Picture 125" descr="map-marker-3.png"/>
              <p:cNvPicPr/>
              <p:nvPr/>
            </p:nvPicPr>
            <p:blipFill>
              <a:blip r:embed="rId7"/>
              <a:stretch/>
            </p:blipFill>
            <p:spPr>
              <a:xfrm>
                <a:off x="4768560" y="2972880"/>
                <a:ext cx="65160" cy="100440"/>
              </a:xfrm>
              <a:prstGeom prst="rect">
                <a:avLst/>
              </a:prstGeom>
              <a:ln w="0">
                <a:noFill/>
              </a:ln>
            </p:spPr>
          </p:pic>
          <p:pic>
            <p:nvPicPr>
              <p:cNvPr id="715" name="Picture 126" descr="map-marker-3.png"/>
              <p:cNvPicPr/>
              <p:nvPr/>
            </p:nvPicPr>
            <p:blipFill>
              <a:blip r:embed="rId7"/>
              <a:stretch/>
            </p:blipFill>
            <p:spPr>
              <a:xfrm>
                <a:off x="4839120" y="2846880"/>
                <a:ext cx="65160" cy="100440"/>
              </a:xfrm>
              <a:prstGeom prst="rect">
                <a:avLst/>
              </a:prstGeom>
              <a:ln w="0">
                <a:noFill/>
              </a:ln>
            </p:spPr>
          </p:pic>
          <p:pic>
            <p:nvPicPr>
              <p:cNvPr id="716" name="Picture 127" descr="map-marker-3.png"/>
              <p:cNvPicPr/>
              <p:nvPr/>
            </p:nvPicPr>
            <p:blipFill>
              <a:blip r:embed="rId7"/>
              <a:stretch/>
            </p:blipFill>
            <p:spPr>
              <a:xfrm>
                <a:off x="4788000" y="3005280"/>
                <a:ext cx="65160" cy="100440"/>
              </a:xfrm>
              <a:prstGeom prst="rect">
                <a:avLst/>
              </a:prstGeom>
              <a:ln w="0">
                <a:noFill/>
              </a:ln>
            </p:spPr>
          </p:pic>
          <p:pic>
            <p:nvPicPr>
              <p:cNvPr id="717" name="Picture 128" descr="map-marker-3.png"/>
              <p:cNvPicPr/>
              <p:nvPr/>
            </p:nvPicPr>
            <p:blipFill>
              <a:blip r:embed="rId7"/>
              <a:stretch/>
            </p:blipFill>
            <p:spPr>
              <a:xfrm>
                <a:off x="4797360" y="2942640"/>
                <a:ext cx="65160" cy="100440"/>
              </a:xfrm>
              <a:prstGeom prst="rect">
                <a:avLst/>
              </a:prstGeom>
              <a:ln w="0">
                <a:noFill/>
              </a:ln>
            </p:spPr>
          </p:pic>
        </p:grpSp>
        <p:pic>
          <p:nvPicPr>
            <p:cNvPr id="718" name="Picture 107" descr="map-marker-3.png"/>
            <p:cNvPicPr/>
            <p:nvPr/>
          </p:nvPicPr>
          <p:blipFill>
            <a:blip r:embed="rId7"/>
            <a:stretch/>
          </p:blipFill>
          <p:spPr>
            <a:xfrm>
              <a:off x="4215960" y="2877480"/>
              <a:ext cx="65160" cy="100440"/>
            </a:xfrm>
            <a:prstGeom prst="rect">
              <a:avLst/>
            </a:prstGeom>
            <a:ln w="0">
              <a:noFill/>
            </a:ln>
          </p:spPr>
        </p:pic>
        <p:pic>
          <p:nvPicPr>
            <p:cNvPr id="719" name="Picture 108" descr="map-marker-3.png"/>
            <p:cNvPicPr/>
            <p:nvPr/>
          </p:nvPicPr>
          <p:blipFill>
            <a:blip r:embed="rId7"/>
            <a:stretch/>
          </p:blipFill>
          <p:spPr>
            <a:xfrm>
              <a:off x="4257360" y="2846880"/>
              <a:ext cx="65160" cy="100440"/>
            </a:xfrm>
            <a:prstGeom prst="rect">
              <a:avLst/>
            </a:prstGeom>
            <a:ln w="0">
              <a:noFill/>
            </a:ln>
          </p:spPr>
        </p:pic>
      </p:grpSp>
      <p:grpSp>
        <p:nvGrpSpPr>
          <p:cNvPr id="720" name="Group 10"/>
          <p:cNvGrpSpPr/>
          <p:nvPr/>
        </p:nvGrpSpPr>
        <p:grpSpPr>
          <a:xfrm>
            <a:off x="4432320" y="2278080"/>
            <a:ext cx="1186200" cy="862200"/>
            <a:chOff x="4432320" y="2278080"/>
            <a:chExt cx="1186200" cy="862200"/>
          </a:xfrm>
        </p:grpSpPr>
        <p:pic>
          <p:nvPicPr>
            <p:cNvPr id="721" name="Picture 130" descr="map-marker-4.png"/>
            <p:cNvPicPr/>
            <p:nvPr/>
          </p:nvPicPr>
          <p:blipFill>
            <a:blip r:embed="rId8"/>
            <a:stretch/>
          </p:blipFill>
          <p:spPr>
            <a:xfrm>
              <a:off x="5175000" y="2979360"/>
              <a:ext cx="97920" cy="74880"/>
            </a:xfrm>
            <a:prstGeom prst="rect">
              <a:avLst/>
            </a:prstGeom>
            <a:ln w="0">
              <a:noFill/>
            </a:ln>
          </p:spPr>
        </p:pic>
        <p:pic>
          <p:nvPicPr>
            <p:cNvPr id="722" name="Picture 131" descr="map-marker-4.png"/>
            <p:cNvPicPr/>
            <p:nvPr/>
          </p:nvPicPr>
          <p:blipFill>
            <a:blip r:embed="rId8"/>
            <a:stretch/>
          </p:blipFill>
          <p:spPr>
            <a:xfrm>
              <a:off x="5520600" y="3065400"/>
              <a:ext cx="97920" cy="74880"/>
            </a:xfrm>
            <a:prstGeom prst="rect">
              <a:avLst/>
            </a:prstGeom>
            <a:ln w="0">
              <a:noFill/>
            </a:ln>
          </p:spPr>
        </p:pic>
        <p:pic>
          <p:nvPicPr>
            <p:cNvPr id="723" name="Picture 132" descr="map-marker-4.png"/>
            <p:cNvPicPr/>
            <p:nvPr/>
          </p:nvPicPr>
          <p:blipFill>
            <a:blip r:embed="rId8"/>
            <a:stretch/>
          </p:blipFill>
          <p:spPr>
            <a:xfrm>
              <a:off x="4464360" y="2922120"/>
              <a:ext cx="97920" cy="74880"/>
            </a:xfrm>
            <a:prstGeom prst="rect">
              <a:avLst/>
            </a:prstGeom>
            <a:ln w="0">
              <a:noFill/>
            </a:ln>
          </p:spPr>
        </p:pic>
        <p:pic>
          <p:nvPicPr>
            <p:cNvPr id="724" name="Picture 133" descr="map-marker-4.png"/>
            <p:cNvPicPr/>
            <p:nvPr/>
          </p:nvPicPr>
          <p:blipFill>
            <a:blip r:embed="rId8"/>
            <a:stretch/>
          </p:blipFill>
          <p:spPr>
            <a:xfrm>
              <a:off x="4584240" y="2818080"/>
              <a:ext cx="97920" cy="74880"/>
            </a:xfrm>
            <a:prstGeom prst="rect">
              <a:avLst/>
            </a:prstGeom>
            <a:ln w="0">
              <a:noFill/>
            </a:ln>
          </p:spPr>
        </p:pic>
        <p:pic>
          <p:nvPicPr>
            <p:cNvPr id="725" name="Picture 134" descr="map-marker-4.png"/>
            <p:cNvPicPr/>
            <p:nvPr/>
          </p:nvPicPr>
          <p:blipFill>
            <a:blip r:embed="rId8"/>
            <a:stretch/>
          </p:blipFill>
          <p:spPr>
            <a:xfrm>
              <a:off x="4927320" y="2886840"/>
              <a:ext cx="97920" cy="74880"/>
            </a:xfrm>
            <a:prstGeom prst="rect">
              <a:avLst/>
            </a:prstGeom>
            <a:ln w="0">
              <a:noFill/>
            </a:ln>
          </p:spPr>
        </p:pic>
        <p:pic>
          <p:nvPicPr>
            <p:cNvPr id="726" name="Picture 135" descr="map-marker-4.png"/>
            <p:cNvPicPr/>
            <p:nvPr/>
          </p:nvPicPr>
          <p:blipFill>
            <a:blip r:embed="rId8"/>
            <a:stretch/>
          </p:blipFill>
          <p:spPr>
            <a:xfrm>
              <a:off x="4850280" y="2749680"/>
              <a:ext cx="97920" cy="74880"/>
            </a:xfrm>
            <a:prstGeom prst="rect">
              <a:avLst/>
            </a:prstGeom>
            <a:ln w="0">
              <a:noFill/>
            </a:ln>
          </p:spPr>
        </p:pic>
        <p:pic>
          <p:nvPicPr>
            <p:cNvPr id="727" name="Picture 136" descr="map-marker-4.png"/>
            <p:cNvPicPr/>
            <p:nvPr/>
          </p:nvPicPr>
          <p:blipFill>
            <a:blip r:embed="rId8"/>
            <a:stretch/>
          </p:blipFill>
          <p:spPr>
            <a:xfrm>
              <a:off x="4851720" y="2651760"/>
              <a:ext cx="97920" cy="74880"/>
            </a:xfrm>
            <a:prstGeom prst="rect">
              <a:avLst/>
            </a:prstGeom>
            <a:ln w="0">
              <a:noFill/>
            </a:ln>
          </p:spPr>
        </p:pic>
        <p:pic>
          <p:nvPicPr>
            <p:cNvPr id="728" name="Picture 137" descr="map-marker-4.png"/>
            <p:cNvPicPr/>
            <p:nvPr/>
          </p:nvPicPr>
          <p:blipFill>
            <a:blip r:embed="rId8"/>
            <a:stretch/>
          </p:blipFill>
          <p:spPr>
            <a:xfrm>
              <a:off x="4432320" y="2604600"/>
              <a:ext cx="97920" cy="74880"/>
            </a:xfrm>
            <a:prstGeom prst="rect">
              <a:avLst/>
            </a:prstGeom>
            <a:ln w="0">
              <a:noFill/>
            </a:ln>
          </p:spPr>
        </p:pic>
        <p:pic>
          <p:nvPicPr>
            <p:cNvPr id="729" name="Picture 138" descr="map-marker-4.png"/>
            <p:cNvPicPr/>
            <p:nvPr/>
          </p:nvPicPr>
          <p:blipFill>
            <a:blip r:embed="rId8"/>
            <a:stretch/>
          </p:blipFill>
          <p:spPr>
            <a:xfrm>
              <a:off x="4752360" y="2342520"/>
              <a:ext cx="97920" cy="74880"/>
            </a:xfrm>
            <a:prstGeom prst="rect">
              <a:avLst/>
            </a:prstGeom>
            <a:ln w="0">
              <a:noFill/>
            </a:ln>
          </p:spPr>
        </p:pic>
        <p:pic>
          <p:nvPicPr>
            <p:cNvPr id="730" name="Picture 139" descr="map-marker-4.png"/>
            <p:cNvPicPr/>
            <p:nvPr/>
          </p:nvPicPr>
          <p:blipFill>
            <a:blip r:embed="rId8"/>
            <a:stretch/>
          </p:blipFill>
          <p:spPr>
            <a:xfrm>
              <a:off x="4917960" y="2342160"/>
              <a:ext cx="97920" cy="74880"/>
            </a:xfrm>
            <a:prstGeom prst="rect">
              <a:avLst/>
            </a:prstGeom>
            <a:ln w="0">
              <a:noFill/>
            </a:ln>
          </p:spPr>
        </p:pic>
        <p:pic>
          <p:nvPicPr>
            <p:cNvPr id="731" name="Picture 140" descr="map-marker-4.png"/>
            <p:cNvPicPr/>
            <p:nvPr/>
          </p:nvPicPr>
          <p:blipFill>
            <a:blip r:embed="rId8"/>
            <a:stretch/>
          </p:blipFill>
          <p:spPr>
            <a:xfrm>
              <a:off x="5271480" y="2278080"/>
              <a:ext cx="97920" cy="74880"/>
            </a:xfrm>
            <a:prstGeom prst="rect">
              <a:avLst/>
            </a:prstGeom>
            <a:ln w="0">
              <a:noFill/>
            </a:ln>
          </p:spPr>
        </p:pic>
        <p:pic>
          <p:nvPicPr>
            <p:cNvPr id="732" name="Picture 141" descr="map-marker-4.png"/>
            <p:cNvPicPr/>
            <p:nvPr/>
          </p:nvPicPr>
          <p:blipFill>
            <a:blip r:embed="rId8"/>
            <a:stretch/>
          </p:blipFill>
          <p:spPr>
            <a:xfrm>
              <a:off x="5309280" y="2379960"/>
              <a:ext cx="97920" cy="74880"/>
            </a:xfrm>
            <a:prstGeom prst="rect">
              <a:avLst/>
            </a:prstGeom>
            <a:ln w="0">
              <a:noFill/>
            </a:ln>
          </p:spPr>
        </p:pic>
        <p:pic>
          <p:nvPicPr>
            <p:cNvPr id="733" name="Picture 142" descr="map-marker-4.png"/>
            <p:cNvPicPr/>
            <p:nvPr/>
          </p:nvPicPr>
          <p:blipFill>
            <a:blip r:embed="rId8"/>
            <a:stretch/>
          </p:blipFill>
          <p:spPr>
            <a:xfrm>
              <a:off x="5325480" y="2446920"/>
              <a:ext cx="97920" cy="74880"/>
            </a:xfrm>
            <a:prstGeom prst="rect">
              <a:avLst/>
            </a:prstGeom>
            <a:ln w="0">
              <a:noFill/>
            </a:ln>
          </p:spPr>
        </p:pic>
        <p:pic>
          <p:nvPicPr>
            <p:cNvPr id="734" name="Picture 143" descr="map-marker-4.png"/>
            <p:cNvPicPr/>
            <p:nvPr/>
          </p:nvPicPr>
          <p:blipFill>
            <a:blip r:embed="rId8"/>
            <a:stretch/>
          </p:blipFill>
          <p:spPr>
            <a:xfrm>
              <a:off x="5249520" y="2499480"/>
              <a:ext cx="97920" cy="74880"/>
            </a:xfrm>
            <a:prstGeom prst="rect">
              <a:avLst/>
            </a:prstGeom>
            <a:ln w="0">
              <a:noFill/>
            </a:ln>
          </p:spPr>
        </p:pic>
        <p:pic>
          <p:nvPicPr>
            <p:cNvPr id="735" name="Picture 144" descr="map-marker-4.png"/>
            <p:cNvPicPr/>
            <p:nvPr/>
          </p:nvPicPr>
          <p:blipFill>
            <a:blip r:embed="rId8"/>
            <a:stretch/>
          </p:blipFill>
          <p:spPr>
            <a:xfrm>
              <a:off x="5321160" y="2566800"/>
              <a:ext cx="97920" cy="74880"/>
            </a:xfrm>
            <a:prstGeom prst="rect">
              <a:avLst/>
            </a:prstGeom>
            <a:ln w="0">
              <a:noFill/>
            </a:ln>
          </p:spPr>
        </p:pic>
        <p:pic>
          <p:nvPicPr>
            <p:cNvPr id="736" name="Picture 145" descr="map-marker-4.png"/>
            <p:cNvPicPr/>
            <p:nvPr/>
          </p:nvPicPr>
          <p:blipFill>
            <a:blip r:embed="rId8"/>
            <a:stretch/>
          </p:blipFill>
          <p:spPr>
            <a:xfrm>
              <a:off x="5355360" y="2659320"/>
              <a:ext cx="97920" cy="74880"/>
            </a:xfrm>
            <a:prstGeom prst="rect">
              <a:avLst/>
            </a:prstGeom>
            <a:ln w="0">
              <a:noFill/>
            </a:ln>
          </p:spPr>
        </p:pic>
        <p:pic>
          <p:nvPicPr>
            <p:cNvPr id="737" name="Picture 146" descr="map-marker-4.png"/>
            <p:cNvPicPr/>
            <p:nvPr/>
          </p:nvPicPr>
          <p:blipFill>
            <a:blip r:embed="rId8"/>
            <a:stretch/>
          </p:blipFill>
          <p:spPr>
            <a:xfrm>
              <a:off x="5150520" y="2614680"/>
              <a:ext cx="97920" cy="74880"/>
            </a:xfrm>
            <a:prstGeom prst="rect">
              <a:avLst/>
            </a:prstGeom>
            <a:ln w="0">
              <a:noFill/>
            </a:ln>
          </p:spPr>
        </p:pic>
        <p:pic>
          <p:nvPicPr>
            <p:cNvPr id="738" name="Picture 147" descr="map-marker-4.png"/>
            <p:cNvPicPr/>
            <p:nvPr/>
          </p:nvPicPr>
          <p:blipFill>
            <a:blip r:embed="rId8"/>
            <a:stretch/>
          </p:blipFill>
          <p:spPr>
            <a:xfrm>
              <a:off x="5039640" y="2673720"/>
              <a:ext cx="97920" cy="74880"/>
            </a:xfrm>
            <a:prstGeom prst="rect">
              <a:avLst/>
            </a:prstGeom>
            <a:ln w="0">
              <a:noFill/>
            </a:ln>
          </p:spPr>
        </p:pic>
        <p:pic>
          <p:nvPicPr>
            <p:cNvPr id="739" name="Picture 148" descr="map-marker-4.png"/>
            <p:cNvPicPr/>
            <p:nvPr/>
          </p:nvPicPr>
          <p:blipFill>
            <a:blip r:embed="rId8"/>
            <a:stretch/>
          </p:blipFill>
          <p:spPr>
            <a:xfrm>
              <a:off x="5141160" y="2735640"/>
              <a:ext cx="97920" cy="74880"/>
            </a:xfrm>
            <a:prstGeom prst="rect">
              <a:avLst/>
            </a:prstGeom>
            <a:ln w="0">
              <a:noFill/>
            </a:ln>
          </p:spPr>
        </p:pic>
        <p:pic>
          <p:nvPicPr>
            <p:cNvPr id="740" name="Picture 149" descr="map-marker-4.png"/>
            <p:cNvPicPr/>
            <p:nvPr/>
          </p:nvPicPr>
          <p:blipFill>
            <a:blip r:embed="rId8"/>
            <a:stretch/>
          </p:blipFill>
          <p:spPr>
            <a:xfrm>
              <a:off x="4998960" y="2762280"/>
              <a:ext cx="97920" cy="74880"/>
            </a:xfrm>
            <a:prstGeom prst="rect">
              <a:avLst/>
            </a:prstGeom>
            <a:ln w="0">
              <a:noFill/>
            </a:ln>
          </p:spPr>
        </p:pic>
        <p:pic>
          <p:nvPicPr>
            <p:cNvPr id="741" name="Picture 150" descr="map-marker-4.png"/>
            <p:cNvPicPr/>
            <p:nvPr/>
          </p:nvPicPr>
          <p:blipFill>
            <a:blip r:embed="rId8"/>
            <a:stretch/>
          </p:blipFill>
          <p:spPr>
            <a:xfrm>
              <a:off x="5051520" y="2819520"/>
              <a:ext cx="97920" cy="74880"/>
            </a:xfrm>
            <a:prstGeom prst="rect">
              <a:avLst/>
            </a:prstGeom>
            <a:ln w="0">
              <a:noFill/>
            </a:ln>
          </p:spPr>
        </p:pic>
        <p:pic>
          <p:nvPicPr>
            <p:cNvPr id="742" name="Picture 151" descr="map-marker-4.png"/>
            <p:cNvPicPr/>
            <p:nvPr/>
          </p:nvPicPr>
          <p:blipFill>
            <a:blip r:embed="rId8"/>
            <a:stretch/>
          </p:blipFill>
          <p:spPr>
            <a:xfrm>
              <a:off x="5276520" y="2861640"/>
              <a:ext cx="97920" cy="74880"/>
            </a:xfrm>
            <a:prstGeom prst="rect">
              <a:avLst/>
            </a:prstGeom>
            <a:ln w="0">
              <a:noFill/>
            </a:ln>
          </p:spPr>
        </p:pic>
        <p:pic>
          <p:nvPicPr>
            <p:cNvPr id="743" name="Picture 152" descr="map-marker-4.png"/>
            <p:cNvPicPr/>
            <p:nvPr/>
          </p:nvPicPr>
          <p:blipFill>
            <a:blip r:embed="rId8"/>
            <a:stretch/>
          </p:blipFill>
          <p:spPr>
            <a:xfrm>
              <a:off x="5314320" y="2890440"/>
              <a:ext cx="97920" cy="74880"/>
            </a:xfrm>
            <a:prstGeom prst="rect">
              <a:avLst/>
            </a:prstGeom>
            <a:ln w="0">
              <a:noFill/>
            </a:ln>
          </p:spPr>
        </p:pic>
      </p:grpSp>
      <p:pic>
        <p:nvPicPr>
          <p:cNvPr id="744" name="Picture 154" descr="map-marker-3.png"/>
          <p:cNvPicPr/>
          <p:nvPr/>
        </p:nvPicPr>
        <p:blipFill>
          <a:blip r:embed="rId9"/>
          <a:stretch/>
        </p:blipFill>
        <p:spPr>
          <a:xfrm>
            <a:off x="5156640" y="2939040"/>
            <a:ext cx="93960" cy="77040"/>
          </a:xfrm>
          <a:prstGeom prst="rect">
            <a:avLst/>
          </a:prstGeom>
          <a:ln w="0">
            <a:noFill/>
          </a:ln>
        </p:spPr>
      </p:pic>
      <p:grpSp>
        <p:nvGrpSpPr>
          <p:cNvPr id="745" name="Group 11"/>
          <p:cNvGrpSpPr/>
          <p:nvPr/>
        </p:nvGrpSpPr>
        <p:grpSpPr>
          <a:xfrm>
            <a:off x="4538520" y="2363760"/>
            <a:ext cx="1186560" cy="862560"/>
            <a:chOff x="4538520" y="2363760"/>
            <a:chExt cx="1186560" cy="862560"/>
          </a:xfrm>
        </p:grpSpPr>
        <p:pic>
          <p:nvPicPr>
            <p:cNvPr id="746" name="Picture 156" descr="map-marker-3.png"/>
            <p:cNvPicPr/>
            <p:nvPr/>
          </p:nvPicPr>
          <p:blipFill>
            <a:blip r:embed="rId9"/>
            <a:stretch/>
          </p:blipFill>
          <p:spPr>
            <a:xfrm>
              <a:off x="5299200" y="3110040"/>
              <a:ext cx="93960" cy="77040"/>
            </a:xfrm>
            <a:prstGeom prst="rect">
              <a:avLst/>
            </a:prstGeom>
            <a:ln w="0">
              <a:noFill/>
            </a:ln>
          </p:spPr>
        </p:pic>
        <p:pic>
          <p:nvPicPr>
            <p:cNvPr id="747" name="Picture 157" descr="map-marker-3.png"/>
            <p:cNvPicPr/>
            <p:nvPr/>
          </p:nvPicPr>
          <p:blipFill>
            <a:blip r:embed="rId9"/>
            <a:stretch/>
          </p:blipFill>
          <p:spPr>
            <a:xfrm>
              <a:off x="4920840" y="2928240"/>
              <a:ext cx="93960" cy="77040"/>
            </a:xfrm>
            <a:prstGeom prst="rect">
              <a:avLst/>
            </a:prstGeom>
            <a:ln w="0">
              <a:noFill/>
            </a:ln>
          </p:spPr>
        </p:pic>
        <p:pic>
          <p:nvPicPr>
            <p:cNvPr id="748" name="Picture 158" descr="map-marker-3.png"/>
            <p:cNvPicPr/>
            <p:nvPr/>
          </p:nvPicPr>
          <p:blipFill>
            <a:blip r:embed="rId9"/>
            <a:stretch/>
          </p:blipFill>
          <p:spPr>
            <a:xfrm>
              <a:off x="4968360" y="2758320"/>
              <a:ext cx="93960" cy="77040"/>
            </a:xfrm>
            <a:prstGeom prst="rect">
              <a:avLst/>
            </a:prstGeom>
            <a:ln w="0">
              <a:noFill/>
            </a:ln>
          </p:spPr>
        </p:pic>
        <p:pic>
          <p:nvPicPr>
            <p:cNvPr id="749" name="Picture 159" descr="map-marker-3.png"/>
            <p:cNvPicPr/>
            <p:nvPr/>
          </p:nvPicPr>
          <p:blipFill>
            <a:blip r:embed="rId9"/>
            <a:stretch/>
          </p:blipFill>
          <p:spPr>
            <a:xfrm>
              <a:off x="5251680" y="2753640"/>
              <a:ext cx="93960" cy="77040"/>
            </a:xfrm>
            <a:prstGeom prst="rect">
              <a:avLst/>
            </a:prstGeom>
            <a:ln w="0">
              <a:noFill/>
            </a:ln>
          </p:spPr>
        </p:pic>
        <p:pic>
          <p:nvPicPr>
            <p:cNvPr id="750" name="Picture 160" descr="map-marker-3.png"/>
            <p:cNvPicPr/>
            <p:nvPr/>
          </p:nvPicPr>
          <p:blipFill>
            <a:blip r:embed="rId9"/>
            <a:stretch/>
          </p:blipFill>
          <p:spPr>
            <a:xfrm>
              <a:off x="4763160" y="2924640"/>
              <a:ext cx="93960" cy="77040"/>
            </a:xfrm>
            <a:prstGeom prst="rect">
              <a:avLst/>
            </a:prstGeom>
            <a:ln w="0">
              <a:noFill/>
            </a:ln>
          </p:spPr>
        </p:pic>
        <p:pic>
          <p:nvPicPr>
            <p:cNvPr id="751" name="Picture 161" descr="map-marker-3.png"/>
            <p:cNvPicPr/>
            <p:nvPr/>
          </p:nvPicPr>
          <p:blipFill>
            <a:blip r:embed="rId9"/>
            <a:stretch/>
          </p:blipFill>
          <p:spPr>
            <a:xfrm>
              <a:off x="4872960" y="2441880"/>
              <a:ext cx="93960" cy="77040"/>
            </a:xfrm>
            <a:prstGeom prst="rect">
              <a:avLst/>
            </a:prstGeom>
            <a:ln w="0">
              <a:noFill/>
            </a:ln>
          </p:spPr>
        </p:pic>
        <p:pic>
          <p:nvPicPr>
            <p:cNvPr id="752" name="Picture 162" descr="map-marker-3.png"/>
            <p:cNvPicPr/>
            <p:nvPr/>
          </p:nvPicPr>
          <p:blipFill>
            <a:blip r:embed="rId9"/>
            <a:stretch/>
          </p:blipFill>
          <p:spPr>
            <a:xfrm>
              <a:off x="4826160" y="2748240"/>
              <a:ext cx="93960" cy="77040"/>
            </a:xfrm>
            <a:prstGeom prst="rect">
              <a:avLst/>
            </a:prstGeom>
            <a:ln w="0">
              <a:noFill/>
            </a:ln>
          </p:spPr>
        </p:pic>
        <p:pic>
          <p:nvPicPr>
            <p:cNvPr id="753" name="Picture 163" descr="map-marker-3.png"/>
            <p:cNvPicPr/>
            <p:nvPr/>
          </p:nvPicPr>
          <p:blipFill>
            <a:blip r:embed="rId9"/>
            <a:stretch/>
          </p:blipFill>
          <p:spPr>
            <a:xfrm>
              <a:off x="5100480" y="2419920"/>
              <a:ext cx="93960" cy="77040"/>
            </a:xfrm>
            <a:prstGeom prst="rect">
              <a:avLst/>
            </a:prstGeom>
            <a:ln w="0">
              <a:noFill/>
            </a:ln>
          </p:spPr>
        </p:pic>
        <p:pic>
          <p:nvPicPr>
            <p:cNvPr id="754" name="Picture 164" descr="map-marker-3.png"/>
            <p:cNvPicPr/>
            <p:nvPr/>
          </p:nvPicPr>
          <p:blipFill>
            <a:blip r:embed="rId9"/>
            <a:stretch/>
          </p:blipFill>
          <p:spPr>
            <a:xfrm>
              <a:off x="5631120" y="3149280"/>
              <a:ext cx="93960" cy="77040"/>
            </a:xfrm>
            <a:prstGeom prst="rect">
              <a:avLst/>
            </a:prstGeom>
            <a:ln w="0">
              <a:noFill/>
            </a:ln>
          </p:spPr>
        </p:pic>
        <p:pic>
          <p:nvPicPr>
            <p:cNvPr id="755" name="Picture 165" descr="map-marker-3.png"/>
            <p:cNvPicPr/>
            <p:nvPr/>
          </p:nvPicPr>
          <p:blipFill>
            <a:blip r:embed="rId9"/>
            <a:stretch/>
          </p:blipFill>
          <p:spPr>
            <a:xfrm>
              <a:off x="4538520" y="3113640"/>
              <a:ext cx="93960" cy="77040"/>
            </a:xfrm>
            <a:prstGeom prst="rect">
              <a:avLst/>
            </a:prstGeom>
            <a:ln w="0">
              <a:noFill/>
            </a:ln>
          </p:spPr>
        </p:pic>
        <p:pic>
          <p:nvPicPr>
            <p:cNvPr id="756" name="Picture 166" descr="map-marker-3.png"/>
            <p:cNvPicPr/>
            <p:nvPr/>
          </p:nvPicPr>
          <p:blipFill>
            <a:blip r:embed="rId9"/>
            <a:stretch/>
          </p:blipFill>
          <p:spPr>
            <a:xfrm>
              <a:off x="5072040" y="2900160"/>
              <a:ext cx="93960" cy="77040"/>
            </a:xfrm>
            <a:prstGeom prst="rect">
              <a:avLst/>
            </a:prstGeom>
            <a:ln w="0">
              <a:noFill/>
            </a:ln>
          </p:spPr>
        </p:pic>
        <p:pic>
          <p:nvPicPr>
            <p:cNvPr id="757" name="Picture 167" descr="map-marker-3.png"/>
            <p:cNvPicPr/>
            <p:nvPr/>
          </p:nvPicPr>
          <p:blipFill>
            <a:blip r:embed="rId9"/>
            <a:stretch/>
          </p:blipFill>
          <p:spPr>
            <a:xfrm>
              <a:off x="5024520" y="3045600"/>
              <a:ext cx="93960" cy="77040"/>
            </a:xfrm>
            <a:prstGeom prst="rect">
              <a:avLst/>
            </a:prstGeom>
            <a:ln w="0">
              <a:noFill/>
            </a:ln>
          </p:spPr>
        </p:pic>
        <p:pic>
          <p:nvPicPr>
            <p:cNvPr id="758" name="Picture 168" descr="map-marker-3.png"/>
            <p:cNvPicPr/>
            <p:nvPr/>
          </p:nvPicPr>
          <p:blipFill>
            <a:blip r:embed="rId9"/>
            <a:stretch/>
          </p:blipFill>
          <p:spPr>
            <a:xfrm>
              <a:off x="5443920" y="2363760"/>
              <a:ext cx="93960" cy="77040"/>
            </a:xfrm>
            <a:prstGeom prst="rect">
              <a:avLst/>
            </a:prstGeom>
            <a:ln w="0">
              <a:noFill/>
            </a:ln>
          </p:spPr>
        </p:pic>
        <p:pic>
          <p:nvPicPr>
            <p:cNvPr id="759" name="Picture 169" descr="map-marker-3.png"/>
            <p:cNvPicPr/>
            <p:nvPr/>
          </p:nvPicPr>
          <p:blipFill>
            <a:blip r:embed="rId9"/>
            <a:stretch/>
          </p:blipFill>
          <p:spPr>
            <a:xfrm>
              <a:off x="5119920" y="2821320"/>
              <a:ext cx="93960" cy="77040"/>
            </a:xfrm>
            <a:prstGeom prst="rect">
              <a:avLst/>
            </a:prstGeom>
            <a:ln w="0">
              <a:noFill/>
            </a:ln>
          </p:spPr>
        </p:pic>
        <p:pic>
          <p:nvPicPr>
            <p:cNvPr id="760" name="Picture 170" descr="map-marker-3.png"/>
            <p:cNvPicPr/>
            <p:nvPr/>
          </p:nvPicPr>
          <p:blipFill>
            <a:blip r:embed="rId9"/>
            <a:stretch/>
          </p:blipFill>
          <p:spPr>
            <a:xfrm>
              <a:off x="5082840" y="2929680"/>
              <a:ext cx="93960" cy="77040"/>
            </a:xfrm>
            <a:prstGeom prst="rect">
              <a:avLst/>
            </a:prstGeom>
            <a:ln w="0">
              <a:noFill/>
            </a:ln>
          </p:spPr>
        </p:pic>
        <p:pic>
          <p:nvPicPr>
            <p:cNvPr id="761" name="Picture 171" descr="map-marker-3.png"/>
            <p:cNvPicPr/>
            <p:nvPr/>
          </p:nvPicPr>
          <p:blipFill>
            <a:blip r:embed="rId9"/>
            <a:stretch/>
          </p:blipFill>
          <p:spPr>
            <a:xfrm>
              <a:off x="5130360" y="2996280"/>
              <a:ext cx="93960" cy="77040"/>
            </a:xfrm>
            <a:prstGeom prst="rect">
              <a:avLst/>
            </a:prstGeom>
            <a:ln w="0">
              <a:noFill/>
            </a:ln>
          </p:spPr>
        </p:pic>
        <p:pic>
          <p:nvPicPr>
            <p:cNvPr id="762" name="Picture 172" descr="map-marker-3.png"/>
            <p:cNvPicPr/>
            <p:nvPr/>
          </p:nvPicPr>
          <p:blipFill>
            <a:blip r:embed="rId9"/>
            <a:stretch/>
          </p:blipFill>
          <p:spPr>
            <a:xfrm>
              <a:off x="5296680" y="2986920"/>
              <a:ext cx="93960" cy="77040"/>
            </a:xfrm>
            <a:prstGeom prst="rect">
              <a:avLst/>
            </a:prstGeom>
            <a:ln w="0">
              <a:noFill/>
            </a:ln>
          </p:spPr>
        </p:pic>
        <p:pic>
          <p:nvPicPr>
            <p:cNvPr id="763" name="Picture 173" descr="map-marker-3.png"/>
            <p:cNvPicPr/>
            <p:nvPr/>
          </p:nvPicPr>
          <p:blipFill>
            <a:blip r:embed="rId9"/>
            <a:stretch/>
          </p:blipFill>
          <p:spPr>
            <a:xfrm>
              <a:off x="4633920" y="2738160"/>
              <a:ext cx="93960" cy="77040"/>
            </a:xfrm>
            <a:prstGeom prst="rect">
              <a:avLst/>
            </a:prstGeom>
            <a:ln w="0">
              <a:noFill/>
            </a:ln>
          </p:spPr>
        </p:pic>
      </p:grpSp>
      <p:grpSp>
        <p:nvGrpSpPr>
          <p:cNvPr id="764" name="Group 12"/>
          <p:cNvGrpSpPr/>
          <p:nvPr/>
        </p:nvGrpSpPr>
        <p:grpSpPr>
          <a:xfrm>
            <a:off x="4253040" y="2293920"/>
            <a:ext cx="1186200" cy="862560"/>
            <a:chOff x="4253040" y="2293920"/>
            <a:chExt cx="1186200" cy="862560"/>
          </a:xfrm>
        </p:grpSpPr>
        <p:pic>
          <p:nvPicPr>
            <p:cNvPr id="765" name="Picture 175"/>
            <p:cNvPicPr/>
            <p:nvPr/>
          </p:nvPicPr>
          <p:blipFill>
            <a:blip r:embed="rId10"/>
            <a:stretch/>
          </p:blipFill>
          <p:spPr>
            <a:xfrm>
              <a:off x="4253040" y="2455920"/>
              <a:ext cx="61560" cy="90720"/>
            </a:xfrm>
            <a:prstGeom prst="rect">
              <a:avLst/>
            </a:prstGeom>
            <a:ln w="0">
              <a:noFill/>
            </a:ln>
          </p:spPr>
        </p:pic>
        <p:pic>
          <p:nvPicPr>
            <p:cNvPr id="766" name="Picture 176"/>
            <p:cNvPicPr/>
            <p:nvPr/>
          </p:nvPicPr>
          <p:blipFill>
            <a:blip r:embed="rId10"/>
            <a:stretch/>
          </p:blipFill>
          <p:spPr>
            <a:xfrm>
              <a:off x="4494960" y="2293920"/>
              <a:ext cx="61560" cy="90720"/>
            </a:xfrm>
            <a:prstGeom prst="rect">
              <a:avLst/>
            </a:prstGeom>
            <a:ln w="0">
              <a:noFill/>
            </a:ln>
          </p:spPr>
        </p:pic>
        <p:pic>
          <p:nvPicPr>
            <p:cNvPr id="767" name="Picture 177"/>
            <p:cNvPicPr/>
            <p:nvPr/>
          </p:nvPicPr>
          <p:blipFill>
            <a:blip r:embed="rId10"/>
            <a:stretch/>
          </p:blipFill>
          <p:spPr>
            <a:xfrm>
              <a:off x="4500000" y="2505960"/>
              <a:ext cx="61560" cy="90720"/>
            </a:xfrm>
            <a:prstGeom prst="rect">
              <a:avLst/>
            </a:prstGeom>
            <a:ln w="0">
              <a:noFill/>
            </a:ln>
          </p:spPr>
        </p:pic>
        <p:pic>
          <p:nvPicPr>
            <p:cNvPr id="768" name="Picture 178"/>
            <p:cNvPicPr/>
            <p:nvPr/>
          </p:nvPicPr>
          <p:blipFill>
            <a:blip r:embed="rId10"/>
            <a:stretch/>
          </p:blipFill>
          <p:spPr>
            <a:xfrm>
              <a:off x="4598640" y="2385720"/>
              <a:ext cx="61560" cy="90720"/>
            </a:xfrm>
            <a:prstGeom prst="rect">
              <a:avLst/>
            </a:prstGeom>
            <a:ln w="0">
              <a:noFill/>
            </a:ln>
          </p:spPr>
        </p:pic>
        <p:pic>
          <p:nvPicPr>
            <p:cNvPr id="769" name="Picture 179"/>
            <p:cNvPicPr/>
            <p:nvPr/>
          </p:nvPicPr>
          <p:blipFill>
            <a:blip r:embed="rId10"/>
            <a:stretch/>
          </p:blipFill>
          <p:spPr>
            <a:xfrm>
              <a:off x="4779720" y="2409480"/>
              <a:ext cx="61560" cy="90720"/>
            </a:xfrm>
            <a:prstGeom prst="rect">
              <a:avLst/>
            </a:prstGeom>
            <a:ln w="0">
              <a:noFill/>
            </a:ln>
          </p:spPr>
        </p:pic>
        <p:pic>
          <p:nvPicPr>
            <p:cNvPr id="770" name="Picture 180"/>
            <p:cNvPicPr/>
            <p:nvPr/>
          </p:nvPicPr>
          <p:blipFill>
            <a:blip r:embed="rId10"/>
            <a:stretch/>
          </p:blipFill>
          <p:spPr>
            <a:xfrm>
              <a:off x="4779720" y="2293920"/>
              <a:ext cx="61560" cy="90720"/>
            </a:xfrm>
            <a:prstGeom prst="rect">
              <a:avLst/>
            </a:prstGeom>
            <a:ln w="0">
              <a:noFill/>
            </a:ln>
          </p:spPr>
        </p:pic>
        <p:pic>
          <p:nvPicPr>
            <p:cNvPr id="771" name="Picture 181"/>
            <p:cNvPicPr/>
            <p:nvPr/>
          </p:nvPicPr>
          <p:blipFill>
            <a:blip r:embed="rId10"/>
            <a:stretch/>
          </p:blipFill>
          <p:spPr>
            <a:xfrm>
              <a:off x="4315680" y="2803680"/>
              <a:ext cx="61560" cy="90720"/>
            </a:xfrm>
            <a:prstGeom prst="rect">
              <a:avLst/>
            </a:prstGeom>
            <a:ln w="0">
              <a:noFill/>
            </a:ln>
          </p:spPr>
        </p:pic>
        <p:pic>
          <p:nvPicPr>
            <p:cNvPr id="772" name="Picture 182"/>
            <p:cNvPicPr/>
            <p:nvPr/>
          </p:nvPicPr>
          <p:blipFill>
            <a:blip r:embed="rId10"/>
            <a:stretch/>
          </p:blipFill>
          <p:spPr>
            <a:xfrm>
              <a:off x="4432320" y="2719440"/>
              <a:ext cx="61560" cy="90720"/>
            </a:xfrm>
            <a:prstGeom prst="rect">
              <a:avLst/>
            </a:prstGeom>
            <a:ln w="0">
              <a:noFill/>
            </a:ln>
          </p:spPr>
        </p:pic>
        <p:pic>
          <p:nvPicPr>
            <p:cNvPr id="773" name="Picture 183"/>
            <p:cNvPicPr/>
            <p:nvPr/>
          </p:nvPicPr>
          <p:blipFill>
            <a:blip r:embed="rId10"/>
            <a:stretch/>
          </p:blipFill>
          <p:spPr>
            <a:xfrm>
              <a:off x="4661640" y="2736720"/>
              <a:ext cx="61560" cy="90720"/>
            </a:xfrm>
            <a:prstGeom prst="rect">
              <a:avLst/>
            </a:prstGeom>
            <a:ln w="0">
              <a:noFill/>
            </a:ln>
          </p:spPr>
        </p:pic>
        <p:pic>
          <p:nvPicPr>
            <p:cNvPr id="774" name="Picture 184"/>
            <p:cNvPicPr/>
            <p:nvPr/>
          </p:nvPicPr>
          <p:blipFill>
            <a:blip r:embed="rId10"/>
            <a:stretch/>
          </p:blipFill>
          <p:spPr>
            <a:xfrm>
              <a:off x="4768200" y="3065760"/>
              <a:ext cx="61560" cy="90720"/>
            </a:xfrm>
            <a:prstGeom prst="rect">
              <a:avLst/>
            </a:prstGeom>
            <a:ln w="0">
              <a:noFill/>
            </a:ln>
          </p:spPr>
        </p:pic>
        <p:pic>
          <p:nvPicPr>
            <p:cNvPr id="775" name="Picture 185"/>
            <p:cNvPicPr/>
            <p:nvPr/>
          </p:nvPicPr>
          <p:blipFill>
            <a:blip r:embed="rId10"/>
            <a:stretch/>
          </p:blipFill>
          <p:spPr>
            <a:xfrm>
              <a:off x="4943520" y="2780640"/>
              <a:ext cx="61560" cy="90720"/>
            </a:xfrm>
            <a:prstGeom prst="rect">
              <a:avLst/>
            </a:prstGeom>
            <a:ln w="0">
              <a:noFill/>
            </a:ln>
          </p:spPr>
        </p:pic>
        <p:pic>
          <p:nvPicPr>
            <p:cNvPr id="776" name="Picture 186"/>
            <p:cNvPicPr/>
            <p:nvPr/>
          </p:nvPicPr>
          <p:blipFill>
            <a:blip r:embed="rId10"/>
            <a:stretch/>
          </p:blipFill>
          <p:spPr>
            <a:xfrm>
              <a:off x="5082840" y="2769840"/>
              <a:ext cx="61560" cy="90720"/>
            </a:xfrm>
            <a:prstGeom prst="rect">
              <a:avLst/>
            </a:prstGeom>
            <a:ln w="0">
              <a:noFill/>
            </a:ln>
          </p:spPr>
        </p:pic>
        <p:pic>
          <p:nvPicPr>
            <p:cNvPr id="777" name="Picture 187"/>
            <p:cNvPicPr/>
            <p:nvPr/>
          </p:nvPicPr>
          <p:blipFill>
            <a:blip r:embed="rId10"/>
            <a:stretch/>
          </p:blipFill>
          <p:spPr>
            <a:xfrm>
              <a:off x="5377680" y="2775960"/>
              <a:ext cx="61560" cy="90720"/>
            </a:xfrm>
            <a:prstGeom prst="rect">
              <a:avLst/>
            </a:prstGeom>
            <a:ln w="0">
              <a:noFill/>
            </a:ln>
          </p:spPr>
        </p:pic>
      </p:grpSp>
      <p:grpSp>
        <p:nvGrpSpPr>
          <p:cNvPr id="778" name="Group 13"/>
          <p:cNvGrpSpPr/>
          <p:nvPr/>
        </p:nvGrpSpPr>
        <p:grpSpPr>
          <a:xfrm>
            <a:off x="1646280" y="2009880"/>
            <a:ext cx="3632760" cy="1243440"/>
            <a:chOff x="1646280" y="2009880"/>
            <a:chExt cx="3632760" cy="1243440"/>
          </a:xfrm>
        </p:grpSpPr>
        <p:pic>
          <p:nvPicPr>
            <p:cNvPr id="779" name="Picture 189" descr="map-marker-6.png"/>
            <p:cNvPicPr/>
            <p:nvPr/>
          </p:nvPicPr>
          <p:blipFill>
            <a:blip r:embed="rId11"/>
            <a:stretch/>
          </p:blipFill>
          <p:spPr>
            <a:xfrm>
              <a:off x="4917240" y="2009880"/>
              <a:ext cx="361800" cy="362160"/>
            </a:xfrm>
            <a:prstGeom prst="rect">
              <a:avLst/>
            </a:prstGeom>
            <a:ln w="0">
              <a:noFill/>
            </a:ln>
          </p:spPr>
        </p:pic>
        <p:pic>
          <p:nvPicPr>
            <p:cNvPr id="780" name="Picture 190" descr="map-marker-6.png"/>
            <p:cNvPicPr/>
            <p:nvPr/>
          </p:nvPicPr>
          <p:blipFill>
            <a:blip r:embed="rId11"/>
            <a:stretch/>
          </p:blipFill>
          <p:spPr>
            <a:xfrm>
              <a:off x="4336200" y="2891160"/>
              <a:ext cx="361800" cy="362160"/>
            </a:xfrm>
            <a:prstGeom prst="rect">
              <a:avLst/>
            </a:prstGeom>
            <a:ln w="0">
              <a:noFill/>
            </a:ln>
          </p:spPr>
        </p:pic>
        <p:pic>
          <p:nvPicPr>
            <p:cNvPr id="781" name="Picture 191" descr="map-marker-6.png"/>
            <p:cNvPicPr/>
            <p:nvPr/>
          </p:nvPicPr>
          <p:blipFill>
            <a:blip r:embed="rId11"/>
            <a:stretch/>
          </p:blipFill>
          <p:spPr>
            <a:xfrm>
              <a:off x="1646280" y="2587680"/>
              <a:ext cx="361800" cy="362160"/>
            </a:xfrm>
            <a:prstGeom prst="rect">
              <a:avLst/>
            </a:prstGeom>
            <a:ln w="0">
              <a:noFill/>
            </a:ln>
          </p:spPr>
        </p:pic>
      </p:grpSp>
      <p:grpSp>
        <p:nvGrpSpPr>
          <p:cNvPr id="782" name="Group 14"/>
          <p:cNvGrpSpPr/>
          <p:nvPr/>
        </p:nvGrpSpPr>
        <p:grpSpPr>
          <a:xfrm>
            <a:off x="2806560" y="3484440"/>
            <a:ext cx="1364400" cy="1213560"/>
            <a:chOff x="2806560" y="3484440"/>
            <a:chExt cx="1364400" cy="1213560"/>
          </a:xfrm>
        </p:grpSpPr>
        <p:pic>
          <p:nvPicPr>
            <p:cNvPr id="783" name="Picture 193" descr="map-marker-7.png"/>
            <p:cNvPicPr/>
            <p:nvPr/>
          </p:nvPicPr>
          <p:blipFill>
            <a:blip r:embed="rId12"/>
            <a:stretch/>
          </p:blipFill>
          <p:spPr>
            <a:xfrm>
              <a:off x="2806560" y="3484440"/>
              <a:ext cx="398520" cy="398160"/>
            </a:xfrm>
            <a:prstGeom prst="rect">
              <a:avLst/>
            </a:prstGeom>
            <a:ln w="0">
              <a:noFill/>
            </a:ln>
          </p:spPr>
        </p:pic>
        <p:pic>
          <p:nvPicPr>
            <p:cNvPr id="784" name="Picture 194" descr="map-marker-7.png"/>
            <p:cNvPicPr/>
            <p:nvPr/>
          </p:nvPicPr>
          <p:blipFill>
            <a:blip r:embed="rId12"/>
            <a:stretch/>
          </p:blipFill>
          <p:spPr>
            <a:xfrm>
              <a:off x="3772440" y="4299840"/>
              <a:ext cx="398520" cy="398160"/>
            </a:xfrm>
            <a:prstGeom prst="rect">
              <a:avLst/>
            </a:prstGeom>
            <a:ln w="0">
              <a:noFill/>
            </a:ln>
          </p:spPr>
        </p:pic>
      </p:grpSp>
      <p:grpSp>
        <p:nvGrpSpPr>
          <p:cNvPr id="785" name="Group 15"/>
          <p:cNvGrpSpPr/>
          <p:nvPr/>
        </p:nvGrpSpPr>
        <p:grpSpPr>
          <a:xfrm>
            <a:off x="1355760" y="2473200"/>
            <a:ext cx="7368120" cy="2526480"/>
            <a:chOff x="1355760" y="2473200"/>
            <a:chExt cx="7368120" cy="2526480"/>
          </a:xfrm>
        </p:grpSpPr>
        <p:pic>
          <p:nvPicPr>
            <p:cNvPr id="786" name="Picture 196" descr="map-marker-4.png"/>
            <p:cNvPicPr/>
            <p:nvPr/>
          </p:nvPicPr>
          <p:blipFill>
            <a:blip r:embed="rId13"/>
            <a:stretch/>
          </p:blipFill>
          <p:spPr>
            <a:xfrm>
              <a:off x="4934520" y="2927520"/>
              <a:ext cx="398520" cy="398520"/>
            </a:xfrm>
            <a:prstGeom prst="rect">
              <a:avLst/>
            </a:prstGeom>
            <a:ln w="0">
              <a:noFill/>
            </a:ln>
          </p:spPr>
        </p:pic>
        <p:pic>
          <p:nvPicPr>
            <p:cNvPr id="787" name="Picture 197" descr="map-marker-4.png"/>
            <p:cNvPicPr/>
            <p:nvPr/>
          </p:nvPicPr>
          <p:blipFill>
            <a:blip r:embed="rId13"/>
            <a:stretch/>
          </p:blipFill>
          <p:spPr>
            <a:xfrm>
              <a:off x="6899400" y="2748960"/>
              <a:ext cx="398520" cy="398520"/>
            </a:xfrm>
            <a:prstGeom prst="rect">
              <a:avLst/>
            </a:prstGeom>
            <a:ln w="0">
              <a:noFill/>
            </a:ln>
          </p:spPr>
        </p:pic>
        <p:pic>
          <p:nvPicPr>
            <p:cNvPr id="788" name="Picture 198" descr="map-marker-4.png"/>
            <p:cNvPicPr/>
            <p:nvPr/>
          </p:nvPicPr>
          <p:blipFill>
            <a:blip r:embed="rId13"/>
            <a:stretch/>
          </p:blipFill>
          <p:spPr>
            <a:xfrm>
              <a:off x="1355760" y="2505600"/>
              <a:ext cx="398520" cy="398520"/>
            </a:xfrm>
            <a:prstGeom prst="rect">
              <a:avLst/>
            </a:prstGeom>
            <a:ln w="0">
              <a:noFill/>
            </a:ln>
          </p:spPr>
        </p:pic>
        <p:pic>
          <p:nvPicPr>
            <p:cNvPr id="789" name="Picture 199" descr="map-marker-4.png"/>
            <p:cNvPicPr/>
            <p:nvPr/>
          </p:nvPicPr>
          <p:blipFill>
            <a:blip r:embed="rId13"/>
            <a:stretch/>
          </p:blipFill>
          <p:spPr>
            <a:xfrm>
              <a:off x="8325360" y="2473200"/>
              <a:ext cx="398520" cy="398520"/>
            </a:xfrm>
            <a:prstGeom prst="rect">
              <a:avLst/>
            </a:prstGeom>
            <a:ln w="0">
              <a:noFill/>
            </a:ln>
          </p:spPr>
        </p:pic>
        <p:pic>
          <p:nvPicPr>
            <p:cNvPr id="790" name="Picture 200" descr="map-marker-4.png"/>
            <p:cNvPicPr/>
            <p:nvPr/>
          </p:nvPicPr>
          <p:blipFill>
            <a:blip r:embed="rId13"/>
            <a:stretch/>
          </p:blipFill>
          <p:spPr>
            <a:xfrm>
              <a:off x="2079000" y="4601160"/>
              <a:ext cx="398520" cy="398520"/>
            </a:xfrm>
            <a:prstGeom prst="rect">
              <a:avLst/>
            </a:prstGeom>
            <a:ln w="0">
              <a:noFill/>
            </a:ln>
          </p:spPr>
        </p:pic>
      </p:grpSp>
      <p:grpSp>
        <p:nvGrpSpPr>
          <p:cNvPr id="791" name="Group 16"/>
          <p:cNvGrpSpPr/>
          <p:nvPr/>
        </p:nvGrpSpPr>
        <p:grpSpPr>
          <a:xfrm>
            <a:off x="1646280" y="2009880"/>
            <a:ext cx="3632760" cy="1243440"/>
            <a:chOff x="1646280" y="2009880"/>
            <a:chExt cx="3632760" cy="1243440"/>
          </a:xfrm>
        </p:grpSpPr>
        <p:pic>
          <p:nvPicPr>
            <p:cNvPr id="792" name="Picture 202" descr="map-marker-6.png"/>
            <p:cNvPicPr/>
            <p:nvPr/>
          </p:nvPicPr>
          <p:blipFill>
            <a:blip r:embed="rId11"/>
            <a:stretch/>
          </p:blipFill>
          <p:spPr>
            <a:xfrm>
              <a:off x="4917240" y="2009880"/>
              <a:ext cx="361800" cy="362160"/>
            </a:xfrm>
            <a:prstGeom prst="rect">
              <a:avLst/>
            </a:prstGeom>
            <a:ln w="0">
              <a:noFill/>
            </a:ln>
          </p:spPr>
        </p:pic>
        <p:pic>
          <p:nvPicPr>
            <p:cNvPr id="793" name="Picture 203" descr="map-marker-6.png"/>
            <p:cNvPicPr/>
            <p:nvPr/>
          </p:nvPicPr>
          <p:blipFill>
            <a:blip r:embed="rId11"/>
            <a:stretch/>
          </p:blipFill>
          <p:spPr>
            <a:xfrm>
              <a:off x="4336200" y="2891160"/>
              <a:ext cx="361800" cy="362160"/>
            </a:xfrm>
            <a:prstGeom prst="rect">
              <a:avLst/>
            </a:prstGeom>
            <a:ln w="0">
              <a:noFill/>
            </a:ln>
          </p:spPr>
        </p:pic>
        <p:pic>
          <p:nvPicPr>
            <p:cNvPr id="794" name="Picture 204" descr="map-marker-6.png"/>
            <p:cNvPicPr/>
            <p:nvPr/>
          </p:nvPicPr>
          <p:blipFill>
            <a:blip r:embed="rId11"/>
            <a:stretch/>
          </p:blipFill>
          <p:spPr>
            <a:xfrm>
              <a:off x="1646280" y="2587680"/>
              <a:ext cx="361800" cy="362160"/>
            </a:xfrm>
            <a:prstGeom prst="rect">
              <a:avLst/>
            </a:prstGeom>
            <a:ln w="0">
              <a:noFill/>
            </a:ln>
          </p:spPr>
        </p:pic>
      </p:grpSp>
      <p:grpSp>
        <p:nvGrpSpPr>
          <p:cNvPr id="795" name="Group 17"/>
          <p:cNvGrpSpPr/>
          <p:nvPr/>
        </p:nvGrpSpPr>
        <p:grpSpPr>
          <a:xfrm>
            <a:off x="2370240" y="1582560"/>
            <a:ext cx="5621760" cy="2709000"/>
            <a:chOff x="2370240" y="1582560"/>
            <a:chExt cx="5621760" cy="2709000"/>
          </a:xfrm>
        </p:grpSpPr>
        <p:pic>
          <p:nvPicPr>
            <p:cNvPr id="796" name="Picture 206" descr="map-marker-8.png"/>
            <p:cNvPicPr/>
            <p:nvPr/>
          </p:nvPicPr>
          <p:blipFill>
            <a:blip r:embed="rId14"/>
            <a:stretch/>
          </p:blipFill>
          <p:spPr>
            <a:xfrm>
              <a:off x="5081040" y="1582560"/>
              <a:ext cx="398160" cy="398160"/>
            </a:xfrm>
            <a:prstGeom prst="rect">
              <a:avLst/>
            </a:prstGeom>
            <a:ln w="0">
              <a:noFill/>
            </a:ln>
          </p:spPr>
        </p:pic>
        <p:pic>
          <p:nvPicPr>
            <p:cNvPr id="797" name="Picture 207" descr="map-marker-8.png"/>
            <p:cNvPicPr/>
            <p:nvPr/>
          </p:nvPicPr>
          <p:blipFill>
            <a:blip r:embed="rId14"/>
            <a:stretch/>
          </p:blipFill>
          <p:spPr>
            <a:xfrm>
              <a:off x="7593840" y="2605680"/>
              <a:ext cx="398160" cy="398160"/>
            </a:xfrm>
            <a:prstGeom prst="rect">
              <a:avLst/>
            </a:prstGeom>
            <a:ln w="0">
              <a:noFill/>
            </a:ln>
          </p:spPr>
        </p:pic>
        <p:pic>
          <p:nvPicPr>
            <p:cNvPr id="798" name="Picture 208" descr="map-marker-8.png"/>
            <p:cNvPicPr/>
            <p:nvPr/>
          </p:nvPicPr>
          <p:blipFill>
            <a:blip r:embed="rId14"/>
            <a:stretch/>
          </p:blipFill>
          <p:spPr>
            <a:xfrm>
              <a:off x="2370240" y="3893400"/>
              <a:ext cx="398160" cy="398160"/>
            </a:xfrm>
            <a:prstGeom prst="rect">
              <a:avLst/>
            </a:prstGeom>
            <a:ln w="0">
              <a:noFill/>
            </a:ln>
          </p:spPr>
        </p:pic>
      </p:grpSp>
      <p:pic>
        <p:nvPicPr>
          <p:cNvPr id="799" name="Picture 209" descr="map-marker-9.png"/>
          <p:cNvPicPr/>
          <p:nvPr/>
        </p:nvPicPr>
        <p:blipFill>
          <a:blip r:embed="rId15"/>
          <a:stretch/>
        </p:blipFill>
        <p:spPr>
          <a:xfrm>
            <a:off x="5427720" y="2614680"/>
            <a:ext cx="397440" cy="397440"/>
          </a:xfrm>
          <a:prstGeom prst="rect">
            <a:avLst/>
          </a:prstGeom>
          <a:ln w="0">
            <a:noFill/>
          </a:ln>
        </p:spPr>
      </p:pic>
      <p:pic>
        <p:nvPicPr>
          <p:cNvPr id="800" name="Picture 210" descr="map-marker-2.png"/>
          <p:cNvPicPr/>
          <p:nvPr/>
        </p:nvPicPr>
        <p:blipFill>
          <a:blip r:embed="rId5"/>
          <a:stretch/>
        </p:blipFill>
        <p:spPr>
          <a:xfrm>
            <a:off x="4268880" y="2509920"/>
            <a:ext cx="398880" cy="397440"/>
          </a:xfrm>
          <a:prstGeom prst="rect">
            <a:avLst/>
          </a:prstGeom>
          <a:ln w="0">
            <a:noFill/>
          </a:ln>
        </p:spPr>
      </p:pic>
      <p:pic>
        <p:nvPicPr>
          <p:cNvPr id="801" name="Picture 211" descr="map-marker-2.png"/>
          <p:cNvPicPr/>
          <p:nvPr/>
        </p:nvPicPr>
        <p:blipFill>
          <a:blip r:embed="rId5"/>
          <a:stretch/>
        </p:blipFill>
        <p:spPr>
          <a:xfrm>
            <a:off x="5040360" y="2602080"/>
            <a:ext cx="398880" cy="397440"/>
          </a:xfrm>
          <a:prstGeom prst="rect">
            <a:avLst/>
          </a:prstGeom>
          <a:ln w="0">
            <a:noFill/>
          </a:ln>
        </p:spPr>
      </p:pic>
      <p:grpSp>
        <p:nvGrpSpPr>
          <p:cNvPr id="802" name="Group 18"/>
          <p:cNvGrpSpPr/>
          <p:nvPr/>
        </p:nvGrpSpPr>
        <p:grpSpPr>
          <a:xfrm>
            <a:off x="-266760" y="4789080"/>
            <a:ext cx="2356200" cy="2192760"/>
            <a:chOff x="-266760" y="4789080"/>
            <a:chExt cx="2356200" cy="2192760"/>
          </a:xfrm>
        </p:grpSpPr>
        <p:sp>
          <p:nvSpPr>
            <p:cNvPr id="803" name="CustomShape 19"/>
            <p:cNvSpPr/>
            <p:nvPr/>
          </p:nvSpPr>
          <p:spPr>
            <a:xfrm>
              <a:off x="50760" y="4789080"/>
              <a:ext cx="2038680" cy="2051640"/>
            </a:xfrm>
            <a:prstGeom prst="rect">
              <a:avLst/>
            </a:prstGeom>
            <a:solidFill>
              <a:schemeClr val="tx1">
                <a:lumMod val="95000"/>
                <a:lumOff val="5000"/>
                <a:alpha val="50000"/>
              </a:schemeClr>
            </a:solidFill>
            <a:ln>
              <a:noFill/>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804" name="CustomShape 20"/>
            <p:cNvSpPr/>
            <p:nvPr/>
          </p:nvSpPr>
          <p:spPr>
            <a:xfrm>
              <a:off x="-266760" y="4836600"/>
              <a:ext cx="2085120" cy="2145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r">
                <a:lnSpc>
                  <a:spcPct val="150000"/>
                </a:lnSpc>
                <a:tabLst>
                  <a:tab pos="0" algn="l"/>
                </a:tabLst>
              </a:pPr>
              <a:r>
                <a:rPr lang="en-GB" sz="900" b="1" strike="noStrike" spc="-1">
                  <a:solidFill>
                    <a:srgbClr val="FFFFFF"/>
                  </a:solidFill>
                  <a:latin typeface="Arial"/>
                  <a:ea typeface="MS PGothic"/>
                </a:rPr>
                <a:t>Marine Coastal Management</a:t>
              </a:r>
              <a:endParaRPr lang="en-US" sz="900" b="0" strike="noStrike" spc="-1">
                <a:latin typeface="Arial"/>
              </a:endParaRPr>
            </a:p>
            <a:p>
              <a:pPr algn="r">
                <a:lnSpc>
                  <a:spcPct val="150000"/>
                </a:lnSpc>
                <a:tabLst>
                  <a:tab pos="0" algn="l"/>
                </a:tabLst>
              </a:pPr>
              <a:r>
                <a:rPr lang="en-GB" sz="900" b="1" strike="noStrike" spc="-1">
                  <a:solidFill>
                    <a:srgbClr val="FFFFFF"/>
                  </a:solidFill>
                  <a:latin typeface="Arial"/>
                  <a:ea typeface="MS PGothic"/>
                </a:rPr>
                <a:t>Water Food Energy Nexus</a:t>
              </a:r>
              <a:endParaRPr lang="en-US" sz="900" b="0" strike="noStrike" spc="-1">
                <a:latin typeface="Arial"/>
              </a:endParaRPr>
            </a:p>
            <a:p>
              <a:pPr algn="r">
                <a:lnSpc>
                  <a:spcPct val="150000"/>
                </a:lnSpc>
                <a:tabLst>
                  <a:tab pos="0" algn="l"/>
                </a:tabLst>
              </a:pPr>
              <a:r>
                <a:rPr lang="en-GB" sz="900" b="1" strike="noStrike" spc="-1">
                  <a:solidFill>
                    <a:srgbClr val="FFFFFF"/>
                  </a:solidFill>
                  <a:latin typeface="Arial"/>
                  <a:ea typeface="MS PGothic"/>
                </a:rPr>
                <a:t>Renewable Energy</a:t>
              </a:r>
              <a:endParaRPr lang="en-US" sz="900" b="0" strike="noStrike" spc="-1">
                <a:latin typeface="Arial"/>
              </a:endParaRPr>
            </a:p>
            <a:p>
              <a:pPr algn="r">
                <a:lnSpc>
                  <a:spcPct val="150000"/>
                </a:lnSpc>
                <a:tabLst>
                  <a:tab pos="0" algn="l"/>
                </a:tabLst>
              </a:pPr>
              <a:r>
                <a:rPr lang="en-GB" sz="900" b="1" strike="noStrike" spc="-1">
                  <a:solidFill>
                    <a:srgbClr val="FFFFFF"/>
                  </a:solidFill>
                  <a:latin typeface="Arial"/>
                  <a:ea typeface="MS PGothic"/>
                </a:rPr>
                <a:t>Climate Change </a:t>
              </a:r>
              <a:endParaRPr lang="en-US" sz="900" b="0" strike="noStrike" spc="-1">
                <a:latin typeface="Arial"/>
              </a:endParaRPr>
            </a:p>
            <a:p>
              <a:pPr algn="r">
                <a:lnSpc>
                  <a:spcPct val="150000"/>
                </a:lnSpc>
                <a:tabLst>
                  <a:tab pos="0" algn="l"/>
                </a:tabLst>
              </a:pPr>
              <a:r>
                <a:rPr lang="en-GB" sz="900" b="1" strike="noStrike" spc="-1">
                  <a:solidFill>
                    <a:srgbClr val="FFFFFF"/>
                  </a:solidFill>
                  <a:latin typeface="Arial"/>
                  <a:ea typeface="MS PGothic"/>
                </a:rPr>
                <a:t>Sustainable Finance</a:t>
              </a:r>
              <a:endParaRPr lang="en-US" sz="900" b="0" strike="noStrike" spc="-1">
                <a:latin typeface="Arial"/>
              </a:endParaRPr>
            </a:p>
            <a:p>
              <a:pPr algn="r">
                <a:lnSpc>
                  <a:spcPct val="150000"/>
                </a:lnSpc>
                <a:tabLst>
                  <a:tab pos="0" algn="l"/>
                </a:tabLst>
              </a:pPr>
              <a:r>
                <a:rPr lang="en-GB" sz="900" b="1" strike="noStrike" spc="-1">
                  <a:solidFill>
                    <a:srgbClr val="FFFFFF"/>
                  </a:solidFill>
                  <a:latin typeface="Arial"/>
                  <a:ea typeface="MS PGothic"/>
                </a:rPr>
                <a:t>Biodiversity</a:t>
              </a:r>
              <a:endParaRPr lang="en-US" sz="900" b="0" strike="noStrike" spc="-1">
                <a:latin typeface="Arial"/>
              </a:endParaRPr>
            </a:p>
            <a:p>
              <a:pPr algn="r">
                <a:lnSpc>
                  <a:spcPct val="150000"/>
                </a:lnSpc>
                <a:tabLst>
                  <a:tab pos="0" algn="l"/>
                </a:tabLst>
              </a:pPr>
              <a:r>
                <a:rPr lang="en-GB" sz="900" b="1" strike="noStrike" spc="-1">
                  <a:solidFill>
                    <a:srgbClr val="FFFFFF"/>
                  </a:solidFill>
                  <a:latin typeface="Arial"/>
                  <a:ea typeface="MS PGothic"/>
                </a:rPr>
                <a:t>Forest Management</a:t>
              </a:r>
              <a:endParaRPr lang="en-US" sz="900" b="0" strike="noStrike" spc="-1">
                <a:latin typeface="Arial"/>
              </a:endParaRPr>
            </a:p>
            <a:p>
              <a:pPr algn="r">
                <a:lnSpc>
                  <a:spcPct val="150000"/>
                </a:lnSpc>
                <a:tabLst>
                  <a:tab pos="0" algn="l"/>
                </a:tabLst>
              </a:pPr>
              <a:r>
                <a:rPr lang="en-GB" sz="900" b="1" strike="noStrike" spc="-1">
                  <a:solidFill>
                    <a:srgbClr val="FFFFFF"/>
                  </a:solidFill>
                  <a:latin typeface="Arial"/>
                  <a:ea typeface="MS PGothic"/>
                </a:rPr>
                <a:t>Waste Management</a:t>
              </a:r>
              <a:endParaRPr lang="en-US" sz="900" b="0" strike="noStrike" spc="-1">
                <a:latin typeface="Arial"/>
              </a:endParaRPr>
            </a:p>
            <a:p>
              <a:pPr algn="r">
                <a:lnSpc>
                  <a:spcPct val="150000"/>
                </a:lnSpc>
                <a:tabLst>
                  <a:tab pos="0" algn="l"/>
                </a:tabLst>
              </a:pPr>
              <a:r>
                <a:rPr lang="en-GB" sz="900" b="1" strike="noStrike" spc="-1">
                  <a:solidFill>
                    <a:srgbClr val="FFFFFF"/>
                  </a:solidFill>
                  <a:latin typeface="Arial"/>
                  <a:ea typeface="MS PGothic"/>
                </a:rPr>
                <a:t>Nuclear Energy</a:t>
              </a:r>
              <a:endParaRPr lang="en-US" sz="900" b="0" strike="noStrike" spc="-1">
                <a:latin typeface="Arial"/>
              </a:endParaRPr>
            </a:p>
            <a:p>
              <a:pPr>
                <a:lnSpc>
                  <a:spcPct val="150000"/>
                </a:lnSpc>
                <a:tabLst>
                  <a:tab pos="0" algn="l"/>
                </a:tabLst>
              </a:pPr>
              <a:endParaRPr lang="en-US" sz="900" b="0" strike="noStrike" spc="-1">
                <a:latin typeface="Arial"/>
              </a:endParaRPr>
            </a:p>
          </p:txBody>
        </p:sp>
        <p:sp>
          <p:nvSpPr>
            <p:cNvPr id="805" name="CustomShape 21"/>
            <p:cNvSpPr/>
            <p:nvPr/>
          </p:nvSpPr>
          <p:spPr>
            <a:xfrm>
              <a:off x="1783800" y="4957200"/>
              <a:ext cx="261000" cy="137160"/>
            </a:xfrm>
            <a:prstGeom prst="rect">
              <a:avLst/>
            </a:prstGeom>
            <a:solidFill>
              <a:schemeClr val="tx2">
                <a:lumMod val="75000"/>
              </a:schemeClr>
            </a:solidFill>
            <a:ln>
              <a:solidFill>
                <a:schemeClr val="bg1"/>
              </a:solidFill>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806" name="CustomShape 22"/>
            <p:cNvSpPr/>
            <p:nvPr/>
          </p:nvSpPr>
          <p:spPr>
            <a:xfrm>
              <a:off x="1783800" y="5177880"/>
              <a:ext cx="261000" cy="135360"/>
            </a:xfrm>
            <a:prstGeom prst="rect">
              <a:avLst/>
            </a:prstGeom>
            <a:solidFill>
              <a:schemeClr val="accent5">
                <a:lumMod val="75000"/>
              </a:schemeClr>
            </a:solidFill>
            <a:ln>
              <a:solidFill>
                <a:schemeClr val="bg1"/>
              </a:solidFill>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807" name="CustomShape 23"/>
            <p:cNvSpPr/>
            <p:nvPr/>
          </p:nvSpPr>
          <p:spPr>
            <a:xfrm>
              <a:off x="1783800" y="5387400"/>
              <a:ext cx="261000" cy="137160"/>
            </a:xfrm>
            <a:prstGeom prst="rect">
              <a:avLst/>
            </a:prstGeom>
            <a:solidFill>
              <a:schemeClr val="accent6">
                <a:lumMod val="75000"/>
              </a:schemeClr>
            </a:solidFill>
            <a:ln>
              <a:solidFill>
                <a:schemeClr val="bg1"/>
              </a:solidFill>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808" name="CustomShape 24"/>
            <p:cNvSpPr/>
            <p:nvPr/>
          </p:nvSpPr>
          <p:spPr>
            <a:xfrm>
              <a:off x="1783800" y="5600160"/>
              <a:ext cx="261000" cy="135360"/>
            </a:xfrm>
            <a:prstGeom prst="rect">
              <a:avLst/>
            </a:prstGeom>
            <a:solidFill>
              <a:schemeClr val="accent1">
                <a:lumMod val="20000"/>
                <a:lumOff val="80000"/>
              </a:schemeClr>
            </a:solidFill>
            <a:ln>
              <a:solidFill>
                <a:schemeClr val="bg1"/>
              </a:solidFill>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809" name="CustomShape 25"/>
            <p:cNvSpPr/>
            <p:nvPr/>
          </p:nvSpPr>
          <p:spPr>
            <a:xfrm>
              <a:off x="1783800" y="5814720"/>
              <a:ext cx="261000" cy="135360"/>
            </a:xfrm>
            <a:prstGeom prst="rect">
              <a:avLst/>
            </a:prstGeom>
            <a:solidFill>
              <a:schemeClr val="accent2">
                <a:lumMod val="40000"/>
                <a:lumOff val="60000"/>
              </a:schemeClr>
            </a:solidFill>
            <a:ln>
              <a:solidFill>
                <a:schemeClr val="bg1"/>
              </a:solidFill>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810" name="CustomShape 26"/>
            <p:cNvSpPr/>
            <p:nvPr/>
          </p:nvSpPr>
          <p:spPr>
            <a:xfrm>
              <a:off x="1783800" y="6049440"/>
              <a:ext cx="261000" cy="135360"/>
            </a:xfrm>
            <a:prstGeom prst="rect">
              <a:avLst/>
            </a:prstGeom>
            <a:solidFill>
              <a:srgbClr val="119335"/>
            </a:solidFill>
            <a:ln>
              <a:solidFill>
                <a:schemeClr val="bg1"/>
              </a:solidFill>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811" name="CustomShape 27"/>
            <p:cNvSpPr/>
            <p:nvPr/>
          </p:nvSpPr>
          <p:spPr>
            <a:xfrm>
              <a:off x="1783800" y="6265440"/>
              <a:ext cx="261000" cy="135360"/>
            </a:xfrm>
            <a:prstGeom prst="rect">
              <a:avLst/>
            </a:prstGeom>
            <a:solidFill>
              <a:schemeClr val="accent2">
                <a:lumMod val="50000"/>
              </a:schemeClr>
            </a:solidFill>
            <a:ln>
              <a:solidFill>
                <a:schemeClr val="bg1"/>
              </a:solidFill>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812" name="CustomShape 28"/>
            <p:cNvSpPr/>
            <p:nvPr/>
          </p:nvSpPr>
          <p:spPr>
            <a:xfrm>
              <a:off x="1783800" y="6486120"/>
              <a:ext cx="261000" cy="135360"/>
            </a:xfrm>
            <a:prstGeom prst="rect">
              <a:avLst/>
            </a:prstGeom>
            <a:solidFill>
              <a:srgbClr val="D5C019"/>
            </a:solidFill>
            <a:ln>
              <a:solidFill>
                <a:schemeClr val="bg1"/>
              </a:solidFill>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sp>
      </p:grpSp>
      <p:pic>
        <p:nvPicPr>
          <p:cNvPr id="813" name="Picture 212"/>
          <p:cNvPicPr/>
          <p:nvPr/>
        </p:nvPicPr>
        <p:blipFill>
          <a:blip r:embed="rId16"/>
          <a:stretch/>
        </p:blipFill>
        <p:spPr>
          <a:xfrm>
            <a:off x="4830840" y="3684600"/>
            <a:ext cx="419760" cy="422640"/>
          </a:xfrm>
          <a:prstGeom prst="rect">
            <a:avLst/>
          </a:prstGeom>
          <a:ln w="0">
            <a:noFill/>
          </a:ln>
        </p:spPr>
      </p:pic>
      <p:pic>
        <p:nvPicPr>
          <p:cNvPr id="814" name="Picture 213"/>
          <p:cNvPicPr/>
          <p:nvPr/>
        </p:nvPicPr>
        <p:blipFill>
          <a:blip r:embed="rId17"/>
          <a:stretch/>
        </p:blipFill>
        <p:spPr>
          <a:xfrm>
            <a:off x="4637160" y="3576600"/>
            <a:ext cx="424440" cy="419760"/>
          </a:xfrm>
          <a:prstGeom prst="rect">
            <a:avLst/>
          </a:prstGeom>
          <a:ln w="0">
            <a:noFill/>
          </a:ln>
        </p:spPr>
      </p:pic>
      <p:pic>
        <p:nvPicPr>
          <p:cNvPr id="815" name="Picture 214"/>
          <p:cNvPicPr/>
          <p:nvPr/>
        </p:nvPicPr>
        <p:blipFill>
          <a:blip r:embed="rId18"/>
          <a:stretch/>
        </p:blipFill>
        <p:spPr>
          <a:xfrm>
            <a:off x="5132520" y="4100400"/>
            <a:ext cx="425880" cy="419760"/>
          </a:xfrm>
          <a:prstGeom prst="rect">
            <a:avLst/>
          </a:prstGeom>
          <a:ln w="0">
            <a:noFill/>
          </a:ln>
        </p:spPr>
      </p:pic>
      <p:pic>
        <p:nvPicPr>
          <p:cNvPr id="816" name="Picture 215"/>
          <p:cNvPicPr/>
          <p:nvPr/>
        </p:nvPicPr>
        <p:blipFill>
          <a:blip r:embed="rId19"/>
          <a:stretch/>
        </p:blipFill>
        <p:spPr>
          <a:xfrm>
            <a:off x="5025960" y="4309920"/>
            <a:ext cx="419760" cy="425880"/>
          </a:xfrm>
          <a:prstGeom prst="rect">
            <a:avLst/>
          </a:prstGeom>
          <a:ln w="0">
            <a:noFill/>
          </a:ln>
        </p:spPr>
      </p:pic>
      <p:pic>
        <p:nvPicPr>
          <p:cNvPr id="817" name="Picture 216"/>
          <p:cNvPicPr/>
          <p:nvPr/>
        </p:nvPicPr>
        <p:blipFill>
          <a:blip r:embed="rId19"/>
          <a:stretch/>
        </p:blipFill>
        <p:spPr>
          <a:xfrm>
            <a:off x="6534000" y="3213000"/>
            <a:ext cx="419760" cy="425880"/>
          </a:xfrm>
          <a:prstGeom prst="rect">
            <a:avLst/>
          </a:prstGeom>
          <a:ln w="0">
            <a:noFill/>
          </a:ln>
        </p:spPr>
      </p:pic>
      <p:pic>
        <p:nvPicPr>
          <p:cNvPr id="818" name="Picture 217"/>
          <p:cNvPicPr/>
          <p:nvPr/>
        </p:nvPicPr>
        <p:blipFill>
          <a:blip r:embed="rId19"/>
          <a:stretch/>
        </p:blipFill>
        <p:spPr>
          <a:xfrm>
            <a:off x="6289560" y="2862360"/>
            <a:ext cx="419760" cy="425880"/>
          </a:xfrm>
          <a:prstGeom prst="rect">
            <a:avLst/>
          </a:prstGeom>
          <a:ln w="0">
            <a:noFill/>
          </a:ln>
        </p:spPr>
      </p:pic>
      <p:pic>
        <p:nvPicPr>
          <p:cNvPr id="819" name="Picture 218"/>
          <p:cNvPicPr/>
          <p:nvPr/>
        </p:nvPicPr>
        <p:blipFill>
          <a:blip r:embed="rId18"/>
          <a:stretch/>
        </p:blipFill>
        <p:spPr>
          <a:xfrm>
            <a:off x="6186600" y="2944800"/>
            <a:ext cx="425880" cy="419760"/>
          </a:xfrm>
          <a:prstGeom prst="rect">
            <a:avLst/>
          </a:prstGeom>
          <a:ln w="0">
            <a:noFill/>
          </a:ln>
        </p:spPr>
      </p:pic>
      <p:pic>
        <p:nvPicPr>
          <p:cNvPr id="820" name="Picture 219"/>
          <p:cNvPicPr/>
          <p:nvPr/>
        </p:nvPicPr>
        <p:blipFill>
          <a:blip r:embed="rId18"/>
          <a:stretch/>
        </p:blipFill>
        <p:spPr>
          <a:xfrm>
            <a:off x="6389640" y="3192480"/>
            <a:ext cx="425880" cy="419760"/>
          </a:xfrm>
          <a:prstGeom prst="rect">
            <a:avLst/>
          </a:prstGeom>
          <a:ln w="0">
            <a:noFill/>
          </a:ln>
        </p:spPr>
      </p:pic>
      <p:pic>
        <p:nvPicPr>
          <p:cNvPr id="821" name="Picture 220"/>
          <p:cNvPicPr/>
          <p:nvPr/>
        </p:nvPicPr>
        <p:blipFill>
          <a:blip r:embed="rId18"/>
          <a:stretch/>
        </p:blipFill>
        <p:spPr>
          <a:xfrm>
            <a:off x="8026560" y="4653000"/>
            <a:ext cx="425880" cy="419760"/>
          </a:xfrm>
          <a:prstGeom prst="rect">
            <a:avLst/>
          </a:prstGeom>
          <a:ln w="0">
            <a:noFill/>
          </a:ln>
        </p:spPr>
      </p:pic>
      <p:pic>
        <p:nvPicPr>
          <p:cNvPr id="822" name="Picture 221"/>
          <p:cNvPicPr/>
          <p:nvPr/>
        </p:nvPicPr>
        <p:blipFill>
          <a:blip r:embed="rId20"/>
          <a:stretch/>
        </p:blipFill>
        <p:spPr>
          <a:xfrm>
            <a:off x="7834320" y="4489560"/>
            <a:ext cx="419760" cy="425880"/>
          </a:xfrm>
          <a:prstGeom prst="rect">
            <a:avLst/>
          </a:prstGeom>
          <a:ln w="0">
            <a:noFill/>
          </a:ln>
        </p:spPr>
      </p:pic>
      <p:pic>
        <p:nvPicPr>
          <p:cNvPr id="823" name="Picture 222"/>
          <p:cNvPicPr/>
          <p:nvPr/>
        </p:nvPicPr>
        <p:blipFill>
          <a:blip r:embed="rId20"/>
          <a:stretch/>
        </p:blipFill>
        <p:spPr>
          <a:xfrm>
            <a:off x="6842160" y="1503360"/>
            <a:ext cx="419760" cy="425880"/>
          </a:xfrm>
          <a:prstGeom prst="rect">
            <a:avLst/>
          </a:prstGeom>
          <a:ln w="0">
            <a:noFill/>
          </a:ln>
        </p:spPr>
      </p:pic>
      <p:pic>
        <p:nvPicPr>
          <p:cNvPr id="824" name="Picture 223"/>
          <p:cNvPicPr/>
          <p:nvPr/>
        </p:nvPicPr>
        <p:blipFill>
          <a:blip r:embed="rId21"/>
          <a:stretch/>
        </p:blipFill>
        <p:spPr>
          <a:xfrm>
            <a:off x="7419960" y="3419640"/>
            <a:ext cx="400680" cy="395640"/>
          </a:xfrm>
          <a:prstGeom prst="rect">
            <a:avLst/>
          </a:prstGeom>
          <a:ln w="0">
            <a:noFill/>
          </a:ln>
        </p:spPr>
      </p:pic>
      <p:pic>
        <p:nvPicPr>
          <p:cNvPr id="825" name="Picture 224"/>
          <p:cNvPicPr/>
          <p:nvPr/>
        </p:nvPicPr>
        <p:blipFill>
          <a:blip r:embed="rId21"/>
          <a:stretch/>
        </p:blipFill>
        <p:spPr>
          <a:xfrm>
            <a:off x="5268960" y="4370400"/>
            <a:ext cx="400680" cy="395640"/>
          </a:xfrm>
          <a:prstGeom prst="rect">
            <a:avLst/>
          </a:prstGeom>
          <a:ln w="0">
            <a:noFill/>
          </a:ln>
        </p:spPr>
      </p:pic>
      <p:sp>
        <p:nvSpPr>
          <p:cNvPr id="826" name="CustomShape 29"/>
          <p:cNvSpPr/>
          <p:nvPr/>
        </p:nvSpPr>
        <p:spPr>
          <a:xfrm>
            <a:off x="9431280" y="1930320"/>
            <a:ext cx="2759760" cy="1802880"/>
          </a:xfrm>
          <a:prstGeom prst="rect">
            <a:avLst/>
          </a:prstGeom>
          <a:noFill/>
          <a:ln w="0">
            <a:noFill/>
          </a:ln>
        </p:spPr>
        <p:style>
          <a:lnRef idx="0">
            <a:scrgbClr r="0" g="0" b="0"/>
          </a:lnRef>
          <a:fillRef idx="0">
            <a:scrgbClr r="0" g="0" b="0"/>
          </a:fillRef>
          <a:effectRef idx="0">
            <a:scrgbClr r="0" g="0" b="0"/>
          </a:effectRef>
          <a:fontRef idx="minor"/>
        </p:style>
        <p:txBody>
          <a:bodyPr lIns="71280" tIns="35640" rIns="71280" bIns="35640" anchor="ctr">
            <a:noAutofit/>
          </a:bodyPr>
          <a:lstStyle/>
          <a:p>
            <a:pPr>
              <a:lnSpc>
                <a:spcPct val="90000"/>
              </a:lnSpc>
              <a:tabLst>
                <a:tab pos="0" algn="l"/>
              </a:tabLst>
            </a:pPr>
            <a:r>
              <a:rPr lang="en-US" sz="2400" b="1" strike="noStrike" spc="-1">
                <a:solidFill>
                  <a:srgbClr val="445469"/>
                </a:solidFill>
                <a:latin typeface="Calibri"/>
                <a:ea typeface="Arial Unicode MS"/>
              </a:rPr>
              <a:t>OUR PROJECTS</a:t>
            </a:r>
            <a:endParaRPr lang="en-US" sz="2400" b="0" strike="noStrike" spc="-1">
              <a:latin typeface="Arial"/>
            </a:endParaRPr>
          </a:p>
          <a:p>
            <a:pPr>
              <a:lnSpc>
                <a:spcPct val="90000"/>
              </a:lnSpc>
              <a:tabLst>
                <a:tab pos="0" algn="l"/>
              </a:tabLst>
            </a:pPr>
            <a:endParaRPr lang="en-US" sz="2400" b="0" strike="noStrike" spc="-1">
              <a:latin typeface="Arial"/>
            </a:endParaRPr>
          </a:p>
          <a:p>
            <a:pPr>
              <a:lnSpc>
                <a:spcPct val="90000"/>
              </a:lnSpc>
              <a:tabLst>
                <a:tab pos="0" algn="l"/>
              </a:tabLst>
            </a:pPr>
            <a:r>
              <a:rPr lang="en-US" sz="1800" b="1" i="1" strike="noStrike" spc="-1">
                <a:solidFill>
                  <a:srgbClr val="449D57"/>
                </a:solidFill>
                <a:latin typeface="Calibri"/>
                <a:ea typeface="Arial Unicode MS"/>
              </a:rPr>
              <a:t>UN SDSN GREECE</a:t>
            </a:r>
            <a:endParaRPr lang="en-US" sz="1800" b="0" strike="noStrike" spc="-1">
              <a:latin typeface="Arial"/>
            </a:endParaRPr>
          </a:p>
          <a:p>
            <a:pPr>
              <a:lnSpc>
                <a:spcPct val="90000"/>
              </a:lnSpc>
              <a:tabLst>
                <a:tab pos="0" algn="l"/>
              </a:tabLst>
            </a:pPr>
            <a:r>
              <a:rPr lang="en-US" sz="1800" b="1" i="1" strike="noStrike" spc="-1">
                <a:solidFill>
                  <a:srgbClr val="4472C4"/>
                </a:solidFill>
                <a:latin typeface="Calibri"/>
                <a:ea typeface="Arial Unicode MS"/>
              </a:rPr>
              <a:t>ReSEES, AUEB</a:t>
            </a:r>
            <a:endParaRPr lang="en-US" sz="1800" b="0" strike="noStrike" spc="-1">
              <a:latin typeface="Arial"/>
            </a:endParaRPr>
          </a:p>
          <a:p>
            <a:pPr>
              <a:lnSpc>
                <a:spcPct val="90000"/>
              </a:lnSpc>
              <a:tabLst>
                <a:tab pos="0" algn="l"/>
              </a:tabLst>
            </a:pPr>
            <a:r>
              <a:rPr lang="en-US" sz="1800" b="1" i="1" strike="noStrike" spc="-1">
                <a:solidFill>
                  <a:srgbClr val="00B0F0"/>
                </a:solidFill>
                <a:latin typeface="Calibri"/>
                <a:ea typeface="Arial Unicode MS"/>
              </a:rPr>
              <a:t>EIT Climate-KIC HUB Greece</a:t>
            </a:r>
            <a:endParaRPr lang="en-US" sz="1800" b="0" strike="noStrike" spc="-1">
              <a:latin typeface="Arial"/>
            </a:endParaRPr>
          </a:p>
          <a:p>
            <a:pPr>
              <a:lnSpc>
                <a:spcPct val="90000"/>
              </a:lnSpc>
              <a:tabLst>
                <a:tab pos="0" algn="l"/>
              </a:tabLst>
            </a:pPr>
            <a:r>
              <a:rPr lang="en-US" sz="2400" b="1" strike="noStrike" spc="-1">
                <a:solidFill>
                  <a:srgbClr val="445469"/>
                </a:solidFill>
                <a:latin typeface="Calibri"/>
                <a:ea typeface="Arial Unicode MS"/>
              </a:rPr>
              <a:t> </a:t>
            </a:r>
            <a:br/>
            <a:endParaRPr lang="en-US" sz="2400" b="0" strike="noStrike" spc="-1">
              <a:latin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7" name="CustomShape 1"/>
          <p:cNvSpPr/>
          <p:nvPr/>
        </p:nvSpPr>
        <p:spPr>
          <a:xfrm>
            <a:off x="1274040" y="457200"/>
            <a:ext cx="10110600" cy="1232640"/>
          </a:xfrm>
          <a:prstGeom prst="rect">
            <a:avLst/>
          </a:prstGeom>
          <a:solidFill>
            <a:schemeClr val="accent2"/>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90000"/>
              </a:lnSpc>
            </a:pPr>
            <a:r>
              <a:rPr lang="en-GB" sz="3200" b="1" strike="noStrike" spc="-1" dirty="0">
                <a:solidFill>
                  <a:srgbClr val="FFFFFF"/>
                </a:solidFill>
                <a:latin typeface="Calibri Light"/>
                <a:ea typeface="DejaVu Sans"/>
              </a:rPr>
              <a:t>Cluster for Sustainability Transition</a:t>
            </a:r>
            <a:br>
              <a:rPr dirty="0"/>
            </a:br>
            <a:r>
              <a:rPr lang="en-GB" sz="3200" b="1" strike="noStrike" spc="-1" dirty="0">
                <a:solidFill>
                  <a:srgbClr val="FFFFFF"/>
                </a:solidFill>
                <a:latin typeface="Calibri Light"/>
                <a:ea typeface="DejaVu Sans"/>
              </a:rPr>
              <a:t>Research, Deep Demonstration &amp; Education </a:t>
            </a:r>
            <a:endParaRPr lang="en-US" sz="3200" b="0" strike="noStrike" spc="-1" dirty="0">
              <a:latin typeface="Arial"/>
            </a:endParaRPr>
          </a:p>
        </p:txBody>
      </p:sp>
      <p:sp>
        <p:nvSpPr>
          <p:cNvPr id="828" name="CustomShape 2"/>
          <p:cNvSpPr/>
          <p:nvPr/>
        </p:nvSpPr>
        <p:spPr>
          <a:xfrm>
            <a:off x="1274040" y="1828800"/>
            <a:ext cx="3144960" cy="608760"/>
          </a:xfrm>
          <a:prstGeom prst="rect">
            <a:avLst/>
          </a:prstGeom>
          <a:solidFill>
            <a:schemeClr val="accent1">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tabLst>
                <a:tab pos="0" algn="l"/>
              </a:tabLst>
            </a:pPr>
            <a:r>
              <a:rPr lang="en-GB" sz="2400" b="0" strike="noStrike" spc="-1">
                <a:solidFill>
                  <a:srgbClr val="44546A"/>
                </a:solidFill>
                <a:latin typeface="Calibri"/>
                <a:ea typeface="DejaVu Sans"/>
              </a:rPr>
              <a:t>Research &amp; </a:t>
            </a:r>
            <a:endParaRPr lang="en-US" sz="2400" b="0" strike="noStrike" spc="-1">
              <a:latin typeface="Arial"/>
            </a:endParaRPr>
          </a:p>
          <a:p>
            <a:pPr algn="ctr">
              <a:lnSpc>
                <a:spcPct val="100000"/>
              </a:lnSpc>
              <a:tabLst>
                <a:tab pos="0" algn="l"/>
              </a:tabLst>
            </a:pPr>
            <a:r>
              <a:rPr lang="en-GB" sz="2400" b="0" strike="noStrike" spc="-1">
                <a:solidFill>
                  <a:srgbClr val="44546A"/>
                </a:solidFill>
                <a:latin typeface="Calibri"/>
                <a:ea typeface="DejaVu Sans"/>
              </a:rPr>
              <a:t>Global Initiatives</a:t>
            </a:r>
            <a:endParaRPr lang="en-US" sz="2400" b="0" strike="noStrike" spc="-1">
              <a:latin typeface="Arial"/>
            </a:endParaRPr>
          </a:p>
        </p:txBody>
      </p:sp>
      <p:sp>
        <p:nvSpPr>
          <p:cNvPr id="829" name="CustomShape 3"/>
          <p:cNvSpPr/>
          <p:nvPr/>
        </p:nvSpPr>
        <p:spPr>
          <a:xfrm>
            <a:off x="4876920" y="1828800"/>
            <a:ext cx="2818800" cy="608760"/>
          </a:xfrm>
          <a:prstGeom prst="rect">
            <a:avLst/>
          </a:prstGeom>
          <a:solidFill>
            <a:schemeClr val="accent1">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tabLst>
                <a:tab pos="0" algn="l"/>
              </a:tabLst>
            </a:pPr>
            <a:r>
              <a:rPr lang="en-GB" sz="1800" b="0" strike="noStrike" spc="-1">
                <a:solidFill>
                  <a:srgbClr val="44546A"/>
                </a:solidFill>
                <a:latin typeface="Calibri"/>
                <a:ea typeface="DejaVu Sans"/>
              </a:rPr>
              <a:t>Deep Demonstration &amp; </a:t>
            </a:r>
            <a:endParaRPr lang="en-US" sz="1800" b="0" strike="noStrike" spc="-1">
              <a:latin typeface="Arial"/>
            </a:endParaRPr>
          </a:p>
          <a:p>
            <a:pPr algn="ctr">
              <a:lnSpc>
                <a:spcPct val="100000"/>
              </a:lnSpc>
              <a:tabLst>
                <a:tab pos="0" algn="l"/>
              </a:tabLst>
            </a:pPr>
            <a:r>
              <a:rPr lang="en-GB" sz="1800" b="0" strike="noStrike" spc="-1">
                <a:solidFill>
                  <a:srgbClr val="44546A"/>
                </a:solidFill>
                <a:latin typeface="Calibri"/>
                <a:ea typeface="DejaVu Sans"/>
              </a:rPr>
              <a:t>Innovation Acceleration</a:t>
            </a:r>
            <a:endParaRPr lang="en-US" sz="1800" b="0" strike="noStrike" spc="-1">
              <a:latin typeface="Arial"/>
            </a:endParaRPr>
          </a:p>
        </p:txBody>
      </p:sp>
      <p:sp>
        <p:nvSpPr>
          <p:cNvPr id="830" name="CustomShape 4"/>
          <p:cNvSpPr/>
          <p:nvPr/>
        </p:nvSpPr>
        <p:spPr>
          <a:xfrm>
            <a:off x="8077320" y="1828800"/>
            <a:ext cx="3307320" cy="608760"/>
          </a:xfrm>
          <a:prstGeom prst="rect">
            <a:avLst/>
          </a:prstGeom>
          <a:solidFill>
            <a:schemeClr val="accent1">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tabLst>
                <a:tab pos="0" algn="l"/>
              </a:tabLst>
            </a:pPr>
            <a:r>
              <a:rPr lang="en-GB" sz="2400" b="0" strike="noStrike" spc="-1">
                <a:solidFill>
                  <a:srgbClr val="44546A"/>
                </a:solidFill>
                <a:latin typeface="Calibri"/>
                <a:ea typeface="DejaVu Sans"/>
              </a:rPr>
              <a:t>Education</a:t>
            </a:r>
            <a:r>
              <a:rPr lang="el-GR" sz="2400" b="0" strike="noStrike" spc="-1">
                <a:solidFill>
                  <a:srgbClr val="44546A"/>
                </a:solidFill>
                <a:latin typeface="Calibri"/>
                <a:ea typeface="DejaVu Sans"/>
              </a:rPr>
              <a:t> </a:t>
            </a:r>
            <a:r>
              <a:rPr lang="en-GB" sz="2400" b="0" strike="noStrike" spc="-1">
                <a:solidFill>
                  <a:srgbClr val="44546A"/>
                </a:solidFill>
                <a:latin typeface="Calibri"/>
                <a:ea typeface="DejaVu Sans"/>
              </a:rPr>
              <a:t>&amp; Training</a:t>
            </a:r>
            <a:endParaRPr lang="en-US" sz="2400" b="0" strike="noStrike" spc="-1">
              <a:latin typeface="Arial"/>
            </a:endParaRPr>
          </a:p>
        </p:txBody>
      </p:sp>
      <p:pic>
        <p:nvPicPr>
          <p:cNvPr id="831" name="Picture 3"/>
          <p:cNvPicPr/>
          <p:nvPr/>
        </p:nvPicPr>
        <p:blipFill>
          <a:blip r:embed="rId3"/>
          <a:stretch/>
        </p:blipFill>
        <p:spPr>
          <a:xfrm>
            <a:off x="1274040" y="2438280"/>
            <a:ext cx="3220920" cy="3795120"/>
          </a:xfrm>
          <a:prstGeom prst="rect">
            <a:avLst/>
          </a:prstGeom>
          <a:ln w="9525">
            <a:noFill/>
          </a:ln>
        </p:spPr>
      </p:pic>
      <p:pic>
        <p:nvPicPr>
          <p:cNvPr id="832" name="Picture 8"/>
          <p:cNvPicPr/>
          <p:nvPr/>
        </p:nvPicPr>
        <p:blipFill>
          <a:blip r:embed="rId4"/>
          <a:stretch/>
        </p:blipFill>
        <p:spPr>
          <a:xfrm>
            <a:off x="1946520" y="6260400"/>
            <a:ext cx="1253160" cy="464040"/>
          </a:xfrm>
          <a:prstGeom prst="rect">
            <a:avLst/>
          </a:prstGeom>
          <a:ln w="3175">
            <a:noFill/>
          </a:ln>
        </p:spPr>
      </p:pic>
      <p:sp>
        <p:nvSpPr>
          <p:cNvPr id="833" name="CustomShape 5"/>
          <p:cNvSpPr/>
          <p:nvPr/>
        </p:nvSpPr>
        <p:spPr>
          <a:xfrm>
            <a:off x="3318120" y="6288480"/>
            <a:ext cx="1253160" cy="409680"/>
          </a:xfrm>
          <a:prstGeom prst="rect">
            <a:avLst/>
          </a:prstGeom>
          <a:noFill/>
          <a:ln w="3175">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tabLst>
                <a:tab pos="0" algn="l"/>
              </a:tabLst>
            </a:pPr>
            <a:r>
              <a:rPr lang="en-US" sz="1050" b="0" strike="noStrike" spc="-1">
                <a:solidFill>
                  <a:srgbClr val="000000"/>
                </a:solidFill>
                <a:latin typeface="Adobe Gothic Std B"/>
                <a:ea typeface="DejaVu Sans"/>
              </a:rPr>
              <a:t>Climate Change</a:t>
            </a:r>
            <a:endParaRPr lang="en-US" sz="1050" b="0" strike="noStrike" spc="-1">
              <a:latin typeface="Arial"/>
            </a:endParaRPr>
          </a:p>
          <a:p>
            <a:pPr algn="ctr">
              <a:lnSpc>
                <a:spcPct val="100000"/>
              </a:lnSpc>
              <a:tabLst>
                <a:tab pos="0" algn="l"/>
              </a:tabLst>
            </a:pPr>
            <a:r>
              <a:rPr lang="en-US" sz="1050" b="0" strike="noStrike" spc="-1">
                <a:solidFill>
                  <a:srgbClr val="000000"/>
                </a:solidFill>
                <a:latin typeface="Adobe Gothic Std B"/>
                <a:ea typeface="DejaVu Sans"/>
              </a:rPr>
              <a:t>Committee</a:t>
            </a:r>
            <a:endParaRPr lang="en-US" sz="1050" b="0" strike="noStrike" spc="-1">
              <a:latin typeface="Arial"/>
            </a:endParaRPr>
          </a:p>
        </p:txBody>
      </p:sp>
      <p:sp>
        <p:nvSpPr>
          <p:cNvPr id="834" name="CustomShape 6"/>
          <p:cNvSpPr/>
          <p:nvPr/>
        </p:nvSpPr>
        <p:spPr>
          <a:xfrm>
            <a:off x="1350360" y="6234120"/>
            <a:ext cx="3144960" cy="747000"/>
          </a:xfrm>
          <a:prstGeom prst="rect">
            <a:avLst/>
          </a:prstGeom>
          <a:noFill/>
          <a:ln w="0">
            <a:solidFill>
              <a:srgbClr val="00B050"/>
            </a:solidFill>
          </a:ln>
        </p:spPr>
        <p:style>
          <a:lnRef idx="0">
            <a:scrgbClr r="0" g="0" b="0"/>
          </a:lnRef>
          <a:fillRef idx="0">
            <a:scrgbClr r="0" g="0" b="0"/>
          </a:fillRef>
          <a:effectRef idx="0">
            <a:scrgbClr r="0" g="0" b="0"/>
          </a:effectRef>
          <a:fontRef idx="minor"/>
        </p:style>
      </p:sp>
      <p:pic>
        <p:nvPicPr>
          <p:cNvPr id="835" name="Picture 2" descr="Home"/>
          <p:cNvPicPr/>
          <p:nvPr/>
        </p:nvPicPr>
        <p:blipFill>
          <a:blip r:embed="rId5"/>
          <a:stretch/>
        </p:blipFill>
        <p:spPr>
          <a:xfrm>
            <a:off x="8077320" y="3691080"/>
            <a:ext cx="3307320" cy="792720"/>
          </a:xfrm>
          <a:prstGeom prst="rect">
            <a:avLst/>
          </a:prstGeom>
          <a:ln w="0">
            <a:noFill/>
          </a:ln>
        </p:spPr>
      </p:pic>
      <p:pic>
        <p:nvPicPr>
          <p:cNvPr id="836" name="Picture 11"/>
          <p:cNvPicPr/>
          <p:nvPr/>
        </p:nvPicPr>
        <p:blipFill>
          <a:blip r:embed="rId6"/>
          <a:stretch/>
        </p:blipFill>
        <p:spPr>
          <a:xfrm>
            <a:off x="8077320" y="4582800"/>
            <a:ext cx="3307320" cy="792720"/>
          </a:xfrm>
          <a:prstGeom prst="rect">
            <a:avLst/>
          </a:prstGeom>
          <a:ln w="0">
            <a:noFill/>
          </a:ln>
        </p:spPr>
      </p:pic>
      <p:pic>
        <p:nvPicPr>
          <p:cNvPr id="837" name="Picture 6"/>
          <p:cNvPicPr/>
          <p:nvPr/>
        </p:nvPicPr>
        <p:blipFill>
          <a:blip r:embed="rId7"/>
          <a:srcRect t="10744" b="12038"/>
          <a:stretch/>
        </p:blipFill>
        <p:spPr>
          <a:xfrm>
            <a:off x="8077320" y="2564640"/>
            <a:ext cx="3307320" cy="961560"/>
          </a:xfrm>
          <a:prstGeom prst="rect">
            <a:avLst/>
          </a:prstGeom>
          <a:ln w="0">
            <a:noFill/>
          </a:ln>
        </p:spPr>
      </p:pic>
      <p:pic>
        <p:nvPicPr>
          <p:cNvPr id="838" name="Picture 13"/>
          <p:cNvPicPr/>
          <p:nvPr/>
        </p:nvPicPr>
        <p:blipFill>
          <a:blip r:embed="rId8"/>
          <a:stretch/>
        </p:blipFill>
        <p:spPr>
          <a:xfrm>
            <a:off x="4884120" y="5724720"/>
            <a:ext cx="2811600" cy="1132560"/>
          </a:xfrm>
          <a:prstGeom prst="rect">
            <a:avLst/>
          </a:prstGeom>
          <a:ln w="0">
            <a:noFill/>
          </a:ln>
        </p:spPr>
      </p:pic>
      <p:pic>
        <p:nvPicPr>
          <p:cNvPr id="839" name="Picture 1"/>
          <p:cNvPicPr/>
          <p:nvPr/>
        </p:nvPicPr>
        <p:blipFill>
          <a:blip r:embed="rId9"/>
          <a:stretch/>
        </p:blipFill>
        <p:spPr>
          <a:xfrm>
            <a:off x="8180280" y="5405400"/>
            <a:ext cx="3115440" cy="1451880"/>
          </a:xfrm>
          <a:prstGeom prst="rect">
            <a:avLst/>
          </a:prstGeom>
          <a:ln w="0">
            <a:noFill/>
          </a:ln>
        </p:spPr>
      </p:pic>
      <p:pic>
        <p:nvPicPr>
          <p:cNvPr id="840" name="Picture 9" descr="A person standing in front of a crowd&#10;&#10;Description automatically generated"/>
          <p:cNvPicPr/>
          <p:nvPr/>
        </p:nvPicPr>
        <p:blipFill>
          <a:blip r:embed="rId10"/>
          <a:stretch/>
        </p:blipFill>
        <p:spPr>
          <a:xfrm>
            <a:off x="4876920" y="2576520"/>
            <a:ext cx="2818800" cy="1530360"/>
          </a:xfrm>
          <a:prstGeom prst="rect">
            <a:avLst/>
          </a:prstGeom>
          <a:ln w="0">
            <a:noFill/>
          </a:ln>
        </p:spPr>
      </p:pic>
      <p:pic>
        <p:nvPicPr>
          <p:cNvPr id="841" name="Picture 17" descr="Graphical user interface, application&#10;&#10;Description automatically generated"/>
          <p:cNvPicPr/>
          <p:nvPr/>
        </p:nvPicPr>
        <p:blipFill>
          <a:blip r:embed="rId11"/>
          <a:stretch/>
        </p:blipFill>
        <p:spPr>
          <a:xfrm>
            <a:off x="4884120" y="4222080"/>
            <a:ext cx="2818800" cy="1349280"/>
          </a:xfrm>
          <a:prstGeom prst="rect">
            <a:avLst/>
          </a:prstGeom>
          <a:ln w="0">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34" name="Picture 1"/>
          <p:cNvPicPr/>
          <p:nvPr/>
        </p:nvPicPr>
        <p:blipFill>
          <a:blip r:embed="rId2"/>
          <a:stretch/>
        </p:blipFill>
        <p:spPr>
          <a:xfrm>
            <a:off x="5650560" y="12240"/>
            <a:ext cx="4663080" cy="3004920"/>
          </a:xfrm>
          <a:prstGeom prst="rect">
            <a:avLst/>
          </a:prstGeom>
          <a:ln w="0">
            <a:noFill/>
          </a:ln>
        </p:spPr>
      </p:pic>
      <p:pic>
        <p:nvPicPr>
          <p:cNvPr id="535" name="Picture 2"/>
          <p:cNvPicPr/>
          <p:nvPr/>
        </p:nvPicPr>
        <p:blipFill>
          <a:blip r:embed="rId3"/>
          <a:stretch/>
        </p:blipFill>
        <p:spPr>
          <a:xfrm>
            <a:off x="10314360" y="12240"/>
            <a:ext cx="1877040" cy="3029400"/>
          </a:xfrm>
          <a:prstGeom prst="rect">
            <a:avLst/>
          </a:prstGeom>
          <a:ln w="0">
            <a:noFill/>
          </a:ln>
        </p:spPr>
      </p:pic>
      <p:pic>
        <p:nvPicPr>
          <p:cNvPr id="536" name="Picture 3"/>
          <p:cNvPicPr/>
          <p:nvPr/>
        </p:nvPicPr>
        <p:blipFill>
          <a:blip r:embed="rId4"/>
          <a:stretch/>
        </p:blipFill>
        <p:spPr>
          <a:xfrm>
            <a:off x="3048120" y="12240"/>
            <a:ext cx="2601720" cy="2980440"/>
          </a:xfrm>
          <a:prstGeom prst="rect">
            <a:avLst/>
          </a:prstGeom>
          <a:ln w="0">
            <a:noFill/>
          </a:ln>
        </p:spPr>
      </p:pic>
      <p:pic>
        <p:nvPicPr>
          <p:cNvPr id="537" name="Picture 5"/>
          <p:cNvPicPr/>
          <p:nvPr/>
        </p:nvPicPr>
        <p:blipFill>
          <a:blip r:embed="rId5"/>
          <a:stretch/>
        </p:blipFill>
        <p:spPr>
          <a:xfrm>
            <a:off x="0" y="12240"/>
            <a:ext cx="3094920" cy="2980440"/>
          </a:xfrm>
          <a:prstGeom prst="rect">
            <a:avLst/>
          </a:prstGeom>
          <a:ln w="0">
            <a:noFill/>
          </a:ln>
        </p:spPr>
      </p:pic>
      <p:sp>
        <p:nvSpPr>
          <p:cNvPr id="538" name="CustomShape 1"/>
          <p:cNvSpPr/>
          <p:nvPr/>
        </p:nvSpPr>
        <p:spPr>
          <a:xfrm>
            <a:off x="192960" y="3212280"/>
            <a:ext cx="7064280" cy="3011400"/>
          </a:xfrm>
          <a:prstGeom prst="rect">
            <a:avLst/>
          </a:prstGeom>
          <a:solidFill>
            <a:schemeClr val="accent2"/>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tabLst>
                <a:tab pos="0" algn="l"/>
              </a:tabLst>
            </a:pPr>
            <a:r>
              <a:rPr lang="en-US" sz="1400" b="1" strike="noStrike" spc="-1">
                <a:solidFill>
                  <a:srgbClr val="000000"/>
                </a:solidFill>
                <a:latin typeface="Avenir Next LT Pro"/>
                <a:ea typeface="DejaVu Sans"/>
              </a:rPr>
              <a:t>THE CLIMATE EMERGENCY</a:t>
            </a:r>
            <a:endParaRPr lang="en-US" sz="1400" b="0" strike="noStrike" spc="-1">
              <a:latin typeface="Arial"/>
            </a:endParaRPr>
          </a:p>
          <a:p>
            <a:pPr>
              <a:lnSpc>
                <a:spcPct val="100000"/>
              </a:lnSpc>
              <a:tabLst>
                <a:tab pos="0" algn="l"/>
              </a:tabLst>
            </a:pPr>
            <a:br/>
            <a:r>
              <a:rPr lang="en-US" sz="1600" b="0" strike="noStrike" spc="-1">
                <a:solidFill>
                  <a:srgbClr val="000000"/>
                </a:solidFill>
                <a:latin typeface="Avenir Next LT Pro"/>
                <a:ea typeface="DejaVu Sans"/>
              </a:rPr>
              <a:t>Urgency of limiting global warming to +1.5C, beyond which the risk of extreme weather events and poverty for hundreds of millions of people, will significantly increase. There is no country that is not experiencing the drastic effects of climate change.</a:t>
            </a:r>
            <a:endParaRPr lang="en-US" sz="1600" b="0" strike="noStrike" spc="-1">
              <a:latin typeface="Arial"/>
            </a:endParaRPr>
          </a:p>
          <a:p>
            <a:pPr>
              <a:lnSpc>
                <a:spcPct val="100000"/>
              </a:lnSpc>
              <a:tabLst>
                <a:tab pos="0" algn="l"/>
              </a:tabLst>
            </a:pPr>
            <a:endParaRPr lang="en-US" sz="1600" b="0" strike="noStrike" spc="-1">
              <a:latin typeface="Arial"/>
            </a:endParaRPr>
          </a:p>
          <a:p>
            <a:pPr>
              <a:lnSpc>
                <a:spcPct val="100000"/>
              </a:lnSpc>
              <a:tabLst>
                <a:tab pos="0" algn="l"/>
              </a:tabLst>
            </a:pPr>
            <a:r>
              <a:rPr lang="en-US" sz="1600" b="0" strike="noStrike" spc="-1">
                <a:solidFill>
                  <a:srgbClr val="000000"/>
                </a:solidFill>
                <a:latin typeface="Avenir Next LT Pro"/>
                <a:ea typeface="DejaVu Sans"/>
              </a:rPr>
              <a:t>The annual average economic losses from climate-related disasters are in the hundreds of billions of dollars. </a:t>
            </a:r>
            <a:endParaRPr lang="en-US" sz="1600" b="0" strike="noStrike" spc="-1">
              <a:latin typeface="Arial"/>
            </a:endParaRPr>
          </a:p>
          <a:p>
            <a:pPr>
              <a:lnSpc>
                <a:spcPct val="100000"/>
              </a:lnSpc>
              <a:tabLst>
                <a:tab pos="0" algn="l"/>
              </a:tabLst>
            </a:pPr>
            <a:r>
              <a:rPr lang="en-US" sz="1600" b="0" strike="noStrike" spc="-1">
                <a:solidFill>
                  <a:srgbClr val="000000"/>
                </a:solidFill>
                <a:latin typeface="Avenir Next LT Pro"/>
                <a:ea typeface="DejaVu Sans"/>
              </a:rPr>
              <a:t>The human impact of geo-physical disasters, which are 91 percent climate-related, and which between 1998 and 2017 killed 1.3 million people, and left 4.4 billion injured.</a:t>
            </a:r>
            <a:endParaRPr lang="en-US" sz="1600" b="0" strike="noStrike" spc="-1">
              <a:latin typeface="Arial"/>
            </a:endParaRPr>
          </a:p>
        </p:txBody>
      </p:sp>
      <p:sp>
        <p:nvSpPr>
          <p:cNvPr id="539" name="CustomShape 2"/>
          <p:cNvSpPr/>
          <p:nvPr/>
        </p:nvSpPr>
        <p:spPr>
          <a:xfrm flipH="1">
            <a:off x="7362360" y="3212280"/>
            <a:ext cx="4742280" cy="3838680"/>
          </a:xfrm>
          <a:prstGeom prst="rect">
            <a:avLst/>
          </a:prstGeom>
          <a:solidFill>
            <a:schemeClr val="accent1"/>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tabLst>
                <a:tab pos="0" algn="l"/>
              </a:tabLst>
            </a:pPr>
            <a:r>
              <a:rPr lang="en-US" sz="2400" b="1" strike="noStrike" spc="-1">
                <a:solidFill>
                  <a:srgbClr val="000000"/>
                </a:solidFill>
                <a:latin typeface="Avenir Next LT Pro"/>
                <a:ea typeface="DejaVu Sans"/>
              </a:rPr>
              <a:t>CARBON NEUTRALITY-2050.</a:t>
            </a:r>
            <a:endParaRPr lang="en-US" sz="2400" b="0" strike="noStrike" spc="-1">
              <a:latin typeface="Arial"/>
            </a:endParaRPr>
          </a:p>
          <a:p>
            <a:pPr>
              <a:lnSpc>
                <a:spcPct val="100000"/>
              </a:lnSpc>
              <a:tabLst>
                <a:tab pos="0" algn="l"/>
              </a:tabLst>
            </a:pPr>
            <a:r>
              <a:rPr lang="en-US" sz="1800" b="1" strike="noStrike" spc="-1">
                <a:solidFill>
                  <a:srgbClr val="FFFFFF"/>
                </a:solidFill>
                <a:latin typeface="Avenir Next LT Pro"/>
                <a:ea typeface="DejaVu Sans"/>
              </a:rPr>
              <a:t>UNEP Emissions Gap Report 2019 indicates that global emissions need to be cut by 7.6% per year. Calculated, this means a global reduction target of at least 68% by 2030.</a:t>
            </a:r>
            <a:endParaRPr lang="en-US" sz="1800" b="0" strike="noStrike" spc="-1">
              <a:latin typeface="Arial"/>
            </a:endParaRPr>
          </a:p>
          <a:p>
            <a:pPr>
              <a:lnSpc>
                <a:spcPct val="100000"/>
              </a:lnSpc>
              <a:tabLst>
                <a:tab pos="0" algn="l"/>
              </a:tabLst>
            </a:pPr>
            <a:endParaRPr lang="en-US" sz="1800" b="0" strike="noStrike" spc="-1">
              <a:latin typeface="Arial"/>
            </a:endParaRPr>
          </a:p>
          <a:p>
            <a:pPr>
              <a:lnSpc>
                <a:spcPct val="100000"/>
              </a:lnSpc>
              <a:tabLst>
                <a:tab pos="0" algn="l"/>
              </a:tabLst>
            </a:pPr>
            <a:r>
              <a:rPr lang="en-US" sz="1800" b="1" i="1" strike="noStrike" spc="-1">
                <a:solidFill>
                  <a:srgbClr val="FFFFFF"/>
                </a:solidFill>
                <a:latin typeface="Calibri Light"/>
                <a:ea typeface="DejaVu Sans"/>
              </a:rPr>
              <a:t>17.09.2020 European Commission President proposed to increase the 2030 goal for emissions reduction from 40% of 1990 levels to ‘at least 55%.’</a:t>
            </a:r>
            <a:endParaRPr lang="en-US" sz="1800" b="0" strike="noStrike" spc="-1">
              <a:latin typeface="Arial"/>
            </a:endParaRPr>
          </a:p>
        </p:txBody>
      </p:sp>
      <p:sp>
        <p:nvSpPr>
          <p:cNvPr id="540" name="CustomShape 3">
            <a:hlinkClick r:id="rId6" action="ppaction://hlinksldjump"/>
          </p:cNvPr>
          <p:cNvSpPr/>
          <p:nvPr/>
        </p:nvSpPr>
        <p:spPr>
          <a:xfrm>
            <a:off x="11440080" y="6204600"/>
            <a:ext cx="665280" cy="412920"/>
          </a:xfrm>
          <a:prstGeom prst="actionButtonHome">
            <a:avLst/>
          </a:prstGeom>
          <a:gradFill rotWithShape="0">
            <a:gsLst>
              <a:gs pos="0">
                <a:srgbClr val="C1EEC7"/>
              </a:gs>
              <a:gs pos="100000">
                <a:srgbClr val="E7F8EA"/>
              </a:gs>
            </a:gsLst>
            <a:lin ang="16200000"/>
          </a:gradFill>
          <a:ln>
            <a:solidFill>
              <a:srgbClr val="059538"/>
            </a:solidFill>
          </a:ln>
          <a:effectLst>
            <a:outerShdw blurRad="40000" dist="20160" dir="5400000" rotWithShape="0">
              <a:srgbClr val="000000">
                <a:alpha val="38000"/>
              </a:srgbClr>
            </a:outerShdw>
          </a:effectLst>
        </p:spPr>
        <p:style>
          <a:lnRef idx="1">
            <a:schemeClr val="accent3"/>
          </a:lnRef>
          <a:fillRef idx="2">
            <a:schemeClr val="accent3"/>
          </a:fillRef>
          <a:effectRef idx="1">
            <a:schemeClr val="accent3"/>
          </a:effectRef>
          <a:fontRef idx="minor"/>
        </p:style>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2334" y="1229760"/>
            <a:ext cx="9555238" cy="5519183"/>
          </a:xfrm>
          <a:prstGeom prst="rect">
            <a:avLst/>
          </a:prstGeom>
          <a:scene3d>
            <a:camera prst="orthographicFront"/>
            <a:lightRig rig="threePt" dir="t"/>
          </a:scene3d>
          <a:sp3d>
            <a:bevelT w="165100" prst="coolSlant"/>
            <a:bevelB w="165100" prst="coolSlant"/>
          </a:sp3d>
        </p:spPr>
      </p:pic>
      <p:pic>
        <p:nvPicPr>
          <p:cNvPr id="842" name="Picture 3"/>
          <p:cNvPicPr/>
          <p:nvPr/>
        </p:nvPicPr>
        <p:blipFill>
          <a:blip r:embed="rId3"/>
          <a:stretch/>
        </p:blipFill>
        <p:spPr>
          <a:xfrm>
            <a:off x="1476000" y="1229760"/>
            <a:ext cx="10215360" cy="5391360"/>
          </a:xfrm>
          <a:prstGeom prst="rect">
            <a:avLst/>
          </a:prstGeom>
          <a:ln w="0">
            <a:noFill/>
          </a:ln>
          <a:scene3d>
            <a:camera prst="orthographicFront"/>
            <a:lightRig rig="threePt" dir="t"/>
          </a:scene3d>
          <a:sp3d contourW="12700">
            <a:bevelT w="165100" prst="coolSlant"/>
            <a:bevelB w="139700" h="139700" prst="divot"/>
            <a:contourClr>
              <a:srgbClr val="92D050"/>
            </a:contourClr>
          </a:sp3d>
        </p:spPr>
      </p:pic>
      <p:pic>
        <p:nvPicPr>
          <p:cNvPr id="843" name="Picture 4"/>
          <p:cNvPicPr/>
          <p:nvPr/>
        </p:nvPicPr>
        <p:blipFill>
          <a:blip r:embed="rId4"/>
          <a:stretch/>
        </p:blipFill>
        <p:spPr>
          <a:xfrm>
            <a:off x="1692360" y="1229760"/>
            <a:ext cx="10182600" cy="5391360"/>
          </a:xfrm>
          <a:prstGeom prst="rect">
            <a:avLst/>
          </a:prstGeom>
          <a:ln w="0">
            <a:noFill/>
          </a:ln>
          <a:scene3d>
            <a:camera prst="orthographicFront"/>
            <a:lightRig rig="threePt" dir="t"/>
          </a:scene3d>
          <a:sp3d contourW="12700">
            <a:bevelT w="165100" prst="coolSlant"/>
            <a:bevelB w="139700" h="139700" prst="divot"/>
            <a:contourClr>
              <a:srgbClr val="92D050"/>
            </a:contourClr>
          </a:sp3d>
        </p:spPr>
      </p:pic>
      <p:pic>
        <p:nvPicPr>
          <p:cNvPr id="844" name="Picture 5"/>
          <p:cNvPicPr/>
          <p:nvPr/>
        </p:nvPicPr>
        <p:blipFill>
          <a:blip r:embed="rId5"/>
          <a:stretch/>
        </p:blipFill>
        <p:spPr>
          <a:xfrm>
            <a:off x="1984680" y="1229760"/>
            <a:ext cx="9911520" cy="5391360"/>
          </a:xfrm>
          <a:prstGeom prst="rect">
            <a:avLst/>
          </a:prstGeom>
          <a:ln w="0">
            <a:noFill/>
          </a:ln>
          <a:scene3d>
            <a:camera prst="orthographicFront"/>
            <a:lightRig rig="threePt" dir="t"/>
          </a:scene3d>
          <a:sp3d contourW="12700">
            <a:bevelT w="165100" prst="coolSlant"/>
            <a:bevelB w="139700" h="139700" prst="divot"/>
            <a:contourClr>
              <a:srgbClr val="92D050"/>
            </a:contourClr>
          </a:sp3d>
        </p:spPr>
      </p:pic>
      <p:pic>
        <p:nvPicPr>
          <p:cNvPr id="845" name="Picture 6"/>
          <p:cNvPicPr/>
          <p:nvPr/>
        </p:nvPicPr>
        <p:blipFill>
          <a:blip r:embed="rId6"/>
          <a:stretch/>
        </p:blipFill>
        <p:spPr>
          <a:xfrm>
            <a:off x="2256840" y="1229759"/>
            <a:ext cx="9726840" cy="5519183"/>
          </a:xfrm>
          <a:prstGeom prst="rect">
            <a:avLst/>
          </a:prstGeom>
          <a:ln w="0">
            <a:noFill/>
          </a:ln>
          <a:scene3d>
            <a:camera prst="orthographicFront"/>
            <a:lightRig rig="threePt" dir="t"/>
          </a:scene3d>
          <a:sp3d contourW="12700">
            <a:bevelT w="165100" prst="coolSlant"/>
            <a:bevelB w="139700" h="139700" prst="divot"/>
            <a:contourClr>
              <a:srgbClr val="92D050"/>
            </a:contourClr>
          </a:sp3d>
        </p:spPr>
      </p:pic>
      <p:sp>
        <p:nvSpPr>
          <p:cNvPr id="846" name="CustomShape 1"/>
          <p:cNvSpPr/>
          <p:nvPr/>
        </p:nvSpPr>
        <p:spPr>
          <a:xfrm>
            <a:off x="71280" y="133920"/>
            <a:ext cx="12006000" cy="774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90000"/>
              </a:lnSpc>
            </a:pPr>
            <a:r>
              <a:rPr lang="en-US" sz="3200" b="1" strike="noStrike" spc="-1" dirty="0">
                <a:solidFill>
                  <a:srgbClr val="000000"/>
                </a:solidFill>
                <a:latin typeface="Arial"/>
                <a:ea typeface="DejaVu Sans"/>
              </a:rPr>
              <a:t>Projects Circular Economy &amp; Climate Change</a:t>
            </a:r>
            <a:endParaRPr lang="en-US" sz="3200" b="0" strike="noStrike" spc="-1" dirty="0">
              <a:latin typeface="Arial"/>
            </a:endParaRPr>
          </a:p>
        </p:txBody>
      </p:sp>
    </p:spTree>
    <p:extLst>
      <p:ext uri="{BB962C8B-B14F-4D97-AF65-F5344CB8AC3E}">
        <p14:creationId xmlns:p14="http://schemas.microsoft.com/office/powerpoint/2010/main" val="3024923809"/>
      </p:ext>
    </p:extLst>
  </p:cSld>
  <p:clrMapOvr>
    <a:masterClrMapping/>
  </p:clrMapOvr>
  <p:timing>
    <p:tnLst>
      <p:par>
        <p:cTn id="1" dur="indefinite" restart="never" nodeType="tmRoot">
          <p:childTnLst>
            <p:seq>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500" fill="hold"/>
                                        <p:tgtEl>
                                          <p:spTgt spid="2"/>
                                        </p:tgtEl>
                                        <p:attrNameLst>
                                          <p:attrName>ppt_x</p:attrName>
                                        </p:attrNameLst>
                                      </p:cBhvr>
                                      <p:tavLst>
                                        <p:tav tm="0">
                                          <p:val>
                                            <p:strVal val="#ppt_x"/>
                                          </p:val>
                                        </p:tav>
                                        <p:tav tm="100000">
                                          <p:val>
                                            <p:strVal val="#ppt_x"/>
                                          </p:val>
                                        </p:tav>
                                      </p:tavLst>
                                    </p:anim>
                                    <p:anim calcmode="lin" valueType="num">
                                      <p:cBhvr additive="base">
                                        <p:cTn id="8" dur="2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2500"/>
                            </p:stCondLst>
                            <p:childTnLst>
                              <p:par>
                                <p:cTn id="10" presetID="42" presetClass="entr" fill="hold" nodeType="afterEffect">
                                  <p:stCondLst>
                                    <p:cond delay="0"/>
                                  </p:stCondLst>
                                  <p:childTnLst>
                                    <p:set>
                                      <p:cBhvr>
                                        <p:cTn id="11" dur="1" fill="hold">
                                          <p:stCondLst>
                                            <p:cond delay="0"/>
                                          </p:stCondLst>
                                        </p:cTn>
                                        <p:tgtEl>
                                          <p:spTgt spid="842"/>
                                        </p:tgtEl>
                                        <p:attrNameLst>
                                          <p:attrName>style.visibility</p:attrName>
                                        </p:attrNameLst>
                                      </p:cBhvr>
                                      <p:to>
                                        <p:strVal val="visible"/>
                                      </p:to>
                                    </p:set>
                                    <p:animEffect transition="in" filter="fade">
                                      <p:cBhvr additive="repl">
                                        <p:cTn id="12" dur="2500"/>
                                        <p:tgtEl>
                                          <p:spTgt spid="842"/>
                                        </p:tgtEl>
                                      </p:cBhvr>
                                    </p:animEffect>
                                    <p:anim calcmode="lin" valueType="num">
                                      <p:cBhvr additive="repl">
                                        <p:cTn id="13" dur="2500" fill="hold"/>
                                        <p:tgtEl>
                                          <p:spTgt spid="842"/>
                                        </p:tgtEl>
                                        <p:attrNameLst>
                                          <p:attrName>ppt_x</p:attrName>
                                        </p:attrNameLst>
                                      </p:cBhvr>
                                      <p:tavLst>
                                        <p:tav tm="0">
                                          <p:val>
                                            <p:strVal val="#ppt_x"/>
                                          </p:val>
                                        </p:tav>
                                        <p:tav tm="100000">
                                          <p:val>
                                            <p:strVal val="#ppt_x"/>
                                          </p:val>
                                        </p:tav>
                                      </p:tavLst>
                                    </p:anim>
                                    <p:anim calcmode="lin" valueType="num">
                                      <p:cBhvr additive="repl">
                                        <p:cTn id="14" dur="2500" fill="hold"/>
                                        <p:tgtEl>
                                          <p:spTgt spid="842"/>
                                        </p:tgtEl>
                                        <p:attrNameLst>
                                          <p:attrName>ppt_y</p:attrName>
                                        </p:attrNameLst>
                                      </p:cBhvr>
                                      <p:tavLst>
                                        <p:tav tm="0">
                                          <p:val>
                                            <p:strVal val="#ppt_y+.1"/>
                                          </p:val>
                                        </p:tav>
                                        <p:tav tm="100000">
                                          <p:val>
                                            <p:strVal val="#ppt_y"/>
                                          </p:val>
                                        </p:tav>
                                      </p:tavLst>
                                    </p:anim>
                                  </p:childTnLst>
                                </p:cTn>
                              </p:par>
                            </p:childTnLst>
                          </p:cTn>
                        </p:par>
                        <p:par>
                          <p:cTn id="15" fill="hold">
                            <p:stCondLst>
                              <p:cond delay="5000"/>
                            </p:stCondLst>
                            <p:childTnLst>
                              <p:par>
                                <p:cTn id="16" presetID="42" presetClass="entr" fill="hold" nodeType="afterEffect">
                                  <p:stCondLst>
                                    <p:cond delay="0"/>
                                  </p:stCondLst>
                                  <p:childTnLst>
                                    <p:set>
                                      <p:cBhvr>
                                        <p:cTn id="17" dur="1" fill="hold">
                                          <p:stCondLst>
                                            <p:cond delay="0"/>
                                          </p:stCondLst>
                                        </p:cTn>
                                        <p:tgtEl>
                                          <p:spTgt spid="843"/>
                                        </p:tgtEl>
                                        <p:attrNameLst>
                                          <p:attrName>style.visibility</p:attrName>
                                        </p:attrNameLst>
                                      </p:cBhvr>
                                      <p:to>
                                        <p:strVal val="visible"/>
                                      </p:to>
                                    </p:set>
                                    <p:animEffect transition="in" filter="fade">
                                      <p:cBhvr additive="repl">
                                        <p:cTn id="18" dur="2500"/>
                                        <p:tgtEl>
                                          <p:spTgt spid="843"/>
                                        </p:tgtEl>
                                      </p:cBhvr>
                                    </p:animEffect>
                                    <p:anim calcmode="lin" valueType="num">
                                      <p:cBhvr additive="repl">
                                        <p:cTn id="19" dur="2500" fill="hold"/>
                                        <p:tgtEl>
                                          <p:spTgt spid="843"/>
                                        </p:tgtEl>
                                        <p:attrNameLst>
                                          <p:attrName>ppt_x</p:attrName>
                                        </p:attrNameLst>
                                      </p:cBhvr>
                                      <p:tavLst>
                                        <p:tav tm="0">
                                          <p:val>
                                            <p:strVal val="#ppt_x"/>
                                          </p:val>
                                        </p:tav>
                                        <p:tav tm="100000">
                                          <p:val>
                                            <p:strVal val="#ppt_x"/>
                                          </p:val>
                                        </p:tav>
                                      </p:tavLst>
                                    </p:anim>
                                    <p:anim calcmode="lin" valueType="num">
                                      <p:cBhvr additive="repl">
                                        <p:cTn id="20" dur="2500" fill="hold"/>
                                        <p:tgtEl>
                                          <p:spTgt spid="843"/>
                                        </p:tgtEl>
                                        <p:attrNameLst>
                                          <p:attrName>ppt_y</p:attrName>
                                        </p:attrNameLst>
                                      </p:cBhvr>
                                      <p:tavLst>
                                        <p:tav tm="0">
                                          <p:val>
                                            <p:strVal val="#ppt_y+.1"/>
                                          </p:val>
                                        </p:tav>
                                        <p:tav tm="100000">
                                          <p:val>
                                            <p:strVal val="#ppt_y"/>
                                          </p:val>
                                        </p:tav>
                                      </p:tavLst>
                                    </p:anim>
                                  </p:childTnLst>
                                </p:cTn>
                              </p:par>
                            </p:childTnLst>
                          </p:cTn>
                        </p:par>
                        <p:par>
                          <p:cTn id="21" fill="hold">
                            <p:stCondLst>
                              <p:cond delay="7500"/>
                            </p:stCondLst>
                            <p:childTnLst>
                              <p:par>
                                <p:cTn id="22" presetID="42" presetClass="entr" fill="hold" nodeType="afterEffect">
                                  <p:stCondLst>
                                    <p:cond delay="0"/>
                                  </p:stCondLst>
                                  <p:childTnLst>
                                    <p:set>
                                      <p:cBhvr>
                                        <p:cTn id="23" dur="1" fill="hold">
                                          <p:stCondLst>
                                            <p:cond delay="0"/>
                                          </p:stCondLst>
                                        </p:cTn>
                                        <p:tgtEl>
                                          <p:spTgt spid="844"/>
                                        </p:tgtEl>
                                        <p:attrNameLst>
                                          <p:attrName>style.visibility</p:attrName>
                                        </p:attrNameLst>
                                      </p:cBhvr>
                                      <p:to>
                                        <p:strVal val="visible"/>
                                      </p:to>
                                    </p:set>
                                    <p:animEffect transition="in" filter="fade">
                                      <p:cBhvr additive="repl">
                                        <p:cTn id="24" dur="2500"/>
                                        <p:tgtEl>
                                          <p:spTgt spid="844"/>
                                        </p:tgtEl>
                                      </p:cBhvr>
                                    </p:animEffect>
                                    <p:anim calcmode="lin" valueType="num">
                                      <p:cBhvr additive="repl">
                                        <p:cTn id="25" dur="2500" fill="hold"/>
                                        <p:tgtEl>
                                          <p:spTgt spid="844"/>
                                        </p:tgtEl>
                                        <p:attrNameLst>
                                          <p:attrName>ppt_x</p:attrName>
                                        </p:attrNameLst>
                                      </p:cBhvr>
                                      <p:tavLst>
                                        <p:tav tm="0">
                                          <p:val>
                                            <p:strVal val="#ppt_x"/>
                                          </p:val>
                                        </p:tav>
                                        <p:tav tm="100000">
                                          <p:val>
                                            <p:strVal val="#ppt_x"/>
                                          </p:val>
                                        </p:tav>
                                      </p:tavLst>
                                    </p:anim>
                                    <p:anim calcmode="lin" valueType="num">
                                      <p:cBhvr additive="repl">
                                        <p:cTn id="26" dur="2500" fill="hold"/>
                                        <p:tgtEl>
                                          <p:spTgt spid="844"/>
                                        </p:tgtEl>
                                        <p:attrNameLst>
                                          <p:attrName>ppt_y</p:attrName>
                                        </p:attrNameLst>
                                      </p:cBhvr>
                                      <p:tavLst>
                                        <p:tav tm="0">
                                          <p:val>
                                            <p:strVal val="#ppt_y+.1"/>
                                          </p:val>
                                        </p:tav>
                                        <p:tav tm="100000">
                                          <p:val>
                                            <p:strVal val="#ppt_y"/>
                                          </p:val>
                                        </p:tav>
                                      </p:tavLst>
                                    </p:anim>
                                  </p:childTnLst>
                                </p:cTn>
                              </p:par>
                            </p:childTnLst>
                          </p:cTn>
                        </p:par>
                        <p:par>
                          <p:cTn id="27" fill="hold">
                            <p:stCondLst>
                              <p:cond delay="10000"/>
                            </p:stCondLst>
                            <p:childTnLst>
                              <p:par>
                                <p:cTn id="28" presetID="42" presetClass="entr" fill="hold" nodeType="afterEffect">
                                  <p:stCondLst>
                                    <p:cond delay="0"/>
                                  </p:stCondLst>
                                  <p:childTnLst>
                                    <p:set>
                                      <p:cBhvr>
                                        <p:cTn id="29" dur="1" fill="hold">
                                          <p:stCondLst>
                                            <p:cond delay="0"/>
                                          </p:stCondLst>
                                        </p:cTn>
                                        <p:tgtEl>
                                          <p:spTgt spid="845"/>
                                        </p:tgtEl>
                                        <p:attrNameLst>
                                          <p:attrName>style.visibility</p:attrName>
                                        </p:attrNameLst>
                                      </p:cBhvr>
                                      <p:to>
                                        <p:strVal val="visible"/>
                                      </p:to>
                                    </p:set>
                                    <p:animEffect transition="in" filter="fade">
                                      <p:cBhvr additive="repl">
                                        <p:cTn id="30" dur="2500"/>
                                        <p:tgtEl>
                                          <p:spTgt spid="845"/>
                                        </p:tgtEl>
                                      </p:cBhvr>
                                    </p:animEffect>
                                    <p:anim calcmode="lin" valueType="num">
                                      <p:cBhvr additive="repl">
                                        <p:cTn id="31" dur="2500" fill="hold"/>
                                        <p:tgtEl>
                                          <p:spTgt spid="845"/>
                                        </p:tgtEl>
                                        <p:attrNameLst>
                                          <p:attrName>ppt_x</p:attrName>
                                        </p:attrNameLst>
                                      </p:cBhvr>
                                      <p:tavLst>
                                        <p:tav tm="0">
                                          <p:val>
                                            <p:strVal val="#ppt_x"/>
                                          </p:val>
                                        </p:tav>
                                        <p:tav tm="100000">
                                          <p:val>
                                            <p:strVal val="#ppt_x"/>
                                          </p:val>
                                        </p:tav>
                                      </p:tavLst>
                                    </p:anim>
                                    <p:anim calcmode="lin" valueType="num">
                                      <p:cBhvr additive="repl">
                                        <p:cTn id="32" dur="2500" fill="hold"/>
                                        <p:tgtEl>
                                          <p:spTgt spid="8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0"/>
            <a:ext cx="6095999" cy="3074504"/>
          </a:xfrm>
          <a:prstGeom prst="rect">
            <a:avLst/>
          </a:prstGeom>
          <a:scene3d>
            <a:camera prst="orthographicFront"/>
            <a:lightRig rig="threePt" dir="t"/>
          </a:scene3d>
          <a:sp3d>
            <a:bevelT/>
            <a:bevelB w="165100" prst="coolSlant"/>
          </a:sp3d>
        </p:spPr>
      </p:pic>
      <p:pic>
        <p:nvPicPr>
          <p:cNvPr id="14" name="Picture 13"/>
          <p:cNvPicPr>
            <a:picLocks/>
          </p:cNvPicPr>
          <p:nvPr/>
        </p:nvPicPr>
        <p:blipFill>
          <a:blip r:embed="rId3">
            <a:extLst>
              <a:ext uri="{28A0092B-C50C-407E-A947-70E740481C1C}">
                <a14:useLocalDpi xmlns:a14="http://schemas.microsoft.com/office/drawing/2010/main" val="0"/>
              </a:ext>
            </a:extLst>
          </a:blip>
          <a:stretch>
            <a:fillRect/>
          </a:stretch>
        </p:blipFill>
        <p:spPr>
          <a:xfrm>
            <a:off x="43871" y="2081"/>
            <a:ext cx="5800338" cy="3072423"/>
          </a:xfrm>
          <a:prstGeom prst="rect">
            <a:avLst/>
          </a:prstGeom>
          <a:scene3d>
            <a:camera prst="orthographicFront"/>
            <a:lightRig rig="threePt" dir="t"/>
          </a:scene3d>
          <a:sp3d>
            <a:bevelT/>
            <a:bevelB w="165100" prst="coolSlant"/>
          </a:sp3d>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7757" y="3430276"/>
            <a:ext cx="5582488" cy="3112559"/>
          </a:xfrm>
          <a:prstGeom prst="rect">
            <a:avLst/>
          </a:prstGeom>
          <a:scene3d>
            <a:camera prst="orthographicFront"/>
            <a:lightRig rig="threePt" dir="t"/>
          </a:scene3d>
          <a:sp3d>
            <a:bevelT/>
            <a:bevelB w="165100" prst="coolSlant"/>
          </a:sp3d>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9296" y="3496308"/>
            <a:ext cx="5541872" cy="3112559"/>
          </a:xfrm>
          <a:prstGeom prst="rect">
            <a:avLst/>
          </a:prstGeom>
          <a:scene3d>
            <a:camera prst="orthographicFront"/>
            <a:lightRig rig="threePt" dir="t"/>
          </a:scene3d>
          <a:sp3d>
            <a:bevelT/>
            <a:bevelB w="165100" prst="coolSlant"/>
          </a:sp3d>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28362" y="3485260"/>
            <a:ext cx="5576645" cy="3112559"/>
          </a:xfrm>
          <a:prstGeom prst="rect">
            <a:avLst/>
          </a:prstGeom>
          <a:scene3d>
            <a:camera prst="orthographicFront"/>
            <a:lightRig rig="threePt" dir="t"/>
          </a:scene3d>
          <a:sp3d>
            <a:bevelT/>
            <a:bevelB w="165100" prst="coolSlant"/>
          </a:sp3d>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27742" y="3496308"/>
            <a:ext cx="5637575" cy="3112559"/>
          </a:xfrm>
          <a:prstGeom prst="rect">
            <a:avLst/>
          </a:prstGeom>
          <a:scene3d>
            <a:camera prst="orthographicFront"/>
            <a:lightRig rig="threePt" dir="t"/>
          </a:scene3d>
          <a:sp3d>
            <a:bevelT/>
            <a:bevelB w="165100" prst="coolSlant"/>
          </a:sp3d>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75849" y="3503958"/>
            <a:ext cx="5516896" cy="3121409"/>
          </a:xfrm>
          <a:prstGeom prst="rect">
            <a:avLst/>
          </a:prstGeom>
          <a:scene3d>
            <a:camera prst="orthographicFront"/>
            <a:lightRig rig="threePt" dir="t"/>
          </a:scene3d>
          <a:sp3d>
            <a:bevelT/>
            <a:bevelB w="165100" prst="coolSlant"/>
          </a:sp3d>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43563" y="3486597"/>
            <a:ext cx="5596030" cy="3089946"/>
          </a:xfrm>
          <a:prstGeom prst="rect">
            <a:avLst/>
          </a:prstGeom>
          <a:scene3d>
            <a:camera prst="orthographicFront"/>
            <a:lightRig rig="threePt" dir="t"/>
          </a:scene3d>
          <a:sp3d>
            <a:bevelT/>
            <a:bevelB w="165100" prst="coolSlant"/>
          </a:sp3d>
        </p:spPr>
      </p:pic>
      <p:pic>
        <p:nvPicPr>
          <p:cNvPr id="10"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66367" y="3482925"/>
            <a:ext cx="5605055" cy="3081097"/>
          </a:xfrm>
          <a:prstGeom prst="rect">
            <a:avLst/>
          </a:prstGeom>
          <a:scene3d>
            <a:camera prst="orthographicFront"/>
            <a:lightRig rig="threePt" dir="t"/>
          </a:scene3d>
          <a:sp3d>
            <a:bevelT/>
            <a:bevelB w="165100" prst="coolSlant"/>
          </a:sp3d>
        </p:spPr>
      </p:pic>
      <p:pic>
        <p:nvPicPr>
          <p:cNvPr id="11" name="Picture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4980" y="3483973"/>
            <a:ext cx="5595348" cy="3089515"/>
          </a:xfrm>
          <a:prstGeom prst="rect">
            <a:avLst/>
          </a:prstGeom>
          <a:scene3d>
            <a:camera prst="orthographicFront"/>
            <a:lightRig rig="threePt" dir="t"/>
          </a:scene3d>
          <a:sp3d>
            <a:bevelT/>
            <a:bevelB w="165100" prst="coolSlant"/>
          </a:sp3d>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332184" y="3536054"/>
            <a:ext cx="5564438" cy="3090033"/>
          </a:xfrm>
          <a:prstGeom prst="rect">
            <a:avLst/>
          </a:prstGeom>
          <a:scene3d>
            <a:camera prst="orthographicFront"/>
            <a:lightRig rig="threePt" dir="t"/>
          </a:scene3d>
          <a:sp3d>
            <a:bevelT/>
            <a:bevelB w="165100" prst="coolSlant"/>
          </a:sp3d>
        </p:spPr>
      </p:pic>
      <p:sp>
        <p:nvSpPr>
          <p:cNvPr id="2" name="TextBox 1"/>
          <p:cNvSpPr txBox="1"/>
          <p:nvPr/>
        </p:nvSpPr>
        <p:spPr>
          <a:xfrm>
            <a:off x="212545" y="3765755"/>
            <a:ext cx="2546306" cy="1446550"/>
          </a:xfrm>
          <a:prstGeom prst="rect">
            <a:avLst/>
          </a:prstGeom>
          <a:noFill/>
        </p:spPr>
        <p:txBody>
          <a:bodyPr wrap="square" rtlCol="0">
            <a:spAutoFit/>
          </a:bodyPr>
          <a:lstStyle/>
          <a:p>
            <a:r>
              <a:rPr lang="en-US" sz="4400" b="1" dirty="0"/>
              <a:t>Blue </a:t>
            </a:r>
          </a:p>
          <a:p>
            <a:r>
              <a:rPr lang="en-US" sz="4400" b="1" dirty="0"/>
              <a:t>Growth</a:t>
            </a:r>
          </a:p>
        </p:txBody>
      </p:sp>
    </p:spTree>
    <p:extLst>
      <p:ext uri="{BB962C8B-B14F-4D97-AF65-F5344CB8AC3E}">
        <p14:creationId xmlns:p14="http://schemas.microsoft.com/office/powerpoint/2010/main" val="2950386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2500" fill="hold"/>
                                        <p:tgtEl>
                                          <p:spTgt spid="13"/>
                                        </p:tgtEl>
                                        <p:attrNameLst>
                                          <p:attrName>ppt_x</p:attrName>
                                        </p:attrNameLst>
                                      </p:cBhvr>
                                      <p:tavLst>
                                        <p:tav tm="0">
                                          <p:val>
                                            <p:strVal val="#ppt_x"/>
                                          </p:val>
                                        </p:tav>
                                        <p:tav tm="100000">
                                          <p:val>
                                            <p:strVal val="#ppt_x"/>
                                          </p:val>
                                        </p:tav>
                                      </p:tavLst>
                                    </p:anim>
                                    <p:anim calcmode="lin" valueType="num">
                                      <p:cBhvr additive="base">
                                        <p:cTn id="12" dur="2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3000" fill="hold"/>
                                        <p:tgtEl>
                                          <p:spTgt spid="14"/>
                                        </p:tgtEl>
                                        <p:attrNameLst>
                                          <p:attrName>ppt_x</p:attrName>
                                        </p:attrNameLst>
                                      </p:cBhvr>
                                      <p:tavLst>
                                        <p:tav tm="0">
                                          <p:val>
                                            <p:strVal val="#ppt_x"/>
                                          </p:val>
                                        </p:tav>
                                        <p:tav tm="100000">
                                          <p:val>
                                            <p:strVal val="#ppt_x"/>
                                          </p:val>
                                        </p:tav>
                                      </p:tavLst>
                                    </p:anim>
                                    <p:anim calcmode="lin" valueType="num">
                                      <p:cBhvr additive="base">
                                        <p:cTn id="16" dur="300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3500"/>
                            </p:stCondLst>
                            <p:childTnLst>
                              <p:par>
                                <p:cTn id="18" presetID="2" presetClass="entr" presetSubtype="4"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2500" fill="hold"/>
                                        <p:tgtEl>
                                          <p:spTgt spid="4"/>
                                        </p:tgtEl>
                                        <p:attrNameLst>
                                          <p:attrName>ppt_x</p:attrName>
                                        </p:attrNameLst>
                                      </p:cBhvr>
                                      <p:tavLst>
                                        <p:tav tm="0">
                                          <p:val>
                                            <p:strVal val="#ppt_x"/>
                                          </p:val>
                                        </p:tav>
                                        <p:tav tm="100000">
                                          <p:val>
                                            <p:strVal val="#ppt_x"/>
                                          </p:val>
                                        </p:tav>
                                      </p:tavLst>
                                    </p:anim>
                                    <p:anim calcmode="lin" valueType="num">
                                      <p:cBhvr additive="base">
                                        <p:cTn id="21" dur="2500" fill="hold"/>
                                        <p:tgtEl>
                                          <p:spTgt spid="4"/>
                                        </p:tgtEl>
                                        <p:attrNameLst>
                                          <p:attrName>ppt_y</p:attrName>
                                        </p:attrNameLst>
                                      </p:cBhvr>
                                      <p:tavLst>
                                        <p:tav tm="0">
                                          <p:val>
                                            <p:strVal val="1+#ppt_h/2"/>
                                          </p:val>
                                        </p:tav>
                                        <p:tav tm="100000">
                                          <p:val>
                                            <p:strVal val="#ppt_y"/>
                                          </p:val>
                                        </p:tav>
                                      </p:tavLst>
                                    </p:anim>
                                  </p:childTnLst>
                                </p:cTn>
                              </p:par>
                            </p:childTnLst>
                          </p:cTn>
                        </p:par>
                        <p:par>
                          <p:cTn id="22" fill="hold">
                            <p:stCondLst>
                              <p:cond delay="6000"/>
                            </p:stCondLst>
                            <p:childTnLst>
                              <p:par>
                                <p:cTn id="23" presetID="2" presetClass="entr" presetSubtype="4"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2500" fill="hold"/>
                                        <p:tgtEl>
                                          <p:spTgt spid="5"/>
                                        </p:tgtEl>
                                        <p:attrNameLst>
                                          <p:attrName>ppt_x</p:attrName>
                                        </p:attrNameLst>
                                      </p:cBhvr>
                                      <p:tavLst>
                                        <p:tav tm="0">
                                          <p:val>
                                            <p:strVal val="#ppt_x"/>
                                          </p:val>
                                        </p:tav>
                                        <p:tav tm="100000">
                                          <p:val>
                                            <p:strVal val="#ppt_x"/>
                                          </p:val>
                                        </p:tav>
                                      </p:tavLst>
                                    </p:anim>
                                    <p:anim calcmode="lin" valueType="num">
                                      <p:cBhvr additive="base">
                                        <p:cTn id="26" dur="2500" fill="hold"/>
                                        <p:tgtEl>
                                          <p:spTgt spid="5"/>
                                        </p:tgtEl>
                                        <p:attrNameLst>
                                          <p:attrName>ppt_y</p:attrName>
                                        </p:attrNameLst>
                                      </p:cBhvr>
                                      <p:tavLst>
                                        <p:tav tm="0">
                                          <p:val>
                                            <p:strVal val="1+#ppt_h/2"/>
                                          </p:val>
                                        </p:tav>
                                        <p:tav tm="100000">
                                          <p:val>
                                            <p:strVal val="#ppt_y"/>
                                          </p:val>
                                        </p:tav>
                                      </p:tavLst>
                                    </p:anim>
                                  </p:childTnLst>
                                </p:cTn>
                              </p:par>
                            </p:childTnLst>
                          </p:cTn>
                        </p:par>
                        <p:par>
                          <p:cTn id="27" fill="hold">
                            <p:stCondLst>
                              <p:cond delay="8500"/>
                            </p:stCondLst>
                            <p:childTnLst>
                              <p:par>
                                <p:cTn id="28" presetID="2" presetClass="entr" presetSubtype="4"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2500" fill="hold"/>
                                        <p:tgtEl>
                                          <p:spTgt spid="6"/>
                                        </p:tgtEl>
                                        <p:attrNameLst>
                                          <p:attrName>ppt_x</p:attrName>
                                        </p:attrNameLst>
                                      </p:cBhvr>
                                      <p:tavLst>
                                        <p:tav tm="0">
                                          <p:val>
                                            <p:strVal val="#ppt_x"/>
                                          </p:val>
                                        </p:tav>
                                        <p:tav tm="100000">
                                          <p:val>
                                            <p:strVal val="#ppt_x"/>
                                          </p:val>
                                        </p:tav>
                                      </p:tavLst>
                                    </p:anim>
                                    <p:anim calcmode="lin" valueType="num">
                                      <p:cBhvr additive="base">
                                        <p:cTn id="31" dur="2500" fill="hold"/>
                                        <p:tgtEl>
                                          <p:spTgt spid="6"/>
                                        </p:tgtEl>
                                        <p:attrNameLst>
                                          <p:attrName>ppt_y</p:attrName>
                                        </p:attrNameLst>
                                      </p:cBhvr>
                                      <p:tavLst>
                                        <p:tav tm="0">
                                          <p:val>
                                            <p:strVal val="1+#ppt_h/2"/>
                                          </p:val>
                                        </p:tav>
                                        <p:tav tm="100000">
                                          <p:val>
                                            <p:strVal val="#ppt_y"/>
                                          </p:val>
                                        </p:tav>
                                      </p:tavLst>
                                    </p:anim>
                                  </p:childTnLst>
                                </p:cTn>
                              </p:par>
                            </p:childTnLst>
                          </p:cTn>
                        </p:par>
                        <p:par>
                          <p:cTn id="32" fill="hold">
                            <p:stCondLst>
                              <p:cond delay="11000"/>
                            </p:stCondLst>
                            <p:childTnLst>
                              <p:par>
                                <p:cTn id="33" presetID="2" presetClass="entr" presetSubtype="4"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2500" fill="hold"/>
                                        <p:tgtEl>
                                          <p:spTgt spid="7"/>
                                        </p:tgtEl>
                                        <p:attrNameLst>
                                          <p:attrName>ppt_x</p:attrName>
                                        </p:attrNameLst>
                                      </p:cBhvr>
                                      <p:tavLst>
                                        <p:tav tm="0">
                                          <p:val>
                                            <p:strVal val="#ppt_x"/>
                                          </p:val>
                                        </p:tav>
                                        <p:tav tm="100000">
                                          <p:val>
                                            <p:strVal val="#ppt_x"/>
                                          </p:val>
                                        </p:tav>
                                      </p:tavLst>
                                    </p:anim>
                                    <p:anim calcmode="lin" valueType="num">
                                      <p:cBhvr additive="base">
                                        <p:cTn id="36" dur="2500" fill="hold"/>
                                        <p:tgtEl>
                                          <p:spTgt spid="7"/>
                                        </p:tgtEl>
                                        <p:attrNameLst>
                                          <p:attrName>ppt_y</p:attrName>
                                        </p:attrNameLst>
                                      </p:cBhvr>
                                      <p:tavLst>
                                        <p:tav tm="0">
                                          <p:val>
                                            <p:strVal val="1+#ppt_h/2"/>
                                          </p:val>
                                        </p:tav>
                                        <p:tav tm="100000">
                                          <p:val>
                                            <p:strVal val="#ppt_y"/>
                                          </p:val>
                                        </p:tav>
                                      </p:tavLst>
                                    </p:anim>
                                  </p:childTnLst>
                                </p:cTn>
                              </p:par>
                            </p:childTnLst>
                          </p:cTn>
                        </p:par>
                        <p:par>
                          <p:cTn id="37" fill="hold">
                            <p:stCondLst>
                              <p:cond delay="13500"/>
                            </p:stCondLst>
                            <p:childTnLst>
                              <p:par>
                                <p:cTn id="38" presetID="2" presetClass="entr" presetSubtype="4" fill="hold" nodeType="after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additive="base">
                                        <p:cTn id="40" dur="2500" fill="hold"/>
                                        <p:tgtEl>
                                          <p:spTgt spid="8"/>
                                        </p:tgtEl>
                                        <p:attrNameLst>
                                          <p:attrName>ppt_x</p:attrName>
                                        </p:attrNameLst>
                                      </p:cBhvr>
                                      <p:tavLst>
                                        <p:tav tm="0">
                                          <p:val>
                                            <p:strVal val="#ppt_x"/>
                                          </p:val>
                                        </p:tav>
                                        <p:tav tm="100000">
                                          <p:val>
                                            <p:strVal val="#ppt_x"/>
                                          </p:val>
                                        </p:tav>
                                      </p:tavLst>
                                    </p:anim>
                                    <p:anim calcmode="lin" valueType="num">
                                      <p:cBhvr additive="base">
                                        <p:cTn id="41" dur="2500" fill="hold"/>
                                        <p:tgtEl>
                                          <p:spTgt spid="8"/>
                                        </p:tgtEl>
                                        <p:attrNameLst>
                                          <p:attrName>ppt_y</p:attrName>
                                        </p:attrNameLst>
                                      </p:cBhvr>
                                      <p:tavLst>
                                        <p:tav tm="0">
                                          <p:val>
                                            <p:strVal val="1+#ppt_h/2"/>
                                          </p:val>
                                        </p:tav>
                                        <p:tav tm="100000">
                                          <p:val>
                                            <p:strVal val="#ppt_y"/>
                                          </p:val>
                                        </p:tav>
                                      </p:tavLst>
                                    </p:anim>
                                  </p:childTnLst>
                                </p:cTn>
                              </p:par>
                            </p:childTnLst>
                          </p:cTn>
                        </p:par>
                        <p:par>
                          <p:cTn id="42" fill="hold">
                            <p:stCondLst>
                              <p:cond delay="16000"/>
                            </p:stCondLst>
                            <p:childTnLst>
                              <p:par>
                                <p:cTn id="43" presetID="2" presetClass="entr" presetSubtype="4" fill="hold" nodeType="after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additive="base">
                                        <p:cTn id="45" dur="2500" fill="hold"/>
                                        <p:tgtEl>
                                          <p:spTgt spid="9"/>
                                        </p:tgtEl>
                                        <p:attrNameLst>
                                          <p:attrName>ppt_x</p:attrName>
                                        </p:attrNameLst>
                                      </p:cBhvr>
                                      <p:tavLst>
                                        <p:tav tm="0">
                                          <p:val>
                                            <p:strVal val="#ppt_x"/>
                                          </p:val>
                                        </p:tav>
                                        <p:tav tm="100000">
                                          <p:val>
                                            <p:strVal val="#ppt_x"/>
                                          </p:val>
                                        </p:tav>
                                      </p:tavLst>
                                    </p:anim>
                                    <p:anim calcmode="lin" valueType="num">
                                      <p:cBhvr additive="base">
                                        <p:cTn id="46" dur="2500" fill="hold"/>
                                        <p:tgtEl>
                                          <p:spTgt spid="9"/>
                                        </p:tgtEl>
                                        <p:attrNameLst>
                                          <p:attrName>ppt_y</p:attrName>
                                        </p:attrNameLst>
                                      </p:cBhvr>
                                      <p:tavLst>
                                        <p:tav tm="0">
                                          <p:val>
                                            <p:strVal val="1+#ppt_h/2"/>
                                          </p:val>
                                        </p:tav>
                                        <p:tav tm="100000">
                                          <p:val>
                                            <p:strVal val="#ppt_y"/>
                                          </p:val>
                                        </p:tav>
                                      </p:tavLst>
                                    </p:anim>
                                  </p:childTnLst>
                                </p:cTn>
                              </p:par>
                            </p:childTnLst>
                          </p:cTn>
                        </p:par>
                        <p:par>
                          <p:cTn id="47" fill="hold">
                            <p:stCondLst>
                              <p:cond delay="18500"/>
                            </p:stCondLst>
                            <p:childTnLst>
                              <p:par>
                                <p:cTn id="48" presetID="2" presetClass="entr" presetSubtype="4" fill="hold" nodeType="afterEffect">
                                  <p:stCondLst>
                                    <p:cond delay="0"/>
                                  </p:stCondLst>
                                  <p:childTnLst>
                                    <p:set>
                                      <p:cBhvr>
                                        <p:cTn id="49" dur="1" fill="hold">
                                          <p:stCondLst>
                                            <p:cond delay="0"/>
                                          </p:stCondLst>
                                        </p:cTn>
                                        <p:tgtEl>
                                          <p:spTgt spid="10"/>
                                        </p:tgtEl>
                                        <p:attrNameLst>
                                          <p:attrName>style.visibility</p:attrName>
                                        </p:attrNameLst>
                                      </p:cBhvr>
                                      <p:to>
                                        <p:strVal val="visible"/>
                                      </p:to>
                                    </p:set>
                                    <p:anim calcmode="lin" valueType="num">
                                      <p:cBhvr additive="base">
                                        <p:cTn id="50" dur="2500" fill="hold"/>
                                        <p:tgtEl>
                                          <p:spTgt spid="10"/>
                                        </p:tgtEl>
                                        <p:attrNameLst>
                                          <p:attrName>ppt_x</p:attrName>
                                        </p:attrNameLst>
                                      </p:cBhvr>
                                      <p:tavLst>
                                        <p:tav tm="0">
                                          <p:val>
                                            <p:strVal val="#ppt_x"/>
                                          </p:val>
                                        </p:tav>
                                        <p:tav tm="100000">
                                          <p:val>
                                            <p:strVal val="#ppt_x"/>
                                          </p:val>
                                        </p:tav>
                                      </p:tavLst>
                                    </p:anim>
                                    <p:anim calcmode="lin" valueType="num">
                                      <p:cBhvr additive="base">
                                        <p:cTn id="51" dur="2500" fill="hold"/>
                                        <p:tgtEl>
                                          <p:spTgt spid="10"/>
                                        </p:tgtEl>
                                        <p:attrNameLst>
                                          <p:attrName>ppt_y</p:attrName>
                                        </p:attrNameLst>
                                      </p:cBhvr>
                                      <p:tavLst>
                                        <p:tav tm="0">
                                          <p:val>
                                            <p:strVal val="1+#ppt_h/2"/>
                                          </p:val>
                                        </p:tav>
                                        <p:tav tm="100000">
                                          <p:val>
                                            <p:strVal val="#ppt_y"/>
                                          </p:val>
                                        </p:tav>
                                      </p:tavLst>
                                    </p:anim>
                                  </p:childTnLst>
                                </p:cTn>
                              </p:par>
                            </p:childTnLst>
                          </p:cTn>
                        </p:par>
                        <p:par>
                          <p:cTn id="52" fill="hold">
                            <p:stCondLst>
                              <p:cond delay="21000"/>
                            </p:stCondLst>
                            <p:childTnLst>
                              <p:par>
                                <p:cTn id="53" presetID="2" presetClass="entr" presetSubtype="4" fill="hold" nodeType="after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additive="base">
                                        <p:cTn id="55" dur="2500" fill="hold"/>
                                        <p:tgtEl>
                                          <p:spTgt spid="11"/>
                                        </p:tgtEl>
                                        <p:attrNameLst>
                                          <p:attrName>ppt_x</p:attrName>
                                        </p:attrNameLst>
                                      </p:cBhvr>
                                      <p:tavLst>
                                        <p:tav tm="0">
                                          <p:val>
                                            <p:strVal val="#ppt_x"/>
                                          </p:val>
                                        </p:tav>
                                        <p:tav tm="100000">
                                          <p:val>
                                            <p:strVal val="#ppt_x"/>
                                          </p:val>
                                        </p:tav>
                                      </p:tavLst>
                                    </p:anim>
                                    <p:anim calcmode="lin" valueType="num">
                                      <p:cBhvr additive="base">
                                        <p:cTn id="56" dur="2500" fill="hold"/>
                                        <p:tgtEl>
                                          <p:spTgt spid="11"/>
                                        </p:tgtEl>
                                        <p:attrNameLst>
                                          <p:attrName>ppt_y</p:attrName>
                                        </p:attrNameLst>
                                      </p:cBhvr>
                                      <p:tavLst>
                                        <p:tav tm="0">
                                          <p:val>
                                            <p:strVal val="1+#ppt_h/2"/>
                                          </p:val>
                                        </p:tav>
                                        <p:tav tm="100000">
                                          <p:val>
                                            <p:strVal val="#ppt_y"/>
                                          </p:val>
                                        </p:tav>
                                      </p:tavLst>
                                    </p:anim>
                                  </p:childTnLst>
                                </p:cTn>
                              </p:par>
                            </p:childTnLst>
                          </p:cTn>
                        </p:par>
                        <p:par>
                          <p:cTn id="57" fill="hold">
                            <p:stCondLst>
                              <p:cond delay="23500"/>
                            </p:stCondLst>
                            <p:childTnLst>
                              <p:par>
                                <p:cTn id="58" presetID="2" presetClass="entr" presetSubtype="4" fill="hold" nodeType="afterEffect">
                                  <p:stCondLst>
                                    <p:cond delay="0"/>
                                  </p:stCondLst>
                                  <p:childTnLst>
                                    <p:set>
                                      <p:cBhvr>
                                        <p:cTn id="59" dur="1" fill="hold">
                                          <p:stCondLst>
                                            <p:cond delay="0"/>
                                          </p:stCondLst>
                                        </p:cTn>
                                        <p:tgtEl>
                                          <p:spTgt spid="12"/>
                                        </p:tgtEl>
                                        <p:attrNameLst>
                                          <p:attrName>style.visibility</p:attrName>
                                        </p:attrNameLst>
                                      </p:cBhvr>
                                      <p:to>
                                        <p:strVal val="visible"/>
                                      </p:to>
                                    </p:set>
                                    <p:anim calcmode="lin" valueType="num">
                                      <p:cBhvr additive="base">
                                        <p:cTn id="60" dur="2500" fill="hold"/>
                                        <p:tgtEl>
                                          <p:spTgt spid="12"/>
                                        </p:tgtEl>
                                        <p:attrNameLst>
                                          <p:attrName>ppt_x</p:attrName>
                                        </p:attrNameLst>
                                      </p:cBhvr>
                                      <p:tavLst>
                                        <p:tav tm="0">
                                          <p:val>
                                            <p:strVal val="#ppt_x"/>
                                          </p:val>
                                        </p:tav>
                                        <p:tav tm="100000">
                                          <p:val>
                                            <p:strVal val="#ppt_x"/>
                                          </p:val>
                                        </p:tav>
                                      </p:tavLst>
                                    </p:anim>
                                    <p:anim calcmode="lin" valueType="num">
                                      <p:cBhvr additive="base">
                                        <p:cTn id="61" dur="2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7" name="Picture 3"/>
          <p:cNvPicPr/>
          <p:nvPr/>
        </p:nvPicPr>
        <p:blipFill>
          <a:blip r:embed="rId2"/>
          <a:stretch/>
        </p:blipFill>
        <p:spPr>
          <a:xfrm>
            <a:off x="1409400" y="1354680"/>
            <a:ext cx="7656480" cy="5023440"/>
          </a:xfrm>
          <a:prstGeom prst="rect">
            <a:avLst/>
          </a:prstGeom>
          <a:ln w="0">
            <a:noFill/>
          </a:ln>
          <a:scene3d>
            <a:camera prst="orthographicFront"/>
            <a:lightRig rig="threePt" dir="t"/>
          </a:scene3d>
          <a:sp3d/>
        </p:spPr>
      </p:pic>
      <p:pic>
        <p:nvPicPr>
          <p:cNvPr id="858" name="Picture 4"/>
          <p:cNvPicPr/>
          <p:nvPr/>
        </p:nvPicPr>
        <p:blipFill>
          <a:blip r:embed="rId3"/>
          <a:stretch/>
        </p:blipFill>
        <p:spPr>
          <a:xfrm>
            <a:off x="1744560" y="1357920"/>
            <a:ext cx="7924320" cy="5059080"/>
          </a:xfrm>
          <a:prstGeom prst="rect">
            <a:avLst/>
          </a:prstGeom>
          <a:ln w="0">
            <a:noFill/>
          </a:ln>
          <a:scene3d>
            <a:camera prst="orthographicFront"/>
            <a:lightRig rig="threePt" dir="t"/>
          </a:scene3d>
          <a:sp3d/>
        </p:spPr>
      </p:pic>
      <p:pic>
        <p:nvPicPr>
          <p:cNvPr id="859" name="Picture 5"/>
          <p:cNvPicPr/>
          <p:nvPr/>
        </p:nvPicPr>
        <p:blipFill>
          <a:blip r:embed="rId4"/>
          <a:stretch/>
        </p:blipFill>
        <p:spPr>
          <a:xfrm>
            <a:off x="2027520" y="1396440"/>
            <a:ext cx="8244720" cy="5055480"/>
          </a:xfrm>
          <a:prstGeom prst="rect">
            <a:avLst/>
          </a:prstGeom>
          <a:ln w="0">
            <a:noFill/>
          </a:ln>
          <a:scene3d>
            <a:camera prst="orthographicFront"/>
            <a:lightRig rig="threePt" dir="t"/>
          </a:scene3d>
          <a:sp3d/>
        </p:spPr>
      </p:pic>
      <p:pic>
        <p:nvPicPr>
          <p:cNvPr id="860" name="Picture 6"/>
          <p:cNvPicPr/>
          <p:nvPr/>
        </p:nvPicPr>
        <p:blipFill>
          <a:blip r:embed="rId5"/>
          <a:stretch/>
        </p:blipFill>
        <p:spPr>
          <a:xfrm>
            <a:off x="2238480" y="1413720"/>
            <a:ext cx="8194320" cy="5077080"/>
          </a:xfrm>
          <a:prstGeom prst="rect">
            <a:avLst/>
          </a:prstGeom>
          <a:ln w="0">
            <a:noFill/>
          </a:ln>
          <a:scene3d>
            <a:camera prst="orthographicFront"/>
            <a:lightRig rig="threePt" dir="t"/>
          </a:scene3d>
          <a:sp3d/>
        </p:spPr>
      </p:pic>
      <p:pic>
        <p:nvPicPr>
          <p:cNvPr id="861" name="Picture 7"/>
          <p:cNvPicPr/>
          <p:nvPr/>
        </p:nvPicPr>
        <p:blipFill>
          <a:blip r:embed="rId6"/>
          <a:stretch/>
        </p:blipFill>
        <p:spPr>
          <a:xfrm>
            <a:off x="2517480" y="1452600"/>
            <a:ext cx="8307360" cy="5053320"/>
          </a:xfrm>
          <a:prstGeom prst="rect">
            <a:avLst/>
          </a:prstGeom>
          <a:ln w="0">
            <a:noFill/>
          </a:ln>
          <a:scene3d>
            <a:camera prst="orthographicFront"/>
            <a:lightRig rig="threePt" dir="t"/>
          </a:scene3d>
          <a:sp3d/>
        </p:spPr>
      </p:pic>
      <p:pic>
        <p:nvPicPr>
          <p:cNvPr id="862" name="Picture 8"/>
          <p:cNvPicPr/>
          <p:nvPr/>
        </p:nvPicPr>
        <p:blipFill>
          <a:blip r:embed="rId7"/>
          <a:stretch/>
        </p:blipFill>
        <p:spPr>
          <a:xfrm>
            <a:off x="2791440" y="1361160"/>
            <a:ext cx="8531640" cy="5090760"/>
          </a:xfrm>
          <a:prstGeom prst="rect">
            <a:avLst/>
          </a:prstGeom>
          <a:ln w="0">
            <a:noFill/>
          </a:ln>
          <a:scene3d>
            <a:camera prst="orthographicFront"/>
            <a:lightRig rig="threePt" dir="t"/>
          </a:scene3d>
          <a:sp3d/>
        </p:spPr>
      </p:pic>
      <p:pic>
        <p:nvPicPr>
          <p:cNvPr id="863" name="Picture 9"/>
          <p:cNvPicPr/>
          <p:nvPr/>
        </p:nvPicPr>
        <p:blipFill>
          <a:blip r:embed="rId8"/>
          <a:stretch/>
        </p:blipFill>
        <p:spPr>
          <a:xfrm>
            <a:off x="3015720" y="1396440"/>
            <a:ext cx="8556480" cy="5094360"/>
          </a:xfrm>
          <a:prstGeom prst="rect">
            <a:avLst/>
          </a:prstGeom>
          <a:ln w="0">
            <a:noFill/>
          </a:ln>
          <a:scene3d>
            <a:camera prst="orthographicFront"/>
            <a:lightRig rig="threePt" dir="t"/>
          </a:scene3d>
          <a:sp3d/>
        </p:spPr>
      </p:pic>
      <p:sp>
        <p:nvSpPr>
          <p:cNvPr id="864" name="CustomShape 1"/>
          <p:cNvSpPr/>
          <p:nvPr/>
        </p:nvSpPr>
        <p:spPr>
          <a:xfrm>
            <a:off x="185760" y="231120"/>
            <a:ext cx="12006000" cy="774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90000"/>
              </a:lnSpc>
            </a:pPr>
            <a:r>
              <a:rPr lang="en-US" sz="3200" b="1" strike="noStrike" spc="-1" dirty="0">
                <a:solidFill>
                  <a:srgbClr val="000000"/>
                </a:solidFill>
                <a:latin typeface="Arial"/>
                <a:ea typeface="DejaVu Sans"/>
              </a:rPr>
              <a:t>Projects Water-Food-Energy Nexus and Smart Agriculture</a:t>
            </a:r>
            <a:endParaRPr lang="en-US" sz="3200" b="0" strike="noStrike" spc="-1" dirty="0">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afterEffect">
                                  <p:stCondLst>
                                    <p:cond delay="0"/>
                                  </p:stCondLst>
                                  <p:childTnLst>
                                    <p:set>
                                      <p:cBhvr>
                                        <p:cTn id="6" dur="1" fill="hold">
                                          <p:stCondLst>
                                            <p:cond delay="0"/>
                                          </p:stCondLst>
                                        </p:cTn>
                                        <p:tgtEl>
                                          <p:spTgt spid="857"/>
                                        </p:tgtEl>
                                        <p:attrNameLst>
                                          <p:attrName>style.visibility</p:attrName>
                                        </p:attrNameLst>
                                      </p:cBhvr>
                                      <p:to>
                                        <p:strVal val="visible"/>
                                      </p:to>
                                    </p:set>
                                    <p:animEffect transition="in" filter="fade">
                                      <p:cBhvr additive="repl">
                                        <p:cTn id="7" dur="2000"/>
                                        <p:tgtEl>
                                          <p:spTgt spid="857"/>
                                        </p:tgtEl>
                                      </p:cBhvr>
                                    </p:animEffect>
                                    <p:anim calcmode="lin" valueType="num">
                                      <p:cBhvr additive="repl">
                                        <p:cTn id="8" dur="2000" fill="hold"/>
                                        <p:tgtEl>
                                          <p:spTgt spid="857"/>
                                        </p:tgtEl>
                                        <p:attrNameLst>
                                          <p:attrName>ppt_x</p:attrName>
                                        </p:attrNameLst>
                                      </p:cBhvr>
                                      <p:tavLst>
                                        <p:tav tm="0">
                                          <p:val>
                                            <p:strVal val="#ppt_x"/>
                                          </p:val>
                                        </p:tav>
                                        <p:tav tm="100000">
                                          <p:val>
                                            <p:strVal val="#ppt_x"/>
                                          </p:val>
                                        </p:tav>
                                      </p:tavLst>
                                    </p:anim>
                                    <p:anim calcmode="lin" valueType="num">
                                      <p:cBhvr additive="repl">
                                        <p:cTn id="9" dur="2000" fill="hold"/>
                                        <p:tgtEl>
                                          <p:spTgt spid="857"/>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fill="hold" nodeType="afterEffect">
                                  <p:stCondLst>
                                    <p:cond delay="0"/>
                                  </p:stCondLst>
                                  <p:childTnLst>
                                    <p:set>
                                      <p:cBhvr>
                                        <p:cTn id="12" dur="1" fill="hold">
                                          <p:stCondLst>
                                            <p:cond delay="0"/>
                                          </p:stCondLst>
                                        </p:cTn>
                                        <p:tgtEl>
                                          <p:spTgt spid="858"/>
                                        </p:tgtEl>
                                        <p:attrNameLst>
                                          <p:attrName>style.visibility</p:attrName>
                                        </p:attrNameLst>
                                      </p:cBhvr>
                                      <p:to>
                                        <p:strVal val="visible"/>
                                      </p:to>
                                    </p:set>
                                    <p:animEffect transition="in" filter="fade">
                                      <p:cBhvr additive="repl">
                                        <p:cTn id="13" dur="2000"/>
                                        <p:tgtEl>
                                          <p:spTgt spid="858"/>
                                        </p:tgtEl>
                                      </p:cBhvr>
                                    </p:animEffect>
                                    <p:anim calcmode="lin" valueType="num">
                                      <p:cBhvr additive="repl">
                                        <p:cTn id="14" dur="2000" fill="hold"/>
                                        <p:tgtEl>
                                          <p:spTgt spid="858"/>
                                        </p:tgtEl>
                                        <p:attrNameLst>
                                          <p:attrName>ppt_x</p:attrName>
                                        </p:attrNameLst>
                                      </p:cBhvr>
                                      <p:tavLst>
                                        <p:tav tm="0">
                                          <p:val>
                                            <p:strVal val="#ppt_x"/>
                                          </p:val>
                                        </p:tav>
                                        <p:tav tm="100000">
                                          <p:val>
                                            <p:strVal val="#ppt_x"/>
                                          </p:val>
                                        </p:tav>
                                      </p:tavLst>
                                    </p:anim>
                                    <p:anim calcmode="lin" valueType="num">
                                      <p:cBhvr additive="repl">
                                        <p:cTn id="15" dur="2000" fill="hold"/>
                                        <p:tgtEl>
                                          <p:spTgt spid="858"/>
                                        </p:tgtEl>
                                        <p:attrNameLst>
                                          <p:attrName>ppt_y</p:attrName>
                                        </p:attrNameLst>
                                      </p:cBhvr>
                                      <p:tavLst>
                                        <p:tav tm="0">
                                          <p:val>
                                            <p:strVal val="#ppt_y+.1"/>
                                          </p:val>
                                        </p:tav>
                                        <p:tav tm="100000">
                                          <p:val>
                                            <p:strVal val="#ppt_y"/>
                                          </p:val>
                                        </p:tav>
                                      </p:tavLst>
                                    </p:anim>
                                  </p:childTnLst>
                                </p:cTn>
                              </p:par>
                            </p:childTnLst>
                          </p:cTn>
                        </p:par>
                        <p:par>
                          <p:cTn id="16" fill="hold">
                            <p:stCondLst>
                              <p:cond delay="4000"/>
                            </p:stCondLst>
                            <p:childTnLst>
                              <p:par>
                                <p:cTn id="17" presetID="42" presetClass="entr" fill="hold" nodeType="afterEffect">
                                  <p:stCondLst>
                                    <p:cond delay="0"/>
                                  </p:stCondLst>
                                  <p:childTnLst>
                                    <p:set>
                                      <p:cBhvr>
                                        <p:cTn id="18" dur="1" fill="hold">
                                          <p:stCondLst>
                                            <p:cond delay="0"/>
                                          </p:stCondLst>
                                        </p:cTn>
                                        <p:tgtEl>
                                          <p:spTgt spid="859"/>
                                        </p:tgtEl>
                                        <p:attrNameLst>
                                          <p:attrName>style.visibility</p:attrName>
                                        </p:attrNameLst>
                                      </p:cBhvr>
                                      <p:to>
                                        <p:strVal val="visible"/>
                                      </p:to>
                                    </p:set>
                                    <p:animEffect transition="in" filter="fade">
                                      <p:cBhvr additive="repl">
                                        <p:cTn id="19" dur="2000"/>
                                        <p:tgtEl>
                                          <p:spTgt spid="859"/>
                                        </p:tgtEl>
                                      </p:cBhvr>
                                    </p:animEffect>
                                    <p:anim calcmode="lin" valueType="num">
                                      <p:cBhvr additive="repl">
                                        <p:cTn id="20" dur="2000" fill="hold"/>
                                        <p:tgtEl>
                                          <p:spTgt spid="859"/>
                                        </p:tgtEl>
                                        <p:attrNameLst>
                                          <p:attrName>ppt_x</p:attrName>
                                        </p:attrNameLst>
                                      </p:cBhvr>
                                      <p:tavLst>
                                        <p:tav tm="0">
                                          <p:val>
                                            <p:strVal val="#ppt_x"/>
                                          </p:val>
                                        </p:tav>
                                        <p:tav tm="100000">
                                          <p:val>
                                            <p:strVal val="#ppt_x"/>
                                          </p:val>
                                        </p:tav>
                                      </p:tavLst>
                                    </p:anim>
                                    <p:anim calcmode="lin" valueType="num">
                                      <p:cBhvr additive="repl">
                                        <p:cTn id="21" dur="2000" fill="hold"/>
                                        <p:tgtEl>
                                          <p:spTgt spid="859"/>
                                        </p:tgtEl>
                                        <p:attrNameLst>
                                          <p:attrName>ppt_y</p:attrName>
                                        </p:attrNameLst>
                                      </p:cBhvr>
                                      <p:tavLst>
                                        <p:tav tm="0">
                                          <p:val>
                                            <p:strVal val="#ppt_y+.1"/>
                                          </p:val>
                                        </p:tav>
                                        <p:tav tm="100000">
                                          <p:val>
                                            <p:strVal val="#ppt_y"/>
                                          </p:val>
                                        </p:tav>
                                      </p:tavLst>
                                    </p:anim>
                                  </p:childTnLst>
                                </p:cTn>
                              </p:par>
                            </p:childTnLst>
                          </p:cTn>
                        </p:par>
                        <p:par>
                          <p:cTn id="22" fill="hold">
                            <p:stCondLst>
                              <p:cond delay="6000"/>
                            </p:stCondLst>
                            <p:childTnLst>
                              <p:par>
                                <p:cTn id="23" presetID="42" presetClass="entr" fill="hold" nodeType="afterEffect">
                                  <p:stCondLst>
                                    <p:cond delay="0"/>
                                  </p:stCondLst>
                                  <p:childTnLst>
                                    <p:set>
                                      <p:cBhvr>
                                        <p:cTn id="24" dur="1" fill="hold">
                                          <p:stCondLst>
                                            <p:cond delay="0"/>
                                          </p:stCondLst>
                                        </p:cTn>
                                        <p:tgtEl>
                                          <p:spTgt spid="860"/>
                                        </p:tgtEl>
                                        <p:attrNameLst>
                                          <p:attrName>style.visibility</p:attrName>
                                        </p:attrNameLst>
                                      </p:cBhvr>
                                      <p:to>
                                        <p:strVal val="visible"/>
                                      </p:to>
                                    </p:set>
                                    <p:animEffect transition="in" filter="fade">
                                      <p:cBhvr additive="repl">
                                        <p:cTn id="25" dur="2000"/>
                                        <p:tgtEl>
                                          <p:spTgt spid="860"/>
                                        </p:tgtEl>
                                      </p:cBhvr>
                                    </p:animEffect>
                                    <p:anim calcmode="lin" valueType="num">
                                      <p:cBhvr additive="repl">
                                        <p:cTn id="26" dur="2000" fill="hold"/>
                                        <p:tgtEl>
                                          <p:spTgt spid="860"/>
                                        </p:tgtEl>
                                        <p:attrNameLst>
                                          <p:attrName>ppt_x</p:attrName>
                                        </p:attrNameLst>
                                      </p:cBhvr>
                                      <p:tavLst>
                                        <p:tav tm="0">
                                          <p:val>
                                            <p:strVal val="#ppt_x"/>
                                          </p:val>
                                        </p:tav>
                                        <p:tav tm="100000">
                                          <p:val>
                                            <p:strVal val="#ppt_x"/>
                                          </p:val>
                                        </p:tav>
                                      </p:tavLst>
                                    </p:anim>
                                    <p:anim calcmode="lin" valueType="num">
                                      <p:cBhvr additive="repl">
                                        <p:cTn id="27" dur="2000" fill="hold"/>
                                        <p:tgtEl>
                                          <p:spTgt spid="860"/>
                                        </p:tgtEl>
                                        <p:attrNameLst>
                                          <p:attrName>ppt_y</p:attrName>
                                        </p:attrNameLst>
                                      </p:cBhvr>
                                      <p:tavLst>
                                        <p:tav tm="0">
                                          <p:val>
                                            <p:strVal val="#ppt_y+.1"/>
                                          </p:val>
                                        </p:tav>
                                        <p:tav tm="100000">
                                          <p:val>
                                            <p:strVal val="#ppt_y"/>
                                          </p:val>
                                        </p:tav>
                                      </p:tavLst>
                                    </p:anim>
                                  </p:childTnLst>
                                </p:cTn>
                              </p:par>
                            </p:childTnLst>
                          </p:cTn>
                        </p:par>
                        <p:par>
                          <p:cTn id="28" fill="hold">
                            <p:stCondLst>
                              <p:cond delay="8000"/>
                            </p:stCondLst>
                            <p:childTnLst>
                              <p:par>
                                <p:cTn id="29" presetID="42" presetClass="entr" fill="hold" nodeType="afterEffect">
                                  <p:stCondLst>
                                    <p:cond delay="0"/>
                                  </p:stCondLst>
                                  <p:childTnLst>
                                    <p:set>
                                      <p:cBhvr>
                                        <p:cTn id="30" dur="1" fill="hold">
                                          <p:stCondLst>
                                            <p:cond delay="0"/>
                                          </p:stCondLst>
                                        </p:cTn>
                                        <p:tgtEl>
                                          <p:spTgt spid="861"/>
                                        </p:tgtEl>
                                        <p:attrNameLst>
                                          <p:attrName>style.visibility</p:attrName>
                                        </p:attrNameLst>
                                      </p:cBhvr>
                                      <p:to>
                                        <p:strVal val="visible"/>
                                      </p:to>
                                    </p:set>
                                    <p:animEffect transition="in" filter="fade">
                                      <p:cBhvr additive="repl">
                                        <p:cTn id="31" dur="2000"/>
                                        <p:tgtEl>
                                          <p:spTgt spid="861"/>
                                        </p:tgtEl>
                                      </p:cBhvr>
                                    </p:animEffect>
                                    <p:anim calcmode="lin" valueType="num">
                                      <p:cBhvr additive="repl">
                                        <p:cTn id="32" dur="2000" fill="hold"/>
                                        <p:tgtEl>
                                          <p:spTgt spid="861"/>
                                        </p:tgtEl>
                                        <p:attrNameLst>
                                          <p:attrName>ppt_x</p:attrName>
                                        </p:attrNameLst>
                                      </p:cBhvr>
                                      <p:tavLst>
                                        <p:tav tm="0">
                                          <p:val>
                                            <p:strVal val="#ppt_x"/>
                                          </p:val>
                                        </p:tav>
                                        <p:tav tm="100000">
                                          <p:val>
                                            <p:strVal val="#ppt_x"/>
                                          </p:val>
                                        </p:tav>
                                      </p:tavLst>
                                    </p:anim>
                                    <p:anim calcmode="lin" valueType="num">
                                      <p:cBhvr additive="repl">
                                        <p:cTn id="33" dur="2000" fill="hold"/>
                                        <p:tgtEl>
                                          <p:spTgt spid="861"/>
                                        </p:tgtEl>
                                        <p:attrNameLst>
                                          <p:attrName>ppt_y</p:attrName>
                                        </p:attrNameLst>
                                      </p:cBhvr>
                                      <p:tavLst>
                                        <p:tav tm="0">
                                          <p:val>
                                            <p:strVal val="#ppt_y+.1"/>
                                          </p:val>
                                        </p:tav>
                                        <p:tav tm="100000">
                                          <p:val>
                                            <p:strVal val="#ppt_y"/>
                                          </p:val>
                                        </p:tav>
                                      </p:tavLst>
                                    </p:anim>
                                  </p:childTnLst>
                                </p:cTn>
                              </p:par>
                            </p:childTnLst>
                          </p:cTn>
                        </p:par>
                        <p:par>
                          <p:cTn id="34" fill="hold">
                            <p:stCondLst>
                              <p:cond delay="10000"/>
                            </p:stCondLst>
                            <p:childTnLst>
                              <p:par>
                                <p:cTn id="35" presetID="42" presetClass="entr" fill="hold" nodeType="afterEffect">
                                  <p:stCondLst>
                                    <p:cond delay="0"/>
                                  </p:stCondLst>
                                  <p:childTnLst>
                                    <p:set>
                                      <p:cBhvr>
                                        <p:cTn id="36" dur="1" fill="hold">
                                          <p:stCondLst>
                                            <p:cond delay="0"/>
                                          </p:stCondLst>
                                        </p:cTn>
                                        <p:tgtEl>
                                          <p:spTgt spid="862"/>
                                        </p:tgtEl>
                                        <p:attrNameLst>
                                          <p:attrName>style.visibility</p:attrName>
                                        </p:attrNameLst>
                                      </p:cBhvr>
                                      <p:to>
                                        <p:strVal val="visible"/>
                                      </p:to>
                                    </p:set>
                                    <p:animEffect transition="in" filter="fade">
                                      <p:cBhvr additive="repl">
                                        <p:cTn id="37" dur="2000"/>
                                        <p:tgtEl>
                                          <p:spTgt spid="862"/>
                                        </p:tgtEl>
                                      </p:cBhvr>
                                    </p:animEffect>
                                    <p:anim calcmode="lin" valueType="num">
                                      <p:cBhvr additive="repl">
                                        <p:cTn id="38" dur="2000" fill="hold"/>
                                        <p:tgtEl>
                                          <p:spTgt spid="862"/>
                                        </p:tgtEl>
                                        <p:attrNameLst>
                                          <p:attrName>ppt_x</p:attrName>
                                        </p:attrNameLst>
                                      </p:cBhvr>
                                      <p:tavLst>
                                        <p:tav tm="0">
                                          <p:val>
                                            <p:strVal val="#ppt_x"/>
                                          </p:val>
                                        </p:tav>
                                        <p:tav tm="100000">
                                          <p:val>
                                            <p:strVal val="#ppt_x"/>
                                          </p:val>
                                        </p:tav>
                                      </p:tavLst>
                                    </p:anim>
                                    <p:anim calcmode="lin" valueType="num">
                                      <p:cBhvr additive="repl">
                                        <p:cTn id="39" dur="2000" fill="hold"/>
                                        <p:tgtEl>
                                          <p:spTgt spid="862"/>
                                        </p:tgtEl>
                                        <p:attrNameLst>
                                          <p:attrName>ppt_y</p:attrName>
                                        </p:attrNameLst>
                                      </p:cBhvr>
                                      <p:tavLst>
                                        <p:tav tm="0">
                                          <p:val>
                                            <p:strVal val="#ppt_y+.1"/>
                                          </p:val>
                                        </p:tav>
                                        <p:tav tm="100000">
                                          <p:val>
                                            <p:strVal val="#ppt_y"/>
                                          </p:val>
                                        </p:tav>
                                      </p:tavLst>
                                    </p:anim>
                                  </p:childTnLst>
                                </p:cTn>
                              </p:par>
                            </p:childTnLst>
                          </p:cTn>
                        </p:par>
                        <p:par>
                          <p:cTn id="40" fill="hold">
                            <p:stCondLst>
                              <p:cond delay="12000"/>
                            </p:stCondLst>
                            <p:childTnLst>
                              <p:par>
                                <p:cTn id="41" presetID="42" presetClass="entr" fill="hold" nodeType="afterEffect">
                                  <p:stCondLst>
                                    <p:cond delay="0"/>
                                  </p:stCondLst>
                                  <p:childTnLst>
                                    <p:set>
                                      <p:cBhvr>
                                        <p:cTn id="42" dur="1" fill="hold">
                                          <p:stCondLst>
                                            <p:cond delay="0"/>
                                          </p:stCondLst>
                                        </p:cTn>
                                        <p:tgtEl>
                                          <p:spTgt spid="863"/>
                                        </p:tgtEl>
                                        <p:attrNameLst>
                                          <p:attrName>style.visibility</p:attrName>
                                        </p:attrNameLst>
                                      </p:cBhvr>
                                      <p:to>
                                        <p:strVal val="visible"/>
                                      </p:to>
                                    </p:set>
                                    <p:animEffect transition="in" filter="fade">
                                      <p:cBhvr additive="repl">
                                        <p:cTn id="43" dur="2000"/>
                                        <p:tgtEl>
                                          <p:spTgt spid="863"/>
                                        </p:tgtEl>
                                      </p:cBhvr>
                                    </p:animEffect>
                                    <p:anim calcmode="lin" valueType="num">
                                      <p:cBhvr additive="repl">
                                        <p:cTn id="44" dur="2000" fill="hold"/>
                                        <p:tgtEl>
                                          <p:spTgt spid="863"/>
                                        </p:tgtEl>
                                        <p:attrNameLst>
                                          <p:attrName>ppt_x</p:attrName>
                                        </p:attrNameLst>
                                      </p:cBhvr>
                                      <p:tavLst>
                                        <p:tav tm="0">
                                          <p:val>
                                            <p:strVal val="#ppt_x"/>
                                          </p:val>
                                        </p:tav>
                                        <p:tav tm="100000">
                                          <p:val>
                                            <p:strVal val="#ppt_x"/>
                                          </p:val>
                                        </p:tav>
                                      </p:tavLst>
                                    </p:anim>
                                    <p:anim calcmode="lin" valueType="num">
                                      <p:cBhvr additive="repl">
                                        <p:cTn id="45" dur="2000" fill="hold"/>
                                        <p:tgtEl>
                                          <p:spTgt spid="8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5" name="Group 1"/>
          <p:cNvGrpSpPr/>
          <p:nvPr/>
        </p:nvGrpSpPr>
        <p:grpSpPr>
          <a:xfrm>
            <a:off x="3462572" y="2215843"/>
            <a:ext cx="8318949" cy="4160734"/>
            <a:chOff x="3462480" y="2215800"/>
            <a:chExt cx="8319240" cy="4160880"/>
          </a:xfrm>
        </p:grpSpPr>
        <p:sp>
          <p:nvSpPr>
            <p:cNvPr id="866" name="CustomShape 2"/>
            <p:cNvSpPr/>
            <p:nvPr/>
          </p:nvSpPr>
          <p:spPr>
            <a:xfrm>
              <a:off x="3462480" y="2215800"/>
              <a:ext cx="1540080" cy="1550160"/>
            </a:xfrm>
            <a:prstGeom prst="roundRect">
              <a:avLst>
                <a:gd name="adj" fmla="val 16667"/>
              </a:avLst>
            </a:prstGeom>
            <a:blipFill rotWithShape="0">
              <a:blip r:embed="rId2"/>
              <a:stretch/>
            </a:blipFill>
            <a:ln w="28575">
              <a:solidFill>
                <a:schemeClr val="accent2"/>
              </a:solidFill>
            </a:ln>
          </p:spPr>
          <p:style>
            <a:lnRef idx="2">
              <a:schemeClr val="lt1">
                <a:hueOff val="0"/>
                <a:satOff val="0"/>
                <a:lumOff val="0"/>
                <a:alphaOff val="0"/>
              </a:schemeClr>
            </a:lnRef>
            <a:fillRef idx="0">
              <a:scrgbClr r="0" g="0" b="0"/>
            </a:fillRef>
            <a:effectRef idx="0">
              <a:schemeClr val="accent1">
                <a:hueOff val="0"/>
                <a:satOff val="0"/>
                <a:lumOff val="0"/>
                <a:alphaOff val="0"/>
              </a:schemeClr>
            </a:effectRef>
            <a:fontRef idx="minor"/>
          </p:style>
        </p:sp>
        <p:sp>
          <p:nvSpPr>
            <p:cNvPr id="867" name="CustomShape 3"/>
            <p:cNvSpPr/>
            <p:nvPr/>
          </p:nvSpPr>
          <p:spPr>
            <a:xfrm>
              <a:off x="5157360" y="2215800"/>
              <a:ext cx="1540080" cy="1550160"/>
            </a:xfrm>
            <a:prstGeom prst="roundRect">
              <a:avLst>
                <a:gd name="adj" fmla="val 16667"/>
              </a:avLst>
            </a:prstGeom>
            <a:blipFill rotWithShape="0">
              <a:blip r:embed="rId3"/>
              <a:stretch/>
            </a:blipFill>
            <a:ln w="28575">
              <a:solidFill>
                <a:schemeClr val="accent2"/>
              </a:solidFill>
            </a:ln>
          </p:spPr>
          <p:style>
            <a:lnRef idx="2">
              <a:schemeClr val="lt1">
                <a:hueOff val="0"/>
                <a:satOff val="0"/>
                <a:lumOff val="0"/>
                <a:alphaOff val="0"/>
              </a:schemeClr>
            </a:lnRef>
            <a:fillRef idx="0">
              <a:scrgbClr r="0" g="0" b="0"/>
            </a:fillRef>
            <a:effectRef idx="0">
              <a:schemeClr val="accent1">
                <a:hueOff val="0"/>
                <a:satOff val="0"/>
                <a:lumOff val="0"/>
                <a:alphaOff val="0"/>
              </a:schemeClr>
            </a:effectRef>
            <a:fontRef idx="minor"/>
          </p:style>
        </p:sp>
        <p:sp>
          <p:nvSpPr>
            <p:cNvPr id="868" name="CustomShape 4"/>
            <p:cNvSpPr/>
            <p:nvPr/>
          </p:nvSpPr>
          <p:spPr>
            <a:xfrm>
              <a:off x="6852240" y="2215800"/>
              <a:ext cx="1539720" cy="1550160"/>
            </a:xfrm>
            <a:prstGeom prst="roundRect">
              <a:avLst>
                <a:gd name="adj" fmla="val 16667"/>
              </a:avLst>
            </a:prstGeom>
            <a:blipFill rotWithShape="0">
              <a:blip r:embed="rId4"/>
              <a:stretch/>
            </a:blipFill>
            <a:ln w="28575">
              <a:solidFill>
                <a:schemeClr val="accent2"/>
              </a:solidFill>
            </a:ln>
          </p:spPr>
          <p:style>
            <a:lnRef idx="2">
              <a:schemeClr val="lt1">
                <a:hueOff val="0"/>
                <a:satOff val="0"/>
                <a:lumOff val="0"/>
                <a:alphaOff val="0"/>
              </a:schemeClr>
            </a:lnRef>
            <a:fillRef idx="0">
              <a:scrgbClr r="0" g="0" b="0"/>
            </a:fillRef>
            <a:effectRef idx="0">
              <a:schemeClr val="accent1">
                <a:hueOff val="0"/>
                <a:satOff val="0"/>
                <a:lumOff val="0"/>
                <a:alphaOff val="0"/>
              </a:schemeClr>
            </a:effectRef>
            <a:fontRef idx="minor"/>
          </p:style>
        </p:sp>
        <p:sp>
          <p:nvSpPr>
            <p:cNvPr id="869" name="CustomShape 5"/>
            <p:cNvSpPr/>
            <p:nvPr/>
          </p:nvSpPr>
          <p:spPr>
            <a:xfrm>
              <a:off x="8546760" y="2215800"/>
              <a:ext cx="1540080" cy="1550160"/>
            </a:xfrm>
            <a:prstGeom prst="roundRect">
              <a:avLst>
                <a:gd name="adj" fmla="val 16667"/>
              </a:avLst>
            </a:prstGeom>
            <a:blipFill rotWithShape="0">
              <a:blip r:embed="rId5"/>
              <a:stretch/>
            </a:blipFill>
            <a:ln w="28575">
              <a:solidFill>
                <a:schemeClr val="accent2"/>
              </a:solidFill>
            </a:ln>
          </p:spPr>
          <p:style>
            <a:lnRef idx="2">
              <a:schemeClr val="lt1">
                <a:hueOff val="0"/>
                <a:satOff val="0"/>
                <a:lumOff val="0"/>
                <a:alphaOff val="0"/>
              </a:schemeClr>
            </a:lnRef>
            <a:fillRef idx="0">
              <a:scrgbClr r="0" g="0" b="0"/>
            </a:fillRef>
            <a:effectRef idx="0">
              <a:schemeClr val="accent1">
                <a:hueOff val="0"/>
                <a:satOff val="0"/>
                <a:lumOff val="0"/>
                <a:alphaOff val="0"/>
              </a:schemeClr>
            </a:effectRef>
            <a:fontRef idx="minor"/>
          </p:style>
        </p:sp>
        <p:sp>
          <p:nvSpPr>
            <p:cNvPr id="870" name="CustomShape 6"/>
            <p:cNvSpPr/>
            <p:nvPr/>
          </p:nvSpPr>
          <p:spPr>
            <a:xfrm>
              <a:off x="10241640" y="2215800"/>
              <a:ext cx="1540080" cy="1550160"/>
            </a:xfrm>
            <a:prstGeom prst="roundRect">
              <a:avLst>
                <a:gd name="adj" fmla="val 16667"/>
              </a:avLst>
            </a:prstGeom>
            <a:blipFill rotWithShape="0">
              <a:blip r:embed="rId6"/>
              <a:stretch/>
            </a:blipFill>
            <a:ln w="28575">
              <a:solidFill>
                <a:schemeClr val="accent2"/>
              </a:solidFill>
            </a:ln>
          </p:spPr>
          <p:style>
            <a:lnRef idx="2">
              <a:schemeClr val="lt1">
                <a:hueOff val="0"/>
                <a:satOff val="0"/>
                <a:lumOff val="0"/>
                <a:alphaOff val="0"/>
              </a:schemeClr>
            </a:lnRef>
            <a:fillRef idx="0">
              <a:scrgbClr r="0" g="0" b="0"/>
            </a:fillRef>
            <a:effectRef idx="0">
              <a:schemeClr val="accent1">
                <a:hueOff val="0"/>
                <a:satOff val="0"/>
                <a:lumOff val="0"/>
                <a:alphaOff val="0"/>
              </a:schemeClr>
            </a:effectRef>
            <a:fontRef idx="minor"/>
          </p:style>
        </p:sp>
        <p:sp>
          <p:nvSpPr>
            <p:cNvPr id="871" name="CustomShape 7"/>
            <p:cNvSpPr/>
            <p:nvPr/>
          </p:nvSpPr>
          <p:spPr>
            <a:xfrm>
              <a:off x="3539726" y="4826520"/>
              <a:ext cx="1540080" cy="1550160"/>
            </a:xfrm>
            <a:prstGeom prst="roundRect">
              <a:avLst>
                <a:gd name="adj" fmla="val 16667"/>
              </a:avLst>
            </a:prstGeom>
            <a:blipFill rotWithShape="0">
              <a:blip r:embed="rId7"/>
              <a:stretch/>
            </a:blipFill>
            <a:ln w="28575">
              <a:solidFill>
                <a:schemeClr val="accent2"/>
              </a:solidFill>
            </a:ln>
          </p:spPr>
          <p:style>
            <a:lnRef idx="2">
              <a:schemeClr val="lt1">
                <a:hueOff val="0"/>
                <a:satOff val="0"/>
                <a:lumOff val="0"/>
                <a:alphaOff val="0"/>
              </a:schemeClr>
            </a:lnRef>
            <a:fillRef idx="0">
              <a:scrgbClr r="0" g="0" b="0"/>
            </a:fillRef>
            <a:effectRef idx="0">
              <a:schemeClr val="accent1">
                <a:hueOff val="0"/>
                <a:satOff val="0"/>
                <a:lumOff val="0"/>
                <a:alphaOff val="0"/>
              </a:schemeClr>
            </a:effectRef>
            <a:fontRef idx="minor"/>
          </p:style>
        </p:sp>
        <p:sp>
          <p:nvSpPr>
            <p:cNvPr id="872" name="CustomShape 8"/>
            <p:cNvSpPr/>
            <p:nvPr/>
          </p:nvSpPr>
          <p:spPr>
            <a:xfrm>
              <a:off x="5234246" y="4826520"/>
              <a:ext cx="1540080" cy="1550160"/>
            </a:xfrm>
            <a:prstGeom prst="roundRect">
              <a:avLst>
                <a:gd name="adj" fmla="val 16667"/>
              </a:avLst>
            </a:prstGeom>
            <a:blipFill rotWithShape="0">
              <a:blip r:embed="rId8"/>
              <a:stretch/>
            </a:blipFill>
            <a:ln w="28575">
              <a:solidFill>
                <a:schemeClr val="accent2"/>
              </a:solidFill>
            </a:ln>
          </p:spPr>
          <p:style>
            <a:lnRef idx="2">
              <a:schemeClr val="lt1">
                <a:hueOff val="0"/>
                <a:satOff val="0"/>
                <a:lumOff val="0"/>
                <a:alphaOff val="0"/>
              </a:schemeClr>
            </a:lnRef>
            <a:fillRef idx="0">
              <a:scrgbClr r="0" g="0" b="0"/>
            </a:fillRef>
            <a:effectRef idx="0">
              <a:schemeClr val="accent1">
                <a:hueOff val="0"/>
                <a:satOff val="0"/>
                <a:lumOff val="0"/>
                <a:alphaOff val="0"/>
              </a:schemeClr>
            </a:effectRef>
            <a:fontRef idx="minor"/>
          </p:style>
        </p:sp>
        <p:sp>
          <p:nvSpPr>
            <p:cNvPr id="873" name="CustomShape 9"/>
            <p:cNvSpPr/>
            <p:nvPr/>
          </p:nvSpPr>
          <p:spPr>
            <a:xfrm>
              <a:off x="6929486" y="4826520"/>
              <a:ext cx="1539720" cy="1550160"/>
            </a:xfrm>
            <a:prstGeom prst="roundRect">
              <a:avLst>
                <a:gd name="adj" fmla="val 16667"/>
              </a:avLst>
            </a:prstGeom>
            <a:blipFill rotWithShape="0">
              <a:blip r:embed="rId9"/>
              <a:stretch/>
            </a:blipFill>
            <a:ln w="28575">
              <a:solidFill>
                <a:schemeClr val="accent2"/>
              </a:solidFill>
            </a:ln>
          </p:spPr>
          <p:style>
            <a:lnRef idx="2">
              <a:schemeClr val="lt1">
                <a:hueOff val="0"/>
                <a:satOff val="0"/>
                <a:lumOff val="0"/>
                <a:alphaOff val="0"/>
              </a:schemeClr>
            </a:lnRef>
            <a:fillRef idx="0">
              <a:scrgbClr r="0" g="0" b="0"/>
            </a:fillRef>
            <a:effectRef idx="0">
              <a:schemeClr val="accent1">
                <a:hueOff val="0"/>
                <a:satOff val="0"/>
                <a:lumOff val="0"/>
                <a:alphaOff val="0"/>
              </a:schemeClr>
            </a:effectRef>
            <a:fontRef idx="minor"/>
          </p:style>
        </p:sp>
        <p:sp>
          <p:nvSpPr>
            <p:cNvPr id="874" name="CustomShape 10"/>
            <p:cNvSpPr/>
            <p:nvPr/>
          </p:nvSpPr>
          <p:spPr>
            <a:xfrm>
              <a:off x="8624365" y="4826520"/>
              <a:ext cx="1540080" cy="1550160"/>
            </a:xfrm>
            <a:prstGeom prst="roundRect">
              <a:avLst>
                <a:gd name="adj" fmla="val 16667"/>
              </a:avLst>
            </a:prstGeom>
            <a:blipFill rotWithShape="0">
              <a:blip r:embed="rId10"/>
              <a:stretch/>
            </a:blipFill>
            <a:ln w="28575">
              <a:solidFill>
                <a:schemeClr val="accent2"/>
              </a:solidFill>
            </a:ln>
          </p:spPr>
          <p:style>
            <a:lnRef idx="2">
              <a:schemeClr val="lt1">
                <a:hueOff val="0"/>
                <a:satOff val="0"/>
                <a:lumOff val="0"/>
                <a:alphaOff val="0"/>
              </a:schemeClr>
            </a:lnRef>
            <a:fillRef idx="0">
              <a:scrgbClr r="0" g="0" b="0"/>
            </a:fillRef>
            <a:effectRef idx="0">
              <a:schemeClr val="accent1">
                <a:hueOff val="0"/>
                <a:satOff val="0"/>
                <a:lumOff val="0"/>
                <a:alphaOff val="0"/>
              </a:schemeClr>
            </a:effectRef>
            <a:fontRef idx="minor"/>
          </p:style>
        </p:sp>
      </p:grpSp>
      <p:pic>
        <p:nvPicPr>
          <p:cNvPr id="875" name="Picture 2"/>
          <p:cNvPicPr/>
          <p:nvPr/>
        </p:nvPicPr>
        <p:blipFill>
          <a:blip r:embed="rId11"/>
          <a:stretch/>
        </p:blipFill>
        <p:spPr>
          <a:xfrm>
            <a:off x="277404" y="2215844"/>
            <a:ext cx="2588309" cy="3383161"/>
          </a:xfrm>
          <a:prstGeom prst="rect">
            <a:avLst/>
          </a:prstGeom>
          <a:ln w="0">
            <a:noFill/>
          </a:ln>
        </p:spPr>
      </p:pic>
      <p:pic>
        <p:nvPicPr>
          <p:cNvPr id="876" name="Picture 2"/>
          <p:cNvPicPr/>
          <p:nvPr/>
        </p:nvPicPr>
        <p:blipFill>
          <a:blip r:embed="rId12"/>
          <a:stretch/>
        </p:blipFill>
        <p:spPr>
          <a:xfrm>
            <a:off x="247165" y="274791"/>
            <a:ext cx="2659947" cy="1799217"/>
          </a:xfrm>
          <a:prstGeom prst="rect">
            <a:avLst/>
          </a:prstGeom>
          <a:ln w="0">
            <a:noFill/>
          </a:ln>
        </p:spPr>
      </p:pic>
      <p:sp>
        <p:nvSpPr>
          <p:cNvPr id="877" name="TextShape 11"/>
          <p:cNvSpPr txBox="1"/>
          <p:nvPr/>
        </p:nvSpPr>
        <p:spPr>
          <a:xfrm>
            <a:off x="3462572" y="273711"/>
            <a:ext cx="8117356" cy="1143680"/>
          </a:xfrm>
          <a:prstGeom prst="rect">
            <a:avLst/>
          </a:prstGeom>
          <a:noFill/>
          <a:ln w="0">
            <a:noFill/>
          </a:ln>
        </p:spPr>
        <p:txBody>
          <a:bodyPr lIns="0" tIns="0" rIns="0" bIns="0" anchor="ctr">
            <a:noAutofit/>
          </a:bodyPr>
          <a:lstStyle/>
          <a:p>
            <a:pPr algn="ctr" defTabSz="1105875">
              <a:lnSpc>
                <a:spcPct val="90000"/>
              </a:lnSpc>
            </a:pPr>
            <a:r>
              <a:rPr lang="en-US" sz="5320" spc="-1">
                <a:solidFill>
                  <a:srgbClr val="1F497D"/>
                </a:solidFill>
                <a:latin typeface="Arial"/>
                <a:ea typeface="DejaVu Sans"/>
              </a:rPr>
              <a:t>Greek Start-ups</a:t>
            </a:r>
            <a:endParaRPr lang="en-US" sz="5320" spc="-1">
              <a:solidFill>
                <a:srgbClr val="000000"/>
              </a:solidFill>
              <a:latin typeface="Arial"/>
            </a:endParaRPr>
          </a:p>
        </p:txBody>
      </p:sp>
      <p:pic>
        <p:nvPicPr>
          <p:cNvPr id="15" name="Picture 14"/>
          <p:cNvPicPr/>
          <p:nvPr/>
        </p:nvPicPr>
        <p:blipFill>
          <a:blip r:embed="rId13"/>
          <a:stretch/>
        </p:blipFill>
        <p:spPr>
          <a:xfrm>
            <a:off x="10319455" y="4826470"/>
            <a:ext cx="1540397" cy="1550106"/>
          </a:xfrm>
          <a:prstGeom prst="roundRect">
            <a:avLst>
              <a:gd name="adj" fmla="val 16667"/>
            </a:avLst>
          </a:prstGeom>
          <a:ln w="28575">
            <a:solidFill>
              <a:schemeClr val="accent2"/>
            </a:solidFill>
          </a:ln>
          <a:effectLst>
            <a:outerShdw blurRad="76200" dist="38100" dir="7800000" algn="tl" rotWithShape="0">
              <a:schemeClr val="bg1">
                <a:alpha val="40000"/>
              </a:schemeClr>
            </a:outerShdw>
          </a:effectLst>
          <a:scene3d>
            <a:camera prst="orthographicFront"/>
            <a:lightRig rig="contrasting" dir="t">
              <a:rot lat="0" lon="0" rev="4200000"/>
            </a:lightRig>
          </a:scene3d>
          <a:sp3d prstMaterial="plastic">
            <a:contourClr>
              <a:srgbClr val="969696"/>
            </a:contourClr>
          </a:sp3d>
        </p:spPr>
      </p:pic>
    </p:spTree>
    <p:extLst>
      <p:ext uri="{BB962C8B-B14F-4D97-AF65-F5344CB8AC3E}">
        <p14:creationId xmlns:p14="http://schemas.microsoft.com/office/powerpoint/2010/main" val="11689744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8" name="Picture 5" descr="Text&#10;&#10;Description automatically generated"/>
          <p:cNvPicPr/>
          <p:nvPr/>
        </p:nvPicPr>
        <p:blipFill>
          <a:blip r:embed="rId2"/>
          <a:stretch/>
        </p:blipFill>
        <p:spPr>
          <a:xfrm>
            <a:off x="174600" y="0"/>
            <a:ext cx="11907360" cy="6857640"/>
          </a:xfrm>
          <a:prstGeom prst="rect">
            <a:avLst/>
          </a:prstGeom>
          <a:ln w="0">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3" name="CustomShape 1"/>
          <p:cNvSpPr/>
          <p:nvPr/>
        </p:nvSpPr>
        <p:spPr>
          <a:xfrm>
            <a:off x="3495600" y="-51480"/>
            <a:ext cx="4712400" cy="1507680"/>
          </a:xfrm>
          <a:prstGeom prst="rect">
            <a:avLst/>
          </a:prstGeom>
          <a:solidFill>
            <a:srgbClr val="DEEBF7"/>
          </a:solid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ctr">
              <a:lnSpc>
                <a:spcPct val="90000"/>
              </a:lnSpc>
              <a:tabLst>
                <a:tab pos="0" algn="l"/>
              </a:tabLst>
            </a:pPr>
            <a:br/>
            <a:br/>
            <a:br/>
            <a:br/>
            <a:r>
              <a:rPr lang="en-US" sz="2000" b="1" strike="noStrike" spc="-1">
                <a:solidFill>
                  <a:srgbClr val="000000"/>
                </a:solidFill>
                <a:latin typeface="Calibri Light"/>
                <a:ea typeface="DejaVu Sans"/>
              </a:rPr>
              <a:t>Flattening the infection curve</a:t>
            </a:r>
            <a:br/>
            <a:r>
              <a:rPr lang="en-US" sz="2000" b="1" strike="noStrike" spc="-1">
                <a:solidFill>
                  <a:srgbClr val="000000"/>
                </a:solidFill>
                <a:latin typeface="Calibri Light"/>
                <a:ea typeface="DejaVu Sans"/>
              </a:rPr>
              <a:t>Steepens the macroeconomic recession curve</a:t>
            </a:r>
            <a:br/>
            <a:endParaRPr lang="en-US" sz="2000" b="0" strike="noStrike" spc="-1">
              <a:latin typeface="Arial"/>
            </a:endParaRPr>
          </a:p>
        </p:txBody>
      </p:sp>
      <p:sp>
        <p:nvSpPr>
          <p:cNvPr id="1124" name="CustomShape 2"/>
          <p:cNvSpPr/>
          <p:nvPr/>
        </p:nvSpPr>
        <p:spPr>
          <a:xfrm>
            <a:off x="308160" y="1751400"/>
            <a:ext cx="7899840" cy="4932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lnSpcReduction="10000"/>
          </a:bodyPr>
          <a:lstStyle/>
          <a:p>
            <a:pPr marL="228600" indent="-227520">
              <a:lnSpc>
                <a:spcPct val="90000"/>
              </a:lnSpc>
              <a:spcBef>
                <a:spcPts val="1001"/>
              </a:spcBef>
              <a:buClr>
                <a:srgbClr val="000000"/>
              </a:buClr>
              <a:buFont typeface="Arial"/>
              <a:buChar char="•"/>
            </a:pPr>
            <a:r>
              <a:rPr lang="en-US" sz="1900" b="0" strike="noStrike" spc="-1">
                <a:solidFill>
                  <a:srgbClr val="000000"/>
                </a:solidFill>
                <a:latin typeface="Calibri Light"/>
                <a:ea typeface="DejaVu Sans"/>
              </a:rPr>
              <a:t>Health-related measures aim to spread the pandemic out over time and buy time for drastically raising the capacity of the health-care sector.</a:t>
            </a:r>
            <a:endParaRPr lang="en-US" sz="1900" b="0" strike="noStrike" spc="-1">
              <a:latin typeface="Arial"/>
            </a:endParaRPr>
          </a:p>
          <a:p>
            <a:pPr marL="228600" indent="-227520">
              <a:lnSpc>
                <a:spcPct val="90000"/>
              </a:lnSpc>
              <a:spcBef>
                <a:spcPts val="1001"/>
              </a:spcBef>
              <a:buClr>
                <a:srgbClr val="000000"/>
              </a:buClr>
              <a:buFont typeface="Arial"/>
              <a:buChar char="•"/>
            </a:pPr>
            <a:r>
              <a:rPr lang="en-US" sz="1900" b="0" strike="noStrike" spc="-1">
                <a:solidFill>
                  <a:srgbClr val="000000"/>
                </a:solidFill>
                <a:latin typeface="Calibri Light"/>
                <a:ea typeface="DejaVu Sans"/>
              </a:rPr>
              <a:t>Strict isolation measures lead to the shutdown of the complex web of economic supply chains and socio-economic networks.</a:t>
            </a:r>
            <a:endParaRPr lang="en-US" sz="1900" b="0" strike="noStrike" spc="-1">
              <a:latin typeface="Arial"/>
            </a:endParaRPr>
          </a:p>
          <a:p>
            <a:pPr marL="228600" indent="-227520">
              <a:lnSpc>
                <a:spcPct val="90000"/>
              </a:lnSpc>
              <a:spcBef>
                <a:spcPts val="1001"/>
              </a:spcBef>
              <a:buClr>
                <a:srgbClr val="000000"/>
              </a:buClr>
              <a:buFont typeface="Arial"/>
              <a:buChar char="•"/>
            </a:pPr>
            <a:r>
              <a:rPr lang="en-US" sz="1900" b="0" strike="noStrike" spc="-1">
                <a:solidFill>
                  <a:srgbClr val="000000"/>
                </a:solidFill>
                <a:latin typeface="Calibri Light"/>
                <a:ea typeface="DejaVu Sans"/>
              </a:rPr>
              <a:t>How can we avoid the pandemic turn into a major economic and financial crisis that will long outlast the health crisis? </a:t>
            </a:r>
            <a:endParaRPr lang="en-US" sz="1900" b="0" strike="noStrike" spc="-1">
              <a:latin typeface="Arial"/>
            </a:endParaRPr>
          </a:p>
          <a:p>
            <a:pPr marL="514440" indent="-513360">
              <a:lnSpc>
                <a:spcPct val="90000"/>
              </a:lnSpc>
              <a:spcBef>
                <a:spcPts val="1001"/>
              </a:spcBef>
              <a:buClr>
                <a:srgbClr val="000000"/>
              </a:buClr>
              <a:buFont typeface="Arial"/>
              <a:buAutoNum type="arabicPeriod"/>
            </a:pPr>
            <a:r>
              <a:rPr lang="en-US" sz="1900" b="0" strike="noStrike" spc="-1">
                <a:solidFill>
                  <a:srgbClr val="000000"/>
                </a:solidFill>
                <a:latin typeface="Calibri Light"/>
                <a:ea typeface="DejaVu Sans"/>
              </a:rPr>
              <a:t>Work force remains employed even if quarantined. </a:t>
            </a:r>
            <a:endParaRPr lang="en-US" sz="1900" b="0" strike="noStrike" spc="-1">
              <a:latin typeface="Arial"/>
            </a:endParaRPr>
          </a:p>
          <a:p>
            <a:pPr marL="514440" indent="-513360">
              <a:lnSpc>
                <a:spcPct val="90000"/>
              </a:lnSpc>
              <a:spcBef>
                <a:spcPts val="1001"/>
              </a:spcBef>
              <a:buClr>
                <a:srgbClr val="000000"/>
              </a:buClr>
              <a:buFont typeface="Arial"/>
              <a:buAutoNum type="arabicPeriod"/>
            </a:pPr>
            <a:r>
              <a:rPr lang="en-US" sz="1900" b="0" strike="noStrike" spc="-1">
                <a:solidFill>
                  <a:srgbClr val="000000"/>
                </a:solidFill>
                <a:latin typeface="Calibri Light"/>
                <a:ea typeface="DejaVu Sans"/>
              </a:rPr>
              <a:t>Governments channel financial support to public and private institutions that support vulnerable citizen groups.</a:t>
            </a:r>
            <a:endParaRPr lang="en-US" sz="1900" b="0" strike="noStrike" spc="-1">
              <a:latin typeface="Arial"/>
            </a:endParaRPr>
          </a:p>
          <a:p>
            <a:pPr marL="514440" indent="-513360">
              <a:lnSpc>
                <a:spcPct val="90000"/>
              </a:lnSpc>
              <a:spcBef>
                <a:spcPts val="1001"/>
              </a:spcBef>
              <a:buClr>
                <a:srgbClr val="000000"/>
              </a:buClr>
              <a:buFont typeface="Arial"/>
              <a:buAutoNum type="arabicPeriod"/>
            </a:pPr>
            <a:r>
              <a:rPr lang="en-US" sz="1900" b="0" strike="noStrike" spc="-1">
                <a:solidFill>
                  <a:srgbClr val="000000"/>
                </a:solidFill>
                <a:latin typeface="Calibri Light"/>
                <a:ea typeface="DejaVu Sans"/>
              </a:rPr>
              <a:t>SMEs be safeguarded against bankruptcy.</a:t>
            </a:r>
            <a:endParaRPr lang="en-US" sz="1900" b="0" strike="noStrike" spc="-1">
              <a:latin typeface="Arial"/>
            </a:endParaRPr>
          </a:p>
          <a:p>
            <a:pPr marL="514440" indent="-513360">
              <a:lnSpc>
                <a:spcPct val="90000"/>
              </a:lnSpc>
              <a:spcBef>
                <a:spcPts val="1001"/>
              </a:spcBef>
              <a:buClr>
                <a:srgbClr val="000000"/>
              </a:buClr>
              <a:buFont typeface="Arial"/>
              <a:buAutoNum type="arabicPeriod"/>
            </a:pPr>
            <a:r>
              <a:rPr lang="en-US" sz="1900" b="0" strike="noStrike" spc="-1">
                <a:solidFill>
                  <a:srgbClr val="000000"/>
                </a:solidFill>
                <a:latin typeface="Calibri Light"/>
                <a:ea typeface="DejaVu Sans"/>
              </a:rPr>
              <a:t>Policies to support the financial system as nonperforming loans mount. </a:t>
            </a:r>
            <a:endParaRPr lang="en-US" sz="1900" b="0" strike="noStrike" spc="-1">
              <a:latin typeface="Arial"/>
            </a:endParaRPr>
          </a:p>
          <a:p>
            <a:pPr marL="514440" indent="-513360">
              <a:lnSpc>
                <a:spcPct val="90000"/>
              </a:lnSpc>
              <a:spcBef>
                <a:spcPts val="1001"/>
              </a:spcBef>
              <a:buClr>
                <a:srgbClr val="000000"/>
              </a:buClr>
              <a:buFont typeface="Arial"/>
              <a:buAutoNum type="arabicPeriod"/>
            </a:pPr>
            <a:r>
              <a:rPr lang="en-US" sz="1900" b="0" strike="noStrike" spc="-1">
                <a:solidFill>
                  <a:srgbClr val="000000"/>
                </a:solidFill>
                <a:latin typeface="Calibri Light"/>
                <a:ea typeface="DejaVu Sans"/>
              </a:rPr>
              <a:t>Fiscal packages, comparable to the crisis related loss of GDP, will have to be financed by national debt. </a:t>
            </a:r>
            <a:endParaRPr lang="en-US" sz="1900" b="0" strike="noStrike" spc="-1">
              <a:latin typeface="Arial"/>
            </a:endParaRPr>
          </a:p>
          <a:p>
            <a:pPr>
              <a:lnSpc>
                <a:spcPct val="90000"/>
              </a:lnSpc>
              <a:spcBef>
                <a:spcPts val="1001"/>
              </a:spcBef>
              <a:tabLst>
                <a:tab pos="0" algn="l"/>
              </a:tabLst>
            </a:pPr>
            <a:r>
              <a:rPr lang="en-US" sz="1900" b="0" strike="noStrike" spc="-1">
                <a:solidFill>
                  <a:srgbClr val="000000"/>
                </a:solidFill>
                <a:latin typeface="Calibri Light"/>
                <a:ea typeface="DejaVu Sans"/>
              </a:rPr>
              <a:t>Should we worry about the level of the debt? Yes, to the extent that is possible we want to avoid another debt crisis, but most importantly, we want to avoid an unsustainable recovery.</a:t>
            </a:r>
            <a:endParaRPr lang="en-US" sz="1900" b="0" strike="noStrike" spc="-1">
              <a:latin typeface="Arial"/>
            </a:endParaRPr>
          </a:p>
          <a:p>
            <a:pPr>
              <a:lnSpc>
                <a:spcPct val="90000"/>
              </a:lnSpc>
              <a:spcBef>
                <a:spcPts val="1001"/>
              </a:spcBef>
              <a:tabLst>
                <a:tab pos="0" algn="l"/>
              </a:tabLst>
            </a:pPr>
            <a:endParaRPr lang="en-US" sz="1900" b="0" strike="noStrike" spc="-1">
              <a:latin typeface="Arial"/>
            </a:endParaRPr>
          </a:p>
        </p:txBody>
      </p:sp>
      <p:pic>
        <p:nvPicPr>
          <p:cNvPr id="1125" name="Picture 4"/>
          <p:cNvPicPr/>
          <p:nvPr/>
        </p:nvPicPr>
        <p:blipFill>
          <a:blip r:embed="rId2"/>
          <a:stretch/>
        </p:blipFill>
        <p:spPr>
          <a:xfrm>
            <a:off x="8548200" y="3739680"/>
            <a:ext cx="3642840" cy="2944440"/>
          </a:xfrm>
          <a:prstGeom prst="rect">
            <a:avLst/>
          </a:prstGeom>
          <a:ln w="0">
            <a:noFill/>
          </a:ln>
        </p:spPr>
      </p:pic>
      <p:pic>
        <p:nvPicPr>
          <p:cNvPr id="1126" name="Picture 5"/>
          <p:cNvPicPr/>
          <p:nvPr/>
        </p:nvPicPr>
        <p:blipFill>
          <a:blip r:embed="rId3"/>
          <a:stretch/>
        </p:blipFill>
        <p:spPr>
          <a:xfrm>
            <a:off x="8414640" y="172800"/>
            <a:ext cx="3776400" cy="3353400"/>
          </a:xfrm>
          <a:prstGeom prst="rect">
            <a:avLst/>
          </a:prstGeom>
          <a:ln w="0">
            <a:noFill/>
          </a:ln>
        </p:spPr>
      </p:pic>
      <p:pic>
        <p:nvPicPr>
          <p:cNvPr id="1127" name="Picture 2"/>
          <p:cNvPicPr/>
          <p:nvPr/>
        </p:nvPicPr>
        <p:blipFill>
          <a:blip r:embed="rId4"/>
          <a:stretch/>
        </p:blipFill>
        <p:spPr>
          <a:xfrm>
            <a:off x="0" y="0"/>
            <a:ext cx="3494520" cy="1456200"/>
          </a:xfrm>
          <a:prstGeom prst="rect">
            <a:avLst/>
          </a:prstGeom>
          <a:ln w="0">
            <a:noFill/>
          </a:ln>
        </p:spPr>
      </p:pic>
      <p:sp>
        <p:nvSpPr>
          <p:cNvPr id="1128" name="CustomShape 3">
            <a:hlinkClick r:id="rId5" action="ppaction://hlinksldjump"/>
          </p:cNvPr>
          <p:cNvSpPr/>
          <p:nvPr/>
        </p:nvSpPr>
        <p:spPr>
          <a:xfrm>
            <a:off x="11526120" y="6411240"/>
            <a:ext cx="665640" cy="413280"/>
          </a:xfrm>
          <a:prstGeom prst="actionButtonHome">
            <a:avLst/>
          </a:prstGeom>
          <a:gradFill rotWithShape="0">
            <a:gsLst>
              <a:gs pos="0">
                <a:srgbClr val="C1EEC7"/>
              </a:gs>
              <a:gs pos="100000">
                <a:srgbClr val="E7F8EA"/>
              </a:gs>
            </a:gsLst>
            <a:lin ang="16200000"/>
          </a:gradFill>
          <a:ln>
            <a:solidFill>
              <a:srgbClr val="059538"/>
            </a:solidFill>
          </a:ln>
          <a:effectLst>
            <a:outerShdw blurRad="40000" dist="20160" dir="5400000" rotWithShape="0">
              <a:srgbClr val="000000">
                <a:alpha val="38000"/>
              </a:srgbClr>
            </a:outerShdw>
          </a:effectLst>
        </p:spPr>
        <p:style>
          <a:lnRef idx="1">
            <a:schemeClr val="accent3"/>
          </a:lnRef>
          <a:fillRef idx="2">
            <a:schemeClr val="accent3"/>
          </a:fillRef>
          <a:effectRef idx="1">
            <a:schemeClr val="accent3"/>
          </a:effectRef>
          <a:fontRef idx="minor"/>
        </p:style>
      </p:sp>
    </p:spTree>
    <p:extLst>
      <p:ext uri="{BB962C8B-B14F-4D97-AF65-F5344CB8AC3E}">
        <p14:creationId xmlns:p14="http://schemas.microsoft.com/office/powerpoint/2010/main" val="33696646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a:extLst>
              <a:ext uri="{FF2B5EF4-FFF2-40B4-BE49-F238E27FC236}">
                <a16:creationId xmlns:a16="http://schemas.microsoft.com/office/drawing/2014/main" id="{DD6BB4F8-1C2D-41FB-AE12-35F78F8279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itle 1">
            <a:extLst>
              <a:ext uri="{FF2B5EF4-FFF2-40B4-BE49-F238E27FC236}">
                <a16:creationId xmlns:a16="http://schemas.microsoft.com/office/drawing/2014/main" id="{CB622CFC-CF92-4924-9190-158E0D004FBD}"/>
              </a:ext>
            </a:extLst>
          </p:cNvPr>
          <p:cNvSpPr>
            <a:spLocks noGrp="1"/>
          </p:cNvSpPr>
          <p:nvPr>
            <p:ph type="ctrTitle"/>
          </p:nvPr>
        </p:nvSpPr>
        <p:spPr bwMode="auto">
          <a:xfrm>
            <a:off x="2667000" y="893956"/>
            <a:ext cx="6858000" cy="1676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p>
            <a:pPr algn="just"/>
            <a:br>
              <a:rPr lang="en-US" altLang="el-GR" sz="2000" b="1"/>
            </a:br>
            <a:br>
              <a:rPr lang="en-US" altLang="el-GR" sz="2000" b="1"/>
            </a:br>
            <a:endParaRPr lang="el-GR" altLang="el-GR" sz="2000" b="1">
              <a:solidFill>
                <a:schemeClr val="bg1"/>
              </a:solidFill>
            </a:endParaRPr>
          </a:p>
        </p:txBody>
      </p:sp>
      <p:sp>
        <p:nvSpPr>
          <p:cNvPr id="10244" name="Subtitle 2">
            <a:extLst>
              <a:ext uri="{FF2B5EF4-FFF2-40B4-BE49-F238E27FC236}">
                <a16:creationId xmlns:a16="http://schemas.microsoft.com/office/drawing/2014/main" id="{168CB5DB-8208-40C4-BE32-2AFC857B7627}"/>
              </a:ext>
            </a:extLst>
          </p:cNvPr>
          <p:cNvSpPr txBox="1">
            <a:spLocks/>
          </p:cNvSpPr>
          <p:nvPr/>
        </p:nvSpPr>
        <p:spPr bwMode="auto">
          <a:xfrm>
            <a:off x="1981201" y="381000"/>
            <a:ext cx="3209925" cy="6248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20000"/>
              </a:spcBef>
              <a:buFont typeface="Arial" panose="020B0604020202020204" pitchFamily="34" charset="0"/>
              <a:buNone/>
            </a:pPr>
            <a:r>
              <a:rPr lang="en-US" altLang="el-GR" sz="2000" b="1" dirty="0">
                <a:solidFill>
                  <a:schemeClr val="tx2"/>
                </a:solidFill>
              </a:rPr>
              <a:t>What kind of Growth </a:t>
            </a:r>
          </a:p>
          <a:p>
            <a:pPr eaLnBrk="1" hangingPunct="1">
              <a:spcBef>
                <a:spcPct val="20000"/>
              </a:spcBef>
              <a:buFont typeface="Arial" panose="020B0604020202020204" pitchFamily="34" charset="0"/>
              <a:buNone/>
            </a:pPr>
            <a:r>
              <a:rPr lang="en-US" altLang="el-GR" sz="2000" b="1" dirty="0">
                <a:solidFill>
                  <a:schemeClr val="tx2"/>
                </a:solidFill>
              </a:rPr>
              <a:t>do we need?</a:t>
            </a:r>
          </a:p>
          <a:p>
            <a:pPr eaLnBrk="1" hangingPunct="1">
              <a:spcBef>
                <a:spcPct val="20000"/>
              </a:spcBef>
              <a:buFont typeface="Arial" panose="020B0604020202020204" pitchFamily="34" charset="0"/>
              <a:buNone/>
            </a:pPr>
            <a:endParaRPr lang="en-US" altLang="el-GR" sz="2000" b="1" dirty="0">
              <a:solidFill>
                <a:schemeClr val="tx2"/>
              </a:solidFill>
            </a:endParaRPr>
          </a:p>
          <a:p>
            <a:pPr eaLnBrk="1" hangingPunct="1">
              <a:spcBef>
                <a:spcPct val="20000"/>
              </a:spcBef>
              <a:buFont typeface="Arial" panose="020B0604020202020204" pitchFamily="34" charset="0"/>
              <a:buNone/>
            </a:pPr>
            <a:r>
              <a:rPr lang="en-US" altLang="el-GR" sz="2000" b="1" dirty="0">
                <a:solidFill>
                  <a:srgbClr val="00B050"/>
                </a:solidFill>
              </a:rPr>
              <a:t>Sustainable Growth:</a:t>
            </a:r>
          </a:p>
          <a:p>
            <a:pPr eaLnBrk="1" hangingPunct="1">
              <a:spcBef>
                <a:spcPct val="20000"/>
              </a:spcBef>
              <a:buFont typeface="Arial" panose="020B0604020202020204" pitchFamily="34" charset="0"/>
              <a:buNone/>
            </a:pPr>
            <a:endParaRPr lang="en-US" altLang="el-GR" sz="2000" dirty="0">
              <a:solidFill>
                <a:schemeClr val="tx2"/>
              </a:solidFill>
            </a:endParaRPr>
          </a:p>
          <a:p>
            <a:pPr eaLnBrk="1" hangingPunct="1">
              <a:spcBef>
                <a:spcPct val="20000"/>
              </a:spcBef>
              <a:buFont typeface="Arial" panose="020B0604020202020204" pitchFamily="34" charset="0"/>
              <a:buNone/>
            </a:pPr>
            <a:r>
              <a:rPr lang="en-US" altLang="el-GR" sz="2000" dirty="0">
                <a:solidFill>
                  <a:schemeClr val="tx2"/>
                </a:solidFill>
              </a:rPr>
              <a:t>Organizing principle for meeting human development goals, </a:t>
            </a:r>
            <a:r>
              <a:rPr lang="en-US" altLang="el-GR" sz="2000" b="1" dirty="0">
                <a:solidFill>
                  <a:schemeClr val="tx2"/>
                </a:solidFill>
              </a:rPr>
              <a:t>while </a:t>
            </a:r>
          </a:p>
          <a:p>
            <a:pPr eaLnBrk="1" hangingPunct="1">
              <a:spcBef>
                <a:spcPct val="20000"/>
              </a:spcBef>
              <a:buFont typeface="Arial" panose="020B0604020202020204" pitchFamily="34" charset="0"/>
              <a:buNone/>
            </a:pPr>
            <a:endParaRPr lang="en-US" altLang="el-GR" sz="2000" dirty="0">
              <a:solidFill>
                <a:schemeClr val="tx2"/>
              </a:solidFill>
            </a:endParaRPr>
          </a:p>
          <a:p>
            <a:pPr eaLnBrk="1" hangingPunct="1">
              <a:spcBef>
                <a:spcPct val="20000"/>
              </a:spcBef>
              <a:buFont typeface="Arial" panose="020B0604020202020204" pitchFamily="34" charset="0"/>
              <a:buNone/>
            </a:pPr>
            <a:r>
              <a:rPr lang="en-US" altLang="el-GR" sz="2000" dirty="0">
                <a:solidFill>
                  <a:schemeClr val="tx2"/>
                </a:solidFill>
              </a:rPr>
              <a:t>sustaining the ability of natural systems to provide the </a:t>
            </a:r>
            <a:r>
              <a:rPr lang="en-US" altLang="el-GR" sz="2000" u="sng" dirty="0">
                <a:solidFill>
                  <a:schemeClr val="tx2"/>
                </a:solidFill>
              </a:rPr>
              <a:t>natural resources</a:t>
            </a:r>
            <a:r>
              <a:rPr lang="en-US" altLang="el-GR" sz="2000" dirty="0">
                <a:solidFill>
                  <a:schemeClr val="tx2"/>
                </a:solidFill>
              </a:rPr>
              <a:t> and </a:t>
            </a:r>
            <a:r>
              <a:rPr lang="en-US" altLang="el-GR" sz="2000" u="sng" dirty="0">
                <a:solidFill>
                  <a:schemeClr val="tx2"/>
                </a:solidFill>
              </a:rPr>
              <a:t>ecosystem services</a:t>
            </a:r>
            <a:r>
              <a:rPr lang="en-US" altLang="el-GR" sz="2000" dirty="0">
                <a:solidFill>
                  <a:schemeClr val="tx2"/>
                </a:solidFill>
              </a:rPr>
              <a:t> , </a:t>
            </a:r>
            <a:r>
              <a:rPr lang="en-US" altLang="el-GR" sz="2000" b="1" dirty="0">
                <a:solidFill>
                  <a:schemeClr val="tx2"/>
                </a:solidFill>
              </a:rPr>
              <a:t>upon which </a:t>
            </a:r>
          </a:p>
          <a:p>
            <a:pPr eaLnBrk="1" hangingPunct="1">
              <a:spcBef>
                <a:spcPct val="20000"/>
              </a:spcBef>
              <a:buFont typeface="Arial" panose="020B0604020202020204" pitchFamily="34" charset="0"/>
              <a:buNone/>
            </a:pPr>
            <a:endParaRPr lang="en-US" altLang="el-GR" sz="2000" dirty="0">
              <a:solidFill>
                <a:schemeClr val="tx2"/>
              </a:solidFill>
            </a:endParaRPr>
          </a:p>
          <a:p>
            <a:pPr eaLnBrk="1" hangingPunct="1">
              <a:spcBef>
                <a:spcPct val="20000"/>
              </a:spcBef>
              <a:buFont typeface="Arial" panose="020B0604020202020204" pitchFamily="34" charset="0"/>
              <a:buNone/>
            </a:pPr>
            <a:r>
              <a:rPr lang="en-US" altLang="el-GR" sz="2000" dirty="0">
                <a:solidFill>
                  <a:schemeClr val="tx2"/>
                </a:solidFill>
              </a:rPr>
              <a:t>the economy and society depend.</a:t>
            </a:r>
          </a:p>
        </p:txBody>
      </p:sp>
      <p:sp>
        <p:nvSpPr>
          <p:cNvPr id="10245" name="TextBox 9">
            <a:extLst>
              <a:ext uri="{FF2B5EF4-FFF2-40B4-BE49-F238E27FC236}">
                <a16:creationId xmlns:a16="http://schemas.microsoft.com/office/drawing/2014/main" id="{51B428DD-63A6-4FAA-8B66-D563F594B744}"/>
              </a:ext>
            </a:extLst>
          </p:cNvPr>
          <p:cNvSpPr txBox="1">
            <a:spLocks noChangeArrowheads="1"/>
          </p:cNvSpPr>
          <p:nvPr/>
        </p:nvSpPr>
        <p:spPr bwMode="auto">
          <a:xfrm>
            <a:off x="6634163" y="3903663"/>
            <a:ext cx="3733800" cy="2247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l-GR" sz="2000" b="1">
              <a:solidFill>
                <a:schemeClr val="tx2"/>
              </a:solidFill>
            </a:endParaRPr>
          </a:p>
          <a:p>
            <a:pPr eaLnBrk="1" hangingPunct="1"/>
            <a:r>
              <a:rPr lang="en-US" altLang="el-GR" sz="2000" b="1">
                <a:solidFill>
                  <a:schemeClr val="tx2"/>
                </a:solidFill>
              </a:rPr>
              <a:t>Sustainable development  meets the needs of the present, without compromising the ability of future generations to do the same.</a:t>
            </a:r>
          </a:p>
          <a:p>
            <a:pPr eaLnBrk="1" hangingPunct="1"/>
            <a:endParaRPr lang="en-US" altLang="el-GR" sz="2000" b="1">
              <a:solidFill>
                <a:schemeClr val="tx2"/>
              </a:solidFill>
            </a:endParaRPr>
          </a:p>
        </p:txBody>
      </p:sp>
      <p:sp>
        <p:nvSpPr>
          <p:cNvPr id="10246" name="5 - Ορθογώνιο">
            <a:extLst>
              <a:ext uri="{FF2B5EF4-FFF2-40B4-BE49-F238E27FC236}">
                <a16:creationId xmlns:a16="http://schemas.microsoft.com/office/drawing/2014/main" id="{BFFA915E-3A31-44AC-AB2F-E32C9460BB7A}"/>
              </a:ext>
            </a:extLst>
          </p:cNvPr>
          <p:cNvSpPr>
            <a:spLocks noChangeArrowheads="1"/>
          </p:cNvSpPr>
          <p:nvPr/>
        </p:nvSpPr>
        <p:spPr bwMode="auto">
          <a:xfrm>
            <a:off x="7319963" y="1311275"/>
            <a:ext cx="3048000" cy="203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l-GR" b="1">
              <a:solidFill>
                <a:schemeClr val="tx2"/>
              </a:solidFill>
            </a:endParaRPr>
          </a:p>
          <a:p>
            <a:pPr eaLnBrk="1" hangingPunct="1"/>
            <a:r>
              <a:rPr lang="en-US" altLang="el-GR" b="1">
                <a:solidFill>
                  <a:schemeClr val="tx2"/>
                </a:solidFill>
              </a:rPr>
              <a:t>Environmental Sustainability</a:t>
            </a:r>
          </a:p>
          <a:p>
            <a:pPr eaLnBrk="1" hangingPunct="1"/>
            <a:endParaRPr lang="en-US" altLang="el-GR" b="1">
              <a:solidFill>
                <a:schemeClr val="tx2"/>
              </a:solidFill>
            </a:endParaRPr>
          </a:p>
          <a:p>
            <a:pPr eaLnBrk="1" hangingPunct="1"/>
            <a:r>
              <a:rPr lang="en-US" altLang="el-GR" b="1">
                <a:solidFill>
                  <a:schemeClr val="tx2"/>
                </a:solidFill>
              </a:rPr>
              <a:t>Economic Sustainability</a:t>
            </a:r>
          </a:p>
          <a:p>
            <a:pPr eaLnBrk="1" hangingPunct="1"/>
            <a:endParaRPr lang="en-US" altLang="el-GR" b="1">
              <a:solidFill>
                <a:schemeClr val="tx2"/>
              </a:solidFill>
            </a:endParaRPr>
          </a:p>
          <a:p>
            <a:pPr eaLnBrk="1" hangingPunct="1"/>
            <a:r>
              <a:rPr lang="en-US" altLang="el-GR" b="1">
                <a:solidFill>
                  <a:schemeClr val="tx2"/>
                </a:solidFill>
              </a:rPr>
              <a:t>Social Sustainability</a:t>
            </a:r>
          </a:p>
          <a:p>
            <a:pPr eaLnBrk="1" hangingPunct="1"/>
            <a:endParaRPr lang="el-GR" altLang="el-GR" b="1">
              <a:solidFill>
                <a:schemeClr val="tx2"/>
              </a:solidFill>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244"/>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1000"/>
                                  </p:stCondLst>
                                  <p:childTnLst>
                                    <p:set>
                                      <p:cBhvr>
                                        <p:cTn id="9" dur="1" fill="hold">
                                          <p:stCondLst>
                                            <p:cond delay="0"/>
                                          </p:stCondLst>
                                        </p:cTn>
                                        <p:tgtEl>
                                          <p:spTgt spid="10245"/>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1000"/>
                                  </p:stCondLst>
                                  <p:childTnLst>
                                    <p:set>
                                      <p:cBhvr>
                                        <p:cTn id="12" dur="1" fill="hold">
                                          <p:stCondLst>
                                            <p:cond delay="0"/>
                                          </p:stCondLst>
                                        </p:cTn>
                                        <p:tgtEl>
                                          <p:spTgt spid="102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animBg="1"/>
      <p:bldP spid="10245" grpId="0" animBg="1"/>
      <p:bldP spid="1024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1" name="Picture 4" descr="Graphical user interface, application&#10;&#10;Description automatically generated"/>
          <p:cNvPicPr/>
          <p:nvPr/>
        </p:nvPicPr>
        <p:blipFill>
          <a:blip r:embed="rId2"/>
          <a:stretch/>
        </p:blipFill>
        <p:spPr>
          <a:xfrm>
            <a:off x="0" y="0"/>
            <a:ext cx="12191760" cy="6857640"/>
          </a:xfrm>
          <a:prstGeom prst="rect">
            <a:avLst/>
          </a:prstGeom>
          <a:ln w="0">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82E4F3-12B8-5946-A5EE-8DF17E77BE34}"/>
              </a:ext>
            </a:extLst>
          </p:cNvPr>
          <p:cNvSpPr txBox="1"/>
          <p:nvPr/>
        </p:nvSpPr>
        <p:spPr>
          <a:xfrm>
            <a:off x="678511" y="4667624"/>
            <a:ext cx="10760765" cy="2369880"/>
          </a:xfrm>
          <a:prstGeom prst="rect">
            <a:avLst/>
          </a:prstGeom>
          <a:noFill/>
        </p:spPr>
        <p:txBody>
          <a:bodyPr wrap="square" rtlCol="0">
            <a:spAutoFit/>
          </a:bodyPr>
          <a:lstStyle/>
          <a:p>
            <a:r>
              <a:rPr lang="en-GB" sz="2400" i="1" dirty="0">
                <a:latin typeface="Arial Black" panose="020B0A04020102020204" pitchFamily="34" charset="0"/>
              </a:rPr>
              <a:t>Working through gradual, incremental changes is not enough!</a:t>
            </a:r>
            <a:endParaRPr lang="en-GB" sz="2400" dirty="0">
              <a:latin typeface="Arial Black" panose="020B0A04020102020204" pitchFamily="34" charset="0"/>
            </a:endParaRPr>
          </a:p>
          <a:p>
            <a:pPr algn="just"/>
            <a:endParaRPr lang="en-GB" sz="2000" dirty="0"/>
          </a:p>
          <a:p>
            <a:pPr algn="just"/>
            <a:r>
              <a:rPr lang="en-GB" sz="2000" dirty="0"/>
              <a:t>What is needed now is a </a:t>
            </a:r>
            <a:r>
              <a:rPr lang="en-GB" sz="2000" b="1" dirty="0"/>
              <a:t>fundamental transformation</a:t>
            </a:r>
            <a:r>
              <a:rPr lang="en-GB" sz="2000" dirty="0"/>
              <a:t> of economic, social and financial systems that will trigger exponential change in decarbonisation rates and strengthen climate resilience – IPCC report: “</a:t>
            </a:r>
            <a:r>
              <a:rPr lang="en-GB" sz="2000" b="1" dirty="0"/>
              <a:t>rapid, far- reaching and unprecedented changes in all aspects of society</a:t>
            </a:r>
            <a:r>
              <a:rPr lang="en-GB" sz="2000" dirty="0"/>
              <a:t>”.</a:t>
            </a:r>
          </a:p>
          <a:p>
            <a:endParaRPr lang="en-GR" sz="2400" dirty="0"/>
          </a:p>
        </p:txBody>
      </p:sp>
      <p:pic>
        <p:nvPicPr>
          <p:cNvPr id="5" name="Picture 4" descr="A close up of a device&#10;&#10;Description automatically generated">
            <a:extLst>
              <a:ext uri="{FF2B5EF4-FFF2-40B4-BE49-F238E27FC236}">
                <a16:creationId xmlns:a16="http://schemas.microsoft.com/office/drawing/2014/main" id="{F2AE23EF-187E-6A4F-A206-56DC3F4705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511" y="1516724"/>
            <a:ext cx="4753092" cy="2668235"/>
          </a:xfrm>
          <a:prstGeom prst="rect">
            <a:avLst/>
          </a:prstGeom>
        </p:spPr>
      </p:pic>
      <p:sp>
        <p:nvSpPr>
          <p:cNvPr id="6" name="TextBox 5">
            <a:extLst>
              <a:ext uri="{FF2B5EF4-FFF2-40B4-BE49-F238E27FC236}">
                <a16:creationId xmlns:a16="http://schemas.microsoft.com/office/drawing/2014/main" id="{BBA2A8D2-86B0-2849-B78E-7F4EF69607AD}"/>
              </a:ext>
            </a:extLst>
          </p:cNvPr>
          <p:cNvSpPr txBox="1"/>
          <p:nvPr/>
        </p:nvSpPr>
        <p:spPr>
          <a:xfrm>
            <a:off x="411126" y="523879"/>
            <a:ext cx="11250043" cy="1754326"/>
          </a:xfrm>
          <a:prstGeom prst="rect">
            <a:avLst/>
          </a:prstGeom>
          <a:noFill/>
        </p:spPr>
        <p:txBody>
          <a:bodyPr wrap="square" rtlCol="0">
            <a:spAutoFit/>
          </a:bodyPr>
          <a:lstStyle/>
          <a:p>
            <a:r>
              <a:rPr lang="en-GR" sz="2400" dirty="0">
                <a:latin typeface="Arial Black" panose="020B0A04020102020204" pitchFamily="34" charset="0"/>
              </a:rPr>
              <a:t>Why Systems Innovation</a:t>
            </a:r>
            <a:r>
              <a:rPr lang="en-US" sz="2400" dirty="0">
                <a:latin typeface="Arial Black" panose="020B0A04020102020204" pitchFamily="34" charset="0"/>
              </a:rPr>
              <a:t>?</a:t>
            </a:r>
          </a:p>
          <a:p>
            <a:r>
              <a:rPr lang="en-US" sz="2000" dirty="0"/>
              <a:t>Integrated &amp; Coordinated Interventions in economic, financial, political and social systems and along whole value chains. In systems, by means of the relations, elements are arranged in such a fashion that gives rise to a </a:t>
            </a:r>
            <a:r>
              <a:rPr lang="en-US" sz="2000" b="1" dirty="0"/>
              <a:t>new structure </a:t>
            </a:r>
            <a:r>
              <a:rPr lang="en-US" sz="2000" dirty="0"/>
              <a:t>functioning.</a:t>
            </a:r>
          </a:p>
          <a:p>
            <a:endParaRPr lang="en-GR" sz="2400" dirty="0"/>
          </a:p>
        </p:txBody>
      </p:sp>
      <p:pic>
        <p:nvPicPr>
          <p:cNvPr id="9" name="Picture 8">
            <a:extLst>
              <a:ext uri="{FF2B5EF4-FFF2-40B4-BE49-F238E27FC236}">
                <a16:creationId xmlns:a16="http://schemas.microsoft.com/office/drawing/2014/main" id="{B1EEF519-9F5F-4CDC-BC36-C4F5173C46E1}"/>
              </a:ext>
            </a:extLst>
          </p:cNvPr>
          <p:cNvPicPr>
            <a:picLocks noChangeAspect="1"/>
          </p:cNvPicPr>
          <p:nvPr/>
        </p:nvPicPr>
        <p:blipFill>
          <a:blip r:embed="rId3"/>
          <a:stretch>
            <a:fillRect/>
          </a:stretch>
        </p:blipFill>
        <p:spPr>
          <a:xfrm>
            <a:off x="5989834" y="1988402"/>
            <a:ext cx="5671335" cy="2668235"/>
          </a:xfrm>
          <a:prstGeom prst="rect">
            <a:avLst/>
          </a:prstGeom>
        </p:spPr>
      </p:pic>
    </p:spTree>
    <p:extLst>
      <p:ext uri="{BB962C8B-B14F-4D97-AF65-F5344CB8AC3E}">
        <p14:creationId xmlns:p14="http://schemas.microsoft.com/office/powerpoint/2010/main" val="3361171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 name="CustomShape 1"/>
          <p:cNvSpPr/>
          <p:nvPr/>
        </p:nvSpPr>
        <p:spPr>
          <a:xfrm>
            <a:off x="1047600" y="372960"/>
            <a:ext cx="5321880" cy="1864080"/>
          </a:xfrm>
          <a:prstGeom prst="rect">
            <a:avLst/>
          </a:prstGeom>
          <a:solidFill>
            <a:srgbClr val="00B050"/>
          </a:solidFill>
          <a:ln w="0">
            <a:noFill/>
          </a:ln>
        </p:spPr>
        <p:style>
          <a:lnRef idx="0">
            <a:scrgbClr r="0" g="0" b="0"/>
          </a:lnRef>
          <a:fillRef idx="0">
            <a:scrgbClr r="0" g="0" b="0"/>
          </a:fillRef>
          <a:effectRef idx="0">
            <a:scrgbClr r="0" g="0" b="0"/>
          </a:effectRef>
          <a:fontRef idx="minor"/>
        </p:style>
        <p:txBody>
          <a:bodyPr lIns="90000" tIns="45000" rIns="90000" bIns="45000" anchor="ctr">
            <a:normAutofit fontScale="97000"/>
          </a:bodyPr>
          <a:lstStyle/>
          <a:p>
            <a:pPr algn="ctr">
              <a:lnSpc>
                <a:spcPct val="90000"/>
              </a:lnSpc>
            </a:pPr>
            <a:r>
              <a:rPr lang="en-US" sz="2400" b="1" strike="noStrike" spc="-1" dirty="0">
                <a:solidFill>
                  <a:srgbClr val="FFFFFF"/>
                </a:solidFill>
                <a:latin typeface="Avenir Next LT Pro"/>
                <a:ea typeface="DejaVu Sans"/>
              </a:rPr>
              <a:t>Bottom Up Mobilization:</a:t>
            </a:r>
            <a:br>
              <a:rPr dirty="0"/>
            </a:br>
            <a:br>
              <a:rPr dirty="0"/>
            </a:br>
            <a:r>
              <a:rPr lang="en-US" sz="2400" b="1" strike="noStrike" spc="-1" dirty="0">
                <a:solidFill>
                  <a:srgbClr val="FFFFFF"/>
                </a:solidFill>
                <a:latin typeface="Avenir Next LT Pro"/>
                <a:ea typeface="DejaVu Sans"/>
              </a:rPr>
              <a:t>THE CLIMAE PACT</a:t>
            </a:r>
            <a:br>
              <a:rPr dirty="0"/>
            </a:br>
            <a:r>
              <a:rPr lang="en-US" sz="2400" b="1" strike="noStrike" spc="-1" dirty="0">
                <a:solidFill>
                  <a:srgbClr val="FFFFFF"/>
                </a:solidFill>
                <a:latin typeface="Avenir Next LT Pro"/>
                <a:ea typeface="DejaVu Sans"/>
              </a:rPr>
              <a:t>Systems Innovation Approach</a:t>
            </a:r>
            <a:br>
              <a:rPr dirty="0"/>
            </a:br>
            <a:r>
              <a:rPr lang="en-US" sz="2400" b="1" strike="noStrike" spc="-1" dirty="0">
                <a:solidFill>
                  <a:srgbClr val="FFFFFF"/>
                </a:solidFill>
                <a:latin typeface="Avenir Next LT Pro"/>
                <a:ea typeface="DejaVu Sans"/>
              </a:rPr>
              <a:t>Co-Design with Stakeholders</a:t>
            </a:r>
            <a:endParaRPr lang="en-US" sz="2400" b="0" strike="noStrike" spc="-1" dirty="0">
              <a:latin typeface="Arial"/>
            </a:endParaRPr>
          </a:p>
        </p:txBody>
      </p:sp>
      <p:pic>
        <p:nvPicPr>
          <p:cNvPr id="599" name="Content Placeholder 6"/>
          <p:cNvPicPr/>
          <p:nvPr/>
        </p:nvPicPr>
        <p:blipFill>
          <a:blip r:embed="rId3"/>
          <a:stretch/>
        </p:blipFill>
        <p:spPr>
          <a:xfrm>
            <a:off x="6660720" y="4620240"/>
            <a:ext cx="5321880" cy="2333520"/>
          </a:xfrm>
          <a:prstGeom prst="rect">
            <a:avLst/>
          </a:prstGeom>
          <a:ln w="0">
            <a:noFill/>
          </a:ln>
        </p:spPr>
      </p:pic>
      <p:pic>
        <p:nvPicPr>
          <p:cNvPr id="600" name="Content Placeholder 7"/>
          <p:cNvPicPr/>
          <p:nvPr/>
        </p:nvPicPr>
        <p:blipFill>
          <a:blip r:embed="rId4"/>
          <a:stretch/>
        </p:blipFill>
        <p:spPr>
          <a:xfrm>
            <a:off x="368280" y="2523960"/>
            <a:ext cx="5879520" cy="4153680"/>
          </a:xfrm>
          <a:prstGeom prst="rect">
            <a:avLst/>
          </a:prstGeom>
          <a:ln w="0">
            <a:noFill/>
          </a:ln>
        </p:spPr>
      </p:pic>
      <p:pic>
        <p:nvPicPr>
          <p:cNvPr id="601" name="Picture 1"/>
          <p:cNvPicPr/>
          <p:nvPr/>
        </p:nvPicPr>
        <p:blipFill>
          <a:blip r:embed="rId5"/>
          <a:srcRect l="20531" t="22992" r="22340" b="8001"/>
          <a:stretch/>
        </p:blipFill>
        <p:spPr>
          <a:xfrm>
            <a:off x="6660720" y="180360"/>
            <a:ext cx="5321880" cy="4296600"/>
          </a:xfrm>
          <a:prstGeom prst="rect">
            <a:avLst/>
          </a:prstGeom>
          <a:ln w="38100">
            <a:solidFill>
              <a:srgbClr val="FFC000"/>
            </a:solidFill>
            <a:round/>
          </a:ln>
        </p:spPr>
      </p:pic>
    </p:spTree>
    <p:extLst>
      <p:ext uri="{BB962C8B-B14F-4D97-AF65-F5344CB8AC3E}">
        <p14:creationId xmlns:p14="http://schemas.microsoft.com/office/powerpoint/2010/main" val="19886398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 name="CustomShape 1"/>
          <p:cNvSpPr/>
          <p:nvPr/>
        </p:nvSpPr>
        <p:spPr>
          <a:xfrm>
            <a:off x="1090800" y="83880"/>
            <a:ext cx="9356040" cy="1136880"/>
          </a:xfrm>
          <a:prstGeom prst="rect">
            <a:avLst/>
          </a:prstGeom>
          <a:solidFill>
            <a:srgbClr val="00B050"/>
          </a:solid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90000"/>
              </a:lnSpc>
            </a:pPr>
            <a:r>
              <a:rPr lang="en-US" sz="3200" b="1" strike="noStrike" spc="-1" dirty="0">
                <a:solidFill>
                  <a:srgbClr val="FFFFFF"/>
                </a:solidFill>
                <a:latin typeface="Avenir Next LT Pro"/>
                <a:ea typeface="DejaVu Sans"/>
              </a:rPr>
              <a:t>Top-Down Mobilization</a:t>
            </a:r>
            <a:br>
              <a:rPr dirty="0"/>
            </a:br>
            <a:r>
              <a:rPr lang="en-US" sz="3200" b="1" strike="noStrike" spc="-1" dirty="0">
                <a:solidFill>
                  <a:srgbClr val="FFFFFF"/>
                </a:solidFill>
                <a:latin typeface="Avenir Next LT Pro"/>
                <a:ea typeface="DejaVu Sans"/>
              </a:rPr>
              <a:t>Green New Deals around the World</a:t>
            </a:r>
            <a:endParaRPr lang="en-US" sz="3200" b="0" strike="noStrike" spc="-1" dirty="0">
              <a:latin typeface="Arial"/>
            </a:endParaRPr>
          </a:p>
        </p:txBody>
      </p:sp>
      <p:grpSp>
        <p:nvGrpSpPr>
          <p:cNvPr id="587" name="Group 2"/>
          <p:cNvGrpSpPr/>
          <p:nvPr/>
        </p:nvGrpSpPr>
        <p:grpSpPr>
          <a:xfrm>
            <a:off x="1652040" y="1284120"/>
            <a:ext cx="8887320" cy="4476240"/>
            <a:chOff x="1652040" y="1284120"/>
            <a:chExt cx="8887320" cy="4476240"/>
          </a:xfrm>
        </p:grpSpPr>
        <p:pic>
          <p:nvPicPr>
            <p:cNvPr id="588" name="Picture 6" descr="Do you support a Green New Deal for Canada? - 350"/>
            <p:cNvPicPr/>
            <p:nvPr/>
          </p:nvPicPr>
          <p:blipFill>
            <a:blip r:embed="rId3"/>
            <a:stretch/>
          </p:blipFill>
          <p:spPr>
            <a:xfrm>
              <a:off x="2003040" y="1648080"/>
              <a:ext cx="3867480" cy="2008080"/>
            </a:xfrm>
            <a:prstGeom prst="rect">
              <a:avLst/>
            </a:prstGeom>
            <a:ln w="0">
              <a:noFill/>
            </a:ln>
          </p:spPr>
        </p:pic>
        <p:pic>
          <p:nvPicPr>
            <p:cNvPr id="589" name="Picture 8" descr="COVID-19 Update: South Korea to Invest $60B in Green Projects as Part of 'New  Deal' Scheme - Canada Wood GroupCanada Wood Group"/>
            <p:cNvPicPr/>
            <p:nvPr/>
          </p:nvPicPr>
          <p:blipFill>
            <a:blip r:embed="rId4"/>
            <a:stretch/>
          </p:blipFill>
          <p:spPr>
            <a:xfrm>
              <a:off x="1652040" y="3616920"/>
              <a:ext cx="3703320" cy="2143440"/>
            </a:xfrm>
            <a:prstGeom prst="rect">
              <a:avLst/>
            </a:prstGeom>
            <a:ln w="0">
              <a:noFill/>
            </a:ln>
          </p:spPr>
        </p:pic>
        <p:pic>
          <p:nvPicPr>
            <p:cNvPr id="590" name="Picture 10" descr="Green New Deal: an initiative to redirect the USA towards a sustainable  future | Sustainability Knowledge Group"/>
            <p:cNvPicPr/>
            <p:nvPr/>
          </p:nvPicPr>
          <p:blipFill>
            <a:blip r:embed="rId5"/>
            <a:stretch/>
          </p:blipFill>
          <p:spPr>
            <a:xfrm>
              <a:off x="5871240" y="1284120"/>
              <a:ext cx="4008600" cy="2434680"/>
            </a:xfrm>
            <a:prstGeom prst="rect">
              <a:avLst/>
            </a:prstGeom>
            <a:ln w="0">
              <a:noFill/>
            </a:ln>
          </p:spPr>
        </p:pic>
        <p:pic>
          <p:nvPicPr>
            <p:cNvPr id="591" name="Picture 2" descr="Climate, The Recent Elections, and the Idea of an Israeli Green New Deal |  The Heschel Center for Sustainability"/>
            <p:cNvPicPr/>
            <p:nvPr/>
          </p:nvPicPr>
          <p:blipFill>
            <a:blip r:embed="rId6"/>
            <a:stretch/>
          </p:blipFill>
          <p:spPr>
            <a:xfrm>
              <a:off x="4895640" y="3531240"/>
              <a:ext cx="2626560" cy="1948320"/>
            </a:xfrm>
            <a:prstGeom prst="rect">
              <a:avLst/>
            </a:prstGeom>
            <a:ln w="0">
              <a:noFill/>
            </a:ln>
          </p:spPr>
        </p:pic>
        <p:pic>
          <p:nvPicPr>
            <p:cNvPr id="592" name="Picture 12" descr="Green World News This Week: China Ahead?"/>
            <p:cNvPicPr/>
            <p:nvPr/>
          </p:nvPicPr>
          <p:blipFill>
            <a:blip r:embed="rId7"/>
            <a:srcRect t="2649" b="14431"/>
            <a:stretch/>
          </p:blipFill>
          <p:spPr>
            <a:xfrm>
              <a:off x="7522560" y="3719520"/>
              <a:ext cx="3016800" cy="2015640"/>
            </a:xfrm>
            <a:prstGeom prst="rect">
              <a:avLst/>
            </a:prstGeom>
            <a:ln w="0">
              <a:noFill/>
            </a:ln>
          </p:spPr>
        </p:pic>
      </p:grpSp>
      <p:sp>
        <p:nvSpPr>
          <p:cNvPr id="593" name="CustomShape 3"/>
          <p:cNvSpPr/>
          <p:nvPr/>
        </p:nvSpPr>
        <p:spPr>
          <a:xfrm>
            <a:off x="1800" y="4006800"/>
            <a:ext cx="1649160" cy="2284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r">
              <a:lnSpc>
                <a:spcPct val="100000"/>
              </a:lnSpc>
              <a:tabLst>
                <a:tab pos="0" algn="l"/>
              </a:tabLst>
            </a:pPr>
            <a:r>
              <a:rPr lang="en-US" sz="1800" b="1" strike="noStrike" spc="-1">
                <a:solidFill>
                  <a:srgbClr val="000000"/>
                </a:solidFill>
                <a:latin typeface="Avenir Next LT Pro"/>
                <a:ea typeface="DejaVu Sans"/>
              </a:rPr>
              <a:t>South Korea</a:t>
            </a:r>
            <a:endParaRPr lang="en-US" sz="1800" b="0" strike="noStrike" spc="-1">
              <a:latin typeface="Arial"/>
            </a:endParaRPr>
          </a:p>
          <a:p>
            <a:pPr algn="r">
              <a:lnSpc>
                <a:spcPct val="100000"/>
              </a:lnSpc>
              <a:tabLst>
                <a:tab pos="0" algn="l"/>
              </a:tabLst>
            </a:pPr>
            <a:r>
              <a:rPr lang="en-US" sz="1800" b="1" strike="noStrike" spc="-1">
                <a:solidFill>
                  <a:srgbClr val="000000"/>
                </a:solidFill>
                <a:latin typeface="Avenir Next LT Pro"/>
                <a:ea typeface="DejaVu Sans"/>
              </a:rPr>
              <a:t>Green</a:t>
            </a:r>
            <a:endParaRPr lang="en-US" sz="1800" b="0" strike="noStrike" spc="-1">
              <a:latin typeface="Arial"/>
            </a:endParaRPr>
          </a:p>
          <a:p>
            <a:pPr algn="r">
              <a:lnSpc>
                <a:spcPct val="100000"/>
              </a:lnSpc>
              <a:tabLst>
                <a:tab pos="0" algn="l"/>
              </a:tabLst>
            </a:pPr>
            <a:r>
              <a:rPr lang="en-US" sz="1800" b="1" strike="noStrike" spc="-1">
                <a:solidFill>
                  <a:srgbClr val="000000"/>
                </a:solidFill>
                <a:latin typeface="Avenir Next LT Pro"/>
                <a:ea typeface="DejaVu Sans"/>
              </a:rPr>
              <a:t>New Deal</a:t>
            </a:r>
            <a:endParaRPr lang="en-US" sz="1800" b="0" strike="noStrike" spc="-1">
              <a:latin typeface="Arial"/>
            </a:endParaRPr>
          </a:p>
          <a:p>
            <a:pPr algn="r">
              <a:lnSpc>
                <a:spcPct val="100000"/>
              </a:lnSpc>
              <a:tabLst>
                <a:tab pos="0" algn="l"/>
              </a:tabLst>
            </a:pPr>
            <a:r>
              <a:rPr lang="en-US" sz="1800" b="0" strike="noStrike" spc="-1">
                <a:solidFill>
                  <a:srgbClr val="000000"/>
                </a:solidFill>
                <a:latin typeface="Avenir Next LT Pro"/>
                <a:ea typeface="DejaVu Sans"/>
              </a:rPr>
              <a:t>Agreed on 14 July, 2020</a:t>
            </a:r>
            <a:endParaRPr lang="en-US" sz="1800" b="0" strike="noStrike" spc="-1">
              <a:latin typeface="Arial"/>
            </a:endParaRPr>
          </a:p>
          <a:p>
            <a:pPr algn="r">
              <a:lnSpc>
                <a:spcPct val="100000"/>
              </a:lnSpc>
              <a:tabLst>
                <a:tab pos="0" algn="l"/>
              </a:tabLst>
            </a:pPr>
            <a:r>
              <a:rPr lang="en-US" sz="1800" b="0" strike="noStrike" spc="-1">
                <a:solidFill>
                  <a:srgbClr val="000000"/>
                </a:solidFill>
                <a:latin typeface="Avenir Next LT Pro"/>
                <a:ea typeface="DejaVu Sans"/>
              </a:rPr>
              <a:t>$94.5 billion</a:t>
            </a:r>
            <a:endParaRPr lang="en-US" sz="1800" b="0" strike="noStrike" spc="-1">
              <a:latin typeface="Arial"/>
            </a:endParaRPr>
          </a:p>
        </p:txBody>
      </p:sp>
      <p:sp>
        <p:nvSpPr>
          <p:cNvPr id="594" name="CustomShape 4"/>
          <p:cNvSpPr/>
          <p:nvPr/>
        </p:nvSpPr>
        <p:spPr>
          <a:xfrm>
            <a:off x="5357160" y="5479920"/>
            <a:ext cx="2039040" cy="118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tabLst>
                <a:tab pos="0" algn="l"/>
              </a:tabLst>
            </a:pPr>
            <a:r>
              <a:rPr lang="en-US" sz="1800" b="1" strike="noStrike" spc="-1">
                <a:solidFill>
                  <a:srgbClr val="000000"/>
                </a:solidFill>
                <a:latin typeface="Avenir Next LT Pro"/>
                <a:ea typeface="DejaVu Sans"/>
              </a:rPr>
              <a:t>Israel</a:t>
            </a:r>
            <a:endParaRPr lang="en-US" sz="1800" b="0" strike="noStrike" spc="-1">
              <a:latin typeface="Arial"/>
            </a:endParaRPr>
          </a:p>
          <a:p>
            <a:pPr algn="ctr">
              <a:lnSpc>
                <a:spcPct val="100000"/>
              </a:lnSpc>
              <a:tabLst>
                <a:tab pos="0" algn="l"/>
              </a:tabLst>
            </a:pPr>
            <a:r>
              <a:rPr lang="en-US" sz="1800" b="1" strike="noStrike" spc="-1">
                <a:solidFill>
                  <a:srgbClr val="000000"/>
                </a:solidFill>
                <a:latin typeface="Avenir Next LT Pro"/>
                <a:ea typeface="DejaVu Sans"/>
              </a:rPr>
              <a:t>Green recovery plan</a:t>
            </a:r>
            <a:endParaRPr lang="en-US" sz="1800" b="0" strike="noStrike" spc="-1">
              <a:latin typeface="Arial"/>
            </a:endParaRPr>
          </a:p>
          <a:p>
            <a:pPr algn="ctr">
              <a:lnSpc>
                <a:spcPct val="100000"/>
              </a:lnSpc>
              <a:tabLst>
                <a:tab pos="0" algn="l"/>
              </a:tabLst>
            </a:pPr>
            <a:r>
              <a:rPr lang="en-US" sz="1800" b="0" strike="noStrike" spc="-1">
                <a:solidFill>
                  <a:srgbClr val="000000"/>
                </a:solidFill>
                <a:latin typeface="Avenir Next LT Pro"/>
                <a:ea typeface="DejaVu Sans"/>
              </a:rPr>
              <a:t>June 2020</a:t>
            </a:r>
            <a:endParaRPr lang="en-US" sz="1800" b="0" strike="noStrike" spc="-1">
              <a:latin typeface="Arial"/>
            </a:endParaRPr>
          </a:p>
        </p:txBody>
      </p:sp>
      <p:sp>
        <p:nvSpPr>
          <p:cNvPr id="595" name="CustomShape 5"/>
          <p:cNvSpPr/>
          <p:nvPr/>
        </p:nvSpPr>
        <p:spPr>
          <a:xfrm>
            <a:off x="0" y="1703160"/>
            <a:ext cx="1960920" cy="1735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r">
              <a:lnSpc>
                <a:spcPct val="100000"/>
              </a:lnSpc>
              <a:tabLst>
                <a:tab pos="0" algn="l"/>
              </a:tabLst>
            </a:pPr>
            <a:r>
              <a:rPr lang="en-US" sz="1800" b="1" strike="noStrike" spc="-1">
                <a:solidFill>
                  <a:srgbClr val="000000"/>
                </a:solidFill>
                <a:latin typeface="Avenir Next LT Pro"/>
                <a:ea typeface="DejaVu Sans"/>
              </a:rPr>
              <a:t>Canada</a:t>
            </a:r>
            <a:endParaRPr lang="en-US" sz="1800" b="0" strike="noStrike" spc="-1">
              <a:latin typeface="Arial"/>
            </a:endParaRPr>
          </a:p>
          <a:p>
            <a:pPr algn="r">
              <a:lnSpc>
                <a:spcPct val="100000"/>
              </a:lnSpc>
              <a:tabLst>
                <a:tab pos="0" algn="l"/>
              </a:tabLst>
            </a:pPr>
            <a:r>
              <a:rPr lang="en-US" sz="1800" b="1" strike="noStrike" spc="-1">
                <a:solidFill>
                  <a:srgbClr val="000000"/>
                </a:solidFill>
                <a:latin typeface="Avenir Next LT Pro"/>
                <a:ea typeface="DejaVu Sans"/>
              </a:rPr>
              <a:t>The Pact for a Green New Deal</a:t>
            </a:r>
            <a:endParaRPr lang="en-US" sz="1800" b="0" strike="noStrike" spc="-1">
              <a:latin typeface="Arial"/>
            </a:endParaRPr>
          </a:p>
          <a:p>
            <a:pPr algn="r">
              <a:lnSpc>
                <a:spcPct val="100000"/>
              </a:lnSpc>
              <a:tabLst>
                <a:tab pos="0" algn="l"/>
              </a:tabLst>
            </a:pPr>
            <a:r>
              <a:rPr lang="en-US" sz="1800" b="0" strike="noStrike" spc="-1">
                <a:solidFill>
                  <a:srgbClr val="000000"/>
                </a:solidFill>
                <a:latin typeface="Avenir Next LT Pro"/>
                <a:ea typeface="DejaVu Sans"/>
              </a:rPr>
              <a:t>Proposed on May 2019</a:t>
            </a:r>
            <a:endParaRPr lang="en-US" sz="1800" b="0" strike="noStrike" spc="-1">
              <a:latin typeface="Arial"/>
            </a:endParaRPr>
          </a:p>
        </p:txBody>
      </p:sp>
      <p:sp>
        <p:nvSpPr>
          <p:cNvPr id="596" name="CustomShape 6"/>
          <p:cNvSpPr/>
          <p:nvPr/>
        </p:nvSpPr>
        <p:spPr>
          <a:xfrm>
            <a:off x="9880560" y="1648080"/>
            <a:ext cx="1621800" cy="1461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tabLst>
                <a:tab pos="0" algn="l"/>
              </a:tabLst>
            </a:pPr>
            <a:r>
              <a:rPr lang="en-US" sz="1800" b="1" strike="noStrike" spc="-1">
                <a:solidFill>
                  <a:srgbClr val="000000"/>
                </a:solidFill>
                <a:latin typeface="Avenir Next LT Pro"/>
                <a:ea typeface="DejaVu Sans"/>
              </a:rPr>
              <a:t>USA</a:t>
            </a:r>
            <a:endParaRPr lang="en-US" sz="1800" b="0" strike="noStrike" spc="-1">
              <a:latin typeface="Arial"/>
            </a:endParaRPr>
          </a:p>
          <a:p>
            <a:pPr>
              <a:lnSpc>
                <a:spcPct val="100000"/>
              </a:lnSpc>
              <a:tabLst>
                <a:tab pos="0" algn="l"/>
              </a:tabLst>
            </a:pPr>
            <a:r>
              <a:rPr lang="en-US" sz="1800" b="1" strike="noStrike" spc="-1">
                <a:solidFill>
                  <a:srgbClr val="000000"/>
                </a:solidFill>
                <a:latin typeface="Avenir Next LT Pro"/>
                <a:ea typeface="DejaVu Sans"/>
              </a:rPr>
              <a:t>Green New </a:t>
            </a:r>
            <a:endParaRPr lang="en-US" sz="1800" b="0" strike="noStrike" spc="-1">
              <a:latin typeface="Arial"/>
            </a:endParaRPr>
          </a:p>
          <a:p>
            <a:pPr>
              <a:lnSpc>
                <a:spcPct val="100000"/>
              </a:lnSpc>
              <a:tabLst>
                <a:tab pos="0" algn="l"/>
              </a:tabLst>
            </a:pPr>
            <a:r>
              <a:rPr lang="en-US" sz="1800" b="1" strike="noStrike" spc="-1">
                <a:solidFill>
                  <a:srgbClr val="000000"/>
                </a:solidFill>
                <a:latin typeface="Avenir Next LT Pro"/>
                <a:ea typeface="DejaVu Sans"/>
              </a:rPr>
              <a:t>Deal</a:t>
            </a:r>
            <a:endParaRPr lang="en-US" sz="1800" b="0" strike="noStrike" spc="-1">
              <a:latin typeface="Arial"/>
            </a:endParaRPr>
          </a:p>
          <a:p>
            <a:pPr>
              <a:lnSpc>
                <a:spcPct val="100000"/>
              </a:lnSpc>
              <a:tabLst>
                <a:tab pos="0" algn="l"/>
              </a:tabLst>
            </a:pPr>
            <a:r>
              <a:rPr lang="en-US" sz="1800" b="0" strike="noStrike" spc="-1">
                <a:solidFill>
                  <a:srgbClr val="000000"/>
                </a:solidFill>
                <a:latin typeface="Avenir Next LT Pro"/>
                <a:ea typeface="DejaVu Sans"/>
              </a:rPr>
              <a:t>Proposed on March 2019</a:t>
            </a:r>
            <a:endParaRPr lang="en-US" sz="1800" b="0" strike="noStrike" spc="-1">
              <a:latin typeface="Arial"/>
            </a:endParaRPr>
          </a:p>
        </p:txBody>
      </p:sp>
      <p:sp>
        <p:nvSpPr>
          <p:cNvPr id="597" name="CustomShape 7"/>
          <p:cNvSpPr/>
          <p:nvPr/>
        </p:nvSpPr>
        <p:spPr>
          <a:xfrm>
            <a:off x="10447560" y="4014000"/>
            <a:ext cx="1621800" cy="2558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tabLst>
                <a:tab pos="0" algn="l"/>
              </a:tabLst>
            </a:pPr>
            <a:r>
              <a:rPr lang="en-US" sz="1800" b="1" strike="noStrike" spc="-1">
                <a:solidFill>
                  <a:srgbClr val="000000"/>
                </a:solidFill>
                <a:latin typeface="Avenir Next LT Pro"/>
                <a:ea typeface="DejaVu Sans"/>
              </a:rPr>
              <a:t>China</a:t>
            </a:r>
            <a:endParaRPr lang="en-US" sz="1800" b="0" strike="noStrike" spc="-1">
              <a:latin typeface="Arial"/>
            </a:endParaRPr>
          </a:p>
          <a:p>
            <a:pPr>
              <a:lnSpc>
                <a:spcPct val="100000"/>
              </a:lnSpc>
              <a:tabLst>
                <a:tab pos="0" algn="l"/>
              </a:tabLst>
            </a:pPr>
            <a:r>
              <a:rPr lang="en-US" sz="1800" b="1" strike="noStrike" spc="-1">
                <a:solidFill>
                  <a:srgbClr val="000000"/>
                </a:solidFill>
                <a:latin typeface="Avenir Next LT Pro"/>
                <a:ea typeface="DejaVu Sans"/>
              </a:rPr>
              <a:t>Carbon neutral before 2060</a:t>
            </a:r>
            <a:endParaRPr lang="en-US" sz="1800" b="0" strike="noStrike" spc="-1">
              <a:latin typeface="Arial"/>
            </a:endParaRPr>
          </a:p>
          <a:p>
            <a:pPr>
              <a:lnSpc>
                <a:spcPct val="100000"/>
              </a:lnSpc>
              <a:tabLst>
                <a:tab pos="0" algn="l"/>
              </a:tabLst>
            </a:pPr>
            <a:r>
              <a:rPr lang="en-US" sz="1800" b="0" strike="noStrike" spc="-1">
                <a:solidFill>
                  <a:srgbClr val="000000"/>
                </a:solidFill>
                <a:latin typeface="Avenir Next LT Pro"/>
                <a:ea typeface="DejaVu Sans"/>
              </a:rPr>
              <a:t>Announced on 22 September, 2020</a:t>
            </a:r>
            <a:endParaRPr lang="en-US" sz="1800" b="0" strike="noStrike" spc="-1">
              <a:latin typeface="Arial"/>
            </a:endParaRPr>
          </a:p>
        </p:txBody>
      </p:sp>
    </p:spTree>
    <p:extLst>
      <p:ext uri="{BB962C8B-B14F-4D97-AF65-F5344CB8AC3E}">
        <p14:creationId xmlns:p14="http://schemas.microsoft.com/office/powerpoint/2010/main" val="8416183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262626"/>
      </a:dk2>
      <a:lt2>
        <a:srgbClr val="FFFFFF"/>
      </a:lt2>
      <a:accent1>
        <a:srgbClr val="F5A700"/>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262626"/>
      </a:dk2>
      <a:lt2>
        <a:srgbClr val="FFFFFF"/>
      </a:lt2>
      <a:accent1>
        <a:srgbClr val="F5A700"/>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262626"/>
      </a:dk2>
      <a:lt2>
        <a:srgbClr val="FFFFFF"/>
      </a:lt2>
      <a:accent1>
        <a:srgbClr val="F5A700"/>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262626"/>
      </a:dk2>
      <a:lt2>
        <a:srgbClr val="FFFFFF"/>
      </a:lt2>
      <a:accent1>
        <a:srgbClr val="F5A700"/>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262626"/>
      </a:dk2>
      <a:lt2>
        <a:srgbClr val="FFFFFF"/>
      </a:lt2>
      <a:accent1>
        <a:srgbClr val="F5A700"/>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262626"/>
      </a:dk2>
      <a:lt2>
        <a:srgbClr val="FFFFFF"/>
      </a:lt2>
      <a:accent1>
        <a:srgbClr val="F5A700"/>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262626"/>
      </a:dk2>
      <a:lt2>
        <a:srgbClr val="FFFFFF"/>
      </a:lt2>
      <a:accent1>
        <a:srgbClr val="F5A700"/>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262626"/>
      </a:dk2>
      <a:lt2>
        <a:srgbClr val="FFFFFF"/>
      </a:lt2>
      <a:accent1>
        <a:srgbClr val="F5A700"/>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262626"/>
      </a:dk2>
      <a:lt2>
        <a:srgbClr val="FFFFFF"/>
      </a:lt2>
      <a:accent1>
        <a:srgbClr val="F5A700"/>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1410</TotalTime>
  <Words>2488</Words>
  <Application>Microsoft Office PowerPoint</Application>
  <PresentationFormat>Widescreen</PresentationFormat>
  <Paragraphs>290</Paragraphs>
  <Slides>34</Slides>
  <Notes>10</Notes>
  <HiddenSlides>3</HiddenSlides>
  <MMClips>0</MMClips>
  <ScaleCrop>false</ScaleCrop>
  <HeadingPairs>
    <vt:vector size="6" baseType="variant">
      <vt:variant>
        <vt:lpstr>Fonts Used</vt:lpstr>
      </vt:variant>
      <vt:variant>
        <vt:i4>12</vt:i4>
      </vt:variant>
      <vt:variant>
        <vt:lpstr>Theme</vt:lpstr>
      </vt:variant>
      <vt:variant>
        <vt:i4>11</vt:i4>
      </vt:variant>
      <vt:variant>
        <vt:lpstr>Slide Titles</vt:lpstr>
      </vt:variant>
      <vt:variant>
        <vt:i4>34</vt:i4>
      </vt:variant>
    </vt:vector>
  </HeadingPairs>
  <TitlesOfParts>
    <vt:vector size="57" baseType="lpstr">
      <vt:lpstr>Adobe Gothic Std B</vt:lpstr>
      <vt:lpstr>Arial</vt:lpstr>
      <vt:lpstr>Arial Black</vt:lpstr>
      <vt:lpstr>Avenir Next LT Pro</vt:lpstr>
      <vt:lpstr>Calibri</vt:lpstr>
      <vt:lpstr>Calibri Light</vt:lpstr>
      <vt:lpstr>Helvetica</vt:lpstr>
      <vt:lpstr>Symbol</vt:lpstr>
      <vt:lpstr>Tahoma</vt:lpstr>
      <vt:lpstr>Times New Roman</vt:lpstr>
      <vt:lpstr>Titillium Light</vt:lpstr>
      <vt:lpstr>Wingdings</vt:lpstr>
      <vt:lpstr>Office Theme</vt:lpstr>
      <vt:lpstr>Office Theme</vt:lpstr>
      <vt:lpstr>Office Theme</vt:lpstr>
      <vt:lpstr>Office Theme</vt:lpstr>
      <vt:lpstr>Office Theme</vt:lpstr>
      <vt:lpstr>Office Theme</vt:lpstr>
      <vt:lpstr>Office Theme</vt:lpstr>
      <vt:lpstr>Office Theme</vt:lpstr>
      <vt:lpstr>Office Theme</vt:lpstr>
      <vt:lpstr>1_Office Theme</vt:lpstr>
      <vt:lpstr>1_Tema di Office</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Top-Down Mobilization  THE CLIMATE LAW – PROPOSAL  Critic  </vt:lpstr>
      <vt:lpstr>Integrated and Interdisciplinary Methodology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ΚΟΥΝΤΟΥΡΗ ΦΟΙΒΗ</dc:creator>
  <dc:description/>
  <cp:lastModifiedBy>Angelos Plataniotis</cp:lastModifiedBy>
  <cp:revision>107</cp:revision>
  <dcterms:created xsi:type="dcterms:W3CDTF">2020-09-15T08:02:14Z</dcterms:created>
  <dcterms:modified xsi:type="dcterms:W3CDTF">2020-11-12T19:59:22Z</dcterms:modified>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1</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10</vt:i4>
  </property>
  <property fmtid="{D5CDD505-2E9C-101B-9397-08002B2CF9AE}" pid="8" name="PresentationFormat">
    <vt:lpwstr>Widescreen</vt:lpwstr>
  </property>
  <property fmtid="{D5CDD505-2E9C-101B-9397-08002B2CF9AE}" pid="9" name="ScaleCrop">
    <vt:bool>false</vt:bool>
  </property>
  <property fmtid="{D5CDD505-2E9C-101B-9397-08002B2CF9AE}" pid="10" name="ShareDoc">
    <vt:bool>false</vt:bool>
  </property>
  <property fmtid="{D5CDD505-2E9C-101B-9397-08002B2CF9AE}" pid="11" name="Slides">
    <vt:i4>27</vt:i4>
  </property>
</Properties>
</file>