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embeddings/oleObject1.bin" ContentType="application/vnd.openxmlformats-officedocument.oleObject"/>
  <Override PartName="/ppt/notesSlides/notesSlide22.xml" ContentType="application/vnd.openxmlformats-officedocument.presentationml.notesSlide+xml"/>
  <Override PartName="/ppt/embeddings/oleObject2.bin" ContentType="application/vnd.openxmlformats-officedocument.oleObject"/>
  <Override PartName="/ppt/notesSlides/notesSlide23.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notesSlides/notesSlide24.xml" ContentType="application/vnd.openxmlformats-officedocument.presentationml.notesSlide+xml"/>
  <Override PartName="/ppt/embeddings/oleObject5.bin" ContentType="application/vnd.openxmlformats-officedocument.oleObject"/>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3"/>
  </p:notesMasterIdLst>
  <p:handoutMasterIdLst>
    <p:handoutMasterId r:id="rId34"/>
  </p:handoutMasterIdLst>
  <p:sldIdLst>
    <p:sldId id="275" r:id="rId2"/>
    <p:sldId id="258" r:id="rId3"/>
    <p:sldId id="278" r:id="rId4"/>
    <p:sldId id="279" r:id="rId5"/>
    <p:sldId id="280" r:id="rId6"/>
    <p:sldId id="281" r:id="rId7"/>
    <p:sldId id="282" r:id="rId8"/>
    <p:sldId id="283" r:id="rId9"/>
    <p:sldId id="259" r:id="rId10"/>
    <p:sldId id="260" r:id="rId11"/>
    <p:sldId id="262" r:id="rId12"/>
    <p:sldId id="284" r:id="rId13"/>
    <p:sldId id="285" r:id="rId14"/>
    <p:sldId id="263" r:id="rId15"/>
    <p:sldId id="287" r:id="rId16"/>
    <p:sldId id="286" r:id="rId17"/>
    <p:sldId id="288" r:id="rId18"/>
    <p:sldId id="265" r:id="rId19"/>
    <p:sldId id="296" r:id="rId20"/>
    <p:sldId id="290" r:id="rId21"/>
    <p:sldId id="274" r:id="rId22"/>
    <p:sldId id="291" r:id="rId23"/>
    <p:sldId id="292" r:id="rId24"/>
    <p:sldId id="269" r:id="rId25"/>
    <p:sldId id="271" r:id="rId26"/>
    <p:sldId id="270" r:id="rId27"/>
    <p:sldId id="293" r:id="rId28"/>
    <p:sldId id="295" r:id="rId29"/>
    <p:sldId id="294" r:id="rId30"/>
    <p:sldId id="276" r:id="rId31"/>
    <p:sldId id="268"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5640" autoAdjust="0"/>
    <p:restoredTop sz="94581" autoAdjust="0"/>
  </p:normalViewPr>
  <p:slideViewPr>
    <p:cSldViewPr>
      <p:cViewPr>
        <p:scale>
          <a:sx n="150" d="100"/>
          <a:sy n="150" d="100"/>
        </p:scale>
        <p:origin x="-1592" y="-1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a:p>
        </p:txBody>
      </p:sp>
      <p:sp>
        <p:nvSpPr>
          <p:cNvPr id="235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a:p>
        </p:txBody>
      </p:sp>
      <p:sp>
        <p:nvSpPr>
          <p:cNvPr id="235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a:p>
        </p:txBody>
      </p:sp>
    </p:spTree>
    <p:extLst>
      <p:ext uri="{BB962C8B-B14F-4D97-AF65-F5344CB8AC3E}">
        <p14:creationId xmlns:p14="http://schemas.microsoft.com/office/powerpoint/2010/main" val="2043538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0856E205-1656-4269-82B7-0F855DB484E2}" type="slidenum">
              <a:rPr lang="en-US"/>
              <a:pPr/>
              <a:t>‹#›</a:t>
            </a:fld>
            <a:endParaRPr lang="en-US"/>
          </a:p>
        </p:txBody>
      </p:sp>
    </p:spTree>
    <p:extLst>
      <p:ext uri="{BB962C8B-B14F-4D97-AF65-F5344CB8AC3E}">
        <p14:creationId xmlns:p14="http://schemas.microsoft.com/office/powerpoint/2010/main" val="33489281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758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963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37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168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57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l-GR"/>
          </a:p>
        </p:txBody>
      </p:sp>
      <p:sp>
        <p:nvSpPr>
          <p:cNvPr id="77827"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48" tIns="0" rIns="19048" bIns="0" anchor="b"/>
          <a:lstStyle/>
          <a:p>
            <a:pPr algn="r" defTabSz="762000" eaLnBrk="0" hangingPunct="0"/>
            <a:r>
              <a:rPr lang="en-US" sz="1000" i="1">
                <a:latin typeface="Times New Roman" pitchFamily="18" charset="0"/>
              </a:rPr>
              <a:t>18</a:t>
            </a:r>
          </a:p>
        </p:txBody>
      </p:sp>
      <p:sp>
        <p:nvSpPr>
          <p:cNvPr id="77828"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l-GR"/>
          </a:p>
        </p:txBody>
      </p:sp>
      <p:sp>
        <p:nvSpPr>
          <p:cNvPr id="77829"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l-GR"/>
          </a:p>
        </p:txBody>
      </p:sp>
      <p:sp>
        <p:nvSpPr>
          <p:cNvPr id="77830" name="Rectangle 6"/>
          <p:cNvSpPr>
            <a:spLocks noGrp="1" noRot="1" noChangeAspect="1" noChangeArrowheads="1" noTextEdit="1"/>
          </p:cNvSpPr>
          <p:nvPr>
            <p:ph type="sldImg"/>
          </p:nvPr>
        </p:nvSpPr>
        <p:spPr bwMode="auto">
          <a:xfrm>
            <a:off x="1152525" y="692150"/>
            <a:ext cx="4554538" cy="3416300"/>
          </a:xfrm>
          <a:prstGeom prst="rect">
            <a:avLst/>
          </a:prstGeom>
          <a:noFill/>
          <a:ln w="12700" cap="flat">
            <a:solidFill>
              <a:schemeClr val="tx1"/>
            </a:solidFill>
            <a:miter lim="800000"/>
            <a:headEnd/>
            <a:tailEnd/>
          </a:ln>
        </p:spPr>
      </p:sp>
      <p:sp>
        <p:nvSpPr>
          <p:cNvPr id="77831"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1" tIns="44447" rIns="90481" bIns="44447"/>
          <a:lstStyle/>
          <a:p>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p:cNvSpPr>
            <a:spLocks noGrp="1" noRot="1" noChangeAspect="1" noChangeArrowheads="1" noTextEdit="1"/>
          </p:cNvSpPr>
          <p:nvPr>
            <p:ph type="sldImg"/>
          </p:nvPr>
        </p:nvSpPr>
        <p:spPr>
          <a:ln/>
        </p:spPr>
      </p:sp>
      <p:sp>
        <p:nvSpPr>
          <p:cNvPr id="30723" name="Rectangle 1027"/>
          <p:cNvSpPr>
            <a:spLocks noGrp="1" noChangeArrowheads="1"/>
          </p:cNvSpPr>
          <p:nvPr>
            <p:ph type="body" idx="1"/>
          </p:nvPr>
        </p:nvSpPr>
        <p:spPr/>
        <p:txBody>
          <a:bodyPr/>
          <a:lstStyle/>
          <a:p>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7987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50938" y="692150"/>
            <a:ext cx="4556125" cy="3416300"/>
          </a:xfrm>
          <a:ln/>
        </p:spPr>
      </p:sp>
      <p:sp>
        <p:nvSpPr>
          <p:cNvPr id="2662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8397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8601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C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p:txBody>
          <a:bodyPr/>
          <a:lstStyle/>
          <a:p>
            <a:endParaRPr lang="en-CA"/>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806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CA"/>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01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l-GR"/>
          </a:p>
        </p:txBody>
      </p:sp>
      <p:sp>
        <p:nvSpPr>
          <p:cNvPr id="55299"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48" tIns="0" rIns="19048" bIns="0" anchor="b"/>
          <a:lstStyle/>
          <a:p>
            <a:pPr algn="r" defTabSz="762000" eaLnBrk="0" hangingPunct="0"/>
            <a:r>
              <a:rPr lang="en-US" sz="1000" i="1">
                <a:latin typeface="Times New Roman" pitchFamily="18" charset="0"/>
              </a:rPr>
              <a:t>18</a:t>
            </a:r>
          </a:p>
        </p:txBody>
      </p:sp>
      <p:sp>
        <p:nvSpPr>
          <p:cNvPr id="55300"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l-GR"/>
          </a:p>
        </p:txBody>
      </p:sp>
      <p:sp>
        <p:nvSpPr>
          <p:cNvPr id="55301"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l-GR"/>
          </a:p>
        </p:txBody>
      </p:sp>
      <p:sp>
        <p:nvSpPr>
          <p:cNvPr id="55302" name="Rectangle 6"/>
          <p:cNvSpPr>
            <a:spLocks noGrp="1" noRot="1" noChangeAspect="1" noChangeArrowheads="1" noTextEdit="1"/>
          </p:cNvSpPr>
          <p:nvPr>
            <p:ph type="sldImg"/>
          </p:nvPr>
        </p:nvSpPr>
        <p:spPr bwMode="auto">
          <a:xfrm>
            <a:off x="1152525" y="692150"/>
            <a:ext cx="4554538" cy="3416300"/>
          </a:xfrm>
          <a:prstGeom prst="rect">
            <a:avLst/>
          </a:prstGeom>
          <a:noFill/>
          <a:ln w="12700" cap="flat">
            <a:solidFill>
              <a:schemeClr val="tx1"/>
            </a:solidFill>
            <a:miter lim="800000"/>
            <a:headEnd/>
            <a:tailEnd/>
          </a:ln>
        </p:spPr>
      </p:sp>
      <p:sp>
        <p:nvSpPr>
          <p:cNvPr id="55303"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1" tIns="44447" rIns="90481" bIns="44447"/>
          <a:lstStyle/>
          <a:p>
            <a:endParaRPr lang="en-CA"/>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l-GR"/>
          </a:p>
        </p:txBody>
      </p:sp>
      <p:sp>
        <p:nvSpPr>
          <p:cNvPr id="57347"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48" tIns="0" rIns="19048" bIns="0" anchor="b"/>
          <a:lstStyle/>
          <a:p>
            <a:pPr algn="r" defTabSz="762000" eaLnBrk="0" hangingPunct="0"/>
            <a:r>
              <a:rPr lang="en-US" sz="1000" i="1">
                <a:latin typeface="Times New Roman" pitchFamily="18" charset="0"/>
              </a:rPr>
              <a:t>18</a:t>
            </a:r>
          </a:p>
        </p:txBody>
      </p:sp>
      <p:sp>
        <p:nvSpPr>
          <p:cNvPr id="57348"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l-GR"/>
          </a:p>
        </p:txBody>
      </p:sp>
      <p:sp>
        <p:nvSpPr>
          <p:cNvPr id="57349"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l-GR"/>
          </a:p>
        </p:txBody>
      </p:sp>
      <p:sp>
        <p:nvSpPr>
          <p:cNvPr id="57350" name="Rectangle 6"/>
          <p:cNvSpPr>
            <a:spLocks noGrp="1" noRot="1" noChangeAspect="1" noChangeArrowheads="1" noTextEdit="1"/>
          </p:cNvSpPr>
          <p:nvPr>
            <p:ph type="sldImg"/>
          </p:nvPr>
        </p:nvSpPr>
        <p:spPr bwMode="auto">
          <a:xfrm>
            <a:off x="1152525" y="692150"/>
            <a:ext cx="4554538" cy="3416300"/>
          </a:xfrm>
          <a:prstGeom prst="rect">
            <a:avLst/>
          </a:prstGeom>
          <a:noFill/>
          <a:ln w="12700" cap="flat">
            <a:solidFill>
              <a:schemeClr val="tx1"/>
            </a:solidFill>
            <a:miter lim="800000"/>
            <a:headEnd/>
            <a:tailEnd/>
          </a:ln>
        </p:spPr>
      </p:sp>
      <p:sp>
        <p:nvSpPr>
          <p:cNvPr id="57351"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1" tIns="44447" rIns="90481" bIns="44447"/>
          <a:lstStyle/>
          <a:p>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l-GR"/>
          </a:p>
        </p:txBody>
      </p:sp>
      <p:sp>
        <p:nvSpPr>
          <p:cNvPr id="59395"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48" tIns="0" rIns="19048" bIns="0" anchor="b"/>
          <a:lstStyle/>
          <a:p>
            <a:pPr algn="r" defTabSz="762000" eaLnBrk="0" hangingPunct="0"/>
            <a:r>
              <a:rPr lang="en-US" sz="1000" i="1">
                <a:latin typeface="Times New Roman" pitchFamily="18" charset="0"/>
              </a:rPr>
              <a:t>18</a:t>
            </a:r>
          </a:p>
        </p:txBody>
      </p:sp>
      <p:sp>
        <p:nvSpPr>
          <p:cNvPr id="59396"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l-GR"/>
          </a:p>
        </p:txBody>
      </p:sp>
      <p:sp>
        <p:nvSpPr>
          <p:cNvPr id="59397"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l-GR"/>
          </a:p>
        </p:txBody>
      </p:sp>
      <p:sp>
        <p:nvSpPr>
          <p:cNvPr id="59398" name="Rectangle 6"/>
          <p:cNvSpPr>
            <a:spLocks noGrp="1" noRot="1" noChangeAspect="1" noChangeArrowheads="1" noTextEdit="1"/>
          </p:cNvSpPr>
          <p:nvPr>
            <p:ph type="sldImg"/>
          </p:nvPr>
        </p:nvSpPr>
        <p:spPr bwMode="auto">
          <a:xfrm>
            <a:off x="1152525" y="692150"/>
            <a:ext cx="4554538" cy="3416300"/>
          </a:xfrm>
          <a:prstGeom prst="rect">
            <a:avLst/>
          </a:prstGeom>
          <a:noFill/>
          <a:ln w="12700" cap="flat">
            <a:solidFill>
              <a:schemeClr val="tx1"/>
            </a:solidFill>
            <a:miter lim="800000"/>
            <a:headEnd/>
            <a:tailEnd/>
          </a:ln>
        </p:spPr>
      </p:sp>
      <p:sp>
        <p:nvSpPr>
          <p:cNvPr id="59399"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1" tIns="44447" rIns="90481" bIns="44447"/>
          <a:lstStyle/>
          <a:p>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l-GR"/>
          </a:p>
        </p:txBody>
      </p:sp>
      <p:sp>
        <p:nvSpPr>
          <p:cNvPr id="61443"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48" tIns="0" rIns="19048" bIns="0" anchor="b"/>
          <a:lstStyle/>
          <a:p>
            <a:pPr algn="r" defTabSz="762000" eaLnBrk="0" hangingPunct="0"/>
            <a:r>
              <a:rPr lang="en-US" sz="1000" i="1">
                <a:latin typeface="Times New Roman" pitchFamily="18" charset="0"/>
              </a:rPr>
              <a:t>18</a:t>
            </a:r>
          </a:p>
        </p:txBody>
      </p:sp>
      <p:sp>
        <p:nvSpPr>
          <p:cNvPr id="61444"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l-GR"/>
          </a:p>
        </p:txBody>
      </p:sp>
      <p:sp>
        <p:nvSpPr>
          <p:cNvPr id="61445"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l-GR"/>
          </a:p>
        </p:txBody>
      </p:sp>
      <p:sp>
        <p:nvSpPr>
          <p:cNvPr id="61446" name="Rectangle 6"/>
          <p:cNvSpPr>
            <a:spLocks noGrp="1" noRot="1" noChangeAspect="1" noChangeArrowheads="1" noTextEdit="1"/>
          </p:cNvSpPr>
          <p:nvPr>
            <p:ph type="sldImg"/>
          </p:nvPr>
        </p:nvSpPr>
        <p:spPr bwMode="auto">
          <a:xfrm>
            <a:off x="1152525" y="692150"/>
            <a:ext cx="4554538" cy="3416300"/>
          </a:xfrm>
          <a:prstGeom prst="rect">
            <a:avLst/>
          </a:prstGeom>
          <a:noFill/>
          <a:ln w="12700" cap="flat">
            <a:solidFill>
              <a:schemeClr val="tx1"/>
            </a:solidFill>
            <a:miter lim="800000"/>
            <a:headEnd/>
            <a:tailEnd/>
          </a:ln>
        </p:spPr>
      </p:sp>
      <p:sp>
        <p:nvSpPr>
          <p:cNvPr id="61447"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1" tIns="44447" rIns="90481" bIns="44447"/>
          <a:lstStyle/>
          <a:p>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l-GR"/>
          </a:p>
        </p:txBody>
      </p:sp>
      <p:sp>
        <p:nvSpPr>
          <p:cNvPr id="63491"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48" tIns="0" rIns="19048" bIns="0" anchor="b"/>
          <a:lstStyle/>
          <a:p>
            <a:pPr algn="r" defTabSz="762000" eaLnBrk="0" hangingPunct="0"/>
            <a:r>
              <a:rPr lang="en-US" sz="1000" i="1">
                <a:latin typeface="Times New Roman" pitchFamily="18" charset="0"/>
              </a:rPr>
              <a:t>18</a:t>
            </a:r>
          </a:p>
        </p:txBody>
      </p:sp>
      <p:sp>
        <p:nvSpPr>
          <p:cNvPr id="63492"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l-GR"/>
          </a:p>
        </p:txBody>
      </p:sp>
      <p:sp>
        <p:nvSpPr>
          <p:cNvPr id="63493"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l-GR"/>
          </a:p>
        </p:txBody>
      </p:sp>
      <p:sp>
        <p:nvSpPr>
          <p:cNvPr id="63494" name="Rectangle 6"/>
          <p:cNvSpPr>
            <a:spLocks noGrp="1" noRot="1" noChangeAspect="1" noChangeArrowheads="1" noTextEdit="1"/>
          </p:cNvSpPr>
          <p:nvPr>
            <p:ph type="sldImg"/>
          </p:nvPr>
        </p:nvSpPr>
        <p:spPr bwMode="auto">
          <a:xfrm>
            <a:off x="1152525" y="692150"/>
            <a:ext cx="4554538" cy="3416300"/>
          </a:xfrm>
          <a:prstGeom prst="rect">
            <a:avLst/>
          </a:prstGeom>
          <a:noFill/>
          <a:ln w="12700" cap="flat">
            <a:solidFill>
              <a:schemeClr val="tx1"/>
            </a:solidFill>
            <a:miter lim="800000"/>
            <a:headEnd/>
            <a:tailEnd/>
          </a:ln>
        </p:spPr>
      </p:sp>
      <p:sp>
        <p:nvSpPr>
          <p:cNvPr id="63495"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1" tIns="44447" rIns="90481" bIns="44447"/>
          <a:lstStyle/>
          <a:p>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l-GR"/>
          </a:p>
        </p:txBody>
      </p:sp>
      <p:sp>
        <p:nvSpPr>
          <p:cNvPr id="65539"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48" tIns="0" rIns="19048" bIns="0" anchor="b"/>
          <a:lstStyle/>
          <a:p>
            <a:pPr algn="r" defTabSz="762000" eaLnBrk="0" hangingPunct="0"/>
            <a:r>
              <a:rPr lang="en-US" sz="1000" i="1">
                <a:latin typeface="Times New Roman" pitchFamily="18" charset="0"/>
              </a:rPr>
              <a:t>18</a:t>
            </a:r>
          </a:p>
        </p:txBody>
      </p:sp>
      <p:sp>
        <p:nvSpPr>
          <p:cNvPr id="65540"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l-GR"/>
          </a:p>
        </p:txBody>
      </p:sp>
      <p:sp>
        <p:nvSpPr>
          <p:cNvPr id="65541"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l-GR"/>
          </a:p>
        </p:txBody>
      </p:sp>
      <p:sp>
        <p:nvSpPr>
          <p:cNvPr id="65542" name="Rectangle 6"/>
          <p:cNvSpPr>
            <a:spLocks noGrp="1" noRot="1" noChangeAspect="1" noChangeArrowheads="1" noTextEdit="1"/>
          </p:cNvSpPr>
          <p:nvPr>
            <p:ph type="sldImg"/>
          </p:nvPr>
        </p:nvSpPr>
        <p:spPr bwMode="auto">
          <a:xfrm>
            <a:off x="1152525" y="692150"/>
            <a:ext cx="4554538" cy="3416300"/>
          </a:xfrm>
          <a:prstGeom prst="rect">
            <a:avLst/>
          </a:prstGeom>
          <a:noFill/>
          <a:ln w="12700" cap="flat">
            <a:solidFill>
              <a:schemeClr val="tx1"/>
            </a:solidFill>
            <a:miter lim="800000"/>
            <a:headEnd/>
            <a:tailEnd/>
          </a:ln>
        </p:spPr>
      </p:sp>
      <p:sp>
        <p:nvSpPr>
          <p:cNvPr id="65543"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1" tIns="44447" rIns="90481" bIns="44447"/>
          <a:lstStyle/>
          <a:p>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403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el-GR"/>
          </a:p>
        </p:txBody>
      </p:sp>
      <p:sp>
        <p:nvSpPr>
          <p:cNvPr id="44035"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4403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400"/>
            </a:lvl1pPr>
          </a:lstStyle>
          <a:p>
            <a:r>
              <a:rPr lang="en-US" altLang="en-US"/>
              <a:t>Click to edit Master subtitle style</a:t>
            </a:r>
          </a:p>
        </p:txBody>
      </p:sp>
      <p:sp>
        <p:nvSpPr>
          <p:cNvPr id="44037" name="Rectangle 5"/>
          <p:cNvSpPr>
            <a:spLocks noGrp="1" noChangeArrowheads="1"/>
          </p:cNvSpPr>
          <p:nvPr>
            <p:ph type="dt" sz="half" idx="2"/>
          </p:nvPr>
        </p:nvSpPr>
        <p:spPr/>
        <p:txBody>
          <a:bodyPr/>
          <a:lstStyle>
            <a:lvl1pPr>
              <a:defRPr/>
            </a:lvl1pPr>
          </a:lstStyle>
          <a:p>
            <a:endParaRPr lang="en-US" altLang="en-US"/>
          </a:p>
        </p:txBody>
      </p:sp>
      <p:sp>
        <p:nvSpPr>
          <p:cNvPr id="44038" name="Rectangle 6"/>
          <p:cNvSpPr>
            <a:spLocks noGrp="1" noChangeArrowheads="1"/>
          </p:cNvSpPr>
          <p:nvPr>
            <p:ph type="ftr" sz="quarter" idx="3"/>
          </p:nvPr>
        </p:nvSpPr>
        <p:spPr>
          <a:xfrm>
            <a:off x="323850" y="6248400"/>
            <a:ext cx="7272338" cy="457200"/>
          </a:xfrm>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p>
        </p:txBody>
      </p:sp>
      <p:sp>
        <p:nvSpPr>
          <p:cNvPr id="44039" name="Rectangle 7"/>
          <p:cNvSpPr>
            <a:spLocks noGrp="1" noChangeArrowheads="1"/>
          </p:cNvSpPr>
          <p:nvPr>
            <p:ph type="sldNum" sz="quarter" idx="4"/>
          </p:nvPr>
        </p:nvSpPr>
        <p:spPr>
          <a:xfrm>
            <a:off x="6553200" y="6237288"/>
            <a:ext cx="2133600" cy="468312"/>
          </a:xfrm>
        </p:spPr>
        <p:txBody>
          <a:bodyPr/>
          <a:lstStyle>
            <a:lvl1pPr>
              <a:defRPr/>
            </a:lvl1pPr>
          </a:lstStyle>
          <a:p>
            <a:r>
              <a:rPr lang="en-US" altLang="en-US"/>
              <a:t>3.</a:t>
            </a:r>
            <a:fld id="{F8B19254-B233-4AA7-BF68-B8C2AF6C69CE}" type="slidenum">
              <a:rPr lang="en-US" altLang="en-US"/>
              <a:pPr/>
              <a:t>‹#›</a:t>
            </a:fld>
            <a:endParaRPr lang="en-US" altLang="en-US"/>
          </a:p>
        </p:txBody>
      </p:sp>
      <p:grpSp>
        <p:nvGrpSpPr>
          <p:cNvPr id="44040" name="Group 8"/>
          <p:cNvGrpSpPr>
            <a:grpSpLocks/>
          </p:cNvGrpSpPr>
          <p:nvPr/>
        </p:nvGrpSpPr>
        <p:grpSpPr bwMode="auto">
          <a:xfrm>
            <a:off x="7493000" y="2992438"/>
            <a:ext cx="1338263" cy="2189162"/>
            <a:chOff x="4704" y="1885"/>
            <a:chExt cx="843" cy="1379"/>
          </a:xfrm>
        </p:grpSpPr>
        <p:sp>
          <p:nvSpPr>
            <p:cNvPr id="44041"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el-GR"/>
            </a:p>
          </p:txBody>
        </p:sp>
        <p:sp>
          <p:nvSpPr>
            <p:cNvPr id="44042"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el-GR"/>
            </a:p>
          </p:txBody>
        </p:sp>
        <p:sp>
          <p:nvSpPr>
            <p:cNvPr id="44043"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el-GR"/>
            </a:p>
          </p:txBody>
        </p:sp>
        <p:sp>
          <p:nvSpPr>
            <p:cNvPr id="44044"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el-GR"/>
            </a:p>
          </p:txBody>
        </p:sp>
        <p:sp>
          <p:nvSpPr>
            <p:cNvPr id="44045"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el-GR"/>
            </a:p>
          </p:txBody>
        </p:sp>
        <p:sp>
          <p:nvSpPr>
            <p:cNvPr id="44046"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el-GR"/>
            </a:p>
          </p:txBody>
        </p:sp>
        <p:sp>
          <p:nvSpPr>
            <p:cNvPr id="44047"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el-GR"/>
            </a:p>
          </p:txBody>
        </p:sp>
        <p:sp>
          <p:nvSpPr>
            <p:cNvPr id="44048"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el-GR"/>
            </a:p>
          </p:txBody>
        </p:sp>
        <p:sp>
          <p:nvSpPr>
            <p:cNvPr id="44049"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el-GR"/>
            </a:p>
          </p:txBody>
        </p:sp>
        <p:sp>
          <p:nvSpPr>
            <p:cNvPr id="44050"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el-GR"/>
            </a:p>
          </p:txBody>
        </p:sp>
        <p:sp>
          <p:nvSpPr>
            <p:cNvPr id="44051"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el-GR"/>
            </a:p>
          </p:txBody>
        </p:sp>
        <p:sp>
          <p:nvSpPr>
            <p:cNvPr id="44052"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el-GR"/>
            </a:p>
          </p:txBody>
        </p:sp>
        <p:sp>
          <p:nvSpPr>
            <p:cNvPr id="44053"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el-GR"/>
            </a:p>
          </p:txBody>
        </p:sp>
        <p:sp>
          <p:nvSpPr>
            <p:cNvPr id="44054"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el-GR"/>
            </a:p>
          </p:txBody>
        </p:sp>
        <p:sp>
          <p:nvSpPr>
            <p:cNvPr id="44055"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el-GR"/>
            </a:p>
          </p:txBody>
        </p:sp>
        <p:sp>
          <p:nvSpPr>
            <p:cNvPr id="44056"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el-GR"/>
            </a:p>
          </p:txBody>
        </p:sp>
        <p:sp>
          <p:nvSpPr>
            <p:cNvPr id="44057"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el-GR"/>
            </a:p>
          </p:txBody>
        </p:sp>
        <p:sp>
          <p:nvSpPr>
            <p:cNvPr id="44058"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el-GR"/>
            </a:p>
          </p:txBody>
        </p:sp>
        <p:sp>
          <p:nvSpPr>
            <p:cNvPr id="44059"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el-GR"/>
            </a:p>
          </p:txBody>
        </p:sp>
        <p:sp>
          <p:nvSpPr>
            <p:cNvPr id="44060"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el-GR"/>
            </a:p>
          </p:txBody>
        </p:sp>
        <p:sp>
          <p:nvSpPr>
            <p:cNvPr id="44061"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el-GR"/>
            </a:p>
          </p:txBody>
        </p:sp>
        <p:sp>
          <p:nvSpPr>
            <p:cNvPr id="44062"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el-GR"/>
            </a:p>
          </p:txBody>
        </p:sp>
        <p:sp>
          <p:nvSpPr>
            <p:cNvPr id="44063"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el-GR"/>
            </a:p>
          </p:txBody>
        </p:sp>
        <p:sp>
          <p:nvSpPr>
            <p:cNvPr id="44064"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el-GR"/>
            </a:p>
          </p:txBody>
        </p:sp>
        <p:sp>
          <p:nvSpPr>
            <p:cNvPr id="44065"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el-GR"/>
            </a:p>
          </p:txBody>
        </p:sp>
        <p:sp>
          <p:nvSpPr>
            <p:cNvPr id="44066"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el-GR"/>
            </a:p>
          </p:txBody>
        </p:sp>
        <p:sp>
          <p:nvSpPr>
            <p:cNvPr id="44067"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el-GR"/>
            </a:p>
          </p:txBody>
        </p:sp>
        <p:sp>
          <p:nvSpPr>
            <p:cNvPr id="44068"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el-GR"/>
            </a:p>
          </p:txBody>
        </p:sp>
        <p:sp>
          <p:nvSpPr>
            <p:cNvPr id="44069"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el-GR"/>
            </a:p>
          </p:txBody>
        </p:sp>
        <p:sp>
          <p:nvSpPr>
            <p:cNvPr id="44070"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el-GR"/>
            </a:p>
          </p:txBody>
        </p:sp>
        <p:sp>
          <p:nvSpPr>
            <p:cNvPr id="44071"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el-GR"/>
            </a:p>
          </p:txBody>
        </p:sp>
      </p:grpSp>
      <p:sp>
        <p:nvSpPr>
          <p:cNvPr id="44072"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el-G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lvl1pPr>
              <a:defRPr/>
            </a:lvl1pPr>
          </a:lstStyle>
          <a:p>
            <a:r>
              <a:rPr lang="en-US" altLang="en-US"/>
              <a:t>3.</a:t>
            </a:r>
            <a:fld id="{DB7947B7-D7ED-4558-9A78-094D35F2F832}"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lvl1pPr>
              <a:defRPr/>
            </a:lvl1pPr>
          </a:lstStyle>
          <a:p>
            <a:r>
              <a:rPr lang="en-US" altLang="en-US"/>
              <a:t>3.</a:t>
            </a:r>
            <a:fld id="{E9E3258D-5D41-4FE9-B829-780FB189D035}"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lvl1pPr>
              <a:defRPr/>
            </a:lvl1pPr>
          </a:lstStyle>
          <a:p>
            <a:r>
              <a:rPr lang="en-US" altLang="en-US"/>
              <a:t>3.</a:t>
            </a:r>
            <a:fld id="{350839D0-E93F-4227-9C3A-F24C7D568161}"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lvl1pPr>
              <a:defRPr/>
            </a:lvl1pPr>
          </a:lstStyle>
          <a:p>
            <a:r>
              <a:rPr lang="en-US" altLang="en-US"/>
              <a:t>3.</a:t>
            </a:r>
            <a:fld id="{7F91A867-4537-43B4-A972-C01F046448C1}"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6"/>
          <p:cNvSpPr>
            <a:spLocks noGrp="1"/>
          </p:cNvSpPr>
          <p:nvPr>
            <p:ph type="sldNum" sz="quarter" idx="12"/>
          </p:nvPr>
        </p:nvSpPr>
        <p:spPr/>
        <p:txBody>
          <a:bodyPr/>
          <a:lstStyle>
            <a:lvl1pPr>
              <a:defRPr/>
            </a:lvl1pPr>
          </a:lstStyle>
          <a:p>
            <a:r>
              <a:rPr lang="en-US" altLang="en-US"/>
              <a:t>3.</a:t>
            </a:r>
            <a:fld id="{3B5F3870-7742-4136-B434-2E3A99B6EC24}"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9" name="Slide Number Placeholder 8"/>
          <p:cNvSpPr>
            <a:spLocks noGrp="1"/>
          </p:cNvSpPr>
          <p:nvPr>
            <p:ph type="sldNum" sz="quarter" idx="12"/>
          </p:nvPr>
        </p:nvSpPr>
        <p:spPr/>
        <p:txBody>
          <a:bodyPr/>
          <a:lstStyle>
            <a:lvl1pPr>
              <a:defRPr/>
            </a:lvl1pPr>
          </a:lstStyle>
          <a:p>
            <a:r>
              <a:rPr lang="en-US" altLang="en-US"/>
              <a:t>3.</a:t>
            </a:r>
            <a:fld id="{A2A09C73-8AC2-46EF-A821-D1180D8CA51C}"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4"/>
          <p:cNvSpPr>
            <a:spLocks noGrp="1"/>
          </p:cNvSpPr>
          <p:nvPr>
            <p:ph type="sldNum" sz="quarter" idx="12"/>
          </p:nvPr>
        </p:nvSpPr>
        <p:spPr/>
        <p:txBody>
          <a:bodyPr/>
          <a:lstStyle>
            <a:lvl1pPr>
              <a:defRPr/>
            </a:lvl1pPr>
          </a:lstStyle>
          <a:p>
            <a:r>
              <a:rPr lang="en-US" altLang="en-US"/>
              <a:t>3.</a:t>
            </a:r>
            <a:fld id="{867497D5-6D96-4C79-ACED-F36DB435041F}"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4" name="Slide Number Placeholder 3"/>
          <p:cNvSpPr>
            <a:spLocks noGrp="1"/>
          </p:cNvSpPr>
          <p:nvPr>
            <p:ph type="sldNum" sz="quarter" idx="12"/>
          </p:nvPr>
        </p:nvSpPr>
        <p:spPr/>
        <p:txBody>
          <a:bodyPr/>
          <a:lstStyle>
            <a:lvl1pPr>
              <a:defRPr/>
            </a:lvl1pPr>
          </a:lstStyle>
          <a:p>
            <a:r>
              <a:rPr lang="en-US" altLang="en-US"/>
              <a:t>3.</a:t>
            </a:r>
            <a:fld id="{725C4CC7-7418-47DD-9C71-42CD8DB09A45}"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6"/>
          <p:cNvSpPr>
            <a:spLocks noGrp="1"/>
          </p:cNvSpPr>
          <p:nvPr>
            <p:ph type="sldNum" sz="quarter" idx="12"/>
          </p:nvPr>
        </p:nvSpPr>
        <p:spPr/>
        <p:txBody>
          <a:bodyPr/>
          <a:lstStyle>
            <a:lvl1pPr>
              <a:defRPr/>
            </a:lvl1pPr>
          </a:lstStyle>
          <a:p>
            <a:r>
              <a:rPr lang="en-US" altLang="en-US"/>
              <a:t>3.</a:t>
            </a:r>
            <a:fld id="{53AC18DE-82A1-474C-A4B4-B390FFCF3261}"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6"/>
          <p:cNvSpPr>
            <a:spLocks noGrp="1"/>
          </p:cNvSpPr>
          <p:nvPr>
            <p:ph type="sldNum" sz="quarter" idx="12"/>
          </p:nvPr>
        </p:nvSpPr>
        <p:spPr/>
        <p:txBody>
          <a:bodyPr/>
          <a:lstStyle>
            <a:lvl1pPr>
              <a:defRPr/>
            </a:lvl1pPr>
          </a:lstStyle>
          <a:p>
            <a:r>
              <a:rPr lang="en-US" altLang="en-US"/>
              <a:t>3.</a:t>
            </a:r>
            <a:fld id="{A8D9C64C-7533-434A-8B23-5C2BAEF556E0}"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el-GR"/>
          </a:p>
        </p:txBody>
      </p:sp>
      <p:sp>
        <p:nvSpPr>
          <p:cNvPr id="43011"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43012"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301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ltLang="en-US"/>
          </a:p>
        </p:txBody>
      </p:sp>
      <p:sp>
        <p:nvSpPr>
          <p:cNvPr id="43014" name="Rectangle 6"/>
          <p:cNvSpPr>
            <a:spLocks noGrp="1" noChangeArrowheads="1"/>
          </p:cNvSpPr>
          <p:nvPr>
            <p:ph type="ftr" sz="quarter" idx="3"/>
          </p:nvPr>
        </p:nvSpPr>
        <p:spPr bwMode="auto">
          <a:xfrm>
            <a:off x="250825" y="6248400"/>
            <a:ext cx="756126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1"/>
            </a:lvl1pPr>
          </a:lstStyle>
          <a:p>
            <a:r>
              <a:rPr lang="en-US" altLang="en-US"/>
              <a:t>Options, Futures, and Other Derivatives 6</a:t>
            </a:r>
            <a:r>
              <a:rPr lang="en-US" altLang="en-US" baseline="30000"/>
              <a:t>th</a:t>
            </a:r>
            <a:r>
              <a:rPr lang="en-US" altLang="en-US"/>
              <a:t> Edition, Copyright </a:t>
            </a:r>
            <a:r>
              <a:rPr lang="en-US" altLang="en-US">
                <a:cs typeface="Arial" charset="0"/>
              </a:rPr>
              <a:t>© John C. Hull 2005</a:t>
            </a:r>
            <a:endParaRPr lang="en-US" altLang="en-US"/>
          </a:p>
        </p:txBody>
      </p:sp>
      <p:sp>
        <p:nvSpPr>
          <p:cNvPr id="4301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b="1"/>
            </a:lvl1pPr>
          </a:lstStyle>
          <a:p>
            <a:r>
              <a:rPr lang="en-US" altLang="en-US"/>
              <a:t>3.</a:t>
            </a:r>
            <a:fld id="{2B3424B7-8775-41BA-8469-0C7FCC168A94}" type="slidenum">
              <a:rPr lang="en-US" altLang="en-US"/>
              <a:pPr/>
              <a:t>‹#›</a:t>
            </a:fld>
            <a:endParaRPr lang="en-US" altLang="en-US"/>
          </a:p>
        </p:txBody>
      </p:sp>
      <p:grpSp>
        <p:nvGrpSpPr>
          <p:cNvPr id="43016" name="Group 8"/>
          <p:cNvGrpSpPr>
            <a:grpSpLocks/>
          </p:cNvGrpSpPr>
          <p:nvPr/>
        </p:nvGrpSpPr>
        <p:grpSpPr bwMode="auto">
          <a:xfrm>
            <a:off x="8153400" y="152400"/>
            <a:ext cx="792163" cy="1295400"/>
            <a:chOff x="5136" y="960"/>
            <a:chExt cx="528" cy="864"/>
          </a:xfrm>
        </p:grpSpPr>
        <p:sp>
          <p:nvSpPr>
            <p:cNvPr id="43017"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l-GR"/>
            </a:p>
          </p:txBody>
        </p:sp>
        <p:sp>
          <p:nvSpPr>
            <p:cNvPr id="43018"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l-GR"/>
            </a:p>
          </p:txBody>
        </p:sp>
        <p:sp>
          <p:nvSpPr>
            <p:cNvPr id="43019"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l-GR"/>
            </a:p>
          </p:txBody>
        </p:sp>
        <p:sp>
          <p:nvSpPr>
            <p:cNvPr id="43020"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l-GR"/>
            </a:p>
          </p:txBody>
        </p:sp>
        <p:sp>
          <p:nvSpPr>
            <p:cNvPr id="43021"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l-GR"/>
            </a:p>
          </p:txBody>
        </p:sp>
        <p:sp>
          <p:nvSpPr>
            <p:cNvPr id="43022"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l-GR"/>
            </a:p>
          </p:txBody>
        </p:sp>
        <p:sp>
          <p:nvSpPr>
            <p:cNvPr id="43023"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l-GR"/>
            </a:p>
          </p:txBody>
        </p:sp>
        <p:sp>
          <p:nvSpPr>
            <p:cNvPr id="43024"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l-GR"/>
            </a:p>
          </p:txBody>
        </p:sp>
        <p:sp>
          <p:nvSpPr>
            <p:cNvPr id="43025"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l-GR"/>
            </a:p>
          </p:txBody>
        </p:sp>
        <p:sp>
          <p:nvSpPr>
            <p:cNvPr id="43026"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l-GR"/>
            </a:p>
          </p:txBody>
        </p:sp>
        <p:sp>
          <p:nvSpPr>
            <p:cNvPr id="43027"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l-GR"/>
            </a:p>
          </p:txBody>
        </p:sp>
        <p:sp>
          <p:nvSpPr>
            <p:cNvPr id="43028"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l-GR"/>
            </a:p>
          </p:txBody>
        </p:sp>
        <p:sp>
          <p:nvSpPr>
            <p:cNvPr id="43029"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l-GR"/>
            </a:p>
          </p:txBody>
        </p:sp>
        <p:sp>
          <p:nvSpPr>
            <p:cNvPr id="43030"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l-GR"/>
            </a:p>
          </p:txBody>
        </p:sp>
        <p:sp>
          <p:nvSpPr>
            <p:cNvPr id="43031"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l-GR"/>
            </a:p>
          </p:txBody>
        </p:sp>
        <p:sp>
          <p:nvSpPr>
            <p:cNvPr id="43032"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l-GR"/>
            </a:p>
          </p:txBody>
        </p:sp>
        <p:sp>
          <p:nvSpPr>
            <p:cNvPr id="43033"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l-GR"/>
            </a:p>
          </p:txBody>
        </p:sp>
        <p:sp>
          <p:nvSpPr>
            <p:cNvPr id="43034"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l-GR"/>
            </a:p>
          </p:txBody>
        </p:sp>
        <p:sp>
          <p:nvSpPr>
            <p:cNvPr id="43035"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l-GR"/>
            </a:p>
          </p:txBody>
        </p:sp>
        <p:sp>
          <p:nvSpPr>
            <p:cNvPr id="43036"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l-GR"/>
            </a:p>
          </p:txBody>
        </p:sp>
        <p:sp>
          <p:nvSpPr>
            <p:cNvPr id="43037"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l-GR"/>
            </a:p>
          </p:txBody>
        </p:sp>
        <p:sp>
          <p:nvSpPr>
            <p:cNvPr id="43038"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l-GR"/>
            </a:p>
          </p:txBody>
        </p:sp>
        <p:sp>
          <p:nvSpPr>
            <p:cNvPr id="43039"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l-GR"/>
            </a:p>
          </p:txBody>
        </p:sp>
        <p:sp>
          <p:nvSpPr>
            <p:cNvPr id="43040"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l-GR"/>
            </a:p>
          </p:txBody>
        </p:sp>
        <p:sp>
          <p:nvSpPr>
            <p:cNvPr id="43041"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l-GR"/>
            </a:p>
          </p:txBody>
        </p:sp>
        <p:sp>
          <p:nvSpPr>
            <p:cNvPr id="43042"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l-GR"/>
            </a:p>
          </p:txBody>
        </p:sp>
        <p:sp>
          <p:nvSpPr>
            <p:cNvPr id="43043"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l-GR"/>
            </a:p>
          </p:txBody>
        </p:sp>
        <p:sp>
          <p:nvSpPr>
            <p:cNvPr id="43044"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l-GR"/>
            </a:p>
          </p:txBody>
        </p:sp>
        <p:sp>
          <p:nvSpPr>
            <p:cNvPr id="43045"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l-GR"/>
            </a:p>
          </p:txBody>
        </p:sp>
        <p:sp>
          <p:nvSpPr>
            <p:cNvPr id="43046"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l-GR"/>
            </a:p>
          </p:txBody>
        </p:sp>
        <p:sp>
          <p:nvSpPr>
            <p:cNvPr id="43047"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l-GR"/>
            </a:p>
          </p:txBody>
        </p:sp>
      </p:gr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xmlns:p14="http://schemas.microsoft.com/office/powerpoint/2010/main" id="1" dur="indefinite" restart="never" nodeType="tmRoot"/>
      </p:par>
    </p:tnLst>
  </p:timing>
  <p:hf hdr="0" dt="0"/>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Times New Roman" pitchFamily="18" charset="0"/>
        </a:defRPr>
      </a:lvl2pPr>
      <a:lvl3pPr algn="l" rtl="0" fontAlgn="base">
        <a:spcBef>
          <a:spcPct val="0"/>
        </a:spcBef>
        <a:spcAft>
          <a:spcPct val="0"/>
        </a:spcAft>
        <a:defRPr sz="3900" b="1">
          <a:solidFill>
            <a:schemeClr val="tx2"/>
          </a:solidFill>
          <a:latin typeface="Times New Roman" pitchFamily="18" charset="0"/>
        </a:defRPr>
      </a:lvl3pPr>
      <a:lvl4pPr algn="l" rtl="0" fontAlgn="base">
        <a:spcBef>
          <a:spcPct val="0"/>
        </a:spcBef>
        <a:spcAft>
          <a:spcPct val="0"/>
        </a:spcAft>
        <a:defRPr sz="3900" b="1">
          <a:solidFill>
            <a:schemeClr val="tx2"/>
          </a:solidFill>
          <a:latin typeface="Times New Roman" pitchFamily="18" charset="0"/>
        </a:defRPr>
      </a:lvl4pPr>
      <a:lvl5pPr algn="l" rtl="0" fontAlgn="base">
        <a:spcBef>
          <a:spcPct val="0"/>
        </a:spcBef>
        <a:spcAft>
          <a:spcPct val="0"/>
        </a:spcAft>
        <a:defRPr sz="3900" b="1">
          <a:solidFill>
            <a:schemeClr val="tx2"/>
          </a:solidFill>
          <a:latin typeface="Times New Roman" pitchFamily="18" charset="0"/>
        </a:defRPr>
      </a:lvl5pPr>
      <a:lvl6pPr marL="457200" algn="l" rtl="0" fontAlgn="base">
        <a:spcBef>
          <a:spcPct val="0"/>
        </a:spcBef>
        <a:spcAft>
          <a:spcPct val="0"/>
        </a:spcAft>
        <a:defRPr sz="3900" b="1">
          <a:solidFill>
            <a:schemeClr val="tx2"/>
          </a:solidFill>
          <a:latin typeface="Times New Roman" pitchFamily="18" charset="0"/>
        </a:defRPr>
      </a:lvl6pPr>
      <a:lvl7pPr marL="914400" algn="l" rtl="0" fontAlgn="base">
        <a:spcBef>
          <a:spcPct val="0"/>
        </a:spcBef>
        <a:spcAft>
          <a:spcPct val="0"/>
        </a:spcAft>
        <a:defRPr sz="3900" b="1">
          <a:solidFill>
            <a:schemeClr val="tx2"/>
          </a:solidFill>
          <a:latin typeface="Times New Roman" pitchFamily="18" charset="0"/>
        </a:defRPr>
      </a:lvl7pPr>
      <a:lvl8pPr marL="1371600" algn="l" rtl="0" fontAlgn="base">
        <a:spcBef>
          <a:spcPct val="0"/>
        </a:spcBef>
        <a:spcAft>
          <a:spcPct val="0"/>
        </a:spcAft>
        <a:defRPr sz="3900" b="1">
          <a:solidFill>
            <a:schemeClr val="tx2"/>
          </a:solidFill>
          <a:latin typeface="Times New Roman" pitchFamily="18" charset="0"/>
        </a:defRPr>
      </a:lvl8pPr>
      <a:lvl9pPr marL="1828800" algn="l" rtl="0" fontAlgn="base">
        <a:spcBef>
          <a:spcPct val="0"/>
        </a:spcBef>
        <a:spcAft>
          <a:spcPct val="0"/>
        </a:spcAft>
        <a:defRPr sz="3900" b="1">
          <a:solidFill>
            <a:schemeClr val="tx2"/>
          </a:solidFill>
          <a:latin typeface="Times New Roman" pitchFamily="18"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32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8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4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4" Type="http://schemas.openxmlformats.org/officeDocument/2006/relationships/oleObject" Target="../embeddings/oleObject1.bin"/><Relationship Id="rId5"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oleObject" Target="../embeddings/oleObject2.bin"/><Relationship Id="rId5" Type="http://schemas.openxmlformats.org/officeDocument/2006/relationships/image" Target="../media/image2.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oleObject" Target="../embeddings/oleObject3.bin"/><Relationship Id="rId5" Type="http://schemas.openxmlformats.org/officeDocument/2006/relationships/image" Target="../media/image3.wmf"/><Relationship Id="rId6" Type="http://schemas.openxmlformats.org/officeDocument/2006/relationships/oleObject" Target="../embeddings/oleObject4.bin"/><Relationship Id="rId7" Type="http://schemas.openxmlformats.org/officeDocument/2006/relationships/image" Target="../media/image4.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oleObject" Target="../embeddings/oleObject5.bin"/><Relationship Id="rId5" Type="http://schemas.openxmlformats.org/officeDocument/2006/relationships/image" Target="../media/image5.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3"/>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p>
        </p:txBody>
      </p:sp>
      <p:sp>
        <p:nvSpPr>
          <p:cNvPr id="5" name="Rectangle 7"/>
          <p:cNvSpPr>
            <a:spLocks noGrp="1" noChangeArrowheads="1"/>
          </p:cNvSpPr>
          <p:nvPr>
            <p:ph type="sldNum" sz="quarter" idx="4"/>
          </p:nvPr>
        </p:nvSpPr>
        <p:spPr/>
        <p:txBody>
          <a:bodyPr/>
          <a:lstStyle/>
          <a:p>
            <a:r>
              <a:rPr lang="en-US" altLang="en-US"/>
              <a:t>3.</a:t>
            </a:r>
            <a:fld id="{8D96C5A6-7BA3-489A-940E-4249C85146D9}" type="slidenum">
              <a:rPr lang="en-US" altLang="en-US"/>
              <a:pPr/>
              <a:t>1</a:t>
            </a:fld>
            <a:endParaRPr lang="en-US" altLang="en-US"/>
          </a:p>
        </p:txBody>
      </p:sp>
      <p:sp>
        <p:nvSpPr>
          <p:cNvPr id="46084" name="Rectangle 4"/>
          <p:cNvSpPr>
            <a:spLocks noGrp="1" noChangeArrowheads="1"/>
          </p:cNvSpPr>
          <p:nvPr>
            <p:ph type="ctrTitle"/>
          </p:nvPr>
        </p:nvSpPr>
        <p:spPr/>
        <p:txBody>
          <a:bodyPr/>
          <a:lstStyle/>
          <a:p>
            <a:r>
              <a:rPr lang="en-US"/>
              <a:t>Hedging Strategies Using Futures</a:t>
            </a:r>
          </a:p>
        </p:txBody>
      </p:sp>
      <p:sp>
        <p:nvSpPr>
          <p:cNvPr id="46085" name="Rectangle 5"/>
          <p:cNvSpPr>
            <a:spLocks noGrp="1" noChangeArrowheads="1"/>
          </p:cNvSpPr>
          <p:nvPr>
            <p:ph type="subTitle" idx="1"/>
          </p:nvPr>
        </p:nvSpPr>
        <p:spPr/>
        <p:txBody>
          <a:bodyPr/>
          <a:lstStyle/>
          <a:p>
            <a:r>
              <a:rPr lang="en-US"/>
              <a:t>Chapter 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44E6E720-100B-437F-A464-04C0B0A2EDD3}" type="slidenum">
              <a:rPr lang="en-US" altLang="en-US"/>
              <a:pPr/>
              <a:t>10</a:t>
            </a:fld>
            <a:endParaRPr lang="en-US" altLang="en-US"/>
          </a:p>
        </p:txBody>
      </p:sp>
      <p:sp>
        <p:nvSpPr>
          <p:cNvPr id="8194" name="Rectangle 2"/>
          <p:cNvSpPr>
            <a:spLocks noGrp="1" noChangeArrowheads="1"/>
          </p:cNvSpPr>
          <p:nvPr>
            <p:ph type="title"/>
          </p:nvPr>
        </p:nvSpPr>
        <p:spPr>
          <a:noFill/>
          <a:ln/>
        </p:spPr>
        <p:txBody>
          <a:bodyPr lIns="90488" tIns="44450" rIns="90488" bIns="44450" anchor="ctr"/>
          <a:lstStyle/>
          <a:p>
            <a:r>
              <a:rPr lang="en-US"/>
              <a:t>Arguments against Hedging</a:t>
            </a:r>
          </a:p>
        </p:txBody>
      </p:sp>
      <p:sp>
        <p:nvSpPr>
          <p:cNvPr id="8195" name="Rectangle 3"/>
          <p:cNvSpPr>
            <a:spLocks noGrp="1" noChangeArrowheads="1"/>
          </p:cNvSpPr>
          <p:nvPr>
            <p:ph type="body" idx="1"/>
          </p:nvPr>
        </p:nvSpPr>
        <p:spPr>
          <a:noFill/>
          <a:ln/>
        </p:spPr>
        <p:txBody>
          <a:bodyPr lIns="90488" tIns="44450" rIns="90488" bIns="44450"/>
          <a:lstStyle/>
          <a:p>
            <a:r>
              <a:rPr lang="en-US"/>
              <a:t>Shareholders are usually well diversified and can make their own hedging decisions</a:t>
            </a:r>
          </a:p>
          <a:p>
            <a:r>
              <a:rPr lang="en-US"/>
              <a:t>It may increase risk to hedge when competitors do not</a:t>
            </a:r>
          </a:p>
          <a:p>
            <a:r>
              <a:rPr lang="en-US"/>
              <a:t>Explaining a situation where there is a loss on the hedge and a gain on the underlying can be difficult</a:t>
            </a:r>
          </a:p>
        </p:txBody>
      </p:sp>
    </p:spTree>
  </p:cSld>
  <p:clrMapOvr>
    <a:masterClrMapping/>
  </p:clrMapOvr>
  <p:transition xmlns:p14="http://schemas.microsoft.com/office/powerpoint/2010/mai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0B880AD6-AF04-442F-9863-43887DB1F1D5}" type="slidenum">
              <a:rPr lang="en-US" altLang="en-US"/>
              <a:pPr/>
              <a:t>11</a:t>
            </a:fld>
            <a:endParaRPr lang="en-US" altLang="en-US"/>
          </a:p>
        </p:txBody>
      </p:sp>
      <p:sp>
        <p:nvSpPr>
          <p:cNvPr id="10242" name="Rectangle 2"/>
          <p:cNvSpPr>
            <a:spLocks noGrp="1" noChangeArrowheads="1"/>
          </p:cNvSpPr>
          <p:nvPr>
            <p:ph type="title"/>
          </p:nvPr>
        </p:nvSpPr>
        <p:spPr>
          <a:noFill/>
          <a:ln/>
        </p:spPr>
        <p:txBody>
          <a:bodyPr lIns="90488" tIns="44450" rIns="90488" bIns="44450" anchor="ctr"/>
          <a:lstStyle/>
          <a:p>
            <a:r>
              <a:rPr lang="en-US"/>
              <a:t>Basis Risk</a:t>
            </a:r>
          </a:p>
        </p:txBody>
      </p:sp>
      <p:sp>
        <p:nvSpPr>
          <p:cNvPr id="10243" name="Rectangle 3"/>
          <p:cNvSpPr>
            <a:spLocks noGrp="1" noChangeArrowheads="1"/>
          </p:cNvSpPr>
          <p:nvPr>
            <p:ph type="body" idx="1"/>
          </p:nvPr>
        </p:nvSpPr>
        <p:spPr>
          <a:xfrm>
            <a:off x="0" y="1295400"/>
            <a:ext cx="9144000" cy="4835525"/>
          </a:xfrm>
          <a:noFill/>
          <a:ln/>
        </p:spPr>
        <p:txBody>
          <a:bodyPr lIns="90488" tIns="44450" rIns="90488" bIns="44450"/>
          <a:lstStyle/>
          <a:p>
            <a:pPr marL="609600" indent="-609600">
              <a:buFont typeface="Wingdings" pitchFamily="2" charset="2"/>
              <a:buNone/>
            </a:pPr>
            <a:r>
              <a:rPr lang="en-US"/>
              <a:t>In practice, hedging is often not quite as straightforward:</a:t>
            </a:r>
          </a:p>
          <a:p>
            <a:pPr marL="609600" indent="-609600">
              <a:buFont typeface="Wingdings" pitchFamily="2" charset="2"/>
              <a:buAutoNum type="arabicPeriod"/>
            </a:pPr>
            <a:r>
              <a:rPr lang="en-US"/>
              <a:t>The asset whose price is to be hedged may not be exactly the same as the asset underlying the futures contract</a:t>
            </a:r>
          </a:p>
          <a:p>
            <a:pPr marL="609600" indent="-609600">
              <a:buFont typeface="Wingdings" pitchFamily="2" charset="2"/>
              <a:buAutoNum type="arabicPeriod"/>
            </a:pPr>
            <a:r>
              <a:rPr lang="en-US"/>
              <a:t>The hedger may be uncertain as to the exact date when the asset will be bought or sold</a:t>
            </a:r>
          </a:p>
          <a:p>
            <a:pPr marL="609600" indent="-609600">
              <a:buFont typeface="Wingdings" pitchFamily="2" charset="2"/>
              <a:buAutoNum type="arabicPeriod"/>
            </a:pPr>
            <a:r>
              <a:rPr lang="en-US"/>
              <a:t>The hedge may require the futures contract to be closed out before its delivery month</a:t>
            </a:r>
          </a:p>
        </p:txBody>
      </p:sp>
    </p:spTree>
  </p:cSld>
  <p:clrMapOvr>
    <a:masterClrMapping/>
  </p:clrMapOvr>
  <p:transition xmlns:p14="http://schemas.microsoft.com/office/powerpoint/2010/mai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BE785060-6123-47D4-B6F4-BE831972B80E}" type="slidenum">
              <a:rPr lang="en-US" altLang="en-US"/>
              <a:pPr/>
              <a:t>12</a:t>
            </a:fld>
            <a:endParaRPr lang="en-US" altLang="en-US"/>
          </a:p>
        </p:txBody>
      </p:sp>
      <p:sp>
        <p:nvSpPr>
          <p:cNvPr id="66562" name="Rectangle 2"/>
          <p:cNvSpPr>
            <a:spLocks noGrp="1" noChangeArrowheads="1"/>
          </p:cNvSpPr>
          <p:nvPr>
            <p:ph type="title"/>
          </p:nvPr>
        </p:nvSpPr>
        <p:spPr>
          <a:noFill/>
          <a:ln/>
        </p:spPr>
        <p:txBody>
          <a:bodyPr lIns="90488" tIns="44450" rIns="90488" bIns="44450" anchor="ctr"/>
          <a:lstStyle/>
          <a:p>
            <a:r>
              <a:rPr lang="en-US"/>
              <a:t>Basis Risk</a:t>
            </a:r>
          </a:p>
        </p:txBody>
      </p:sp>
      <p:sp>
        <p:nvSpPr>
          <p:cNvPr id="66563" name="Rectangle 3"/>
          <p:cNvSpPr>
            <a:spLocks noGrp="1" noChangeArrowheads="1"/>
          </p:cNvSpPr>
          <p:nvPr>
            <p:ph type="body" idx="1"/>
          </p:nvPr>
        </p:nvSpPr>
        <p:spPr>
          <a:xfrm>
            <a:off x="762000" y="1447800"/>
            <a:ext cx="7543800" cy="4683125"/>
          </a:xfrm>
          <a:noFill/>
          <a:ln/>
        </p:spPr>
        <p:txBody>
          <a:bodyPr lIns="90488" tIns="44450" rIns="90488" bIns="44450"/>
          <a:lstStyle/>
          <a:p>
            <a:r>
              <a:rPr lang="en-US"/>
              <a:t>Basis is the difference between spot &amp; futures</a:t>
            </a:r>
          </a:p>
          <a:p>
            <a:pPr>
              <a:buFont typeface="Wingdings" pitchFamily="2" charset="2"/>
              <a:buNone/>
            </a:pPr>
            <a:r>
              <a:rPr lang="en-US"/>
              <a:t>Basis =Spot price of asset to be hedged-</a:t>
            </a:r>
          </a:p>
          <a:p>
            <a:pPr>
              <a:buFont typeface="Wingdings" pitchFamily="2" charset="2"/>
              <a:buNone/>
            </a:pPr>
            <a:r>
              <a:rPr lang="en-US"/>
              <a:t>            Futures price of contract used     </a:t>
            </a:r>
          </a:p>
          <a:p>
            <a:r>
              <a:rPr lang="en-US"/>
              <a:t>Basis risk arises because of the uncertainty about the basis when the hedge is closed out</a:t>
            </a:r>
          </a:p>
        </p:txBody>
      </p:sp>
    </p:spTree>
  </p:cSld>
  <p:clrMapOvr>
    <a:masterClrMapping/>
  </p:clrMapOvr>
  <p:transition xmlns:p14="http://schemas.microsoft.com/office/powerpoint/2010/mai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24" name="Slide Number Placeholder 5"/>
          <p:cNvSpPr>
            <a:spLocks noGrp="1"/>
          </p:cNvSpPr>
          <p:nvPr>
            <p:ph type="sldNum" sz="quarter" idx="12"/>
          </p:nvPr>
        </p:nvSpPr>
        <p:spPr/>
        <p:txBody>
          <a:bodyPr/>
          <a:lstStyle/>
          <a:p>
            <a:r>
              <a:rPr lang="en-US" altLang="en-US"/>
              <a:t>3.</a:t>
            </a:r>
            <a:fld id="{A3585DBA-2289-4BBD-9626-05329CB71405}" type="slidenum">
              <a:rPr lang="en-US" altLang="en-US"/>
              <a:pPr/>
              <a:t>13</a:t>
            </a:fld>
            <a:endParaRPr lang="en-US" altLang="en-US"/>
          </a:p>
        </p:txBody>
      </p:sp>
      <p:sp>
        <p:nvSpPr>
          <p:cNvPr id="68610" name="Rectangle 2"/>
          <p:cNvSpPr>
            <a:spLocks noGrp="1" noChangeArrowheads="1"/>
          </p:cNvSpPr>
          <p:nvPr>
            <p:ph type="title"/>
          </p:nvPr>
        </p:nvSpPr>
        <p:spPr>
          <a:noFill/>
          <a:ln/>
        </p:spPr>
        <p:txBody>
          <a:bodyPr lIns="90488" tIns="44450" rIns="90488" bIns="44450" anchor="ctr"/>
          <a:lstStyle/>
          <a:p>
            <a:r>
              <a:rPr lang="en-US"/>
              <a:t>Variation of basis over time</a:t>
            </a:r>
            <a:br>
              <a:rPr lang="en-US"/>
            </a:br>
            <a:endParaRPr lang="en-US" sz="2400"/>
          </a:p>
        </p:txBody>
      </p:sp>
      <p:sp>
        <p:nvSpPr>
          <p:cNvPr id="68611" name="Rectangle 3"/>
          <p:cNvSpPr>
            <a:spLocks noGrp="1" noChangeArrowheads="1"/>
          </p:cNvSpPr>
          <p:nvPr>
            <p:ph type="body" idx="1"/>
          </p:nvPr>
        </p:nvSpPr>
        <p:spPr>
          <a:xfrm>
            <a:off x="304800" y="1828800"/>
            <a:ext cx="8229600" cy="4411663"/>
          </a:xfrm>
          <a:noFill/>
          <a:ln/>
        </p:spPr>
        <p:txBody>
          <a:bodyPr lIns="90488" tIns="44450" rIns="90488" bIns="44450"/>
          <a:lstStyle/>
          <a:p>
            <a:pPr>
              <a:buFont typeface="Wingdings" pitchFamily="2" charset="2"/>
              <a:buNone/>
            </a:pPr>
            <a:r>
              <a:rPr lang="en-US"/>
              <a:t> </a:t>
            </a:r>
          </a:p>
        </p:txBody>
      </p:sp>
      <p:sp>
        <p:nvSpPr>
          <p:cNvPr id="68612" name="Line 4"/>
          <p:cNvSpPr>
            <a:spLocks noChangeShapeType="1"/>
          </p:cNvSpPr>
          <p:nvPr/>
        </p:nvSpPr>
        <p:spPr bwMode="auto">
          <a:xfrm>
            <a:off x="2667000" y="2590800"/>
            <a:ext cx="1588" cy="3044825"/>
          </a:xfrm>
          <a:prstGeom prst="line">
            <a:avLst/>
          </a:prstGeom>
          <a:noFill/>
          <a:ln w="12700">
            <a:solidFill>
              <a:schemeClr val="tx1"/>
            </a:solidFill>
            <a:round/>
            <a:headEnd type="triangle" w="med" len="med"/>
            <a:tailEnd/>
          </a:ln>
          <a:effectLst/>
        </p:spPr>
        <p:txBody>
          <a:bodyPr/>
          <a:lstStyle/>
          <a:p>
            <a:endParaRPr lang="el-GR"/>
          </a:p>
        </p:txBody>
      </p:sp>
      <p:sp>
        <p:nvSpPr>
          <p:cNvPr id="68613" name="Line 5"/>
          <p:cNvSpPr>
            <a:spLocks noChangeShapeType="1"/>
          </p:cNvSpPr>
          <p:nvPr/>
        </p:nvSpPr>
        <p:spPr bwMode="auto">
          <a:xfrm>
            <a:off x="2667000" y="5638800"/>
            <a:ext cx="3679825" cy="1588"/>
          </a:xfrm>
          <a:prstGeom prst="line">
            <a:avLst/>
          </a:prstGeom>
          <a:noFill/>
          <a:ln w="12700">
            <a:solidFill>
              <a:schemeClr val="tx1"/>
            </a:solidFill>
            <a:round/>
            <a:headEnd/>
            <a:tailEnd type="triangle" w="med" len="med"/>
          </a:ln>
          <a:effectLst/>
        </p:spPr>
        <p:txBody>
          <a:bodyPr/>
          <a:lstStyle/>
          <a:p>
            <a:endParaRPr lang="el-GR"/>
          </a:p>
        </p:txBody>
      </p:sp>
      <p:sp>
        <p:nvSpPr>
          <p:cNvPr id="68614" name="Rectangle 6"/>
          <p:cNvSpPr>
            <a:spLocks noChangeArrowheads="1"/>
          </p:cNvSpPr>
          <p:nvPr/>
        </p:nvSpPr>
        <p:spPr bwMode="auto">
          <a:xfrm>
            <a:off x="5514975" y="5235575"/>
            <a:ext cx="688975" cy="363538"/>
          </a:xfrm>
          <a:prstGeom prst="rect">
            <a:avLst/>
          </a:prstGeom>
          <a:noFill/>
          <a:ln w="12700">
            <a:noFill/>
            <a:miter lim="800000"/>
            <a:headEnd/>
            <a:tailEnd/>
          </a:ln>
          <a:effectLst/>
        </p:spPr>
        <p:txBody>
          <a:bodyPr wrap="none" lIns="90488" tIns="44450" rIns="90488" bIns="44450">
            <a:spAutoFit/>
          </a:bodyPr>
          <a:lstStyle/>
          <a:p>
            <a:pPr eaLnBrk="0" hangingPunct="0"/>
            <a:r>
              <a:rPr lang="en-US"/>
              <a:t>Time</a:t>
            </a:r>
          </a:p>
        </p:txBody>
      </p:sp>
      <p:grpSp>
        <p:nvGrpSpPr>
          <p:cNvPr id="68615" name="Group 7"/>
          <p:cNvGrpSpPr>
            <a:grpSpLocks/>
          </p:cNvGrpSpPr>
          <p:nvPr/>
        </p:nvGrpSpPr>
        <p:grpSpPr bwMode="auto">
          <a:xfrm>
            <a:off x="2998788" y="3278188"/>
            <a:ext cx="2716212" cy="1563687"/>
            <a:chOff x="625" y="2041"/>
            <a:chExt cx="1666" cy="987"/>
          </a:xfrm>
        </p:grpSpPr>
        <p:grpSp>
          <p:nvGrpSpPr>
            <p:cNvPr id="68616" name="Group 8"/>
            <p:cNvGrpSpPr>
              <a:grpSpLocks/>
            </p:cNvGrpSpPr>
            <p:nvPr/>
          </p:nvGrpSpPr>
          <p:grpSpPr bwMode="auto">
            <a:xfrm>
              <a:off x="766" y="2041"/>
              <a:ext cx="1521" cy="680"/>
              <a:chOff x="766" y="2041"/>
              <a:chExt cx="1521" cy="680"/>
            </a:xfrm>
          </p:grpSpPr>
          <p:sp>
            <p:nvSpPr>
              <p:cNvPr id="68617" name="Arc 9"/>
              <p:cNvSpPr>
                <a:spLocks/>
              </p:cNvSpPr>
              <p:nvPr/>
            </p:nvSpPr>
            <p:spPr bwMode="auto">
              <a:xfrm rot="18780000">
                <a:off x="766" y="2041"/>
                <a:ext cx="672" cy="67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cap="rnd">
                <a:solidFill>
                  <a:schemeClr val="tx1"/>
                </a:solidFill>
                <a:round/>
                <a:headEnd/>
                <a:tailEnd/>
              </a:ln>
              <a:effectLst/>
            </p:spPr>
            <p:txBody>
              <a:bodyPr/>
              <a:lstStyle/>
              <a:p>
                <a:endParaRPr lang="el-GR"/>
              </a:p>
            </p:txBody>
          </p:sp>
          <p:sp>
            <p:nvSpPr>
              <p:cNvPr id="68618" name="Arc 10"/>
              <p:cNvSpPr>
                <a:spLocks/>
              </p:cNvSpPr>
              <p:nvPr/>
            </p:nvSpPr>
            <p:spPr bwMode="auto">
              <a:xfrm rot="2820000">
                <a:off x="1759" y="2193"/>
                <a:ext cx="528" cy="528"/>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chemeClr val="tx1"/>
                </a:solidFill>
                <a:round/>
                <a:headEnd/>
                <a:tailEnd/>
              </a:ln>
              <a:effectLst/>
            </p:spPr>
            <p:txBody>
              <a:bodyPr/>
              <a:lstStyle/>
              <a:p>
                <a:endParaRPr lang="el-GR"/>
              </a:p>
            </p:txBody>
          </p:sp>
          <p:sp>
            <p:nvSpPr>
              <p:cNvPr id="68619" name="Line 11"/>
              <p:cNvSpPr>
                <a:spLocks noChangeShapeType="1"/>
              </p:cNvSpPr>
              <p:nvPr/>
            </p:nvSpPr>
            <p:spPr bwMode="auto">
              <a:xfrm>
                <a:off x="1579" y="2364"/>
                <a:ext cx="75" cy="78"/>
              </a:xfrm>
              <a:prstGeom prst="line">
                <a:avLst/>
              </a:prstGeom>
              <a:noFill/>
              <a:ln w="25400">
                <a:solidFill>
                  <a:schemeClr val="tx1"/>
                </a:solidFill>
                <a:round/>
                <a:headEnd/>
                <a:tailEnd/>
              </a:ln>
              <a:effectLst/>
            </p:spPr>
            <p:txBody>
              <a:bodyPr/>
              <a:lstStyle/>
              <a:p>
                <a:endParaRPr lang="el-GR"/>
              </a:p>
            </p:txBody>
          </p:sp>
        </p:grpSp>
        <p:grpSp>
          <p:nvGrpSpPr>
            <p:cNvPr id="68620" name="Group 12"/>
            <p:cNvGrpSpPr>
              <a:grpSpLocks/>
            </p:cNvGrpSpPr>
            <p:nvPr/>
          </p:nvGrpSpPr>
          <p:grpSpPr bwMode="auto">
            <a:xfrm>
              <a:off x="778" y="2283"/>
              <a:ext cx="1513" cy="745"/>
              <a:chOff x="778" y="2283"/>
              <a:chExt cx="1513" cy="745"/>
            </a:xfrm>
          </p:grpSpPr>
          <p:sp>
            <p:nvSpPr>
              <p:cNvPr id="68621" name="Arc 13"/>
              <p:cNvSpPr>
                <a:spLocks/>
              </p:cNvSpPr>
              <p:nvPr/>
            </p:nvSpPr>
            <p:spPr bwMode="auto">
              <a:xfrm rot="17940000">
                <a:off x="778" y="2356"/>
                <a:ext cx="672" cy="67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cap="rnd">
                <a:solidFill>
                  <a:schemeClr val="tx1"/>
                </a:solidFill>
                <a:round/>
                <a:headEnd/>
                <a:tailEnd/>
              </a:ln>
              <a:effectLst/>
            </p:spPr>
            <p:txBody>
              <a:bodyPr/>
              <a:lstStyle/>
              <a:p>
                <a:endParaRPr lang="el-GR"/>
              </a:p>
            </p:txBody>
          </p:sp>
          <p:sp>
            <p:nvSpPr>
              <p:cNvPr id="68622" name="Arc 14"/>
              <p:cNvSpPr>
                <a:spLocks/>
              </p:cNvSpPr>
              <p:nvPr/>
            </p:nvSpPr>
            <p:spPr bwMode="auto">
              <a:xfrm rot="1980000">
                <a:off x="1763" y="2283"/>
                <a:ext cx="528" cy="528"/>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chemeClr val="tx1"/>
                </a:solidFill>
                <a:round/>
                <a:headEnd/>
                <a:tailEnd/>
              </a:ln>
              <a:effectLst/>
            </p:spPr>
            <p:txBody>
              <a:bodyPr/>
              <a:lstStyle/>
              <a:p>
                <a:endParaRPr lang="el-GR"/>
              </a:p>
            </p:txBody>
          </p:sp>
          <p:sp>
            <p:nvSpPr>
              <p:cNvPr id="68623" name="Line 15"/>
              <p:cNvSpPr>
                <a:spLocks noChangeShapeType="1"/>
              </p:cNvSpPr>
              <p:nvPr/>
            </p:nvSpPr>
            <p:spPr bwMode="auto">
              <a:xfrm>
                <a:off x="1573" y="2563"/>
                <a:ext cx="92" cy="58"/>
              </a:xfrm>
              <a:prstGeom prst="line">
                <a:avLst/>
              </a:prstGeom>
              <a:noFill/>
              <a:ln w="25400">
                <a:solidFill>
                  <a:schemeClr val="tx1"/>
                </a:solidFill>
                <a:round/>
                <a:headEnd/>
                <a:tailEnd/>
              </a:ln>
              <a:effectLst/>
            </p:spPr>
            <p:txBody>
              <a:bodyPr/>
              <a:lstStyle/>
              <a:p>
                <a:endParaRPr lang="el-GR"/>
              </a:p>
            </p:txBody>
          </p:sp>
        </p:grpSp>
        <p:sp>
          <p:nvSpPr>
            <p:cNvPr id="68624" name="Line 16"/>
            <p:cNvSpPr>
              <a:spLocks noChangeShapeType="1"/>
            </p:cNvSpPr>
            <p:nvPr/>
          </p:nvSpPr>
          <p:spPr bwMode="auto">
            <a:xfrm flipH="1">
              <a:off x="625" y="2826"/>
              <a:ext cx="39" cy="63"/>
            </a:xfrm>
            <a:prstGeom prst="line">
              <a:avLst/>
            </a:prstGeom>
            <a:noFill/>
            <a:ln w="25400">
              <a:solidFill>
                <a:schemeClr val="tx1"/>
              </a:solidFill>
              <a:round/>
              <a:headEnd/>
              <a:tailEnd/>
            </a:ln>
            <a:effectLst/>
          </p:spPr>
          <p:txBody>
            <a:bodyPr/>
            <a:lstStyle/>
            <a:p>
              <a:endParaRPr lang="el-GR"/>
            </a:p>
          </p:txBody>
        </p:sp>
      </p:grpSp>
      <p:sp>
        <p:nvSpPr>
          <p:cNvPr id="68625" name="Rectangle 17"/>
          <p:cNvSpPr>
            <a:spLocks noChangeArrowheads="1"/>
          </p:cNvSpPr>
          <p:nvPr/>
        </p:nvSpPr>
        <p:spPr bwMode="auto">
          <a:xfrm>
            <a:off x="3505200" y="4138613"/>
            <a:ext cx="1143000" cy="698500"/>
          </a:xfrm>
          <a:prstGeom prst="rect">
            <a:avLst/>
          </a:prstGeom>
          <a:noFill/>
          <a:ln w="12700">
            <a:noFill/>
            <a:miter lim="800000"/>
            <a:headEnd/>
            <a:tailEnd/>
          </a:ln>
          <a:effectLst/>
        </p:spPr>
        <p:txBody>
          <a:bodyPr lIns="90488" tIns="44450" rIns="90488" bIns="44450">
            <a:spAutoFit/>
          </a:bodyPr>
          <a:lstStyle/>
          <a:p>
            <a:pPr algn="ctr" eaLnBrk="0" hangingPunct="0"/>
            <a:r>
              <a:rPr lang="en-US" sz="2000"/>
              <a:t>Spot </a:t>
            </a:r>
          </a:p>
          <a:p>
            <a:pPr algn="ctr" eaLnBrk="0" hangingPunct="0"/>
            <a:r>
              <a:rPr lang="en-US" sz="2000"/>
              <a:t>Price</a:t>
            </a:r>
          </a:p>
        </p:txBody>
      </p:sp>
      <p:sp>
        <p:nvSpPr>
          <p:cNvPr id="68626" name="Rectangle 18"/>
          <p:cNvSpPr>
            <a:spLocks noChangeArrowheads="1"/>
          </p:cNvSpPr>
          <p:nvPr/>
        </p:nvSpPr>
        <p:spPr bwMode="auto">
          <a:xfrm>
            <a:off x="3048000" y="2743200"/>
            <a:ext cx="3292475" cy="641350"/>
          </a:xfrm>
          <a:prstGeom prst="rect">
            <a:avLst/>
          </a:prstGeom>
          <a:noFill/>
          <a:ln w="12700">
            <a:noFill/>
            <a:miter lim="800000"/>
            <a:headEnd type="none" w="sm" len="sm"/>
            <a:tailEnd type="none" w="sm" len="sm"/>
          </a:ln>
          <a:effectLst/>
        </p:spPr>
        <p:txBody>
          <a:bodyPr lIns="92075" tIns="46038" rIns="92075" bIns="46038">
            <a:spAutoFit/>
          </a:bodyPr>
          <a:lstStyle/>
          <a:p>
            <a:r>
              <a:rPr lang="en-US"/>
              <a:t>Futures</a:t>
            </a:r>
          </a:p>
          <a:p>
            <a:r>
              <a:rPr lang="en-US"/>
              <a:t>Price</a:t>
            </a:r>
          </a:p>
        </p:txBody>
      </p:sp>
      <p:sp>
        <p:nvSpPr>
          <p:cNvPr id="68627" name="Line 19"/>
          <p:cNvSpPr>
            <a:spLocks noChangeShapeType="1"/>
          </p:cNvSpPr>
          <p:nvPr/>
        </p:nvSpPr>
        <p:spPr bwMode="auto">
          <a:xfrm flipV="1">
            <a:off x="3352800" y="5562600"/>
            <a:ext cx="0" cy="76200"/>
          </a:xfrm>
          <a:prstGeom prst="line">
            <a:avLst/>
          </a:prstGeom>
          <a:noFill/>
          <a:ln w="12700">
            <a:solidFill>
              <a:schemeClr val="tx1"/>
            </a:solidFill>
            <a:round/>
            <a:headEnd type="none" w="sm" len="sm"/>
            <a:tailEnd type="none" w="sm" len="sm"/>
          </a:ln>
          <a:effectLst/>
        </p:spPr>
        <p:txBody>
          <a:bodyPr wrap="none" lIns="92075" tIns="46038" rIns="92075" bIns="46038">
            <a:spAutoFit/>
          </a:bodyPr>
          <a:lstStyle/>
          <a:p>
            <a:endParaRPr lang="el-GR"/>
          </a:p>
        </p:txBody>
      </p:sp>
      <p:sp>
        <p:nvSpPr>
          <p:cNvPr id="68628" name="Line 20"/>
          <p:cNvSpPr>
            <a:spLocks noChangeShapeType="1"/>
          </p:cNvSpPr>
          <p:nvPr/>
        </p:nvSpPr>
        <p:spPr bwMode="auto">
          <a:xfrm flipV="1">
            <a:off x="5029200" y="5562600"/>
            <a:ext cx="0" cy="76200"/>
          </a:xfrm>
          <a:prstGeom prst="line">
            <a:avLst/>
          </a:prstGeom>
          <a:noFill/>
          <a:ln w="12700">
            <a:solidFill>
              <a:schemeClr val="tx1"/>
            </a:solidFill>
            <a:round/>
            <a:headEnd type="none" w="sm" len="sm"/>
            <a:tailEnd type="none" w="sm" len="sm"/>
          </a:ln>
          <a:effectLst/>
        </p:spPr>
        <p:txBody>
          <a:bodyPr wrap="none" lIns="92075" tIns="46038" rIns="92075" bIns="46038">
            <a:spAutoFit/>
          </a:bodyPr>
          <a:lstStyle/>
          <a:p>
            <a:endParaRPr lang="el-GR"/>
          </a:p>
        </p:txBody>
      </p:sp>
      <p:sp>
        <p:nvSpPr>
          <p:cNvPr id="68629" name="Text Box 21"/>
          <p:cNvSpPr txBox="1">
            <a:spLocks noChangeArrowheads="1"/>
          </p:cNvSpPr>
          <p:nvPr/>
        </p:nvSpPr>
        <p:spPr bwMode="auto">
          <a:xfrm>
            <a:off x="3276600" y="5715000"/>
            <a:ext cx="381000" cy="366713"/>
          </a:xfrm>
          <a:prstGeom prst="rect">
            <a:avLst/>
          </a:prstGeom>
          <a:noFill/>
          <a:ln w="12700">
            <a:noFill/>
            <a:miter lim="800000"/>
            <a:headEnd type="none" w="sm" len="sm"/>
            <a:tailEnd type="none" w="sm" len="sm"/>
          </a:ln>
          <a:effectLst/>
        </p:spPr>
        <p:txBody>
          <a:bodyPr lIns="92075" tIns="46038" rIns="92075" bIns="46038">
            <a:spAutoFit/>
          </a:bodyPr>
          <a:lstStyle/>
          <a:p>
            <a:pPr>
              <a:spcBef>
                <a:spcPct val="50000"/>
              </a:spcBef>
            </a:pPr>
            <a:r>
              <a:rPr lang="en-US" i="1">
                <a:latin typeface="Times New Roman" pitchFamily="18" charset="0"/>
              </a:rPr>
              <a:t>t</a:t>
            </a:r>
            <a:r>
              <a:rPr lang="en-US" baseline="-25000"/>
              <a:t>1</a:t>
            </a:r>
            <a:endParaRPr lang="en-US"/>
          </a:p>
        </p:txBody>
      </p:sp>
      <p:sp>
        <p:nvSpPr>
          <p:cNvPr id="68630" name="Text Box 22"/>
          <p:cNvSpPr txBox="1">
            <a:spLocks noChangeArrowheads="1"/>
          </p:cNvSpPr>
          <p:nvPr/>
        </p:nvSpPr>
        <p:spPr bwMode="auto">
          <a:xfrm>
            <a:off x="4876800" y="5715000"/>
            <a:ext cx="381000" cy="366713"/>
          </a:xfrm>
          <a:prstGeom prst="rect">
            <a:avLst/>
          </a:prstGeom>
          <a:noFill/>
          <a:ln w="12700">
            <a:noFill/>
            <a:miter lim="800000"/>
            <a:headEnd type="none" w="sm" len="sm"/>
            <a:tailEnd type="none" w="sm" len="sm"/>
          </a:ln>
          <a:effectLst/>
        </p:spPr>
        <p:txBody>
          <a:bodyPr lIns="92075" tIns="46038" rIns="92075" bIns="46038">
            <a:spAutoFit/>
          </a:bodyPr>
          <a:lstStyle/>
          <a:p>
            <a:pPr>
              <a:spcBef>
                <a:spcPct val="50000"/>
              </a:spcBef>
            </a:pPr>
            <a:r>
              <a:rPr lang="en-US" i="1">
                <a:latin typeface="Times New Roman" pitchFamily="18" charset="0"/>
              </a:rPr>
              <a:t>t</a:t>
            </a:r>
            <a:r>
              <a:rPr lang="en-US" baseline="-25000"/>
              <a:t>2</a:t>
            </a:r>
            <a:endParaRPr lang="en-US"/>
          </a:p>
        </p:txBody>
      </p:sp>
    </p:spTree>
  </p:cSld>
  <p:clrMapOvr>
    <a:masterClrMapping/>
  </p:clrMapOvr>
  <p:transition xmlns:p14="http://schemas.microsoft.com/office/powerpoint/2010/mai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EB11422B-A4A0-4A4A-BAF9-473D5CBF1607}" type="slidenum">
              <a:rPr lang="en-US" altLang="en-US"/>
              <a:pPr/>
              <a:t>14</a:t>
            </a:fld>
            <a:endParaRPr lang="en-US" altLang="en-US"/>
          </a:p>
        </p:txBody>
      </p:sp>
      <p:sp>
        <p:nvSpPr>
          <p:cNvPr id="11266" name="Rectangle 2"/>
          <p:cNvSpPr>
            <a:spLocks noGrp="1" noChangeArrowheads="1"/>
          </p:cNvSpPr>
          <p:nvPr>
            <p:ph type="title"/>
          </p:nvPr>
        </p:nvSpPr>
        <p:spPr>
          <a:noFill/>
          <a:ln/>
        </p:spPr>
        <p:txBody>
          <a:bodyPr lIns="90488" tIns="44450" rIns="90488" bIns="44450" anchor="ctr"/>
          <a:lstStyle/>
          <a:p>
            <a:r>
              <a:rPr lang="en-US"/>
              <a:t>The basis </a:t>
            </a:r>
          </a:p>
        </p:txBody>
      </p:sp>
      <p:sp>
        <p:nvSpPr>
          <p:cNvPr id="11267" name="Rectangle 3"/>
          <p:cNvSpPr>
            <a:spLocks noGrp="1" noChangeArrowheads="1"/>
          </p:cNvSpPr>
          <p:nvPr>
            <p:ph type="body" idx="1"/>
          </p:nvPr>
        </p:nvSpPr>
        <p:spPr>
          <a:xfrm>
            <a:off x="708025" y="1219200"/>
            <a:ext cx="7772400" cy="4876800"/>
          </a:xfrm>
          <a:noFill/>
          <a:ln/>
        </p:spPr>
        <p:txBody>
          <a:bodyPr lIns="90488" tIns="44450" rIns="90488" bIns="44450"/>
          <a:lstStyle/>
          <a:p>
            <a:pPr>
              <a:lnSpc>
                <a:spcPct val="90000"/>
              </a:lnSpc>
            </a:pPr>
            <a:r>
              <a:rPr lang="en-US"/>
              <a:t>Suppose that</a:t>
            </a:r>
          </a:p>
          <a:p>
            <a:pPr lvl="2">
              <a:lnSpc>
                <a:spcPct val="90000"/>
              </a:lnSpc>
              <a:buFont typeface="Wingdings" pitchFamily="2" charset="2"/>
              <a:buNone/>
            </a:pPr>
            <a:r>
              <a:rPr lang="en-US" sz="3200" i="1">
                <a:latin typeface="Times New Roman" pitchFamily="18" charset="0"/>
              </a:rPr>
              <a:t>F</a:t>
            </a:r>
            <a:r>
              <a:rPr lang="en-US" sz="3200" baseline="-25000"/>
              <a:t>1</a:t>
            </a:r>
            <a:r>
              <a:rPr lang="en-US" sz="3200" i="1" baseline="-25000"/>
              <a:t> </a:t>
            </a:r>
            <a:r>
              <a:rPr lang="en-US" sz="3200"/>
              <a:t>: </a:t>
            </a:r>
            <a:r>
              <a:rPr lang="en-US" sz="3200" i="1"/>
              <a:t>  </a:t>
            </a:r>
            <a:r>
              <a:rPr lang="en-US" sz="3200"/>
              <a:t>Initial Futures Price at time t</a:t>
            </a:r>
            <a:r>
              <a:rPr lang="en-US" sz="3200" baseline="-25000"/>
              <a:t>1</a:t>
            </a:r>
            <a:endParaRPr lang="en-US" sz="3200"/>
          </a:p>
          <a:p>
            <a:pPr lvl="2">
              <a:lnSpc>
                <a:spcPct val="90000"/>
              </a:lnSpc>
              <a:buFont typeface="Wingdings" pitchFamily="2" charset="2"/>
              <a:buNone/>
            </a:pPr>
            <a:r>
              <a:rPr lang="en-US" sz="3200" i="1">
                <a:latin typeface="Times New Roman" pitchFamily="18" charset="0"/>
              </a:rPr>
              <a:t>F</a:t>
            </a:r>
            <a:r>
              <a:rPr lang="en-US" sz="3200" baseline="-25000">
                <a:latin typeface="Times New Roman" pitchFamily="18" charset="0"/>
              </a:rPr>
              <a:t>2</a:t>
            </a:r>
            <a:r>
              <a:rPr lang="en-US" sz="3200" i="1"/>
              <a:t> </a:t>
            </a:r>
            <a:r>
              <a:rPr lang="en-US" sz="3200"/>
              <a:t>: </a:t>
            </a:r>
            <a:r>
              <a:rPr lang="en-US" sz="3200" i="1"/>
              <a:t>  </a:t>
            </a:r>
            <a:r>
              <a:rPr lang="en-US" sz="3200"/>
              <a:t>Final Futures Price at time t</a:t>
            </a:r>
            <a:r>
              <a:rPr lang="en-US" sz="3200" baseline="-25000"/>
              <a:t>2</a:t>
            </a:r>
            <a:endParaRPr lang="en-US" sz="3200"/>
          </a:p>
          <a:p>
            <a:pPr lvl="2">
              <a:lnSpc>
                <a:spcPct val="90000"/>
              </a:lnSpc>
              <a:buFont typeface="Wingdings" pitchFamily="2" charset="2"/>
              <a:buNone/>
            </a:pPr>
            <a:r>
              <a:rPr lang="en-US" sz="3200" i="1">
                <a:latin typeface="Times New Roman" pitchFamily="18" charset="0"/>
              </a:rPr>
              <a:t>S</a:t>
            </a:r>
            <a:r>
              <a:rPr lang="en-US" sz="3200" i="1" baseline="-25000">
                <a:latin typeface="Times New Roman" pitchFamily="18" charset="0"/>
              </a:rPr>
              <a:t>1</a:t>
            </a:r>
            <a:r>
              <a:rPr lang="en-US" sz="3200" i="1" baseline="-25000"/>
              <a:t> </a:t>
            </a:r>
            <a:r>
              <a:rPr lang="en-US" sz="3200" i="1"/>
              <a:t> </a:t>
            </a:r>
            <a:r>
              <a:rPr lang="en-US" sz="3200"/>
              <a:t>: </a:t>
            </a:r>
            <a:r>
              <a:rPr lang="en-US" sz="3200" i="1"/>
              <a:t> </a:t>
            </a:r>
            <a:r>
              <a:rPr lang="en-US" sz="3200"/>
              <a:t>Spot Asset Price at time t</a:t>
            </a:r>
            <a:r>
              <a:rPr lang="en-US" sz="3200" baseline="-25000"/>
              <a:t>1</a:t>
            </a:r>
            <a:endParaRPr lang="en-US" sz="3200"/>
          </a:p>
          <a:p>
            <a:pPr lvl="2">
              <a:lnSpc>
                <a:spcPct val="90000"/>
              </a:lnSpc>
              <a:buFont typeface="Wingdings" pitchFamily="2" charset="2"/>
              <a:buNone/>
            </a:pPr>
            <a:r>
              <a:rPr lang="en-US" sz="3200" i="1">
                <a:latin typeface="Times New Roman" pitchFamily="18" charset="0"/>
              </a:rPr>
              <a:t>S</a:t>
            </a:r>
            <a:r>
              <a:rPr lang="en-US" sz="3200" baseline="-25000"/>
              <a:t>2</a:t>
            </a:r>
            <a:r>
              <a:rPr lang="en-US" sz="3200" i="1" baseline="-25000"/>
              <a:t> </a:t>
            </a:r>
            <a:r>
              <a:rPr lang="en-US" sz="3200" i="1"/>
              <a:t> </a:t>
            </a:r>
            <a:r>
              <a:rPr lang="en-US" sz="3200"/>
              <a:t>: </a:t>
            </a:r>
            <a:r>
              <a:rPr lang="en-US" sz="3200" i="1"/>
              <a:t> </a:t>
            </a:r>
            <a:r>
              <a:rPr lang="en-US" sz="3200"/>
              <a:t>Final Asset Price at time t</a:t>
            </a:r>
            <a:r>
              <a:rPr lang="en-US" sz="3200" baseline="-25000"/>
              <a:t>2</a:t>
            </a:r>
            <a:endParaRPr lang="en-US" sz="3200"/>
          </a:p>
          <a:p>
            <a:pPr>
              <a:lnSpc>
                <a:spcPct val="90000"/>
              </a:lnSpc>
            </a:pPr>
            <a:r>
              <a:rPr lang="en-US"/>
              <a:t>b</a:t>
            </a:r>
            <a:r>
              <a:rPr lang="en-US" baseline="-25000"/>
              <a:t>1</a:t>
            </a:r>
            <a:r>
              <a:rPr lang="en-US"/>
              <a:t> = </a:t>
            </a:r>
            <a:r>
              <a:rPr lang="en-US">
                <a:latin typeface="Times New Roman" pitchFamily="18" charset="0"/>
              </a:rPr>
              <a:t>S</a:t>
            </a:r>
            <a:r>
              <a:rPr lang="en-US" baseline="-25000">
                <a:latin typeface="Times New Roman" pitchFamily="18" charset="0"/>
              </a:rPr>
              <a:t>1</a:t>
            </a:r>
            <a:r>
              <a:rPr lang="en-US" baseline="-25000"/>
              <a:t> </a:t>
            </a:r>
            <a:r>
              <a:rPr lang="en-US"/>
              <a:t> - </a:t>
            </a:r>
            <a:r>
              <a:rPr lang="en-US">
                <a:latin typeface="Times New Roman" pitchFamily="18" charset="0"/>
              </a:rPr>
              <a:t>F</a:t>
            </a:r>
            <a:r>
              <a:rPr lang="en-US" baseline="-25000">
                <a:latin typeface="Times New Roman" pitchFamily="18" charset="0"/>
              </a:rPr>
              <a:t>1</a:t>
            </a:r>
            <a:r>
              <a:rPr lang="en-US" i="1" baseline="-25000"/>
              <a:t> </a:t>
            </a:r>
            <a:r>
              <a:rPr lang="en-US" i="1"/>
              <a:t> </a:t>
            </a:r>
            <a:endParaRPr lang="en-US"/>
          </a:p>
          <a:p>
            <a:pPr>
              <a:lnSpc>
                <a:spcPct val="90000"/>
              </a:lnSpc>
            </a:pPr>
            <a:r>
              <a:rPr lang="en-US">
                <a:latin typeface="Times New Roman" pitchFamily="18" charset="0"/>
              </a:rPr>
              <a:t>b</a:t>
            </a:r>
            <a:r>
              <a:rPr lang="en-US" baseline="-25000"/>
              <a:t>2 </a:t>
            </a:r>
            <a:r>
              <a:rPr lang="en-US"/>
              <a:t>= </a:t>
            </a:r>
            <a:r>
              <a:rPr lang="en-US">
                <a:latin typeface="Times New Roman" pitchFamily="18" charset="0"/>
              </a:rPr>
              <a:t>S</a:t>
            </a:r>
            <a:r>
              <a:rPr lang="en-US" baseline="-25000">
                <a:latin typeface="Times New Roman" pitchFamily="18" charset="0"/>
              </a:rPr>
              <a:t>2</a:t>
            </a:r>
            <a:r>
              <a:rPr lang="en-US" baseline="-25000"/>
              <a:t> </a:t>
            </a:r>
            <a:r>
              <a:rPr lang="en-US"/>
              <a:t>–</a:t>
            </a:r>
            <a:r>
              <a:rPr lang="en-US">
                <a:latin typeface="Times New Roman" pitchFamily="18" charset="0"/>
              </a:rPr>
              <a:t> F</a:t>
            </a:r>
            <a:r>
              <a:rPr lang="en-US" baseline="-25000">
                <a:latin typeface="Times New Roman" pitchFamily="18" charset="0"/>
              </a:rPr>
              <a:t>2</a:t>
            </a:r>
            <a:r>
              <a:rPr lang="en-US"/>
              <a:t> </a:t>
            </a:r>
          </a:p>
          <a:p>
            <a:pPr>
              <a:lnSpc>
                <a:spcPct val="90000"/>
              </a:lnSpc>
            </a:pPr>
            <a:r>
              <a:rPr lang="en-US"/>
              <a:t>The hedging risk is the uncertainty associated with </a:t>
            </a:r>
            <a:r>
              <a:rPr lang="en-US">
                <a:latin typeface="Times New Roman" pitchFamily="18" charset="0"/>
              </a:rPr>
              <a:t>b</a:t>
            </a:r>
            <a:r>
              <a:rPr lang="en-US" baseline="-25000"/>
              <a:t>2 </a:t>
            </a:r>
            <a:r>
              <a:rPr lang="en-US"/>
              <a:t>= basis risk</a:t>
            </a:r>
          </a:p>
        </p:txBody>
      </p:sp>
    </p:spTree>
  </p:cSld>
  <p:clrMapOvr>
    <a:masterClrMapping/>
  </p:clrMapOvr>
  <p:transition xmlns:p14="http://schemas.microsoft.com/office/powerpoint/2010/mai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D2EB5AAA-4C12-44E8-9987-F2B3BC819996}" type="slidenum">
              <a:rPr lang="en-US" altLang="en-US"/>
              <a:pPr/>
              <a:t>15</a:t>
            </a:fld>
            <a:endParaRPr lang="en-US" altLang="en-US"/>
          </a:p>
        </p:txBody>
      </p:sp>
      <p:sp>
        <p:nvSpPr>
          <p:cNvPr id="72706" name="Rectangle 2"/>
          <p:cNvSpPr>
            <a:spLocks noGrp="1" noChangeArrowheads="1"/>
          </p:cNvSpPr>
          <p:nvPr>
            <p:ph type="title"/>
          </p:nvPr>
        </p:nvSpPr>
        <p:spPr>
          <a:noFill/>
          <a:ln/>
        </p:spPr>
        <p:txBody>
          <a:bodyPr lIns="90488" tIns="44450" rIns="90488" bIns="44450" anchor="ctr"/>
          <a:lstStyle/>
          <a:p>
            <a:r>
              <a:rPr lang="en-US"/>
              <a:t>Example </a:t>
            </a:r>
          </a:p>
        </p:txBody>
      </p:sp>
      <p:sp>
        <p:nvSpPr>
          <p:cNvPr id="72707" name="Rectangle 3"/>
          <p:cNvSpPr>
            <a:spLocks noGrp="1" noChangeArrowheads="1"/>
          </p:cNvSpPr>
          <p:nvPr>
            <p:ph type="body" idx="1"/>
          </p:nvPr>
        </p:nvSpPr>
        <p:spPr>
          <a:xfrm>
            <a:off x="708025" y="1219200"/>
            <a:ext cx="7772400" cy="4876800"/>
          </a:xfrm>
          <a:noFill/>
          <a:ln/>
        </p:spPr>
        <p:txBody>
          <a:bodyPr lIns="90488" tIns="44450" rIns="90488" bIns="44450"/>
          <a:lstStyle/>
          <a:p>
            <a:r>
              <a:rPr lang="en-US"/>
              <a:t>Suppose that</a:t>
            </a:r>
          </a:p>
          <a:p>
            <a:pPr lvl="2">
              <a:buFont typeface="Wingdings" pitchFamily="2" charset="2"/>
              <a:buNone/>
            </a:pPr>
            <a:r>
              <a:rPr lang="en-US" sz="3200" i="1">
                <a:latin typeface="Times New Roman" pitchFamily="18" charset="0"/>
              </a:rPr>
              <a:t>F</a:t>
            </a:r>
            <a:r>
              <a:rPr lang="en-US" sz="3200" baseline="-25000"/>
              <a:t>1</a:t>
            </a:r>
            <a:r>
              <a:rPr lang="en-US" sz="3200" i="1" baseline="-25000"/>
              <a:t> </a:t>
            </a:r>
            <a:r>
              <a:rPr lang="en-US" sz="3200"/>
              <a:t>= $2.20</a:t>
            </a:r>
          </a:p>
          <a:p>
            <a:pPr lvl="2">
              <a:buFont typeface="Wingdings" pitchFamily="2" charset="2"/>
              <a:buNone/>
            </a:pPr>
            <a:r>
              <a:rPr lang="en-US" sz="3200" i="1">
                <a:latin typeface="Times New Roman" pitchFamily="18" charset="0"/>
              </a:rPr>
              <a:t>F</a:t>
            </a:r>
            <a:r>
              <a:rPr lang="en-US" sz="3200" baseline="-25000">
                <a:latin typeface="Times New Roman" pitchFamily="18" charset="0"/>
              </a:rPr>
              <a:t>2</a:t>
            </a:r>
            <a:r>
              <a:rPr lang="en-US" sz="3200" i="1"/>
              <a:t> </a:t>
            </a:r>
            <a:r>
              <a:rPr lang="en-US" sz="3200"/>
              <a:t>= $1.90</a:t>
            </a:r>
          </a:p>
          <a:p>
            <a:pPr lvl="2">
              <a:buFont typeface="Wingdings" pitchFamily="2" charset="2"/>
              <a:buNone/>
            </a:pPr>
            <a:r>
              <a:rPr lang="en-US" sz="3200" i="1">
                <a:latin typeface="Times New Roman" pitchFamily="18" charset="0"/>
              </a:rPr>
              <a:t>S</a:t>
            </a:r>
            <a:r>
              <a:rPr lang="en-US" sz="3200" i="1" baseline="-25000">
                <a:latin typeface="Times New Roman" pitchFamily="18" charset="0"/>
              </a:rPr>
              <a:t>1</a:t>
            </a:r>
            <a:r>
              <a:rPr lang="en-US" sz="3200" i="1" baseline="-25000"/>
              <a:t> </a:t>
            </a:r>
            <a:r>
              <a:rPr lang="en-US" sz="3200" i="1"/>
              <a:t> </a:t>
            </a:r>
            <a:r>
              <a:rPr lang="en-US" sz="3200"/>
              <a:t>= $2.50</a:t>
            </a:r>
          </a:p>
          <a:p>
            <a:pPr lvl="2">
              <a:buFont typeface="Wingdings" pitchFamily="2" charset="2"/>
              <a:buNone/>
            </a:pPr>
            <a:r>
              <a:rPr lang="en-US" sz="3200" i="1">
                <a:latin typeface="Times New Roman" pitchFamily="18" charset="0"/>
              </a:rPr>
              <a:t>S</a:t>
            </a:r>
            <a:r>
              <a:rPr lang="en-US" sz="3200" baseline="-25000"/>
              <a:t>2</a:t>
            </a:r>
            <a:r>
              <a:rPr lang="en-US" sz="3200" i="1" baseline="-25000"/>
              <a:t> </a:t>
            </a:r>
            <a:r>
              <a:rPr lang="en-US" sz="3200" i="1"/>
              <a:t> </a:t>
            </a:r>
            <a:r>
              <a:rPr lang="en-US" sz="3200"/>
              <a:t>= $2.00</a:t>
            </a:r>
          </a:p>
          <a:p>
            <a:r>
              <a:rPr lang="en-US"/>
              <a:t>b</a:t>
            </a:r>
            <a:r>
              <a:rPr lang="en-US" baseline="-25000"/>
              <a:t>1</a:t>
            </a:r>
            <a:r>
              <a:rPr lang="en-US"/>
              <a:t> = </a:t>
            </a:r>
            <a:r>
              <a:rPr lang="en-US">
                <a:latin typeface="Times New Roman" pitchFamily="18" charset="0"/>
              </a:rPr>
              <a:t>S</a:t>
            </a:r>
            <a:r>
              <a:rPr lang="en-US" baseline="-25000">
                <a:latin typeface="Times New Roman" pitchFamily="18" charset="0"/>
              </a:rPr>
              <a:t>1</a:t>
            </a:r>
            <a:r>
              <a:rPr lang="en-US" baseline="-25000"/>
              <a:t> </a:t>
            </a:r>
            <a:r>
              <a:rPr lang="en-US"/>
              <a:t> - </a:t>
            </a:r>
            <a:r>
              <a:rPr lang="en-US">
                <a:latin typeface="Times New Roman" pitchFamily="18" charset="0"/>
              </a:rPr>
              <a:t>F</a:t>
            </a:r>
            <a:r>
              <a:rPr lang="en-US" baseline="-25000">
                <a:latin typeface="Times New Roman" pitchFamily="18" charset="0"/>
              </a:rPr>
              <a:t>1</a:t>
            </a:r>
            <a:r>
              <a:rPr lang="en-US" i="1" baseline="-25000"/>
              <a:t> </a:t>
            </a:r>
            <a:r>
              <a:rPr lang="en-US" i="1"/>
              <a:t> = </a:t>
            </a:r>
            <a:r>
              <a:rPr lang="en-US"/>
              <a:t>0.30</a:t>
            </a:r>
          </a:p>
          <a:p>
            <a:r>
              <a:rPr lang="en-US">
                <a:latin typeface="Times New Roman" pitchFamily="18" charset="0"/>
              </a:rPr>
              <a:t>b</a:t>
            </a:r>
            <a:r>
              <a:rPr lang="en-US" baseline="-25000"/>
              <a:t>2 </a:t>
            </a:r>
            <a:r>
              <a:rPr lang="en-US"/>
              <a:t>= </a:t>
            </a:r>
            <a:r>
              <a:rPr lang="en-US">
                <a:latin typeface="Times New Roman" pitchFamily="18" charset="0"/>
              </a:rPr>
              <a:t>S</a:t>
            </a:r>
            <a:r>
              <a:rPr lang="en-US" baseline="-25000">
                <a:latin typeface="Times New Roman" pitchFamily="18" charset="0"/>
              </a:rPr>
              <a:t>2</a:t>
            </a:r>
            <a:r>
              <a:rPr lang="en-US" baseline="-25000"/>
              <a:t> </a:t>
            </a:r>
            <a:r>
              <a:rPr lang="en-US"/>
              <a:t>–</a:t>
            </a:r>
            <a:r>
              <a:rPr lang="en-US">
                <a:latin typeface="Times New Roman" pitchFamily="18" charset="0"/>
              </a:rPr>
              <a:t> F</a:t>
            </a:r>
            <a:r>
              <a:rPr lang="en-US" baseline="-25000">
                <a:latin typeface="Times New Roman" pitchFamily="18" charset="0"/>
              </a:rPr>
              <a:t>2</a:t>
            </a:r>
            <a:r>
              <a:rPr lang="en-US"/>
              <a:t> = 0.10</a:t>
            </a:r>
          </a:p>
          <a:p>
            <a:pPr>
              <a:buFont typeface="Wingdings" pitchFamily="2" charset="2"/>
              <a:buNone/>
            </a:pPr>
            <a:endParaRPr lang="en-US"/>
          </a:p>
        </p:txBody>
      </p:sp>
    </p:spTree>
  </p:cSld>
  <p:clrMapOvr>
    <a:masterClrMapping/>
  </p:clrMapOvr>
  <p:transition xmlns:p14="http://schemas.microsoft.com/office/powerpoint/2010/mai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AC22C3F1-A4AE-4CFF-99D8-1437C634C5A2}" type="slidenum">
              <a:rPr lang="en-US" altLang="en-US"/>
              <a:pPr/>
              <a:t>16</a:t>
            </a:fld>
            <a:endParaRPr lang="en-US" altLang="en-US"/>
          </a:p>
        </p:txBody>
      </p:sp>
      <p:sp>
        <p:nvSpPr>
          <p:cNvPr id="70658" name="Rectangle 2"/>
          <p:cNvSpPr>
            <a:spLocks noGrp="1" noChangeArrowheads="1"/>
          </p:cNvSpPr>
          <p:nvPr>
            <p:ph type="title"/>
          </p:nvPr>
        </p:nvSpPr>
        <p:spPr>
          <a:noFill/>
          <a:ln/>
        </p:spPr>
        <p:txBody>
          <a:bodyPr lIns="90488" tIns="44450" rIns="90488" bIns="44450" anchor="ctr"/>
          <a:lstStyle/>
          <a:p>
            <a:r>
              <a:rPr lang="en-US"/>
              <a:t>Long Hedge </a:t>
            </a:r>
          </a:p>
        </p:txBody>
      </p:sp>
      <p:sp>
        <p:nvSpPr>
          <p:cNvPr id="70659" name="Rectangle 3"/>
          <p:cNvSpPr>
            <a:spLocks noGrp="1" noChangeArrowheads="1"/>
          </p:cNvSpPr>
          <p:nvPr>
            <p:ph type="body" idx="1"/>
          </p:nvPr>
        </p:nvSpPr>
        <p:spPr>
          <a:xfrm>
            <a:off x="685800" y="1371600"/>
            <a:ext cx="7772400" cy="4876800"/>
          </a:xfrm>
          <a:noFill/>
          <a:ln/>
        </p:spPr>
        <p:txBody>
          <a:bodyPr lIns="90488" tIns="44450" rIns="90488" bIns="44450"/>
          <a:lstStyle/>
          <a:p>
            <a:r>
              <a:rPr lang="en-US"/>
              <a:t>Suppose that a hedger knows that he will buy an asset at time </a:t>
            </a:r>
            <a:r>
              <a:rPr lang="en-US" i="1">
                <a:latin typeface="Times New Roman" pitchFamily="18" charset="0"/>
              </a:rPr>
              <a:t>t</a:t>
            </a:r>
            <a:r>
              <a:rPr lang="en-US" baseline="-25000"/>
              <a:t>2</a:t>
            </a:r>
            <a:r>
              <a:rPr lang="en-US"/>
              <a:t>.</a:t>
            </a:r>
            <a:endParaRPr lang="en-US" sz="4000"/>
          </a:p>
          <a:p>
            <a:r>
              <a:rPr lang="en-US"/>
              <a:t>He hedges the future purchase of the asset by entering into a long futures contract at time </a:t>
            </a:r>
            <a:r>
              <a:rPr lang="en-US" i="1">
                <a:latin typeface="Times New Roman" pitchFamily="18" charset="0"/>
              </a:rPr>
              <a:t>t</a:t>
            </a:r>
            <a:r>
              <a:rPr lang="en-US" baseline="-25000"/>
              <a:t>1</a:t>
            </a:r>
            <a:r>
              <a:rPr lang="en-US"/>
              <a:t>.</a:t>
            </a:r>
          </a:p>
          <a:p>
            <a:r>
              <a:rPr lang="en-US"/>
              <a:t>The price paid for the asset is </a:t>
            </a:r>
            <a:r>
              <a:rPr lang="en-US" i="1">
                <a:latin typeface="Times New Roman" pitchFamily="18" charset="0"/>
              </a:rPr>
              <a:t>S</a:t>
            </a:r>
            <a:r>
              <a:rPr lang="en-US" baseline="-25000"/>
              <a:t>2</a:t>
            </a:r>
            <a:r>
              <a:rPr lang="en-US" i="1" baseline="-25000"/>
              <a:t> </a:t>
            </a:r>
            <a:r>
              <a:rPr lang="en-US"/>
              <a:t>and the loss on the hedge is </a:t>
            </a:r>
            <a:r>
              <a:rPr lang="en-US" i="1">
                <a:latin typeface="Times New Roman" pitchFamily="18" charset="0"/>
              </a:rPr>
              <a:t>F</a:t>
            </a:r>
            <a:r>
              <a:rPr lang="en-US" baseline="-25000">
                <a:latin typeface="Times New Roman" pitchFamily="18" charset="0"/>
              </a:rPr>
              <a:t>1</a:t>
            </a:r>
            <a:r>
              <a:rPr lang="en-US" i="1" baseline="-25000"/>
              <a:t> </a:t>
            </a:r>
            <a:r>
              <a:rPr lang="en-US"/>
              <a:t>–</a:t>
            </a:r>
            <a:r>
              <a:rPr lang="en-US" i="1">
                <a:latin typeface="Times New Roman" pitchFamily="18" charset="0"/>
              </a:rPr>
              <a:t> F</a:t>
            </a:r>
            <a:r>
              <a:rPr lang="en-US" baseline="-25000">
                <a:latin typeface="Times New Roman" pitchFamily="18" charset="0"/>
              </a:rPr>
              <a:t>2</a:t>
            </a:r>
            <a:endParaRPr lang="en-US"/>
          </a:p>
          <a:p>
            <a:r>
              <a:rPr lang="en-US"/>
              <a:t>Cost of Asset=</a:t>
            </a:r>
            <a:r>
              <a:rPr lang="en-US" i="1">
                <a:latin typeface="Times New Roman" pitchFamily="18" charset="0"/>
              </a:rPr>
              <a:t>S</a:t>
            </a:r>
            <a:r>
              <a:rPr lang="en-US" baseline="-25000"/>
              <a:t>2</a:t>
            </a:r>
            <a:r>
              <a:rPr lang="en-US" i="1" baseline="-25000"/>
              <a:t> </a:t>
            </a:r>
            <a:r>
              <a:rPr lang="en-US"/>
              <a:t>+</a:t>
            </a:r>
            <a:r>
              <a:rPr lang="en-US" i="1"/>
              <a:t> </a:t>
            </a:r>
            <a:r>
              <a:rPr lang="en-US" i="1">
                <a:latin typeface="Times New Roman" pitchFamily="18" charset="0"/>
              </a:rPr>
              <a:t>F</a:t>
            </a:r>
            <a:r>
              <a:rPr lang="en-US" baseline="-25000">
                <a:latin typeface="Times New Roman" pitchFamily="18" charset="0"/>
              </a:rPr>
              <a:t>1</a:t>
            </a:r>
            <a:r>
              <a:rPr lang="en-US"/>
              <a:t>–</a:t>
            </a:r>
            <a:r>
              <a:rPr lang="en-US" i="1">
                <a:latin typeface="Times New Roman" pitchFamily="18" charset="0"/>
              </a:rPr>
              <a:t> F</a:t>
            </a:r>
            <a:r>
              <a:rPr lang="en-US" baseline="-25000">
                <a:latin typeface="Times New Roman" pitchFamily="18" charset="0"/>
              </a:rPr>
              <a:t>2</a:t>
            </a:r>
            <a:r>
              <a:rPr lang="en-US" i="1"/>
              <a:t> </a:t>
            </a:r>
            <a:r>
              <a:rPr lang="en-US"/>
              <a:t>= </a:t>
            </a:r>
            <a:r>
              <a:rPr lang="en-US" i="1">
                <a:latin typeface="Times New Roman" pitchFamily="18" charset="0"/>
              </a:rPr>
              <a:t>F</a:t>
            </a:r>
            <a:r>
              <a:rPr lang="en-US" baseline="-25000"/>
              <a:t>1</a:t>
            </a:r>
            <a:r>
              <a:rPr lang="en-US" i="1" baseline="-25000"/>
              <a:t> </a:t>
            </a:r>
            <a:r>
              <a:rPr lang="en-US"/>
              <a:t>+ Basis = $2.30 </a:t>
            </a:r>
          </a:p>
        </p:txBody>
      </p:sp>
    </p:spTree>
  </p:cSld>
  <p:clrMapOvr>
    <a:masterClrMapping/>
  </p:clrMapOvr>
  <p:transition xmlns:p14="http://schemas.microsoft.com/office/powerpoint/2010/mai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CC15777E-B6E1-40B0-A177-F5C426876EA0}" type="slidenum">
              <a:rPr lang="en-US" altLang="en-US"/>
              <a:pPr/>
              <a:t>17</a:t>
            </a:fld>
            <a:endParaRPr lang="en-US" altLang="en-US"/>
          </a:p>
        </p:txBody>
      </p:sp>
      <p:sp>
        <p:nvSpPr>
          <p:cNvPr id="74754" name="Rectangle 2"/>
          <p:cNvSpPr>
            <a:spLocks noGrp="1" noChangeArrowheads="1"/>
          </p:cNvSpPr>
          <p:nvPr>
            <p:ph type="title"/>
          </p:nvPr>
        </p:nvSpPr>
        <p:spPr>
          <a:noFill/>
          <a:ln/>
        </p:spPr>
        <p:txBody>
          <a:bodyPr lIns="90488" tIns="44450" rIns="90488" bIns="44450" anchor="ctr"/>
          <a:lstStyle/>
          <a:p>
            <a:r>
              <a:rPr lang="en-US"/>
              <a:t>Short Hedge </a:t>
            </a:r>
          </a:p>
        </p:txBody>
      </p:sp>
      <p:sp>
        <p:nvSpPr>
          <p:cNvPr id="74755" name="Rectangle 3"/>
          <p:cNvSpPr>
            <a:spLocks noGrp="1" noChangeArrowheads="1"/>
          </p:cNvSpPr>
          <p:nvPr>
            <p:ph type="body" idx="1"/>
          </p:nvPr>
        </p:nvSpPr>
        <p:spPr>
          <a:xfrm>
            <a:off x="685800" y="1371600"/>
            <a:ext cx="7772400" cy="4876800"/>
          </a:xfrm>
          <a:noFill/>
          <a:ln/>
        </p:spPr>
        <p:txBody>
          <a:bodyPr lIns="90488" tIns="44450" rIns="90488" bIns="44450"/>
          <a:lstStyle/>
          <a:p>
            <a:r>
              <a:rPr lang="en-US"/>
              <a:t>Suppose that a hedger knows that the asset will be sold at time </a:t>
            </a:r>
            <a:r>
              <a:rPr lang="en-US" i="1">
                <a:latin typeface="Times New Roman" pitchFamily="18" charset="0"/>
              </a:rPr>
              <a:t>t</a:t>
            </a:r>
            <a:r>
              <a:rPr lang="en-US" baseline="-25000"/>
              <a:t>2</a:t>
            </a:r>
            <a:r>
              <a:rPr lang="en-US"/>
              <a:t>.</a:t>
            </a:r>
            <a:endParaRPr lang="en-US" sz="4000"/>
          </a:p>
          <a:p>
            <a:r>
              <a:rPr lang="en-US"/>
              <a:t>He hedges the future sale of the asset by entering into a short futures contract at time </a:t>
            </a:r>
            <a:r>
              <a:rPr lang="en-US" i="1">
                <a:latin typeface="Times New Roman" pitchFamily="18" charset="0"/>
              </a:rPr>
              <a:t>t</a:t>
            </a:r>
            <a:r>
              <a:rPr lang="en-US" baseline="-25000"/>
              <a:t>1</a:t>
            </a:r>
            <a:r>
              <a:rPr lang="en-US"/>
              <a:t>.</a:t>
            </a:r>
          </a:p>
          <a:p>
            <a:r>
              <a:rPr lang="en-US"/>
              <a:t>The price realized for the asset is </a:t>
            </a:r>
            <a:r>
              <a:rPr lang="en-US" i="1">
                <a:latin typeface="Times New Roman" pitchFamily="18" charset="0"/>
              </a:rPr>
              <a:t>S</a:t>
            </a:r>
            <a:r>
              <a:rPr lang="en-US" baseline="-25000"/>
              <a:t>2</a:t>
            </a:r>
            <a:r>
              <a:rPr lang="en-US" i="1" baseline="-25000"/>
              <a:t> </a:t>
            </a:r>
            <a:r>
              <a:rPr lang="en-US"/>
              <a:t>and the profit on the hedge is </a:t>
            </a:r>
            <a:r>
              <a:rPr lang="en-US" i="1">
                <a:latin typeface="Times New Roman" pitchFamily="18" charset="0"/>
              </a:rPr>
              <a:t>F</a:t>
            </a:r>
            <a:r>
              <a:rPr lang="en-US" baseline="-25000">
                <a:latin typeface="Times New Roman" pitchFamily="18" charset="0"/>
              </a:rPr>
              <a:t>1</a:t>
            </a:r>
            <a:r>
              <a:rPr lang="en-US" i="1" baseline="-25000"/>
              <a:t> </a:t>
            </a:r>
            <a:r>
              <a:rPr lang="en-US"/>
              <a:t>–</a:t>
            </a:r>
            <a:r>
              <a:rPr lang="en-US" i="1">
                <a:latin typeface="Times New Roman" pitchFamily="18" charset="0"/>
              </a:rPr>
              <a:t> F</a:t>
            </a:r>
            <a:r>
              <a:rPr lang="en-US" baseline="-25000">
                <a:latin typeface="Times New Roman" pitchFamily="18" charset="0"/>
              </a:rPr>
              <a:t>2</a:t>
            </a:r>
            <a:endParaRPr lang="en-US"/>
          </a:p>
          <a:p>
            <a:r>
              <a:rPr lang="en-US"/>
              <a:t>The price that is obtained is: </a:t>
            </a:r>
            <a:r>
              <a:rPr lang="en-US" i="1">
                <a:latin typeface="Times New Roman" pitchFamily="18" charset="0"/>
              </a:rPr>
              <a:t>S</a:t>
            </a:r>
            <a:r>
              <a:rPr lang="en-US" baseline="-25000"/>
              <a:t>2</a:t>
            </a:r>
            <a:r>
              <a:rPr lang="en-US" i="1" baseline="-25000"/>
              <a:t> </a:t>
            </a:r>
            <a:r>
              <a:rPr lang="en-US"/>
              <a:t>+</a:t>
            </a:r>
            <a:r>
              <a:rPr lang="en-US" i="1"/>
              <a:t> </a:t>
            </a:r>
            <a:r>
              <a:rPr lang="en-US" i="1">
                <a:latin typeface="Times New Roman" pitchFamily="18" charset="0"/>
              </a:rPr>
              <a:t>F</a:t>
            </a:r>
            <a:r>
              <a:rPr lang="en-US" baseline="-25000">
                <a:latin typeface="Times New Roman" pitchFamily="18" charset="0"/>
              </a:rPr>
              <a:t>1</a:t>
            </a:r>
            <a:r>
              <a:rPr lang="en-US" i="1" baseline="-25000"/>
              <a:t> </a:t>
            </a:r>
            <a:r>
              <a:rPr lang="en-US"/>
              <a:t>–</a:t>
            </a:r>
            <a:r>
              <a:rPr lang="en-US" i="1">
                <a:latin typeface="Times New Roman" pitchFamily="18" charset="0"/>
              </a:rPr>
              <a:t> F</a:t>
            </a:r>
            <a:r>
              <a:rPr lang="en-US" baseline="-25000">
                <a:latin typeface="Times New Roman" pitchFamily="18" charset="0"/>
              </a:rPr>
              <a:t>2</a:t>
            </a:r>
            <a:r>
              <a:rPr lang="en-US" i="1"/>
              <a:t> </a:t>
            </a:r>
            <a:r>
              <a:rPr lang="en-US"/>
              <a:t>= </a:t>
            </a:r>
            <a:r>
              <a:rPr lang="en-US" i="1">
                <a:latin typeface="Times New Roman" pitchFamily="18" charset="0"/>
              </a:rPr>
              <a:t>F</a:t>
            </a:r>
            <a:r>
              <a:rPr lang="en-US" baseline="-25000"/>
              <a:t>1</a:t>
            </a:r>
            <a:r>
              <a:rPr lang="en-US" i="1" baseline="-25000"/>
              <a:t> </a:t>
            </a:r>
            <a:r>
              <a:rPr lang="en-US"/>
              <a:t>+ Basis = $2.30 </a:t>
            </a:r>
          </a:p>
        </p:txBody>
      </p:sp>
    </p:spTree>
  </p:cSld>
  <p:clrMapOvr>
    <a:masterClrMapping/>
  </p:clrMapOvr>
  <p:transition xmlns:p14="http://schemas.microsoft.com/office/powerpoint/2010/mai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4CFF54C7-2E2C-47EC-B712-2DA864B6ACF7}" type="slidenum">
              <a:rPr lang="en-US" altLang="en-US"/>
              <a:pPr/>
              <a:t>18</a:t>
            </a:fld>
            <a:endParaRPr lang="en-US" altLang="en-US"/>
          </a:p>
        </p:txBody>
      </p:sp>
      <p:sp>
        <p:nvSpPr>
          <p:cNvPr id="13314" name="Rectangle 2"/>
          <p:cNvSpPr>
            <a:spLocks noGrp="1" noChangeArrowheads="1"/>
          </p:cNvSpPr>
          <p:nvPr>
            <p:ph type="title"/>
          </p:nvPr>
        </p:nvSpPr>
        <p:spPr>
          <a:noFill/>
          <a:ln/>
        </p:spPr>
        <p:txBody>
          <a:bodyPr lIns="90488" tIns="44450" rIns="90488" bIns="44450" anchor="ctr"/>
          <a:lstStyle/>
          <a:p>
            <a:r>
              <a:rPr lang="en-US"/>
              <a:t>Choice of Contract</a:t>
            </a:r>
          </a:p>
        </p:txBody>
      </p:sp>
      <p:sp>
        <p:nvSpPr>
          <p:cNvPr id="13315" name="Rectangle 3"/>
          <p:cNvSpPr>
            <a:spLocks noGrp="1" noChangeArrowheads="1"/>
          </p:cNvSpPr>
          <p:nvPr>
            <p:ph type="body" idx="1"/>
          </p:nvPr>
        </p:nvSpPr>
        <p:spPr>
          <a:noFill/>
          <a:ln/>
        </p:spPr>
        <p:txBody>
          <a:bodyPr lIns="90488" tIns="44450" rIns="90488" bIns="44450"/>
          <a:lstStyle/>
          <a:p>
            <a:r>
              <a:rPr lang="en-US"/>
              <a:t>Choose a delivery month that is as close as possible to, but later than, the end of the life of the hedge</a:t>
            </a:r>
          </a:p>
          <a:p>
            <a:r>
              <a:rPr lang="en-US"/>
              <a:t>When there is no futures contract on the asset being hedged, choose the contract whose futures price is most highly correlated with the asset price. This is known as cross hedging.</a:t>
            </a:r>
          </a:p>
        </p:txBody>
      </p:sp>
    </p:spTree>
  </p:cSld>
  <p:clrMapOvr>
    <a:masterClrMapping/>
  </p:clrMapOvr>
  <p:transition xmlns:p14="http://schemas.microsoft.com/office/powerpoint/2010/mai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5"/>
          <p:cNvSpPr>
            <a:spLocks noGrp="1"/>
          </p:cNvSpPr>
          <p:nvPr>
            <p:ph type="sldNum" sz="quarter" idx="12"/>
          </p:nvPr>
        </p:nvSpPr>
        <p:spPr/>
        <p:txBody>
          <a:bodyPr/>
          <a:lstStyle/>
          <a:p>
            <a:r>
              <a:rPr lang="en-US" altLang="en-US"/>
              <a:t>3.</a:t>
            </a:r>
            <a:fld id="{1108D4F9-6E51-4C26-9CED-4ABFB480B80E}" type="slidenum">
              <a:rPr lang="en-US" altLang="en-US"/>
              <a:pPr/>
              <a:t>19</a:t>
            </a:fld>
            <a:endParaRPr lang="en-US" altLang="en-US"/>
          </a:p>
        </p:txBody>
      </p:sp>
      <p:sp>
        <p:nvSpPr>
          <p:cNvPr id="76802"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l-GR"/>
          </a:p>
        </p:txBody>
      </p:sp>
      <p:sp>
        <p:nvSpPr>
          <p:cNvPr id="76803"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l-GR"/>
          </a:p>
        </p:txBody>
      </p:sp>
      <p:sp>
        <p:nvSpPr>
          <p:cNvPr id="76804" name="Rectangle 4"/>
          <p:cNvSpPr>
            <a:spLocks noGrp="1" noChangeArrowheads="1"/>
          </p:cNvSpPr>
          <p:nvPr>
            <p:ph type="title"/>
          </p:nvPr>
        </p:nvSpPr>
        <p:spPr>
          <a:xfrm>
            <a:off x="457200" y="122238"/>
            <a:ext cx="7543800" cy="715962"/>
          </a:xfrm>
          <a:noFill/>
          <a:ln/>
        </p:spPr>
        <p:txBody>
          <a:bodyPr lIns="90488" tIns="44450" rIns="90488" bIns="44450" anchor="ctr"/>
          <a:lstStyle/>
          <a:p>
            <a:r>
              <a:rPr lang="en-US"/>
              <a:t>Example </a:t>
            </a:r>
          </a:p>
        </p:txBody>
      </p:sp>
      <p:sp>
        <p:nvSpPr>
          <p:cNvPr id="76805" name="Rectangle 5"/>
          <p:cNvSpPr>
            <a:spLocks noGrp="1" noChangeArrowheads="1"/>
          </p:cNvSpPr>
          <p:nvPr>
            <p:ph type="body" idx="1"/>
          </p:nvPr>
        </p:nvSpPr>
        <p:spPr>
          <a:xfrm>
            <a:off x="0" y="762000"/>
            <a:ext cx="9144000" cy="5334000"/>
          </a:xfrm>
          <a:noFill/>
          <a:ln/>
        </p:spPr>
        <p:txBody>
          <a:bodyPr lIns="90488" tIns="44450" rIns="90488" bIns="44450"/>
          <a:lstStyle/>
          <a:p>
            <a:r>
              <a:rPr lang="en-US" sz="2800">
                <a:cs typeface="Times New Roman" pitchFamily="18" charset="0"/>
              </a:rPr>
              <a:t>In June 8 a company knows that will purchase 20.000 barrels of crude oil in October or November. </a:t>
            </a:r>
            <a:r>
              <a:rPr lang="fr-FR" sz="2800">
                <a:cs typeface="Times New Roman" pitchFamily="18" charset="0"/>
              </a:rPr>
              <a:t> </a:t>
            </a:r>
            <a:endParaRPr lang="en-US" sz="2800">
              <a:cs typeface="Times New Roman" pitchFamily="18" charset="0"/>
            </a:endParaRPr>
          </a:p>
          <a:p>
            <a:r>
              <a:rPr lang="en-US" sz="2800">
                <a:cs typeface="Times New Roman" pitchFamily="18" charset="0"/>
              </a:rPr>
              <a:t>It takes a long position in 20 December contracts </a:t>
            </a:r>
          </a:p>
          <a:p>
            <a:r>
              <a:rPr lang="en-US" sz="2800">
                <a:cs typeface="Times New Roman" pitchFamily="18" charset="0"/>
              </a:rPr>
              <a:t>The futures price on June 8 is $18.00 per barrel.</a:t>
            </a:r>
            <a:endParaRPr lang="en-US" sz="2800"/>
          </a:p>
          <a:p>
            <a:r>
              <a:rPr lang="en-US" sz="2800"/>
              <a:t>The company purchases the crude oil on November 10, when the spot and futures prices are </a:t>
            </a:r>
            <a:r>
              <a:rPr lang="en-US" sz="2800" i="1">
                <a:latin typeface="Times New Roman" pitchFamily="18" charset="0"/>
              </a:rPr>
              <a:t>S</a:t>
            </a:r>
            <a:r>
              <a:rPr lang="en-US" sz="2800" baseline="-25000"/>
              <a:t>2</a:t>
            </a:r>
            <a:r>
              <a:rPr lang="en-US" sz="2800" i="1" baseline="-25000"/>
              <a:t> </a:t>
            </a:r>
            <a:r>
              <a:rPr lang="en-US" sz="2800"/>
              <a:t>= $20.00 and F</a:t>
            </a:r>
            <a:r>
              <a:rPr lang="en-US" sz="2800" baseline="-25000"/>
              <a:t>2</a:t>
            </a:r>
            <a:r>
              <a:rPr lang="en-US" sz="2800" i="1" baseline="-25000"/>
              <a:t> </a:t>
            </a:r>
            <a:r>
              <a:rPr lang="en-US" sz="2800"/>
              <a:t>= $19.10.</a:t>
            </a:r>
            <a:r>
              <a:rPr lang="en-US" sz="2800" i="1"/>
              <a:t> </a:t>
            </a:r>
            <a:endParaRPr lang="en-US" sz="2800"/>
          </a:p>
          <a:p>
            <a:pPr algn="just"/>
            <a:r>
              <a:rPr lang="en-US" sz="2800">
                <a:cs typeface="Times New Roman" pitchFamily="18" charset="0"/>
              </a:rPr>
              <a:t>The gain on the futures contract is 19.10-18.00=1.10. </a:t>
            </a:r>
          </a:p>
          <a:p>
            <a:r>
              <a:rPr lang="en-US" sz="2800"/>
              <a:t>The basis is 20.00-19.10=0.90. The price paid is 20.00-1.10=18.90 = 18.00+0.90</a:t>
            </a:r>
          </a:p>
          <a:p>
            <a:r>
              <a:rPr lang="en-US" sz="2800"/>
              <a:t>The total price paid is 18.90*20.000=378.000</a:t>
            </a:r>
          </a:p>
        </p:txBody>
      </p:sp>
    </p:spTree>
    <p:extLst>
      <p:ext uri="{BB962C8B-B14F-4D97-AF65-F5344CB8AC3E}">
        <p14:creationId xmlns:p14="http://schemas.microsoft.com/office/powerpoint/2010/main" val="1247020746"/>
      </p:ext>
    </p:extLst>
  </p:cSld>
  <p:clrMapOvr>
    <a:masterClrMapping/>
  </p:clrMapOvr>
  <p:transition xmlns:p14="http://schemas.microsoft.com/office/powerpoint/2010/mai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53C67763-B0EA-48FF-8538-CB7398CC801D}" type="slidenum">
              <a:rPr lang="en-US" altLang="en-US"/>
              <a:pPr/>
              <a:t>2</a:t>
            </a:fld>
            <a:endParaRPr lang="en-US" altLang="en-US"/>
          </a:p>
        </p:txBody>
      </p:sp>
      <p:sp>
        <p:nvSpPr>
          <p:cNvPr id="6146" name="Rectangle 2"/>
          <p:cNvSpPr>
            <a:spLocks noGrp="1" noChangeArrowheads="1"/>
          </p:cNvSpPr>
          <p:nvPr>
            <p:ph type="title"/>
          </p:nvPr>
        </p:nvSpPr>
        <p:spPr>
          <a:noFill/>
          <a:ln/>
        </p:spPr>
        <p:txBody>
          <a:bodyPr lIns="90488" tIns="44450" rIns="90488" bIns="44450" anchor="ctr"/>
          <a:lstStyle/>
          <a:p>
            <a:r>
              <a:rPr lang="en-US"/>
              <a:t>Long &amp; Short Hedges</a:t>
            </a:r>
          </a:p>
        </p:txBody>
      </p:sp>
      <p:sp>
        <p:nvSpPr>
          <p:cNvPr id="6147" name="Rectangle 3"/>
          <p:cNvSpPr>
            <a:spLocks noGrp="1" noChangeArrowheads="1"/>
          </p:cNvSpPr>
          <p:nvPr>
            <p:ph type="body" idx="1"/>
          </p:nvPr>
        </p:nvSpPr>
        <p:spPr>
          <a:xfrm>
            <a:off x="593725" y="1719263"/>
            <a:ext cx="7956550" cy="4411662"/>
          </a:xfrm>
          <a:noFill/>
          <a:ln/>
        </p:spPr>
        <p:txBody>
          <a:bodyPr lIns="90488" tIns="44450" rIns="90488" bIns="44450"/>
          <a:lstStyle/>
          <a:p>
            <a:r>
              <a:rPr lang="en-US"/>
              <a:t>A long futures hedge is appropriate when you know you will purchase an asset in the future and want to lock in the price</a:t>
            </a:r>
          </a:p>
          <a:p>
            <a:r>
              <a:rPr lang="en-US"/>
              <a:t>A short futures hedge is appropriate when you know you will sell an asset in the future &amp; want to lock in the price</a:t>
            </a:r>
          </a:p>
        </p:txBody>
      </p:sp>
    </p:spTree>
  </p:cSld>
  <p:clrMapOvr>
    <a:masterClrMapping/>
  </p:clrMapOvr>
  <p:transition xmlns:p14="http://schemas.microsoft.com/office/powerpoint/2010/mai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C6EC5A01-272E-4C0E-8691-D42A94A84C58}" type="slidenum">
              <a:rPr lang="en-US" altLang="en-US"/>
              <a:pPr/>
              <a:t>20</a:t>
            </a:fld>
            <a:endParaRPr lang="en-US" altLang="en-US"/>
          </a:p>
        </p:txBody>
      </p:sp>
      <p:sp>
        <p:nvSpPr>
          <p:cNvPr id="78850" name="Rectangle 2"/>
          <p:cNvSpPr>
            <a:spLocks noGrp="1" noChangeArrowheads="1"/>
          </p:cNvSpPr>
          <p:nvPr>
            <p:ph type="title"/>
          </p:nvPr>
        </p:nvSpPr>
        <p:spPr>
          <a:noFill/>
          <a:ln/>
        </p:spPr>
        <p:txBody>
          <a:bodyPr lIns="92075" tIns="46038" rIns="92075" bIns="46038" anchor="ctr"/>
          <a:lstStyle/>
          <a:p>
            <a:r>
              <a:rPr lang="en-US"/>
              <a:t>Cross Hedging</a:t>
            </a:r>
          </a:p>
        </p:txBody>
      </p:sp>
      <p:sp>
        <p:nvSpPr>
          <p:cNvPr id="78851" name="Rectangle 3"/>
          <p:cNvSpPr>
            <a:spLocks noGrp="1" noChangeArrowheads="1"/>
          </p:cNvSpPr>
          <p:nvPr>
            <p:ph type="body" idx="1"/>
          </p:nvPr>
        </p:nvSpPr>
        <p:spPr>
          <a:xfrm>
            <a:off x="609600" y="1371600"/>
            <a:ext cx="8305800" cy="5029200"/>
          </a:xfrm>
          <a:noFill/>
          <a:ln/>
        </p:spPr>
        <p:txBody>
          <a:bodyPr lIns="92075" tIns="46038" rIns="92075" bIns="46038"/>
          <a:lstStyle/>
          <a:p>
            <a:pPr>
              <a:buFont typeface="Wingdings" pitchFamily="2" charset="2"/>
              <a:buNone/>
            </a:pPr>
            <a:r>
              <a:rPr lang="en-US" sz="2800"/>
              <a:t>	</a:t>
            </a:r>
            <a:r>
              <a:rPr lang="en-US" sz="2800" b="1" i="1"/>
              <a:t>Cross Hedging</a:t>
            </a:r>
            <a:r>
              <a:rPr lang="en-US" sz="2800"/>
              <a:t> occurs when the asset underlying the contract is different than the asset whose price is being hedged											</a:t>
            </a:r>
          </a:p>
          <a:p>
            <a:pPr>
              <a:buFont typeface="Wingdings" pitchFamily="2" charset="2"/>
              <a:buNone/>
            </a:pPr>
            <a:r>
              <a:rPr lang="en-US" sz="2800"/>
              <a:t>	</a:t>
            </a:r>
          </a:p>
          <a:p>
            <a:pPr>
              <a:buFont typeface="Wingdings" pitchFamily="2" charset="2"/>
              <a:buNone/>
            </a:pPr>
            <a:r>
              <a:rPr lang="en-US" sz="2800"/>
              <a:t>	</a:t>
            </a:r>
            <a:r>
              <a:rPr lang="en-US" sz="2800" b="1" i="1"/>
              <a:t>Hedge Ratio</a:t>
            </a:r>
            <a:r>
              <a:rPr lang="en-US" sz="2800"/>
              <a:t> is the ratio of the size of the position taken in futures contracts to the size of the exposure.</a:t>
            </a:r>
          </a:p>
          <a:p>
            <a:pPr>
              <a:buFont typeface="Wingdings" pitchFamily="2" charset="2"/>
              <a:buNone/>
            </a:pPr>
            <a:endParaRPr lang="en-US" sz="2800"/>
          </a:p>
          <a:p>
            <a:pPr>
              <a:buFont typeface="Wingdings" pitchFamily="2" charset="2"/>
              <a:buNone/>
            </a:pPr>
            <a:r>
              <a:rPr lang="en-US" sz="2800"/>
              <a:t> </a:t>
            </a:r>
            <a:r>
              <a:rPr lang="en-US" sz="2800" i="1"/>
              <a:t>	</a:t>
            </a:r>
            <a:r>
              <a:rPr lang="en-US" sz="2800"/>
              <a:t>When the asset is the same, the hedge ratio is 1.</a:t>
            </a:r>
          </a:p>
        </p:txBody>
      </p:sp>
    </p:spTree>
  </p:cSld>
  <p:clrMapOvr>
    <a:masterClrMapping/>
  </p:clrMapOvr>
  <p:transition xmlns:p14="http://schemas.microsoft.com/office/powerpoint/2010/mai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3.</a:t>
            </a:r>
            <a:fld id="{59B70303-FEF8-4DEB-9241-8ED65AE1BFD3}" type="slidenum">
              <a:rPr lang="en-US" altLang="en-US"/>
              <a:pPr/>
              <a:t>21</a:t>
            </a:fld>
            <a:endParaRPr lang="en-US" altLang="en-US"/>
          </a:p>
        </p:txBody>
      </p:sp>
      <p:sp>
        <p:nvSpPr>
          <p:cNvPr id="25602" name="Rectangle 2"/>
          <p:cNvSpPr>
            <a:spLocks noGrp="1" noChangeArrowheads="1"/>
          </p:cNvSpPr>
          <p:nvPr>
            <p:ph type="title"/>
          </p:nvPr>
        </p:nvSpPr>
        <p:spPr>
          <a:noFill/>
          <a:ln/>
        </p:spPr>
        <p:txBody>
          <a:bodyPr lIns="92075" tIns="46038" rIns="92075" bIns="46038" anchor="ctr"/>
          <a:lstStyle/>
          <a:p>
            <a:r>
              <a:rPr lang="en-US"/>
              <a:t>Optimal Hedge Ratio</a:t>
            </a:r>
          </a:p>
        </p:txBody>
      </p:sp>
      <p:sp>
        <p:nvSpPr>
          <p:cNvPr id="25603" name="Rectangle 3"/>
          <p:cNvSpPr>
            <a:spLocks noGrp="1" noChangeArrowheads="1"/>
          </p:cNvSpPr>
          <p:nvPr>
            <p:ph type="body" idx="1"/>
          </p:nvPr>
        </p:nvSpPr>
        <p:spPr>
          <a:xfrm>
            <a:off x="609600" y="1219200"/>
            <a:ext cx="8229600" cy="5029200"/>
          </a:xfrm>
          <a:noFill/>
          <a:ln/>
        </p:spPr>
        <p:txBody>
          <a:bodyPr lIns="92075" tIns="46038" rIns="92075" bIns="46038"/>
          <a:lstStyle/>
          <a:p>
            <a:pPr>
              <a:lnSpc>
                <a:spcPct val="90000"/>
              </a:lnSpc>
              <a:buFont typeface="Wingdings" pitchFamily="2" charset="2"/>
              <a:buNone/>
            </a:pPr>
            <a:r>
              <a:rPr lang="en-US" sz="2400"/>
              <a:t>	Proportion of the exposure that should optimally be hedged is											</a:t>
            </a:r>
          </a:p>
          <a:p>
            <a:pPr>
              <a:lnSpc>
                <a:spcPct val="90000"/>
              </a:lnSpc>
              <a:buFont typeface="Wingdings" pitchFamily="2" charset="2"/>
              <a:buNone/>
            </a:pPr>
            <a:r>
              <a:rPr lang="en-US" sz="2400"/>
              <a:t>	</a:t>
            </a:r>
          </a:p>
          <a:p>
            <a:pPr>
              <a:lnSpc>
                <a:spcPct val="90000"/>
              </a:lnSpc>
              <a:buFont typeface="Wingdings" pitchFamily="2" charset="2"/>
              <a:buNone/>
            </a:pPr>
            <a:r>
              <a:rPr lang="en-US" sz="2400"/>
              <a:t>	where </a:t>
            </a:r>
          </a:p>
          <a:p>
            <a:pPr>
              <a:lnSpc>
                <a:spcPct val="90000"/>
              </a:lnSpc>
              <a:buFont typeface="Wingdings" pitchFamily="2" charset="2"/>
              <a:buNone/>
            </a:pPr>
            <a:r>
              <a:rPr lang="en-US" sz="2400"/>
              <a:t>    </a:t>
            </a:r>
            <a:r>
              <a:rPr lang="en-US" sz="2400">
                <a:latin typeface="Symbol" pitchFamily="18" charset="2"/>
              </a:rPr>
              <a:t>D</a:t>
            </a:r>
            <a:r>
              <a:rPr lang="en-US" sz="2400" i="1">
                <a:latin typeface="Times New Roman" pitchFamily="18" charset="0"/>
              </a:rPr>
              <a:t>S </a:t>
            </a:r>
            <a:r>
              <a:rPr lang="en-US" sz="2400"/>
              <a:t>is the change in spot price during the life of hedge</a:t>
            </a:r>
          </a:p>
          <a:p>
            <a:pPr>
              <a:lnSpc>
                <a:spcPct val="90000"/>
              </a:lnSpc>
              <a:buFont typeface="Wingdings" pitchFamily="2" charset="2"/>
              <a:buNone/>
            </a:pPr>
            <a:r>
              <a:rPr lang="en-US" sz="2400"/>
              <a:t> </a:t>
            </a:r>
            <a:r>
              <a:rPr lang="el-GR" sz="2400"/>
              <a:t>   </a:t>
            </a:r>
            <a:r>
              <a:rPr lang="en-US" sz="2400">
                <a:latin typeface="Symbol" pitchFamily="18" charset="2"/>
              </a:rPr>
              <a:t>D</a:t>
            </a:r>
            <a:r>
              <a:rPr lang="en-US" sz="2400" i="1">
                <a:latin typeface="Times New Roman" pitchFamily="18" charset="0"/>
              </a:rPr>
              <a:t>F</a:t>
            </a:r>
            <a:r>
              <a:rPr lang="el-GR" sz="2400" i="1">
                <a:latin typeface="Times New Roman" pitchFamily="18" charset="0"/>
              </a:rPr>
              <a:t> </a:t>
            </a:r>
            <a:r>
              <a:rPr lang="en-US" sz="2400"/>
              <a:t>is the change in futures price during the life of hedge</a:t>
            </a:r>
          </a:p>
          <a:p>
            <a:pPr>
              <a:lnSpc>
                <a:spcPct val="90000"/>
              </a:lnSpc>
              <a:buFont typeface="Wingdings" pitchFamily="2" charset="2"/>
              <a:buNone/>
            </a:pPr>
            <a:r>
              <a:rPr lang="en-US" sz="2400">
                <a:latin typeface="Symbol" pitchFamily="18" charset="2"/>
              </a:rPr>
              <a:t>	s</a:t>
            </a:r>
            <a:r>
              <a:rPr lang="en-US" sz="2400" i="1" baseline="-25000">
                <a:latin typeface="Times New Roman" pitchFamily="18" charset="0"/>
              </a:rPr>
              <a:t>S</a:t>
            </a:r>
            <a:r>
              <a:rPr lang="en-US" sz="2400">
                <a:latin typeface="Times New Roman" pitchFamily="18" charset="0"/>
              </a:rPr>
              <a:t> </a:t>
            </a:r>
            <a:r>
              <a:rPr lang="en-US" sz="2400"/>
              <a:t>is the standard deviation of </a:t>
            </a:r>
            <a:r>
              <a:rPr lang="en-US" sz="2400">
                <a:latin typeface="Symbol" pitchFamily="18" charset="2"/>
              </a:rPr>
              <a:t>D</a:t>
            </a:r>
            <a:r>
              <a:rPr lang="en-US" sz="2400" i="1">
                <a:latin typeface="Times New Roman" pitchFamily="18" charset="0"/>
              </a:rPr>
              <a:t>S</a:t>
            </a:r>
            <a:r>
              <a:rPr lang="en-US" sz="2400"/>
              <a:t>, the change in the spot price during the hedging period, </a:t>
            </a:r>
          </a:p>
          <a:p>
            <a:pPr>
              <a:lnSpc>
                <a:spcPct val="90000"/>
              </a:lnSpc>
              <a:buFont typeface="Wingdings" pitchFamily="2" charset="2"/>
              <a:buNone/>
            </a:pPr>
            <a:r>
              <a:rPr lang="en-US" sz="2400"/>
              <a:t>	</a:t>
            </a:r>
            <a:r>
              <a:rPr lang="en-US" sz="2400">
                <a:latin typeface="Symbol" pitchFamily="18" charset="2"/>
              </a:rPr>
              <a:t>s</a:t>
            </a:r>
            <a:r>
              <a:rPr lang="en-US" sz="2400" i="1" baseline="-25000">
                <a:latin typeface="Times New Roman" pitchFamily="18" charset="0"/>
              </a:rPr>
              <a:t>F</a:t>
            </a:r>
            <a:r>
              <a:rPr lang="en-US" sz="2400"/>
              <a:t> is the standard deviation of </a:t>
            </a:r>
            <a:r>
              <a:rPr lang="en-US" sz="2400">
                <a:latin typeface="Symbol" pitchFamily="18" charset="2"/>
              </a:rPr>
              <a:t>D</a:t>
            </a:r>
            <a:r>
              <a:rPr lang="en-US" sz="2400" i="1">
                <a:latin typeface="Times New Roman" pitchFamily="18" charset="0"/>
              </a:rPr>
              <a:t>F</a:t>
            </a:r>
            <a:r>
              <a:rPr lang="en-US" sz="2400"/>
              <a:t>, the change in the futures price during the hedging period</a:t>
            </a:r>
          </a:p>
          <a:p>
            <a:pPr>
              <a:lnSpc>
                <a:spcPct val="90000"/>
              </a:lnSpc>
              <a:buFont typeface="Wingdings" pitchFamily="2" charset="2"/>
              <a:buNone/>
            </a:pPr>
            <a:r>
              <a:rPr lang="en-US" sz="2400"/>
              <a:t>	</a:t>
            </a:r>
            <a:r>
              <a:rPr lang="en-US" sz="2400">
                <a:latin typeface="Symbol" pitchFamily="18" charset="2"/>
              </a:rPr>
              <a:t>r</a:t>
            </a:r>
            <a:r>
              <a:rPr lang="en-US" sz="2400"/>
              <a:t> is the coefficient of correlation between </a:t>
            </a:r>
            <a:r>
              <a:rPr lang="en-US" sz="2400">
                <a:latin typeface="Symbol" pitchFamily="18" charset="2"/>
              </a:rPr>
              <a:t>D</a:t>
            </a:r>
            <a:r>
              <a:rPr lang="en-US" sz="2400" i="1">
                <a:latin typeface="Times New Roman" pitchFamily="18" charset="0"/>
              </a:rPr>
              <a:t>S</a:t>
            </a:r>
            <a:r>
              <a:rPr lang="en-US" sz="2400"/>
              <a:t> and </a:t>
            </a:r>
            <a:r>
              <a:rPr lang="en-US" sz="2400">
                <a:latin typeface="Symbol" pitchFamily="18" charset="2"/>
              </a:rPr>
              <a:t>D</a:t>
            </a:r>
            <a:r>
              <a:rPr lang="en-US" sz="2400" i="1">
                <a:latin typeface="Times New Roman" pitchFamily="18" charset="0"/>
              </a:rPr>
              <a:t>F</a:t>
            </a:r>
            <a:r>
              <a:rPr lang="en-US" sz="2400"/>
              <a:t>.</a:t>
            </a:r>
          </a:p>
          <a:p>
            <a:pPr>
              <a:lnSpc>
                <a:spcPct val="90000"/>
              </a:lnSpc>
              <a:buFont typeface="Wingdings" pitchFamily="2" charset="2"/>
              <a:buNone/>
            </a:pPr>
            <a:r>
              <a:rPr lang="en-US" sz="2400" i="1"/>
              <a:t>	</a:t>
            </a:r>
          </a:p>
        </p:txBody>
      </p:sp>
      <p:graphicFrame>
        <p:nvGraphicFramePr>
          <p:cNvPr id="25604" name="Object 4"/>
          <p:cNvGraphicFramePr>
            <a:graphicFrameLocks noChangeAspect="1"/>
          </p:cNvGraphicFramePr>
          <p:nvPr/>
        </p:nvGraphicFramePr>
        <p:xfrm>
          <a:off x="3246438" y="2003425"/>
          <a:ext cx="1008062" cy="639763"/>
        </p:xfrm>
        <a:graphic>
          <a:graphicData uri="http://schemas.openxmlformats.org/presentationml/2006/ole">
            <mc:AlternateContent xmlns:mc="http://schemas.openxmlformats.org/markup-compatibility/2006">
              <mc:Choice xmlns:v="urn:schemas-microsoft-com:vml" Requires="v">
                <p:oleObj spid="_x0000_s25611" name="Equation" r:id="rId4" imgW="482400" imgH="330120" progId="Equation.3">
                  <p:embed/>
                </p:oleObj>
              </mc:Choice>
              <mc:Fallback>
                <p:oleObj name="Equation" r:id="rId4" imgW="482400" imgH="33012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46438" y="2003425"/>
                        <a:ext cx="1008062" cy="639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xmlns:p14="http://schemas.microsoft.com/office/powerpoint/2010/mai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3.</a:t>
            </a:r>
            <a:fld id="{72410FC3-30B3-4CEE-A6A7-318D47F19CF9}" type="slidenum">
              <a:rPr lang="en-US" altLang="en-US"/>
              <a:pPr/>
              <a:t>22</a:t>
            </a:fld>
            <a:endParaRPr lang="en-US" altLang="en-US"/>
          </a:p>
        </p:txBody>
      </p:sp>
      <p:sp>
        <p:nvSpPr>
          <p:cNvPr id="82946" name="Rectangle 2"/>
          <p:cNvSpPr>
            <a:spLocks noGrp="1" noChangeArrowheads="1"/>
          </p:cNvSpPr>
          <p:nvPr>
            <p:ph type="title"/>
          </p:nvPr>
        </p:nvSpPr>
        <p:spPr>
          <a:noFill/>
          <a:ln/>
        </p:spPr>
        <p:txBody>
          <a:bodyPr lIns="92075" tIns="46038" rIns="92075" bIns="46038" anchor="ctr"/>
          <a:lstStyle/>
          <a:p>
            <a:r>
              <a:rPr lang="en-US"/>
              <a:t>Optimal Number of Contracts</a:t>
            </a:r>
          </a:p>
        </p:txBody>
      </p:sp>
      <p:sp>
        <p:nvSpPr>
          <p:cNvPr id="82947" name="Rectangle 3"/>
          <p:cNvSpPr>
            <a:spLocks noGrp="1" noChangeArrowheads="1"/>
          </p:cNvSpPr>
          <p:nvPr>
            <p:ph type="body" idx="1"/>
          </p:nvPr>
        </p:nvSpPr>
        <p:spPr>
          <a:xfrm>
            <a:off x="609600" y="1219200"/>
            <a:ext cx="8229600" cy="5029200"/>
          </a:xfrm>
          <a:noFill/>
          <a:ln/>
        </p:spPr>
        <p:txBody>
          <a:bodyPr lIns="92075" tIns="46038" rIns="92075" bIns="46038"/>
          <a:lstStyle/>
          <a:p>
            <a:pPr>
              <a:buFont typeface="Wingdings" pitchFamily="2" charset="2"/>
              <a:buNone/>
            </a:pPr>
            <a:r>
              <a:rPr lang="en-US" sz="2800"/>
              <a:t>	the optimal number of Futures contracts required for hedging is											</a:t>
            </a:r>
          </a:p>
          <a:p>
            <a:pPr>
              <a:buFont typeface="Wingdings" pitchFamily="2" charset="2"/>
              <a:buNone/>
            </a:pPr>
            <a:r>
              <a:rPr lang="en-US" sz="2800"/>
              <a:t>	</a:t>
            </a:r>
          </a:p>
          <a:p>
            <a:pPr>
              <a:buFont typeface="Wingdings" pitchFamily="2" charset="2"/>
              <a:buNone/>
            </a:pPr>
            <a:r>
              <a:rPr lang="en-US" sz="2800"/>
              <a:t>	where </a:t>
            </a:r>
          </a:p>
          <a:p>
            <a:pPr>
              <a:buFont typeface="Wingdings" pitchFamily="2" charset="2"/>
              <a:buNone/>
            </a:pPr>
            <a:r>
              <a:rPr lang="en-US" sz="2800"/>
              <a:t>   </a:t>
            </a:r>
            <a:r>
              <a:rPr lang="el-GR" sz="2800"/>
              <a:t>Ν</a:t>
            </a:r>
            <a:r>
              <a:rPr lang="en-US" sz="2800" baseline="-25000"/>
              <a:t>A</a:t>
            </a:r>
            <a:r>
              <a:rPr lang="el-GR" sz="2800"/>
              <a:t> </a:t>
            </a:r>
            <a:r>
              <a:rPr lang="en-US" sz="2800"/>
              <a:t> is the size of position being hedged (units)</a:t>
            </a:r>
          </a:p>
          <a:p>
            <a:pPr>
              <a:buFont typeface="Wingdings" pitchFamily="2" charset="2"/>
              <a:buNone/>
            </a:pPr>
            <a:r>
              <a:rPr lang="en-US" sz="2800"/>
              <a:t>   Q</a:t>
            </a:r>
            <a:r>
              <a:rPr lang="en-US" sz="2800" baseline="-25000"/>
              <a:t>F</a:t>
            </a:r>
            <a:r>
              <a:rPr lang="en-US" sz="2800"/>
              <a:t>  is the size of one futures contracts (units)</a:t>
            </a:r>
          </a:p>
          <a:p>
            <a:pPr>
              <a:buFont typeface="Wingdings" pitchFamily="2" charset="2"/>
              <a:buNone/>
            </a:pPr>
            <a:r>
              <a:rPr lang="en-US" sz="2800"/>
              <a:t>   N    is the optimal number of futures contracts for  </a:t>
            </a:r>
          </a:p>
          <a:p>
            <a:pPr>
              <a:buFont typeface="Wingdings" pitchFamily="2" charset="2"/>
              <a:buNone/>
            </a:pPr>
            <a:r>
              <a:rPr lang="en-US" sz="2800"/>
              <a:t>          hedging</a:t>
            </a:r>
          </a:p>
          <a:p>
            <a:pPr>
              <a:buFont typeface="Wingdings" pitchFamily="2" charset="2"/>
              <a:buNone/>
            </a:pPr>
            <a:r>
              <a:rPr lang="en-US" sz="2800" i="1"/>
              <a:t>	</a:t>
            </a:r>
          </a:p>
        </p:txBody>
      </p:sp>
      <p:graphicFrame>
        <p:nvGraphicFramePr>
          <p:cNvPr id="82948" name="Object 4"/>
          <p:cNvGraphicFramePr>
            <a:graphicFrameLocks noChangeAspect="1"/>
          </p:cNvGraphicFramePr>
          <p:nvPr/>
        </p:nvGraphicFramePr>
        <p:xfrm>
          <a:off x="3276600" y="2286000"/>
          <a:ext cx="1295400" cy="819150"/>
        </p:xfrm>
        <a:graphic>
          <a:graphicData uri="http://schemas.openxmlformats.org/presentationml/2006/ole">
            <mc:AlternateContent xmlns:mc="http://schemas.openxmlformats.org/markup-compatibility/2006">
              <mc:Choice xmlns:v="urn:schemas-microsoft-com:vml" Requires="v">
                <p:oleObj spid="_x0000_s82955" name="Equation" r:id="rId4" imgW="520560" imgH="355320" progId="Equation.3">
                  <p:embed/>
                </p:oleObj>
              </mc:Choice>
              <mc:Fallback>
                <p:oleObj name="Equation" r:id="rId4" imgW="520560" imgH="35532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2286000"/>
                        <a:ext cx="1295400" cy="81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xmlns:p14="http://schemas.microsoft.com/office/powerpoint/2010/mai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5"/>
          <p:cNvSpPr>
            <a:spLocks noGrp="1"/>
          </p:cNvSpPr>
          <p:nvPr>
            <p:ph type="sldNum" sz="quarter" idx="12"/>
          </p:nvPr>
        </p:nvSpPr>
        <p:spPr/>
        <p:txBody>
          <a:bodyPr/>
          <a:lstStyle/>
          <a:p>
            <a:r>
              <a:rPr lang="en-US" altLang="en-US"/>
              <a:t>3.</a:t>
            </a:r>
            <a:fld id="{149D85E4-DD17-422E-9106-1A1610DEC6D5}" type="slidenum">
              <a:rPr lang="en-US" altLang="en-US"/>
              <a:pPr/>
              <a:t>23</a:t>
            </a:fld>
            <a:endParaRPr lang="en-US" altLang="en-US"/>
          </a:p>
        </p:txBody>
      </p:sp>
      <p:sp>
        <p:nvSpPr>
          <p:cNvPr id="84994" name="Rectangle 2"/>
          <p:cNvSpPr>
            <a:spLocks noGrp="1" noChangeArrowheads="1"/>
          </p:cNvSpPr>
          <p:nvPr>
            <p:ph type="title"/>
          </p:nvPr>
        </p:nvSpPr>
        <p:spPr>
          <a:xfrm>
            <a:off x="457200" y="122238"/>
            <a:ext cx="7543800" cy="944562"/>
          </a:xfrm>
          <a:noFill/>
          <a:ln/>
        </p:spPr>
        <p:txBody>
          <a:bodyPr lIns="92075" tIns="46038" rIns="92075" bIns="46038" anchor="ctr"/>
          <a:lstStyle/>
          <a:p>
            <a:r>
              <a:rPr lang="en-US"/>
              <a:t>Example</a:t>
            </a:r>
          </a:p>
        </p:txBody>
      </p:sp>
      <p:sp>
        <p:nvSpPr>
          <p:cNvPr id="84995" name="Rectangle 3"/>
          <p:cNvSpPr>
            <a:spLocks noGrp="1" noChangeArrowheads="1"/>
          </p:cNvSpPr>
          <p:nvPr>
            <p:ph type="body" idx="1"/>
          </p:nvPr>
        </p:nvSpPr>
        <p:spPr>
          <a:xfrm>
            <a:off x="0" y="1219200"/>
            <a:ext cx="9144000" cy="5029200"/>
          </a:xfrm>
          <a:noFill/>
          <a:ln/>
        </p:spPr>
        <p:txBody>
          <a:bodyPr lIns="92075" tIns="46038" rIns="92075" bIns="46038"/>
          <a:lstStyle/>
          <a:p>
            <a:pPr>
              <a:buFont typeface="Wingdings" pitchFamily="2" charset="2"/>
              <a:buNone/>
            </a:pPr>
            <a:r>
              <a:rPr lang="en-US" sz="2800"/>
              <a:t>	An airline expects to purchase 2 million gallons of jet fuel in 1 month and decides to use heating oil futures for hedging.											</a:t>
            </a:r>
          </a:p>
          <a:p>
            <a:pPr>
              <a:buFont typeface="Wingdings" pitchFamily="2" charset="2"/>
              <a:buNone/>
            </a:pPr>
            <a:r>
              <a:rPr lang="en-US" sz="2800"/>
              <a:t>	The variances of the spot and futures prices are calculated: </a:t>
            </a:r>
            <a:r>
              <a:rPr lang="en-US" sz="2800">
                <a:latin typeface="Symbol" pitchFamily="18" charset="2"/>
              </a:rPr>
              <a:t>s</a:t>
            </a:r>
            <a:r>
              <a:rPr lang="en-US" sz="2800" i="1" baseline="-25000">
                <a:latin typeface="Times New Roman" pitchFamily="18" charset="0"/>
              </a:rPr>
              <a:t>S</a:t>
            </a:r>
            <a:r>
              <a:rPr lang="en-US" sz="2800">
                <a:latin typeface="Times New Roman" pitchFamily="18" charset="0"/>
              </a:rPr>
              <a:t> </a:t>
            </a:r>
            <a:r>
              <a:rPr lang="en-US" sz="2800"/>
              <a:t>= 0.026, </a:t>
            </a:r>
            <a:r>
              <a:rPr lang="en-US" sz="2800">
                <a:latin typeface="Symbol" pitchFamily="18" charset="2"/>
              </a:rPr>
              <a:t>s</a:t>
            </a:r>
            <a:r>
              <a:rPr lang="en-US" sz="2800" i="1" baseline="-25000">
                <a:latin typeface="Times New Roman" pitchFamily="18" charset="0"/>
              </a:rPr>
              <a:t>F</a:t>
            </a:r>
            <a:r>
              <a:rPr lang="en-US" sz="2800"/>
              <a:t> = 0.0313, and </a:t>
            </a:r>
            <a:r>
              <a:rPr lang="en-US" sz="2800">
                <a:latin typeface="Symbol" pitchFamily="18" charset="2"/>
              </a:rPr>
              <a:t>r</a:t>
            </a:r>
            <a:r>
              <a:rPr lang="en-US" sz="2800"/>
              <a:t> =0.928.</a:t>
            </a:r>
          </a:p>
          <a:p>
            <a:pPr>
              <a:buFont typeface="Wingdings" pitchFamily="2" charset="2"/>
              <a:buNone/>
            </a:pPr>
            <a:r>
              <a:rPr lang="en-US" sz="2800" i="1"/>
              <a:t>	</a:t>
            </a:r>
          </a:p>
          <a:p>
            <a:pPr>
              <a:buFont typeface="Wingdings" pitchFamily="2" charset="2"/>
              <a:buNone/>
            </a:pPr>
            <a:endParaRPr lang="en-US" sz="2800" i="1"/>
          </a:p>
          <a:p>
            <a:pPr>
              <a:buFont typeface="Wingdings" pitchFamily="2" charset="2"/>
              <a:buNone/>
            </a:pPr>
            <a:r>
              <a:rPr lang="en-US" sz="2800" i="1"/>
              <a:t>    </a:t>
            </a:r>
            <a:r>
              <a:rPr lang="en-US" sz="2800"/>
              <a:t>Each heating oil contract is on 42.000 gallons of oil.</a:t>
            </a:r>
          </a:p>
        </p:txBody>
      </p:sp>
      <p:graphicFrame>
        <p:nvGraphicFramePr>
          <p:cNvPr id="84996" name="Object 4"/>
          <p:cNvGraphicFramePr>
            <a:graphicFrameLocks noChangeAspect="1"/>
          </p:cNvGraphicFramePr>
          <p:nvPr/>
        </p:nvGraphicFramePr>
        <p:xfrm>
          <a:off x="1219200" y="4038600"/>
          <a:ext cx="5257800" cy="762000"/>
        </p:xfrm>
        <a:graphic>
          <a:graphicData uri="http://schemas.openxmlformats.org/presentationml/2006/ole">
            <mc:AlternateContent xmlns:mc="http://schemas.openxmlformats.org/markup-compatibility/2006">
              <mc:Choice xmlns:v="urn:schemas-microsoft-com:vml" Requires="v">
                <p:oleObj spid="_x0000_s85008" name="Equation" r:id="rId4" imgW="2158920" imgH="330120" progId="Equation.3">
                  <p:embed/>
                </p:oleObj>
              </mc:Choice>
              <mc:Fallback>
                <p:oleObj name="Equation" r:id="rId4" imgW="2158920" imgH="33012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4038600"/>
                        <a:ext cx="52578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4997" name="Object 5"/>
          <p:cNvGraphicFramePr>
            <a:graphicFrameLocks noChangeAspect="1"/>
          </p:cNvGraphicFramePr>
          <p:nvPr/>
        </p:nvGraphicFramePr>
        <p:xfrm>
          <a:off x="1066800" y="5410200"/>
          <a:ext cx="5972175" cy="819150"/>
        </p:xfrm>
        <a:graphic>
          <a:graphicData uri="http://schemas.openxmlformats.org/presentationml/2006/ole">
            <mc:AlternateContent xmlns:mc="http://schemas.openxmlformats.org/markup-compatibility/2006">
              <mc:Choice xmlns:v="urn:schemas-microsoft-com:vml" Requires="v">
                <p:oleObj spid="_x0000_s85009" name="Equation" r:id="rId6" imgW="2400120" imgH="355320" progId="Equation.3">
                  <p:embed/>
                </p:oleObj>
              </mc:Choice>
              <mc:Fallback>
                <p:oleObj name="Equation" r:id="rId6" imgW="2400120" imgH="35532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5410200"/>
                        <a:ext cx="5972175" cy="81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xmlns:p14="http://schemas.microsoft.com/office/powerpoint/2010/mai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3.</a:t>
            </a:r>
            <a:fld id="{ED8831E9-9E68-49CA-8BDA-67CE9E912CA3}" type="slidenum">
              <a:rPr lang="en-US" altLang="en-US"/>
              <a:pPr/>
              <a:t>24</a:t>
            </a:fld>
            <a:endParaRPr lang="en-US" altLang="en-US"/>
          </a:p>
        </p:txBody>
      </p:sp>
      <p:sp>
        <p:nvSpPr>
          <p:cNvPr id="1026" name="Rectangle 2"/>
          <p:cNvSpPr>
            <a:spLocks noGrp="1" noChangeArrowheads="1"/>
          </p:cNvSpPr>
          <p:nvPr>
            <p:ph type="title"/>
          </p:nvPr>
        </p:nvSpPr>
        <p:spPr/>
        <p:txBody>
          <a:bodyPr/>
          <a:lstStyle/>
          <a:p>
            <a:r>
              <a:rPr lang="en-US"/>
              <a:t>Hedging Using Index Futures</a:t>
            </a:r>
            <a:br>
              <a:rPr lang="en-US"/>
            </a:br>
            <a:r>
              <a:rPr lang="en-US" sz="2200"/>
              <a:t>(Page 63)</a:t>
            </a:r>
            <a:endParaRPr lang="en-US"/>
          </a:p>
        </p:txBody>
      </p:sp>
      <p:sp>
        <p:nvSpPr>
          <p:cNvPr id="1027" name="Rectangle 3"/>
          <p:cNvSpPr>
            <a:spLocks noGrp="1" noChangeArrowheads="1"/>
          </p:cNvSpPr>
          <p:nvPr>
            <p:ph type="body" idx="1"/>
          </p:nvPr>
        </p:nvSpPr>
        <p:spPr>
          <a:xfrm>
            <a:off x="457200" y="1719263"/>
            <a:ext cx="7848600" cy="4411662"/>
          </a:xfrm>
        </p:spPr>
        <p:txBody>
          <a:bodyPr/>
          <a:lstStyle/>
          <a:p>
            <a:pPr>
              <a:buFont typeface="Wingdings" pitchFamily="2" charset="2"/>
              <a:buNone/>
            </a:pPr>
            <a:r>
              <a:rPr lang="en-US"/>
              <a:t>	To hedge the risk in a portfolio the number of contracts that should be shorted is</a:t>
            </a:r>
          </a:p>
          <a:p>
            <a:endParaRPr lang="en-US"/>
          </a:p>
          <a:p>
            <a:pPr>
              <a:buFont typeface="Wingdings" pitchFamily="2" charset="2"/>
              <a:buNone/>
            </a:pPr>
            <a:r>
              <a:rPr lang="en-US"/>
              <a:t>	where </a:t>
            </a:r>
            <a:r>
              <a:rPr lang="en-US" i="1">
                <a:latin typeface="Times New Roman" pitchFamily="18" charset="0"/>
              </a:rPr>
              <a:t>P</a:t>
            </a:r>
            <a:r>
              <a:rPr lang="en-US"/>
              <a:t> is the value of the portfolio, </a:t>
            </a:r>
            <a:r>
              <a:rPr lang="en-US">
                <a:latin typeface="Symbol" pitchFamily="18" charset="2"/>
              </a:rPr>
              <a:t>b </a:t>
            </a:r>
            <a:r>
              <a:rPr lang="en-US"/>
              <a:t>is its beta, and </a:t>
            </a:r>
            <a:r>
              <a:rPr lang="en-US" i="1">
                <a:latin typeface="Times New Roman" pitchFamily="18" charset="0"/>
              </a:rPr>
              <a:t>A</a:t>
            </a:r>
            <a:r>
              <a:rPr lang="en-US"/>
              <a:t> is the value of the assets underlying one futures contract</a:t>
            </a:r>
          </a:p>
          <a:p>
            <a:pPr>
              <a:buFont typeface="Wingdings" pitchFamily="2" charset="2"/>
              <a:buNone/>
            </a:pPr>
            <a:r>
              <a:rPr lang="en-US"/>
              <a:t>   In general, h=</a:t>
            </a:r>
            <a:r>
              <a:rPr lang="en-US">
                <a:latin typeface="Symbol" pitchFamily="18" charset="2"/>
              </a:rPr>
              <a:t>b</a:t>
            </a:r>
          </a:p>
        </p:txBody>
      </p:sp>
      <p:graphicFrame>
        <p:nvGraphicFramePr>
          <p:cNvPr id="1028" name="Object 4"/>
          <p:cNvGraphicFramePr>
            <a:graphicFrameLocks noChangeAspect="1"/>
          </p:cNvGraphicFramePr>
          <p:nvPr/>
        </p:nvGraphicFramePr>
        <p:xfrm>
          <a:off x="4191000" y="2971800"/>
          <a:ext cx="838200" cy="990600"/>
        </p:xfrm>
        <a:graphic>
          <a:graphicData uri="http://schemas.openxmlformats.org/presentationml/2006/ole">
            <mc:AlternateContent xmlns:mc="http://schemas.openxmlformats.org/markup-compatibility/2006">
              <mc:Choice xmlns:v="urn:schemas-microsoft-com:vml" Requires="v">
                <p:oleObj spid="_x0000_s1035" name="Equation" r:id="rId4" imgW="177480" imgH="228600" progId="Equation.2">
                  <p:embed/>
                </p:oleObj>
              </mc:Choice>
              <mc:Fallback>
                <p:oleObj name="Equation" r:id="rId4" imgW="177480" imgH="228600" progId="Equation.2">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2971800"/>
                        <a:ext cx="8382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A866E377-1B62-43E6-A1CE-2020A22DE570}" type="slidenum">
              <a:rPr lang="en-US" altLang="en-US"/>
              <a:pPr/>
              <a:t>25</a:t>
            </a:fld>
            <a:endParaRPr lang="en-US" altLang="en-US"/>
          </a:p>
        </p:txBody>
      </p:sp>
      <p:sp>
        <p:nvSpPr>
          <p:cNvPr id="20482" name="Rectangle 1026"/>
          <p:cNvSpPr>
            <a:spLocks noGrp="1" noChangeArrowheads="1"/>
          </p:cNvSpPr>
          <p:nvPr>
            <p:ph type="title"/>
          </p:nvPr>
        </p:nvSpPr>
        <p:spPr>
          <a:xfrm>
            <a:off x="457200" y="122238"/>
            <a:ext cx="7543800" cy="792162"/>
          </a:xfrm>
        </p:spPr>
        <p:txBody>
          <a:bodyPr/>
          <a:lstStyle/>
          <a:p>
            <a:r>
              <a:rPr lang="en-US"/>
              <a:t>Example</a:t>
            </a:r>
          </a:p>
        </p:txBody>
      </p:sp>
      <p:sp>
        <p:nvSpPr>
          <p:cNvPr id="20483" name="Rectangle 1027"/>
          <p:cNvSpPr>
            <a:spLocks noGrp="1" noChangeArrowheads="1"/>
          </p:cNvSpPr>
          <p:nvPr>
            <p:ph type="body" idx="1"/>
          </p:nvPr>
        </p:nvSpPr>
        <p:spPr>
          <a:xfrm>
            <a:off x="457200" y="1143000"/>
            <a:ext cx="8229600" cy="4987925"/>
          </a:xfrm>
        </p:spPr>
        <p:txBody>
          <a:bodyPr/>
          <a:lstStyle/>
          <a:p>
            <a:pPr>
              <a:buFont typeface="Wingdings" pitchFamily="2" charset="2"/>
              <a:buNone/>
            </a:pPr>
            <a:r>
              <a:rPr lang="en-US" sz="2800"/>
              <a:t>	Value of S&amp;P 500 index is 1,000</a:t>
            </a:r>
          </a:p>
          <a:p>
            <a:pPr>
              <a:buFont typeface="Wingdings" pitchFamily="2" charset="2"/>
              <a:buNone/>
            </a:pPr>
            <a:r>
              <a:rPr lang="en-US" sz="2800"/>
              <a:t>	Value of Portfolio is $5 million</a:t>
            </a:r>
          </a:p>
          <a:p>
            <a:pPr>
              <a:buFont typeface="Wingdings" pitchFamily="2" charset="2"/>
              <a:buNone/>
            </a:pPr>
            <a:r>
              <a:rPr lang="en-US" sz="2800"/>
              <a:t>	Beta of portfolio is 1.5</a:t>
            </a:r>
          </a:p>
          <a:p>
            <a:pPr>
              <a:buFont typeface="Wingdings" pitchFamily="2" charset="2"/>
              <a:buNone/>
            </a:pPr>
            <a:r>
              <a:rPr lang="en-US" sz="2800"/>
              <a:t>   Risk free interest rate is 4% per annum</a:t>
            </a:r>
          </a:p>
          <a:p>
            <a:pPr>
              <a:buFont typeface="Wingdings" pitchFamily="2" charset="2"/>
              <a:buNone/>
            </a:pPr>
            <a:r>
              <a:rPr lang="en-US" sz="2800"/>
              <a:t>   Dividend Yield on index is 1% per annum</a:t>
            </a:r>
          </a:p>
          <a:p>
            <a:pPr>
              <a:buFont typeface="Wingdings" pitchFamily="2" charset="2"/>
              <a:buNone/>
            </a:pPr>
            <a:r>
              <a:rPr lang="en-US" sz="2800"/>
              <a:t>   A 4 months futures contract is used to hedge the portfolio over the next 3 months</a:t>
            </a:r>
          </a:p>
          <a:p>
            <a:pPr>
              <a:buFont typeface="Wingdings" pitchFamily="2" charset="2"/>
              <a:buNone/>
            </a:pPr>
            <a:r>
              <a:rPr lang="en-US" sz="2800"/>
              <a:t>   The current futures price of the contract is 1.010</a:t>
            </a:r>
          </a:p>
          <a:p>
            <a:pPr>
              <a:buFont typeface="Wingdings" pitchFamily="2" charset="2"/>
              <a:buNone/>
            </a:pPr>
            <a:r>
              <a:rPr lang="en-US" sz="2800"/>
              <a:t>   One futures contract is for delivery of $250 times the index, so A=250*1.000=250.000</a:t>
            </a:r>
          </a:p>
          <a:p>
            <a:pPr>
              <a:buFont typeface="Wingdings" pitchFamily="2" charset="2"/>
              <a:buNone/>
            </a:pPr>
            <a:endParaRPr lang="en-US" sz="2800"/>
          </a:p>
          <a:p>
            <a:pPr>
              <a:buFont typeface="Wingdings" pitchFamily="2" charset="2"/>
              <a:buNone/>
            </a:pPr>
            <a:endParaRPr lang="en-US"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BA06370D-9536-4852-A99B-886AFC07EBA9}" type="slidenum">
              <a:rPr lang="en-US" altLang="en-US"/>
              <a:pPr/>
              <a:t>26</a:t>
            </a:fld>
            <a:endParaRPr lang="en-US" altLang="en-US"/>
          </a:p>
        </p:txBody>
      </p:sp>
      <p:sp>
        <p:nvSpPr>
          <p:cNvPr id="18434" name="Rectangle 2"/>
          <p:cNvSpPr>
            <a:spLocks noGrp="1" noChangeArrowheads="1"/>
          </p:cNvSpPr>
          <p:nvPr>
            <p:ph type="title"/>
          </p:nvPr>
        </p:nvSpPr>
        <p:spPr>
          <a:xfrm>
            <a:off x="457200" y="-304800"/>
            <a:ext cx="7543800" cy="1295400"/>
          </a:xfrm>
        </p:spPr>
        <p:txBody>
          <a:bodyPr/>
          <a:lstStyle/>
          <a:p>
            <a:r>
              <a:rPr lang="en-US" dirty="0"/>
              <a:t>Continued</a:t>
            </a:r>
          </a:p>
        </p:txBody>
      </p:sp>
      <p:sp>
        <p:nvSpPr>
          <p:cNvPr id="18435" name="Rectangle 3"/>
          <p:cNvSpPr>
            <a:spLocks noGrp="1" noChangeArrowheads="1"/>
          </p:cNvSpPr>
          <p:nvPr>
            <p:ph type="body" idx="1"/>
          </p:nvPr>
        </p:nvSpPr>
        <p:spPr>
          <a:xfrm>
            <a:off x="0" y="990600"/>
            <a:ext cx="9144000" cy="5181600"/>
          </a:xfrm>
        </p:spPr>
        <p:txBody>
          <a:bodyPr/>
          <a:lstStyle/>
          <a:p>
            <a:pPr>
              <a:lnSpc>
                <a:spcPct val="90000"/>
              </a:lnSpc>
            </a:pPr>
            <a:r>
              <a:rPr lang="en-US" dirty="0"/>
              <a:t>The number of futures contracts that should be shorted to hedge the portfolio is 	</a:t>
            </a:r>
            <a:endParaRPr lang="en-US" dirty="0" smtClean="0"/>
          </a:p>
          <a:p>
            <a:pPr marL="0" indent="0">
              <a:lnSpc>
                <a:spcPct val="90000"/>
              </a:lnSpc>
              <a:buNone/>
            </a:pPr>
            <a:r>
              <a:rPr lang="en-US" dirty="0"/>
              <a:t>	</a:t>
            </a:r>
            <a:r>
              <a:rPr lang="en-US" dirty="0" smtClean="0"/>
              <a:t>1.5</a:t>
            </a:r>
            <a:r>
              <a:rPr lang="en-US" dirty="0"/>
              <a:t>*(5.000.000/250.000)=30</a:t>
            </a:r>
          </a:p>
          <a:p>
            <a:pPr>
              <a:lnSpc>
                <a:spcPct val="90000"/>
              </a:lnSpc>
            </a:pPr>
            <a:r>
              <a:rPr lang="en-US" dirty="0"/>
              <a:t>Suppose in 3 months Value of S&amp;P 500 index is 900, and the futures price is 902</a:t>
            </a:r>
          </a:p>
          <a:p>
            <a:pPr>
              <a:lnSpc>
                <a:spcPct val="90000"/>
              </a:lnSpc>
            </a:pPr>
            <a:r>
              <a:rPr lang="en-US" dirty="0"/>
              <a:t>The gain from the short futures position is then 	30*(1010-902)*250=810.000</a:t>
            </a:r>
          </a:p>
          <a:p>
            <a:pPr>
              <a:lnSpc>
                <a:spcPct val="90000"/>
              </a:lnSpc>
            </a:pPr>
            <a:r>
              <a:rPr lang="en-US" dirty="0"/>
              <a:t>The loss on the index is 10%. When dividends are taken into account, an investor in the index earn –0.975% (dividends 0.25% / 3m)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73EA02A0-18AC-49F5-A470-B30E9B3CFE51}" type="slidenum">
              <a:rPr lang="en-US" altLang="en-US"/>
              <a:pPr/>
              <a:t>27</a:t>
            </a:fld>
            <a:endParaRPr lang="en-US" altLang="en-US"/>
          </a:p>
        </p:txBody>
      </p:sp>
      <p:sp>
        <p:nvSpPr>
          <p:cNvPr id="87042" name="Rectangle 2"/>
          <p:cNvSpPr>
            <a:spLocks noGrp="1" noChangeArrowheads="1"/>
          </p:cNvSpPr>
          <p:nvPr>
            <p:ph type="title"/>
          </p:nvPr>
        </p:nvSpPr>
        <p:spPr>
          <a:xfrm>
            <a:off x="457200" y="-304800"/>
            <a:ext cx="7543800" cy="1295400"/>
          </a:xfrm>
        </p:spPr>
        <p:txBody>
          <a:bodyPr/>
          <a:lstStyle/>
          <a:p>
            <a:r>
              <a:rPr lang="en-US"/>
              <a:t>Continued</a:t>
            </a:r>
          </a:p>
        </p:txBody>
      </p:sp>
      <p:sp>
        <p:nvSpPr>
          <p:cNvPr id="87043" name="Rectangle 3"/>
          <p:cNvSpPr>
            <a:spLocks noGrp="1" noChangeArrowheads="1"/>
          </p:cNvSpPr>
          <p:nvPr>
            <p:ph type="body" idx="1"/>
          </p:nvPr>
        </p:nvSpPr>
        <p:spPr>
          <a:xfrm>
            <a:off x="0" y="990600"/>
            <a:ext cx="9144000" cy="5181600"/>
          </a:xfrm>
        </p:spPr>
        <p:txBody>
          <a:bodyPr/>
          <a:lstStyle/>
          <a:p>
            <a:r>
              <a:rPr lang="en-US"/>
              <a:t>The CAPM gives  	E(R )=R</a:t>
            </a:r>
            <a:r>
              <a:rPr lang="en-US" baseline="-25000"/>
              <a:t>f</a:t>
            </a:r>
            <a:r>
              <a:rPr lang="en-US"/>
              <a:t>+</a:t>
            </a:r>
            <a:r>
              <a:rPr lang="el-GR"/>
              <a:t>β</a:t>
            </a:r>
            <a:r>
              <a:rPr lang="en-US"/>
              <a:t>(R</a:t>
            </a:r>
            <a:r>
              <a:rPr lang="en-US" baseline="-25000"/>
              <a:t>M</a:t>
            </a:r>
            <a:r>
              <a:rPr lang="en-US"/>
              <a:t> - R</a:t>
            </a:r>
            <a:r>
              <a:rPr lang="en-US" baseline="-25000"/>
              <a:t>f</a:t>
            </a:r>
            <a:r>
              <a:rPr lang="en-US"/>
              <a:t>) = 		1.0 +[1.5*(-9.75-1.0)]=-15.125</a:t>
            </a:r>
          </a:p>
          <a:p>
            <a:r>
              <a:rPr lang="en-US"/>
              <a:t>The expected value of the portfolio at the end of the 3 months is therefore 			5.000.000*(1-0.15125)=4.243.750</a:t>
            </a:r>
          </a:p>
          <a:p>
            <a:r>
              <a:rPr lang="en-US"/>
              <a:t>It follows that the expected value of the hedger’s position, including the gain on the hedge is 		4.243.750+810.000=5.053.750</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oter Placeholder 2"/>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18" name="Slide Number Placeholder 3"/>
          <p:cNvSpPr>
            <a:spLocks noGrp="1"/>
          </p:cNvSpPr>
          <p:nvPr>
            <p:ph type="sldNum" sz="quarter" idx="12"/>
          </p:nvPr>
        </p:nvSpPr>
        <p:spPr/>
        <p:txBody>
          <a:bodyPr/>
          <a:lstStyle/>
          <a:p>
            <a:r>
              <a:rPr lang="en-US" altLang="en-US"/>
              <a:t>3.</a:t>
            </a:r>
            <a:fld id="{1F70C28E-C3FE-4DBF-AA8F-A919C9A13606}" type="slidenum">
              <a:rPr lang="en-US" altLang="en-US"/>
              <a:pPr/>
              <a:t>28</a:t>
            </a:fld>
            <a:endParaRPr lang="en-US" altLang="en-US"/>
          </a:p>
        </p:txBody>
      </p:sp>
      <p:grpSp>
        <p:nvGrpSpPr>
          <p:cNvPr id="91152" name="Group 16"/>
          <p:cNvGrpSpPr>
            <a:grpSpLocks/>
          </p:cNvGrpSpPr>
          <p:nvPr/>
        </p:nvGrpSpPr>
        <p:grpSpPr bwMode="auto">
          <a:xfrm>
            <a:off x="381000" y="1524000"/>
            <a:ext cx="8610600" cy="3429000"/>
            <a:chOff x="-3" y="-3"/>
            <a:chExt cx="3341" cy="2526"/>
          </a:xfrm>
        </p:grpSpPr>
        <p:grpSp>
          <p:nvGrpSpPr>
            <p:cNvPr id="91150" name="Group 14"/>
            <p:cNvGrpSpPr>
              <a:grpSpLocks/>
            </p:cNvGrpSpPr>
            <p:nvPr/>
          </p:nvGrpSpPr>
          <p:grpSpPr bwMode="auto">
            <a:xfrm>
              <a:off x="0" y="0"/>
              <a:ext cx="3335" cy="2520"/>
              <a:chOff x="0" y="0"/>
              <a:chExt cx="3335" cy="2520"/>
            </a:xfrm>
          </p:grpSpPr>
          <p:grpSp>
            <p:nvGrpSpPr>
              <p:cNvPr id="91143" name="Group 7"/>
              <p:cNvGrpSpPr>
                <a:grpSpLocks/>
              </p:cNvGrpSpPr>
              <p:nvPr/>
            </p:nvGrpSpPr>
            <p:grpSpPr bwMode="auto">
              <a:xfrm>
                <a:off x="0" y="0"/>
                <a:ext cx="1386" cy="518"/>
                <a:chOff x="0" y="0"/>
                <a:chExt cx="1386" cy="518"/>
              </a:xfrm>
            </p:grpSpPr>
            <p:sp>
              <p:nvSpPr>
                <p:cNvPr id="91138" name="Rectangle 2"/>
                <p:cNvSpPr>
                  <a:spLocks noChangeArrowheads="1"/>
                </p:cNvSpPr>
                <p:nvPr/>
              </p:nvSpPr>
              <p:spPr bwMode="auto">
                <a:xfrm>
                  <a:off x="28" y="0"/>
                  <a:ext cx="1330" cy="518"/>
                </a:xfrm>
                <a:prstGeom prst="rect">
                  <a:avLst/>
                </a:prstGeom>
                <a:noFill/>
                <a:ln w="12700">
                  <a:noFill/>
                  <a:miter lim="800000"/>
                  <a:headEnd type="none" w="sm" len="sm"/>
                  <a:tailEnd type="none" w="sm" len="sm"/>
                </a:ln>
                <a:effectLst/>
              </p:spPr>
              <p:txBody>
                <a:bodyPr lIns="92075" tIns="46038" rIns="92075" bIns="46038"/>
                <a:lstStyle/>
                <a:p>
                  <a:r>
                    <a:rPr lang="en-US" sz="1400" b="1">
                      <a:latin typeface="Times New Roman" pitchFamily="18" charset="0"/>
                      <a:cs typeface="Times New Roman" pitchFamily="18" charset="0"/>
                    </a:rPr>
                    <a:t>Performance of Stock Index Hedge</a:t>
                  </a:r>
                </a:p>
                <a:p>
                  <a:pPr eaLnBrk="0" hangingPunct="0"/>
                  <a:endParaRPr lang="en-US" sz="1400" b="1">
                    <a:latin typeface="Times New Roman" pitchFamily="18" charset="0"/>
                  </a:endParaRPr>
                </a:p>
              </p:txBody>
            </p:sp>
            <p:sp>
              <p:nvSpPr>
                <p:cNvPr id="91142" name="Rectangle 6"/>
                <p:cNvSpPr>
                  <a:spLocks noChangeArrowheads="1"/>
                </p:cNvSpPr>
                <p:nvPr/>
              </p:nvSpPr>
              <p:spPr bwMode="auto">
                <a:xfrm>
                  <a:off x="0" y="0"/>
                  <a:ext cx="1386" cy="518"/>
                </a:xfrm>
                <a:prstGeom prst="rect">
                  <a:avLst/>
                </a:prstGeom>
                <a:noFill/>
                <a:ln w="7">
                  <a:solidFill>
                    <a:srgbClr val="A0A0A0"/>
                  </a:solidFill>
                  <a:miter lim="800000"/>
                  <a:headEnd type="none" w="sm" len="sm"/>
                  <a:tailEnd type="none" w="sm" len="sm"/>
                </a:ln>
                <a:effectLst/>
              </p:spPr>
              <p:txBody>
                <a:bodyPr wrap="none" lIns="92075" tIns="46038" rIns="92075" bIns="46038">
                  <a:spAutoFit/>
                </a:bodyPr>
                <a:lstStyle/>
                <a:p>
                  <a:endParaRPr lang="el-GR"/>
                </a:p>
              </p:txBody>
            </p:sp>
          </p:grpSp>
          <p:grpSp>
            <p:nvGrpSpPr>
              <p:cNvPr id="91145" name="Group 9"/>
              <p:cNvGrpSpPr>
                <a:grpSpLocks/>
              </p:cNvGrpSpPr>
              <p:nvPr/>
            </p:nvGrpSpPr>
            <p:grpSpPr bwMode="auto">
              <a:xfrm>
                <a:off x="1386" y="0"/>
                <a:ext cx="1949" cy="518"/>
                <a:chOff x="1386" y="0"/>
                <a:chExt cx="1949" cy="518"/>
              </a:xfrm>
            </p:grpSpPr>
            <p:sp>
              <p:nvSpPr>
                <p:cNvPr id="91139" name="Rectangle 3"/>
                <p:cNvSpPr>
                  <a:spLocks noChangeArrowheads="1"/>
                </p:cNvSpPr>
                <p:nvPr/>
              </p:nvSpPr>
              <p:spPr bwMode="auto">
                <a:xfrm>
                  <a:off x="1414" y="0"/>
                  <a:ext cx="1893" cy="518"/>
                </a:xfrm>
                <a:prstGeom prst="rect">
                  <a:avLst/>
                </a:prstGeom>
                <a:noFill/>
                <a:ln w="12700">
                  <a:noFill/>
                  <a:miter lim="800000"/>
                  <a:headEnd type="none" w="sm" len="sm"/>
                  <a:tailEnd type="none" w="sm" len="sm"/>
                </a:ln>
                <a:effectLst/>
              </p:spPr>
              <p:txBody>
                <a:bodyPr lIns="92075" tIns="46038" rIns="92075" bIns="46038"/>
                <a:lstStyle/>
                <a:p>
                  <a:r>
                    <a:rPr lang="en-US" sz="1200">
                      <a:latin typeface="Times New Roman" pitchFamily="18" charset="0"/>
                      <a:cs typeface="Times New Roman" pitchFamily="18" charset="0"/>
                    </a:rPr>
                    <a:t> </a:t>
                  </a:r>
                </a:p>
                <a:p>
                  <a:pPr eaLnBrk="0" hangingPunct="0"/>
                  <a:endParaRPr lang="en-US" sz="2400">
                    <a:latin typeface="Times New Roman" pitchFamily="18" charset="0"/>
                  </a:endParaRPr>
                </a:p>
              </p:txBody>
            </p:sp>
            <p:sp>
              <p:nvSpPr>
                <p:cNvPr id="91144" name="Rectangle 8"/>
                <p:cNvSpPr>
                  <a:spLocks noChangeArrowheads="1"/>
                </p:cNvSpPr>
                <p:nvPr/>
              </p:nvSpPr>
              <p:spPr bwMode="auto">
                <a:xfrm>
                  <a:off x="1386" y="0"/>
                  <a:ext cx="1949" cy="518"/>
                </a:xfrm>
                <a:prstGeom prst="rect">
                  <a:avLst/>
                </a:prstGeom>
                <a:noFill/>
                <a:ln w="7">
                  <a:solidFill>
                    <a:srgbClr val="A0A0A0"/>
                  </a:solidFill>
                  <a:miter lim="800000"/>
                  <a:headEnd type="none" w="sm" len="sm"/>
                  <a:tailEnd type="none" w="sm" len="sm"/>
                </a:ln>
                <a:effectLst/>
              </p:spPr>
              <p:txBody>
                <a:bodyPr wrap="none" lIns="92075" tIns="46038" rIns="92075" bIns="46038">
                  <a:spAutoFit/>
                </a:bodyPr>
                <a:lstStyle/>
                <a:p>
                  <a:endParaRPr lang="el-GR"/>
                </a:p>
              </p:txBody>
            </p:sp>
          </p:grpSp>
          <p:grpSp>
            <p:nvGrpSpPr>
              <p:cNvPr id="91147" name="Group 11"/>
              <p:cNvGrpSpPr>
                <a:grpSpLocks/>
              </p:cNvGrpSpPr>
              <p:nvPr/>
            </p:nvGrpSpPr>
            <p:grpSpPr bwMode="auto">
              <a:xfrm>
                <a:off x="0" y="518"/>
                <a:ext cx="1386" cy="2002"/>
                <a:chOff x="0" y="518"/>
                <a:chExt cx="1386" cy="2002"/>
              </a:xfrm>
            </p:grpSpPr>
            <p:sp>
              <p:nvSpPr>
                <p:cNvPr id="91140" name="Rectangle 4"/>
                <p:cNvSpPr>
                  <a:spLocks noChangeArrowheads="1"/>
                </p:cNvSpPr>
                <p:nvPr/>
              </p:nvSpPr>
              <p:spPr bwMode="auto">
                <a:xfrm>
                  <a:off x="28" y="518"/>
                  <a:ext cx="1330" cy="2002"/>
                </a:xfrm>
                <a:prstGeom prst="rect">
                  <a:avLst/>
                </a:prstGeom>
                <a:noFill/>
                <a:ln w="12700">
                  <a:noFill/>
                  <a:miter lim="800000"/>
                  <a:headEnd type="none" w="sm" len="sm"/>
                  <a:tailEnd type="none" w="sm" len="sm"/>
                </a:ln>
                <a:effectLst/>
              </p:spPr>
              <p:txBody>
                <a:bodyPr lIns="92075" tIns="46038" rIns="92075" bIns="46038"/>
                <a:lstStyle/>
                <a:p>
                  <a:r>
                    <a:rPr lang="en-US" sz="1600">
                      <a:latin typeface="Times New Roman" pitchFamily="18" charset="0"/>
                      <a:cs typeface="Times New Roman" pitchFamily="18" charset="0"/>
                    </a:rPr>
                    <a:t>Value of index in 3 months</a:t>
                  </a:r>
                </a:p>
                <a:p>
                  <a:pPr eaLnBrk="0" hangingPunct="0"/>
                  <a:r>
                    <a:rPr lang="en-US" sz="1600">
                      <a:latin typeface="Times New Roman" pitchFamily="18" charset="0"/>
                      <a:cs typeface="Times New Roman" pitchFamily="18" charset="0"/>
                    </a:rPr>
                    <a:t>Futures price of Index today</a:t>
                  </a:r>
                </a:p>
                <a:p>
                  <a:pPr eaLnBrk="0" hangingPunct="0"/>
                  <a:r>
                    <a:rPr lang="en-US" sz="1600">
                      <a:latin typeface="Times New Roman" pitchFamily="18" charset="0"/>
                      <a:cs typeface="Times New Roman" pitchFamily="18" charset="0"/>
                    </a:rPr>
                    <a:t>Futures price of Index in 3 months</a:t>
                  </a:r>
                </a:p>
                <a:p>
                  <a:pPr eaLnBrk="0" hangingPunct="0"/>
                  <a:r>
                    <a:rPr lang="en-US" sz="1600">
                      <a:latin typeface="Times New Roman" pitchFamily="18" charset="0"/>
                      <a:cs typeface="Times New Roman" pitchFamily="18" charset="0"/>
                    </a:rPr>
                    <a:t>Gain on futures position</a:t>
                  </a:r>
                </a:p>
                <a:p>
                  <a:pPr eaLnBrk="0" hangingPunct="0"/>
                  <a:r>
                    <a:rPr lang="en-US" sz="1600">
                      <a:latin typeface="Times New Roman" pitchFamily="18" charset="0"/>
                      <a:cs typeface="Times New Roman" pitchFamily="18" charset="0"/>
                    </a:rPr>
                    <a:t>Return on Market</a:t>
                  </a:r>
                </a:p>
                <a:p>
                  <a:pPr eaLnBrk="0" hangingPunct="0"/>
                  <a:r>
                    <a:rPr lang="en-US" sz="1600">
                      <a:latin typeface="Times New Roman" pitchFamily="18" charset="0"/>
                      <a:cs typeface="Times New Roman" pitchFamily="18" charset="0"/>
                    </a:rPr>
                    <a:t>Expected return on portfolio</a:t>
                  </a:r>
                </a:p>
                <a:p>
                  <a:pPr eaLnBrk="0" hangingPunct="0"/>
                  <a:r>
                    <a:rPr lang="en-US" sz="1600">
                      <a:latin typeface="Times New Roman" pitchFamily="18" charset="0"/>
                      <a:cs typeface="Times New Roman" pitchFamily="18" charset="0"/>
                    </a:rPr>
                    <a:t>Expected portfolio value in 3 months</a:t>
                  </a:r>
                </a:p>
                <a:p>
                  <a:pPr eaLnBrk="0" hangingPunct="0"/>
                  <a:r>
                    <a:rPr lang="en-US" sz="1600">
                      <a:latin typeface="Times New Roman" pitchFamily="18" charset="0"/>
                      <a:cs typeface="Times New Roman" pitchFamily="18" charset="0"/>
                    </a:rPr>
                    <a:t>Total expected value in 3 months</a:t>
                  </a:r>
                </a:p>
                <a:p>
                  <a:pPr eaLnBrk="0" hangingPunct="0"/>
                  <a:endParaRPr lang="en-US" sz="1600">
                    <a:latin typeface="Times New Roman" pitchFamily="18" charset="0"/>
                  </a:endParaRPr>
                </a:p>
              </p:txBody>
            </p:sp>
            <p:sp>
              <p:nvSpPr>
                <p:cNvPr id="91146" name="Rectangle 10"/>
                <p:cNvSpPr>
                  <a:spLocks noChangeArrowheads="1"/>
                </p:cNvSpPr>
                <p:nvPr/>
              </p:nvSpPr>
              <p:spPr bwMode="auto">
                <a:xfrm>
                  <a:off x="0" y="518"/>
                  <a:ext cx="1386" cy="2002"/>
                </a:xfrm>
                <a:prstGeom prst="rect">
                  <a:avLst/>
                </a:prstGeom>
                <a:noFill/>
                <a:ln w="7">
                  <a:solidFill>
                    <a:srgbClr val="A0A0A0"/>
                  </a:solidFill>
                  <a:miter lim="800000"/>
                  <a:headEnd type="none" w="sm" len="sm"/>
                  <a:tailEnd type="none" w="sm" len="sm"/>
                </a:ln>
                <a:effectLst/>
              </p:spPr>
              <p:txBody>
                <a:bodyPr wrap="none" lIns="92075" tIns="46038" rIns="92075" bIns="46038">
                  <a:spAutoFit/>
                </a:bodyPr>
                <a:lstStyle/>
                <a:p>
                  <a:endParaRPr lang="el-GR"/>
                </a:p>
              </p:txBody>
            </p:sp>
          </p:grpSp>
          <p:grpSp>
            <p:nvGrpSpPr>
              <p:cNvPr id="91149" name="Group 13"/>
              <p:cNvGrpSpPr>
                <a:grpSpLocks/>
              </p:cNvGrpSpPr>
              <p:nvPr/>
            </p:nvGrpSpPr>
            <p:grpSpPr bwMode="auto">
              <a:xfrm>
                <a:off x="1386" y="518"/>
                <a:ext cx="1949" cy="2002"/>
                <a:chOff x="1386" y="518"/>
                <a:chExt cx="1949" cy="2002"/>
              </a:xfrm>
            </p:grpSpPr>
            <p:sp>
              <p:nvSpPr>
                <p:cNvPr id="91141" name="Rectangle 5"/>
                <p:cNvSpPr>
                  <a:spLocks noChangeArrowheads="1"/>
                </p:cNvSpPr>
                <p:nvPr/>
              </p:nvSpPr>
              <p:spPr bwMode="auto">
                <a:xfrm>
                  <a:off x="1414" y="518"/>
                  <a:ext cx="1893" cy="2002"/>
                </a:xfrm>
                <a:prstGeom prst="rect">
                  <a:avLst/>
                </a:prstGeom>
                <a:noFill/>
                <a:ln w="12700">
                  <a:noFill/>
                  <a:miter lim="800000"/>
                  <a:headEnd type="none" w="sm" len="sm"/>
                  <a:tailEnd type="none" w="sm" len="sm"/>
                </a:ln>
                <a:effectLst/>
              </p:spPr>
              <p:txBody>
                <a:bodyPr lIns="92075" tIns="46038" rIns="92075" bIns="46038"/>
                <a:lstStyle/>
                <a:p>
                  <a:r>
                    <a:rPr lang="en-US" sz="1200">
                      <a:latin typeface="Times New Roman" pitchFamily="18" charset="0"/>
                      <a:cs typeface="Times New Roman" pitchFamily="18" charset="0"/>
                    </a:rPr>
                    <a:t>  </a:t>
                  </a:r>
                  <a:r>
                    <a:rPr lang="en-US" sz="1600">
                      <a:latin typeface="Times New Roman" pitchFamily="18" charset="0"/>
                      <a:cs typeface="Times New Roman" pitchFamily="18" charset="0"/>
                    </a:rPr>
                    <a:t>900             950             1000           1050             1100</a:t>
                  </a:r>
                </a:p>
                <a:p>
                  <a:pPr eaLnBrk="0" hangingPunct="0"/>
                  <a:r>
                    <a:rPr lang="en-US" sz="1600">
                      <a:latin typeface="Times New Roman" pitchFamily="18" charset="0"/>
                      <a:cs typeface="Times New Roman" pitchFamily="18" charset="0"/>
                    </a:rPr>
                    <a:t> 1010           1010            1010           1010             1010</a:t>
                  </a:r>
                </a:p>
                <a:p>
                  <a:pPr eaLnBrk="0" hangingPunct="0"/>
                  <a:r>
                    <a:rPr lang="en-US" sz="1600">
                      <a:latin typeface="Times New Roman" pitchFamily="18" charset="0"/>
                      <a:cs typeface="Times New Roman" pitchFamily="18" charset="0"/>
                    </a:rPr>
                    <a:t>  902             952            1003           1053             1103</a:t>
                  </a:r>
                </a:p>
                <a:p>
                  <a:pPr eaLnBrk="0" hangingPunct="0"/>
                  <a:r>
                    <a:rPr lang="en-US" sz="1600">
                      <a:latin typeface="Times New Roman" pitchFamily="18" charset="0"/>
                      <a:cs typeface="Times New Roman" pitchFamily="18" charset="0"/>
                    </a:rPr>
                    <a:t>810000       435000        52500        -322500      -697500</a:t>
                  </a:r>
                </a:p>
                <a:p>
                  <a:pPr eaLnBrk="0" hangingPunct="0"/>
                  <a:r>
                    <a:rPr lang="en-US" sz="1600">
                      <a:latin typeface="Times New Roman" pitchFamily="18" charset="0"/>
                      <a:cs typeface="Times New Roman" pitchFamily="18" charset="0"/>
                    </a:rPr>
                    <a:t>-9.75%        -4.75%        0.25%         5.25%        10.25%</a:t>
                  </a:r>
                </a:p>
                <a:p>
                  <a:pPr eaLnBrk="0" hangingPunct="0"/>
                  <a:r>
                    <a:rPr lang="en-US" sz="1600">
                      <a:latin typeface="Times New Roman" pitchFamily="18" charset="0"/>
                      <a:cs typeface="Times New Roman" pitchFamily="18" charset="0"/>
                    </a:rPr>
                    <a:t>-15.125%    -7.625%     -1.125%      7.375%     14.875%</a:t>
                  </a:r>
                </a:p>
                <a:p>
                  <a:pPr eaLnBrk="0" hangingPunct="0"/>
                  <a:r>
                    <a:rPr lang="en-US" sz="1600">
                      <a:latin typeface="Times New Roman" pitchFamily="18" charset="0"/>
                      <a:cs typeface="Times New Roman" pitchFamily="18" charset="0"/>
                    </a:rPr>
                    <a:t>4.243.750   4.618.750   4.993.750   5.368.750   5.743.750</a:t>
                  </a:r>
                </a:p>
                <a:p>
                  <a:pPr eaLnBrk="0" hangingPunct="0"/>
                  <a:r>
                    <a:rPr lang="en-US" sz="1600">
                      <a:latin typeface="Times New Roman" pitchFamily="18" charset="0"/>
                      <a:cs typeface="Times New Roman" pitchFamily="18" charset="0"/>
                    </a:rPr>
                    <a:t>5.053.750   5.053.750   5.046.250   5.046.250   5.046.250</a:t>
                  </a:r>
                  <a:r>
                    <a:rPr lang="en-US" sz="1200">
                      <a:latin typeface="Times New Roman" pitchFamily="18" charset="0"/>
                      <a:cs typeface="Times New Roman" pitchFamily="18" charset="0"/>
                    </a:rPr>
                    <a:t>       </a:t>
                  </a:r>
                </a:p>
                <a:p>
                  <a:pPr eaLnBrk="0" hangingPunct="0"/>
                  <a:endParaRPr lang="en-US" sz="2400">
                    <a:latin typeface="Times New Roman" pitchFamily="18" charset="0"/>
                  </a:endParaRPr>
                </a:p>
              </p:txBody>
            </p:sp>
            <p:sp>
              <p:nvSpPr>
                <p:cNvPr id="91148" name="Rectangle 12"/>
                <p:cNvSpPr>
                  <a:spLocks noChangeArrowheads="1"/>
                </p:cNvSpPr>
                <p:nvPr/>
              </p:nvSpPr>
              <p:spPr bwMode="auto">
                <a:xfrm>
                  <a:off x="1386" y="518"/>
                  <a:ext cx="1949" cy="2002"/>
                </a:xfrm>
                <a:prstGeom prst="rect">
                  <a:avLst/>
                </a:prstGeom>
                <a:noFill/>
                <a:ln w="7">
                  <a:solidFill>
                    <a:srgbClr val="A0A0A0"/>
                  </a:solidFill>
                  <a:miter lim="800000"/>
                  <a:headEnd type="none" w="sm" len="sm"/>
                  <a:tailEnd type="none" w="sm" len="sm"/>
                </a:ln>
                <a:effectLst/>
              </p:spPr>
              <p:txBody>
                <a:bodyPr wrap="none" lIns="92075" tIns="46038" rIns="92075" bIns="46038">
                  <a:spAutoFit/>
                </a:bodyPr>
                <a:lstStyle/>
                <a:p>
                  <a:endParaRPr lang="el-GR"/>
                </a:p>
              </p:txBody>
            </p:sp>
          </p:grpSp>
        </p:grpSp>
        <p:sp>
          <p:nvSpPr>
            <p:cNvPr id="91151" name="Rectangle 15"/>
            <p:cNvSpPr>
              <a:spLocks noChangeArrowheads="1"/>
            </p:cNvSpPr>
            <p:nvPr/>
          </p:nvSpPr>
          <p:spPr bwMode="auto">
            <a:xfrm>
              <a:off x="-3" y="-3"/>
              <a:ext cx="3341" cy="2526"/>
            </a:xfrm>
            <a:prstGeom prst="rect">
              <a:avLst/>
            </a:prstGeom>
            <a:noFill/>
            <a:ln w="9525">
              <a:solidFill>
                <a:srgbClr val="A0A0A0"/>
              </a:solidFill>
              <a:miter lim="800000"/>
              <a:headEnd type="none" w="sm" len="sm"/>
              <a:tailEnd type="none" w="sm" len="sm"/>
            </a:ln>
            <a:effectLst/>
          </p:spPr>
          <p:txBody>
            <a:bodyPr wrap="none" lIns="92075" tIns="46038" rIns="92075" bIns="46038">
              <a:spAutoFit/>
            </a:bodyPr>
            <a:lstStyle/>
            <a:p>
              <a:endParaRPr lang="el-G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A76D05A8-8E62-438C-93FE-45B12F7277D7}" type="slidenum">
              <a:rPr lang="en-US" altLang="en-US"/>
              <a:pPr/>
              <a:t>29</a:t>
            </a:fld>
            <a:endParaRPr lang="en-US" altLang="en-US"/>
          </a:p>
        </p:txBody>
      </p:sp>
      <p:sp>
        <p:nvSpPr>
          <p:cNvPr id="89090" name="Rectangle 2"/>
          <p:cNvSpPr>
            <a:spLocks noGrp="1" noChangeArrowheads="1"/>
          </p:cNvSpPr>
          <p:nvPr>
            <p:ph type="title"/>
          </p:nvPr>
        </p:nvSpPr>
        <p:spPr/>
        <p:txBody>
          <a:bodyPr/>
          <a:lstStyle/>
          <a:p>
            <a:r>
              <a:rPr lang="en-US"/>
              <a:t>Reasons for Hedging an Equity Portfolio</a:t>
            </a:r>
          </a:p>
        </p:txBody>
      </p:sp>
      <p:sp>
        <p:nvSpPr>
          <p:cNvPr id="89091" name="Rectangle 3"/>
          <p:cNvSpPr>
            <a:spLocks noGrp="1" noChangeArrowheads="1"/>
          </p:cNvSpPr>
          <p:nvPr>
            <p:ph type="body" idx="1"/>
          </p:nvPr>
        </p:nvSpPr>
        <p:spPr/>
        <p:txBody>
          <a:bodyPr/>
          <a:lstStyle/>
          <a:p>
            <a:r>
              <a:rPr lang="en-US"/>
              <a:t>Desire to be out of the market for a short period of time. (Hedging may be cheaper than selling the portfolio and buying it back.)</a:t>
            </a:r>
          </a:p>
          <a:p>
            <a:r>
              <a:rPr lang="en-US"/>
              <a:t>Desire to hedge systematic risk (Appropriate when you feel that you have picked stocks that will outpeform the market.)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5"/>
          <p:cNvSpPr>
            <a:spLocks noGrp="1"/>
          </p:cNvSpPr>
          <p:nvPr>
            <p:ph type="sldNum" sz="quarter" idx="12"/>
          </p:nvPr>
        </p:nvSpPr>
        <p:spPr/>
        <p:txBody>
          <a:bodyPr/>
          <a:lstStyle/>
          <a:p>
            <a:r>
              <a:rPr lang="en-US" altLang="en-US"/>
              <a:t>3.</a:t>
            </a:r>
            <a:fld id="{7D666AE6-1D34-4FE5-A52F-002F3297691F}" type="slidenum">
              <a:rPr lang="en-US" altLang="en-US"/>
              <a:pPr/>
              <a:t>3</a:t>
            </a:fld>
            <a:endParaRPr lang="en-US" altLang="en-US"/>
          </a:p>
        </p:txBody>
      </p:sp>
      <p:sp>
        <p:nvSpPr>
          <p:cNvPr id="54274"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l-GR"/>
          </a:p>
        </p:txBody>
      </p:sp>
      <p:sp>
        <p:nvSpPr>
          <p:cNvPr id="54275"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l-GR"/>
          </a:p>
        </p:txBody>
      </p:sp>
      <p:sp>
        <p:nvSpPr>
          <p:cNvPr id="54276" name="Rectangle 4"/>
          <p:cNvSpPr>
            <a:spLocks noGrp="1" noChangeArrowheads="1"/>
          </p:cNvSpPr>
          <p:nvPr>
            <p:ph type="title"/>
          </p:nvPr>
        </p:nvSpPr>
        <p:spPr>
          <a:xfrm>
            <a:off x="457200" y="122238"/>
            <a:ext cx="7543800" cy="944562"/>
          </a:xfrm>
          <a:noFill/>
          <a:ln/>
        </p:spPr>
        <p:txBody>
          <a:bodyPr lIns="90488" tIns="44450" rIns="90488" bIns="44450" anchor="ctr"/>
          <a:lstStyle/>
          <a:p>
            <a:r>
              <a:rPr lang="en-US"/>
              <a:t>Example of short hedge</a:t>
            </a:r>
          </a:p>
        </p:txBody>
      </p:sp>
      <p:sp>
        <p:nvSpPr>
          <p:cNvPr id="54277" name="Rectangle 5"/>
          <p:cNvSpPr>
            <a:spLocks noGrp="1" noChangeArrowheads="1"/>
          </p:cNvSpPr>
          <p:nvPr>
            <p:ph type="body" idx="1"/>
          </p:nvPr>
        </p:nvSpPr>
        <p:spPr>
          <a:xfrm>
            <a:off x="0" y="1371600"/>
            <a:ext cx="8915400" cy="4724400"/>
          </a:xfrm>
          <a:noFill/>
          <a:ln/>
        </p:spPr>
        <p:txBody>
          <a:bodyPr lIns="90488" tIns="44450" rIns="90488" bIns="44450"/>
          <a:lstStyle/>
          <a:p>
            <a:pPr>
              <a:lnSpc>
                <a:spcPct val="90000"/>
              </a:lnSpc>
            </a:pPr>
            <a:r>
              <a:rPr lang="en-US" sz="2800">
                <a:cs typeface="Times New Roman" pitchFamily="18" charset="0"/>
              </a:rPr>
              <a:t>In May 15 an oil producer has negotiated a contract to sell 1 million barrels of crude oil. The price that will apply is the market price on August 15. </a:t>
            </a:r>
            <a:r>
              <a:rPr lang="fr-FR" sz="2800">
                <a:cs typeface="Times New Roman" pitchFamily="18" charset="0"/>
              </a:rPr>
              <a:t> </a:t>
            </a:r>
            <a:endParaRPr lang="en-US" sz="2800">
              <a:cs typeface="Times New Roman" pitchFamily="18" charset="0"/>
            </a:endParaRPr>
          </a:p>
          <a:p>
            <a:pPr>
              <a:lnSpc>
                <a:spcPct val="90000"/>
              </a:lnSpc>
            </a:pPr>
            <a:r>
              <a:rPr lang="en-US" sz="2800">
                <a:cs typeface="Times New Roman" pitchFamily="18" charset="0"/>
              </a:rPr>
              <a:t>He will gain $10.000 for each 1 cent increase in the price of oil over the 3 months </a:t>
            </a:r>
          </a:p>
          <a:p>
            <a:pPr>
              <a:lnSpc>
                <a:spcPct val="90000"/>
              </a:lnSpc>
            </a:pPr>
            <a:r>
              <a:rPr lang="en-US" sz="2800">
                <a:cs typeface="Times New Roman" pitchFamily="18" charset="0"/>
              </a:rPr>
              <a:t>W</a:t>
            </a:r>
            <a:r>
              <a:rPr lang="fr-FR" sz="2800">
                <a:cs typeface="Times New Roman" pitchFamily="18" charset="0"/>
              </a:rPr>
              <a:t>e </a:t>
            </a:r>
            <a:r>
              <a:rPr lang="en-US" sz="2800">
                <a:cs typeface="Times New Roman" pitchFamily="18" charset="0"/>
              </a:rPr>
              <a:t>will lose $10.000 for each 1 cent decrease in the price of oil over the period</a:t>
            </a:r>
            <a:endParaRPr lang="en-US" sz="2800"/>
          </a:p>
          <a:p>
            <a:pPr>
              <a:lnSpc>
                <a:spcPct val="90000"/>
              </a:lnSpc>
            </a:pPr>
            <a:r>
              <a:rPr lang="en-US" sz="2800"/>
              <a:t>On May 15 the spot price is $19 per barrel.</a:t>
            </a:r>
          </a:p>
          <a:p>
            <a:pPr algn="just">
              <a:lnSpc>
                <a:spcPct val="90000"/>
              </a:lnSpc>
            </a:pPr>
            <a:r>
              <a:rPr lang="en-US" sz="2800">
                <a:cs typeface="Times New Roman" pitchFamily="18" charset="0"/>
              </a:rPr>
              <a:t>The crude oil futures price for August delivery is $18.75 </a:t>
            </a:r>
          </a:p>
          <a:p>
            <a:pPr>
              <a:lnSpc>
                <a:spcPct val="90000"/>
              </a:lnSpc>
            </a:pPr>
            <a:r>
              <a:rPr lang="en-US" sz="2800"/>
              <a:t>Each futures contract is for delivery of 1000 barrels</a:t>
            </a:r>
          </a:p>
        </p:txBody>
      </p:sp>
    </p:spTree>
  </p:cSld>
  <p:clrMapOvr>
    <a:masterClrMapping/>
  </p:clrMapOvr>
  <p:transition xmlns:p14="http://schemas.microsoft.com/office/powerpoint/2010/mai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A4300D45-20C8-454B-A0F9-608A2DC8512C}" type="slidenum">
              <a:rPr lang="en-US" altLang="en-US"/>
              <a:pPr/>
              <a:t>30</a:t>
            </a:fld>
            <a:endParaRPr lang="en-US" altLang="en-US"/>
          </a:p>
        </p:txBody>
      </p:sp>
      <p:sp>
        <p:nvSpPr>
          <p:cNvPr id="50178" name="Rectangle 2"/>
          <p:cNvSpPr>
            <a:spLocks noGrp="1" noChangeArrowheads="1"/>
          </p:cNvSpPr>
          <p:nvPr>
            <p:ph type="title"/>
          </p:nvPr>
        </p:nvSpPr>
        <p:spPr/>
        <p:txBody>
          <a:bodyPr/>
          <a:lstStyle/>
          <a:p>
            <a:r>
              <a:rPr lang="en-US"/>
              <a:t>Hedging Price of an Individual Stock</a:t>
            </a:r>
          </a:p>
        </p:txBody>
      </p:sp>
      <p:sp>
        <p:nvSpPr>
          <p:cNvPr id="50179" name="Rectangle 3"/>
          <p:cNvSpPr>
            <a:spLocks noGrp="1" noChangeArrowheads="1"/>
          </p:cNvSpPr>
          <p:nvPr>
            <p:ph type="body" idx="1"/>
          </p:nvPr>
        </p:nvSpPr>
        <p:spPr/>
        <p:txBody>
          <a:bodyPr/>
          <a:lstStyle/>
          <a:p>
            <a:r>
              <a:rPr lang="en-US"/>
              <a:t>Similar to hedging a portfolio</a:t>
            </a:r>
          </a:p>
          <a:p>
            <a:r>
              <a:rPr lang="en-US"/>
              <a:t>Does not work as well because only the systematic risk is hedged</a:t>
            </a:r>
          </a:p>
          <a:p>
            <a:r>
              <a:rPr lang="en-US"/>
              <a:t>The unsystematic risk that is unique to the stock is not hedged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47296597-C0BD-4345-BA93-F0C2D2FF8E69}" type="slidenum">
              <a:rPr lang="en-US" altLang="en-US"/>
              <a:pPr/>
              <a:t>31</a:t>
            </a:fld>
            <a:endParaRPr lang="en-US" altLang="en-US"/>
          </a:p>
        </p:txBody>
      </p:sp>
      <p:sp>
        <p:nvSpPr>
          <p:cNvPr id="16386" name="Rectangle 2"/>
          <p:cNvSpPr>
            <a:spLocks noGrp="1" noChangeArrowheads="1"/>
          </p:cNvSpPr>
          <p:nvPr>
            <p:ph type="title"/>
          </p:nvPr>
        </p:nvSpPr>
        <p:spPr>
          <a:xfrm>
            <a:off x="304800" y="122238"/>
            <a:ext cx="7696200" cy="1295400"/>
          </a:xfrm>
          <a:noFill/>
          <a:ln/>
        </p:spPr>
        <p:txBody>
          <a:bodyPr lIns="90488" tIns="44450" rIns="90488" bIns="44450" anchor="ctr"/>
          <a:lstStyle/>
          <a:p>
            <a:r>
              <a:rPr lang="en-US"/>
              <a:t>Rolling The Hedge Forward </a:t>
            </a:r>
            <a:r>
              <a:rPr lang="en-US" sz="2200"/>
              <a:t>(page 67-68)</a:t>
            </a:r>
          </a:p>
        </p:txBody>
      </p:sp>
      <p:sp>
        <p:nvSpPr>
          <p:cNvPr id="16387" name="Rectangle 3"/>
          <p:cNvSpPr>
            <a:spLocks noGrp="1" noChangeArrowheads="1"/>
          </p:cNvSpPr>
          <p:nvPr>
            <p:ph type="body" idx="1"/>
          </p:nvPr>
        </p:nvSpPr>
        <p:spPr>
          <a:xfrm>
            <a:off x="1036638" y="1989138"/>
            <a:ext cx="7556500" cy="4043362"/>
          </a:xfrm>
          <a:noFill/>
          <a:ln/>
        </p:spPr>
        <p:txBody>
          <a:bodyPr lIns="90488" tIns="44450" rIns="90488" bIns="44450"/>
          <a:lstStyle/>
          <a:p>
            <a:r>
              <a:rPr lang="en-US"/>
              <a:t>We can use a series of futures contracts to increase the life of a hedge</a:t>
            </a:r>
          </a:p>
          <a:p>
            <a:r>
              <a:rPr lang="en-US"/>
              <a:t>Each time we switch from 1 futures contract to another we incur a type of basis risk</a:t>
            </a:r>
          </a:p>
        </p:txBody>
      </p:sp>
    </p:spTree>
  </p:cSld>
  <p:clrMapOvr>
    <a:masterClrMapping/>
  </p:clrMapOvr>
  <p:transition xmlns:p14="http://schemas.microsoft.com/office/powerpoint/2010/mai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5"/>
          <p:cNvSpPr>
            <a:spLocks noGrp="1"/>
          </p:cNvSpPr>
          <p:nvPr>
            <p:ph type="sldNum" sz="quarter" idx="12"/>
          </p:nvPr>
        </p:nvSpPr>
        <p:spPr/>
        <p:txBody>
          <a:bodyPr/>
          <a:lstStyle/>
          <a:p>
            <a:r>
              <a:rPr lang="en-US" altLang="en-US"/>
              <a:t>3.</a:t>
            </a:r>
            <a:fld id="{7570CF6E-4223-4A02-9855-FF2979934B3B}" type="slidenum">
              <a:rPr lang="en-US" altLang="en-US"/>
              <a:pPr/>
              <a:t>4</a:t>
            </a:fld>
            <a:endParaRPr lang="en-US" altLang="en-US"/>
          </a:p>
        </p:txBody>
      </p:sp>
      <p:sp>
        <p:nvSpPr>
          <p:cNvPr id="56322" name="Rectangle 1026"/>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l-GR"/>
          </a:p>
        </p:txBody>
      </p:sp>
      <p:sp>
        <p:nvSpPr>
          <p:cNvPr id="56323" name="Rectangle 1027"/>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l-GR"/>
          </a:p>
        </p:txBody>
      </p:sp>
      <p:sp>
        <p:nvSpPr>
          <p:cNvPr id="56324" name="Rectangle 1028"/>
          <p:cNvSpPr>
            <a:spLocks noGrp="1" noChangeArrowheads="1"/>
          </p:cNvSpPr>
          <p:nvPr>
            <p:ph type="title"/>
          </p:nvPr>
        </p:nvSpPr>
        <p:spPr>
          <a:xfrm>
            <a:off x="457200" y="122238"/>
            <a:ext cx="7543800" cy="944562"/>
          </a:xfrm>
          <a:noFill/>
          <a:ln/>
        </p:spPr>
        <p:txBody>
          <a:bodyPr lIns="90488" tIns="44450" rIns="90488" bIns="44450" anchor="ctr"/>
          <a:lstStyle/>
          <a:p>
            <a:r>
              <a:rPr lang="en-US"/>
              <a:t>Example of short hedge (continued)</a:t>
            </a:r>
          </a:p>
        </p:txBody>
      </p:sp>
      <p:sp>
        <p:nvSpPr>
          <p:cNvPr id="56325" name="Rectangle 1029"/>
          <p:cNvSpPr>
            <a:spLocks noGrp="1" noChangeArrowheads="1"/>
          </p:cNvSpPr>
          <p:nvPr>
            <p:ph type="body" idx="1"/>
          </p:nvPr>
        </p:nvSpPr>
        <p:spPr>
          <a:xfrm>
            <a:off x="0" y="1752600"/>
            <a:ext cx="8915400" cy="3200400"/>
          </a:xfrm>
          <a:noFill/>
          <a:ln/>
        </p:spPr>
        <p:txBody>
          <a:bodyPr lIns="90488" tIns="44450" rIns="90488" bIns="44450"/>
          <a:lstStyle/>
          <a:p>
            <a:r>
              <a:rPr lang="en-US">
                <a:cs typeface="Times New Roman" pitchFamily="18" charset="0"/>
              </a:rPr>
              <a:t>The company hedge its exposure by shorting 1000 futures contracts </a:t>
            </a:r>
            <a:r>
              <a:rPr lang="fr-FR">
                <a:cs typeface="Times New Roman" pitchFamily="18" charset="0"/>
              </a:rPr>
              <a:t> </a:t>
            </a:r>
            <a:endParaRPr lang="en-US">
              <a:cs typeface="Times New Roman" pitchFamily="18" charset="0"/>
            </a:endParaRPr>
          </a:p>
          <a:p>
            <a:pPr>
              <a:buFont typeface="Wingdings" pitchFamily="2" charset="2"/>
              <a:buNone/>
            </a:pPr>
            <a:endParaRPr lang="en-US">
              <a:cs typeface="Times New Roman" pitchFamily="18" charset="0"/>
            </a:endParaRPr>
          </a:p>
          <a:p>
            <a:r>
              <a:rPr lang="en-US">
                <a:cs typeface="Times New Roman" pitchFamily="18" charset="0"/>
              </a:rPr>
              <a:t>The effect of the strategy should be to lock in a price close to $18.75 </a:t>
            </a:r>
          </a:p>
        </p:txBody>
      </p:sp>
    </p:spTree>
  </p:cSld>
  <p:clrMapOvr>
    <a:masterClrMapping/>
  </p:clrMapOvr>
  <p:transition xmlns:p14="http://schemas.microsoft.com/office/powerpoint/2010/mai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5"/>
          <p:cNvSpPr>
            <a:spLocks noGrp="1"/>
          </p:cNvSpPr>
          <p:nvPr>
            <p:ph type="sldNum" sz="quarter" idx="12"/>
          </p:nvPr>
        </p:nvSpPr>
        <p:spPr/>
        <p:txBody>
          <a:bodyPr/>
          <a:lstStyle/>
          <a:p>
            <a:r>
              <a:rPr lang="en-US" altLang="en-US"/>
              <a:t>3.</a:t>
            </a:r>
            <a:fld id="{C28B54AB-A009-4821-8BE0-738B8A51C47A}" type="slidenum">
              <a:rPr lang="en-US" altLang="en-US"/>
              <a:pPr/>
              <a:t>5</a:t>
            </a:fld>
            <a:endParaRPr lang="en-US" altLang="en-US"/>
          </a:p>
        </p:txBody>
      </p:sp>
      <p:sp>
        <p:nvSpPr>
          <p:cNvPr id="58370"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l-GR"/>
          </a:p>
        </p:txBody>
      </p:sp>
      <p:sp>
        <p:nvSpPr>
          <p:cNvPr id="58371"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l-GR"/>
          </a:p>
        </p:txBody>
      </p:sp>
      <p:sp>
        <p:nvSpPr>
          <p:cNvPr id="58372" name="Rectangle 4"/>
          <p:cNvSpPr>
            <a:spLocks noGrp="1" noChangeArrowheads="1"/>
          </p:cNvSpPr>
          <p:nvPr>
            <p:ph type="title"/>
          </p:nvPr>
        </p:nvSpPr>
        <p:spPr>
          <a:xfrm>
            <a:off x="457200" y="122238"/>
            <a:ext cx="7543800" cy="944562"/>
          </a:xfrm>
          <a:noFill/>
          <a:ln/>
        </p:spPr>
        <p:txBody>
          <a:bodyPr lIns="90488" tIns="44450" rIns="90488" bIns="44450" anchor="ctr"/>
          <a:lstStyle/>
          <a:p>
            <a:r>
              <a:rPr lang="en-US"/>
              <a:t>Example of short hedge (continued)</a:t>
            </a:r>
          </a:p>
        </p:txBody>
      </p:sp>
      <p:sp>
        <p:nvSpPr>
          <p:cNvPr id="58373" name="Rectangle 5"/>
          <p:cNvSpPr>
            <a:spLocks noGrp="1" noChangeArrowheads="1"/>
          </p:cNvSpPr>
          <p:nvPr>
            <p:ph type="body" idx="1"/>
          </p:nvPr>
        </p:nvSpPr>
        <p:spPr>
          <a:xfrm>
            <a:off x="0" y="1143000"/>
            <a:ext cx="9144000" cy="5029200"/>
          </a:xfrm>
          <a:noFill/>
          <a:ln/>
        </p:spPr>
        <p:txBody>
          <a:bodyPr lIns="90488" tIns="44450" rIns="90488" bIns="44450"/>
          <a:lstStyle/>
          <a:p>
            <a:pPr marL="609600" indent="-609600">
              <a:lnSpc>
                <a:spcPct val="90000"/>
              </a:lnSpc>
              <a:buFont typeface="Wingdings" pitchFamily="2" charset="2"/>
              <a:buAutoNum type="arabicPeriod"/>
            </a:pPr>
            <a:r>
              <a:rPr lang="en-US">
                <a:cs typeface="Times New Roman" pitchFamily="18" charset="0"/>
              </a:rPr>
              <a:t>Suppose that the spot price on August 15 is $17.50 The company realizes $17.5 million for the oil under its sales contract. The gain from the futures contracts is 					$18.75-$17.50=$1.25 per barrel.			Total amount is $17.5+$1.25=$18.75 million</a:t>
            </a:r>
          </a:p>
          <a:p>
            <a:pPr marL="609600" indent="-609600">
              <a:lnSpc>
                <a:spcPct val="90000"/>
              </a:lnSpc>
              <a:buFont typeface="Wingdings" pitchFamily="2" charset="2"/>
              <a:buAutoNum type="arabicPeriod"/>
            </a:pPr>
            <a:r>
              <a:rPr lang="en-US">
                <a:cs typeface="Times New Roman" pitchFamily="18" charset="0"/>
              </a:rPr>
              <a:t>Suppose that the spot price is $19.50 on August 15. The company realizes $19.50 million from the contract and loses 		$19.50-$18.75=$0.75 per barrel.			Total amount is $19.5-$0.75=$18.75 million</a:t>
            </a:r>
          </a:p>
          <a:p>
            <a:pPr marL="609600" indent="-609600">
              <a:lnSpc>
                <a:spcPct val="90000"/>
              </a:lnSpc>
              <a:buFont typeface="Wingdings" pitchFamily="2" charset="2"/>
              <a:buNone/>
            </a:pPr>
            <a:endParaRPr lang="en-US">
              <a:cs typeface="Times New Roman" pitchFamily="18" charset="0"/>
            </a:endParaRPr>
          </a:p>
          <a:p>
            <a:pPr marL="609600" indent="-609600">
              <a:lnSpc>
                <a:spcPct val="90000"/>
              </a:lnSpc>
              <a:buFont typeface="Wingdings" pitchFamily="2" charset="2"/>
              <a:buNone/>
            </a:pPr>
            <a:endParaRPr lang="en-US">
              <a:cs typeface="Times New Roman" pitchFamily="18" charset="0"/>
            </a:endParaRPr>
          </a:p>
        </p:txBody>
      </p:sp>
    </p:spTree>
  </p:cSld>
  <p:clrMapOvr>
    <a:masterClrMapping/>
  </p:clrMapOvr>
  <p:transition xmlns:p14="http://schemas.microsoft.com/office/powerpoint/2010/mai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5"/>
          <p:cNvSpPr>
            <a:spLocks noGrp="1"/>
          </p:cNvSpPr>
          <p:nvPr>
            <p:ph type="sldNum" sz="quarter" idx="12"/>
          </p:nvPr>
        </p:nvSpPr>
        <p:spPr/>
        <p:txBody>
          <a:bodyPr/>
          <a:lstStyle/>
          <a:p>
            <a:r>
              <a:rPr lang="en-US" altLang="en-US"/>
              <a:t>3.</a:t>
            </a:r>
            <a:fld id="{D7D7AA4E-2216-45BF-ACC3-96FB37192D4A}" type="slidenum">
              <a:rPr lang="en-US" altLang="en-US"/>
              <a:pPr/>
              <a:t>6</a:t>
            </a:fld>
            <a:endParaRPr lang="en-US" altLang="en-US"/>
          </a:p>
        </p:txBody>
      </p:sp>
      <p:sp>
        <p:nvSpPr>
          <p:cNvPr id="60418"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l-GR"/>
          </a:p>
        </p:txBody>
      </p:sp>
      <p:sp>
        <p:nvSpPr>
          <p:cNvPr id="60419"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l-GR"/>
          </a:p>
        </p:txBody>
      </p:sp>
      <p:sp>
        <p:nvSpPr>
          <p:cNvPr id="60420" name="Rectangle 4"/>
          <p:cNvSpPr>
            <a:spLocks noGrp="1" noChangeArrowheads="1"/>
          </p:cNvSpPr>
          <p:nvPr>
            <p:ph type="title"/>
          </p:nvPr>
        </p:nvSpPr>
        <p:spPr>
          <a:xfrm>
            <a:off x="457200" y="122238"/>
            <a:ext cx="7543800" cy="944562"/>
          </a:xfrm>
          <a:noFill/>
          <a:ln/>
        </p:spPr>
        <p:txBody>
          <a:bodyPr lIns="90488" tIns="44450" rIns="90488" bIns="44450" anchor="ctr"/>
          <a:lstStyle/>
          <a:p>
            <a:r>
              <a:rPr lang="en-US"/>
              <a:t>Example of long hedge</a:t>
            </a:r>
          </a:p>
        </p:txBody>
      </p:sp>
      <p:sp>
        <p:nvSpPr>
          <p:cNvPr id="60421" name="Rectangle 5"/>
          <p:cNvSpPr>
            <a:spLocks noGrp="1" noChangeArrowheads="1"/>
          </p:cNvSpPr>
          <p:nvPr>
            <p:ph type="body" idx="1"/>
          </p:nvPr>
        </p:nvSpPr>
        <p:spPr>
          <a:xfrm>
            <a:off x="0" y="1371600"/>
            <a:ext cx="8915400" cy="4724400"/>
          </a:xfrm>
          <a:noFill/>
          <a:ln/>
        </p:spPr>
        <p:txBody>
          <a:bodyPr lIns="90488" tIns="44450" rIns="90488" bIns="44450"/>
          <a:lstStyle/>
          <a:p>
            <a:pPr>
              <a:lnSpc>
                <a:spcPct val="90000"/>
              </a:lnSpc>
            </a:pPr>
            <a:r>
              <a:rPr lang="en-US">
                <a:cs typeface="Times New Roman" pitchFamily="18" charset="0"/>
              </a:rPr>
              <a:t>In January 15 a copper fabricator has negotiated a contract to buy 100.000 pounds of copper on May 15. </a:t>
            </a:r>
          </a:p>
          <a:p>
            <a:pPr>
              <a:lnSpc>
                <a:spcPct val="90000"/>
              </a:lnSpc>
            </a:pPr>
            <a:r>
              <a:rPr lang="en-US">
                <a:cs typeface="Times New Roman" pitchFamily="18" charset="0"/>
              </a:rPr>
              <a:t>On January 15 the spot price of copper is 140 cents per pound </a:t>
            </a:r>
            <a:endParaRPr lang="en-US"/>
          </a:p>
          <a:p>
            <a:pPr algn="just">
              <a:lnSpc>
                <a:spcPct val="90000"/>
              </a:lnSpc>
            </a:pPr>
            <a:r>
              <a:rPr lang="en-US">
                <a:cs typeface="Times New Roman" pitchFamily="18" charset="0"/>
              </a:rPr>
              <a:t>The copper futures price for May delivery is 120 cents per pound</a:t>
            </a:r>
          </a:p>
          <a:p>
            <a:pPr>
              <a:lnSpc>
                <a:spcPct val="90000"/>
              </a:lnSpc>
            </a:pPr>
            <a:r>
              <a:rPr lang="en-US"/>
              <a:t>Each futures contract is for delivery of 25.000 pounds of copper</a:t>
            </a:r>
          </a:p>
        </p:txBody>
      </p:sp>
    </p:spTree>
  </p:cSld>
  <p:clrMapOvr>
    <a:masterClrMapping/>
  </p:clrMapOvr>
  <p:transition xmlns:p14="http://schemas.microsoft.com/office/powerpoint/2010/mai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5"/>
          <p:cNvSpPr>
            <a:spLocks noGrp="1"/>
          </p:cNvSpPr>
          <p:nvPr>
            <p:ph type="sldNum" sz="quarter" idx="12"/>
          </p:nvPr>
        </p:nvSpPr>
        <p:spPr/>
        <p:txBody>
          <a:bodyPr/>
          <a:lstStyle/>
          <a:p>
            <a:r>
              <a:rPr lang="en-US" altLang="en-US"/>
              <a:t>3.</a:t>
            </a:r>
            <a:fld id="{75112021-2AE4-40C8-82DC-B5E228C2A53B}" type="slidenum">
              <a:rPr lang="en-US" altLang="en-US"/>
              <a:pPr/>
              <a:t>7</a:t>
            </a:fld>
            <a:endParaRPr lang="en-US" altLang="en-US"/>
          </a:p>
        </p:txBody>
      </p:sp>
      <p:sp>
        <p:nvSpPr>
          <p:cNvPr id="62466"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l-GR"/>
          </a:p>
        </p:txBody>
      </p:sp>
      <p:sp>
        <p:nvSpPr>
          <p:cNvPr id="62467"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l-GR"/>
          </a:p>
        </p:txBody>
      </p:sp>
      <p:sp>
        <p:nvSpPr>
          <p:cNvPr id="62468" name="Rectangle 4"/>
          <p:cNvSpPr>
            <a:spLocks noGrp="1" noChangeArrowheads="1"/>
          </p:cNvSpPr>
          <p:nvPr>
            <p:ph type="title"/>
          </p:nvPr>
        </p:nvSpPr>
        <p:spPr>
          <a:xfrm>
            <a:off x="457200" y="122238"/>
            <a:ext cx="7543800" cy="944562"/>
          </a:xfrm>
          <a:noFill/>
          <a:ln/>
        </p:spPr>
        <p:txBody>
          <a:bodyPr lIns="90488" tIns="44450" rIns="90488" bIns="44450" anchor="ctr"/>
          <a:lstStyle/>
          <a:p>
            <a:r>
              <a:rPr lang="en-US"/>
              <a:t>Example of long hedge  (continued)</a:t>
            </a:r>
          </a:p>
        </p:txBody>
      </p:sp>
      <p:sp>
        <p:nvSpPr>
          <p:cNvPr id="62469" name="Rectangle 5"/>
          <p:cNvSpPr>
            <a:spLocks noGrp="1" noChangeArrowheads="1"/>
          </p:cNvSpPr>
          <p:nvPr>
            <p:ph type="body" idx="1"/>
          </p:nvPr>
        </p:nvSpPr>
        <p:spPr>
          <a:xfrm>
            <a:off x="0" y="1752600"/>
            <a:ext cx="8915400" cy="3200400"/>
          </a:xfrm>
          <a:noFill/>
          <a:ln/>
        </p:spPr>
        <p:txBody>
          <a:bodyPr lIns="90488" tIns="44450" rIns="90488" bIns="44450"/>
          <a:lstStyle/>
          <a:p>
            <a:r>
              <a:rPr lang="en-US">
                <a:cs typeface="Times New Roman" pitchFamily="18" charset="0"/>
              </a:rPr>
              <a:t>The company hedge its exposure by going long 4 futures contracts </a:t>
            </a:r>
            <a:r>
              <a:rPr lang="fr-FR">
                <a:cs typeface="Times New Roman" pitchFamily="18" charset="0"/>
              </a:rPr>
              <a:t> </a:t>
            </a:r>
            <a:endParaRPr lang="en-US">
              <a:cs typeface="Times New Roman" pitchFamily="18" charset="0"/>
            </a:endParaRPr>
          </a:p>
          <a:p>
            <a:pPr>
              <a:buFont typeface="Wingdings" pitchFamily="2" charset="2"/>
              <a:buNone/>
            </a:pPr>
            <a:endParaRPr lang="en-US">
              <a:cs typeface="Times New Roman" pitchFamily="18" charset="0"/>
            </a:endParaRPr>
          </a:p>
          <a:p>
            <a:r>
              <a:rPr lang="en-US">
                <a:cs typeface="Times New Roman" pitchFamily="18" charset="0"/>
              </a:rPr>
              <a:t>The effect of the strategy should be to lock in a price close to 120 cents per pound </a:t>
            </a:r>
          </a:p>
        </p:txBody>
      </p:sp>
    </p:spTree>
  </p:cSld>
  <p:clrMapOvr>
    <a:masterClrMapping/>
  </p:clrMapOvr>
  <p:transition xmlns:p14="http://schemas.microsoft.com/office/powerpoint/2010/mai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5"/>
          <p:cNvSpPr>
            <a:spLocks noGrp="1"/>
          </p:cNvSpPr>
          <p:nvPr>
            <p:ph type="sldNum" sz="quarter" idx="12"/>
          </p:nvPr>
        </p:nvSpPr>
        <p:spPr/>
        <p:txBody>
          <a:bodyPr/>
          <a:lstStyle/>
          <a:p>
            <a:r>
              <a:rPr lang="en-US" altLang="en-US"/>
              <a:t>3.</a:t>
            </a:r>
            <a:fld id="{823DC4B6-79E5-47E4-A55C-4D13FF1DDDB9}" type="slidenum">
              <a:rPr lang="en-US" altLang="en-US"/>
              <a:pPr/>
              <a:t>8</a:t>
            </a:fld>
            <a:endParaRPr lang="en-US" altLang="en-US"/>
          </a:p>
        </p:txBody>
      </p:sp>
      <p:sp>
        <p:nvSpPr>
          <p:cNvPr id="64514"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l-GR"/>
          </a:p>
        </p:txBody>
      </p:sp>
      <p:sp>
        <p:nvSpPr>
          <p:cNvPr id="64515"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l-GR"/>
          </a:p>
        </p:txBody>
      </p:sp>
      <p:sp>
        <p:nvSpPr>
          <p:cNvPr id="64516" name="Rectangle 4"/>
          <p:cNvSpPr>
            <a:spLocks noGrp="1" noChangeArrowheads="1"/>
          </p:cNvSpPr>
          <p:nvPr>
            <p:ph type="title"/>
          </p:nvPr>
        </p:nvSpPr>
        <p:spPr>
          <a:xfrm>
            <a:off x="457200" y="122238"/>
            <a:ext cx="7543800" cy="944562"/>
          </a:xfrm>
          <a:noFill/>
          <a:ln/>
        </p:spPr>
        <p:txBody>
          <a:bodyPr lIns="90488" tIns="44450" rIns="90488" bIns="44450" anchor="ctr"/>
          <a:lstStyle/>
          <a:p>
            <a:r>
              <a:rPr lang="en-US"/>
              <a:t>Example of long hedge (continued)</a:t>
            </a:r>
          </a:p>
        </p:txBody>
      </p:sp>
      <p:sp>
        <p:nvSpPr>
          <p:cNvPr id="64517" name="Rectangle 5"/>
          <p:cNvSpPr>
            <a:spLocks noGrp="1" noChangeArrowheads="1"/>
          </p:cNvSpPr>
          <p:nvPr>
            <p:ph type="body" idx="1"/>
          </p:nvPr>
        </p:nvSpPr>
        <p:spPr>
          <a:xfrm>
            <a:off x="0" y="1143000"/>
            <a:ext cx="9144000" cy="5029200"/>
          </a:xfrm>
          <a:noFill/>
          <a:ln/>
        </p:spPr>
        <p:txBody>
          <a:bodyPr lIns="90488" tIns="44450" rIns="90488" bIns="44450"/>
          <a:lstStyle/>
          <a:p>
            <a:pPr marL="609600" indent="-609600">
              <a:lnSpc>
                <a:spcPct val="90000"/>
              </a:lnSpc>
              <a:buFont typeface="Wingdings" pitchFamily="2" charset="2"/>
              <a:buAutoNum type="arabicPeriod"/>
            </a:pPr>
            <a:r>
              <a:rPr lang="en-US">
                <a:cs typeface="Times New Roman" pitchFamily="18" charset="0"/>
              </a:rPr>
              <a:t>Suppose that the spot price on May 15 is 125. The company pays 100.000*1.25=125.000 for the copper. The gain from the futures contracts is 						100.000*(1.25-1.20)= 5.000			Total cost is 125.000-5.000=120.000</a:t>
            </a:r>
          </a:p>
          <a:p>
            <a:pPr marL="609600" indent="-609600">
              <a:lnSpc>
                <a:spcPct val="90000"/>
              </a:lnSpc>
              <a:buFont typeface="Wingdings" pitchFamily="2" charset="2"/>
              <a:buAutoNum type="arabicPeriod"/>
            </a:pPr>
            <a:r>
              <a:rPr lang="en-US">
                <a:cs typeface="Times New Roman" pitchFamily="18" charset="0"/>
              </a:rPr>
              <a:t>Suppose that the spot price is 105 on August 15. The company pays 100.000*1.05=105.000 The losses from the futures contracts are      		 100.000*(1.20-1.05)= 15.000 			 Total cost is 105.000+15.000=120.000</a:t>
            </a:r>
          </a:p>
          <a:p>
            <a:pPr marL="609600" indent="-609600">
              <a:lnSpc>
                <a:spcPct val="90000"/>
              </a:lnSpc>
              <a:buFont typeface="Wingdings" pitchFamily="2" charset="2"/>
              <a:buNone/>
            </a:pPr>
            <a:endParaRPr lang="en-US">
              <a:cs typeface="Times New Roman" pitchFamily="18" charset="0"/>
            </a:endParaRPr>
          </a:p>
          <a:p>
            <a:pPr marL="609600" indent="-609600">
              <a:lnSpc>
                <a:spcPct val="90000"/>
              </a:lnSpc>
              <a:buFont typeface="Wingdings" pitchFamily="2" charset="2"/>
              <a:buNone/>
            </a:pPr>
            <a:endParaRPr lang="en-US">
              <a:cs typeface="Times New Roman" pitchFamily="18" charset="0"/>
            </a:endParaRPr>
          </a:p>
        </p:txBody>
      </p:sp>
    </p:spTree>
  </p:cSld>
  <p:clrMapOvr>
    <a:masterClrMapping/>
  </p:clrMapOvr>
  <p:transition xmlns:p14="http://schemas.microsoft.com/office/powerpoint/2010/mai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Options, Futures, and Other Derivatives</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5"/>
          <p:cNvSpPr>
            <a:spLocks noGrp="1"/>
          </p:cNvSpPr>
          <p:nvPr>
            <p:ph type="sldNum" sz="quarter" idx="12"/>
          </p:nvPr>
        </p:nvSpPr>
        <p:spPr/>
        <p:txBody>
          <a:bodyPr/>
          <a:lstStyle/>
          <a:p>
            <a:r>
              <a:rPr lang="en-US" altLang="en-US"/>
              <a:t>3.</a:t>
            </a:r>
            <a:fld id="{52B2F657-45DA-4339-B3EB-8F98FE27ACDA}" type="slidenum">
              <a:rPr lang="en-US" altLang="en-US"/>
              <a:pPr/>
              <a:t>9</a:t>
            </a:fld>
            <a:endParaRPr lang="en-US" altLang="en-US"/>
          </a:p>
        </p:txBody>
      </p:sp>
      <p:sp>
        <p:nvSpPr>
          <p:cNvPr id="7170" name="Rectangle 2"/>
          <p:cNvSpPr>
            <a:spLocks noGrp="1" noChangeArrowheads="1"/>
          </p:cNvSpPr>
          <p:nvPr>
            <p:ph type="title"/>
          </p:nvPr>
        </p:nvSpPr>
        <p:spPr>
          <a:noFill/>
          <a:ln/>
        </p:spPr>
        <p:txBody>
          <a:bodyPr lIns="90488" tIns="44450" rIns="90488" bIns="44450" anchor="ctr"/>
          <a:lstStyle/>
          <a:p>
            <a:r>
              <a:rPr lang="en-US"/>
              <a:t>Arguments in Favor of Hedging</a:t>
            </a:r>
          </a:p>
        </p:txBody>
      </p:sp>
      <p:sp>
        <p:nvSpPr>
          <p:cNvPr id="7171" name="Rectangle 3"/>
          <p:cNvSpPr>
            <a:spLocks noGrp="1" noChangeArrowheads="1"/>
          </p:cNvSpPr>
          <p:nvPr>
            <p:ph type="body" idx="1"/>
          </p:nvPr>
        </p:nvSpPr>
        <p:spPr>
          <a:xfrm>
            <a:off x="706438" y="1706563"/>
            <a:ext cx="7772400" cy="4114800"/>
          </a:xfrm>
          <a:noFill/>
          <a:ln/>
        </p:spPr>
        <p:txBody>
          <a:bodyPr lIns="90488" tIns="44450" rIns="90488" bIns="44450"/>
          <a:lstStyle/>
          <a:p>
            <a:pPr>
              <a:buFont typeface="Wingdings" pitchFamily="2" charset="2"/>
              <a:buNone/>
            </a:pPr>
            <a:r>
              <a:rPr lang="en-US"/>
              <a:t>	Companies should focus on the main business they are in and take steps to minimize risks arising from interest rates, exchange rates, and other market variables</a:t>
            </a:r>
          </a:p>
          <a:p>
            <a:pPr>
              <a:buFont typeface="Wingdings" pitchFamily="2" charset="2"/>
              <a:buNone/>
            </a:pPr>
            <a:endParaRPr lang="en-US" sz="2800"/>
          </a:p>
          <a:p>
            <a:pPr lvl="1">
              <a:buFont typeface="Wingdings" pitchFamily="2" charset="2"/>
              <a:buNone/>
            </a:pPr>
            <a:endParaRPr lang="en-US"/>
          </a:p>
        </p:txBody>
      </p:sp>
    </p:spTree>
  </p:cSld>
  <p:clrMapOvr>
    <a:masterClrMapping/>
  </p:clrMapOvr>
  <p:transition xmlns:p14="http://schemas.microsoft.com/office/powerpoint/2010/main"/>
</p:sld>
</file>

<file path=ppt/theme/theme1.xml><?xml version="1.0" encoding="utf-8"?>
<a:theme xmlns:a="http://schemas.openxmlformats.org/drawingml/2006/main" name="1_Network">
  <a:themeElements>
    <a:clrScheme name="1_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fontScheme name="1_Network">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2075" tIns="46038" rIns="92075" bIns="46038"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2075" tIns="46038" rIns="92075" bIns="46038"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1_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1_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1_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1_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1_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1_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1_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1_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Ch02HullFundamentals5thEd</Template>
  <TotalTime>657</TotalTime>
  <Words>1787</Words>
  <Application>Microsoft Macintosh PowerPoint</Application>
  <PresentationFormat>On-screen Show (4:3)</PresentationFormat>
  <Paragraphs>246</Paragraphs>
  <Slides>31</Slides>
  <Notes>31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1_Network</vt:lpstr>
      <vt:lpstr>Equation</vt:lpstr>
      <vt:lpstr>Hedging Strategies Using Futures</vt:lpstr>
      <vt:lpstr>Long &amp; Short Hedges</vt:lpstr>
      <vt:lpstr>Example of short hedge</vt:lpstr>
      <vt:lpstr>Example of short hedge (continued)</vt:lpstr>
      <vt:lpstr>Example of short hedge (continued)</vt:lpstr>
      <vt:lpstr>Example of long hedge</vt:lpstr>
      <vt:lpstr>Example of long hedge  (continued)</vt:lpstr>
      <vt:lpstr>Example of long hedge (continued)</vt:lpstr>
      <vt:lpstr>Arguments in Favor of Hedging</vt:lpstr>
      <vt:lpstr>Arguments against Hedging</vt:lpstr>
      <vt:lpstr>Basis Risk</vt:lpstr>
      <vt:lpstr>Basis Risk</vt:lpstr>
      <vt:lpstr>Variation of basis over time </vt:lpstr>
      <vt:lpstr>The basis </vt:lpstr>
      <vt:lpstr>Example </vt:lpstr>
      <vt:lpstr>Long Hedge </vt:lpstr>
      <vt:lpstr>Short Hedge </vt:lpstr>
      <vt:lpstr>Choice of Contract</vt:lpstr>
      <vt:lpstr>Example </vt:lpstr>
      <vt:lpstr>Cross Hedging</vt:lpstr>
      <vt:lpstr>Optimal Hedge Ratio</vt:lpstr>
      <vt:lpstr>Optimal Number of Contracts</vt:lpstr>
      <vt:lpstr>Example</vt:lpstr>
      <vt:lpstr>Hedging Using Index Futures (Page 63)</vt:lpstr>
      <vt:lpstr>Example</vt:lpstr>
      <vt:lpstr>Continued</vt:lpstr>
      <vt:lpstr>Continued</vt:lpstr>
      <vt:lpstr>PowerPoint Presentation</vt:lpstr>
      <vt:lpstr>Reasons for Hedging an Equity Portfolio</vt:lpstr>
      <vt:lpstr>Hedging Price of an Individual Stock</vt:lpstr>
      <vt:lpstr>Rolling The Hedge Forward (page 67-68)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Hedging Strategies Using Futures</dc:title>
  <dc:subject>Options, Futures, and Other Derivatives, 6E</dc:subject>
  <dc:creator>John C. Hull</dc:creator>
  <cp:keywords>Chapter 3</cp:keywords>
  <dc:description>Copyright 2005 by John C. Hull. All Rights Reserved. Published 2005.</dc:description>
  <cp:lastModifiedBy>Nikolas Topaloglou</cp:lastModifiedBy>
  <cp:revision>82</cp:revision>
  <cp:lastPrinted>2001-05-03T11:09:51Z</cp:lastPrinted>
  <dcterms:created xsi:type="dcterms:W3CDTF">2001-03-27T18:56:54Z</dcterms:created>
  <dcterms:modified xsi:type="dcterms:W3CDTF">2016-09-14T08:20:35Z</dcterms:modified>
</cp:coreProperties>
</file>