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7" r:id="rId4"/>
    <p:sldId id="259" r:id="rId5"/>
    <p:sldId id="260" r:id="rId6"/>
    <p:sldId id="261" r:id="rId7"/>
    <p:sldId id="262" r:id="rId8"/>
    <p:sldId id="321" r:id="rId9"/>
    <p:sldId id="338" r:id="rId10"/>
    <p:sldId id="322" r:id="rId11"/>
    <p:sldId id="323" r:id="rId12"/>
    <p:sldId id="324" r:id="rId13"/>
    <p:sldId id="339" r:id="rId14"/>
    <p:sldId id="325" r:id="rId15"/>
    <p:sldId id="326" r:id="rId16"/>
    <p:sldId id="327" r:id="rId17"/>
    <p:sldId id="328" r:id="rId18"/>
    <p:sldId id="329" r:id="rId19"/>
    <p:sldId id="340" r:id="rId20"/>
    <p:sldId id="330" r:id="rId21"/>
    <p:sldId id="331" r:id="rId22"/>
    <p:sldId id="332" r:id="rId23"/>
    <p:sldId id="341" r:id="rId24"/>
    <p:sldId id="333" r:id="rId25"/>
    <p:sldId id="334" r:id="rId26"/>
    <p:sldId id="342" r:id="rId27"/>
    <p:sldId id="335" r:id="rId28"/>
    <p:sldId id="337" r:id="rId29"/>
    <p:sldId id="343" r:id="rId30"/>
    <p:sldId id="336" r:id="rId31"/>
    <p:sldId id="319" r:id="rId32"/>
  </p:sldIdLst>
  <p:sldSz cx="9144000" cy="6858000" type="screen4x3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05-</a:t>
            </a:r>
            <a:fld id="{1AE7CC1A-1E29-4E4E-B32C-8CC9BA28308F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198946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3820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05-</a:t>
            </a:r>
            <a:fld id="{DDEDE65F-083C-AD4E-B782-9B231BD1FFAC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9766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05-</a:t>
            </a:r>
            <a:fld id="{D62526E3-812E-DA4B-BEF8-8417073797F0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0115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MPEG</a:t>
            </a:r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Σκηνή 3 πλαισίων</a:t>
            </a:r>
            <a:endParaRPr lang="en-US" dirty="0"/>
          </a:p>
        </p:txBody>
      </p:sp>
      <p:pic>
        <p:nvPicPr>
          <p:cNvPr id="130052" name="Picture 4" descr="Σχήμα που απεικονίζει τρία αλληλοσυμπληρούμενα πλαίσια που συνθέτουν μία σκηνή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C4EE-4ADB-4547-969B-D42A5E48D393}" type="slidenum">
              <a:rPr lang="el-GR" smtClean="0"/>
              <a:pPr/>
              <a:t>10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9286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Προβλεπόμενα και πλαίσια αναφοράς</a:t>
            </a:r>
            <a:endParaRPr lang="en-US" dirty="0"/>
          </a:p>
        </p:txBody>
      </p:sp>
      <p:pic>
        <p:nvPicPr>
          <p:cNvPr id="131079" name="Picture 7" descr="Σχήμα που δείχνει την χρήση πλαισίου αναφοράς για την επαναχρησιμοποίηση ίδιων περιοχών (identical areas)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86049"/>
            <a:ext cx="8382000" cy="4967287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16C-B3FE-D743-94EB-F240A3505237}" type="slidenum">
              <a:rPr lang="el-GR" smtClean="0"/>
              <a:pPr/>
              <a:t>11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5629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Αντιστάθμιση κίνησης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Motion Compensation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Αντιστάθμιση κίνησης</a:t>
            </a:r>
            <a:endParaRPr lang="en-US" dirty="0"/>
          </a:p>
        </p:txBody>
      </p:sp>
      <p:pic>
        <p:nvPicPr>
          <p:cNvPr id="132099" name="Picture 3" descr="Σχήμα που εμφανίζει την χρήση αντιστάθμισης κίνησης με διανύσματα κίνησης και μακρομπλόκ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20BF-B5DC-124A-BDA0-82C72A22B94D}" type="slidenum">
              <a:rPr lang="el-GR" smtClean="0"/>
              <a:pPr/>
              <a:t>13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1324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Αμφίδρομα πλαίσια</a:t>
            </a:r>
            <a:endParaRPr lang="en-US" dirty="0"/>
          </a:p>
        </p:txBody>
      </p:sp>
      <p:pic>
        <p:nvPicPr>
          <p:cNvPr id="129029" name="Picture 5" descr="Σχήμα που εμφανίζει την χρησιμότητα αμφίδρομων πλαισίων στην επιλογή πιο ταιριαστού μακρομπλόκ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82000" cy="3962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8C2-B080-6C4D-9EDF-12601EAFEAA1}" type="slidenum">
              <a:rPr lang="el-GR" smtClean="0"/>
              <a:pPr/>
              <a:t>14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70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Αλγόριθμοι αντιστάθμισης κίνησης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Μακρομπλόκ</a:t>
            </a:r>
            <a:endParaRPr lang="en-US" dirty="0"/>
          </a:p>
          <a:p>
            <a:r>
              <a:rPr lang="el-GR" dirty="0" smtClean="0"/>
              <a:t>Διάνυσμα κίνησης</a:t>
            </a:r>
            <a:r>
              <a:rPr lang="en-US" dirty="0" smtClean="0"/>
              <a:t>: </a:t>
            </a:r>
            <a:r>
              <a:rPr lang="el-GR" dirty="0" smtClean="0"/>
              <a:t>χωρική μετάφραση των μακρομπλόκ μεταξύ των πλαισίων</a:t>
            </a:r>
            <a:endParaRPr lang="en-US" dirty="0"/>
          </a:p>
          <a:p>
            <a:r>
              <a:rPr lang="el-GR" dirty="0" smtClean="0"/>
              <a:t>Προβλεπόμενα πλαίσια</a:t>
            </a:r>
          </a:p>
          <a:p>
            <a:r>
              <a:rPr lang="el-GR" dirty="0" smtClean="0"/>
              <a:t>Επιλογή πιο ταιριαστού μακρομπλόκ </a:t>
            </a:r>
            <a:endParaRPr lang="en-US" dirty="0"/>
          </a:p>
          <a:p>
            <a:pPr lvl="1"/>
            <a:r>
              <a:rPr lang="el-GR" dirty="0" smtClean="0"/>
              <a:t>Σφάλματα </a:t>
            </a:r>
            <a:r>
              <a:rPr lang="en-US" dirty="0" smtClean="0"/>
              <a:t>(</a:t>
            </a:r>
            <a:r>
              <a:rPr lang="el-GR" dirty="0" smtClean="0"/>
              <a:t>πρόβλεψη </a:t>
            </a:r>
            <a:r>
              <a:rPr lang="en-US" dirty="0" smtClean="0"/>
              <a:t>/</a:t>
            </a:r>
            <a:r>
              <a:rPr lang="el-GR" dirty="0" smtClean="0"/>
              <a:t> σφάλματα παρεμβολών</a:t>
            </a:r>
            <a:r>
              <a:rPr lang="en-US" dirty="0" smtClean="0"/>
              <a:t>)</a:t>
            </a:r>
            <a:endParaRPr lang="en-US" dirty="0"/>
          </a:p>
          <a:p>
            <a:r>
              <a:rPr lang="el-GR" dirty="0" smtClean="0"/>
              <a:t>Αμφίδρομα πλαίσια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4990-98AF-8C43-A831-11A38C5AED25}" type="slidenum">
              <a:rPr lang="el-GR" smtClean="0"/>
              <a:pPr/>
              <a:t>15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3316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Μακρομπλόκ στο </a:t>
            </a:r>
            <a:r>
              <a:rPr lang="en-US" dirty="0" smtClean="0"/>
              <a:t>MPEG</a:t>
            </a:r>
            <a:r>
              <a:rPr lang="en-US" dirty="0"/>
              <a:t>-1</a:t>
            </a:r>
          </a:p>
        </p:txBody>
      </p:sp>
      <p:pic>
        <p:nvPicPr>
          <p:cNvPr id="134147" name="Picture 3" descr="Σχήμα που εμφανίζει την σύνθεση ενός πλαισίου από μακρομπλόκ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82000" cy="4191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FBFD-E2DE-B04D-BA64-953144BE684C}" type="slidenum">
              <a:rPr lang="el-GR" smtClean="0"/>
              <a:pPr/>
              <a:t>16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4787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Εμπρόσθια και αμφίδρομη πρόβλεψη</a:t>
            </a:r>
            <a:endParaRPr lang="en-US" dirty="0"/>
          </a:p>
        </p:txBody>
      </p:sp>
      <p:pic>
        <p:nvPicPr>
          <p:cNvPr id="126980" name="Picture 4" descr="Σχήμα που εμφανίζει την εμπρόσθια πρόβλεψη αλλά και την αμφίδρομη πρόβλεψη με τα κατάλληλα πλαίσια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816" y="1268760"/>
            <a:ext cx="5562600" cy="2438400"/>
          </a:xfrm>
        </p:spPr>
      </p:pic>
      <p:pic>
        <p:nvPicPr>
          <p:cNvPr id="126982" name="Picture 6" descr="Σχήμα που εμφανίζει την εμπρόσθια πρόβλεψη αλλά και την αμφίδρομη πρόβλεψη με τα κατάλληλα πλαίσια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3861048"/>
            <a:ext cx="5562600" cy="2438400"/>
          </a:xfrm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24136"/>
            <a:ext cx="4114800" cy="5029200"/>
          </a:xfrm>
        </p:spPr>
        <p:txBody>
          <a:bodyPr>
            <a:normAutofit/>
          </a:bodyPr>
          <a:lstStyle/>
          <a:p>
            <a:r>
              <a:rPr lang="el-GR" dirty="0" smtClean="0"/>
              <a:t>Πλαίσια Ρ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l-GR" dirty="0" smtClean="0"/>
              <a:t>Πλαίσια Β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95B0-12D6-5345-9B86-37492A83C7EC}" type="slidenum">
              <a:rPr lang="el-GR" smtClean="0"/>
              <a:pPr/>
              <a:t>17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67012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MPEG</a:t>
            </a:r>
            <a:r>
              <a:rPr lang="el-GR" dirty="0"/>
              <a:t> </a:t>
            </a:r>
            <a:r>
              <a:rPr lang="el-GR" dirty="0" smtClean="0"/>
              <a:t>Κωδικοποίηση πλαισίων</a:t>
            </a:r>
            <a:endParaRPr lang="en-US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πλαισίων-Ι</a:t>
            </a:r>
            <a:endParaRPr lang="en-US" dirty="0"/>
          </a:p>
        </p:txBody>
      </p:sp>
      <p:pic>
        <p:nvPicPr>
          <p:cNvPr id="124931" name="Picture 3" descr="Σχήμα που παρουσιάζει τα στάδια κωδικοποίησης ενός πλαισίου Ι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70720"/>
            <a:ext cx="8382000" cy="2438400"/>
          </a:xfr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FECA-821C-A647-992D-1E4C27252DBF}" type="slidenum">
              <a:rPr lang="el-GR" smtClean="0"/>
              <a:pPr/>
              <a:t>19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50528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Κωδικοποίηση </a:t>
            </a:r>
            <a:r>
              <a:rPr lang="el-GR" dirty="0" smtClean="0"/>
              <a:t>πλαισίων-Ρ και Β</a:t>
            </a:r>
            <a:endParaRPr lang="en-US" dirty="0"/>
          </a:p>
        </p:txBody>
      </p:sp>
      <p:pic>
        <p:nvPicPr>
          <p:cNvPr id="125955" name="Picture 3" descr="Σχήμα που παρουσιάζει τα στάδια κωδικοποίησης ενός πλαισίου-Ρ και Β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049760"/>
            <a:ext cx="8382000" cy="2819400"/>
          </a:xfr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1079-AEE1-084D-82F8-BF94442F5809}" type="slidenum">
              <a:rPr lang="el-GR" smtClean="0"/>
              <a:pPr/>
              <a:t>20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3103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Κωδικοποίηση MPEG για βίντεο πλήρους κίνησης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2776"/>
            <a:ext cx="3505200" cy="5029200"/>
          </a:xfrm>
        </p:spPr>
        <p:txBody>
          <a:bodyPr anchor="t">
            <a:normAutofit/>
          </a:bodyPr>
          <a:lstStyle/>
          <a:p>
            <a:r>
              <a:rPr lang="el-GR" sz="2800" dirty="0" smtClean="0"/>
              <a:t>Κωδικοποίηση μεταβλητού ρυθμού μετάδοσης </a:t>
            </a:r>
            <a:r>
              <a:rPr lang="en-US" sz="2800" dirty="0" smtClean="0"/>
              <a:t>(</a:t>
            </a:r>
            <a:r>
              <a:rPr lang="el-GR" sz="2800" b="1" dirty="0" smtClean="0"/>
              <a:t>V</a:t>
            </a:r>
            <a:r>
              <a:rPr lang="el-GR" sz="2800" dirty="0" smtClean="0"/>
              <a:t>ariable </a:t>
            </a:r>
            <a:r>
              <a:rPr lang="el-GR" sz="2800" b="1" dirty="0" smtClean="0"/>
              <a:t>B</a:t>
            </a:r>
            <a:r>
              <a:rPr lang="el-GR" sz="2800" dirty="0" smtClean="0"/>
              <a:t>it</a:t>
            </a:r>
            <a:r>
              <a:rPr lang="el-GR" sz="2800" dirty="0"/>
              <a:t>-</a:t>
            </a:r>
            <a:r>
              <a:rPr lang="el-GR" sz="2800" b="1" dirty="0"/>
              <a:t>R</a:t>
            </a:r>
            <a:r>
              <a:rPr lang="el-GR" sz="2800" dirty="0"/>
              <a:t>ate - </a:t>
            </a:r>
            <a:r>
              <a:rPr lang="en-US" sz="2800" dirty="0" smtClean="0"/>
              <a:t>VBR</a:t>
            </a:r>
            <a:r>
              <a:rPr lang="en-US" sz="2800" dirty="0"/>
              <a:t>)</a:t>
            </a:r>
          </a:p>
          <a:p>
            <a:r>
              <a:rPr lang="el-GR" sz="2800" dirty="0" smtClean="0"/>
              <a:t>Σύγκριση με</a:t>
            </a:r>
            <a:endParaRPr lang="en-US" sz="2800" dirty="0"/>
          </a:p>
          <a:p>
            <a:pPr lvl="1"/>
            <a:r>
              <a:rPr lang="el-GR" sz="2400" dirty="0"/>
              <a:t>Κωδικοποίηση </a:t>
            </a:r>
            <a:r>
              <a:rPr lang="el-GR" sz="2400" dirty="0" smtClean="0"/>
              <a:t>σταθερού ρυθμού μετάδοσης</a:t>
            </a:r>
            <a:r>
              <a:rPr lang="en-US" sz="2400" dirty="0" smtClean="0"/>
              <a:t>(</a:t>
            </a:r>
            <a:r>
              <a:rPr lang="el-GR" sz="2400" b="1" dirty="0" smtClean="0"/>
              <a:t>C</a:t>
            </a:r>
            <a:r>
              <a:rPr lang="el-GR" sz="2400" dirty="0" smtClean="0"/>
              <a:t>onstant </a:t>
            </a:r>
            <a:r>
              <a:rPr lang="el-GR" sz="2400" b="1" dirty="0" smtClean="0"/>
              <a:t>B</a:t>
            </a:r>
            <a:r>
              <a:rPr lang="el-GR" sz="2400" dirty="0" smtClean="0"/>
              <a:t>it-</a:t>
            </a:r>
            <a:r>
              <a:rPr lang="el-GR" sz="2400" b="1" dirty="0" smtClean="0"/>
              <a:t>R</a:t>
            </a:r>
            <a:r>
              <a:rPr lang="el-GR" sz="2400" dirty="0" smtClean="0"/>
              <a:t>ate - </a:t>
            </a:r>
            <a:r>
              <a:rPr lang="en-US" sz="2400" dirty="0" smtClean="0"/>
              <a:t>CBR</a:t>
            </a:r>
            <a:r>
              <a:rPr lang="en-US" sz="2400" dirty="0"/>
              <a:t>)</a:t>
            </a:r>
          </a:p>
        </p:txBody>
      </p:sp>
      <p:pic>
        <p:nvPicPr>
          <p:cNvPr id="121860" name="Picture 4" descr="Σχήμα που παρουσιάζει την κωδικοποίηση των πλαισίων του βίντεο ώστε η αποκωδικοποίηση να μην εμποδιστεί από τις εμπρόσθιες ή αμφίδρομες αναφορές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371600"/>
            <a:ext cx="4953000" cy="5029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D62C-E501-DB4E-ADB3-2FF73ACEB65E}" type="slidenum">
              <a:rPr lang="el-GR" smtClean="0"/>
              <a:pPr/>
              <a:t>21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4545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MPEG: </a:t>
            </a:r>
            <a:r>
              <a:rPr lang="el-GR" dirty="0" err="1"/>
              <a:t>E</a:t>
            </a:r>
            <a:r>
              <a:rPr lang="el-GR" dirty="0" err="1" smtClean="0"/>
              <a:t>πίπεδα</a:t>
            </a:r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17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επίπεδα του MPEG βίντεο</a:t>
            </a:r>
            <a:endParaRPr lang="en-US" dirty="0"/>
          </a:p>
        </p:txBody>
      </p:sp>
      <p:graphicFrame>
        <p:nvGraphicFramePr>
          <p:cNvPr id="3" name="Table 2" descr="Πίνακας με τα επίπεδα του MPEG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6914"/>
              </p:ext>
            </p:extLst>
          </p:nvPr>
        </p:nvGraphicFramePr>
        <p:xfrm>
          <a:off x="1475656" y="1916832"/>
          <a:ext cx="6096000" cy="424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35037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ακολουθίας</a:t>
                      </a:r>
                    </a:p>
                    <a:p>
                      <a:r>
                        <a:rPr lang="el-GR" sz="2000" dirty="0" smtClean="0"/>
                        <a:t>(sequence</a:t>
                      </a:r>
                      <a:r>
                        <a:rPr lang="el-GR" sz="2000" baseline="0" dirty="0" smtClean="0"/>
                        <a:t>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Μονάδα τυχαίας προσπέλασης: πλαίσιο (context)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2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ομάδας εικόνων (GOP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Μονάδα τυχαίας προσπέλασης: κωδικοποίηση βίντεο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εικόνας (image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Πρωτεύουσα μονάδα κωδικοποίησης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φέτας </a:t>
                      </a:r>
                    </a:p>
                    <a:p>
                      <a:r>
                        <a:rPr lang="el-GR" sz="2000" dirty="0" smtClean="0"/>
                        <a:t>(slice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Μονάδα επανασυγχρονισμού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μακρομπλόκ (macroblock</a:t>
                      </a:r>
                      <a:r>
                        <a:rPr lang="el-GR" sz="2000" baseline="0" dirty="0" smtClean="0"/>
                        <a:t>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Μονάδα αντιστάθμισης</a:t>
                      </a:r>
                      <a:r>
                        <a:rPr lang="el-GR" sz="2000" baseline="0" dirty="0" smtClean="0"/>
                        <a:t> κίνησης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Επίπεδο μπλοκ</a:t>
                      </a:r>
                    </a:p>
                    <a:p>
                      <a:r>
                        <a:rPr lang="el-GR" sz="2000" dirty="0" smtClean="0"/>
                        <a:t>(block layer)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Μονάδα μετασχηματισμού διακριτού συνημιτόνου DCT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1C8B-169A-114E-BC63-5ECC433ABD34}" type="slidenum">
              <a:rPr lang="el-GR" smtClean="0"/>
              <a:pPr/>
              <a:t>23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32121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l-GR" dirty="0" smtClean="0"/>
              <a:t>Διαδικασία αποκωδικοποίησης</a:t>
            </a:r>
            <a:endParaRPr lang="en-US" dirty="0"/>
          </a:p>
        </p:txBody>
      </p:sp>
      <p:pic>
        <p:nvPicPr>
          <p:cNvPr id="119811" name="Picture 3" descr="Σχήμα που εμφανίζει τα λογικά στάδια αποκωδικοποίησης ενός πλαισίου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382000" cy="4419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3BD-9080-504D-9D6C-392CD5EBCB76}" type="slidenum">
              <a:rPr lang="el-GR" smtClean="0"/>
              <a:pPr/>
              <a:t>24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5665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MPEG: </a:t>
            </a:r>
            <a:r>
              <a:rPr lang="el-GR" dirty="0" smtClean="0"/>
              <a:t>Ήχος</a:t>
            </a:r>
            <a:endParaRPr lang="en-US" dirty="0"/>
          </a:p>
        </p:txBody>
      </p:sp>
      <p:sp>
        <p:nvSpPr>
          <p:cNvPr id="7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97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Ήχος στο MPEG (1 από 2)</a:t>
            </a:r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84784"/>
            <a:ext cx="4114800" cy="5029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Απωλεστικός </a:t>
            </a:r>
            <a:endParaRPr lang="en-US" sz="2400" dirty="0"/>
          </a:p>
          <a:p>
            <a:r>
              <a:rPr lang="el-GR" sz="2400" dirty="0" smtClean="0"/>
              <a:t>Μετασχηματισμός και κωδικοποίηση υποπεριοχών</a:t>
            </a:r>
            <a:endParaRPr lang="en-US" sz="2400" dirty="0"/>
          </a:p>
          <a:p>
            <a:r>
              <a:rPr lang="el-GR" sz="2400" dirty="0" smtClean="0"/>
              <a:t>Γρήγορος μετασχηματισμός Fourier</a:t>
            </a:r>
            <a:endParaRPr lang="en-US" sz="2400" dirty="0"/>
          </a:p>
          <a:p>
            <a:r>
              <a:rPr lang="el-GR" sz="2400" dirty="0" smtClean="0"/>
              <a:t>Ψυχοακουστικό μοντέλο</a:t>
            </a:r>
            <a:endParaRPr lang="en-US" sz="2400" dirty="0"/>
          </a:p>
          <a:p>
            <a:r>
              <a:rPr lang="en-US" sz="2400" dirty="0"/>
              <a:t>32, 44.1, 48 KHz </a:t>
            </a:r>
            <a:r>
              <a:rPr lang="el-GR" sz="2400" dirty="0" smtClean="0"/>
              <a:t>ρυθμός δειγματοληψίας</a:t>
            </a:r>
            <a:endParaRPr lang="en-US" sz="1800" dirty="0"/>
          </a:p>
        </p:txBody>
      </p:sp>
      <p:pic>
        <p:nvPicPr>
          <p:cNvPr id="123907" name="Picture 3" descr="Σχήμα που παρουσιάζει τα λογικά στάδια κωδικοποίησης του ήχου στο MPEG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3976-81C8-8545-AFD1-DCDC55E9FF4C}" type="slidenum">
              <a:rPr lang="el-GR" smtClean="0"/>
              <a:pPr/>
              <a:t>26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35701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Ήχος στο MPEG (2 από 2)</a:t>
            </a:r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551040" cy="50292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Επίπεδα </a:t>
            </a:r>
            <a:r>
              <a:rPr lang="en-US" sz="2800" dirty="0" smtClean="0"/>
              <a:t>1</a:t>
            </a:r>
            <a:r>
              <a:rPr lang="en-US" sz="2800" dirty="0"/>
              <a:t>, 2, </a:t>
            </a:r>
            <a:r>
              <a:rPr lang="el-GR" sz="2800" dirty="0" smtClean="0"/>
              <a:t>και </a:t>
            </a:r>
            <a:r>
              <a:rPr lang="en-US" sz="2800" dirty="0" smtClean="0"/>
              <a:t>3</a:t>
            </a:r>
            <a:endParaRPr lang="en-US" sz="2800" dirty="0"/>
          </a:p>
          <a:p>
            <a:pPr lvl="1"/>
            <a:r>
              <a:rPr lang="en-US" sz="2400" dirty="0"/>
              <a:t>3 </a:t>
            </a:r>
            <a:r>
              <a:rPr lang="el-GR" sz="2400" dirty="0" smtClean="0"/>
              <a:t>διακριτά σχήματα συμπίεσης</a:t>
            </a:r>
            <a:endParaRPr lang="en-US" sz="2400" dirty="0"/>
          </a:p>
          <a:p>
            <a:pPr lvl="1"/>
            <a:r>
              <a:rPr lang="el-GR" sz="2400" dirty="0" smtClean="0"/>
              <a:t>Επίπεδο </a:t>
            </a:r>
            <a:r>
              <a:rPr lang="en-US" sz="2400" dirty="0" smtClean="0"/>
              <a:t>2</a:t>
            </a:r>
            <a:endParaRPr lang="en-US" sz="2400" dirty="0"/>
          </a:p>
          <a:p>
            <a:pPr lvl="2"/>
            <a:r>
              <a:rPr lang="en-US" sz="2000" dirty="0"/>
              <a:t>96, </a:t>
            </a:r>
            <a:r>
              <a:rPr lang="en-US" sz="2000" dirty="0" smtClean="0"/>
              <a:t>128 </a:t>
            </a:r>
            <a:r>
              <a:rPr lang="en-US" sz="2000" dirty="0"/>
              <a:t>Kb/s </a:t>
            </a:r>
            <a:r>
              <a:rPr lang="el-GR" sz="2000" dirty="0" smtClean="0"/>
              <a:t>μονοφωνικό </a:t>
            </a:r>
            <a:r>
              <a:rPr lang="en-US" sz="2000" dirty="0" smtClean="0"/>
              <a:t>(</a:t>
            </a:r>
            <a:r>
              <a:rPr lang="en-US" sz="2000" dirty="0"/>
              <a:t>x2 </a:t>
            </a:r>
            <a:r>
              <a:rPr lang="el-GR" sz="2000" dirty="0" smtClean="0"/>
              <a:t>για στερεοφωνικό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l-GR" sz="2400" dirty="0" smtClean="0"/>
              <a:t>Επίπεδο</a:t>
            </a:r>
            <a:r>
              <a:rPr lang="en-US" sz="2400" dirty="0" smtClean="0"/>
              <a:t> </a:t>
            </a:r>
            <a:r>
              <a:rPr lang="en-US" sz="2400" dirty="0"/>
              <a:t>1</a:t>
            </a:r>
          </a:p>
          <a:p>
            <a:pPr lvl="2"/>
            <a:r>
              <a:rPr lang="el-GR" sz="2000" dirty="0" smtClean="0"/>
              <a:t>Απλούστερη (από)κωδικοποίηση</a:t>
            </a:r>
            <a:endParaRPr lang="en-US" sz="2000" dirty="0"/>
          </a:p>
          <a:p>
            <a:pPr lvl="1"/>
            <a:r>
              <a:rPr lang="el-GR" sz="2400" b="1" dirty="0" smtClean="0"/>
              <a:t>Επίπεδο </a:t>
            </a:r>
            <a:r>
              <a:rPr lang="en-US" sz="2400" b="1" dirty="0" smtClean="0"/>
              <a:t>3</a:t>
            </a:r>
            <a:endParaRPr lang="en-US" sz="2400" dirty="0"/>
          </a:p>
          <a:p>
            <a:pPr lvl="2"/>
            <a:r>
              <a:rPr lang="en-US" sz="2000" dirty="0"/>
              <a:t>64 Kb/s </a:t>
            </a:r>
            <a:r>
              <a:rPr lang="el-GR" sz="2000" dirty="0" smtClean="0"/>
              <a:t>ανά κανάλι</a:t>
            </a:r>
            <a:endParaRPr lang="en-US" sz="2000" dirty="0"/>
          </a:p>
          <a:p>
            <a:pPr lvl="2"/>
            <a:r>
              <a:rPr lang="el-GR" sz="2000" dirty="0" smtClean="0"/>
              <a:t>Πολύ καλή ποιότητα</a:t>
            </a:r>
            <a:r>
              <a:rPr lang="en-US" sz="2000" dirty="0" smtClean="0"/>
              <a:t> (</a:t>
            </a:r>
            <a:r>
              <a:rPr lang="el-GR" sz="2000" dirty="0" smtClean="0"/>
              <a:t>σαν </a:t>
            </a:r>
            <a:r>
              <a:rPr lang="en-US" sz="2000" dirty="0" smtClean="0"/>
              <a:t>CD</a:t>
            </a:r>
            <a:r>
              <a:rPr lang="en-US" sz="2000" dirty="0"/>
              <a:t>)</a:t>
            </a:r>
          </a:p>
          <a:p>
            <a:pPr lvl="2"/>
            <a:r>
              <a:rPr lang="el-GR" sz="2000" dirty="0" smtClean="0"/>
              <a:t>πολύπλοκο</a:t>
            </a:r>
            <a:endParaRPr lang="en-US" sz="2000" dirty="0"/>
          </a:p>
        </p:txBody>
      </p:sp>
      <p:pic>
        <p:nvPicPr>
          <p:cNvPr id="8" name="Picture 3" descr="Σχήμα που παρουσιάζει τα λογικά στάδια κωδικοποίησης του ήχου στο MPEG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672" y="1371600"/>
            <a:ext cx="4114800" cy="5029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3976-81C8-8545-AFD1-DCDC55E9FF4C}" type="slidenum">
              <a:rPr lang="el-GR" smtClean="0"/>
              <a:pPr/>
              <a:t>27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67165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MPEG</a:t>
            </a:r>
            <a:r>
              <a:rPr lang="el-GR" dirty="0" smtClean="0"/>
              <a:t>: Ροή δεδομένων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012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ροή δεδομένων του MPEG</a:t>
            </a:r>
            <a:endParaRPr lang="en-US" dirty="0"/>
          </a:p>
        </p:txBody>
      </p:sp>
      <p:pic>
        <p:nvPicPr>
          <p:cNvPr id="118788" name="Picture 4" descr="Σχήμα που παρουσιάζει την ροή δεδομένων (τα στάδια επεξεργασίας) του ήχου και του βίντεο από την πηγή μέχρι την έξοδο των κωδικοποιητών ήχου και βίντε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228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DBDB-7B9D-384A-B700-EEE4E91BAF6A}" type="slidenum">
              <a:rPr lang="el-GR" smtClean="0"/>
              <a:pPr/>
              <a:t>29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02471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8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του προτύπου MPEG</a:t>
            </a:r>
          </a:p>
          <a:p>
            <a:pPr marL="0"/>
            <a:r>
              <a:rPr lang="en-US" dirty="0" smtClean="0"/>
              <a:t>Κατα</a:t>
            </a:r>
            <a:r>
              <a:rPr lang="en-US" dirty="0" err="1" smtClean="0"/>
              <a:t>νόηση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βα</a:t>
            </a:r>
            <a:r>
              <a:rPr lang="en-US" dirty="0" err="1" smtClean="0"/>
              <a:t>σικών</a:t>
            </a:r>
            <a:r>
              <a:rPr lang="en-US" dirty="0" smtClean="0"/>
              <a:t> </a:t>
            </a:r>
            <a:r>
              <a:rPr lang="en-US" dirty="0" err="1" smtClean="0"/>
              <a:t>ιδιοτήτων</a:t>
            </a:r>
            <a:r>
              <a:rPr lang="en-US" dirty="0" smtClean="0"/>
              <a:t> και </a:t>
            </a:r>
            <a:r>
              <a:rPr lang="en-US" dirty="0" err="1" smtClean="0"/>
              <a:t>μηχ</a:t>
            </a:r>
            <a:r>
              <a:rPr lang="en-US" dirty="0" smtClean="0"/>
              <a:t>ανισμών του MPEG</a:t>
            </a:r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MPEG: </a:t>
            </a:r>
            <a:r>
              <a:rPr lang="en-US" sz="2800" b="1" dirty="0" smtClean="0"/>
              <a:t>M</a:t>
            </a:r>
            <a:r>
              <a:rPr lang="en-US" sz="2800" dirty="0" smtClean="0"/>
              <a:t>otion </a:t>
            </a:r>
            <a:r>
              <a:rPr lang="en-US" sz="2800" b="1" dirty="0" smtClean="0"/>
              <a:t>P</a:t>
            </a:r>
            <a:r>
              <a:rPr lang="en-US" sz="2800" dirty="0" smtClean="0"/>
              <a:t>icture </a:t>
            </a:r>
            <a:r>
              <a:rPr lang="en-US" sz="2800" b="1" dirty="0" smtClean="0"/>
              <a:t>E</a:t>
            </a:r>
            <a:r>
              <a:rPr lang="en-US" sz="2800" dirty="0" smtClean="0"/>
              <a:t>xperts </a:t>
            </a:r>
            <a:r>
              <a:rPr lang="en-US" sz="2800" b="1" dirty="0" smtClean="0"/>
              <a:t>G</a:t>
            </a:r>
            <a:r>
              <a:rPr lang="en-US" sz="2800" dirty="0" smtClean="0"/>
              <a:t>roup</a:t>
            </a:r>
          </a:p>
          <a:p>
            <a:r>
              <a:rPr lang="el-GR" sz="2800" dirty="0" smtClean="0"/>
              <a:t>Τύποι πλαισίων και ομάδα εικόνων</a:t>
            </a:r>
            <a:endParaRPr lang="en-US" sz="2800" dirty="0" smtClean="0"/>
          </a:p>
          <a:p>
            <a:r>
              <a:rPr lang="el-GR" sz="2800" dirty="0" smtClean="0"/>
              <a:t>Αντιστάθμιση κίνησης (motion compensation)</a:t>
            </a:r>
            <a:endParaRPr lang="en-US" sz="2800" dirty="0" smtClean="0"/>
          </a:p>
          <a:p>
            <a:r>
              <a:rPr lang="el-GR" sz="2800" dirty="0" smtClean="0"/>
              <a:t>Κωδικοποίηση πλαισίου</a:t>
            </a:r>
            <a:endParaRPr lang="en-US" sz="2800" dirty="0"/>
          </a:p>
          <a:p>
            <a:r>
              <a:rPr lang="el-GR" sz="2800" dirty="0" smtClean="0"/>
              <a:t>Τα επίπεδα του MPEG</a:t>
            </a:r>
            <a:endParaRPr lang="en-US" sz="2800" dirty="0"/>
          </a:p>
          <a:p>
            <a:r>
              <a:rPr lang="el-GR" sz="2800" dirty="0" smtClean="0"/>
              <a:t>Ήχος στο MPEG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1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MPEG: Motion Picture Experts Group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στόχοι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MPEG-1: </a:t>
            </a:r>
            <a:r>
              <a:rPr lang="ja-JP" altLang="en-US" dirty="0" smtClean="0">
                <a:latin typeface="Calibri"/>
              </a:rPr>
              <a:t>“</a:t>
            </a:r>
            <a:r>
              <a:rPr lang="el-GR" dirty="0" smtClean="0"/>
              <a:t>πολυμέσα</a:t>
            </a:r>
            <a:r>
              <a:rPr lang="ja-JP" altLang="en-US" dirty="0" smtClean="0">
                <a:latin typeface="Calibri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CD-ROM, </a:t>
            </a:r>
            <a:r>
              <a:rPr lang="el-GR" dirty="0" smtClean="0"/>
              <a:t>Εξυπηρετητές βίντεο</a:t>
            </a:r>
            <a:endParaRPr lang="en-US" dirty="0"/>
          </a:p>
          <a:p>
            <a:r>
              <a:rPr lang="en-US" dirty="0"/>
              <a:t>MPEG-2: </a:t>
            </a:r>
            <a:r>
              <a:rPr lang="el-GR" dirty="0" smtClean="0"/>
              <a:t>μετάδοση</a:t>
            </a:r>
            <a:endParaRPr lang="en-US" dirty="0"/>
          </a:p>
          <a:p>
            <a:r>
              <a:rPr lang="en-US" dirty="0"/>
              <a:t>MPEG-4: </a:t>
            </a:r>
            <a:r>
              <a:rPr lang="el-GR" dirty="0" smtClean="0"/>
              <a:t>χαμηλός ρυθμός μετάδοσης</a:t>
            </a:r>
            <a:r>
              <a:rPr lang="en-US" dirty="0" smtClean="0"/>
              <a:t>,</a:t>
            </a:r>
            <a:r>
              <a:rPr lang="el-GR" dirty="0" smtClean="0"/>
              <a:t> διαδραστικότητα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8C76-8D3D-DE4C-8472-A76D441ED7A5}" type="slidenum">
              <a:rPr lang="el-GR" smtClean="0"/>
              <a:pPr/>
              <a:t>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5458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MPEG</a:t>
            </a:r>
            <a:r>
              <a:rPr lang="el-GR" dirty="0"/>
              <a:t> </a:t>
            </a:r>
            <a:r>
              <a:rPr lang="el-GR" dirty="0" smtClean="0"/>
              <a:t>τύποι πλαισίων και ομάδες εικόνων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MPEG</a:t>
            </a:r>
          </a:p>
          <a:p>
            <a:pPr algn="l"/>
            <a:r>
              <a:rPr lang="el-GR" sz="2400" b="1" dirty="0" smtClean="0"/>
              <a:t>Διδάσκων</a:t>
            </a:r>
            <a:r>
              <a:rPr lang="el-GR" sz="2400" b="1" dirty="0"/>
              <a:t>: </a:t>
            </a:r>
            <a:r>
              <a:rPr lang="el-GR" sz="2400" dirty="0" smtClean="0"/>
              <a:t>Γεώργιος K.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7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πλαισίων και ομάδα εικόνων (Group Of Pictures - GOP)</a:t>
            </a:r>
            <a:endParaRPr lang="en-US" dirty="0"/>
          </a:p>
        </p:txBody>
      </p:sp>
      <p:pic>
        <p:nvPicPr>
          <p:cNvPr id="122883" name="Picture 1027" descr="Σχήμα που εμφανίζει την διάταξη μιας ομάδας εικόνων στο MPEG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198-52D9-064F-A06F-28536E7538E8}" type="slidenum">
              <a:rPr lang="el-GR" smtClean="0"/>
              <a:pPr/>
              <a:t>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68447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718</Words>
  <Application>Microsoft Office PowerPoint</Application>
  <PresentationFormat>On-screen Show (4:3)</PresentationFormat>
  <Paragraphs>169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Θέμα του Office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MPEG: Motion Picture Experts Group</vt:lpstr>
      <vt:lpstr>Εφαρμογές στόχοι</vt:lpstr>
      <vt:lpstr>MPEG τύποι πλαισίων και ομάδες εικόνων</vt:lpstr>
      <vt:lpstr>Τύποι πλαισίων και ομάδα εικόνων (Group Of Pictures - GOP)</vt:lpstr>
      <vt:lpstr>Παράδειγμα: Σκηνή 3 πλαισίων</vt:lpstr>
      <vt:lpstr>Προβλεπόμενα και πλαίσια αναφοράς</vt:lpstr>
      <vt:lpstr>Αντιστάθμιση κίνησης  (Motion Compensation)</vt:lpstr>
      <vt:lpstr>Αντιστάθμιση κίνησης</vt:lpstr>
      <vt:lpstr>Αμφίδρομα πλαίσια</vt:lpstr>
      <vt:lpstr>Αλγόριθμοι αντιστάθμισης κίνησης</vt:lpstr>
      <vt:lpstr>Μακρομπλόκ στο MPEG-1</vt:lpstr>
      <vt:lpstr>Εμπρόσθια και αμφίδρομη πρόβλεψη</vt:lpstr>
      <vt:lpstr>MPEG Κωδικοποίηση πλαισίων</vt:lpstr>
      <vt:lpstr>Κωδικοποίηση πλαισίων-Ι</vt:lpstr>
      <vt:lpstr>Κωδικοποίηση πλαισίων-Ρ και Β</vt:lpstr>
      <vt:lpstr>Κωδικοποίηση MPEG για βίντεο πλήρους κίνησης</vt:lpstr>
      <vt:lpstr>MPEG: Eπίπεδα  </vt:lpstr>
      <vt:lpstr>Τα επίπεδα του MPEG βίντεο</vt:lpstr>
      <vt:lpstr>Διαδικασία αποκωδικοποίησης</vt:lpstr>
      <vt:lpstr>MPEG: Ήχος</vt:lpstr>
      <vt:lpstr>Ήχος στο MPEG (1 από 2)</vt:lpstr>
      <vt:lpstr>Ήχος στο MPEG (2 από 2)</vt:lpstr>
      <vt:lpstr>MPEG: Ροή δεδομένων</vt:lpstr>
      <vt:lpstr>Η ροή δεδομένων του MPEG</vt:lpstr>
      <vt:lpstr>Τέλος Ενότητας # 8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MPEG</dc:title>
  <dc:subject>Θέματα Συστημάτων Πολυμέσων</dc:subject>
  <dc:creator>Γεώργιος Πολύζος</dc:creator>
  <cp:keywords>MPEG; τύποι πλαισίων; αντιστάθμιση κίνησης; GOP; επίπεδα; ροή δεδομένων: κωδικοποίηση ήχου</cp:keywords>
  <cp:lastModifiedBy>georgex</cp:lastModifiedBy>
  <cp:revision>346</cp:revision>
  <cp:lastPrinted>2014-02-16T13:16:25Z</cp:lastPrinted>
  <dcterms:created xsi:type="dcterms:W3CDTF">2012-09-06T09:03:05Z</dcterms:created>
  <dcterms:modified xsi:type="dcterms:W3CDTF">2015-05-26T17:41:02Z</dcterms:modified>
</cp:coreProperties>
</file>