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763" r:id="rId3"/>
    <p:sldId id="765" r:id="rId4"/>
    <p:sldId id="1090" r:id="rId5"/>
    <p:sldId id="342" r:id="rId6"/>
    <p:sldId id="920" r:id="rId7"/>
    <p:sldId id="259" r:id="rId8"/>
    <p:sldId id="301" r:id="rId9"/>
    <p:sldId id="415" r:id="rId10"/>
    <p:sldId id="1105" r:id="rId11"/>
    <p:sldId id="261" r:id="rId12"/>
    <p:sldId id="784" r:id="rId13"/>
    <p:sldId id="786" r:id="rId14"/>
    <p:sldId id="788" r:id="rId15"/>
    <p:sldId id="789" r:id="rId16"/>
    <p:sldId id="643" r:id="rId17"/>
    <p:sldId id="644" r:id="rId18"/>
    <p:sldId id="645" r:id="rId19"/>
    <p:sldId id="646" r:id="rId20"/>
    <p:sldId id="648" r:id="rId21"/>
    <p:sldId id="651" r:id="rId22"/>
    <p:sldId id="655" r:id="rId23"/>
    <p:sldId id="656" r:id="rId24"/>
    <p:sldId id="658" r:id="rId25"/>
    <p:sldId id="553" r:id="rId26"/>
    <p:sldId id="795" r:id="rId27"/>
    <p:sldId id="801" r:id="rId28"/>
    <p:sldId id="802" r:id="rId29"/>
    <p:sldId id="804" r:id="rId30"/>
    <p:sldId id="805" r:id="rId31"/>
    <p:sldId id="806" r:id="rId32"/>
    <p:sldId id="807" r:id="rId33"/>
    <p:sldId id="809" r:id="rId34"/>
    <p:sldId id="811" r:id="rId35"/>
    <p:sldId id="812" r:id="rId36"/>
    <p:sldId id="814" r:id="rId37"/>
    <p:sldId id="817" r:id="rId38"/>
    <p:sldId id="945" r:id="rId39"/>
    <p:sldId id="872" r:id="rId40"/>
    <p:sldId id="876" r:id="rId41"/>
    <p:sldId id="1091" r:id="rId42"/>
    <p:sldId id="544" r:id="rId43"/>
    <p:sldId id="1082" r:id="rId44"/>
    <p:sldId id="322" r:id="rId45"/>
    <p:sldId id="1092" r:id="rId46"/>
    <p:sldId id="1093" r:id="rId47"/>
    <p:sldId id="1080" r:id="rId48"/>
    <p:sldId id="539" r:id="rId49"/>
    <p:sldId id="1117" r:id="rId50"/>
    <p:sldId id="1116" r:id="rId51"/>
    <p:sldId id="1094" r:id="rId52"/>
    <p:sldId id="340" r:id="rId53"/>
    <p:sldId id="1119" r:id="rId54"/>
    <p:sldId id="523" r:id="rId55"/>
    <p:sldId id="953" r:id="rId56"/>
    <p:sldId id="1135" r:id="rId57"/>
    <p:sldId id="696" r:id="rId58"/>
    <p:sldId id="1088" r:id="rId59"/>
    <p:sldId id="1087" r:id="rId60"/>
    <p:sldId id="741"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4DFE00-FD0E-406D-96A9-81DA32358281}" type="datetimeFigureOut">
              <a:rPr lang="en-GB" smtClean="0"/>
              <a:t>02/09/2024</a:t>
            </a:fld>
            <a:endParaRPr lang="en-GB"/>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6C1797-0D43-42B5-A5A1-39BC4347711C}" type="slidenum">
              <a:rPr lang="en-GB" smtClean="0"/>
              <a:t>‹#›</a:t>
            </a:fld>
            <a:endParaRPr lang="en-GB"/>
          </a:p>
        </p:txBody>
      </p:sp>
    </p:spTree>
    <p:extLst>
      <p:ext uri="{BB962C8B-B14F-4D97-AF65-F5344CB8AC3E}">
        <p14:creationId xmlns:p14="http://schemas.microsoft.com/office/powerpoint/2010/main" val="324224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3EE823F-FA79-4F09-ABC2-6394CE6DE27D}"/>
              </a:ext>
            </a:extLst>
          </p:cNvPr>
          <p:cNvSpPr>
            <a:spLocks noGrp="1" noChangeArrowheads="1"/>
          </p:cNvSpPr>
          <p:nvPr>
            <p:ph type="sldNum" sz="quarter" idx="5"/>
          </p:nvPr>
        </p:nvSpPr>
        <p:spPr>
          <a:ln/>
        </p:spPr>
        <p:txBody>
          <a:bodyPr/>
          <a:lstStyle/>
          <a:p>
            <a:fld id="{219A1986-EED0-4D97-9D75-90D98E7D8ABA}" type="slidenum">
              <a:rPr lang="el-GR" altLang="en-US"/>
              <a:pPr/>
              <a:t>2</a:t>
            </a:fld>
            <a:endParaRPr lang="el-GR" altLang="en-US"/>
          </a:p>
        </p:txBody>
      </p:sp>
      <p:sp>
        <p:nvSpPr>
          <p:cNvPr id="390146" name="Rectangle 2">
            <a:extLst>
              <a:ext uri="{FF2B5EF4-FFF2-40B4-BE49-F238E27FC236}">
                <a16:creationId xmlns:a16="http://schemas.microsoft.com/office/drawing/2014/main" id="{B3FC4C39-06FA-41C5-AD5C-D1139ED223AC}"/>
              </a:ext>
            </a:extLst>
          </p:cNvPr>
          <p:cNvSpPr>
            <a:spLocks noGrp="1" noRot="1" noChangeAspect="1" noChangeArrowheads="1" noTextEdit="1"/>
          </p:cNvSpPr>
          <p:nvPr>
            <p:ph type="sldImg"/>
          </p:nvPr>
        </p:nvSpPr>
        <p:spPr>
          <a:ln/>
        </p:spPr>
      </p:sp>
      <p:sp>
        <p:nvSpPr>
          <p:cNvPr id="390147" name="Rectangle 3">
            <a:extLst>
              <a:ext uri="{FF2B5EF4-FFF2-40B4-BE49-F238E27FC236}">
                <a16:creationId xmlns:a16="http://schemas.microsoft.com/office/drawing/2014/main" id="{00A9DBDD-B795-4756-A579-98E8C7297728}"/>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094056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74D7D96-7E66-4025-839F-3DEF3D1D5CE4}"/>
              </a:ext>
            </a:extLst>
          </p:cNvPr>
          <p:cNvSpPr>
            <a:spLocks noGrp="1" noChangeArrowheads="1"/>
          </p:cNvSpPr>
          <p:nvPr>
            <p:ph type="sldNum" sz="quarter" idx="5"/>
          </p:nvPr>
        </p:nvSpPr>
        <p:spPr>
          <a:ln/>
        </p:spPr>
        <p:txBody>
          <a:bodyPr/>
          <a:lstStyle/>
          <a:p>
            <a:fld id="{F81AA8A2-4AE1-4F18-B2BF-A02B5265DD48}" type="slidenum">
              <a:rPr lang="el-GR" altLang="en-US"/>
              <a:pPr/>
              <a:t>14</a:t>
            </a:fld>
            <a:endParaRPr lang="el-GR" altLang="en-US"/>
          </a:p>
        </p:txBody>
      </p:sp>
      <p:sp>
        <p:nvSpPr>
          <p:cNvPr id="1112066" name="Rectangle 2">
            <a:extLst>
              <a:ext uri="{FF2B5EF4-FFF2-40B4-BE49-F238E27FC236}">
                <a16:creationId xmlns:a16="http://schemas.microsoft.com/office/drawing/2014/main" id="{031C5657-92AD-4849-85E9-1B035B7977A2}"/>
              </a:ext>
            </a:extLst>
          </p:cNvPr>
          <p:cNvSpPr>
            <a:spLocks noGrp="1" noRot="1" noChangeAspect="1" noChangeArrowheads="1" noTextEdit="1"/>
          </p:cNvSpPr>
          <p:nvPr>
            <p:ph type="sldImg"/>
          </p:nvPr>
        </p:nvSpPr>
        <p:spPr>
          <a:xfrm>
            <a:off x="392113" y="684213"/>
            <a:ext cx="6075362" cy="3417887"/>
          </a:xfrm>
          <a:ln/>
        </p:spPr>
      </p:sp>
      <p:sp>
        <p:nvSpPr>
          <p:cNvPr id="1112067" name="Rectangle 3">
            <a:extLst>
              <a:ext uri="{FF2B5EF4-FFF2-40B4-BE49-F238E27FC236}">
                <a16:creationId xmlns:a16="http://schemas.microsoft.com/office/drawing/2014/main" id="{AE86AF7E-3B70-47EB-9034-F6436933F119}"/>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916367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C259DBB-5133-4412-8A92-DD9FE49B3CD6}"/>
              </a:ext>
            </a:extLst>
          </p:cNvPr>
          <p:cNvSpPr>
            <a:spLocks noGrp="1" noChangeArrowheads="1"/>
          </p:cNvSpPr>
          <p:nvPr>
            <p:ph type="sldNum" sz="quarter" idx="5"/>
          </p:nvPr>
        </p:nvSpPr>
        <p:spPr>
          <a:ln/>
        </p:spPr>
        <p:txBody>
          <a:bodyPr/>
          <a:lstStyle/>
          <a:p>
            <a:fld id="{B4B1FF5D-9D9E-44B4-813F-FAA5FAF99D87}" type="slidenum">
              <a:rPr lang="el-GR" altLang="en-US"/>
              <a:pPr/>
              <a:t>15</a:t>
            </a:fld>
            <a:endParaRPr lang="el-GR" altLang="en-US"/>
          </a:p>
        </p:txBody>
      </p:sp>
      <p:sp>
        <p:nvSpPr>
          <p:cNvPr id="1114114" name="Rectangle 2">
            <a:extLst>
              <a:ext uri="{FF2B5EF4-FFF2-40B4-BE49-F238E27FC236}">
                <a16:creationId xmlns:a16="http://schemas.microsoft.com/office/drawing/2014/main" id="{49CE5A6D-BDAA-4D7F-BBE4-4AE6BFFE7DE4}"/>
              </a:ext>
            </a:extLst>
          </p:cNvPr>
          <p:cNvSpPr>
            <a:spLocks noGrp="1" noRot="1" noChangeAspect="1" noChangeArrowheads="1" noTextEdit="1"/>
          </p:cNvSpPr>
          <p:nvPr>
            <p:ph type="sldImg"/>
          </p:nvPr>
        </p:nvSpPr>
        <p:spPr>
          <a:xfrm>
            <a:off x="392113" y="684213"/>
            <a:ext cx="6075362" cy="3417887"/>
          </a:xfrm>
          <a:ln/>
        </p:spPr>
      </p:sp>
      <p:sp>
        <p:nvSpPr>
          <p:cNvPr id="1114115" name="Rectangle 3">
            <a:extLst>
              <a:ext uri="{FF2B5EF4-FFF2-40B4-BE49-F238E27FC236}">
                <a16:creationId xmlns:a16="http://schemas.microsoft.com/office/drawing/2014/main" id="{95F60031-8946-41AF-9F54-DD56896C7B8D}"/>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475540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95B18A4-FDFD-4E02-9E6F-2A107FA6E128}"/>
              </a:ext>
            </a:extLst>
          </p:cNvPr>
          <p:cNvSpPr>
            <a:spLocks noGrp="1" noChangeArrowheads="1"/>
          </p:cNvSpPr>
          <p:nvPr>
            <p:ph type="sldNum" sz="quarter" idx="5"/>
          </p:nvPr>
        </p:nvSpPr>
        <p:spPr>
          <a:ln/>
        </p:spPr>
        <p:txBody>
          <a:bodyPr/>
          <a:lstStyle/>
          <a:p>
            <a:fld id="{BE5DE7D1-AA12-4AB6-9780-4EBDAE536AE3}" type="slidenum">
              <a:rPr lang="el-GR" altLang="en-US"/>
              <a:pPr/>
              <a:t>16</a:t>
            </a:fld>
            <a:endParaRPr lang="el-GR" altLang="en-US"/>
          </a:p>
        </p:txBody>
      </p:sp>
      <p:sp>
        <p:nvSpPr>
          <p:cNvPr id="805890" name="Rectangle 2">
            <a:extLst>
              <a:ext uri="{FF2B5EF4-FFF2-40B4-BE49-F238E27FC236}">
                <a16:creationId xmlns:a16="http://schemas.microsoft.com/office/drawing/2014/main" id="{5E78CD53-E20A-4622-87D0-452AC7669977}"/>
              </a:ext>
            </a:extLst>
          </p:cNvPr>
          <p:cNvSpPr>
            <a:spLocks noGrp="1" noRot="1" noChangeAspect="1" noChangeArrowheads="1" noTextEdit="1"/>
          </p:cNvSpPr>
          <p:nvPr>
            <p:ph type="sldImg"/>
          </p:nvPr>
        </p:nvSpPr>
        <p:spPr>
          <a:xfrm>
            <a:off x="392113" y="684213"/>
            <a:ext cx="6075362" cy="3417887"/>
          </a:xfrm>
          <a:ln/>
        </p:spPr>
      </p:sp>
      <p:sp>
        <p:nvSpPr>
          <p:cNvPr id="805891" name="Rectangle 3">
            <a:extLst>
              <a:ext uri="{FF2B5EF4-FFF2-40B4-BE49-F238E27FC236}">
                <a16:creationId xmlns:a16="http://schemas.microsoft.com/office/drawing/2014/main" id="{FE9046CA-96DB-4840-BBF5-524D517A8EB8}"/>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82711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2DDC0E3-C8B3-4738-BDB9-5893459F723E}"/>
              </a:ext>
            </a:extLst>
          </p:cNvPr>
          <p:cNvSpPr>
            <a:spLocks noGrp="1" noChangeArrowheads="1"/>
          </p:cNvSpPr>
          <p:nvPr>
            <p:ph type="sldNum" sz="quarter" idx="5"/>
          </p:nvPr>
        </p:nvSpPr>
        <p:spPr>
          <a:ln/>
        </p:spPr>
        <p:txBody>
          <a:bodyPr/>
          <a:lstStyle/>
          <a:p>
            <a:fld id="{0877DD06-157A-42A9-865B-061BB3B7738E}" type="slidenum">
              <a:rPr lang="el-GR" altLang="en-US"/>
              <a:pPr/>
              <a:t>17</a:t>
            </a:fld>
            <a:endParaRPr lang="el-GR" altLang="en-US"/>
          </a:p>
        </p:txBody>
      </p:sp>
      <p:sp>
        <p:nvSpPr>
          <p:cNvPr id="807938" name="Rectangle 2">
            <a:extLst>
              <a:ext uri="{FF2B5EF4-FFF2-40B4-BE49-F238E27FC236}">
                <a16:creationId xmlns:a16="http://schemas.microsoft.com/office/drawing/2014/main" id="{80AFA065-060A-4B06-A797-5D7FCE5F27AD}"/>
              </a:ext>
            </a:extLst>
          </p:cNvPr>
          <p:cNvSpPr>
            <a:spLocks noGrp="1" noRot="1" noChangeAspect="1" noChangeArrowheads="1" noTextEdit="1"/>
          </p:cNvSpPr>
          <p:nvPr>
            <p:ph type="sldImg"/>
          </p:nvPr>
        </p:nvSpPr>
        <p:spPr>
          <a:xfrm>
            <a:off x="392113" y="684213"/>
            <a:ext cx="6075362" cy="3417887"/>
          </a:xfrm>
          <a:ln/>
        </p:spPr>
      </p:sp>
      <p:sp>
        <p:nvSpPr>
          <p:cNvPr id="807939" name="Rectangle 3">
            <a:extLst>
              <a:ext uri="{FF2B5EF4-FFF2-40B4-BE49-F238E27FC236}">
                <a16:creationId xmlns:a16="http://schemas.microsoft.com/office/drawing/2014/main" id="{F8B437C6-1C60-43D3-B872-F119346C5E2F}"/>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727135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C4C713C-73EF-43C9-926E-2BBC0CA24274}"/>
              </a:ext>
            </a:extLst>
          </p:cNvPr>
          <p:cNvSpPr>
            <a:spLocks noGrp="1" noChangeArrowheads="1"/>
          </p:cNvSpPr>
          <p:nvPr>
            <p:ph type="sldNum" sz="quarter" idx="5"/>
          </p:nvPr>
        </p:nvSpPr>
        <p:spPr>
          <a:ln/>
        </p:spPr>
        <p:txBody>
          <a:bodyPr/>
          <a:lstStyle/>
          <a:p>
            <a:fld id="{C82CF059-4DD7-42A4-A452-7B19BA49F715}" type="slidenum">
              <a:rPr lang="el-GR" altLang="en-US"/>
              <a:pPr/>
              <a:t>18</a:t>
            </a:fld>
            <a:endParaRPr lang="el-GR" altLang="en-US"/>
          </a:p>
        </p:txBody>
      </p:sp>
      <p:sp>
        <p:nvSpPr>
          <p:cNvPr id="809986" name="Rectangle 2">
            <a:extLst>
              <a:ext uri="{FF2B5EF4-FFF2-40B4-BE49-F238E27FC236}">
                <a16:creationId xmlns:a16="http://schemas.microsoft.com/office/drawing/2014/main" id="{9017BBF9-7007-4DDA-BF9B-F843F7450BC6}"/>
              </a:ext>
            </a:extLst>
          </p:cNvPr>
          <p:cNvSpPr>
            <a:spLocks noGrp="1" noRot="1" noChangeAspect="1" noChangeArrowheads="1" noTextEdit="1"/>
          </p:cNvSpPr>
          <p:nvPr>
            <p:ph type="sldImg"/>
          </p:nvPr>
        </p:nvSpPr>
        <p:spPr>
          <a:xfrm>
            <a:off x="392113" y="684213"/>
            <a:ext cx="6075362" cy="3417887"/>
          </a:xfrm>
          <a:ln/>
        </p:spPr>
      </p:sp>
      <p:sp>
        <p:nvSpPr>
          <p:cNvPr id="809987" name="Rectangle 3">
            <a:extLst>
              <a:ext uri="{FF2B5EF4-FFF2-40B4-BE49-F238E27FC236}">
                <a16:creationId xmlns:a16="http://schemas.microsoft.com/office/drawing/2014/main" id="{699633BC-2985-4D4C-8230-A839395140F1}"/>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565011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3B5F63B-5D06-46CA-B940-F6A60AED09D5}"/>
              </a:ext>
            </a:extLst>
          </p:cNvPr>
          <p:cNvSpPr>
            <a:spLocks noGrp="1" noChangeArrowheads="1"/>
          </p:cNvSpPr>
          <p:nvPr>
            <p:ph type="sldNum" sz="quarter" idx="5"/>
          </p:nvPr>
        </p:nvSpPr>
        <p:spPr>
          <a:ln/>
        </p:spPr>
        <p:txBody>
          <a:bodyPr/>
          <a:lstStyle/>
          <a:p>
            <a:fld id="{51E1E710-59A1-4C3C-A91C-8BD957BBBA26}" type="slidenum">
              <a:rPr lang="el-GR" altLang="en-US"/>
              <a:pPr/>
              <a:t>19</a:t>
            </a:fld>
            <a:endParaRPr lang="el-GR" altLang="en-US"/>
          </a:p>
        </p:txBody>
      </p:sp>
      <p:sp>
        <p:nvSpPr>
          <p:cNvPr id="812034" name="Rectangle 2">
            <a:extLst>
              <a:ext uri="{FF2B5EF4-FFF2-40B4-BE49-F238E27FC236}">
                <a16:creationId xmlns:a16="http://schemas.microsoft.com/office/drawing/2014/main" id="{CC2E143F-5282-4A77-A748-950A62C9C6BF}"/>
              </a:ext>
            </a:extLst>
          </p:cNvPr>
          <p:cNvSpPr>
            <a:spLocks noGrp="1" noRot="1" noChangeAspect="1" noChangeArrowheads="1" noTextEdit="1"/>
          </p:cNvSpPr>
          <p:nvPr>
            <p:ph type="sldImg"/>
          </p:nvPr>
        </p:nvSpPr>
        <p:spPr>
          <a:xfrm>
            <a:off x="392113" y="684213"/>
            <a:ext cx="6075362" cy="3417887"/>
          </a:xfrm>
          <a:ln/>
        </p:spPr>
      </p:sp>
      <p:sp>
        <p:nvSpPr>
          <p:cNvPr id="812035" name="Rectangle 3">
            <a:extLst>
              <a:ext uri="{FF2B5EF4-FFF2-40B4-BE49-F238E27FC236}">
                <a16:creationId xmlns:a16="http://schemas.microsoft.com/office/drawing/2014/main" id="{CB890257-F0F3-4578-9BE8-2F89835119A2}"/>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503828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E4F64F0-AA2A-4B15-B4F4-7B42DFCCDE7E}"/>
              </a:ext>
            </a:extLst>
          </p:cNvPr>
          <p:cNvSpPr>
            <a:spLocks noGrp="1" noChangeArrowheads="1"/>
          </p:cNvSpPr>
          <p:nvPr>
            <p:ph type="sldNum" sz="quarter" idx="5"/>
          </p:nvPr>
        </p:nvSpPr>
        <p:spPr>
          <a:ln/>
        </p:spPr>
        <p:txBody>
          <a:bodyPr/>
          <a:lstStyle/>
          <a:p>
            <a:fld id="{7EBC7F13-BD89-49C5-8A8E-F8EADE5BF513}" type="slidenum">
              <a:rPr lang="el-GR" altLang="en-US"/>
              <a:pPr/>
              <a:t>20</a:t>
            </a:fld>
            <a:endParaRPr lang="el-GR" altLang="en-US"/>
          </a:p>
        </p:txBody>
      </p:sp>
      <p:sp>
        <p:nvSpPr>
          <p:cNvPr id="816130" name="Rectangle 2">
            <a:extLst>
              <a:ext uri="{FF2B5EF4-FFF2-40B4-BE49-F238E27FC236}">
                <a16:creationId xmlns:a16="http://schemas.microsoft.com/office/drawing/2014/main" id="{49DDFACD-57EC-4335-AE52-6D3E4E66A0DC}"/>
              </a:ext>
            </a:extLst>
          </p:cNvPr>
          <p:cNvSpPr>
            <a:spLocks noGrp="1" noRot="1" noChangeAspect="1" noChangeArrowheads="1" noTextEdit="1"/>
          </p:cNvSpPr>
          <p:nvPr>
            <p:ph type="sldImg"/>
          </p:nvPr>
        </p:nvSpPr>
        <p:spPr>
          <a:xfrm>
            <a:off x="392113" y="684213"/>
            <a:ext cx="6075362" cy="3417887"/>
          </a:xfrm>
          <a:ln/>
        </p:spPr>
      </p:sp>
      <p:sp>
        <p:nvSpPr>
          <p:cNvPr id="816131" name="Rectangle 3">
            <a:extLst>
              <a:ext uri="{FF2B5EF4-FFF2-40B4-BE49-F238E27FC236}">
                <a16:creationId xmlns:a16="http://schemas.microsoft.com/office/drawing/2014/main" id="{03BA6FB1-6198-4671-8E75-188C51CF9EE3}"/>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5658359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86A989D-68B5-454B-911E-60CA83BE8D29}"/>
              </a:ext>
            </a:extLst>
          </p:cNvPr>
          <p:cNvSpPr>
            <a:spLocks noGrp="1" noChangeArrowheads="1"/>
          </p:cNvSpPr>
          <p:nvPr>
            <p:ph type="sldNum" sz="quarter" idx="5"/>
          </p:nvPr>
        </p:nvSpPr>
        <p:spPr>
          <a:ln/>
        </p:spPr>
        <p:txBody>
          <a:bodyPr/>
          <a:lstStyle/>
          <a:p>
            <a:fld id="{B48FD86B-630B-4E72-AD82-315749630B8D}" type="slidenum">
              <a:rPr lang="el-GR" altLang="en-US"/>
              <a:pPr/>
              <a:t>21</a:t>
            </a:fld>
            <a:endParaRPr lang="el-GR" altLang="en-US"/>
          </a:p>
        </p:txBody>
      </p:sp>
      <p:sp>
        <p:nvSpPr>
          <p:cNvPr id="822274" name="Rectangle 2">
            <a:extLst>
              <a:ext uri="{FF2B5EF4-FFF2-40B4-BE49-F238E27FC236}">
                <a16:creationId xmlns:a16="http://schemas.microsoft.com/office/drawing/2014/main" id="{EEEDD089-C7DC-4DDD-BF96-2494BA30B151}"/>
              </a:ext>
            </a:extLst>
          </p:cNvPr>
          <p:cNvSpPr>
            <a:spLocks noGrp="1" noRot="1" noChangeAspect="1" noChangeArrowheads="1" noTextEdit="1"/>
          </p:cNvSpPr>
          <p:nvPr>
            <p:ph type="sldImg"/>
          </p:nvPr>
        </p:nvSpPr>
        <p:spPr>
          <a:xfrm>
            <a:off x="392113" y="684213"/>
            <a:ext cx="6075362" cy="3417887"/>
          </a:xfrm>
          <a:ln/>
        </p:spPr>
      </p:sp>
      <p:sp>
        <p:nvSpPr>
          <p:cNvPr id="822275" name="Rectangle 3">
            <a:extLst>
              <a:ext uri="{FF2B5EF4-FFF2-40B4-BE49-F238E27FC236}">
                <a16:creationId xmlns:a16="http://schemas.microsoft.com/office/drawing/2014/main" id="{06D1FA29-D04A-4CF4-8585-40A09F6805D8}"/>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833066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586A4D7-EE7E-4E9D-A557-586816B6FF6C}"/>
              </a:ext>
            </a:extLst>
          </p:cNvPr>
          <p:cNvSpPr>
            <a:spLocks noGrp="1" noChangeArrowheads="1"/>
          </p:cNvSpPr>
          <p:nvPr>
            <p:ph type="sldNum" sz="quarter" idx="5"/>
          </p:nvPr>
        </p:nvSpPr>
        <p:spPr>
          <a:ln/>
        </p:spPr>
        <p:txBody>
          <a:bodyPr/>
          <a:lstStyle/>
          <a:p>
            <a:fld id="{82026E71-F645-4FC5-A943-8BDD3EA6525F}" type="slidenum">
              <a:rPr lang="el-GR" altLang="en-US"/>
              <a:pPr/>
              <a:t>22</a:t>
            </a:fld>
            <a:endParaRPr lang="el-GR" altLang="en-US"/>
          </a:p>
        </p:txBody>
      </p:sp>
      <p:sp>
        <p:nvSpPr>
          <p:cNvPr id="830466" name="Rectangle 2">
            <a:extLst>
              <a:ext uri="{FF2B5EF4-FFF2-40B4-BE49-F238E27FC236}">
                <a16:creationId xmlns:a16="http://schemas.microsoft.com/office/drawing/2014/main" id="{569F6FE0-B828-447E-AF0F-5B776BD1CEB5}"/>
              </a:ext>
            </a:extLst>
          </p:cNvPr>
          <p:cNvSpPr>
            <a:spLocks noGrp="1" noRot="1" noChangeAspect="1" noChangeArrowheads="1" noTextEdit="1"/>
          </p:cNvSpPr>
          <p:nvPr>
            <p:ph type="sldImg"/>
          </p:nvPr>
        </p:nvSpPr>
        <p:spPr>
          <a:xfrm>
            <a:off x="392113" y="684213"/>
            <a:ext cx="6075362" cy="3417887"/>
          </a:xfrm>
          <a:ln/>
        </p:spPr>
      </p:sp>
      <p:sp>
        <p:nvSpPr>
          <p:cNvPr id="830467" name="Rectangle 3">
            <a:extLst>
              <a:ext uri="{FF2B5EF4-FFF2-40B4-BE49-F238E27FC236}">
                <a16:creationId xmlns:a16="http://schemas.microsoft.com/office/drawing/2014/main" id="{8365738E-15FE-471D-AFDC-66FF7A9BEDB3}"/>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600603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AF7CB1A-C6BE-4D43-9232-8BBCC6DC42A3}"/>
              </a:ext>
            </a:extLst>
          </p:cNvPr>
          <p:cNvSpPr>
            <a:spLocks noGrp="1" noChangeArrowheads="1"/>
          </p:cNvSpPr>
          <p:nvPr>
            <p:ph type="sldNum" sz="quarter" idx="5"/>
          </p:nvPr>
        </p:nvSpPr>
        <p:spPr>
          <a:ln/>
        </p:spPr>
        <p:txBody>
          <a:bodyPr/>
          <a:lstStyle/>
          <a:p>
            <a:fld id="{46A2B185-B8AC-4764-ABFF-4AC3869A5C53}" type="slidenum">
              <a:rPr lang="el-GR" altLang="en-US"/>
              <a:pPr/>
              <a:t>23</a:t>
            </a:fld>
            <a:endParaRPr lang="el-GR" altLang="en-US"/>
          </a:p>
        </p:txBody>
      </p:sp>
      <p:sp>
        <p:nvSpPr>
          <p:cNvPr id="832514" name="Rectangle 2">
            <a:extLst>
              <a:ext uri="{FF2B5EF4-FFF2-40B4-BE49-F238E27FC236}">
                <a16:creationId xmlns:a16="http://schemas.microsoft.com/office/drawing/2014/main" id="{82E4DB02-F660-4F56-9CDE-F935446972F2}"/>
              </a:ext>
            </a:extLst>
          </p:cNvPr>
          <p:cNvSpPr>
            <a:spLocks noGrp="1" noRot="1" noChangeAspect="1" noChangeArrowheads="1" noTextEdit="1"/>
          </p:cNvSpPr>
          <p:nvPr>
            <p:ph type="sldImg"/>
          </p:nvPr>
        </p:nvSpPr>
        <p:spPr>
          <a:xfrm>
            <a:off x="392113" y="684213"/>
            <a:ext cx="6075362" cy="3417887"/>
          </a:xfrm>
          <a:ln/>
        </p:spPr>
      </p:sp>
      <p:sp>
        <p:nvSpPr>
          <p:cNvPr id="832515" name="Rectangle 3">
            <a:extLst>
              <a:ext uri="{FF2B5EF4-FFF2-40B4-BE49-F238E27FC236}">
                <a16:creationId xmlns:a16="http://schemas.microsoft.com/office/drawing/2014/main" id="{7539BA19-6C22-4F50-8C92-699AA61E65E3}"/>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325639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441F646-A2E5-4635-8E4D-A99BD0E75B39}"/>
              </a:ext>
            </a:extLst>
          </p:cNvPr>
          <p:cNvSpPr>
            <a:spLocks noGrp="1" noChangeArrowheads="1"/>
          </p:cNvSpPr>
          <p:nvPr>
            <p:ph type="sldNum" sz="quarter" idx="5"/>
          </p:nvPr>
        </p:nvSpPr>
        <p:spPr>
          <a:ln/>
        </p:spPr>
        <p:txBody>
          <a:bodyPr/>
          <a:lstStyle/>
          <a:p>
            <a:fld id="{ACCE5D1E-9323-43BE-9CD2-EEB9A546D1F5}" type="slidenum">
              <a:rPr lang="el-GR" altLang="en-US"/>
              <a:pPr/>
              <a:t>3</a:t>
            </a:fld>
            <a:endParaRPr lang="el-GR" altLang="en-US"/>
          </a:p>
        </p:txBody>
      </p:sp>
      <p:sp>
        <p:nvSpPr>
          <p:cNvPr id="1060866" name="Rectangle 2">
            <a:extLst>
              <a:ext uri="{FF2B5EF4-FFF2-40B4-BE49-F238E27FC236}">
                <a16:creationId xmlns:a16="http://schemas.microsoft.com/office/drawing/2014/main" id="{B7A8B300-BE84-40DA-A356-BF5373A65CA8}"/>
              </a:ext>
            </a:extLst>
          </p:cNvPr>
          <p:cNvSpPr>
            <a:spLocks noGrp="1" noRot="1" noChangeAspect="1" noChangeArrowheads="1" noTextEdit="1"/>
          </p:cNvSpPr>
          <p:nvPr>
            <p:ph type="sldImg"/>
          </p:nvPr>
        </p:nvSpPr>
        <p:spPr>
          <a:xfrm>
            <a:off x="392113" y="684213"/>
            <a:ext cx="6075362" cy="3417887"/>
          </a:xfrm>
          <a:ln/>
        </p:spPr>
      </p:sp>
      <p:sp>
        <p:nvSpPr>
          <p:cNvPr id="1060867" name="Rectangle 3">
            <a:extLst>
              <a:ext uri="{FF2B5EF4-FFF2-40B4-BE49-F238E27FC236}">
                <a16:creationId xmlns:a16="http://schemas.microsoft.com/office/drawing/2014/main" id="{E3684ED7-3924-467C-90DA-907BACA88417}"/>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1941482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2AC76AF-745E-4494-BD19-BEDB2B68B081}"/>
              </a:ext>
            </a:extLst>
          </p:cNvPr>
          <p:cNvSpPr>
            <a:spLocks noGrp="1" noChangeArrowheads="1"/>
          </p:cNvSpPr>
          <p:nvPr>
            <p:ph type="sldNum" sz="quarter" idx="5"/>
          </p:nvPr>
        </p:nvSpPr>
        <p:spPr>
          <a:ln/>
        </p:spPr>
        <p:txBody>
          <a:bodyPr/>
          <a:lstStyle/>
          <a:p>
            <a:fld id="{67E94A3F-B5AD-42E6-A67C-56CCF683FA18}" type="slidenum">
              <a:rPr lang="el-GR" altLang="en-US"/>
              <a:pPr/>
              <a:t>24</a:t>
            </a:fld>
            <a:endParaRPr lang="el-GR" altLang="en-US"/>
          </a:p>
        </p:txBody>
      </p:sp>
      <p:sp>
        <p:nvSpPr>
          <p:cNvPr id="836610" name="Rectangle 2">
            <a:extLst>
              <a:ext uri="{FF2B5EF4-FFF2-40B4-BE49-F238E27FC236}">
                <a16:creationId xmlns:a16="http://schemas.microsoft.com/office/drawing/2014/main" id="{137B8FF7-A03F-49F5-8124-B7A3A8087EED}"/>
              </a:ext>
            </a:extLst>
          </p:cNvPr>
          <p:cNvSpPr>
            <a:spLocks noGrp="1" noRot="1" noChangeAspect="1" noChangeArrowheads="1" noTextEdit="1"/>
          </p:cNvSpPr>
          <p:nvPr>
            <p:ph type="sldImg"/>
          </p:nvPr>
        </p:nvSpPr>
        <p:spPr>
          <a:xfrm>
            <a:off x="392113" y="684213"/>
            <a:ext cx="6075362" cy="3417887"/>
          </a:xfrm>
          <a:ln/>
        </p:spPr>
      </p:sp>
      <p:sp>
        <p:nvSpPr>
          <p:cNvPr id="836611" name="Rectangle 3">
            <a:extLst>
              <a:ext uri="{FF2B5EF4-FFF2-40B4-BE49-F238E27FC236}">
                <a16:creationId xmlns:a16="http://schemas.microsoft.com/office/drawing/2014/main" id="{4F44C3FF-2671-40D5-94C6-F3E32ABBCE03}"/>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9892494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FA6BD4C-281D-415D-8FD1-49E5B1C96DFF}"/>
              </a:ext>
            </a:extLst>
          </p:cNvPr>
          <p:cNvSpPr>
            <a:spLocks noGrp="1" noChangeArrowheads="1"/>
          </p:cNvSpPr>
          <p:nvPr>
            <p:ph type="sldNum" sz="quarter" idx="5"/>
          </p:nvPr>
        </p:nvSpPr>
        <p:spPr>
          <a:ln/>
        </p:spPr>
        <p:txBody>
          <a:bodyPr/>
          <a:lstStyle/>
          <a:p>
            <a:fld id="{C940CEB7-5E94-451F-9B8E-AE4BD16FD18B}" type="slidenum">
              <a:rPr lang="el-GR" altLang="en-US"/>
              <a:pPr/>
              <a:t>25</a:t>
            </a:fld>
            <a:endParaRPr lang="el-GR" altLang="en-US"/>
          </a:p>
        </p:txBody>
      </p:sp>
      <p:sp>
        <p:nvSpPr>
          <p:cNvPr id="627714" name="Rectangle 2">
            <a:extLst>
              <a:ext uri="{FF2B5EF4-FFF2-40B4-BE49-F238E27FC236}">
                <a16:creationId xmlns:a16="http://schemas.microsoft.com/office/drawing/2014/main" id="{9147C0BB-0BC6-4A69-8877-1CECFF06CD58}"/>
              </a:ext>
            </a:extLst>
          </p:cNvPr>
          <p:cNvSpPr>
            <a:spLocks noGrp="1" noRot="1" noChangeAspect="1" noChangeArrowheads="1" noTextEdit="1"/>
          </p:cNvSpPr>
          <p:nvPr>
            <p:ph type="sldImg"/>
          </p:nvPr>
        </p:nvSpPr>
        <p:spPr>
          <a:ln/>
        </p:spPr>
      </p:sp>
      <p:sp>
        <p:nvSpPr>
          <p:cNvPr id="627715" name="Rectangle 3">
            <a:extLst>
              <a:ext uri="{FF2B5EF4-FFF2-40B4-BE49-F238E27FC236}">
                <a16:creationId xmlns:a16="http://schemas.microsoft.com/office/drawing/2014/main" id="{709E9BEB-68FF-459D-B628-626466671AC7}"/>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424857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96C9626-2D39-4DFF-893B-B19164FA71E2}"/>
              </a:ext>
            </a:extLst>
          </p:cNvPr>
          <p:cNvSpPr>
            <a:spLocks noGrp="1" noChangeArrowheads="1"/>
          </p:cNvSpPr>
          <p:nvPr>
            <p:ph type="sldNum" sz="quarter" idx="5"/>
          </p:nvPr>
        </p:nvSpPr>
        <p:spPr>
          <a:ln/>
        </p:spPr>
        <p:txBody>
          <a:bodyPr/>
          <a:lstStyle/>
          <a:p>
            <a:fld id="{6EA8B40D-B589-4062-8602-ECB23039604E}" type="slidenum">
              <a:rPr lang="el-GR" altLang="en-US"/>
              <a:pPr/>
              <a:t>26</a:t>
            </a:fld>
            <a:endParaRPr lang="el-GR" altLang="en-US"/>
          </a:p>
        </p:txBody>
      </p:sp>
      <p:sp>
        <p:nvSpPr>
          <p:cNvPr id="1121282" name="Rectangle 2">
            <a:extLst>
              <a:ext uri="{FF2B5EF4-FFF2-40B4-BE49-F238E27FC236}">
                <a16:creationId xmlns:a16="http://schemas.microsoft.com/office/drawing/2014/main" id="{A0C083E1-590B-4510-A1EF-F861C161A8A5}"/>
              </a:ext>
            </a:extLst>
          </p:cNvPr>
          <p:cNvSpPr>
            <a:spLocks noGrp="1" noRot="1" noChangeAspect="1" noChangeArrowheads="1" noTextEdit="1"/>
          </p:cNvSpPr>
          <p:nvPr>
            <p:ph type="sldImg"/>
          </p:nvPr>
        </p:nvSpPr>
        <p:spPr>
          <a:xfrm>
            <a:off x="393700" y="684213"/>
            <a:ext cx="6075363" cy="3417887"/>
          </a:xfrm>
          <a:ln/>
        </p:spPr>
      </p:sp>
      <p:sp>
        <p:nvSpPr>
          <p:cNvPr id="1121283" name="Rectangle 3">
            <a:extLst>
              <a:ext uri="{FF2B5EF4-FFF2-40B4-BE49-F238E27FC236}">
                <a16:creationId xmlns:a16="http://schemas.microsoft.com/office/drawing/2014/main" id="{B14A7011-E897-4ED7-BAEA-1A81A41AE61D}"/>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4905732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80ADA8D-BFD2-4E46-83E8-BA358B39D750}"/>
              </a:ext>
            </a:extLst>
          </p:cNvPr>
          <p:cNvSpPr>
            <a:spLocks noGrp="1" noChangeArrowheads="1"/>
          </p:cNvSpPr>
          <p:nvPr>
            <p:ph type="sldNum" sz="quarter" idx="5"/>
          </p:nvPr>
        </p:nvSpPr>
        <p:spPr>
          <a:ln/>
        </p:spPr>
        <p:txBody>
          <a:bodyPr/>
          <a:lstStyle/>
          <a:p>
            <a:fld id="{C2364ADE-C3C1-4D8F-8A2A-FD6DC1784E03}" type="slidenum">
              <a:rPr lang="el-GR" altLang="en-US"/>
              <a:pPr/>
              <a:t>27</a:t>
            </a:fld>
            <a:endParaRPr lang="el-GR" altLang="en-US"/>
          </a:p>
        </p:txBody>
      </p:sp>
      <p:sp>
        <p:nvSpPr>
          <p:cNvPr id="1133570" name="Rectangle 2">
            <a:extLst>
              <a:ext uri="{FF2B5EF4-FFF2-40B4-BE49-F238E27FC236}">
                <a16:creationId xmlns:a16="http://schemas.microsoft.com/office/drawing/2014/main" id="{9E4F392E-3C7A-4E82-BE0E-A812360C05C4}"/>
              </a:ext>
            </a:extLst>
          </p:cNvPr>
          <p:cNvSpPr>
            <a:spLocks noGrp="1" noRot="1" noChangeAspect="1" noChangeArrowheads="1" noTextEdit="1"/>
          </p:cNvSpPr>
          <p:nvPr>
            <p:ph type="sldImg"/>
          </p:nvPr>
        </p:nvSpPr>
        <p:spPr>
          <a:xfrm>
            <a:off x="393700" y="684213"/>
            <a:ext cx="6075363" cy="3417887"/>
          </a:xfrm>
          <a:ln/>
        </p:spPr>
      </p:sp>
      <p:sp>
        <p:nvSpPr>
          <p:cNvPr id="1133571" name="Rectangle 3">
            <a:extLst>
              <a:ext uri="{FF2B5EF4-FFF2-40B4-BE49-F238E27FC236}">
                <a16:creationId xmlns:a16="http://schemas.microsoft.com/office/drawing/2014/main" id="{E3021BFA-EC63-4612-9ACC-3746B75EBE94}"/>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1134726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5844BEC-A8A5-4C75-B8DE-B73FEE79414D}"/>
              </a:ext>
            </a:extLst>
          </p:cNvPr>
          <p:cNvSpPr>
            <a:spLocks noGrp="1" noChangeArrowheads="1"/>
          </p:cNvSpPr>
          <p:nvPr>
            <p:ph type="sldNum" sz="quarter" idx="5"/>
          </p:nvPr>
        </p:nvSpPr>
        <p:spPr>
          <a:ln/>
        </p:spPr>
        <p:txBody>
          <a:bodyPr/>
          <a:lstStyle/>
          <a:p>
            <a:fld id="{5F5A6DAD-D702-4203-A636-DFE1D03A1E86}" type="slidenum">
              <a:rPr lang="el-GR" altLang="en-US"/>
              <a:pPr/>
              <a:t>28</a:t>
            </a:fld>
            <a:endParaRPr lang="el-GR" altLang="en-US"/>
          </a:p>
        </p:txBody>
      </p:sp>
      <p:sp>
        <p:nvSpPr>
          <p:cNvPr id="1135618" name="Rectangle 2">
            <a:extLst>
              <a:ext uri="{FF2B5EF4-FFF2-40B4-BE49-F238E27FC236}">
                <a16:creationId xmlns:a16="http://schemas.microsoft.com/office/drawing/2014/main" id="{737A11F3-3FB3-4B25-B3E6-581E4A150F1F}"/>
              </a:ext>
            </a:extLst>
          </p:cNvPr>
          <p:cNvSpPr>
            <a:spLocks noGrp="1" noRot="1" noChangeAspect="1" noChangeArrowheads="1" noTextEdit="1"/>
          </p:cNvSpPr>
          <p:nvPr>
            <p:ph type="sldImg"/>
          </p:nvPr>
        </p:nvSpPr>
        <p:spPr>
          <a:xfrm>
            <a:off x="393700" y="684213"/>
            <a:ext cx="6075363" cy="3417887"/>
          </a:xfrm>
          <a:ln/>
        </p:spPr>
      </p:sp>
      <p:sp>
        <p:nvSpPr>
          <p:cNvPr id="1135619" name="Rectangle 3">
            <a:extLst>
              <a:ext uri="{FF2B5EF4-FFF2-40B4-BE49-F238E27FC236}">
                <a16:creationId xmlns:a16="http://schemas.microsoft.com/office/drawing/2014/main" id="{3619F194-7A20-470A-900B-67D21A5AC976}"/>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4006853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0D58F68-8062-44CC-B15C-9AE3975562F2}"/>
              </a:ext>
            </a:extLst>
          </p:cNvPr>
          <p:cNvSpPr>
            <a:spLocks noGrp="1" noChangeArrowheads="1"/>
          </p:cNvSpPr>
          <p:nvPr>
            <p:ph type="sldNum" sz="quarter" idx="5"/>
          </p:nvPr>
        </p:nvSpPr>
        <p:spPr>
          <a:ln/>
        </p:spPr>
        <p:txBody>
          <a:bodyPr/>
          <a:lstStyle/>
          <a:p>
            <a:fld id="{E301DDC7-A687-4314-B63E-8791E4C0BD7A}" type="slidenum">
              <a:rPr lang="el-GR" altLang="en-US"/>
              <a:pPr/>
              <a:t>29</a:t>
            </a:fld>
            <a:endParaRPr lang="el-GR" altLang="en-US"/>
          </a:p>
        </p:txBody>
      </p:sp>
      <p:sp>
        <p:nvSpPr>
          <p:cNvPr id="1139714" name="Rectangle 2">
            <a:extLst>
              <a:ext uri="{FF2B5EF4-FFF2-40B4-BE49-F238E27FC236}">
                <a16:creationId xmlns:a16="http://schemas.microsoft.com/office/drawing/2014/main" id="{F68AB482-0867-46C0-B609-2DEC090537AF}"/>
              </a:ext>
            </a:extLst>
          </p:cNvPr>
          <p:cNvSpPr>
            <a:spLocks noGrp="1" noRot="1" noChangeAspect="1" noChangeArrowheads="1" noTextEdit="1"/>
          </p:cNvSpPr>
          <p:nvPr>
            <p:ph type="sldImg"/>
          </p:nvPr>
        </p:nvSpPr>
        <p:spPr>
          <a:xfrm>
            <a:off x="393700" y="684213"/>
            <a:ext cx="6075363" cy="3417887"/>
          </a:xfrm>
          <a:ln/>
        </p:spPr>
      </p:sp>
      <p:sp>
        <p:nvSpPr>
          <p:cNvPr id="1139715" name="Rectangle 3">
            <a:extLst>
              <a:ext uri="{FF2B5EF4-FFF2-40B4-BE49-F238E27FC236}">
                <a16:creationId xmlns:a16="http://schemas.microsoft.com/office/drawing/2014/main" id="{6D4A19A9-8F66-4EC0-8A5D-D327A62ADC8C}"/>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1384756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C687A0-000D-4197-B3F9-5EC88CDCE3A6}"/>
              </a:ext>
            </a:extLst>
          </p:cNvPr>
          <p:cNvSpPr>
            <a:spLocks noGrp="1" noChangeArrowheads="1"/>
          </p:cNvSpPr>
          <p:nvPr>
            <p:ph type="sldNum" sz="quarter" idx="5"/>
          </p:nvPr>
        </p:nvSpPr>
        <p:spPr>
          <a:ln/>
        </p:spPr>
        <p:txBody>
          <a:bodyPr/>
          <a:lstStyle/>
          <a:p>
            <a:fld id="{458AA195-870E-49FE-93A8-8BEFC9EC3B58}" type="slidenum">
              <a:rPr lang="el-GR" altLang="en-US"/>
              <a:pPr/>
              <a:t>30</a:t>
            </a:fld>
            <a:endParaRPr lang="el-GR" altLang="en-US"/>
          </a:p>
        </p:txBody>
      </p:sp>
      <p:sp>
        <p:nvSpPr>
          <p:cNvPr id="1141762" name="Rectangle 2">
            <a:extLst>
              <a:ext uri="{FF2B5EF4-FFF2-40B4-BE49-F238E27FC236}">
                <a16:creationId xmlns:a16="http://schemas.microsoft.com/office/drawing/2014/main" id="{C2C22416-95FA-4121-8460-5C03129A623A}"/>
              </a:ext>
            </a:extLst>
          </p:cNvPr>
          <p:cNvSpPr>
            <a:spLocks noGrp="1" noRot="1" noChangeAspect="1" noChangeArrowheads="1" noTextEdit="1"/>
          </p:cNvSpPr>
          <p:nvPr>
            <p:ph type="sldImg"/>
          </p:nvPr>
        </p:nvSpPr>
        <p:spPr>
          <a:xfrm>
            <a:off x="393700" y="684213"/>
            <a:ext cx="6075363" cy="3417887"/>
          </a:xfrm>
          <a:ln/>
        </p:spPr>
      </p:sp>
      <p:sp>
        <p:nvSpPr>
          <p:cNvPr id="1141763" name="Rectangle 3">
            <a:extLst>
              <a:ext uri="{FF2B5EF4-FFF2-40B4-BE49-F238E27FC236}">
                <a16:creationId xmlns:a16="http://schemas.microsoft.com/office/drawing/2014/main" id="{08140B63-16AA-4202-8E20-9F5F6D940C1D}"/>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9837443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FFD9344-D330-43C3-A42E-FDE7050C5156}"/>
              </a:ext>
            </a:extLst>
          </p:cNvPr>
          <p:cNvSpPr>
            <a:spLocks noGrp="1" noChangeArrowheads="1"/>
          </p:cNvSpPr>
          <p:nvPr>
            <p:ph type="sldNum" sz="quarter" idx="5"/>
          </p:nvPr>
        </p:nvSpPr>
        <p:spPr>
          <a:ln/>
        </p:spPr>
        <p:txBody>
          <a:bodyPr/>
          <a:lstStyle/>
          <a:p>
            <a:fld id="{A1795B79-2040-439F-92B9-1D38F5F16FDC}" type="slidenum">
              <a:rPr lang="el-GR" altLang="en-US"/>
              <a:pPr/>
              <a:t>31</a:t>
            </a:fld>
            <a:endParaRPr lang="el-GR" altLang="en-US"/>
          </a:p>
        </p:txBody>
      </p:sp>
      <p:sp>
        <p:nvSpPr>
          <p:cNvPr id="1143810" name="Rectangle 2">
            <a:extLst>
              <a:ext uri="{FF2B5EF4-FFF2-40B4-BE49-F238E27FC236}">
                <a16:creationId xmlns:a16="http://schemas.microsoft.com/office/drawing/2014/main" id="{F40E8C25-349F-41AF-BCBC-F7E61597BE89}"/>
              </a:ext>
            </a:extLst>
          </p:cNvPr>
          <p:cNvSpPr>
            <a:spLocks noGrp="1" noRot="1" noChangeAspect="1" noChangeArrowheads="1" noTextEdit="1"/>
          </p:cNvSpPr>
          <p:nvPr>
            <p:ph type="sldImg"/>
          </p:nvPr>
        </p:nvSpPr>
        <p:spPr>
          <a:xfrm>
            <a:off x="393700" y="684213"/>
            <a:ext cx="6075363" cy="3417887"/>
          </a:xfrm>
          <a:ln/>
        </p:spPr>
      </p:sp>
      <p:sp>
        <p:nvSpPr>
          <p:cNvPr id="1143811" name="Rectangle 3">
            <a:extLst>
              <a:ext uri="{FF2B5EF4-FFF2-40B4-BE49-F238E27FC236}">
                <a16:creationId xmlns:a16="http://schemas.microsoft.com/office/drawing/2014/main" id="{C16EF254-4C8A-4B03-8823-8DD6152F7486}"/>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5361985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2A638A4-04D2-435F-AC25-BC020AB5298F}"/>
              </a:ext>
            </a:extLst>
          </p:cNvPr>
          <p:cNvSpPr>
            <a:spLocks noGrp="1" noChangeArrowheads="1"/>
          </p:cNvSpPr>
          <p:nvPr>
            <p:ph type="sldNum" sz="quarter" idx="5"/>
          </p:nvPr>
        </p:nvSpPr>
        <p:spPr>
          <a:ln/>
        </p:spPr>
        <p:txBody>
          <a:bodyPr/>
          <a:lstStyle/>
          <a:p>
            <a:fld id="{1EA74545-DA79-4ECE-B09E-9AE33EAAB871}" type="slidenum">
              <a:rPr lang="el-GR" altLang="en-US"/>
              <a:pPr/>
              <a:t>32</a:t>
            </a:fld>
            <a:endParaRPr lang="el-GR" altLang="en-US"/>
          </a:p>
        </p:txBody>
      </p:sp>
      <p:sp>
        <p:nvSpPr>
          <p:cNvPr id="1145858" name="Rectangle 2">
            <a:extLst>
              <a:ext uri="{FF2B5EF4-FFF2-40B4-BE49-F238E27FC236}">
                <a16:creationId xmlns:a16="http://schemas.microsoft.com/office/drawing/2014/main" id="{C2E4C59C-C31A-4497-B3CC-61450426F809}"/>
              </a:ext>
            </a:extLst>
          </p:cNvPr>
          <p:cNvSpPr>
            <a:spLocks noGrp="1" noRot="1" noChangeAspect="1" noChangeArrowheads="1" noTextEdit="1"/>
          </p:cNvSpPr>
          <p:nvPr>
            <p:ph type="sldImg"/>
          </p:nvPr>
        </p:nvSpPr>
        <p:spPr>
          <a:xfrm>
            <a:off x="393700" y="684213"/>
            <a:ext cx="6075363" cy="3417887"/>
          </a:xfrm>
          <a:ln/>
        </p:spPr>
      </p:sp>
      <p:sp>
        <p:nvSpPr>
          <p:cNvPr id="1145859" name="Rectangle 3">
            <a:extLst>
              <a:ext uri="{FF2B5EF4-FFF2-40B4-BE49-F238E27FC236}">
                <a16:creationId xmlns:a16="http://schemas.microsoft.com/office/drawing/2014/main" id="{D6CE38BB-480A-4208-8CAC-D34F06F1E261}"/>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5851964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6B2CC04-4989-48B6-9817-3A751353A276}"/>
              </a:ext>
            </a:extLst>
          </p:cNvPr>
          <p:cNvSpPr>
            <a:spLocks noGrp="1" noChangeArrowheads="1"/>
          </p:cNvSpPr>
          <p:nvPr>
            <p:ph type="sldNum" sz="quarter" idx="5"/>
          </p:nvPr>
        </p:nvSpPr>
        <p:spPr>
          <a:ln/>
        </p:spPr>
        <p:txBody>
          <a:bodyPr/>
          <a:lstStyle/>
          <a:p>
            <a:fld id="{A9509892-D1D5-43F3-91E1-3DF040AE9719}" type="slidenum">
              <a:rPr lang="el-GR" altLang="en-US"/>
              <a:pPr/>
              <a:t>33</a:t>
            </a:fld>
            <a:endParaRPr lang="el-GR" altLang="en-US"/>
          </a:p>
        </p:txBody>
      </p:sp>
      <p:sp>
        <p:nvSpPr>
          <p:cNvPr id="1149954" name="Rectangle 2">
            <a:extLst>
              <a:ext uri="{FF2B5EF4-FFF2-40B4-BE49-F238E27FC236}">
                <a16:creationId xmlns:a16="http://schemas.microsoft.com/office/drawing/2014/main" id="{3BC02C57-6F08-4525-8A00-90443B4AF54A}"/>
              </a:ext>
            </a:extLst>
          </p:cNvPr>
          <p:cNvSpPr>
            <a:spLocks noGrp="1" noRot="1" noChangeAspect="1" noChangeArrowheads="1" noTextEdit="1"/>
          </p:cNvSpPr>
          <p:nvPr>
            <p:ph type="sldImg"/>
          </p:nvPr>
        </p:nvSpPr>
        <p:spPr>
          <a:xfrm>
            <a:off x="393700" y="684213"/>
            <a:ext cx="6075363" cy="3417887"/>
          </a:xfrm>
          <a:ln/>
        </p:spPr>
      </p:sp>
      <p:sp>
        <p:nvSpPr>
          <p:cNvPr id="1149955" name="Rectangle 3">
            <a:extLst>
              <a:ext uri="{FF2B5EF4-FFF2-40B4-BE49-F238E27FC236}">
                <a16:creationId xmlns:a16="http://schemas.microsoft.com/office/drawing/2014/main" id="{5F019293-224D-4E23-8406-177DB8ED94DC}"/>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752004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4120057-51A0-4B88-929F-1E46AA31E65B}"/>
              </a:ext>
            </a:extLst>
          </p:cNvPr>
          <p:cNvSpPr>
            <a:spLocks noGrp="1" noChangeArrowheads="1"/>
          </p:cNvSpPr>
          <p:nvPr>
            <p:ph type="sldNum" sz="quarter" idx="5"/>
          </p:nvPr>
        </p:nvSpPr>
        <p:spPr>
          <a:ln/>
        </p:spPr>
        <p:txBody>
          <a:bodyPr/>
          <a:lstStyle/>
          <a:p>
            <a:fld id="{E1F95C84-4596-4851-BA7C-39E0246772D1}" type="slidenum">
              <a:rPr lang="el-GR" altLang="en-US"/>
              <a:pPr/>
              <a:t>5</a:t>
            </a:fld>
            <a:endParaRPr lang="el-GR" altLang="en-US"/>
          </a:p>
        </p:txBody>
      </p:sp>
      <p:sp>
        <p:nvSpPr>
          <p:cNvPr id="394242" name="Rectangle 2">
            <a:extLst>
              <a:ext uri="{FF2B5EF4-FFF2-40B4-BE49-F238E27FC236}">
                <a16:creationId xmlns:a16="http://schemas.microsoft.com/office/drawing/2014/main" id="{726FE610-FB35-4861-BDEA-DC5041FFDC85}"/>
              </a:ext>
            </a:extLst>
          </p:cNvPr>
          <p:cNvSpPr>
            <a:spLocks noGrp="1" noRot="1" noChangeAspect="1" noChangeArrowheads="1" noTextEdit="1"/>
          </p:cNvSpPr>
          <p:nvPr>
            <p:ph type="sldImg"/>
          </p:nvPr>
        </p:nvSpPr>
        <p:spPr>
          <a:ln/>
        </p:spPr>
      </p:sp>
      <p:sp>
        <p:nvSpPr>
          <p:cNvPr id="394243" name="Rectangle 3">
            <a:extLst>
              <a:ext uri="{FF2B5EF4-FFF2-40B4-BE49-F238E27FC236}">
                <a16:creationId xmlns:a16="http://schemas.microsoft.com/office/drawing/2014/main" id="{E25074F7-3F22-4977-B373-DF638A215194}"/>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6806460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9DB4BC3-17CE-4B51-9370-EFBD995C0177}"/>
              </a:ext>
            </a:extLst>
          </p:cNvPr>
          <p:cNvSpPr>
            <a:spLocks noGrp="1" noChangeArrowheads="1"/>
          </p:cNvSpPr>
          <p:nvPr>
            <p:ph type="sldNum" sz="quarter" idx="5"/>
          </p:nvPr>
        </p:nvSpPr>
        <p:spPr>
          <a:ln/>
        </p:spPr>
        <p:txBody>
          <a:bodyPr/>
          <a:lstStyle/>
          <a:p>
            <a:fld id="{935505B6-124A-413B-8BFB-FD7FB8D8C1B6}" type="slidenum">
              <a:rPr lang="el-GR" altLang="en-US"/>
              <a:pPr/>
              <a:t>34</a:t>
            </a:fld>
            <a:endParaRPr lang="el-GR" altLang="en-US"/>
          </a:p>
        </p:txBody>
      </p:sp>
      <p:sp>
        <p:nvSpPr>
          <p:cNvPr id="1154050" name="Rectangle 2">
            <a:extLst>
              <a:ext uri="{FF2B5EF4-FFF2-40B4-BE49-F238E27FC236}">
                <a16:creationId xmlns:a16="http://schemas.microsoft.com/office/drawing/2014/main" id="{3CF82435-6A24-4678-AEAC-4B914D72258E}"/>
              </a:ext>
            </a:extLst>
          </p:cNvPr>
          <p:cNvSpPr>
            <a:spLocks noGrp="1" noRot="1" noChangeAspect="1" noChangeArrowheads="1" noTextEdit="1"/>
          </p:cNvSpPr>
          <p:nvPr>
            <p:ph type="sldImg"/>
          </p:nvPr>
        </p:nvSpPr>
        <p:spPr>
          <a:xfrm>
            <a:off x="393700" y="684213"/>
            <a:ext cx="6075363" cy="3417887"/>
          </a:xfrm>
          <a:ln/>
        </p:spPr>
      </p:sp>
      <p:sp>
        <p:nvSpPr>
          <p:cNvPr id="1154051" name="Rectangle 3">
            <a:extLst>
              <a:ext uri="{FF2B5EF4-FFF2-40B4-BE49-F238E27FC236}">
                <a16:creationId xmlns:a16="http://schemas.microsoft.com/office/drawing/2014/main" id="{0F1647C7-1595-4D1C-8926-5C2BD79460C7}"/>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3676536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42C0F4A-CBC1-4DCB-B7E9-42E31EAE1A62}"/>
              </a:ext>
            </a:extLst>
          </p:cNvPr>
          <p:cNvSpPr>
            <a:spLocks noGrp="1" noChangeArrowheads="1"/>
          </p:cNvSpPr>
          <p:nvPr>
            <p:ph type="sldNum" sz="quarter" idx="5"/>
          </p:nvPr>
        </p:nvSpPr>
        <p:spPr>
          <a:ln/>
        </p:spPr>
        <p:txBody>
          <a:bodyPr/>
          <a:lstStyle/>
          <a:p>
            <a:fld id="{FF3621C8-0B3B-465F-A472-CF223E359AD2}" type="slidenum">
              <a:rPr lang="el-GR" altLang="en-US"/>
              <a:pPr/>
              <a:t>35</a:t>
            </a:fld>
            <a:endParaRPr lang="el-GR" altLang="en-US"/>
          </a:p>
        </p:txBody>
      </p:sp>
      <p:sp>
        <p:nvSpPr>
          <p:cNvPr id="1156098" name="Rectangle 2">
            <a:extLst>
              <a:ext uri="{FF2B5EF4-FFF2-40B4-BE49-F238E27FC236}">
                <a16:creationId xmlns:a16="http://schemas.microsoft.com/office/drawing/2014/main" id="{CD028083-0F25-4841-8704-65AEB6D15FED}"/>
              </a:ext>
            </a:extLst>
          </p:cNvPr>
          <p:cNvSpPr>
            <a:spLocks noGrp="1" noRot="1" noChangeAspect="1" noChangeArrowheads="1" noTextEdit="1"/>
          </p:cNvSpPr>
          <p:nvPr>
            <p:ph type="sldImg"/>
          </p:nvPr>
        </p:nvSpPr>
        <p:spPr>
          <a:xfrm>
            <a:off x="393700" y="684213"/>
            <a:ext cx="6075363" cy="3417887"/>
          </a:xfrm>
          <a:ln/>
        </p:spPr>
      </p:sp>
      <p:sp>
        <p:nvSpPr>
          <p:cNvPr id="1156099" name="Rectangle 3">
            <a:extLst>
              <a:ext uri="{FF2B5EF4-FFF2-40B4-BE49-F238E27FC236}">
                <a16:creationId xmlns:a16="http://schemas.microsoft.com/office/drawing/2014/main" id="{F8D43196-DFBD-4C99-9AF8-D8491D4186D0}"/>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7482496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8470486-7077-4502-92E2-B503B534D571}"/>
              </a:ext>
            </a:extLst>
          </p:cNvPr>
          <p:cNvSpPr>
            <a:spLocks noGrp="1" noChangeArrowheads="1"/>
          </p:cNvSpPr>
          <p:nvPr>
            <p:ph type="sldNum" sz="quarter" idx="5"/>
          </p:nvPr>
        </p:nvSpPr>
        <p:spPr>
          <a:ln/>
        </p:spPr>
        <p:txBody>
          <a:bodyPr/>
          <a:lstStyle/>
          <a:p>
            <a:fld id="{8833FB47-B8FC-4CFE-A223-4E4C75B9344B}" type="slidenum">
              <a:rPr lang="el-GR" altLang="en-US"/>
              <a:pPr/>
              <a:t>36</a:t>
            </a:fld>
            <a:endParaRPr lang="el-GR" altLang="en-US"/>
          </a:p>
        </p:txBody>
      </p:sp>
      <p:sp>
        <p:nvSpPr>
          <p:cNvPr id="1160194" name="Rectangle 2">
            <a:extLst>
              <a:ext uri="{FF2B5EF4-FFF2-40B4-BE49-F238E27FC236}">
                <a16:creationId xmlns:a16="http://schemas.microsoft.com/office/drawing/2014/main" id="{466023F8-DA82-4C2A-955B-3A2C58155560}"/>
              </a:ext>
            </a:extLst>
          </p:cNvPr>
          <p:cNvSpPr>
            <a:spLocks noGrp="1" noRot="1" noChangeAspect="1" noChangeArrowheads="1" noTextEdit="1"/>
          </p:cNvSpPr>
          <p:nvPr>
            <p:ph type="sldImg"/>
          </p:nvPr>
        </p:nvSpPr>
        <p:spPr>
          <a:xfrm>
            <a:off x="393700" y="684213"/>
            <a:ext cx="6075363" cy="3417887"/>
          </a:xfrm>
          <a:ln/>
        </p:spPr>
      </p:sp>
      <p:sp>
        <p:nvSpPr>
          <p:cNvPr id="1160195" name="Rectangle 3">
            <a:extLst>
              <a:ext uri="{FF2B5EF4-FFF2-40B4-BE49-F238E27FC236}">
                <a16:creationId xmlns:a16="http://schemas.microsoft.com/office/drawing/2014/main" id="{DDC09B95-1F23-4FF6-B0FA-1CF3AD50DF1E}"/>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8577793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FC67FD0-413D-4F9B-A18D-187B6F4BDA74}"/>
              </a:ext>
            </a:extLst>
          </p:cNvPr>
          <p:cNvSpPr>
            <a:spLocks noGrp="1" noChangeArrowheads="1"/>
          </p:cNvSpPr>
          <p:nvPr>
            <p:ph type="sldNum" sz="quarter" idx="5"/>
          </p:nvPr>
        </p:nvSpPr>
        <p:spPr>
          <a:ln/>
        </p:spPr>
        <p:txBody>
          <a:bodyPr/>
          <a:lstStyle/>
          <a:p>
            <a:fld id="{8635AB27-D1FA-4A13-A059-45F8AEA07045}" type="slidenum">
              <a:rPr lang="el-GR" altLang="en-US"/>
              <a:pPr/>
              <a:t>37</a:t>
            </a:fld>
            <a:endParaRPr lang="el-GR" altLang="en-US"/>
          </a:p>
        </p:txBody>
      </p:sp>
      <p:sp>
        <p:nvSpPr>
          <p:cNvPr id="1166338" name="Rectangle 2">
            <a:extLst>
              <a:ext uri="{FF2B5EF4-FFF2-40B4-BE49-F238E27FC236}">
                <a16:creationId xmlns:a16="http://schemas.microsoft.com/office/drawing/2014/main" id="{07D4E314-8787-48D0-B889-670FE4C4E32B}"/>
              </a:ext>
            </a:extLst>
          </p:cNvPr>
          <p:cNvSpPr>
            <a:spLocks noGrp="1" noRot="1" noChangeAspect="1" noChangeArrowheads="1" noTextEdit="1"/>
          </p:cNvSpPr>
          <p:nvPr>
            <p:ph type="sldImg"/>
          </p:nvPr>
        </p:nvSpPr>
        <p:spPr>
          <a:xfrm>
            <a:off x="392113" y="684213"/>
            <a:ext cx="6075362" cy="3417887"/>
          </a:xfrm>
          <a:ln/>
        </p:spPr>
      </p:sp>
      <p:sp>
        <p:nvSpPr>
          <p:cNvPr id="1166339" name="Rectangle 3">
            <a:extLst>
              <a:ext uri="{FF2B5EF4-FFF2-40B4-BE49-F238E27FC236}">
                <a16:creationId xmlns:a16="http://schemas.microsoft.com/office/drawing/2014/main" id="{7BB2B677-3B23-47A2-83CE-5028DF67D8C2}"/>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41167642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17F9CAE-A68B-4535-8C98-E106502D95E4}"/>
              </a:ext>
            </a:extLst>
          </p:cNvPr>
          <p:cNvSpPr>
            <a:spLocks noGrp="1" noChangeArrowheads="1"/>
          </p:cNvSpPr>
          <p:nvPr>
            <p:ph type="sldNum" sz="quarter" idx="5"/>
          </p:nvPr>
        </p:nvSpPr>
        <p:spPr>
          <a:ln/>
        </p:spPr>
        <p:txBody>
          <a:bodyPr/>
          <a:lstStyle/>
          <a:p>
            <a:fld id="{38888E3C-4F9A-4AC6-BB81-9652BFED59D0}" type="slidenum">
              <a:rPr lang="el-GR" altLang="en-US"/>
              <a:pPr/>
              <a:t>39</a:t>
            </a:fld>
            <a:endParaRPr lang="el-GR" altLang="en-US"/>
          </a:p>
        </p:txBody>
      </p:sp>
      <p:sp>
        <p:nvSpPr>
          <p:cNvPr id="1230850" name="Rectangle 2">
            <a:extLst>
              <a:ext uri="{FF2B5EF4-FFF2-40B4-BE49-F238E27FC236}">
                <a16:creationId xmlns:a16="http://schemas.microsoft.com/office/drawing/2014/main" id="{A20E0892-76B8-43C0-8263-6B31D60C8C64}"/>
              </a:ext>
            </a:extLst>
          </p:cNvPr>
          <p:cNvSpPr>
            <a:spLocks noGrp="1" noRot="1" noChangeAspect="1" noChangeArrowheads="1" noTextEdit="1"/>
          </p:cNvSpPr>
          <p:nvPr>
            <p:ph type="sldImg"/>
          </p:nvPr>
        </p:nvSpPr>
        <p:spPr>
          <a:xfrm>
            <a:off x="393700" y="684213"/>
            <a:ext cx="6075363" cy="3417887"/>
          </a:xfrm>
          <a:ln/>
        </p:spPr>
      </p:sp>
      <p:sp>
        <p:nvSpPr>
          <p:cNvPr id="1230851" name="Rectangle 3">
            <a:extLst>
              <a:ext uri="{FF2B5EF4-FFF2-40B4-BE49-F238E27FC236}">
                <a16:creationId xmlns:a16="http://schemas.microsoft.com/office/drawing/2014/main" id="{95C906BE-D4B8-43AB-82FA-3AA2FCD3AE72}"/>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4286566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02AF1F9-1DEC-48AB-B935-149676FED561}"/>
              </a:ext>
            </a:extLst>
          </p:cNvPr>
          <p:cNvSpPr>
            <a:spLocks noGrp="1" noChangeArrowheads="1"/>
          </p:cNvSpPr>
          <p:nvPr>
            <p:ph type="sldNum" sz="quarter" idx="5"/>
          </p:nvPr>
        </p:nvSpPr>
        <p:spPr>
          <a:ln/>
        </p:spPr>
        <p:txBody>
          <a:bodyPr/>
          <a:lstStyle/>
          <a:p>
            <a:fld id="{0F23D8C4-2975-4ECC-B931-3E49A0DF1189}" type="slidenum">
              <a:rPr lang="el-GR" altLang="en-US"/>
              <a:pPr/>
              <a:t>40</a:t>
            </a:fld>
            <a:endParaRPr lang="el-GR" altLang="en-US"/>
          </a:p>
        </p:txBody>
      </p:sp>
      <p:sp>
        <p:nvSpPr>
          <p:cNvPr id="1239042" name="Rectangle 2">
            <a:extLst>
              <a:ext uri="{FF2B5EF4-FFF2-40B4-BE49-F238E27FC236}">
                <a16:creationId xmlns:a16="http://schemas.microsoft.com/office/drawing/2014/main" id="{1E76ADF4-2B81-495A-9427-05674C908DA2}"/>
              </a:ext>
            </a:extLst>
          </p:cNvPr>
          <p:cNvSpPr>
            <a:spLocks noGrp="1" noRot="1" noChangeAspect="1" noChangeArrowheads="1" noTextEdit="1"/>
          </p:cNvSpPr>
          <p:nvPr>
            <p:ph type="sldImg"/>
          </p:nvPr>
        </p:nvSpPr>
        <p:spPr>
          <a:xfrm>
            <a:off x="392113" y="684213"/>
            <a:ext cx="6075362" cy="3417887"/>
          </a:xfrm>
          <a:ln/>
        </p:spPr>
      </p:sp>
      <p:sp>
        <p:nvSpPr>
          <p:cNvPr id="1239043" name="Rectangle 3">
            <a:extLst>
              <a:ext uri="{FF2B5EF4-FFF2-40B4-BE49-F238E27FC236}">
                <a16:creationId xmlns:a16="http://schemas.microsoft.com/office/drawing/2014/main" id="{CB1C0C93-7305-46FA-A63C-E47DFFB4870F}"/>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5132096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8DC5474-1364-4E57-911B-593281DBA191}"/>
              </a:ext>
            </a:extLst>
          </p:cNvPr>
          <p:cNvSpPr>
            <a:spLocks noGrp="1" noChangeArrowheads="1"/>
          </p:cNvSpPr>
          <p:nvPr>
            <p:ph type="sldNum" sz="quarter" idx="5"/>
          </p:nvPr>
        </p:nvSpPr>
        <p:spPr>
          <a:ln/>
        </p:spPr>
        <p:txBody>
          <a:bodyPr/>
          <a:lstStyle/>
          <a:p>
            <a:fld id="{7D00F436-C7A3-458D-836B-A843344A4957}" type="slidenum">
              <a:rPr lang="el-GR" altLang="en-US"/>
              <a:pPr/>
              <a:t>42</a:t>
            </a:fld>
            <a:endParaRPr lang="el-GR" altLang="en-US"/>
          </a:p>
        </p:txBody>
      </p:sp>
      <p:sp>
        <p:nvSpPr>
          <p:cNvPr id="475138" name="Rectangle 2">
            <a:extLst>
              <a:ext uri="{FF2B5EF4-FFF2-40B4-BE49-F238E27FC236}">
                <a16:creationId xmlns:a16="http://schemas.microsoft.com/office/drawing/2014/main" id="{77406A75-C0BE-43A0-8812-21276919F99F}"/>
              </a:ext>
            </a:extLst>
          </p:cNvPr>
          <p:cNvSpPr>
            <a:spLocks noGrp="1" noRot="1" noChangeAspect="1" noChangeArrowheads="1" noTextEdit="1"/>
          </p:cNvSpPr>
          <p:nvPr>
            <p:ph type="sldImg"/>
          </p:nvPr>
        </p:nvSpPr>
        <p:spPr>
          <a:ln/>
        </p:spPr>
      </p:sp>
      <p:sp>
        <p:nvSpPr>
          <p:cNvPr id="475139" name="Rectangle 3">
            <a:extLst>
              <a:ext uri="{FF2B5EF4-FFF2-40B4-BE49-F238E27FC236}">
                <a16:creationId xmlns:a16="http://schemas.microsoft.com/office/drawing/2014/main" id="{90870135-84DF-46CE-BC28-0A509BE59126}"/>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9220739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a:extLst>
              <a:ext uri="{FF2B5EF4-FFF2-40B4-BE49-F238E27FC236}">
                <a16:creationId xmlns:a16="http://schemas.microsoft.com/office/drawing/2014/main" id="{F2A8D715-FC2C-4E5B-8644-B7F035F11F25}"/>
              </a:ext>
            </a:extLst>
          </p:cNvPr>
          <p:cNvSpPr>
            <a:spLocks noGrp="1" noChangeArrowheads="1"/>
          </p:cNvSpPr>
          <p:nvPr>
            <p:ph type="ftr" sz="quarter" idx="4"/>
          </p:nvPr>
        </p:nvSpPr>
        <p:spPr>
          <a:noFill/>
        </p:spPr>
        <p:txBody>
          <a:bodyPr/>
          <a:lstStyle>
            <a:lvl1pPr defTabSz="927100">
              <a:spcBef>
                <a:spcPct val="30000"/>
              </a:spcBef>
              <a:defRPr kumimoji="1" sz="1200">
                <a:solidFill>
                  <a:schemeClr val="tx1"/>
                </a:solidFill>
                <a:latin typeface="Times New Roman" panose="02020603050405020304" pitchFamily="18" charset="0"/>
              </a:defRPr>
            </a:lvl1pPr>
            <a:lvl2pPr marL="742950" indent="-285750" defTabSz="927100">
              <a:spcBef>
                <a:spcPct val="30000"/>
              </a:spcBef>
              <a:defRPr kumimoji="1" sz="1200">
                <a:solidFill>
                  <a:schemeClr val="tx1"/>
                </a:solidFill>
                <a:latin typeface="Times New Roman" panose="02020603050405020304" pitchFamily="18" charset="0"/>
              </a:defRPr>
            </a:lvl2pPr>
            <a:lvl3pPr marL="1143000" indent="-228600" defTabSz="927100">
              <a:spcBef>
                <a:spcPct val="30000"/>
              </a:spcBef>
              <a:defRPr kumimoji="1" sz="1200">
                <a:solidFill>
                  <a:schemeClr val="tx1"/>
                </a:solidFill>
                <a:latin typeface="Times New Roman" panose="02020603050405020304" pitchFamily="18" charset="0"/>
              </a:defRPr>
            </a:lvl3pPr>
            <a:lvl4pPr marL="1600200" indent="-228600" defTabSz="927100">
              <a:spcBef>
                <a:spcPct val="30000"/>
              </a:spcBef>
              <a:defRPr kumimoji="1" sz="1200">
                <a:solidFill>
                  <a:schemeClr val="tx1"/>
                </a:solidFill>
                <a:latin typeface="Times New Roman" panose="02020603050405020304" pitchFamily="18" charset="0"/>
              </a:defRPr>
            </a:lvl4pPr>
            <a:lvl5pPr marL="2057400" indent="-228600" defTabSz="927100">
              <a:spcBef>
                <a:spcPct val="30000"/>
              </a:spcBef>
              <a:defRPr kumimoji="1" sz="1200">
                <a:solidFill>
                  <a:schemeClr val="tx1"/>
                </a:solidFill>
                <a:latin typeface="Times New Roman" panose="02020603050405020304" pitchFamily="18" charset="0"/>
              </a:defRPr>
            </a:lvl5pPr>
            <a:lvl6pPr marL="25146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GB" altLang="el-GR">
                <a:cs typeface="Arial" panose="020B0604020202020204" pitchFamily="34" charset="0"/>
              </a:rPr>
              <a:t>Dr E. Galariotis</a:t>
            </a:r>
          </a:p>
        </p:txBody>
      </p:sp>
      <p:sp>
        <p:nvSpPr>
          <p:cNvPr id="43011" name="Rectangle 7">
            <a:extLst>
              <a:ext uri="{FF2B5EF4-FFF2-40B4-BE49-F238E27FC236}">
                <a16:creationId xmlns:a16="http://schemas.microsoft.com/office/drawing/2014/main" id="{5FE496B2-60D3-4FF0-B9E4-DB5A90CBE3F2}"/>
              </a:ext>
            </a:extLst>
          </p:cNvPr>
          <p:cNvSpPr>
            <a:spLocks noGrp="1" noChangeArrowheads="1"/>
          </p:cNvSpPr>
          <p:nvPr>
            <p:ph type="sldNum" sz="quarter" idx="5"/>
          </p:nvPr>
        </p:nvSpPr>
        <p:spPr>
          <a:noFill/>
        </p:spPr>
        <p:txBody>
          <a:bodyPr/>
          <a:lstStyle>
            <a:lvl1pPr defTabSz="927100">
              <a:spcBef>
                <a:spcPct val="30000"/>
              </a:spcBef>
              <a:defRPr kumimoji="1" sz="1200">
                <a:solidFill>
                  <a:schemeClr val="tx1"/>
                </a:solidFill>
                <a:latin typeface="Times New Roman" panose="02020603050405020304" pitchFamily="18" charset="0"/>
              </a:defRPr>
            </a:lvl1pPr>
            <a:lvl2pPr marL="742950" indent="-285750" defTabSz="927100">
              <a:spcBef>
                <a:spcPct val="30000"/>
              </a:spcBef>
              <a:defRPr kumimoji="1" sz="1200">
                <a:solidFill>
                  <a:schemeClr val="tx1"/>
                </a:solidFill>
                <a:latin typeface="Times New Roman" panose="02020603050405020304" pitchFamily="18" charset="0"/>
              </a:defRPr>
            </a:lvl2pPr>
            <a:lvl3pPr marL="1143000" indent="-228600" defTabSz="927100">
              <a:spcBef>
                <a:spcPct val="30000"/>
              </a:spcBef>
              <a:defRPr kumimoji="1" sz="1200">
                <a:solidFill>
                  <a:schemeClr val="tx1"/>
                </a:solidFill>
                <a:latin typeface="Times New Roman" panose="02020603050405020304" pitchFamily="18" charset="0"/>
              </a:defRPr>
            </a:lvl3pPr>
            <a:lvl4pPr marL="1600200" indent="-228600" defTabSz="927100">
              <a:spcBef>
                <a:spcPct val="30000"/>
              </a:spcBef>
              <a:defRPr kumimoji="1" sz="1200">
                <a:solidFill>
                  <a:schemeClr val="tx1"/>
                </a:solidFill>
                <a:latin typeface="Times New Roman" panose="02020603050405020304" pitchFamily="18" charset="0"/>
              </a:defRPr>
            </a:lvl4pPr>
            <a:lvl5pPr marL="2057400" indent="-228600" defTabSz="927100">
              <a:spcBef>
                <a:spcPct val="30000"/>
              </a:spcBef>
              <a:defRPr kumimoji="1" sz="1200">
                <a:solidFill>
                  <a:schemeClr val="tx1"/>
                </a:solidFill>
                <a:latin typeface="Times New Roman" panose="02020603050405020304" pitchFamily="18" charset="0"/>
              </a:defRPr>
            </a:lvl5pPr>
            <a:lvl6pPr marL="25146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86A4D20A-6750-46EE-BAA0-638D1185ACDD}" type="slidenum">
              <a:rPr kumimoji="0" lang="en-GB" altLang="el-GR"/>
              <a:pPr>
                <a:spcBef>
                  <a:spcPct val="0"/>
                </a:spcBef>
              </a:pPr>
              <a:t>43</a:t>
            </a:fld>
            <a:endParaRPr kumimoji="0" lang="en-GB" altLang="el-GR"/>
          </a:p>
        </p:txBody>
      </p:sp>
      <p:sp>
        <p:nvSpPr>
          <p:cNvPr id="43012" name="Rectangle 2">
            <a:extLst>
              <a:ext uri="{FF2B5EF4-FFF2-40B4-BE49-F238E27FC236}">
                <a16:creationId xmlns:a16="http://schemas.microsoft.com/office/drawing/2014/main" id="{0E767713-0377-47E8-92C3-FC3F8F6F1CD9}"/>
              </a:ext>
            </a:extLst>
          </p:cNvPr>
          <p:cNvSpPr>
            <a:spLocks noGrp="1" noRot="1" noChangeAspect="1" noChangeArrowheads="1" noTextEdit="1"/>
          </p:cNvSpPr>
          <p:nvPr>
            <p:ph type="sldImg"/>
          </p:nvPr>
        </p:nvSpPr>
        <p:spPr>
          <a:ln/>
        </p:spPr>
      </p:sp>
      <p:sp>
        <p:nvSpPr>
          <p:cNvPr id="43013" name="Rectangle 3">
            <a:extLst>
              <a:ext uri="{FF2B5EF4-FFF2-40B4-BE49-F238E27FC236}">
                <a16:creationId xmlns:a16="http://schemas.microsoft.com/office/drawing/2014/main" id="{BE2F9936-1272-4D33-848D-B58FFB91B8D5}"/>
              </a:ext>
            </a:extLst>
          </p:cNvPr>
          <p:cNvSpPr>
            <a:spLocks noGrp="1" noChangeArrowheads="1"/>
          </p:cNvSpPr>
          <p:nvPr>
            <p:ph type="body" idx="1"/>
          </p:nvPr>
        </p:nvSpPr>
        <p:spPr>
          <a:noFill/>
        </p:spPr>
        <p:txBody>
          <a:bodyPr/>
          <a:lstStyle/>
          <a:p>
            <a:pPr eaLnBrk="1" hangingPunct="1"/>
            <a:endParaRPr lang="el-GR" altLang="el-GR"/>
          </a:p>
        </p:txBody>
      </p:sp>
    </p:spTree>
    <p:extLst>
      <p:ext uri="{BB962C8B-B14F-4D97-AF65-F5344CB8AC3E}">
        <p14:creationId xmlns:p14="http://schemas.microsoft.com/office/powerpoint/2010/main" val="31681650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9B99061-D11A-4C17-A770-3609C4554191}"/>
              </a:ext>
            </a:extLst>
          </p:cNvPr>
          <p:cNvSpPr>
            <a:spLocks noGrp="1" noChangeArrowheads="1"/>
          </p:cNvSpPr>
          <p:nvPr>
            <p:ph type="sldNum" sz="quarter" idx="5"/>
          </p:nvPr>
        </p:nvSpPr>
        <p:spPr>
          <a:ln/>
        </p:spPr>
        <p:txBody>
          <a:bodyPr/>
          <a:lstStyle/>
          <a:p>
            <a:fld id="{D729E04E-E5B8-4848-835F-5B17DC2F306D}" type="slidenum">
              <a:rPr lang="el-GR" altLang="en-US"/>
              <a:pPr/>
              <a:t>44</a:t>
            </a:fld>
            <a:endParaRPr lang="el-GR" altLang="en-US"/>
          </a:p>
        </p:txBody>
      </p:sp>
      <p:sp>
        <p:nvSpPr>
          <p:cNvPr id="480258" name="Rectangle 2">
            <a:extLst>
              <a:ext uri="{FF2B5EF4-FFF2-40B4-BE49-F238E27FC236}">
                <a16:creationId xmlns:a16="http://schemas.microsoft.com/office/drawing/2014/main" id="{1E5B34E2-597B-4227-BC24-D73695BC9B08}"/>
              </a:ext>
            </a:extLst>
          </p:cNvPr>
          <p:cNvSpPr>
            <a:spLocks noGrp="1" noRot="1" noChangeAspect="1" noChangeArrowheads="1" noTextEdit="1"/>
          </p:cNvSpPr>
          <p:nvPr>
            <p:ph type="sldImg"/>
          </p:nvPr>
        </p:nvSpPr>
        <p:spPr>
          <a:ln/>
        </p:spPr>
      </p:sp>
      <p:sp>
        <p:nvSpPr>
          <p:cNvPr id="480259" name="Rectangle 3">
            <a:extLst>
              <a:ext uri="{FF2B5EF4-FFF2-40B4-BE49-F238E27FC236}">
                <a16:creationId xmlns:a16="http://schemas.microsoft.com/office/drawing/2014/main" id="{7B02EA4F-6F99-4568-80CD-75D2027A82A4}"/>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8105933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a:extLst>
              <a:ext uri="{FF2B5EF4-FFF2-40B4-BE49-F238E27FC236}">
                <a16:creationId xmlns:a16="http://schemas.microsoft.com/office/drawing/2014/main" id="{0AE8E5F7-7F95-4786-ACB0-7B1963DA18F3}"/>
              </a:ext>
            </a:extLst>
          </p:cNvPr>
          <p:cNvSpPr>
            <a:spLocks noGrp="1" noChangeArrowheads="1"/>
          </p:cNvSpPr>
          <p:nvPr>
            <p:ph type="ftr" sz="quarter" idx="4"/>
          </p:nvPr>
        </p:nvSpPr>
        <p:spPr>
          <a:noFill/>
        </p:spPr>
        <p:txBody>
          <a:bodyPr/>
          <a:lstStyle>
            <a:lvl1pPr defTabSz="927100">
              <a:spcBef>
                <a:spcPct val="30000"/>
              </a:spcBef>
              <a:defRPr kumimoji="1" sz="1200">
                <a:solidFill>
                  <a:schemeClr val="tx1"/>
                </a:solidFill>
                <a:latin typeface="Times New Roman" panose="02020603050405020304" pitchFamily="18" charset="0"/>
              </a:defRPr>
            </a:lvl1pPr>
            <a:lvl2pPr marL="742950" indent="-285750" defTabSz="927100">
              <a:spcBef>
                <a:spcPct val="30000"/>
              </a:spcBef>
              <a:defRPr kumimoji="1" sz="1200">
                <a:solidFill>
                  <a:schemeClr val="tx1"/>
                </a:solidFill>
                <a:latin typeface="Times New Roman" panose="02020603050405020304" pitchFamily="18" charset="0"/>
              </a:defRPr>
            </a:lvl2pPr>
            <a:lvl3pPr marL="1143000" indent="-228600" defTabSz="927100">
              <a:spcBef>
                <a:spcPct val="30000"/>
              </a:spcBef>
              <a:defRPr kumimoji="1" sz="1200">
                <a:solidFill>
                  <a:schemeClr val="tx1"/>
                </a:solidFill>
                <a:latin typeface="Times New Roman" panose="02020603050405020304" pitchFamily="18" charset="0"/>
              </a:defRPr>
            </a:lvl3pPr>
            <a:lvl4pPr marL="1600200" indent="-228600" defTabSz="927100">
              <a:spcBef>
                <a:spcPct val="30000"/>
              </a:spcBef>
              <a:defRPr kumimoji="1" sz="1200">
                <a:solidFill>
                  <a:schemeClr val="tx1"/>
                </a:solidFill>
                <a:latin typeface="Times New Roman" panose="02020603050405020304" pitchFamily="18" charset="0"/>
              </a:defRPr>
            </a:lvl4pPr>
            <a:lvl5pPr marL="2057400" indent="-228600" defTabSz="927100">
              <a:spcBef>
                <a:spcPct val="30000"/>
              </a:spcBef>
              <a:defRPr kumimoji="1" sz="1200">
                <a:solidFill>
                  <a:schemeClr val="tx1"/>
                </a:solidFill>
                <a:latin typeface="Times New Roman" panose="02020603050405020304" pitchFamily="18" charset="0"/>
              </a:defRPr>
            </a:lvl5pPr>
            <a:lvl6pPr marL="25146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r>
              <a:rPr kumimoji="0" lang="en-GB" altLang="el-GR">
                <a:cs typeface="Arial" panose="020B0604020202020204" pitchFamily="34" charset="0"/>
              </a:rPr>
              <a:t>Dr E. Galariotis</a:t>
            </a:r>
          </a:p>
        </p:txBody>
      </p:sp>
      <p:sp>
        <p:nvSpPr>
          <p:cNvPr id="40963" name="Rectangle 7">
            <a:extLst>
              <a:ext uri="{FF2B5EF4-FFF2-40B4-BE49-F238E27FC236}">
                <a16:creationId xmlns:a16="http://schemas.microsoft.com/office/drawing/2014/main" id="{CAD02933-A454-4C00-A8DE-7FA104911285}"/>
              </a:ext>
            </a:extLst>
          </p:cNvPr>
          <p:cNvSpPr>
            <a:spLocks noGrp="1" noChangeArrowheads="1"/>
          </p:cNvSpPr>
          <p:nvPr>
            <p:ph type="sldNum" sz="quarter" idx="5"/>
          </p:nvPr>
        </p:nvSpPr>
        <p:spPr>
          <a:noFill/>
        </p:spPr>
        <p:txBody>
          <a:bodyPr/>
          <a:lstStyle>
            <a:lvl1pPr defTabSz="927100">
              <a:spcBef>
                <a:spcPct val="30000"/>
              </a:spcBef>
              <a:defRPr kumimoji="1" sz="1200">
                <a:solidFill>
                  <a:schemeClr val="tx1"/>
                </a:solidFill>
                <a:latin typeface="Times New Roman" panose="02020603050405020304" pitchFamily="18" charset="0"/>
              </a:defRPr>
            </a:lvl1pPr>
            <a:lvl2pPr marL="742950" indent="-285750" defTabSz="927100">
              <a:spcBef>
                <a:spcPct val="30000"/>
              </a:spcBef>
              <a:defRPr kumimoji="1" sz="1200">
                <a:solidFill>
                  <a:schemeClr val="tx1"/>
                </a:solidFill>
                <a:latin typeface="Times New Roman" panose="02020603050405020304" pitchFamily="18" charset="0"/>
              </a:defRPr>
            </a:lvl2pPr>
            <a:lvl3pPr marL="1143000" indent="-228600" defTabSz="927100">
              <a:spcBef>
                <a:spcPct val="30000"/>
              </a:spcBef>
              <a:defRPr kumimoji="1" sz="1200">
                <a:solidFill>
                  <a:schemeClr val="tx1"/>
                </a:solidFill>
                <a:latin typeface="Times New Roman" panose="02020603050405020304" pitchFamily="18" charset="0"/>
              </a:defRPr>
            </a:lvl3pPr>
            <a:lvl4pPr marL="1600200" indent="-228600" defTabSz="927100">
              <a:spcBef>
                <a:spcPct val="30000"/>
              </a:spcBef>
              <a:defRPr kumimoji="1" sz="1200">
                <a:solidFill>
                  <a:schemeClr val="tx1"/>
                </a:solidFill>
                <a:latin typeface="Times New Roman" panose="02020603050405020304" pitchFamily="18" charset="0"/>
              </a:defRPr>
            </a:lvl4pPr>
            <a:lvl5pPr marL="2057400" indent="-228600" defTabSz="927100">
              <a:spcBef>
                <a:spcPct val="30000"/>
              </a:spcBef>
              <a:defRPr kumimoji="1" sz="1200">
                <a:solidFill>
                  <a:schemeClr val="tx1"/>
                </a:solidFill>
                <a:latin typeface="Times New Roman" panose="02020603050405020304" pitchFamily="18" charset="0"/>
              </a:defRPr>
            </a:lvl5pPr>
            <a:lvl6pPr marL="25146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271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1B303F24-A4BF-449D-9516-6C88E0D0FDA0}" type="slidenum">
              <a:rPr kumimoji="0" lang="en-GB" altLang="el-GR"/>
              <a:pPr>
                <a:spcBef>
                  <a:spcPct val="0"/>
                </a:spcBef>
              </a:pPr>
              <a:t>47</a:t>
            </a:fld>
            <a:endParaRPr kumimoji="0" lang="en-GB" altLang="el-GR"/>
          </a:p>
        </p:txBody>
      </p:sp>
      <p:sp>
        <p:nvSpPr>
          <p:cNvPr id="40964" name="Rectangle 2">
            <a:extLst>
              <a:ext uri="{FF2B5EF4-FFF2-40B4-BE49-F238E27FC236}">
                <a16:creationId xmlns:a16="http://schemas.microsoft.com/office/drawing/2014/main" id="{BAE3266C-D3C4-450E-996C-E739AADB3423}"/>
              </a:ext>
            </a:extLst>
          </p:cNvPr>
          <p:cNvSpPr>
            <a:spLocks noGrp="1" noRot="1" noChangeAspect="1" noChangeArrowheads="1" noTextEdit="1"/>
          </p:cNvSpPr>
          <p:nvPr>
            <p:ph type="sldImg"/>
          </p:nvPr>
        </p:nvSpPr>
        <p:spPr>
          <a:ln/>
        </p:spPr>
      </p:sp>
      <p:sp>
        <p:nvSpPr>
          <p:cNvPr id="40965" name="Rectangle 3">
            <a:extLst>
              <a:ext uri="{FF2B5EF4-FFF2-40B4-BE49-F238E27FC236}">
                <a16:creationId xmlns:a16="http://schemas.microsoft.com/office/drawing/2014/main" id="{0846A721-462C-43C4-86D5-1186156328C4}"/>
              </a:ext>
            </a:extLst>
          </p:cNvPr>
          <p:cNvSpPr>
            <a:spLocks noGrp="1" noChangeArrowheads="1"/>
          </p:cNvSpPr>
          <p:nvPr>
            <p:ph type="body" idx="1"/>
          </p:nvPr>
        </p:nvSpPr>
        <p:spPr>
          <a:noFill/>
        </p:spPr>
        <p:txBody>
          <a:bodyPr/>
          <a:lstStyle/>
          <a:p>
            <a:pPr eaLnBrk="1" hangingPunct="1"/>
            <a:endParaRPr lang="el-GR" altLang="el-GR"/>
          </a:p>
        </p:txBody>
      </p:sp>
    </p:spTree>
    <p:extLst>
      <p:ext uri="{BB962C8B-B14F-4D97-AF65-F5344CB8AC3E}">
        <p14:creationId xmlns:p14="http://schemas.microsoft.com/office/powerpoint/2010/main" val="1585007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06E77C3-0495-4E1F-9F93-61077B175F47}"/>
              </a:ext>
            </a:extLst>
          </p:cNvPr>
          <p:cNvSpPr>
            <a:spLocks noGrp="1" noChangeArrowheads="1"/>
          </p:cNvSpPr>
          <p:nvPr>
            <p:ph type="sldNum" sz="quarter" idx="5"/>
          </p:nvPr>
        </p:nvSpPr>
        <p:spPr>
          <a:ln/>
        </p:spPr>
        <p:txBody>
          <a:bodyPr/>
          <a:lstStyle/>
          <a:p>
            <a:fld id="{1D895D13-FC77-4F8C-B2B8-0BBA5049D8E7}" type="slidenum">
              <a:rPr lang="el-GR" altLang="en-US"/>
              <a:pPr/>
              <a:t>7</a:t>
            </a:fld>
            <a:endParaRPr lang="el-GR" altLang="en-US"/>
          </a:p>
        </p:txBody>
      </p:sp>
      <p:sp>
        <p:nvSpPr>
          <p:cNvPr id="403458" name="Rectangle 2">
            <a:extLst>
              <a:ext uri="{FF2B5EF4-FFF2-40B4-BE49-F238E27FC236}">
                <a16:creationId xmlns:a16="http://schemas.microsoft.com/office/drawing/2014/main" id="{835582B4-C1A6-4C21-859D-D0F8E0FA744A}"/>
              </a:ext>
            </a:extLst>
          </p:cNvPr>
          <p:cNvSpPr>
            <a:spLocks noGrp="1" noRot="1" noChangeAspect="1" noChangeArrowheads="1" noTextEdit="1"/>
          </p:cNvSpPr>
          <p:nvPr>
            <p:ph type="sldImg"/>
          </p:nvPr>
        </p:nvSpPr>
        <p:spPr>
          <a:ln/>
        </p:spPr>
      </p:sp>
      <p:sp>
        <p:nvSpPr>
          <p:cNvPr id="403459" name="Rectangle 3">
            <a:extLst>
              <a:ext uri="{FF2B5EF4-FFF2-40B4-BE49-F238E27FC236}">
                <a16:creationId xmlns:a16="http://schemas.microsoft.com/office/drawing/2014/main" id="{AEAF5B7D-956B-4033-963E-458BF5E03EB6}"/>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1120468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B02F198-1417-4B65-9B23-1D3E521A306F}"/>
              </a:ext>
            </a:extLst>
          </p:cNvPr>
          <p:cNvSpPr>
            <a:spLocks noGrp="1" noChangeArrowheads="1"/>
          </p:cNvSpPr>
          <p:nvPr>
            <p:ph type="sldNum" sz="quarter" idx="5"/>
          </p:nvPr>
        </p:nvSpPr>
        <p:spPr>
          <a:ln/>
        </p:spPr>
        <p:txBody>
          <a:bodyPr/>
          <a:lstStyle/>
          <a:p>
            <a:fld id="{CB67614E-873D-49A2-B5AA-DC96452073EB}" type="slidenum">
              <a:rPr lang="el-GR" altLang="en-US"/>
              <a:pPr/>
              <a:t>48</a:t>
            </a:fld>
            <a:endParaRPr lang="el-GR" altLang="en-US"/>
          </a:p>
        </p:txBody>
      </p:sp>
      <p:sp>
        <p:nvSpPr>
          <p:cNvPr id="506882" name="Rectangle 2">
            <a:extLst>
              <a:ext uri="{FF2B5EF4-FFF2-40B4-BE49-F238E27FC236}">
                <a16:creationId xmlns:a16="http://schemas.microsoft.com/office/drawing/2014/main" id="{48818CC0-4034-4C1E-B190-F40975F72C1D}"/>
              </a:ext>
            </a:extLst>
          </p:cNvPr>
          <p:cNvSpPr>
            <a:spLocks noGrp="1" noRot="1" noChangeAspect="1" noChangeArrowheads="1" noTextEdit="1"/>
          </p:cNvSpPr>
          <p:nvPr>
            <p:ph type="sldImg"/>
          </p:nvPr>
        </p:nvSpPr>
        <p:spPr>
          <a:ln/>
        </p:spPr>
      </p:sp>
      <p:sp>
        <p:nvSpPr>
          <p:cNvPr id="506883" name="Rectangle 3">
            <a:extLst>
              <a:ext uri="{FF2B5EF4-FFF2-40B4-BE49-F238E27FC236}">
                <a16:creationId xmlns:a16="http://schemas.microsoft.com/office/drawing/2014/main" id="{8908A200-D83C-4C47-BB62-B8B3242E6073}"/>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8745776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CD9EECD-8DFA-40F5-A127-AE69E5B52FFA}"/>
              </a:ext>
            </a:extLst>
          </p:cNvPr>
          <p:cNvSpPr>
            <a:spLocks noGrp="1" noChangeArrowheads="1"/>
          </p:cNvSpPr>
          <p:nvPr>
            <p:ph type="sldNum" sz="quarter" idx="5"/>
          </p:nvPr>
        </p:nvSpPr>
        <p:spPr>
          <a:ln/>
        </p:spPr>
        <p:txBody>
          <a:bodyPr/>
          <a:lstStyle/>
          <a:p>
            <a:fld id="{67689DAC-2775-4BFC-A64F-9B645A1AA252}" type="slidenum">
              <a:rPr lang="el-GR" altLang="en-US"/>
              <a:pPr/>
              <a:t>52</a:t>
            </a:fld>
            <a:endParaRPr lang="el-GR" altLang="en-US"/>
          </a:p>
        </p:txBody>
      </p:sp>
      <p:sp>
        <p:nvSpPr>
          <p:cNvPr id="518146" name="Rectangle 2">
            <a:extLst>
              <a:ext uri="{FF2B5EF4-FFF2-40B4-BE49-F238E27FC236}">
                <a16:creationId xmlns:a16="http://schemas.microsoft.com/office/drawing/2014/main" id="{A2845E03-5687-4A9C-AD38-113EEDD43714}"/>
              </a:ext>
            </a:extLst>
          </p:cNvPr>
          <p:cNvSpPr>
            <a:spLocks noGrp="1" noRot="1" noChangeAspect="1" noChangeArrowheads="1" noTextEdit="1"/>
          </p:cNvSpPr>
          <p:nvPr>
            <p:ph type="sldImg"/>
          </p:nvPr>
        </p:nvSpPr>
        <p:spPr>
          <a:ln/>
        </p:spPr>
      </p:sp>
      <p:sp>
        <p:nvSpPr>
          <p:cNvPr id="518147" name="Rectangle 3">
            <a:extLst>
              <a:ext uri="{FF2B5EF4-FFF2-40B4-BE49-F238E27FC236}">
                <a16:creationId xmlns:a16="http://schemas.microsoft.com/office/drawing/2014/main" id="{6AE7D592-9DF7-4494-BEE2-D0BC2AB0D7B2}"/>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7939492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D0D5E83-75D0-4684-BE37-010E7EDF43C8}"/>
              </a:ext>
            </a:extLst>
          </p:cNvPr>
          <p:cNvSpPr>
            <a:spLocks noGrp="1" noChangeArrowheads="1"/>
          </p:cNvSpPr>
          <p:nvPr>
            <p:ph type="sldNum" sz="quarter" idx="5"/>
          </p:nvPr>
        </p:nvSpPr>
        <p:spPr>
          <a:ln/>
        </p:spPr>
        <p:txBody>
          <a:bodyPr/>
          <a:lstStyle/>
          <a:p>
            <a:fld id="{DB082FAC-9B57-4940-94A5-83FB598DD64B}" type="slidenum">
              <a:rPr lang="el-GR" altLang="en-US"/>
              <a:pPr/>
              <a:t>54</a:t>
            </a:fld>
            <a:endParaRPr lang="el-GR" altLang="en-US"/>
          </a:p>
        </p:txBody>
      </p:sp>
      <p:sp>
        <p:nvSpPr>
          <p:cNvPr id="528386" name="Rectangle 2">
            <a:extLst>
              <a:ext uri="{FF2B5EF4-FFF2-40B4-BE49-F238E27FC236}">
                <a16:creationId xmlns:a16="http://schemas.microsoft.com/office/drawing/2014/main" id="{81127080-33F6-4BD1-9959-DE67F64CEEDA}"/>
              </a:ext>
            </a:extLst>
          </p:cNvPr>
          <p:cNvSpPr>
            <a:spLocks noGrp="1" noRot="1" noChangeAspect="1" noChangeArrowheads="1" noTextEdit="1"/>
          </p:cNvSpPr>
          <p:nvPr>
            <p:ph type="sldImg"/>
          </p:nvPr>
        </p:nvSpPr>
        <p:spPr>
          <a:ln/>
        </p:spPr>
      </p:sp>
      <p:sp>
        <p:nvSpPr>
          <p:cNvPr id="528387" name="Rectangle 3">
            <a:extLst>
              <a:ext uri="{FF2B5EF4-FFF2-40B4-BE49-F238E27FC236}">
                <a16:creationId xmlns:a16="http://schemas.microsoft.com/office/drawing/2014/main" id="{FF534A23-4380-43B1-9001-63B69A1D6E21}"/>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0914161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AABEB31-1CBC-4211-BA63-44F144B134EE}"/>
              </a:ext>
            </a:extLst>
          </p:cNvPr>
          <p:cNvSpPr>
            <a:spLocks noGrp="1" noChangeArrowheads="1"/>
          </p:cNvSpPr>
          <p:nvPr>
            <p:ph type="sldNum" sz="quarter" idx="5"/>
          </p:nvPr>
        </p:nvSpPr>
        <p:spPr>
          <a:ln/>
        </p:spPr>
        <p:txBody>
          <a:bodyPr/>
          <a:lstStyle/>
          <a:p>
            <a:fld id="{6931211F-1F18-4944-BF33-4EE7C4E89C10}" type="slidenum">
              <a:rPr lang="el-GR" altLang="en-US"/>
              <a:pPr/>
              <a:t>57</a:t>
            </a:fld>
            <a:endParaRPr lang="el-GR" altLang="en-US"/>
          </a:p>
        </p:txBody>
      </p:sp>
      <p:sp>
        <p:nvSpPr>
          <p:cNvPr id="921602" name="Rectangle 2">
            <a:extLst>
              <a:ext uri="{FF2B5EF4-FFF2-40B4-BE49-F238E27FC236}">
                <a16:creationId xmlns:a16="http://schemas.microsoft.com/office/drawing/2014/main" id="{88AEA9B0-7200-4774-9192-4F2056A24185}"/>
              </a:ext>
            </a:extLst>
          </p:cNvPr>
          <p:cNvSpPr>
            <a:spLocks noGrp="1" noRot="1" noChangeAspect="1" noChangeArrowheads="1" noTextEdit="1"/>
          </p:cNvSpPr>
          <p:nvPr>
            <p:ph type="sldImg"/>
          </p:nvPr>
        </p:nvSpPr>
        <p:spPr>
          <a:xfrm>
            <a:off x="393700" y="684213"/>
            <a:ext cx="6075363" cy="3417887"/>
          </a:xfrm>
          <a:ln/>
        </p:spPr>
      </p:sp>
      <p:sp>
        <p:nvSpPr>
          <p:cNvPr id="921603" name="Rectangle 3">
            <a:extLst>
              <a:ext uri="{FF2B5EF4-FFF2-40B4-BE49-F238E27FC236}">
                <a16:creationId xmlns:a16="http://schemas.microsoft.com/office/drawing/2014/main" id="{8D31E3C5-9573-4F0E-81B7-2515DC8CCB80}"/>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699127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3975468-33A7-4C25-BFAD-24D768698C0A}"/>
              </a:ext>
            </a:extLst>
          </p:cNvPr>
          <p:cNvSpPr>
            <a:spLocks noGrp="1" noChangeArrowheads="1"/>
          </p:cNvSpPr>
          <p:nvPr>
            <p:ph type="sldNum" sz="quarter" idx="5"/>
          </p:nvPr>
        </p:nvSpPr>
        <p:spPr>
          <a:ln/>
        </p:spPr>
        <p:txBody>
          <a:bodyPr/>
          <a:lstStyle/>
          <a:p>
            <a:fld id="{A1638EB1-FFCE-4819-B749-1E7F85FA7718}" type="slidenum">
              <a:rPr lang="el-GR" altLang="en-US"/>
              <a:pPr/>
              <a:t>8</a:t>
            </a:fld>
            <a:endParaRPr lang="el-GR" altLang="en-US"/>
          </a:p>
        </p:txBody>
      </p:sp>
      <p:sp>
        <p:nvSpPr>
          <p:cNvPr id="405506" name="Rectangle 2">
            <a:extLst>
              <a:ext uri="{FF2B5EF4-FFF2-40B4-BE49-F238E27FC236}">
                <a16:creationId xmlns:a16="http://schemas.microsoft.com/office/drawing/2014/main" id="{B8105993-2A3A-4456-B1A9-799729BF5742}"/>
              </a:ext>
            </a:extLst>
          </p:cNvPr>
          <p:cNvSpPr>
            <a:spLocks noGrp="1" noRot="1" noChangeAspect="1" noChangeArrowheads="1" noTextEdit="1"/>
          </p:cNvSpPr>
          <p:nvPr>
            <p:ph type="sldImg"/>
          </p:nvPr>
        </p:nvSpPr>
        <p:spPr>
          <a:ln/>
        </p:spPr>
      </p:sp>
      <p:sp>
        <p:nvSpPr>
          <p:cNvPr id="405507" name="Rectangle 3">
            <a:extLst>
              <a:ext uri="{FF2B5EF4-FFF2-40B4-BE49-F238E27FC236}">
                <a16:creationId xmlns:a16="http://schemas.microsoft.com/office/drawing/2014/main" id="{D31C9710-EC8F-4E79-9EF4-C10E3146CCB5}"/>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043445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229E484-1C28-449F-BF6B-BD839F15F4E1}"/>
              </a:ext>
            </a:extLst>
          </p:cNvPr>
          <p:cNvSpPr>
            <a:spLocks noGrp="1" noChangeArrowheads="1"/>
          </p:cNvSpPr>
          <p:nvPr>
            <p:ph type="sldNum" sz="quarter" idx="5"/>
          </p:nvPr>
        </p:nvSpPr>
        <p:spPr>
          <a:ln/>
        </p:spPr>
        <p:txBody>
          <a:bodyPr/>
          <a:lstStyle/>
          <a:p>
            <a:fld id="{91F840AD-2B90-4E76-B7B0-D900DA5B9762}" type="slidenum">
              <a:rPr lang="el-GR" altLang="en-US"/>
              <a:pPr/>
              <a:t>9</a:t>
            </a:fld>
            <a:endParaRPr lang="el-GR" altLang="en-US"/>
          </a:p>
        </p:txBody>
      </p:sp>
      <p:sp>
        <p:nvSpPr>
          <p:cNvPr id="417794" name="Rectangle 2">
            <a:extLst>
              <a:ext uri="{FF2B5EF4-FFF2-40B4-BE49-F238E27FC236}">
                <a16:creationId xmlns:a16="http://schemas.microsoft.com/office/drawing/2014/main" id="{2C6D5D6B-60D7-49AD-BD1E-9864FA3C6732}"/>
              </a:ext>
            </a:extLst>
          </p:cNvPr>
          <p:cNvSpPr>
            <a:spLocks noGrp="1" noRot="1" noChangeAspect="1" noChangeArrowheads="1" noTextEdit="1"/>
          </p:cNvSpPr>
          <p:nvPr>
            <p:ph type="sldImg"/>
          </p:nvPr>
        </p:nvSpPr>
        <p:spPr>
          <a:ln/>
        </p:spPr>
      </p:sp>
      <p:sp>
        <p:nvSpPr>
          <p:cNvPr id="417795" name="Rectangle 3">
            <a:extLst>
              <a:ext uri="{FF2B5EF4-FFF2-40B4-BE49-F238E27FC236}">
                <a16:creationId xmlns:a16="http://schemas.microsoft.com/office/drawing/2014/main" id="{8E0B5D7F-42CE-4352-9EB8-F6379F0756FD}"/>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2888400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FAB5345-5B2C-460C-9DAA-6C774AAEF16A}"/>
              </a:ext>
            </a:extLst>
          </p:cNvPr>
          <p:cNvSpPr>
            <a:spLocks noGrp="1" noChangeArrowheads="1"/>
          </p:cNvSpPr>
          <p:nvPr>
            <p:ph type="sldNum" sz="quarter" idx="5"/>
          </p:nvPr>
        </p:nvSpPr>
        <p:spPr>
          <a:ln/>
        </p:spPr>
        <p:txBody>
          <a:bodyPr/>
          <a:lstStyle/>
          <a:p>
            <a:fld id="{145AA735-06CA-48C8-B6BF-E53B6279C951}" type="slidenum">
              <a:rPr lang="el-GR" altLang="en-US"/>
              <a:pPr/>
              <a:t>11</a:t>
            </a:fld>
            <a:endParaRPr lang="el-GR" altLang="en-US"/>
          </a:p>
        </p:txBody>
      </p:sp>
      <p:sp>
        <p:nvSpPr>
          <p:cNvPr id="420866" name="Rectangle 2">
            <a:extLst>
              <a:ext uri="{FF2B5EF4-FFF2-40B4-BE49-F238E27FC236}">
                <a16:creationId xmlns:a16="http://schemas.microsoft.com/office/drawing/2014/main" id="{2BD403E0-3F1E-41C9-8782-547F263E4F7B}"/>
              </a:ext>
            </a:extLst>
          </p:cNvPr>
          <p:cNvSpPr>
            <a:spLocks noGrp="1" noRot="1" noChangeAspect="1" noChangeArrowheads="1" noTextEdit="1"/>
          </p:cNvSpPr>
          <p:nvPr>
            <p:ph type="sldImg"/>
          </p:nvPr>
        </p:nvSpPr>
        <p:spPr>
          <a:ln/>
        </p:spPr>
      </p:sp>
      <p:sp>
        <p:nvSpPr>
          <p:cNvPr id="420867" name="Rectangle 3">
            <a:extLst>
              <a:ext uri="{FF2B5EF4-FFF2-40B4-BE49-F238E27FC236}">
                <a16:creationId xmlns:a16="http://schemas.microsoft.com/office/drawing/2014/main" id="{642E0FDE-0A2B-4DAC-BC7C-13A5C010AEBE}"/>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809754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9FD7505-C5A2-46D2-BDDB-233D3B5F7CC9}"/>
              </a:ext>
            </a:extLst>
          </p:cNvPr>
          <p:cNvSpPr>
            <a:spLocks noGrp="1" noChangeArrowheads="1"/>
          </p:cNvSpPr>
          <p:nvPr>
            <p:ph type="sldNum" sz="quarter" idx="5"/>
          </p:nvPr>
        </p:nvSpPr>
        <p:spPr>
          <a:ln/>
        </p:spPr>
        <p:txBody>
          <a:bodyPr/>
          <a:lstStyle/>
          <a:p>
            <a:fld id="{647EF634-AED7-4657-9E70-DD404E8C42B3}" type="slidenum">
              <a:rPr lang="el-GR" altLang="en-US"/>
              <a:pPr/>
              <a:t>12</a:t>
            </a:fld>
            <a:endParaRPr lang="el-GR" altLang="en-US"/>
          </a:p>
        </p:txBody>
      </p:sp>
      <p:sp>
        <p:nvSpPr>
          <p:cNvPr id="1103874" name="Rectangle 2">
            <a:extLst>
              <a:ext uri="{FF2B5EF4-FFF2-40B4-BE49-F238E27FC236}">
                <a16:creationId xmlns:a16="http://schemas.microsoft.com/office/drawing/2014/main" id="{112BCD28-E45E-4034-B1C1-3C905B00E0F6}"/>
              </a:ext>
            </a:extLst>
          </p:cNvPr>
          <p:cNvSpPr>
            <a:spLocks noGrp="1" noRot="1" noChangeAspect="1" noChangeArrowheads="1" noTextEdit="1"/>
          </p:cNvSpPr>
          <p:nvPr>
            <p:ph type="sldImg"/>
          </p:nvPr>
        </p:nvSpPr>
        <p:spPr>
          <a:xfrm>
            <a:off x="392113" y="684213"/>
            <a:ext cx="6075362" cy="3417887"/>
          </a:xfrm>
          <a:ln/>
        </p:spPr>
      </p:sp>
      <p:sp>
        <p:nvSpPr>
          <p:cNvPr id="1103875" name="Rectangle 3">
            <a:extLst>
              <a:ext uri="{FF2B5EF4-FFF2-40B4-BE49-F238E27FC236}">
                <a16:creationId xmlns:a16="http://schemas.microsoft.com/office/drawing/2014/main" id="{D1948FA9-6E2A-4770-9405-78C1E3F57BD1}"/>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486567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A182B33-31FE-4ED4-B737-54F1C431300F}"/>
              </a:ext>
            </a:extLst>
          </p:cNvPr>
          <p:cNvSpPr>
            <a:spLocks noGrp="1" noChangeArrowheads="1"/>
          </p:cNvSpPr>
          <p:nvPr>
            <p:ph type="sldNum" sz="quarter" idx="5"/>
          </p:nvPr>
        </p:nvSpPr>
        <p:spPr>
          <a:ln/>
        </p:spPr>
        <p:txBody>
          <a:bodyPr/>
          <a:lstStyle/>
          <a:p>
            <a:fld id="{AA785367-9851-48D7-A116-0534C42E4F3A}" type="slidenum">
              <a:rPr lang="el-GR" altLang="en-US"/>
              <a:pPr/>
              <a:t>13</a:t>
            </a:fld>
            <a:endParaRPr lang="el-GR" altLang="en-US"/>
          </a:p>
        </p:txBody>
      </p:sp>
      <p:sp>
        <p:nvSpPr>
          <p:cNvPr id="1107970" name="Rectangle 2">
            <a:extLst>
              <a:ext uri="{FF2B5EF4-FFF2-40B4-BE49-F238E27FC236}">
                <a16:creationId xmlns:a16="http://schemas.microsoft.com/office/drawing/2014/main" id="{07D5D6B7-D146-4F51-817F-308E5202807A}"/>
              </a:ext>
            </a:extLst>
          </p:cNvPr>
          <p:cNvSpPr>
            <a:spLocks noGrp="1" noRot="1" noChangeAspect="1" noChangeArrowheads="1" noTextEdit="1"/>
          </p:cNvSpPr>
          <p:nvPr>
            <p:ph type="sldImg"/>
          </p:nvPr>
        </p:nvSpPr>
        <p:spPr>
          <a:xfrm>
            <a:off x="392113" y="684213"/>
            <a:ext cx="6075362" cy="3417887"/>
          </a:xfrm>
          <a:ln/>
        </p:spPr>
      </p:sp>
      <p:sp>
        <p:nvSpPr>
          <p:cNvPr id="1107971" name="Rectangle 3">
            <a:extLst>
              <a:ext uri="{FF2B5EF4-FFF2-40B4-BE49-F238E27FC236}">
                <a16:creationId xmlns:a16="http://schemas.microsoft.com/office/drawing/2014/main" id="{F854B550-1AAA-40ED-9B79-BECDEF051123}"/>
              </a:ext>
            </a:extLst>
          </p:cNvPr>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309250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5CC132-A748-4A1F-82D9-78181DBCBCF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GB"/>
          </a:p>
        </p:txBody>
      </p:sp>
      <p:sp>
        <p:nvSpPr>
          <p:cNvPr id="3" name="Υπότιτλος 2">
            <a:extLst>
              <a:ext uri="{FF2B5EF4-FFF2-40B4-BE49-F238E27FC236}">
                <a16:creationId xmlns:a16="http://schemas.microsoft.com/office/drawing/2014/main" id="{15ACC6B5-0E20-4E57-B025-E5BF247077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GB"/>
          </a:p>
        </p:txBody>
      </p:sp>
      <p:sp>
        <p:nvSpPr>
          <p:cNvPr id="4" name="Θέση ημερομηνίας 3">
            <a:extLst>
              <a:ext uri="{FF2B5EF4-FFF2-40B4-BE49-F238E27FC236}">
                <a16:creationId xmlns:a16="http://schemas.microsoft.com/office/drawing/2014/main" id="{5D73F00B-F4A1-4A9D-9FA6-85EF880D0579}"/>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5" name="Θέση υποσέλιδου 4">
            <a:extLst>
              <a:ext uri="{FF2B5EF4-FFF2-40B4-BE49-F238E27FC236}">
                <a16:creationId xmlns:a16="http://schemas.microsoft.com/office/drawing/2014/main" id="{5DB3E9C7-F401-40C8-A3D7-2C9BA62B9238}"/>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7CAE13F0-D95C-4C4A-B81C-58B8AAC3DF11}"/>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4272503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041B68-AA0E-4471-AE35-AF049F03CB2D}"/>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45E9A566-E8BB-415F-9F24-225AFDC99BE7}"/>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ημερομηνίας 3">
            <a:extLst>
              <a:ext uri="{FF2B5EF4-FFF2-40B4-BE49-F238E27FC236}">
                <a16:creationId xmlns:a16="http://schemas.microsoft.com/office/drawing/2014/main" id="{E08C8DF8-11EE-47D6-BA0A-897F0CE3A22F}"/>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5" name="Θέση υποσέλιδου 4">
            <a:extLst>
              <a:ext uri="{FF2B5EF4-FFF2-40B4-BE49-F238E27FC236}">
                <a16:creationId xmlns:a16="http://schemas.microsoft.com/office/drawing/2014/main" id="{E24EB195-2A0B-4CFC-95B5-3D95EB97DE67}"/>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AC4A52C8-00EC-48B4-B61C-D3BDD2C22AF3}"/>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98378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24979B4-108B-4D4F-99ED-F459A5CBE98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GB"/>
          </a:p>
        </p:txBody>
      </p:sp>
      <p:sp>
        <p:nvSpPr>
          <p:cNvPr id="3" name="Θέση κατακόρυφου κειμένου 2">
            <a:extLst>
              <a:ext uri="{FF2B5EF4-FFF2-40B4-BE49-F238E27FC236}">
                <a16:creationId xmlns:a16="http://schemas.microsoft.com/office/drawing/2014/main" id="{651DAE6B-95A6-42E8-86FF-06E9D162B5C1}"/>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ημερομηνίας 3">
            <a:extLst>
              <a:ext uri="{FF2B5EF4-FFF2-40B4-BE49-F238E27FC236}">
                <a16:creationId xmlns:a16="http://schemas.microsoft.com/office/drawing/2014/main" id="{9D765FDF-AC75-4E6D-AB96-5CDE2EDE05A3}"/>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5" name="Θέση υποσέλιδου 4">
            <a:extLst>
              <a:ext uri="{FF2B5EF4-FFF2-40B4-BE49-F238E27FC236}">
                <a16:creationId xmlns:a16="http://schemas.microsoft.com/office/drawing/2014/main" id="{C47C1A98-119D-4CC3-93C9-D4E4AD5A0CE2}"/>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8603E51D-FB56-4885-A44C-E6FD60C6BB90}"/>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3817784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3BE31F-232C-4C88-B1C5-8439A4EF800D}"/>
              </a:ext>
            </a:extLst>
          </p:cNvPr>
          <p:cNvSpPr>
            <a:spLocks noGrp="1"/>
          </p:cNvSpPr>
          <p:nvPr>
            <p:ph type="title"/>
          </p:nvPr>
        </p:nvSpPr>
        <p:spPr>
          <a:xfrm>
            <a:off x="609600" y="274638"/>
            <a:ext cx="10972800" cy="1143000"/>
          </a:xfrm>
        </p:spPr>
        <p:txBody>
          <a:bodyPr/>
          <a:lstStyle/>
          <a:p>
            <a:r>
              <a:rPr lang="el-GR"/>
              <a:t>Κάντε κλικ για να επεξεργαστείτε τον τίτλο υποδείγματος</a:t>
            </a:r>
            <a:endParaRPr lang="en-GB"/>
          </a:p>
        </p:txBody>
      </p:sp>
      <p:sp>
        <p:nvSpPr>
          <p:cNvPr id="3" name="Θέση πίνακα 2">
            <a:extLst>
              <a:ext uri="{FF2B5EF4-FFF2-40B4-BE49-F238E27FC236}">
                <a16:creationId xmlns:a16="http://schemas.microsoft.com/office/drawing/2014/main" id="{BCC93F18-7AE1-407B-94FC-80C50A4E0A2F}"/>
              </a:ext>
            </a:extLst>
          </p:cNvPr>
          <p:cNvSpPr>
            <a:spLocks noGrp="1"/>
          </p:cNvSpPr>
          <p:nvPr>
            <p:ph type="tbl" idx="1"/>
          </p:nvPr>
        </p:nvSpPr>
        <p:spPr>
          <a:xfrm>
            <a:off x="609600" y="1600201"/>
            <a:ext cx="10972800" cy="4525963"/>
          </a:xfrm>
        </p:spPr>
        <p:txBody>
          <a:bodyPr/>
          <a:lstStyle/>
          <a:p>
            <a:endParaRPr lang="en-GB"/>
          </a:p>
        </p:txBody>
      </p:sp>
      <p:sp>
        <p:nvSpPr>
          <p:cNvPr id="4" name="Θέση ημερομηνίας 3">
            <a:extLst>
              <a:ext uri="{FF2B5EF4-FFF2-40B4-BE49-F238E27FC236}">
                <a16:creationId xmlns:a16="http://schemas.microsoft.com/office/drawing/2014/main" id="{664105CB-4FDA-47BE-8402-3116FFE0A99F}"/>
              </a:ext>
            </a:extLst>
          </p:cNvPr>
          <p:cNvSpPr>
            <a:spLocks noGrp="1"/>
          </p:cNvSpPr>
          <p:nvPr>
            <p:ph type="dt" sz="half" idx="10"/>
          </p:nvPr>
        </p:nvSpPr>
        <p:spPr>
          <a:xfrm>
            <a:off x="609600" y="6251575"/>
            <a:ext cx="2844800" cy="476250"/>
          </a:xfrm>
        </p:spPr>
        <p:txBody>
          <a:bodyPr/>
          <a:lstStyle>
            <a:lvl1pPr>
              <a:defRPr/>
            </a:lvl1pPr>
          </a:lstStyle>
          <a:p>
            <a:endParaRPr lang="en-US" altLang="en-US"/>
          </a:p>
        </p:txBody>
      </p:sp>
      <p:sp>
        <p:nvSpPr>
          <p:cNvPr id="5" name="Θέση αριθμού διαφάνειας 4">
            <a:extLst>
              <a:ext uri="{FF2B5EF4-FFF2-40B4-BE49-F238E27FC236}">
                <a16:creationId xmlns:a16="http://schemas.microsoft.com/office/drawing/2014/main" id="{73918BC6-857D-49FB-BB9A-6758924D5E47}"/>
              </a:ext>
            </a:extLst>
          </p:cNvPr>
          <p:cNvSpPr>
            <a:spLocks noGrp="1"/>
          </p:cNvSpPr>
          <p:nvPr>
            <p:ph type="sldNum" sz="quarter" idx="11"/>
          </p:nvPr>
        </p:nvSpPr>
        <p:spPr>
          <a:xfrm>
            <a:off x="8737600" y="6248400"/>
            <a:ext cx="2844800" cy="476250"/>
          </a:xfrm>
        </p:spPr>
        <p:txBody>
          <a:bodyPr/>
          <a:lstStyle>
            <a:lvl1pPr>
              <a:defRPr/>
            </a:lvl1pPr>
          </a:lstStyle>
          <a:p>
            <a:fld id="{12A183FB-7750-4632-9F4E-A5CB40FBFDB7}" type="slidenum">
              <a:rPr lang="en-US" altLang="en-US"/>
              <a:pPr/>
              <a:t>‹#›</a:t>
            </a:fld>
            <a:endParaRPr lang="en-US" altLang="en-US"/>
          </a:p>
        </p:txBody>
      </p:sp>
      <p:sp>
        <p:nvSpPr>
          <p:cNvPr id="6" name="Θέση υποσέλιδου 5">
            <a:extLst>
              <a:ext uri="{FF2B5EF4-FFF2-40B4-BE49-F238E27FC236}">
                <a16:creationId xmlns:a16="http://schemas.microsoft.com/office/drawing/2014/main" id="{BA76676E-EECA-43A4-A6F9-D13E9021370D}"/>
              </a:ext>
            </a:extLst>
          </p:cNvPr>
          <p:cNvSpPr>
            <a:spLocks noGrp="1"/>
          </p:cNvSpPr>
          <p:nvPr>
            <p:ph type="ftr" sz="quarter" idx="12"/>
          </p:nvPr>
        </p:nvSpPr>
        <p:spPr>
          <a:xfrm>
            <a:off x="4165600" y="6248400"/>
            <a:ext cx="3860800" cy="476250"/>
          </a:xfrm>
        </p:spPr>
        <p:txBody>
          <a:bodyPr/>
          <a:lstStyle>
            <a:lvl1pPr>
              <a:defRPr/>
            </a:lvl1pPr>
          </a:lstStyle>
          <a:p>
            <a:endParaRPr lang="en-US" altLang="en-US"/>
          </a:p>
        </p:txBody>
      </p:sp>
    </p:spTree>
    <p:extLst>
      <p:ext uri="{BB962C8B-B14F-4D97-AF65-F5344CB8AC3E}">
        <p14:creationId xmlns:p14="http://schemas.microsoft.com/office/powerpoint/2010/main" val="63715072"/>
      </p:ext>
    </p:extLst>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42924E-5E67-4898-A862-30E39DE61960}"/>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40B5A0BA-DAC5-4E10-B61C-931D5D4C0548}"/>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ημερομηνίας 3">
            <a:extLst>
              <a:ext uri="{FF2B5EF4-FFF2-40B4-BE49-F238E27FC236}">
                <a16:creationId xmlns:a16="http://schemas.microsoft.com/office/drawing/2014/main" id="{02A8FEC4-C2EA-44ED-B20F-BE1AC7756141}"/>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5" name="Θέση υποσέλιδου 4">
            <a:extLst>
              <a:ext uri="{FF2B5EF4-FFF2-40B4-BE49-F238E27FC236}">
                <a16:creationId xmlns:a16="http://schemas.microsoft.com/office/drawing/2014/main" id="{8BBA168D-800F-4D80-B4AB-484E395CD613}"/>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12ED36E7-D5F7-46A8-97DB-0F84E9BE4F34}"/>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3598349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17247D-6652-483F-B552-54C160C75C1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966E0C7A-897F-4299-BFE0-FBBE14EC0F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490A44D5-DD52-4C64-A4F1-732BC50349B4}"/>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5" name="Θέση υποσέλιδου 4">
            <a:extLst>
              <a:ext uri="{FF2B5EF4-FFF2-40B4-BE49-F238E27FC236}">
                <a16:creationId xmlns:a16="http://schemas.microsoft.com/office/drawing/2014/main" id="{BCEFA908-1012-41A8-A8C6-37E958436D33}"/>
              </a:ext>
            </a:extLst>
          </p:cNvPr>
          <p:cNvSpPr>
            <a:spLocks noGrp="1"/>
          </p:cNvSpPr>
          <p:nvPr>
            <p:ph type="ftr" sz="quarter" idx="11"/>
          </p:nvPr>
        </p:nvSpPr>
        <p:spPr/>
        <p:txBody>
          <a:bodyPr/>
          <a:lstStyle/>
          <a:p>
            <a:endParaRPr lang="en-GB"/>
          </a:p>
        </p:txBody>
      </p:sp>
      <p:sp>
        <p:nvSpPr>
          <p:cNvPr id="6" name="Θέση αριθμού διαφάνειας 5">
            <a:extLst>
              <a:ext uri="{FF2B5EF4-FFF2-40B4-BE49-F238E27FC236}">
                <a16:creationId xmlns:a16="http://schemas.microsoft.com/office/drawing/2014/main" id="{A229FBD3-9032-4046-BB50-4761B6D12774}"/>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198405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1B88C9-F828-419E-A5B1-855302C29181}"/>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6829BEC7-6036-4E9F-82EF-43C41259F04F}"/>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περιεχομένου 3">
            <a:extLst>
              <a:ext uri="{FF2B5EF4-FFF2-40B4-BE49-F238E27FC236}">
                <a16:creationId xmlns:a16="http://schemas.microsoft.com/office/drawing/2014/main" id="{EA87223B-3D6F-46B7-AFD7-73CED7DC6B3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5" name="Θέση ημερομηνίας 4">
            <a:extLst>
              <a:ext uri="{FF2B5EF4-FFF2-40B4-BE49-F238E27FC236}">
                <a16:creationId xmlns:a16="http://schemas.microsoft.com/office/drawing/2014/main" id="{E8ACEA08-A063-48A9-BB0F-119FE0CA5627}"/>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6" name="Θέση υποσέλιδου 5">
            <a:extLst>
              <a:ext uri="{FF2B5EF4-FFF2-40B4-BE49-F238E27FC236}">
                <a16:creationId xmlns:a16="http://schemas.microsoft.com/office/drawing/2014/main" id="{072B3EB9-7E53-4A77-8F5B-F101E7DC0F97}"/>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DEBD80FB-19E1-4BB8-9E8F-CD79319025C3}"/>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2341712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47C3E9-BDBD-4C9E-8F75-9F39703112E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994F4CB8-C26F-4D54-B596-0E2F5FB15A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2EE9F747-CFFF-40F8-BD6E-0A5B56373DAE}"/>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5" name="Θέση κειμένου 4">
            <a:extLst>
              <a:ext uri="{FF2B5EF4-FFF2-40B4-BE49-F238E27FC236}">
                <a16:creationId xmlns:a16="http://schemas.microsoft.com/office/drawing/2014/main" id="{BDFFF29F-63D8-4600-8A4D-71F59F48B4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FBD67BA2-B93C-4C3F-81C1-62DE477E6D29}"/>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7" name="Θέση ημερομηνίας 6">
            <a:extLst>
              <a:ext uri="{FF2B5EF4-FFF2-40B4-BE49-F238E27FC236}">
                <a16:creationId xmlns:a16="http://schemas.microsoft.com/office/drawing/2014/main" id="{4525470D-F0DF-4CCA-9855-86A1F2BD2EBB}"/>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8" name="Θέση υποσέλιδου 7">
            <a:extLst>
              <a:ext uri="{FF2B5EF4-FFF2-40B4-BE49-F238E27FC236}">
                <a16:creationId xmlns:a16="http://schemas.microsoft.com/office/drawing/2014/main" id="{00A7FA48-2272-4CCA-9548-8A44406291E4}"/>
              </a:ext>
            </a:extLst>
          </p:cNvPr>
          <p:cNvSpPr>
            <a:spLocks noGrp="1"/>
          </p:cNvSpPr>
          <p:nvPr>
            <p:ph type="ftr" sz="quarter" idx="11"/>
          </p:nvPr>
        </p:nvSpPr>
        <p:spPr/>
        <p:txBody>
          <a:bodyPr/>
          <a:lstStyle/>
          <a:p>
            <a:endParaRPr lang="en-GB"/>
          </a:p>
        </p:txBody>
      </p:sp>
      <p:sp>
        <p:nvSpPr>
          <p:cNvPr id="9" name="Θέση αριθμού διαφάνειας 8">
            <a:extLst>
              <a:ext uri="{FF2B5EF4-FFF2-40B4-BE49-F238E27FC236}">
                <a16:creationId xmlns:a16="http://schemas.microsoft.com/office/drawing/2014/main" id="{1776C2A6-5BD2-4AA9-B3E6-D257CA76616A}"/>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3107092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04A5A0-0DD3-48FF-9E3F-748D9BEF8792}"/>
              </a:ext>
            </a:extLst>
          </p:cNvPr>
          <p:cNvSpPr>
            <a:spLocks noGrp="1"/>
          </p:cNvSpPr>
          <p:nvPr>
            <p:ph type="title"/>
          </p:nvPr>
        </p:nvSpPr>
        <p:spPr/>
        <p:txBody>
          <a:bodyPr/>
          <a:lstStyle/>
          <a:p>
            <a:r>
              <a:rPr lang="el-GR"/>
              <a:t>Κάντε κλικ για να επεξεργαστείτε τον τίτλο υποδείγματος</a:t>
            </a:r>
            <a:endParaRPr lang="en-GB"/>
          </a:p>
        </p:txBody>
      </p:sp>
      <p:sp>
        <p:nvSpPr>
          <p:cNvPr id="3" name="Θέση ημερομηνίας 2">
            <a:extLst>
              <a:ext uri="{FF2B5EF4-FFF2-40B4-BE49-F238E27FC236}">
                <a16:creationId xmlns:a16="http://schemas.microsoft.com/office/drawing/2014/main" id="{1961087E-66D7-4A98-BFDE-74B1C58C09AB}"/>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4" name="Θέση υποσέλιδου 3">
            <a:extLst>
              <a:ext uri="{FF2B5EF4-FFF2-40B4-BE49-F238E27FC236}">
                <a16:creationId xmlns:a16="http://schemas.microsoft.com/office/drawing/2014/main" id="{415D793A-E9DC-4624-A1D4-4E996999EFC9}"/>
              </a:ext>
            </a:extLst>
          </p:cNvPr>
          <p:cNvSpPr>
            <a:spLocks noGrp="1"/>
          </p:cNvSpPr>
          <p:nvPr>
            <p:ph type="ftr" sz="quarter" idx="11"/>
          </p:nvPr>
        </p:nvSpPr>
        <p:spPr/>
        <p:txBody>
          <a:bodyPr/>
          <a:lstStyle/>
          <a:p>
            <a:endParaRPr lang="en-GB"/>
          </a:p>
        </p:txBody>
      </p:sp>
      <p:sp>
        <p:nvSpPr>
          <p:cNvPr id="5" name="Θέση αριθμού διαφάνειας 4">
            <a:extLst>
              <a:ext uri="{FF2B5EF4-FFF2-40B4-BE49-F238E27FC236}">
                <a16:creationId xmlns:a16="http://schemas.microsoft.com/office/drawing/2014/main" id="{9AE37AB5-CE7D-4761-8FDA-B014AE917A42}"/>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2152901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42F96AD-D02B-415A-8F95-ED31CF27C7E5}"/>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3" name="Θέση υποσέλιδου 2">
            <a:extLst>
              <a:ext uri="{FF2B5EF4-FFF2-40B4-BE49-F238E27FC236}">
                <a16:creationId xmlns:a16="http://schemas.microsoft.com/office/drawing/2014/main" id="{5F2BFDFE-D616-4E74-800A-E048D7F3CAE7}"/>
              </a:ext>
            </a:extLst>
          </p:cNvPr>
          <p:cNvSpPr>
            <a:spLocks noGrp="1"/>
          </p:cNvSpPr>
          <p:nvPr>
            <p:ph type="ftr" sz="quarter" idx="11"/>
          </p:nvPr>
        </p:nvSpPr>
        <p:spPr/>
        <p:txBody>
          <a:bodyPr/>
          <a:lstStyle/>
          <a:p>
            <a:endParaRPr lang="en-GB"/>
          </a:p>
        </p:txBody>
      </p:sp>
      <p:sp>
        <p:nvSpPr>
          <p:cNvPr id="4" name="Θέση αριθμού διαφάνειας 3">
            <a:extLst>
              <a:ext uri="{FF2B5EF4-FFF2-40B4-BE49-F238E27FC236}">
                <a16:creationId xmlns:a16="http://schemas.microsoft.com/office/drawing/2014/main" id="{66123C4E-46F0-41E9-BC17-549AE66B7444}"/>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511336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4472E9-9BEA-44BE-913A-FFE4BD8CA85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περιεχομένου 2">
            <a:extLst>
              <a:ext uri="{FF2B5EF4-FFF2-40B4-BE49-F238E27FC236}">
                <a16:creationId xmlns:a16="http://schemas.microsoft.com/office/drawing/2014/main" id="{8858459A-0619-4041-A664-30A8B37678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κειμένου 3">
            <a:extLst>
              <a:ext uri="{FF2B5EF4-FFF2-40B4-BE49-F238E27FC236}">
                <a16:creationId xmlns:a16="http://schemas.microsoft.com/office/drawing/2014/main" id="{802BEA75-B205-4503-9F16-02542AF7C3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49545F60-DC2C-419B-A81E-03ACCAA68A27}"/>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6" name="Θέση υποσέλιδου 5">
            <a:extLst>
              <a:ext uri="{FF2B5EF4-FFF2-40B4-BE49-F238E27FC236}">
                <a16:creationId xmlns:a16="http://schemas.microsoft.com/office/drawing/2014/main" id="{6E6D50C0-290E-4988-A1E7-6F1D8F44466E}"/>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A3067B97-A368-45C4-BE92-58A3205A77A4}"/>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1290208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03DD16-DB00-4E07-BA2A-4F51A8E1688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GB"/>
          </a:p>
        </p:txBody>
      </p:sp>
      <p:sp>
        <p:nvSpPr>
          <p:cNvPr id="3" name="Θέση εικόνας 2">
            <a:extLst>
              <a:ext uri="{FF2B5EF4-FFF2-40B4-BE49-F238E27FC236}">
                <a16:creationId xmlns:a16="http://schemas.microsoft.com/office/drawing/2014/main" id="{61872C5F-FE66-4D89-A394-298F9CE2B5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Θέση κειμένου 3">
            <a:extLst>
              <a:ext uri="{FF2B5EF4-FFF2-40B4-BE49-F238E27FC236}">
                <a16:creationId xmlns:a16="http://schemas.microsoft.com/office/drawing/2014/main" id="{02498377-8CA4-4BEE-B36F-92EFCC00A7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B55A6341-A467-43F4-B583-254817108B5C}"/>
              </a:ext>
            </a:extLst>
          </p:cNvPr>
          <p:cNvSpPr>
            <a:spLocks noGrp="1"/>
          </p:cNvSpPr>
          <p:nvPr>
            <p:ph type="dt" sz="half" idx="10"/>
          </p:nvPr>
        </p:nvSpPr>
        <p:spPr/>
        <p:txBody>
          <a:bodyPr/>
          <a:lstStyle/>
          <a:p>
            <a:fld id="{B8686987-163A-4B3A-9A03-EE75856592F5}" type="datetimeFigureOut">
              <a:rPr lang="en-GB" smtClean="0"/>
              <a:t>02/09/2024</a:t>
            </a:fld>
            <a:endParaRPr lang="en-GB"/>
          </a:p>
        </p:txBody>
      </p:sp>
      <p:sp>
        <p:nvSpPr>
          <p:cNvPr id="6" name="Θέση υποσέλιδου 5">
            <a:extLst>
              <a:ext uri="{FF2B5EF4-FFF2-40B4-BE49-F238E27FC236}">
                <a16:creationId xmlns:a16="http://schemas.microsoft.com/office/drawing/2014/main" id="{C8DF7CA6-DCFC-410B-B332-B337BCCC2B14}"/>
              </a:ext>
            </a:extLst>
          </p:cNvPr>
          <p:cNvSpPr>
            <a:spLocks noGrp="1"/>
          </p:cNvSpPr>
          <p:nvPr>
            <p:ph type="ftr" sz="quarter" idx="11"/>
          </p:nvPr>
        </p:nvSpPr>
        <p:spPr/>
        <p:txBody>
          <a:bodyPr/>
          <a:lstStyle/>
          <a:p>
            <a:endParaRPr lang="en-GB"/>
          </a:p>
        </p:txBody>
      </p:sp>
      <p:sp>
        <p:nvSpPr>
          <p:cNvPr id="7" name="Θέση αριθμού διαφάνειας 6">
            <a:extLst>
              <a:ext uri="{FF2B5EF4-FFF2-40B4-BE49-F238E27FC236}">
                <a16:creationId xmlns:a16="http://schemas.microsoft.com/office/drawing/2014/main" id="{08798E2B-F3C5-4EA9-B2D6-A74377743C6C}"/>
              </a:ext>
            </a:extLst>
          </p:cNvPr>
          <p:cNvSpPr>
            <a:spLocks noGrp="1"/>
          </p:cNvSpPr>
          <p:nvPr>
            <p:ph type="sldNum" sz="quarter" idx="12"/>
          </p:nvPr>
        </p:nvSpPr>
        <p:spPr/>
        <p:txBody>
          <a:bodyPr/>
          <a:lstStyle/>
          <a:p>
            <a:fld id="{B06BD825-4414-4762-97A9-B406DE4039CA}" type="slidenum">
              <a:rPr lang="en-GB" smtClean="0"/>
              <a:t>‹#›</a:t>
            </a:fld>
            <a:endParaRPr lang="en-GB"/>
          </a:p>
        </p:txBody>
      </p:sp>
    </p:spTree>
    <p:extLst>
      <p:ext uri="{BB962C8B-B14F-4D97-AF65-F5344CB8AC3E}">
        <p14:creationId xmlns:p14="http://schemas.microsoft.com/office/powerpoint/2010/main" val="3717310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AA45222-5C4A-43EB-96D3-AA6285169F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GB"/>
          </a:p>
        </p:txBody>
      </p:sp>
      <p:sp>
        <p:nvSpPr>
          <p:cNvPr id="3" name="Θέση κειμένου 2">
            <a:extLst>
              <a:ext uri="{FF2B5EF4-FFF2-40B4-BE49-F238E27FC236}">
                <a16:creationId xmlns:a16="http://schemas.microsoft.com/office/drawing/2014/main" id="{4BA307CF-70E6-4822-A605-0024D65DBE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a:p>
        </p:txBody>
      </p:sp>
      <p:sp>
        <p:nvSpPr>
          <p:cNvPr id="4" name="Θέση ημερομηνίας 3">
            <a:extLst>
              <a:ext uri="{FF2B5EF4-FFF2-40B4-BE49-F238E27FC236}">
                <a16:creationId xmlns:a16="http://schemas.microsoft.com/office/drawing/2014/main" id="{E21E39E5-7448-4703-8796-9C98C2DF34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86987-163A-4B3A-9A03-EE75856592F5}" type="datetimeFigureOut">
              <a:rPr lang="en-GB" smtClean="0"/>
              <a:t>02/09/2024</a:t>
            </a:fld>
            <a:endParaRPr lang="en-GB"/>
          </a:p>
        </p:txBody>
      </p:sp>
      <p:sp>
        <p:nvSpPr>
          <p:cNvPr id="5" name="Θέση υποσέλιδου 4">
            <a:extLst>
              <a:ext uri="{FF2B5EF4-FFF2-40B4-BE49-F238E27FC236}">
                <a16:creationId xmlns:a16="http://schemas.microsoft.com/office/drawing/2014/main" id="{CE5F1F77-9678-4DED-A25D-A80EF10F8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Θέση αριθμού διαφάνειας 5">
            <a:extLst>
              <a:ext uri="{FF2B5EF4-FFF2-40B4-BE49-F238E27FC236}">
                <a16:creationId xmlns:a16="http://schemas.microsoft.com/office/drawing/2014/main" id="{C05CFE69-6ADE-4C97-A3DB-9495B10947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BD825-4414-4762-97A9-B406DE4039CA}" type="slidenum">
              <a:rPr lang="en-GB" smtClean="0"/>
              <a:t>‹#›</a:t>
            </a:fld>
            <a:endParaRPr lang="en-GB"/>
          </a:p>
        </p:txBody>
      </p:sp>
    </p:spTree>
    <p:extLst>
      <p:ext uri="{BB962C8B-B14F-4D97-AF65-F5344CB8AC3E}">
        <p14:creationId xmlns:p14="http://schemas.microsoft.com/office/powerpoint/2010/main" val="1066979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11.emf"/><Relationship Id="rId7" Type="http://schemas.openxmlformats.org/officeDocument/2006/relationships/hyperlink" Target="https://en.wikipedia.org/wiki/Suffi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en.wikipedia.org/wiki/.com" TargetMode="External"/><Relationship Id="rId5" Type="http://schemas.openxmlformats.org/officeDocument/2006/relationships/hyperlink" Target="https://en.wikipedia.org/wiki/Internet-related_prefixes" TargetMode="External"/><Relationship Id="rId4" Type="http://schemas.openxmlformats.org/officeDocument/2006/relationships/hyperlink" Target="https://en.wikipedia.org/wiki/Dot-com_company"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D38412-CD0F-4714-981C-308089D4E1C8}"/>
              </a:ext>
            </a:extLst>
          </p:cNvPr>
          <p:cNvSpPr>
            <a:spLocks noGrp="1"/>
          </p:cNvSpPr>
          <p:nvPr>
            <p:ph type="ctrTitle"/>
          </p:nvPr>
        </p:nvSpPr>
        <p:spPr/>
        <p:txBody>
          <a:bodyPr/>
          <a:lstStyle/>
          <a:p>
            <a:r>
              <a:rPr lang="en-US" b="1" dirty="0"/>
              <a:t>Efficient Capital Markets</a:t>
            </a:r>
            <a:br>
              <a:rPr lang="el-GR" dirty="0"/>
            </a:br>
            <a:r>
              <a:rPr lang="en-US" dirty="0"/>
              <a:t> </a:t>
            </a:r>
            <a:endParaRPr lang="en-GB" dirty="0"/>
          </a:p>
        </p:txBody>
      </p:sp>
    </p:spTree>
    <p:extLst>
      <p:ext uri="{BB962C8B-B14F-4D97-AF65-F5344CB8AC3E}">
        <p14:creationId xmlns:p14="http://schemas.microsoft.com/office/powerpoint/2010/main" val="706095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2103D8-B2A5-4D74-BBC3-DA212B6A2E99}"/>
              </a:ext>
            </a:extLst>
          </p:cNvPr>
          <p:cNvSpPr>
            <a:spLocks noGrp="1"/>
          </p:cNvSpPr>
          <p:nvPr>
            <p:ph type="title"/>
          </p:nvPr>
        </p:nvSpPr>
        <p:spPr>
          <a:xfrm>
            <a:off x="838200" y="365126"/>
            <a:ext cx="10515600" cy="931830"/>
          </a:xfrm>
        </p:spPr>
        <p:txBody>
          <a:bodyPr>
            <a:normAutofit/>
          </a:bodyPr>
          <a:lstStyle/>
          <a:p>
            <a:r>
              <a:rPr lang="en-GB" sz="3600" b="1" dirty="0"/>
              <a:t>Announcement Effects, an example</a:t>
            </a:r>
          </a:p>
        </p:txBody>
      </p:sp>
      <p:pic>
        <p:nvPicPr>
          <p:cNvPr id="4" name="Picture 1">
            <a:extLst>
              <a:ext uri="{FF2B5EF4-FFF2-40B4-BE49-F238E27FC236}">
                <a16:creationId xmlns:a16="http://schemas.microsoft.com/office/drawing/2014/main" id="{3C86691B-8FEA-4F45-9081-FA36DE432C5A}"/>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5461" y="1476462"/>
            <a:ext cx="9721983" cy="5016412"/>
          </a:xfrm>
          <a:prstGeom prst="rect">
            <a:avLst/>
          </a:prstGeom>
          <a:noFill/>
          <a:ln>
            <a:noFill/>
          </a:ln>
        </p:spPr>
      </p:pic>
    </p:spTree>
    <p:extLst>
      <p:ext uri="{BB962C8B-B14F-4D97-AF65-F5344CB8AC3E}">
        <p14:creationId xmlns:p14="http://schemas.microsoft.com/office/powerpoint/2010/main" val="1010537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6D933172-DEAF-4B63-A5A7-EAB9EFABB1BE}"/>
              </a:ext>
            </a:extLst>
          </p:cNvPr>
          <p:cNvSpPr>
            <a:spLocks noGrp="1" noChangeArrowheads="1"/>
          </p:cNvSpPr>
          <p:nvPr>
            <p:ph type="body" idx="1"/>
          </p:nvPr>
        </p:nvSpPr>
        <p:spPr>
          <a:xfrm>
            <a:off x="838200" y="1308683"/>
            <a:ext cx="10515600" cy="5168317"/>
          </a:xfrm>
        </p:spPr>
        <p:txBody>
          <a:bodyPr>
            <a:normAutofit/>
          </a:bodyPr>
          <a:lstStyle/>
          <a:p>
            <a:pPr algn="just">
              <a:lnSpc>
                <a:spcPct val="80000"/>
              </a:lnSpc>
            </a:pPr>
            <a:r>
              <a:rPr lang="en-US" altLang="en-US" sz="2200" dirty="0"/>
              <a:t>What </a:t>
            </a:r>
            <a:r>
              <a:rPr lang="en-US" altLang="en-US" sz="2200" b="1" dirty="0">
                <a:solidFill>
                  <a:srgbClr val="FF0000"/>
                </a:solidFill>
              </a:rPr>
              <a:t>changes</a:t>
            </a:r>
            <a:r>
              <a:rPr lang="en-US" altLang="en-US" sz="2200" dirty="0"/>
              <a:t> the fair price in an efficient market?</a:t>
            </a:r>
          </a:p>
          <a:p>
            <a:pPr algn="just">
              <a:lnSpc>
                <a:spcPct val="80000"/>
              </a:lnSpc>
            </a:pPr>
            <a:endParaRPr lang="en-US" altLang="en-US" sz="2200" dirty="0"/>
          </a:p>
          <a:p>
            <a:pPr algn="just">
              <a:lnSpc>
                <a:spcPct val="80000"/>
              </a:lnSpc>
            </a:pPr>
            <a:r>
              <a:rPr lang="en-US" altLang="en-US" sz="2200" dirty="0"/>
              <a:t>Today’s stock price change (i.e. stock return) should come from the arrival of today’s unexpected </a:t>
            </a:r>
            <a:r>
              <a:rPr lang="en-US" altLang="en-US" sz="2200" b="1" dirty="0">
                <a:solidFill>
                  <a:srgbClr val="FF0000"/>
                </a:solidFill>
              </a:rPr>
              <a:t>new information</a:t>
            </a:r>
          </a:p>
          <a:p>
            <a:pPr algn="just">
              <a:lnSpc>
                <a:spcPct val="80000"/>
              </a:lnSpc>
            </a:pPr>
            <a:endParaRPr lang="el-GR" altLang="en-US" sz="2200" dirty="0"/>
          </a:p>
          <a:p>
            <a:pPr algn="just">
              <a:lnSpc>
                <a:spcPct val="80000"/>
              </a:lnSpc>
            </a:pPr>
            <a:r>
              <a:rPr lang="en-US" altLang="en-US" sz="2200" dirty="0"/>
              <a:t>Since today’s </a:t>
            </a:r>
            <a:r>
              <a:rPr lang="en-US" altLang="en-US" sz="2200" b="1" dirty="0"/>
              <a:t>unexpected</a:t>
            </a:r>
            <a:r>
              <a:rPr lang="en-US" altLang="en-US" sz="2200" dirty="0"/>
              <a:t> new information arrives </a:t>
            </a:r>
            <a:r>
              <a:rPr lang="en-US" altLang="en-US" sz="2200" b="1" dirty="0"/>
              <a:t>randomly</a:t>
            </a:r>
            <a:r>
              <a:rPr lang="en-US" altLang="en-US" sz="2200" dirty="0"/>
              <a:t> in the market </a:t>
            </a:r>
          </a:p>
          <a:p>
            <a:pPr algn="just">
              <a:lnSpc>
                <a:spcPct val="80000"/>
              </a:lnSpc>
            </a:pPr>
            <a:endParaRPr lang="en-US" altLang="en-US" sz="2200" dirty="0"/>
          </a:p>
          <a:p>
            <a:pPr algn="just">
              <a:lnSpc>
                <a:spcPct val="80000"/>
              </a:lnSpc>
            </a:pPr>
            <a:r>
              <a:rPr lang="en-US" altLang="en-US" sz="2200" dirty="0"/>
              <a:t>Today’s stock price change (i.e. stock return) should be random and unpredictable (returns: random variables)</a:t>
            </a:r>
          </a:p>
          <a:p>
            <a:pPr algn="just">
              <a:lnSpc>
                <a:spcPct val="80000"/>
              </a:lnSpc>
            </a:pPr>
            <a:endParaRPr lang="en-US" altLang="en-US" sz="2200" dirty="0"/>
          </a:p>
          <a:p>
            <a:pPr algn="just">
              <a:lnSpc>
                <a:spcPct val="80000"/>
              </a:lnSpc>
            </a:pPr>
            <a:r>
              <a:rPr lang="en-US" altLang="en-US" sz="2200" dirty="0"/>
              <a:t>No investor should be able to use historical or already published info to achieve abnormal returns</a:t>
            </a:r>
            <a:endParaRPr lang="el-GR" altLang="en-US" sz="2200" dirty="0"/>
          </a:p>
        </p:txBody>
      </p:sp>
      <p:sp>
        <p:nvSpPr>
          <p:cNvPr id="5" name="Rectangle 2">
            <a:extLst>
              <a:ext uri="{FF2B5EF4-FFF2-40B4-BE49-F238E27FC236}">
                <a16:creationId xmlns:a16="http://schemas.microsoft.com/office/drawing/2014/main" id="{99288AA1-0FAD-4F1D-BE7A-C154EC560F18}"/>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3952647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851" name="Rectangle 3">
            <a:extLst>
              <a:ext uri="{FF2B5EF4-FFF2-40B4-BE49-F238E27FC236}">
                <a16:creationId xmlns:a16="http://schemas.microsoft.com/office/drawing/2014/main" id="{9937EB05-7B4B-476E-A2F3-3483F33A07CC}"/>
              </a:ext>
            </a:extLst>
          </p:cNvPr>
          <p:cNvSpPr>
            <a:spLocks noGrp="1" noChangeArrowheads="1"/>
          </p:cNvSpPr>
          <p:nvPr>
            <p:ph type="body" idx="1"/>
          </p:nvPr>
        </p:nvSpPr>
        <p:spPr>
          <a:xfrm>
            <a:off x="838200" y="1283517"/>
            <a:ext cx="10515599" cy="4842648"/>
          </a:xfrm>
        </p:spPr>
        <p:txBody>
          <a:bodyPr>
            <a:normAutofit fontScale="92500" lnSpcReduction="20000"/>
          </a:bodyPr>
          <a:lstStyle/>
          <a:p>
            <a:pPr algn="just"/>
            <a:r>
              <a:rPr lang="en-US" altLang="en-US" sz="2400" b="1" dirty="0"/>
              <a:t>The role of </a:t>
            </a:r>
            <a:r>
              <a:rPr lang="en-US" altLang="en-US" sz="2400" b="1" i="1" dirty="0"/>
              <a:t>Arbitrage</a:t>
            </a:r>
            <a:r>
              <a:rPr lang="el-GR" altLang="en-US" sz="2400" b="1" dirty="0"/>
              <a:t> </a:t>
            </a:r>
          </a:p>
          <a:p>
            <a:pPr algn="just"/>
            <a:endParaRPr lang="en-US" altLang="en-US" sz="2400" dirty="0"/>
          </a:p>
          <a:p>
            <a:pPr algn="just"/>
            <a:r>
              <a:rPr lang="en-US" altLang="en-US" sz="2400" dirty="0"/>
              <a:t>Investors are rational and try to maximize utility </a:t>
            </a:r>
            <a:endParaRPr lang="el-GR" altLang="en-US" sz="2400" dirty="0"/>
          </a:p>
          <a:p>
            <a:pPr algn="just"/>
            <a:endParaRPr lang="el-GR" altLang="en-US" sz="2400" dirty="0"/>
          </a:p>
          <a:p>
            <a:pPr algn="just"/>
            <a:r>
              <a:rPr lang="en-US" altLang="en-US" sz="2400" dirty="0"/>
              <a:t>However, even if some investors are </a:t>
            </a:r>
            <a:r>
              <a:rPr lang="en-US" altLang="en-US" sz="2400" dirty="0">
                <a:solidFill>
                  <a:srgbClr val="FF0000"/>
                </a:solidFill>
              </a:rPr>
              <a:t>not rational, </a:t>
            </a:r>
            <a:r>
              <a:rPr lang="en-US" altLang="en-US" sz="2400" dirty="0"/>
              <a:t>if their investments </a:t>
            </a:r>
            <a:r>
              <a:rPr lang="en-US" altLang="en-US" sz="2400" dirty="0">
                <a:solidFill>
                  <a:srgbClr val="FF0000"/>
                </a:solidFill>
              </a:rPr>
              <a:t>are random </a:t>
            </a:r>
            <a:r>
              <a:rPr lang="en-US" altLang="en-US" sz="2400" dirty="0"/>
              <a:t>(uncorrelated) </a:t>
            </a:r>
            <a:r>
              <a:rPr lang="en-US" altLang="en-US" sz="2400" b="1" dirty="0"/>
              <a:t>and</a:t>
            </a:r>
            <a:r>
              <a:rPr lang="en-US" altLang="en-US" sz="2400" dirty="0"/>
              <a:t> there is a </a:t>
            </a:r>
            <a:r>
              <a:rPr lang="en-US" altLang="en-US" sz="2400" dirty="0">
                <a:solidFill>
                  <a:srgbClr val="FF0000"/>
                </a:solidFill>
              </a:rPr>
              <a:t>large number </a:t>
            </a:r>
            <a:r>
              <a:rPr lang="en-US" altLang="en-US" sz="2400" dirty="0"/>
              <a:t>of such investors </a:t>
            </a:r>
          </a:p>
          <a:p>
            <a:pPr algn="just"/>
            <a:endParaRPr lang="en-US" altLang="en-US" sz="2400" dirty="0"/>
          </a:p>
          <a:p>
            <a:pPr algn="just">
              <a:buFont typeface="Wingdings" panose="05000000000000000000" pitchFamily="2" charset="2"/>
              <a:buNone/>
            </a:pPr>
            <a:r>
              <a:rPr lang="en-US" altLang="en-US" sz="2400" dirty="0">
                <a:ea typeface="Arial Unicode MS" pitchFamily="34" charset="-128"/>
              </a:rPr>
              <a:t>	</a:t>
            </a:r>
            <a:r>
              <a:rPr lang="el-GR" altLang="en-US" sz="2400" dirty="0">
                <a:ea typeface="Arial Unicode MS" pitchFamily="34" charset="-128"/>
              </a:rPr>
              <a:t>→</a:t>
            </a:r>
            <a:r>
              <a:rPr lang="el-GR" altLang="en-US" sz="2400" dirty="0"/>
              <a:t>	</a:t>
            </a:r>
            <a:r>
              <a:rPr lang="en-US" altLang="en-US" sz="2400" dirty="0"/>
              <a:t>their investments will </a:t>
            </a:r>
            <a:r>
              <a:rPr lang="en-US" altLang="en-US" sz="2400" b="1" dirty="0">
                <a:solidFill>
                  <a:srgbClr val="FF0000"/>
                </a:solidFill>
              </a:rPr>
              <a:t>cancel each other out </a:t>
            </a:r>
            <a:r>
              <a:rPr lang="en-US" altLang="en-US" sz="2400" dirty="0"/>
              <a:t>and will not affect efficient prices </a:t>
            </a:r>
          </a:p>
          <a:p>
            <a:pPr algn="just"/>
            <a:endParaRPr lang="en-US" altLang="en-US" sz="2400" dirty="0"/>
          </a:p>
          <a:p>
            <a:pPr algn="just"/>
            <a:r>
              <a:rPr lang="en-US" altLang="en-US" sz="2400" dirty="0"/>
              <a:t>Furthermore, even if some investors are </a:t>
            </a:r>
            <a:r>
              <a:rPr lang="en-US" altLang="en-US" sz="2400" dirty="0">
                <a:solidFill>
                  <a:srgbClr val="FF0000"/>
                </a:solidFill>
              </a:rPr>
              <a:t>not rational </a:t>
            </a:r>
            <a:r>
              <a:rPr lang="en-US" altLang="en-US" sz="2400" dirty="0"/>
              <a:t>if their investments </a:t>
            </a:r>
            <a:r>
              <a:rPr lang="en-US" altLang="en-US" sz="2400" dirty="0">
                <a:solidFill>
                  <a:srgbClr val="FF0000"/>
                </a:solidFill>
              </a:rPr>
              <a:t>are NOT random </a:t>
            </a:r>
            <a:r>
              <a:rPr lang="en-US" altLang="en-US" sz="2400" dirty="0"/>
              <a:t>(correlated)</a:t>
            </a:r>
          </a:p>
          <a:p>
            <a:pPr algn="just"/>
            <a:endParaRPr lang="el-GR" altLang="en-US" sz="2400" i="1" dirty="0"/>
          </a:p>
          <a:p>
            <a:pPr algn="just">
              <a:buFont typeface="Wingdings" panose="05000000000000000000" pitchFamily="2" charset="2"/>
              <a:buNone/>
            </a:pPr>
            <a:r>
              <a:rPr lang="el-GR" altLang="en-US" sz="2400" i="1" dirty="0"/>
              <a:t>	</a:t>
            </a:r>
            <a:r>
              <a:rPr lang="el-GR" altLang="en-US" sz="2400" dirty="0">
                <a:ea typeface="Arial Unicode MS" pitchFamily="34" charset="-128"/>
              </a:rPr>
              <a:t>→</a:t>
            </a:r>
            <a:r>
              <a:rPr lang="en-US" altLang="en-US" sz="2400" dirty="0">
                <a:ea typeface="Arial Unicode MS" pitchFamily="34" charset="-128"/>
              </a:rPr>
              <a:t>	</a:t>
            </a:r>
            <a:r>
              <a:rPr lang="en-US" altLang="en-US" sz="2400" b="1" dirty="0">
                <a:solidFill>
                  <a:srgbClr val="FF0000"/>
                </a:solidFill>
                <a:ea typeface="Arial Unicode MS" pitchFamily="34" charset="-128"/>
              </a:rPr>
              <a:t>Rational </a:t>
            </a:r>
            <a:r>
              <a:rPr lang="en-US" altLang="en-US" sz="2400" b="1" i="1" dirty="0">
                <a:solidFill>
                  <a:srgbClr val="FF0000"/>
                </a:solidFill>
              </a:rPr>
              <a:t>Arbitrage</a:t>
            </a:r>
            <a:r>
              <a:rPr lang="el-GR" altLang="en-US" sz="2400" b="1" i="1" dirty="0">
                <a:solidFill>
                  <a:srgbClr val="FF0000"/>
                </a:solidFill>
              </a:rPr>
              <a:t> </a:t>
            </a:r>
            <a:r>
              <a:rPr lang="en-US" altLang="en-US" sz="2400" dirty="0"/>
              <a:t>will lead prices to equilibrium</a:t>
            </a:r>
            <a:r>
              <a:rPr lang="el-GR" altLang="en-US" sz="2400" dirty="0"/>
              <a:t>	</a:t>
            </a:r>
          </a:p>
          <a:p>
            <a:pPr>
              <a:buFont typeface="Wingdings" panose="05000000000000000000" pitchFamily="2" charset="2"/>
              <a:buNone/>
            </a:pPr>
            <a:endParaRPr lang="el-GR" altLang="en-US" dirty="0"/>
          </a:p>
        </p:txBody>
      </p:sp>
      <p:sp>
        <p:nvSpPr>
          <p:cNvPr id="4" name="Rectangle 2">
            <a:extLst>
              <a:ext uri="{FF2B5EF4-FFF2-40B4-BE49-F238E27FC236}">
                <a16:creationId xmlns:a16="http://schemas.microsoft.com/office/drawing/2014/main" id="{56172655-1F1B-4362-A3CD-29349BF3285F}"/>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166720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947" name="Rectangle 3">
            <a:extLst>
              <a:ext uri="{FF2B5EF4-FFF2-40B4-BE49-F238E27FC236}">
                <a16:creationId xmlns:a16="http://schemas.microsoft.com/office/drawing/2014/main" id="{84E05B62-F3BD-47C6-B47E-E7E163F64E15}"/>
              </a:ext>
            </a:extLst>
          </p:cNvPr>
          <p:cNvSpPr>
            <a:spLocks noGrp="1" noChangeArrowheads="1"/>
          </p:cNvSpPr>
          <p:nvPr>
            <p:ph type="body" idx="1"/>
          </p:nvPr>
        </p:nvSpPr>
        <p:spPr>
          <a:xfrm>
            <a:off x="838199" y="1140903"/>
            <a:ext cx="10822497" cy="5183697"/>
          </a:xfrm>
        </p:spPr>
        <p:txBody>
          <a:bodyPr>
            <a:normAutofit lnSpcReduction="10000"/>
          </a:bodyPr>
          <a:lstStyle/>
          <a:p>
            <a:pPr algn="just">
              <a:lnSpc>
                <a:spcPct val="80000"/>
              </a:lnSpc>
            </a:pPr>
            <a:r>
              <a:rPr lang="en-US" altLang="en-US" sz="2200" b="1" dirty="0"/>
              <a:t>The role of </a:t>
            </a:r>
            <a:r>
              <a:rPr lang="en-US" altLang="en-US" sz="2200" b="1" i="1" dirty="0"/>
              <a:t>Arbitrage</a:t>
            </a:r>
            <a:endParaRPr lang="el-GR" altLang="en-US" sz="2200" b="1" i="1" dirty="0"/>
          </a:p>
          <a:p>
            <a:pPr algn="just">
              <a:lnSpc>
                <a:spcPct val="80000"/>
              </a:lnSpc>
            </a:pPr>
            <a:endParaRPr lang="en-US" altLang="en-US" sz="2200" dirty="0"/>
          </a:p>
          <a:p>
            <a:pPr algn="just">
              <a:lnSpc>
                <a:spcPct val="80000"/>
              </a:lnSpc>
            </a:pPr>
            <a:r>
              <a:rPr lang="en-US" altLang="en-US" sz="2200" dirty="0"/>
              <a:t>Assume that stock A is </a:t>
            </a:r>
            <a:r>
              <a:rPr lang="en-US" altLang="en-US" sz="2200" b="1" dirty="0"/>
              <a:t>overvalued</a:t>
            </a:r>
            <a:r>
              <a:rPr lang="en-US" altLang="en-US" sz="2200" dirty="0"/>
              <a:t> (compared to its theoretical fair price) due to the behavior of non-rational investors</a:t>
            </a:r>
          </a:p>
          <a:p>
            <a:pPr algn="just">
              <a:lnSpc>
                <a:spcPct val="80000"/>
              </a:lnSpc>
            </a:pPr>
            <a:endParaRPr lang="en-US" altLang="en-US" sz="2200" dirty="0"/>
          </a:p>
          <a:p>
            <a:pPr algn="just">
              <a:lnSpc>
                <a:spcPct val="80000"/>
              </a:lnSpc>
            </a:pPr>
            <a:r>
              <a:rPr lang="en-US" altLang="en-US" sz="2200" dirty="0"/>
              <a:t>Rational investors will notice this deviation from equilibrium and </a:t>
            </a:r>
            <a:r>
              <a:rPr lang="en-US" altLang="en-US" sz="2200" b="1" dirty="0"/>
              <a:t>will </a:t>
            </a:r>
            <a:r>
              <a:rPr lang="en-GB" altLang="en-US" sz="2200" b="1" dirty="0"/>
              <a:t>sell short stock </a:t>
            </a:r>
            <a:r>
              <a:rPr lang="en-GB" altLang="en-US" sz="2200" dirty="0"/>
              <a:t>A, </a:t>
            </a:r>
            <a:r>
              <a:rPr lang="en-GB" altLang="en-US" sz="2200" b="1" dirty="0"/>
              <a:t>buying simultaneously </a:t>
            </a:r>
            <a:r>
              <a:rPr lang="en-GB" altLang="en-US" sz="2200" dirty="0"/>
              <a:t>a similar or substitute stock B to cover their risk</a:t>
            </a:r>
          </a:p>
          <a:p>
            <a:pPr algn="just">
              <a:lnSpc>
                <a:spcPct val="80000"/>
              </a:lnSpc>
            </a:pPr>
            <a:endParaRPr lang="el-GR" altLang="en-US" sz="2200" dirty="0"/>
          </a:p>
          <a:p>
            <a:pPr algn="just">
              <a:lnSpc>
                <a:spcPct val="80000"/>
              </a:lnSpc>
            </a:pPr>
            <a:r>
              <a:rPr lang="en-US" altLang="en-US" sz="2200" dirty="0"/>
              <a:t>That is, they sell an expensive stock A and buy a similar cheaper stock B </a:t>
            </a:r>
          </a:p>
          <a:p>
            <a:pPr algn="just">
              <a:lnSpc>
                <a:spcPct val="80000"/>
              </a:lnSpc>
            </a:pPr>
            <a:endParaRPr lang="en-US" altLang="en-US" sz="2200" dirty="0"/>
          </a:p>
          <a:p>
            <a:pPr algn="just">
              <a:lnSpc>
                <a:spcPct val="80000"/>
              </a:lnSpc>
            </a:pPr>
            <a:r>
              <a:rPr lang="en-US" altLang="en-US" sz="2200" dirty="0"/>
              <a:t>This process will increase the selling pressure on stock A and lower its price (higher supply)</a:t>
            </a:r>
          </a:p>
          <a:p>
            <a:pPr algn="just">
              <a:lnSpc>
                <a:spcPct val="80000"/>
              </a:lnSpc>
            </a:pPr>
            <a:endParaRPr lang="en-US" altLang="en-US" sz="2200" dirty="0"/>
          </a:p>
          <a:p>
            <a:pPr algn="just">
              <a:lnSpc>
                <a:spcPct val="80000"/>
              </a:lnSpc>
            </a:pPr>
            <a:r>
              <a:rPr lang="en-US" altLang="en-US" sz="2200" dirty="0"/>
              <a:t>It will continue until stock A reaches its fair price</a:t>
            </a:r>
          </a:p>
          <a:p>
            <a:pPr marL="0" indent="0" algn="just">
              <a:lnSpc>
                <a:spcPct val="80000"/>
              </a:lnSpc>
              <a:buNone/>
            </a:pPr>
            <a:r>
              <a:rPr lang="en-US" altLang="en-US" sz="2200" dirty="0"/>
              <a:t>  </a:t>
            </a:r>
            <a:br>
              <a:rPr lang="el-GR" altLang="en-US" sz="2200" dirty="0"/>
            </a:br>
            <a:endParaRPr lang="el-GR" altLang="en-US" sz="2200" dirty="0"/>
          </a:p>
        </p:txBody>
      </p:sp>
      <p:sp>
        <p:nvSpPr>
          <p:cNvPr id="5" name="Rectangle 2">
            <a:extLst>
              <a:ext uri="{FF2B5EF4-FFF2-40B4-BE49-F238E27FC236}">
                <a16:creationId xmlns:a16="http://schemas.microsoft.com/office/drawing/2014/main" id="{C6C10BF3-C2BD-4F74-96CF-7610AC8A3226}"/>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2084725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043" name="Rectangle 3">
            <a:extLst>
              <a:ext uri="{FF2B5EF4-FFF2-40B4-BE49-F238E27FC236}">
                <a16:creationId xmlns:a16="http://schemas.microsoft.com/office/drawing/2014/main" id="{9820DF91-CAA6-4BD2-8D76-0E5C2F95685C}"/>
              </a:ext>
            </a:extLst>
          </p:cNvPr>
          <p:cNvSpPr>
            <a:spLocks noGrp="1" noChangeArrowheads="1"/>
          </p:cNvSpPr>
          <p:nvPr>
            <p:ph type="body" idx="1"/>
          </p:nvPr>
        </p:nvSpPr>
        <p:spPr>
          <a:xfrm>
            <a:off x="838200" y="1384183"/>
            <a:ext cx="10713440" cy="4953118"/>
          </a:xfrm>
        </p:spPr>
        <p:txBody>
          <a:bodyPr>
            <a:normAutofit lnSpcReduction="10000"/>
          </a:bodyPr>
          <a:lstStyle/>
          <a:p>
            <a:pPr algn="just">
              <a:lnSpc>
                <a:spcPct val="80000"/>
              </a:lnSpc>
            </a:pPr>
            <a:r>
              <a:rPr lang="en-US" altLang="en-US" sz="2200" dirty="0"/>
              <a:t>Assume that stock A is </a:t>
            </a:r>
            <a:r>
              <a:rPr lang="en-US" altLang="en-US" sz="2200" b="1" dirty="0"/>
              <a:t>undervalued</a:t>
            </a:r>
            <a:r>
              <a:rPr lang="en-US" altLang="en-US" sz="2200" dirty="0"/>
              <a:t> (compared to its theoretical fair price) due to the behavior of non-rational investors</a:t>
            </a:r>
          </a:p>
          <a:p>
            <a:pPr algn="just">
              <a:lnSpc>
                <a:spcPct val="80000"/>
              </a:lnSpc>
            </a:pPr>
            <a:endParaRPr lang="en-US" altLang="en-US" sz="2200" dirty="0"/>
          </a:p>
          <a:p>
            <a:pPr algn="just">
              <a:lnSpc>
                <a:spcPct val="80000"/>
              </a:lnSpc>
            </a:pPr>
            <a:r>
              <a:rPr lang="en-US" altLang="en-US" sz="2200" dirty="0"/>
              <a:t>Rational investors will notice this deviation from equilibrium and will buy </a:t>
            </a:r>
            <a:r>
              <a:rPr lang="en-GB" altLang="en-US" sz="2200" dirty="0"/>
              <a:t>stock A, selling short simultaneously a similar or </a:t>
            </a:r>
            <a:r>
              <a:rPr lang="en-GB" altLang="en-US" sz="2200" b="1" dirty="0"/>
              <a:t>substitute stock B </a:t>
            </a:r>
            <a:r>
              <a:rPr lang="en-GB" altLang="en-US" sz="2200" dirty="0"/>
              <a:t>to cover their risk</a:t>
            </a:r>
          </a:p>
          <a:p>
            <a:pPr algn="just">
              <a:lnSpc>
                <a:spcPct val="80000"/>
              </a:lnSpc>
            </a:pPr>
            <a:endParaRPr lang="el-GR" altLang="en-US" sz="2200" dirty="0"/>
          </a:p>
          <a:p>
            <a:pPr algn="just">
              <a:lnSpc>
                <a:spcPct val="80000"/>
              </a:lnSpc>
            </a:pPr>
            <a:r>
              <a:rPr lang="en-US" altLang="en-US" sz="2200" dirty="0"/>
              <a:t>That is, they buy the cheap stock A and sell the expensive similar stock B </a:t>
            </a:r>
          </a:p>
          <a:p>
            <a:pPr algn="just">
              <a:lnSpc>
                <a:spcPct val="80000"/>
              </a:lnSpc>
            </a:pPr>
            <a:endParaRPr lang="en-US" altLang="en-US" sz="2200" dirty="0"/>
          </a:p>
          <a:p>
            <a:pPr algn="just">
              <a:lnSpc>
                <a:spcPct val="80000"/>
              </a:lnSpc>
            </a:pPr>
            <a:r>
              <a:rPr lang="en-US" altLang="en-US" sz="2200" dirty="0"/>
              <a:t>This process will increase the buying pressure on stock A and raise its price (higher demand)</a:t>
            </a:r>
          </a:p>
          <a:p>
            <a:pPr algn="just">
              <a:lnSpc>
                <a:spcPct val="80000"/>
              </a:lnSpc>
            </a:pPr>
            <a:endParaRPr lang="en-US" altLang="en-US" sz="2200" dirty="0"/>
          </a:p>
          <a:p>
            <a:pPr algn="just">
              <a:lnSpc>
                <a:spcPct val="80000"/>
              </a:lnSpc>
            </a:pPr>
            <a:r>
              <a:rPr lang="en-US" altLang="en-US" sz="2200" dirty="0"/>
              <a:t>It will continue until stock A reaches its fair price</a:t>
            </a:r>
          </a:p>
          <a:p>
            <a:pPr marL="0" indent="0" algn="just">
              <a:lnSpc>
                <a:spcPct val="80000"/>
              </a:lnSpc>
              <a:buNone/>
            </a:pPr>
            <a:br>
              <a:rPr lang="el-GR" altLang="en-US" sz="2200" dirty="0"/>
            </a:br>
            <a:endParaRPr lang="el-GR" altLang="en-US" sz="2200" dirty="0"/>
          </a:p>
        </p:txBody>
      </p:sp>
      <p:sp>
        <p:nvSpPr>
          <p:cNvPr id="6" name="Rectangle 2">
            <a:extLst>
              <a:ext uri="{FF2B5EF4-FFF2-40B4-BE49-F238E27FC236}">
                <a16:creationId xmlns:a16="http://schemas.microsoft.com/office/drawing/2014/main" id="{B732D0D8-B8BB-4EEF-8F56-7F98F3F4B7E6}"/>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2028930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3091" name="Rectangle 3">
            <a:extLst>
              <a:ext uri="{FF2B5EF4-FFF2-40B4-BE49-F238E27FC236}">
                <a16:creationId xmlns:a16="http://schemas.microsoft.com/office/drawing/2014/main" id="{C475ABAD-3B8E-44AC-972F-7B2078B334B9}"/>
              </a:ext>
            </a:extLst>
          </p:cNvPr>
          <p:cNvSpPr>
            <a:spLocks noGrp="1" noChangeArrowheads="1"/>
          </p:cNvSpPr>
          <p:nvPr>
            <p:ph type="body" idx="1"/>
          </p:nvPr>
        </p:nvSpPr>
        <p:spPr>
          <a:xfrm>
            <a:off x="838200" y="1300294"/>
            <a:ext cx="10515600" cy="4876669"/>
          </a:xfrm>
        </p:spPr>
        <p:txBody>
          <a:bodyPr/>
          <a:lstStyle/>
          <a:p>
            <a:pPr>
              <a:lnSpc>
                <a:spcPct val="90000"/>
              </a:lnSpc>
            </a:pPr>
            <a:endParaRPr lang="en-US" altLang="en-US" sz="2400" dirty="0">
              <a:latin typeface="Arial Unicode MS" pitchFamily="34" charset="-128"/>
            </a:endParaRPr>
          </a:p>
          <a:p>
            <a:pPr algn="just"/>
            <a:r>
              <a:rPr lang="en-US" altLang="en-US" sz="2200" b="1" dirty="0">
                <a:latin typeface="Arial Unicode MS" pitchFamily="34" charset="-128"/>
              </a:rPr>
              <a:t>The role of </a:t>
            </a:r>
            <a:r>
              <a:rPr lang="en-US" altLang="en-US" sz="2200" b="1" i="1" dirty="0">
                <a:latin typeface="Arial Unicode MS" pitchFamily="34" charset="-128"/>
              </a:rPr>
              <a:t>Arbitrage</a:t>
            </a:r>
            <a:endParaRPr lang="el-GR" altLang="en-US" sz="2200" b="1" i="1" dirty="0">
              <a:latin typeface="Arial Unicode MS" pitchFamily="34" charset="-128"/>
            </a:endParaRPr>
          </a:p>
          <a:p>
            <a:pPr algn="just">
              <a:lnSpc>
                <a:spcPct val="90000"/>
              </a:lnSpc>
            </a:pPr>
            <a:endParaRPr lang="en-US" altLang="en-US" sz="2200" dirty="0"/>
          </a:p>
          <a:p>
            <a:pPr algn="just">
              <a:lnSpc>
                <a:spcPct val="90000"/>
              </a:lnSpc>
            </a:pPr>
            <a:r>
              <a:rPr lang="en-US" altLang="en-US" sz="2200" dirty="0"/>
              <a:t>This way the </a:t>
            </a:r>
            <a:r>
              <a:rPr lang="en-US" altLang="en-US" sz="2200" b="1" dirty="0">
                <a:solidFill>
                  <a:srgbClr val="FF0000"/>
                </a:solidFill>
              </a:rPr>
              <a:t>deviation from the fair price </a:t>
            </a:r>
            <a:r>
              <a:rPr lang="en-US" altLang="en-US" sz="2200" dirty="0"/>
              <a:t>will be short-lived and </a:t>
            </a:r>
            <a:r>
              <a:rPr lang="en-US" altLang="en-US" sz="2200" b="1" dirty="0">
                <a:solidFill>
                  <a:srgbClr val="FF0000"/>
                </a:solidFill>
              </a:rPr>
              <a:t>corrected soon</a:t>
            </a:r>
            <a:r>
              <a:rPr lang="en-US" altLang="en-US" sz="2200" dirty="0"/>
              <a:t>, due to the competition between rational investors</a:t>
            </a:r>
          </a:p>
          <a:p>
            <a:pPr algn="just">
              <a:lnSpc>
                <a:spcPct val="90000"/>
              </a:lnSpc>
            </a:pPr>
            <a:endParaRPr lang="el-GR" altLang="en-US" sz="2200" dirty="0"/>
          </a:p>
          <a:p>
            <a:pPr algn="just">
              <a:lnSpc>
                <a:spcPct val="90000"/>
              </a:lnSpc>
            </a:pPr>
            <a:r>
              <a:rPr lang="en-US" altLang="en-US" sz="2200" dirty="0"/>
              <a:t>In addition, since the non-rational investors transact in under-valued or over-valued </a:t>
            </a:r>
            <a:r>
              <a:rPr lang="el-GR" altLang="en-US" sz="2200" dirty="0"/>
              <a:t> </a:t>
            </a:r>
            <a:r>
              <a:rPr lang="en-US" altLang="en-US" sz="2200" dirty="0"/>
              <a:t>investments </a:t>
            </a:r>
            <a:r>
              <a:rPr lang="el-GR" altLang="en-US" sz="2200" dirty="0"/>
              <a:t> </a:t>
            </a:r>
            <a:r>
              <a:rPr lang="en-US" altLang="en-US" sz="2200" dirty="0"/>
              <a:t>will gradually loose money and will be eliminated from the market</a:t>
            </a:r>
            <a:endParaRPr lang="el-GR" altLang="en-US" sz="2200" dirty="0"/>
          </a:p>
        </p:txBody>
      </p:sp>
      <p:sp>
        <p:nvSpPr>
          <p:cNvPr id="4" name="Rectangle 2">
            <a:extLst>
              <a:ext uri="{FF2B5EF4-FFF2-40B4-BE49-F238E27FC236}">
                <a16:creationId xmlns:a16="http://schemas.microsoft.com/office/drawing/2014/main" id="{80819B68-1681-4D24-BB49-8AA106FC3BC8}"/>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868808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7" name="Rectangle 3">
            <a:extLst>
              <a:ext uri="{FF2B5EF4-FFF2-40B4-BE49-F238E27FC236}">
                <a16:creationId xmlns:a16="http://schemas.microsoft.com/office/drawing/2014/main" id="{C02506B5-AF8C-4888-88C4-096A1C544351}"/>
              </a:ext>
            </a:extLst>
          </p:cNvPr>
          <p:cNvSpPr>
            <a:spLocks noGrp="1" noChangeArrowheads="1"/>
          </p:cNvSpPr>
          <p:nvPr>
            <p:ph type="body" idx="1"/>
          </p:nvPr>
        </p:nvSpPr>
        <p:spPr>
          <a:xfrm>
            <a:off x="838200" y="1725282"/>
            <a:ext cx="10814107" cy="4656467"/>
          </a:xfrm>
        </p:spPr>
        <p:txBody>
          <a:bodyPr>
            <a:normAutofit/>
          </a:bodyPr>
          <a:lstStyle/>
          <a:p>
            <a:pPr algn="just"/>
            <a:r>
              <a:rPr lang="en-US" altLang="en-US" sz="2200" b="1" dirty="0">
                <a:solidFill>
                  <a:srgbClr val="FF0000"/>
                </a:solidFill>
                <a:latin typeface="Arial Unicode MS" pitchFamily="34" charset="-128"/>
              </a:rPr>
              <a:t>Theoretical challenges to the theory </a:t>
            </a:r>
            <a:r>
              <a:rPr lang="el-GR" altLang="en-US" sz="2200" b="1" dirty="0">
                <a:solidFill>
                  <a:srgbClr val="FF0000"/>
                </a:solidFill>
              </a:rPr>
              <a:t> </a:t>
            </a:r>
          </a:p>
          <a:p>
            <a:pPr algn="just">
              <a:lnSpc>
                <a:spcPct val="90000"/>
              </a:lnSpc>
            </a:pPr>
            <a:endParaRPr lang="en-US" altLang="en-US" sz="2200" dirty="0"/>
          </a:p>
          <a:p>
            <a:pPr algn="just">
              <a:lnSpc>
                <a:spcPct val="90000"/>
              </a:lnSpc>
            </a:pPr>
            <a:r>
              <a:rPr lang="en-US" altLang="en-US" sz="2200" dirty="0"/>
              <a:t>Many economists have argued that this seemingly simple theoretical procedure has </a:t>
            </a:r>
            <a:r>
              <a:rPr lang="en-US" altLang="en-US" sz="2200" b="1" dirty="0"/>
              <a:t>limits </a:t>
            </a:r>
            <a:r>
              <a:rPr lang="en-US" altLang="en-US" sz="2200" dirty="0"/>
              <a:t>and cannot work like this constantly </a:t>
            </a:r>
            <a:r>
              <a:rPr lang="el-GR" altLang="en-US" sz="2200" dirty="0"/>
              <a:t>(</a:t>
            </a:r>
            <a:r>
              <a:rPr lang="en-US" altLang="en-US" sz="2200" dirty="0"/>
              <a:t>Shleifer</a:t>
            </a:r>
            <a:r>
              <a:rPr lang="el-GR" altLang="en-US" sz="2200" dirty="0"/>
              <a:t> (2000), </a:t>
            </a:r>
            <a:r>
              <a:rPr lang="en-US" altLang="en-US" sz="2200" dirty="0"/>
              <a:t>Shleifer</a:t>
            </a:r>
            <a:r>
              <a:rPr lang="el-GR" altLang="en-US" sz="2200" dirty="0"/>
              <a:t> &amp; </a:t>
            </a:r>
            <a:r>
              <a:rPr lang="en-US" altLang="en-US" sz="2200" dirty="0" err="1"/>
              <a:t>Vishny</a:t>
            </a:r>
            <a:r>
              <a:rPr lang="el-GR" altLang="en-US" sz="2200" dirty="0"/>
              <a:t> (1997)) </a:t>
            </a:r>
          </a:p>
          <a:p>
            <a:pPr algn="just">
              <a:lnSpc>
                <a:spcPct val="90000"/>
              </a:lnSpc>
            </a:pPr>
            <a:endParaRPr lang="el-GR" altLang="en-US" sz="2200" dirty="0"/>
          </a:p>
          <a:p>
            <a:pPr algn="just">
              <a:lnSpc>
                <a:spcPct val="90000"/>
              </a:lnSpc>
            </a:pPr>
            <a:r>
              <a:rPr lang="en-US" altLang="en-US" sz="2200" dirty="0"/>
              <a:t>In real life arbitrage</a:t>
            </a:r>
            <a:r>
              <a:rPr lang="el-GR" altLang="en-US" sz="2200" dirty="0"/>
              <a:t> </a:t>
            </a:r>
            <a:r>
              <a:rPr lang="en-US" altLang="en-US" sz="2200" dirty="0"/>
              <a:t>is both </a:t>
            </a:r>
            <a:r>
              <a:rPr lang="en-US" altLang="en-US" sz="2200" b="1" dirty="0"/>
              <a:t>costly and risky </a:t>
            </a:r>
            <a:r>
              <a:rPr lang="el-GR" altLang="en-US" sz="2200" dirty="0"/>
              <a:t>(</a:t>
            </a:r>
            <a:r>
              <a:rPr lang="en-GB" altLang="en-US" sz="2200" dirty="0" err="1"/>
              <a:t>Barberis</a:t>
            </a:r>
            <a:r>
              <a:rPr lang="el-GR" altLang="en-US" sz="2200" dirty="0"/>
              <a:t> </a:t>
            </a:r>
            <a:r>
              <a:rPr lang="en-US" altLang="en-US" sz="2200" dirty="0"/>
              <a:t>&amp;</a:t>
            </a:r>
            <a:r>
              <a:rPr lang="el-GR" altLang="en-US" sz="2200" dirty="0"/>
              <a:t> </a:t>
            </a:r>
            <a:r>
              <a:rPr lang="en-GB" altLang="en-US" sz="2200" dirty="0"/>
              <a:t>Thaler</a:t>
            </a:r>
            <a:r>
              <a:rPr lang="el-GR" altLang="en-US" sz="2200" dirty="0"/>
              <a:t>, 2001). </a:t>
            </a:r>
          </a:p>
          <a:p>
            <a:pPr algn="just">
              <a:lnSpc>
                <a:spcPct val="90000"/>
              </a:lnSpc>
            </a:pPr>
            <a:endParaRPr lang="el-GR" altLang="en-US" sz="2200" dirty="0"/>
          </a:p>
          <a:p>
            <a:pPr algn="just">
              <a:lnSpc>
                <a:spcPct val="90000"/>
              </a:lnSpc>
            </a:pPr>
            <a:r>
              <a:rPr lang="en-US" altLang="en-US" sz="2200" dirty="0"/>
              <a:t>For instance it has </a:t>
            </a:r>
            <a:r>
              <a:rPr lang="en-GB" altLang="en-US" sz="2200" b="1" dirty="0"/>
              <a:t>Implementation </a:t>
            </a:r>
            <a:r>
              <a:rPr lang="en-US" altLang="en-US" sz="2200" b="1" dirty="0"/>
              <a:t>Cost </a:t>
            </a:r>
            <a:r>
              <a:rPr lang="en-US" altLang="en-US" sz="2200" dirty="0"/>
              <a:t>and two sources of risk: </a:t>
            </a:r>
            <a:r>
              <a:rPr lang="en-GB" altLang="en-US" sz="2200" b="1" dirty="0"/>
              <a:t>Fundamental Risk </a:t>
            </a:r>
            <a:r>
              <a:rPr lang="en-GB" altLang="en-US" sz="2200" dirty="0"/>
              <a:t>and </a:t>
            </a:r>
            <a:r>
              <a:rPr lang="en-GB" altLang="en-US" sz="2200" b="1" dirty="0"/>
              <a:t>Noise Trader Risk</a:t>
            </a:r>
            <a:r>
              <a:rPr lang="el-GR" altLang="en-US" sz="2200" dirty="0"/>
              <a:t>. </a:t>
            </a:r>
          </a:p>
        </p:txBody>
      </p:sp>
      <p:sp>
        <p:nvSpPr>
          <p:cNvPr id="4" name="Rectangle 2">
            <a:extLst>
              <a:ext uri="{FF2B5EF4-FFF2-40B4-BE49-F238E27FC236}">
                <a16:creationId xmlns:a16="http://schemas.microsoft.com/office/drawing/2014/main" id="{A6C3CC2C-964A-4E03-A303-FE2721AD3168}"/>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1263075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5" name="Rectangle 3">
            <a:extLst>
              <a:ext uri="{FF2B5EF4-FFF2-40B4-BE49-F238E27FC236}">
                <a16:creationId xmlns:a16="http://schemas.microsoft.com/office/drawing/2014/main" id="{6FE43850-9762-4765-8468-BABB6F2DC856}"/>
              </a:ext>
            </a:extLst>
          </p:cNvPr>
          <p:cNvSpPr>
            <a:spLocks noGrp="1" noChangeArrowheads="1"/>
          </p:cNvSpPr>
          <p:nvPr>
            <p:ph type="body" idx="1"/>
          </p:nvPr>
        </p:nvSpPr>
        <p:spPr>
          <a:xfrm>
            <a:off x="838200" y="1300294"/>
            <a:ext cx="10515600" cy="4876669"/>
          </a:xfrm>
        </p:spPr>
        <p:txBody>
          <a:bodyPr>
            <a:normAutofit/>
          </a:bodyPr>
          <a:lstStyle/>
          <a:p>
            <a:pPr>
              <a:lnSpc>
                <a:spcPct val="90000"/>
              </a:lnSpc>
            </a:pPr>
            <a:r>
              <a:rPr lang="en-GB" altLang="en-US" sz="2200" dirty="0"/>
              <a:t>Implementation </a:t>
            </a:r>
            <a:r>
              <a:rPr lang="en-US" altLang="en-US" sz="2200" dirty="0"/>
              <a:t>Cost:</a:t>
            </a:r>
          </a:p>
          <a:p>
            <a:pPr>
              <a:lnSpc>
                <a:spcPct val="90000"/>
              </a:lnSpc>
              <a:buFont typeface="Wingdings" panose="05000000000000000000" pitchFamily="2" charset="2"/>
              <a:buNone/>
            </a:pPr>
            <a:endParaRPr lang="en-US" altLang="en-US" sz="2200" dirty="0">
              <a:ea typeface="Arial Unicode MS" pitchFamily="34" charset="-128"/>
            </a:endParaRPr>
          </a:p>
          <a:p>
            <a:pPr>
              <a:lnSpc>
                <a:spcPct val="9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a:t>
            </a:r>
            <a:r>
              <a:rPr lang="en-US" altLang="en-US" sz="2200" dirty="0"/>
              <a:t>Transaction costs (brokerage commissions, taxes, bid</a:t>
            </a:r>
            <a:r>
              <a:rPr lang="el-GR" altLang="en-US" sz="2200" dirty="0"/>
              <a:t>-</a:t>
            </a:r>
            <a:r>
              <a:rPr lang="en-US" altLang="en-US" sz="2200" dirty="0"/>
              <a:t>ask spreads</a:t>
            </a:r>
          </a:p>
          <a:p>
            <a:pPr>
              <a:lnSpc>
                <a:spcPct val="90000"/>
              </a:lnSpc>
              <a:buFont typeface="Wingdings" panose="05000000000000000000" pitchFamily="2" charset="2"/>
              <a:buNone/>
            </a:pPr>
            <a:endParaRPr lang="en-US" altLang="en-US" sz="2200" dirty="0">
              <a:ea typeface="Arial Unicode MS" pitchFamily="34" charset="-128"/>
            </a:endParaRPr>
          </a:p>
          <a:p>
            <a:pPr>
              <a:lnSpc>
                <a:spcPct val="9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a:t>
            </a:r>
            <a:r>
              <a:rPr lang="en-US" altLang="en-US" sz="2200" dirty="0"/>
              <a:t>Short sales restrictions </a:t>
            </a:r>
          </a:p>
          <a:p>
            <a:pPr>
              <a:lnSpc>
                <a:spcPct val="90000"/>
              </a:lnSpc>
              <a:buFont typeface="Wingdings" panose="05000000000000000000" pitchFamily="2" charset="2"/>
              <a:buNone/>
            </a:pPr>
            <a:endParaRPr lang="en-US" altLang="en-US" sz="2200" dirty="0">
              <a:ea typeface="Arial Unicode MS" pitchFamily="34" charset="-128"/>
            </a:endParaRPr>
          </a:p>
          <a:p>
            <a:pPr>
              <a:lnSpc>
                <a:spcPct val="9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a:t>
            </a:r>
            <a:r>
              <a:rPr lang="en-US" altLang="en-US" sz="2200" dirty="0"/>
              <a:t>Legal restrictions </a:t>
            </a:r>
          </a:p>
          <a:p>
            <a:pPr>
              <a:lnSpc>
                <a:spcPct val="90000"/>
              </a:lnSpc>
              <a:buFont typeface="Wingdings" panose="05000000000000000000" pitchFamily="2" charset="2"/>
              <a:buNone/>
            </a:pPr>
            <a:endParaRPr lang="en-US" altLang="en-US" sz="2200" dirty="0">
              <a:ea typeface="Arial Unicode MS" pitchFamily="34" charset="-128"/>
            </a:endParaRPr>
          </a:p>
          <a:p>
            <a:pPr>
              <a:lnSpc>
                <a:spcPct val="9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a:t>
            </a:r>
            <a:r>
              <a:rPr lang="en-US" altLang="en-US" sz="2200" dirty="0"/>
              <a:t>Research and analysis costs (compensation for analysts, cost of databases, 	know</a:t>
            </a:r>
            <a:r>
              <a:rPr lang="el-GR" altLang="en-US" sz="2200" dirty="0"/>
              <a:t>-</a:t>
            </a:r>
            <a:r>
              <a:rPr lang="en-US" altLang="en-US" sz="2200" dirty="0"/>
              <a:t>how</a:t>
            </a:r>
            <a:r>
              <a:rPr lang="el-GR" altLang="en-US" sz="2200" dirty="0"/>
              <a:t>, </a:t>
            </a:r>
            <a:r>
              <a:rPr lang="en-US" altLang="en-US" sz="2200" dirty="0"/>
              <a:t>cost of information, </a:t>
            </a:r>
            <a:r>
              <a:rPr lang="en-US" altLang="en-US" sz="2200" dirty="0" err="1"/>
              <a:t>etc</a:t>
            </a:r>
            <a:r>
              <a:rPr lang="el-GR" altLang="en-US" sz="2200" dirty="0"/>
              <a:t>). </a:t>
            </a:r>
          </a:p>
        </p:txBody>
      </p:sp>
      <p:sp>
        <p:nvSpPr>
          <p:cNvPr id="6" name="Rectangle 2">
            <a:extLst>
              <a:ext uri="{FF2B5EF4-FFF2-40B4-BE49-F238E27FC236}">
                <a16:creationId xmlns:a16="http://schemas.microsoft.com/office/drawing/2014/main" id="{F85AB019-33AC-4800-A5EB-FC908A45637F}"/>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4032379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63" name="Rectangle 3">
            <a:extLst>
              <a:ext uri="{FF2B5EF4-FFF2-40B4-BE49-F238E27FC236}">
                <a16:creationId xmlns:a16="http://schemas.microsoft.com/office/drawing/2014/main" id="{1A9A3339-9007-491D-A8C9-C3373A1BEBA5}"/>
              </a:ext>
            </a:extLst>
          </p:cNvPr>
          <p:cNvSpPr>
            <a:spLocks noGrp="1" noChangeArrowheads="1"/>
          </p:cNvSpPr>
          <p:nvPr>
            <p:ph type="body" idx="1"/>
          </p:nvPr>
        </p:nvSpPr>
        <p:spPr>
          <a:xfrm>
            <a:off x="838201" y="1132514"/>
            <a:ext cx="10637938" cy="5320674"/>
          </a:xfrm>
        </p:spPr>
        <p:txBody>
          <a:bodyPr/>
          <a:lstStyle/>
          <a:p>
            <a:pPr>
              <a:lnSpc>
                <a:spcPct val="80000"/>
              </a:lnSpc>
            </a:pPr>
            <a:endParaRPr lang="en-GB" altLang="en-US" sz="2000" dirty="0">
              <a:latin typeface="Arial Unicode MS" pitchFamily="34" charset="-128"/>
            </a:endParaRPr>
          </a:p>
          <a:p>
            <a:pPr algn="just">
              <a:lnSpc>
                <a:spcPct val="80000"/>
              </a:lnSpc>
            </a:pPr>
            <a:r>
              <a:rPr lang="en-GB" altLang="en-US" sz="2200" b="1" dirty="0"/>
              <a:t>Implementation </a:t>
            </a:r>
            <a:r>
              <a:rPr lang="en-US" altLang="en-US" sz="2200" b="1" dirty="0"/>
              <a:t>Cost</a:t>
            </a:r>
            <a:r>
              <a:rPr lang="en-US" altLang="en-US" sz="2200" dirty="0"/>
              <a:t>:</a:t>
            </a:r>
          </a:p>
          <a:p>
            <a:pPr algn="just">
              <a:lnSpc>
                <a:spcPct val="80000"/>
              </a:lnSpc>
            </a:pPr>
            <a:endParaRPr lang="en-US" altLang="en-US" sz="2200" dirty="0"/>
          </a:p>
          <a:p>
            <a:pPr algn="just">
              <a:lnSpc>
                <a:spcPct val="80000"/>
              </a:lnSpc>
            </a:pPr>
            <a:r>
              <a:rPr lang="en-US" altLang="en-US" sz="2200" dirty="0"/>
              <a:t>In short sales an investor sells something he/she </a:t>
            </a:r>
            <a:r>
              <a:rPr lang="en-US" altLang="en-US" sz="2200" b="1" dirty="0"/>
              <a:t>does not own</a:t>
            </a:r>
          </a:p>
          <a:p>
            <a:pPr algn="just">
              <a:lnSpc>
                <a:spcPct val="80000"/>
              </a:lnSpc>
            </a:pPr>
            <a:endParaRPr lang="el-GR" altLang="en-US" sz="2200" dirty="0"/>
          </a:p>
          <a:p>
            <a:pPr algn="just">
              <a:lnSpc>
                <a:spcPct val="80000"/>
              </a:lnSpc>
            </a:pPr>
            <a:r>
              <a:rPr lang="en-US" altLang="en-US" sz="2200" dirty="0"/>
              <a:t>The seller BORROWS the stocks that he/she wants to sell from other investors who own the stocks. Once he/she receives the stocks he/she sells them and has the OBLIGATION to buy them back at a later stage and return them to the initial owner, WITH a small compensation. </a:t>
            </a:r>
          </a:p>
          <a:p>
            <a:pPr algn="just">
              <a:lnSpc>
                <a:spcPct val="80000"/>
              </a:lnSpc>
            </a:pPr>
            <a:endParaRPr lang="en-US" altLang="en-US" sz="2200" dirty="0"/>
          </a:p>
          <a:p>
            <a:pPr algn="just">
              <a:lnSpc>
                <a:spcPct val="80000"/>
              </a:lnSpc>
            </a:pPr>
            <a:r>
              <a:rPr lang="en-US" altLang="en-US" sz="2200" dirty="0"/>
              <a:t>The process is completed through the organized security markets which provide the mechanism for stock lending. Lenders have no risk.</a:t>
            </a:r>
          </a:p>
          <a:p>
            <a:pPr algn="just">
              <a:lnSpc>
                <a:spcPct val="80000"/>
              </a:lnSpc>
            </a:pPr>
            <a:endParaRPr lang="en-US" altLang="en-US" sz="2200" dirty="0"/>
          </a:p>
          <a:p>
            <a:pPr algn="just">
              <a:lnSpc>
                <a:spcPct val="80000"/>
              </a:lnSpc>
            </a:pPr>
            <a:r>
              <a:rPr lang="en-US" altLang="en-US" sz="2200" dirty="0"/>
              <a:t>The short seller may suffer losses if he/she is obliged to buy the stocks at a higher price, in order to return them.</a:t>
            </a:r>
            <a:endParaRPr lang="el-GR" altLang="en-US" sz="2200" dirty="0"/>
          </a:p>
        </p:txBody>
      </p:sp>
      <p:sp>
        <p:nvSpPr>
          <p:cNvPr id="6" name="Rectangle 2">
            <a:extLst>
              <a:ext uri="{FF2B5EF4-FFF2-40B4-BE49-F238E27FC236}">
                <a16:creationId xmlns:a16="http://schemas.microsoft.com/office/drawing/2014/main" id="{0FAA82C5-AFB6-4E20-884E-7490A07C8172}"/>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3151883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1011" name="Rectangle 3">
            <a:extLst>
              <a:ext uri="{FF2B5EF4-FFF2-40B4-BE49-F238E27FC236}">
                <a16:creationId xmlns:a16="http://schemas.microsoft.com/office/drawing/2014/main" id="{A65FFC58-3BFD-4D70-AFF5-431DE0D25E98}"/>
              </a:ext>
            </a:extLst>
          </p:cNvPr>
          <p:cNvSpPr>
            <a:spLocks noGrp="1" noChangeArrowheads="1"/>
          </p:cNvSpPr>
          <p:nvPr>
            <p:ph type="body" idx="1"/>
          </p:nvPr>
        </p:nvSpPr>
        <p:spPr>
          <a:xfrm>
            <a:off x="662730" y="1219200"/>
            <a:ext cx="10763075" cy="5233988"/>
          </a:xfrm>
        </p:spPr>
        <p:txBody>
          <a:bodyPr>
            <a:noAutofit/>
          </a:bodyPr>
          <a:lstStyle/>
          <a:p>
            <a:pPr algn="just">
              <a:lnSpc>
                <a:spcPct val="80000"/>
              </a:lnSpc>
            </a:pPr>
            <a:r>
              <a:rPr lang="en-GB" altLang="en-US" sz="2200" dirty="0"/>
              <a:t>Implementation </a:t>
            </a:r>
            <a:r>
              <a:rPr lang="en-US" altLang="en-US" sz="2200" dirty="0"/>
              <a:t>Cost; the problem with short sales is on many levels: </a:t>
            </a:r>
          </a:p>
          <a:p>
            <a:pPr algn="just">
              <a:lnSpc>
                <a:spcPct val="8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In some countries short selling is </a:t>
            </a:r>
            <a:r>
              <a:rPr lang="en-US" altLang="en-US" sz="2200" b="1" dirty="0">
                <a:ea typeface="Arial Unicode MS" pitchFamily="34" charset="-128"/>
              </a:rPr>
              <a:t>not allowed</a:t>
            </a:r>
            <a:r>
              <a:rPr lang="en-US" altLang="en-US" sz="2200" dirty="0"/>
              <a:t>. How is arbitrage to work in such 	markets? </a:t>
            </a:r>
          </a:p>
          <a:p>
            <a:pPr algn="just">
              <a:lnSpc>
                <a:spcPct val="80000"/>
              </a:lnSpc>
              <a:buFont typeface="Wingdings" panose="05000000000000000000" pitchFamily="2" charset="2"/>
              <a:buNone/>
            </a:pPr>
            <a:endParaRPr lang="en-US" altLang="en-US" sz="2200" dirty="0">
              <a:ea typeface="Arial Unicode MS" pitchFamily="34" charset="-128"/>
            </a:endParaRPr>
          </a:p>
          <a:p>
            <a:pPr algn="just">
              <a:lnSpc>
                <a:spcPct val="8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Even if short selling is allowed, the stocks that are mis-priced, and the arbitrager 	wants to borrow, </a:t>
            </a:r>
            <a:r>
              <a:rPr lang="en-US" altLang="en-US" sz="2200" b="1" dirty="0">
                <a:ea typeface="Arial Unicode MS" pitchFamily="34" charset="-128"/>
              </a:rPr>
              <a:t>may not be available for lending</a:t>
            </a:r>
            <a:r>
              <a:rPr lang="en-US" altLang="en-US" sz="2200" dirty="0">
                <a:ea typeface="Arial Unicode MS" pitchFamily="34" charset="-128"/>
              </a:rPr>
              <a:t>; or be available in small quantities   </a:t>
            </a:r>
            <a:endParaRPr lang="el-GR" altLang="en-US" sz="2200" dirty="0"/>
          </a:p>
          <a:p>
            <a:pPr algn="just">
              <a:lnSpc>
                <a:spcPct val="80000"/>
              </a:lnSpc>
            </a:pPr>
            <a:endParaRPr lang="el-GR" altLang="en-US" sz="2200" dirty="0"/>
          </a:p>
          <a:p>
            <a:pPr algn="just">
              <a:lnSpc>
                <a:spcPct val="8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For some professional managers and institutional investors </a:t>
            </a:r>
            <a:r>
              <a:rPr lang="en-US" altLang="en-US" sz="2200" b="1" dirty="0"/>
              <a:t>short selling is not 	allowed</a:t>
            </a:r>
            <a:r>
              <a:rPr lang="en-US" altLang="en-US" sz="2200" dirty="0"/>
              <a:t> by Law (e.g. for pension funds and mutual funds in many countries)</a:t>
            </a:r>
          </a:p>
          <a:p>
            <a:pPr algn="just">
              <a:lnSpc>
                <a:spcPct val="80000"/>
              </a:lnSpc>
              <a:buFont typeface="Wingdings" panose="05000000000000000000" pitchFamily="2" charset="2"/>
              <a:buNone/>
            </a:pPr>
            <a:endParaRPr lang="en-US" altLang="en-US" sz="2200" dirty="0">
              <a:ea typeface="Arial Unicode MS" pitchFamily="34" charset="-128"/>
            </a:endParaRPr>
          </a:p>
          <a:p>
            <a:pPr algn="just">
              <a:lnSpc>
                <a:spcPct val="8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If the market is </a:t>
            </a:r>
            <a:r>
              <a:rPr lang="en-US" altLang="en-US" sz="2200" b="1" dirty="0">
                <a:ea typeface="Arial Unicode MS" pitchFamily="34" charset="-128"/>
              </a:rPr>
              <a:t>NOT liquid </a:t>
            </a:r>
            <a:r>
              <a:rPr lang="en-US" altLang="en-US" sz="2200" dirty="0">
                <a:ea typeface="Arial Unicode MS" pitchFamily="34" charset="-128"/>
              </a:rPr>
              <a:t>(few transactions, small quantities) the arbitrager may not 	be able to close the short position </a:t>
            </a:r>
            <a:r>
              <a:rPr lang="en-US" altLang="en-US" sz="2200" dirty="0"/>
              <a:t>at the desirable time and price </a:t>
            </a:r>
            <a:r>
              <a:rPr lang="el-GR" altLang="en-US" sz="2200" dirty="0"/>
              <a:t> </a:t>
            </a:r>
          </a:p>
          <a:p>
            <a:pPr algn="just">
              <a:lnSpc>
                <a:spcPct val="80000"/>
              </a:lnSpc>
            </a:pPr>
            <a:endParaRPr lang="el-GR" altLang="en-US" sz="2200" dirty="0"/>
          </a:p>
          <a:p>
            <a:pPr algn="just">
              <a:lnSpc>
                <a:spcPct val="80000"/>
              </a:lnSpc>
              <a:buFont typeface="Wingdings" panose="05000000000000000000" pitchFamily="2" charset="2"/>
              <a:buNone/>
            </a:pPr>
            <a:r>
              <a:rPr lang="el-GR" altLang="en-US" sz="2200" dirty="0">
                <a:ea typeface="Arial Unicode MS" pitchFamily="34" charset="-128"/>
              </a:rPr>
              <a:t>→</a:t>
            </a:r>
            <a:r>
              <a:rPr lang="en-US" altLang="en-US" sz="2200" dirty="0">
                <a:ea typeface="Arial Unicode MS" pitchFamily="34" charset="-128"/>
              </a:rPr>
              <a:t>	The </a:t>
            </a:r>
            <a:r>
              <a:rPr lang="en-US" altLang="en-US" sz="2200" dirty="0"/>
              <a:t>arbitrageur may become victim of a </a:t>
            </a:r>
            <a:r>
              <a:rPr lang="en-GB" altLang="en-US" sz="2200" b="1" dirty="0"/>
              <a:t>short</a:t>
            </a:r>
            <a:r>
              <a:rPr lang="el-GR" altLang="en-US" sz="2200" b="1" dirty="0"/>
              <a:t>-</a:t>
            </a:r>
            <a:r>
              <a:rPr lang="en-GB" altLang="en-US" sz="2200" b="1" dirty="0"/>
              <a:t>squeeze</a:t>
            </a:r>
            <a:r>
              <a:rPr lang="el-GR" altLang="en-US" sz="2200" b="1" dirty="0"/>
              <a:t> </a:t>
            </a:r>
            <a:r>
              <a:rPr lang="en-US" altLang="en-US" sz="2200" dirty="0"/>
              <a:t>(other investors who know 	that he/she is obliged to buy raise the price of the stock)</a:t>
            </a:r>
            <a:endParaRPr lang="el-GR" altLang="en-US" sz="2200" dirty="0"/>
          </a:p>
        </p:txBody>
      </p:sp>
      <p:sp>
        <p:nvSpPr>
          <p:cNvPr id="6" name="Rectangle 2">
            <a:extLst>
              <a:ext uri="{FF2B5EF4-FFF2-40B4-BE49-F238E27FC236}">
                <a16:creationId xmlns:a16="http://schemas.microsoft.com/office/drawing/2014/main" id="{23F56272-6A7B-43FA-BD27-571F827B0735}"/>
              </a:ext>
            </a:extLst>
          </p:cNvPr>
          <p:cNvSpPr>
            <a:spLocks noGrp="1" noRot="1" noChangeArrowheads="1"/>
          </p:cNvSpPr>
          <p:nvPr>
            <p:ph type="title"/>
          </p:nvPr>
        </p:nvSpPr>
        <p:spPr>
          <a:xfrm>
            <a:off x="662730" y="365125"/>
            <a:ext cx="1069107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32416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E90345F-8B6E-4C6B-A055-86B46C9DC99C}"/>
              </a:ext>
            </a:extLst>
          </p:cNvPr>
          <p:cNvSpPr>
            <a:spLocks noGrp="1" noRot="1" noChangeArrowheads="1"/>
          </p:cNvSpPr>
          <p:nvPr>
            <p:ph type="title"/>
          </p:nvPr>
        </p:nvSpPr>
        <p:spPr>
          <a:xfrm>
            <a:off x="757107" y="426441"/>
            <a:ext cx="10576420" cy="714462"/>
          </a:xfrm>
        </p:spPr>
        <p:txBody>
          <a:bodyPr/>
          <a:lstStyle/>
          <a:p>
            <a:r>
              <a:rPr lang="en-US" altLang="en-US" sz="4000" b="1" dirty="0"/>
              <a:t>Efficient Market Hypothesis (EMH)</a:t>
            </a:r>
          </a:p>
        </p:txBody>
      </p:sp>
      <p:sp>
        <p:nvSpPr>
          <p:cNvPr id="7171" name="Rectangle 3">
            <a:extLst>
              <a:ext uri="{FF2B5EF4-FFF2-40B4-BE49-F238E27FC236}">
                <a16:creationId xmlns:a16="http://schemas.microsoft.com/office/drawing/2014/main" id="{15A69569-A41E-4778-8FB8-78D5FF8621F8}"/>
              </a:ext>
            </a:extLst>
          </p:cNvPr>
          <p:cNvSpPr>
            <a:spLocks noGrp="1" noChangeArrowheads="1"/>
          </p:cNvSpPr>
          <p:nvPr>
            <p:ph type="body" idx="1"/>
          </p:nvPr>
        </p:nvSpPr>
        <p:spPr>
          <a:xfrm>
            <a:off x="757107" y="1317073"/>
            <a:ext cx="10484141" cy="4809092"/>
          </a:xfrm>
        </p:spPr>
        <p:txBody>
          <a:bodyPr>
            <a:normAutofit/>
          </a:bodyPr>
          <a:lstStyle/>
          <a:p>
            <a:pPr algn="just"/>
            <a:r>
              <a:rPr lang="en-GB" altLang="en-US" sz="2200" dirty="0"/>
              <a:t>The EMH is the </a:t>
            </a:r>
            <a:r>
              <a:rPr lang="en-GB" altLang="en-US" sz="2200" dirty="0">
                <a:solidFill>
                  <a:srgbClr val="FF0000"/>
                </a:solidFill>
              </a:rPr>
              <a:t>foundation of modern Financial Economics </a:t>
            </a:r>
            <a:endParaRPr lang="el-GR" altLang="en-US" sz="2200" dirty="0">
              <a:solidFill>
                <a:srgbClr val="FF0000"/>
              </a:solidFill>
            </a:endParaRPr>
          </a:p>
          <a:p>
            <a:pPr algn="just"/>
            <a:endParaRPr lang="en-US" altLang="en-US" sz="2200" dirty="0"/>
          </a:p>
          <a:p>
            <a:pPr algn="just"/>
            <a:r>
              <a:rPr lang="en-US" altLang="en-US" sz="2200" dirty="0"/>
              <a:t>“Current asset prices fully reflect all available and relevant information, quickly and accurately”</a:t>
            </a:r>
            <a:r>
              <a:rPr lang="el-GR" altLang="en-US" sz="2200" dirty="0"/>
              <a:t> </a:t>
            </a:r>
            <a:endParaRPr lang="en-GB" altLang="en-US" sz="2200" dirty="0"/>
          </a:p>
          <a:p>
            <a:pPr marL="0" indent="0" algn="just">
              <a:buNone/>
            </a:pPr>
            <a:r>
              <a:rPr lang="en-GB" altLang="en-US" sz="2200" dirty="0"/>
              <a:t>→	</a:t>
            </a:r>
            <a:r>
              <a:rPr lang="en-US" altLang="en-US" sz="2200" dirty="0" err="1"/>
              <a:t>Fama</a:t>
            </a:r>
            <a:r>
              <a:rPr lang="el-GR" altLang="en-US" sz="2200" dirty="0"/>
              <a:t> (1970)</a:t>
            </a:r>
            <a:endParaRPr lang="en-GB" altLang="en-US" sz="2200" dirty="0"/>
          </a:p>
          <a:p>
            <a:pPr algn="just"/>
            <a:endParaRPr lang="en-GB" altLang="en-US" sz="2200" dirty="0"/>
          </a:p>
          <a:p>
            <a:pPr algn="just"/>
            <a:r>
              <a:rPr lang="en-GB" altLang="en-US" sz="2200" dirty="0"/>
              <a:t>«Current asset prices fully reflect all available and relevant information to the point that the marginal cost of acquiring the information is less that the marginal profit» </a:t>
            </a:r>
          </a:p>
          <a:p>
            <a:pPr marL="0" indent="0" algn="just">
              <a:buNone/>
            </a:pPr>
            <a:r>
              <a:rPr lang="en-GB" altLang="en-US" sz="2200" dirty="0"/>
              <a:t>→	Jensen (1978) </a:t>
            </a:r>
          </a:p>
          <a:p>
            <a:pPr algn="just"/>
            <a:endParaRPr lang="en-GB" altLang="en-US" sz="2200" dirty="0"/>
          </a:p>
          <a:p>
            <a:pPr algn="just"/>
            <a:r>
              <a:rPr lang="en-GB" altLang="en-US" sz="2200" dirty="0"/>
              <a:t>The theory has been </a:t>
            </a:r>
            <a:r>
              <a:rPr lang="en-GB" altLang="en-US" sz="2200" b="1" dirty="0"/>
              <a:t>challenged</a:t>
            </a:r>
            <a:r>
              <a:rPr lang="en-GB" altLang="en-US" sz="2200" dirty="0"/>
              <a:t> on many issues, both empirical </a:t>
            </a:r>
            <a:r>
              <a:rPr lang="en-GB" altLang="en-US" sz="2200" b="1" dirty="0"/>
              <a:t>and</a:t>
            </a:r>
            <a:r>
              <a:rPr lang="en-GB" altLang="en-US" sz="2200" dirty="0"/>
              <a:t> theoretical </a:t>
            </a:r>
            <a:endParaRPr lang="el-GR" altLang="en-US" sz="2200" dirty="0"/>
          </a:p>
        </p:txBody>
      </p:sp>
    </p:spTree>
    <p:extLst>
      <p:ext uri="{BB962C8B-B14F-4D97-AF65-F5344CB8AC3E}">
        <p14:creationId xmlns:p14="http://schemas.microsoft.com/office/powerpoint/2010/main" val="512846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7" name="Rectangle 3">
            <a:extLst>
              <a:ext uri="{FF2B5EF4-FFF2-40B4-BE49-F238E27FC236}">
                <a16:creationId xmlns:a16="http://schemas.microsoft.com/office/drawing/2014/main" id="{0154FE7A-8A89-4B24-826A-00F3158C88C4}"/>
              </a:ext>
            </a:extLst>
          </p:cNvPr>
          <p:cNvSpPr>
            <a:spLocks noGrp="1" noChangeArrowheads="1"/>
          </p:cNvSpPr>
          <p:nvPr>
            <p:ph type="body" idx="1"/>
          </p:nvPr>
        </p:nvSpPr>
        <p:spPr>
          <a:xfrm>
            <a:off x="838200" y="1174459"/>
            <a:ext cx="10515600" cy="5385732"/>
          </a:xfrm>
        </p:spPr>
        <p:txBody>
          <a:bodyPr>
            <a:normAutofit fontScale="70000" lnSpcReduction="20000"/>
          </a:bodyPr>
          <a:lstStyle/>
          <a:p>
            <a:pPr algn="just">
              <a:lnSpc>
                <a:spcPct val="90000"/>
              </a:lnSpc>
            </a:pPr>
            <a:r>
              <a:rPr lang="en-US" altLang="en-US" sz="3100" dirty="0"/>
              <a:t>As regards to the </a:t>
            </a:r>
            <a:r>
              <a:rPr lang="en-GB" altLang="en-US" sz="3100" b="1" dirty="0"/>
              <a:t>Fundamental Risk</a:t>
            </a:r>
            <a:r>
              <a:rPr lang="en-US" altLang="en-US" sz="3100" dirty="0"/>
              <a:t>, it refers to the fundamentally similar stock that must be used in arbitrage</a:t>
            </a:r>
          </a:p>
          <a:p>
            <a:pPr algn="just">
              <a:lnSpc>
                <a:spcPct val="90000"/>
              </a:lnSpc>
            </a:pPr>
            <a:endParaRPr lang="en-US" altLang="en-US" sz="3100" dirty="0"/>
          </a:p>
          <a:p>
            <a:pPr algn="just">
              <a:lnSpc>
                <a:spcPct val="90000"/>
              </a:lnSpc>
            </a:pPr>
            <a:r>
              <a:rPr lang="en-US" altLang="en-US" sz="3100" dirty="0"/>
              <a:t>A perfect substitute stock is a stock that has the same expected returns </a:t>
            </a:r>
            <a:r>
              <a:rPr lang="en-US" altLang="en-US" sz="3100" b="1" dirty="0"/>
              <a:t>in every state of the world</a:t>
            </a:r>
            <a:r>
              <a:rPr lang="en-US" altLang="en-US" sz="3100" dirty="0"/>
              <a:t> (i.e. the same risk) with the stock we want</a:t>
            </a:r>
            <a:endParaRPr lang="el-GR" altLang="en-US" sz="3100" dirty="0"/>
          </a:p>
          <a:p>
            <a:pPr algn="just">
              <a:lnSpc>
                <a:spcPct val="90000"/>
              </a:lnSpc>
            </a:pPr>
            <a:endParaRPr lang="el-GR" altLang="en-US" sz="3100" dirty="0"/>
          </a:p>
          <a:p>
            <a:pPr algn="just">
              <a:lnSpc>
                <a:spcPct val="90000"/>
              </a:lnSpc>
            </a:pPr>
            <a:r>
              <a:rPr lang="en-US" altLang="en-US" sz="3100" dirty="0"/>
              <a:t>In the real world perfect substitute stocks </a:t>
            </a:r>
            <a:r>
              <a:rPr lang="en-US" altLang="en-US" sz="3100" b="1" dirty="0"/>
              <a:t>simply do not exist</a:t>
            </a:r>
            <a:r>
              <a:rPr lang="en-US" altLang="en-US" sz="3100" dirty="0"/>
              <a:t>, thus arbitrage </a:t>
            </a:r>
            <a:r>
              <a:rPr lang="en-US" altLang="en-US" sz="3100" b="1" dirty="0"/>
              <a:t>IS RISKY</a:t>
            </a:r>
            <a:r>
              <a:rPr lang="en-US" altLang="en-US" sz="3100" dirty="0"/>
              <a:t>. Also: even if there is a perfect substitute stock there is always the possibility that this stock is </a:t>
            </a:r>
            <a:r>
              <a:rPr lang="en-US" altLang="en-US" sz="3100" b="1" dirty="0"/>
              <a:t>also under-valued or over-valued</a:t>
            </a:r>
          </a:p>
          <a:p>
            <a:pPr algn="just"/>
            <a:endParaRPr lang="en-US" altLang="en-US" sz="3100" dirty="0"/>
          </a:p>
          <a:p>
            <a:pPr algn="just"/>
            <a:r>
              <a:rPr lang="en-US" altLang="en-US" sz="3100" dirty="0"/>
              <a:t>Consider, for instance the case where stocks in general are under-valued: for their prices to return to equilibrium an arbitrager must sell a market portfolio. There is no substitute! </a:t>
            </a:r>
          </a:p>
          <a:p>
            <a:pPr algn="just"/>
            <a:endParaRPr lang="en-US" altLang="en-US" sz="3100" dirty="0"/>
          </a:p>
          <a:p>
            <a:pPr algn="just"/>
            <a:r>
              <a:rPr lang="en-US" altLang="en-US" sz="3100" dirty="0"/>
              <a:t>Thus, there are </a:t>
            </a:r>
            <a:r>
              <a:rPr lang="en-US" altLang="en-US" sz="3100" b="1" dirty="0"/>
              <a:t>NO perfect substitute stocks </a:t>
            </a:r>
            <a:r>
              <a:rPr lang="en-US" altLang="en-US" sz="3100" dirty="0"/>
              <a:t>only </a:t>
            </a:r>
            <a:r>
              <a:rPr lang="en-US" altLang="en-US" sz="3100" b="1" dirty="0"/>
              <a:t>close substitutes </a:t>
            </a:r>
            <a:r>
              <a:rPr lang="en-US" altLang="en-US" sz="3100" dirty="0"/>
              <a:t>or similar stocks. </a:t>
            </a:r>
          </a:p>
          <a:p>
            <a:pPr algn="just"/>
            <a:endParaRPr lang="en-US" altLang="en-US" sz="3100" dirty="0"/>
          </a:p>
          <a:p>
            <a:pPr algn="just"/>
            <a:r>
              <a:rPr lang="en-US" altLang="en-US" sz="3100" dirty="0"/>
              <a:t>Thus the arbitrageur takes the risk that the </a:t>
            </a:r>
            <a:r>
              <a:rPr lang="en-US" altLang="en-US" sz="3100" b="1" dirty="0"/>
              <a:t>fundamentals of the two stocks are different</a:t>
            </a:r>
            <a:r>
              <a:rPr lang="en-US" altLang="en-US" sz="3100" b="1" dirty="0">
                <a:latin typeface="Arial Unicode MS" pitchFamily="34" charset="-128"/>
              </a:rPr>
              <a:t> </a:t>
            </a:r>
            <a:endParaRPr lang="el-GR" altLang="en-US" sz="3100" b="1" dirty="0">
              <a:latin typeface="Arial Unicode MS" pitchFamily="34" charset="-128"/>
            </a:endParaRPr>
          </a:p>
          <a:p>
            <a:pPr>
              <a:lnSpc>
                <a:spcPct val="90000"/>
              </a:lnSpc>
            </a:pPr>
            <a:endParaRPr lang="el-GR" altLang="en-US" sz="2400" dirty="0"/>
          </a:p>
        </p:txBody>
      </p:sp>
      <p:sp>
        <p:nvSpPr>
          <p:cNvPr id="6" name="Rectangle 2">
            <a:extLst>
              <a:ext uri="{FF2B5EF4-FFF2-40B4-BE49-F238E27FC236}">
                <a16:creationId xmlns:a16="http://schemas.microsoft.com/office/drawing/2014/main" id="{44A8ADA6-0318-4D79-97A9-44A16D3D0E6A}"/>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2052455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251" name="Rectangle 3">
            <a:extLst>
              <a:ext uri="{FF2B5EF4-FFF2-40B4-BE49-F238E27FC236}">
                <a16:creationId xmlns:a16="http://schemas.microsoft.com/office/drawing/2014/main" id="{5BE3EFA0-90CF-4CD6-B6F0-3575BC1C613F}"/>
              </a:ext>
            </a:extLst>
          </p:cNvPr>
          <p:cNvSpPr>
            <a:spLocks noGrp="1" noChangeArrowheads="1"/>
          </p:cNvSpPr>
          <p:nvPr>
            <p:ph type="body" idx="1"/>
          </p:nvPr>
        </p:nvSpPr>
        <p:spPr>
          <a:xfrm>
            <a:off x="838200" y="1166070"/>
            <a:ext cx="10696661" cy="5287118"/>
          </a:xfrm>
        </p:spPr>
        <p:txBody>
          <a:bodyPr/>
          <a:lstStyle/>
          <a:p>
            <a:endParaRPr lang="en-GB" altLang="en-US" sz="2400" dirty="0"/>
          </a:p>
          <a:p>
            <a:r>
              <a:rPr lang="en-GB" altLang="en-US" sz="2400" b="1" dirty="0"/>
              <a:t>Noise Trader Risk</a:t>
            </a:r>
            <a:r>
              <a:rPr lang="en-GB" altLang="en-US" sz="2400" dirty="0"/>
              <a:t>: the risk from non-rational, sentimental investors </a:t>
            </a:r>
          </a:p>
          <a:p>
            <a:endParaRPr lang="en-GB" altLang="en-US" sz="2400" dirty="0"/>
          </a:p>
          <a:p>
            <a:r>
              <a:rPr lang="en-US" altLang="en-US" sz="2400" dirty="0"/>
              <a:t>Even if we identify a non-fairly valued stock and take a position there is always the risk that the noise traders (who drove the price away from equilibrium in the first place) will </a:t>
            </a:r>
            <a:r>
              <a:rPr lang="en-US" altLang="en-US" sz="2400" b="1" dirty="0"/>
              <a:t>continue doing so</a:t>
            </a:r>
          </a:p>
          <a:p>
            <a:endParaRPr lang="en-US" altLang="en-US" sz="2400" dirty="0"/>
          </a:p>
          <a:p>
            <a:r>
              <a:rPr lang="en-US" altLang="en-US" sz="2400" dirty="0"/>
              <a:t>I.e. the wrong valuation will persist </a:t>
            </a:r>
          </a:p>
          <a:p>
            <a:endParaRPr lang="el-GR" altLang="en-US" sz="2400" dirty="0"/>
          </a:p>
        </p:txBody>
      </p:sp>
      <p:sp>
        <p:nvSpPr>
          <p:cNvPr id="6" name="Rectangle 2">
            <a:extLst>
              <a:ext uri="{FF2B5EF4-FFF2-40B4-BE49-F238E27FC236}">
                <a16:creationId xmlns:a16="http://schemas.microsoft.com/office/drawing/2014/main" id="{28CF8320-B442-4275-9421-03F647F847CE}"/>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2970311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43" name="Rectangle 3">
            <a:extLst>
              <a:ext uri="{FF2B5EF4-FFF2-40B4-BE49-F238E27FC236}">
                <a16:creationId xmlns:a16="http://schemas.microsoft.com/office/drawing/2014/main" id="{D87B775C-B0E2-46EF-B575-D9E4D752A6FD}"/>
              </a:ext>
            </a:extLst>
          </p:cNvPr>
          <p:cNvSpPr>
            <a:spLocks noGrp="1" noChangeArrowheads="1"/>
          </p:cNvSpPr>
          <p:nvPr>
            <p:ph type="body" idx="1"/>
          </p:nvPr>
        </p:nvSpPr>
        <p:spPr>
          <a:xfrm>
            <a:off x="838200" y="1241571"/>
            <a:ext cx="10814108" cy="5356079"/>
          </a:xfrm>
        </p:spPr>
        <p:txBody>
          <a:bodyPr/>
          <a:lstStyle/>
          <a:p>
            <a:pPr>
              <a:lnSpc>
                <a:spcPct val="80000"/>
              </a:lnSpc>
            </a:pPr>
            <a:endParaRPr lang="en-US" altLang="en-US" sz="2400" dirty="0"/>
          </a:p>
          <a:p>
            <a:pPr algn="just">
              <a:lnSpc>
                <a:spcPct val="80000"/>
              </a:lnSpc>
            </a:pPr>
            <a:r>
              <a:rPr lang="en-US" altLang="en-US" sz="2200" dirty="0"/>
              <a:t>The result is that </a:t>
            </a:r>
            <a:r>
              <a:rPr lang="en-US" altLang="en-US" sz="2200" b="1" dirty="0"/>
              <a:t>even if </a:t>
            </a:r>
            <a:r>
              <a:rPr lang="en-US" altLang="en-US" sz="2200" dirty="0"/>
              <a:t>a professional investor identifies a case of mis-valuation before he/she acts has to take into consideration the beliefs of the </a:t>
            </a:r>
            <a:r>
              <a:rPr lang="en-GB" altLang="en-US" sz="2200" dirty="0"/>
              <a:t>Noise Trader</a:t>
            </a:r>
            <a:r>
              <a:rPr lang="en-US" altLang="en-US" sz="2200" dirty="0"/>
              <a:t>s</a:t>
            </a:r>
            <a:r>
              <a:rPr lang="el-GR" altLang="en-US" sz="2200" dirty="0"/>
              <a:t>. </a:t>
            </a:r>
          </a:p>
          <a:p>
            <a:pPr algn="just">
              <a:lnSpc>
                <a:spcPct val="80000"/>
              </a:lnSpc>
            </a:pPr>
            <a:endParaRPr lang="el-GR" altLang="en-US" sz="2200" dirty="0"/>
          </a:p>
          <a:p>
            <a:pPr algn="just">
              <a:lnSpc>
                <a:spcPct val="80000"/>
              </a:lnSpc>
            </a:pPr>
            <a:r>
              <a:rPr lang="en-US" altLang="en-US" sz="2200" dirty="0"/>
              <a:t>Since many professional money managers </a:t>
            </a:r>
            <a:r>
              <a:rPr lang="en-US" altLang="en-US" sz="2200" b="1" dirty="0"/>
              <a:t>manage other peoples money </a:t>
            </a:r>
            <a:r>
              <a:rPr lang="en-US" altLang="en-US" sz="2200" dirty="0"/>
              <a:t>(and face the risk that capital owners will withdraw their capital if they observe negative returns)</a:t>
            </a:r>
          </a:p>
          <a:p>
            <a:pPr algn="just">
              <a:lnSpc>
                <a:spcPct val="80000"/>
              </a:lnSpc>
            </a:pPr>
            <a:endParaRPr lang="en-US" altLang="en-US" sz="2200" dirty="0"/>
          </a:p>
          <a:p>
            <a:pPr algn="just">
              <a:lnSpc>
                <a:spcPct val="80000"/>
              </a:lnSpc>
              <a:buFont typeface="Wingdings" panose="05000000000000000000" pitchFamily="2" charset="2"/>
              <a:buNone/>
            </a:pPr>
            <a:r>
              <a:rPr lang="en-US" altLang="en-US" sz="2200" dirty="0"/>
              <a:t>→ Many may be </a:t>
            </a:r>
            <a:r>
              <a:rPr lang="en-US" altLang="en-US" sz="2200" b="1" dirty="0"/>
              <a:t>afraid to exploit arbitrage opportunities </a:t>
            </a:r>
            <a:r>
              <a:rPr lang="en-US" altLang="en-US" sz="2200" dirty="0"/>
              <a:t>and the mis-valuation will remain</a:t>
            </a:r>
            <a:endParaRPr lang="el-GR" altLang="en-US" sz="2200" dirty="0"/>
          </a:p>
        </p:txBody>
      </p:sp>
      <p:sp>
        <p:nvSpPr>
          <p:cNvPr id="6" name="Rectangle 2">
            <a:extLst>
              <a:ext uri="{FF2B5EF4-FFF2-40B4-BE49-F238E27FC236}">
                <a16:creationId xmlns:a16="http://schemas.microsoft.com/office/drawing/2014/main" id="{D90613E9-3BFE-4322-9DDA-C1253A084060}"/>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2796799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491" name="Rectangle 3">
            <a:extLst>
              <a:ext uri="{FF2B5EF4-FFF2-40B4-BE49-F238E27FC236}">
                <a16:creationId xmlns:a16="http://schemas.microsoft.com/office/drawing/2014/main" id="{D069D905-9E2F-4897-9837-689E4F4AD4F5}"/>
              </a:ext>
            </a:extLst>
          </p:cNvPr>
          <p:cNvSpPr>
            <a:spLocks noGrp="1" noChangeArrowheads="1"/>
          </p:cNvSpPr>
          <p:nvPr>
            <p:ph type="body" idx="1"/>
          </p:nvPr>
        </p:nvSpPr>
        <p:spPr>
          <a:xfrm>
            <a:off x="838200" y="1048624"/>
            <a:ext cx="10814107" cy="5549026"/>
          </a:xfrm>
        </p:spPr>
        <p:txBody>
          <a:bodyPr>
            <a:normAutofit/>
          </a:bodyPr>
          <a:lstStyle/>
          <a:p>
            <a:pPr algn="just">
              <a:lnSpc>
                <a:spcPct val="80000"/>
              </a:lnSpc>
            </a:pPr>
            <a:r>
              <a:rPr lang="en-US" altLang="en-US" sz="2000" dirty="0"/>
              <a:t>A characteristic real life example about the limits of arbitrage is this: </a:t>
            </a:r>
          </a:p>
          <a:p>
            <a:pPr algn="just">
              <a:lnSpc>
                <a:spcPct val="80000"/>
              </a:lnSpc>
            </a:pPr>
            <a:endParaRPr lang="en-US" altLang="en-US" sz="2000" dirty="0"/>
          </a:p>
          <a:p>
            <a:pPr algn="just">
              <a:lnSpc>
                <a:spcPct val="80000"/>
              </a:lnSpc>
            </a:pPr>
            <a:r>
              <a:rPr lang="en-US" altLang="en-US" sz="2000" dirty="0"/>
              <a:t>Royal Dutch </a:t>
            </a:r>
            <a:r>
              <a:rPr lang="el-GR" altLang="en-US" sz="2000" dirty="0"/>
              <a:t>(</a:t>
            </a:r>
            <a:r>
              <a:rPr lang="en-US" altLang="en-US" sz="2000" dirty="0"/>
              <a:t>Netherlands) and Shell</a:t>
            </a:r>
            <a:r>
              <a:rPr lang="el-GR" altLang="en-US" sz="2000" dirty="0"/>
              <a:t> (</a:t>
            </a:r>
            <a:r>
              <a:rPr lang="en-US" altLang="en-US" sz="2000" dirty="0"/>
              <a:t>UK</a:t>
            </a:r>
            <a:r>
              <a:rPr lang="el-GR" altLang="en-US" sz="2000" dirty="0"/>
              <a:t>)</a:t>
            </a:r>
            <a:r>
              <a:rPr lang="en-US" altLang="en-US" sz="2000" dirty="0"/>
              <a:t> merged on a </a:t>
            </a:r>
            <a:r>
              <a:rPr lang="el-GR" altLang="en-US" sz="2000" dirty="0"/>
              <a:t>60 </a:t>
            </a:r>
            <a:r>
              <a:rPr lang="en-US" altLang="en-US" sz="2000" dirty="0"/>
              <a:t>to </a:t>
            </a:r>
            <a:r>
              <a:rPr lang="el-GR" altLang="en-US" sz="2000" dirty="0"/>
              <a:t>40 </a:t>
            </a:r>
            <a:r>
              <a:rPr lang="en-US" altLang="en-US" sz="2000" dirty="0"/>
              <a:t>basis BUT remained separate entities. Their cash flows were divided on a </a:t>
            </a:r>
            <a:r>
              <a:rPr lang="el-GR" altLang="en-US" sz="2000" dirty="0"/>
              <a:t>60 </a:t>
            </a:r>
            <a:r>
              <a:rPr lang="en-US" altLang="en-US" sz="2000" dirty="0"/>
              <a:t>to </a:t>
            </a:r>
            <a:r>
              <a:rPr lang="el-GR" altLang="en-US" sz="2000" dirty="0"/>
              <a:t>40 </a:t>
            </a:r>
            <a:r>
              <a:rPr lang="en-US" altLang="en-US" sz="2000" dirty="0"/>
              <a:t>basis</a:t>
            </a:r>
            <a:r>
              <a:rPr lang="el-GR" altLang="en-US" sz="2000" dirty="0"/>
              <a:t>. </a:t>
            </a:r>
          </a:p>
          <a:p>
            <a:pPr algn="just">
              <a:lnSpc>
                <a:spcPct val="80000"/>
              </a:lnSpc>
            </a:pPr>
            <a:endParaRPr lang="el-GR" altLang="en-US" sz="2000" dirty="0"/>
          </a:p>
          <a:p>
            <a:pPr algn="just">
              <a:lnSpc>
                <a:spcPct val="80000"/>
              </a:lnSpc>
            </a:pPr>
            <a:r>
              <a:rPr lang="en-US" altLang="en-US" sz="2000" dirty="0"/>
              <a:t>The stocks are listed in nine (9) different stock exchanges and are constituents in many stock indexes (e.g. S</a:t>
            </a:r>
            <a:r>
              <a:rPr lang="el-GR" altLang="en-US" sz="2000" dirty="0"/>
              <a:t>&amp;</a:t>
            </a:r>
            <a:r>
              <a:rPr lang="en-US" altLang="en-US" sz="2000" dirty="0"/>
              <a:t>P</a:t>
            </a:r>
            <a:r>
              <a:rPr lang="el-GR" altLang="en-US" sz="2000" dirty="0"/>
              <a:t>500, </a:t>
            </a:r>
            <a:r>
              <a:rPr lang="en-US" altLang="en-US" sz="2000" dirty="0"/>
              <a:t>FTSE</a:t>
            </a:r>
            <a:r>
              <a:rPr lang="el-GR" altLang="en-US" sz="2000" dirty="0"/>
              <a:t>, </a:t>
            </a:r>
            <a:r>
              <a:rPr lang="en-US" altLang="en-US" sz="2000" dirty="0" err="1"/>
              <a:t>etc</a:t>
            </a:r>
            <a:r>
              <a:rPr lang="el-GR" altLang="en-US" sz="2000" dirty="0"/>
              <a:t>.</a:t>
            </a:r>
            <a:r>
              <a:rPr lang="en-US" altLang="en-US" sz="2000" dirty="0"/>
              <a:t>)</a:t>
            </a:r>
            <a:r>
              <a:rPr lang="el-GR" altLang="en-US" sz="2000" dirty="0"/>
              <a:t> </a:t>
            </a:r>
            <a:endParaRPr lang="en-US" altLang="en-US" sz="2000" dirty="0"/>
          </a:p>
          <a:p>
            <a:pPr algn="just">
              <a:lnSpc>
                <a:spcPct val="80000"/>
              </a:lnSpc>
            </a:pPr>
            <a:endParaRPr lang="en-US" altLang="en-US" sz="2000" dirty="0"/>
          </a:p>
          <a:p>
            <a:pPr algn="just">
              <a:lnSpc>
                <a:spcPct val="80000"/>
              </a:lnSpc>
            </a:pPr>
            <a:r>
              <a:rPr lang="en-US" altLang="en-US" sz="2000" dirty="0"/>
              <a:t>All information about these two large (and popular) companies are available to all market participants. </a:t>
            </a:r>
          </a:p>
          <a:p>
            <a:pPr algn="just">
              <a:lnSpc>
                <a:spcPct val="80000"/>
              </a:lnSpc>
            </a:pPr>
            <a:endParaRPr lang="en-US" altLang="en-US" sz="2000" dirty="0"/>
          </a:p>
          <a:p>
            <a:pPr algn="just">
              <a:lnSpc>
                <a:spcPct val="80000"/>
              </a:lnSpc>
            </a:pPr>
            <a:r>
              <a:rPr lang="en-US" altLang="en-US" sz="2000" dirty="0"/>
              <a:t>We would expect that the stock price of Royal Dutch</a:t>
            </a:r>
            <a:r>
              <a:rPr lang="el-GR" altLang="en-US" sz="2000" dirty="0"/>
              <a:t> </a:t>
            </a:r>
            <a:r>
              <a:rPr lang="en-US" altLang="en-US" sz="2000" dirty="0"/>
              <a:t>to be </a:t>
            </a:r>
            <a:r>
              <a:rPr lang="el-GR" altLang="en-US" sz="2000" dirty="0"/>
              <a:t>1.5 </a:t>
            </a:r>
            <a:r>
              <a:rPr lang="en-US" altLang="en-US" sz="2000" dirty="0"/>
              <a:t>times the stock price of Shell</a:t>
            </a:r>
            <a:r>
              <a:rPr lang="el-GR" altLang="en-US" sz="2000" dirty="0"/>
              <a:t>, </a:t>
            </a:r>
            <a:r>
              <a:rPr lang="en-US" altLang="en-US" sz="2000" dirty="0"/>
              <a:t>based on the </a:t>
            </a:r>
            <a:r>
              <a:rPr lang="el-GR" altLang="en-US" sz="2000" dirty="0"/>
              <a:t>60 </a:t>
            </a:r>
            <a:r>
              <a:rPr lang="en-US" altLang="en-US" sz="2000" dirty="0"/>
              <a:t>to </a:t>
            </a:r>
            <a:r>
              <a:rPr lang="el-GR" altLang="en-US" sz="2000" dirty="0"/>
              <a:t>40 </a:t>
            </a:r>
            <a:r>
              <a:rPr lang="en-US" altLang="en-US" sz="2000" dirty="0"/>
              <a:t>merger, IF INVESTORS WERE PRICING THE STOCKS RATIONALLY.</a:t>
            </a:r>
          </a:p>
          <a:p>
            <a:pPr algn="just">
              <a:lnSpc>
                <a:spcPct val="80000"/>
              </a:lnSpc>
            </a:pPr>
            <a:endParaRPr lang="en-US" altLang="en-US" sz="2000" dirty="0"/>
          </a:p>
          <a:p>
            <a:pPr algn="just">
              <a:lnSpc>
                <a:spcPct val="80000"/>
              </a:lnSpc>
            </a:pPr>
            <a:r>
              <a:rPr lang="en-US" altLang="en-US" sz="2000" dirty="0"/>
              <a:t>Every deviation from this analogy should alert rational arbitrageurs, since we are talking about perfect substitutes. </a:t>
            </a:r>
            <a:endParaRPr lang="el-GR" altLang="en-US" sz="2000" dirty="0"/>
          </a:p>
        </p:txBody>
      </p:sp>
      <p:sp>
        <p:nvSpPr>
          <p:cNvPr id="6" name="Rectangle 2">
            <a:extLst>
              <a:ext uri="{FF2B5EF4-FFF2-40B4-BE49-F238E27FC236}">
                <a16:creationId xmlns:a16="http://schemas.microsoft.com/office/drawing/2014/main" id="{58572373-38C0-409A-B76B-59D775B4E00B}"/>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3359751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57A053F-9003-40A3-9C35-830F5DCB27B5}"/>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
        <p:nvSpPr>
          <p:cNvPr id="7" name="Rectangle 3">
            <a:extLst>
              <a:ext uri="{FF2B5EF4-FFF2-40B4-BE49-F238E27FC236}">
                <a16:creationId xmlns:a16="http://schemas.microsoft.com/office/drawing/2014/main" id="{196A9D2A-06F0-4B72-BCEB-08C34FFCB75A}"/>
              </a:ext>
            </a:extLst>
          </p:cNvPr>
          <p:cNvSpPr txBox="1">
            <a:spLocks noChangeArrowheads="1"/>
          </p:cNvSpPr>
          <p:nvPr/>
        </p:nvSpPr>
        <p:spPr>
          <a:xfrm>
            <a:off x="721453" y="1166070"/>
            <a:ext cx="10632347" cy="52662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en-US" dirty="0"/>
          </a:p>
          <a:p>
            <a:pPr algn="just"/>
            <a:r>
              <a:rPr lang="en-US" altLang="en-US" sz="2000" dirty="0"/>
              <a:t>In the early </a:t>
            </a:r>
            <a:r>
              <a:rPr lang="el-GR" altLang="en-US" sz="2000" dirty="0"/>
              <a:t>1980</a:t>
            </a:r>
            <a:r>
              <a:rPr lang="en-US" altLang="en-US" sz="2000" dirty="0"/>
              <a:t>s the deviation from equilibrium was approximately </a:t>
            </a:r>
            <a:r>
              <a:rPr lang="el-GR" altLang="en-US" sz="2000" dirty="0"/>
              <a:t>-35% </a:t>
            </a:r>
            <a:r>
              <a:rPr lang="el-GR" altLang="en-US" sz="2000" b="1" dirty="0"/>
              <a:t>(</a:t>
            </a:r>
            <a:r>
              <a:rPr lang="en-US" altLang="en-US" sz="2000" b="1" dirty="0"/>
              <a:t>Royal Dutch</a:t>
            </a:r>
            <a:r>
              <a:rPr lang="el-GR" altLang="en-US" sz="2000" b="1" dirty="0"/>
              <a:t> </a:t>
            </a:r>
            <a:r>
              <a:rPr lang="en-US" altLang="en-US" sz="2000" b="1" dirty="0"/>
              <a:t>was undervalued by approximately </a:t>
            </a:r>
            <a:r>
              <a:rPr lang="el-GR" altLang="en-US" sz="2000" b="1" dirty="0"/>
              <a:t>35% </a:t>
            </a:r>
            <a:r>
              <a:rPr lang="en-US" altLang="en-US" sz="2000" b="1" dirty="0"/>
              <a:t>compared to Shell</a:t>
            </a:r>
            <a:r>
              <a:rPr lang="el-GR" altLang="en-US" sz="2000" b="1" dirty="0"/>
              <a:t>)</a:t>
            </a:r>
            <a:r>
              <a:rPr lang="el-GR" altLang="en-US" sz="2000" dirty="0"/>
              <a:t> </a:t>
            </a:r>
            <a:r>
              <a:rPr lang="en-US" altLang="en-US" sz="2000" dirty="0"/>
              <a:t>and the under-valuation was corrected around </a:t>
            </a:r>
            <a:r>
              <a:rPr lang="el-GR" altLang="en-US" sz="2000" dirty="0"/>
              <a:t>1985 </a:t>
            </a:r>
            <a:endParaRPr lang="en-US" altLang="en-US" sz="2000" dirty="0"/>
          </a:p>
          <a:p>
            <a:pPr algn="just"/>
            <a:endParaRPr lang="en-US" altLang="en-US" sz="2000" dirty="0"/>
          </a:p>
          <a:p>
            <a:pPr algn="just"/>
            <a:r>
              <a:rPr lang="en-US" altLang="en-US" sz="2000" dirty="0"/>
              <a:t>Note also that for the rest of the period </a:t>
            </a:r>
            <a:r>
              <a:rPr lang="en-US" altLang="en-US" sz="2000" b="1" dirty="0"/>
              <a:t>Royal Dutch</a:t>
            </a:r>
            <a:r>
              <a:rPr lang="el-GR" altLang="en-US" sz="2000" b="1" dirty="0"/>
              <a:t> </a:t>
            </a:r>
            <a:r>
              <a:rPr lang="en-US" altLang="en-US" sz="2000" b="1" dirty="0"/>
              <a:t>was over-valued compared to Shell </a:t>
            </a:r>
            <a:r>
              <a:rPr lang="en-US" altLang="en-US" sz="2000" dirty="0"/>
              <a:t>and the deviation reached 20% towards the end of the 1990s. </a:t>
            </a:r>
            <a:endParaRPr lang="el-GR" altLang="en-US" sz="2000" dirty="0"/>
          </a:p>
        </p:txBody>
      </p:sp>
    </p:spTree>
    <p:extLst>
      <p:ext uri="{BB962C8B-B14F-4D97-AF65-F5344CB8AC3E}">
        <p14:creationId xmlns:p14="http://schemas.microsoft.com/office/powerpoint/2010/main" val="1399673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a:extLst>
              <a:ext uri="{FF2B5EF4-FFF2-40B4-BE49-F238E27FC236}">
                <a16:creationId xmlns:a16="http://schemas.microsoft.com/office/drawing/2014/main" id="{63F50788-E662-49D8-B420-F927FD1216B9}"/>
              </a:ext>
            </a:extLst>
          </p:cNvPr>
          <p:cNvSpPr>
            <a:spLocks noGrp="1" noRot="1" noChangeArrowheads="1"/>
          </p:cNvSpPr>
          <p:nvPr>
            <p:ph type="title"/>
          </p:nvPr>
        </p:nvSpPr>
        <p:spPr>
          <a:xfrm>
            <a:off x="2057400" y="1676400"/>
            <a:ext cx="8229600" cy="2895600"/>
          </a:xfrm>
        </p:spPr>
        <p:txBody>
          <a:bodyPr>
            <a:normAutofit/>
          </a:bodyPr>
          <a:lstStyle/>
          <a:p>
            <a:pPr algn="ctr"/>
            <a:r>
              <a:rPr lang="en-US" altLang="en-US" b="1" i="1" dirty="0"/>
              <a:t>Empirical challenges to the Theory</a:t>
            </a:r>
            <a:endParaRPr lang="el-GR" altLang="en-US" b="1" i="1" dirty="0"/>
          </a:p>
        </p:txBody>
      </p:sp>
    </p:spTree>
    <p:extLst>
      <p:ext uri="{BB962C8B-B14F-4D97-AF65-F5344CB8AC3E}">
        <p14:creationId xmlns:p14="http://schemas.microsoft.com/office/powerpoint/2010/main" val="305548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0258" name="Rectangle 2">
            <a:extLst>
              <a:ext uri="{FF2B5EF4-FFF2-40B4-BE49-F238E27FC236}">
                <a16:creationId xmlns:a16="http://schemas.microsoft.com/office/drawing/2014/main" id="{AF956F7C-4647-4596-851B-6CCF8C7B8C64}"/>
              </a:ext>
            </a:extLst>
          </p:cNvPr>
          <p:cNvSpPr>
            <a:spLocks noGrp="1" noRot="1" noChangeArrowheads="1"/>
          </p:cNvSpPr>
          <p:nvPr>
            <p:ph type="title"/>
          </p:nvPr>
        </p:nvSpPr>
        <p:spPr>
          <a:xfrm>
            <a:off x="838200" y="365125"/>
            <a:ext cx="10515600" cy="658332"/>
          </a:xfrm>
        </p:spPr>
        <p:txBody>
          <a:bodyPr>
            <a:normAutofit fontScale="90000"/>
          </a:bodyPr>
          <a:lstStyle/>
          <a:p>
            <a:r>
              <a:rPr lang="en-US" altLang="en-US" b="1" dirty="0"/>
              <a:t>Bubbles </a:t>
            </a:r>
            <a:r>
              <a:rPr lang="el-GR" altLang="en-US" b="1" dirty="0"/>
              <a:t> </a:t>
            </a:r>
          </a:p>
        </p:txBody>
      </p:sp>
      <p:sp>
        <p:nvSpPr>
          <p:cNvPr id="1120259" name="Rectangle 3">
            <a:extLst>
              <a:ext uri="{FF2B5EF4-FFF2-40B4-BE49-F238E27FC236}">
                <a16:creationId xmlns:a16="http://schemas.microsoft.com/office/drawing/2014/main" id="{B8A1C86E-EA1B-4069-9360-9D57E81F9FC2}"/>
              </a:ext>
            </a:extLst>
          </p:cNvPr>
          <p:cNvSpPr>
            <a:spLocks noGrp="1" noChangeArrowheads="1"/>
          </p:cNvSpPr>
          <p:nvPr>
            <p:ph type="body" idx="1"/>
          </p:nvPr>
        </p:nvSpPr>
        <p:spPr>
          <a:xfrm>
            <a:off x="838199" y="1157681"/>
            <a:ext cx="10637939" cy="5295507"/>
          </a:xfrm>
        </p:spPr>
        <p:txBody>
          <a:bodyPr>
            <a:normAutofit fontScale="85000" lnSpcReduction="20000"/>
          </a:bodyPr>
          <a:lstStyle/>
          <a:p>
            <a:pPr>
              <a:lnSpc>
                <a:spcPct val="80000"/>
              </a:lnSpc>
            </a:pPr>
            <a:endParaRPr lang="en-US" altLang="en-US" dirty="0"/>
          </a:p>
          <a:p>
            <a:pPr algn="just">
              <a:lnSpc>
                <a:spcPct val="80000"/>
              </a:lnSpc>
            </a:pPr>
            <a:r>
              <a:rPr lang="en-US" altLang="en-US" sz="2600" dirty="0"/>
              <a:t>A bubble is a situation where asset prices become </a:t>
            </a:r>
            <a:r>
              <a:rPr lang="en-US" altLang="en-US" sz="2600" b="1" dirty="0"/>
              <a:t>seriously overpriced </a:t>
            </a:r>
            <a:r>
              <a:rPr lang="en-US" altLang="en-US" sz="2600" dirty="0"/>
              <a:t>(above their theoretical fundamental values) and subsequently prices correct violently </a:t>
            </a:r>
          </a:p>
          <a:p>
            <a:pPr algn="just">
              <a:lnSpc>
                <a:spcPct val="80000"/>
              </a:lnSpc>
            </a:pPr>
            <a:endParaRPr lang="en-US" altLang="en-US" sz="2600" dirty="0"/>
          </a:p>
          <a:p>
            <a:pPr algn="just">
              <a:lnSpc>
                <a:spcPct val="80000"/>
              </a:lnSpc>
            </a:pPr>
            <a:r>
              <a:rPr lang="en-US" altLang="en-US" sz="2600" b="1" dirty="0"/>
              <a:t>They should not exist with rational investors in Efficient Markets </a:t>
            </a:r>
          </a:p>
          <a:p>
            <a:pPr algn="just">
              <a:lnSpc>
                <a:spcPct val="80000"/>
              </a:lnSpc>
            </a:pPr>
            <a:endParaRPr lang="en-US" altLang="en-US" sz="2600" dirty="0"/>
          </a:p>
          <a:p>
            <a:pPr algn="just"/>
            <a:r>
              <a:rPr lang="en-US" altLang="en-US" sz="2600" dirty="0"/>
              <a:t>There are many such examples in many assets (gold, oil, commodities, </a:t>
            </a:r>
            <a:r>
              <a:rPr lang="en-US" altLang="en-US" sz="2600" dirty="0" err="1"/>
              <a:t>etc</a:t>
            </a:r>
            <a:r>
              <a:rPr lang="en-US" altLang="en-US" sz="2600" dirty="0"/>
              <a:t>) that reveal a trend: </a:t>
            </a:r>
          </a:p>
          <a:p>
            <a:pPr algn="just"/>
            <a:endParaRPr lang="en-US" altLang="en-US" sz="2600" dirty="0"/>
          </a:p>
          <a:p>
            <a:pPr algn="just"/>
            <a:r>
              <a:rPr lang="en-US" altLang="en-US" sz="2600" dirty="0"/>
              <a:t>Excessive euphoria of market participants, increase in the demand for an asset, subsequent increase in the price, overpricing, and the crash of the bubble. </a:t>
            </a:r>
          </a:p>
          <a:p>
            <a:pPr algn="just"/>
            <a:endParaRPr lang="en-US" altLang="en-US" sz="2600" dirty="0"/>
          </a:p>
          <a:p>
            <a:pPr algn="just"/>
            <a:r>
              <a:rPr lang="en-US" altLang="en-US" sz="2600" dirty="0"/>
              <a:t>This pattern occurs so often in markets that some argue that it is not an exception but a  </a:t>
            </a:r>
            <a:r>
              <a:rPr lang="en-US" altLang="en-US" sz="2600" b="1" dirty="0"/>
              <a:t>systematic effect. </a:t>
            </a:r>
          </a:p>
          <a:p>
            <a:pPr algn="just"/>
            <a:endParaRPr lang="en-US" altLang="en-US" sz="2600" dirty="0"/>
          </a:p>
          <a:p>
            <a:pPr algn="just"/>
            <a:r>
              <a:rPr lang="en-US" altLang="en-US" sz="2600" dirty="0"/>
              <a:t>If that is so then </a:t>
            </a:r>
            <a:r>
              <a:rPr lang="en-US" altLang="en-US" sz="2600" b="1" dirty="0"/>
              <a:t>investors may not be rational </a:t>
            </a:r>
            <a:endParaRPr lang="el-GR" altLang="en-US" sz="2600" b="1" dirty="0"/>
          </a:p>
          <a:p>
            <a:pPr>
              <a:lnSpc>
                <a:spcPct val="80000"/>
              </a:lnSpc>
            </a:pPr>
            <a:endParaRPr lang="el-GR" altLang="en-US" sz="2400" dirty="0">
              <a:latin typeface="Arial Unicode MS" pitchFamily="34" charset="-128"/>
            </a:endParaRPr>
          </a:p>
        </p:txBody>
      </p:sp>
    </p:spTree>
    <p:extLst>
      <p:ext uri="{BB962C8B-B14F-4D97-AF65-F5344CB8AC3E}">
        <p14:creationId xmlns:p14="http://schemas.microsoft.com/office/powerpoint/2010/main" val="547966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546" name="Rectangle 2">
            <a:extLst>
              <a:ext uri="{FF2B5EF4-FFF2-40B4-BE49-F238E27FC236}">
                <a16:creationId xmlns:a16="http://schemas.microsoft.com/office/drawing/2014/main" id="{4D4E1036-04EA-4C77-8CB9-56EE2B9725B0}"/>
              </a:ext>
            </a:extLst>
          </p:cNvPr>
          <p:cNvSpPr>
            <a:spLocks noGrp="1" noRot="1" noChangeArrowheads="1"/>
          </p:cNvSpPr>
          <p:nvPr>
            <p:ph type="title"/>
          </p:nvPr>
        </p:nvSpPr>
        <p:spPr>
          <a:xfrm>
            <a:off x="838200" y="365125"/>
            <a:ext cx="10515600" cy="708666"/>
          </a:xfrm>
        </p:spPr>
        <p:txBody>
          <a:bodyPr>
            <a:normAutofit/>
          </a:bodyPr>
          <a:lstStyle/>
          <a:p>
            <a:r>
              <a:rPr lang="en-US" altLang="en-US" sz="4000" b="1" dirty="0"/>
              <a:t>Bubbles - Real Estate</a:t>
            </a:r>
            <a:endParaRPr lang="el-GR" altLang="en-US" sz="4000" b="1" dirty="0"/>
          </a:p>
        </p:txBody>
      </p:sp>
      <p:sp>
        <p:nvSpPr>
          <p:cNvPr id="1132547" name="Rectangle 3">
            <a:extLst>
              <a:ext uri="{FF2B5EF4-FFF2-40B4-BE49-F238E27FC236}">
                <a16:creationId xmlns:a16="http://schemas.microsoft.com/office/drawing/2014/main" id="{27D5A25F-B65F-4BA4-B2FB-9B29BFDEAD56}"/>
              </a:ext>
            </a:extLst>
          </p:cNvPr>
          <p:cNvSpPr>
            <a:spLocks noGrp="1" noChangeArrowheads="1"/>
          </p:cNvSpPr>
          <p:nvPr>
            <p:ph type="body" idx="1"/>
          </p:nvPr>
        </p:nvSpPr>
        <p:spPr>
          <a:xfrm>
            <a:off x="838200" y="1216404"/>
            <a:ext cx="10515600" cy="4960559"/>
          </a:xfrm>
        </p:spPr>
        <p:txBody>
          <a:bodyPr>
            <a:normAutofit lnSpcReduction="10000"/>
          </a:bodyPr>
          <a:lstStyle/>
          <a:p>
            <a:pPr>
              <a:lnSpc>
                <a:spcPct val="90000"/>
              </a:lnSpc>
            </a:pPr>
            <a:r>
              <a:rPr lang="en-US" altLang="en-US" sz="2400" dirty="0">
                <a:latin typeface="Arial Unicode MS" pitchFamily="34" charset="-128"/>
              </a:rPr>
              <a:t>Florida, USA</a:t>
            </a:r>
            <a:r>
              <a:rPr lang="el-GR" altLang="en-US" sz="2400" dirty="0">
                <a:latin typeface="Arial Unicode MS" pitchFamily="34" charset="-128"/>
              </a:rPr>
              <a:t>, 1920</a:t>
            </a:r>
            <a:r>
              <a:rPr lang="en-US" altLang="en-US" sz="2400" dirty="0">
                <a:latin typeface="Arial Unicode MS" pitchFamily="34" charset="-128"/>
              </a:rPr>
              <a:t>, Real Estate</a:t>
            </a:r>
            <a:endParaRPr lang="el-GR" altLang="en-US" sz="2400" dirty="0">
              <a:latin typeface="Arial Unicode MS" pitchFamily="34" charset="-128"/>
            </a:endParaRPr>
          </a:p>
          <a:p>
            <a:pPr>
              <a:lnSpc>
                <a:spcPct val="90000"/>
              </a:lnSpc>
            </a:pPr>
            <a:endParaRPr lang="el-GR" altLang="en-US" sz="2400" dirty="0">
              <a:latin typeface="Arial Unicode MS" pitchFamily="34" charset="-128"/>
            </a:endParaRPr>
          </a:p>
          <a:p>
            <a:pPr>
              <a:lnSpc>
                <a:spcPct val="90000"/>
              </a:lnSpc>
            </a:pPr>
            <a:r>
              <a:rPr lang="en-US" altLang="en-US" sz="2400" dirty="0">
                <a:latin typeface="Arial Unicode MS" pitchFamily="34" charset="-128"/>
              </a:rPr>
              <a:t>Increase in population, easy credit </a:t>
            </a:r>
            <a:r>
              <a:rPr lang="el-GR" altLang="en-US" sz="2400" dirty="0">
                <a:latin typeface="Arial Unicode MS" pitchFamily="34" charset="-128"/>
              </a:rPr>
              <a:t> </a:t>
            </a:r>
          </a:p>
          <a:p>
            <a:pPr>
              <a:lnSpc>
                <a:spcPct val="90000"/>
              </a:lnSpc>
            </a:pPr>
            <a:endParaRPr lang="el-GR" altLang="en-US" sz="2400" dirty="0">
              <a:latin typeface="Arial Unicode MS" pitchFamily="34" charset="-128"/>
            </a:endParaRPr>
          </a:p>
          <a:p>
            <a:pPr>
              <a:lnSpc>
                <a:spcPct val="90000"/>
              </a:lnSpc>
            </a:pPr>
            <a:r>
              <a:rPr lang="en-US" altLang="en-US" sz="2400" dirty="0">
                <a:latin typeface="Arial Unicode MS" pitchFamily="34" charset="-128"/>
              </a:rPr>
              <a:t>Estate in Palm Beach</a:t>
            </a:r>
            <a:endParaRPr lang="el-GR" altLang="en-US" sz="2400" dirty="0">
              <a:latin typeface="Arial Unicode MS" pitchFamily="34" charset="-128"/>
            </a:endParaRPr>
          </a:p>
          <a:p>
            <a:pPr>
              <a:lnSpc>
                <a:spcPct val="90000"/>
              </a:lnSpc>
              <a:buFont typeface="Wingdings" panose="05000000000000000000" pitchFamily="2" charset="2"/>
              <a:buNone/>
            </a:pPr>
            <a:r>
              <a:rPr lang="en-US" altLang="en-US" sz="2400" dirty="0">
                <a:latin typeface="Arial Unicode MS" pitchFamily="34" charset="-128"/>
              </a:rPr>
              <a:t>	</a:t>
            </a:r>
            <a:r>
              <a:rPr lang="el-GR" altLang="en-US" sz="2400" dirty="0">
                <a:latin typeface="Arial Unicode MS" pitchFamily="34" charset="-128"/>
              </a:rPr>
              <a:t>1923: 	$800</a:t>
            </a:r>
            <a:r>
              <a:rPr lang="en-US" altLang="en-US" sz="2400" dirty="0">
                <a:latin typeface="Arial Unicode MS" pitchFamily="34" charset="-128"/>
              </a:rPr>
              <a:t>,</a:t>
            </a:r>
            <a:r>
              <a:rPr lang="el-GR" altLang="en-US" sz="2400" dirty="0">
                <a:latin typeface="Arial Unicode MS" pitchFamily="34" charset="-128"/>
              </a:rPr>
              <a:t>000</a:t>
            </a:r>
          </a:p>
          <a:p>
            <a:pPr>
              <a:lnSpc>
                <a:spcPct val="90000"/>
              </a:lnSpc>
              <a:buFont typeface="Wingdings" panose="05000000000000000000" pitchFamily="2" charset="2"/>
              <a:buNone/>
            </a:pPr>
            <a:r>
              <a:rPr lang="en-US" altLang="en-US" sz="2400" dirty="0">
                <a:latin typeface="Arial Unicode MS" pitchFamily="34" charset="-128"/>
              </a:rPr>
              <a:t>	</a:t>
            </a:r>
            <a:r>
              <a:rPr lang="el-GR" altLang="en-US" sz="2400" dirty="0">
                <a:latin typeface="Arial Unicode MS" pitchFamily="34" charset="-128"/>
              </a:rPr>
              <a:t>1924: 	$1</a:t>
            </a:r>
            <a:r>
              <a:rPr lang="en-US" altLang="en-US" sz="2400" dirty="0">
                <a:latin typeface="Arial Unicode MS" pitchFamily="34" charset="-128"/>
              </a:rPr>
              <a:t>,</a:t>
            </a:r>
            <a:r>
              <a:rPr lang="el-GR" altLang="en-US" sz="2400" dirty="0">
                <a:latin typeface="Arial Unicode MS" pitchFamily="34" charset="-128"/>
              </a:rPr>
              <a:t>500</a:t>
            </a:r>
            <a:r>
              <a:rPr lang="en-US" altLang="en-US" sz="2400" dirty="0">
                <a:latin typeface="Arial Unicode MS" pitchFamily="34" charset="-128"/>
              </a:rPr>
              <a:t>,</a:t>
            </a:r>
            <a:r>
              <a:rPr lang="el-GR" altLang="en-US" sz="2400" dirty="0">
                <a:latin typeface="Arial Unicode MS" pitchFamily="34" charset="-128"/>
              </a:rPr>
              <a:t>000</a:t>
            </a:r>
          </a:p>
          <a:p>
            <a:pPr>
              <a:lnSpc>
                <a:spcPct val="90000"/>
              </a:lnSpc>
              <a:buFont typeface="Wingdings" panose="05000000000000000000" pitchFamily="2" charset="2"/>
              <a:buNone/>
            </a:pPr>
            <a:r>
              <a:rPr lang="en-US" altLang="en-US" sz="2400" dirty="0">
                <a:latin typeface="Arial Unicode MS" pitchFamily="34" charset="-128"/>
              </a:rPr>
              <a:t>	</a:t>
            </a:r>
            <a:r>
              <a:rPr lang="el-GR" altLang="en-US" sz="2400" dirty="0">
                <a:latin typeface="Arial Unicode MS" pitchFamily="34" charset="-128"/>
              </a:rPr>
              <a:t>1925: 	$4</a:t>
            </a:r>
            <a:r>
              <a:rPr lang="en-US" altLang="en-US" sz="2400" dirty="0">
                <a:latin typeface="Arial Unicode MS" pitchFamily="34" charset="-128"/>
              </a:rPr>
              <a:t>,</a:t>
            </a:r>
            <a:r>
              <a:rPr lang="el-GR" altLang="en-US" sz="2400" dirty="0">
                <a:latin typeface="Arial Unicode MS" pitchFamily="34" charset="-128"/>
              </a:rPr>
              <a:t>000</a:t>
            </a:r>
            <a:r>
              <a:rPr lang="en-US" altLang="en-US" sz="2400" dirty="0">
                <a:latin typeface="Arial Unicode MS" pitchFamily="34" charset="-128"/>
              </a:rPr>
              <a:t>,</a:t>
            </a:r>
            <a:r>
              <a:rPr lang="el-GR" altLang="en-US" sz="2400" dirty="0">
                <a:latin typeface="Arial Unicode MS" pitchFamily="34" charset="-128"/>
              </a:rPr>
              <a:t>000</a:t>
            </a:r>
          </a:p>
          <a:p>
            <a:pPr>
              <a:lnSpc>
                <a:spcPct val="90000"/>
              </a:lnSpc>
            </a:pPr>
            <a:endParaRPr lang="el-GR" altLang="en-US" sz="2400" dirty="0">
              <a:latin typeface="Arial Unicode MS" pitchFamily="34" charset="-128"/>
            </a:endParaRPr>
          </a:p>
          <a:p>
            <a:pPr>
              <a:lnSpc>
                <a:spcPct val="90000"/>
              </a:lnSpc>
            </a:pPr>
            <a:r>
              <a:rPr lang="el-GR" altLang="en-US" sz="2400" dirty="0">
                <a:latin typeface="Arial Unicode MS" pitchFamily="34" charset="-128"/>
              </a:rPr>
              <a:t>1925, </a:t>
            </a:r>
            <a:r>
              <a:rPr lang="en-US" altLang="en-US" sz="2400" dirty="0">
                <a:latin typeface="Arial Unicode MS" pitchFamily="34" charset="-128"/>
              </a:rPr>
              <a:t>Miami</a:t>
            </a:r>
            <a:r>
              <a:rPr lang="el-GR" altLang="en-US" sz="2400" dirty="0">
                <a:latin typeface="Arial Unicode MS" pitchFamily="34" charset="-128"/>
              </a:rPr>
              <a:t>:</a:t>
            </a:r>
            <a:r>
              <a:rPr lang="en-US" altLang="en-US" sz="2400" dirty="0">
                <a:latin typeface="Arial Unicode MS" pitchFamily="34" charset="-128"/>
              </a:rPr>
              <a:t> 	</a:t>
            </a:r>
            <a:r>
              <a:rPr lang="el-GR" altLang="en-US" sz="2400" dirty="0">
                <a:latin typeface="Arial Unicode MS" pitchFamily="34" charset="-128"/>
              </a:rPr>
              <a:t>75.000 </a:t>
            </a:r>
            <a:r>
              <a:rPr lang="en-US" altLang="en-US" sz="2400" dirty="0">
                <a:latin typeface="Arial Unicode MS" pitchFamily="34" charset="-128"/>
              </a:rPr>
              <a:t>real estate agents </a:t>
            </a:r>
          </a:p>
          <a:p>
            <a:pPr>
              <a:lnSpc>
                <a:spcPct val="90000"/>
              </a:lnSpc>
              <a:buFont typeface="Wingdings" panose="05000000000000000000" pitchFamily="2" charset="2"/>
              <a:buNone/>
            </a:pPr>
            <a:r>
              <a:rPr lang="en-US" altLang="en-US" sz="2400" dirty="0">
                <a:latin typeface="Arial Unicode MS" pitchFamily="34" charset="-128"/>
              </a:rPr>
              <a:t>				(</a:t>
            </a:r>
            <a:r>
              <a:rPr lang="el-GR" altLang="en-US" sz="2400" dirty="0">
                <a:latin typeface="Arial Unicode MS" pitchFamily="34" charset="-128"/>
              </a:rPr>
              <a:t>1/3</a:t>
            </a:r>
            <a:r>
              <a:rPr lang="en-US" altLang="en-US" sz="2400" dirty="0">
                <a:latin typeface="Arial Unicode MS" pitchFamily="34" charset="-128"/>
              </a:rPr>
              <a:t> of population)</a:t>
            </a:r>
            <a:endParaRPr lang="el-GR" altLang="en-US" sz="2400" dirty="0">
              <a:latin typeface="Arial Unicode MS" pitchFamily="34" charset="-128"/>
            </a:endParaRPr>
          </a:p>
        </p:txBody>
      </p:sp>
    </p:spTree>
    <p:extLst>
      <p:ext uri="{BB962C8B-B14F-4D97-AF65-F5344CB8AC3E}">
        <p14:creationId xmlns:p14="http://schemas.microsoft.com/office/powerpoint/2010/main" val="2232814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4594" name="Rectangle 2">
            <a:extLst>
              <a:ext uri="{FF2B5EF4-FFF2-40B4-BE49-F238E27FC236}">
                <a16:creationId xmlns:a16="http://schemas.microsoft.com/office/drawing/2014/main" id="{8DD94ADE-FA58-4779-A247-430900A7EBDE}"/>
              </a:ext>
            </a:extLst>
          </p:cNvPr>
          <p:cNvSpPr>
            <a:spLocks noGrp="1" noRot="1" noChangeArrowheads="1"/>
          </p:cNvSpPr>
          <p:nvPr>
            <p:ph type="title"/>
          </p:nvPr>
        </p:nvSpPr>
        <p:spPr>
          <a:xfrm>
            <a:off x="838200" y="365125"/>
            <a:ext cx="10515600" cy="591220"/>
          </a:xfrm>
        </p:spPr>
        <p:txBody>
          <a:bodyPr>
            <a:normAutofit fontScale="90000"/>
          </a:bodyPr>
          <a:lstStyle/>
          <a:p>
            <a:br>
              <a:rPr lang="en-US" altLang="en-US" dirty="0">
                <a:latin typeface="+mn-lt"/>
              </a:rPr>
            </a:br>
            <a:r>
              <a:rPr lang="en-US" altLang="en-US" dirty="0">
                <a:latin typeface="+mn-lt"/>
              </a:rPr>
              <a:t>Bubbles -Wall Street, 1929</a:t>
            </a:r>
            <a:br>
              <a:rPr lang="el-GR" altLang="en-US" dirty="0">
                <a:latin typeface="Arial Unicode MS" pitchFamily="34" charset="-128"/>
              </a:rPr>
            </a:br>
            <a:endParaRPr lang="el-GR" altLang="en-US" dirty="0"/>
          </a:p>
        </p:txBody>
      </p:sp>
      <p:pic>
        <p:nvPicPr>
          <p:cNvPr id="2" name="Εικόνα 1">
            <a:extLst>
              <a:ext uri="{FF2B5EF4-FFF2-40B4-BE49-F238E27FC236}">
                <a16:creationId xmlns:a16="http://schemas.microsoft.com/office/drawing/2014/main" id="{401292CA-75A4-42FB-88E3-6D6663DBAE54}"/>
              </a:ext>
            </a:extLst>
          </p:cNvPr>
          <p:cNvPicPr>
            <a:picLocks noChangeAspect="1"/>
          </p:cNvPicPr>
          <p:nvPr/>
        </p:nvPicPr>
        <p:blipFill>
          <a:blip r:embed="rId3"/>
          <a:stretch>
            <a:fillRect/>
          </a:stretch>
        </p:blipFill>
        <p:spPr>
          <a:xfrm>
            <a:off x="1770077" y="1593908"/>
            <a:ext cx="8465466" cy="4243220"/>
          </a:xfrm>
          <a:prstGeom prst="rect">
            <a:avLst/>
          </a:prstGeom>
        </p:spPr>
      </p:pic>
    </p:spTree>
    <p:extLst>
      <p:ext uri="{BB962C8B-B14F-4D97-AF65-F5344CB8AC3E}">
        <p14:creationId xmlns:p14="http://schemas.microsoft.com/office/powerpoint/2010/main" val="681609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690" name="Rectangle 2">
            <a:extLst>
              <a:ext uri="{FF2B5EF4-FFF2-40B4-BE49-F238E27FC236}">
                <a16:creationId xmlns:a16="http://schemas.microsoft.com/office/drawing/2014/main" id="{9097ECCD-830C-4236-ABE1-17FCBD0B89B5}"/>
              </a:ext>
            </a:extLst>
          </p:cNvPr>
          <p:cNvSpPr>
            <a:spLocks noGrp="1" noRot="1" noChangeArrowheads="1"/>
          </p:cNvSpPr>
          <p:nvPr>
            <p:ph type="title"/>
          </p:nvPr>
        </p:nvSpPr>
        <p:spPr>
          <a:xfrm>
            <a:off x="838200" y="365125"/>
            <a:ext cx="10515600" cy="784167"/>
          </a:xfrm>
        </p:spPr>
        <p:txBody>
          <a:bodyPr>
            <a:normAutofit/>
          </a:bodyPr>
          <a:lstStyle/>
          <a:p>
            <a:r>
              <a:rPr lang="en-US" altLang="en-US" sz="4000" b="1" dirty="0"/>
              <a:t>Stock Market Bubble (1961)</a:t>
            </a:r>
            <a:endParaRPr lang="el-GR" altLang="en-US" sz="4000" b="1" dirty="0"/>
          </a:p>
        </p:txBody>
      </p:sp>
      <p:sp>
        <p:nvSpPr>
          <p:cNvPr id="1138691" name="Rectangle 3">
            <a:extLst>
              <a:ext uri="{FF2B5EF4-FFF2-40B4-BE49-F238E27FC236}">
                <a16:creationId xmlns:a16="http://schemas.microsoft.com/office/drawing/2014/main" id="{0A054773-C73C-4F49-8D0E-787CCAFB14B3}"/>
              </a:ext>
            </a:extLst>
          </p:cNvPr>
          <p:cNvSpPr>
            <a:spLocks noGrp="1" noChangeArrowheads="1"/>
          </p:cNvSpPr>
          <p:nvPr>
            <p:ph type="body" idx="1"/>
          </p:nvPr>
        </p:nvSpPr>
        <p:spPr>
          <a:xfrm>
            <a:off x="838200" y="1476462"/>
            <a:ext cx="10515600" cy="4700501"/>
          </a:xfrm>
        </p:spPr>
        <p:txBody>
          <a:bodyPr>
            <a:normAutofit/>
          </a:bodyPr>
          <a:lstStyle/>
          <a:p>
            <a:pPr>
              <a:lnSpc>
                <a:spcPct val="90000"/>
              </a:lnSpc>
            </a:pPr>
            <a:r>
              <a:rPr lang="en-US" altLang="en-US" sz="2400" dirty="0">
                <a:latin typeface="Arial Unicode MS" pitchFamily="34" charset="-128"/>
              </a:rPr>
              <a:t>USA, 1960s</a:t>
            </a:r>
            <a:r>
              <a:rPr lang="el-GR" altLang="en-US" sz="2400" dirty="0">
                <a:latin typeface="Arial Unicode MS" pitchFamily="34" charset="-128"/>
              </a:rPr>
              <a:t>, </a:t>
            </a:r>
            <a:r>
              <a:rPr lang="en-US" altLang="en-US" sz="2400" dirty="0">
                <a:latin typeface="Arial Unicode MS" pitchFamily="34" charset="-128"/>
              </a:rPr>
              <a:t>“growth”</a:t>
            </a:r>
            <a:r>
              <a:rPr lang="el-GR" altLang="en-US" sz="2400" dirty="0">
                <a:latin typeface="Arial Unicode MS" pitchFamily="34" charset="-128"/>
              </a:rPr>
              <a:t> </a:t>
            </a:r>
            <a:r>
              <a:rPr lang="en-US" altLang="en-US" sz="2400" dirty="0">
                <a:latin typeface="Arial Unicode MS" pitchFamily="34" charset="-128"/>
              </a:rPr>
              <a:t>bubble</a:t>
            </a:r>
            <a:endParaRPr lang="el-GR" altLang="en-US" sz="2400" dirty="0">
              <a:latin typeface="Arial Unicode MS" pitchFamily="34" charset="-128"/>
            </a:endParaRPr>
          </a:p>
          <a:p>
            <a:pPr>
              <a:lnSpc>
                <a:spcPct val="90000"/>
              </a:lnSpc>
            </a:pPr>
            <a:endParaRPr lang="el-GR" altLang="en-US" sz="2400" dirty="0">
              <a:latin typeface="Arial Unicode MS" pitchFamily="34" charset="-128"/>
            </a:endParaRPr>
          </a:p>
          <a:p>
            <a:pPr>
              <a:lnSpc>
                <a:spcPct val="90000"/>
              </a:lnSpc>
            </a:pPr>
            <a:r>
              <a:rPr lang="en-US" altLang="en-US" sz="2400" dirty="0">
                <a:latin typeface="Arial Unicode MS" pitchFamily="34" charset="-128"/>
              </a:rPr>
              <a:t>Up to the 1960s: 	price was </a:t>
            </a:r>
            <a:r>
              <a:rPr lang="el-GR" altLang="en-US" sz="2400" dirty="0">
                <a:latin typeface="Arial Unicode MS" pitchFamily="34" charset="-128"/>
              </a:rPr>
              <a:t>10-15 </a:t>
            </a:r>
            <a:r>
              <a:rPr lang="en-US" altLang="en-US" sz="2400" dirty="0">
                <a:latin typeface="Arial Unicode MS" pitchFamily="34" charset="-128"/>
              </a:rPr>
              <a:t>times the earnings</a:t>
            </a:r>
          </a:p>
          <a:p>
            <a:pPr>
              <a:lnSpc>
                <a:spcPct val="90000"/>
              </a:lnSpc>
            </a:pPr>
            <a:r>
              <a:rPr lang="el-GR" altLang="en-US" sz="2400" dirty="0">
                <a:latin typeface="Arial Unicode MS" pitchFamily="34" charset="-128"/>
              </a:rPr>
              <a:t>1959-1961: 	</a:t>
            </a:r>
            <a:r>
              <a:rPr lang="en-US" altLang="en-US" sz="2400" dirty="0">
                <a:latin typeface="Arial Unicode MS" pitchFamily="34" charset="-128"/>
              </a:rPr>
              <a:t>price was 50</a:t>
            </a:r>
            <a:r>
              <a:rPr lang="el-GR" altLang="en-US" sz="2400" dirty="0">
                <a:latin typeface="Arial Unicode MS" pitchFamily="34" charset="-128"/>
              </a:rPr>
              <a:t>-1</a:t>
            </a:r>
            <a:r>
              <a:rPr lang="en-US" altLang="en-US" sz="2400" dirty="0">
                <a:latin typeface="Arial Unicode MS" pitchFamily="34" charset="-128"/>
              </a:rPr>
              <a:t>00</a:t>
            </a:r>
            <a:r>
              <a:rPr lang="el-GR" altLang="en-US" sz="2400" dirty="0">
                <a:latin typeface="Arial Unicode MS" pitchFamily="34" charset="-128"/>
              </a:rPr>
              <a:t> </a:t>
            </a:r>
            <a:r>
              <a:rPr lang="en-US" altLang="en-US" sz="2400" dirty="0">
                <a:latin typeface="Arial Unicode MS" pitchFamily="34" charset="-128"/>
              </a:rPr>
              <a:t>times the earnings</a:t>
            </a:r>
            <a:endParaRPr lang="el-GR" altLang="en-US" sz="2400" dirty="0">
              <a:latin typeface="Arial Unicode MS" pitchFamily="34" charset="-128"/>
            </a:endParaRPr>
          </a:p>
          <a:p>
            <a:pPr>
              <a:lnSpc>
                <a:spcPct val="90000"/>
              </a:lnSpc>
            </a:pPr>
            <a:endParaRPr lang="el-GR" altLang="en-US" sz="2400" dirty="0">
              <a:latin typeface="Arial Unicode MS" pitchFamily="34" charset="-128"/>
            </a:endParaRPr>
          </a:p>
          <a:p>
            <a:pPr>
              <a:lnSpc>
                <a:spcPct val="90000"/>
              </a:lnSpc>
            </a:pPr>
            <a:r>
              <a:rPr lang="en-US" altLang="en-US" sz="2400" dirty="0">
                <a:latin typeface="Arial Unicode MS" pitchFamily="34" charset="-128"/>
              </a:rPr>
              <a:t>E.g. Control Data</a:t>
            </a:r>
            <a:r>
              <a:rPr lang="el-GR" altLang="en-US" sz="2400" dirty="0">
                <a:latin typeface="Arial Unicode MS" pitchFamily="34" charset="-128"/>
              </a:rPr>
              <a:t>:	</a:t>
            </a:r>
            <a:r>
              <a:rPr lang="en-GB" altLang="en-US" sz="2400" dirty="0">
                <a:latin typeface="Arial Unicode MS" pitchFamily="34" charset="-128"/>
              </a:rPr>
              <a:t>	</a:t>
            </a:r>
            <a:r>
              <a:rPr lang="el-GR" altLang="en-US" sz="2400" dirty="0">
                <a:latin typeface="Arial Unicode MS" pitchFamily="34" charset="-128"/>
              </a:rPr>
              <a:t>1960 	</a:t>
            </a:r>
            <a:r>
              <a:rPr lang="en-US" altLang="en-US" sz="2400" dirty="0">
                <a:latin typeface="Arial Unicode MS" pitchFamily="34" charset="-128"/>
              </a:rPr>
              <a:t>	</a:t>
            </a:r>
            <a:r>
              <a:rPr lang="el-GR" altLang="en-US" sz="2400" dirty="0">
                <a:latin typeface="Arial Unicode MS" pitchFamily="34" charset="-128"/>
              </a:rPr>
              <a:t>Ρ/Ε = 22 </a:t>
            </a:r>
          </a:p>
          <a:p>
            <a:pPr>
              <a:lnSpc>
                <a:spcPct val="90000"/>
              </a:lnSpc>
              <a:buFont typeface="Wingdings" panose="05000000000000000000" pitchFamily="2" charset="2"/>
              <a:buNone/>
            </a:pPr>
            <a:r>
              <a:rPr lang="el-GR" altLang="en-US" sz="2400" dirty="0">
                <a:latin typeface="Arial Unicode MS" pitchFamily="34" charset="-128"/>
              </a:rPr>
              <a:t>					1961		Ρ/Ε = 200 </a:t>
            </a:r>
          </a:p>
          <a:p>
            <a:pPr>
              <a:lnSpc>
                <a:spcPct val="90000"/>
              </a:lnSpc>
            </a:pPr>
            <a:endParaRPr lang="el-GR" altLang="en-US" sz="2400" dirty="0">
              <a:latin typeface="Arial Unicode MS" pitchFamily="34" charset="-128"/>
            </a:endParaRPr>
          </a:p>
          <a:p>
            <a:pPr>
              <a:lnSpc>
                <a:spcPct val="90000"/>
              </a:lnSpc>
            </a:pPr>
            <a:r>
              <a:rPr lang="el-GR" altLang="en-US" sz="2400" dirty="0">
                <a:latin typeface="Arial Unicode MS" pitchFamily="34" charset="-128"/>
              </a:rPr>
              <a:t> </a:t>
            </a:r>
            <a:r>
              <a:rPr lang="en-US" altLang="en-US" sz="2400" dirty="0">
                <a:latin typeface="Arial Unicode MS" pitchFamily="34" charset="-128"/>
              </a:rPr>
              <a:t>E.g. </a:t>
            </a:r>
            <a:r>
              <a:rPr lang="el-GR" altLang="en-US" sz="2400" dirty="0">
                <a:latin typeface="Arial Unicode MS" pitchFamily="34" charset="-128"/>
              </a:rPr>
              <a:t>ΙΒΜ:			1960 	</a:t>
            </a:r>
            <a:r>
              <a:rPr lang="en-US" altLang="en-US" sz="2400" dirty="0">
                <a:latin typeface="Arial Unicode MS" pitchFamily="34" charset="-128"/>
              </a:rPr>
              <a:t>	</a:t>
            </a:r>
            <a:r>
              <a:rPr lang="el-GR" altLang="en-US" sz="2400" dirty="0">
                <a:latin typeface="Arial Unicode MS" pitchFamily="34" charset="-128"/>
              </a:rPr>
              <a:t>Ρ/Ε = 30 </a:t>
            </a:r>
          </a:p>
          <a:p>
            <a:pPr>
              <a:lnSpc>
                <a:spcPct val="90000"/>
              </a:lnSpc>
              <a:buFont typeface="Wingdings" panose="05000000000000000000" pitchFamily="2" charset="2"/>
              <a:buNone/>
            </a:pPr>
            <a:r>
              <a:rPr lang="el-GR" altLang="en-US" sz="2400" dirty="0">
                <a:latin typeface="Arial Unicode MS" pitchFamily="34" charset="-128"/>
              </a:rPr>
              <a:t>					1961		Ρ/Ε = 80 </a:t>
            </a:r>
            <a:endParaRPr lang="en-US" altLang="en-US" sz="2400" dirty="0">
              <a:latin typeface="Arial Unicode MS" pitchFamily="34" charset="-128"/>
            </a:endParaRPr>
          </a:p>
          <a:p>
            <a:pPr>
              <a:lnSpc>
                <a:spcPct val="90000"/>
              </a:lnSpc>
            </a:pPr>
            <a:endParaRPr lang="el-GR" altLang="en-US" sz="2400" dirty="0">
              <a:latin typeface="Arial Unicode MS" pitchFamily="34" charset="-128"/>
            </a:endParaRPr>
          </a:p>
        </p:txBody>
      </p:sp>
    </p:spTree>
    <p:extLst>
      <p:ext uri="{BB962C8B-B14F-4D97-AF65-F5344CB8AC3E}">
        <p14:creationId xmlns:p14="http://schemas.microsoft.com/office/powerpoint/2010/main" val="2143074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842" name="Rectangle 2">
            <a:extLst>
              <a:ext uri="{FF2B5EF4-FFF2-40B4-BE49-F238E27FC236}">
                <a16:creationId xmlns:a16="http://schemas.microsoft.com/office/drawing/2014/main" id="{5DB6D267-D0A8-42A0-A622-E1D7978F72D8}"/>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
        <p:nvSpPr>
          <p:cNvPr id="1059843" name="Rectangle 3">
            <a:extLst>
              <a:ext uri="{FF2B5EF4-FFF2-40B4-BE49-F238E27FC236}">
                <a16:creationId xmlns:a16="http://schemas.microsoft.com/office/drawing/2014/main" id="{B29D718A-31B6-41A3-9D88-89B1C2690812}"/>
              </a:ext>
            </a:extLst>
          </p:cNvPr>
          <p:cNvSpPr>
            <a:spLocks noGrp="1" noChangeArrowheads="1"/>
          </p:cNvSpPr>
          <p:nvPr>
            <p:ph type="body" idx="1"/>
          </p:nvPr>
        </p:nvSpPr>
        <p:spPr>
          <a:xfrm>
            <a:off x="838200" y="1367407"/>
            <a:ext cx="11005868" cy="4758758"/>
          </a:xfrm>
        </p:spPr>
        <p:txBody>
          <a:bodyPr>
            <a:normAutofit/>
          </a:bodyPr>
          <a:lstStyle/>
          <a:p>
            <a:pPr algn="just"/>
            <a:r>
              <a:rPr lang="en-US" altLang="en-US" sz="2200" dirty="0">
                <a:latin typeface="Arial Unicode MS" pitchFamily="34" charset="-128"/>
              </a:rPr>
              <a:t>Prices are a </a:t>
            </a:r>
            <a:r>
              <a:rPr lang="en-US" altLang="en-US" sz="2200" b="1" dirty="0">
                <a:latin typeface="Arial Unicode MS" pitchFamily="34" charset="-128"/>
              </a:rPr>
              <a:t>Fair Game </a:t>
            </a:r>
            <a:r>
              <a:rPr lang="en-US" altLang="en-US" sz="2200" dirty="0">
                <a:latin typeface="Arial Unicode MS" pitchFamily="34" charset="-128"/>
              </a:rPr>
              <a:t>and follow a </a:t>
            </a:r>
            <a:r>
              <a:rPr lang="en-US" altLang="en-US" sz="2200" b="1" dirty="0">
                <a:latin typeface="Arial Unicode MS" pitchFamily="34" charset="-128"/>
              </a:rPr>
              <a:t>Martingale process</a:t>
            </a:r>
            <a:r>
              <a:rPr lang="en-US" altLang="en-US" sz="2200" dirty="0">
                <a:latin typeface="Arial Unicode MS" pitchFamily="34" charset="-128"/>
              </a:rPr>
              <a:t>, according to which the </a:t>
            </a:r>
            <a:r>
              <a:rPr lang="en-US" altLang="en-US" sz="2200" b="1" dirty="0">
                <a:latin typeface="Arial Unicode MS" pitchFamily="34" charset="-128"/>
              </a:rPr>
              <a:t>best forecast</a:t>
            </a:r>
            <a:r>
              <a:rPr lang="en-US" altLang="en-US" sz="2200" dirty="0">
                <a:latin typeface="Arial Unicode MS" pitchFamily="34" charset="-128"/>
              </a:rPr>
              <a:t> of the today’s price </a:t>
            </a:r>
            <a:r>
              <a:rPr lang="el-GR" altLang="en-US" sz="2200" dirty="0">
                <a:latin typeface="Arial Unicode MS" pitchFamily="34" charset="-128"/>
              </a:rPr>
              <a:t>(</a:t>
            </a:r>
            <a:r>
              <a:rPr lang="en-US" altLang="en-US" sz="2200" i="1" dirty="0" err="1">
                <a:latin typeface="Arial Unicode MS" pitchFamily="34" charset="-128"/>
              </a:rPr>
              <a:t>P</a:t>
            </a:r>
            <a:r>
              <a:rPr lang="en-US" altLang="en-US" sz="2200" i="1" baseline="-25000" dirty="0" err="1">
                <a:latin typeface="Arial Unicode MS" pitchFamily="34" charset="-128"/>
              </a:rPr>
              <a:t>i,t</a:t>
            </a:r>
            <a:r>
              <a:rPr lang="en-US" altLang="en-US" sz="2200" dirty="0">
                <a:latin typeface="Arial Unicode MS" pitchFamily="34" charset="-128"/>
              </a:rPr>
              <a:t>) based on the </a:t>
            </a:r>
            <a:r>
              <a:rPr lang="en-US" altLang="en-US" sz="2200" b="1" dirty="0">
                <a:latin typeface="Arial Unicode MS" pitchFamily="34" charset="-128"/>
              </a:rPr>
              <a:t>available information </a:t>
            </a:r>
            <a:r>
              <a:rPr lang="en-US" altLang="en-US" sz="2200" dirty="0">
                <a:latin typeface="Arial Unicode MS" pitchFamily="34" charset="-128"/>
              </a:rPr>
              <a:t>set </a:t>
            </a:r>
            <a:r>
              <a:rPr lang="el-GR" altLang="en-US" sz="2200" dirty="0">
                <a:latin typeface="Arial Unicode MS" pitchFamily="34" charset="-128"/>
              </a:rPr>
              <a:t>(</a:t>
            </a:r>
            <a:r>
              <a:rPr lang="en-US" altLang="en-US" sz="2200" i="1" dirty="0">
                <a:latin typeface="Arial Unicode MS" pitchFamily="34" charset="-128"/>
              </a:rPr>
              <a:t>I</a:t>
            </a:r>
            <a:r>
              <a:rPr lang="en-US" altLang="en-US" sz="2200" i="1" baseline="-25000" dirty="0">
                <a:latin typeface="Arial Unicode MS" pitchFamily="34" charset="-128"/>
              </a:rPr>
              <a:t>t</a:t>
            </a:r>
            <a:r>
              <a:rPr lang="el-GR" altLang="en-US" sz="2200" i="1" baseline="-25000" dirty="0">
                <a:latin typeface="Arial Unicode MS" pitchFamily="34" charset="-128"/>
              </a:rPr>
              <a:t>-1</a:t>
            </a:r>
            <a:r>
              <a:rPr lang="el-GR" altLang="en-US" sz="2200" i="1" dirty="0">
                <a:latin typeface="Arial Unicode MS" pitchFamily="34" charset="-128"/>
              </a:rPr>
              <a:t>,</a:t>
            </a:r>
            <a:r>
              <a:rPr lang="el-GR" altLang="en-US" sz="2200" dirty="0">
                <a:latin typeface="Arial Unicode MS" pitchFamily="34" charset="-128"/>
              </a:rPr>
              <a:t>) </a:t>
            </a:r>
            <a:r>
              <a:rPr lang="en-US" altLang="en-US" sz="2200" dirty="0">
                <a:latin typeface="Arial Unicode MS" pitchFamily="34" charset="-128"/>
              </a:rPr>
              <a:t>is equal to yesterdays’ (</a:t>
            </a:r>
            <a:r>
              <a:rPr lang="en-US" altLang="en-US" sz="2200" b="1" dirty="0">
                <a:latin typeface="Arial Unicode MS" pitchFamily="34" charset="-128"/>
              </a:rPr>
              <a:t>most recent) price</a:t>
            </a:r>
            <a:r>
              <a:rPr lang="el-GR" altLang="en-US" sz="2200" b="1" dirty="0">
                <a:latin typeface="Arial Unicode MS" pitchFamily="34" charset="-128"/>
              </a:rPr>
              <a:t> </a:t>
            </a:r>
            <a:r>
              <a:rPr lang="el-GR" altLang="en-US" sz="2200" dirty="0">
                <a:latin typeface="Arial Unicode MS" pitchFamily="34" charset="-128"/>
              </a:rPr>
              <a:t>(</a:t>
            </a:r>
            <a:r>
              <a:rPr lang="en-US" altLang="en-US" sz="2200" i="1" dirty="0">
                <a:latin typeface="Arial Unicode MS" pitchFamily="34" charset="-128"/>
              </a:rPr>
              <a:t>P</a:t>
            </a:r>
            <a:r>
              <a:rPr lang="en-US" altLang="en-US" sz="2200" i="1" baseline="-25000" dirty="0">
                <a:latin typeface="Arial Unicode MS" pitchFamily="34" charset="-128"/>
              </a:rPr>
              <a:t>i</a:t>
            </a:r>
            <a:r>
              <a:rPr lang="el-GR" altLang="en-US" sz="2200" i="1" baseline="-25000" dirty="0">
                <a:latin typeface="Arial Unicode MS" pitchFamily="34" charset="-128"/>
              </a:rPr>
              <a:t>,</a:t>
            </a:r>
            <a:r>
              <a:rPr lang="en-US" altLang="en-US" sz="2200" i="1" baseline="-25000" dirty="0">
                <a:latin typeface="Arial Unicode MS" pitchFamily="34" charset="-128"/>
              </a:rPr>
              <a:t>t</a:t>
            </a:r>
            <a:r>
              <a:rPr lang="el-GR" altLang="en-US" sz="2200" i="1" baseline="-25000" dirty="0">
                <a:latin typeface="Arial Unicode MS" pitchFamily="34" charset="-128"/>
              </a:rPr>
              <a:t>-1</a:t>
            </a:r>
            <a:r>
              <a:rPr lang="el-GR" altLang="en-US" sz="2200" dirty="0">
                <a:latin typeface="Arial Unicode MS" pitchFamily="34" charset="-128"/>
              </a:rPr>
              <a:t>), </a:t>
            </a:r>
            <a:r>
              <a:rPr lang="en-US" altLang="en-US" sz="2200" dirty="0">
                <a:latin typeface="Arial Unicode MS" pitchFamily="34" charset="-128"/>
              </a:rPr>
              <a:t>and thus the return </a:t>
            </a:r>
            <a:r>
              <a:rPr lang="el-GR" altLang="en-US" sz="2200" dirty="0">
                <a:latin typeface="Arial Unicode MS" pitchFamily="34" charset="-128"/>
              </a:rPr>
              <a:t>(</a:t>
            </a:r>
            <a:r>
              <a:rPr lang="el-GR" altLang="en-US" sz="2200" i="1" dirty="0">
                <a:latin typeface="Arial Unicode MS" pitchFamily="34" charset="-128"/>
              </a:rPr>
              <a:t>ΔΡ</a:t>
            </a:r>
            <a:r>
              <a:rPr lang="el-GR" altLang="en-US" sz="2200" dirty="0">
                <a:latin typeface="Arial Unicode MS" pitchFamily="34" charset="-128"/>
              </a:rPr>
              <a:t>) </a:t>
            </a:r>
            <a:r>
              <a:rPr lang="en-US" altLang="en-US" sz="2200" b="1" dirty="0">
                <a:latin typeface="Arial Unicode MS" pitchFamily="34" charset="-128"/>
              </a:rPr>
              <a:t>equals zero</a:t>
            </a:r>
            <a:r>
              <a:rPr lang="el-GR" altLang="en-US" sz="2200" dirty="0">
                <a:latin typeface="Arial Unicode MS" pitchFamily="34" charset="-128"/>
              </a:rPr>
              <a:t>: </a:t>
            </a:r>
            <a:endParaRPr lang="en-GB" altLang="en-US" sz="2200" dirty="0">
              <a:latin typeface="Arial Unicode MS" pitchFamily="34" charset="-128"/>
            </a:endParaRPr>
          </a:p>
          <a:p>
            <a:pPr algn="just"/>
            <a:endParaRPr lang="en-GB" altLang="en-US" sz="2200" dirty="0">
              <a:latin typeface="Arial Unicode MS" pitchFamily="34" charset="-128"/>
            </a:endParaRPr>
          </a:p>
          <a:p>
            <a:pPr algn="just"/>
            <a:endParaRPr lang="en-GB" altLang="en-US" sz="2200" dirty="0">
              <a:latin typeface="Arial Unicode MS" pitchFamily="34" charset="-128"/>
            </a:endParaRPr>
          </a:p>
          <a:p>
            <a:pPr algn="just"/>
            <a:endParaRPr lang="en-GB" altLang="en-US" sz="2200" dirty="0">
              <a:latin typeface="Arial Unicode MS" pitchFamily="34" charset="-128"/>
            </a:endParaRPr>
          </a:p>
          <a:p>
            <a:pPr algn="just"/>
            <a:endParaRPr lang="el-GR" altLang="en-US" sz="2200" dirty="0">
              <a:latin typeface="Arial Unicode MS" pitchFamily="34" charset="-128"/>
            </a:endParaRPr>
          </a:p>
          <a:p>
            <a:pPr algn="just"/>
            <a:r>
              <a:rPr lang="en-GB" altLang="en-US" sz="2200" dirty="0">
                <a:latin typeface="Arial Unicode MS" pitchFamily="34" charset="-128"/>
              </a:rPr>
              <a:t>In other words, </a:t>
            </a:r>
            <a:r>
              <a:rPr lang="en-GB" altLang="en-US" sz="2200" b="1" dirty="0">
                <a:latin typeface="Arial Unicode MS" pitchFamily="34" charset="-128"/>
              </a:rPr>
              <a:t>price changes (returns) are unpredictable.</a:t>
            </a:r>
          </a:p>
          <a:p>
            <a:pPr algn="just"/>
            <a:endParaRPr lang="el-GR" altLang="en-US" sz="2200" dirty="0">
              <a:latin typeface="Arial Unicode MS" pitchFamily="34" charset="-128"/>
            </a:endParaRPr>
          </a:p>
          <a:p>
            <a:pPr algn="just"/>
            <a:r>
              <a:rPr lang="en-GB" altLang="en-US" sz="2200" b="1" dirty="0">
                <a:latin typeface="Arial Unicode MS" pitchFamily="34" charset="-128"/>
              </a:rPr>
              <a:t>Any systematic deviation, indicates an inefficient market</a:t>
            </a:r>
            <a:endParaRPr lang="el-GR" altLang="en-US" sz="2200" b="1" dirty="0">
              <a:latin typeface="Arial Unicode MS" pitchFamily="34" charset="-128"/>
            </a:endParaRPr>
          </a:p>
        </p:txBody>
      </p:sp>
      <p:sp>
        <p:nvSpPr>
          <p:cNvPr id="1059844" name="Rectangle 4">
            <a:extLst>
              <a:ext uri="{FF2B5EF4-FFF2-40B4-BE49-F238E27FC236}">
                <a16:creationId xmlns:a16="http://schemas.microsoft.com/office/drawing/2014/main" id="{5F91F909-27CF-4F58-9173-98B37E8EB127}"/>
              </a:ext>
            </a:extLst>
          </p:cNvPr>
          <p:cNvSpPr>
            <a:spLocks noChangeArrowheads="1"/>
          </p:cNvSpPr>
          <p:nvPr/>
        </p:nvSpPr>
        <p:spPr bwMode="auto">
          <a:xfrm>
            <a:off x="1524001" y="31062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1059846" name="Rectangle 6">
            <a:extLst>
              <a:ext uri="{FF2B5EF4-FFF2-40B4-BE49-F238E27FC236}">
                <a16:creationId xmlns:a16="http://schemas.microsoft.com/office/drawing/2014/main" id="{C014E596-3A50-47F5-B9A0-A129FAD16783}"/>
              </a:ext>
            </a:extLst>
          </p:cNvPr>
          <p:cNvSpPr>
            <a:spLocks noChangeArrowheads="1"/>
          </p:cNvSpPr>
          <p:nvPr/>
        </p:nvSpPr>
        <p:spPr bwMode="auto">
          <a:xfrm>
            <a:off x="1524001" y="31062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sp>
        <p:nvSpPr>
          <p:cNvPr id="1059848" name="Rectangle 8">
            <a:extLst>
              <a:ext uri="{FF2B5EF4-FFF2-40B4-BE49-F238E27FC236}">
                <a16:creationId xmlns:a16="http://schemas.microsoft.com/office/drawing/2014/main" id="{5734FA3E-3AF1-4F5A-AEEA-C0CF0F2E5F55}"/>
              </a:ext>
            </a:extLst>
          </p:cNvPr>
          <p:cNvSpPr>
            <a:spLocks noChangeArrowheads="1"/>
          </p:cNvSpPr>
          <p:nvPr/>
        </p:nvSpPr>
        <p:spPr bwMode="auto">
          <a:xfrm>
            <a:off x="1524001" y="3168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graphicFrame>
        <p:nvGraphicFramePr>
          <p:cNvPr id="10" name="Object 5">
            <a:extLst>
              <a:ext uri="{FF2B5EF4-FFF2-40B4-BE49-F238E27FC236}">
                <a16:creationId xmlns:a16="http://schemas.microsoft.com/office/drawing/2014/main" id="{8B5E10C9-253F-4171-A52A-FB7CF354E451}"/>
              </a:ext>
            </a:extLst>
          </p:cNvPr>
          <p:cNvGraphicFramePr>
            <a:graphicFrameLocks noChangeAspect="1"/>
          </p:cNvGraphicFramePr>
          <p:nvPr>
            <p:extLst>
              <p:ext uri="{D42A27DB-BD31-4B8C-83A1-F6EECF244321}">
                <p14:modId xmlns:p14="http://schemas.microsoft.com/office/powerpoint/2010/main" val="2570892032"/>
              </p:ext>
            </p:extLst>
          </p:nvPr>
        </p:nvGraphicFramePr>
        <p:xfrm>
          <a:off x="1292001" y="2972631"/>
          <a:ext cx="2663825" cy="576263"/>
        </p:xfrm>
        <a:graphic>
          <a:graphicData uri="http://schemas.openxmlformats.org/presentationml/2006/ole">
            <mc:AlternateContent xmlns:mc="http://schemas.openxmlformats.org/markup-compatibility/2006">
              <mc:Choice xmlns:v="urn:schemas-microsoft-com:vml" Requires="v">
                <p:oleObj name="Εξίσωση" r:id="rId3" imgW="1091726" imgH="279279" progId="Equation.3">
                  <p:embed/>
                </p:oleObj>
              </mc:Choice>
              <mc:Fallback>
                <p:oleObj name="Εξίσωση" r:id="rId3" imgW="1091726" imgH="279279" progId="Equation.3">
                  <p:embed/>
                  <p:pic>
                    <p:nvPicPr>
                      <p:cNvPr id="1059845" name="Object 5">
                        <a:extLst>
                          <a:ext uri="{FF2B5EF4-FFF2-40B4-BE49-F238E27FC236}">
                            <a16:creationId xmlns:a16="http://schemas.microsoft.com/office/drawing/2014/main" id="{F69CEAA7-FF86-44AB-B818-DC58255FAB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2001" y="2972631"/>
                        <a:ext cx="2663825" cy="576263"/>
                      </a:xfrm>
                      <a:prstGeom prst="rect">
                        <a:avLst/>
                      </a:prstGeom>
                      <a:solidFill>
                        <a:srgbClr val="FFFFFF"/>
                      </a:solidFill>
                    </p:spPr>
                  </p:pic>
                </p:oleObj>
              </mc:Fallback>
            </mc:AlternateContent>
          </a:graphicData>
        </a:graphic>
      </p:graphicFrame>
      <p:graphicFrame>
        <p:nvGraphicFramePr>
          <p:cNvPr id="12" name="Object 9">
            <a:extLst>
              <a:ext uri="{FF2B5EF4-FFF2-40B4-BE49-F238E27FC236}">
                <a16:creationId xmlns:a16="http://schemas.microsoft.com/office/drawing/2014/main" id="{9697B6B7-3889-42B0-BE95-E133E3371705}"/>
              </a:ext>
            </a:extLst>
          </p:cNvPr>
          <p:cNvGraphicFramePr>
            <a:graphicFrameLocks noChangeAspect="1"/>
          </p:cNvGraphicFramePr>
          <p:nvPr>
            <p:extLst>
              <p:ext uri="{D42A27DB-BD31-4B8C-83A1-F6EECF244321}">
                <p14:modId xmlns:p14="http://schemas.microsoft.com/office/powerpoint/2010/main" val="271967303"/>
              </p:ext>
            </p:extLst>
          </p:nvPr>
        </p:nvGraphicFramePr>
        <p:xfrm>
          <a:off x="4755523" y="3106222"/>
          <a:ext cx="647700" cy="450850"/>
        </p:xfrm>
        <a:graphic>
          <a:graphicData uri="http://schemas.openxmlformats.org/presentationml/2006/ole">
            <mc:AlternateContent xmlns:mc="http://schemas.openxmlformats.org/markup-compatibility/2006">
              <mc:Choice xmlns:v="urn:schemas-microsoft-com:vml" Requires="v">
                <p:oleObj name="Εξίσωση" r:id="rId5" imgW="215713" imgH="152268" progId="Equation.3">
                  <p:embed/>
                </p:oleObj>
              </mc:Choice>
              <mc:Fallback>
                <p:oleObj name="Εξίσωση" r:id="rId5" imgW="215713" imgH="152268" progId="Equation.3">
                  <p:embed/>
                  <p:pic>
                    <p:nvPicPr>
                      <p:cNvPr id="1059849" name="Object 9">
                        <a:extLst>
                          <a:ext uri="{FF2B5EF4-FFF2-40B4-BE49-F238E27FC236}">
                            <a16:creationId xmlns:a16="http://schemas.microsoft.com/office/drawing/2014/main" id="{C9663D2C-7DED-43AD-975E-93EC97849DC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55523" y="3106222"/>
                        <a:ext cx="647700" cy="450850"/>
                      </a:xfrm>
                      <a:prstGeom prst="rect">
                        <a:avLst/>
                      </a:prstGeom>
                      <a:solidFill>
                        <a:srgbClr val="FFFFFF"/>
                      </a:solidFill>
                    </p:spPr>
                  </p:pic>
                </p:oleObj>
              </mc:Fallback>
            </mc:AlternateContent>
          </a:graphicData>
        </a:graphic>
      </p:graphicFrame>
      <p:graphicFrame>
        <p:nvGraphicFramePr>
          <p:cNvPr id="13" name="Object 7">
            <a:extLst>
              <a:ext uri="{FF2B5EF4-FFF2-40B4-BE49-F238E27FC236}">
                <a16:creationId xmlns:a16="http://schemas.microsoft.com/office/drawing/2014/main" id="{B7045E62-2611-4AE9-B332-6C932D20F261}"/>
              </a:ext>
            </a:extLst>
          </p:cNvPr>
          <p:cNvGraphicFramePr>
            <a:graphicFrameLocks noChangeAspect="1"/>
          </p:cNvGraphicFramePr>
          <p:nvPr>
            <p:extLst>
              <p:ext uri="{D42A27DB-BD31-4B8C-83A1-F6EECF244321}">
                <p14:modId xmlns:p14="http://schemas.microsoft.com/office/powerpoint/2010/main" val="2632463496"/>
              </p:ext>
            </p:extLst>
          </p:nvPr>
        </p:nvGraphicFramePr>
        <p:xfrm>
          <a:off x="5947328" y="2967038"/>
          <a:ext cx="2665413" cy="647700"/>
        </p:xfrm>
        <a:graphic>
          <a:graphicData uri="http://schemas.openxmlformats.org/presentationml/2006/ole">
            <mc:AlternateContent xmlns:mc="http://schemas.openxmlformats.org/markup-compatibility/2006">
              <mc:Choice xmlns:v="urn:schemas-microsoft-com:vml" Requires="v">
                <p:oleObj name="Εξίσωση" r:id="rId7" imgW="1002865" imgH="279279" progId="Equation.3">
                  <p:embed/>
                </p:oleObj>
              </mc:Choice>
              <mc:Fallback>
                <p:oleObj name="Εξίσωση" r:id="rId7" imgW="1002865" imgH="279279" progId="Equation.3">
                  <p:embed/>
                  <p:pic>
                    <p:nvPicPr>
                      <p:cNvPr id="1059847" name="Object 7">
                        <a:extLst>
                          <a:ext uri="{FF2B5EF4-FFF2-40B4-BE49-F238E27FC236}">
                            <a16:creationId xmlns:a16="http://schemas.microsoft.com/office/drawing/2014/main" id="{8ED82095-635A-47FD-B721-0744C6F4DF3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7328" y="2967038"/>
                        <a:ext cx="2665413" cy="647700"/>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1512101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738" name="Rectangle 2">
            <a:extLst>
              <a:ext uri="{FF2B5EF4-FFF2-40B4-BE49-F238E27FC236}">
                <a16:creationId xmlns:a16="http://schemas.microsoft.com/office/drawing/2014/main" id="{44591100-0AC8-44B8-91AA-EFBED5DB07ED}"/>
              </a:ext>
            </a:extLst>
          </p:cNvPr>
          <p:cNvSpPr>
            <a:spLocks noGrp="1" noRot="1" noChangeArrowheads="1"/>
          </p:cNvSpPr>
          <p:nvPr>
            <p:ph type="title"/>
          </p:nvPr>
        </p:nvSpPr>
        <p:spPr>
          <a:xfrm>
            <a:off x="838200" y="365125"/>
            <a:ext cx="10515600" cy="666721"/>
          </a:xfrm>
        </p:spPr>
        <p:txBody>
          <a:bodyPr>
            <a:normAutofit fontScale="90000"/>
          </a:bodyPr>
          <a:lstStyle/>
          <a:p>
            <a:r>
              <a:rPr lang="en-US" altLang="en-US" b="1" dirty="0"/>
              <a:t>Stock Market Bubble (1961)</a:t>
            </a:r>
            <a:endParaRPr lang="el-GR" altLang="en-US" b="1" dirty="0"/>
          </a:p>
        </p:txBody>
      </p:sp>
      <p:sp>
        <p:nvSpPr>
          <p:cNvPr id="1140739" name="Rectangle 3">
            <a:extLst>
              <a:ext uri="{FF2B5EF4-FFF2-40B4-BE49-F238E27FC236}">
                <a16:creationId xmlns:a16="http://schemas.microsoft.com/office/drawing/2014/main" id="{314148F6-5A7C-47F7-8503-B7129695988D}"/>
              </a:ext>
            </a:extLst>
          </p:cNvPr>
          <p:cNvSpPr>
            <a:spLocks noGrp="1" noChangeArrowheads="1"/>
          </p:cNvSpPr>
          <p:nvPr>
            <p:ph type="body" idx="1"/>
          </p:nvPr>
        </p:nvSpPr>
        <p:spPr>
          <a:xfrm>
            <a:off x="838200" y="1182848"/>
            <a:ext cx="10335936" cy="5198902"/>
          </a:xfrm>
        </p:spPr>
        <p:txBody>
          <a:bodyPr>
            <a:normAutofit/>
          </a:bodyPr>
          <a:lstStyle/>
          <a:p>
            <a:pPr>
              <a:lnSpc>
                <a:spcPct val="80000"/>
              </a:lnSpc>
            </a:pPr>
            <a:endParaRPr lang="en-US" altLang="en-US" sz="2200" dirty="0">
              <a:latin typeface="Arial Unicode MS" pitchFamily="34" charset="-128"/>
            </a:endParaRPr>
          </a:p>
          <a:p>
            <a:pPr algn="just">
              <a:lnSpc>
                <a:spcPct val="80000"/>
              </a:lnSpc>
            </a:pPr>
            <a:r>
              <a:rPr lang="en-US" altLang="en-US" sz="2200" dirty="0">
                <a:latin typeface="Arial Unicode MS" pitchFamily="34" charset="-128"/>
              </a:rPr>
              <a:t>USA, “growth”</a:t>
            </a:r>
            <a:r>
              <a:rPr lang="el-GR" altLang="en-US" sz="2200" dirty="0">
                <a:latin typeface="Arial Unicode MS" pitchFamily="34" charset="-128"/>
              </a:rPr>
              <a:t>, </a:t>
            </a:r>
            <a:r>
              <a:rPr lang="en-US" altLang="en-US" sz="2200" b="1" dirty="0">
                <a:latin typeface="Arial Unicode MS" pitchFamily="34" charset="-128"/>
              </a:rPr>
              <a:t>“</a:t>
            </a:r>
            <a:r>
              <a:rPr lang="en-US" altLang="en-US" sz="2200" b="1" dirty="0" err="1">
                <a:latin typeface="Arial Unicode MS" pitchFamily="34" charset="-128"/>
              </a:rPr>
              <a:t>tron</a:t>
            </a:r>
            <a:r>
              <a:rPr lang="en-US" altLang="en-US" sz="2200" b="1" dirty="0">
                <a:latin typeface="Arial Unicode MS" pitchFamily="34" charset="-128"/>
              </a:rPr>
              <a:t> &amp; </a:t>
            </a:r>
            <a:r>
              <a:rPr lang="en-US" altLang="en-US" sz="2200" b="1" dirty="0" err="1">
                <a:latin typeface="Arial Unicode MS" pitchFamily="34" charset="-128"/>
              </a:rPr>
              <a:t>tronics</a:t>
            </a:r>
            <a:r>
              <a:rPr lang="en-US" altLang="en-US" sz="2200" b="1" dirty="0">
                <a:latin typeface="Arial Unicode MS" pitchFamily="34" charset="-128"/>
              </a:rPr>
              <a:t> boom” </a:t>
            </a:r>
            <a:endParaRPr lang="el-GR" altLang="en-US" sz="2200" b="1" dirty="0">
              <a:latin typeface="Arial Unicode MS" pitchFamily="34" charset="-128"/>
            </a:endParaRPr>
          </a:p>
          <a:p>
            <a:pPr algn="just">
              <a:lnSpc>
                <a:spcPct val="80000"/>
              </a:lnSpc>
            </a:pPr>
            <a:r>
              <a:rPr lang="en-US" altLang="en-US" sz="2200" dirty="0">
                <a:latin typeface="Arial Unicode MS" pitchFamily="34" charset="-128"/>
              </a:rPr>
              <a:t>Many new stock listings in the stock market; </a:t>
            </a:r>
          </a:p>
          <a:p>
            <a:pPr algn="just">
              <a:lnSpc>
                <a:spcPct val="80000"/>
              </a:lnSpc>
            </a:pPr>
            <a:r>
              <a:rPr lang="en-US" altLang="en-US" sz="2200" dirty="0">
                <a:latin typeface="Arial Unicode MS" pitchFamily="34" charset="-128"/>
              </a:rPr>
              <a:t>Electronics</a:t>
            </a:r>
            <a:r>
              <a:rPr lang="el-GR" altLang="en-US" sz="2200" dirty="0">
                <a:latin typeface="Arial Unicode MS" pitchFamily="34" charset="-128"/>
              </a:rPr>
              <a:t>: </a:t>
            </a:r>
            <a:r>
              <a:rPr lang="en-US" altLang="en-US" sz="2200" dirty="0">
                <a:latin typeface="Arial Unicode MS" pitchFamily="34" charset="-128"/>
              </a:rPr>
              <a:t>was the </a:t>
            </a:r>
            <a:r>
              <a:rPr lang="en-US" altLang="en-US" sz="2200" b="1" dirty="0">
                <a:latin typeface="Arial Unicode MS" pitchFamily="34" charset="-128"/>
              </a:rPr>
              <a:t>new fashion </a:t>
            </a:r>
            <a:r>
              <a:rPr lang="en-US" altLang="en-US" sz="2200" dirty="0">
                <a:latin typeface="Arial Unicode MS" pitchFamily="34" charset="-128"/>
              </a:rPr>
              <a:t>in the 1960s</a:t>
            </a:r>
          </a:p>
          <a:p>
            <a:pPr algn="just">
              <a:lnSpc>
                <a:spcPct val="80000"/>
              </a:lnSpc>
            </a:pPr>
            <a:endParaRPr lang="el-GR" altLang="en-US" sz="2200" dirty="0">
              <a:latin typeface="Arial Unicode MS" pitchFamily="34" charset="-128"/>
            </a:endParaRPr>
          </a:p>
          <a:p>
            <a:pPr algn="just">
              <a:lnSpc>
                <a:spcPct val="80000"/>
              </a:lnSpc>
            </a:pPr>
            <a:r>
              <a:rPr lang="en-US" altLang="en-US" sz="2200" dirty="0">
                <a:latin typeface="Arial Unicode MS" pitchFamily="34" charset="-128"/>
              </a:rPr>
              <a:t>American Music </a:t>
            </a:r>
            <a:r>
              <a:rPr lang="en-US" altLang="en-US" sz="2200" dirty="0" err="1">
                <a:latin typeface="Arial Unicode MS" pitchFamily="34" charset="-128"/>
              </a:rPr>
              <a:t>Gulid</a:t>
            </a:r>
            <a:r>
              <a:rPr lang="el-GR" altLang="en-US" sz="2200" dirty="0">
                <a:latin typeface="Arial Unicode MS" pitchFamily="34" charset="-128"/>
              </a:rPr>
              <a:t>:</a:t>
            </a:r>
            <a:r>
              <a:rPr lang="en-US" altLang="en-US" sz="2200" dirty="0">
                <a:latin typeface="Arial Unicode MS" pitchFamily="34" charset="-128"/>
              </a:rPr>
              <a:t> was selling music records door to door; it then changed its name to “Space Tone” in order to capture the trend in the market and was listed in the stock market: its price went from $2 to $14 within 3 weeks from the initial public offering</a:t>
            </a:r>
          </a:p>
          <a:p>
            <a:pPr algn="just">
              <a:lnSpc>
                <a:spcPct val="80000"/>
              </a:lnSpc>
            </a:pPr>
            <a:endParaRPr lang="el-GR" altLang="en-US" sz="2200" dirty="0">
              <a:latin typeface="Arial Unicode MS" pitchFamily="34" charset="-128"/>
            </a:endParaRPr>
          </a:p>
          <a:p>
            <a:pPr algn="just">
              <a:lnSpc>
                <a:spcPct val="80000"/>
              </a:lnSpc>
            </a:pPr>
            <a:r>
              <a:rPr lang="en-US" altLang="en-US" sz="2200" dirty="0">
                <a:latin typeface="Arial Unicode MS" pitchFamily="34" charset="-128"/>
              </a:rPr>
              <a:t>Astron, </a:t>
            </a:r>
            <a:r>
              <a:rPr lang="en-US" altLang="en-US" sz="2200" dirty="0" err="1">
                <a:latin typeface="Arial Unicode MS" pitchFamily="34" charset="-128"/>
              </a:rPr>
              <a:t>Dutron</a:t>
            </a:r>
            <a:r>
              <a:rPr lang="en-US" altLang="en-US" sz="2200" dirty="0">
                <a:latin typeface="Arial Unicode MS" pitchFamily="34" charset="-128"/>
              </a:rPr>
              <a:t>, </a:t>
            </a:r>
            <a:r>
              <a:rPr lang="en-US" altLang="en-US" sz="2200" dirty="0" err="1">
                <a:latin typeface="Arial Unicode MS" pitchFamily="34" charset="-128"/>
              </a:rPr>
              <a:t>Vulcatron</a:t>
            </a:r>
            <a:r>
              <a:rPr lang="en-US" altLang="en-US" sz="2200" dirty="0">
                <a:latin typeface="Arial Unicode MS" pitchFamily="34" charset="-128"/>
              </a:rPr>
              <a:t>, </a:t>
            </a:r>
            <a:r>
              <a:rPr lang="en-US" altLang="en-US" sz="2200" dirty="0" err="1">
                <a:latin typeface="Arial Unicode MS" pitchFamily="34" charset="-128"/>
              </a:rPr>
              <a:t>Cirtuitronics</a:t>
            </a:r>
            <a:r>
              <a:rPr lang="en-US" altLang="en-US" sz="2200" dirty="0">
                <a:latin typeface="Arial Unicode MS" pitchFamily="34" charset="-128"/>
              </a:rPr>
              <a:t>, </a:t>
            </a:r>
            <a:r>
              <a:rPr lang="en-US" altLang="en-US" sz="2200" dirty="0" err="1">
                <a:latin typeface="Arial Unicode MS" pitchFamily="34" charset="-128"/>
              </a:rPr>
              <a:t>Supronics</a:t>
            </a:r>
            <a:r>
              <a:rPr lang="en-US" altLang="en-US" sz="2200" dirty="0">
                <a:latin typeface="Arial Unicode MS" pitchFamily="34" charset="-128"/>
              </a:rPr>
              <a:t>, </a:t>
            </a:r>
            <a:r>
              <a:rPr lang="en-US" altLang="en-US" sz="2200" dirty="0" err="1">
                <a:latin typeface="Arial Unicode MS" pitchFamily="34" charset="-128"/>
              </a:rPr>
              <a:t>Videotronics</a:t>
            </a:r>
            <a:r>
              <a:rPr lang="en-US" altLang="en-US" sz="2200" dirty="0">
                <a:latin typeface="Arial Unicode MS" pitchFamily="34" charset="-128"/>
              </a:rPr>
              <a:t>, </a:t>
            </a:r>
            <a:r>
              <a:rPr lang="en-US" altLang="en-US" sz="2200" dirty="0" err="1">
                <a:latin typeface="Arial Unicode MS" pitchFamily="34" charset="-128"/>
              </a:rPr>
              <a:t>Electrosonics</a:t>
            </a:r>
            <a:r>
              <a:rPr lang="el-GR" altLang="en-US" sz="2200" dirty="0">
                <a:latin typeface="Arial Unicode MS" pitchFamily="34" charset="-128"/>
              </a:rPr>
              <a:t>…..</a:t>
            </a:r>
          </a:p>
          <a:p>
            <a:pPr algn="just">
              <a:lnSpc>
                <a:spcPct val="80000"/>
              </a:lnSpc>
            </a:pPr>
            <a:endParaRPr lang="en-US" altLang="en-US" sz="2200" dirty="0">
              <a:latin typeface="Arial Unicode MS" pitchFamily="34" charset="-128"/>
            </a:endParaRPr>
          </a:p>
          <a:p>
            <a:pPr algn="just">
              <a:lnSpc>
                <a:spcPct val="80000"/>
              </a:lnSpc>
            </a:pPr>
            <a:r>
              <a:rPr lang="en-US" altLang="en-US" sz="2200" dirty="0">
                <a:latin typeface="Arial Unicode MS" pitchFamily="34" charset="-128"/>
              </a:rPr>
              <a:t>One Co left nothing to chance: </a:t>
            </a:r>
            <a:r>
              <a:rPr lang="en-US" altLang="en-US" sz="2200" dirty="0" err="1">
                <a:latin typeface="Arial Unicode MS" pitchFamily="34" charset="-128"/>
              </a:rPr>
              <a:t>Powertron</a:t>
            </a:r>
            <a:r>
              <a:rPr lang="en-US" altLang="en-US" sz="2200" dirty="0">
                <a:latin typeface="Arial Unicode MS" pitchFamily="34" charset="-128"/>
              </a:rPr>
              <a:t> </a:t>
            </a:r>
            <a:r>
              <a:rPr lang="en-US" altLang="en-US" sz="2200" dirty="0" err="1">
                <a:latin typeface="Arial Unicode MS" pitchFamily="34" charset="-128"/>
              </a:rPr>
              <a:t>Ultrasonics</a:t>
            </a:r>
            <a:endParaRPr lang="en-US" altLang="en-US" sz="2200" dirty="0">
              <a:latin typeface="Arial Unicode MS" pitchFamily="34" charset="-128"/>
            </a:endParaRPr>
          </a:p>
          <a:p>
            <a:pPr>
              <a:lnSpc>
                <a:spcPct val="80000"/>
              </a:lnSpc>
            </a:pPr>
            <a:endParaRPr lang="el-GR" altLang="en-US" sz="2400" dirty="0">
              <a:latin typeface="Arial Unicode MS" pitchFamily="34" charset="-128"/>
            </a:endParaRPr>
          </a:p>
        </p:txBody>
      </p:sp>
    </p:spTree>
    <p:extLst>
      <p:ext uri="{BB962C8B-B14F-4D97-AF65-F5344CB8AC3E}">
        <p14:creationId xmlns:p14="http://schemas.microsoft.com/office/powerpoint/2010/main" val="3870755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786" name="Rectangle 2">
            <a:extLst>
              <a:ext uri="{FF2B5EF4-FFF2-40B4-BE49-F238E27FC236}">
                <a16:creationId xmlns:a16="http://schemas.microsoft.com/office/drawing/2014/main" id="{678096BB-77C3-4FE5-AA89-868BB73B43E3}"/>
              </a:ext>
            </a:extLst>
          </p:cNvPr>
          <p:cNvSpPr>
            <a:spLocks noGrp="1" noRot="1" noChangeArrowheads="1"/>
          </p:cNvSpPr>
          <p:nvPr>
            <p:ph type="title"/>
          </p:nvPr>
        </p:nvSpPr>
        <p:spPr>
          <a:xfrm>
            <a:off x="609600" y="274638"/>
            <a:ext cx="10972800" cy="740430"/>
          </a:xfrm>
        </p:spPr>
        <p:txBody>
          <a:bodyPr>
            <a:normAutofit/>
          </a:bodyPr>
          <a:lstStyle/>
          <a:p>
            <a:r>
              <a:rPr lang="en-US" altLang="en-US" sz="4000" b="1" dirty="0"/>
              <a:t>Stock Market Bubble (1961)</a:t>
            </a:r>
            <a:endParaRPr lang="el-GR" altLang="en-US" sz="4000" b="1" dirty="0"/>
          </a:p>
        </p:txBody>
      </p:sp>
      <p:graphicFrame>
        <p:nvGraphicFramePr>
          <p:cNvPr id="1142787" name="Group 3">
            <a:extLst>
              <a:ext uri="{FF2B5EF4-FFF2-40B4-BE49-F238E27FC236}">
                <a16:creationId xmlns:a16="http://schemas.microsoft.com/office/drawing/2014/main" id="{E3A327D3-B8F4-4CAC-8452-FD83C49FAD0D}"/>
              </a:ext>
            </a:extLst>
          </p:cNvPr>
          <p:cNvGraphicFramePr>
            <a:graphicFrameLocks noGrp="1"/>
          </p:cNvGraphicFramePr>
          <p:nvPr>
            <p:ph idx="1"/>
            <p:extLst>
              <p:ext uri="{D42A27DB-BD31-4B8C-83A1-F6EECF244321}">
                <p14:modId xmlns:p14="http://schemas.microsoft.com/office/powerpoint/2010/main" val="3125160492"/>
              </p:ext>
            </p:extLst>
          </p:nvPr>
        </p:nvGraphicFramePr>
        <p:xfrm>
          <a:off x="1535185" y="1600201"/>
          <a:ext cx="8675614" cy="4525964"/>
        </p:xfrm>
        <a:graphic>
          <a:graphicData uri="http://schemas.openxmlformats.org/drawingml/2006/table">
            <a:tbl>
              <a:tblPr/>
              <a:tblGrid>
                <a:gridCol w="2329563">
                  <a:extLst>
                    <a:ext uri="{9D8B030D-6E8A-4147-A177-3AD203B41FA5}">
                      <a16:colId xmlns:a16="http://schemas.microsoft.com/office/drawing/2014/main" val="820940832"/>
                    </a:ext>
                  </a:extLst>
                </a:gridCol>
                <a:gridCol w="1884402">
                  <a:extLst>
                    <a:ext uri="{9D8B030D-6E8A-4147-A177-3AD203B41FA5}">
                      <a16:colId xmlns:a16="http://schemas.microsoft.com/office/drawing/2014/main" val="2388131550"/>
                    </a:ext>
                  </a:extLst>
                </a:gridCol>
                <a:gridCol w="1240091">
                  <a:extLst>
                    <a:ext uri="{9D8B030D-6E8A-4147-A177-3AD203B41FA5}">
                      <a16:colId xmlns:a16="http://schemas.microsoft.com/office/drawing/2014/main" val="1785815932"/>
                    </a:ext>
                  </a:extLst>
                </a:gridCol>
                <a:gridCol w="1651780">
                  <a:extLst>
                    <a:ext uri="{9D8B030D-6E8A-4147-A177-3AD203B41FA5}">
                      <a16:colId xmlns:a16="http://schemas.microsoft.com/office/drawing/2014/main" val="1500910913"/>
                    </a:ext>
                  </a:extLst>
                </a:gridCol>
                <a:gridCol w="1569778">
                  <a:extLst>
                    <a:ext uri="{9D8B030D-6E8A-4147-A177-3AD203B41FA5}">
                      <a16:colId xmlns:a16="http://schemas.microsoft.com/office/drawing/2014/main" val="3986457089"/>
                    </a:ext>
                  </a:extLst>
                </a:gridCol>
              </a:tblGrid>
              <a:tr h="1106488">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altLang="en-US" sz="24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Offering price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a:t>
                      </a:r>
                      <a:r>
                        <a:rPr kumimoji="0" lang="en-US" altLang="en-US" sz="2400" b="1" i="0" u="none" strike="noStrike" cap="none" normalizeH="0" baseline="30000">
                          <a:ln>
                            <a:noFill/>
                          </a:ln>
                          <a:solidFill>
                            <a:schemeClr val="tx1"/>
                          </a:solidFill>
                          <a:effectLst/>
                          <a:latin typeface="Arial" panose="020B0604020202020204" pitchFamily="34" charset="0"/>
                        </a:rPr>
                        <a:t>st</a:t>
                      </a:r>
                      <a:r>
                        <a:rPr kumimoji="0" lang="en-US" altLang="en-US" sz="2400" b="1" i="0" u="none" strike="noStrike" cap="none" normalizeH="0" baseline="0">
                          <a:ln>
                            <a:noFill/>
                          </a:ln>
                          <a:solidFill>
                            <a:schemeClr val="tx1"/>
                          </a:solidFill>
                          <a:effectLst/>
                          <a:latin typeface="Arial" panose="020B0604020202020204" pitchFamily="34" charset="0"/>
                        </a:rPr>
                        <a:t> day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High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1961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Low</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1962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9725017"/>
                  </a:ext>
                </a:extLst>
              </a:tr>
              <a:tr h="1157288">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Boonton Electronics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$ 5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Arial" panose="020B0604020202020204" pitchFamily="34" charset="0"/>
                        </a:rPr>
                        <a:t>(</a:t>
                      </a:r>
                      <a:r>
                        <a:rPr kumimoji="0" lang="en-US" altLang="en-US" sz="2400" b="0" i="0" u="none" strike="noStrike" cap="none" normalizeH="0" baseline="0">
                          <a:ln>
                            <a:noFill/>
                          </a:ln>
                          <a:solidFill>
                            <a:schemeClr val="tx1"/>
                          </a:solidFill>
                          <a:effectLst/>
                          <a:latin typeface="Arial" panose="020B0604020202020204" pitchFamily="34" charset="0"/>
                        </a:rPr>
                        <a:t>1961</a:t>
                      </a:r>
                      <a:r>
                        <a:rPr kumimoji="0" lang="el-GR" altLang="en-US" sz="2400" b="0" i="0" u="none" strike="noStrike" cap="none" normalizeH="0" baseline="0">
                          <a:ln>
                            <a:noFill/>
                          </a:ln>
                          <a:solidFill>
                            <a:schemeClr val="tx1"/>
                          </a:solidFill>
                          <a:effectLst/>
                          <a:latin typeface="Arial" panose="020B0604020202020204" pitchFamily="34" charset="0"/>
                        </a:rPr>
                        <a:t>)</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6056785"/>
                  </a:ext>
                </a:extLst>
              </a:tr>
              <a:tr h="1106488">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Geophysics Corp</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$14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Arial" panose="020B0604020202020204" pitchFamily="34" charset="0"/>
                        </a:rPr>
                        <a:t>(</a:t>
                      </a:r>
                      <a:r>
                        <a:rPr kumimoji="0" lang="en-US" altLang="en-US" sz="2400" b="0" i="0" u="none" strike="noStrike" cap="none" normalizeH="0" baseline="0">
                          <a:ln>
                            <a:noFill/>
                          </a:ln>
                          <a:solidFill>
                            <a:schemeClr val="tx1"/>
                          </a:solidFill>
                          <a:effectLst/>
                          <a:latin typeface="Arial" panose="020B0604020202020204" pitchFamily="34" charset="0"/>
                        </a:rPr>
                        <a:t>1960</a:t>
                      </a:r>
                      <a:r>
                        <a:rPr kumimoji="0" lang="el-GR" altLang="en-US" sz="2400" b="0" i="0" u="none" strike="noStrike" cap="none" normalizeH="0" baseline="0">
                          <a:ln>
                            <a:noFill/>
                          </a:ln>
                          <a:solidFill>
                            <a:schemeClr val="tx1"/>
                          </a:solidFill>
                          <a:effectLst/>
                          <a:latin typeface="Arial" panose="020B0604020202020204" pitchFamily="34" charset="0"/>
                        </a:rPr>
                        <a:t>)</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$27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8011495"/>
                  </a:ext>
                </a:extLst>
              </a:tr>
              <a:tr h="1155700">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Mothers Cookie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2400" b="0" i="0" u="none" strike="noStrike" cap="none" normalizeH="0" baseline="0">
                          <a:ln>
                            <a:noFill/>
                          </a:ln>
                          <a:solidFill>
                            <a:schemeClr val="tx1"/>
                          </a:solidFill>
                          <a:effectLst/>
                          <a:latin typeface="Arial" panose="020B0604020202020204" pitchFamily="34" charset="0"/>
                        </a:rPr>
                        <a:t>(</a:t>
                      </a:r>
                      <a:r>
                        <a:rPr kumimoji="0" lang="en-US" altLang="en-US" sz="2400" b="0" i="0" u="none" strike="noStrike" cap="none" normalizeH="0" baseline="0">
                          <a:ln>
                            <a:noFill/>
                          </a:ln>
                          <a:solidFill>
                            <a:schemeClr val="tx1"/>
                          </a:solidFill>
                          <a:effectLst/>
                          <a:latin typeface="Arial" panose="020B0604020202020204" pitchFamily="34" charset="0"/>
                        </a:rPr>
                        <a:t>1961</a:t>
                      </a:r>
                      <a:r>
                        <a:rPr kumimoji="0" lang="el-GR" altLang="en-US" sz="2400" b="0" i="0" u="none" strike="noStrike" cap="none" normalizeH="0" baseline="0">
                          <a:ln>
                            <a:noFill/>
                          </a:ln>
                          <a:solidFill>
                            <a:schemeClr val="tx1"/>
                          </a:solidFill>
                          <a:effectLst/>
                          <a:latin typeface="Arial" panose="020B0604020202020204" pitchFamily="34" charset="0"/>
                        </a:rPr>
                        <a:t>)</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a:ln>
                            <a:noFill/>
                          </a:ln>
                          <a:solidFill>
                            <a:schemeClr val="tx1"/>
                          </a:solidFill>
                          <a:effectLst/>
                          <a:latin typeface="Arial" panose="020B0604020202020204"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07017305"/>
                  </a:ext>
                </a:extLst>
              </a:tr>
            </a:tbl>
          </a:graphicData>
        </a:graphic>
      </p:graphicFrame>
    </p:spTree>
    <p:extLst>
      <p:ext uri="{BB962C8B-B14F-4D97-AF65-F5344CB8AC3E}">
        <p14:creationId xmlns:p14="http://schemas.microsoft.com/office/powerpoint/2010/main" val="3189696163"/>
      </p:ext>
    </p:extLst>
  </p:cSld>
  <p:clrMapOvr>
    <a:masterClrMapping/>
  </p:clrMapOvr>
  <p:transition>
    <p:pull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4834" name="Rectangle 2">
            <a:extLst>
              <a:ext uri="{FF2B5EF4-FFF2-40B4-BE49-F238E27FC236}">
                <a16:creationId xmlns:a16="http://schemas.microsoft.com/office/drawing/2014/main" id="{16879FAA-5AAF-4224-9C86-DB9B4EABFE45}"/>
              </a:ext>
            </a:extLst>
          </p:cNvPr>
          <p:cNvSpPr>
            <a:spLocks noGrp="1" noRot="1" noChangeArrowheads="1"/>
          </p:cNvSpPr>
          <p:nvPr>
            <p:ph type="title"/>
          </p:nvPr>
        </p:nvSpPr>
        <p:spPr>
          <a:xfrm>
            <a:off x="838200" y="358528"/>
            <a:ext cx="8382000" cy="690096"/>
          </a:xfrm>
        </p:spPr>
        <p:txBody>
          <a:bodyPr>
            <a:normAutofit fontScale="90000"/>
          </a:bodyPr>
          <a:lstStyle/>
          <a:p>
            <a:r>
              <a:rPr lang="en-US" altLang="en-US" b="1" dirty="0"/>
              <a:t>Stock Market Bubble (1961)</a:t>
            </a:r>
          </a:p>
        </p:txBody>
      </p:sp>
      <p:sp>
        <p:nvSpPr>
          <p:cNvPr id="1144835" name="Rectangle 3">
            <a:extLst>
              <a:ext uri="{FF2B5EF4-FFF2-40B4-BE49-F238E27FC236}">
                <a16:creationId xmlns:a16="http://schemas.microsoft.com/office/drawing/2014/main" id="{D3FAABCA-70F0-4A75-A3F0-0CC5A327DE13}"/>
              </a:ext>
            </a:extLst>
          </p:cNvPr>
          <p:cNvSpPr>
            <a:spLocks noGrp="1" noChangeArrowheads="1"/>
          </p:cNvSpPr>
          <p:nvPr>
            <p:ph type="body" idx="1"/>
          </p:nvPr>
        </p:nvSpPr>
        <p:spPr>
          <a:xfrm>
            <a:off x="838200" y="1434517"/>
            <a:ext cx="10515600" cy="4742446"/>
          </a:xfrm>
        </p:spPr>
        <p:txBody>
          <a:bodyPr/>
          <a:lstStyle/>
          <a:p>
            <a:pPr>
              <a:buFont typeface="Wingdings" panose="05000000000000000000" pitchFamily="2" charset="2"/>
              <a:buNone/>
            </a:pPr>
            <a:r>
              <a:rPr lang="en-US" altLang="en-US" dirty="0">
                <a:latin typeface="Arial Unicode MS" pitchFamily="34" charset="-128"/>
              </a:rPr>
              <a:t>	</a:t>
            </a:r>
            <a:r>
              <a:rPr lang="en-US" altLang="en-US" sz="2200" dirty="0">
                <a:latin typeface="Arial Unicode MS" pitchFamily="34" charset="-128"/>
              </a:rPr>
              <a:t>Securities &amp; Exchange Commission </a:t>
            </a:r>
            <a:endParaRPr lang="el-GR" altLang="en-US" sz="2200" dirty="0">
              <a:latin typeface="Arial Unicode MS" pitchFamily="34" charset="-128"/>
            </a:endParaRPr>
          </a:p>
          <a:p>
            <a:pPr>
              <a:buFont typeface="Wingdings" panose="05000000000000000000" pitchFamily="2" charset="2"/>
              <a:buNone/>
            </a:pPr>
            <a:endParaRPr lang="el-GR" altLang="en-US" sz="2200" dirty="0">
              <a:latin typeface="Arial Unicode MS" pitchFamily="34" charset="-128"/>
            </a:endParaRPr>
          </a:p>
          <a:p>
            <a:pPr>
              <a:buFont typeface="Wingdings" panose="05000000000000000000" pitchFamily="2" charset="2"/>
              <a:buNone/>
            </a:pPr>
            <a:r>
              <a:rPr lang="el-GR" altLang="en-US" sz="2200" dirty="0">
                <a:latin typeface="Arial Unicode MS" pitchFamily="34" charset="-128"/>
              </a:rPr>
              <a:t>	</a:t>
            </a:r>
            <a:r>
              <a:rPr lang="en-US" altLang="en-US" sz="2200" dirty="0">
                <a:latin typeface="Arial Unicode MS" pitchFamily="34" charset="-128"/>
              </a:rPr>
              <a:t>WARNING: THIS COMPANY HAS NO ASSETS OR EARNINGS AND WILL BE UNABLE TO PAY DIVIDENDS IN THE FORESEABLE FUTURE. THE SHARES ARE HIGHLY RISKY</a:t>
            </a:r>
            <a:endParaRPr lang="el-GR" altLang="en-US" sz="2200" dirty="0">
              <a:latin typeface="Arial Unicode MS" pitchFamily="34" charset="-128"/>
            </a:endParaRPr>
          </a:p>
          <a:p>
            <a:pPr>
              <a:buFont typeface="Wingdings" panose="05000000000000000000" pitchFamily="2" charset="2"/>
              <a:buNone/>
            </a:pPr>
            <a:endParaRPr lang="el-GR" altLang="en-US" sz="2200" dirty="0">
              <a:latin typeface="Arial Unicode MS" pitchFamily="34" charset="-128"/>
            </a:endParaRPr>
          </a:p>
          <a:p>
            <a:r>
              <a:rPr lang="en-US" altLang="en-US" sz="2200" dirty="0">
                <a:latin typeface="Arial Unicode MS" pitchFamily="34" charset="-128"/>
              </a:rPr>
              <a:t>B. </a:t>
            </a:r>
            <a:r>
              <a:rPr lang="en-US" altLang="en-US" sz="2200" dirty="0" err="1">
                <a:latin typeface="Arial Unicode MS" pitchFamily="34" charset="-128"/>
              </a:rPr>
              <a:t>Malkiel</a:t>
            </a:r>
            <a:r>
              <a:rPr lang="en-US" altLang="en-US" sz="2200" dirty="0">
                <a:latin typeface="Arial Unicode MS" pitchFamily="34" charset="-128"/>
              </a:rPr>
              <a:t>:“The SEC can warn a fool but cannot prevent him from parting with his money”</a:t>
            </a:r>
          </a:p>
          <a:p>
            <a:pPr>
              <a:buFont typeface="Wingdings" panose="05000000000000000000" pitchFamily="2" charset="2"/>
              <a:buNone/>
            </a:pPr>
            <a:endParaRPr lang="en-US" altLang="en-US" sz="2400" dirty="0">
              <a:latin typeface="Arial Unicode MS" pitchFamily="34" charset="-128"/>
            </a:endParaRPr>
          </a:p>
        </p:txBody>
      </p:sp>
    </p:spTree>
    <p:extLst>
      <p:ext uri="{BB962C8B-B14F-4D97-AF65-F5344CB8AC3E}">
        <p14:creationId xmlns:p14="http://schemas.microsoft.com/office/powerpoint/2010/main" val="3473112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930" name="Rectangle 2">
            <a:extLst>
              <a:ext uri="{FF2B5EF4-FFF2-40B4-BE49-F238E27FC236}">
                <a16:creationId xmlns:a16="http://schemas.microsoft.com/office/drawing/2014/main" id="{BB189F8A-0E7C-476C-9AA0-0622F6CABAD5}"/>
              </a:ext>
            </a:extLst>
          </p:cNvPr>
          <p:cNvSpPr>
            <a:spLocks noGrp="1" noRot="1" noChangeArrowheads="1"/>
          </p:cNvSpPr>
          <p:nvPr>
            <p:ph type="title"/>
          </p:nvPr>
        </p:nvSpPr>
        <p:spPr>
          <a:xfrm>
            <a:off x="662730" y="274638"/>
            <a:ext cx="9548070" cy="648151"/>
          </a:xfrm>
        </p:spPr>
        <p:txBody>
          <a:bodyPr>
            <a:noAutofit/>
          </a:bodyPr>
          <a:lstStyle/>
          <a:p>
            <a:br>
              <a:rPr lang="en-US" altLang="en-US" sz="4000" b="1" dirty="0">
                <a:latin typeface="Arial Unicode MS" pitchFamily="34" charset="-128"/>
              </a:rPr>
            </a:br>
            <a:r>
              <a:rPr lang="en-US" altLang="en-US" sz="4000" b="1" dirty="0"/>
              <a:t>DOT COM BUBBLE </a:t>
            </a:r>
            <a:r>
              <a:rPr lang="el-GR" altLang="en-US" sz="4000" b="1" dirty="0"/>
              <a:t> </a:t>
            </a:r>
            <a:br>
              <a:rPr lang="el-GR" altLang="en-US" sz="4000" b="1" dirty="0">
                <a:latin typeface="Arial Unicode MS" pitchFamily="34" charset="-128"/>
              </a:rPr>
            </a:br>
            <a:endParaRPr lang="el-GR" altLang="en-US" sz="4000" b="1" dirty="0">
              <a:latin typeface="Arial Unicode MS" pitchFamily="34" charset="-128"/>
            </a:endParaRPr>
          </a:p>
        </p:txBody>
      </p:sp>
      <p:pic>
        <p:nvPicPr>
          <p:cNvPr id="1148931" name="Picture 3">
            <a:extLst>
              <a:ext uri="{FF2B5EF4-FFF2-40B4-BE49-F238E27FC236}">
                <a16:creationId xmlns:a16="http://schemas.microsoft.com/office/drawing/2014/main" id="{75FC25A6-F114-45FC-80E5-C68949C7238D}"/>
              </a:ext>
            </a:extLst>
          </p:cNvPr>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662730" y="2522290"/>
            <a:ext cx="5066266" cy="3600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Ορθογώνιο 1">
            <a:extLst>
              <a:ext uri="{FF2B5EF4-FFF2-40B4-BE49-F238E27FC236}">
                <a16:creationId xmlns:a16="http://schemas.microsoft.com/office/drawing/2014/main" id="{9378E783-B31B-47A0-AE19-8902D1A62259}"/>
              </a:ext>
            </a:extLst>
          </p:cNvPr>
          <p:cNvSpPr/>
          <p:nvPr/>
        </p:nvSpPr>
        <p:spPr>
          <a:xfrm>
            <a:off x="662730" y="1080430"/>
            <a:ext cx="10788242" cy="646331"/>
          </a:xfrm>
          <a:prstGeom prst="rect">
            <a:avLst/>
          </a:prstGeom>
        </p:spPr>
        <p:txBody>
          <a:bodyPr wrap="square">
            <a:spAutoFit/>
          </a:bodyPr>
          <a:lstStyle/>
          <a:p>
            <a:pPr algn="just"/>
            <a:r>
              <a:rPr lang="en-GB" b="0" i="0" strike="noStrike" dirty="0">
                <a:effectLst/>
              </a:rPr>
              <a:t>In the late 1990s, many investors were eager to invest, </a:t>
            </a:r>
            <a:r>
              <a:rPr lang="en-GB" b="1" i="0" strike="noStrike" dirty="0">
                <a:effectLst/>
              </a:rPr>
              <a:t>at any valuation</a:t>
            </a:r>
            <a:r>
              <a:rPr lang="en-GB" b="0" i="0" strike="noStrike" dirty="0">
                <a:effectLst/>
              </a:rPr>
              <a:t>, in any </a:t>
            </a:r>
            <a:r>
              <a:rPr lang="en-GB" b="0" i="0" strike="noStrike" dirty="0">
                <a:effectLst/>
                <a:hlinkClick r:id="rId4" tooltip="Dot-com company"/>
              </a:rPr>
              <a:t>dot-com company</a:t>
            </a:r>
            <a:r>
              <a:rPr lang="en-GB" b="0" i="0" strike="noStrike" dirty="0">
                <a:effectLst/>
              </a:rPr>
              <a:t>, especially if it had one of the </a:t>
            </a:r>
            <a:r>
              <a:rPr lang="en-GB" b="0" i="0" strike="noStrike" dirty="0">
                <a:effectLst/>
                <a:hlinkClick r:id="rId5" tooltip="Internet-related prefixes"/>
              </a:rPr>
              <a:t>Internet-related prefixes</a:t>
            </a:r>
            <a:r>
              <a:rPr lang="en-GB" b="0" i="0" strike="noStrike" dirty="0">
                <a:effectLst/>
              </a:rPr>
              <a:t> or a "</a:t>
            </a:r>
            <a:r>
              <a:rPr lang="en-GB" b="0" i="0" strike="noStrike" dirty="0">
                <a:effectLst/>
                <a:hlinkClick r:id="rId6" tooltip=".com"/>
              </a:rPr>
              <a:t>.com</a:t>
            </a:r>
            <a:r>
              <a:rPr lang="en-GB" b="0" i="0" strike="noStrike" dirty="0">
                <a:effectLst/>
              </a:rPr>
              <a:t>" </a:t>
            </a:r>
            <a:r>
              <a:rPr lang="en-GB" b="0" i="0" strike="noStrike" dirty="0">
                <a:effectLst/>
                <a:hlinkClick r:id="rId7" tooltip="Suffix"/>
              </a:rPr>
              <a:t>suffix</a:t>
            </a:r>
            <a:r>
              <a:rPr lang="en-GB" b="0" i="0" strike="noStrike" dirty="0">
                <a:effectLst/>
              </a:rPr>
              <a:t> in its name.</a:t>
            </a:r>
            <a:endParaRPr lang="en-GB" dirty="0"/>
          </a:p>
        </p:txBody>
      </p:sp>
      <p:sp>
        <p:nvSpPr>
          <p:cNvPr id="3" name="Ορθογώνιο 2">
            <a:extLst>
              <a:ext uri="{FF2B5EF4-FFF2-40B4-BE49-F238E27FC236}">
                <a16:creationId xmlns:a16="http://schemas.microsoft.com/office/drawing/2014/main" id="{FA0A27E0-DB54-4253-9BDF-52C858707326}"/>
              </a:ext>
            </a:extLst>
          </p:cNvPr>
          <p:cNvSpPr/>
          <p:nvPr/>
        </p:nvSpPr>
        <p:spPr>
          <a:xfrm>
            <a:off x="1333850" y="2002764"/>
            <a:ext cx="3904339" cy="400110"/>
          </a:xfrm>
          <a:prstGeom prst="rect">
            <a:avLst/>
          </a:prstGeom>
        </p:spPr>
        <p:txBody>
          <a:bodyPr wrap="none">
            <a:spAutoFit/>
          </a:bodyPr>
          <a:lstStyle/>
          <a:p>
            <a:r>
              <a:rPr lang="en-GB" altLang="en-US" sz="2000" dirty="0"/>
              <a:t>NASDAQ COMPOSITE </a:t>
            </a:r>
            <a:r>
              <a:rPr lang="el-GR" altLang="en-US" sz="2000" dirty="0"/>
              <a:t>(1994 – 2004)</a:t>
            </a:r>
            <a:endParaRPr lang="en-GB" sz="2000" dirty="0"/>
          </a:p>
        </p:txBody>
      </p:sp>
      <p:pic>
        <p:nvPicPr>
          <p:cNvPr id="6" name="Picture 3">
            <a:extLst>
              <a:ext uri="{FF2B5EF4-FFF2-40B4-BE49-F238E27FC236}">
                <a16:creationId xmlns:a16="http://schemas.microsoft.com/office/drawing/2014/main" id="{E8EACD86-BAB4-43BA-A288-E7469DF56F1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a:xfrm>
            <a:off x="6242180" y="2522290"/>
            <a:ext cx="5566706" cy="360044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Ορθογώνιο 3">
            <a:extLst>
              <a:ext uri="{FF2B5EF4-FFF2-40B4-BE49-F238E27FC236}">
                <a16:creationId xmlns:a16="http://schemas.microsoft.com/office/drawing/2014/main" id="{8535489F-451A-4A70-96F1-124694521D5A}"/>
              </a:ext>
            </a:extLst>
          </p:cNvPr>
          <p:cNvSpPr/>
          <p:nvPr/>
        </p:nvSpPr>
        <p:spPr>
          <a:xfrm>
            <a:off x="7776633" y="1912960"/>
            <a:ext cx="2497800" cy="400110"/>
          </a:xfrm>
          <a:prstGeom prst="rect">
            <a:avLst/>
          </a:prstGeom>
        </p:spPr>
        <p:txBody>
          <a:bodyPr wrap="none">
            <a:spAutoFit/>
          </a:bodyPr>
          <a:lstStyle/>
          <a:p>
            <a:r>
              <a:rPr lang="en-GB" altLang="en-US" sz="2000" dirty="0"/>
              <a:t>S</a:t>
            </a:r>
            <a:r>
              <a:rPr lang="el-GR" altLang="en-US" sz="2000" dirty="0"/>
              <a:t>&amp;</a:t>
            </a:r>
            <a:r>
              <a:rPr lang="en-GB" altLang="en-US" sz="2000" dirty="0"/>
              <a:t>P</a:t>
            </a:r>
            <a:r>
              <a:rPr lang="el-GR" altLang="en-US" sz="2000" dirty="0"/>
              <a:t>100 (1994 – 2004)</a:t>
            </a:r>
            <a:endParaRPr lang="en-GB" sz="2000" dirty="0"/>
          </a:p>
        </p:txBody>
      </p:sp>
    </p:spTree>
    <p:extLst>
      <p:ext uri="{BB962C8B-B14F-4D97-AF65-F5344CB8AC3E}">
        <p14:creationId xmlns:p14="http://schemas.microsoft.com/office/powerpoint/2010/main" val="2133399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026" name="Rectangle 2">
            <a:extLst>
              <a:ext uri="{FF2B5EF4-FFF2-40B4-BE49-F238E27FC236}">
                <a16:creationId xmlns:a16="http://schemas.microsoft.com/office/drawing/2014/main" id="{AC2A36C2-867B-43FE-9A8E-15562A668C46}"/>
              </a:ext>
            </a:extLst>
          </p:cNvPr>
          <p:cNvSpPr>
            <a:spLocks noGrp="1" noRot="1" noChangeArrowheads="1"/>
          </p:cNvSpPr>
          <p:nvPr>
            <p:ph type="title"/>
          </p:nvPr>
        </p:nvSpPr>
        <p:spPr>
          <a:xfrm>
            <a:off x="838200" y="423177"/>
            <a:ext cx="10515600" cy="515719"/>
          </a:xfrm>
        </p:spPr>
        <p:txBody>
          <a:bodyPr>
            <a:noAutofit/>
          </a:bodyPr>
          <a:lstStyle/>
          <a:p>
            <a:r>
              <a:rPr lang="en-US" altLang="en-US" sz="4000" b="1" dirty="0"/>
              <a:t>DOT COM BUBBLE </a:t>
            </a:r>
          </a:p>
        </p:txBody>
      </p:sp>
      <p:sp>
        <p:nvSpPr>
          <p:cNvPr id="1153027" name="Rectangle 3">
            <a:extLst>
              <a:ext uri="{FF2B5EF4-FFF2-40B4-BE49-F238E27FC236}">
                <a16:creationId xmlns:a16="http://schemas.microsoft.com/office/drawing/2014/main" id="{F4E9F205-EA0A-4E44-895E-8BE314EA71AA}"/>
              </a:ext>
            </a:extLst>
          </p:cNvPr>
          <p:cNvSpPr>
            <a:spLocks noGrp="1" noChangeArrowheads="1"/>
          </p:cNvSpPr>
          <p:nvPr>
            <p:ph type="body" idx="1"/>
          </p:nvPr>
        </p:nvSpPr>
        <p:spPr>
          <a:xfrm>
            <a:off x="838200" y="1300294"/>
            <a:ext cx="10515600" cy="4876669"/>
          </a:xfrm>
        </p:spPr>
        <p:txBody>
          <a:bodyPr>
            <a:normAutofit/>
          </a:bodyPr>
          <a:lstStyle/>
          <a:p>
            <a:pPr algn="just"/>
            <a:r>
              <a:rPr lang="en-US" altLang="en-US" sz="2200" i="1" dirty="0">
                <a:latin typeface="Arial Unicode MS" pitchFamily="34" charset="-128"/>
              </a:rPr>
              <a:t>Rational pricing</a:t>
            </a:r>
            <a:r>
              <a:rPr lang="en-US" altLang="en-US" sz="2200" dirty="0">
                <a:latin typeface="Arial Unicode MS" pitchFamily="34" charset="-128"/>
              </a:rPr>
              <a:t>? </a:t>
            </a:r>
          </a:p>
          <a:p>
            <a:pPr algn="just"/>
            <a:endParaRPr lang="en-US" altLang="en-US" sz="2200" dirty="0">
              <a:latin typeface="Arial Unicode MS" pitchFamily="34" charset="-128"/>
            </a:endParaRPr>
          </a:p>
          <a:p>
            <a:pPr algn="just"/>
            <a:r>
              <a:rPr lang="en-US" altLang="en-US" sz="2200" dirty="0">
                <a:latin typeface="Arial Unicode MS" pitchFamily="34" charset="-128"/>
              </a:rPr>
              <a:t>Barclays Bank</a:t>
            </a:r>
            <a:r>
              <a:rPr lang="el-GR" altLang="en-US" sz="2200" dirty="0">
                <a:latin typeface="Arial Unicode MS" pitchFamily="34" charset="-128"/>
              </a:rPr>
              <a:t> (2000):</a:t>
            </a:r>
            <a:r>
              <a:rPr lang="en-US" altLang="en-US" sz="2200" dirty="0">
                <a:latin typeface="Arial Unicode MS" pitchFamily="34" charset="-128"/>
              </a:rPr>
              <a:t> announces profits of 2.5 BILLION sterling and a return on equity of 21% and the stock price reacts very slowly and mildly (having already lost 25% during 1999)</a:t>
            </a:r>
          </a:p>
          <a:p>
            <a:pPr algn="just">
              <a:lnSpc>
                <a:spcPct val="90000"/>
              </a:lnSpc>
            </a:pPr>
            <a:endParaRPr lang="en-US" altLang="en-US" sz="2200" dirty="0">
              <a:latin typeface="Arial Unicode MS" pitchFamily="34" charset="-128"/>
            </a:endParaRPr>
          </a:p>
          <a:p>
            <a:pPr algn="just">
              <a:lnSpc>
                <a:spcPct val="90000"/>
              </a:lnSpc>
            </a:pPr>
            <a:r>
              <a:rPr lang="en-US" altLang="en-US" sz="2200" dirty="0">
                <a:latin typeface="Arial Unicode MS" pitchFamily="34" charset="-128"/>
              </a:rPr>
              <a:t>At the same time………….</a:t>
            </a:r>
            <a:endParaRPr lang="el-GR" altLang="en-US" sz="2200" dirty="0">
              <a:latin typeface="Arial Unicode MS" pitchFamily="34" charset="-128"/>
            </a:endParaRPr>
          </a:p>
          <a:p>
            <a:pPr algn="just">
              <a:lnSpc>
                <a:spcPct val="90000"/>
              </a:lnSpc>
            </a:pPr>
            <a:endParaRPr lang="en-US" altLang="en-US" sz="2200" dirty="0">
              <a:latin typeface="Arial Unicode MS" pitchFamily="34" charset="-128"/>
            </a:endParaRPr>
          </a:p>
          <a:p>
            <a:pPr algn="just">
              <a:lnSpc>
                <a:spcPct val="90000"/>
              </a:lnSpc>
            </a:pPr>
            <a:r>
              <a:rPr lang="en-US" altLang="en-US" sz="2200" dirty="0">
                <a:latin typeface="Arial Unicode MS" pitchFamily="34" charset="-128"/>
              </a:rPr>
              <a:t>Amazon</a:t>
            </a:r>
            <a:r>
              <a:rPr lang="el-GR" altLang="en-US" sz="2200" dirty="0">
                <a:latin typeface="Arial Unicode MS" pitchFamily="34" charset="-128"/>
              </a:rPr>
              <a:t>.</a:t>
            </a:r>
            <a:r>
              <a:rPr lang="en-US" altLang="en-US" sz="2200" dirty="0">
                <a:latin typeface="Arial Unicode MS" pitchFamily="34" charset="-128"/>
              </a:rPr>
              <a:t>com</a:t>
            </a:r>
            <a:r>
              <a:rPr lang="el-GR" altLang="en-US" sz="2200" dirty="0">
                <a:latin typeface="Arial Unicode MS" pitchFamily="34" charset="-128"/>
              </a:rPr>
              <a:t> (2000): </a:t>
            </a:r>
            <a:r>
              <a:rPr lang="en-US" altLang="en-US" sz="2200" dirty="0">
                <a:latin typeface="Arial Unicode MS" pitchFamily="34" charset="-128"/>
              </a:rPr>
              <a:t>reached a market capitalization of 25 BILLION $ with annual LOSSES of above </a:t>
            </a:r>
            <a:r>
              <a:rPr lang="el-GR" altLang="en-US" sz="2200" dirty="0">
                <a:latin typeface="Arial Unicode MS" pitchFamily="34" charset="-128"/>
              </a:rPr>
              <a:t>300</a:t>
            </a:r>
            <a:r>
              <a:rPr lang="en-US" altLang="en-US" sz="2200" dirty="0">
                <a:latin typeface="Arial Unicode MS" pitchFamily="34" charset="-128"/>
              </a:rPr>
              <a:t> MILLION $ (and with losses for every single year since it was founded)</a:t>
            </a:r>
          </a:p>
        </p:txBody>
      </p:sp>
    </p:spTree>
    <p:extLst>
      <p:ext uri="{BB962C8B-B14F-4D97-AF65-F5344CB8AC3E}">
        <p14:creationId xmlns:p14="http://schemas.microsoft.com/office/powerpoint/2010/main" val="40840567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075" name="Rectangle 3">
            <a:extLst>
              <a:ext uri="{FF2B5EF4-FFF2-40B4-BE49-F238E27FC236}">
                <a16:creationId xmlns:a16="http://schemas.microsoft.com/office/drawing/2014/main" id="{5DAD621B-5090-4965-BA61-3AA1BC1C0CFD}"/>
              </a:ext>
            </a:extLst>
          </p:cNvPr>
          <p:cNvSpPr>
            <a:spLocks noGrp="1" noChangeArrowheads="1"/>
          </p:cNvSpPr>
          <p:nvPr>
            <p:ph type="body" idx="1"/>
          </p:nvPr>
        </p:nvSpPr>
        <p:spPr>
          <a:xfrm>
            <a:off x="838200" y="1384183"/>
            <a:ext cx="10515600" cy="4792780"/>
          </a:xfrm>
        </p:spPr>
        <p:txBody>
          <a:bodyPr/>
          <a:lstStyle/>
          <a:p>
            <a:endParaRPr lang="el-GR" altLang="en-US" sz="2400" dirty="0">
              <a:latin typeface="Arial Unicode MS" pitchFamily="34" charset="-128"/>
            </a:endParaRPr>
          </a:p>
          <a:p>
            <a:pPr algn="just"/>
            <a:r>
              <a:rPr lang="en-US" altLang="en-US" sz="2200" dirty="0"/>
              <a:t>S. </a:t>
            </a:r>
            <a:r>
              <a:rPr lang="en-US" altLang="en-US" sz="2200" dirty="0" err="1"/>
              <a:t>Wadhwani</a:t>
            </a:r>
            <a:r>
              <a:rPr lang="en-US" altLang="en-US" sz="2200" dirty="0"/>
              <a:t> - Bank of England</a:t>
            </a:r>
            <a:r>
              <a:rPr lang="el-GR" altLang="en-US" sz="2200" dirty="0"/>
              <a:t>:</a:t>
            </a:r>
          </a:p>
          <a:p>
            <a:pPr algn="just"/>
            <a:endParaRPr lang="el-GR" altLang="en-US" sz="2200" dirty="0"/>
          </a:p>
          <a:p>
            <a:pPr algn="just"/>
            <a:r>
              <a:rPr lang="en-US" altLang="en-US" sz="2200" dirty="0"/>
              <a:t>For the NASDAQ</a:t>
            </a:r>
            <a:r>
              <a:rPr lang="el-GR" altLang="en-US" sz="2200" dirty="0"/>
              <a:t> </a:t>
            </a:r>
            <a:r>
              <a:rPr lang="en-US" altLang="en-US" sz="2200" dirty="0"/>
              <a:t>stocks to justify their valuations in the year 2000: EACH firm should be growing with a growth rate of ABOVE </a:t>
            </a:r>
            <a:r>
              <a:rPr lang="el-GR" altLang="en-US" sz="2200" dirty="0"/>
              <a:t>80% </a:t>
            </a:r>
            <a:r>
              <a:rPr lang="en-US" altLang="en-US" sz="2200" dirty="0"/>
              <a:t>PER YEAR for the next 5 years </a:t>
            </a:r>
            <a:endParaRPr lang="el-GR" altLang="en-US" sz="2200" dirty="0"/>
          </a:p>
          <a:p>
            <a:pPr algn="just"/>
            <a:endParaRPr lang="el-GR" altLang="en-US" sz="2200" dirty="0"/>
          </a:p>
          <a:p>
            <a:pPr algn="just"/>
            <a:r>
              <a:rPr lang="en-US" altLang="en-US" sz="2200" dirty="0" err="1"/>
              <a:t>Microsft</a:t>
            </a:r>
            <a:r>
              <a:rPr lang="el-GR" altLang="en-US" sz="2200" dirty="0"/>
              <a:t>: </a:t>
            </a:r>
            <a:r>
              <a:rPr lang="en-US" altLang="en-US" sz="2200" dirty="0"/>
              <a:t>the first 5 years achieved a maximum of </a:t>
            </a:r>
            <a:r>
              <a:rPr lang="el-GR" altLang="en-US" sz="2200" dirty="0"/>
              <a:t>53% </a:t>
            </a:r>
            <a:endParaRPr lang="en-US" altLang="en-US" sz="2200" dirty="0"/>
          </a:p>
        </p:txBody>
      </p:sp>
      <p:sp>
        <p:nvSpPr>
          <p:cNvPr id="6" name="Rectangle 2">
            <a:extLst>
              <a:ext uri="{FF2B5EF4-FFF2-40B4-BE49-F238E27FC236}">
                <a16:creationId xmlns:a16="http://schemas.microsoft.com/office/drawing/2014/main" id="{1C4CE914-C1EE-4E8B-8D79-1D7BAB6BBB5D}"/>
              </a:ext>
            </a:extLst>
          </p:cNvPr>
          <p:cNvSpPr>
            <a:spLocks noGrp="1" noRot="1" noChangeArrowheads="1"/>
          </p:cNvSpPr>
          <p:nvPr>
            <p:ph type="title"/>
          </p:nvPr>
        </p:nvSpPr>
        <p:spPr>
          <a:xfrm>
            <a:off x="838200" y="423177"/>
            <a:ext cx="10515600" cy="515719"/>
          </a:xfrm>
        </p:spPr>
        <p:txBody>
          <a:bodyPr>
            <a:noAutofit/>
          </a:bodyPr>
          <a:lstStyle/>
          <a:p>
            <a:r>
              <a:rPr lang="en-US" altLang="en-US" sz="4000" b="1" dirty="0"/>
              <a:t>DOT COM BUBBLE </a:t>
            </a:r>
          </a:p>
        </p:txBody>
      </p:sp>
    </p:spTree>
    <p:extLst>
      <p:ext uri="{BB962C8B-B14F-4D97-AF65-F5344CB8AC3E}">
        <p14:creationId xmlns:p14="http://schemas.microsoft.com/office/powerpoint/2010/main" val="2855867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9170" name="Rectangle 2">
            <a:extLst>
              <a:ext uri="{FF2B5EF4-FFF2-40B4-BE49-F238E27FC236}">
                <a16:creationId xmlns:a16="http://schemas.microsoft.com/office/drawing/2014/main" id="{820F1D74-24D9-401A-9C94-EDCB79199487}"/>
              </a:ext>
            </a:extLst>
          </p:cNvPr>
          <p:cNvSpPr>
            <a:spLocks noGrp="1" noRot="1" noChangeArrowheads="1"/>
          </p:cNvSpPr>
          <p:nvPr>
            <p:ph type="title"/>
          </p:nvPr>
        </p:nvSpPr>
        <p:spPr>
          <a:xfrm>
            <a:off x="838200" y="365125"/>
            <a:ext cx="10515600" cy="666721"/>
          </a:xfrm>
        </p:spPr>
        <p:txBody>
          <a:bodyPr>
            <a:normAutofit/>
          </a:bodyPr>
          <a:lstStyle/>
          <a:p>
            <a:r>
              <a:rPr lang="en-US" altLang="en-US" sz="2200" dirty="0">
                <a:latin typeface="Arial Unicode MS" pitchFamily="34" charset="-128"/>
              </a:rPr>
              <a:t>General Price Index ATHENS STOCK EXCHANGE </a:t>
            </a:r>
            <a:r>
              <a:rPr lang="el-GR" altLang="en-US" sz="2200" dirty="0">
                <a:latin typeface="Arial Unicode MS" pitchFamily="34" charset="-128"/>
              </a:rPr>
              <a:t>(1990 – 2003)</a:t>
            </a:r>
            <a:endParaRPr lang="en-US" altLang="en-US" sz="2200" dirty="0">
              <a:latin typeface="Arial Unicode MS" pitchFamily="34" charset="-128"/>
            </a:endParaRPr>
          </a:p>
        </p:txBody>
      </p:sp>
      <p:pic>
        <p:nvPicPr>
          <p:cNvPr id="1159171" name="Picture 3">
            <a:extLst>
              <a:ext uri="{FF2B5EF4-FFF2-40B4-BE49-F238E27FC236}">
                <a16:creationId xmlns:a16="http://schemas.microsoft.com/office/drawing/2014/main" id="{35639626-40E5-48D8-A701-776BA99B3083}"/>
              </a:ext>
            </a:extLst>
          </p:cNvPr>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266738" y="1400961"/>
            <a:ext cx="9020262" cy="492363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226525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5314" name="Rectangle 2">
            <a:extLst>
              <a:ext uri="{FF2B5EF4-FFF2-40B4-BE49-F238E27FC236}">
                <a16:creationId xmlns:a16="http://schemas.microsoft.com/office/drawing/2014/main" id="{C947A1D8-A418-4A75-BC48-479196F897C3}"/>
              </a:ext>
            </a:extLst>
          </p:cNvPr>
          <p:cNvSpPr>
            <a:spLocks noGrp="1" noRot="1" noChangeArrowheads="1"/>
          </p:cNvSpPr>
          <p:nvPr>
            <p:ph type="title"/>
          </p:nvPr>
        </p:nvSpPr>
        <p:spPr>
          <a:xfrm>
            <a:off x="671119" y="274639"/>
            <a:ext cx="9539681" cy="777875"/>
          </a:xfrm>
        </p:spPr>
        <p:txBody>
          <a:bodyPr>
            <a:normAutofit/>
          </a:bodyPr>
          <a:lstStyle/>
          <a:p>
            <a:r>
              <a:rPr lang="en-GB" altLang="en-US" sz="4000" b="1" dirty="0">
                <a:latin typeface="+mn-lt"/>
              </a:rPr>
              <a:t>Other Bubbles (indicative)</a:t>
            </a:r>
            <a:endParaRPr lang="el-GR" altLang="en-US" sz="4000" b="1" dirty="0">
              <a:latin typeface="+mn-lt"/>
            </a:endParaRPr>
          </a:p>
        </p:txBody>
      </p:sp>
      <p:sp>
        <p:nvSpPr>
          <p:cNvPr id="1165315" name="Rectangle 3">
            <a:extLst>
              <a:ext uri="{FF2B5EF4-FFF2-40B4-BE49-F238E27FC236}">
                <a16:creationId xmlns:a16="http://schemas.microsoft.com/office/drawing/2014/main" id="{3DE0ACA9-8137-468A-808C-64B820938E5F}"/>
              </a:ext>
            </a:extLst>
          </p:cNvPr>
          <p:cNvSpPr>
            <a:spLocks noGrp="1" noChangeArrowheads="1"/>
          </p:cNvSpPr>
          <p:nvPr>
            <p:ph type="body" idx="1"/>
          </p:nvPr>
        </p:nvSpPr>
        <p:spPr>
          <a:xfrm>
            <a:off x="671119" y="1052514"/>
            <a:ext cx="10679185" cy="5400675"/>
          </a:xfrm>
        </p:spPr>
        <p:txBody>
          <a:bodyPr>
            <a:normAutofit/>
          </a:bodyPr>
          <a:lstStyle/>
          <a:p>
            <a:pPr algn="just">
              <a:lnSpc>
                <a:spcPct val="80000"/>
              </a:lnSpc>
            </a:pPr>
            <a:r>
              <a:rPr lang="en-US" altLang="en-US" sz="2200" b="1" dirty="0">
                <a:solidFill>
                  <a:srgbClr val="FF0000"/>
                </a:solidFill>
              </a:rPr>
              <a:t>Poseidon Bubble</a:t>
            </a:r>
            <a:endParaRPr lang="el-GR" altLang="en-US" sz="2200" b="1" dirty="0">
              <a:solidFill>
                <a:srgbClr val="FF0000"/>
              </a:solidFill>
            </a:endParaRPr>
          </a:p>
          <a:p>
            <a:pPr algn="just">
              <a:lnSpc>
                <a:spcPct val="80000"/>
              </a:lnSpc>
            </a:pPr>
            <a:r>
              <a:rPr lang="en-US" altLang="en-US" sz="2200" dirty="0"/>
              <a:t>Poseidon N</a:t>
            </a:r>
            <a:r>
              <a:rPr lang="el-GR" altLang="en-US" sz="2200" dirty="0"/>
              <a:t>.</a:t>
            </a:r>
            <a:r>
              <a:rPr lang="en-US" altLang="en-US" sz="2200" dirty="0"/>
              <a:t>L discovered nickel in Western Australia in September 1969 </a:t>
            </a:r>
          </a:p>
          <a:p>
            <a:pPr algn="just">
              <a:lnSpc>
                <a:spcPct val="80000"/>
              </a:lnSpc>
            </a:pPr>
            <a:r>
              <a:rPr lang="en-US" altLang="en-US" sz="2200" dirty="0"/>
              <a:t>Early September: 	the stock price was at </a:t>
            </a:r>
            <a:r>
              <a:rPr lang="el-GR" altLang="en-US" sz="2200" dirty="0"/>
              <a:t>0</a:t>
            </a:r>
            <a:r>
              <a:rPr lang="en-US" altLang="en-US" sz="2200" dirty="0"/>
              <a:t>.</a:t>
            </a:r>
            <a:r>
              <a:rPr lang="el-GR" altLang="en-US" sz="2200" dirty="0"/>
              <a:t>80$ </a:t>
            </a:r>
            <a:endParaRPr lang="en-US" altLang="en-US" sz="2200" dirty="0"/>
          </a:p>
          <a:p>
            <a:pPr algn="just">
              <a:lnSpc>
                <a:spcPct val="80000"/>
              </a:lnSpc>
            </a:pPr>
            <a:r>
              <a:rPr lang="en-US" altLang="en-US" sz="2200" dirty="0"/>
              <a:t>Early October: 	the stock price was at 12.30</a:t>
            </a:r>
            <a:r>
              <a:rPr lang="el-GR" altLang="en-US" sz="2200" dirty="0"/>
              <a:t>$</a:t>
            </a:r>
            <a:endParaRPr lang="en-US" altLang="en-US" sz="2200" dirty="0"/>
          </a:p>
          <a:p>
            <a:pPr algn="just">
              <a:lnSpc>
                <a:spcPct val="80000"/>
              </a:lnSpc>
            </a:pPr>
            <a:r>
              <a:rPr lang="en-US" altLang="en-US" sz="2200" dirty="0"/>
              <a:t>In few months:</a:t>
            </a:r>
            <a:r>
              <a:rPr lang="en-US" altLang="en-US" sz="2200" i="1" dirty="0"/>
              <a:t> 	</a:t>
            </a:r>
            <a:r>
              <a:rPr lang="en-US" altLang="en-US" sz="2200" dirty="0"/>
              <a:t>the stock price was at 382</a:t>
            </a:r>
            <a:r>
              <a:rPr lang="el-GR" altLang="en-US" sz="2200" dirty="0"/>
              <a:t>$</a:t>
            </a:r>
            <a:endParaRPr lang="en-US" altLang="en-US" sz="2200" dirty="0"/>
          </a:p>
          <a:p>
            <a:pPr algn="just">
              <a:lnSpc>
                <a:spcPct val="80000"/>
              </a:lnSpc>
            </a:pPr>
            <a:endParaRPr lang="en-US" altLang="en-US" sz="2200" dirty="0"/>
          </a:p>
          <a:p>
            <a:pPr algn="just">
              <a:lnSpc>
                <a:spcPct val="80000"/>
              </a:lnSpc>
            </a:pPr>
            <a:r>
              <a:rPr lang="en-US" altLang="en-US" sz="2200" dirty="0"/>
              <a:t>Many investors could not buy this stock, so they started buying similar stocks; when the bubble crashed many investors where ruined</a:t>
            </a:r>
          </a:p>
          <a:p>
            <a:pPr algn="just">
              <a:lnSpc>
                <a:spcPct val="80000"/>
              </a:lnSpc>
            </a:pPr>
            <a:endParaRPr lang="en-US" altLang="en-US" sz="2200" dirty="0"/>
          </a:p>
          <a:p>
            <a:pPr algn="just">
              <a:lnSpc>
                <a:spcPct val="80000"/>
              </a:lnSpc>
            </a:pPr>
            <a:r>
              <a:rPr lang="en-GB" altLang="en-US" sz="2200" dirty="0">
                <a:solidFill>
                  <a:srgbClr val="FF0000"/>
                </a:solidFill>
              </a:rPr>
              <a:t>Uranium price BUBBLE</a:t>
            </a:r>
            <a:r>
              <a:rPr lang="en-GB" altLang="en-US" sz="2200" dirty="0"/>
              <a:t>: from 20$ to 120$ to 60$ (2006-2007)</a:t>
            </a:r>
          </a:p>
          <a:p>
            <a:pPr algn="just">
              <a:lnSpc>
                <a:spcPct val="80000"/>
              </a:lnSpc>
            </a:pPr>
            <a:endParaRPr lang="en-GB" altLang="en-US" sz="2200" dirty="0"/>
          </a:p>
          <a:p>
            <a:pPr algn="just">
              <a:lnSpc>
                <a:spcPct val="80000"/>
              </a:lnSpc>
            </a:pPr>
            <a:r>
              <a:rPr lang="en-GB" altLang="en-US" sz="2200" dirty="0">
                <a:solidFill>
                  <a:srgbClr val="FF0000"/>
                </a:solidFill>
              </a:rPr>
              <a:t>Japan, Nikkei 225</a:t>
            </a:r>
            <a:r>
              <a:rPr lang="en-GB" altLang="en-US" sz="2200" dirty="0"/>
              <a:t>: from 10,000 to 35,000 to 10,000 20$ to 120$ (1987-1992)</a:t>
            </a:r>
          </a:p>
          <a:p>
            <a:pPr algn="just">
              <a:lnSpc>
                <a:spcPct val="80000"/>
              </a:lnSpc>
            </a:pPr>
            <a:endParaRPr lang="en-GB" altLang="en-US" sz="2200" dirty="0"/>
          </a:p>
          <a:p>
            <a:pPr algn="just">
              <a:lnSpc>
                <a:spcPct val="80000"/>
              </a:lnSpc>
            </a:pPr>
            <a:r>
              <a:rPr lang="en-GB" altLang="en-US" sz="2200" dirty="0">
                <a:solidFill>
                  <a:srgbClr val="FF0000"/>
                </a:solidFill>
              </a:rPr>
              <a:t>Russian Stock Market</a:t>
            </a:r>
            <a:r>
              <a:rPr lang="en-GB" altLang="en-US" sz="2200" dirty="0"/>
              <a:t>: from 100 to 600 to 100 (1996-1998)</a:t>
            </a:r>
          </a:p>
          <a:p>
            <a:pPr algn="just">
              <a:lnSpc>
                <a:spcPct val="80000"/>
              </a:lnSpc>
            </a:pPr>
            <a:endParaRPr lang="en-US" altLang="en-US" sz="2400" dirty="0"/>
          </a:p>
          <a:p>
            <a:pPr>
              <a:lnSpc>
                <a:spcPct val="80000"/>
              </a:lnSpc>
            </a:pPr>
            <a:endParaRPr lang="en-US" altLang="en-US" sz="2400" dirty="0"/>
          </a:p>
        </p:txBody>
      </p:sp>
    </p:spTree>
    <p:extLst>
      <p:ext uri="{BB962C8B-B14F-4D97-AF65-F5344CB8AC3E}">
        <p14:creationId xmlns:p14="http://schemas.microsoft.com/office/powerpoint/2010/main" val="40262122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1D9BB1-F753-4538-91EE-F541D551539F}"/>
              </a:ext>
            </a:extLst>
          </p:cNvPr>
          <p:cNvSpPr>
            <a:spLocks noGrp="1"/>
          </p:cNvSpPr>
          <p:nvPr>
            <p:ph type="title"/>
          </p:nvPr>
        </p:nvSpPr>
        <p:spPr>
          <a:xfrm>
            <a:off x="838200" y="365126"/>
            <a:ext cx="10515600" cy="675110"/>
          </a:xfrm>
        </p:spPr>
        <p:txBody>
          <a:bodyPr>
            <a:normAutofit fontScale="90000"/>
          </a:bodyPr>
          <a:lstStyle/>
          <a:p>
            <a:r>
              <a:rPr lang="en-GB" b="1" dirty="0"/>
              <a:t>Bubbles - Conclusion</a:t>
            </a:r>
          </a:p>
        </p:txBody>
      </p:sp>
      <p:sp>
        <p:nvSpPr>
          <p:cNvPr id="3" name="Θέση περιεχομένου 2">
            <a:extLst>
              <a:ext uri="{FF2B5EF4-FFF2-40B4-BE49-F238E27FC236}">
                <a16:creationId xmlns:a16="http://schemas.microsoft.com/office/drawing/2014/main" id="{F7B7E292-9CBC-4806-9BCD-998A8DBD5E4C}"/>
              </a:ext>
            </a:extLst>
          </p:cNvPr>
          <p:cNvSpPr>
            <a:spLocks noGrp="1"/>
          </p:cNvSpPr>
          <p:nvPr>
            <p:ph idx="1"/>
          </p:nvPr>
        </p:nvSpPr>
        <p:spPr>
          <a:xfrm>
            <a:off x="838200" y="1761687"/>
            <a:ext cx="10515600" cy="4415275"/>
          </a:xfrm>
        </p:spPr>
        <p:txBody>
          <a:bodyPr>
            <a:normAutofit/>
          </a:bodyPr>
          <a:lstStyle/>
          <a:p>
            <a:pPr algn="just"/>
            <a:r>
              <a:rPr lang="en-GB" sz="2200" dirty="0"/>
              <a:t>A basic characteristic of bubbles is the suspension of disbelief by most participants during the "bubble phase." </a:t>
            </a:r>
          </a:p>
          <a:p>
            <a:pPr algn="just"/>
            <a:endParaRPr lang="en-GB" sz="2200" dirty="0"/>
          </a:p>
          <a:p>
            <a:pPr algn="just"/>
            <a:r>
              <a:rPr lang="en-GB" sz="2200" dirty="0"/>
              <a:t>There is a failure to recognize that regular market participants and other forms of traders are engaged in a speculative exercise which is not supported by previous valuation techniques. </a:t>
            </a:r>
          </a:p>
          <a:p>
            <a:pPr algn="just"/>
            <a:endParaRPr lang="en-GB" sz="2200" dirty="0"/>
          </a:p>
          <a:p>
            <a:pPr algn="just"/>
            <a:r>
              <a:rPr lang="en-GB" sz="2200" dirty="0"/>
              <a:t>Also, bubbles are usually identified only in retrospect, after the bubble has burst.</a:t>
            </a:r>
          </a:p>
        </p:txBody>
      </p:sp>
    </p:spTree>
    <p:extLst>
      <p:ext uri="{BB962C8B-B14F-4D97-AF65-F5344CB8AC3E}">
        <p14:creationId xmlns:p14="http://schemas.microsoft.com/office/powerpoint/2010/main" val="39592997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826" name="Rectangle 2">
            <a:extLst>
              <a:ext uri="{FF2B5EF4-FFF2-40B4-BE49-F238E27FC236}">
                <a16:creationId xmlns:a16="http://schemas.microsoft.com/office/drawing/2014/main" id="{90773DDF-95BE-4DE2-A596-725AABE1199A}"/>
              </a:ext>
            </a:extLst>
          </p:cNvPr>
          <p:cNvSpPr>
            <a:spLocks noGrp="1" noRot="1" noChangeArrowheads="1"/>
          </p:cNvSpPr>
          <p:nvPr>
            <p:ph type="title"/>
          </p:nvPr>
        </p:nvSpPr>
        <p:spPr>
          <a:xfrm>
            <a:off x="838200" y="365125"/>
            <a:ext cx="10515600" cy="691888"/>
          </a:xfrm>
        </p:spPr>
        <p:txBody>
          <a:bodyPr>
            <a:normAutofit fontScale="90000"/>
          </a:bodyPr>
          <a:lstStyle/>
          <a:p>
            <a:r>
              <a:rPr lang="en-US" altLang="en-US" b="1" dirty="0"/>
              <a:t>Excessive volatility </a:t>
            </a:r>
            <a:r>
              <a:rPr lang="el-GR" altLang="en-US" b="1" dirty="0"/>
              <a:t> </a:t>
            </a:r>
          </a:p>
        </p:txBody>
      </p:sp>
      <p:sp>
        <p:nvSpPr>
          <p:cNvPr id="1229827" name="Rectangle 3">
            <a:extLst>
              <a:ext uri="{FF2B5EF4-FFF2-40B4-BE49-F238E27FC236}">
                <a16:creationId xmlns:a16="http://schemas.microsoft.com/office/drawing/2014/main" id="{E6C39207-9643-4B8D-99B2-5B3AE4D173EF}"/>
              </a:ext>
            </a:extLst>
          </p:cNvPr>
          <p:cNvSpPr>
            <a:spLocks noGrp="1" noChangeArrowheads="1"/>
          </p:cNvSpPr>
          <p:nvPr>
            <p:ph type="body" idx="1"/>
          </p:nvPr>
        </p:nvSpPr>
        <p:spPr>
          <a:xfrm>
            <a:off x="838200" y="1426128"/>
            <a:ext cx="4237139" cy="4750835"/>
          </a:xfrm>
        </p:spPr>
        <p:txBody>
          <a:bodyPr>
            <a:noAutofit/>
          </a:bodyPr>
          <a:lstStyle/>
          <a:p>
            <a:pPr algn="just">
              <a:lnSpc>
                <a:spcPct val="90000"/>
              </a:lnSpc>
            </a:pPr>
            <a:r>
              <a:rPr lang="en-US" altLang="en-US" sz="2000" dirty="0"/>
              <a:t>Another important challenge for efficient markets theory are the results Shiller</a:t>
            </a:r>
            <a:r>
              <a:rPr lang="el-GR" altLang="en-US" sz="2000" dirty="0"/>
              <a:t> (1981)</a:t>
            </a:r>
            <a:r>
              <a:rPr lang="en-US" altLang="en-US" sz="2000" dirty="0"/>
              <a:t>, who showed that stock prices have excessive volatility compared to the volatility </a:t>
            </a:r>
            <a:r>
              <a:rPr lang="en-US" altLang="en-US" sz="2000" b="1" dirty="0"/>
              <a:t>justified by fundamentals </a:t>
            </a:r>
            <a:r>
              <a:rPr lang="en-US" altLang="en-US" sz="2000" dirty="0"/>
              <a:t>(present value of future cash flows). </a:t>
            </a:r>
          </a:p>
          <a:p>
            <a:pPr algn="just"/>
            <a:r>
              <a:rPr lang="en-US" altLang="en-US" sz="2000" dirty="0"/>
              <a:t>During the period </a:t>
            </a:r>
            <a:r>
              <a:rPr lang="el-GR" altLang="en-US" sz="2000" dirty="0"/>
              <a:t>1871-1993 </a:t>
            </a:r>
            <a:endParaRPr lang="en-GB" altLang="en-US" sz="2000" dirty="0"/>
          </a:p>
          <a:p>
            <a:pPr marL="0" indent="0" algn="just">
              <a:buNone/>
            </a:pPr>
            <a:r>
              <a:rPr lang="en-US" altLang="en-US" sz="2000" dirty="0"/>
              <a:t>→ 	the annual standard deviation 	of logarithmic stock returns 	for the S</a:t>
            </a:r>
            <a:r>
              <a:rPr lang="el-GR" altLang="en-US" sz="2000" dirty="0"/>
              <a:t>&amp;</a:t>
            </a:r>
            <a:r>
              <a:rPr lang="en-US" altLang="en-US" sz="2000" dirty="0"/>
              <a:t>P</a:t>
            </a:r>
            <a:r>
              <a:rPr lang="el-GR" altLang="en-US" sz="2000" dirty="0"/>
              <a:t>500 </a:t>
            </a:r>
            <a:r>
              <a:rPr lang="en-US" altLang="en-US" sz="2000" dirty="0"/>
              <a:t>was </a:t>
            </a:r>
            <a:r>
              <a:rPr lang="el-GR" altLang="en-US" sz="2000" b="1" dirty="0"/>
              <a:t>18% </a:t>
            </a:r>
            <a:endParaRPr lang="en-US" altLang="en-US" sz="2000" b="1" dirty="0"/>
          </a:p>
          <a:p>
            <a:pPr algn="just">
              <a:lnSpc>
                <a:spcPct val="90000"/>
              </a:lnSpc>
              <a:buFont typeface="Wingdings" panose="05000000000000000000" pitchFamily="2" charset="2"/>
              <a:buNone/>
            </a:pPr>
            <a:r>
              <a:rPr lang="en-US" altLang="en-US" sz="2000" dirty="0"/>
              <a:t>	→ 	the annual standard deviation 	of the logarithmic 	price/dividend index for the 	S</a:t>
            </a:r>
            <a:r>
              <a:rPr lang="el-GR" altLang="en-US" sz="2000" dirty="0"/>
              <a:t>&amp;</a:t>
            </a:r>
            <a:r>
              <a:rPr lang="en-US" altLang="en-US" sz="2000" dirty="0"/>
              <a:t>P</a:t>
            </a:r>
            <a:r>
              <a:rPr lang="el-GR" altLang="en-US" sz="2000" dirty="0"/>
              <a:t>500 </a:t>
            </a:r>
            <a:r>
              <a:rPr lang="en-US" altLang="en-US" sz="2000" dirty="0"/>
              <a:t>was </a:t>
            </a:r>
            <a:r>
              <a:rPr lang="en-US" altLang="en-US" sz="2000" b="1" dirty="0"/>
              <a:t>0.27%</a:t>
            </a:r>
            <a:endParaRPr lang="el-GR" altLang="en-US" sz="2000" b="1" dirty="0"/>
          </a:p>
        </p:txBody>
      </p:sp>
      <p:pic>
        <p:nvPicPr>
          <p:cNvPr id="4" name="Picture 3">
            <a:extLst>
              <a:ext uri="{FF2B5EF4-FFF2-40B4-BE49-F238E27FC236}">
                <a16:creationId xmlns:a16="http://schemas.microsoft.com/office/drawing/2014/main" id="{B02B448A-8AD3-44FE-A2A0-E2D3DB0AAA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5271025" y="681037"/>
            <a:ext cx="5923384" cy="433608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Ορθογώνιο 1">
            <a:extLst>
              <a:ext uri="{FF2B5EF4-FFF2-40B4-BE49-F238E27FC236}">
                <a16:creationId xmlns:a16="http://schemas.microsoft.com/office/drawing/2014/main" id="{8A5AA0D8-1FE6-4753-A760-8595DDC0F016}"/>
              </a:ext>
            </a:extLst>
          </p:cNvPr>
          <p:cNvSpPr/>
          <p:nvPr/>
        </p:nvSpPr>
        <p:spPr>
          <a:xfrm>
            <a:off x="5766731" y="5161300"/>
            <a:ext cx="5427678" cy="1015663"/>
          </a:xfrm>
          <a:prstGeom prst="rect">
            <a:avLst/>
          </a:prstGeom>
        </p:spPr>
        <p:txBody>
          <a:bodyPr wrap="square">
            <a:spAutoFit/>
          </a:bodyPr>
          <a:lstStyle/>
          <a:p>
            <a:r>
              <a:rPr lang="en-GB" sz="1200" b="1" dirty="0"/>
              <a:t>Real and theoretical values for the S&amp;P500, </a:t>
            </a:r>
            <a:r>
              <a:rPr lang="en-GB" sz="1200" dirty="0"/>
              <a:t>(Zhong, M., </a:t>
            </a:r>
            <a:r>
              <a:rPr lang="en-GB" sz="1200" dirty="0" err="1"/>
              <a:t>Darrat</a:t>
            </a:r>
            <a:r>
              <a:rPr lang="en-GB" sz="1200" dirty="0"/>
              <a:t>, A., F., Anderson, C., (2003), “Do US stock prices deviate from their fundamental values? Some new evidence”)</a:t>
            </a:r>
            <a:br>
              <a:rPr lang="en-GB" sz="1200" dirty="0"/>
            </a:br>
            <a:r>
              <a:rPr lang="en-GB" sz="1200" dirty="0"/>
              <a:t>The dotted line: fundamental price level</a:t>
            </a:r>
            <a:br>
              <a:rPr lang="en-GB" sz="1200" dirty="0"/>
            </a:br>
            <a:r>
              <a:rPr lang="en-GB" sz="1200" dirty="0"/>
              <a:t>Continuous line: observed price level</a:t>
            </a:r>
          </a:p>
        </p:txBody>
      </p:sp>
    </p:spTree>
    <p:extLst>
      <p:ext uri="{BB962C8B-B14F-4D97-AF65-F5344CB8AC3E}">
        <p14:creationId xmlns:p14="http://schemas.microsoft.com/office/powerpoint/2010/main" val="657475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περιεχομένου 5"/>
          <p:cNvPicPr>
            <a:picLocks noGrp="1" noChangeAspect="1"/>
          </p:cNvPicPr>
          <p:nvPr>
            <p:ph idx="1"/>
          </p:nvPr>
        </p:nvPicPr>
        <p:blipFill>
          <a:blip r:embed="rId2"/>
          <a:stretch>
            <a:fillRect/>
          </a:stretch>
        </p:blipFill>
        <p:spPr>
          <a:xfrm>
            <a:off x="1431984" y="862642"/>
            <a:ext cx="8712679" cy="5234152"/>
          </a:xfrm>
          <a:prstGeom prst="rect">
            <a:avLst/>
          </a:prstGeom>
        </p:spPr>
      </p:pic>
    </p:spTree>
    <p:extLst>
      <p:ext uri="{BB962C8B-B14F-4D97-AF65-F5344CB8AC3E}">
        <p14:creationId xmlns:p14="http://schemas.microsoft.com/office/powerpoint/2010/main" val="13578462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018" name="Rectangle 2">
            <a:extLst>
              <a:ext uri="{FF2B5EF4-FFF2-40B4-BE49-F238E27FC236}">
                <a16:creationId xmlns:a16="http://schemas.microsoft.com/office/drawing/2014/main" id="{0CFD9A63-B689-43AD-B303-5F9C7F8C7F20}"/>
              </a:ext>
            </a:extLst>
          </p:cNvPr>
          <p:cNvSpPr>
            <a:spLocks noGrp="1" noRot="1" noChangeArrowheads="1"/>
          </p:cNvSpPr>
          <p:nvPr>
            <p:ph type="title"/>
          </p:nvPr>
        </p:nvSpPr>
        <p:spPr>
          <a:xfrm>
            <a:off x="838200" y="365125"/>
            <a:ext cx="10515600" cy="717055"/>
          </a:xfrm>
        </p:spPr>
        <p:txBody>
          <a:bodyPr>
            <a:normAutofit/>
          </a:bodyPr>
          <a:lstStyle/>
          <a:p>
            <a:r>
              <a:rPr lang="en-US" altLang="en-US" sz="4000" b="1" dirty="0"/>
              <a:t>Excessive volatility</a:t>
            </a:r>
          </a:p>
        </p:txBody>
      </p:sp>
      <p:sp>
        <p:nvSpPr>
          <p:cNvPr id="1238019" name="Rectangle 3">
            <a:extLst>
              <a:ext uri="{FF2B5EF4-FFF2-40B4-BE49-F238E27FC236}">
                <a16:creationId xmlns:a16="http://schemas.microsoft.com/office/drawing/2014/main" id="{7CDCF6A0-AA0B-4275-8E97-D202EA1F6E45}"/>
              </a:ext>
            </a:extLst>
          </p:cNvPr>
          <p:cNvSpPr>
            <a:spLocks noGrp="1" noChangeArrowheads="1"/>
          </p:cNvSpPr>
          <p:nvPr>
            <p:ph type="body" idx="1"/>
          </p:nvPr>
        </p:nvSpPr>
        <p:spPr>
          <a:xfrm>
            <a:off x="838200" y="1241571"/>
            <a:ext cx="10515600" cy="4935392"/>
          </a:xfrm>
        </p:spPr>
        <p:txBody>
          <a:bodyPr>
            <a:normAutofit lnSpcReduction="10000"/>
          </a:bodyPr>
          <a:lstStyle/>
          <a:p>
            <a:pPr algn="just">
              <a:lnSpc>
                <a:spcPct val="90000"/>
              </a:lnSpc>
            </a:pPr>
            <a:r>
              <a:rPr lang="en-US" altLang="en-US" sz="2200" dirty="0"/>
              <a:t>French &amp; Roll (1986): </a:t>
            </a:r>
            <a:r>
              <a:rPr lang="en-US" altLang="en-US" sz="2200" b="1" dirty="0">
                <a:solidFill>
                  <a:srgbClr val="FF0000"/>
                </a:solidFill>
              </a:rPr>
              <a:t>Stock prices have higher volatility when the markets are open </a:t>
            </a:r>
          </a:p>
          <a:p>
            <a:pPr algn="just">
              <a:lnSpc>
                <a:spcPct val="90000"/>
              </a:lnSpc>
            </a:pPr>
            <a:endParaRPr lang="en-US" altLang="en-US" sz="2200" dirty="0"/>
          </a:p>
          <a:p>
            <a:pPr algn="just">
              <a:lnSpc>
                <a:spcPct val="90000"/>
              </a:lnSpc>
            </a:pPr>
            <a:r>
              <a:rPr lang="en-US" altLang="en-US" sz="2200" dirty="0"/>
              <a:t>E.g. on an hourly basis the price variance is </a:t>
            </a:r>
            <a:r>
              <a:rPr lang="el-GR" altLang="en-US" sz="2200" b="1" dirty="0"/>
              <a:t>72</a:t>
            </a:r>
            <a:r>
              <a:rPr lang="en-US" altLang="en-US" sz="2200" b="1" dirty="0"/>
              <a:t> times higher </a:t>
            </a:r>
            <a:r>
              <a:rPr lang="en-US" altLang="en-US" sz="2200" dirty="0"/>
              <a:t>during trading hours compared to the weekend</a:t>
            </a:r>
          </a:p>
          <a:p>
            <a:pPr algn="just">
              <a:lnSpc>
                <a:spcPct val="90000"/>
              </a:lnSpc>
            </a:pPr>
            <a:endParaRPr lang="en-US" altLang="en-US" sz="2200" dirty="0"/>
          </a:p>
          <a:p>
            <a:pPr algn="just">
              <a:lnSpc>
                <a:spcPct val="90000"/>
              </a:lnSpc>
            </a:pPr>
            <a:r>
              <a:rPr lang="en-US" altLang="en-US" sz="2200" dirty="0"/>
              <a:t>E.g. on an hourly basis the price variance is </a:t>
            </a:r>
            <a:r>
              <a:rPr lang="en-US" altLang="en-US" sz="2200" b="1" dirty="0"/>
              <a:t>13 times higher </a:t>
            </a:r>
            <a:r>
              <a:rPr lang="en-US" altLang="en-US" sz="2200" dirty="0"/>
              <a:t>during trading hours compared the hours between today’s market close and tomorrow's market opening </a:t>
            </a:r>
          </a:p>
          <a:p>
            <a:pPr algn="just">
              <a:lnSpc>
                <a:spcPct val="90000"/>
              </a:lnSpc>
            </a:pPr>
            <a:endParaRPr lang="en-US" altLang="en-US" sz="2200" dirty="0"/>
          </a:p>
          <a:p>
            <a:pPr algn="just"/>
            <a:r>
              <a:rPr lang="en-GB" altLang="en-US" sz="2200" dirty="0"/>
              <a:t>Black (1986): this is due to the effect on prices of </a:t>
            </a:r>
            <a:r>
              <a:rPr lang="en-GB" altLang="en-US" sz="2200" b="1" dirty="0"/>
              <a:t>non-informed traders (noise traders) </a:t>
            </a:r>
            <a:r>
              <a:rPr lang="en-GB" altLang="en-US" sz="2200" dirty="0"/>
              <a:t>who lead the market to pricing errors that are eventually corrected (reversed)</a:t>
            </a:r>
          </a:p>
          <a:p>
            <a:pPr algn="just"/>
            <a:endParaRPr lang="en-GB" altLang="en-US" sz="2200" dirty="0"/>
          </a:p>
          <a:p>
            <a:pPr algn="just"/>
            <a:r>
              <a:rPr lang="en-GB" altLang="en-US" sz="2200" dirty="0"/>
              <a:t>This leads to negative auto-correlation for prices, especially prevalent for small stocks, (French &amp; Roll (1986))</a:t>
            </a:r>
          </a:p>
          <a:p>
            <a:pPr algn="just">
              <a:lnSpc>
                <a:spcPct val="90000"/>
              </a:lnSpc>
            </a:pPr>
            <a:endParaRPr lang="en-US" altLang="en-US" sz="2200" dirty="0"/>
          </a:p>
        </p:txBody>
      </p:sp>
    </p:spTree>
    <p:extLst>
      <p:ext uri="{BB962C8B-B14F-4D97-AF65-F5344CB8AC3E}">
        <p14:creationId xmlns:p14="http://schemas.microsoft.com/office/powerpoint/2010/main" val="1606742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n-US" sz="4000" b="1" dirty="0"/>
              <a:t>Estimating Volatility when market is open/close</a:t>
            </a:r>
            <a:endParaRPr lang="el-GR" sz="4000" b="1" dirty="0"/>
          </a:p>
        </p:txBody>
      </p:sp>
      <p:pic>
        <p:nvPicPr>
          <p:cNvPr id="6" name="Θέση περιεχομένου 5"/>
          <p:cNvPicPr>
            <a:picLocks noGrp="1" noChangeAspect="1"/>
          </p:cNvPicPr>
          <p:nvPr>
            <p:ph idx="1"/>
          </p:nvPr>
        </p:nvPicPr>
        <p:blipFill>
          <a:blip r:embed="rId2"/>
          <a:stretch>
            <a:fillRect/>
          </a:stretch>
        </p:blipFill>
        <p:spPr>
          <a:xfrm>
            <a:off x="2087592" y="1690688"/>
            <a:ext cx="7548114" cy="4351338"/>
          </a:xfrm>
          <a:prstGeom prst="rect">
            <a:avLst/>
          </a:prstGeom>
        </p:spPr>
      </p:pic>
    </p:spTree>
    <p:extLst>
      <p:ext uri="{BB962C8B-B14F-4D97-AF65-F5344CB8AC3E}">
        <p14:creationId xmlns:p14="http://schemas.microsoft.com/office/powerpoint/2010/main" val="18918377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a:extLst>
              <a:ext uri="{FF2B5EF4-FFF2-40B4-BE49-F238E27FC236}">
                <a16:creationId xmlns:a16="http://schemas.microsoft.com/office/drawing/2014/main" id="{2D9AA63F-8AB4-4BBF-AA9A-A49CFEC7AAD1}"/>
              </a:ext>
            </a:extLst>
          </p:cNvPr>
          <p:cNvSpPr>
            <a:spLocks noGrp="1" noRot="1" noChangeArrowheads="1"/>
          </p:cNvSpPr>
          <p:nvPr>
            <p:ph type="title"/>
          </p:nvPr>
        </p:nvSpPr>
        <p:spPr>
          <a:xfrm>
            <a:off x="838200" y="365125"/>
            <a:ext cx="10515600" cy="675110"/>
          </a:xfrm>
        </p:spPr>
        <p:txBody>
          <a:bodyPr>
            <a:normAutofit/>
          </a:bodyPr>
          <a:lstStyle/>
          <a:p>
            <a:r>
              <a:rPr lang="en-US" altLang="en-US" sz="3600" b="1" dirty="0"/>
              <a:t>Reaction to non-information</a:t>
            </a:r>
            <a:r>
              <a:rPr lang="el-GR" altLang="en-US" sz="3600" b="1" dirty="0"/>
              <a:t> </a:t>
            </a:r>
            <a:r>
              <a:rPr lang="en-US" altLang="en-US" sz="3600" b="1" dirty="0"/>
              <a:t> </a:t>
            </a:r>
          </a:p>
        </p:txBody>
      </p:sp>
      <p:sp>
        <p:nvSpPr>
          <p:cNvPr id="378883" name="Rectangle 3">
            <a:extLst>
              <a:ext uri="{FF2B5EF4-FFF2-40B4-BE49-F238E27FC236}">
                <a16:creationId xmlns:a16="http://schemas.microsoft.com/office/drawing/2014/main" id="{E58F6926-0E33-46A4-BBAC-E2D392321C35}"/>
              </a:ext>
            </a:extLst>
          </p:cNvPr>
          <p:cNvSpPr>
            <a:spLocks noGrp="1" noChangeArrowheads="1"/>
          </p:cNvSpPr>
          <p:nvPr>
            <p:ph type="body" idx="1"/>
          </p:nvPr>
        </p:nvSpPr>
        <p:spPr>
          <a:xfrm>
            <a:off x="838200" y="1216404"/>
            <a:ext cx="10515600" cy="5276471"/>
          </a:xfrm>
        </p:spPr>
        <p:txBody>
          <a:bodyPr>
            <a:normAutofit/>
          </a:bodyPr>
          <a:lstStyle/>
          <a:p>
            <a:pPr>
              <a:lnSpc>
                <a:spcPct val="80000"/>
              </a:lnSpc>
            </a:pPr>
            <a:endParaRPr lang="en-US" altLang="en-US" dirty="0"/>
          </a:p>
          <a:p>
            <a:pPr algn="just">
              <a:lnSpc>
                <a:spcPct val="80000"/>
              </a:lnSpc>
            </a:pPr>
            <a:r>
              <a:rPr lang="en-US" altLang="en-US" sz="2200" dirty="0"/>
              <a:t>Monday, October 1987, DJIA ↓22.6%: </a:t>
            </a:r>
            <a:r>
              <a:rPr lang="en-US" altLang="en-US" sz="2200" b="1" dirty="0"/>
              <a:t>The biggest daily fall in history</a:t>
            </a:r>
          </a:p>
          <a:p>
            <a:pPr algn="just">
              <a:lnSpc>
                <a:spcPct val="80000"/>
              </a:lnSpc>
            </a:pPr>
            <a:endParaRPr lang="en-US" altLang="en-US" sz="2200" dirty="0"/>
          </a:p>
          <a:p>
            <a:pPr algn="just">
              <a:lnSpc>
                <a:spcPct val="80000"/>
              </a:lnSpc>
            </a:pPr>
            <a:r>
              <a:rPr lang="en-US" altLang="en-US" sz="2200" dirty="0"/>
              <a:t>NO NEWS ON THAT DAY !!</a:t>
            </a:r>
            <a:endParaRPr lang="el-GR" altLang="en-US" sz="2200" dirty="0"/>
          </a:p>
          <a:p>
            <a:pPr algn="just">
              <a:lnSpc>
                <a:spcPct val="80000"/>
              </a:lnSpc>
            </a:pPr>
            <a:endParaRPr lang="el-GR" altLang="en-US" sz="2200" dirty="0"/>
          </a:p>
          <a:p>
            <a:pPr algn="just">
              <a:lnSpc>
                <a:spcPct val="80000"/>
              </a:lnSpc>
            </a:pPr>
            <a:r>
              <a:rPr lang="en-GB" altLang="en-US" sz="2200" dirty="0"/>
              <a:t>Shiller </a:t>
            </a:r>
            <a:r>
              <a:rPr lang="el-GR" altLang="en-US" sz="2200" dirty="0"/>
              <a:t>(1989): «</a:t>
            </a:r>
            <a:r>
              <a:rPr lang="en-GB" altLang="en-US" sz="2200" dirty="0"/>
              <a:t>investors traded </a:t>
            </a:r>
            <a:r>
              <a:rPr lang="en-GB" altLang="en-US" sz="2200" b="1" dirty="0"/>
              <a:t>because of the large change in price</a:t>
            </a:r>
            <a:r>
              <a:rPr lang="en-GB" altLang="en-US" sz="2200" dirty="0"/>
              <a:t> rather than due to news about fundamentals</a:t>
            </a:r>
            <a:r>
              <a:rPr lang="el-GR" altLang="en-US" sz="2200" dirty="0"/>
              <a:t>»</a:t>
            </a:r>
            <a:endParaRPr lang="en-GB" altLang="en-US" sz="2200" dirty="0"/>
          </a:p>
          <a:p>
            <a:pPr algn="just">
              <a:lnSpc>
                <a:spcPct val="80000"/>
              </a:lnSpc>
            </a:pPr>
            <a:endParaRPr lang="en-GB" altLang="en-US" sz="2200" dirty="0"/>
          </a:p>
          <a:p>
            <a:pPr algn="just">
              <a:lnSpc>
                <a:spcPct val="80000"/>
              </a:lnSpc>
            </a:pPr>
            <a:endParaRPr lang="en-GB" altLang="en-US" sz="2200" dirty="0"/>
          </a:p>
          <a:p>
            <a:pPr algn="just">
              <a:lnSpc>
                <a:spcPct val="80000"/>
              </a:lnSpc>
            </a:pPr>
            <a:r>
              <a:rPr lang="en-GB" altLang="en-US" sz="2200" dirty="0"/>
              <a:t>Cutler, Poterba, Summers (1991) (Review of Economic Studies):</a:t>
            </a:r>
          </a:p>
          <a:p>
            <a:pPr algn="just">
              <a:lnSpc>
                <a:spcPct val="80000"/>
              </a:lnSpc>
            </a:pPr>
            <a:endParaRPr lang="en-GB" altLang="en-US" sz="2200" dirty="0"/>
          </a:p>
          <a:p>
            <a:pPr algn="just">
              <a:lnSpc>
                <a:spcPct val="80000"/>
              </a:lnSpc>
            </a:pPr>
            <a:r>
              <a:rPr lang="en-GB" altLang="en-US" sz="2200" dirty="0"/>
              <a:t>They study the 50 days with the biggest daily change in the USA since the World War II</a:t>
            </a:r>
          </a:p>
          <a:p>
            <a:pPr algn="just">
              <a:lnSpc>
                <a:spcPct val="80000"/>
              </a:lnSpc>
            </a:pPr>
            <a:r>
              <a:rPr lang="en-GB" altLang="en-US" sz="2200" dirty="0"/>
              <a:t>Most take place on </a:t>
            </a:r>
            <a:r>
              <a:rPr lang="en-GB" altLang="en-US" sz="2200" b="1" dirty="0"/>
              <a:t>days without significant information </a:t>
            </a:r>
          </a:p>
          <a:p>
            <a:pPr>
              <a:lnSpc>
                <a:spcPct val="80000"/>
              </a:lnSpc>
            </a:pPr>
            <a:endParaRPr lang="en-US" altLang="en-US" dirty="0"/>
          </a:p>
        </p:txBody>
      </p:sp>
    </p:spTree>
    <p:extLst>
      <p:ext uri="{BB962C8B-B14F-4D97-AF65-F5344CB8AC3E}">
        <p14:creationId xmlns:p14="http://schemas.microsoft.com/office/powerpoint/2010/main" val="31661898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a:extLst>
              <a:ext uri="{FF2B5EF4-FFF2-40B4-BE49-F238E27FC236}">
                <a16:creationId xmlns:a16="http://schemas.microsoft.com/office/drawing/2014/main" id="{27E44CB1-F1AA-43B5-B408-909739628677}"/>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72228E3-C5E8-460C-B3CB-51FDB5948A04}" type="slidenum">
              <a:rPr lang="el-GR" altLang="el-GR" sz="1400"/>
              <a:pPr>
                <a:spcBef>
                  <a:spcPct val="0"/>
                </a:spcBef>
                <a:buFontTx/>
                <a:buNone/>
              </a:pPr>
              <a:t>43</a:t>
            </a:fld>
            <a:endParaRPr lang="el-GR" altLang="el-GR" sz="1400"/>
          </a:p>
        </p:txBody>
      </p:sp>
      <p:sp>
        <p:nvSpPr>
          <p:cNvPr id="41987" name="Rectangle 2">
            <a:extLst>
              <a:ext uri="{FF2B5EF4-FFF2-40B4-BE49-F238E27FC236}">
                <a16:creationId xmlns:a16="http://schemas.microsoft.com/office/drawing/2014/main" id="{D32D7B9C-143F-4782-B928-31361ED09356}"/>
              </a:ext>
            </a:extLst>
          </p:cNvPr>
          <p:cNvSpPr>
            <a:spLocks noGrp="1" noChangeArrowheads="1"/>
          </p:cNvSpPr>
          <p:nvPr>
            <p:ph type="title"/>
          </p:nvPr>
        </p:nvSpPr>
        <p:spPr>
          <a:xfrm>
            <a:off x="864066" y="274640"/>
            <a:ext cx="9346734" cy="648150"/>
          </a:xfrm>
        </p:spPr>
        <p:txBody>
          <a:bodyPr>
            <a:normAutofit/>
          </a:bodyPr>
          <a:lstStyle/>
          <a:p>
            <a:pPr eaLnBrk="1" hangingPunct="1"/>
            <a:r>
              <a:rPr lang="en-US" altLang="el-GR" sz="4000" b="1" dirty="0"/>
              <a:t>Calendar Anomalies</a:t>
            </a:r>
          </a:p>
        </p:txBody>
      </p:sp>
      <p:sp>
        <p:nvSpPr>
          <p:cNvPr id="41988" name="Rectangle 3">
            <a:extLst>
              <a:ext uri="{FF2B5EF4-FFF2-40B4-BE49-F238E27FC236}">
                <a16:creationId xmlns:a16="http://schemas.microsoft.com/office/drawing/2014/main" id="{63E91A54-82B2-4EC5-9D3D-88AD95F2F678}"/>
              </a:ext>
            </a:extLst>
          </p:cNvPr>
          <p:cNvSpPr>
            <a:spLocks noGrp="1" noChangeArrowheads="1"/>
          </p:cNvSpPr>
          <p:nvPr>
            <p:ph type="body" idx="1"/>
          </p:nvPr>
        </p:nvSpPr>
        <p:spPr>
          <a:xfrm>
            <a:off x="838200" y="1268413"/>
            <a:ext cx="10864441" cy="5256212"/>
          </a:xfrm>
        </p:spPr>
        <p:txBody>
          <a:bodyPr>
            <a:noAutofit/>
          </a:bodyPr>
          <a:lstStyle/>
          <a:p>
            <a:pPr algn="just"/>
            <a:r>
              <a:rPr lang="en-GB" altLang="el-GR" sz="2200" b="1" dirty="0"/>
              <a:t>«Anomalies»: they are not predicted by any theoretical model (</a:t>
            </a:r>
            <a:r>
              <a:rPr lang="en-GB" altLang="el-GR" sz="2200" b="1" dirty="0" err="1"/>
              <a:t>Keim</a:t>
            </a:r>
            <a:r>
              <a:rPr lang="en-GB" altLang="el-GR" sz="2200" b="1" dirty="0"/>
              <a:t>, 1988)</a:t>
            </a:r>
          </a:p>
          <a:p>
            <a:pPr algn="just" eaLnBrk="1" hangingPunct="1">
              <a:lnSpc>
                <a:spcPct val="90000"/>
              </a:lnSpc>
            </a:pPr>
            <a:endParaRPr lang="en-US" altLang="el-GR" sz="2200" b="1" dirty="0"/>
          </a:p>
          <a:p>
            <a:pPr algn="just" eaLnBrk="1" hangingPunct="1">
              <a:lnSpc>
                <a:spcPct val="90000"/>
              </a:lnSpc>
            </a:pPr>
            <a:r>
              <a:rPr lang="en-US" altLang="el-GR" sz="2200" b="1" dirty="0"/>
              <a:t>January Effect:</a:t>
            </a:r>
            <a:r>
              <a:rPr lang="en-US" altLang="el-GR" sz="2200" dirty="0"/>
              <a:t> Stocks and especially small stocks have historically abnormally high returns during January </a:t>
            </a:r>
          </a:p>
          <a:p>
            <a:pPr algn="just" eaLnBrk="1" hangingPunct="1">
              <a:lnSpc>
                <a:spcPct val="90000"/>
              </a:lnSpc>
            </a:pPr>
            <a:endParaRPr lang="en-US" altLang="el-GR" sz="2200" b="1" dirty="0"/>
          </a:p>
          <a:p>
            <a:pPr algn="just" eaLnBrk="1" hangingPunct="1">
              <a:lnSpc>
                <a:spcPct val="90000"/>
              </a:lnSpc>
            </a:pPr>
            <a:r>
              <a:rPr lang="en-US" altLang="el-GR" sz="2200" b="1" dirty="0"/>
              <a:t>Monday Effect:</a:t>
            </a:r>
            <a:r>
              <a:rPr lang="en-US" altLang="el-GR" sz="2200" dirty="0"/>
              <a:t> Monday tends to be the worst day to be invested in stocks </a:t>
            </a:r>
          </a:p>
          <a:p>
            <a:pPr algn="just" eaLnBrk="1" hangingPunct="1">
              <a:lnSpc>
                <a:spcPct val="90000"/>
              </a:lnSpc>
            </a:pPr>
            <a:endParaRPr lang="en-US" altLang="el-GR" sz="2200" b="1" dirty="0"/>
          </a:p>
          <a:p>
            <a:pPr algn="just" eaLnBrk="1" hangingPunct="1">
              <a:lnSpc>
                <a:spcPct val="90000"/>
              </a:lnSpc>
            </a:pPr>
            <a:r>
              <a:rPr lang="en-US" altLang="el-GR" sz="2200" b="1" dirty="0"/>
              <a:t>Turn of the Month Effect:</a:t>
            </a:r>
            <a:r>
              <a:rPr lang="en-US" altLang="el-GR" sz="2200" dirty="0"/>
              <a:t> Stocks consistently yield higher returns on the last and first four days of the month </a:t>
            </a:r>
          </a:p>
          <a:p>
            <a:pPr algn="just" eaLnBrk="1" hangingPunct="1">
              <a:lnSpc>
                <a:spcPct val="90000"/>
              </a:lnSpc>
            </a:pPr>
            <a:endParaRPr lang="en-US" altLang="el-GR" sz="2200" b="1" dirty="0"/>
          </a:p>
          <a:p>
            <a:pPr algn="just" eaLnBrk="1" hangingPunct="1">
              <a:lnSpc>
                <a:spcPct val="90000"/>
              </a:lnSpc>
            </a:pPr>
            <a:r>
              <a:rPr lang="en-US" altLang="el-GR" sz="2200" b="1" dirty="0"/>
              <a:t>Years ending in 5 Effect: </a:t>
            </a:r>
            <a:r>
              <a:rPr lang="en-US" altLang="el-GR" sz="2200" dirty="0"/>
              <a:t>the DJIA has never had a down year in any year ending in 5 </a:t>
            </a:r>
          </a:p>
          <a:p>
            <a:pPr algn="just" eaLnBrk="1" hangingPunct="1">
              <a:lnSpc>
                <a:spcPct val="90000"/>
              </a:lnSpc>
            </a:pPr>
            <a:endParaRPr lang="en-US" altLang="el-GR" sz="2200" dirty="0"/>
          </a:p>
          <a:p>
            <a:pPr algn="just" eaLnBrk="1" hangingPunct="1">
              <a:lnSpc>
                <a:spcPct val="90000"/>
              </a:lnSpc>
            </a:pPr>
            <a:r>
              <a:rPr lang="en-US" altLang="el-GR" sz="2200" b="1" dirty="0"/>
              <a:t>Holiday effect:</a:t>
            </a:r>
            <a:r>
              <a:rPr lang="en-US" altLang="el-GR" sz="2200" dirty="0"/>
              <a:t> Stock returns tend to be positive on the days before holidays, on average. </a:t>
            </a:r>
          </a:p>
        </p:txBody>
      </p:sp>
    </p:spTree>
    <p:extLst>
      <p:ext uri="{BB962C8B-B14F-4D97-AF65-F5344CB8AC3E}">
        <p14:creationId xmlns:p14="http://schemas.microsoft.com/office/powerpoint/2010/main" val="17973160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A41573CA-D15E-49F5-9379-E9FD1D40F0DF}"/>
              </a:ext>
            </a:extLst>
          </p:cNvPr>
          <p:cNvSpPr>
            <a:spLocks noGrp="1" noRot="1" noChangeArrowheads="1"/>
          </p:cNvSpPr>
          <p:nvPr>
            <p:ph type="title"/>
          </p:nvPr>
        </p:nvSpPr>
        <p:spPr>
          <a:xfrm>
            <a:off x="838200" y="365125"/>
            <a:ext cx="10515600" cy="717055"/>
          </a:xfrm>
        </p:spPr>
        <p:txBody>
          <a:bodyPr/>
          <a:lstStyle/>
          <a:p>
            <a:r>
              <a:rPr lang="en-US" altLang="en-US" sz="4000" b="1" dirty="0"/>
              <a:t>January Effect, Monday Effect, Holiday Effect</a:t>
            </a:r>
          </a:p>
        </p:txBody>
      </p:sp>
      <p:sp>
        <p:nvSpPr>
          <p:cNvPr id="83971" name="Rectangle 3">
            <a:extLst>
              <a:ext uri="{FF2B5EF4-FFF2-40B4-BE49-F238E27FC236}">
                <a16:creationId xmlns:a16="http://schemas.microsoft.com/office/drawing/2014/main" id="{BFEA414D-23B3-4810-8846-596797C63560}"/>
              </a:ext>
            </a:extLst>
          </p:cNvPr>
          <p:cNvSpPr>
            <a:spLocks noGrp="1" noChangeArrowheads="1"/>
          </p:cNvSpPr>
          <p:nvPr>
            <p:ph type="body" idx="1"/>
          </p:nvPr>
        </p:nvSpPr>
        <p:spPr>
          <a:xfrm>
            <a:off x="838200" y="1300294"/>
            <a:ext cx="10798834" cy="5376551"/>
          </a:xfrm>
        </p:spPr>
        <p:txBody>
          <a:bodyPr>
            <a:normAutofit/>
          </a:bodyPr>
          <a:lstStyle/>
          <a:p>
            <a:r>
              <a:rPr lang="en-US" altLang="en-US" sz="2200" dirty="0"/>
              <a:t>Rozeff</a:t>
            </a:r>
            <a:r>
              <a:rPr lang="el-GR" altLang="en-US" sz="2200" dirty="0"/>
              <a:t> &amp; </a:t>
            </a:r>
            <a:r>
              <a:rPr lang="en-US" altLang="en-US" sz="2200" dirty="0"/>
              <a:t>Kinney</a:t>
            </a:r>
            <a:r>
              <a:rPr lang="el-GR" altLang="en-US" sz="2200" dirty="0"/>
              <a:t> (1976)</a:t>
            </a:r>
            <a:r>
              <a:rPr lang="en-GB" altLang="en-US" sz="2200" dirty="0"/>
              <a:t>, </a:t>
            </a:r>
            <a:r>
              <a:rPr lang="en-US" altLang="en-US" sz="2200" dirty="0"/>
              <a:t>Gultekin</a:t>
            </a:r>
            <a:r>
              <a:rPr lang="el-GR" altLang="en-US" sz="2200" dirty="0"/>
              <a:t> &amp; </a:t>
            </a:r>
            <a:r>
              <a:rPr lang="en-US" altLang="en-US" sz="2200" dirty="0"/>
              <a:t>Gultekin</a:t>
            </a:r>
            <a:r>
              <a:rPr lang="el-GR" altLang="en-US" sz="2200" dirty="0"/>
              <a:t> (1983)</a:t>
            </a:r>
          </a:p>
          <a:p>
            <a:pPr>
              <a:buFont typeface="Wingdings" panose="05000000000000000000" pitchFamily="2" charset="2"/>
              <a:buNone/>
            </a:pPr>
            <a:r>
              <a:rPr lang="el-GR" altLang="en-US" sz="2200" dirty="0"/>
              <a:t>	</a:t>
            </a:r>
            <a:endParaRPr lang="en-US" altLang="en-US" sz="2200" dirty="0"/>
          </a:p>
          <a:p>
            <a:pPr>
              <a:buFont typeface="Wingdings" panose="05000000000000000000" pitchFamily="2" charset="2"/>
              <a:buNone/>
            </a:pPr>
            <a:r>
              <a:rPr lang="el-GR" altLang="en-US" sz="2200" dirty="0"/>
              <a:t>→</a:t>
            </a:r>
            <a:r>
              <a:rPr lang="en-GB" altLang="en-US" sz="2200" dirty="0"/>
              <a:t>	</a:t>
            </a:r>
            <a:r>
              <a:rPr lang="en-US" altLang="en-US" sz="2200" dirty="0"/>
              <a:t>Stock returns tend to be </a:t>
            </a:r>
            <a:r>
              <a:rPr lang="en-US" altLang="en-US" sz="2200" b="1" dirty="0"/>
              <a:t>higher and statistically significant in January </a:t>
            </a:r>
            <a:r>
              <a:rPr lang="en-US" altLang="en-US" sz="2200" dirty="0"/>
              <a:t>compared 	to the rest of the months, on average. If so, returns are predictable.</a:t>
            </a:r>
          </a:p>
          <a:p>
            <a:pPr>
              <a:buFont typeface="Wingdings" panose="05000000000000000000" pitchFamily="2" charset="2"/>
              <a:buNone/>
            </a:pPr>
            <a:endParaRPr lang="en-GB" altLang="en-US" sz="2200" dirty="0"/>
          </a:p>
          <a:p>
            <a:r>
              <a:rPr lang="en-GB" altLang="en-US" sz="2200" dirty="0"/>
              <a:t>Gross (1973), French (1980)</a:t>
            </a:r>
          </a:p>
          <a:p>
            <a:pPr>
              <a:buFont typeface="Wingdings" panose="05000000000000000000" pitchFamily="2" charset="2"/>
              <a:buNone/>
            </a:pPr>
            <a:r>
              <a:rPr lang="en-GB" altLang="en-US" sz="2200" dirty="0"/>
              <a:t>	</a:t>
            </a:r>
          </a:p>
          <a:p>
            <a:pPr>
              <a:buFont typeface="Wingdings" panose="05000000000000000000" pitchFamily="2" charset="2"/>
              <a:buNone/>
            </a:pPr>
            <a:r>
              <a:rPr lang="en-GB" altLang="en-US" sz="2200" dirty="0"/>
              <a:t>→	Stock returns tend to be </a:t>
            </a:r>
            <a:r>
              <a:rPr lang="en-GB" altLang="en-US" sz="2200" b="1" dirty="0"/>
              <a:t>positive on Fridays and negative on Mondays</a:t>
            </a:r>
            <a:r>
              <a:rPr lang="en-GB" altLang="en-US" sz="2200" dirty="0"/>
              <a:t>, on 	average. If so, returns are predictable.</a:t>
            </a:r>
          </a:p>
          <a:p>
            <a:pPr>
              <a:buFont typeface="Wingdings" panose="05000000000000000000" pitchFamily="2" charset="2"/>
              <a:buNone/>
            </a:pPr>
            <a:endParaRPr lang="en-GB" altLang="en-US" sz="2200" dirty="0"/>
          </a:p>
          <a:p>
            <a:r>
              <a:rPr lang="en-GB" altLang="en-US" sz="2200" dirty="0"/>
              <a:t>Ariel (1987) </a:t>
            </a:r>
          </a:p>
          <a:p>
            <a:pPr>
              <a:buFont typeface="Wingdings" panose="05000000000000000000" pitchFamily="2" charset="2"/>
              <a:buNone/>
            </a:pPr>
            <a:r>
              <a:rPr lang="en-GB" altLang="en-US" sz="2200" dirty="0"/>
              <a:t> 	</a:t>
            </a:r>
          </a:p>
          <a:p>
            <a:pPr>
              <a:buFont typeface="Wingdings" panose="05000000000000000000" pitchFamily="2" charset="2"/>
              <a:buNone/>
            </a:pPr>
            <a:r>
              <a:rPr lang="en-GB" altLang="en-US" sz="2200" dirty="0"/>
              <a:t>→	Stock returns tend to be </a:t>
            </a:r>
            <a:r>
              <a:rPr lang="en-GB" altLang="en-US" sz="2200" b="1" dirty="0"/>
              <a:t>positive on the days before holidays</a:t>
            </a:r>
            <a:r>
              <a:rPr lang="en-GB" altLang="en-US" sz="2200" dirty="0"/>
              <a:t>, on average. </a:t>
            </a:r>
          </a:p>
          <a:p>
            <a:pPr>
              <a:buFont typeface="Wingdings" panose="05000000000000000000" pitchFamily="2" charset="2"/>
              <a:buNone/>
            </a:pPr>
            <a:endParaRPr lang="en-GB" altLang="en-US" sz="2200" dirty="0"/>
          </a:p>
          <a:p>
            <a:pPr>
              <a:buFont typeface="Wingdings" panose="05000000000000000000" pitchFamily="2" charset="2"/>
              <a:buNone/>
            </a:pPr>
            <a:endParaRPr lang="en-US" altLang="en-US" sz="2200" dirty="0"/>
          </a:p>
        </p:txBody>
      </p:sp>
    </p:spTree>
    <p:extLst>
      <p:ext uri="{BB962C8B-B14F-4D97-AF65-F5344CB8AC3E}">
        <p14:creationId xmlns:p14="http://schemas.microsoft.com/office/powerpoint/2010/main" val="5944626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C569C1CB-8878-444C-9F2F-734183ADAC65}"/>
              </a:ext>
            </a:extLst>
          </p:cNvPr>
          <p:cNvPicPr>
            <a:picLocks noGrp="1" noChangeAspect="1"/>
          </p:cNvPicPr>
          <p:nvPr>
            <p:ph idx="1"/>
          </p:nvPr>
        </p:nvPicPr>
        <p:blipFill>
          <a:blip r:embed="rId2"/>
          <a:stretch>
            <a:fillRect/>
          </a:stretch>
        </p:blipFill>
        <p:spPr>
          <a:xfrm>
            <a:off x="550507" y="485192"/>
            <a:ext cx="11010122" cy="5934269"/>
          </a:xfrm>
          <a:prstGeom prst="rect">
            <a:avLst/>
          </a:prstGeom>
        </p:spPr>
      </p:pic>
    </p:spTree>
    <p:extLst>
      <p:ext uri="{BB962C8B-B14F-4D97-AF65-F5344CB8AC3E}">
        <p14:creationId xmlns:p14="http://schemas.microsoft.com/office/powerpoint/2010/main" val="20005164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id="{760375AD-9B55-4583-92B0-FED3F7194599}"/>
              </a:ext>
            </a:extLst>
          </p:cNvPr>
          <p:cNvPicPr>
            <a:picLocks noGrp="1" noChangeAspect="1"/>
          </p:cNvPicPr>
          <p:nvPr>
            <p:ph idx="1"/>
          </p:nvPr>
        </p:nvPicPr>
        <p:blipFill>
          <a:blip r:embed="rId2"/>
          <a:stretch>
            <a:fillRect/>
          </a:stretch>
        </p:blipFill>
        <p:spPr>
          <a:xfrm>
            <a:off x="1007706" y="503854"/>
            <a:ext cx="10655559" cy="5980922"/>
          </a:xfrm>
          <a:prstGeom prst="rect">
            <a:avLst/>
          </a:prstGeom>
        </p:spPr>
      </p:pic>
    </p:spTree>
    <p:extLst>
      <p:ext uri="{BB962C8B-B14F-4D97-AF65-F5344CB8AC3E}">
        <p14:creationId xmlns:p14="http://schemas.microsoft.com/office/powerpoint/2010/main" val="8208459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a:extLst>
              <a:ext uri="{FF2B5EF4-FFF2-40B4-BE49-F238E27FC236}">
                <a16:creationId xmlns:a16="http://schemas.microsoft.com/office/drawing/2014/main" id="{733C6668-C532-4D77-8858-B5591171C74E}"/>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E70F4C0D-E9AB-45F3-A1F2-2CB5F7E262BB}" type="slidenum">
              <a:rPr lang="el-GR" altLang="el-GR" sz="1400"/>
              <a:pPr>
                <a:spcBef>
                  <a:spcPct val="0"/>
                </a:spcBef>
                <a:buFontTx/>
                <a:buNone/>
              </a:pPr>
              <a:t>47</a:t>
            </a:fld>
            <a:endParaRPr lang="el-GR" altLang="el-GR" sz="1400"/>
          </a:p>
        </p:txBody>
      </p:sp>
      <p:sp>
        <p:nvSpPr>
          <p:cNvPr id="39939" name="Rectangle 2">
            <a:extLst>
              <a:ext uri="{FF2B5EF4-FFF2-40B4-BE49-F238E27FC236}">
                <a16:creationId xmlns:a16="http://schemas.microsoft.com/office/drawing/2014/main" id="{3A335C48-8B67-494A-B3B3-D793F2E70561}"/>
              </a:ext>
            </a:extLst>
          </p:cNvPr>
          <p:cNvSpPr>
            <a:spLocks noGrp="1" noChangeArrowheads="1"/>
          </p:cNvSpPr>
          <p:nvPr>
            <p:ph type="title"/>
          </p:nvPr>
        </p:nvSpPr>
        <p:spPr>
          <a:xfrm>
            <a:off x="838200" y="365125"/>
            <a:ext cx="10515600" cy="582831"/>
          </a:xfrm>
        </p:spPr>
        <p:txBody>
          <a:bodyPr>
            <a:noAutofit/>
          </a:bodyPr>
          <a:lstStyle/>
          <a:p>
            <a:pPr eaLnBrk="1" hangingPunct="1"/>
            <a:r>
              <a:rPr lang="en-US" altLang="el-GR" sz="4000" b="1" dirty="0"/>
              <a:t>Firm-Fundamental Anomalies</a:t>
            </a:r>
          </a:p>
        </p:txBody>
      </p:sp>
      <p:sp>
        <p:nvSpPr>
          <p:cNvPr id="39940" name="Rectangle 3">
            <a:extLst>
              <a:ext uri="{FF2B5EF4-FFF2-40B4-BE49-F238E27FC236}">
                <a16:creationId xmlns:a16="http://schemas.microsoft.com/office/drawing/2014/main" id="{93D75439-CF7F-4622-ABC4-9694DF3F1E40}"/>
              </a:ext>
            </a:extLst>
          </p:cNvPr>
          <p:cNvSpPr>
            <a:spLocks noGrp="1" noChangeArrowheads="1"/>
          </p:cNvSpPr>
          <p:nvPr>
            <p:ph type="body" idx="1"/>
          </p:nvPr>
        </p:nvSpPr>
        <p:spPr>
          <a:xfrm>
            <a:off x="755009" y="1241571"/>
            <a:ext cx="11232859" cy="5251304"/>
          </a:xfrm>
        </p:spPr>
        <p:txBody>
          <a:bodyPr>
            <a:noAutofit/>
          </a:bodyPr>
          <a:lstStyle/>
          <a:p>
            <a:pPr eaLnBrk="1" hangingPunct="1"/>
            <a:r>
              <a:rPr lang="en-US" altLang="el-GR" sz="2000" dirty="0"/>
              <a:t>Empirical studies show that, on average: </a:t>
            </a:r>
          </a:p>
          <a:p>
            <a:pPr eaLnBrk="1" hangingPunct="1"/>
            <a:endParaRPr lang="en-US" altLang="el-GR" sz="2000" b="1" dirty="0"/>
          </a:p>
          <a:p>
            <a:pPr eaLnBrk="1" hangingPunct="1"/>
            <a:r>
              <a:rPr lang="en-US" altLang="el-GR" sz="2000" b="1" dirty="0"/>
              <a:t>High Book to Market (B/M) </a:t>
            </a:r>
            <a:r>
              <a:rPr lang="en-US" altLang="el-GR" sz="2000" dirty="0"/>
              <a:t>stocks outperform Low B/M stocks </a:t>
            </a:r>
          </a:p>
          <a:p>
            <a:pPr marL="0" indent="0" eaLnBrk="1" hangingPunct="1">
              <a:buNone/>
            </a:pPr>
            <a:r>
              <a:rPr lang="en-US" altLang="el-GR" sz="2000" dirty="0"/>
              <a:t> </a:t>
            </a:r>
          </a:p>
          <a:p>
            <a:pPr eaLnBrk="1" hangingPunct="1"/>
            <a:r>
              <a:rPr lang="en-US" altLang="el-GR" sz="2000" b="1" dirty="0"/>
              <a:t>Low Price to Sales (P/S) </a:t>
            </a:r>
            <a:r>
              <a:rPr lang="en-US" altLang="el-GR" sz="2000" dirty="0"/>
              <a:t>P/S stocks outperform high P/S stocks </a:t>
            </a:r>
          </a:p>
          <a:p>
            <a:pPr eaLnBrk="1" hangingPunct="1"/>
            <a:endParaRPr lang="en-US" altLang="el-GR" sz="2000" b="1" dirty="0"/>
          </a:p>
          <a:p>
            <a:pPr eaLnBrk="1" hangingPunct="1"/>
            <a:r>
              <a:rPr lang="en-US" altLang="el-GR" sz="2000" b="1" dirty="0"/>
              <a:t>Low Price to Earnings (P/E)</a:t>
            </a:r>
            <a:r>
              <a:rPr lang="en-US" altLang="el-GR" sz="2000" dirty="0"/>
              <a:t> low P/E stocks outperform high P/E stocks</a:t>
            </a:r>
          </a:p>
          <a:p>
            <a:pPr eaLnBrk="1" hangingPunct="1"/>
            <a:endParaRPr lang="en-US" altLang="el-GR" sz="2000" b="1" dirty="0"/>
          </a:p>
          <a:p>
            <a:pPr eaLnBrk="1" hangingPunct="1"/>
            <a:r>
              <a:rPr lang="en-US" altLang="el-GR" sz="2000" b="1" dirty="0"/>
              <a:t>Cash Flow to Price (CF/P): </a:t>
            </a:r>
            <a:r>
              <a:rPr lang="en-US" altLang="el-GR" sz="2000" dirty="0"/>
              <a:t>high CF/P ratios outperform low CF/P stocks </a:t>
            </a:r>
          </a:p>
          <a:p>
            <a:pPr eaLnBrk="1" hangingPunct="1"/>
            <a:endParaRPr lang="en-US" altLang="el-GR" sz="2000" b="1" dirty="0"/>
          </a:p>
          <a:p>
            <a:pPr eaLnBrk="1" hangingPunct="1"/>
            <a:r>
              <a:rPr lang="en-US" altLang="el-GR" sz="2000" b="1" dirty="0"/>
              <a:t>High Dividend Yield (DY): </a:t>
            </a:r>
            <a:r>
              <a:rPr lang="en-US" altLang="el-GR" sz="2000" dirty="0"/>
              <a:t>high DY stocks outperform low DY stocks </a:t>
            </a:r>
          </a:p>
          <a:p>
            <a:pPr eaLnBrk="1" hangingPunct="1"/>
            <a:endParaRPr lang="en-US" altLang="el-GR" sz="2000" dirty="0"/>
          </a:p>
          <a:p>
            <a:r>
              <a:rPr lang="en-US" altLang="el-GR" sz="2000" b="1" dirty="0"/>
              <a:t>Low market capitalization </a:t>
            </a:r>
            <a:r>
              <a:rPr lang="en-US" altLang="el-GR" sz="2000" dirty="0"/>
              <a:t>stocks outperform high market capitalization stocks (</a:t>
            </a:r>
            <a:r>
              <a:rPr lang="en-US" altLang="el-GR" sz="2000" b="1" dirty="0"/>
              <a:t>Size Effect</a:t>
            </a:r>
            <a:r>
              <a:rPr lang="en-US" altLang="el-GR" sz="2000" dirty="0"/>
              <a:t>) </a:t>
            </a:r>
          </a:p>
        </p:txBody>
      </p:sp>
    </p:spTree>
    <p:extLst>
      <p:ext uri="{BB962C8B-B14F-4D97-AF65-F5344CB8AC3E}">
        <p14:creationId xmlns:p14="http://schemas.microsoft.com/office/powerpoint/2010/main" val="4947049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a:extLst>
              <a:ext uri="{FF2B5EF4-FFF2-40B4-BE49-F238E27FC236}">
                <a16:creationId xmlns:a16="http://schemas.microsoft.com/office/drawing/2014/main" id="{D1352EE2-7F82-4A55-A808-1237494EDF6F}"/>
              </a:ext>
            </a:extLst>
          </p:cNvPr>
          <p:cNvSpPr>
            <a:spLocks noGrp="1" noRot="1" noChangeArrowheads="1"/>
          </p:cNvSpPr>
          <p:nvPr>
            <p:ph type="title"/>
          </p:nvPr>
        </p:nvSpPr>
        <p:spPr>
          <a:xfrm>
            <a:off x="838200" y="365125"/>
            <a:ext cx="10515600" cy="733833"/>
          </a:xfrm>
        </p:spPr>
        <p:txBody>
          <a:bodyPr/>
          <a:lstStyle/>
          <a:p>
            <a:r>
              <a:rPr lang="en-US" altLang="en-US" sz="4000" b="1" dirty="0"/>
              <a:t>The Size Effect</a:t>
            </a:r>
          </a:p>
        </p:txBody>
      </p:sp>
      <p:sp>
        <p:nvSpPr>
          <p:cNvPr id="373763" name="Rectangle 3">
            <a:extLst>
              <a:ext uri="{FF2B5EF4-FFF2-40B4-BE49-F238E27FC236}">
                <a16:creationId xmlns:a16="http://schemas.microsoft.com/office/drawing/2014/main" id="{68B4A0C2-AC63-47A0-BF1F-29D5B9164466}"/>
              </a:ext>
            </a:extLst>
          </p:cNvPr>
          <p:cNvSpPr>
            <a:spLocks noGrp="1" noChangeArrowheads="1"/>
          </p:cNvSpPr>
          <p:nvPr>
            <p:ph type="body" idx="1"/>
          </p:nvPr>
        </p:nvSpPr>
        <p:spPr>
          <a:xfrm>
            <a:off x="838199" y="1287262"/>
            <a:ext cx="10809303" cy="5370990"/>
          </a:xfrm>
        </p:spPr>
        <p:txBody>
          <a:bodyPr>
            <a:normAutofit/>
          </a:bodyPr>
          <a:lstStyle/>
          <a:p>
            <a:pPr algn="just"/>
            <a:r>
              <a:rPr lang="en-US" altLang="en-US" sz="2200" dirty="0">
                <a:solidFill>
                  <a:srgbClr val="FF0000"/>
                </a:solidFill>
              </a:rPr>
              <a:t>Small stocks </a:t>
            </a:r>
            <a:r>
              <a:rPr lang="en-US" altLang="en-US" sz="2200" dirty="0"/>
              <a:t>(low capitalization stocks) have, on average</a:t>
            </a:r>
            <a:r>
              <a:rPr lang="en-US" altLang="en-US" sz="2200" dirty="0">
                <a:solidFill>
                  <a:srgbClr val="FF0000"/>
                </a:solidFill>
              </a:rPr>
              <a:t>, </a:t>
            </a:r>
            <a:r>
              <a:rPr lang="en-US" altLang="en-US" sz="2200" b="1" dirty="0">
                <a:solidFill>
                  <a:srgbClr val="FF0000"/>
                </a:solidFill>
              </a:rPr>
              <a:t>higher future stock returns </a:t>
            </a:r>
            <a:r>
              <a:rPr lang="en-US" altLang="en-US" sz="2200" dirty="0"/>
              <a:t>than </a:t>
            </a:r>
            <a:r>
              <a:rPr lang="en-US" altLang="en-US" sz="2200" dirty="0">
                <a:solidFill>
                  <a:srgbClr val="FF0000"/>
                </a:solidFill>
              </a:rPr>
              <a:t>large stocks </a:t>
            </a:r>
            <a:r>
              <a:rPr lang="en-US" altLang="en-US" sz="2200" dirty="0"/>
              <a:t>(high capitalization stocks) </a:t>
            </a:r>
          </a:p>
          <a:p>
            <a:pPr algn="just"/>
            <a:endParaRPr lang="en-US" altLang="en-US" sz="2200" dirty="0"/>
          </a:p>
          <a:p>
            <a:pPr algn="just"/>
            <a:r>
              <a:rPr lang="en-US" altLang="en-US" sz="2200" dirty="0" err="1"/>
              <a:t>Banz</a:t>
            </a:r>
            <a:r>
              <a:rPr lang="el-GR" altLang="en-US" sz="2200" dirty="0"/>
              <a:t> (1981)</a:t>
            </a:r>
            <a:r>
              <a:rPr lang="en-US" altLang="en-US" sz="2200" dirty="0"/>
              <a:t>, </a:t>
            </a:r>
            <a:r>
              <a:rPr lang="en-US" altLang="en-US" sz="2200" dirty="0" err="1"/>
              <a:t>Reinganum</a:t>
            </a:r>
            <a:r>
              <a:rPr lang="el-GR" altLang="en-US" sz="2200" dirty="0"/>
              <a:t> (1981)</a:t>
            </a:r>
            <a:r>
              <a:rPr lang="en-GB" altLang="en-US" sz="2200" dirty="0"/>
              <a:t>, </a:t>
            </a:r>
            <a:r>
              <a:rPr lang="en-GB" altLang="en-US" sz="2200" dirty="0" err="1"/>
              <a:t>Keim</a:t>
            </a:r>
            <a:r>
              <a:rPr lang="en-GB" altLang="en-US" sz="2200" dirty="0"/>
              <a:t> (1983)</a:t>
            </a:r>
            <a:endParaRPr lang="en-US" altLang="en-US" sz="2200" dirty="0"/>
          </a:p>
          <a:p>
            <a:pPr algn="just"/>
            <a:r>
              <a:rPr lang="en-GB" altLang="en-US" sz="2200" dirty="0"/>
              <a:t>The average daily return for small US stocks is 0.082% (20.07% annualized)</a:t>
            </a:r>
          </a:p>
          <a:p>
            <a:pPr algn="just"/>
            <a:r>
              <a:rPr lang="en-GB" altLang="en-US" sz="2200" dirty="0"/>
              <a:t>The average daily return for large stocks is -0.038% (-9.6% annualized)</a:t>
            </a:r>
          </a:p>
          <a:p>
            <a:pPr marL="0" indent="0" algn="just">
              <a:buNone/>
            </a:pPr>
            <a:r>
              <a:rPr lang="en-GB" altLang="en-US" sz="2200" dirty="0"/>
              <a:t>→	</a:t>
            </a:r>
            <a:r>
              <a:rPr lang="en-GB" altLang="en-US" sz="2200" dirty="0">
                <a:solidFill>
                  <a:srgbClr val="C00000"/>
                </a:solidFill>
              </a:rPr>
              <a:t>The size premium is 30.3% </a:t>
            </a:r>
          </a:p>
          <a:p>
            <a:endParaRPr lang="el-GR" altLang="en-US" dirty="0"/>
          </a:p>
        </p:txBody>
      </p:sp>
    </p:spTree>
    <p:extLst>
      <p:ext uri="{BB962C8B-B14F-4D97-AF65-F5344CB8AC3E}">
        <p14:creationId xmlns:p14="http://schemas.microsoft.com/office/powerpoint/2010/main" val="29069341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47D6729-78C6-4141-9F8F-A5F952322EC0}"/>
              </a:ext>
            </a:extLst>
          </p:cNvPr>
          <p:cNvSpPr>
            <a:spLocks noGrp="1"/>
          </p:cNvSpPr>
          <p:nvPr>
            <p:ph idx="1"/>
          </p:nvPr>
        </p:nvSpPr>
        <p:spPr>
          <a:xfrm>
            <a:off x="838200" y="1447059"/>
            <a:ext cx="10515600" cy="4729903"/>
          </a:xfrm>
        </p:spPr>
        <p:txBody>
          <a:bodyPr>
            <a:normAutofit fontScale="77500" lnSpcReduction="20000"/>
          </a:bodyPr>
          <a:lstStyle/>
          <a:p>
            <a:pPr algn="just"/>
            <a:r>
              <a:rPr lang="en-US" dirty="0"/>
              <a:t>McLean and Pontiﬀ (2016) provide evidence that strategies and capital market anomalies mainly </a:t>
            </a:r>
            <a:r>
              <a:rPr lang="en-US" dirty="0">
                <a:solidFill>
                  <a:srgbClr val="C00000"/>
                </a:solidFill>
              </a:rPr>
              <a:t>disappear after their publication </a:t>
            </a:r>
            <a:r>
              <a:rPr lang="en-US" dirty="0"/>
              <a:t>in the US. </a:t>
            </a:r>
          </a:p>
          <a:p>
            <a:pPr algn="just"/>
            <a:endParaRPr lang="en-US" dirty="0"/>
          </a:p>
          <a:p>
            <a:pPr algn="just"/>
            <a:r>
              <a:rPr lang="en-US" dirty="0"/>
              <a:t>Nevertheless, certain investment strategies have the ability to produce steady, as well as economically and statistically signiﬁcant (excess) returns over the past decades (</a:t>
            </a:r>
            <a:r>
              <a:rPr lang="en-US" dirty="0" err="1"/>
              <a:t>Glas</a:t>
            </a:r>
            <a:r>
              <a:rPr lang="en-US" dirty="0"/>
              <a:t> et al, 2017). </a:t>
            </a:r>
          </a:p>
          <a:p>
            <a:pPr algn="just"/>
            <a:endParaRPr lang="en-US" dirty="0"/>
          </a:p>
          <a:p>
            <a:pPr algn="just"/>
            <a:r>
              <a:rPr lang="en-US" dirty="0"/>
              <a:t>These strategies not only earn money but are also able to explain cross sectional return variations. </a:t>
            </a:r>
          </a:p>
          <a:p>
            <a:pPr algn="just"/>
            <a:endParaRPr lang="en-US" dirty="0"/>
          </a:p>
          <a:p>
            <a:pPr algn="just"/>
            <a:r>
              <a:rPr lang="en-US" dirty="0"/>
              <a:t>Often, these investment strategies are referred to as investment ”styles” or ”factors”. </a:t>
            </a:r>
          </a:p>
          <a:p>
            <a:pPr algn="just"/>
            <a:endParaRPr lang="en-US" dirty="0"/>
          </a:p>
          <a:p>
            <a:pPr algn="just"/>
            <a:r>
              <a:rPr lang="en-US" dirty="0"/>
              <a:t>Styles like </a:t>
            </a:r>
            <a:r>
              <a:rPr lang="en-US" dirty="0">
                <a:solidFill>
                  <a:srgbClr val="C00000"/>
                </a:solidFill>
              </a:rPr>
              <a:t>momentum, value, defensive, and carry </a:t>
            </a:r>
            <a:r>
              <a:rPr lang="en-US" dirty="0"/>
              <a:t>appear to be the most important and most robust ones over diﬀerent countries and asset classes (see </a:t>
            </a:r>
            <a:r>
              <a:rPr lang="en-US" dirty="0" err="1"/>
              <a:t>Asness</a:t>
            </a:r>
            <a:r>
              <a:rPr lang="en-US" dirty="0"/>
              <a:t> et al. (2015b).</a:t>
            </a:r>
          </a:p>
          <a:p>
            <a:pPr marL="0" indent="0">
              <a:buNone/>
            </a:pPr>
            <a:endParaRPr lang="el-GR" dirty="0"/>
          </a:p>
        </p:txBody>
      </p:sp>
      <p:sp>
        <p:nvSpPr>
          <p:cNvPr id="4" name="Rectangle 2">
            <a:extLst>
              <a:ext uri="{FF2B5EF4-FFF2-40B4-BE49-F238E27FC236}">
                <a16:creationId xmlns:a16="http://schemas.microsoft.com/office/drawing/2014/main" id="{8ED02CFD-008C-42BA-B318-7402227AEB74}"/>
              </a:ext>
            </a:extLst>
          </p:cNvPr>
          <p:cNvSpPr>
            <a:spLocks noGrp="1" noRot="1" noChangeArrowheads="1"/>
          </p:cNvSpPr>
          <p:nvPr>
            <p:ph type="title"/>
          </p:nvPr>
        </p:nvSpPr>
        <p:spPr>
          <a:xfrm>
            <a:off x="838200" y="365125"/>
            <a:ext cx="10515600" cy="797850"/>
          </a:xfrm>
        </p:spPr>
        <p:txBody>
          <a:bodyPr/>
          <a:lstStyle/>
          <a:p>
            <a:r>
              <a:rPr lang="en-US" altLang="en-US" sz="4000" b="1" dirty="0"/>
              <a:t>The Value (B/M) effect</a:t>
            </a:r>
          </a:p>
        </p:txBody>
      </p:sp>
    </p:spTree>
    <p:extLst>
      <p:ext uri="{BB962C8B-B14F-4D97-AF65-F5344CB8AC3E}">
        <p14:creationId xmlns:p14="http://schemas.microsoft.com/office/powerpoint/2010/main" val="2209453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a:extLst>
              <a:ext uri="{FF2B5EF4-FFF2-40B4-BE49-F238E27FC236}">
                <a16:creationId xmlns:a16="http://schemas.microsoft.com/office/drawing/2014/main" id="{E8CC159A-FBC0-455B-9376-6CA26274D6A3}"/>
              </a:ext>
            </a:extLst>
          </p:cNvPr>
          <p:cNvSpPr>
            <a:spLocks noGrp="1" noChangeArrowheads="1"/>
          </p:cNvSpPr>
          <p:nvPr>
            <p:ph type="body" idx="1"/>
          </p:nvPr>
        </p:nvSpPr>
        <p:spPr>
          <a:xfrm>
            <a:off x="838200" y="1367406"/>
            <a:ext cx="10515600" cy="4809557"/>
          </a:xfrm>
        </p:spPr>
        <p:txBody>
          <a:bodyPr>
            <a:normAutofit/>
          </a:bodyPr>
          <a:lstStyle/>
          <a:p>
            <a:pPr algn="just"/>
            <a:r>
              <a:rPr lang="en-US" altLang="en-US" sz="2400" dirty="0"/>
              <a:t>If the EMH is valid, </a:t>
            </a:r>
            <a:r>
              <a:rPr lang="en-US" altLang="en-US" sz="2400" b="1" dirty="0"/>
              <a:t>no investor can earn an abnormal return</a:t>
            </a:r>
            <a:r>
              <a:rPr lang="en-US" altLang="en-US" sz="2400" dirty="0"/>
              <a:t>, i.e. a return above the return justified by risk and models such as the Capital Asset Pricing Model (CAPM):</a:t>
            </a:r>
            <a:endParaRPr lang="el-GR" altLang="en-US" sz="2400" dirty="0"/>
          </a:p>
          <a:p>
            <a:endParaRPr lang="el-GR" altLang="en-US" sz="2400" dirty="0"/>
          </a:p>
          <a:p>
            <a:pPr algn="ctr">
              <a:buFont typeface="Wingdings" panose="05000000000000000000" pitchFamily="2" charset="2"/>
              <a:buNone/>
            </a:pPr>
            <a:r>
              <a:rPr lang="en-US" altLang="en-US" sz="2400" b="1" i="1" dirty="0" err="1"/>
              <a:t>R</a:t>
            </a:r>
            <a:r>
              <a:rPr lang="en-US" altLang="en-US" sz="2400" b="1" i="1" baseline="-25000" dirty="0" err="1"/>
              <a:t>it</a:t>
            </a:r>
            <a:r>
              <a:rPr lang="en-US" altLang="en-US" sz="2400" b="1" i="1" dirty="0"/>
              <a:t> = </a:t>
            </a:r>
            <a:r>
              <a:rPr lang="en-US" altLang="en-US" sz="2400" b="1" i="1" dirty="0" err="1"/>
              <a:t>R</a:t>
            </a:r>
            <a:r>
              <a:rPr lang="en-US" altLang="en-US" sz="2400" b="1" i="1" baseline="-25000" dirty="0" err="1"/>
              <a:t>ft</a:t>
            </a:r>
            <a:r>
              <a:rPr lang="en-US" altLang="en-US" sz="2400" b="1" i="1" dirty="0"/>
              <a:t> + b</a:t>
            </a:r>
            <a:r>
              <a:rPr lang="en-US" altLang="en-US" sz="2400" b="1" i="1" baseline="-25000" dirty="0"/>
              <a:t>i</a:t>
            </a:r>
            <a:r>
              <a:rPr lang="en-US" altLang="en-US" sz="2400" b="1" i="1" dirty="0"/>
              <a:t> [ </a:t>
            </a:r>
            <a:r>
              <a:rPr lang="en-US" altLang="en-US" sz="2400" b="1" i="1" dirty="0" err="1"/>
              <a:t>R</a:t>
            </a:r>
            <a:r>
              <a:rPr lang="en-US" altLang="en-US" sz="2400" b="1" i="1" baseline="-25000" dirty="0" err="1"/>
              <a:t>mt</a:t>
            </a:r>
            <a:r>
              <a:rPr lang="en-US" altLang="en-US" sz="2400" b="1" i="1" dirty="0"/>
              <a:t> – </a:t>
            </a:r>
            <a:r>
              <a:rPr lang="en-US" altLang="en-US" sz="2400" b="1" i="1" dirty="0" err="1"/>
              <a:t>R</a:t>
            </a:r>
            <a:r>
              <a:rPr lang="en-US" altLang="en-US" sz="2400" b="1" i="1" baseline="-25000" dirty="0" err="1"/>
              <a:t>ft</a:t>
            </a:r>
            <a:r>
              <a:rPr lang="en-US" altLang="en-US" sz="2400" b="1" i="1" dirty="0"/>
              <a:t> ] </a:t>
            </a:r>
          </a:p>
          <a:p>
            <a:pPr algn="just">
              <a:buFont typeface="Wingdings" panose="05000000000000000000" pitchFamily="2" charset="2"/>
              <a:buNone/>
            </a:pPr>
            <a:endParaRPr lang="en-US" altLang="en-US" sz="2400" b="1" i="1" dirty="0"/>
          </a:p>
          <a:p>
            <a:pPr algn="just">
              <a:buFont typeface="Wingdings" panose="05000000000000000000" pitchFamily="2" charset="2"/>
              <a:buNone/>
            </a:pPr>
            <a:r>
              <a:rPr lang="en-US" altLang="en-US" sz="2400" dirty="0"/>
              <a:t>Thus, the Abnormal Returns are:</a:t>
            </a:r>
          </a:p>
          <a:p>
            <a:pPr algn="ctr">
              <a:buFont typeface="Wingdings" panose="05000000000000000000" pitchFamily="2" charset="2"/>
              <a:buNone/>
            </a:pPr>
            <a:endParaRPr lang="en-US" altLang="en-US" sz="2400" b="1" i="1" dirty="0"/>
          </a:p>
          <a:p>
            <a:pPr algn="ctr">
              <a:buFont typeface="Wingdings" panose="05000000000000000000" pitchFamily="2" charset="2"/>
              <a:buNone/>
            </a:pPr>
            <a:r>
              <a:rPr lang="en-US" altLang="en-US" sz="2400" b="1" i="1" dirty="0" err="1"/>
              <a:t>R</a:t>
            </a:r>
            <a:r>
              <a:rPr lang="en-US" altLang="en-US" sz="2400" b="1" i="1" baseline="-25000" dirty="0" err="1"/>
              <a:t>it</a:t>
            </a:r>
            <a:r>
              <a:rPr lang="en-US" altLang="en-US" sz="2400" b="1" i="1" dirty="0"/>
              <a:t> = </a:t>
            </a:r>
            <a:r>
              <a:rPr lang="en-US" altLang="en-US" sz="2400" b="1" i="1" dirty="0" err="1"/>
              <a:t>R</a:t>
            </a:r>
            <a:r>
              <a:rPr lang="en-US" altLang="en-US" sz="2400" b="1" i="1" baseline="-25000" dirty="0" err="1"/>
              <a:t>ft</a:t>
            </a:r>
            <a:r>
              <a:rPr lang="en-US" altLang="en-US" sz="2400" b="1" i="1" dirty="0"/>
              <a:t> + b</a:t>
            </a:r>
            <a:r>
              <a:rPr lang="en-US" altLang="en-US" sz="2400" b="1" i="1" baseline="-25000" dirty="0"/>
              <a:t>i</a:t>
            </a:r>
            <a:r>
              <a:rPr lang="en-US" altLang="en-US" sz="2400" b="1" i="1" dirty="0"/>
              <a:t> [ </a:t>
            </a:r>
            <a:r>
              <a:rPr lang="en-US" altLang="en-US" sz="2400" b="1" i="1" dirty="0" err="1"/>
              <a:t>R</a:t>
            </a:r>
            <a:r>
              <a:rPr lang="en-US" altLang="en-US" sz="2400" b="1" i="1" baseline="-25000" dirty="0" err="1"/>
              <a:t>mt</a:t>
            </a:r>
            <a:r>
              <a:rPr lang="en-US" altLang="en-US" sz="2400" b="1" i="1" dirty="0"/>
              <a:t> – </a:t>
            </a:r>
            <a:r>
              <a:rPr lang="en-US" altLang="en-US" sz="2400" b="1" i="1" dirty="0" err="1"/>
              <a:t>R</a:t>
            </a:r>
            <a:r>
              <a:rPr lang="en-US" altLang="en-US" sz="2400" b="1" i="1" baseline="-25000" dirty="0" err="1"/>
              <a:t>ft</a:t>
            </a:r>
            <a:r>
              <a:rPr lang="en-US" altLang="en-US" sz="2400" b="1" i="1" dirty="0"/>
              <a:t> ] </a:t>
            </a:r>
            <a:r>
              <a:rPr lang="el-GR" altLang="en-US" sz="2400" b="1" i="1" dirty="0"/>
              <a:t>+ </a:t>
            </a:r>
            <a:r>
              <a:rPr lang="en-US" altLang="en-US" sz="2400" b="1" i="1" dirty="0" err="1">
                <a:solidFill>
                  <a:schemeClr val="hlink"/>
                </a:solidFill>
              </a:rPr>
              <a:t>U</a:t>
            </a:r>
            <a:r>
              <a:rPr lang="en-US" altLang="en-US" sz="2400" b="1" i="1" baseline="-25000" dirty="0" err="1">
                <a:solidFill>
                  <a:schemeClr val="hlink"/>
                </a:solidFill>
              </a:rPr>
              <a:t>it</a:t>
            </a:r>
            <a:endParaRPr lang="el-GR" altLang="en-US" sz="2400" b="1" i="1" baseline="-25000" dirty="0">
              <a:solidFill>
                <a:schemeClr val="hlink"/>
              </a:solidFill>
            </a:endParaRPr>
          </a:p>
          <a:p>
            <a:endParaRPr lang="el-GR" altLang="en-US" sz="2400" dirty="0"/>
          </a:p>
          <a:p>
            <a:pPr algn="ctr">
              <a:buFont typeface="Wingdings" panose="05000000000000000000" pitchFamily="2" charset="2"/>
              <a:buNone/>
            </a:pPr>
            <a:r>
              <a:rPr lang="en-US" altLang="en-US" sz="2400" b="1" i="1" dirty="0" err="1">
                <a:solidFill>
                  <a:schemeClr val="hlink"/>
                </a:solidFill>
              </a:rPr>
              <a:t>U</a:t>
            </a:r>
            <a:r>
              <a:rPr lang="en-US" altLang="en-US" sz="2400" b="1" i="1" baseline="-25000" dirty="0" err="1">
                <a:solidFill>
                  <a:schemeClr val="hlink"/>
                </a:solidFill>
              </a:rPr>
              <a:t>it</a:t>
            </a:r>
            <a:r>
              <a:rPr lang="en-US" altLang="en-US" sz="2400" b="1" i="1" baseline="-25000" dirty="0">
                <a:solidFill>
                  <a:schemeClr val="hlink"/>
                </a:solidFill>
              </a:rPr>
              <a:t> </a:t>
            </a:r>
            <a:r>
              <a:rPr lang="en-US" altLang="en-US" sz="2400" b="1" i="1" dirty="0"/>
              <a:t>= </a:t>
            </a:r>
            <a:r>
              <a:rPr lang="en-US" altLang="en-US" sz="2400" b="1" i="1" dirty="0" err="1"/>
              <a:t>R</a:t>
            </a:r>
            <a:r>
              <a:rPr lang="en-US" altLang="en-US" sz="2400" b="1" i="1" baseline="-25000" dirty="0" err="1"/>
              <a:t>it</a:t>
            </a:r>
            <a:r>
              <a:rPr lang="en-US" altLang="en-US" sz="2400" b="1" i="1" dirty="0"/>
              <a:t> - </a:t>
            </a:r>
            <a:r>
              <a:rPr lang="en-US" altLang="en-US" sz="2400" b="1" i="1" dirty="0" err="1"/>
              <a:t>R</a:t>
            </a:r>
            <a:r>
              <a:rPr lang="en-US" altLang="en-US" sz="2400" b="1" i="1" baseline="-25000" dirty="0" err="1"/>
              <a:t>ft</a:t>
            </a:r>
            <a:r>
              <a:rPr lang="en-US" altLang="en-US" sz="2400" b="1" i="1" dirty="0"/>
              <a:t> - b</a:t>
            </a:r>
            <a:r>
              <a:rPr lang="en-US" altLang="en-US" sz="2400" b="1" i="1" baseline="-25000" dirty="0"/>
              <a:t>i</a:t>
            </a:r>
            <a:r>
              <a:rPr lang="en-US" altLang="en-US" sz="2400" b="1" i="1" dirty="0"/>
              <a:t> [ </a:t>
            </a:r>
            <a:r>
              <a:rPr lang="en-US" altLang="en-US" sz="2400" b="1" i="1" dirty="0" err="1"/>
              <a:t>R</a:t>
            </a:r>
            <a:r>
              <a:rPr lang="en-US" altLang="en-US" sz="2400" b="1" i="1" baseline="-25000" dirty="0" err="1"/>
              <a:t>mt</a:t>
            </a:r>
            <a:r>
              <a:rPr lang="en-US" altLang="en-US" sz="2400" b="1" i="1" dirty="0"/>
              <a:t> – </a:t>
            </a:r>
            <a:r>
              <a:rPr lang="en-US" altLang="en-US" sz="2400" b="1" i="1" dirty="0" err="1"/>
              <a:t>R</a:t>
            </a:r>
            <a:r>
              <a:rPr lang="en-US" altLang="en-US" sz="2400" b="1" i="1" baseline="-25000" dirty="0" err="1"/>
              <a:t>ft</a:t>
            </a:r>
            <a:r>
              <a:rPr lang="en-US" altLang="en-US" sz="2400" b="1" i="1" dirty="0"/>
              <a:t> ] </a:t>
            </a:r>
          </a:p>
          <a:p>
            <a:pPr algn="ctr">
              <a:buFont typeface="Wingdings" panose="05000000000000000000" pitchFamily="2" charset="2"/>
              <a:buNone/>
            </a:pPr>
            <a:endParaRPr lang="el-GR" altLang="en-US" sz="3600" b="1" i="1" dirty="0"/>
          </a:p>
          <a:p>
            <a:endParaRPr lang="en-US" altLang="en-US" sz="3600" b="1" i="1" dirty="0"/>
          </a:p>
        </p:txBody>
      </p:sp>
      <p:sp>
        <p:nvSpPr>
          <p:cNvPr id="6" name="Rectangle 2">
            <a:extLst>
              <a:ext uri="{FF2B5EF4-FFF2-40B4-BE49-F238E27FC236}">
                <a16:creationId xmlns:a16="http://schemas.microsoft.com/office/drawing/2014/main" id="{B82C5BAE-D56C-4372-B942-4930373EF082}"/>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spTree>
    <p:extLst>
      <p:ext uri="{BB962C8B-B14F-4D97-AF65-F5344CB8AC3E}">
        <p14:creationId xmlns:p14="http://schemas.microsoft.com/office/powerpoint/2010/main" val="3826890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607CF2E-8E69-4A54-8B6B-6A73EFEF9C69}"/>
              </a:ext>
            </a:extLst>
          </p:cNvPr>
          <p:cNvSpPr>
            <a:spLocks noGrp="1"/>
          </p:cNvSpPr>
          <p:nvPr>
            <p:ph idx="1"/>
          </p:nvPr>
        </p:nvSpPr>
        <p:spPr>
          <a:xfrm>
            <a:off x="838200" y="1589103"/>
            <a:ext cx="10515600" cy="5024760"/>
          </a:xfrm>
        </p:spPr>
        <p:txBody>
          <a:bodyPr>
            <a:normAutofit/>
          </a:bodyPr>
          <a:lstStyle/>
          <a:p>
            <a:pPr algn="just"/>
            <a:endParaRPr lang="en-US" sz="2200" dirty="0"/>
          </a:p>
          <a:p>
            <a:pPr algn="just"/>
            <a:r>
              <a:rPr lang="en-US" sz="2200" dirty="0"/>
              <a:t>Empirical evidence indicates that </a:t>
            </a:r>
            <a:r>
              <a:rPr lang="en-US" sz="2200" dirty="0">
                <a:solidFill>
                  <a:srgbClr val="C00000"/>
                </a:solidFill>
              </a:rPr>
              <a:t>value investment strategies</a:t>
            </a:r>
            <a:r>
              <a:rPr lang="en-US" sz="2200" dirty="0"/>
              <a:t>, on average, </a:t>
            </a:r>
            <a:r>
              <a:rPr lang="en-US" sz="2200" dirty="0">
                <a:solidFill>
                  <a:srgbClr val="C00000"/>
                </a:solidFill>
              </a:rPr>
              <a:t>outperform growth investment strategies </a:t>
            </a:r>
            <a:r>
              <a:rPr lang="en-US" sz="2200" dirty="0"/>
              <a:t>(Chan and </a:t>
            </a:r>
            <a:r>
              <a:rPr lang="en-US" sz="2200" dirty="0" err="1"/>
              <a:t>Lakonishok</a:t>
            </a:r>
            <a:r>
              <a:rPr lang="en-US" sz="2200" dirty="0"/>
              <a:t>, 2004).</a:t>
            </a:r>
          </a:p>
          <a:p>
            <a:pPr algn="just"/>
            <a:endParaRPr lang="en-US" sz="2200" dirty="0"/>
          </a:p>
          <a:p>
            <a:pPr algn="just"/>
            <a:r>
              <a:rPr lang="en-US" sz="2200" dirty="0"/>
              <a:t>Nowadays, there are (</a:t>
            </a:r>
            <a:r>
              <a:rPr lang="en-US" sz="2200" dirty="0" err="1"/>
              <a:t>approx</a:t>
            </a:r>
            <a:r>
              <a:rPr lang="en-US" sz="2200" dirty="0"/>
              <a:t>) </a:t>
            </a:r>
            <a:r>
              <a:rPr lang="en-US" sz="2200" b="1" dirty="0">
                <a:solidFill>
                  <a:srgbClr val="C00000"/>
                </a:solidFill>
              </a:rPr>
              <a:t>2050 value funds and 3200 growth funds </a:t>
            </a:r>
            <a:endParaRPr lang="en-US" sz="2200" dirty="0"/>
          </a:p>
          <a:p>
            <a:pPr algn="just"/>
            <a:endParaRPr lang="en-US" sz="2200" dirty="0"/>
          </a:p>
          <a:p>
            <a:pPr algn="just"/>
            <a:r>
              <a:rPr lang="en-US" sz="2200" dirty="0"/>
              <a:t> Graham (the “father of value investing”) preferred stocks with </a:t>
            </a:r>
            <a:r>
              <a:rPr lang="en-US" sz="2200" b="1" dirty="0">
                <a:solidFill>
                  <a:srgbClr val="C00000"/>
                </a:solidFill>
              </a:rPr>
              <a:t>comparatively low valuation ratios</a:t>
            </a:r>
            <a:endParaRPr lang="en-US" sz="2200" dirty="0"/>
          </a:p>
          <a:p>
            <a:pPr algn="just"/>
            <a:endParaRPr lang="en-US" sz="2200" dirty="0"/>
          </a:p>
          <a:p>
            <a:pPr algn="just"/>
            <a:r>
              <a:rPr lang="en-US" sz="2200" dirty="0"/>
              <a:t>Graham and Dodd (1934), first suggested that issue</a:t>
            </a:r>
          </a:p>
          <a:p>
            <a:pPr algn="just"/>
            <a:endParaRPr lang="en-US" sz="2200" dirty="0"/>
          </a:p>
          <a:p>
            <a:pPr marL="0" indent="0" algn="just">
              <a:buNone/>
            </a:pPr>
            <a:endParaRPr lang="el-GR" sz="2200" dirty="0"/>
          </a:p>
        </p:txBody>
      </p:sp>
      <p:sp>
        <p:nvSpPr>
          <p:cNvPr id="4" name="Rectangle 2">
            <a:extLst>
              <a:ext uri="{FF2B5EF4-FFF2-40B4-BE49-F238E27FC236}">
                <a16:creationId xmlns:a16="http://schemas.microsoft.com/office/drawing/2014/main" id="{FD463A72-CF0D-441A-B803-16C6C3B27703}"/>
              </a:ext>
            </a:extLst>
          </p:cNvPr>
          <p:cNvSpPr>
            <a:spLocks noGrp="1" noRot="1" noChangeArrowheads="1"/>
          </p:cNvSpPr>
          <p:nvPr>
            <p:ph type="title"/>
          </p:nvPr>
        </p:nvSpPr>
        <p:spPr>
          <a:xfrm>
            <a:off x="838200" y="365125"/>
            <a:ext cx="10515600" cy="709073"/>
          </a:xfrm>
        </p:spPr>
        <p:txBody>
          <a:bodyPr/>
          <a:lstStyle/>
          <a:p>
            <a:r>
              <a:rPr lang="en-US" altLang="en-US" sz="4000" b="1" dirty="0"/>
              <a:t>The Value (B/M) effect</a:t>
            </a:r>
          </a:p>
        </p:txBody>
      </p:sp>
    </p:spTree>
    <p:extLst>
      <p:ext uri="{BB962C8B-B14F-4D97-AF65-F5344CB8AC3E}">
        <p14:creationId xmlns:p14="http://schemas.microsoft.com/office/powerpoint/2010/main" val="35642132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id="{C45CA9C4-72DB-49FA-93F5-24DE5421C431}"/>
              </a:ext>
            </a:extLst>
          </p:cNvPr>
          <p:cNvPicPr>
            <a:picLocks noGrp="1" noChangeAspect="1"/>
          </p:cNvPicPr>
          <p:nvPr>
            <p:ph idx="1"/>
          </p:nvPr>
        </p:nvPicPr>
        <p:blipFill>
          <a:blip r:embed="rId2"/>
          <a:stretch>
            <a:fillRect/>
          </a:stretch>
        </p:blipFill>
        <p:spPr>
          <a:xfrm>
            <a:off x="1828800" y="951722"/>
            <a:ext cx="8574833" cy="4783122"/>
          </a:xfrm>
          <a:prstGeom prst="rect">
            <a:avLst/>
          </a:prstGeom>
        </p:spPr>
      </p:pic>
    </p:spTree>
    <p:extLst>
      <p:ext uri="{BB962C8B-B14F-4D97-AF65-F5344CB8AC3E}">
        <p14:creationId xmlns:p14="http://schemas.microsoft.com/office/powerpoint/2010/main" val="6352232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4BB89DF9-0BE5-4377-852A-60EE1820A4F7}"/>
              </a:ext>
            </a:extLst>
          </p:cNvPr>
          <p:cNvSpPr>
            <a:spLocks noGrp="1" noRot="1" noChangeArrowheads="1"/>
          </p:cNvSpPr>
          <p:nvPr>
            <p:ph type="title"/>
          </p:nvPr>
        </p:nvSpPr>
        <p:spPr>
          <a:xfrm>
            <a:off x="838200" y="365125"/>
            <a:ext cx="10515600" cy="683499"/>
          </a:xfrm>
        </p:spPr>
        <p:txBody>
          <a:bodyPr/>
          <a:lstStyle/>
          <a:p>
            <a:r>
              <a:rPr lang="en-US" altLang="en-US" sz="4000" b="1" dirty="0"/>
              <a:t>The Value (B/M) effect</a:t>
            </a:r>
          </a:p>
        </p:txBody>
      </p:sp>
      <p:sp>
        <p:nvSpPr>
          <p:cNvPr id="106499" name="Rectangle 3">
            <a:extLst>
              <a:ext uri="{FF2B5EF4-FFF2-40B4-BE49-F238E27FC236}">
                <a16:creationId xmlns:a16="http://schemas.microsoft.com/office/drawing/2014/main" id="{0F81E884-F14A-479F-B56B-968D101C8B97}"/>
              </a:ext>
            </a:extLst>
          </p:cNvPr>
          <p:cNvSpPr>
            <a:spLocks noGrp="1" noChangeArrowheads="1"/>
          </p:cNvSpPr>
          <p:nvPr>
            <p:ph type="body" idx="1"/>
          </p:nvPr>
        </p:nvSpPr>
        <p:spPr>
          <a:xfrm>
            <a:off x="838199" y="1371601"/>
            <a:ext cx="10671496" cy="4754563"/>
          </a:xfrm>
        </p:spPr>
        <p:txBody>
          <a:bodyPr>
            <a:normAutofit/>
          </a:bodyPr>
          <a:lstStyle/>
          <a:p>
            <a:pPr>
              <a:lnSpc>
                <a:spcPct val="80000"/>
              </a:lnSpc>
            </a:pPr>
            <a:r>
              <a:rPr lang="en-US" altLang="en-US" sz="2200" dirty="0"/>
              <a:t>The B/M ratio is the ratio of the Book Value (B) to the Market Value (M) of a firm: </a:t>
            </a:r>
            <a:r>
              <a:rPr lang="el-GR" altLang="en-US" sz="2200" b="1" dirty="0"/>
              <a:t>Β</a:t>
            </a:r>
            <a:r>
              <a:rPr lang="en-US" altLang="en-US" sz="2200" b="1" dirty="0"/>
              <a:t> / </a:t>
            </a:r>
            <a:r>
              <a:rPr lang="el-GR" altLang="en-US" sz="2200" b="1" dirty="0"/>
              <a:t>Μ</a:t>
            </a:r>
            <a:endParaRPr lang="en-US" altLang="en-US" sz="2200" b="1" dirty="0"/>
          </a:p>
          <a:p>
            <a:pPr algn="ctr">
              <a:lnSpc>
                <a:spcPct val="80000"/>
              </a:lnSpc>
              <a:buFont typeface="Wingdings" panose="05000000000000000000" pitchFamily="2" charset="2"/>
              <a:buNone/>
            </a:pPr>
            <a:endParaRPr lang="en-US" altLang="en-US" sz="2200" b="1" dirty="0"/>
          </a:p>
          <a:p>
            <a:pPr>
              <a:lnSpc>
                <a:spcPct val="80000"/>
              </a:lnSpc>
            </a:pPr>
            <a:r>
              <a:rPr lang="en-US" altLang="en-US" sz="2200" dirty="0"/>
              <a:t>Empirical studies indicate that </a:t>
            </a:r>
            <a:r>
              <a:rPr lang="en-US" altLang="en-US" sz="2200" b="1" dirty="0"/>
              <a:t>we can predict the future returns based on the B/M ratio</a:t>
            </a:r>
          </a:p>
          <a:p>
            <a:pPr>
              <a:lnSpc>
                <a:spcPct val="80000"/>
              </a:lnSpc>
            </a:pPr>
            <a:endParaRPr lang="el-GR" altLang="en-US" sz="2200" dirty="0"/>
          </a:p>
          <a:p>
            <a:pPr>
              <a:lnSpc>
                <a:spcPct val="80000"/>
              </a:lnSpc>
            </a:pPr>
            <a:r>
              <a:rPr lang="en-US" altLang="en-US" sz="2200" dirty="0"/>
              <a:t>Stocks with a High B/M ratio will have </a:t>
            </a:r>
            <a:r>
              <a:rPr lang="en-US" altLang="en-US" sz="2200" b="1" dirty="0"/>
              <a:t>higher future returns </a:t>
            </a:r>
            <a:r>
              <a:rPr lang="en-US" altLang="en-US" sz="2200" dirty="0"/>
              <a:t>compared to Low B</a:t>
            </a:r>
            <a:r>
              <a:rPr lang="el-GR" altLang="en-US" sz="2200" dirty="0"/>
              <a:t>/</a:t>
            </a:r>
            <a:r>
              <a:rPr lang="en-US" altLang="en-US" sz="2200" dirty="0"/>
              <a:t>M stocks</a:t>
            </a:r>
          </a:p>
          <a:p>
            <a:pPr>
              <a:lnSpc>
                <a:spcPct val="80000"/>
              </a:lnSpc>
            </a:pPr>
            <a:endParaRPr lang="en-US" altLang="en-US" sz="2200" dirty="0"/>
          </a:p>
          <a:p>
            <a:pPr>
              <a:lnSpc>
                <a:spcPct val="80000"/>
              </a:lnSpc>
            </a:pPr>
            <a:r>
              <a:rPr lang="en-US" altLang="en-US" sz="2200" dirty="0"/>
              <a:t>We usually say that High B/M are undervalued (</a:t>
            </a:r>
            <a:r>
              <a:rPr lang="en-GB" altLang="en-US" sz="2200" dirty="0"/>
              <a:t>value stocks</a:t>
            </a:r>
            <a:r>
              <a:rPr lang="el-GR" altLang="en-US" sz="2200" dirty="0"/>
              <a:t>) </a:t>
            </a:r>
            <a:r>
              <a:rPr lang="en-US" altLang="en-US" sz="2200" dirty="0"/>
              <a:t>while Low B</a:t>
            </a:r>
            <a:r>
              <a:rPr lang="el-GR" altLang="en-US" sz="2200" dirty="0"/>
              <a:t>/</a:t>
            </a:r>
            <a:r>
              <a:rPr lang="en-US" altLang="en-US" sz="2200" dirty="0"/>
              <a:t>M stocks have high growth potential (</a:t>
            </a:r>
            <a:r>
              <a:rPr lang="en-GB" altLang="en-US" sz="2200" dirty="0"/>
              <a:t>growth stocks</a:t>
            </a:r>
            <a:r>
              <a:rPr lang="el-GR" altLang="en-US" sz="2200" dirty="0"/>
              <a:t>)</a:t>
            </a:r>
          </a:p>
          <a:p>
            <a:pPr>
              <a:lnSpc>
                <a:spcPct val="80000"/>
              </a:lnSpc>
            </a:pPr>
            <a:endParaRPr lang="el-GR" altLang="en-US" sz="2200" dirty="0"/>
          </a:p>
          <a:p>
            <a:pPr>
              <a:lnSpc>
                <a:spcPct val="80000"/>
              </a:lnSpc>
            </a:pPr>
            <a:r>
              <a:rPr lang="en-GB" altLang="en-US" sz="2200" dirty="0"/>
              <a:t>Thus, “value anomaly”</a:t>
            </a:r>
            <a:r>
              <a:rPr lang="el-GR" altLang="en-US" sz="2200" dirty="0"/>
              <a:t>, </a:t>
            </a:r>
            <a:r>
              <a:rPr lang="en-US" altLang="en-US" sz="2200" dirty="0"/>
              <a:t>“</a:t>
            </a:r>
            <a:r>
              <a:rPr lang="en-GB" altLang="en-US" sz="2200" dirty="0"/>
              <a:t>value effect”, “value vs growth effect”</a:t>
            </a:r>
          </a:p>
          <a:p>
            <a:pPr>
              <a:lnSpc>
                <a:spcPct val="80000"/>
              </a:lnSpc>
            </a:pPr>
            <a:endParaRPr lang="en-GB" altLang="en-US" sz="2200" dirty="0"/>
          </a:p>
          <a:p>
            <a:pPr algn="just">
              <a:lnSpc>
                <a:spcPct val="80000"/>
              </a:lnSpc>
            </a:pPr>
            <a:r>
              <a:rPr lang="en-US" altLang="en-US" sz="1600" i="1" dirty="0"/>
              <a:t>Note: Book value is the dollar value of the firm after you subtract debts from the value of assets the business owns; the net asset value of a company calculated as total assets minus intangible assets (patents, goodwill) and liabilities. </a:t>
            </a:r>
            <a:endParaRPr lang="el-GR" altLang="en-US" sz="1600" i="1" dirty="0"/>
          </a:p>
        </p:txBody>
      </p:sp>
    </p:spTree>
    <p:extLst>
      <p:ext uri="{BB962C8B-B14F-4D97-AF65-F5344CB8AC3E}">
        <p14:creationId xmlns:p14="http://schemas.microsoft.com/office/powerpoint/2010/main" val="22471431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B53B34C-7835-4B50-8B21-BF5FA44983EC}"/>
              </a:ext>
            </a:extLst>
          </p:cNvPr>
          <p:cNvSpPr>
            <a:spLocks noGrp="1"/>
          </p:cNvSpPr>
          <p:nvPr>
            <p:ph idx="1"/>
          </p:nvPr>
        </p:nvSpPr>
        <p:spPr>
          <a:xfrm>
            <a:off x="838200" y="1216241"/>
            <a:ext cx="10515600" cy="5166804"/>
          </a:xfrm>
        </p:spPr>
        <p:txBody>
          <a:bodyPr>
            <a:normAutofit fontScale="77500" lnSpcReduction="20000"/>
          </a:bodyPr>
          <a:lstStyle/>
          <a:p>
            <a:pPr algn="just"/>
            <a:r>
              <a:rPr lang="en-US" dirty="0"/>
              <a:t>The implication is that you can create a </a:t>
            </a:r>
            <a:r>
              <a:rPr lang="en-US" b="1" dirty="0">
                <a:solidFill>
                  <a:srgbClr val="C00000"/>
                </a:solidFill>
              </a:rPr>
              <a:t>zero-investment portfolio </a:t>
            </a:r>
            <a:r>
              <a:rPr lang="en-US" dirty="0"/>
              <a:t>that will achieve excess returns, by </a:t>
            </a:r>
            <a:r>
              <a:rPr lang="en-US" b="1" dirty="0">
                <a:solidFill>
                  <a:srgbClr val="C00000"/>
                </a:solidFill>
              </a:rPr>
              <a:t>going long</a:t>
            </a:r>
            <a:r>
              <a:rPr lang="en-US" dirty="0"/>
              <a:t> in a portfolio of value stocks and </a:t>
            </a:r>
            <a:r>
              <a:rPr lang="en-US" b="1" dirty="0">
                <a:solidFill>
                  <a:srgbClr val="C00000"/>
                </a:solidFill>
              </a:rPr>
              <a:t>short</a:t>
            </a:r>
            <a:r>
              <a:rPr lang="en-US" dirty="0"/>
              <a:t> in a portfolio of growth stocks. </a:t>
            </a:r>
          </a:p>
          <a:p>
            <a:pPr algn="just"/>
            <a:endParaRPr lang="en-US" dirty="0"/>
          </a:p>
          <a:p>
            <a:pPr algn="just"/>
            <a:r>
              <a:rPr lang="en-US" dirty="0"/>
              <a:t>As </a:t>
            </a:r>
            <a:r>
              <a:rPr lang="en-US" dirty="0" err="1"/>
              <a:t>Glas</a:t>
            </a:r>
            <a:r>
              <a:rPr lang="en-US" dirty="0"/>
              <a:t> et al (2017) point out, to construct a dollar- or a market neutral portfolio, respectively, a </a:t>
            </a:r>
            <a:r>
              <a:rPr lang="en-US" b="1" dirty="0">
                <a:solidFill>
                  <a:srgbClr val="C00000"/>
                </a:solidFill>
              </a:rPr>
              <a:t>hedge portfolio </a:t>
            </a:r>
            <a:r>
              <a:rPr lang="en-US" dirty="0"/>
              <a:t>needs to be created. </a:t>
            </a:r>
          </a:p>
          <a:p>
            <a:pPr algn="just"/>
            <a:endParaRPr lang="en-US" dirty="0"/>
          </a:p>
          <a:p>
            <a:pPr algn="just"/>
            <a:r>
              <a:rPr lang="en-US" dirty="0"/>
              <a:t>Therefore, an universe of assets is sorted into diﬀerent style percentiles which are averaged to portfolios. </a:t>
            </a:r>
          </a:p>
          <a:p>
            <a:pPr algn="just"/>
            <a:endParaRPr lang="en-US" dirty="0"/>
          </a:p>
          <a:p>
            <a:pPr algn="just"/>
            <a:r>
              <a:rPr lang="en-US" dirty="0"/>
              <a:t>Thus, style investing is nothing else than sorting for a speciﬁc proxy representing a speciﬁc style and forming the corresponding hedge portfolio from the ”best” and the ”worst” portfolios.</a:t>
            </a:r>
          </a:p>
          <a:p>
            <a:pPr algn="just"/>
            <a:endParaRPr lang="en-US" dirty="0"/>
          </a:p>
          <a:p>
            <a:pPr algn="just"/>
            <a:r>
              <a:rPr lang="en-US" dirty="0"/>
              <a:t>Nearly any variable or indicator can be used as proxy, but not every proxy or group of proxies represents a reasonable investment style.</a:t>
            </a:r>
          </a:p>
          <a:p>
            <a:endParaRPr lang="el-GR" dirty="0"/>
          </a:p>
        </p:txBody>
      </p:sp>
      <p:sp>
        <p:nvSpPr>
          <p:cNvPr id="4" name="Rectangle 2">
            <a:extLst>
              <a:ext uri="{FF2B5EF4-FFF2-40B4-BE49-F238E27FC236}">
                <a16:creationId xmlns:a16="http://schemas.microsoft.com/office/drawing/2014/main" id="{D38907FE-3600-4088-8418-86B0634610C4}"/>
              </a:ext>
            </a:extLst>
          </p:cNvPr>
          <p:cNvSpPr>
            <a:spLocks noGrp="1" noRot="1" noChangeArrowheads="1"/>
          </p:cNvSpPr>
          <p:nvPr>
            <p:ph type="title"/>
          </p:nvPr>
        </p:nvSpPr>
        <p:spPr>
          <a:xfrm>
            <a:off x="838200" y="365125"/>
            <a:ext cx="10515600" cy="771217"/>
          </a:xfrm>
        </p:spPr>
        <p:txBody>
          <a:bodyPr/>
          <a:lstStyle/>
          <a:p>
            <a:r>
              <a:rPr lang="en-US" altLang="en-US" sz="4000" b="1" dirty="0"/>
              <a:t>The Value (B/M) effect</a:t>
            </a:r>
          </a:p>
        </p:txBody>
      </p:sp>
    </p:spTree>
    <p:extLst>
      <p:ext uri="{BB962C8B-B14F-4D97-AF65-F5344CB8AC3E}">
        <p14:creationId xmlns:p14="http://schemas.microsoft.com/office/powerpoint/2010/main" val="2177076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a:extLst>
              <a:ext uri="{FF2B5EF4-FFF2-40B4-BE49-F238E27FC236}">
                <a16:creationId xmlns:a16="http://schemas.microsoft.com/office/drawing/2014/main" id="{9E82BB79-E3D2-44EF-AC9C-0EE7552A1DF3}"/>
              </a:ext>
            </a:extLst>
          </p:cNvPr>
          <p:cNvSpPr>
            <a:spLocks noGrp="1" noRot="1" noChangeArrowheads="1"/>
          </p:cNvSpPr>
          <p:nvPr>
            <p:ph type="title"/>
          </p:nvPr>
        </p:nvSpPr>
        <p:spPr>
          <a:xfrm>
            <a:off x="729842" y="274638"/>
            <a:ext cx="9480958" cy="715962"/>
          </a:xfrm>
        </p:spPr>
        <p:txBody>
          <a:bodyPr/>
          <a:lstStyle/>
          <a:p>
            <a:r>
              <a:rPr lang="en-US" altLang="en-US" sz="4000" b="1" dirty="0"/>
              <a:t>The </a:t>
            </a:r>
            <a:r>
              <a:rPr lang="en-US" altLang="en-US" sz="4000" b="1" dirty="0" err="1"/>
              <a:t>Fama</a:t>
            </a:r>
            <a:r>
              <a:rPr lang="en-US" altLang="en-US" sz="4000" b="1" dirty="0"/>
              <a:t> &amp; French Model</a:t>
            </a:r>
          </a:p>
        </p:txBody>
      </p:sp>
      <p:sp>
        <p:nvSpPr>
          <p:cNvPr id="353283" name="Rectangle 3">
            <a:extLst>
              <a:ext uri="{FF2B5EF4-FFF2-40B4-BE49-F238E27FC236}">
                <a16:creationId xmlns:a16="http://schemas.microsoft.com/office/drawing/2014/main" id="{0CCAE16A-B50B-41A8-8FC2-D3076E3937D4}"/>
              </a:ext>
            </a:extLst>
          </p:cNvPr>
          <p:cNvSpPr>
            <a:spLocks noGrp="1" noChangeArrowheads="1"/>
          </p:cNvSpPr>
          <p:nvPr>
            <p:ph type="body" idx="1"/>
          </p:nvPr>
        </p:nvSpPr>
        <p:spPr>
          <a:xfrm>
            <a:off x="855677" y="1295401"/>
            <a:ext cx="10821798" cy="4830763"/>
          </a:xfrm>
        </p:spPr>
        <p:txBody>
          <a:bodyPr/>
          <a:lstStyle/>
          <a:p>
            <a:pPr algn="just">
              <a:lnSpc>
                <a:spcPct val="90000"/>
              </a:lnSpc>
            </a:pPr>
            <a:r>
              <a:rPr lang="en-US" altLang="en-US" sz="2200" dirty="0"/>
              <a:t>More specifically, </a:t>
            </a:r>
            <a:r>
              <a:rPr lang="en-US" altLang="en-US" sz="2200" dirty="0" err="1"/>
              <a:t>Fama</a:t>
            </a:r>
            <a:r>
              <a:rPr lang="en-US" altLang="en-US" sz="2200" dirty="0"/>
              <a:t> and French (1996) argue that expected returns are better depicted by three factors: </a:t>
            </a:r>
          </a:p>
          <a:p>
            <a:pPr algn="just">
              <a:lnSpc>
                <a:spcPct val="90000"/>
              </a:lnSpc>
            </a:pPr>
            <a:endParaRPr lang="en-US" altLang="en-US" sz="2200" dirty="0"/>
          </a:p>
          <a:p>
            <a:pPr algn="just">
              <a:lnSpc>
                <a:spcPct val="90000"/>
              </a:lnSpc>
            </a:pPr>
            <a:r>
              <a:rPr lang="en-US" altLang="en-US" sz="2200" dirty="0"/>
              <a:t>(a) the excess returns on a broad market portfolio; </a:t>
            </a:r>
          </a:p>
          <a:p>
            <a:pPr algn="just">
              <a:lnSpc>
                <a:spcPct val="90000"/>
              </a:lnSpc>
            </a:pPr>
            <a:endParaRPr lang="en-US" altLang="en-US" sz="2200" dirty="0"/>
          </a:p>
          <a:p>
            <a:pPr algn="just">
              <a:lnSpc>
                <a:spcPct val="90000"/>
              </a:lnSpc>
            </a:pPr>
            <a:r>
              <a:rPr lang="en-US" altLang="en-US" sz="2200" dirty="0"/>
              <a:t>(b) the difference between the return on a portfolio of small stocks and the return on a portfolio of large stocks (SMB, Small Minus Big); </a:t>
            </a:r>
          </a:p>
          <a:p>
            <a:pPr algn="just">
              <a:lnSpc>
                <a:spcPct val="90000"/>
              </a:lnSpc>
            </a:pPr>
            <a:endParaRPr lang="en-US" altLang="en-US" sz="2200" dirty="0"/>
          </a:p>
          <a:p>
            <a:pPr algn="just">
              <a:lnSpc>
                <a:spcPct val="90000"/>
              </a:lnSpc>
            </a:pPr>
            <a:r>
              <a:rPr lang="en-US" altLang="en-US" sz="2200" dirty="0"/>
              <a:t>(c) the difference between the return on a portfolio of high book-to-market stocks and the return on a portfolio of low book-to-market stocks (HML, High Minus Low). </a:t>
            </a:r>
          </a:p>
          <a:p>
            <a:pPr>
              <a:lnSpc>
                <a:spcPct val="90000"/>
              </a:lnSpc>
            </a:pPr>
            <a:endParaRPr lang="en-US" altLang="en-US" sz="2200" dirty="0"/>
          </a:p>
          <a:p>
            <a:pPr>
              <a:lnSpc>
                <a:spcPct val="90000"/>
              </a:lnSpc>
            </a:pPr>
            <a:endParaRPr lang="en-US" altLang="en-US" sz="2400" dirty="0"/>
          </a:p>
        </p:txBody>
      </p:sp>
      <p:pic>
        <p:nvPicPr>
          <p:cNvPr id="353285" name="Picture 5">
            <a:extLst>
              <a:ext uri="{FF2B5EF4-FFF2-40B4-BE49-F238E27FC236}">
                <a16:creationId xmlns:a16="http://schemas.microsoft.com/office/drawing/2014/main" id="{1F4D9AFF-002E-4812-94FB-CFB884853C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1196" y="5510971"/>
            <a:ext cx="6829338" cy="615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3828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651597-F023-46D4-BFEB-1746F3A4AA67}"/>
              </a:ext>
            </a:extLst>
          </p:cNvPr>
          <p:cNvSpPr>
            <a:spLocks noGrp="1"/>
          </p:cNvSpPr>
          <p:nvPr>
            <p:ph type="title"/>
          </p:nvPr>
        </p:nvSpPr>
        <p:spPr>
          <a:xfrm>
            <a:off x="536895" y="365126"/>
            <a:ext cx="10816905" cy="591220"/>
          </a:xfrm>
        </p:spPr>
        <p:txBody>
          <a:bodyPr>
            <a:normAutofit fontScale="90000"/>
          </a:bodyPr>
          <a:lstStyle/>
          <a:p>
            <a:r>
              <a:rPr lang="en-GB" b="1" dirty="0"/>
              <a:t>Contrarian &amp; Momentum Profits </a:t>
            </a:r>
          </a:p>
        </p:txBody>
      </p:sp>
      <p:sp>
        <p:nvSpPr>
          <p:cNvPr id="3" name="Θέση περιεχομένου 2">
            <a:extLst>
              <a:ext uri="{FF2B5EF4-FFF2-40B4-BE49-F238E27FC236}">
                <a16:creationId xmlns:a16="http://schemas.microsoft.com/office/drawing/2014/main" id="{BF6625D0-1497-42AF-9906-2F1A19F8B49D}"/>
              </a:ext>
            </a:extLst>
          </p:cNvPr>
          <p:cNvSpPr>
            <a:spLocks noGrp="1"/>
          </p:cNvSpPr>
          <p:nvPr>
            <p:ph idx="1"/>
          </p:nvPr>
        </p:nvSpPr>
        <p:spPr>
          <a:xfrm>
            <a:off x="536895" y="1249960"/>
            <a:ext cx="10816905" cy="4927003"/>
          </a:xfrm>
        </p:spPr>
        <p:txBody>
          <a:bodyPr>
            <a:normAutofit fontScale="85000" lnSpcReduction="20000"/>
          </a:bodyPr>
          <a:lstStyle/>
          <a:p>
            <a:pPr algn="just"/>
            <a:r>
              <a:rPr lang="en-GB" sz="2600" dirty="0"/>
              <a:t>A serious challenge for the efficient market hypothesis comes from </a:t>
            </a:r>
            <a:r>
              <a:rPr lang="en-GB" sz="2600" dirty="0" err="1"/>
              <a:t>DeBondt</a:t>
            </a:r>
            <a:r>
              <a:rPr lang="en-GB" sz="2600" dirty="0"/>
              <a:t> and Thaler (1985, 1987) who find that </a:t>
            </a:r>
            <a:r>
              <a:rPr lang="en-GB" sz="2600" b="1" dirty="0"/>
              <a:t>extreme prior losers tend to outperform prior winners </a:t>
            </a:r>
            <a:r>
              <a:rPr lang="en-GB" sz="2600" dirty="0"/>
              <a:t>during the following years by about 25%. </a:t>
            </a:r>
          </a:p>
          <a:p>
            <a:pPr algn="just"/>
            <a:endParaRPr lang="en-GB" sz="2600" dirty="0"/>
          </a:p>
          <a:p>
            <a:pPr algn="just"/>
            <a:r>
              <a:rPr lang="en-GB" sz="2600" dirty="0"/>
              <a:t>The authors argue that their findings suggest that equity prices </a:t>
            </a:r>
            <a:r>
              <a:rPr lang="en-GB" sz="2600" b="1" dirty="0"/>
              <a:t>systematically overshoot due to excessive investor optimism and pessimism. </a:t>
            </a:r>
          </a:p>
          <a:p>
            <a:pPr algn="just"/>
            <a:endParaRPr lang="en-GB" sz="2600" dirty="0"/>
          </a:p>
          <a:p>
            <a:pPr algn="just"/>
            <a:r>
              <a:rPr lang="en-GB" sz="2600" dirty="0"/>
              <a:t>This investor overreaction to information implies that price reversals may be </a:t>
            </a:r>
            <a:r>
              <a:rPr lang="en-GB" sz="2600" b="1" dirty="0"/>
              <a:t>predictable</a:t>
            </a:r>
            <a:r>
              <a:rPr lang="en-GB" sz="2600" dirty="0"/>
              <a:t> from past information, a fact that </a:t>
            </a:r>
            <a:r>
              <a:rPr lang="en-GB" sz="2600" b="1" dirty="0"/>
              <a:t>contradicts the EMH</a:t>
            </a:r>
            <a:r>
              <a:rPr lang="en-GB" sz="2600" dirty="0"/>
              <a:t>, in its weak form. </a:t>
            </a:r>
          </a:p>
          <a:p>
            <a:pPr algn="just"/>
            <a:endParaRPr lang="en-GB" sz="2600" dirty="0"/>
          </a:p>
          <a:p>
            <a:pPr algn="just"/>
            <a:r>
              <a:rPr lang="en-GB" sz="2600" dirty="0"/>
              <a:t>Create a portfolio by shorting (short sale) stocks that had the highest returns over the previous period (short winners) and use the cash to buy stocks that had the lowest returns over the previous period (long losers)</a:t>
            </a:r>
          </a:p>
          <a:p>
            <a:pPr algn="just"/>
            <a:endParaRPr lang="en-GB" sz="2600" dirty="0"/>
          </a:p>
          <a:p>
            <a:pPr algn="just"/>
            <a:r>
              <a:rPr lang="en-GB" sz="2600" b="1" dirty="0"/>
              <a:t>ZERO – INVESTMENT STRATEGY</a:t>
            </a:r>
          </a:p>
          <a:p>
            <a:pPr algn="just"/>
            <a:endParaRPr lang="en-GB" sz="2200" dirty="0"/>
          </a:p>
          <a:p>
            <a:endParaRPr lang="en-GB" dirty="0"/>
          </a:p>
        </p:txBody>
      </p:sp>
    </p:spTree>
    <p:extLst>
      <p:ext uri="{BB962C8B-B14F-4D97-AF65-F5344CB8AC3E}">
        <p14:creationId xmlns:p14="http://schemas.microsoft.com/office/powerpoint/2010/main" val="25093147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id="{8C9DC9EA-2F53-4A6C-8036-FB1BB9D903C4}"/>
              </a:ext>
            </a:extLst>
          </p:cNvPr>
          <p:cNvPicPr>
            <a:picLocks noGrp="1" noChangeAspect="1"/>
          </p:cNvPicPr>
          <p:nvPr>
            <p:ph idx="1"/>
          </p:nvPr>
        </p:nvPicPr>
        <p:blipFill>
          <a:blip r:embed="rId2"/>
          <a:stretch>
            <a:fillRect/>
          </a:stretch>
        </p:blipFill>
        <p:spPr>
          <a:xfrm>
            <a:off x="1802167" y="1633491"/>
            <a:ext cx="8815526" cy="4572000"/>
          </a:xfrm>
          <a:prstGeom prst="rect">
            <a:avLst/>
          </a:prstGeom>
        </p:spPr>
      </p:pic>
      <p:sp>
        <p:nvSpPr>
          <p:cNvPr id="5" name="Τίτλος 1">
            <a:extLst>
              <a:ext uri="{FF2B5EF4-FFF2-40B4-BE49-F238E27FC236}">
                <a16:creationId xmlns:a16="http://schemas.microsoft.com/office/drawing/2014/main" id="{45416EE0-4BC8-48C5-BA76-865347ECC082}"/>
              </a:ext>
            </a:extLst>
          </p:cNvPr>
          <p:cNvSpPr>
            <a:spLocks noGrp="1"/>
          </p:cNvSpPr>
          <p:nvPr>
            <p:ph type="title"/>
          </p:nvPr>
        </p:nvSpPr>
        <p:spPr>
          <a:xfrm>
            <a:off x="838200" y="365125"/>
            <a:ext cx="10515600" cy="1144079"/>
          </a:xfrm>
        </p:spPr>
        <p:txBody>
          <a:bodyPr>
            <a:normAutofit/>
          </a:bodyPr>
          <a:lstStyle/>
          <a:p>
            <a:r>
              <a:rPr lang="en-US" sz="3600" b="1" dirty="0"/>
              <a:t>Antoniou et al (2006), Greek evidence, AFE</a:t>
            </a:r>
            <a:endParaRPr lang="el-GR" sz="3600" b="1" dirty="0"/>
          </a:p>
        </p:txBody>
      </p:sp>
    </p:spTree>
    <p:extLst>
      <p:ext uri="{BB962C8B-B14F-4D97-AF65-F5344CB8AC3E}">
        <p14:creationId xmlns:p14="http://schemas.microsoft.com/office/powerpoint/2010/main" val="36998755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578" name="Rectangle 2">
            <a:extLst>
              <a:ext uri="{FF2B5EF4-FFF2-40B4-BE49-F238E27FC236}">
                <a16:creationId xmlns:a16="http://schemas.microsoft.com/office/drawing/2014/main" id="{4C03F4DD-FBD1-443A-8E2A-6468ED5E15C6}"/>
              </a:ext>
            </a:extLst>
          </p:cNvPr>
          <p:cNvSpPr>
            <a:spLocks noGrp="1" noRot="1" noChangeArrowheads="1"/>
          </p:cNvSpPr>
          <p:nvPr>
            <p:ph type="title"/>
          </p:nvPr>
        </p:nvSpPr>
        <p:spPr>
          <a:xfrm>
            <a:off x="838200" y="365125"/>
            <a:ext cx="10515600" cy="607998"/>
          </a:xfrm>
        </p:spPr>
        <p:txBody>
          <a:bodyPr>
            <a:normAutofit fontScale="90000"/>
          </a:bodyPr>
          <a:lstStyle/>
          <a:p>
            <a:r>
              <a:rPr lang="en-US" altLang="en-US" sz="4000" dirty="0">
                <a:latin typeface="Arial Unicode MS" pitchFamily="34" charset="-128"/>
              </a:rPr>
              <a:t>Momentum strategies </a:t>
            </a:r>
            <a:endParaRPr lang="el-GR" altLang="en-US" sz="4000" dirty="0">
              <a:latin typeface="Arial Unicode MS" pitchFamily="34" charset="-128"/>
            </a:endParaRPr>
          </a:p>
        </p:txBody>
      </p:sp>
      <p:sp>
        <p:nvSpPr>
          <p:cNvPr id="920579" name="Rectangle 3">
            <a:extLst>
              <a:ext uri="{FF2B5EF4-FFF2-40B4-BE49-F238E27FC236}">
                <a16:creationId xmlns:a16="http://schemas.microsoft.com/office/drawing/2014/main" id="{C851D805-8DE5-410E-AA54-305D98F0CF33}"/>
              </a:ext>
            </a:extLst>
          </p:cNvPr>
          <p:cNvSpPr>
            <a:spLocks noGrp="1" noChangeArrowheads="1"/>
          </p:cNvSpPr>
          <p:nvPr>
            <p:ph type="body" idx="1"/>
          </p:nvPr>
        </p:nvSpPr>
        <p:spPr>
          <a:xfrm>
            <a:off x="838200" y="1600200"/>
            <a:ext cx="10881220" cy="4781550"/>
          </a:xfrm>
        </p:spPr>
        <p:txBody>
          <a:bodyPr/>
          <a:lstStyle/>
          <a:p>
            <a:pPr algn="just">
              <a:lnSpc>
                <a:spcPct val="80000"/>
              </a:lnSpc>
            </a:pPr>
            <a:r>
              <a:rPr lang="en-US" altLang="en-US" sz="2200" dirty="0"/>
              <a:t>For </a:t>
            </a:r>
            <a:r>
              <a:rPr lang="en-US" altLang="en-US" sz="2200" b="1" dirty="0"/>
              <a:t>medium term periods</a:t>
            </a:r>
            <a:r>
              <a:rPr lang="en-US" altLang="en-US" sz="2200" dirty="0"/>
              <a:t> other studies find that extreme prior winners tend to outperform extreme prior losers</a:t>
            </a:r>
          </a:p>
          <a:p>
            <a:pPr algn="just">
              <a:lnSpc>
                <a:spcPct val="80000"/>
              </a:lnSpc>
            </a:pPr>
            <a:endParaRPr lang="en-US" altLang="en-US" sz="2200" dirty="0"/>
          </a:p>
          <a:p>
            <a:pPr algn="just">
              <a:lnSpc>
                <a:spcPct val="80000"/>
              </a:lnSpc>
            </a:pPr>
            <a:r>
              <a:rPr lang="en-US" altLang="en-US" sz="2200" dirty="0"/>
              <a:t>Create a portfolio by shorting (short sale) stocks that had the lowest returns over the previous period (short losers)</a:t>
            </a:r>
          </a:p>
          <a:p>
            <a:pPr algn="just">
              <a:lnSpc>
                <a:spcPct val="80000"/>
              </a:lnSpc>
            </a:pPr>
            <a:endParaRPr lang="en-US" altLang="en-US" sz="2200" dirty="0"/>
          </a:p>
          <a:p>
            <a:pPr algn="just">
              <a:lnSpc>
                <a:spcPct val="80000"/>
              </a:lnSpc>
            </a:pPr>
            <a:r>
              <a:rPr lang="en-US" altLang="en-US" sz="2200" dirty="0"/>
              <a:t>Use the cash to buy stocks that had the highest returns over the previous period (long winners)</a:t>
            </a:r>
          </a:p>
          <a:p>
            <a:pPr algn="just">
              <a:lnSpc>
                <a:spcPct val="80000"/>
              </a:lnSpc>
            </a:pPr>
            <a:endParaRPr lang="en-US" altLang="en-US" sz="2200" dirty="0"/>
          </a:p>
          <a:p>
            <a:pPr algn="just">
              <a:lnSpc>
                <a:spcPct val="80000"/>
              </a:lnSpc>
            </a:pPr>
            <a:r>
              <a:rPr lang="en-US" altLang="en-US" sz="2200" b="1" dirty="0"/>
              <a:t>ZERO – INVESTMENT STRATEGY</a:t>
            </a:r>
          </a:p>
          <a:p>
            <a:pPr algn="just">
              <a:lnSpc>
                <a:spcPct val="80000"/>
              </a:lnSpc>
            </a:pPr>
            <a:endParaRPr lang="en-US" altLang="en-US" sz="2200" dirty="0"/>
          </a:p>
          <a:p>
            <a:pPr algn="just">
              <a:lnSpc>
                <a:spcPct val="80000"/>
              </a:lnSpc>
            </a:pPr>
            <a:r>
              <a:rPr lang="en-US" altLang="en-US" sz="2200" b="1" dirty="0"/>
              <a:t>The opposite of a contrarian strategy </a:t>
            </a:r>
          </a:p>
          <a:p>
            <a:pPr>
              <a:lnSpc>
                <a:spcPct val="80000"/>
              </a:lnSpc>
            </a:pPr>
            <a:endParaRPr lang="el-GR" altLang="en-US" sz="2400" dirty="0"/>
          </a:p>
        </p:txBody>
      </p:sp>
    </p:spTree>
    <p:extLst>
      <p:ext uri="{BB962C8B-B14F-4D97-AF65-F5344CB8AC3E}">
        <p14:creationId xmlns:p14="http://schemas.microsoft.com/office/powerpoint/2010/main" val="959386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437DCE-5188-43BE-916A-8E3E56CA2741}"/>
              </a:ext>
            </a:extLst>
          </p:cNvPr>
          <p:cNvSpPr>
            <a:spLocks noGrp="1"/>
          </p:cNvSpPr>
          <p:nvPr>
            <p:ph type="title"/>
          </p:nvPr>
        </p:nvSpPr>
        <p:spPr>
          <a:xfrm>
            <a:off x="838200" y="365126"/>
            <a:ext cx="10515600" cy="574442"/>
          </a:xfrm>
        </p:spPr>
        <p:txBody>
          <a:bodyPr>
            <a:normAutofit fontScale="90000"/>
          </a:bodyPr>
          <a:lstStyle/>
          <a:p>
            <a:r>
              <a:rPr lang="en-GB" sz="4000" b="1" dirty="0"/>
              <a:t>IMPLICATIONS</a:t>
            </a:r>
          </a:p>
        </p:txBody>
      </p:sp>
      <p:sp>
        <p:nvSpPr>
          <p:cNvPr id="3" name="Θέση περιεχομένου 2">
            <a:extLst>
              <a:ext uri="{FF2B5EF4-FFF2-40B4-BE49-F238E27FC236}">
                <a16:creationId xmlns:a16="http://schemas.microsoft.com/office/drawing/2014/main" id="{A8FC7B57-6B32-4CFE-B100-00CB9C8BACB0}"/>
              </a:ext>
            </a:extLst>
          </p:cNvPr>
          <p:cNvSpPr>
            <a:spLocks noGrp="1"/>
          </p:cNvSpPr>
          <p:nvPr>
            <p:ph idx="1"/>
          </p:nvPr>
        </p:nvSpPr>
        <p:spPr>
          <a:xfrm>
            <a:off x="838200" y="1216404"/>
            <a:ext cx="10515600" cy="4960559"/>
          </a:xfrm>
        </p:spPr>
        <p:txBody>
          <a:bodyPr>
            <a:normAutofit fontScale="77500" lnSpcReduction="20000"/>
          </a:bodyPr>
          <a:lstStyle/>
          <a:p>
            <a:pPr algn="just"/>
            <a:r>
              <a:rPr lang="en-GB" b="1" dirty="0"/>
              <a:t>Efficient Markets and Technical Analysis</a:t>
            </a:r>
          </a:p>
          <a:p>
            <a:pPr algn="just"/>
            <a:endParaRPr lang="en-GB" dirty="0"/>
          </a:p>
          <a:p>
            <a:pPr algn="just"/>
            <a:r>
              <a:rPr lang="en-GB" dirty="0"/>
              <a:t>The assumptions of technical analysis </a:t>
            </a:r>
            <a:r>
              <a:rPr lang="en-GB" b="1" dirty="0"/>
              <a:t>directly oppose the notion of efficient markets</a:t>
            </a:r>
            <a:r>
              <a:rPr lang="en-GB" dirty="0"/>
              <a:t>; a basic premise of technical analysis is that stock prices </a:t>
            </a:r>
            <a:r>
              <a:rPr lang="en-GB" b="1" dirty="0"/>
              <a:t>move in trends that persist</a:t>
            </a:r>
            <a:r>
              <a:rPr lang="en-GB" dirty="0"/>
              <a:t>.</a:t>
            </a:r>
          </a:p>
          <a:p>
            <a:pPr algn="just"/>
            <a:endParaRPr lang="en-GB" dirty="0"/>
          </a:p>
          <a:p>
            <a:pPr algn="just"/>
            <a:r>
              <a:rPr lang="en-GB" dirty="0"/>
              <a:t>Technicians believe that when new information comes to the market, it is not immediately available to everyone but is typically disseminated from the informed professional to the aggressive investing public and then to the great bulk of investors. </a:t>
            </a:r>
          </a:p>
          <a:p>
            <a:pPr algn="just"/>
            <a:endParaRPr lang="en-GB" dirty="0"/>
          </a:p>
          <a:p>
            <a:pPr algn="just"/>
            <a:r>
              <a:rPr lang="en-GB" dirty="0"/>
              <a:t>Also, technicians contend that investors do not analyse information and act immediately. </a:t>
            </a:r>
            <a:r>
              <a:rPr lang="en-GB" b="1" dirty="0"/>
              <a:t>This process takes time</a:t>
            </a:r>
            <a:r>
              <a:rPr lang="en-GB" dirty="0"/>
              <a:t>. Therefore, they hypothesize that stock prices move to a new equilibrium after the release of new information in a </a:t>
            </a:r>
            <a:r>
              <a:rPr lang="en-GB" b="1" dirty="0"/>
              <a:t>gradual manner, which causes trends</a:t>
            </a:r>
            <a:r>
              <a:rPr lang="en-GB" dirty="0"/>
              <a:t> in stock price movements that persist.</a:t>
            </a:r>
          </a:p>
          <a:p>
            <a:pPr algn="just"/>
            <a:endParaRPr lang="en-GB" dirty="0"/>
          </a:p>
          <a:p>
            <a:pPr algn="just"/>
            <a:r>
              <a:rPr lang="en-GB" dirty="0"/>
              <a:t>Therefore, a purchase or sale using a technical trading rule should not generate abnormal returns after taking account of risk and transaction costs. </a:t>
            </a:r>
          </a:p>
        </p:txBody>
      </p:sp>
    </p:spTree>
    <p:extLst>
      <p:ext uri="{BB962C8B-B14F-4D97-AF65-F5344CB8AC3E}">
        <p14:creationId xmlns:p14="http://schemas.microsoft.com/office/powerpoint/2010/main" val="12781972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52E1E2-4F22-4358-837D-F0A593A59F3E}"/>
              </a:ext>
            </a:extLst>
          </p:cNvPr>
          <p:cNvSpPr>
            <a:spLocks noGrp="1"/>
          </p:cNvSpPr>
          <p:nvPr>
            <p:ph idx="1"/>
          </p:nvPr>
        </p:nvSpPr>
        <p:spPr>
          <a:xfrm>
            <a:off x="838200" y="1090569"/>
            <a:ext cx="10515600" cy="5086394"/>
          </a:xfrm>
        </p:spPr>
        <p:txBody>
          <a:bodyPr>
            <a:normAutofit fontScale="77500" lnSpcReduction="20000"/>
          </a:bodyPr>
          <a:lstStyle/>
          <a:p>
            <a:pPr algn="just"/>
            <a:r>
              <a:rPr lang="en-GB" b="1" dirty="0"/>
              <a:t>Efficient Markets and Fundamental Analysis</a:t>
            </a:r>
          </a:p>
          <a:p>
            <a:pPr algn="just"/>
            <a:endParaRPr lang="en-GB" dirty="0"/>
          </a:p>
          <a:p>
            <a:pPr algn="just"/>
            <a:r>
              <a:rPr lang="en-GB" dirty="0"/>
              <a:t>Fundamental analysts believe that, at any time, there is a basic </a:t>
            </a:r>
            <a:r>
              <a:rPr lang="en-GB" b="1" dirty="0"/>
              <a:t>intrinsic value </a:t>
            </a:r>
            <a:r>
              <a:rPr lang="en-GB" dirty="0"/>
              <a:t>for the aggregate stock market, various industries, or individual securities and that these values depend on underlying economic factors (fundamentals). i.e. </a:t>
            </a:r>
            <a:r>
              <a:rPr lang="en-GB" b="1" dirty="0"/>
              <a:t>publicly available info</a:t>
            </a:r>
            <a:r>
              <a:rPr lang="en-GB" dirty="0"/>
              <a:t>. </a:t>
            </a:r>
          </a:p>
          <a:p>
            <a:pPr algn="just"/>
            <a:endParaRPr lang="en-GB" dirty="0"/>
          </a:p>
          <a:p>
            <a:pPr algn="just"/>
            <a:r>
              <a:rPr lang="en-GB" dirty="0"/>
              <a:t>Therefore, investors should determine the intrinsic value of an investment asset at a point in time by examining the variables that determine value such as future earnings or cash flows, interest rates, and risk variables. </a:t>
            </a:r>
            <a:r>
              <a:rPr lang="en-GB" b="1" dirty="0"/>
              <a:t>If the prevailing market price differs from the estimated intrinsic value</a:t>
            </a:r>
            <a:r>
              <a:rPr lang="en-GB" dirty="0"/>
              <a:t> by enough to cover transaction costs, you should take appropriate action: You buy if the market price is substantially below intrinsic value and do not buy, or you sell, if the market price is above the intrinsic value. </a:t>
            </a:r>
          </a:p>
          <a:p>
            <a:pPr algn="just"/>
            <a:endParaRPr lang="en-GB" dirty="0"/>
          </a:p>
          <a:p>
            <a:pPr algn="just"/>
            <a:r>
              <a:rPr lang="en-GB" dirty="0"/>
              <a:t>Investors who are engaged in fundamental analysis believe that, occasionally, market price and intrinsic value differ but eventually investors recognize the discrepancy and correct it. </a:t>
            </a:r>
          </a:p>
          <a:p>
            <a:endParaRPr lang="en-GB" dirty="0"/>
          </a:p>
        </p:txBody>
      </p:sp>
      <p:sp>
        <p:nvSpPr>
          <p:cNvPr id="4" name="Τίτλος 1">
            <a:extLst>
              <a:ext uri="{FF2B5EF4-FFF2-40B4-BE49-F238E27FC236}">
                <a16:creationId xmlns:a16="http://schemas.microsoft.com/office/drawing/2014/main" id="{79882EB6-B203-4CAD-B6F0-5E2D5BAAA1A0}"/>
              </a:ext>
            </a:extLst>
          </p:cNvPr>
          <p:cNvSpPr>
            <a:spLocks noGrp="1"/>
          </p:cNvSpPr>
          <p:nvPr>
            <p:ph type="title"/>
          </p:nvPr>
        </p:nvSpPr>
        <p:spPr>
          <a:xfrm>
            <a:off x="838200" y="365126"/>
            <a:ext cx="10515600" cy="574442"/>
          </a:xfrm>
        </p:spPr>
        <p:txBody>
          <a:bodyPr>
            <a:normAutofit fontScale="90000"/>
          </a:bodyPr>
          <a:lstStyle/>
          <a:p>
            <a:r>
              <a:rPr lang="en-GB" sz="4000" b="1" dirty="0"/>
              <a:t>IMPLICATIONS</a:t>
            </a:r>
          </a:p>
        </p:txBody>
      </p:sp>
    </p:spTree>
    <p:extLst>
      <p:ext uri="{BB962C8B-B14F-4D97-AF65-F5344CB8AC3E}">
        <p14:creationId xmlns:p14="http://schemas.microsoft.com/office/powerpoint/2010/main" val="61677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5602" name="Rectangle 2">
            <a:extLst>
              <a:ext uri="{FF2B5EF4-FFF2-40B4-BE49-F238E27FC236}">
                <a16:creationId xmlns:a16="http://schemas.microsoft.com/office/drawing/2014/main" id="{03E57C6F-51F9-4435-B36E-A4F1B779A180}"/>
              </a:ext>
            </a:extLst>
          </p:cNvPr>
          <p:cNvSpPr>
            <a:spLocks noGrp="1" noRot="1" noChangeArrowheads="1"/>
          </p:cNvSpPr>
          <p:nvPr>
            <p:ph type="title"/>
          </p:nvPr>
        </p:nvSpPr>
        <p:spPr>
          <a:xfrm>
            <a:off x="838200" y="365125"/>
            <a:ext cx="10515600" cy="767389"/>
          </a:xfrm>
        </p:spPr>
        <p:txBody>
          <a:bodyPr>
            <a:normAutofit/>
          </a:bodyPr>
          <a:lstStyle/>
          <a:p>
            <a:r>
              <a:rPr lang="en-US" altLang="en-US" sz="4000" b="1" dirty="0"/>
              <a:t>EMH: three forms</a:t>
            </a:r>
            <a:endParaRPr lang="el-GR" altLang="en-US" sz="4000" b="1" dirty="0"/>
          </a:p>
        </p:txBody>
      </p:sp>
      <p:sp>
        <p:nvSpPr>
          <p:cNvPr id="1305603" name="Rectangle 3">
            <a:extLst>
              <a:ext uri="{FF2B5EF4-FFF2-40B4-BE49-F238E27FC236}">
                <a16:creationId xmlns:a16="http://schemas.microsoft.com/office/drawing/2014/main" id="{075657AF-3D54-422D-BC7C-0D66257A3ABA}"/>
              </a:ext>
            </a:extLst>
          </p:cNvPr>
          <p:cNvSpPr>
            <a:spLocks noGrp="1" noChangeArrowheads="1"/>
          </p:cNvSpPr>
          <p:nvPr>
            <p:ph type="body" idx="1"/>
          </p:nvPr>
        </p:nvSpPr>
        <p:spPr>
          <a:xfrm>
            <a:off x="838200" y="1484851"/>
            <a:ext cx="10515600" cy="4692112"/>
          </a:xfrm>
        </p:spPr>
        <p:txBody>
          <a:bodyPr>
            <a:normAutofit/>
          </a:bodyPr>
          <a:lstStyle/>
          <a:p>
            <a:pPr algn="just">
              <a:lnSpc>
                <a:spcPct val="90000"/>
              </a:lnSpc>
            </a:pPr>
            <a:r>
              <a:rPr lang="el-GR" altLang="en-US" sz="2200" dirty="0"/>
              <a:t>In </a:t>
            </a:r>
            <a:r>
              <a:rPr lang="el-GR" altLang="en-US" sz="2200" b="1" dirty="0" err="1"/>
              <a:t>weak-form</a:t>
            </a:r>
            <a:r>
              <a:rPr lang="el-GR" altLang="en-US" sz="2200" b="1" dirty="0"/>
              <a:t> </a:t>
            </a:r>
            <a:r>
              <a:rPr lang="el-GR" altLang="en-US" sz="2200" b="1" dirty="0" err="1"/>
              <a:t>efficiency</a:t>
            </a:r>
            <a:r>
              <a:rPr lang="el-GR" altLang="en-US" sz="2200" dirty="0"/>
              <a:t>, </a:t>
            </a:r>
            <a:r>
              <a:rPr lang="en-US" altLang="en-US" sz="2200" dirty="0"/>
              <a:t>current prices reflect all historical information and </a:t>
            </a:r>
            <a:r>
              <a:rPr lang="el-GR" altLang="en-US" sz="2200" dirty="0" err="1"/>
              <a:t>future</a:t>
            </a:r>
            <a:r>
              <a:rPr lang="el-GR" altLang="en-US" sz="2200" dirty="0"/>
              <a:t> </a:t>
            </a:r>
            <a:r>
              <a:rPr lang="el-GR" altLang="en-US" sz="2200" dirty="0" err="1"/>
              <a:t>prices</a:t>
            </a:r>
            <a:r>
              <a:rPr lang="el-GR" altLang="en-US" sz="2200" dirty="0"/>
              <a:t> </a:t>
            </a:r>
            <a:r>
              <a:rPr lang="el-GR" altLang="en-US" sz="2200" dirty="0" err="1"/>
              <a:t>cannot</a:t>
            </a:r>
            <a:r>
              <a:rPr lang="el-GR" altLang="en-US" sz="2200" dirty="0"/>
              <a:t> </a:t>
            </a:r>
            <a:r>
              <a:rPr lang="el-GR" altLang="en-US" sz="2200" dirty="0" err="1"/>
              <a:t>be</a:t>
            </a:r>
            <a:r>
              <a:rPr lang="el-GR" altLang="en-US" sz="2200" dirty="0"/>
              <a:t> </a:t>
            </a:r>
            <a:r>
              <a:rPr lang="el-GR" altLang="en-US" sz="2200" dirty="0" err="1"/>
              <a:t>predicted</a:t>
            </a:r>
            <a:r>
              <a:rPr lang="el-GR" altLang="en-US" sz="2200" dirty="0"/>
              <a:t> </a:t>
            </a:r>
            <a:r>
              <a:rPr lang="el-GR" altLang="en-US" sz="2200" dirty="0" err="1"/>
              <a:t>by</a:t>
            </a:r>
            <a:r>
              <a:rPr lang="el-GR" altLang="en-US" sz="2200" dirty="0"/>
              <a:t> </a:t>
            </a:r>
            <a:r>
              <a:rPr lang="el-GR" altLang="en-US" sz="2200" dirty="0" err="1"/>
              <a:t>analyzing</a:t>
            </a:r>
            <a:r>
              <a:rPr lang="el-GR" altLang="en-US" sz="2200" dirty="0"/>
              <a:t> </a:t>
            </a:r>
            <a:r>
              <a:rPr lang="el-GR" altLang="en-US" sz="2200" dirty="0" err="1"/>
              <a:t>prices</a:t>
            </a:r>
            <a:r>
              <a:rPr lang="el-GR" altLang="en-US" sz="2200" dirty="0"/>
              <a:t> </a:t>
            </a:r>
            <a:r>
              <a:rPr lang="el-GR" altLang="en-US" sz="2200" dirty="0" err="1"/>
              <a:t>from</a:t>
            </a:r>
            <a:r>
              <a:rPr lang="el-GR" altLang="en-US" sz="2200" dirty="0"/>
              <a:t> the </a:t>
            </a:r>
            <a:r>
              <a:rPr lang="el-GR" altLang="en-US" sz="2200" dirty="0" err="1"/>
              <a:t>past</a:t>
            </a:r>
            <a:r>
              <a:rPr lang="el-GR" altLang="en-US" sz="2200" dirty="0"/>
              <a:t>. </a:t>
            </a:r>
            <a:endParaRPr lang="en-US" altLang="en-US" sz="2200" dirty="0"/>
          </a:p>
          <a:p>
            <a:pPr algn="just">
              <a:lnSpc>
                <a:spcPct val="90000"/>
              </a:lnSpc>
            </a:pPr>
            <a:endParaRPr lang="en-US" altLang="en-US" sz="2200" dirty="0"/>
          </a:p>
          <a:p>
            <a:pPr algn="just">
              <a:lnSpc>
                <a:spcPct val="90000"/>
              </a:lnSpc>
            </a:pPr>
            <a:r>
              <a:rPr lang="el-GR" altLang="en-US" sz="2200" dirty="0"/>
              <a:t>In </a:t>
            </a:r>
            <a:r>
              <a:rPr lang="el-GR" altLang="en-US" sz="2200" b="1" dirty="0" err="1"/>
              <a:t>semi-strong-form</a:t>
            </a:r>
            <a:r>
              <a:rPr lang="el-GR" altLang="en-US" sz="2200" b="1" dirty="0"/>
              <a:t> </a:t>
            </a:r>
            <a:r>
              <a:rPr lang="el-GR" altLang="en-US" sz="2200" b="1" dirty="0" err="1"/>
              <a:t>efficiency</a:t>
            </a:r>
            <a:r>
              <a:rPr lang="el-GR" altLang="en-US" sz="2200" dirty="0"/>
              <a:t>, </a:t>
            </a:r>
            <a:r>
              <a:rPr lang="el-GR" altLang="en-US" sz="2200" dirty="0" err="1"/>
              <a:t>share</a:t>
            </a:r>
            <a:r>
              <a:rPr lang="el-GR" altLang="en-US" sz="2200" dirty="0"/>
              <a:t> </a:t>
            </a:r>
            <a:r>
              <a:rPr lang="el-GR" altLang="en-US" sz="2200" dirty="0" err="1"/>
              <a:t>prices</a:t>
            </a:r>
            <a:r>
              <a:rPr lang="el-GR" altLang="en-US" sz="2200" dirty="0"/>
              <a:t> </a:t>
            </a:r>
            <a:r>
              <a:rPr lang="el-GR" altLang="en-US" sz="2200" dirty="0" err="1"/>
              <a:t>adjust</a:t>
            </a:r>
            <a:r>
              <a:rPr lang="el-GR" altLang="en-US" sz="2200" dirty="0"/>
              <a:t> </a:t>
            </a:r>
            <a:r>
              <a:rPr lang="el-GR" altLang="en-US" sz="2200" dirty="0" err="1"/>
              <a:t>to</a:t>
            </a:r>
            <a:r>
              <a:rPr lang="el-GR" altLang="en-US" sz="2200" dirty="0"/>
              <a:t> </a:t>
            </a:r>
            <a:r>
              <a:rPr lang="el-GR" altLang="en-US" sz="2200" dirty="0" err="1"/>
              <a:t>publicly</a:t>
            </a:r>
            <a:r>
              <a:rPr lang="el-GR" altLang="en-US" sz="2200" dirty="0"/>
              <a:t> </a:t>
            </a:r>
            <a:r>
              <a:rPr lang="el-GR" altLang="en-US" sz="2200" dirty="0" err="1"/>
              <a:t>available</a:t>
            </a:r>
            <a:r>
              <a:rPr lang="el-GR" altLang="en-US" sz="2200" dirty="0"/>
              <a:t> </a:t>
            </a:r>
            <a:r>
              <a:rPr lang="el-GR" altLang="en-US" sz="2200" dirty="0" err="1"/>
              <a:t>new</a:t>
            </a:r>
            <a:r>
              <a:rPr lang="el-GR" altLang="en-US" sz="2200" dirty="0"/>
              <a:t> </a:t>
            </a:r>
            <a:r>
              <a:rPr lang="el-GR" altLang="en-US" sz="2200" dirty="0" err="1"/>
              <a:t>information</a:t>
            </a:r>
            <a:r>
              <a:rPr lang="el-GR" altLang="en-US" sz="2200" dirty="0"/>
              <a:t> </a:t>
            </a:r>
            <a:r>
              <a:rPr lang="en-US" altLang="en-US" sz="2200" dirty="0"/>
              <a:t>(earnings announcements, merger and acquisition announcements, </a:t>
            </a:r>
            <a:r>
              <a:rPr lang="en-US" altLang="en-US" sz="2200" dirty="0" err="1"/>
              <a:t>etc</a:t>
            </a:r>
            <a:r>
              <a:rPr lang="en-US" altLang="en-US" sz="2200" dirty="0"/>
              <a:t>) </a:t>
            </a:r>
            <a:r>
              <a:rPr lang="el-GR" altLang="en-US" sz="2200" dirty="0" err="1"/>
              <a:t>very</a:t>
            </a:r>
            <a:r>
              <a:rPr lang="el-GR" altLang="en-US" sz="2200" dirty="0"/>
              <a:t> </a:t>
            </a:r>
            <a:r>
              <a:rPr lang="el-GR" altLang="en-US" sz="2200" dirty="0" err="1"/>
              <a:t>rapidly</a:t>
            </a:r>
            <a:r>
              <a:rPr lang="el-GR" altLang="en-US" sz="2200" dirty="0"/>
              <a:t> and in </a:t>
            </a:r>
            <a:r>
              <a:rPr lang="el-GR" altLang="en-US" sz="2200" dirty="0" err="1"/>
              <a:t>an</a:t>
            </a:r>
            <a:r>
              <a:rPr lang="el-GR" altLang="en-US" sz="2200" dirty="0"/>
              <a:t> </a:t>
            </a:r>
            <a:r>
              <a:rPr lang="el-GR" altLang="en-US" sz="2200" dirty="0" err="1"/>
              <a:t>unbiased</a:t>
            </a:r>
            <a:r>
              <a:rPr lang="el-GR" altLang="en-US" sz="2200" dirty="0"/>
              <a:t> </a:t>
            </a:r>
            <a:r>
              <a:rPr lang="el-GR" altLang="en-US" sz="2200" dirty="0" err="1"/>
              <a:t>fashion</a:t>
            </a:r>
            <a:r>
              <a:rPr lang="el-GR" altLang="en-US" sz="2200" dirty="0"/>
              <a:t>, </a:t>
            </a:r>
            <a:r>
              <a:rPr lang="el-GR" altLang="en-US" sz="2200" dirty="0" err="1"/>
              <a:t>such</a:t>
            </a:r>
            <a:r>
              <a:rPr lang="el-GR" altLang="en-US" sz="2200" dirty="0"/>
              <a:t> t</a:t>
            </a:r>
            <a:r>
              <a:rPr lang="en-US" altLang="en-US" sz="2200" dirty="0"/>
              <a:t>m</a:t>
            </a:r>
            <a:r>
              <a:rPr lang="el-GR" altLang="en-US" sz="2200" dirty="0" err="1"/>
              <a:t>hat</a:t>
            </a:r>
            <a:r>
              <a:rPr lang="el-GR" altLang="en-US" sz="2200" dirty="0"/>
              <a:t> </a:t>
            </a:r>
            <a:r>
              <a:rPr lang="el-GR" altLang="en-US" sz="2200" dirty="0" err="1"/>
              <a:t>no</a:t>
            </a:r>
            <a:r>
              <a:rPr lang="el-GR" altLang="en-US" sz="2200" dirty="0"/>
              <a:t> </a:t>
            </a:r>
            <a:r>
              <a:rPr lang="el-GR" altLang="en-US" sz="2200" dirty="0" err="1"/>
              <a:t>excess</a:t>
            </a:r>
            <a:r>
              <a:rPr lang="el-GR" altLang="en-US" sz="2200" dirty="0"/>
              <a:t> </a:t>
            </a:r>
            <a:r>
              <a:rPr lang="el-GR" altLang="en-US" sz="2200" dirty="0" err="1"/>
              <a:t>returns</a:t>
            </a:r>
            <a:r>
              <a:rPr lang="el-GR" altLang="en-US" sz="2200" dirty="0"/>
              <a:t> </a:t>
            </a:r>
            <a:r>
              <a:rPr lang="el-GR" altLang="en-US" sz="2200" dirty="0" err="1"/>
              <a:t>can</a:t>
            </a:r>
            <a:r>
              <a:rPr lang="el-GR" altLang="en-US" sz="2200" dirty="0"/>
              <a:t> </a:t>
            </a:r>
            <a:r>
              <a:rPr lang="el-GR" altLang="en-US" sz="2200" dirty="0" err="1"/>
              <a:t>be</a:t>
            </a:r>
            <a:r>
              <a:rPr lang="el-GR" altLang="en-US" sz="2200" dirty="0"/>
              <a:t> </a:t>
            </a:r>
            <a:r>
              <a:rPr lang="el-GR" altLang="en-US" sz="2200" dirty="0" err="1"/>
              <a:t>earned</a:t>
            </a:r>
            <a:r>
              <a:rPr lang="el-GR" altLang="en-US" sz="2200" dirty="0"/>
              <a:t> </a:t>
            </a:r>
            <a:r>
              <a:rPr lang="el-GR" altLang="en-US" sz="2200" dirty="0" err="1"/>
              <a:t>by</a:t>
            </a:r>
            <a:r>
              <a:rPr lang="el-GR" altLang="en-US" sz="2200" dirty="0"/>
              <a:t> </a:t>
            </a:r>
            <a:r>
              <a:rPr lang="el-GR" altLang="en-US" sz="2200" dirty="0" err="1"/>
              <a:t>trading</a:t>
            </a:r>
            <a:r>
              <a:rPr lang="el-GR" altLang="en-US" sz="2200" dirty="0"/>
              <a:t> on </a:t>
            </a:r>
            <a:r>
              <a:rPr lang="el-GR" altLang="en-US" sz="2200" dirty="0" err="1"/>
              <a:t>that</a:t>
            </a:r>
            <a:r>
              <a:rPr lang="el-GR" altLang="en-US" sz="2200" dirty="0"/>
              <a:t> </a:t>
            </a:r>
            <a:r>
              <a:rPr lang="el-GR" altLang="en-US" sz="2200" dirty="0" err="1"/>
              <a:t>information</a:t>
            </a:r>
            <a:r>
              <a:rPr lang="el-GR" altLang="en-US" sz="2200" dirty="0"/>
              <a:t>. </a:t>
            </a:r>
            <a:endParaRPr lang="en-US" altLang="en-US" sz="2200" dirty="0"/>
          </a:p>
          <a:p>
            <a:pPr algn="just">
              <a:lnSpc>
                <a:spcPct val="90000"/>
              </a:lnSpc>
            </a:pPr>
            <a:endParaRPr lang="en-US" altLang="en-US" sz="2200" dirty="0"/>
          </a:p>
          <a:p>
            <a:pPr algn="just">
              <a:lnSpc>
                <a:spcPct val="90000"/>
              </a:lnSpc>
            </a:pPr>
            <a:r>
              <a:rPr lang="el-GR" altLang="en-US" sz="2200" dirty="0"/>
              <a:t>In </a:t>
            </a:r>
            <a:r>
              <a:rPr lang="el-GR" altLang="en-US" sz="2200" b="1" dirty="0" err="1"/>
              <a:t>strong-form</a:t>
            </a:r>
            <a:r>
              <a:rPr lang="el-GR" altLang="en-US" sz="2200" b="1" dirty="0"/>
              <a:t> </a:t>
            </a:r>
            <a:r>
              <a:rPr lang="el-GR" altLang="en-US" sz="2200" b="1" dirty="0" err="1"/>
              <a:t>efficiency</a:t>
            </a:r>
            <a:r>
              <a:rPr lang="el-GR" altLang="en-US" sz="2200" dirty="0"/>
              <a:t>, </a:t>
            </a:r>
            <a:r>
              <a:rPr lang="el-GR" altLang="en-US" sz="2200" dirty="0" err="1"/>
              <a:t>share</a:t>
            </a:r>
            <a:r>
              <a:rPr lang="el-GR" altLang="en-US" sz="2200" dirty="0"/>
              <a:t> </a:t>
            </a:r>
            <a:r>
              <a:rPr lang="el-GR" altLang="en-US" sz="2200" dirty="0" err="1"/>
              <a:t>prices</a:t>
            </a:r>
            <a:r>
              <a:rPr lang="el-GR" altLang="en-US" sz="2200" dirty="0"/>
              <a:t> </a:t>
            </a:r>
            <a:r>
              <a:rPr lang="el-GR" altLang="en-US" sz="2200" dirty="0" err="1"/>
              <a:t>reflect</a:t>
            </a:r>
            <a:r>
              <a:rPr lang="el-GR" altLang="en-US" sz="2200" dirty="0"/>
              <a:t> </a:t>
            </a:r>
            <a:r>
              <a:rPr lang="el-GR" altLang="en-US" sz="2200" dirty="0" err="1"/>
              <a:t>all</a:t>
            </a:r>
            <a:r>
              <a:rPr lang="el-GR" altLang="en-US" sz="2200" dirty="0"/>
              <a:t> </a:t>
            </a:r>
            <a:r>
              <a:rPr lang="el-GR" altLang="en-US" sz="2200" dirty="0" err="1"/>
              <a:t>information</a:t>
            </a:r>
            <a:r>
              <a:rPr lang="el-GR" altLang="en-US" sz="2200" dirty="0"/>
              <a:t>, </a:t>
            </a:r>
            <a:r>
              <a:rPr lang="el-GR" altLang="en-US" sz="2200" dirty="0" err="1"/>
              <a:t>public</a:t>
            </a:r>
            <a:r>
              <a:rPr lang="el-GR" altLang="en-US" sz="2200" dirty="0"/>
              <a:t> and </a:t>
            </a:r>
            <a:r>
              <a:rPr lang="el-GR" altLang="en-US" sz="2200" dirty="0" err="1"/>
              <a:t>private</a:t>
            </a:r>
            <a:r>
              <a:rPr lang="el-GR" altLang="en-US" sz="2200" dirty="0"/>
              <a:t>, and </a:t>
            </a:r>
            <a:r>
              <a:rPr lang="el-GR" altLang="en-US" sz="2200" dirty="0" err="1"/>
              <a:t>no</a:t>
            </a:r>
            <a:r>
              <a:rPr lang="el-GR" altLang="en-US" sz="2200" dirty="0"/>
              <a:t> </a:t>
            </a:r>
            <a:r>
              <a:rPr lang="el-GR" altLang="en-US" sz="2200" dirty="0" err="1"/>
              <a:t>one</a:t>
            </a:r>
            <a:r>
              <a:rPr lang="el-GR" altLang="en-US" sz="2200" dirty="0"/>
              <a:t> </a:t>
            </a:r>
            <a:r>
              <a:rPr lang="el-GR" altLang="en-US" sz="2200" dirty="0" err="1"/>
              <a:t>can</a:t>
            </a:r>
            <a:r>
              <a:rPr lang="el-GR" altLang="en-US" sz="2200" dirty="0"/>
              <a:t> </a:t>
            </a:r>
            <a:r>
              <a:rPr lang="el-GR" altLang="en-US" sz="2200" dirty="0" err="1"/>
              <a:t>earn</a:t>
            </a:r>
            <a:r>
              <a:rPr lang="el-GR" altLang="en-US" sz="2200" dirty="0"/>
              <a:t> </a:t>
            </a:r>
            <a:r>
              <a:rPr lang="el-GR" altLang="en-US" sz="2200" dirty="0" err="1"/>
              <a:t>excess</a:t>
            </a:r>
            <a:r>
              <a:rPr lang="el-GR" altLang="en-US" sz="2200" dirty="0"/>
              <a:t> </a:t>
            </a:r>
            <a:r>
              <a:rPr lang="el-GR" altLang="en-US" sz="2200" dirty="0" err="1"/>
              <a:t>returns</a:t>
            </a:r>
            <a:r>
              <a:rPr lang="el-GR" altLang="en-US" sz="2200" dirty="0"/>
              <a:t>. </a:t>
            </a:r>
            <a:endParaRPr lang="en-US" altLang="en-US" sz="2200" dirty="0"/>
          </a:p>
        </p:txBody>
      </p:sp>
    </p:spTree>
    <p:extLst>
      <p:ext uri="{BB962C8B-B14F-4D97-AF65-F5344CB8AC3E}">
        <p14:creationId xmlns:p14="http://schemas.microsoft.com/office/powerpoint/2010/main" val="14141218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8FAE255-A696-4710-ADAE-C5347EB201B0}"/>
              </a:ext>
            </a:extLst>
          </p:cNvPr>
          <p:cNvSpPr>
            <a:spLocks noGrp="1"/>
          </p:cNvSpPr>
          <p:nvPr>
            <p:ph idx="1"/>
          </p:nvPr>
        </p:nvSpPr>
        <p:spPr>
          <a:xfrm>
            <a:off x="930479" y="2197916"/>
            <a:ext cx="10515600" cy="2645198"/>
          </a:xfrm>
        </p:spPr>
        <p:txBody>
          <a:bodyPr>
            <a:normAutofit/>
          </a:bodyPr>
          <a:lstStyle/>
          <a:p>
            <a:pPr marL="0" indent="0" algn="ctr">
              <a:buNone/>
            </a:pPr>
            <a:r>
              <a:rPr lang="en-GB" sz="4000" b="1" i="1" dirty="0"/>
              <a:t>Thank you for your </a:t>
            </a:r>
            <a:r>
              <a:rPr lang="en-GB" sz="4000" b="1" i="1"/>
              <a:t>Attention !</a:t>
            </a:r>
            <a:endParaRPr lang="en-GB" sz="4000" b="1" i="1" dirty="0"/>
          </a:p>
        </p:txBody>
      </p:sp>
    </p:spTree>
    <p:extLst>
      <p:ext uri="{BB962C8B-B14F-4D97-AF65-F5344CB8AC3E}">
        <p14:creationId xmlns:p14="http://schemas.microsoft.com/office/powerpoint/2010/main" val="1470592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DDD2D4B-C62B-47D1-AA24-31A7F54A94DF}"/>
              </a:ext>
            </a:extLst>
          </p:cNvPr>
          <p:cNvSpPr>
            <a:spLocks noGrp="1" noRot="1" noChangeArrowheads="1"/>
          </p:cNvSpPr>
          <p:nvPr>
            <p:ph type="title"/>
          </p:nvPr>
        </p:nvSpPr>
        <p:spPr>
          <a:xfrm>
            <a:off x="822121" y="274638"/>
            <a:ext cx="9388679" cy="564261"/>
          </a:xfrm>
        </p:spPr>
        <p:txBody>
          <a:bodyPr>
            <a:normAutofit fontScale="90000"/>
          </a:bodyPr>
          <a:lstStyle/>
          <a:p>
            <a:r>
              <a:rPr lang="en-US" altLang="en-US" sz="4000" b="1" dirty="0"/>
              <a:t>Main Assumptions </a:t>
            </a:r>
            <a:r>
              <a:rPr lang="el-GR" altLang="en-US" sz="4000" b="1" dirty="0"/>
              <a:t> </a:t>
            </a:r>
            <a:endParaRPr lang="en-US" altLang="en-US" sz="4000" b="1" dirty="0"/>
          </a:p>
        </p:txBody>
      </p:sp>
      <p:sp>
        <p:nvSpPr>
          <p:cNvPr id="9219" name="Rectangle 3">
            <a:extLst>
              <a:ext uri="{FF2B5EF4-FFF2-40B4-BE49-F238E27FC236}">
                <a16:creationId xmlns:a16="http://schemas.microsoft.com/office/drawing/2014/main" id="{A1FB8AAE-B078-4B1D-B73D-7968F5E53FB0}"/>
              </a:ext>
            </a:extLst>
          </p:cNvPr>
          <p:cNvSpPr>
            <a:spLocks noGrp="1" noChangeArrowheads="1"/>
          </p:cNvSpPr>
          <p:nvPr>
            <p:ph type="body" idx="1"/>
          </p:nvPr>
        </p:nvSpPr>
        <p:spPr>
          <a:xfrm>
            <a:off x="822121" y="1954635"/>
            <a:ext cx="10805020" cy="4171530"/>
          </a:xfrm>
        </p:spPr>
        <p:txBody>
          <a:bodyPr>
            <a:normAutofit/>
          </a:bodyPr>
          <a:lstStyle/>
          <a:p>
            <a:pPr algn="just">
              <a:lnSpc>
                <a:spcPct val="90000"/>
              </a:lnSpc>
            </a:pPr>
            <a:r>
              <a:rPr lang="en-US" altLang="en-US" sz="2200" dirty="0"/>
              <a:t>A large number of </a:t>
            </a:r>
            <a:r>
              <a:rPr lang="en-US" altLang="en-US" sz="2200" b="1" dirty="0"/>
              <a:t>RATIONAL</a:t>
            </a:r>
            <a:r>
              <a:rPr lang="en-US" altLang="en-US" sz="2200" dirty="0"/>
              <a:t> market participants that constantly evaluate and analyze every information in an attempt to </a:t>
            </a:r>
            <a:r>
              <a:rPr lang="en-US" altLang="en-US" sz="2200" b="1" dirty="0"/>
              <a:t>MAXIMIZE EXPECTED UTILITY</a:t>
            </a:r>
            <a:endParaRPr lang="el-GR" altLang="en-US" sz="2200" b="1" dirty="0"/>
          </a:p>
          <a:p>
            <a:pPr algn="just">
              <a:lnSpc>
                <a:spcPct val="90000"/>
              </a:lnSpc>
            </a:pPr>
            <a:endParaRPr lang="en-US" altLang="en-US" sz="2200" dirty="0"/>
          </a:p>
          <a:p>
            <a:pPr algn="just">
              <a:lnSpc>
                <a:spcPct val="90000"/>
              </a:lnSpc>
            </a:pPr>
            <a:r>
              <a:rPr lang="en-US" altLang="en-US" sz="2200" dirty="0"/>
              <a:t>Information: is available </a:t>
            </a:r>
            <a:r>
              <a:rPr lang="en-US" altLang="en-US" sz="2200" b="1" dirty="0"/>
              <a:t>simultaneously to all investors at no cost</a:t>
            </a:r>
          </a:p>
          <a:p>
            <a:pPr algn="just">
              <a:lnSpc>
                <a:spcPct val="90000"/>
              </a:lnSpc>
            </a:pPr>
            <a:endParaRPr lang="en-US" altLang="en-US" sz="2200" dirty="0"/>
          </a:p>
          <a:p>
            <a:pPr algn="just">
              <a:lnSpc>
                <a:spcPct val="90000"/>
              </a:lnSpc>
            </a:pPr>
            <a:r>
              <a:rPr lang="en-US" altLang="en-US" sz="2200" b="1" dirty="0"/>
              <a:t>Rational Investors are not systematically wrong </a:t>
            </a:r>
            <a:r>
              <a:rPr lang="en-US" altLang="en-US" sz="2200" dirty="0"/>
              <a:t>in their predictions. </a:t>
            </a:r>
          </a:p>
          <a:p>
            <a:pPr algn="just">
              <a:lnSpc>
                <a:spcPct val="90000"/>
              </a:lnSpc>
            </a:pPr>
            <a:endParaRPr lang="en-US" altLang="en-US" sz="2200" dirty="0"/>
          </a:p>
          <a:p>
            <a:pPr algn="just">
              <a:lnSpc>
                <a:spcPct val="90000"/>
              </a:lnSpc>
            </a:pPr>
            <a:r>
              <a:rPr lang="en-US" altLang="en-US" sz="2200" dirty="0"/>
              <a:t>Wrong predictions are </a:t>
            </a:r>
            <a:r>
              <a:rPr lang="en-US" altLang="en-US" sz="2200" b="1" dirty="0"/>
              <a:t>random</a:t>
            </a:r>
            <a:r>
              <a:rPr lang="en-US" altLang="en-US" sz="2200" dirty="0"/>
              <a:t> and do not affect equilibrium prices.   </a:t>
            </a:r>
            <a:endParaRPr lang="el-GR" altLang="en-US" sz="2200" dirty="0"/>
          </a:p>
        </p:txBody>
      </p:sp>
    </p:spTree>
    <p:extLst>
      <p:ext uri="{BB962C8B-B14F-4D97-AF65-F5344CB8AC3E}">
        <p14:creationId xmlns:p14="http://schemas.microsoft.com/office/powerpoint/2010/main" val="933434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a:extLst>
              <a:ext uri="{FF2B5EF4-FFF2-40B4-BE49-F238E27FC236}">
                <a16:creationId xmlns:a16="http://schemas.microsoft.com/office/drawing/2014/main" id="{7AAC0962-9ECA-451D-8BA1-BD813B612DDD}"/>
              </a:ext>
            </a:extLst>
          </p:cNvPr>
          <p:cNvSpPr>
            <a:spLocks noGrp="1" noChangeArrowheads="1"/>
          </p:cNvSpPr>
          <p:nvPr>
            <p:ph type="body" idx="1"/>
          </p:nvPr>
        </p:nvSpPr>
        <p:spPr>
          <a:xfrm>
            <a:off x="838200" y="1250303"/>
            <a:ext cx="10515600" cy="4952062"/>
          </a:xfrm>
        </p:spPr>
        <p:txBody>
          <a:bodyPr>
            <a:normAutofit/>
          </a:bodyPr>
          <a:lstStyle/>
          <a:p>
            <a:r>
              <a:rPr lang="en-US" altLang="en-US" sz="2200" dirty="0"/>
              <a:t>What </a:t>
            </a:r>
            <a:r>
              <a:rPr lang="en-US" altLang="en-US" sz="2200" b="1" dirty="0">
                <a:solidFill>
                  <a:srgbClr val="FF0000"/>
                </a:solidFill>
              </a:rPr>
              <a:t>determines the fair price </a:t>
            </a:r>
            <a:r>
              <a:rPr lang="en-US" altLang="en-US" sz="2200" dirty="0"/>
              <a:t>in an efficient market? </a:t>
            </a:r>
          </a:p>
          <a:p>
            <a:pPr>
              <a:lnSpc>
                <a:spcPct val="90000"/>
              </a:lnSpc>
            </a:pPr>
            <a:r>
              <a:rPr lang="en-US" altLang="en-US" sz="2200" dirty="0"/>
              <a:t>The </a:t>
            </a:r>
            <a:r>
              <a:rPr lang="en-US" altLang="en-US" sz="2200" b="1" dirty="0"/>
              <a:t>Present Value of future Cash Flows</a:t>
            </a:r>
          </a:p>
          <a:p>
            <a:pPr>
              <a:lnSpc>
                <a:spcPct val="90000"/>
              </a:lnSpc>
            </a:pPr>
            <a:endParaRPr lang="en-US" altLang="en-US" sz="2200" dirty="0"/>
          </a:p>
          <a:p>
            <a:pPr>
              <a:lnSpc>
                <a:spcPct val="90000"/>
              </a:lnSpc>
            </a:pPr>
            <a:r>
              <a:rPr lang="en-US" altLang="en-US" sz="2200" dirty="0"/>
              <a:t>E.g. the price of a bond: </a:t>
            </a:r>
          </a:p>
          <a:p>
            <a:pPr>
              <a:lnSpc>
                <a:spcPct val="90000"/>
              </a:lnSpc>
            </a:pPr>
            <a:endParaRPr lang="en-US" altLang="en-US" sz="2200" dirty="0"/>
          </a:p>
          <a:p>
            <a:r>
              <a:rPr lang="en-US" altLang="en-US" sz="2400" dirty="0"/>
              <a:t>E.g. Stocks: </a:t>
            </a:r>
          </a:p>
          <a:p>
            <a:r>
              <a:rPr lang="en-US" altLang="en-US" sz="2400" dirty="0"/>
              <a:t>Zero growth:	</a:t>
            </a:r>
            <a:r>
              <a:rPr lang="el-GR" altLang="en-US" sz="2400" dirty="0"/>
              <a:t> 		</a:t>
            </a:r>
            <a:r>
              <a:rPr lang="en-US" altLang="en-US" sz="2400" b="1" dirty="0"/>
              <a:t>P</a:t>
            </a:r>
            <a:r>
              <a:rPr lang="en-US" altLang="en-US" sz="2400" b="1" baseline="-25000" dirty="0"/>
              <a:t>0</a:t>
            </a:r>
            <a:r>
              <a:rPr lang="en-US" altLang="en-US" sz="2400" b="1" dirty="0"/>
              <a:t> = D</a:t>
            </a:r>
            <a:r>
              <a:rPr lang="en-US" altLang="en-US" sz="2400" b="1" baseline="-25000" dirty="0"/>
              <a:t>0</a:t>
            </a:r>
            <a:r>
              <a:rPr lang="en-US" altLang="en-US" sz="2400" b="1" dirty="0"/>
              <a:t> / r</a:t>
            </a:r>
            <a:endParaRPr lang="el-GR" altLang="en-US" sz="2400" b="1" dirty="0"/>
          </a:p>
          <a:p>
            <a:r>
              <a:rPr lang="en-US" altLang="en-US" sz="2400" dirty="0"/>
              <a:t>Constant growth</a:t>
            </a:r>
            <a:r>
              <a:rPr lang="el-GR" altLang="en-US" sz="2400" dirty="0"/>
              <a:t>:		</a:t>
            </a:r>
            <a:r>
              <a:rPr lang="en-US" altLang="en-US" sz="2400" b="1" dirty="0"/>
              <a:t>P</a:t>
            </a:r>
            <a:r>
              <a:rPr lang="en-US" altLang="en-US" sz="2400" b="1" baseline="-25000" dirty="0"/>
              <a:t>0</a:t>
            </a:r>
            <a:r>
              <a:rPr lang="en-US" altLang="en-US" sz="2400" b="1" dirty="0"/>
              <a:t> = D</a:t>
            </a:r>
            <a:r>
              <a:rPr lang="en-US" altLang="en-US" sz="2400" b="1" baseline="-25000" dirty="0"/>
              <a:t>0</a:t>
            </a:r>
            <a:r>
              <a:rPr lang="en-US" altLang="en-US" sz="2400" b="1" dirty="0"/>
              <a:t> (1+g)/ (r</a:t>
            </a:r>
            <a:r>
              <a:rPr lang="el-GR" altLang="en-US" sz="2400" b="1" dirty="0"/>
              <a:t>-</a:t>
            </a:r>
            <a:r>
              <a:rPr lang="en-US" altLang="en-US" sz="2400" b="1" dirty="0"/>
              <a:t>g)</a:t>
            </a:r>
            <a:r>
              <a:rPr lang="en-US" altLang="en-US" sz="3600" dirty="0"/>
              <a:t> </a:t>
            </a:r>
            <a:endParaRPr lang="el-GR" altLang="en-US" sz="3600" dirty="0"/>
          </a:p>
          <a:p>
            <a:r>
              <a:rPr lang="en-US" altLang="en-US" sz="2400" dirty="0"/>
              <a:t>Variable growth:</a:t>
            </a:r>
            <a:endParaRPr lang="el-GR" altLang="en-US" sz="2400" dirty="0"/>
          </a:p>
          <a:p>
            <a:pPr>
              <a:lnSpc>
                <a:spcPct val="90000"/>
              </a:lnSpc>
            </a:pPr>
            <a:endParaRPr lang="el-GR" altLang="en-US" sz="2200" dirty="0"/>
          </a:p>
        </p:txBody>
      </p:sp>
      <p:pic>
        <p:nvPicPr>
          <p:cNvPr id="61445" name="Picture 5">
            <a:extLst>
              <a:ext uri="{FF2B5EF4-FFF2-40B4-BE49-F238E27FC236}">
                <a16:creationId xmlns:a16="http://schemas.microsoft.com/office/drawing/2014/main" id="{568B8D10-2AFB-400B-9DBE-736863BF24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7560" y="2236820"/>
            <a:ext cx="5252906" cy="78856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a:extLst>
              <a:ext uri="{FF2B5EF4-FFF2-40B4-BE49-F238E27FC236}">
                <a16:creationId xmlns:a16="http://schemas.microsoft.com/office/drawing/2014/main" id="{85CE3BDD-70DE-40F8-94C3-CF1751E3097D}"/>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pic>
        <p:nvPicPr>
          <p:cNvPr id="7" name="Picture 5">
            <a:extLst>
              <a:ext uri="{FF2B5EF4-FFF2-40B4-BE49-F238E27FC236}">
                <a16:creationId xmlns:a16="http://schemas.microsoft.com/office/drawing/2014/main" id="{58BA8392-394B-40CF-A472-B02BE6A6AB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2187" y="4979562"/>
            <a:ext cx="5561045" cy="788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99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5" name="Rectangle 3">
            <a:extLst>
              <a:ext uri="{FF2B5EF4-FFF2-40B4-BE49-F238E27FC236}">
                <a16:creationId xmlns:a16="http://schemas.microsoft.com/office/drawing/2014/main" id="{97EC65A3-7746-45B1-8BCC-2C29A1BB031D}"/>
              </a:ext>
            </a:extLst>
          </p:cNvPr>
          <p:cNvSpPr>
            <a:spLocks noGrp="1" noChangeArrowheads="1"/>
          </p:cNvSpPr>
          <p:nvPr>
            <p:ph type="body" idx="1"/>
          </p:nvPr>
        </p:nvSpPr>
        <p:spPr>
          <a:xfrm>
            <a:off x="838200" y="1291905"/>
            <a:ext cx="10612772" cy="5118226"/>
          </a:xfrm>
        </p:spPr>
        <p:txBody>
          <a:bodyPr>
            <a:normAutofit/>
          </a:bodyPr>
          <a:lstStyle/>
          <a:p>
            <a:r>
              <a:rPr lang="en-US" altLang="en-US" sz="2200" dirty="0"/>
              <a:t>What </a:t>
            </a:r>
            <a:r>
              <a:rPr lang="en-US" altLang="en-US" sz="2200" b="1" dirty="0">
                <a:solidFill>
                  <a:srgbClr val="FF0000"/>
                </a:solidFill>
              </a:rPr>
              <a:t>determines the changes in fair prices </a:t>
            </a:r>
            <a:r>
              <a:rPr lang="en-US" altLang="en-US" sz="2200" dirty="0"/>
              <a:t>(i.e. returns)  in an efficient market?</a:t>
            </a:r>
          </a:p>
          <a:p>
            <a:pPr>
              <a:lnSpc>
                <a:spcPct val="90000"/>
              </a:lnSpc>
            </a:pPr>
            <a:r>
              <a:rPr lang="en-US" altLang="en-US" sz="2200" dirty="0"/>
              <a:t>When </a:t>
            </a:r>
            <a:r>
              <a:rPr lang="en-US" altLang="en-US" sz="2200" i="1" dirty="0"/>
              <a:t>rational investors </a:t>
            </a:r>
            <a:r>
              <a:rPr lang="en-US" altLang="en-US" sz="2200" dirty="0"/>
              <a:t>learn new relevant </a:t>
            </a:r>
            <a:r>
              <a:rPr lang="en-US" altLang="en-US" sz="2200" b="1" dirty="0"/>
              <a:t>information</a:t>
            </a:r>
            <a:r>
              <a:rPr lang="en-US" altLang="en-US" sz="2200" dirty="0"/>
              <a:t> that may affect the price</a:t>
            </a:r>
            <a:endParaRPr lang="el-GR" altLang="en-US" sz="2200" dirty="0"/>
          </a:p>
          <a:p>
            <a:pPr marL="0" indent="0">
              <a:lnSpc>
                <a:spcPct val="90000"/>
              </a:lnSpc>
              <a:buNone/>
            </a:pPr>
            <a:r>
              <a:rPr lang="en-US" altLang="en-US" sz="2200" dirty="0"/>
              <a:t>→	</a:t>
            </a:r>
            <a:r>
              <a:rPr lang="en-US" altLang="en-US" sz="2200" b="1" dirty="0"/>
              <a:t>React immediately </a:t>
            </a:r>
            <a:r>
              <a:rPr lang="el-GR" altLang="en-US" sz="2200" b="1" dirty="0"/>
              <a:t> </a:t>
            </a:r>
          </a:p>
          <a:p>
            <a:pPr>
              <a:lnSpc>
                <a:spcPct val="90000"/>
              </a:lnSpc>
            </a:pPr>
            <a:r>
              <a:rPr lang="en-US" altLang="en-US" sz="2200" dirty="0"/>
              <a:t>Adjusting their projections and buy (</a:t>
            </a:r>
            <a:r>
              <a:rPr lang="el-GR" altLang="en-US" sz="2200" dirty="0"/>
              <a:t>↑ </a:t>
            </a:r>
            <a:r>
              <a:rPr lang="en-US" altLang="en-US" sz="2200" dirty="0"/>
              <a:t>the price) or sell (</a:t>
            </a:r>
            <a:r>
              <a:rPr lang="el-GR" altLang="en-US" sz="2200" dirty="0"/>
              <a:t>↓ </a:t>
            </a:r>
            <a:r>
              <a:rPr lang="en-US" altLang="en-US" sz="2200" dirty="0"/>
              <a:t>the price) depending on whether the info is positive or negative </a:t>
            </a:r>
            <a:r>
              <a:rPr lang="el-GR" altLang="en-US" sz="2200" dirty="0"/>
              <a:t> </a:t>
            </a:r>
            <a:endParaRPr lang="en-US" altLang="en-US" sz="2200" dirty="0"/>
          </a:p>
        </p:txBody>
      </p:sp>
      <p:sp>
        <p:nvSpPr>
          <p:cNvPr id="4" name="Rectangle 2">
            <a:extLst>
              <a:ext uri="{FF2B5EF4-FFF2-40B4-BE49-F238E27FC236}">
                <a16:creationId xmlns:a16="http://schemas.microsoft.com/office/drawing/2014/main" id="{913A5F08-BD35-432F-ABCE-6943207A6A29}"/>
              </a:ext>
            </a:extLst>
          </p:cNvPr>
          <p:cNvSpPr>
            <a:spLocks noGrp="1" noRot="1" noChangeArrowheads="1"/>
          </p:cNvSpPr>
          <p:nvPr>
            <p:ph type="title"/>
          </p:nvPr>
        </p:nvSpPr>
        <p:spPr>
          <a:xfrm>
            <a:off x="838200" y="365125"/>
            <a:ext cx="10515600" cy="576263"/>
          </a:xfrm>
        </p:spPr>
        <p:txBody>
          <a:bodyPr>
            <a:noAutofit/>
          </a:bodyPr>
          <a:lstStyle/>
          <a:p>
            <a:r>
              <a:rPr lang="en-US" altLang="en-US" sz="4000" b="1" dirty="0"/>
              <a:t>Efficient Market Hypothesis</a:t>
            </a:r>
            <a:endParaRPr lang="el-GR" altLang="en-US" sz="4000" b="1" dirty="0"/>
          </a:p>
        </p:txBody>
      </p:sp>
      <p:pic>
        <p:nvPicPr>
          <p:cNvPr id="8" name="Εικόνα 7"/>
          <p:cNvPicPr>
            <a:picLocks noChangeAspect="1"/>
          </p:cNvPicPr>
          <p:nvPr/>
        </p:nvPicPr>
        <p:blipFill>
          <a:blip r:embed="rId3"/>
          <a:stretch>
            <a:fillRect/>
          </a:stretch>
        </p:blipFill>
        <p:spPr>
          <a:xfrm>
            <a:off x="1311125" y="3352800"/>
            <a:ext cx="4514850" cy="3076575"/>
          </a:xfrm>
          <a:prstGeom prst="rect">
            <a:avLst/>
          </a:prstGeom>
        </p:spPr>
      </p:pic>
      <p:pic>
        <p:nvPicPr>
          <p:cNvPr id="10" name="Εικόνα 9"/>
          <p:cNvPicPr>
            <a:picLocks noChangeAspect="1"/>
          </p:cNvPicPr>
          <p:nvPr/>
        </p:nvPicPr>
        <p:blipFill>
          <a:blip r:embed="rId4"/>
          <a:stretch>
            <a:fillRect/>
          </a:stretch>
        </p:blipFill>
        <p:spPr>
          <a:xfrm>
            <a:off x="6298900" y="3576637"/>
            <a:ext cx="4514850" cy="2628900"/>
          </a:xfrm>
          <a:prstGeom prst="rect">
            <a:avLst/>
          </a:prstGeom>
        </p:spPr>
      </p:pic>
    </p:spTree>
    <p:extLst>
      <p:ext uri="{BB962C8B-B14F-4D97-AF65-F5344CB8AC3E}">
        <p14:creationId xmlns:p14="http://schemas.microsoft.com/office/powerpoint/2010/main" val="110932715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TotalTime>
  <Words>4833</Words>
  <Application>Microsoft Office PowerPoint</Application>
  <PresentationFormat>Ευρεία οθόνη</PresentationFormat>
  <Paragraphs>527</Paragraphs>
  <Slides>60</Slides>
  <Notes>43</Notes>
  <HiddenSlides>0</HiddenSlides>
  <MMClips>0</MMClips>
  <ScaleCrop>false</ScaleCrop>
  <HeadingPairs>
    <vt:vector size="8" baseType="variant">
      <vt:variant>
        <vt:lpstr>Γραμματοσειρές που χρησιμοποιούνται</vt:lpstr>
      </vt:variant>
      <vt:variant>
        <vt:i4>5</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60</vt:i4>
      </vt:variant>
    </vt:vector>
  </HeadingPairs>
  <TitlesOfParts>
    <vt:vector size="67" baseType="lpstr">
      <vt:lpstr>Arial</vt:lpstr>
      <vt:lpstr>Arial Unicode MS</vt:lpstr>
      <vt:lpstr>Calibri</vt:lpstr>
      <vt:lpstr>Calibri Light</vt:lpstr>
      <vt:lpstr>Wingdings</vt:lpstr>
      <vt:lpstr>Θέμα του Office</vt:lpstr>
      <vt:lpstr>Εξίσωση</vt:lpstr>
      <vt:lpstr>Efficient Capital Markets  </vt:lpstr>
      <vt:lpstr>Efficient Market Hypothesis (EMH)</vt:lpstr>
      <vt:lpstr>Efficient Market Hypothesis</vt:lpstr>
      <vt:lpstr>Παρουσίαση του PowerPoint</vt:lpstr>
      <vt:lpstr>Efficient Market Hypothesis</vt:lpstr>
      <vt:lpstr>EMH: three forms</vt:lpstr>
      <vt:lpstr>Main Assumptions  </vt:lpstr>
      <vt:lpstr>Efficient Market Hypothesis</vt:lpstr>
      <vt:lpstr>Efficient Market Hypothesis</vt:lpstr>
      <vt:lpstr>Announcement Effects, an example</vt:lpstr>
      <vt:lpstr>Efficient Market Hypothesis</vt:lpstr>
      <vt:lpstr>Efficient Market Hypothesis</vt:lpstr>
      <vt:lpstr>Efficient Market Hypothesis</vt:lpstr>
      <vt:lpstr>Efficient Market Hypothesis</vt:lpstr>
      <vt:lpstr>Efficient Market Hypothesis</vt:lpstr>
      <vt:lpstr>Efficient Market Hypothesis</vt:lpstr>
      <vt:lpstr>Efficient Market Hypothesis</vt:lpstr>
      <vt:lpstr>Efficient Market Hypothesis</vt:lpstr>
      <vt:lpstr>Efficient Market Hypothesis</vt:lpstr>
      <vt:lpstr>Efficient Market Hypothesis</vt:lpstr>
      <vt:lpstr>Efficient Market Hypothesis</vt:lpstr>
      <vt:lpstr>Efficient Market Hypothesis</vt:lpstr>
      <vt:lpstr>Efficient Market Hypothesis</vt:lpstr>
      <vt:lpstr>Efficient Market Hypothesis</vt:lpstr>
      <vt:lpstr>Empirical challenges to the Theory</vt:lpstr>
      <vt:lpstr>Bubbles  </vt:lpstr>
      <vt:lpstr>Bubbles - Real Estate</vt:lpstr>
      <vt:lpstr> Bubbles -Wall Street, 1929 </vt:lpstr>
      <vt:lpstr>Stock Market Bubble (1961)</vt:lpstr>
      <vt:lpstr>Stock Market Bubble (1961)</vt:lpstr>
      <vt:lpstr>Stock Market Bubble (1961)</vt:lpstr>
      <vt:lpstr>Stock Market Bubble (1961)</vt:lpstr>
      <vt:lpstr> DOT COM BUBBLE   </vt:lpstr>
      <vt:lpstr>DOT COM BUBBLE </vt:lpstr>
      <vt:lpstr>DOT COM BUBBLE </vt:lpstr>
      <vt:lpstr>General Price Index ATHENS STOCK EXCHANGE (1990 – 2003)</vt:lpstr>
      <vt:lpstr>Other Bubbles (indicative)</vt:lpstr>
      <vt:lpstr>Bubbles - Conclusion</vt:lpstr>
      <vt:lpstr>Excessive volatility  </vt:lpstr>
      <vt:lpstr>Excessive volatility</vt:lpstr>
      <vt:lpstr>Estimating Volatility when market is open/close</vt:lpstr>
      <vt:lpstr>Reaction to non-information  </vt:lpstr>
      <vt:lpstr>Calendar Anomalies</vt:lpstr>
      <vt:lpstr>January Effect, Monday Effect, Holiday Effect</vt:lpstr>
      <vt:lpstr>Παρουσίαση του PowerPoint</vt:lpstr>
      <vt:lpstr>Παρουσίαση του PowerPoint</vt:lpstr>
      <vt:lpstr>Firm-Fundamental Anomalies</vt:lpstr>
      <vt:lpstr>The Size Effect</vt:lpstr>
      <vt:lpstr>The Value (B/M) effect</vt:lpstr>
      <vt:lpstr>The Value (B/M) effect</vt:lpstr>
      <vt:lpstr>Παρουσίαση του PowerPoint</vt:lpstr>
      <vt:lpstr>The Value (B/M) effect</vt:lpstr>
      <vt:lpstr>The Value (B/M) effect</vt:lpstr>
      <vt:lpstr>The Fama &amp; French Model</vt:lpstr>
      <vt:lpstr>Contrarian &amp; Momentum Profits </vt:lpstr>
      <vt:lpstr>Antoniou et al (2006), Greek evidence, AFE</vt:lpstr>
      <vt:lpstr>Momentum strategies </vt:lpstr>
      <vt:lpstr>IMPLICATIONS</vt:lpstr>
      <vt:lpstr>IMPLICATIONS</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capital markets </dc:title>
  <dc:creator>Spyros Spyrou</dc:creator>
  <cp:lastModifiedBy>SPYRIDON SPYROU</cp:lastModifiedBy>
  <cp:revision>114</cp:revision>
  <dcterms:created xsi:type="dcterms:W3CDTF">2019-01-02T16:09:56Z</dcterms:created>
  <dcterms:modified xsi:type="dcterms:W3CDTF">2024-09-02T08:28:19Z</dcterms:modified>
</cp:coreProperties>
</file>