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0" r:id="rId2"/>
    <p:sldId id="262" r:id="rId3"/>
    <p:sldId id="264" r:id="rId4"/>
    <p:sldId id="261" r:id="rId5"/>
    <p:sldId id="268" r:id="rId6"/>
    <p:sldId id="338" r:id="rId7"/>
    <p:sldId id="270" r:id="rId8"/>
    <p:sldId id="271" r:id="rId9"/>
    <p:sldId id="272" r:id="rId10"/>
    <p:sldId id="273"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8" autoAdjust="0"/>
    <p:restoredTop sz="60672" autoAdjust="0"/>
  </p:normalViewPr>
  <p:slideViewPr>
    <p:cSldViewPr snapToGrid="0">
      <p:cViewPr varScale="1">
        <p:scale>
          <a:sx n="60" d="100"/>
          <a:sy n="60" d="100"/>
        </p:scale>
        <p:origin x="1924" y="48"/>
      </p:cViewPr>
      <p:guideLst/>
    </p:cSldViewPr>
  </p:slideViewPr>
  <p:notesTextViewPr>
    <p:cViewPr>
      <p:scale>
        <a:sx n="100" d="100"/>
        <a:sy n="100" d="100"/>
      </p:scale>
      <p:origin x="0" y="0"/>
    </p:cViewPr>
  </p:notesTextViewPr>
  <p:sorterViewPr>
    <p:cViewPr>
      <p:scale>
        <a:sx n="100" d="100"/>
        <a:sy n="100" d="100"/>
      </p:scale>
      <p:origin x="0" y="-2728"/>
    </p:cViewPr>
  </p:sorterViewPr>
  <p:notesViewPr>
    <p:cSldViewPr snapToGrid="0">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10A60-C095-4CB1-A3F5-29F5B9209A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3E4F3C-5584-431A-9DF5-753B91F4E5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B6A6C-D956-4AED-9C65-04A39D33B9E1}" type="datetimeFigureOut">
              <a:rPr lang="en-US" smtClean="0"/>
              <a:t>11/29/2021</a:t>
            </a:fld>
            <a:endParaRPr lang="en-US"/>
          </a:p>
        </p:txBody>
      </p:sp>
      <p:sp>
        <p:nvSpPr>
          <p:cNvPr id="4" name="Footer Placeholder 3">
            <a:extLst>
              <a:ext uri="{FF2B5EF4-FFF2-40B4-BE49-F238E27FC236}">
                <a16:creationId xmlns:a16="http://schemas.microsoft.com/office/drawing/2014/main" id="{AE792398-A928-46B9-852E-B0BF34C1C7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11E0A3-E3B8-4E29-8B45-F51CF9C9D1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CCBD92-EFF8-4A5F-A33C-AB947A20926A}" type="slidenum">
              <a:rPr lang="en-US" smtClean="0"/>
              <a:t>‹#›</a:t>
            </a:fld>
            <a:endParaRPr lang="en-US"/>
          </a:p>
        </p:txBody>
      </p:sp>
    </p:spTree>
    <p:extLst>
      <p:ext uri="{BB962C8B-B14F-4D97-AF65-F5344CB8AC3E}">
        <p14:creationId xmlns:p14="http://schemas.microsoft.com/office/powerpoint/2010/main" val="382327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5DB6B-18A0-452A-9E1D-260544B7770F}" type="datetimeFigureOut">
              <a:rPr lang="el-GR" smtClean="0"/>
              <a:t>29/11/2021</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8" name="Slide Number Placeholder 7">
            <a:extLst>
              <a:ext uri="{FF2B5EF4-FFF2-40B4-BE49-F238E27FC236}">
                <a16:creationId xmlns:a16="http://schemas.microsoft.com/office/drawing/2014/main" id="{3FE6C35A-693B-43DC-918F-E5599E5105B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BAC2D-E25E-45C7-B3BC-A751BA3F2F9A}" type="slidenum">
              <a:rPr lang="en-US" smtClean="0"/>
              <a:t>‹#›</a:t>
            </a:fld>
            <a:endParaRPr lang="en-US"/>
          </a:p>
        </p:txBody>
      </p:sp>
    </p:spTree>
    <p:extLst>
      <p:ext uri="{BB962C8B-B14F-4D97-AF65-F5344CB8AC3E}">
        <p14:creationId xmlns:p14="http://schemas.microsoft.com/office/powerpoint/2010/main" val="194152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l-GR"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2D56E-5B3D-43C9-90B7-AF346C86F6D3}" type="slidenum">
              <a:rPr kumimoji="0" lang="el-G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5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l-GR"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3F24C-55C5-47E8-973A-C0242F9586B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83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But Paris was chosen because of demographics and subsidies. About 17 million Europeans live less than a two-hour drive from Paris. Another 310 million can fly there in the same time or less. Also, the French government was so eager to attract Disney that it offered the company more than $1 billion in various incentives, all in the expectation that the project would create 30,000 French jobs.</a:t>
            </a:r>
          </a:p>
          <a:p>
            <a:endParaRPr lang="el-GR"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l-G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8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minister of culture announced he would boycott the opening, proclaiming it to be an unwelcome symbol of American clichés and a consumer society</a:t>
            </a:r>
            <a:r>
              <a:rPr lang="en-US" dirty="0"/>
              <a:t>. Unperturbed, Disney pushed ahead with the planned summer 1992 opening of the $5 billion park</a:t>
            </a:r>
            <a:r>
              <a:rPr lang="en-US" b="1" dirty="0"/>
              <a:t>. Shortly after Euro-Disneyland opened, French farmers drove their tractors to the entrance and blocked it. This globally televised act of protest was aimed not at Disney but at the US government</a:t>
            </a:r>
            <a:r>
              <a:rPr lang="en-US" dirty="0"/>
              <a:t>, which had been demanding that French agricultural subsidies be cut. Still, it focused world attention upon the loveless marriage of Disney and Paris.</a:t>
            </a:r>
            <a:endParaRPr lang="el-GR"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9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dirty="0"/>
              <a:t>Then there were the operational errors. Disney’s policy of serving no alcohol in the park, since reversed caused astonishment in a country where a glass of wine for lunch is a given. Disney thought that Monday would be a light day for visitors and Friday a heavy one and allocated staff accordingly, but the reality was the reverse. Another unpleasant surprise was the hotel breakfast debacle. “We were told that Europeans ‘don’t take breakfast,’ so we downsized the restaurants,” recalled one Disney executive. “And guess what? Everybody showed up for breakfast. We were trying to serve 2,500 breakfasts in a 350-seat restaurant at some of the hotels. The lines were horrendous. Moreover, they didn’t want the typical French breakfast of croissants and coffee, which was our assumption. They wanted bacon and eggs.” Lunch turned out to be another problem. “Everybody wanted lunch at 12:30. The crowds were huge. Our smiling cast members had to calm down surly patrons and engage in some ‘behavior modification’ to teach them that they could eat lunch at 11:00 AM or 2:00 PM.”</a:t>
            </a:r>
          </a:p>
          <a:p>
            <a:r>
              <a:rPr lang="en-US" dirty="0"/>
              <a:t>There were major staffing problems too. </a:t>
            </a:r>
            <a:r>
              <a:rPr lang="en-US" b="1" dirty="0"/>
              <a:t>Disney tried to use the same teamwork model with its staff that had worked so well in America and Japan, but it ran into trouble in France. In the first nine weeks of Euro-Disneyland’s operation, roughly 1,000 employees, 10 percent of the total, left. </a:t>
            </a:r>
            <a:r>
              <a:rPr lang="en-US" dirty="0"/>
              <a:t>One former employee was a 22-year-old medical student from a nearby town who signed up for a weekend job. </a:t>
            </a:r>
            <a:r>
              <a:rPr lang="en-US" b="1" dirty="0"/>
              <a:t>After two days of “brainwashing,” as he called Disney’s training, he left following a dispute with his supervisor over the timing of his lunch hour. Another former employee noted, “I don’t think that they realize what Europeans are like… that we ask questions and don’t think all the same way.”</a:t>
            </a:r>
          </a:p>
          <a:p>
            <a:r>
              <a:rPr lang="en-US" dirty="0"/>
              <a:t>One of the biggest problems, however, was that Europeans didn’t stay at the park as long as Disney expected. While Disney succeeded in getting close to 9 million visitors a year through the park gates, in line with its plans, most stayed only a day or two. Few stayed the four to five days that Disney had hoped for. It seems that most Europeans regard theme parks as places for day excursions. A theme park is just not seen as a destination for an extended vacation. This was a big shock for Disney. </a:t>
            </a:r>
            <a:r>
              <a:rPr lang="en-US" b="1" dirty="0"/>
              <a:t>The company had invested billions in building luxury hotels next to the park-hotels that the day-trippers didn’t need and that stood half empty most of the time. To make matters worse, the French didn’t show up in the expected numbers. In 1994, only 40 percent of the park’s visitors were French. One puzzled executive noted that many visitors were Americans living in Europe or, stranger still, Japanese on a European vacation!</a:t>
            </a:r>
            <a:r>
              <a:rPr lang="en-US" dirty="0"/>
              <a:t> As a result, by the end of 1994 Euro-Disneyland had cumulative losses of $2 billion.</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 top management made wrong assumptions, which led them to take wrong management decisions</a:t>
            </a:r>
            <a:r>
              <a:rPr lang="en-US" b="1" dirty="0"/>
              <a:t>. In fact, French habits and traditions were not taken in to account. For example, breakfast at the park was not served; instead in the French culture breakfast is one of the most important “moments” of the day. Moreover, alcoholic drinks were not allowed in the park: contrary French always have a glass of wine during their main meals.</a:t>
            </a:r>
            <a:r>
              <a:rPr lang="en-US" dirty="0"/>
              <a:t> In addition, also the dress code requirements did not meet the French standards in work environments. And </a:t>
            </a:r>
            <a:r>
              <a:rPr lang="en-US" b="1" dirty="0"/>
              <a:t>the fact that they were supposed to be always smiling and kind did not reflect the French attitude and the staff was not comfortable with these policies. Furthermore, the top management positions were al given to American, which made the situation even worse because they were incapable to fix the mistakes made from the very start</a:t>
            </a:r>
            <a:r>
              <a:rPr lang="en-US" dirty="0"/>
              <a:t>. Instead, if they had hired French people to manage the park, they would have been able to assess these cultural differences in a more efficient way, avoiding such a cultural clash.</a:t>
            </a:r>
          </a:p>
          <a:p>
            <a:r>
              <a:rPr lang="en-US" dirty="0"/>
              <a:t>Second, it was given for granted that French entertainment culture was as the US one. </a:t>
            </a:r>
            <a:r>
              <a:rPr lang="en-US" b="1" dirty="0"/>
              <a:t>Thus, staff and resources were allocated in the wrong way, because the peek days were not the same as the US Disney Land. This led to a lack of staff in crowded days and a surplus of staff in empty days affecting efficiency and profitability of the park negatively</a:t>
            </a:r>
            <a:r>
              <a:rPr lang="en-US" dirty="0"/>
              <a:t>. Moreover, they assumes French would have gone to the park with their private transportation, thus they built many car parks which were most of the time empty, instead the parking were not big enough for buses, which was the more used transport used to get to the park.</a:t>
            </a:r>
          </a:p>
          <a:p>
            <a:r>
              <a:rPr lang="en-US" b="1" dirty="0"/>
              <a:t>Third, recession signs were not taken into consideration and too high expectations were placed in the profitability of this new Euro Disney. Thus, too high revenue expectations were set and the park did not even manage to sell the tickets available also due to the quite high price imposed. Moreover, the wrong allocation of staff and resources made the situation even worse and the park’s expenses almost were more than its revenues.</a:t>
            </a:r>
          </a:p>
          <a:p>
            <a:r>
              <a:rPr lang="en-US" dirty="0"/>
              <a:t>Cultural factors are crucial for the success of any business and to disregard and to “attack” others traditions and customs can be destructive. Before opening a business already well established in another country, the company has to do a very deep and targeted market research in order to better understand both the culture and how that same business can adapt to the different kind of need clients in the country might have. Moreover, </a:t>
            </a:r>
            <a:r>
              <a:rPr lang="en-US" b="1" dirty="0"/>
              <a:t>the success of an organization depends on how united the organization is especially the executive, and it is essential to resolve workplace issues, make employees happy with policies and have excellent communication tools. In conclusion, a company should make use of cultural differences to have a competitive advantage over other entertainment parks and make it unique, not only a copy of the already existing ones.</a:t>
            </a:r>
          </a:p>
          <a:p>
            <a:endParaRPr lang="el-GR"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6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l-G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EBFC6-9B23-4C55-A11B-E8E5FA90982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11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5EDF9-3D79-45DA-8367-2F63551C4C7D}"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08667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5518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9541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95A9B78-C7A9-4F25-9A95-A3CC078D37DC}" type="datetimeFigureOut">
              <a:rPr lang="el-GR" smtClean="0">
                <a:solidFill>
                  <a:prstClr val="white"/>
                </a:solidFill>
              </a:rPr>
              <a:pPr/>
              <a:t>29/11/2021</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882A0B96-E901-4E4B-A9F7-A376FDA6B49F}" type="slidenum">
              <a:rPr lang="el-GR" smtClean="0">
                <a:solidFill>
                  <a:srgbClr val="1CADE4"/>
                </a:solidFill>
              </a:rPr>
              <a:pPr/>
              <a:t>‹#›</a:t>
            </a:fld>
            <a:endParaRPr lang="el-GR">
              <a:solidFill>
                <a:srgbClr val="1CADE4"/>
              </a:solidFill>
            </a:endParaRPr>
          </a:p>
        </p:txBody>
      </p:sp>
    </p:spTree>
    <p:extLst>
      <p:ext uri="{BB962C8B-B14F-4D97-AF65-F5344CB8AC3E}">
        <p14:creationId xmlns:p14="http://schemas.microsoft.com/office/powerpoint/2010/main" val="249262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9182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6239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5EDF9-3D79-45DA-8367-2F63551C4C7D}"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75307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5EDF9-3D79-45DA-8367-2F63551C4C7D}"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1717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5EDF9-3D79-45DA-8367-2F63551C4C7D}"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9818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28579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185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642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350922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ship in a body of water&#10;&#10;Description generated with high confidence">
            <a:extLst>
              <a:ext uri="{FF2B5EF4-FFF2-40B4-BE49-F238E27FC236}">
                <a16:creationId xmlns:a16="http://schemas.microsoft.com/office/drawing/2014/main" id="{1F6F1C24-E965-4602-A260-196D5C05E9C6}"/>
              </a:ext>
            </a:extLst>
          </p:cNvPr>
          <p:cNvPicPr>
            <a:picLocks noChangeAspect="1"/>
          </p:cNvPicPr>
          <p:nvPr/>
        </p:nvPicPr>
        <p:blipFill rotWithShape="1">
          <a:blip r:embed="rId2"/>
          <a:src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44AAB767-8871-408A-80D1-857D2F7498D0}"/>
              </a:ext>
            </a:extLst>
          </p:cNvPr>
          <p:cNvSpPr txBox="1"/>
          <p:nvPr/>
        </p:nvSpPr>
        <p:spPr>
          <a:xfrm>
            <a:off x="649357" y="768625"/>
            <a:ext cx="462500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What do you know about…</a:t>
            </a:r>
            <a:endParaRPr kumimoji="0" lang="el-GR" sz="44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0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31934" y="345393"/>
            <a:ext cx="11029616" cy="1013800"/>
          </a:xfrm>
        </p:spPr>
        <p:txBody>
          <a:bodyPr>
            <a:normAutofit/>
          </a:bodyPr>
          <a:lstStyle/>
          <a:p>
            <a:r>
              <a:rPr lang="en-US" altLang="el-GR" b="1" dirty="0">
                <a:solidFill>
                  <a:srgbClr val="0070C0"/>
                </a:solidFill>
                <a:effectLst>
                  <a:outerShdw blurRad="38100" dist="38100" dir="2700000" algn="tl">
                    <a:srgbClr val="000000">
                      <a:alpha val="43137"/>
                    </a:srgbClr>
                  </a:outerShdw>
                </a:effectLst>
              </a:rPr>
              <a:t>Lessons Learned from</a:t>
            </a:r>
            <a:endParaRPr lang="el-GR" altLang="el-GR" b="1" dirty="0">
              <a:solidFill>
                <a:srgbClr val="0070C0"/>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a16="http://schemas.microsoft.com/office/drawing/2014/main" id="{13BC0E39-6AE1-45F3-AF7D-EAA6167E635A}"/>
              </a:ext>
            </a:extLst>
          </p:cNvPr>
          <p:cNvSpPr/>
          <p:nvPr/>
        </p:nvSpPr>
        <p:spPr>
          <a:xfrm>
            <a:off x="195027" y="2089695"/>
            <a:ext cx="2781325" cy="3893856"/>
          </a:xfrm>
          <a:custGeom>
            <a:avLst/>
            <a:gdLst>
              <a:gd name="connsiteX0" fmla="*/ 0 w 2781325"/>
              <a:gd name="connsiteY0" fmla="*/ 0 h 3893856"/>
              <a:gd name="connsiteX1" fmla="*/ 2781325 w 2781325"/>
              <a:gd name="connsiteY1" fmla="*/ 0 h 3893856"/>
              <a:gd name="connsiteX2" fmla="*/ 2781325 w 2781325"/>
              <a:gd name="connsiteY2" fmla="*/ 3893856 h 3893856"/>
              <a:gd name="connsiteX3" fmla="*/ 0 w 2781325"/>
              <a:gd name="connsiteY3" fmla="*/ 3893856 h 3893856"/>
              <a:gd name="connsiteX4" fmla="*/ 0 w 2781325"/>
              <a:gd name="connsiteY4" fmla="*/ 0 h 38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325" h="3893856">
                <a:moveTo>
                  <a:pt x="0" y="0"/>
                </a:moveTo>
                <a:lnTo>
                  <a:pt x="2781325" y="0"/>
                </a:lnTo>
                <a:lnTo>
                  <a:pt x="2781325" y="3893856"/>
                </a:lnTo>
                <a:lnTo>
                  <a:pt x="0" y="3893856"/>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216843" tIns="1809866" rIns="216843" bIns="408077"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black">
                  <a:lumMod val="75000"/>
                  <a:lumOff val="25000"/>
                  <a:hueOff val="0"/>
                  <a:satOff val="0"/>
                  <a:lumOff val="0"/>
                  <a:alphaOff val="0"/>
                </a:prst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33005DD-80EA-4996-A5D0-89B07B3895CC}"/>
              </a:ext>
            </a:extLst>
          </p:cNvPr>
          <p:cNvSpPr/>
          <p:nvPr/>
        </p:nvSpPr>
        <p:spPr>
          <a:xfrm>
            <a:off x="922733" y="2093429"/>
            <a:ext cx="1168156" cy="1168156"/>
          </a:xfrm>
          <a:custGeom>
            <a:avLst/>
            <a:gdLst>
              <a:gd name="connsiteX0" fmla="*/ 0 w 1168156"/>
              <a:gd name="connsiteY0" fmla="*/ 584078 h 1168156"/>
              <a:gd name="connsiteX1" fmla="*/ 584078 w 1168156"/>
              <a:gd name="connsiteY1" fmla="*/ 0 h 1168156"/>
              <a:gd name="connsiteX2" fmla="*/ 1168156 w 1168156"/>
              <a:gd name="connsiteY2" fmla="*/ 584078 h 1168156"/>
              <a:gd name="connsiteX3" fmla="*/ 584078 w 1168156"/>
              <a:gd name="connsiteY3" fmla="*/ 1168156 h 1168156"/>
              <a:gd name="connsiteX4" fmla="*/ 0 w 1168156"/>
              <a:gd name="connsiteY4" fmla="*/ 584078 h 116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156" h="1168156">
                <a:moveTo>
                  <a:pt x="0" y="584078"/>
                </a:moveTo>
                <a:cubicBezTo>
                  <a:pt x="0" y="261501"/>
                  <a:pt x="261501" y="0"/>
                  <a:pt x="584078" y="0"/>
                </a:cubicBezTo>
                <a:cubicBezTo>
                  <a:pt x="906655" y="0"/>
                  <a:pt x="1168156" y="261501"/>
                  <a:pt x="1168156" y="584078"/>
                </a:cubicBezTo>
                <a:cubicBezTo>
                  <a:pt x="1168156" y="906655"/>
                  <a:pt x="906655" y="1168156"/>
                  <a:pt x="584078" y="1168156"/>
                </a:cubicBezTo>
                <a:cubicBezTo>
                  <a:pt x="261501" y="1168156"/>
                  <a:pt x="0" y="906655"/>
                  <a:pt x="0" y="584078"/>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146" tIns="183772" rIns="262146" bIns="183772"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1</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2204A3-B6F6-4A52-AFEF-135E4ABB0CBF}"/>
              </a:ext>
            </a:extLst>
          </p:cNvPr>
          <p:cNvSpPr/>
          <p:nvPr/>
        </p:nvSpPr>
        <p:spPr>
          <a:xfrm>
            <a:off x="116148" y="5915882"/>
            <a:ext cx="2781325"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CBF69C3A-1E60-43B0-9ABF-AACEE5103B7E}"/>
              </a:ext>
            </a:extLst>
          </p:cNvPr>
          <p:cNvSpPr/>
          <p:nvPr/>
        </p:nvSpPr>
        <p:spPr>
          <a:xfrm>
            <a:off x="3175607" y="2022098"/>
            <a:ext cx="2781325" cy="3893856"/>
          </a:xfrm>
          <a:custGeom>
            <a:avLst/>
            <a:gdLst>
              <a:gd name="connsiteX0" fmla="*/ 0 w 2781325"/>
              <a:gd name="connsiteY0" fmla="*/ 0 h 3893856"/>
              <a:gd name="connsiteX1" fmla="*/ 2781325 w 2781325"/>
              <a:gd name="connsiteY1" fmla="*/ 0 h 3893856"/>
              <a:gd name="connsiteX2" fmla="*/ 2781325 w 2781325"/>
              <a:gd name="connsiteY2" fmla="*/ 3893856 h 3893856"/>
              <a:gd name="connsiteX3" fmla="*/ 0 w 2781325"/>
              <a:gd name="connsiteY3" fmla="*/ 3893856 h 3893856"/>
              <a:gd name="connsiteX4" fmla="*/ 0 w 2781325"/>
              <a:gd name="connsiteY4" fmla="*/ 0 h 38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325" h="3893856">
                <a:moveTo>
                  <a:pt x="0" y="0"/>
                </a:moveTo>
                <a:lnTo>
                  <a:pt x="2781325" y="0"/>
                </a:lnTo>
                <a:lnTo>
                  <a:pt x="2781325" y="3893856"/>
                </a:lnTo>
                <a:lnTo>
                  <a:pt x="0" y="3893856"/>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216843" tIns="1809865" rIns="216843" bIns="408078"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lumMod val="75000"/>
                    <a:lumOff val="25000"/>
                    <a:hueOff val="0"/>
                    <a:satOff val="0"/>
                    <a:lumOff val="0"/>
                    <a:alphaOff val="0"/>
                  </a:prstClr>
                </a:solidFill>
                <a:effectLst/>
                <a:uLnTx/>
                <a:uFillTx/>
                <a:latin typeface="Calibri" panose="020F0502020204030204"/>
                <a:ea typeface="+mn-ea"/>
                <a:cs typeface="+mn-cs"/>
              </a:rPr>
              <a:t>Cultural differences may not necessarily be an ‘obstacle</a:t>
            </a:r>
            <a:r>
              <a:rPr kumimoji="0" lang="en-US" sz="2400" b="0" i="0" u="none" strike="noStrike" kern="1200" cap="none" spc="0" normalizeH="0" baseline="0" noProof="0" dirty="0">
                <a:ln>
                  <a:noFill/>
                </a:ln>
                <a:solidFill>
                  <a:prstClr val="black">
                    <a:lumMod val="75000"/>
                    <a:lumOff val="25000"/>
                    <a:hueOff val="0"/>
                    <a:satOff val="0"/>
                    <a:lumOff val="0"/>
                    <a:alphaOff val="0"/>
                  </a:prstClr>
                </a:solidFill>
                <a:effectLst/>
                <a:uLnTx/>
                <a:uFillTx/>
                <a:latin typeface="Calibri" panose="020F0502020204030204"/>
                <a:ea typeface="+mn-ea"/>
                <a:cs typeface="+mn-cs"/>
              </a:rPr>
              <a:t>’</a:t>
            </a:r>
          </a:p>
        </p:txBody>
      </p:sp>
      <p:sp>
        <p:nvSpPr>
          <p:cNvPr id="14" name="Freeform: Shape 13">
            <a:extLst>
              <a:ext uri="{FF2B5EF4-FFF2-40B4-BE49-F238E27FC236}">
                <a16:creationId xmlns:a16="http://schemas.microsoft.com/office/drawing/2014/main" id="{1D8CD448-D963-4288-88DD-AECA2FB9B30A}"/>
              </a:ext>
            </a:extLst>
          </p:cNvPr>
          <p:cNvSpPr/>
          <p:nvPr/>
        </p:nvSpPr>
        <p:spPr>
          <a:xfrm>
            <a:off x="3988990" y="2093429"/>
            <a:ext cx="1168156" cy="1168156"/>
          </a:xfrm>
          <a:custGeom>
            <a:avLst/>
            <a:gdLst>
              <a:gd name="connsiteX0" fmla="*/ 0 w 1168156"/>
              <a:gd name="connsiteY0" fmla="*/ 584078 h 1168156"/>
              <a:gd name="connsiteX1" fmla="*/ 584078 w 1168156"/>
              <a:gd name="connsiteY1" fmla="*/ 0 h 1168156"/>
              <a:gd name="connsiteX2" fmla="*/ 1168156 w 1168156"/>
              <a:gd name="connsiteY2" fmla="*/ 584078 h 1168156"/>
              <a:gd name="connsiteX3" fmla="*/ 584078 w 1168156"/>
              <a:gd name="connsiteY3" fmla="*/ 1168156 h 1168156"/>
              <a:gd name="connsiteX4" fmla="*/ 0 w 1168156"/>
              <a:gd name="connsiteY4" fmla="*/ 584078 h 116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156" h="1168156">
                <a:moveTo>
                  <a:pt x="0" y="584078"/>
                </a:moveTo>
                <a:cubicBezTo>
                  <a:pt x="0" y="261501"/>
                  <a:pt x="261501" y="0"/>
                  <a:pt x="584078" y="0"/>
                </a:cubicBezTo>
                <a:cubicBezTo>
                  <a:pt x="906655" y="0"/>
                  <a:pt x="1168156" y="261501"/>
                  <a:pt x="1168156" y="584078"/>
                </a:cubicBezTo>
                <a:cubicBezTo>
                  <a:pt x="1168156" y="906655"/>
                  <a:pt x="906655" y="1168156"/>
                  <a:pt x="584078" y="1168156"/>
                </a:cubicBezTo>
                <a:cubicBezTo>
                  <a:pt x="261501" y="1168156"/>
                  <a:pt x="0" y="906655"/>
                  <a:pt x="0" y="584078"/>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146" tIns="183772" rIns="262146" bIns="183772"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15" name="Rectangle 14">
            <a:extLst>
              <a:ext uri="{FF2B5EF4-FFF2-40B4-BE49-F238E27FC236}">
                <a16:creationId xmlns:a16="http://schemas.microsoft.com/office/drawing/2014/main" id="{5CA382B7-F331-4550-9170-57FE5F11DEAD}"/>
              </a:ext>
            </a:extLst>
          </p:cNvPr>
          <p:cNvSpPr/>
          <p:nvPr/>
        </p:nvSpPr>
        <p:spPr>
          <a:xfrm>
            <a:off x="3175607" y="5915882"/>
            <a:ext cx="2781325"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9A6B0D8A-2219-4519-AD49-1EE26DB77C0B}"/>
              </a:ext>
            </a:extLst>
          </p:cNvPr>
          <p:cNvSpPr/>
          <p:nvPr/>
        </p:nvSpPr>
        <p:spPr>
          <a:xfrm>
            <a:off x="6235065" y="2022098"/>
            <a:ext cx="2781325" cy="3893856"/>
          </a:xfrm>
          <a:custGeom>
            <a:avLst/>
            <a:gdLst>
              <a:gd name="connsiteX0" fmla="*/ 0 w 2781325"/>
              <a:gd name="connsiteY0" fmla="*/ 0 h 3893856"/>
              <a:gd name="connsiteX1" fmla="*/ 2781325 w 2781325"/>
              <a:gd name="connsiteY1" fmla="*/ 0 h 3893856"/>
              <a:gd name="connsiteX2" fmla="*/ 2781325 w 2781325"/>
              <a:gd name="connsiteY2" fmla="*/ 3893856 h 3893856"/>
              <a:gd name="connsiteX3" fmla="*/ 0 w 2781325"/>
              <a:gd name="connsiteY3" fmla="*/ 3893856 h 3893856"/>
              <a:gd name="connsiteX4" fmla="*/ 0 w 2781325"/>
              <a:gd name="connsiteY4" fmla="*/ 0 h 38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325" h="3893856">
                <a:moveTo>
                  <a:pt x="0" y="0"/>
                </a:moveTo>
                <a:lnTo>
                  <a:pt x="2781325" y="0"/>
                </a:lnTo>
                <a:lnTo>
                  <a:pt x="2781325" y="3893856"/>
                </a:lnTo>
                <a:lnTo>
                  <a:pt x="0" y="3893856"/>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216843" tIns="1809865" rIns="216843" bIns="408078"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75000"/>
                  <a:lumOff val="25000"/>
                  <a:hueOff val="0"/>
                  <a:satOff val="0"/>
                  <a:lumOff val="0"/>
                  <a:alphaOff val="0"/>
                </a:prstClr>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CD2F2A7-05DB-41DD-9463-22F0CC0CA2E8}"/>
              </a:ext>
            </a:extLst>
          </p:cNvPr>
          <p:cNvSpPr/>
          <p:nvPr/>
        </p:nvSpPr>
        <p:spPr>
          <a:xfrm>
            <a:off x="7041649" y="2061070"/>
            <a:ext cx="1168156" cy="1160763"/>
          </a:xfrm>
          <a:custGeom>
            <a:avLst/>
            <a:gdLst>
              <a:gd name="connsiteX0" fmla="*/ 0 w 1168156"/>
              <a:gd name="connsiteY0" fmla="*/ 612692 h 1225384"/>
              <a:gd name="connsiteX1" fmla="*/ 584078 w 1168156"/>
              <a:gd name="connsiteY1" fmla="*/ 0 h 1225384"/>
              <a:gd name="connsiteX2" fmla="*/ 1168156 w 1168156"/>
              <a:gd name="connsiteY2" fmla="*/ 612692 h 1225384"/>
              <a:gd name="connsiteX3" fmla="*/ 584078 w 1168156"/>
              <a:gd name="connsiteY3" fmla="*/ 1225384 h 1225384"/>
              <a:gd name="connsiteX4" fmla="*/ 0 w 1168156"/>
              <a:gd name="connsiteY4" fmla="*/ 612692 h 1225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156" h="1225384">
                <a:moveTo>
                  <a:pt x="0" y="612692"/>
                </a:moveTo>
                <a:cubicBezTo>
                  <a:pt x="0" y="274312"/>
                  <a:pt x="261501" y="0"/>
                  <a:pt x="584078" y="0"/>
                </a:cubicBezTo>
                <a:cubicBezTo>
                  <a:pt x="906655" y="0"/>
                  <a:pt x="1168156" y="274312"/>
                  <a:pt x="1168156" y="612692"/>
                </a:cubicBezTo>
                <a:cubicBezTo>
                  <a:pt x="1168156" y="951072"/>
                  <a:pt x="906655" y="1225384"/>
                  <a:pt x="584078" y="1225384"/>
                </a:cubicBezTo>
                <a:cubicBezTo>
                  <a:pt x="261501" y="1225384"/>
                  <a:pt x="0" y="951072"/>
                  <a:pt x="0" y="612692"/>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146" tIns="192153" rIns="262146" bIns="192153"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8" name="Rectangle 17">
            <a:extLst>
              <a:ext uri="{FF2B5EF4-FFF2-40B4-BE49-F238E27FC236}">
                <a16:creationId xmlns:a16="http://schemas.microsoft.com/office/drawing/2014/main" id="{6E3E7615-CE54-4F75-B186-AFEE171BBEE4}"/>
              </a:ext>
            </a:extLst>
          </p:cNvPr>
          <p:cNvSpPr/>
          <p:nvPr/>
        </p:nvSpPr>
        <p:spPr>
          <a:xfrm>
            <a:off x="6235065" y="5915882"/>
            <a:ext cx="2781325"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0DA0F056-B535-46E6-93B3-B75E44B8CFC1}"/>
              </a:ext>
            </a:extLst>
          </p:cNvPr>
          <p:cNvSpPr/>
          <p:nvPr/>
        </p:nvSpPr>
        <p:spPr>
          <a:xfrm>
            <a:off x="9294524" y="2022098"/>
            <a:ext cx="2781325" cy="3893856"/>
          </a:xfrm>
          <a:custGeom>
            <a:avLst/>
            <a:gdLst>
              <a:gd name="connsiteX0" fmla="*/ 0 w 2781325"/>
              <a:gd name="connsiteY0" fmla="*/ 0 h 3893856"/>
              <a:gd name="connsiteX1" fmla="*/ 2781325 w 2781325"/>
              <a:gd name="connsiteY1" fmla="*/ 0 h 3893856"/>
              <a:gd name="connsiteX2" fmla="*/ 2781325 w 2781325"/>
              <a:gd name="connsiteY2" fmla="*/ 3893856 h 3893856"/>
              <a:gd name="connsiteX3" fmla="*/ 0 w 2781325"/>
              <a:gd name="connsiteY3" fmla="*/ 3893856 h 3893856"/>
              <a:gd name="connsiteX4" fmla="*/ 0 w 2781325"/>
              <a:gd name="connsiteY4" fmla="*/ 0 h 38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325" h="3893856">
                <a:moveTo>
                  <a:pt x="0" y="0"/>
                </a:moveTo>
                <a:lnTo>
                  <a:pt x="2781325" y="0"/>
                </a:lnTo>
                <a:lnTo>
                  <a:pt x="2781325" y="3893856"/>
                </a:lnTo>
                <a:lnTo>
                  <a:pt x="0" y="3893856"/>
                </a:lnTo>
                <a:lnTo>
                  <a:pt x="0" y="0"/>
                </a:lnTo>
                <a:close/>
              </a:path>
            </a:pathLst>
          </a:custGeom>
        </p:spPr>
        <p:style>
          <a:lnRef idx="2">
            <a:schemeClr val="bg1">
              <a:lumMod val="95000"/>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tx1">
              <a:lumMod val="75000"/>
              <a:lumOff val="25000"/>
              <a:hueOff val="0"/>
              <a:satOff val="0"/>
              <a:lumOff val="0"/>
              <a:alphaOff val="0"/>
            </a:schemeClr>
          </a:fontRef>
        </p:style>
        <p:txBody>
          <a:bodyPr spcFirstLastPara="0" vert="horz" wrap="square" lIns="216843" tIns="1809865" rIns="216843" bIns="408078" numCol="1" spcCol="1270" anchor="b"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black">
                    <a:lumMod val="75000"/>
                    <a:lumOff val="25000"/>
                    <a:hueOff val="0"/>
                    <a:satOff val="0"/>
                    <a:lumOff val="0"/>
                    <a:alphaOff val="0"/>
                  </a:prstClr>
                </a:solidFill>
                <a:effectLst/>
                <a:uLnTx/>
                <a:uFillTx/>
                <a:latin typeface="Calibri" panose="020F0502020204030204"/>
                <a:ea typeface="+mn-ea"/>
                <a:cs typeface="+mn-cs"/>
              </a:rPr>
              <a:t>Need for cultural awareness, sensitivity and adjustment as critical managerial competence</a:t>
            </a:r>
          </a:p>
        </p:txBody>
      </p:sp>
      <p:sp>
        <p:nvSpPr>
          <p:cNvPr id="20" name="Freeform: Shape 19">
            <a:extLst>
              <a:ext uri="{FF2B5EF4-FFF2-40B4-BE49-F238E27FC236}">
                <a16:creationId xmlns:a16="http://schemas.microsoft.com/office/drawing/2014/main" id="{4405E10F-20AF-4F39-B883-F829919859D3}"/>
              </a:ext>
            </a:extLst>
          </p:cNvPr>
          <p:cNvSpPr/>
          <p:nvPr/>
        </p:nvSpPr>
        <p:spPr>
          <a:xfrm>
            <a:off x="10034850" y="2053677"/>
            <a:ext cx="1168156" cy="1168156"/>
          </a:xfrm>
          <a:custGeom>
            <a:avLst/>
            <a:gdLst>
              <a:gd name="connsiteX0" fmla="*/ 0 w 1168156"/>
              <a:gd name="connsiteY0" fmla="*/ 584078 h 1168156"/>
              <a:gd name="connsiteX1" fmla="*/ 584078 w 1168156"/>
              <a:gd name="connsiteY1" fmla="*/ 0 h 1168156"/>
              <a:gd name="connsiteX2" fmla="*/ 1168156 w 1168156"/>
              <a:gd name="connsiteY2" fmla="*/ 584078 h 1168156"/>
              <a:gd name="connsiteX3" fmla="*/ 584078 w 1168156"/>
              <a:gd name="connsiteY3" fmla="*/ 1168156 h 1168156"/>
              <a:gd name="connsiteX4" fmla="*/ 0 w 1168156"/>
              <a:gd name="connsiteY4" fmla="*/ 584078 h 116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156" h="1168156">
                <a:moveTo>
                  <a:pt x="0" y="584078"/>
                </a:moveTo>
                <a:cubicBezTo>
                  <a:pt x="0" y="261501"/>
                  <a:pt x="261501" y="0"/>
                  <a:pt x="584078" y="0"/>
                </a:cubicBezTo>
                <a:cubicBezTo>
                  <a:pt x="906655" y="0"/>
                  <a:pt x="1168156" y="261501"/>
                  <a:pt x="1168156" y="584078"/>
                </a:cubicBezTo>
                <a:cubicBezTo>
                  <a:pt x="1168156" y="906655"/>
                  <a:pt x="906655" y="1168156"/>
                  <a:pt x="584078" y="1168156"/>
                </a:cubicBezTo>
                <a:cubicBezTo>
                  <a:pt x="261501" y="1168156"/>
                  <a:pt x="0" y="906655"/>
                  <a:pt x="0" y="584078"/>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146" tIns="183772" rIns="262146" bIns="183772"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21" name="Rectangle 20">
            <a:extLst>
              <a:ext uri="{FF2B5EF4-FFF2-40B4-BE49-F238E27FC236}">
                <a16:creationId xmlns:a16="http://schemas.microsoft.com/office/drawing/2014/main" id="{4E1DEAEF-2855-4EF2-8B2E-DEBBCA0372A3}"/>
              </a:ext>
            </a:extLst>
          </p:cNvPr>
          <p:cNvSpPr/>
          <p:nvPr/>
        </p:nvSpPr>
        <p:spPr>
          <a:xfrm>
            <a:off x="9294524" y="5915882"/>
            <a:ext cx="2781325"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5" name="Picture 6" descr="mickey coins.jpg">
            <a:extLst>
              <a:ext uri="{FF2B5EF4-FFF2-40B4-BE49-F238E27FC236}">
                <a16:creationId xmlns:a16="http://schemas.microsoft.com/office/drawing/2014/main" id="{9F4D4896-74CA-445A-A50D-5E20253AA4D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219" y="5579324"/>
            <a:ext cx="1123789" cy="11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ickey coins.jpg">
            <a:extLst>
              <a:ext uri="{FF2B5EF4-FFF2-40B4-BE49-F238E27FC236}">
                <a16:creationId xmlns:a16="http://schemas.microsoft.com/office/drawing/2014/main" id="{EF4FADD0-2C3E-4C13-AA61-242DA109E43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3167" y="5621207"/>
            <a:ext cx="1123789" cy="11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ickey coins.jpg">
            <a:extLst>
              <a:ext uri="{FF2B5EF4-FFF2-40B4-BE49-F238E27FC236}">
                <a16:creationId xmlns:a16="http://schemas.microsoft.com/office/drawing/2014/main" id="{F31E0819-CDF1-4A9F-9891-FE3EF3DF638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931" y="5579325"/>
            <a:ext cx="1123789" cy="11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ickey coins.jpg">
            <a:extLst>
              <a:ext uri="{FF2B5EF4-FFF2-40B4-BE49-F238E27FC236}">
                <a16:creationId xmlns:a16="http://schemas.microsoft.com/office/drawing/2014/main" id="{76ABAEED-2AA3-440E-86D8-DC47BDC933B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040" y="5579324"/>
            <a:ext cx="1123789" cy="11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2F19732-275E-412E-ACE7-CE03670CD0BA}"/>
              </a:ext>
            </a:extLst>
          </p:cNvPr>
          <p:cNvPicPr>
            <a:picLocks noChangeAspect="1"/>
          </p:cNvPicPr>
          <p:nvPr/>
        </p:nvPicPr>
        <p:blipFill>
          <a:blip r:embed="rId4">
            <a:clrChange>
              <a:clrFrom>
                <a:srgbClr val="EBFFFF"/>
              </a:clrFrom>
              <a:clrTo>
                <a:srgbClr val="EBFFFF">
                  <a:alpha val="0"/>
                </a:srgbClr>
              </a:clrTo>
            </a:clrChange>
            <a:grayscl/>
          </a:blip>
          <a:stretch>
            <a:fillRect/>
          </a:stretch>
        </p:blipFill>
        <p:spPr>
          <a:xfrm>
            <a:off x="6028309" y="384761"/>
            <a:ext cx="4054858" cy="1013800"/>
          </a:xfrm>
          <a:prstGeom prst="rect">
            <a:avLst/>
          </a:prstGeom>
        </p:spPr>
      </p:pic>
      <p:sp>
        <p:nvSpPr>
          <p:cNvPr id="2" name="TextBox 1">
            <a:extLst>
              <a:ext uri="{FF2B5EF4-FFF2-40B4-BE49-F238E27FC236}">
                <a16:creationId xmlns:a16="http://schemas.microsoft.com/office/drawing/2014/main" id="{EE96560F-5E74-4EE6-80CE-364031FC2C2C}"/>
              </a:ext>
            </a:extLst>
          </p:cNvPr>
          <p:cNvSpPr txBox="1"/>
          <p:nvPr/>
        </p:nvSpPr>
        <p:spPr>
          <a:xfrm>
            <a:off x="6243522" y="3336667"/>
            <a:ext cx="276795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Cultural diversity can be a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asset</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but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also ‘cultural collision’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mn-cs"/>
              </a:rPr>
              <a:t>-Firm practices that are in conflict with local customs and 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mn-cs"/>
              </a:rPr>
              <a:t>-Employees are unable to accept or adjust to foreign customs</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43373DB-14F4-494E-8CE8-72555ECC2AD2}"/>
              </a:ext>
            </a:extLst>
          </p:cNvPr>
          <p:cNvSpPr txBox="1"/>
          <p:nvPr/>
        </p:nvSpPr>
        <p:spPr>
          <a:xfrm>
            <a:off x="286037" y="3412435"/>
            <a:ext cx="2767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Effect of culture on (international) business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every business function is subject to potential cultural differences </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45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622" y="150288"/>
            <a:ext cx="12044756" cy="6724226"/>
          </a:xfrm>
          <a:prstGeom prst="rect">
            <a:avLst/>
          </a:prstGeom>
          <a:noFill/>
          <a:ln>
            <a:solidFill>
              <a:schemeClr val="accent6"/>
            </a:solidFill>
          </a:ln>
          <a:effectLst>
            <a:softEdge rad="112500"/>
          </a:effectLst>
        </p:spPr>
      </p:pic>
      <p:sp>
        <p:nvSpPr>
          <p:cNvPr id="3" name="Oval 2"/>
          <p:cNvSpPr/>
          <p:nvPr/>
        </p:nvSpPr>
        <p:spPr>
          <a:xfrm>
            <a:off x="8468751" y="1477108"/>
            <a:ext cx="1336431" cy="80185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4" name="Oval 3"/>
          <p:cNvSpPr/>
          <p:nvPr/>
        </p:nvSpPr>
        <p:spPr>
          <a:xfrm>
            <a:off x="3667591" y="3713871"/>
            <a:ext cx="1188720" cy="162481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5" name="Oval 4"/>
          <p:cNvSpPr/>
          <p:nvPr/>
        </p:nvSpPr>
        <p:spPr>
          <a:xfrm>
            <a:off x="6096000" y="1762168"/>
            <a:ext cx="1239593" cy="141380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pic>
        <p:nvPicPr>
          <p:cNvPr id="7" name="Picture 6"/>
          <p:cNvPicPr>
            <a:picLocks noChangeAspect="1"/>
          </p:cNvPicPr>
          <p:nvPr/>
        </p:nvPicPr>
        <p:blipFill>
          <a:blip r:embed="rId4"/>
          <a:stretch>
            <a:fillRect/>
          </a:stretch>
        </p:blipFill>
        <p:spPr>
          <a:xfrm>
            <a:off x="2057400" y="5233182"/>
            <a:ext cx="4635305" cy="1624818"/>
          </a:xfrm>
          <a:prstGeom prst="rect">
            <a:avLst/>
          </a:prstGeom>
        </p:spPr>
      </p:pic>
      <p:pic>
        <p:nvPicPr>
          <p:cNvPr id="8" name="Picture 7"/>
          <p:cNvPicPr>
            <a:picLocks noChangeAspect="1"/>
          </p:cNvPicPr>
          <p:nvPr/>
        </p:nvPicPr>
        <p:blipFill>
          <a:blip r:embed="rId5"/>
          <a:stretch>
            <a:fillRect/>
          </a:stretch>
        </p:blipFill>
        <p:spPr>
          <a:xfrm>
            <a:off x="5133072" y="353109"/>
            <a:ext cx="2057155" cy="1343538"/>
          </a:xfrm>
          <a:prstGeom prst="rect">
            <a:avLst/>
          </a:prstGeom>
        </p:spPr>
      </p:pic>
      <p:pic>
        <p:nvPicPr>
          <p:cNvPr id="6" name="Picture 5">
            <a:extLst>
              <a:ext uri="{FF2B5EF4-FFF2-40B4-BE49-F238E27FC236}">
                <a16:creationId xmlns:a16="http://schemas.microsoft.com/office/drawing/2014/main" id="{C9C05110-1509-48D0-BCB8-EC31E7A5A4FA}"/>
              </a:ext>
            </a:extLst>
          </p:cNvPr>
          <p:cNvPicPr>
            <a:picLocks noChangeAspect="1"/>
          </p:cNvPicPr>
          <p:nvPr/>
        </p:nvPicPr>
        <p:blipFill>
          <a:blip r:embed="rId6"/>
          <a:stretch>
            <a:fillRect/>
          </a:stretch>
        </p:blipFill>
        <p:spPr>
          <a:xfrm>
            <a:off x="10743179" y="5792452"/>
            <a:ext cx="1302132" cy="1065548"/>
          </a:xfrm>
          <a:prstGeom prst="rect">
            <a:avLst/>
          </a:prstGeom>
        </p:spPr>
      </p:pic>
      <p:sp>
        <p:nvSpPr>
          <p:cNvPr id="9" name="Oval 8">
            <a:extLst>
              <a:ext uri="{FF2B5EF4-FFF2-40B4-BE49-F238E27FC236}">
                <a16:creationId xmlns:a16="http://schemas.microsoft.com/office/drawing/2014/main" id="{B172EBDE-09F7-4C8B-ABA8-0945F332BC33}"/>
              </a:ext>
            </a:extLst>
          </p:cNvPr>
          <p:cNvSpPr/>
          <p:nvPr/>
        </p:nvSpPr>
        <p:spPr>
          <a:xfrm>
            <a:off x="9761091" y="4956313"/>
            <a:ext cx="2186609" cy="190168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39139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E78AD8-6BDD-41BA-9EAA-1E25E5EEC687}"/>
              </a:ext>
            </a:extLst>
          </p:cNvPr>
          <p:cNvPicPr>
            <a:picLocks noChangeAspect="1"/>
          </p:cNvPicPr>
          <p:nvPr/>
        </p:nvPicPr>
        <p:blipFill>
          <a:blip r:embed="rId3"/>
          <a:stretch>
            <a:fillRect/>
          </a:stretch>
        </p:blipFill>
        <p:spPr>
          <a:xfrm>
            <a:off x="1350303" y="3173569"/>
            <a:ext cx="6358597" cy="3595531"/>
          </a:xfrm>
          <a:prstGeom prst="rect">
            <a:avLst/>
          </a:prstGeom>
        </p:spPr>
      </p:pic>
      <p:pic>
        <p:nvPicPr>
          <p:cNvPr id="4" name="Picture 3">
            <a:extLst>
              <a:ext uri="{FF2B5EF4-FFF2-40B4-BE49-F238E27FC236}">
                <a16:creationId xmlns:a16="http://schemas.microsoft.com/office/drawing/2014/main" id="{23AC5031-A12B-47FB-BC3B-7B6D3E09CBC1}"/>
              </a:ext>
            </a:extLst>
          </p:cNvPr>
          <p:cNvPicPr>
            <a:picLocks noChangeAspect="1"/>
          </p:cNvPicPr>
          <p:nvPr/>
        </p:nvPicPr>
        <p:blipFill>
          <a:blip r:embed="rId4"/>
          <a:stretch>
            <a:fillRect/>
          </a:stretch>
        </p:blipFill>
        <p:spPr>
          <a:xfrm>
            <a:off x="7708900" y="217331"/>
            <a:ext cx="4483100" cy="6551769"/>
          </a:xfrm>
          <a:prstGeom prst="rect">
            <a:avLst/>
          </a:prstGeom>
        </p:spPr>
      </p:pic>
      <p:pic>
        <p:nvPicPr>
          <p:cNvPr id="5" name="Picture 4">
            <a:extLst>
              <a:ext uri="{FF2B5EF4-FFF2-40B4-BE49-F238E27FC236}">
                <a16:creationId xmlns:a16="http://schemas.microsoft.com/office/drawing/2014/main" id="{316D55E1-DD2C-4FA0-90FD-11DCD5C31DD3}"/>
              </a:ext>
            </a:extLst>
          </p:cNvPr>
          <p:cNvPicPr>
            <a:picLocks noChangeAspect="1"/>
          </p:cNvPicPr>
          <p:nvPr/>
        </p:nvPicPr>
        <p:blipFill>
          <a:blip r:embed="rId5"/>
          <a:stretch>
            <a:fillRect/>
          </a:stretch>
        </p:blipFill>
        <p:spPr>
          <a:xfrm>
            <a:off x="0" y="0"/>
            <a:ext cx="7708900" cy="3173569"/>
          </a:xfrm>
          <a:prstGeom prst="rect">
            <a:avLst/>
          </a:prstGeom>
        </p:spPr>
      </p:pic>
    </p:spTree>
    <p:extLst>
      <p:ext uri="{BB962C8B-B14F-4D97-AF65-F5344CB8AC3E}">
        <p14:creationId xmlns:p14="http://schemas.microsoft.com/office/powerpoint/2010/main" val="239500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B63DF-D4B0-415E-89D3-32E089E49F97}"/>
              </a:ext>
            </a:extLst>
          </p:cNvPr>
          <p:cNvPicPr>
            <a:picLocks noChangeAspect="1"/>
          </p:cNvPicPr>
          <p:nvPr/>
        </p:nvPicPr>
        <p:blipFill rotWithShape="1">
          <a:blip r:embed="rId2"/>
          <a:srcRect l="8350" r="4539"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4E259276-FA9A-4396-B37F-31D1880042C3}"/>
              </a:ext>
            </a:extLst>
          </p:cNvPr>
          <p:cNvSpPr>
            <a:spLocks noGrp="1"/>
          </p:cNvSpPr>
          <p:nvPr>
            <p:ph type="title"/>
          </p:nvPr>
        </p:nvSpPr>
        <p:spPr>
          <a:xfrm>
            <a:off x="521369" y="568605"/>
            <a:ext cx="3414373" cy="1684672"/>
          </a:xfrm>
          <a:solidFill>
            <a:schemeClr val="bg1">
              <a:alpha val="90000"/>
            </a:schemeClr>
          </a:solidFill>
          <a:ln w="127000" cap="sq" cmpd="thinThick">
            <a:solidFill>
              <a:schemeClr val="bg1"/>
            </a:solidFill>
          </a:ln>
        </p:spPr>
        <p:txBody>
          <a:bodyPr vert="horz" wrap="square" lIns="91440" tIns="45720" rIns="91440" bIns="45720" rtlCol="0" anchor="ctr">
            <a:normAutofit/>
          </a:bodyPr>
          <a:lstStyle/>
          <a:p>
            <a:pPr algn="ctr"/>
            <a:r>
              <a:rPr lang="en-US" sz="3600" b="1" i="1">
                <a:solidFill>
                  <a:srgbClr val="0070C0"/>
                </a:solidFill>
              </a:rPr>
              <a:t>Disney Land</a:t>
            </a:r>
            <a:br>
              <a:rPr lang="en-US" sz="3600" b="1" i="1">
                <a:solidFill>
                  <a:srgbClr val="0070C0"/>
                </a:solidFill>
              </a:rPr>
            </a:br>
            <a:r>
              <a:rPr lang="en-US" sz="3600" b="1" i="1">
                <a:solidFill>
                  <a:srgbClr val="0070C0"/>
                </a:solidFill>
              </a:rPr>
              <a:t>In Europe</a:t>
            </a:r>
          </a:p>
        </p:txBody>
      </p:sp>
    </p:spTree>
    <p:extLst>
      <p:ext uri="{BB962C8B-B14F-4D97-AF65-F5344CB8AC3E}">
        <p14:creationId xmlns:p14="http://schemas.microsoft.com/office/powerpoint/2010/main" val="302315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248642" y="139073"/>
            <a:ext cx="3651467" cy="1676603"/>
          </a:xfrm>
        </p:spPr>
        <p:txBody>
          <a:bodyPr>
            <a:normAutofit/>
          </a:bodyPr>
          <a:lstStyle/>
          <a:p>
            <a:pPr eaLnBrk="1" hangingPunct="1"/>
            <a:r>
              <a:rPr lang="en-GB" altLang="el-GR" sz="3600" b="1" dirty="0">
                <a:effectLst>
                  <a:outerShdw blurRad="38100" dist="38100" dir="2700000" algn="tl">
                    <a:srgbClr val="000000">
                      <a:alpha val="43137"/>
                    </a:srgbClr>
                  </a:outerShdw>
                </a:effectLst>
              </a:rPr>
              <a:t>A billion dollar example: </a:t>
            </a:r>
            <a:br>
              <a:rPr lang="en-GB" altLang="el-GR" sz="3600" b="1" dirty="0">
                <a:effectLst>
                  <a:outerShdw blurRad="38100" dist="38100" dir="2700000" algn="tl">
                    <a:srgbClr val="000000">
                      <a:alpha val="43137"/>
                    </a:srgbClr>
                  </a:outerShdw>
                </a:effectLst>
              </a:rPr>
            </a:br>
            <a:r>
              <a:rPr lang="en-GB" altLang="el-GR" sz="3600" b="1" dirty="0">
                <a:effectLst>
                  <a:outerShdw blurRad="38100" dist="38100" dir="2700000" algn="tl">
                    <a:srgbClr val="000000">
                      <a:alpha val="43137"/>
                    </a:srgbClr>
                  </a:outerShdw>
                </a:effectLst>
              </a:rPr>
              <a:t>Euro Disneyland </a:t>
            </a:r>
            <a:endParaRPr lang="el-GR" altLang="el-GR" sz="3600" b="1" dirty="0">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248642" y="1919370"/>
            <a:ext cx="4206941" cy="4073138"/>
          </a:xfrm>
        </p:spPr>
        <p:txBody>
          <a:bodyPr>
            <a:noAutofit/>
          </a:bodyPr>
          <a:lstStyle/>
          <a:p>
            <a:pPr marL="0" indent="0">
              <a:buNone/>
            </a:pPr>
            <a:r>
              <a:rPr lang="en-US" altLang="el-GR" sz="2200" dirty="0"/>
              <a:t>Opened on April 12, 1992 at Marne-la-Vallee </a:t>
            </a:r>
          </a:p>
          <a:p>
            <a:r>
              <a:rPr lang="en-US" altLang="el-GR" sz="2200" dirty="0"/>
              <a:t>France selected over Spain thanks to its geographic location; within a day’s drive for 30 million people</a:t>
            </a:r>
          </a:p>
          <a:p>
            <a:r>
              <a:rPr lang="en-US" altLang="el-GR" sz="2200" dirty="0"/>
              <a:t>Investment of </a:t>
            </a:r>
            <a:r>
              <a:rPr lang="en-US" altLang="el-GR" sz="2200" i="1" dirty="0"/>
              <a:t>±$2,5 billion</a:t>
            </a:r>
            <a:r>
              <a:rPr lang="en-US" altLang="el-GR" sz="2200" dirty="0"/>
              <a:t>, </a:t>
            </a:r>
            <a:r>
              <a:rPr lang="en-US" altLang="el-GR" sz="2200" i="1" dirty="0"/>
              <a:t>‘the deal of the century’</a:t>
            </a:r>
          </a:p>
          <a:p>
            <a:r>
              <a:rPr lang="en-US" altLang="el-GR" sz="2200" dirty="0"/>
              <a:t>Euro Disneyland followed very successful experience of Tokyo Disneyland in 1983</a:t>
            </a:r>
          </a:p>
          <a:p>
            <a:r>
              <a:rPr lang="en-US" altLang="el-GR" sz="2200" dirty="0"/>
              <a:t>Disney had very high hopes on Euro Disneyland and had a 49% stake</a:t>
            </a:r>
          </a:p>
        </p:txBody>
      </p:sp>
      <p:pic>
        <p:nvPicPr>
          <p:cNvPr id="2" name="Picture 1"/>
          <p:cNvPicPr>
            <a:picLocks noChangeAspect="1"/>
          </p:cNvPicPr>
          <p:nvPr/>
        </p:nvPicPr>
        <p:blipFill rotWithShape="1">
          <a:blip r:embed="rId3"/>
          <a:srcRect l="24796" t="1" r="6096" b="1"/>
          <a:stretch/>
        </p:blipFill>
        <p:spPr>
          <a:xfrm>
            <a:off x="4639056" y="10"/>
            <a:ext cx="7552944" cy="6857990"/>
          </a:xfrm>
          <a:prstGeom prst="rect">
            <a:avLst/>
          </a:prstGeom>
          <a:effectLst/>
        </p:spPr>
      </p:pic>
    </p:spTree>
    <p:extLst>
      <p:ext uri="{BB962C8B-B14F-4D97-AF65-F5344CB8AC3E}">
        <p14:creationId xmlns:p14="http://schemas.microsoft.com/office/powerpoint/2010/main" val="220791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494727" cy="2962141"/>
          </a:xfrm>
          <a:prstGeom prst="rect">
            <a:avLst/>
          </a:prstGeom>
        </p:spPr>
      </p:pic>
      <p:pic>
        <p:nvPicPr>
          <p:cNvPr id="5" name="Picture 4"/>
          <p:cNvPicPr>
            <a:picLocks noChangeAspect="1"/>
          </p:cNvPicPr>
          <p:nvPr/>
        </p:nvPicPr>
        <p:blipFill>
          <a:blip r:embed="rId4"/>
          <a:stretch>
            <a:fillRect/>
          </a:stretch>
        </p:blipFill>
        <p:spPr>
          <a:xfrm>
            <a:off x="2840156" y="0"/>
            <a:ext cx="1712526" cy="1206244"/>
          </a:xfrm>
          <a:prstGeom prst="rect">
            <a:avLst/>
          </a:prstGeom>
        </p:spPr>
      </p:pic>
      <p:pic>
        <p:nvPicPr>
          <p:cNvPr id="6" name="Picture 5"/>
          <p:cNvPicPr>
            <a:picLocks noChangeAspect="1"/>
          </p:cNvPicPr>
          <p:nvPr/>
        </p:nvPicPr>
        <p:blipFill>
          <a:blip r:embed="rId5"/>
          <a:stretch>
            <a:fillRect/>
          </a:stretch>
        </p:blipFill>
        <p:spPr>
          <a:xfrm>
            <a:off x="4494727" y="0"/>
            <a:ext cx="4082602" cy="2977971"/>
          </a:xfrm>
          <a:prstGeom prst="rect">
            <a:avLst/>
          </a:prstGeom>
        </p:spPr>
      </p:pic>
      <p:pic>
        <p:nvPicPr>
          <p:cNvPr id="7" name="Picture 6"/>
          <p:cNvPicPr>
            <a:picLocks noChangeAspect="1"/>
          </p:cNvPicPr>
          <p:nvPr/>
        </p:nvPicPr>
        <p:blipFill>
          <a:blip r:embed="rId6"/>
          <a:stretch>
            <a:fillRect/>
          </a:stretch>
        </p:blipFill>
        <p:spPr>
          <a:xfrm>
            <a:off x="4494727" y="1884158"/>
            <a:ext cx="1732208" cy="1077983"/>
          </a:xfrm>
          <a:prstGeom prst="rect">
            <a:avLst/>
          </a:prstGeom>
        </p:spPr>
      </p:pic>
      <p:pic>
        <p:nvPicPr>
          <p:cNvPr id="8" name="Picture 7"/>
          <p:cNvPicPr>
            <a:picLocks noChangeAspect="1"/>
          </p:cNvPicPr>
          <p:nvPr/>
        </p:nvPicPr>
        <p:blipFill>
          <a:blip r:embed="rId7"/>
          <a:stretch>
            <a:fillRect/>
          </a:stretch>
        </p:blipFill>
        <p:spPr>
          <a:xfrm>
            <a:off x="8482520" y="-15830"/>
            <a:ext cx="3709480" cy="2977971"/>
          </a:xfrm>
          <a:prstGeom prst="rect">
            <a:avLst/>
          </a:prstGeom>
        </p:spPr>
      </p:pic>
      <p:pic>
        <p:nvPicPr>
          <p:cNvPr id="9" name="Picture 8"/>
          <p:cNvPicPr>
            <a:picLocks noChangeAspect="1"/>
          </p:cNvPicPr>
          <p:nvPr/>
        </p:nvPicPr>
        <p:blipFill>
          <a:blip r:embed="rId8"/>
          <a:stretch>
            <a:fillRect/>
          </a:stretch>
        </p:blipFill>
        <p:spPr>
          <a:xfrm>
            <a:off x="10473826" y="1990323"/>
            <a:ext cx="1718174" cy="971818"/>
          </a:xfrm>
          <a:prstGeom prst="rect">
            <a:avLst/>
          </a:prstGeom>
        </p:spPr>
      </p:pic>
      <p:pic>
        <p:nvPicPr>
          <p:cNvPr id="10" name="Picture 9"/>
          <p:cNvPicPr>
            <a:picLocks noChangeAspect="1"/>
          </p:cNvPicPr>
          <p:nvPr/>
        </p:nvPicPr>
        <p:blipFill>
          <a:blip r:embed="rId9"/>
          <a:stretch>
            <a:fillRect/>
          </a:stretch>
        </p:blipFill>
        <p:spPr>
          <a:xfrm>
            <a:off x="53166" y="2962141"/>
            <a:ext cx="4096465" cy="2733675"/>
          </a:xfrm>
          <a:prstGeom prst="rect">
            <a:avLst/>
          </a:prstGeom>
        </p:spPr>
      </p:pic>
      <p:pic>
        <p:nvPicPr>
          <p:cNvPr id="11" name="Picture 10"/>
          <p:cNvPicPr>
            <a:picLocks noChangeAspect="1"/>
          </p:cNvPicPr>
          <p:nvPr/>
        </p:nvPicPr>
        <p:blipFill>
          <a:blip r:embed="rId10"/>
          <a:stretch>
            <a:fillRect/>
          </a:stretch>
        </p:blipFill>
        <p:spPr>
          <a:xfrm>
            <a:off x="-20839" y="5695816"/>
            <a:ext cx="2000250" cy="1162184"/>
          </a:xfrm>
          <a:prstGeom prst="rect">
            <a:avLst/>
          </a:prstGeom>
        </p:spPr>
      </p:pic>
      <p:pic>
        <p:nvPicPr>
          <p:cNvPr id="12" name="Picture 11"/>
          <p:cNvPicPr>
            <a:picLocks noChangeAspect="1"/>
          </p:cNvPicPr>
          <p:nvPr/>
        </p:nvPicPr>
        <p:blipFill>
          <a:blip r:embed="rId11"/>
          <a:stretch>
            <a:fillRect/>
          </a:stretch>
        </p:blipFill>
        <p:spPr>
          <a:xfrm>
            <a:off x="1979411" y="5695816"/>
            <a:ext cx="2170221" cy="1162184"/>
          </a:xfrm>
          <a:prstGeom prst="rect">
            <a:avLst/>
          </a:prstGeom>
        </p:spPr>
      </p:pic>
      <p:pic>
        <p:nvPicPr>
          <p:cNvPr id="13" name="Picture 12"/>
          <p:cNvPicPr>
            <a:picLocks noChangeAspect="1"/>
          </p:cNvPicPr>
          <p:nvPr/>
        </p:nvPicPr>
        <p:blipFill>
          <a:blip r:embed="rId12"/>
          <a:stretch>
            <a:fillRect/>
          </a:stretch>
        </p:blipFill>
        <p:spPr>
          <a:xfrm>
            <a:off x="7555423" y="5725162"/>
            <a:ext cx="4606344" cy="1162183"/>
          </a:xfrm>
          <a:prstGeom prst="rect">
            <a:avLst/>
          </a:prstGeom>
        </p:spPr>
      </p:pic>
      <p:pic>
        <p:nvPicPr>
          <p:cNvPr id="14" name="Picture 13"/>
          <p:cNvPicPr>
            <a:picLocks noChangeAspect="1"/>
          </p:cNvPicPr>
          <p:nvPr/>
        </p:nvPicPr>
        <p:blipFill>
          <a:blip r:embed="rId13"/>
          <a:stretch>
            <a:fillRect/>
          </a:stretch>
        </p:blipFill>
        <p:spPr>
          <a:xfrm>
            <a:off x="4170108" y="2919278"/>
            <a:ext cx="3415547" cy="3938721"/>
          </a:xfrm>
          <a:prstGeom prst="rect">
            <a:avLst/>
          </a:prstGeom>
        </p:spPr>
      </p:pic>
      <p:pic>
        <p:nvPicPr>
          <p:cNvPr id="15" name="Picture 14"/>
          <p:cNvPicPr>
            <a:picLocks noChangeAspect="1"/>
          </p:cNvPicPr>
          <p:nvPr/>
        </p:nvPicPr>
        <p:blipFill>
          <a:blip r:embed="rId14"/>
          <a:stretch>
            <a:fillRect/>
          </a:stretch>
        </p:blipFill>
        <p:spPr>
          <a:xfrm>
            <a:off x="7555423" y="2970055"/>
            <a:ext cx="4606344" cy="2725761"/>
          </a:xfrm>
          <a:prstGeom prst="rect">
            <a:avLst/>
          </a:prstGeom>
        </p:spPr>
      </p:pic>
      <p:pic>
        <p:nvPicPr>
          <p:cNvPr id="16" name="Picture 15"/>
          <p:cNvPicPr>
            <a:picLocks noChangeAspect="1"/>
          </p:cNvPicPr>
          <p:nvPr/>
        </p:nvPicPr>
        <p:blipFill>
          <a:blip r:embed="rId15"/>
          <a:stretch>
            <a:fillRect/>
          </a:stretch>
        </p:blipFill>
        <p:spPr>
          <a:xfrm>
            <a:off x="10700741" y="3060609"/>
            <a:ext cx="1491259" cy="570243"/>
          </a:xfrm>
          <a:prstGeom prst="rect">
            <a:avLst/>
          </a:prstGeom>
        </p:spPr>
      </p:pic>
    </p:spTree>
    <p:extLst>
      <p:ext uri="{BB962C8B-B14F-4D97-AF65-F5344CB8AC3E}">
        <p14:creationId xmlns:p14="http://schemas.microsoft.com/office/powerpoint/2010/main" val="323852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3" descr="euro-disneyland-nazi-nazis-hitler-donald-duck-germany-disney-demotivational-poster-1277294928.jpg"/>
          <p:cNvPicPr>
            <a:picLocks noChangeAspect="1"/>
          </p:cNvPicPr>
          <p:nvPr/>
        </p:nvPicPr>
        <p:blipFill rotWithShape="1">
          <a:blip r:embed="rId3">
            <a:extLst>
              <a:ext uri="{28A0092B-C50C-407E-A947-70E740481C1C}">
                <a14:useLocalDpi xmlns:a14="http://schemas.microsoft.com/office/drawing/2010/main" val="0"/>
              </a:ext>
            </a:extLst>
          </a:blip>
          <a:srcRect l="1113" r="-2" b="-2"/>
          <a:stretch/>
        </p:blipFill>
        <p:spPr bwMode="auto">
          <a:xfrm>
            <a:off x="4844882" y="640081"/>
            <a:ext cx="6916329" cy="557783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title"/>
          </p:nvPr>
        </p:nvSpPr>
        <p:spPr>
          <a:xfrm>
            <a:off x="569416" y="403980"/>
            <a:ext cx="3667039" cy="1676603"/>
          </a:xfrm>
        </p:spPr>
        <p:txBody>
          <a:bodyPr>
            <a:normAutofit/>
          </a:bodyPr>
          <a:lstStyle/>
          <a:p>
            <a:pPr eaLnBrk="1" hangingPunct="1"/>
            <a:r>
              <a:rPr lang="en-US" altLang="el-GR" dirty="0">
                <a:effectLst>
                  <a:outerShdw blurRad="38100" dist="38100" dir="2700000" algn="tl">
                    <a:srgbClr val="000000">
                      <a:alpha val="43137"/>
                    </a:srgbClr>
                  </a:outerShdw>
                </a:effectLst>
              </a:rPr>
              <a:t>Cultural Imperialism…?</a:t>
            </a:r>
            <a:endParaRPr lang="el-GR" altLang="el-GR"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476651" y="2319130"/>
            <a:ext cx="4055592" cy="3785419"/>
          </a:xfrm>
        </p:spPr>
        <p:txBody>
          <a:bodyPr>
            <a:normAutofit lnSpcReduction="10000"/>
          </a:bodyPr>
          <a:lstStyle/>
          <a:p>
            <a:pPr eaLnBrk="1" hangingPunct="1"/>
            <a:r>
              <a:rPr lang="en-US" altLang="el-GR" sz="2000" i="1" dirty="0"/>
              <a:t>“Cultural Chernobyl” </a:t>
            </a:r>
            <a:r>
              <a:rPr lang="en-US" altLang="el-GR" sz="2000" dirty="0"/>
              <a:t>– theatre director</a:t>
            </a:r>
          </a:p>
          <a:p>
            <a:pPr eaLnBrk="1" hangingPunct="1"/>
            <a:r>
              <a:rPr lang="en-US" altLang="el-GR" sz="2000" i="1" dirty="0"/>
              <a:t>“I wish with all my heart that the rebels would set fire to Disneyland”</a:t>
            </a:r>
            <a:r>
              <a:rPr lang="en-US" altLang="el-GR" sz="2000" dirty="0"/>
              <a:t> – French intellectual</a:t>
            </a:r>
          </a:p>
          <a:p>
            <a:pPr eaLnBrk="1" hangingPunct="1"/>
            <a:r>
              <a:rPr lang="en-US" altLang="el-GR" sz="2000" i="1" dirty="0"/>
              <a:t>“Mickey Mouse is stifling                                              individualism and transforming children into consumers”</a:t>
            </a:r>
          </a:p>
          <a:p>
            <a:pPr eaLnBrk="1" hangingPunct="1"/>
            <a:r>
              <a:rPr lang="en-US" altLang="el-GR" sz="2000" i="1" dirty="0"/>
              <a:t>“They are experts at seduction,                                                and don’t hide the fact that                                                           they’re trying to seduce you”                                                        </a:t>
            </a:r>
            <a:r>
              <a:rPr lang="en-US" altLang="el-GR" sz="2000" dirty="0"/>
              <a:t>banker wined and dined at                                                      Orlando</a:t>
            </a:r>
          </a:p>
        </p:txBody>
      </p:sp>
    </p:spTree>
    <p:extLst>
      <p:ext uri="{BB962C8B-B14F-4D97-AF65-F5344CB8AC3E}">
        <p14:creationId xmlns:p14="http://schemas.microsoft.com/office/powerpoint/2010/main" val="407450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2686" y="299328"/>
            <a:ext cx="3651467" cy="1676603"/>
          </a:xfrm>
        </p:spPr>
        <p:txBody>
          <a:bodyPr>
            <a:normAutofit/>
          </a:bodyPr>
          <a:lstStyle/>
          <a:p>
            <a:r>
              <a:rPr lang="en-GB" altLang="el-GR" sz="4000" b="1" cap="none" dirty="0">
                <a:effectLst>
                  <a:outerShdw blurRad="38100" dist="38100" dir="2700000" algn="tl">
                    <a:srgbClr val="000000">
                      <a:alpha val="43137"/>
                    </a:srgbClr>
                  </a:outerShdw>
                </a:effectLst>
              </a:rPr>
              <a:t>Disney vs. Euro ‘</a:t>
            </a:r>
            <a:r>
              <a:rPr lang="en-GB" altLang="el-GR" sz="4000" b="1" cap="none" dirty="0" err="1">
                <a:effectLst>
                  <a:outerShdw blurRad="38100" dist="38100" dir="2700000" algn="tl">
                    <a:srgbClr val="000000">
                      <a:alpha val="43137"/>
                    </a:srgbClr>
                  </a:outerShdw>
                </a:effectLst>
              </a:rPr>
              <a:t>Cultureland</a:t>
            </a:r>
            <a:r>
              <a:rPr lang="en-GB" altLang="el-GR" sz="4000" b="1" cap="none" dirty="0">
                <a:effectLst>
                  <a:outerShdw blurRad="38100" dist="38100" dir="2700000" algn="tl">
                    <a:srgbClr val="000000">
                      <a:alpha val="43137"/>
                    </a:srgbClr>
                  </a:outerShdw>
                </a:effectLst>
              </a:rPr>
              <a:t>’</a:t>
            </a:r>
          </a:p>
        </p:txBody>
      </p:sp>
      <p:sp>
        <p:nvSpPr>
          <p:cNvPr id="14339" name="Rectangle 3"/>
          <p:cNvSpPr>
            <a:spLocks noGrp="1" noChangeArrowheads="1"/>
          </p:cNvSpPr>
          <p:nvPr>
            <p:ph idx="1"/>
          </p:nvPr>
        </p:nvSpPr>
        <p:spPr>
          <a:xfrm>
            <a:off x="422686" y="2089053"/>
            <a:ext cx="3933919" cy="4582741"/>
          </a:xfrm>
        </p:spPr>
        <p:txBody>
          <a:bodyPr>
            <a:normAutofit fontScale="92500" lnSpcReduction="10000"/>
          </a:bodyPr>
          <a:lstStyle/>
          <a:p>
            <a:pPr>
              <a:buFont typeface="Wingdings" panose="05000000000000000000" pitchFamily="2" charset="2"/>
              <a:buChar char="ü"/>
            </a:pPr>
            <a:r>
              <a:rPr lang="en-GB" altLang="el-GR" sz="2400" dirty="0"/>
              <a:t>Different spending patterns</a:t>
            </a:r>
          </a:p>
          <a:p>
            <a:pPr>
              <a:buFont typeface="Wingdings" panose="05000000000000000000" pitchFamily="2" charset="2"/>
              <a:buChar char="ü"/>
            </a:pPr>
            <a:r>
              <a:rPr lang="en-GB" altLang="el-GR" sz="2400" dirty="0"/>
              <a:t>Different eating habits </a:t>
            </a:r>
          </a:p>
          <a:p>
            <a:pPr>
              <a:buFont typeface="Wingdings" panose="05000000000000000000" pitchFamily="2" charset="2"/>
              <a:buChar char="ü"/>
            </a:pPr>
            <a:r>
              <a:rPr lang="en-GB" altLang="el-GR" sz="2400" dirty="0"/>
              <a:t>A moralising attitude (e.g. alcohol                                           ban – eventually dropped -, cigarettes)</a:t>
            </a:r>
          </a:p>
          <a:p>
            <a:pPr>
              <a:buFont typeface="Wingdings" panose="05000000000000000000" pitchFamily="2" charset="2"/>
              <a:buChar char="ü"/>
            </a:pPr>
            <a:r>
              <a:rPr lang="en-GB" altLang="el-GR" sz="2400" b="1" dirty="0"/>
              <a:t>A paternalistic personnel management</a:t>
            </a:r>
          </a:p>
          <a:p>
            <a:pPr>
              <a:buFont typeface="Wingdings" panose="05000000000000000000" pitchFamily="2" charset="2"/>
              <a:buChar char="ü"/>
            </a:pPr>
            <a:r>
              <a:rPr lang="en-GB" altLang="el-GR" sz="2400" dirty="0"/>
              <a:t>Total and intentional ignorance of cultural differences</a:t>
            </a:r>
          </a:p>
          <a:p>
            <a:pPr>
              <a:buFont typeface="Wingdings" panose="05000000000000000000" pitchFamily="2" charset="2"/>
              <a:buChar char="ü"/>
            </a:pPr>
            <a:r>
              <a:rPr lang="en-GB" altLang="el-GR" sz="2400" i="1" dirty="0"/>
              <a:t>“Like the Japanese before them, Europeans will adapt to our spirit” </a:t>
            </a:r>
            <a:r>
              <a:rPr lang="en-GB" altLang="el-GR" sz="2400" dirty="0"/>
              <a:t>(CEO </a:t>
            </a:r>
            <a:r>
              <a:rPr lang="en-GB" altLang="el-GR" sz="2400" dirty="0" err="1"/>
              <a:t>Eurodisney</a:t>
            </a:r>
            <a:r>
              <a:rPr lang="en-GB" altLang="el-GR" sz="2400" dirty="0"/>
              <a:t>)</a:t>
            </a:r>
          </a:p>
        </p:txBody>
      </p:sp>
      <p:pic>
        <p:nvPicPr>
          <p:cNvPr id="14340" name="Picture 3" descr="cultural-imperialism-disney.jpg"/>
          <p:cNvPicPr>
            <a:picLocks noChangeAspect="1"/>
          </p:cNvPicPr>
          <p:nvPr/>
        </p:nvPicPr>
        <p:blipFill rotWithShape="1">
          <a:blip r:embed="rId3">
            <a:extLst>
              <a:ext uri="{28A0092B-C50C-407E-A947-70E740481C1C}">
                <a14:useLocalDpi xmlns:a14="http://schemas.microsoft.com/office/drawing/2010/main" val="0"/>
              </a:ext>
            </a:extLst>
          </a:blip>
          <a:srcRect t="21948" b="6775"/>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52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descr="mickey money.jpg"/>
          <p:cNvPicPr>
            <a:picLocks noChangeAspect="1"/>
          </p:cNvPicPr>
          <p:nvPr/>
        </p:nvPicPr>
        <p:blipFill rotWithShape="1">
          <a:blip r:embed="rId3">
            <a:extLst>
              <a:ext uri="{28A0092B-C50C-407E-A947-70E740481C1C}">
                <a14:useLocalDpi xmlns:a14="http://schemas.microsoft.com/office/drawing/2010/main" val="0"/>
              </a:ext>
            </a:extLst>
          </a:blip>
          <a:srcRect l="1385" r="1872"/>
          <a:stretch/>
        </p:blipFill>
        <p:spPr bwMode="auto">
          <a:xfrm>
            <a:off x="7570230" y="0"/>
            <a:ext cx="4621770" cy="2030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570531"/>
            <a:ext cx="10515600" cy="1325563"/>
          </a:xfrm>
        </p:spPr>
        <p:txBody>
          <a:bodyPr>
            <a:normAutofit/>
          </a:bodyPr>
          <a:lstStyle/>
          <a:p>
            <a:r>
              <a:rPr lang="en-GB" altLang="el-GR" sz="4000" b="1" dirty="0">
                <a:effectLst>
                  <a:outerShdw blurRad="38100" dist="38100" dir="2700000" algn="tl">
                    <a:srgbClr val="000000">
                      <a:alpha val="43137"/>
                    </a:srgbClr>
                  </a:outerShdw>
                </a:effectLst>
              </a:rPr>
              <a:t>The ‘Price Tag’…</a:t>
            </a:r>
          </a:p>
        </p:txBody>
      </p:sp>
      <p:sp>
        <p:nvSpPr>
          <p:cNvPr id="16387" name="Rectangle 3"/>
          <p:cNvSpPr>
            <a:spLocks noGrp="1" noChangeArrowheads="1"/>
          </p:cNvSpPr>
          <p:nvPr>
            <p:ph idx="1"/>
          </p:nvPr>
        </p:nvSpPr>
        <p:spPr>
          <a:xfrm>
            <a:off x="224165" y="1936131"/>
            <a:ext cx="11935120" cy="4351338"/>
          </a:xfrm>
        </p:spPr>
        <p:txBody>
          <a:bodyPr>
            <a:noAutofit/>
          </a:bodyPr>
          <a:lstStyle/>
          <a:p>
            <a:r>
              <a:rPr lang="en-GB" altLang="el-GR" sz="2200" dirty="0"/>
              <a:t>In 1993: 1 billion US$ losses (…and dramatic drop of price of share)</a:t>
            </a:r>
          </a:p>
          <a:p>
            <a:r>
              <a:rPr lang="en-GB" altLang="el-GR" sz="2200" dirty="0"/>
              <a:t>In 1994 (1st semester): 21% sales drop compared to previous year</a:t>
            </a:r>
          </a:p>
          <a:p>
            <a:r>
              <a:rPr lang="en-GB" altLang="el-GR" sz="2200" dirty="0"/>
              <a:t>In 1994-95: losses still at ± 1 million US$ a day!</a:t>
            </a:r>
          </a:p>
          <a:p>
            <a:r>
              <a:rPr lang="en-US" sz="2200" dirty="0"/>
              <a:t>In 1994, it was saved from bankruptcy by a $350 million investment from the Saudi royal family, which now owns 38% of shares</a:t>
            </a:r>
            <a:endParaRPr lang="en-GB" altLang="el-GR" sz="2200" dirty="0"/>
          </a:p>
          <a:p>
            <a:r>
              <a:rPr lang="en-GB" altLang="el-GR" sz="2200" dirty="0"/>
              <a:t>In January 2005 Disneyland Paris saved from bankruptcy by French government</a:t>
            </a:r>
          </a:p>
          <a:p>
            <a:r>
              <a:rPr lang="en-GB" altLang="el-GR" sz="2200" dirty="0"/>
              <a:t>In October 2014, </a:t>
            </a:r>
            <a:r>
              <a:rPr lang="en-US" sz="2200" dirty="0"/>
              <a:t>Walt Disney announced a $1.25 billion bailout plan to rescue its subsidiary Disneyland Paris</a:t>
            </a:r>
          </a:p>
          <a:p>
            <a:r>
              <a:rPr lang="en-US" sz="2200" dirty="0"/>
              <a:t>To make a profit, the park needs about 15 million visitors a year</a:t>
            </a:r>
            <a:r>
              <a:rPr lang="el-GR" sz="2200" dirty="0"/>
              <a:t> </a:t>
            </a:r>
            <a:endParaRPr lang="el-GR" sz="2200" dirty="0">
              <a:sym typeface="Wingdings" panose="05000000000000000000" pitchFamily="2" charset="2"/>
            </a:endParaRPr>
          </a:p>
          <a:p>
            <a:r>
              <a:rPr lang="en-US" sz="2200" dirty="0"/>
              <a:t>Recession signs were not taken into consideration </a:t>
            </a:r>
            <a:r>
              <a:rPr lang="en-US" sz="2200" dirty="0">
                <a:sym typeface="Wingdings" panose="05000000000000000000" pitchFamily="2" charset="2"/>
              </a:rPr>
              <a:t> too </a:t>
            </a:r>
            <a:r>
              <a:rPr lang="en-US" sz="2200" dirty="0"/>
              <a:t> high revenue expectations set and the park did not even manage to sell the tickets (quite high price). </a:t>
            </a:r>
            <a:endParaRPr lang="en-GB" altLang="el-GR" sz="2200" dirty="0"/>
          </a:p>
          <a:p>
            <a:pPr algn="ctr">
              <a:buFontTx/>
              <a:buNone/>
            </a:pPr>
            <a:r>
              <a:rPr lang="en-GB" altLang="el-GR" sz="2200" b="1" dirty="0">
                <a:solidFill>
                  <a:srgbClr val="C00000"/>
                </a:solidFill>
              </a:rPr>
              <a:t>However, </a:t>
            </a:r>
            <a:r>
              <a:rPr lang="en-GB" altLang="el-GR" sz="2200" dirty="0">
                <a:solidFill>
                  <a:srgbClr val="C00000"/>
                </a:solidFill>
              </a:rPr>
              <a:t>problems of </a:t>
            </a:r>
            <a:r>
              <a:rPr lang="en-GB" altLang="el-GR" sz="2200" dirty="0" err="1">
                <a:solidFill>
                  <a:srgbClr val="C00000"/>
                </a:solidFill>
              </a:rPr>
              <a:t>Eurodisney</a:t>
            </a:r>
            <a:r>
              <a:rPr lang="en-GB" altLang="el-GR" sz="2200" dirty="0">
                <a:solidFill>
                  <a:srgbClr val="C00000"/>
                </a:solidFill>
              </a:rPr>
              <a:t> are obviously not entirely ‘cultural’</a:t>
            </a:r>
          </a:p>
        </p:txBody>
      </p:sp>
      <p:cxnSp>
        <p:nvCxnSpPr>
          <p:cNvPr id="3" name="Straight Connector 2"/>
          <p:cNvCxnSpPr/>
          <p:nvPr/>
        </p:nvCxnSpPr>
        <p:spPr>
          <a:xfrm flipV="1">
            <a:off x="1249251" y="1750885"/>
            <a:ext cx="3013657" cy="1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0061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1730</Words>
  <Application>Microsoft Office PowerPoint</Application>
  <PresentationFormat>Widescreen</PresentationFormat>
  <Paragraphs>59</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Corbel</vt:lpstr>
      <vt:lpstr>Wingdings</vt:lpstr>
      <vt:lpstr>1_Office Theme</vt:lpstr>
      <vt:lpstr>PowerPoint Presentation</vt:lpstr>
      <vt:lpstr>PowerPoint Presentation</vt:lpstr>
      <vt:lpstr>PowerPoint Presentation</vt:lpstr>
      <vt:lpstr>Disney Land In Europe</vt:lpstr>
      <vt:lpstr>A billion dollar example:  Euro Disneyland </vt:lpstr>
      <vt:lpstr>PowerPoint Presentation</vt:lpstr>
      <vt:lpstr>Cultural Imperialism…?</vt:lpstr>
      <vt:lpstr>Disney vs. Euro ‘Cultureland’</vt:lpstr>
      <vt:lpstr>The ‘Price Tag’…</vt:lpstr>
      <vt:lpstr>Lessons Learned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dc:title>
  <dc:creator>Grammatoula Dimitropoulou</dc:creator>
  <cp:lastModifiedBy>Grammatoula Dimitropoulou</cp:lastModifiedBy>
  <cp:revision>6</cp:revision>
  <dcterms:created xsi:type="dcterms:W3CDTF">2020-09-23T13:52:02Z</dcterms:created>
  <dcterms:modified xsi:type="dcterms:W3CDTF">2021-11-29T11:40:16Z</dcterms:modified>
</cp:coreProperties>
</file>