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57" r:id="rId4"/>
    <p:sldId id="261" r:id="rId5"/>
    <p:sldId id="262" r:id="rId6"/>
    <p:sldId id="410" r:id="rId7"/>
    <p:sldId id="411" r:id="rId8"/>
    <p:sldId id="412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13" r:id="rId28"/>
    <p:sldId id="354" r:id="rId2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77" d="100"/>
          <a:sy n="77" d="100"/>
        </p:scale>
        <p:origin x="-966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 alt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9E6366-5461-44D3-A163-AFE162141EFA}" type="datetimeFigureOut">
              <a:rPr lang="el-GR" altLang="fr-FR"/>
              <a:pPr/>
              <a:t>22/11/2015</a:t>
            </a:fld>
            <a:endParaRPr lang="el-GR" alt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 alt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2B55CD-D172-4629-926E-BF847ABA75AE}" type="slidenum">
              <a:rPr lang="el-GR" altLang="fr-FR"/>
              <a:pPr/>
              <a:t>0</a:t>
            </a:fld>
            <a:endParaRPr lang="el-G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F57594-2252-4503-AC25-0050F4F0D952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00310D-2D8C-47B7-A86C-42F82AF08CFE}" type="slidenum">
              <a:rPr lang="el-GR" altLang="fr-FR"/>
              <a:pPr/>
              <a:t>‹#›</a:t>
            </a:fld>
            <a:endParaRPr lang="el-G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fr-FR" altLang="fr-F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C1F15A-9021-461F-A6D8-44691A50FCAC}" type="slidenum">
              <a:rPr lang="el-GR" altLang="fr-FR"/>
              <a:pPr/>
              <a:t>1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fr-FR" altLang="fr-FR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DC3564-F3B2-4556-826B-507933E5DBD3}" type="slidenum">
              <a:rPr lang="el-GR" altLang="fr-FR"/>
              <a:pPr/>
              <a:t>2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550482-C55F-4B0B-9197-B8474521962E}" type="slidenum">
              <a:rPr lang="el-GR" altLang="fr-FR"/>
              <a:pPr/>
              <a:t>3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A90E7C-7EDB-4D78-A3B8-559E029DF020}" type="slidenum">
              <a:rPr lang="el-GR" altLang="fr-FR"/>
              <a:pPr/>
              <a:t>4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A0FDAC-5042-4BDB-A001-210B0D8813A7}" type="slidenum">
              <a:rPr lang="el-GR" altLang="fr-FR"/>
              <a:pPr/>
              <a:t>5</a:t>
            </a:fld>
            <a:endParaRPr lang="el-G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31355C5-A675-4F65-B8D6-EBDF5F9BC021}" type="slidenum">
              <a:rPr lang="el-GR" altLang="fr-FR" sz="1200"/>
              <a:pPr algn="r"/>
              <a:t>6</a:t>
            </a:fld>
            <a:endParaRPr lang="el-GR" alt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5EC60C-2046-471B-BE98-5DC476932837}" type="slidenum">
              <a:rPr lang="el-GR" altLang="fr-FR"/>
              <a:pPr/>
              <a:t>28</a:t>
            </a:fld>
            <a:endParaRPr lang="el-G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65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C72177-9098-46B4-AC4B-C4E8F1D1D024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71679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908CF6-3042-4601-80ED-2BBDB1468930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97640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ACB301-7552-4ABE-B612-E287425F8134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13182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32E8BC-1627-42BE-90F0-CACAA3731BE3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17298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46373-19C2-488F-B1AA-CEB928F0C708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34653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6198C-5438-4882-8337-929733642FAB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23611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51A48-B06D-481D-9E7F-2E26CB943AF4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283299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B3693C-462C-4C70-9C6B-E0B260FE3DBC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46419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470112-C365-4443-91B1-7C0F4CD7535D}" type="slidenum">
              <a:rPr lang="el-GR" altLang="fr-FR"/>
              <a:pPr/>
              <a:t>‹#›</a:t>
            </a:fld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310738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fr-F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fr-FR" smtClean="0"/>
              <a:t>Στυλ υποδείγματος κειμένου</a:t>
            </a:r>
          </a:p>
          <a:p>
            <a:pPr lvl="1"/>
            <a:r>
              <a:rPr lang="el-GR" altLang="fr-FR" smtClean="0"/>
              <a:t>Δεύτερου επιπέδου</a:t>
            </a:r>
          </a:p>
          <a:p>
            <a:pPr lvl="2"/>
            <a:r>
              <a:rPr lang="el-GR" altLang="fr-FR" smtClean="0"/>
              <a:t>Τρίτου επιπέδου</a:t>
            </a:r>
          </a:p>
          <a:p>
            <a:pPr lvl="3"/>
            <a:r>
              <a:rPr lang="el-GR" altLang="fr-FR" smtClean="0"/>
              <a:t>Τέταρτου επιπέδου</a:t>
            </a:r>
          </a:p>
          <a:p>
            <a:pPr lvl="4"/>
            <a:r>
              <a:rPr lang="el-GR" altLang="fr-F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695500-FFB4-41FD-9A5C-0D1F9989A078}" type="slidenum">
              <a:rPr lang="el-GR" altLang="fr-FR"/>
              <a:pPr/>
              <a:t>‹#›</a:t>
            </a:fld>
            <a:endParaRPr lang="el-G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fr-FR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fr-FR" sz="2800" b="1" smtClean="0"/>
              <a:t>Ενότητα </a:t>
            </a:r>
            <a:r>
              <a:rPr lang="en-US" altLang="fr-FR" sz="2800" b="1" smtClean="0"/>
              <a:t># </a:t>
            </a:r>
            <a:r>
              <a:rPr lang="el-GR" altLang="fr-FR" sz="2800" b="1" smtClean="0"/>
              <a:t>9:</a:t>
            </a:r>
            <a:r>
              <a:rPr lang="en-US" altLang="fr-FR" sz="2800" smtClean="0"/>
              <a:t> </a:t>
            </a:r>
            <a:r>
              <a:rPr lang="el-GR" altLang="fr-FR" sz="2800" smtClean="0"/>
              <a:t>Πρότυπη Κοστολόγηση</a:t>
            </a:r>
            <a:endParaRPr lang="en-US" altLang="fr-FR" sz="2800" smtClean="0"/>
          </a:p>
          <a:p>
            <a:r>
              <a:rPr lang="el-GR" altLang="fr-FR" sz="2800" b="1" smtClean="0"/>
              <a:t>Διδάσκουσα: </a:t>
            </a:r>
            <a:r>
              <a:rPr lang="el-GR" altLang="fr-FR" sz="2800" smtClean="0"/>
              <a:t>Σάνδρα Κοέν</a:t>
            </a:r>
          </a:p>
          <a:p>
            <a:r>
              <a:rPr lang="el-GR" altLang="fr-FR" sz="2800" b="1" smtClean="0"/>
              <a:t>Τμήμα: </a:t>
            </a:r>
            <a:r>
              <a:rPr lang="el-GR" altLang="fr-FR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F71-FFE6-4146-9C9E-871C5C88ED59}" type="slidenum">
              <a:rPr lang="el-GR" altLang="fr-FR"/>
              <a:pPr/>
              <a:t>10</a:t>
            </a:fld>
            <a:endParaRPr lang="el-GR" altLang="fr-FR"/>
          </a:p>
        </p:txBody>
      </p:sp>
      <p:sp>
        <p:nvSpPr>
          <p:cNvPr id="185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Πρότυπα άμεσης εργασίας</a:t>
            </a:r>
            <a:endParaRPr lang="el-GR" altLang="fr-FR" smtClean="0"/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Απόδοση εργαζομένων: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Βάση υπολογισμού: καθορισμός των εργασιών που συμμετέχουν και μέτρηση χρόνου εκτέλεσής τους.</a:t>
            </a:r>
          </a:p>
          <a:p>
            <a:pPr lvl="2">
              <a:spcBef>
                <a:spcPct val="20000"/>
              </a:spcBef>
            </a:pPr>
            <a:r>
              <a:rPr lang="el-GR" altLang="en-US" sz="2200" smtClean="0"/>
              <a:t>Πολλές χρονομετρήσεις. </a:t>
            </a:r>
          </a:p>
          <a:p>
            <a:pPr lvl="2">
              <a:spcBef>
                <a:spcPct val="20000"/>
              </a:spcBef>
            </a:pPr>
            <a:r>
              <a:rPr lang="el-GR" altLang="en-US" sz="2200" smtClean="0"/>
              <a:t>Αλλαγή εκτέλεσης της εργασίας/αλλαγή προτύπου.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Ωρομίσθιο αμοιβής εργαζομένων: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Υπεύθυνοι: Γραφείο προσωπικού.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Βάση υπολογισμού: Βαθμός εξειδίκευσης, πολιτική αμοιβών επιχείρησης, συλλογικές συμβάσεις εργασίας, κτλ.</a:t>
            </a:r>
            <a:endParaRPr lang="el-GR" altLang="fr-FR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1C343-7977-4D0A-A7F7-735E9E3881CE}" type="slidenum">
              <a:rPr lang="el-GR" altLang="fr-FR"/>
              <a:pPr/>
              <a:t>11</a:t>
            </a:fld>
            <a:endParaRPr lang="el-GR" altLang="fr-FR"/>
          </a:p>
        </p:txBody>
      </p:sp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Πρότυπα Γ.Β.Ε.</a:t>
            </a:r>
            <a:endParaRPr lang="el-GR" altLang="fr-FR" smtClean="0"/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Ανάλυση των Γ.Β.Ε.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Μεταβλητά και Σταθερά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Προϋπολογισμός: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Απλή επέκταση του παρελθόντος.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Προσεκτική εξέταση των μελλοντικών συνθηκών.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Υπεύθυνοι: Τα στελέχη που ελέγχουν τα εκάστοτε Γ.Β.Ε.</a:t>
            </a:r>
            <a:endParaRPr lang="el-GR" altLang="fr-F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0DE97-CDF3-4E9A-BE9F-381C82E1CD84}" type="slidenum">
              <a:rPr lang="el-GR" altLang="fr-FR"/>
              <a:pPr/>
              <a:t>12</a:t>
            </a:fld>
            <a:endParaRPr lang="el-GR" altLang="fr-FR"/>
          </a:p>
        </p:txBody>
      </p:sp>
      <p:sp>
        <p:nvSpPr>
          <p:cNvPr id="187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Είδη προτύπων</a:t>
            </a:r>
            <a:endParaRPr lang="el-GR" altLang="fr-FR" smtClean="0"/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Ιδανικό πρότυπο κόστος.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Τέλειες συνθήκες παραγωγής. 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Δεν υπάρχουν φθορές παραγωγής, απώλειες χρόνου εργαζομένων.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Αναμενόμενο πρότυπο κόστος.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Πραγματικές συνθήκες παραγωγής. 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Κανονικές φθορές, απώλειες χρόνου λόγω διαλειμμάτων εργαζομένων και νεκρών χρόνων</a:t>
            </a:r>
            <a:r>
              <a:rPr lang="en-US" altLang="en-US" smtClean="0"/>
              <a:t>.</a:t>
            </a:r>
            <a:endParaRPr lang="el-GR" altLang="fr-FR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86DB-6DFF-474C-9965-7135071B5F13}" type="slidenum">
              <a:rPr lang="el-GR" altLang="fr-FR"/>
              <a:pPr/>
              <a:t>13</a:t>
            </a:fld>
            <a:endParaRPr lang="el-GR" altLang="fr-FR"/>
          </a:p>
        </p:txBody>
      </p:sp>
      <p:sp>
        <p:nvSpPr>
          <p:cNvPr id="188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Αλλαγή προτύπων</a:t>
            </a:r>
            <a:endParaRPr lang="el-GR" altLang="fr-FR" smtClean="0"/>
          </a:p>
        </p:txBody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Για τη σωστή εκπλήρωση των στόχων που επιτελεί</a:t>
            </a:r>
            <a:r>
              <a:rPr lang="en-US" altLang="en-US" smtClean="0"/>
              <a:t>.</a:t>
            </a:r>
            <a:endParaRPr lang="el-GR" altLang="en-US" smtClean="0"/>
          </a:p>
          <a:p>
            <a:pPr lvl="1">
              <a:spcBef>
                <a:spcPct val="20000"/>
              </a:spcBef>
            </a:pPr>
            <a:r>
              <a:rPr lang="el-GR" altLang="en-US" smtClean="0"/>
              <a:t>Αλλαγή όποτε κρίνεται </a:t>
            </a:r>
            <a:r>
              <a:rPr lang="el-GR" altLang="en-US" b="1" smtClean="0"/>
              <a:t>αναγκαίο... 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Διαδικασία χρονοβόρα.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Απαιτείται προγραμματισμός.</a:t>
            </a:r>
            <a:endParaRPr lang="el-GR" altLang="fr-F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8356-69A7-4BEA-A95B-38D6C5CE83F2}" type="slidenum">
              <a:rPr lang="el-GR" altLang="fr-FR"/>
              <a:pPr/>
              <a:t>14</a:t>
            </a:fld>
            <a:endParaRPr lang="el-GR" altLang="fr-FR"/>
          </a:p>
        </p:txBody>
      </p:sp>
      <p:sp>
        <p:nvSpPr>
          <p:cNvPr id="189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Σημεία που θα πρέπει να προσεχθούν κατά τον υπολογισμό των προτύπων</a:t>
            </a:r>
            <a:endParaRPr lang="el-GR" altLang="fr-FR" sz="3800" smtClean="0"/>
          </a:p>
        </p:txBody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  <a:spcBef>
                <a:spcPct val="20000"/>
              </a:spcBef>
            </a:pPr>
            <a:r>
              <a:rPr lang="el-GR" altLang="en-US" smtClean="0"/>
              <a:t>Επίπτωση πληθωρισμού.</a:t>
            </a:r>
          </a:p>
          <a:p>
            <a:pPr>
              <a:lnSpc>
                <a:spcPct val="160000"/>
              </a:lnSpc>
              <a:spcBef>
                <a:spcPct val="20000"/>
              </a:spcBef>
            </a:pPr>
            <a:r>
              <a:rPr lang="el-GR" altLang="en-US" smtClean="0"/>
              <a:t>Επίπτωση στην υποκίνηση.</a:t>
            </a:r>
          </a:p>
          <a:p>
            <a:pPr>
              <a:lnSpc>
                <a:spcPct val="160000"/>
              </a:lnSpc>
              <a:spcBef>
                <a:spcPct val="20000"/>
              </a:spcBef>
            </a:pPr>
            <a:r>
              <a:rPr lang="el-GR" altLang="en-US" smtClean="0"/>
              <a:t>Επικαιροποίηση.</a:t>
            </a:r>
          </a:p>
          <a:p>
            <a:pPr>
              <a:lnSpc>
                <a:spcPct val="160000"/>
              </a:lnSpc>
              <a:spcBef>
                <a:spcPct val="20000"/>
              </a:spcBef>
            </a:pPr>
            <a:r>
              <a:rPr lang="el-GR" altLang="en-US" smtClean="0"/>
              <a:t>Σχέση με τη στρατηγική.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l-GR" altLang="fr-F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2E3C7-F475-4646-80AA-89A1F50B8D35}" type="slidenum">
              <a:rPr lang="el-GR" altLang="fr-FR"/>
              <a:pPr/>
              <a:t>15</a:t>
            </a:fld>
            <a:endParaRPr lang="el-GR" altLang="fr-FR"/>
          </a:p>
        </p:txBody>
      </p:sp>
      <p:sp>
        <p:nvSpPr>
          <p:cNvPr id="190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Ανάλυση αποκλίσεων</a:t>
            </a:r>
            <a:endParaRPr lang="el-GR" altLang="fr-FR" smtClean="0"/>
          </a:p>
        </p:txBody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Υπολογισμός αποκλίσεων.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Σύγκριση μεταξύ πρότυπου και πραγματικού κόστους.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Χαρακτηρισμός αποκλίσεων:</a:t>
            </a:r>
          </a:p>
          <a:p>
            <a:pPr lvl="1">
              <a:spcBef>
                <a:spcPct val="20000"/>
              </a:spcBef>
            </a:pPr>
            <a:r>
              <a:rPr lang="el-GR" altLang="en-US" sz="2000" smtClean="0"/>
              <a:t>Ευμενής  απόκλιση ( πραγματικό &lt;πρότυπο).</a:t>
            </a:r>
          </a:p>
          <a:p>
            <a:pPr lvl="1">
              <a:spcBef>
                <a:spcPct val="20000"/>
              </a:spcBef>
            </a:pPr>
            <a:r>
              <a:rPr lang="el-GR" altLang="en-US" sz="2000" smtClean="0"/>
              <a:t>Δυσμενής απόκλιση (πραγματικό &gt; πρότυπο).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Αιτιολόγηση αποκλίσεων: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Εξωγενείς παράγοντες.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Ενδογενείς παράγοντες.</a:t>
            </a:r>
          </a:p>
          <a:p>
            <a:pPr lvl="2">
              <a:spcBef>
                <a:spcPct val="20000"/>
              </a:spcBef>
            </a:pPr>
            <a:r>
              <a:rPr lang="el-GR" altLang="en-US" sz="2000" smtClean="0"/>
              <a:t>Αποφάσεις για την εξάλειψή τους. </a:t>
            </a:r>
          </a:p>
          <a:p>
            <a:pPr lvl="2">
              <a:spcBef>
                <a:spcPct val="20000"/>
              </a:spcBef>
            </a:pPr>
            <a:r>
              <a:rPr lang="el-GR" altLang="en-US" sz="2000" smtClean="0"/>
              <a:t>Αναζήτηση των υπευθύνων.</a:t>
            </a:r>
            <a:endParaRPr lang="el-GR" altLang="fr-FR" sz="20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8C6E-C353-4BF5-AB5E-2F35B72A9426}" type="slidenum">
              <a:rPr lang="el-GR" altLang="fr-FR"/>
              <a:pPr/>
              <a:t>16</a:t>
            </a:fld>
            <a:endParaRPr lang="el-GR" altLang="fr-FR"/>
          </a:p>
        </p:txBody>
      </p:sp>
      <p:sp>
        <p:nvSpPr>
          <p:cNvPr id="191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Συνολική απόκλιση </a:t>
            </a:r>
            <a:r>
              <a:rPr lang="en-US" altLang="en-US" smtClean="0"/>
              <a:t>Α</a:t>
            </a:r>
            <a:r>
              <a:rPr lang="el-GR" altLang="en-US" smtClean="0"/>
              <a:t>’ υλών</a:t>
            </a:r>
            <a:endParaRPr lang="el-GR" altLang="fr-FR" smtClean="0"/>
          </a:p>
        </p:txBody>
      </p:sp>
      <p:sp>
        <p:nvSpPr>
          <p:cNvPr id="191493" name="Text Box 4"/>
          <p:cNvSpPr txBox="1">
            <a:spLocks noChangeArrowheads="1"/>
          </p:cNvSpPr>
          <p:nvPr/>
        </p:nvSpPr>
        <p:spPr bwMode="auto">
          <a:xfrm>
            <a:off x="1600200" y="4419600"/>
            <a:ext cx="2568575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l-GR" altLang="en-US" sz="2400"/>
              <a:t>Κατά την αγορά διαφορετική τιμή από την πρότυπη</a:t>
            </a:r>
          </a:p>
        </p:txBody>
      </p:sp>
      <p:sp>
        <p:nvSpPr>
          <p:cNvPr id="191494" name="Text Box 5"/>
          <p:cNvSpPr txBox="1">
            <a:spLocks noChangeArrowheads="1"/>
          </p:cNvSpPr>
          <p:nvPr/>
        </p:nvSpPr>
        <p:spPr bwMode="auto">
          <a:xfrm>
            <a:off x="5486400" y="4267200"/>
            <a:ext cx="2568575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l-GR" altLang="en-US" sz="2400"/>
              <a:t>Κατά την ανάλωση διαφορετική ποσότητα από την πρότυπη</a:t>
            </a:r>
          </a:p>
        </p:txBody>
      </p:sp>
      <p:sp>
        <p:nvSpPr>
          <p:cNvPr id="191495" name="AutoShape 6"/>
          <p:cNvSpPr>
            <a:spLocks noChangeArrowheads="1"/>
          </p:cNvSpPr>
          <p:nvPr/>
        </p:nvSpPr>
        <p:spPr bwMode="auto">
          <a:xfrm>
            <a:off x="2438400" y="3505200"/>
            <a:ext cx="8382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GB" altLang="en-US" sz="3200">
              <a:solidFill>
                <a:srgbClr val="3B49CB"/>
              </a:solidFill>
              <a:latin typeface="Arial" panose="020B0604020202020204" pitchFamily="34" charset="0"/>
            </a:endParaRPr>
          </a:p>
        </p:txBody>
      </p:sp>
      <p:sp>
        <p:nvSpPr>
          <p:cNvPr id="191496" name="AutoShape 7"/>
          <p:cNvSpPr>
            <a:spLocks noChangeArrowheads="1"/>
          </p:cNvSpPr>
          <p:nvPr/>
        </p:nvSpPr>
        <p:spPr bwMode="auto">
          <a:xfrm>
            <a:off x="6324600" y="3429000"/>
            <a:ext cx="8382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GB" altLang="en-US" sz="3200">
              <a:solidFill>
                <a:srgbClr val="3B49CB"/>
              </a:solidFill>
              <a:latin typeface="Arial" panose="020B0604020202020204" pitchFamily="34" charset="0"/>
            </a:endParaRPr>
          </a:p>
        </p:txBody>
      </p:sp>
      <p:grpSp>
        <p:nvGrpSpPr>
          <p:cNvPr id="191498" name="Group 10"/>
          <p:cNvGrpSpPr>
            <a:grpSpLocks noChangeAspect="1"/>
          </p:cNvGrpSpPr>
          <p:nvPr/>
        </p:nvGrpSpPr>
        <p:grpSpPr bwMode="auto">
          <a:xfrm>
            <a:off x="542925" y="1676400"/>
            <a:ext cx="8132763" cy="1658938"/>
            <a:chOff x="342" y="1056"/>
            <a:chExt cx="5123" cy="1045"/>
          </a:xfrm>
        </p:grpSpPr>
        <p:sp>
          <p:nvSpPr>
            <p:cNvPr id="19149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42" y="1056"/>
              <a:ext cx="5123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499" name="Line 11"/>
            <p:cNvSpPr>
              <a:spLocks noChangeShapeType="1"/>
            </p:cNvSpPr>
            <p:nvPr/>
          </p:nvSpPr>
          <p:spPr bwMode="auto">
            <a:xfrm>
              <a:off x="2904" y="1424"/>
              <a:ext cx="1" cy="155"/>
            </a:xfrm>
            <a:prstGeom prst="line">
              <a:avLst/>
            </a:prstGeom>
            <a:noFill/>
            <a:ln w="20638">
              <a:solidFill>
                <a:srgbClr val="402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>
              <a:off x="1597" y="1579"/>
              <a:ext cx="1" cy="154"/>
            </a:xfrm>
            <a:prstGeom prst="line">
              <a:avLst/>
            </a:prstGeom>
            <a:noFill/>
            <a:ln w="20638">
              <a:solidFill>
                <a:srgbClr val="402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01" name="Line 13"/>
            <p:cNvSpPr>
              <a:spLocks noChangeShapeType="1"/>
            </p:cNvSpPr>
            <p:nvPr/>
          </p:nvSpPr>
          <p:spPr bwMode="auto">
            <a:xfrm>
              <a:off x="4210" y="1579"/>
              <a:ext cx="1" cy="154"/>
            </a:xfrm>
            <a:prstGeom prst="line">
              <a:avLst/>
            </a:prstGeom>
            <a:noFill/>
            <a:ln w="20638">
              <a:solidFill>
                <a:srgbClr val="402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>
              <a:off x="1597" y="1579"/>
              <a:ext cx="1307" cy="1"/>
            </a:xfrm>
            <a:prstGeom prst="line">
              <a:avLst/>
            </a:prstGeom>
            <a:noFill/>
            <a:ln w="20638">
              <a:solidFill>
                <a:srgbClr val="402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904" y="1579"/>
              <a:ext cx="1306" cy="1"/>
            </a:xfrm>
            <a:prstGeom prst="line">
              <a:avLst/>
            </a:prstGeom>
            <a:noFill/>
            <a:ln w="20638">
              <a:solidFill>
                <a:srgbClr val="402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04" name="Rectangle 16"/>
            <p:cNvSpPr>
              <a:spLocks noChangeArrowheads="1"/>
            </p:cNvSpPr>
            <p:nvPr/>
          </p:nvSpPr>
          <p:spPr bwMode="auto">
            <a:xfrm>
              <a:off x="368" y="1733"/>
              <a:ext cx="245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05" name="Rectangle 17"/>
            <p:cNvSpPr>
              <a:spLocks noChangeArrowheads="1"/>
            </p:cNvSpPr>
            <p:nvPr/>
          </p:nvSpPr>
          <p:spPr bwMode="auto">
            <a:xfrm>
              <a:off x="646" y="1786"/>
              <a:ext cx="1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2000">
                  <a:solidFill>
                    <a:srgbClr val="402000"/>
                  </a:solidFill>
                  <a:latin typeface="Arial" panose="020B0604020202020204" pitchFamily="34" charset="0"/>
                </a:rPr>
                <a:t>  </a:t>
              </a:r>
              <a:r>
                <a:rPr lang="el-GR" altLang="fr-FR" sz="2000">
                  <a:latin typeface="Arial" panose="020B0604020202020204" pitchFamily="34" charset="0"/>
                </a:rPr>
                <a:t>Απόκλιση τιμής α' υλών</a:t>
              </a:r>
              <a:endParaRPr lang="el-GR" altLang="fr-FR" sz="2000"/>
            </a:p>
          </p:txBody>
        </p:sp>
        <p:sp>
          <p:nvSpPr>
            <p:cNvPr id="191506" name="Rectangle 18"/>
            <p:cNvSpPr>
              <a:spLocks noChangeArrowheads="1"/>
            </p:cNvSpPr>
            <p:nvPr/>
          </p:nvSpPr>
          <p:spPr bwMode="auto">
            <a:xfrm>
              <a:off x="368" y="1733"/>
              <a:ext cx="2458" cy="341"/>
            </a:xfrm>
            <a:prstGeom prst="rect">
              <a:avLst/>
            </a:prstGeom>
            <a:noFill/>
            <a:ln w="206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07" name="Rectangle 19"/>
            <p:cNvSpPr>
              <a:spLocks noChangeArrowheads="1"/>
            </p:cNvSpPr>
            <p:nvPr/>
          </p:nvSpPr>
          <p:spPr bwMode="auto">
            <a:xfrm>
              <a:off x="2981" y="1733"/>
              <a:ext cx="245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08" name="Rectangle 20"/>
            <p:cNvSpPr>
              <a:spLocks noChangeArrowheads="1"/>
            </p:cNvSpPr>
            <p:nvPr/>
          </p:nvSpPr>
          <p:spPr bwMode="auto">
            <a:xfrm>
              <a:off x="3039" y="1786"/>
              <a:ext cx="2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2000">
                  <a:solidFill>
                    <a:srgbClr val="402000"/>
                  </a:solidFill>
                  <a:latin typeface="Arial" panose="020B0604020202020204" pitchFamily="34" charset="0"/>
                </a:rPr>
                <a:t>   </a:t>
              </a:r>
              <a:r>
                <a:rPr lang="el-GR" altLang="fr-FR" sz="2000">
                  <a:latin typeface="Arial" panose="020B0604020202020204" pitchFamily="34" charset="0"/>
                </a:rPr>
                <a:t>Απόκλιση ποσότητας α΄υλών</a:t>
              </a:r>
              <a:endParaRPr lang="el-GR" altLang="fr-FR" sz="2000"/>
            </a:p>
          </p:txBody>
        </p:sp>
        <p:sp>
          <p:nvSpPr>
            <p:cNvPr id="191509" name="Rectangle 21"/>
            <p:cNvSpPr>
              <a:spLocks noChangeArrowheads="1"/>
            </p:cNvSpPr>
            <p:nvPr/>
          </p:nvSpPr>
          <p:spPr bwMode="auto">
            <a:xfrm>
              <a:off x="2981" y="1733"/>
              <a:ext cx="2458" cy="341"/>
            </a:xfrm>
            <a:prstGeom prst="rect">
              <a:avLst/>
            </a:prstGeom>
            <a:noFill/>
            <a:ln w="20701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10" name="Rectangle 22"/>
            <p:cNvSpPr>
              <a:spLocks noChangeArrowheads="1"/>
            </p:cNvSpPr>
            <p:nvPr/>
          </p:nvSpPr>
          <p:spPr bwMode="auto">
            <a:xfrm>
              <a:off x="1674" y="1083"/>
              <a:ext cx="2459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511" name="Rectangle 23"/>
            <p:cNvSpPr>
              <a:spLocks noChangeArrowheads="1"/>
            </p:cNvSpPr>
            <p:nvPr/>
          </p:nvSpPr>
          <p:spPr bwMode="auto">
            <a:xfrm>
              <a:off x="2192" y="1137"/>
              <a:ext cx="146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2400">
                  <a:solidFill>
                    <a:srgbClr val="402000"/>
                  </a:solidFill>
                  <a:latin typeface="Arial" panose="020B0604020202020204" pitchFamily="34" charset="0"/>
                </a:rPr>
                <a:t>Απόκλιση α΄υλών</a:t>
              </a:r>
              <a:endParaRPr lang="el-GR" altLang="fr-FR"/>
            </a:p>
          </p:txBody>
        </p:sp>
        <p:sp>
          <p:nvSpPr>
            <p:cNvPr id="191512" name="Rectangle 24"/>
            <p:cNvSpPr>
              <a:spLocks noChangeArrowheads="1"/>
            </p:cNvSpPr>
            <p:nvPr/>
          </p:nvSpPr>
          <p:spPr bwMode="auto">
            <a:xfrm>
              <a:off x="1674" y="1083"/>
              <a:ext cx="2459" cy="341"/>
            </a:xfrm>
            <a:prstGeom prst="rect">
              <a:avLst/>
            </a:prstGeom>
            <a:noFill/>
            <a:ln w="2063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670F-996C-41B5-ABE9-C380184FAE46}" type="slidenum">
              <a:rPr lang="el-GR" altLang="fr-FR"/>
              <a:pPr/>
              <a:t>17</a:t>
            </a:fld>
            <a:endParaRPr lang="el-GR" altLang="fr-FR"/>
          </a:p>
        </p:txBody>
      </p:sp>
      <p:sp>
        <p:nvSpPr>
          <p:cNvPr id="192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Απόκλιση τιμής </a:t>
            </a:r>
            <a:r>
              <a:rPr lang="en-US" altLang="en-US" smtClean="0"/>
              <a:t>Α</a:t>
            </a:r>
            <a:r>
              <a:rPr lang="el-GR" altLang="en-US" smtClean="0"/>
              <a:t>’ υλών</a:t>
            </a:r>
            <a:endParaRPr lang="el-GR" altLang="fr-FR" smtClean="0"/>
          </a:p>
        </p:txBody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fr-FR" smtClean="0"/>
              <a:t>(Πραγματική Τιμή Μονάδας - Πρότυπη Τιμή Μονάδας) Χ (Πραγματική Αγοραζόμενη Ποσότητα).</a:t>
            </a:r>
          </a:p>
          <a:p>
            <a:pPr>
              <a:spcBef>
                <a:spcPct val="20000"/>
              </a:spcBef>
            </a:pPr>
            <a:r>
              <a:rPr lang="el-GR" altLang="fr-FR" smtClean="0"/>
              <a:t> Η ύπαρξη απόκλισης οφείλεται:	 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στην αγορά ποσοτήτων με / χωρίς έκπτωση.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στην επιλογή κατάλληλων / ή μη προμηθευτών.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στην ύπαρξη /</a:t>
            </a:r>
            <a:r>
              <a:rPr lang="en-US" altLang="fr-FR" smtClean="0"/>
              <a:t> </a:t>
            </a:r>
            <a:r>
              <a:rPr lang="el-GR" altLang="fr-FR" smtClean="0"/>
              <a:t>αποφυγή βιαστικών αγορών.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2BBB-9431-4DFF-8D3D-7C21FD09B4DA}" type="slidenum">
              <a:rPr lang="el-GR" altLang="fr-FR"/>
              <a:pPr/>
              <a:t>18</a:t>
            </a:fld>
            <a:endParaRPr lang="el-GR" altLang="fr-FR"/>
          </a:p>
        </p:txBody>
      </p:sp>
      <p:sp>
        <p:nvSpPr>
          <p:cNvPr id="193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Απόκλιση ποσότητας Α’ υλών</a:t>
            </a:r>
            <a:endParaRPr lang="el-GR" altLang="fr-FR" smtClean="0"/>
          </a:p>
        </p:txBody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fr-FR" sz="2800" smtClean="0"/>
              <a:t>(Πραγματική Χρησιμοποιούμενη Ποσότητα - Πρότυπη Επιτρεπόμενη Ποσότητα) Χ (Πρότυπη Τιμή Α’ Υλών).</a:t>
            </a:r>
          </a:p>
          <a:p>
            <a:pPr>
              <a:spcBef>
                <a:spcPct val="20000"/>
              </a:spcBef>
            </a:pPr>
            <a:r>
              <a:rPr lang="el-GR" altLang="fr-FR" sz="2800" smtClean="0"/>
              <a:t>Η ύπαρξη απόκλισης οφείλεται:	 </a:t>
            </a:r>
          </a:p>
          <a:p>
            <a:pPr lvl="1">
              <a:spcBef>
                <a:spcPct val="20000"/>
              </a:spcBef>
            </a:pPr>
            <a:r>
              <a:rPr lang="el-GR" altLang="fr-FR" sz="2400" smtClean="0"/>
              <a:t>στην ποιότητα των Α’ υλών.</a:t>
            </a:r>
          </a:p>
          <a:p>
            <a:pPr lvl="1">
              <a:spcBef>
                <a:spcPct val="20000"/>
              </a:spcBef>
            </a:pPr>
            <a:r>
              <a:rPr lang="el-GR" altLang="fr-FR" sz="2400" smtClean="0"/>
              <a:t>στην ύπαρξη φύρας ή φθοράς κατά την επεξεργασία τους.</a:t>
            </a:r>
          </a:p>
          <a:p>
            <a:pPr lvl="1">
              <a:spcBef>
                <a:spcPct val="20000"/>
              </a:spcBef>
            </a:pPr>
            <a:r>
              <a:rPr lang="el-GR" altLang="fr-FR" sz="2400" smtClean="0"/>
              <a:t>στην παραγωγή πολλών ελαττωματικών μονάδων.</a:t>
            </a:r>
          </a:p>
          <a:p>
            <a:pPr lvl="1">
              <a:spcBef>
                <a:spcPct val="20000"/>
              </a:spcBef>
            </a:pPr>
            <a:r>
              <a:rPr lang="el-GR" altLang="fr-FR" sz="2400" smtClean="0"/>
              <a:t>στην απώλεια (κλοπή) Α’ υλών.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BE72-43B8-4BD3-9F13-D74F7540B8AD}" type="slidenum">
              <a:rPr lang="el-GR" altLang="fr-FR"/>
              <a:pPr/>
              <a:t>19</a:t>
            </a:fld>
            <a:endParaRPr lang="el-GR" altLang="fr-FR"/>
          </a:p>
        </p:txBody>
      </p:sp>
      <p:sp>
        <p:nvSpPr>
          <p:cNvPr id="194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Συνολική απόκλιση </a:t>
            </a:r>
            <a:r>
              <a:rPr lang="en-US" altLang="en-US" sz="4000" smtClean="0"/>
              <a:t>Ά</a:t>
            </a:r>
            <a:r>
              <a:rPr lang="el-GR" altLang="en-US" sz="4000" smtClean="0"/>
              <a:t>μεσης Εργασίας (Α.Ε.)</a:t>
            </a:r>
            <a:endParaRPr lang="el-GR" altLang="fr-FR" sz="4000" smtClean="0"/>
          </a:p>
        </p:txBody>
      </p:sp>
      <p:sp>
        <p:nvSpPr>
          <p:cNvPr id="194565" name="AutoShape 4"/>
          <p:cNvSpPr>
            <a:spLocks noChangeArrowheads="1"/>
          </p:cNvSpPr>
          <p:nvPr/>
        </p:nvSpPr>
        <p:spPr bwMode="auto">
          <a:xfrm>
            <a:off x="6011863" y="3716338"/>
            <a:ext cx="8382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GB" altLang="en-US" sz="3200">
              <a:solidFill>
                <a:srgbClr val="3B49CB"/>
              </a:solidFill>
              <a:latin typeface="Arial" panose="020B0604020202020204" pitchFamily="34" charset="0"/>
            </a:endParaRPr>
          </a:p>
        </p:txBody>
      </p:sp>
      <p:sp>
        <p:nvSpPr>
          <p:cNvPr id="194566" name="Text Box 5"/>
          <p:cNvSpPr txBox="1">
            <a:spLocks noChangeArrowheads="1"/>
          </p:cNvSpPr>
          <p:nvPr/>
        </p:nvSpPr>
        <p:spPr bwMode="auto">
          <a:xfrm>
            <a:off x="5148263" y="4581525"/>
            <a:ext cx="2590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49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400"/>
              <a:t>Οφείλεται στη </a:t>
            </a:r>
          </a:p>
          <a:p>
            <a:pPr algn="ctr" eaLnBrk="0" hangingPunct="0"/>
            <a:r>
              <a:rPr lang="el-GR" altLang="en-US" sz="2400"/>
              <a:t>διαφορά</a:t>
            </a:r>
          </a:p>
          <a:p>
            <a:pPr algn="ctr" eaLnBrk="0" hangingPunct="0"/>
            <a:r>
              <a:rPr lang="el-GR" altLang="en-US" sz="2400"/>
              <a:t>αμοιβής των </a:t>
            </a:r>
          </a:p>
          <a:p>
            <a:pPr algn="ctr" eaLnBrk="0" hangingPunct="0"/>
            <a:r>
              <a:rPr lang="el-GR" altLang="en-US" sz="2400"/>
              <a:t>εργαζομένων</a:t>
            </a:r>
          </a:p>
        </p:txBody>
      </p:sp>
      <p:sp>
        <p:nvSpPr>
          <p:cNvPr id="194567" name="AutoShape 6"/>
          <p:cNvSpPr>
            <a:spLocks noChangeArrowheads="1"/>
          </p:cNvSpPr>
          <p:nvPr/>
        </p:nvSpPr>
        <p:spPr bwMode="auto">
          <a:xfrm>
            <a:off x="2195513" y="3716338"/>
            <a:ext cx="8382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GB" altLang="en-US" sz="3200">
              <a:solidFill>
                <a:srgbClr val="3B49CB"/>
              </a:solidFill>
              <a:latin typeface="Arial" panose="020B0604020202020204" pitchFamily="34" charset="0"/>
            </a:endParaRPr>
          </a:p>
        </p:txBody>
      </p:sp>
      <p:sp>
        <p:nvSpPr>
          <p:cNvPr id="194568" name="Text Box 7"/>
          <p:cNvSpPr txBox="1">
            <a:spLocks noChangeArrowheads="1"/>
          </p:cNvSpPr>
          <p:nvPr/>
        </p:nvSpPr>
        <p:spPr bwMode="auto">
          <a:xfrm>
            <a:off x="1633538" y="4606925"/>
            <a:ext cx="2052637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49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400"/>
              <a:t>Οφείλεται στη </a:t>
            </a:r>
          </a:p>
          <a:p>
            <a:pPr algn="ctr" eaLnBrk="0" hangingPunct="0"/>
            <a:r>
              <a:rPr lang="el-GR" altLang="en-US" sz="2400"/>
              <a:t>διαφορά</a:t>
            </a:r>
          </a:p>
          <a:p>
            <a:pPr algn="ctr" eaLnBrk="0" hangingPunct="0"/>
            <a:r>
              <a:rPr lang="el-GR" altLang="en-US" sz="2400"/>
              <a:t>απόδοσης </a:t>
            </a:r>
          </a:p>
          <a:p>
            <a:pPr algn="ctr" eaLnBrk="0" hangingPunct="0"/>
            <a:r>
              <a:rPr lang="el-GR" altLang="en-US" sz="2400"/>
              <a:t>εργαζομένων</a:t>
            </a:r>
          </a:p>
        </p:txBody>
      </p:sp>
      <p:grpSp>
        <p:nvGrpSpPr>
          <p:cNvPr id="194570" name="Group 10"/>
          <p:cNvGrpSpPr>
            <a:grpSpLocks noChangeAspect="1"/>
          </p:cNvGrpSpPr>
          <p:nvPr/>
        </p:nvGrpSpPr>
        <p:grpSpPr bwMode="auto">
          <a:xfrm>
            <a:off x="755650" y="1484313"/>
            <a:ext cx="7686675" cy="1944687"/>
            <a:chOff x="576" y="935"/>
            <a:chExt cx="4842" cy="1225"/>
          </a:xfrm>
        </p:grpSpPr>
        <p:sp>
          <p:nvSpPr>
            <p:cNvPr id="194569" name="AutoShape 9"/>
            <p:cNvSpPr>
              <a:spLocks noChangeAspect="1" noChangeArrowheads="1" noTextEdit="1"/>
            </p:cNvSpPr>
            <p:nvPr/>
          </p:nvSpPr>
          <p:spPr bwMode="auto">
            <a:xfrm>
              <a:off x="576" y="935"/>
              <a:ext cx="4842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71" name="Line 11"/>
            <p:cNvSpPr>
              <a:spLocks noChangeShapeType="1"/>
            </p:cNvSpPr>
            <p:nvPr/>
          </p:nvSpPr>
          <p:spPr bwMode="auto">
            <a:xfrm>
              <a:off x="2997" y="1367"/>
              <a:ext cx="1" cy="181"/>
            </a:xfrm>
            <a:prstGeom prst="line">
              <a:avLst/>
            </a:prstGeom>
            <a:noFill/>
            <a:ln w="14288">
              <a:solidFill>
                <a:srgbClr val="402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72" name="Line 12"/>
            <p:cNvSpPr>
              <a:spLocks noChangeShapeType="1"/>
            </p:cNvSpPr>
            <p:nvPr/>
          </p:nvSpPr>
          <p:spPr bwMode="auto">
            <a:xfrm>
              <a:off x="1766" y="1548"/>
              <a:ext cx="1" cy="18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73" name="Line 13"/>
            <p:cNvSpPr>
              <a:spLocks noChangeShapeType="1"/>
            </p:cNvSpPr>
            <p:nvPr/>
          </p:nvSpPr>
          <p:spPr bwMode="auto">
            <a:xfrm>
              <a:off x="4224" y="1548"/>
              <a:ext cx="1" cy="18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74" name="Line 14"/>
            <p:cNvSpPr>
              <a:spLocks noChangeShapeType="1"/>
            </p:cNvSpPr>
            <p:nvPr/>
          </p:nvSpPr>
          <p:spPr bwMode="auto">
            <a:xfrm>
              <a:off x="1766" y="1548"/>
              <a:ext cx="1231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75" name="Line 15"/>
            <p:cNvSpPr>
              <a:spLocks noChangeShapeType="1"/>
            </p:cNvSpPr>
            <p:nvPr/>
          </p:nvSpPr>
          <p:spPr bwMode="auto">
            <a:xfrm>
              <a:off x="2997" y="1548"/>
              <a:ext cx="1227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76" name="Rectangle 16"/>
            <p:cNvSpPr>
              <a:spLocks noChangeArrowheads="1"/>
            </p:cNvSpPr>
            <p:nvPr/>
          </p:nvSpPr>
          <p:spPr bwMode="auto">
            <a:xfrm>
              <a:off x="594" y="1728"/>
              <a:ext cx="2348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77" name="Rectangle 17"/>
            <p:cNvSpPr>
              <a:spLocks noChangeArrowheads="1"/>
            </p:cNvSpPr>
            <p:nvPr/>
          </p:nvSpPr>
          <p:spPr bwMode="auto">
            <a:xfrm>
              <a:off x="672" y="1791"/>
              <a:ext cx="19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>
                  <a:solidFill>
                    <a:srgbClr val="402000"/>
                  </a:solidFill>
                  <a:latin typeface="Arial" panose="020B0604020202020204" pitchFamily="34" charset="0"/>
                </a:rPr>
                <a:t>       </a:t>
              </a:r>
              <a:r>
                <a:rPr lang="el-GR" altLang="fr-FR">
                  <a:latin typeface="Arial" panose="020B0604020202020204" pitchFamily="34" charset="0"/>
                </a:rPr>
                <a:t>Απόκλιση απόδοσης</a:t>
              </a:r>
              <a:r>
                <a:rPr lang="en-US" altLang="fr-FR">
                  <a:latin typeface="Arial" panose="020B0604020202020204" pitchFamily="34" charset="0"/>
                </a:rPr>
                <a:t> A.E.</a:t>
              </a:r>
              <a:endParaRPr lang="el-GR" altLang="fr-FR"/>
            </a:p>
          </p:txBody>
        </p:sp>
        <p:sp>
          <p:nvSpPr>
            <p:cNvPr id="194578" name="Rectangle 18"/>
            <p:cNvSpPr>
              <a:spLocks noChangeArrowheads="1"/>
            </p:cNvSpPr>
            <p:nvPr/>
          </p:nvSpPr>
          <p:spPr bwMode="auto">
            <a:xfrm>
              <a:off x="594" y="1728"/>
              <a:ext cx="2348" cy="401"/>
            </a:xfrm>
            <a:prstGeom prst="rect">
              <a:avLst/>
            </a:prstGeom>
            <a:noFill/>
            <a:ln w="1428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79" name="Rectangle 19"/>
            <p:cNvSpPr>
              <a:spLocks noChangeArrowheads="1"/>
            </p:cNvSpPr>
            <p:nvPr/>
          </p:nvSpPr>
          <p:spPr bwMode="auto">
            <a:xfrm>
              <a:off x="3052" y="1728"/>
              <a:ext cx="2348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80" name="Rectangle 20"/>
            <p:cNvSpPr>
              <a:spLocks noChangeArrowheads="1"/>
            </p:cNvSpPr>
            <p:nvPr/>
          </p:nvSpPr>
          <p:spPr bwMode="auto">
            <a:xfrm>
              <a:off x="3093" y="1791"/>
              <a:ext cx="196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>
                  <a:latin typeface="Arial" panose="020B0604020202020204" pitchFamily="34" charset="0"/>
                </a:rPr>
                <a:t>      </a:t>
              </a:r>
              <a:r>
                <a:rPr lang="el-GR" altLang="fr-FR">
                  <a:latin typeface="Arial" panose="020B0604020202020204" pitchFamily="34" charset="0"/>
                </a:rPr>
                <a:t>Απόκλιση ωρομισθίου</a:t>
              </a:r>
              <a:r>
                <a:rPr lang="en-US" altLang="fr-FR">
                  <a:latin typeface="Arial" panose="020B0604020202020204" pitchFamily="34" charset="0"/>
                </a:rPr>
                <a:t> A.E.</a:t>
              </a:r>
              <a:endParaRPr lang="el-GR" altLang="fr-FR"/>
            </a:p>
          </p:txBody>
        </p:sp>
        <p:sp>
          <p:nvSpPr>
            <p:cNvPr id="194581" name="Rectangle 21"/>
            <p:cNvSpPr>
              <a:spLocks noChangeArrowheads="1"/>
            </p:cNvSpPr>
            <p:nvPr/>
          </p:nvSpPr>
          <p:spPr bwMode="auto">
            <a:xfrm>
              <a:off x="3052" y="1728"/>
              <a:ext cx="2348" cy="401"/>
            </a:xfrm>
            <a:prstGeom prst="rect">
              <a:avLst/>
            </a:prstGeom>
            <a:noFill/>
            <a:ln w="1428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82" name="Rectangle 22"/>
            <p:cNvSpPr>
              <a:spLocks noChangeArrowheads="1"/>
            </p:cNvSpPr>
            <p:nvPr/>
          </p:nvSpPr>
          <p:spPr bwMode="auto">
            <a:xfrm>
              <a:off x="1826" y="966"/>
              <a:ext cx="2347" cy="4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583" name="Rectangle 23"/>
            <p:cNvSpPr>
              <a:spLocks noChangeArrowheads="1"/>
            </p:cNvSpPr>
            <p:nvPr/>
          </p:nvSpPr>
          <p:spPr bwMode="auto">
            <a:xfrm>
              <a:off x="2175" y="1029"/>
              <a:ext cx="132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1900">
                  <a:latin typeface="Arial" panose="020B0604020202020204" pitchFamily="34" charset="0"/>
                </a:rPr>
                <a:t>      </a:t>
              </a:r>
              <a:r>
                <a:rPr lang="el-GR" altLang="fr-FR" sz="1900">
                  <a:latin typeface="Arial" panose="020B0604020202020204" pitchFamily="34" charset="0"/>
                </a:rPr>
                <a:t>Αποκλίσεις</a:t>
              </a:r>
              <a:r>
                <a:rPr lang="en-US" altLang="fr-FR" sz="1900">
                  <a:latin typeface="Arial" panose="020B0604020202020204" pitchFamily="34" charset="0"/>
                </a:rPr>
                <a:t> A.E.</a:t>
              </a:r>
              <a:endParaRPr lang="el-GR" altLang="fr-FR" sz="1900"/>
            </a:p>
          </p:txBody>
        </p:sp>
        <p:sp>
          <p:nvSpPr>
            <p:cNvPr id="194584" name="Rectangle 24"/>
            <p:cNvSpPr>
              <a:spLocks noChangeArrowheads="1"/>
            </p:cNvSpPr>
            <p:nvPr/>
          </p:nvSpPr>
          <p:spPr bwMode="auto">
            <a:xfrm>
              <a:off x="1826" y="966"/>
              <a:ext cx="2347" cy="401"/>
            </a:xfrm>
            <a:prstGeom prst="rect">
              <a:avLst/>
            </a:prstGeom>
            <a:noFill/>
            <a:ln w="1428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51A5-264F-45BB-B844-CAC72576C12A}" type="slidenum">
              <a:rPr lang="el-GR" altLang="fr-FR"/>
              <a:pPr/>
              <a:t>2</a:t>
            </a:fld>
            <a:endParaRPr lang="el-GR" altLang="fr-FR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fr-F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fr-FR" sz="2400" smtClean="0"/>
          </a:p>
          <a:p>
            <a:r>
              <a:rPr lang="el-GR" altLang="fr-FR" sz="2400" smtClean="0"/>
              <a:t>Το έργο «</a:t>
            </a:r>
            <a:r>
              <a:rPr lang="el-GR" altLang="fr-FR" sz="2400" b="1" smtClean="0"/>
              <a:t>Ανοικτά Ακαδημαϊκά Μαθήματα στο Οικονομικό Πανεπιστήμιο Αθηνών</a:t>
            </a:r>
            <a:r>
              <a:rPr lang="el-GR" altLang="fr-F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fr-F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5942576-79F0-49A5-A89D-4C67650A0DEA}" type="slidenum">
              <a:rPr lang="el-GR" altLang="fr-FR" sz="1400"/>
              <a:pPr algn="r"/>
              <a:t>2</a:t>
            </a:fld>
            <a:endParaRPr lang="el-G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0328-38E4-4D37-A9D6-A9829B3C78AF}" type="slidenum">
              <a:rPr lang="el-GR" altLang="fr-FR"/>
              <a:pPr/>
              <a:t>20</a:t>
            </a:fld>
            <a:endParaRPr lang="el-GR" altLang="fr-FR"/>
          </a:p>
        </p:txBody>
      </p:sp>
      <p:sp>
        <p:nvSpPr>
          <p:cNvPr id="195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Απόκλιση απόδοσης Α</a:t>
            </a:r>
            <a:r>
              <a:rPr lang="el-GR" altLang="en-US" smtClean="0"/>
              <a:t>.</a:t>
            </a:r>
            <a:r>
              <a:rPr lang="en-US" altLang="en-US" smtClean="0"/>
              <a:t>Ε</a:t>
            </a:r>
            <a:r>
              <a:rPr lang="el-GR" altLang="en-US" smtClean="0"/>
              <a:t>.</a:t>
            </a:r>
            <a:endParaRPr lang="el-GR" altLang="fr-FR" smtClean="0"/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fr-FR" smtClean="0"/>
              <a:t>(Πραγματικές ΩΑΕ – Πρότυπες Επιτρεπόμενες ΩΑΕ) Χ (Πρότυπο Ωρομίσθιο).</a:t>
            </a:r>
          </a:p>
          <a:p>
            <a:pPr>
              <a:spcBef>
                <a:spcPct val="20000"/>
              </a:spcBef>
            </a:pPr>
            <a:r>
              <a:rPr lang="el-GR" altLang="fr-FR" smtClean="0"/>
              <a:t>Η ύπαρξη απόκλισης οφείλεται:	 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Αλλαγή τρόπου εργασίας.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Συνθήκες εργασίας.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Ταχύτητα και εξειδίκευση εργαζομένων.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Διοικητικές ικανότητες προϊσταμένων.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Ποιότητα υλικών.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B4570-1362-455E-8AFA-5C3FB3B1BADB}" type="slidenum">
              <a:rPr lang="el-GR" altLang="fr-FR"/>
              <a:pPr/>
              <a:t>21</a:t>
            </a:fld>
            <a:endParaRPr lang="el-GR" altLang="fr-FR"/>
          </a:p>
        </p:txBody>
      </p:sp>
      <p:sp>
        <p:nvSpPr>
          <p:cNvPr id="196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Απόκλιση ωρομισθίου</a:t>
            </a:r>
            <a:endParaRPr lang="el-GR" altLang="fr-FR" smtClean="0"/>
          </a:p>
        </p:txBody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fr-FR" smtClean="0"/>
              <a:t>(Πραγματικό Ωρομίσθιο - Πρότυπο Ωρομίσθιο) Χ (Πραγματικές ΩΑΕ)</a:t>
            </a:r>
          </a:p>
          <a:p>
            <a:pPr>
              <a:spcBef>
                <a:spcPct val="20000"/>
              </a:spcBef>
            </a:pPr>
            <a:r>
              <a:rPr lang="el-GR" altLang="fr-FR" smtClean="0"/>
              <a:t>Η ύπαρξη απόκλισης οφείλεται:	 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στο εργατικό δυναμικό διαφορετικής εξειδίκευσης από το πρέπον.</a:t>
            </a:r>
          </a:p>
          <a:p>
            <a:pPr lvl="1">
              <a:spcBef>
                <a:spcPct val="20000"/>
              </a:spcBef>
            </a:pPr>
            <a:r>
              <a:rPr lang="el-GR" altLang="fr-FR" smtClean="0"/>
              <a:t>στην αδικαιολόγητη υπερωριακή απασχόληση.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6E7D-30B5-44E6-9955-4E53663711AF}" type="slidenum">
              <a:rPr lang="el-GR" altLang="fr-FR"/>
              <a:pPr/>
              <a:t>22</a:t>
            </a:fld>
            <a:endParaRPr lang="el-GR" altLang="fr-FR"/>
          </a:p>
        </p:txBody>
      </p:sp>
      <p:sp>
        <p:nvSpPr>
          <p:cNvPr id="197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Συνολική απόκλιση Γ.Β.Ε.</a:t>
            </a:r>
            <a:endParaRPr lang="el-GR" altLang="fr-FR" smtClean="0"/>
          </a:p>
        </p:txBody>
      </p:sp>
      <p:sp>
        <p:nvSpPr>
          <p:cNvPr id="197637" name="AutoShape 4"/>
          <p:cNvSpPr>
            <a:spLocks noChangeArrowheads="1"/>
          </p:cNvSpPr>
          <p:nvPr/>
        </p:nvSpPr>
        <p:spPr bwMode="auto">
          <a:xfrm>
            <a:off x="1403350" y="3092450"/>
            <a:ext cx="8382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GB" altLang="en-US" sz="3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7638" name="AutoShape 5"/>
          <p:cNvSpPr>
            <a:spLocks noChangeArrowheads="1"/>
          </p:cNvSpPr>
          <p:nvPr/>
        </p:nvSpPr>
        <p:spPr bwMode="auto">
          <a:xfrm>
            <a:off x="4238625" y="3092450"/>
            <a:ext cx="8382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endParaRPr lang="en-US" altLang="fr-FR" sz="3200">
              <a:latin typeface="Arial" panose="020B0604020202020204" pitchFamily="34" charset="0"/>
            </a:endParaRPr>
          </a:p>
        </p:txBody>
      </p:sp>
      <p:sp>
        <p:nvSpPr>
          <p:cNvPr id="197639" name="AutoShape 6"/>
          <p:cNvSpPr>
            <a:spLocks noChangeArrowheads="1"/>
          </p:cNvSpPr>
          <p:nvPr/>
        </p:nvSpPr>
        <p:spPr bwMode="auto">
          <a:xfrm>
            <a:off x="7010400" y="3016250"/>
            <a:ext cx="8382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en-GB" altLang="en-US" sz="3200">
              <a:solidFill>
                <a:srgbClr val="3B49CB"/>
              </a:solidFill>
              <a:latin typeface="Arial" panose="020B0604020202020204" pitchFamily="34" charset="0"/>
            </a:endParaRPr>
          </a:p>
        </p:txBody>
      </p:sp>
      <p:sp>
        <p:nvSpPr>
          <p:cNvPr id="197640" name="Text Box 7"/>
          <p:cNvSpPr txBox="1">
            <a:spLocks noChangeArrowheads="1"/>
          </p:cNvSpPr>
          <p:nvPr/>
        </p:nvSpPr>
        <p:spPr bwMode="auto">
          <a:xfrm>
            <a:off x="711200" y="4030663"/>
            <a:ext cx="2157413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400"/>
              <a:t>Οφείλεται σε </a:t>
            </a:r>
          </a:p>
          <a:p>
            <a:pPr algn="ctr" eaLnBrk="0" hangingPunct="0"/>
            <a:r>
              <a:rPr lang="el-GR" altLang="en-US" sz="2400"/>
              <a:t>διαφορά τιμών </a:t>
            </a:r>
          </a:p>
          <a:p>
            <a:pPr algn="ctr" eaLnBrk="0" hangingPunct="0"/>
            <a:r>
              <a:rPr lang="el-GR" altLang="en-US" sz="2400"/>
              <a:t>κόστους</a:t>
            </a:r>
          </a:p>
        </p:txBody>
      </p:sp>
      <p:sp>
        <p:nvSpPr>
          <p:cNvPr id="197641" name="Text Box 8"/>
          <p:cNvSpPr txBox="1">
            <a:spLocks noChangeArrowheads="1"/>
          </p:cNvSpPr>
          <p:nvPr/>
        </p:nvSpPr>
        <p:spPr bwMode="auto">
          <a:xfrm>
            <a:off x="3282950" y="4025900"/>
            <a:ext cx="2892425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400"/>
              <a:t>Οφείλεται σε </a:t>
            </a:r>
          </a:p>
          <a:p>
            <a:pPr algn="ctr" eaLnBrk="0" hangingPunct="0"/>
            <a:r>
              <a:rPr lang="el-GR" altLang="en-US" sz="2400"/>
              <a:t>διαφορά</a:t>
            </a:r>
          </a:p>
          <a:p>
            <a:pPr algn="ctr" eaLnBrk="0" hangingPunct="0"/>
            <a:r>
              <a:rPr lang="el-GR" altLang="en-US" sz="2400"/>
              <a:t>επιπέδου παραγωγής</a:t>
            </a:r>
          </a:p>
        </p:txBody>
      </p:sp>
      <p:sp>
        <p:nvSpPr>
          <p:cNvPr id="197642" name="Text Box 9"/>
          <p:cNvSpPr txBox="1">
            <a:spLocks noChangeArrowheads="1"/>
          </p:cNvSpPr>
          <p:nvPr/>
        </p:nvSpPr>
        <p:spPr bwMode="auto">
          <a:xfrm>
            <a:off x="6486525" y="3854450"/>
            <a:ext cx="1909763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49C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l-GR" altLang="en-US" sz="2400"/>
              <a:t>Οφείλεται σε </a:t>
            </a:r>
          </a:p>
          <a:p>
            <a:pPr algn="ctr" eaLnBrk="0" hangingPunct="0"/>
            <a:r>
              <a:rPr lang="el-GR" altLang="en-US" sz="2400"/>
              <a:t>διαφορά</a:t>
            </a:r>
          </a:p>
          <a:p>
            <a:pPr algn="ctr" eaLnBrk="0" hangingPunct="0"/>
            <a:r>
              <a:rPr lang="el-GR" altLang="en-US" sz="2400"/>
              <a:t>απόδοσης </a:t>
            </a:r>
          </a:p>
          <a:p>
            <a:pPr algn="ctr" eaLnBrk="0" hangingPunct="0"/>
            <a:r>
              <a:rPr lang="el-GR" altLang="en-US" sz="2400"/>
              <a:t>εργαζομένων</a:t>
            </a:r>
          </a:p>
        </p:txBody>
      </p:sp>
      <p:grpSp>
        <p:nvGrpSpPr>
          <p:cNvPr id="197644" name="Group 12"/>
          <p:cNvGrpSpPr>
            <a:grpSpLocks noChangeAspect="1"/>
          </p:cNvGrpSpPr>
          <p:nvPr/>
        </p:nvGrpSpPr>
        <p:grpSpPr bwMode="auto">
          <a:xfrm>
            <a:off x="374650" y="1412875"/>
            <a:ext cx="8229600" cy="1511300"/>
            <a:chOff x="288" y="890"/>
            <a:chExt cx="5184" cy="859"/>
          </a:xfrm>
        </p:grpSpPr>
        <p:sp>
          <p:nvSpPr>
            <p:cNvPr id="19764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8" y="890"/>
              <a:ext cx="5184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45" name="Line 13"/>
            <p:cNvSpPr>
              <a:spLocks noChangeShapeType="1"/>
            </p:cNvSpPr>
            <p:nvPr/>
          </p:nvSpPr>
          <p:spPr bwMode="auto">
            <a:xfrm>
              <a:off x="2878" y="1193"/>
              <a:ext cx="1" cy="127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>
              <a:off x="1126" y="1320"/>
              <a:ext cx="1" cy="126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47" name="Line 15"/>
            <p:cNvSpPr>
              <a:spLocks noChangeShapeType="1"/>
            </p:cNvSpPr>
            <p:nvPr/>
          </p:nvSpPr>
          <p:spPr bwMode="auto">
            <a:xfrm>
              <a:off x="2878" y="1320"/>
              <a:ext cx="1" cy="126"/>
            </a:xfrm>
            <a:prstGeom prst="line">
              <a:avLst/>
            </a:prstGeom>
            <a:noFill/>
            <a:ln w="14288">
              <a:solidFill>
                <a:srgbClr val="402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48" name="Line 16"/>
            <p:cNvSpPr>
              <a:spLocks noChangeShapeType="1"/>
            </p:cNvSpPr>
            <p:nvPr/>
          </p:nvSpPr>
          <p:spPr bwMode="auto">
            <a:xfrm>
              <a:off x="4630" y="1320"/>
              <a:ext cx="1" cy="126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49" name="Line 17"/>
            <p:cNvSpPr>
              <a:spLocks noChangeShapeType="1"/>
            </p:cNvSpPr>
            <p:nvPr/>
          </p:nvSpPr>
          <p:spPr bwMode="auto">
            <a:xfrm>
              <a:off x="1126" y="1320"/>
              <a:ext cx="1752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>
              <a:off x="2878" y="1320"/>
              <a:ext cx="1752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51" name="Rectangle 19"/>
            <p:cNvSpPr>
              <a:spLocks noChangeArrowheads="1"/>
            </p:cNvSpPr>
            <p:nvPr/>
          </p:nvSpPr>
          <p:spPr bwMode="auto">
            <a:xfrm>
              <a:off x="306" y="1446"/>
              <a:ext cx="164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52" name="Rectangle 20"/>
            <p:cNvSpPr>
              <a:spLocks noChangeArrowheads="1"/>
            </p:cNvSpPr>
            <p:nvPr/>
          </p:nvSpPr>
          <p:spPr bwMode="auto">
            <a:xfrm>
              <a:off x="587" y="1490"/>
              <a:ext cx="109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600">
                  <a:latin typeface="Arial" panose="020B0604020202020204" pitchFamily="34" charset="0"/>
                </a:rPr>
                <a:t>Απόκλιση δαπάνης</a:t>
              </a:r>
              <a:endParaRPr lang="el-GR" altLang="fr-FR" sz="1600"/>
            </a:p>
          </p:txBody>
        </p:sp>
        <p:sp>
          <p:nvSpPr>
            <p:cNvPr id="197653" name="Rectangle 21"/>
            <p:cNvSpPr>
              <a:spLocks noChangeArrowheads="1"/>
            </p:cNvSpPr>
            <p:nvPr/>
          </p:nvSpPr>
          <p:spPr bwMode="auto">
            <a:xfrm>
              <a:off x="306" y="1446"/>
              <a:ext cx="1644" cy="281"/>
            </a:xfrm>
            <a:prstGeom prst="rect">
              <a:avLst/>
            </a:prstGeom>
            <a:noFill/>
            <a:ln w="1428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54" name="Rectangle 22"/>
            <p:cNvSpPr>
              <a:spLocks noChangeArrowheads="1"/>
            </p:cNvSpPr>
            <p:nvPr/>
          </p:nvSpPr>
          <p:spPr bwMode="auto">
            <a:xfrm>
              <a:off x="2058" y="1446"/>
              <a:ext cx="164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2099" y="1490"/>
              <a:ext cx="15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600">
                  <a:latin typeface="Arial" panose="020B0604020202020204" pitchFamily="34" charset="0"/>
                </a:rPr>
                <a:t>Απόκλιση</a:t>
              </a:r>
              <a:r>
                <a:rPr lang="el-GR" altLang="fr-FR" sz="1600">
                  <a:solidFill>
                    <a:srgbClr val="402000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fr-FR" sz="1600">
                  <a:latin typeface="Arial" panose="020B0604020202020204" pitchFamily="34" charset="0"/>
                </a:rPr>
                <a:t>υποαπασχόλισης</a:t>
              </a:r>
              <a:endParaRPr lang="el-GR" altLang="fr-FR" sz="1600"/>
            </a:p>
          </p:txBody>
        </p:sp>
        <p:sp>
          <p:nvSpPr>
            <p:cNvPr id="197656" name="Rectangle 24"/>
            <p:cNvSpPr>
              <a:spLocks noChangeArrowheads="1"/>
            </p:cNvSpPr>
            <p:nvPr/>
          </p:nvSpPr>
          <p:spPr bwMode="auto">
            <a:xfrm>
              <a:off x="2058" y="1446"/>
              <a:ext cx="1644" cy="281"/>
            </a:xfrm>
            <a:prstGeom prst="rect">
              <a:avLst/>
            </a:prstGeom>
            <a:noFill/>
            <a:ln w="14351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57" name="Rectangle 25"/>
            <p:cNvSpPr>
              <a:spLocks noChangeArrowheads="1"/>
            </p:cNvSpPr>
            <p:nvPr/>
          </p:nvSpPr>
          <p:spPr bwMode="auto">
            <a:xfrm>
              <a:off x="3810" y="1446"/>
              <a:ext cx="164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58" name="Rectangle 26"/>
            <p:cNvSpPr>
              <a:spLocks noChangeArrowheads="1"/>
            </p:cNvSpPr>
            <p:nvPr/>
          </p:nvSpPr>
          <p:spPr bwMode="auto">
            <a:xfrm>
              <a:off x="4050" y="1490"/>
              <a:ext cx="117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600">
                  <a:latin typeface="Arial" panose="020B0604020202020204" pitchFamily="34" charset="0"/>
                </a:rPr>
                <a:t>Απόκλιση απόδοσης</a:t>
              </a:r>
              <a:endParaRPr lang="el-GR" altLang="fr-FR" sz="1600"/>
            </a:p>
          </p:txBody>
        </p:sp>
        <p:sp>
          <p:nvSpPr>
            <p:cNvPr id="197659" name="Rectangle 27"/>
            <p:cNvSpPr>
              <a:spLocks noChangeArrowheads="1"/>
            </p:cNvSpPr>
            <p:nvPr/>
          </p:nvSpPr>
          <p:spPr bwMode="auto">
            <a:xfrm>
              <a:off x="3810" y="1446"/>
              <a:ext cx="1644" cy="281"/>
            </a:xfrm>
            <a:prstGeom prst="rect">
              <a:avLst/>
            </a:prstGeom>
            <a:noFill/>
            <a:ln w="14351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2058" y="912"/>
              <a:ext cx="164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99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661" name="Rectangle 29"/>
            <p:cNvSpPr>
              <a:spLocks noChangeArrowheads="1"/>
            </p:cNvSpPr>
            <p:nvPr/>
          </p:nvSpPr>
          <p:spPr bwMode="auto">
            <a:xfrm>
              <a:off x="2203" y="956"/>
              <a:ext cx="14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fr-FR" sz="1600">
                  <a:latin typeface="Arial" panose="020B0604020202020204" pitchFamily="34" charset="0"/>
                </a:rPr>
                <a:t>Συνολική απόκλιση Γ.Β.Ε.</a:t>
              </a:r>
              <a:endParaRPr lang="el-GR" altLang="fr-FR" sz="1600"/>
            </a:p>
          </p:txBody>
        </p:sp>
        <p:sp>
          <p:nvSpPr>
            <p:cNvPr id="197662" name="Rectangle 30"/>
            <p:cNvSpPr>
              <a:spLocks noChangeArrowheads="1"/>
            </p:cNvSpPr>
            <p:nvPr/>
          </p:nvSpPr>
          <p:spPr bwMode="auto">
            <a:xfrm>
              <a:off x="2058" y="912"/>
              <a:ext cx="1644" cy="281"/>
            </a:xfrm>
            <a:prstGeom prst="rect">
              <a:avLst/>
            </a:prstGeom>
            <a:noFill/>
            <a:ln w="14288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B579-FB6C-4EA1-8A52-3E5E1BDC1E40}" type="slidenum">
              <a:rPr lang="el-GR" altLang="fr-FR"/>
              <a:pPr/>
              <a:t>23</a:t>
            </a:fld>
            <a:endParaRPr lang="el-GR" altLang="fr-FR"/>
          </a:p>
        </p:txBody>
      </p:sp>
      <p:sp>
        <p:nvSpPr>
          <p:cNvPr id="198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Πρότυποι συντελεστές καταλογισμού Γ</a:t>
            </a:r>
            <a:r>
              <a:rPr lang="en-US" altLang="en-US" sz="4000" smtClean="0"/>
              <a:t>.</a:t>
            </a:r>
            <a:r>
              <a:rPr lang="el-GR" altLang="en-US" sz="4000" smtClean="0"/>
              <a:t>Β.Ε.</a:t>
            </a:r>
            <a:endParaRPr lang="el-GR" altLang="fr-FR" sz="4000" smtClean="0"/>
          </a:p>
        </p:txBody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l-GR" altLang="en-US" sz="2400" smtClean="0">
                <a:solidFill>
                  <a:srgbClr val="000000"/>
                </a:solidFill>
              </a:rPr>
              <a:t>Στους τύπους που ακολουθούν γίνεται η παραδοχή, χωρίς να επηρεάζεται η γενικότητα της ανάλυσης, ότι ο καταλογισμός των ΓΒΕ γίνεται με βάση τις ΩΑΕ</a:t>
            </a:r>
            <a:r>
              <a:rPr lang="en-US" altLang="en-US" sz="2400" smtClean="0">
                <a:solidFill>
                  <a:srgbClr val="000000"/>
                </a:solidFill>
              </a:rPr>
              <a:t>:</a:t>
            </a:r>
            <a:endParaRPr lang="el-GR" altLang="en-US" sz="240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l-GR" altLang="en-US" sz="240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l-GR" altLang="en-US" sz="2800" smtClean="0">
                <a:solidFill>
                  <a:srgbClr val="000000"/>
                </a:solidFill>
              </a:rPr>
              <a:t>Πρότυπος Συντελεστής Επιβάρυνσης Μεταβλητών ΓΒΕ (ως προς τις ΩΑΕ) =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n-US" sz="2800" smtClean="0">
                <a:solidFill>
                  <a:srgbClr val="000000"/>
                </a:solidFill>
              </a:rPr>
              <a:t>	Πρότυπα Μεταβλητά ΓΒΕ / Πρότυπες ΩΑΕ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l-GR" altLang="en-US" sz="280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l-GR" altLang="en-US" sz="2800" smtClean="0">
                <a:solidFill>
                  <a:srgbClr val="000000"/>
                </a:solidFill>
              </a:rPr>
              <a:t>Πρότυπος Συντελεστής Επιβάρυνσης </a:t>
            </a:r>
            <a:r>
              <a:rPr lang="en-US" altLang="en-US" sz="2800" smtClean="0">
                <a:solidFill>
                  <a:srgbClr val="000000"/>
                </a:solidFill>
              </a:rPr>
              <a:t>Σ</a:t>
            </a:r>
            <a:r>
              <a:rPr lang="el-GR" altLang="en-US" sz="2800" smtClean="0">
                <a:solidFill>
                  <a:srgbClr val="000000"/>
                </a:solidFill>
              </a:rPr>
              <a:t>ταθερών ΓΒΕ (ως προς τις ΩΑΕ) =</a:t>
            </a:r>
            <a:endParaRPr lang="el-GR" altLang="en-US" sz="2800" smtClean="0"/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n-US" sz="2800" smtClean="0"/>
              <a:t>	</a:t>
            </a:r>
            <a:r>
              <a:rPr lang="el-GR" altLang="en-US" sz="2800" smtClean="0">
                <a:solidFill>
                  <a:srgbClr val="000000"/>
                </a:solidFill>
              </a:rPr>
              <a:t>Πρότυπα Σταθερά ΓΒΕ / Πρότυπες ΩΑΕ</a:t>
            </a:r>
            <a:endParaRPr lang="el-GR" altLang="fr-FR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D2629-10F4-4032-A9D1-C46163FEFDEE}" type="slidenum">
              <a:rPr lang="el-GR" altLang="fr-FR"/>
              <a:pPr/>
              <a:t>24</a:t>
            </a:fld>
            <a:endParaRPr lang="el-GR" altLang="fr-FR"/>
          </a:p>
        </p:txBody>
      </p:sp>
      <p:sp>
        <p:nvSpPr>
          <p:cNvPr id="199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Απόκλιση δαπάνης</a:t>
            </a:r>
            <a:endParaRPr lang="el-GR" altLang="fr-FR" smtClean="0"/>
          </a:p>
        </p:txBody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fr-FR" smtClean="0">
                <a:solidFill>
                  <a:srgbClr val="000000"/>
                </a:solidFill>
              </a:rPr>
              <a:t>Απόκλιση Δαπάνης =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fr-FR" smtClean="0">
                <a:solidFill>
                  <a:srgbClr val="000000"/>
                </a:solidFill>
              </a:rPr>
              <a:t>	Πραγματικά Συνολικά ΓΒΕ - [(Πραγματικές ΩΑΕ Χ Πρότυπος Συντελεστής Επιβάρυνσης Μεταβλητών ΓΒΕ) + Συνολικά Πρότυπα Σταθερά ΓΒΕ].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l-GR" altLang="fr-FR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l-GR" altLang="fr-F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7D429-4560-4C8E-9B50-D5DEA2B1F2A5}" type="slidenum">
              <a:rPr lang="el-GR" altLang="fr-FR"/>
              <a:pPr/>
              <a:t>25</a:t>
            </a:fld>
            <a:endParaRPr lang="el-GR" altLang="fr-FR"/>
          </a:p>
        </p:txBody>
      </p:sp>
      <p:sp>
        <p:nvSpPr>
          <p:cNvPr id="200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Απόκλιση υποαπασχόλησης</a:t>
            </a:r>
            <a:endParaRPr lang="el-GR" altLang="fr-FR" smtClean="0"/>
          </a:p>
        </p:txBody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en-US" sz="2800" smtClean="0">
                <a:solidFill>
                  <a:srgbClr val="000000"/>
                </a:solidFill>
              </a:rPr>
              <a:t>Απόκλιση υποαπασχόλησης =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fr-FR" sz="2800" smtClean="0">
                <a:solidFill>
                  <a:srgbClr val="000000"/>
                </a:solidFill>
              </a:rPr>
              <a:t>	[[</a:t>
            </a:r>
            <a:r>
              <a:rPr lang="el-GR" altLang="en-US" sz="2800" smtClean="0">
                <a:solidFill>
                  <a:srgbClr val="000000"/>
                </a:solidFill>
              </a:rPr>
              <a:t>Πραγματικές ΩΑΕ Χ (1)] + Συνολικά Πρότυπα Σταθερά ΓΒΕ] – [Πραγματικές ΩΑΕ Χ [(1) + (2)]].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l-GR" altLang="en-US" sz="240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l-GR" altLang="en-US" sz="2400" smtClean="0">
                <a:solidFill>
                  <a:srgbClr val="000000"/>
                </a:solidFill>
              </a:rPr>
              <a:t>Το επίπεδο απασχόλησης είναι διαφορετικό από το κανονικό λόγω: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l-GR" altLang="en-US" sz="2000" smtClean="0">
                <a:solidFill>
                  <a:srgbClr val="000000"/>
                </a:solidFill>
              </a:rPr>
              <a:t>Απουσίας προσωπικού.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l-GR" altLang="en-US" sz="2000" smtClean="0">
                <a:solidFill>
                  <a:srgbClr val="000000"/>
                </a:solidFill>
              </a:rPr>
              <a:t>Κακού προγραμματισμού παραγωγής.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l-GR" altLang="en-US" sz="2000" smtClean="0">
                <a:solidFill>
                  <a:srgbClr val="000000"/>
                </a:solidFill>
              </a:rPr>
              <a:t>Απεργιών ή υπερεπάρκειας εργασιών για εκτέλεση.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l-GR" altLang="en-US" sz="24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en-US" sz="2400" smtClean="0">
                <a:solidFill>
                  <a:srgbClr val="000000"/>
                </a:solidFill>
              </a:rPr>
              <a:t>Διαφορά στο βαθμό απασχόλησης. Αντανακλάται στη διαφορά μεταξύ των προτύπων και των αναλογούντων Σταθερών Γ.Β.Ε.</a:t>
            </a:r>
            <a:endParaRPr lang="el-GR" altLang="fr-FR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FD1BE-B249-4447-A79D-251361917184}" type="slidenum">
              <a:rPr lang="el-GR" altLang="fr-FR"/>
              <a:pPr/>
              <a:t>26</a:t>
            </a:fld>
            <a:endParaRPr lang="el-GR" altLang="fr-FR"/>
          </a:p>
        </p:txBody>
      </p:sp>
      <p:sp>
        <p:nvSpPr>
          <p:cNvPr id="201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Απόκλιση απόδοσης</a:t>
            </a:r>
            <a:endParaRPr lang="el-GR" altLang="fr-FR" smtClean="0"/>
          </a:p>
        </p:txBody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l-GR" altLang="fr-FR" smtClean="0">
                <a:solidFill>
                  <a:srgbClr val="000000"/>
                </a:solidFill>
              </a:rPr>
              <a:t>Απόκλιση Απόδοσης Μεταβλητών ΓΒΕ (variable O/H efficiency variance) = (Πραγματικές ΩΑΕ - Πρότυπες Επιτρεπόμενες ΩΑΕ) Χ (1).</a:t>
            </a:r>
            <a:endParaRPr lang="el-GR" altLang="fr-FR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altLang="fr-FR" smtClean="0">
                <a:solidFill>
                  <a:srgbClr val="000000"/>
                </a:solidFill>
              </a:rPr>
              <a:t>Απόκλιση Απόδοσης Σταθερών ΓΒΕ (fixed O/H efficiency variance)=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fr-FR" smtClean="0">
                <a:solidFill>
                  <a:srgbClr val="000000"/>
                </a:solidFill>
              </a:rPr>
              <a:t>	(Πραγματικές ΩΑΕ - Πρότυπες Επιτρεπόμενες ΩΑΕ) Χ (2).</a:t>
            </a:r>
            <a:endParaRPr lang="el-GR" altLang="fr-FR" smtClean="0"/>
          </a:p>
          <a:p>
            <a:pPr>
              <a:spcBef>
                <a:spcPct val="0"/>
              </a:spcBef>
              <a:buFontTx/>
              <a:buNone/>
            </a:pPr>
            <a:endParaRPr lang="el-GR" altLang="fr-FR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62FC-4722-422B-9815-21CB5499D0D3}" type="slidenum">
              <a:rPr lang="el-GR" altLang="fr-FR"/>
              <a:pPr/>
              <a:t>27</a:t>
            </a:fld>
            <a:endParaRPr lang="el-GR" altLang="fr-FR"/>
          </a:p>
        </p:txBody>
      </p:sp>
      <p:sp>
        <p:nvSpPr>
          <p:cNvPr id="161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Συνολική απόκλιση Γ.Β.Ε.</a:t>
            </a:r>
            <a:endParaRPr lang="el-GR" altLang="fr-FR" smtClean="0"/>
          </a:p>
        </p:txBody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l-GR" altLang="en-US" smtClean="0">
                <a:solidFill>
                  <a:srgbClr val="000000"/>
                </a:solidFill>
              </a:rPr>
              <a:t>Συνολική Απόκλιση (Total variance) = Πραγματοποιηθέντα ΓΒΕ (Actual) - Πρότυπες Επιτρεπόμενες ΩΑΕ Χ Πρότυπος Συντελεστής </a:t>
            </a:r>
            <a:br>
              <a:rPr lang="el-GR" altLang="en-US" smtClean="0">
                <a:solidFill>
                  <a:srgbClr val="000000"/>
                </a:solidFill>
              </a:rPr>
            </a:br>
            <a:r>
              <a:rPr lang="el-GR" altLang="en-US" smtClean="0">
                <a:solidFill>
                  <a:srgbClr val="000000"/>
                </a:solidFill>
              </a:rPr>
              <a:t>Συνολικών ΓΒΕ (Standard applied).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l-GR" altLang="en-US" smtClean="0"/>
          </a:p>
          <a:p>
            <a:pPr eaLnBrk="0" hangingPunct="0">
              <a:spcBef>
                <a:spcPct val="0"/>
              </a:spcBef>
              <a:buFontTx/>
              <a:buNone/>
            </a:pPr>
            <a:endParaRPr lang="el-GR" altLang="en-US" smtClean="0"/>
          </a:p>
          <a:p>
            <a:pPr>
              <a:spcBef>
                <a:spcPct val="20000"/>
              </a:spcBef>
            </a:pPr>
            <a:endParaRPr lang="el-GR" altLang="fr-FR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fr-FR" smtClean="0"/>
              <a:t>Τέλος Ενότητας #</a:t>
            </a:r>
            <a:r>
              <a:rPr lang="en-US" altLang="fr-FR" smtClean="0"/>
              <a:t> </a:t>
            </a:r>
            <a:r>
              <a:rPr lang="el-GR" altLang="fr-FR" smtClean="0"/>
              <a:t>9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l-GR" altLang="fr-FR" sz="2400" b="1" smtClean="0"/>
              <a:t>Μάθημα: </a:t>
            </a:r>
            <a:r>
              <a:rPr lang="el-GR" altLang="fr-FR" sz="2400" smtClean="0"/>
              <a:t>Λογιστική Κόστους, </a:t>
            </a:r>
            <a:r>
              <a:rPr lang="el-GR" altLang="fr-FR" sz="2400" b="1" smtClean="0"/>
              <a:t>Ενότητα </a:t>
            </a:r>
            <a:r>
              <a:rPr lang="en-US" altLang="fr-FR" sz="2400" b="1" smtClean="0"/>
              <a:t># </a:t>
            </a:r>
            <a:r>
              <a:rPr lang="el-GR" altLang="fr-FR" sz="2400" b="1" smtClean="0"/>
              <a:t>9:</a:t>
            </a:r>
            <a:r>
              <a:rPr lang="en-US" altLang="fr-FR" sz="2400" b="1" smtClean="0"/>
              <a:t> </a:t>
            </a:r>
            <a:r>
              <a:rPr lang="el-GR" altLang="fr-FR" sz="2400" smtClean="0"/>
              <a:t>Πρότυπη Κοστολόγηση</a:t>
            </a:r>
          </a:p>
          <a:p>
            <a:pPr algn="l">
              <a:lnSpc>
                <a:spcPct val="80000"/>
              </a:lnSpc>
            </a:pPr>
            <a:r>
              <a:rPr lang="el-GR" altLang="fr-FR" sz="2400" b="1" smtClean="0"/>
              <a:t>Διδάσκουσα: </a:t>
            </a:r>
            <a:r>
              <a:rPr lang="el-GR" altLang="fr-FR" sz="2400" smtClean="0"/>
              <a:t>Σάνδρα Κοέν, </a:t>
            </a:r>
            <a:r>
              <a:rPr lang="el-GR" altLang="fr-FR" sz="2400" b="1" smtClean="0"/>
              <a:t>Τμήμα: </a:t>
            </a:r>
            <a:r>
              <a:rPr lang="el-GR" altLang="fr-FR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CBA46-C7C1-472B-95A7-C83DBF4737CA}" type="slidenum">
              <a:rPr lang="el-GR" altLang="fr-FR"/>
              <a:pPr/>
              <a:t>3</a:t>
            </a:fld>
            <a:endParaRPr lang="el-GR" altLang="fr-FR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r-FR" sz="2800" smtClean="0"/>
              <a:t>Το παρόν εκπαιδευτικό υλικό υπόκειται σε</a:t>
            </a:r>
            <a:r>
              <a:rPr lang="en-US" altLang="fr-FR" sz="2800" smtClean="0"/>
              <a:t> </a:t>
            </a:r>
            <a:r>
              <a:rPr lang="el-GR" altLang="fr-FR" sz="2800" smtClean="0"/>
              <a:t>άδειες χρήσης </a:t>
            </a:r>
            <a:r>
              <a:rPr lang="en-US" altLang="fr-FR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9CD1D8B-6BAC-41AF-9975-A610E6B34693}" type="slidenum">
              <a:rPr lang="el-GR" altLang="fr-FR" sz="1400"/>
              <a:pPr algn="r"/>
              <a:t>3</a:t>
            </a:fld>
            <a:endParaRPr lang="el-GR" altLang="fr-FR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DEF58-9A97-490D-9434-C087FD2724A6}" type="slidenum">
              <a:rPr lang="el-GR" altLang="fr-FR"/>
              <a:pPr/>
              <a:t>4</a:t>
            </a:fld>
            <a:endParaRPr lang="el-GR" altLang="fr-FR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r-FR" smtClean="0"/>
              <a:t>Εξοικείωση με το πρότυπο κόστος</a:t>
            </a:r>
            <a:r>
              <a:rPr lang="en-US" altLang="fr-FR" smtClean="0"/>
              <a:t>.</a:t>
            </a:r>
          </a:p>
          <a:p>
            <a:r>
              <a:rPr lang="el-GR" altLang="fr-FR" smtClean="0"/>
              <a:t>Κατανόηση αποκλίσεων Ά υλών</a:t>
            </a:r>
            <a:r>
              <a:rPr lang="en-US" altLang="fr-FR" smtClean="0"/>
              <a:t>.</a:t>
            </a:r>
          </a:p>
          <a:p>
            <a:r>
              <a:rPr lang="el-GR" altLang="fr-FR" smtClean="0"/>
              <a:t>Κατανόηση αποκλίσεων Άμεσης Εργασίας</a:t>
            </a:r>
            <a:r>
              <a:rPr lang="en-US" altLang="fr-FR" smtClean="0"/>
              <a:t>.</a:t>
            </a:r>
          </a:p>
          <a:p>
            <a:r>
              <a:rPr lang="el-GR" altLang="fr-FR" smtClean="0"/>
              <a:t>Κατανόηση αποκλίσεων Γ</a:t>
            </a:r>
            <a:r>
              <a:rPr lang="en-US" altLang="fr-FR" smtClean="0"/>
              <a:t>.</a:t>
            </a:r>
            <a:r>
              <a:rPr lang="el-GR" altLang="fr-FR" smtClean="0"/>
              <a:t>Β</a:t>
            </a:r>
            <a:r>
              <a:rPr lang="en-US" altLang="fr-FR" smtClean="0"/>
              <a:t>.</a:t>
            </a:r>
            <a:r>
              <a:rPr lang="el-GR" altLang="fr-FR" smtClean="0"/>
              <a:t>Ε.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470C3585-A303-4B6C-8D3D-80CC661F1DE4}" type="slidenum">
              <a:rPr lang="el-GR" altLang="fr-FR" sz="1400"/>
              <a:pPr algn="r"/>
              <a:t>4</a:t>
            </a:fld>
            <a:endParaRPr lang="el-G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7C982-C152-494A-A225-DABF310DC847}" type="slidenum">
              <a:rPr lang="el-GR" altLang="fr-FR"/>
              <a:pPr/>
              <a:t>5</a:t>
            </a:fld>
            <a:endParaRPr lang="el-GR" altLang="fr-FR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r-FR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fr-FR" smtClean="0"/>
              <a:t>Πρότυπη Κοστολόγηση.</a:t>
            </a:r>
            <a:endParaRPr lang="en-US" altLang="fr-FR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10B64557-5011-4984-B437-E93BB4BB40BD}" type="slidenum">
              <a:rPr lang="el-GR" altLang="fr-FR" sz="1400"/>
              <a:pPr algn="r"/>
              <a:t>5</a:t>
            </a:fld>
            <a:endParaRPr lang="el-G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4782-2ADF-4BBE-8787-CE7D00659864}" type="slidenum">
              <a:rPr lang="el-GR" altLang="fr-FR"/>
              <a:pPr/>
              <a:t>6</a:t>
            </a:fld>
            <a:endParaRPr lang="el-GR" altLang="fr-FR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fr-FR" smtClean="0"/>
              <a:t>Πρότυπη Κοστολόγηση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fr-FR" sz="2400" b="1" smtClean="0"/>
              <a:t>Μάθημα: </a:t>
            </a:r>
            <a:r>
              <a:rPr lang="el-GR" altLang="fr-FR" sz="2400" smtClean="0"/>
              <a:t>Λογιστική Κόστους, </a:t>
            </a:r>
            <a:r>
              <a:rPr lang="el-GR" altLang="fr-FR" sz="2400" b="1" smtClean="0"/>
              <a:t>Ενότητα </a:t>
            </a:r>
            <a:r>
              <a:rPr lang="en-US" altLang="fr-FR" sz="2400" b="1" smtClean="0"/>
              <a:t># </a:t>
            </a:r>
            <a:r>
              <a:rPr lang="el-GR" altLang="fr-FR" sz="2400" b="1" smtClean="0"/>
              <a:t>9:</a:t>
            </a:r>
            <a:r>
              <a:rPr lang="en-US" altLang="fr-FR" sz="2400" b="1" smtClean="0"/>
              <a:t> </a:t>
            </a:r>
            <a:r>
              <a:rPr lang="el-GR" altLang="fr-FR" sz="2400" smtClean="0"/>
              <a:t>Πρότυπη Κοστολόγηση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fr-FR" sz="2400" b="1" smtClean="0"/>
              <a:t>Διδάσκουσα: </a:t>
            </a:r>
            <a:r>
              <a:rPr lang="el-GR" altLang="fr-FR" sz="2400" smtClean="0"/>
              <a:t>Σάνδρα Κοέν, </a:t>
            </a:r>
            <a:r>
              <a:rPr lang="el-GR" altLang="fr-FR" sz="2400" b="1" smtClean="0"/>
              <a:t>Τμήμα: </a:t>
            </a:r>
            <a:r>
              <a:rPr lang="el-GR" altLang="fr-FR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96A85-3EE0-483B-8F46-B99EF728393E}" type="slidenum">
              <a:rPr lang="el-GR" altLang="fr-FR"/>
              <a:pPr/>
              <a:t>7</a:t>
            </a:fld>
            <a:endParaRPr lang="el-GR" altLang="fr-FR"/>
          </a:p>
        </p:txBody>
      </p:sp>
      <p:sp>
        <p:nvSpPr>
          <p:cNvPr id="159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Πρότυπο κόστος (1 από 2)</a:t>
            </a:r>
            <a:endParaRPr lang="el-GR" altLang="fr-FR" smtClean="0"/>
          </a:p>
        </p:txBody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Τι είναι: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Πολύ σωστά και πολύ λεπτομερειακά υπολογισμένο προϋπολογιστικό κόστος.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Τι εκφράζει: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Στόχους που θα πρέπει να επιτευχθούν στην παραγωγή.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Βάση σύγκρισης για τα απολογιστικά δεδομένα:</a:t>
            </a:r>
          </a:p>
          <a:p>
            <a:pPr lvl="2">
              <a:spcBef>
                <a:spcPct val="20000"/>
              </a:spcBef>
            </a:pPr>
            <a:r>
              <a:rPr lang="el-GR" altLang="en-US" sz="2200" smtClean="0"/>
              <a:t>Υπολογισμός αποκλίσεων.</a:t>
            </a:r>
          </a:p>
          <a:p>
            <a:pPr lvl="2">
              <a:spcBef>
                <a:spcPct val="20000"/>
              </a:spcBef>
            </a:pPr>
            <a:r>
              <a:rPr lang="el-GR" altLang="en-US" sz="2200" smtClean="0"/>
              <a:t>Ανάλυση - Αιτιολόγηση αποκλίσεων. 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Δεν υποκαθιστά το πραγματικό κόστος.</a:t>
            </a:r>
            <a:endParaRPr lang="el-GR" altLang="fr-FR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4CDC-ED54-4419-9BF8-FFEC2A914936}" type="slidenum">
              <a:rPr lang="el-GR" altLang="fr-FR"/>
              <a:pPr/>
              <a:t>8</a:t>
            </a:fld>
            <a:endParaRPr lang="el-GR" altLang="fr-FR"/>
          </a:p>
        </p:txBody>
      </p:sp>
      <p:sp>
        <p:nvSpPr>
          <p:cNvPr id="160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Πρότυπο κόστος (</a:t>
            </a:r>
            <a:r>
              <a:rPr lang="en-US" altLang="en-US" smtClean="0"/>
              <a:t>2</a:t>
            </a:r>
            <a:r>
              <a:rPr lang="el-GR" altLang="en-US" smtClean="0"/>
              <a:t> από 2)</a:t>
            </a:r>
            <a:endParaRPr lang="el-GR" altLang="fr-FR" smtClean="0"/>
          </a:p>
        </p:txBody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Το πρότυπο κόστος είναι ένα προκαθορισμένο κόστος υπολογισμένο με βάση: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Ένα </a:t>
            </a:r>
            <a:r>
              <a:rPr lang="el-GR" altLang="en-US" sz="2400" b="1" smtClean="0"/>
              <a:t>προδιαγεγραμμένο</a:t>
            </a:r>
            <a:r>
              <a:rPr lang="el-GR" altLang="en-US" sz="2400" smtClean="0"/>
              <a:t> σύνολο </a:t>
            </a:r>
            <a:r>
              <a:rPr lang="el-GR" altLang="en-US" sz="2400" b="1" smtClean="0"/>
              <a:t>συνθηκών παραγωγής. </a:t>
            </a:r>
            <a:endParaRPr lang="el-GR" altLang="en-US" sz="2000" b="1" smtClean="0"/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Προκαθορισμένες </a:t>
            </a:r>
            <a:r>
              <a:rPr lang="el-GR" altLang="en-US" sz="2400" b="1" smtClean="0"/>
              <a:t>τεχνικές προδιαγραφές</a:t>
            </a:r>
            <a:r>
              <a:rPr lang="el-GR" altLang="en-US" sz="2400" smtClean="0"/>
              <a:t> του προϊόντος.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Οι προδιαγραφές αυτές αφορούν τις </a:t>
            </a:r>
            <a:r>
              <a:rPr lang="el-GR" altLang="en-US" sz="2400" b="1" smtClean="0"/>
              <a:t>απαιτούμενες πρώτες ύλες και την άμεση εργασία</a:t>
            </a:r>
            <a:r>
              <a:rPr lang="el-GR" altLang="en-US" sz="2400" smtClean="0"/>
              <a:t> σε </a:t>
            </a:r>
            <a:r>
              <a:rPr lang="el-GR" altLang="en-US" sz="2400" b="1" smtClean="0"/>
              <a:t>τιμές και αμοιβές</a:t>
            </a:r>
            <a:r>
              <a:rPr lang="el-GR" altLang="en-US" sz="2400" smtClean="0"/>
              <a:t> που αναμένεται να εφαρμοσθούν κατά τη διάρκεια της περιόδου για την οποία υπολογίζεται το πρότυπο κόστος, συν τα αναλογούντα  ΓΒΕ, τόσο μεταβλητά όσο και σταθερά.</a:t>
            </a:r>
            <a:endParaRPr lang="el-GR" altLang="fr-FR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1081-9E64-412F-854A-0DCFB23F6597}" type="slidenum">
              <a:rPr lang="el-GR" altLang="fr-FR"/>
              <a:pPr/>
              <a:t>9</a:t>
            </a:fld>
            <a:endParaRPr lang="el-GR" altLang="fr-FR"/>
          </a:p>
        </p:txBody>
      </p:sp>
      <p:sp>
        <p:nvSpPr>
          <p:cNvPr id="184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Πρότυπα πρώτων υλών</a:t>
            </a:r>
            <a:endParaRPr lang="el-GR" altLang="fr-FR" smtClean="0"/>
          </a:p>
        </p:txBody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Ποσότητα α΄υλών</a:t>
            </a:r>
            <a:r>
              <a:rPr lang="en-US" altLang="en-US" smtClean="0"/>
              <a:t>:</a:t>
            </a:r>
            <a:r>
              <a:rPr lang="el-GR" altLang="en-US" sz="3600" smtClean="0"/>
              <a:t>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Υπεύθυνοι: Μηχανικοί.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Βάση υπολογισμού: τεχνικές προδιαγραφές προϊόντος, τεχνικά χαρακτηριστικά α΄υλών.</a:t>
            </a:r>
            <a:r>
              <a:rPr lang="el-GR" altLang="en-US" sz="3200" smtClean="0"/>
              <a:t> 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Αξία α΄υλών</a:t>
            </a:r>
            <a:r>
              <a:rPr lang="en-US" altLang="en-US" smtClean="0"/>
              <a:t>:</a:t>
            </a:r>
            <a:r>
              <a:rPr lang="el-GR" altLang="en-US" sz="3600" smtClean="0"/>
              <a:t>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Υπεύθυνοι: Τμήμα προμηθειών.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Βάση υπολογισμού: Τιμές α’ υλών στην αγορά, συνθήκες ανταγωνισμού στην αγορά</a:t>
            </a:r>
            <a:r>
              <a:rPr lang="en-US" altLang="en-US" sz="3200" smtClean="0"/>
              <a:t>.</a:t>
            </a:r>
            <a:endParaRPr lang="el-GR" altLang="fr-F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292</TotalTime>
  <Words>866</Words>
  <Application>Microsoft Office PowerPoint</Application>
  <PresentationFormat>On-screen Show (4:3)</PresentationFormat>
  <Paragraphs>185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Πρότυπη Κοστολόγηση</vt:lpstr>
      <vt:lpstr>Πρότυπο κόστος (1 από 2)</vt:lpstr>
      <vt:lpstr>Πρότυπο κόστος (2 από 2)</vt:lpstr>
      <vt:lpstr>Πρότυπα πρώτων υλών</vt:lpstr>
      <vt:lpstr>Πρότυπα άμεσης εργασίας</vt:lpstr>
      <vt:lpstr>Πρότυπα Γ.Β.Ε.</vt:lpstr>
      <vt:lpstr>Είδη προτύπων</vt:lpstr>
      <vt:lpstr>Αλλαγή προτύπων</vt:lpstr>
      <vt:lpstr>Σημεία που θα πρέπει να προσεχθούν κατά τον υπολογισμό των προτύπων</vt:lpstr>
      <vt:lpstr>Ανάλυση αποκλίσεων</vt:lpstr>
      <vt:lpstr>Συνολική απόκλιση Α’ υλών</vt:lpstr>
      <vt:lpstr>Απόκλιση τιμής Α’ υλών</vt:lpstr>
      <vt:lpstr>Απόκλιση ποσότητας Α’ υλών</vt:lpstr>
      <vt:lpstr>Συνολική απόκλιση Άμεσης Εργασίας (Α.Ε.)</vt:lpstr>
      <vt:lpstr>Απόκλιση απόδοσης Α.Ε.</vt:lpstr>
      <vt:lpstr>Απόκλιση ωρομισθίου</vt:lpstr>
      <vt:lpstr>Συνολική απόκλιση Γ.Β.Ε.</vt:lpstr>
      <vt:lpstr>Πρότυποι συντελεστές καταλογισμού Γ.Β.Ε.</vt:lpstr>
      <vt:lpstr>Απόκλιση δαπάνης</vt:lpstr>
      <vt:lpstr>Απόκλιση υποαπασχόλησης</vt:lpstr>
      <vt:lpstr>Απόκλιση απόδοσης</vt:lpstr>
      <vt:lpstr>Συνολική απόκλιση Γ.Β.Ε.</vt:lpstr>
      <vt:lpstr>Τέλος Ενότητας # 9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38</cp:revision>
  <dcterms:created xsi:type="dcterms:W3CDTF">2015-05-11T15:26:45Z</dcterms:created>
  <dcterms:modified xsi:type="dcterms:W3CDTF">2015-11-22T08:33:51Z</dcterms:modified>
</cp:coreProperties>
</file>