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7"/>
  </p:notesMasterIdLst>
  <p:sldIdLst>
    <p:sldId id="256" r:id="rId3"/>
    <p:sldId id="259" r:id="rId4"/>
    <p:sldId id="257" r:id="rId5"/>
    <p:sldId id="261" r:id="rId6"/>
    <p:sldId id="262" r:id="rId7"/>
    <p:sldId id="445" r:id="rId8"/>
    <p:sldId id="449" r:id="rId9"/>
    <p:sldId id="450" r:id="rId10"/>
    <p:sldId id="451" r:id="rId11"/>
    <p:sldId id="452" r:id="rId12"/>
    <p:sldId id="453" r:id="rId13"/>
    <p:sldId id="547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548" r:id="rId34"/>
    <p:sldId id="475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49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24" r:id="rId84"/>
    <p:sldId id="525" r:id="rId85"/>
    <p:sldId id="526" r:id="rId86"/>
    <p:sldId id="527" r:id="rId87"/>
    <p:sldId id="528" r:id="rId88"/>
    <p:sldId id="529" r:id="rId89"/>
    <p:sldId id="530" r:id="rId90"/>
    <p:sldId id="531" r:id="rId91"/>
    <p:sldId id="532" r:id="rId92"/>
    <p:sldId id="533" r:id="rId93"/>
    <p:sldId id="534" r:id="rId94"/>
    <p:sldId id="535" r:id="rId95"/>
    <p:sldId id="536" r:id="rId96"/>
    <p:sldId id="537" r:id="rId97"/>
    <p:sldId id="538" r:id="rId98"/>
    <p:sldId id="539" r:id="rId99"/>
    <p:sldId id="540" r:id="rId100"/>
    <p:sldId id="550" r:id="rId101"/>
    <p:sldId id="542" r:id="rId102"/>
    <p:sldId id="543" r:id="rId103"/>
    <p:sldId id="544" r:id="rId104"/>
    <p:sldId id="545" r:id="rId105"/>
    <p:sldId id="354" r:id="rId10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We can substitute </a:t>
            </a:r>
            <a:r>
              <a:rPr lang="en-US" i="1" dirty="0" smtClean="0"/>
              <a:t>L</a:t>
            </a:r>
            <a:r>
              <a:rPr lang="en-US" dirty="0" smtClean="0"/>
              <a:t> with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sym</a:t>
            </a:r>
            <a:endParaRPr lang="en-US" i="1" baseline="-25000" dirty="0" smtClean="0"/>
          </a:p>
          <a:p>
            <a:r>
              <a:rPr lang="en-US" dirty="0" smtClean="0"/>
              <a:t>To cover</a:t>
            </a:r>
            <a:r>
              <a:rPr lang="en-US" baseline="0" dirty="0" smtClean="0"/>
              <a:t> </a:t>
            </a:r>
            <a:r>
              <a:rPr lang="en-US" dirty="0" smtClean="0"/>
              <a:t> the </a:t>
            </a:r>
            <a:r>
              <a:rPr lang="en-US" dirty="0" err="1" smtClean="0"/>
              <a:t>normailzed</a:t>
            </a:r>
            <a:r>
              <a:rPr lang="en-US" dirty="0" smtClean="0"/>
              <a:t> cut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B8E44-1256-4991-9C22-73C8512DE34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1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75FEA-571A-4C66-BAE9-DD5A5F636BF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notion of degeneracy:</a:t>
            </a:r>
            <a:r>
              <a:rPr lang="en-US" baseline="0" dirty="0" smtClean="0"/>
              <a:t> as we increase the minimum number of links the graph shrinks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core0 is the whole graph – and the smallest / densest one is the core-4). E core can consist of disconnected components as well (like core-4)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BD3A-BF0F-4682-A045-23FAC8942AF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Independently of directionality or not the algorithm for calculating the cores is efficient time wise</a:t>
            </a:r>
          </a:p>
          <a:p>
            <a:r>
              <a:rPr lang="en-US" dirty="0" smtClean="0"/>
              <a:t>A two step loop :</a:t>
            </a:r>
          </a:p>
          <a:p>
            <a:pPr lvl="1"/>
            <a:r>
              <a:rPr lang="en-US" dirty="0" smtClean="0"/>
              <a:t>One to remove nodes that don’t satisfy the core condition at each time</a:t>
            </a:r>
          </a:p>
          <a:p>
            <a:pPr lvl="1"/>
            <a:r>
              <a:rPr lang="en-US" dirty="0" smtClean="0"/>
              <a:t>An a second to update the remaining nodes</a:t>
            </a:r>
          </a:p>
          <a:p>
            <a:r>
              <a:rPr lang="en-US" dirty="0" smtClean="0"/>
              <a:t>O(n*m) (n: nodes, m:links)</a:t>
            </a:r>
          </a:p>
          <a:p>
            <a:r>
              <a:rPr lang="en-US" dirty="0" smtClean="0"/>
              <a:t>Fast  especially in real world data where a sparse graph is usually the case  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BD3A-BF0F-4682-A045-23FAC8942AF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page 3, column I section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C: Degeneracy on digraphs..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sz="1300" dirty="0"/>
              <a:t>D-core matrix. Our objective is to define a series of </a:t>
            </a:r>
            <a:r>
              <a:rPr lang="en-US" sz="1300" dirty="0" err="1"/>
              <a:t>digraphnbased</a:t>
            </a:r>
            <a:endParaRPr lang="en-US" sz="1300" dirty="0"/>
          </a:p>
          <a:p>
            <a:r>
              <a:rPr lang="en-US" sz="1300" dirty="0"/>
              <a:t>metrics, based on directed degeneracy, in order to</a:t>
            </a:r>
          </a:p>
          <a:p>
            <a:r>
              <a:rPr lang="en-US" sz="1300" dirty="0"/>
              <a:t>evaluate the dense collaboration of nodes in networks whose</a:t>
            </a:r>
          </a:p>
          <a:p>
            <a:r>
              <a:rPr lang="en-US" sz="1300" dirty="0"/>
              <a:t>links have directional nature. </a:t>
            </a:r>
          </a:p>
          <a:p>
            <a:r>
              <a:rPr lang="en-US" sz="1300" dirty="0"/>
              <a:t>Each cell  </a:t>
            </a:r>
          </a:p>
          <a:p>
            <a:endParaRPr lang="en-US" sz="1300" dirty="0"/>
          </a:p>
          <a:p>
            <a:r>
              <a:rPr lang="en-US" sz="1300" dirty="0"/>
              <a:t>D: D-core matrix. Our objective is to define a series of </a:t>
            </a:r>
            <a:r>
              <a:rPr lang="en-US" sz="1300" dirty="0" err="1"/>
              <a:t>digraphbased</a:t>
            </a:r>
            <a:endParaRPr lang="en-US" sz="1300" dirty="0"/>
          </a:p>
          <a:p>
            <a:r>
              <a:rPr lang="en-US" sz="1300" dirty="0"/>
              <a:t>metrics, based on directed degeneracy, in order to</a:t>
            </a:r>
          </a:p>
          <a:p>
            <a:r>
              <a:rPr lang="en-US" sz="1300" dirty="0"/>
              <a:t>evaluate the dense collaboration of nodes in networks whose</a:t>
            </a:r>
          </a:p>
          <a:p>
            <a:r>
              <a:rPr lang="en-US" sz="1300" dirty="0"/>
              <a:t>links have directional nature. The whole network is represented</a:t>
            </a:r>
          </a:p>
          <a:p>
            <a:r>
              <a:rPr lang="en-US" sz="1300" dirty="0"/>
              <a:t>by a digraph D and there is a unique </a:t>
            </a:r>
            <a:r>
              <a:rPr lang="en-US" sz="1300" dirty="0" err="1"/>
              <a:t>DCk;l</a:t>
            </a:r>
            <a:r>
              <a:rPr lang="en-US" sz="1300" dirty="0"/>
              <a:t> for each</a:t>
            </a:r>
          </a:p>
          <a:p>
            <a:r>
              <a:rPr lang="en-US" sz="1300" dirty="0"/>
              <a:t>k; l  0. The sizes </a:t>
            </a:r>
            <a:r>
              <a:rPr lang="en-US" sz="1300" dirty="0" err="1"/>
              <a:t>dck;l</a:t>
            </a:r>
            <a:r>
              <a:rPr lang="en-US" sz="1300" dirty="0"/>
              <a:t>, (for k; l  0) define an (infinite)</a:t>
            </a:r>
          </a:p>
          <a:p>
            <a:r>
              <a:rPr lang="en-US" sz="1300" dirty="0"/>
              <a:t>matrix AD(k; l) = (</a:t>
            </a:r>
            <a:r>
              <a:rPr lang="en-US" sz="1300" dirty="0" err="1"/>
              <a:t>dck;l</a:t>
            </a:r>
            <a:r>
              <a:rPr lang="en-US" sz="1300" dirty="0"/>
              <a:t>)k;l2N that we call D-core matrix</a:t>
            </a:r>
          </a:p>
          <a:p>
            <a:r>
              <a:rPr lang="en-US" sz="1300" dirty="0"/>
              <a:t>of D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8E6D-84D9-4859-8655-BBE28456ED22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names of the extreme (43,43) D-core cell, representing authors that have at LEAST 43 out going citations and at least</a:t>
            </a:r>
            <a:r>
              <a:rPr lang="en-US" baseline="0" dirty="0" smtClean="0"/>
              <a:t> 43 incoming citations each within the graph. We see famous seniors in CS in this list.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BD3A-BF0F-4682-A045-23FAC8942AFA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Ronald Reagan and Law have been rated by the community</a:t>
            </a:r>
          </a:p>
          <a:p>
            <a:r>
              <a:rPr lang="en-US" sz="1300" dirty="0"/>
              <a:t>as high quality articles. We can see that their S-cores</a:t>
            </a:r>
          </a:p>
          <a:p>
            <a:r>
              <a:rPr lang="en-US" sz="1300" dirty="0"/>
              <a:t>(article-)frontiers aligns with their rating as they stretch</a:t>
            </a:r>
          </a:p>
          <a:p>
            <a:r>
              <a:rPr lang="en-US" sz="1300" dirty="0"/>
              <a:t>very closely to the maximal frontier of the politics graph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2D57C-0B56-45EE-904F-A0D001689EA3}" type="slidenum">
              <a:rPr lang="el-GR" smtClean="0"/>
              <a:t>92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potential queries that can be treated using graph degeneracy in appropriate applications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BD3A-BF0F-4682-A045-23FAC8942AFA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7B8E44-1256-4991-9C22-73C8512DE34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10/19/2015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5.e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8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ffbullas.com/2011/09/02/20-stunning-social-media-tatistics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1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3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3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wmf"/><Relationship Id="rId4" Type="http://schemas.openxmlformats.org/officeDocument/2006/relationships/image" Target="../media/image69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degeneracy.org/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Εξόρυξη γνώσης από Βάσεις Δεδομένων και τον Παγκόσμιο Ιστό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</a:t>
            </a:r>
            <a:r>
              <a:rPr lang="en-US" sz="2400" dirty="0" smtClean="0"/>
              <a:t>Networks</a:t>
            </a:r>
          </a:p>
          <a:p>
            <a:r>
              <a:rPr lang="el-GR" sz="2400" b="1" dirty="0" smtClean="0"/>
              <a:t>Διδάσκων: </a:t>
            </a:r>
            <a:r>
              <a:rPr lang="el-GR" sz="2400" dirty="0" smtClean="0"/>
              <a:t>Μιχάλης </a:t>
            </a:r>
            <a:r>
              <a:rPr lang="el-GR" sz="2400" dirty="0" err="1" smtClean="0"/>
              <a:t>Βαζιργιάννης</a:t>
            </a:r>
            <a:endParaRPr lang="en-US" sz="2400" dirty="0" smtClean="0"/>
          </a:p>
          <a:p>
            <a:r>
              <a:rPr lang="el-GR" sz="2400" b="1" dirty="0" smtClean="0"/>
              <a:t>Τμήμα: </a:t>
            </a:r>
            <a:r>
              <a:rPr lang="el-GR" sz="2400" dirty="0" smtClean="0"/>
              <a:t>Προπτυχιακό </a:t>
            </a:r>
            <a:r>
              <a:rPr lang="el-GR" sz="2400" dirty="0"/>
              <a:t>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endParaRPr lang="el-GR" sz="2400" dirty="0" smtClean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1492480"/>
            <a:ext cx="7661275" cy="4267158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ommunity </a:t>
            </a:r>
            <a:r>
              <a:rPr lang="en-US" b="1" dirty="0"/>
              <a:t>detection</a:t>
            </a:r>
            <a:r>
              <a:rPr lang="en-US" dirty="0"/>
              <a:t> in graphs </a:t>
            </a:r>
            <a:r>
              <a:rPr lang="en-US" dirty="0" smtClean="0"/>
              <a:t>aims to identify the </a:t>
            </a:r>
            <a:r>
              <a:rPr lang="en-US" dirty="0"/>
              <a:t>modules and, possibly, their hierarchical organization</a:t>
            </a:r>
            <a:r>
              <a:rPr lang="en-US" dirty="0" smtClean="0"/>
              <a:t>, using mainly </a:t>
            </a:r>
            <a:r>
              <a:rPr lang="en-US" dirty="0"/>
              <a:t>the information encoded in </a:t>
            </a:r>
            <a:r>
              <a:rPr lang="en-US" dirty="0" smtClean="0"/>
              <a:t>the graph topology</a:t>
            </a:r>
          </a:p>
          <a:p>
            <a:r>
              <a:rPr lang="en-US" dirty="0" smtClean="0"/>
              <a:t>First attempt dates back to 1955 by Weiss </a:t>
            </a:r>
            <a:r>
              <a:rPr lang="en-US" dirty="0"/>
              <a:t>and Jacobson </a:t>
            </a:r>
            <a:r>
              <a:rPr lang="en-US" dirty="0" smtClean="0"/>
              <a:t>searching for </a:t>
            </a:r>
            <a:r>
              <a:rPr lang="en-US" dirty="0"/>
              <a:t>work groups within a government </a:t>
            </a:r>
            <a:r>
              <a:rPr lang="en-US" dirty="0" smtClean="0"/>
              <a:t>agency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1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Open Problems and Future Research Directions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Community detection in directed graphs</a:t>
            </a:r>
          </a:p>
          <a:p>
            <a:pPr lvl="1"/>
            <a:r>
              <a:rPr lang="en-US" sz="2000" dirty="0" smtClean="0"/>
              <a:t>A formal and precise definition of the clustering/community detection problem in directed networks (how clusters should look like)</a:t>
            </a:r>
          </a:p>
          <a:p>
            <a:pPr lvl="1"/>
            <a:r>
              <a:rPr lang="en-US" sz="2000" dirty="0" smtClean="0"/>
              <a:t>In the existing methods on directed networks, there is no a clear way of how the edge directionality should be taken into account</a:t>
            </a:r>
          </a:p>
          <a:p>
            <a:pPr lvl="1"/>
            <a:r>
              <a:rPr lang="en-US" sz="2000" dirty="0" smtClean="0"/>
              <a:t>Not straightforward generalizations of the methods for undirected graphs</a:t>
            </a:r>
          </a:p>
          <a:p>
            <a:pPr lvl="1"/>
            <a:r>
              <a:rPr lang="en-US" sz="2000" b="1" dirty="0" smtClean="0"/>
              <a:t>Note:</a:t>
            </a:r>
            <a:r>
              <a:rPr lang="en-US" sz="2000" dirty="0" smtClean="0"/>
              <a:t> a single definition/notion of communities should possibly not fit to all needs – highly application-oriented task </a:t>
            </a:r>
            <a:r>
              <a:rPr lang="en-US" sz="2000" b="1" dirty="0" smtClean="0">
                <a:cs typeface="Calibri" pitchFamily="34" charset="0"/>
              </a:rPr>
              <a:t>[Schaeffer ’07]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Extension of existing methods to cover the case of signed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Open Problems and Future Research Directions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Scalability</a:t>
            </a:r>
            <a:endParaRPr lang="en-US" b="1" i="1" dirty="0"/>
          </a:p>
          <a:p>
            <a:pPr lvl="1"/>
            <a:r>
              <a:rPr lang="en-US" sz="2800" dirty="0" smtClean="0"/>
              <a:t>Distributed </a:t>
            </a:r>
            <a:r>
              <a:rPr lang="en-US" sz="2800" dirty="0"/>
              <a:t>spectral </a:t>
            </a:r>
            <a:r>
              <a:rPr lang="en-US" sz="2800" dirty="0" smtClean="0"/>
              <a:t>clustering</a:t>
            </a:r>
          </a:p>
          <a:p>
            <a:pPr lvl="2"/>
            <a:r>
              <a:rPr lang="en-US" dirty="0"/>
              <a:t>Compute </a:t>
            </a:r>
            <a:r>
              <a:rPr lang="en-US" dirty="0" err="1"/>
              <a:t>Laplacian</a:t>
            </a:r>
            <a:r>
              <a:rPr lang="en-US" dirty="0"/>
              <a:t> and eigenvector decomposition in a </a:t>
            </a:r>
            <a:r>
              <a:rPr lang="en-US" i="1" dirty="0"/>
              <a:t>distributed </a:t>
            </a:r>
            <a:r>
              <a:rPr lang="en-US" dirty="0"/>
              <a:t>manner </a:t>
            </a:r>
            <a:endParaRPr lang="en-US" sz="2800" dirty="0" smtClean="0"/>
          </a:p>
          <a:p>
            <a:pPr lvl="1"/>
            <a:r>
              <a:rPr lang="en-US" sz="2800" dirty="0"/>
              <a:t>Degeneracy for large scale graph clustering</a:t>
            </a:r>
          </a:p>
          <a:p>
            <a:pPr lvl="2" indent="-285750">
              <a:buSzPct val="100000"/>
            </a:pPr>
            <a:r>
              <a:rPr lang="en-US" dirty="0"/>
              <a:t>Degeneracy identifies the cores of the best clusters</a:t>
            </a:r>
          </a:p>
          <a:p>
            <a:pPr lvl="2" indent="-285750">
              <a:buSzPct val="100000"/>
            </a:pPr>
            <a:r>
              <a:rPr lang="en-US" dirty="0"/>
              <a:t>The degenerated data are exponentially smaller than the original one so the scheme </a:t>
            </a:r>
            <a:r>
              <a:rPr lang="en-US" dirty="0" smtClean="0"/>
              <a:t>scales</a:t>
            </a:r>
          </a:p>
          <a:p>
            <a:pPr lvl="1"/>
            <a:r>
              <a:rPr lang="en-US" sz="2800" dirty="0" smtClean="0"/>
              <a:t>k-core </a:t>
            </a:r>
            <a:r>
              <a:rPr lang="en-US" sz="2800" dirty="0"/>
              <a:t>computation </a:t>
            </a:r>
            <a:r>
              <a:rPr lang="en-US" sz="2800" dirty="0" smtClean="0"/>
              <a:t>O(nm)</a:t>
            </a:r>
          </a:p>
          <a:p>
            <a:pPr lvl="2"/>
            <a:r>
              <a:rPr lang="en-US" sz="2000" dirty="0" smtClean="0"/>
              <a:t>Can </a:t>
            </a:r>
            <a:r>
              <a:rPr lang="en-US" sz="2000" dirty="0"/>
              <a:t>be costly for dense </a:t>
            </a:r>
            <a:r>
              <a:rPr lang="en-US" sz="2000" dirty="0" smtClean="0"/>
              <a:t>graphs</a:t>
            </a:r>
          </a:p>
          <a:p>
            <a:pPr lvl="2"/>
            <a:r>
              <a:rPr lang="en-US" dirty="0" smtClean="0"/>
              <a:t>Optimize </a:t>
            </a:r>
            <a:r>
              <a:rPr lang="en-US" dirty="0"/>
              <a:t>with divide and conquer + start from high degree nodes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Open Problems and Future Research Directions 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>
              <a:buSzPct val="100000"/>
              <a:buFontTx/>
              <a:buChar char="-"/>
            </a:pPr>
            <a:endParaRPr lang="en-US" dirty="0"/>
          </a:p>
          <a:p>
            <a:pPr marL="342900" lvl="1" indent="-342900"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b="1" dirty="0"/>
              <a:t>Clustering Validity for graph clustering </a:t>
            </a:r>
          </a:p>
          <a:p>
            <a:pPr lvl="1"/>
            <a:r>
              <a:rPr lang="en-US" sz="2000" dirty="0"/>
              <a:t>How to decide if the results of graph clustering  are valid ?</a:t>
            </a:r>
          </a:p>
          <a:p>
            <a:pPr lvl="1"/>
            <a:r>
              <a:rPr lang="en-US" sz="2000" dirty="0"/>
              <a:t>Parameter values and algorithms choice … </a:t>
            </a:r>
          </a:p>
          <a:p>
            <a:pPr lvl="1"/>
            <a:r>
              <a:rPr lang="en-US" sz="2000" dirty="0"/>
              <a:t>Reliable benchmark graph </a:t>
            </a:r>
            <a:r>
              <a:rPr lang="en-US" sz="2000" dirty="0" smtClean="0"/>
              <a:t>dataset </a:t>
            </a:r>
            <a:r>
              <a:rPr lang="en-US" sz="2000" b="1" dirty="0" smtClean="0">
                <a:cs typeface="Calibri" pitchFamily="34" charset="0"/>
              </a:rPr>
              <a:t>[Lancichinetti </a:t>
            </a:r>
            <a:r>
              <a:rPr lang="en-US" sz="2000" b="1" dirty="0">
                <a:cs typeface="Calibri" pitchFamily="34" charset="0"/>
              </a:rPr>
              <a:t>and Fortunato ’09]</a:t>
            </a:r>
          </a:p>
          <a:p>
            <a:pPr lvl="1"/>
            <a:r>
              <a:rPr lang="en-US" sz="2000" dirty="0" smtClean="0"/>
              <a:t>Experimental and comparative studies should be performed</a:t>
            </a:r>
          </a:p>
          <a:p>
            <a:pPr marL="800100" lvl="2" indent="0">
              <a:buSzPct val="100000"/>
              <a:buNone/>
            </a:pPr>
            <a:endParaRPr lang="en-US" sz="1800" dirty="0"/>
          </a:p>
          <a:p>
            <a:pPr marL="342900" lvl="1" indent="-342900"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b="1" dirty="0"/>
              <a:t> Towards data-driven and application-driven approaches</a:t>
            </a:r>
          </a:p>
          <a:p>
            <a:pPr lvl="1"/>
            <a:r>
              <a:rPr lang="en-US" sz="2000" dirty="0" smtClean="0"/>
              <a:t>Study the structure and properties of the graph we are interested in</a:t>
            </a:r>
          </a:p>
          <a:p>
            <a:pPr lvl="1"/>
            <a:r>
              <a:rPr lang="en-US" sz="2000" dirty="0"/>
              <a:t>Take into account possible structural observations that may affect the community detection task</a:t>
            </a:r>
          </a:p>
        </p:txBody>
      </p:sp>
    </p:spTree>
    <p:extLst>
      <p:ext uri="{BB962C8B-B14F-4D97-AF65-F5344CB8AC3E}">
        <p14:creationId xmlns:p14="http://schemas.microsoft.com/office/powerpoint/2010/main" val="3119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Potential applications of degeneracy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en-US" sz="6000" dirty="0" smtClean="0"/>
              <a:t>Social Networks</a:t>
            </a:r>
          </a:p>
          <a:p>
            <a:pPr lvl="1"/>
            <a:r>
              <a:rPr lang="en-US" sz="4900" dirty="0" smtClean="0"/>
              <a:t>“Which is the set of core members of a community, based on their intensive mutual collaboration”?</a:t>
            </a:r>
          </a:p>
          <a:p>
            <a:pPr lvl="1"/>
            <a:r>
              <a:rPr lang="en-US" sz="4900" dirty="0" smtClean="0"/>
              <a:t>“Is the </a:t>
            </a:r>
            <a:r>
              <a:rPr lang="en-US" sz="4900" dirty="0" err="1" smtClean="0"/>
              <a:t>Epinions</a:t>
            </a:r>
            <a:r>
              <a:rPr lang="en-US" sz="4900" dirty="0" smtClean="0"/>
              <a:t> trust network mostly positively trustworthy?”</a:t>
            </a:r>
          </a:p>
          <a:p>
            <a:pPr>
              <a:buNone/>
            </a:pPr>
            <a:r>
              <a:rPr lang="en-US" sz="6000" dirty="0" smtClean="0"/>
              <a:t>Scientific corpora</a:t>
            </a:r>
          </a:p>
          <a:p>
            <a:pPr lvl="1"/>
            <a:r>
              <a:rPr lang="en-US" sz="4900" dirty="0" smtClean="0"/>
              <a:t>“Which is the densest community of collaboration in the DBLP citation graph in </a:t>
            </a:r>
            <a:r>
              <a:rPr lang="en-US" sz="4900" i="1" dirty="0" smtClean="0"/>
              <a:t>data mining</a:t>
            </a:r>
            <a:r>
              <a:rPr lang="en-US" sz="4900" dirty="0" smtClean="0"/>
              <a:t>” ? </a:t>
            </a:r>
          </a:p>
          <a:p>
            <a:pPr lvl="1"/>
            <a:r>
              <a:rPr lang="en-US" sz="4900" dirty="0" smtClean="0"/>
              <a:t>“Which is the densest collaboration community of Dr. X in the </a:t>
            </a:r>
            <a:r>
              <a:rPr lang="en-US" sz="4900" dirty="0" err="1" smtClean="0"/>
              <a:t>Arxiv</a:t>
            </a:r>
            <a:r>
              <a:rPr lang="en-US" sz="4900" dirty="0" smtClean="0"/>
              <a:t> citation graph ?”</a:t>
            </a:r>
          </a:p>
          <a:p>
            <a:pPr lvl="1"/>
            <a:r>
              <a:rPr lang="en-US" sz="4900" dirty="0" smtClean="0"/>
              <a:t>“Which is the densest collaboration group in a co-authorship graph in which Dr. X belongs to?”</a:t>
            </a:r>
          </a:p>
          <a:p>
            <a:pPr lvl="0">
              <a:buNone/>
            </a:pPr>
            <a:r>
              <a:rPr lang="en-US" sz="6000" dirty="0" smtClean="0"/>
              <a:t>Telecoms</a:t>
            </a:r>
          </a:p>
          <a:p>
            <a:pPr lvl="1"/>
            <a:r>
              <a:rPr lang="en-US" sz="4900" dirty="0" smtClean="0"/>
              <a:t>“Which is the most connected component of users in a telecom network based on mutual calls?”</a:t>
            </a:r>
          </a:p>
          <a:p>
            <a:pPr lvl="0">
              <a:buNone/>
            </a:pPr>
            <a:r>
              <a:rPr lang="en-US" sz="6000" dirty="0" smtClean="0"/>
              <a:t>Biology </a:t>
            </a:r>
          </a:p>
          <a:p>
            <a:pPr lvl="1"/>
            <a:r>
              <a:rPr lang="en-US" sz="5000" dirty="0" smtClean="0"/>
              <a:t>“Which is the most important set of proteins in a protein interaction graph?”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Εξόρυξη γνώσης από Βάσεις Δεδομένων και τον Παγκόσμιο Ιστό, </a:t>
            </a:r>
            <a:r>
              <a:rPr lang="el-GR" b="1" dirty="0"/>
              <a:t>Ενότητα # </a:t>
            </a:r>
            <a:r>
              <a:rPr lang="en-US" b="1" dirty="0" smtClean="0"/>
              <a:t>5</a:t>
            </a:r>
            <a:r>
              <a:rPr lang="el-GR" b="1" dirty="0" smtClean="0"/>
              <a:t>: </a:t>
            </a:r>
            <a:r>
              <a:rPr lang="en-US" dirty="0"/>
              <a:t>Community Detection and Evaluation </a:t>
            </a:r>
            <a:br>
              <a:rPr lang="en-US" dirty="0"/>
            </a:br>
            <a:r>
              <a:rPr lang="en-US" dirty="0"/>
              <a:t>in Social and Information Networks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Μιχάλης </a:t>
            </a:r>
            <a:r>
              <a:rPr lang="el-GR" dirty="0" err="1"/>
              <a:t>Βαζιργιάννης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Προπτυχιακό Πρόγραμμα Σπουδών </a:t>
            </a:r>
            <a:r>
              <a:rPr lang="el-GR" dirty="0" smtClean="0"/>
              <a:t>“Πληροφορικής”</a:t>
            </a: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Communities – application domains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Social </a:t>
            </a:r>
            <a:r>
              <a:rPr lang="fr-FR" sz="2000" b="1" dirty="0" err="1"/>
              <a:t>communities</a:t>
            </a:r>
            <a:r>
              <a:rPr lang="fr-FR" sz="2000" b="1" dirty="0"/>
              <a:t> </a:t>
            </a:r>
            <a:r>
              <a:rPr lang="fr-FR" sz="2000" dirty="0" smtClean="0"/>
              <a:t>have </a:t>
            </a:r>
            <a:r>
              <a:rPr lang="en-US" sz="2000" dirty="0" smtClean="0"/>
              <a:t>been </a:t>
            </a:r>
            <a:r>
              <a:rPr lang="en-US" sz="2000" dirty="0"/>
              <a:t>studied for a long time (Coleman, 1964; </a:t>
            </a:r>
            <a:r>
              <a:rPr lang="en-US" sz="2000" dirty="0" smtClean="0"/>
              <a:t>Freeman, 2004</a:t>
            </a:r>
            <a:r>
              <a:rPr lang="en-US" sz="2000" dirty="0"/>
              <a:t>; </a:t>
            </a:r>
            <a:r>
              <a:rPr lang="en-US" sz="2000" dirty="0" err="1"/>
              <a:t>Kottak</a:t>
            </a:r>
            <a:r>
              <a:rPr lang="en-US" sz="2000" dirty="0"/>
              <a:t>, 2004; Moody and White, 2003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In biology</a:t>
            </a:r>
            <a:r>
              <a:rPr lang="en-US" sz="2000" dirty="0" smtClean="0"/>
              <a:t>: protein-protein </a:t>
            </a:r>
            <a:r>
              <a:rPr lang="en-US" sz="2000" dirty="0"/>
              <a:t>interaction networks, communities </a:t>
            </a:r>
            <a:r>
              <a:rPr lang="en-US" sz="2000" dirty="0" smtClean="0"/>
              <a:t>are likely </a:t>
            </a:r>
            <a:r>
              <a:rPr lang="en-US" sz="2000" dirty="0"/>
              <a:t>to group proteins having the same </a:t>
            </a:r>
            <a:r>
              <a:rPr lang="en-US" sz="2000" dirty="0" smtClean="0"/>
              <a:t>specific function within </a:t>
            </a:r>
            <a:r>
              <a:rPr lang="en-US" sz="2000" dirty="0"/>
              <a:t>the cell (</a:t>
            </a:r>
            <a:r>
              <a:rPr lang="en-US" sz="2000" dirty="0" smtClean="0"/>
              <a:t>Chen, </a:t>
            </a:r>
            <a:r>
              <a:rPr lang="en-US" sz="2000" dirty="0"/>
              <a:t>2006; Rives and </a:t>
            </a:r>
            <a:r>
              <a:rPr lang="en-US" sz="2000" dirty="0" err="1" smtClean="0"/>
              <a:t>Galitski</a:t>
            </a:r>
            <a:r>
              <a:rPr lang="en-US" sz="2000" dirty="0" smtClean="0"/>
              <a:t> 2003</a:t>
            </a:r>
            <a:r>
              <a:rPr lang="en-US" sz="2000" dirty="0"/>
              <a:t>; </a:t>
            </a:r>
            <a:r>
              <a:rPr lang="en-US" sz="2000" dirty="0" err="1"/>
              <a:t>Spirin</a:t>
            </a:r>
            <a:r>
              <a:rPr lang="en-US" sz="2000" dirty="0"/>
              <a:t> and </a:t>
            </a:r>
            <a:r>
              <a:rPr lang="en-US" sz="2000" dirty="0" err="1"/>
              <a:t>Mirny</a:t>
            </a:r>
            <a:r>
              <a:rPr lang="en-US" sz="2000" dirty="0"/>
              <a:t>, 2003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World</a:t>
            </a:r>
            <a:r>
              <a:rPr lang="en-US" sz="2000" b="1" dirty="0"/>
              <a:t> </a:t>
            </a:r>
            <a:r>
              <a:rPr lang="en-US" sz="2000" b="1" dirty="0" smtClean="0"/>
              <a:t>Wide Web</a:t>
            </a:r>
            <a:r>
              <a:rPr lang="en-US" sz="2000" dirty="0" smtClean="0"/>
              <a:t>: communities correspond </a:t>
            </a:r>
            <a:r>
              <a:rPr lang="en-US" sz="2000" dirty="0"/>
              <a:t>to groups of pages </a:t>
            </a:r>
            <a:r>
              <a:rPr lang="en-US" sz="2000" dirty="0" smtClean="0"/>
              <a:t>dealing with </a:t>
            </a:r>
            <a:r>
              <a:rPr lang="en-US" sz="2000" dirty="0"/>
              <a:t>the same or related topics (</a:t>
            </a:r>
            <a:r>
              <a:rPr lang="en-US" sz="2000" dirty="0" err="1"/>
              <a:t>Dourisboure</a:t>
            </a:r>
            <a:r>
              <a:rPr lang="en-US" sz="2000" dirty="0"/>
              <a:t> et al</a:t>
            </a:r>
            <a:r>
              <a:rPr lang="en-US" sz="2000" dirty="0" smtClean="0"/>
              <a:t>., 2007</a:t>
            </a:r>
            <a:r>
              <a:rPr lang="en-US" sz="2000" dirty="0"/>
              <a:t>; Flake et al., 2002</a:t>
            </a:r>
            <a:r>
              <a:rPr lang="en-US" sz="2000" dirty="0" smtClean="0"/>
              <a:t>) </a:t>
            </a:r>
            <a:endParaRPr lang="en-US" sz="2000" dirty="0"/>
          </a:p>
          <a:p>
            <a:r>
              <a:rPr lang="en-US" sz="2000" b="1" dirty="0"/>
              <a:t>M</a:t>
            </a:r>
            <a:r>
              <a:rPr lang="en-US" sz="2000" b="1" dirty="0" smtClean="0"/>
              <a:t>etabolic </a:t>
            </a:r>
            <a:r>
              <a:rPr lang="en-US" sz="2000" b="1" dirty="0"/>
              <a:t>networks </a:t>
            </a:r>
            <a:r>
              <a:rPr lang="en-US" sz="2000" dirty="0"/>
              <a:t>they </a:t>
            </a:r>
            <a:r>
              <a:rPr lang="en-US" sz="2000" dirty="0" smtClean="0"/>
              <a:t>may be </a:t>
            </a:r>
            <a:r>
              <a:rPr lang="en-US" sz="2000" dirty="0"/>
              <a:t>related to functional modules such as cycles and </a:t>
            </a:r>
            <a:r>
              <a:rPr lang="en-US" sz="2000" dirty="0" smtClean="0"/>
              <a:t>pathways </a:t>
            </a:r>
            <a:r>
              <a:rPr lang="fr-FR" sz="2000" dirty="0" smtClean="0"/>
              <a:t>(</a:t>
            </a:r>
            <a:r>
              <a:rPr lang="fr-FR" sz="2000" dirty="0" err="1" smtClean="0"/>
              <a:t>Guimera</a:t>
            </a:r>
            <a:r>
              <a:rPr lang="fr-FR" sz="2000" dirty="0" smtClean="0"/>
              <a:t> </a:t>
            </a:r>
            <a:r>
              <a:rPr lang="fr-FR" sz="2000" dirty="0"/>
              <a:t>and Amaral, 2005; </a:t>
            </a:r>
            <a:r>
              <a:rPr lang="fr-FR" sz="2000" dirty="0" err="1"/>
              <a:t>Palla</a:t>
            </a:r>
            <a:r>
              <a:rPr lang="fr-FR" sz="2000" dirty="0"/>
              <a:t> et al., 2005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b="1" dirty="0"/>
              <a:t>food webs</a:t>
            </a:r>
            <a:r>
              <a:rPr lang="en-US" sz="2000" i="1" dirty="0"/>
              <a:t> </a:t>
            </a:r>
            <a:r>
              <a:rPr lang="en-US" sz="2000" dirty="0"/>
              <a:t>they may identify compartments (</a:t>
            </a:r>
            <a:r>
              <a:rPr lang="en-US" sz="2000" dirty="0" smtClean="0"/>
              <a:t>Krause et </a:t>
            </a:r>
            <a:r>
              <a:rPr lang="en-US" sz="2000" dirty="0"/>
              <a:t>al., 2003; </a:t>
            </a:r>
            <a:r>
              <a:rPr lang="en-US" sz="2000" dirty="0" err="1"/>
              <a:t>Pimm</a:t>
            </a:r>
            <a:r>
              <a:rPr lang="en-US" sz="2000" dirty="0"/>
              <a:t>, </a:t>
            </a:r>
            <a:r>
              <a:rPr lang="en-US" sz="2000" dirty="0" smtClean="0"/>
              <a:t>1979)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282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Community evaluation measures 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	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Networks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792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949008"/>
            <a:ext cx="7765732" cy="5390832"/>
          </a:xfrm>
        </p:spPr>
        <p:txBody>
          <a:bodyPr/>
          <a:lstStyle/>
          <a:p>
            <a:r>
              <a:rPr lang="en-US" sz="2200" dirty="0" smtClean="0"/>
              <a:t>The notion of </a:t>
            </a:r>
            <a:r>
              <a:rPr lang="en-US" sz="2200" b="1" dirty="0" smtClean="0"/>
              <a:t>community structure </a:t>
            </a:r>
            <a:r>
              <a:rPr lang="en-US" sz="2200" dirty="0" smtClean="0"/>
              <a:t>captures  the tendency of nodes to be organized into modules (communities, clusters, groups)</a:t>
            </a:r>
          </a:p>
          <a:p>
            <a:pPr lvl="1"/>
            <a:r>
              <a:rPr lang="en-US" sz="2000" dirty="0" smtClean="0"/>
              <a:t>Members within a community are </a:t>
            </a:r>
            <a:r>
              <a:rPr lang="en-US" sz="2000" b="1" dirty="0" smtClean="0"/>
              <a:t>more similar</a:t>
            </a:r>
            <a:r>
              <a:rPr lang="en-US" sz="2000" dirty="0" smtClean="0"/>
              <a:t> among each other</a:t>
            </a:r>
          </a:p>
          <a:p>
            <a:r>
              <a:rPr lang="en-US" sz="2200" dirty="0" smtClean="0"/>
              <a:t>Typically, the communities in graphs (networks) correspond to </a:t>
            </a:r>
            <a:r>
              <a:rPr lang="en-US" sz="2200" b="1" dirty="0" smtClean="0"/>
              <a:t>densely connected </a:t>
            </a:r>
            <a:r>
              <a:rPr lang="en-US" sz="2200" dirty="0" smtClean="0"/>
              <a:t>entities (nodes)</a:t>
            </a:r>
          </a:p>
          <a:p>
            <a:r>
              <a:rPr lang="en-US" sz="2200" dirty="0" smtClean="0"/>
              <a:t>Set of nodes with </a:t>
            </a:r>
            <a:r>
              <a:rPr lang="en-US" sz="2200" b="1" dirty="0" smtClean="0"/>
              <a:t>more/better/stronger</a:t>
            </a:r>
            <a:r>
              <a:rPr lang="en-US" sz="2200" dirty="0" smtClean="0"/>
              <a:t> connections between its members, than to the rest of the network</a:t>
            </a:r>
          </a:p>
          <a:p>
            <a:r>
              <a:rPr lang="en-US" sz="2200" dirty="0" smtClean="0"/>
              <a:t>Why this happens?</a:t>
            </a:r>
          </a:p>
          <a:p>
            <a:pPr lvl="1"/>
            <a:r>
              <a:rPr lang="en-US" sz="2000" dirty="0" smtClean="0"/>
              <a:t>Individuals are typically organized into social groups (e.g., family, associations, profession)</a:t>
            </a:r>
          </a:p>
          <a:p>
            <a:pPr lvl="1"/>
            <a:r>
              <a:rPr lang="en-US" sz="2000" dirty="0" smtClean="0"/>
              <a:t>Web pages can form groups according to their topic</a:t>
            </a:r>
          </a:p>
          <a:p>
            <a:pPr lvl="1"/>
            <a:r>
              <a:rPr lang="en-US" sz="2000" dirty="0" smtClean="0"/>
              <a:t>…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364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Definition/notion of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949008"/>
            <a:ext cx="7765732" cy="3114992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How a community in graphs looks like?</a:t>
            </a:r>
          </a:p>
          <a:p>
            <a:r>
              <a:rPr lang="en-US" sz="2200" dirty="0" smtClean="0"/>
              <a:t>The property of community structure is </a:t>
            </a:r>
            <a:r>
              <a:rPr lang="en-US" sz="2200" b="1" dirty="0" smtClean="0"/>
              <a:t>difficult</a:t>
            </a:r>
            <a:r>
              <a:rPr lang="en-US" sz="2200" dirty="0" smtClean="0"/>
              <a:t> to be defined</a:t>
            </a:r>
          </a:p>
          <a:p>
            <a:pPr lvl="1"/>
            <a:r>
              <a:rPr lang="en-US" sz="2000" dirty="0" smtClean="0"/>
              <a:t>There is no universal definition of the problem</a:t>
            </a:r>
          </a:p>
          <a:p>
            <a:pPr lvl="1"/>
            <a:r>
              <a:rPr lang="en-US" sz="2000" dirty="0" smtClean="0"/>
              <a:t>It depends heavily on the application domain and the properties of the graph under consideration</a:t>
            </a:r>
          </a:p>
          <a:p>
            <a:r>
              <a:rPr lang="en-US" sz="2200" dirty="0" smtClean="0"/>
              <a:t>Most widely used notion/definition of communities is based on the number of edges within a group  (density) compared to the number of edges between different groups</a:t>
            </a:r>
          </a:p>
          <a:p>
            <a:pPr lvl="1"/>
            <a:endParaRPr lang="en-US" sz="1800" dirty="0" smtClean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1026160" y="4368800"/>
            <a:ext cx="7477760" cy="10464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community corresponds to a group of nodes with more 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intra-cluster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edges than 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inter-clusters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edges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863600" y="5687963"/>
            <a:ext cx="695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[Newman ‘03], [Newman and Girvan ‘04], [Schaeffer ‘07], [Fortunato ‘10],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[Danon et al. ‘05], [Coscia et al. 11]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114 - Διπλωμένη γωνία"/>
          <p:cNvSpPr/>
          <p:nvPr/>
        </p:nvSpPr>
        <p:spPr bwMode="auto">
          <a:xfrm>
            <a:off x="5440106" y="3345084"/>
            <a:ext cx="2847369" cy="891251"/>
          </a:xfrm>
          <a:prstGeom prst="foldedCorner">
            <a:avLst>
              <a:gd name="adj" fmla="val 4152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3" name="112 - Ελεύθερη σχεδίαση"/>
          <p:cNvSpPr/>
          <p:nvPr/>
        </p:nvSpPr>
        <p:spPr bwMode="auto">
          <a:xfrm rot="14469058">
            <a:off x="4062641" y="1452992"/>
            <a:ext cx="2056074" cy="1727887"/>
          </a:xfrm>
          <a:custGeom>
            <a:avLst/>
            <a:gdLst>
              <a:gd name="connsiteX0" fmla="*/ 329878 w 2779853"/>
              <a:gd name="connsiteY0" fmla="*/ 183266 h 1525929"/>
              <a:gd name="connsiteX1" fmla="*/ 734992 w 2779853"/>
              <a:gd name="connsiteY1" fmla="*/ 1491205 h 1525929"/>
              <a:gd name="connsiteX2" fmla="*/ 2714263 w 2779853"/>
              <a:gd name="connsiteY2" fmla="*/ 391610 h 1525929"/>
              <a:gd name="connsiteX3" fmla="*/ 329878 w 2779853"/>
              <a:gd name="connsiteY3" fmla="*/ 183266 h 152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9853" h="1525929">
                <a:moveTo>
                  <a:pt x="329878" y="183266"/>
                </a:moveTo>
                <a:cubicBezTo>
                  <a:pt x="0" y="366532"/>
                  <a:pt x="337594" y="1456481"/>
                  <a:pt x="734992" y="1491205"/>
                </a:cubicBezTo>
                <a:cubicBezTo>
                  <a:pt x="1132390" y="1525929"/>
                  <a:pt x="2779853" y="605742"/>
                  <a:pt x="2714263" y="391610"/>
                </a:cubicBezTo>
                <a:cubicBezTo>
                  <a:pt x="2648673" y="177478"/>
                  <a:pt x="659756" y="0"/>
                  <a:pt x="329878" y="183266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Schematic representation of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67413" y="3426107"/>
            <a:ext cx="2704316" cy="706056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Example graph with three communities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05338" y="1597305"/>
            <a:ext cx="4093578" cy="4132163"/>
            <a:chOff x="1705338" y="1597305"/>
            <a:chExt cx="4093578" cy="4132163"/>
          </a:xfrm>
        </p:grpSpPr>
        <p:sp>
          <p:nvSpPr>
            <p:cNvPr id="114" name="113 - Ελεύθερη σχεδίαση"/>
            <p:cNvSpPr/>
            <p:nvPr/>
          </p:nvSpPr>
          <p:spPr bwMode="auto">
            <a:xfrm>
              <a:off x="2997843" y="3738623"/>
              <a:ext cx="2801073" cy="1990845"/>
            </a:xfrm>
            <a:custGeom>
              <a:avLst/>
              <a:gdLst>
                <a:gd name="connsiteX0" fmla="*/ 183266 w 3248628"/>
                <a:gd name="connsiteY0" fmla="*/ 289367 h 2158679"/>
                <a:gd name="connsiteX1" fmla="*/ 484208 w 3248628"/>
                <a:gd name="connsiteY1" fmla="*/ 1956122 h 2158679"/>
                <a:gd name="connsiteX2" fmla="*/ 3065362 w 3248628"/>
                <a:gd name="connsiteY2" fmla="*/ 1504709 h 2158679"/>
                <a:gd name="connsiteX3" fmla="*/ 1583802 w 3248628"/>
                <a:gd name="connsiteY3" fmla="*/ 219919 h 2158679"/>
                <a:gd name="connsiteX4" fmla="*/ 183266 w 3248628"/>
                <a:gd name="connsiteY4" fmla="*/ 289367 h 21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628" h="2158679">
                  <a:moveTo>
                    <a:pt x="183266" y="289367"/>
                  </a:moveTo>
                  <a:cubicBezTo>
                    <a:pt x="0" y="578734"/>
                    <a:pt x="3859" y="1753565"/>
                    <a:pt x="484208" y="1956122"/>
                  </a:cubicBezTo>
                  <a:cubicBezTo>
                    <a:pt x="964557" y="2158679"/>
                    <a:pt x="2882096" y="1794076"/>
                    <a:pt x="3065362" y="1504709"/>
                  </a:cubicBezTo>
                  <a:cubicBezTo>
                    <a:pt x="3248628" y="1215342"/>
                    <a:pt x="2068010" y="420547"/>
                    <a:pt x="1583802" y="219919"/>
                  </a:cubicBezTo>
                  <a:cubicBezTo>
                    <a:pt x="1099594" y="19291"/>
                    <a:pt x="366532" y="0"/>
                    <a:pt x="183266" y="289367"/>
                  </a:cubicBezTo>
                  <a:close/>
                </a:path>
              </a:pathLst>
            </a:custGeom>
            <a:ln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10" name="109 - Ελεύθερη σχεδίαση"/>
            <p:cNvSpPr/>
            <p:nvPr/>
          </p:nvSpPr>
          <p:spPr bwMode="auto">
            <a:xfrm>
              <a:off x="1705338" y="1597305"/>
              <a:ext cx="2152890" cy="2185687"/>
            </a:xfrm>
            <a:custGeom>
              <a:avLst/>
              <a:gdLst>
                <a:gd name="connsiteX0" fmla="*/ 389680 w 2152890"/>
                <a:gd name="connsiteY0" fmla="*/ 258502 h 2235844"/>
                <a:gd name="connsiteX1" fmla="*/ 19291 w 2152890"/>
                <a:gd name="connsiteY1" fmla="*/ 1311798 h 2235844"/>
                <a:gd name="connsiteX2" fmla="*/ 505427 w 2152890"/>
                <a:gd name="connsiteY2" fmla="*/ 2122026 h 2235844"/>
                <a:gd name="connsiteX3" fmla="*/ 1512425 w 2152890"/>
                <a:gd name="connsiteY3" fmla="*/ 1994704 h 2235844"/>
                <a:gd name="connsiteX4" fmla="*/ 2114308 w 2152890"/>
                <a:gd name="connsiteY4" fmla="*/ 1311798 h 2235844"/>
                <a:gd name="connsiteX5" fmla="*/ 1743918 w 2152890"/>
                <a:gd name="connsiteY5" fmla="*/ 443697 h 2235844"/>
                <a:gd name="connsiteX6" fmla="*/ 1512425 w 2152890"/>
                <a:gd name="connsiteY6" fmla="*/ 27008 h 2235844"/>
                <a:gd name="connsiteX7" fmla="*/ 389680 w 2152890"/>
                <a:gd name="connsiteY7" fmla="*/ 258502 h 22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890" h="2235844">
                  <a:moveTo>
                    <a:pt x="389680" y="258502"/>
                  </a:moveTo>
                  <a:cubicBezTo>
                    <a:pt x="140824" y="472634"/>
                    <a:pt x="0" y="1001211"/>
                    <a:pt x="19291" y="1311798"/>
                  </a:cubicBezTo>
                  <a:cubicBezTo>
                    <a:pt x="38582" y="1622385"/>
                    <a:pt x="256571" y="2008208"/>
                    <a:pt x="505427" y="2122026"/>
                  </a:cubicBezTo>
                  <a:cubicBezTo>
                    <a:pt x="754283" y="2235844"/>
                    <a:pt x="1244278" y="2129742"/>
                    <a:pt x="1512425" y="1994704"/>
                  </a:cubicBezTo>
                  <a:cubicBezTo>
                    <a:pt x="1780572" y="1859666"/>
                    <a:pt x="2075726" y="1570299"/>
                    <a:pt x="2114308" y="1311798"/>
                  </a:cubicBezTo>
                  <a:cubicBezTo>
                    <a:pt x="2152890" y="1053297"/>
                    <a:pt x="1844232" y="657829"/>
                    <a:pt x="1743918" y="443697"/>
                  </a:cubicBezTo>
                  <a:cubicBezTo>
                    <a:pt x="1643604" y="229565"/>
                    <a:pt x="1740060" y="54016"/>
                    <a:pt x="1512425" y="27008"/>
                  </a:cubicBezTo>
                  <a:cubicBezTo>
                    <a:pt x="1284790" y="0"/>
                    <a:pt x="638536" y="44370"/>
                    <a:pt x="389680" y="258502"/>
                  </a:cubicBezTo>
                  <a:close/>
                </a:path>
              </a:pathLst>
            </a:custGeom>
            <a:ln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6" name="25 - Έλλειψη"/>
            <p:cNvSpPr/>
            <p:nvPr/>
          </p:nvSpPr>
          <p:spPr bwMode="auto">
            <a:xfrm>
              <a:off x="2004048" y="202931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7" name="26 - Έλλειψη"/>
            <p:cNvSpPr/>
            <p:nvPr/>
          </p:nvSpPr>
          <p:spPr bwMode="auto">
            <a:xfrm>
              <a:off x="2908288" y="174483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8" name="27 - Έλλειψη"/>
            <p:cNvSpPr/>
            <p:nvPr/>
          </p:nvSpPr>
          <p:spPr bwMode="auto">
            <a:xfrm>
              <a:off x="1953248" y="296403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9" name="28 - Έλλειψη"/>
            <p:cNvSpPr/>
            <p:nvPr/>
          </p:nvSpPr>
          <p:spPr bwMode="auto">
            <a:xfrm>
              <a:off x="2755888" y="322819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0" name="29 - Έλλειψη"/>
            <p:cNvSpPr/>
            <p:nvPr/>
          </p:nvSpPr>
          <p:spPr bwMode="auto">
            <a:xfrm>
              <a:off x="2583168" y="247635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1" name="30 - Έλλειψη"/>
            <p:cNvSpPr/>
            <p:nvPr/>
          </p:nvSpPr>
          <p:spPr bwMode="auto">
            <a:xfrm>
              <a:off x="3416288" y="2669394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2" name="31 - Έλλειψη"/>
            <p:cNvSpPr/>
            <p:nvPr/>
          </p:nvSpPr>
          <p:spPr bwMode="auto">
            <a:xfrm>
              <a:off x="4465726" y="174547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3" name="32 - Έλλειψη"/>
            <p:cNvSpPr/>
            <p:nvPr/>
          </p:nvSpPr>
          <p:spPr bwMode="auto">
            <a:xfrm>
              <a:off x="5461406" y="214171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4" name="33 - Έλλειψη"/>
            <p:cNvSpPr/>
            <p:nvPr/>
          </p:nvSpPr>
          <p:spPr bwMode="auto">
            <a:xfrm>
              <a:off x="4821326" y="294435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5" name="34 - Έλλειψη"/>
            <p:cNvSpPr/>
            <p:nvPr/>
          </p:nvSpPr>
          <p:spPr bwMode="auto">
            <a:xfrm>
              <a:off x="3207558" y="401578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6" name="35 - Έλλειψη"/>
            <p:cNvSpPr/>
            <p:nvPr/>
          </p:nvSpPr>
          <p:spPr bwMode="auto">
            <a:xfrm>
              <a:off x="4142278" y="401578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7" name="36 - Έλλειψη"/>
            <p:cNvSpPr/>
            <p:nvPr/>
          </p:nvSpPr>
          <p:spPr bwMode="auto">
            <a:xfrm>
              <a:off x="3431078" y="510290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8" name="37 - Έλλειψη"/>
            <p:cNvSpPr/>
            <p:nvPr/>
          </p:nvSpPr>
          <p:spPr bwMode="auto">
            <a:xfrm>
              <a:off x="4416598" y="501146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9" name="38 - Έλλειψη"/>
            <p:cNvSpPr/>
            <p:nvPr/>
          </p:nvSpPr>
          <p:spPr bwMode="auto">
            <a:xfrm>
              <a:off x="5178598" y="4920027"/>
              <a:ext cx="277245" cy="29777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41" name="40 - Ευθεία γραμμή σύνδεσης"/>
            <p:cNvCxnSpPr>
              <a:stCxn id="26" idx="6"/>
              <a:endCxn id="27" idx="2"/>
            </p:cNvCxnSpPr>
            <p:nvPr/>
          </p:nvCxnSpPr>
          <p:spPr bwMode="auto">
            <a:xfrm flipV="1">
              <a:off x="2281293" y="1893722"/>
              <a:ext cx="626995" cy="2844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42 - Ευθεία γραμμή σύνδεσης"/>
            <p:cNvCxnSpPr>
              <a:stCxn id="26" idx="5"/>
              <a:endCxn id="30" idx="1"/>
            </p:cNvCxnSpPr>
            <p:nvPr/>
          </p:nvCxnSpPr>
          <p:spPr bwMode="auto">
            <a:xfrm rot="16200000" flipH="1">
              <a:off x="2313990" y="2210182"/>
              <a:ext cx="236480" cy="3830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44 - Ευθεία γραμμή σύνδεσης"/>
            <p:cNvCxnSpPr>
              <a:stCxn id="30" idx="7"/>
              <a:endCxn id="27" idx="4"/>
            </p:cNvCxnSpPr>
            <p:nvPr/>
          </p:nvCxnSpPr>
          <p:spPr bwMode="auto">
            <a:xfrm rot="5400000" flipH="1" flipV="1">
              <a:off x="2694685" y="2167736"/>
              <a:ext cx="477352" cy="227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46 - Ευθεία γραμμή σύνδεσης"/>
            <p:cNvCxnSpPr>
              <a:stCxn id="27" idx="5"/>
              <a:endCxn id="31" idx="1"/>
            </p:cNvCxnSpPr>
            <p:nvPr/>
          </p:nvCxnSpPr>
          <p:spPr bwMode="auto">
            <a:xfrm rot="16200000" flipH="1">
              <a:off x="2943910" y="2200022"/>
              <a:ext cx="714000" cy="311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48 - Ευθεία γραμμή σύνδεσης"/>
            <p:cNvCxnSpPr>
              <a:stCxn id="31" idx="3"/>
              <a:endCxn id="29" idx="7"/>
            </p:cNvCxnSpPr>
            <p:nvPr/>
          </p:nvCxnSpPr>
          <p:spPr bwMode="auto">
            <a:xfrm rot="5400000">
              <a:off x="3050591" y="2865503"/>
              <a:ext cx="348240" cy="4643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50 - Ευθεία γραμμή σύνδεσης"/>
            <p:cNvCxnSpPr>
              <a:stCxn id="29" idx="2"/>
              <a:endCxn id="28" idx="5"/>
            </p:cNvCxnSpPr>
            <p:nvPr/>
          </p:nvCxnSpPr>
          <p:spPr bwMode="auto">
            <a:xfrm rot="10800000">
              <a:off x="2189892" y="3218202"/>
              <a:ext cx="565997" cy="158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52 - Ευθεία γραμμή σύνδεσης"/>
            <p:cNvCxnSpPr>
              <a:stCxn id="28" idx="7"/>
              <a:endCxn id="30" idx="3"/>
            </p:cNvCxnSpPr>
            <p:nvPr/>
          </p:nvCxnSpPr>
          <p:spPr bwMode="auto">
            <a:xfrm rot="5400000" flipH="1" flipV="1">
              <a:off x="2268270" y="2652143"/>
              <a:ext cx="277120" cy="4338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54 - Ευθεία γραμμή σύνδεσης"/>
            <p:cNvCxnSpPr>
              <a:stCxn id="28" idx="6"/>
              <a:endCxn id="31" idx="2"/>
            </p:cNvCxnSpPr>
            <p:nvPr/>
          </p:nvCxnSpPr>
          <p:spPr bwMode="auto">
            <a:xfrm flipV="1">
              <a:off x="2230493" y="2818282"/>
              <a:ext cx="1185795" cy="294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56 - Ευθεία γραμμή σύνδεσης"/>
            <p:cNvCxnSpPr>
              <a:stCxn id="30" idx="6"/>
              <a:endCxn id="31" idx="2"/>
            </p:cNvCxnSpPr>
            <p:nvPr/>
          </p:nvCxnSpPr>
          <p:spPr bwMode="auto">
            <a:xfrm>
              <a:off x="2860413" y="2625242"/>
              <a:ext cx="555875" cy="193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59 - Ευθεία γραμμή σύνδεσης"/>
            <p:cNvCxnSpPr>
              <a:stCxn id="27" idx="4"/>
              <a:endCxn id="29" idx="0"/>
            </p:cNvCxnSpPr>
            <p:nvPr/>
          </p:nvCxnSpPr>
          <p:spPr bwMode="auto">
            <a:xfrm rot="5400000">
              <a:off x="2377919" y="2559202"/>
              <a:ext cx="1185584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61 - Ευθεία γραμμή σύνδεσης"/>
            <p:cNvCxnSpPr>
              <a:stCxn id="26" idx="4"/>
              <a:endCxn id="29" idx="1"/>
            </p:cNvCxnSpPr>
            <p:nvPr/>
          </p:nvCxnSpPr>
          <p:spPr bwMode="auto">
            <a:xfrm rot="16200000" flipH="1">
              <a:off x="1997224" y="2472536"/>
              <a:ext cx="944712" cy="653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63 - Ευθεία γραμμή σύνδεσης"/>
            <p:cNvCxnSpPr>
              <a:stCxn id="32" idx="6"/>
              <a:endCxn id="33" idx="1"/>
            </p:cNvCxnSpPr>
            <p:nvPr/>
          </p:nvCxnSpPr>
          <p:spPr bwMode="auto">
            <a:xfrm>
              <a:off x="4742971" y="1894365"/>
              <a:ext cx="759037" cy="2909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65 - Ευθεία γραμμή σύνδεσης"/>
            <p:cNvCxnSpPr>
              <a:stCxn id="33" idx="3"/>
              <a:endCxn id="34" idx="7"/>
            </p:cNvCxnSpPr>
            <p:nvPr/>
          </p:nvCxnSpPr>
          <p:spPr bwMode="auto">
            <a:xfrm rot="5400000">
              <a:off x="4983949" y="2469906"/>
              <a:ext cx="592080" cy="444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67 - Ευθεία γραμμή σύνδεσης"/>
            <p:cNvCxnSpPr>
              <a:stCxn id="34" idx="1"/>
              <a:endCxn id="32" idx="4"/>
            </p:cNvCxnSpPr>
            <p:nvPr/>
          </p:nvCxnSpPr>
          <p:spPr bwMode="auto">
            <a:xfrm rot="16200000" flipV="1">
              <a:off x="4260783" y="2386819"/>
              <a:ext cx="944712" cy="257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69 - Ευθεία γραμμή σύνδεσης"/>
            <p:cNvCxnSpPr>
              <a:stCxn id="35" idx="6"/>
              <a:endCxn id="36" idx="2"/>
            </p:cNvCxnSpPr>
            <p:nvPr/>
          </p:nvCxnSpPr>
          <p:spPr bwMode="auto">
            <a:xfrm>
              <a:off x="3484803" y="4164675"/>
              <a:ext cx="65747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71 - Ευθεία γραμμή σύνδεσης"/>
            <p:cNvCxnSpPr>
              <a:stCxn id="35" idx="4"/>
              <a:endCxn id="37" idx="0"/>
            </p:cNvCxnSpPr>
            <p:nvPr/>
          </p:nvCxnSpPr>
          <p:spPr bwMode="auto">
            <a:xfrm rot="16200000" flipH="1">
              <a:off x="3063269" y="4596475"/>
              <a:ext cx="789344" cy="2235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73 - Ευθεία γραμμή σύνδεσης"/>
            <p:cNvCxnSpPr>
              <a:stCxn id="37" idx="7"/>
              <a:endCxn id="36" idx="3"/>
            </p:cNvCxnSpPr>
            <p:nvPr/>
          </p:nvCxnSpPr>
          <p:spPr bwMode="auto">
            <a:xfrm rot="5400000" flipH="1" flipV="1">
              <a:off x="3487020" y="4450656"/>
              <a:ext cx="876560" cy="515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77 - Ευθεία γραμμή σύνδεσης"/>
            <p:cNvCxnSpPr>
              <a:stCxn id="35" idx="5"/>
              <a:endCxn id="38" idx="1"/>
            </p:cNvCxnSpPr>
            <p:nvPr/>
          </p:nvCxnSpPr>
          <p:spPr bwMode="auto">
            <a:xfrm rot="16200000" flipH="1">
              <a:off x="3558140" y="4156015"/>
              <a:ext cx="785120" cy="1012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79 - Ευθεία γραμμή σύνδεσης"/>
            <p:cNvCxnSpPr>
              <a:stCxn id="37" idx="6"/>
              <a:endCxn id="38" idx="2"/>
            </p:cNvCxnSpPr>
            <p:nvPr/>
          </p:nvCxnSpPr>
          <p:spPr bwMode="auto">
            <a:xfrm flipV="1">
              <a:off x="3708323" y="5160355"/>
              <a:ext cx="708275" cy="91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83 - Ευθεία γραμμή σύνδεσης"/>
            <p:cNvCxnSpPr>
              <a:stCxn id="36" idx="4"/>
              <a:endCxn id="38" idx="0"/>
            </p:cNvCxnSpPr>
            <p:nvPr/>
          </p:nvCxnSpPr>
          <p:spPr bwMode="auto">
            <a:xfrm rot="16200000" flipH="1">
              <a:off x="4069109" y="4525355"/>
              <a:ext cx="697904" cy="274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85 - Ευθεία γραμμή σύνδεσης"/>
            <p:cNvCxnSpPr>
              <a:stCxn id="36" idx="6"/>
              <a:endCxn id="39" idx="1"/>
            </p:cNvCxnSpPr>
            <p:nvPr/>
          </p:nvCxnSpPr>
          <p:spPr bwMode="auto">
            <a:xfrm>
              <a:off x="4419523" y="4164675"/>
              <a:ext cx="799677" cy="7989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87 - Ευθεία γραμμή σύνδεσης"/>
            <p:cNvCxnSpPr>
              <a:stCxn id="39" idx="2"/>
              <a:endCxn id="38" idx="6"/>
            </p:cNvCxnSpPr>
            <p:nvPr/>
          </p:nvCxnSpPr>
          <p:spPr bwMode="auto">
            <a:xfrm rot="10800000" flipV="1">
              <a:off x="4693844" y="5068915"/>
              <a:ext cx="484755" cy="91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89 - Ευθεία γραμμή σύνδεσης"/>
            <p:cNvCxnSpPr>
              <a:stCxn id="29" idx="5"/>
              <a:endCxn id="35" idx="1"/>
            </p:cNvCxnSpPr>
            <p:nvPr/>
          </p:nvCxnSpPr>
          <p:spPr bwMode="auto">
            <a:xfrm rot="16200000" flipH="1">
              <a:off x="2831829" y="3643063"/>
              <a:ext cx="577033" cy="2556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91 - Ευθεία γραμμή σύνδεσης"/>
            <p:cNvCxnSpPr>
              <a:stCxn id="31" idx="6"/>
              <a:endCxn id="32" idx="3"/>
            </p:cNvCxnSpPr>
            <p:nvPr/>
          </p:nvCxnSpPr>
          <p:spPr bwMode="auto">
            <a:xfrm flipV="1">
              <a:off x="3693533" y="1999645"/>
              <a:ext cx="812795" cy="8186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93 - Ευθεία γραμμή σύνδεσης"/>
            <p:cNvCxnSpPr>
              <a:stCxn id="34" idx="4"/>
              <a:endCxn id="36" idx="7"/>
            </p:cNvCxnSpPr>
            <p:nvPr/>
          </p:nvCxnSpPr>
          <p:spPr bwMode="auto">
            <a:xfrm rot="5400000">
              <a:off x="4260804" y="3360250"/>
              <a:ext cx="817262" cy="5810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671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detection in graphs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How can we extract the inherent communities of graphs?</a:t>
            </a:r>
          </a:p>
          <a:p>
            <a:r>
              <a:rPr lang="en-US" sz="2200" dirty="0" smtClean="0"/>
              <a:t>Typically, a two-step approach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Specify a </a:t>
            </a:r>
            <a:r>
              <a:rPr lang="en-US" sz="2000" b="1" dirty="0" smtClean="0"/>
              <a:t>quality measure </a:t>
            </a:r>
            <a:r>
              <a:rPr lang="en-US" sz="2000" dirty="0" smtClean="0"/>
              <a:t>(evaluation measure, objective function) that quantifies the desired properties of communities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Apply </a:t>
            </a:r>
            <a:r>
              <a:rPr lang="en-US" sz="2000" b="1" dirty="0" smtClean="0"/>
              <a:t>algorithmic techniques</a:t>
            </a:r>
            <a:r>
              <a:rPr lang="en-US" sz="2000" dirty="0" smtClean="0"/>
              <a:t> to assign the nodes of graph into communities, optimizing the objective function</a:t>
            </a:r>
          </a:p>
          <a:p>
            <a:pPr marL="400050"/>
            <a:r>
              <a:rPr lang="en-US" sz="2200" dirty="0" smtClean="0"/>
              <a:t>Several measures for quantifying the quality of communities have been proposed</a:t>
            </a:r>
          </a:p>
          <a:p>
            <a:pPr marL="400050"/>
            <a:r>
              <a:rPr lang="en-US" sz="2200" dirty="0" smtClean="0"/>
              <a:t>They mostly consider that communities are set of nodes with many edges between them and few connections with nodes of different communities</a:t>
            </a:r>
          </a:p>
          <a:p>
            <a:pPr marL="800100" lvl="1"/>
            <a:r>
              <a:rPr lang="en-US" sz="2000" dirty="0" smtClean="0"/>
              <a:t>Many possible ways to formalize it</a:t>
            </a:r>
          </a:p>
        </p:txBody>
      </p:sp>
    </p:spTree>
    <p:extLst>
      <p:ext uri="{BB962C8B-B14F-4D97-AF65-F5344CB8AC3E}">
        <p14:creationId xmlns:p14="http://schemas.microsoft.com/office/powerpoint/2010/main" val="6523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evaluation measures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015338"/>
            <a:ext cx="7661275" cy="4505787"/>
          </a:xfrm>
        </p:spPr>
        <p:txBody>
          <a:bodyPr>
            <a:normAutofit lnSpcReduction="10000"/>
          </a:bodyPr>
          <a:lstStyle/>
          <a:p>
            <a:pPr marL="400050"/>
            <a:r>
              <a:rPr lang="en-US" sz="2200" dirty="0" smtClean="0"/>
              <a:t>Focus on</a:t>
            </a:r>
            <a:endParaRPr lang="en-US" sz="2000" dirty="0" smtClean="0"/>
          </a:p>
          <a:p>
            <a:pPr marL="800100" lvl="1"/>
            <a:r>
              <a:rPr lang="en-US" sz="2000" dirty="0" smtClean="0"/>
              <a:t>Intra-cluster edge density (# of edges within community),</a:t>
            </a:r>
          </a:p>
          <a:p>
            <a:pPr marL="800100" lvl="1"/>
            <a:r>
              <a:rPr lang="en-US" sz="2000" dirty="0" smtClean="0"/>
              <a:t>Inter-cluster edge density (# of edges across communities) </a:t>
            </a:r>
          </a:p>
          <a:p>
            <a:pPr marL="800100" lvl="1"/>
            <a:r>
              <a:rPr lang="en-US" sz="2000" dirty="0" smtClean="0"/>
              <a:t>Both two criteria</a:t>
            </a:r>
          </a:p>
          <a:p>
            <a:pPr marL="800100" lvl="1">
              <a:buNone/>
            </a:pPr>
            <a:endParaRPr lang="en-US" sz="2000" b="1" dirty="0" smtClean="0">
              <a:cs typeface="Calibri" pitchFamily="34" charset="0"/>
            </a:endParaRPr>
          </a:p>
          <a:p>
            <a:pPr marL="400050"/>
            <a:r>
              <a:rPr lang="en-US" sz="2200" dirty="0" smtClean="0"/>
              <a:t>We group the community evaluation measures according to</a:t>
            </a:r>
          </a:p>
          <a:p>
            <a:pPr lvl="1"/>
            <a:r>
              <a:rPr lang="en-US" sz="2000" dirty="0" smtClean="0"/>
              <a:t>Evaluation based on </a:t>
            </a:r>
            <a:r>
              <a:rPr lang="en-US" sz="2000" b="1" dirty="0" smtClean="0"/>
              <a:t>internal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Evaluation based on </a:t>
            </a:r>
            <a:r>
              <a:rPr lang="en-US" sz="2000" b="1" dirty="0" smtClean="0"/>
              <a:t>external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Evaluation based on </a:t>
            </a:r>
            <a:r>
              <a:rPr lang="en-US" sz="2000" b="1" dirty="0" smtClean="0"/>
              <a:t>internal and external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Evaluation based on </a:t>
            </a:r>
            <a:r>
              <a:rPr lang="en-US" sz="2000" b="1" dirty="0" smtClean="0"/>
              <a:t>network model</a:t>
            </a:r>
            <a:endParaRPr lang="en-US" sz="20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266217" y="5822065"/>
            <a:ext cx="713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[Leskovec et al. ‘10], [Yang and Leskovec ‘12], [Fortunato ‘10]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Ελεύθερη σχεδίαση"/>
          <p:cNvSpPr/>
          <p:nvPr/>
        </p:nvSpPr>
        <p:spPr bwMode="auto">
          <a:xfrm>
            <a:off x="2017848" y="3993264"/>
            <a:ext cx="2152890" cy="2185687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Notation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934313"/>
            <a:ext cx="7661275" cy="5313362"/>
          </a:xfrm>
        </p:spPr>
        <p:txBody>
          <a:bodyPr/>
          <a:lstStyle/>
          <a:p>
            <a:r>
              <a:rPr lang="en-US" sz="2000" b="1" dirty="0" smtClean="0"/>
              <a:t>G = (V, E) </a:t>
            </a:r>
            <a:r>
              <a:rPr lang="en-US" sz="2000" dirty="0" smtClean="0"/>
              <a:t>is an undirected graph, </a:t>
            </a:r>
            <a:r>
              <a:rPr lang="en-US" sz="2000" b="1" dirty="0" smtClean="0"/>
              <a:t>|V| = n</a:t>
            </a:r>
            <a:r>
              <a:rPr lang="en-US" sz="2000" dirty="0" smtClean="0"/>
              <a:t>, </a:t>
            </a:r>
            <a:r>
              <a:rPr lang="en-US" sz="2000" b="1" dirty="0" smtClean="0"/>
              <a:t>|E| = m</a:t>
            </a:r>
          </a:p>
          <a:p>
            <a:r>
              <a:rPr lang="en-US" sz="2000" b="1" dirty="0" smtClean="0"/>
              <a:t>S</a:t>
            </a:r>
            <a:r>
              <a:rPr lang="en-US" sz="2000" dirty="0" smtClean="0"/>
              <a:t> is the set of nodes in the cluster</a:t>
            </a:r>
          </a:p>
          <a:p>
            <a:r>
              <a:rPr lang="en-US" sz="2000" b="1" i="1" dirty="0" smtClean="0"/>
              <a:t>n</a:t>
            </a:r>
            <a:r>
              <a:rPr lang="en-US" sz="1400" b="1" i="1" dirty="0" smtClean="0"/>
              <a:t>s</a:t>
            </a:r>
            <a:r>
              <a:rPr lang="en-US" sz="2000" b="1" dirty="0" smtClean="0"/>
              <a:t> = |S| </a:t>
            </a:r>
            <a:r>
              <a:rPr lang="en-US" sz="2000" dirty="0" smtClean="0"/>
              <a:t>is the number of nodes in </a:t>
            </a:r>
            <a:r>
              <a:rPr lang="en-US" sz="2000" b="1" dirty="0" smtClean="0"/>
              <a:t>S</a:t>
            </a:r>
          </a:p>
          <a:p>
            <a:r>
              <a:rPr lang="en-US" sz="2000" b="1" i="1" dirty="0" smtClean="0"/>
              <a:t>m</a:t>
            </a:r>
            <a:r>
              <a:rPr lang="en-US" sz="1400" b="1" i="1" dirty="0" smtClean="0"/>
              <a:t>s</a:t>
            </a:r>
            <a:r>
              <a:rPr lang="en-US" sz="2000" dirty="0" smtClean="0"/>
              <a:t> is the number of edges in </a:t>
            </a:r>
            <a:r>
              <a:rPr lang="en-US" sz="2000" b="1" dirty="0" smtClean="0"/>
              <a:t>S</a:t>
            </a:r>
            <a:r>
              <a:rPr lang="en-US" sz="2000" dirty="0" smtClean="0"/>
              <a:t>, </a:t>
            </a:r>
          </a:p>
          <a:p>
            <a:r>
              <a:rPr lang="en-US" sz="2000" b="1" i="1" dirty="0" err="1" smtClean="0"/>
              <a:t>c</a:t>
            </a:r>
            <a:r>
              <a:rPr lang="en-US" sz="1400" b="1" i="1" dirty="0" err="1" smtClean="0"/>
              <a:t>s</a:t>
            </a:r>
            <a:r>
              <a:rPr lang="en-US" sz="2000" dirty="0" smtClean="0"/>
              <a:t> is the number of edges on the boundary of </a:t>
            </a:r>
            <a:r>
              <a:rPr lang="en-US" sz="2000" b="1" dirty="0" smtClean="0"/>
              <a:t>S</a:t>
            </a:r>
            <a:r>
              <a:rPr lang="en-US" sz="2000" dirty="0" smtClean="0"/>
              <a:t>, </a:t>
            </a:r>
          </a:p>
          <a:p>
            <a:r>
              <a:rPr lang="en-US" sz="2000" b="1" i="1" dirty="0" smtClean="0"/>
              <a:t>d</a:t>
            </a:r>
            <a:r>
              <a:rPr lang="en-US" sz="1400" b="1" i="1" dirty="0" smtClean="0"/>
              <a:t>u</a:t>
            </a:r>
            <a:r>
              <a:rPr lang="en-US" sz="2000" dirty="0" smtClean="0"/>
              <a:t> is the degree of node</a:t>
            </a:r>
            <a:r>
              <a:rPr lang="en-US" sz="2000" b="1" i="1" dirty="0" smtClean="0"/>
              <a:t> u</a:t>
            </a:r>
          </a:p>
          <a:p>
            <a:r>
              <a:rPr lang="en-US" sz="2000" b="1" i="1" dirty="0" smtClean="0"/>
              <a:t>f </a:t>
            </a:r>
            <a:r>
              <a:rPr lang="en-US" sz="2000" b="1" dirty="0" smtClean="0"/>
              <a:t>(S) </a:t>
            </a:r>
            <a:r>
              <a:rPr lang="en-US" sz="2000" dirty="0" smtClean="0"/>
              <a:t>represent  the clustering quality of set </a:t>
            </a:r>
            <a:r>
              <a:rPr lang="en-US" sz="2000" b="1" i="1" dirty="0" smtClean="0"/>
              <a:t>S</a:t>
            </a:r>
            <a:endParaRPr lang="el-GR" sz="2000" b="1" i="1" dirty="0" smtClean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474038" y="2238838"/>
          <a:ext cx="23828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Εξίσωση" r:id="rId3" imgW="1562040" imgH="253800" progId="Equation.3">
                  <p:embed/>
                </p:oleObj>
              </mc:Choice>
              <mc:Fallback>
                <p:oleObj name="Εξίσωση" r:id="rId3" imgW="1562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38" y="2238838"/>
                        <a:ext cx="2382837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15725" y="2633400"/>
          <a:ext cx="2305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Εξίσωση" r:id="rId5" imgW="1511280" imgH="253800" progId="Equation.3">
                  <p:embed/>
                </p:oleObj>
              </mc:Choice>
              <mc:Fallback>
                <p:oleObj name="Εξίσωση" r:id="rId5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725" y="2633400"/>
                        <a:ext cx="23050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Έλλειψη"/>
          <p:cNvSpPr/>
          <p:nvPr/>
        </p:nvSpPr>
        <p:spPr bwMode="auto">
          <a:xfrm>
            <a:off x="2309658" y="442839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3213898" y="414391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2200985" y="5224220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3061498" y="562727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2888778" y="487543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3721898" y="506847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3" name="12 - Ευθεία γραμμή σύνδεσης"/>
          <p:cNvCxnSpPr>
            <a:stCxn id="7" idx="6"/>
            <a:endCxn id="8" idx="2"/>
          </p:cNvCxnSpPr>
          <p:nvPr/>
        </p:nvCxnSpPr>
        <p:spPr bwMode="auto">
          <a:xfrm flipV="1">
            <a:off x="2559079" y="4273881"/>
            <a:ext cx="654819" cy="284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- Ευθεία γραμμή σύνδεσης"/>
          <p:cNvCxnSpPr>
            <a:stCxn id="7" idx="5"/>
            <a:endCxn id="11" idx="1"/>
          </p:cNvCxnSpPr>
          <p:nvPr/>
        </p:nvCxnSpPr>
        <p:spPr bwMode="auto">
          <a:xfrm rot="16200000" flipH="1">
            <a:off x="2592307" y="4580504"/>
            <a:ext cx="263242" cy="4027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- Ευθεία γραμμή σύνδεσης"/>
          <p:cNvCxnSpPr>
            <a:stCxn id="11" idx="7"/>
            <a:endCxn id="8" idx="4"/>
          </p:cNvCxnSpPr>
          <p:nvPr/>
        </p:nvCxnSpPr>
        <p:spPr bwMode="auto">
          <a:xfrm rot="5400000" flipH="1" flipV="1">
            <a:off x="2965312" y="4540206"/>
            <a:ext cx="509656" cy="23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8" idx="5"/>
            <a:endCxn id="12" idx="1"/>
          </p:cNvCxnSpPr>
          <p:nvPr/>
        </p:nvCxnSpPr>
        <p:spPr bwMode="auto">
          <a:xfrm rot="16200000" flipH="1">
            <a:off x="3222227" y="4570344"/>
            <a:ext cx="740762" cy="3316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>
            <a:stCxn id="12" idx="3"/>
            <a:endCxn id="10" idx="7"/>
          </p:cNvCxnSpPr>
          <p:nvPr/>
        </p:nvCxnSpPr>
        <p:spPr bwMode="auto">
          <a:xfrm rot="5400000">
            <a:off x="3328908" y="5235825"/>
            <a:ext cx="375002" cy="4840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10" idx="2"/>
            <a:endCxn id="9" idx="5"/>
          </p:cNvCxnSpPr>
          <p:nvPr/>
        </p:nvCxnSpPr>
        <p:spPr bwMode="auto">
          <a:xfrm rot="10800000">
            <a:off x="2413880" y="5446085"/>
            <a:ext cx="647619" cy="3111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>
            <a:stCxn id="9" idx="7"/>
            <a:endCxn id="11" idx="3"/>
          </p:cNvCxnSpPr>
          <p:nvPr/>
        </p:nvCxnSpPr>
        <p:spPr bwMode="auto">
          <a:xfrm rot="5400000" flipH="1" flipV="1">
            <a:off x="2587099" y="4924080"/>
            <a:ext cx="164986" cy="5114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stCxn id="9" idx="6"/>
            <a:endCxn id="12" idx="2"/>
          </p:cNvCxnSpPr>
          <p:nvPr/>
        </p:nvCxnSpPr>
        <p:spPr bwMode="auto">
          <a:xfrm flipV="1">
            <a:off x="2450406" y="5198441"/>
            <a:ext cx="1271492" cy="155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- Ευθεία γραμμή σύνδεσης"/>
          <p:cNvCxnSpPr>
            <a:stCxn id="11" idx="6"/>
            <a:endCxn id="12" idx="2"/>
          </p:cNvCxnSpPr>
          <p:nvPr/>
        </p:nvCxnSpPr>
        <p:spPr bwMode="auto">
          <a:xfrm>
            <a:off x="3138199" y="5005401"/>
            <a:ext cx="583699" cy="193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1 - Ευθεία γραμμή σύνδεσης"/>
          <p:cNvCxnSpPr>
            <a:stCxn id="8" idx="4"/>
            <a:endCxn id="10" idx="0"/>
          </p:cNvCxnSpPr>
          <p:nvPr/>
        </p:nvCxnSpPr>
        <p:spPr bwMode="auto">
          <a:xfrm rot="5400000">
            <a:off x="2650694" y="4939361"/>
            <a:ext cx="1223430" cy="152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- Ευθεία γραμμή σύνδεσης"/>
          <p:cNvCxnSpPr>
            <a:stCxn id="7" idx="4"/>
            <a:endCxn id="10" idx="1"/>
          </p:cNvCxnSpPr>
          <p:nvPr/>
        </p:nvCxnSpPr>
        <p:spPr bwMode="auto">
          <a:xfrm rot="16200000" flipH="1">
            <a:off x="2277689" y="4845006"/>
            <a:ext cx="977016" cy="6636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12" idx="6"/>
            <a:endCxn id="39" idx="3"/>
          </p:cNvCxnSpPr>
          <p:nvPr/>
        </p:nvCxnSpPr>
        <p:spPr bwMode="auto">
          <a:xfrm flipV="1">
            <a:off x="3971319" y="4576054"/>
            <a:ext cx="635273" cy="6223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38 - Έλλειψη"/>
          <p:cNvSpPr/>
          <p:nvPr/>
        </p:nvSpPr>
        <p:spPr bwMode="auto">
          <a:xfrm>
            <a:off x="4570065" y="435419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4917305" y="514126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1" name="40 - Έλλειψη"/>
          <p:cNvSpPr/>
          <p:nvPr/>
        </p:nvSpPr>
        <p:spPr bwMode="auto">
          <a:xfrm>
            <a:off x="1444901" y="421529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2" name="41 - Έλλειψη"/>
          <p:cNvSpPr/>
          <p:nvPr/>
        </p:nvSpPr>
        <p:spPr bwMode="auto">
          <a:xfrm>
            <a:off x="1294431" y="497922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42 - Έλλειψη"/>
          <p:cNvSpPr/>
          <p:nvPr/>
        </p:nvSpPr>
        <p:spPr bwMode="auto">
          <a:xfrm>
            <a:off x="1537498" y="581260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4500617" y="5789451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7" name="46 - Ευθεία γραμμή σύνδεσης"/>
          <p:cNvCxnSpPr>
            <a:stCxn id="12" idx="6"/>
            <a:endCxn id="40" idx="2"/>
          </p:cNvCxnSpPr>
          <p:nvPr/>
        </p:nvCxnSpPr>
        <p:spPr bwMode="auto">
          <a:xfrm>
            <a:off x="3971319" y="5198441"/>
            <a:ext cx="945986" cy="727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- Ευθεία γραμμή σύνδεσης"/>
          <p:cNvCxnSpPr>
            <a:stCxn id="44" idx="6"/>
            <a:endCxn id="40" idx="3"/>
          </p:cNvCxnSpPr>
          <p:nvPr/>
        </p:nvCxnSpPr>
        <p:spPr bwMode="auto">
          <a:xfrm flipV="1">
            <a:off x="4750038" y="5363132"/>
            <a:ext cx="203794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51 - Ευθεία γραμμή σύνδεσης"/>
          <p:cNvCxnSpPr>
            <a:stCxn id="44" idx="3"/>
            <a:endCxn id="11" idx="5"/>
          </p:cNvCxnSpPr>
          <p:nvPr/>
        </p:nvCxnSpPr>
        <p:spPr bwMode="auto">
          <a:xfrm rot="5400000" flipH="1">
            <a:off x="3362400" y="4836572"/>
            <a:ext cx="914015" cy="14354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53 - Ευθεία γραμμή σύνδεσης"/>
          <p:cNvCxnSpPr>
            <a:stCxn id="9" idx="3"/>
            <a:endCxn id="43" idx="7"/>
          </p:cNvCxnSpPr>
          <p:nvPr/>
        </p:nvCxnSpPr>
        <p:spPr bwMode="auto">
          <a:xfrm rot="5400000">
            <a:off x="1791661" y="5404815"/>
            <a:ext cx="404582" cy="48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41" idx="5"/>
            <a:endCxn id="7" idx="2"/>
          </p:cNvCxnSpPr>
          <p:nvPr/>
        </p:nvCxnSpPr>
        <p:spPr bwMode="auto">
          <a:xfrm rot="16200000" flipH="1">
            <a:off x="1923124" y="4171827"/>
            <a:ext cx="121204" cy="6518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/>
          <p:nvPr/>
        </p:nvSpPr>
        <p:spPr bwMode="auto">
          <a:xfrm>
            <a:off x="868097" y="553673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60" name="59 - Ευθεία γραμμή σύνδεσης"/>
          <p:cNvCxnSpPr>
            <a:stCxn id="58" idx="7"/>
            <a:endCxn id="42" idx="4"/>
          </p:cNvCxnSpPr>
          <p:nvPr/>
        </p:nvCxnSpPr>
        <p:spPr bwMode="auto">
          <a:xfrm rot="5400000" flipH="1" flipV="1">
            <a:off x="1082241" y="5237902"/>
            <a:ext cx="335650" cy="338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>
            <a:stCxn id="58" idx="5"/>
            <a:endCxn id="43" idx="2"/>
          </p:cNvCxnSpPr>
          <p:nvPr/>
        </p:nvCxnSpPr>
        <p:spPr bwMode="auto">
          <a:xfrm rot="16200000" flipH="1">
            <a:off x="1217262" y="5622328"/>
            <a:ext cx="183965" cy="456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stCxn id="43" idx="1"/>
            <a:endCxn id="42" idx="5"/>
          </p:cNvCxnSpPr>
          <p:nvPr/>
        </p:nvCxnSpPr>
        <p:spPr bwMode="auto">
          <a:xfrm rot="16200000" flipV="1">
            <a:off x="1215885" y="5492526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65 - Ευθεία γραμμή σύνδεσης"/>
          <p:cNvCxnSpPr>
            <a:stCxn id="42" idx="6"/>
            <a:endCxn id="7" idx="3"/>
          </p:cNvCxnSpPr>
          <p:nvPr/>
        </p:nvCxnSpPr>
        <p:spPr bwMode="auto">
          <a:xfrm flipV="1">
            <a:off x="1543852" y="4650260"/>
            <a:ext cx="802333" cy="4589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42" idx="5"/>
            <a:endCxn id="11" idx="2"/>
          </p:cNvCxnSpPr>
          <p:nvPr/>
        </p:nvCxnSpPr>
        <p:spPr bwMode="auto">
          <a:xfrm rot="5400000" flipH="1" flipV="1">
            <a:off x="2100208" y="4412517"/>
            <a:ext cx="195685" cy="13814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8" idx="6"/>
            <a:endCxn id="39" idx="2"/>
          </p:cNvCxnSpPr>
          <p:nvPr/>
        </p:nvCxnSpPr>
        <p:spPr bwMode="auto">
          <a:xfrm>
            <a:off x="3463319" y="4273881"/>
            <a:ext cx="1106746" cy="210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71 - Έλλειψη"/>
          <p:cNvSpPr/>
          <p:nvPr/>
        </p:nvSpPr>
        <p:spPr bwMode="auto">
          <a:xfrm>
            <a:off x="6236823" y="4018524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2442250" y="5752618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6680517" y="3972046"/>
            <a:ext cx="16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800" dirty="0" smtClean="0"/>
              <a:t>Nodes in </a:t>
            </a:r>
            <a:r>
              <a:rPr lang="en-US" sz="1800" b="1" dirty="0" smtClean="0">
                <a:cs typeface="Calibri" pitchFamily="34" charset="0"/>
              </a:rPr>
              <a:t>S </a:t>
            </a:r>
            <a:r>
              <a:rPr kumimoji="1" lang="en-US" sz="1800" dirty="0" smtClean="0"/>
              <a:t>(</a:t>
            </a:r>
            <a:r>
              <a:rPr lang="en-US" sz="1800" b="1" i="1" dirty="0" smtClean="0"/>
              <a:t>n</a:t>
            </a:r>
            <a:r>
              <a:rPr lang="en-US" sz="1200" b="1" i="1" dirty="0" smtClean="0"/>
              <a:t>s</a:t>
            </a:r>
            <a:r>
              <a:rPr kumimoji="1" lang="en-US" sz="1800" dirty="0" smtClean="0"/>
              <a:t>)</a:t>
            </a:r>
            <a:endParaRPr kumimoji="1" lang="el-GR" sz="1800" dirty="0" smtClean="0"/>
          </a:p>
        </p:txBody>
      </p:sp>
      <p:sp>
        <p:nvSpPr>
          <p:cNvPr id="77" name="76 - TextBox"/>
          <p:cNvSpPr txBox="1"/>
          <p:nvPr/>
        </p:nvSpPr>
        <p:spPr>
          <a:xfrm>
            <a:off x="6717169" y="4413813"/>
            <a:ext cx="163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800" dirty="0" smtClean="0"/>
              <a:t>Edges in </a:t>
            </a:r>
            <a:r>
              <a:rPr lang="en-US" sz="1800" b="1" dirty="0" smtClean="0">
                <a:cs typeface="Calibri" pitchFamily="34" charset="0"/>
              </a:rPr>
              <a:t>S </a:t>
            </a:r>
            <a:r>
              <a:rPr kumimoji="1" lang="en-US" sz="1800" dirty="0" smtClean="0"/>
              <a:t>(</a:t>
            </a:r>
            <a:r>
              <a:rPr lang="en-US" sz="1800" b="1" i="1" dirty="0" smtClean="0"/>
              <a:t>m</a:t>
            </a:r>
            <a:r>
              <a:rPr lang="en-US" sz="1200" b="1" i="1" dirty="0" smtClean="0"/>
              <a:t>s</a:t>
            </a:r>
            <a:r>
              <a:rPr kumimoji="1" lang="en-US" sz="1800" dirty="0" smtClean="0"/>
              <a:t>)</a:t>
            </a:r>
            <a:endParaRPr kumimoji="1" lang="el-GR" sz="1800" dirty="0" smtClean="0"/>
          </a:p>
        </p:txBody>
      </p:sp>
      <p:cxnSp>
        <p:nvCxnSpPr>
          <p:cNvPr id="78" name="77 - Ευθεία γραμμή σύνδεσης"/>
          <p:cNvCxnSpPr/>
          <p:nvPr/>
        </p:nvCxnSpPr>
        <p:spPr bwMode="auto">
          <a:xfrm>
            <a:off x="5995684" y="4618299"/>
            <a:ext cx="635199" cy="40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80 - Ευθεία γραμμή σύνδεσης"/>
          <p:cNvCxnSpPr/>
          <p:nvPr/>
        </p:nvCxnSpPr>
        <p:spPr bwMode="auto">
          <a:xfrm>
            <a:off x="6007257" y="5034989"/>
            <a:ext cx="636608" cy="15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85 - TextBox"/>
          <p:cNvSpPr txBox="1"/>
          <p:nvPr/>
        </p:nvSpPr>
        <p:spPr>
          <a:xfrm>
            <a:off x="6753820" y="4820856"/>
            <a:ext cx="19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800" dirty="0" smtClean="0"/>
              <a:t>Edges in boundary of </a:t>
            </a:r>
            <a:r>
              <a:rPr lang="en-US" sz="1800" b="1" dirty="0" smtClean="0">
                <a:cs typeface="Calibri" pitchFamily="34" charset="0"/>
              </a:rPr>
              <a:t>S </a:t>
            </a:r>
            <a:r>
              <a:rPr kumimoji="1" lang="en-US" sz="1800" dirty="0" smtClean="0"/>
              <a:t>(</a:t>
            </a:r>
            <a:r>
              <a:rPr kumimoji="1" lang="en-US" sz="1800" b="1" i="1" dirty="0" err="1" smtClean="0"/>
              <a:t>c</a:t>
            </a:r>
            <a:r>
              <a:rPr lang="en-US" sz="1200" b="1" i="1" dirty="0" err="1" smtClean="0"/>
              <a:t>s</a:t>
            </a:r>
            <a:r>
              <a:rPr kumimoji="1" lang="en-US" sz="1800" dirty="0" smtClean="0"/>
              <a:t>)</a:t>
            </a:r>
            <a:endParaRPr kumimoji="1"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1550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17474"/>
            <a:ext cx="8784975" cy="1079277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connectivity (1)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355998"/>
            <a:ext cx="7661275" cy="5313362"/>
          </a:xfrm>
        </p:spPr>
        <p:txBody>
          <a:bodyPr/>
          <a:lstStyle/>
          <a:p>
            <a:r>
              <a:rPr lang="en-US" sz="2200" b="1" dirty="0" smtClean="0"/>
              <a:t>Internal density </a:t>
            </a:r>
            <a:r>
              <a:rPr lang="en-US" sz="2200" b="1" dirty="0" smtClean="0">
                <a:cs typeface="Calibri" pitchFamily="34" charset="0"/>
              </a:rPr>
              <a:t>[</a:t>
            </a:r>
            <a:r>
              <a:rPr lang="en-US" sz="2200" b="1" dirty="0" err="1" smtClean="0">
                <a:cs typeface="Calibri" pitchFamily="34" charset="0"/>
              </a:rPr>
              <a:t>Radicchi</a:t>
            </a:r>
            <a:r>
              <a:rPr lang="en-US" sz="2200" b="1" dirty="0" smtClean="0">
                <a:cs typeface="Calibri" pitchFamily="34" charset="0"/>
              </a:rPr>
              <a:t> et al. ’04]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200" b="1" dirty="0" smtClean="0"/>
              <a:t>Edges inside </a:t>
            </a:r>
            <a:r>
              <a:rPr lang="en-US" sz="2200" b="1" dirty="0" smtClean="0">
                <a:cs typeface="Calibri" pitchFamily="34" charset="0"/>
              </a:rPr>
              <a:t>[</a:t>
            </a:r>
            <a:r>
              <a:rPr lang="en-US" sz="2200" b="1" dirty="0" err="1" smtClean="0">
                <a:cs typeface="Calibri" pitchFamily="34" charset="0"/>
              </a:rPr>
              <a:t>Radicchi</a:t>
            </a:r>
            <a:r>
              <a:rPr lang="en-US" sz="2200" b="1" dirty="0" smtClean="0">
                <a:cs typeface="Calibri" pitchFamily="34" charset="0"/>
              </a:rPr>
              <a:t> et al. ’04]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512781"/>
              </p:ext>
            </p:extLst>
          </p:nvPr>
        </p:nvGraphicFramePr>
        <p:xfrm>
          <a:off x="1504871" y="1933301"/>
          <a:ext cx="2157067" cy="81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Εξίσωση" r:id="rId3" imgW="1143000" imgH="431640" progId="Equation.3">
                  <p:embed/>
                </p:oleObj>
              </mc:Choice>
              <mc:Fallback>
                <p:oleObj name="Εξίσωση" r:id="rId3" imgW="114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871" y="1933301"/>
                        <a:ext cx="2157067" cy="814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244413" y="2690322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551650" y="300970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305420" y="282939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419828" y="364348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118296" y="391921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68725" y="332942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581926" y="338356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801071" y="2959361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816938" y="3179175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66794" y="3104152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383197" y="3186376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298896" y="3637726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632722" y="3865347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753856" y="3430153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69249" y="3513532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218146" y="3459388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921623" y="3410710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571768" y="3374228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831347" y="2925869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071277" y="2704005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418517" y="349108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6045709" y="259983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721618" y="328273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64685" y="411611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7990255" y="413926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831347" y="3513532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239676" y="3712947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199279" y="3533628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172550" y="3870376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246139" y="2834159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411030" y="3782379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596238" y="3570355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673385" y="3954781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643072" y="3796042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971039" y="3231569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429011" y="2964888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554841" y="2833970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533771" y="3940388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516280" y="2968110"/>
            <a:ext cx="2905245" cy="740781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1053293" y="3037558"/>
            <a:ext cx="3194613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Captures the internal edge density of community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67444"/>
              </p:ext>
            </p:extLst>
          </p:nvPr>
        </p:nvGraphicFramePr>
        <p:xfrm>
          <a:off x="1606588" y="4939987"/>
          <a:ext cx="11255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Εξίσωση" r:id="rId5" imgW="596880" imgH="241200" progId="Equation.3">
                  <p:embed/>
                </p:oleObj>
              </mc:Choice>
              <mc:Fallback>
                <p:oleObj name="Εξίσωση" r:id="rId5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88" y="4939987"/>
                        <a:ext cx="11255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182 - Διπλωμένη γωνία"/>
          <p:cNvSpPr/>
          <p:nvPr/>
        </p:nvSpPr>
        <p:spPr bwMode="auto">
          <a:xfrm>
            <a:off x="1680253" y="5724813"/>
            <a:ext cx="2905245" cy="740781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4" name="2 - Θέση περιεχομένου"/>
          <p:cNvSpPr txBox="1">
            <a:spLocks/>
          </p:cNvSpPr>
          <p:nvPr/>
        </p:nvSpPr>
        <p:spPr bwMode="auto">
          <a:xfrm>
            <a:off x="1217266" y="5794261"/>
            <a:ext cx="3194613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Number of edges between the nodes of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195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7474"/>
            <a:ext cx="8712968" cy="935261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connectivity (2)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283990"/>
            <a:ext cx="7808751" cy="5313362"/>
          </a:xfrm>
        </p:spPr>
        <p:txBody>
          <a:bodyPr/>
          <a:lstStyle/>
          <a:p>
            <a:r>
              <a:rPr lang="en-US" sz="2200" b="1" dirty="0" smtClean="0"/>
              <a:t>Average degree </a:t>
            </a:r>
            <a:r>
              <a:rPr lang="en-US" sz="2200" b="1" dirty="0" smtClean="0">
                <a:cs typeface="Calibri" pitchFamily="34" charset="0"/>
              </a:rPr>
              <a:t>[</a:t>
            </a:r>
            <a:r>
              <a:rPr lang="en-US" sz="2200" b="1" dirty="0" err="1" smtClean="0">
                <a:cs typeface="Calibri" pitchFamily="34" charset="0"/>
              </a:rPr>
              <a:t>Radicchi</a:t>
            </a:r>
            <a:r>
              <a:rPr lang="en-US" sz="2200" b="1" dirty="0" smtClean="0">
                <a:cs typeface="Calibri" pitchFamily="34" charset="0"/>
              </a:rPr>
              <a:t> et al. ’04]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200" b="1" dirty="0" smtClean="0"/>
              <a:t>Fraction over median degree (FOMD) </a:t>
            </a:r>
            <a:r>
              <a:rPr lang="en-US" sz="2200" b="1" dirty="0" smtClean="0">
                <a:cs typeface="Calibri" pitchFamily="34" charset="0"/>
              </a:rPr>
              <a:t>[Yang and Leskovec ‘12]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52766"/>
              </p:ext>
            </p:extLst>
          </p:nvPr>
        </p:nvGraphicFramePr>
        <p:xfrm>
          <a:off x="1668738" y="1917060"/>
          <a:ext cx="13668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Εξίσωση" r:id="rId3" imgW="723600" imgH="431640" progId="Equation.3">
                  <p:embed/>
                </p:oleObj>
              </mc:Choice>
              <mc:Fallback>
                <p:oleObj name="Εξίσωση" r:id="rId3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738" y="1917060"/>
                        <a:ext cx="136683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264736" y="1942527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571973" y="2261910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325743" y="208160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440151" y="289568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138619" y="317142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89048" y="258162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602249" y="2635772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821394" y="2211566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837261" y="2431380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87117" y="2356357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403520" y="2438581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319219" y="2889931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653045" y="3117552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774179" y="2682358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89572" y="2765737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238469" y="2711593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941946" y="2662915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592091" y="2626433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851670" y="2178074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091600" y="195621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438840" y="274328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6066032" y="1852037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741941" y="253494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85008" y="3368321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8010578" y="3391471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851670" y="2765737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259999" y="2965152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219602" y="2785833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192873" y="3122581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266462" y="2086364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431353" y="3034584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616561" y="2822560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693708" y="3206986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663395" y="3048247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991362" y="2483774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449334" y="2217093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575164" y="2086175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565669" y="3215740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516280" y="2893447"/>
            <a:ext cx="2905245" cy="740781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1053293" y="2962895"/>
            <a:ext cx="3194613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Average internal degree of nodes in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5698"/>
              </p:ext>
            </p:extLst>
          </p:nvPr>
        </p:nvGraphicFramePr>
        <p:xfrm>
          <a:off x="1357313" y="4510572"/>
          <a:ext cx="43338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Εξίσωση" r:id="rId5" imgW="2298600" imgH="482400" progId="Equation.3">
                  <p:embed/>
                </p:oleObj>
              </mc:Choice>
              <mc:Fallback>
                <p:oleObj name="Εξίσωση" r:id="rId5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510572"/>
                        <a:ext cx="43338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182 - Διπλωμένη γωνία"/>
          <p:cNvSpPr/>
          <p:nvPr/>
        </p:nvSpPr>
        <p:spPr bwMode="auto">
          <a:xfrm>
            <a:off x="1458410" y="5519157"/>
            <a:ext cx="3518704" cy="1222211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4" name="2 - Θέση περιεχομένου"/>
          <p:cNvSpPr txBox="1">
            <a:spLocks/>
          </p:cNvSpPr>
          <p:nvPr/>
        </p:nvSpPr>
        <p:spPr bwMode="auto">
          <a:xfrm>
            <a:off x="1217266" y="5517232"/>
            <a:ext cx="3194613" cy="7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Fraction of nodes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with internal degree greater than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100" b="1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where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100" b="1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= median (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1100" b="1" i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99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525" y="261491"/>
            <a:ext cx="7659688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connectivity (3)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572022"/>
            <a:ext cx="7661275" cy="5313362"/>
          </a:xfrm>
        </p:spPr>
        <p:txBody>
          <a:bodyPr/>
          <a:lstStyle/>
          <a:p>
            <a:r>
              <a:rPr lang="en-US" sz="2200" b="1" dirty="0" smtClean="0"/>
              <a:t>Triangle participation ratio (TPR) </a:t>
            </a:r>
            <a:r>
              <a:rPr lang="en-US" sz="2200" b="1" dirty="0" smtClean="0">
                <a:cs typeface="Calibri" pitchFamily="34" charset="0"/>
              </a:rPr>
              <a:t>[Yang and Leskovec ’12]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57" name="56 - Ελεύθερη σχεδίαση"/>
          <p:cNvSpPr/>
          <p:nvPr/>
        </p:nvSpPr>
        <p:spPr bwMode="auto">
          <a:xfrm>
            <a:off x="6041213" y="3494912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348450" y="381429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102220" y="363398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216628" y="444807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6915096" y="472380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765525" y="413401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378726" y="418815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597871" y="3763951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613738" y="3983765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6963594" y="3908742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179997" y="3990966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095696" y="4442316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429522" y="4669937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550656" y="4234743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466049" y="4318122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014946" y="4263978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718423" y="4215300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368568" y="4178818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628147" y="3730459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7868077" y="3508595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215317" y="429567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5842509" y="340442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518418" y="408732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761485" y="492070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7787055" y="494385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628147" y="4318122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036476" y="4517537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6996079" y="4338218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5969350" y="4674966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042939" y="3638749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207830" y="4586969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393038" y="4374945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470185" y="4759371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439872" y="4600632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767839" y="4036159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225811" y="3769478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351641" y="3638560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342146" y="476812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709320" y="3427515"/>
            <a:ext cx="2905245" cy="740781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1246333" y="3496963"/>
            <a:ext cx="3194613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Fraction of nodes in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that belong to a triangle</a:t>
            </a:r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385018"/>
              </p:ext>
            </p:extLst>
          </p:nvPr>
        </p:nvGraphicFramePr>
        <p:xfrm>
          <a:off x="1308711" y="2420888"/>
          <a:ext cx="68087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Εξίσωση" r:id="rId3" imgW="4114800" imgH="457200" progId="Equation.3">
                  <p:embed/>
                </p:oleObj>
              </mc:Choice>
              <mc:Fallback>
                <p:oleObj name="Εξίσωση" r:id="rId3" imgW="411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711" y="2420888"/>
                        <a:ext cx="6808787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7474"/>
            <a:ext cx="8640959" cy="1223293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external connectivity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428006"/>
            <a:ext cx="7661275" cy="5313362"/>
          </a:xfrm>
        </p:spPr>
        <p:txBody>
          <a:bodyPr/>
          <a:lstStyle/>
          <a:p>
            <a:r>
              <a:rPr lang="en-US" sz="2200" b="1" dirty="0" smtClean="0"/>
              <a:t>Expansion </a:t>
            </a:r>
            <a:r>
              <a:rPr lang="en-US" sz="2200" b="1" dirty="0" smtClean="0">
                <a:cs typeface="Calibri" pitchFamily="34" charset="0"/>
              </a:rPr>
              <a:t>[</a:t>
            </a:r>
            <a:r>
              <a:rPr lang="en-US" sz="2200" b="1" dirty="0" err="1" smtClean="0">
                <a:cs typeface="Calibri" pitchFamily="34" charset="0"/>
              </a:rPr>
              <a:t>Radicchi</a:t>
            </a:r>
            <a:r>
              <a:rPr lang="en-US" sz="2200" b="1" dirty="0" smtClean="0">
                <a:cs typeface="Calibri" pitchFamily="34" charset="0"/>
              </a:rPr>
              <a:t> et al. ’04]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200" b="1" dirty="0" smtClean="0"/>
              <a:t>Cut ratio </a:t>
            </a:r>
            <a:r>
              <a:rPr lang="en-US" sz="2200" b="1" dirty="0" smtClean="0">
                <a:cs typeface="Calibri" pitchFamily="34" charset="0"/>
              </a:rPr>
              <a:t>[Fortunato ‘10]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76500"/>
              </p:ext>
            </p:extLst>
          </p:nvPr>
        </p:nvGraphicFramePr>
        <p:xfrm>
          <a:off x="2409983" y="1853770"/>
          <a:ext cx="865873" cy="63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Εξίσωση" r:id="rId3" imgW="583920" imgH="431640" progId="Equation.3">
                  <p:embed/>
                </p:oleObj>
              </mc:Choice>
              <mc:Fallback>
                <p:oleObj name="Εξίσωση" r:id="rId3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983" y="1853770"/>
                        <a:ext cx="865873" cy="6391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203773" y="2326512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511010" y="264589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264780" y="246558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379188" y="327967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077656" y="355540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28085" y="296561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541286" y="301975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760431" y="2595551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776298" y="2815365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26154" y="2740342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342557" y="2822566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258256" y="3273916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592082" y="3501537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713216" y="3066343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28609" y="3149722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177506" y="3095578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880983" y="3046900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531128" y="3010418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790707" y="2562059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030637" y="2340195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377877" y="312727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6005069" y="223602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680978" y="291892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24045" y="375230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7949615" y="377545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790707" y="3149722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199036" y="3349137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158639" y="3169818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131910" y="3506566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205499" y="2470349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370390" y="3418569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555598" y="3206545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632745" y="3590971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602432" y="3432232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930399" y="2867759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388371" y="2601078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514201" y="2470160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504706" y="359972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412240" y="2581780"/>
            <a:ext cx="3098800" cy="991236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985521" y="2651228"/>
            <a:ext cx="3262386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number of edges per node that point outside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25305"/>
              </p:ext>
            </p:extLst>
          </p:nvPr>
        </p:nvGraphicFramePr>
        <p:xfrm>
          <a:off x="1763688" y="4221088"/>
          <a:ext cx="19161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Εξίσωση" r:id="rId5" imgW="1015920" imgH="431640" progId="Equation.3">
                  <p:embed/>
                </p:oleObj>
              </mc:Choice>
              <mc:Fallback>
                <p:oleObj name="Εξίσωση" r:id="rId5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19161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182 - Διπλωμένη γωνία"/>
          <p:cNvSpPr/>
          <p:nvPr/>
        </p:nvSpPr>
        <p:spPr bwMode="auto">
          <a:xfrm>
            <a:off x="1534160" y="5217603"/>
            <a:ext cx="2847340" cy="866177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4" name="2 - Θέση περιεχομένου"/>
          <p:cNvSpPr txBox="1">
            <a:spLocks/>
          </p:cNvSpPr>
          <p:nvPr/>
        </p:nvSpPr>
        <p:spPr bwMode="auto">
          <a:xfrm>
            <a:off x="1085187" y="5215678"/>
            <a:ext cx="3093114" cy="7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Fraction of existing edges – out of all possible edges – that leaving 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868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7474"/>
            <a:ext cx="8424935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and external connectivity (1)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211982"/>
            <a:ext cx="7661275" cy="5313362"/>
          </a:xfrm>
        </p:spPr>
        <p:txBody>
          <a:bodyPr/>
          <a:lstStyle/>
          <a:p>
            <a:r>
              <a:rPr lang="en-US" sz="2200" b="1" dirty="0" smtClean="0"/>
              <a:t>Conductance </a:t>
            </a:r>
            <a:r>
              <a:rPr lang="en-US" sz="2200" b="1" dirty="0" smtClean="0">
                <a:cs typeface="Calibri" pitchFamily="34" charset="0"/>
              </a:rPr>
              <a:t>[Chung ‘97]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200" b="1" dirty="0" smtClean="0"/>
              <a:t>Normalized cut </a:t>
            </a:r>
            <a:r>
              <a:rPr lang="en-US" sz="2200" b="1" dirty="0" smtClean="0">
                <a:cs typeface="Calibri" pitchFamily="34" charset="0"/>
              </a:rPr>
              <a:t>[Shi and </a:t>
            </a:r>
            <a:r>
              <a:rPr lang="en-US" sz="2200" b="1" dirty="0" err="1" smtClean="0">
                <a:cs typeface="Calibri" pitchFamily="34" charset="0"/>
              </a:rPr>
              <a:t>Malic</a:t>
            </a:r>
            <a:r>
              <a:rPr lang="en-US" sz="2200" b="1" dirty="0" smtClean="0">
                <a:cs typeface="Calibri" pitchFamily="34" charset="0"/>
              </a:rPr>
              <a:t> ’00]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73191"/>
              </p:ext>
            </p:extLst>
          </p:nvPr>
        </p:nvGraphicFramePr>
        <p:xfrm>
          <a:off x="1441450" y="1675242"/>
          <a:ext cx="18224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Εξίσωση" r:id="rId3" imgW="965160" imgH="431640" progId="Equation.3">
                  <p:embed/>
                </p:oleObj>
              </mc:Choice>
              <mc:Fallback>
                <p:oleObj name="Εξίσωση" r:id="rId3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1675242"/>
                        <a:ext cx="1822450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274893" y="2292306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582130" y="2611689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335900" y="2431380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450308" y="324546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148776" y="3521202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99205" y="293140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612406" y="298555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831551" y="2561345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847418" y="2781159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97274" y="2706136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413677" y="2788360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329376" y="3239710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663202" y="3467331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784336" y="3032137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99729" y="3115516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248626" y="3061372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952103" y="3012694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602248" y="2976212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861827" y="2527853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101757" y="2305989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448997" y="3093067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6076189" y="220181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752098" y="288472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95165" y="371810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8020735" y="374125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861827" y="3115516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270156" y="3314931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229759" y="3135612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203030" y="3472360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276619" y="2436143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441510" y="338436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626718" y="3172339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703865" y="3556765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673552" y="3398026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6001519" y="2833553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459491" y="2566872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585321" y="2435954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575826" y="3565519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320800" y="2651629"/>
            <a:ext cx="3271520" cy="900645"/>
          </a:xfrm>
          <a:prstGeom prst="foldedCorner">
            <a:avLst>
              <a:gd name="adj" fmla="val 423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865753" y="2710917"/>
            <a:ext cx="3547485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fraction of total edge volume that points outside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42376"/>
              </p:ext>
            </p:extLst>
          </p:nvPr>
        </p:nvGraphicFramePr>
        <p:xfrm>
          <a:off x="1433830" y="4231889"/>
          <a:ext cx="37131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Εξίσωση" r:id="rId5" imgW="1968480" imgH="431640" progId="Equation.3">
                  <p:embed/>
                </p:oleObj>
              </mc:Choice>
              <mc:Fallback>
                <p:oleObj name="Εξίσωση" r:id="rId5" imgW="196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830" y="4231889"/>
                        <a:ext cx="37131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182 - Διπλωμένη γωνία"/>
          <p:cNvSpPr/>
          <p:nvPr/>
        </p:nvSpPr>
        <p:spPr bwMode="auto">
          <a:xfrm>
            <a:off x="1534160" y="5298634"/>
            <a:ext cx="3068320" cy="1066799"/>
          </a:xfrm>
          <a:prstGeom prst="foldedCorner">
            <a:avLst>
              <a:gd name="adj" fmla="val 480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4" name="2 - Θέση περιεχομένου"/>
          <p:cNvSpPr txBox="1">
            <a:spLocks/>
          </p:cNvSpPr>
          <p:nvPr/>
        </p:nvSpPr>
        <p:spPr bwMode="auto">
          <a:xfrm>
            <a:off x="1085186" y="5262752"/>
            <a:ext cx="3194613" cy="10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fraction of total edge volume that points outside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normalized by the size of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7474"/>
            <a:ext cx="8527289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and external connectivity (2)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428006"/>
            <a:ext cx="7661275" cy="5313362"/>
          </a:xfrm>
        </p:spPr>
        <p:txBody>
          <a:bodyPr/>
          <a:lstStyle/>
          <a:p>
            <a:r>
              <a:rPr lang="en-US" sz="2200" b="1" dirty="0" smtClean="0"/>
              <a:t>Maximum out degree fraction (Max ODF) </a:t>
            </a:r>
            <a:r>
              <a:rPr lang="en-US" sz="2200" b="1" dirty="0" smtClean="0">
                <a:cs typeface="Calibri" pitchFamily="34" charset="0"/>
              </a:rPr>
              <a:t>[Flake et al ‘00]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200" b="1" dirty="0" smtClean="0"/>
              <a:t>Average out degree fraction (Avg ODF) </a:t>
            </a:r>
            <a:r>
              <a:rPr lang="en-US" sz="2200" b="1" dirty="0" smtClean="0">
                <a:cs typeface="Calibri" pitchFamily="34" charset="0"/>
              </a:rPr>
              <a:t>[Flake et al ‘00]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26857"/>
              </p:ext>
            </p:extLst>
          </p:nvPr>
        </p:nvGraphicFramePr>
        <p:xfrm>
          <a:off x="1316038" y="1950293"/>
          <a:ext cx="3741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Εξίσωση" r:id="rId3" imgW="1981080" imgH="457200" progId="Equation.3">
                  <p:embed/>
                </p:oleObj>
              </mc:Choice>
              <mc:Fallback>
                <p:oleObj name="Εξίσωση" r:id="rId3" imgW="198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950293"/>
                        <a:ext cx="3741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427293" y="2142570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734530" y="246195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488300" y="2281644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602708" y="309573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301176" y="337146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7151605" y="278167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764806" y="283581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983951" y="2411609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999818" y="2631423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349674" y="2556400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566077" y="2638624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481776" y="3089974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815602" y="3317595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936736" y="2882401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852129" y="2965780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401026" y="2911636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7104503" y="2862958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754648" y="2826476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8014227" y="2378117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254157" y="215625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601397" y="2943331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6228589" y="205208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904498" y="273498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6147565" y="3568364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8173135" y="3591514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8014227" y="2965780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422556" y="3165195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382159" y="2985876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355430" y="3322624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429019" y="2286407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593910" y="3234627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779118" y="3022603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856265" y="3407029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825952" y="3248290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6153919" y="2683817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611891" y="2417136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737721" y="2286218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728226" y="3415783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320800" y="2867653"/>
            <a:ext cx="3271520" cy="1065403"/>
          </a:xfrm>
          <a:prstGeom prst="foldedCorner">
            <a:avLst>
              <a:gd name="adj" fmla="val 423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904241" y="2926940"/>
            <a:ext cx="3343666" cy="76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maximum fraction of edges of a node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that point outside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183" name="182 - Διπλωμένη γωνία"/>
          <p:cNvSpPr/>
          <p:nvPr/>
        </p:nvSpPr>
        <p:spPr bwMode="auto">
          <a:xfrm>
            <a:off x="1534160" y="5607259"/>
            <a:ext cx="3068320" cy="965200"/>
          </a:xfrm>
          <a:prstGeom prst="foldedCorner">
            <a:avLst>
              <a:gd name="adj" fmla="val 406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4" name="2 - Θέση περιεχομένου"/>
          <p:cNvSpPr txBox="1">
            <a:spLocks/>
          </p:cNvSpPr>
          <p:nvPr/>
        </p:nvSpPr>
        <p:spPr bwMode="auto">
          <a:xfrm>
            <a:off x="1085186" y="5571376"/>
            <a:ext cx="3194613" cy="10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average fraction of edges of nodes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that point outside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2918"/>
              </p:ext>
            </p:extLst>
          </p:nvPr>
        </p:nvGraphicFramePr>
        <p:xfrm>
          <a:off x="1428750" y="4448093"/>
          <a:ext cx="39068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" name="Εξίσωση" r:id="rId5" imgW="2070000" imgH="457200" progId="Equation.3">
                  <p:embed/>
                </p:oleObj>
              </mc:Choice>
              <mc:Fallback>
                <p:oleObj name="Εξίσωση" r:id="rId5" imgW="20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448093"/>
                        <a:ext cx="3906838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0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1491"/>
            <a:ext cx="8424935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internal and external connectivity (3)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484784"/>
            <a:ext cx="7661275" cy="4820766"/>
          </a:xfrm>
        </p:spPr>
        <p:txBody>
          <a:bodyPr/>
          <a:lstStyle/>
          <a:p>
            <a:r>
              <a:rPr lang="en-US" sz="2200" b="1" dirty="0" smtClean="0"/>
              <a:t>Flake’s out degree fraction (Flake’s ODF) </a:t>
            </a:r>
            <a:r>
              <a:rPr lang="en-US" sz="2200" b="1" dirty="0" smtClean="0">
                <a:cs typeface="Calibri" pitchFamily="34" charset="0"/>
              </a:rPr>
              <a:t>[Flake et al ‘00]</a:t>
            </a:r>
            <a:endParaRPr lang="en-US" sz="22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51584"/>
              </p:ext>
            </p:extLst>
          </p:nvPr>
        </p:nvGraphicFramePr>
        <p:xfrm>
          <a:off x="1163638" y="2154371"/>
          <a:ext cx="5083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Εξίσωση" r:id="rId3" imgW="2692080" imgH="482400" progId="Equation.3">
                  <p:embed/>
                </p:oleObj>
              </mc:Choice>
              <mc:Fallback>
                <p:oleObj name="Εξίσωση" r:id="rId3" imgW="2692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154371"/>
                        <a:ext cx="50831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183453" y="4096390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490690" y="441577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244460" y="4235464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358868" y="504955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057336" y="532528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07765" y="4735491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520966" y="478963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740111" y="4365429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755978" y="4585243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05834" y="4510220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322237" y="4592444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237936" y="5043794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571762" y="5271415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692896" y="4836221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08289" y="4919600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157186" y="4865456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860663" y="4816778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510808" y="4780296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770387" y="4331937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010317" y="411007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357557" y="4897151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5984749" y="4005900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660658" y="468880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03725" y="5522184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7929295" y="5545334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770387" y="4919600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178716" y="5119015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138319" y="4939696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111590" y="5276444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185179" y="4240227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350070" y="5188447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535278" y="4976423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612425" y="5360849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582112" y="5202110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910079" y="4637637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368051" y="4370956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493881" y="4240038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484386" y="5369603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320800" y="3378753"/>
            <a:ext cx="3611240" cy="1166985"/>
          </a:xfrm>
          <a:prstGeom prst="foldedCorner">
            <a:avLst>
              <a:gd name="adj" fmla="val 423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0" name="2 - Θέση περιεχομένου"/>
          <p:cNvSpPr txBox="1">
            <a:spLocks/>
          </p:cNvSpPr>
          <p:nvPr/>
        </p:nvSpPr>
        <p:spPr bwMode="auto">
          <a:xfrm>
            <a:off x="904240" y="3377081"/>
            <a:ext cx="3667759" cy="9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fraction of nodes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that have fewer edges pointing inside than outside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86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7474"/>
            <a:ext cx="8568951" cy="935261"/>
          </a:xfrm>
        </p:spPr>
        <p:txBody>
          <a:bodyPr>
            <a:noAutofit/>
          </a:bodyPr>
          <a:lstStyle/>
          <a:p>
            <a:r>
              <a:rPr lang="en-US" dirty="0" smtClean="0"/>
              <a:t>Evaluation based on network model</a:t>
            </a:r>
            <a:endParaRPr lang="el-GR" dirty="0"/>
          </a:p>
        </p:txBody>
      </p:sp>
      <p:sp>
        <p:nvSpPr>
          <p:cNvPr id="53" name="49 - Θέση περιεχομένου"/>
          <p:cNvSpPr>
            <a:spLocks noGrp="1"/>
          </p:cNvSpPr>
          <p:nvPr>
            <p:ph idx="1"/>
          </p:nvPr>
        </p:nvSpPr>
        <p:spPr>
          <a:xfrm>
            <a:off x="814388" y="1268760"/>
            <a:ext cx="7661275" cy="5036790"/>
          </a:xfrm>
        </p:spPr>
        <p:txBody>
          <a:bodyPr/>
          <a:lstStyle/>
          <a:p>
            <a:r>
              <a:rPr lang="en-US" sz="2200" b="1" dirty="0" smtClean="0"/>
              <a:t>Modularity </a:t>
            </a:r>
            <a:r>
              <a:rPr lang="en-US" sz="2200" b="1" dirty="0" smtClean="0">
                <a:cs typeface="Calibri" pitchFamily="34" charset="0"/>
              </a:rPr>
              <a:t>[Newman and Girvan ‘04], [Newman ‘06]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55" name="54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37412"/>
              </p:ext>
            </p:extLst>
          </p:nvPr>
        </p:nvGraphicFramePr>
        <p:xfrm>
          <a:off x="1711325" y="1912172"/>
          <a:ext cx="2419350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Εξίσωση" r:id="rId3" imgW="1282680" imgH="393480" progId="Equation.3">
                  <p:embed/>
                </p:oleObj>
              </mc:Choice>
              <mc:Fallback>
                <p:oleObj name="Εξίσωση" r:id="rId3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912172"/>
                        <a:ext cx="2419350" cy="791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56 - Ελεύθερη σχεδίαση"/>
          <p:cNvSpPr/>
          <p:nvPr/>
        </p:nvSpPr>
        <p:spPr bwMode="auto">
          <a:xfrm>
            <a:off x="6183453" y="2793872"/>
            <a:ext cx="1817225" cy="1678329"/>
          </a:xfrm>
          <a:custGeom>
            <a:avLst/>
            <a:gdLst>
              <a:gd name="connsiteX0" fmla="*/ 389680 w 2152890"/>
              <a:gd name="connsiteY0" fmla="*/ 258502 h 2235844"/>
              <a:gd name="connsiteX1" fmla="*/ 19291 w 2152890"/>
              <a:gd name="connsiteY1" fmla="*/ 1311798 h 2235844"/>
              <a:gd name="connsiteX2" fmla="*/ 505427 w 2152890"/>
              <a:gd name="connsiteY2" fmla="*/ 2122026 h 2235844"/>
              <a:gd name="connsiteX3" fmla="*/ 1512425 w 2152890"/>
              <a:gd name="connsiteY3" fmla="*/ 1994704 h 2235844"/>
              <a:gd name="connsiteX4" fmla="*/ 2114308 w 2152890"/>
              <a:gd name="connsiteY4" fmla="*/ 1311798 h 2235844"/>
              <a:gd name="connsiteX5" fmla="*/ 1743918 w 2152890"/>
              <a:gd name="connsiteY5" fmla="*/ 443697 h 2235844"/>
              <a:gd name="connsiteX6" fmla="*/ 1512425 w 2152890"/>
              <a:gd name="connsiteY6" fmla="*/ 27008 h 2235844"/>
              <a:gd name="connsiteX7" fmla="*/ 389680 w 2152890"/>
              <a:gd name="connsiteY7" fmla="*/ 258502 h 223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890" h="2235844">
                <a:moveTo>
                  <a:pt x="389680" y="258502"/>
                </a:moveTo>
                <a:cubicBezTo>
                  <a:pt x="140824" y="472634"/>
                  <a:pt x="0" y="1001211"/>
                  <a:pt x="19291" y="1311798"/>
                </a:cubicBezTo>
                <a:cubicBezTo>
                  <a:pt x="38582" y="1622385"/>
                  <a:pt x="256571" y="2008208"/>
                  <a:pt x="505427" y="2122026"/>
                </a:cubicBezTo>
                <a:cubicBezTo>
                  <a:pt x="754283" y="2235844"/>
                  <a:pt x="1244278" y="2129742"/>
                  <a:pt x="1512425" y="1994704"/>
                </a:cubicBezTo>
                <a:cubicBezTo>
                  <a:pt x="1780572" y="1859666"/>
                  <a:pt x="2075726" y="1570299"/>
                  <a:pt x="2114308" y="1311798"/>
                </a:cubicBezTo>
                <a:cubicBezTo>
                  <a:pt x="2152890" y="1053297"/>
                  <a:pt x="1844232" y="657829"/>
                  <a:pt x="1743918" y="443697"/>
                </a:cubicBezTo>
                <a:cubicBezTo>
                  <a:pt x="1643604" y="229565"/>
                  <a:pt x="1740060" y="54016"/>
                  <a:pt x="1512425" y="27008"/>
                </a:cubicBezTo>
                <a:cubicBezTo>
                  <a:pt x="1284790" y="0"/>
                  <a:pt x="638536" y="44370"/>
                  <a:pt x="389680" y="258502"/>
                </a:cubicBezTo>
                <a:close/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6490690" y="3113255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7244460" y="2932946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358868" y="374703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5" name="64 - Έλλειψη"/>
          <p:cNvSpPr/>
          <p:nvPr/>
        </p:nvSpPr>
        <p:spPr bwMode="auto">
          <a:xfrm>
            <a:off x="7057336" y="4022768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7" name="66 - Έλλειψη"/>
          <p:cNvSpPr/>
          <p:nvPr/>
        </p:nvSpPr>
        <p:spPr bwMode="auto">
          <a:xfrm>
            <a:off x="6907765" y="3432973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7520966" y="3487117"/>
            <a:ext cx="249421" cy="25993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71" name="70 - Ευθεία γραμμή σύνδεσης"/>
          <p:cNvCxnSpPr>
            <a:stCxn id="59" idx="6"/>
            <a:endCxn id="61" idx="2"/>
          </p:cNvCxnSpPr>
          <p:nvPr/>
        </p:nvCxnSpPr>
        <p:spPr bwMode="auto">
          <a:xfrm flipV="1">
            <a:off x="6740111" y="3062911"/>
            <a:ext cx="504349" cy="180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59" idx="5"/>
            <a:endCxn id="67" idx="1"/>
          </p:cNvCxnSpPr>
          <p:nvPr/>
        </p:nvCxnSpPr>
        <p:spPr bwMode="auto">
          <a:xfrm rot="16200000" flipH="1">
            <a:off x="6755978" y="3282725"/>
            <a:ext cx="135920" cy="240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67" idx="7"/>
            <a:endCxn id="61" idx="4"/>
          </p:cNvCxnSpPr>
          <p:nvPr/>
        </p:nvCxnSpPr>
        <p:spPr bwMode="auto">
          <a:xfrm rot="5400000" flipH="1" flipV="1">
            <a:off x="7105834" y="3207702"/>
            <a:ext cx="278163" cy="2485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61" idx="5"/>
            <a:endCxn id="69" idx="1"/>
          </p:cNvCxnSpPr>
          <p:nvPr/>
        </p:nvCxnSpPr>
        <p:spPr bwMode="auto">
          <a:xfrm rot="16200000" flipH="1">
            <a:off x="7322237" y="3289926"/>
            <a:ext cx="370373" cy="100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>
            <a:stCxn id="69" idx="3"/>
            <a:endCxn id="65" idx="7"/>
          </p:cNvCxnSpPr>
          <p:nvPr/>
        </p:nvCxnSpPr>
        <p:spPr bwMode="auto">
          <a:xfrm rot="5400000">
            <a:off x="7237936" y="3741276"/>
            <a:ext cx="351853" cy="2872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81 - Ευθεία γραμμή σύνδεσης"/>
          <p:cNvCxnSpPr>
            <a:stCxn id="65" idx="2"/>
            <a:endCxn id="63" idx="5"/>
          </p:cNvCxnSpPr>
          <p:nvPr/>
        </p:nvCxnSpPr>
        <p:spPr bwMode="auto">
          <a:xfrm rot="10800000">
            <a:off x="6571762" y="3968897"/>
            <a:ext cx="485574" cy="1838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63" idx="7"/>
            <a:endCxn id="67" idx="3"/>
          </p:cNvCxnSpPr>
          <p:nvPr/>
        </p:nvCxnSpPr>
        <p:spPr bwMode="auto">
          <a:xfrm rot="5400000" flipH="1" flipV="1">
            <a:off x="6692896" y="3533703"/>
            <a:ext cx="130262" cy="372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63" idx="6"/>
            <a:endCxn id="69" idx="2"/>
          </p:cNvCxnSpPr>
          <p:nvPr/>
        </p:nvCxnSpPr>
        <p:spPr bwMode="auto">
          <a:xfrm flipV="1">
            <a:off x="6608289" y="3617082"/>
            <a:ext cx="912677" cy="2599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67" idx="6"/>
            <a:endCxn id="69" idx="2"/>
          </p:cNvCxnSpPr>
          <p:nvPr/>
        </p:nvCxnSpPr>
        <p:spPr bwMode="auto">
          <a:xfrm>
            <a:off x="7157186" y="3562938"/>
            <a:ext cx="363780" cy="54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61" idx="4"/>
            <a:endCxn id="65" idx="0"/>
          </p:cNvCxnSpPr>
          <p:nvPr/>
        </p:nvCxnSpPr>
        <p:spPr bwMode="auto">
          <a:xfrm rot="5400000">
            <a:off x="6860663" y="3514260"/>
            <a:ext cx="829892" cy="187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59" idx="4"/>
            <a:endCxn id="65" idx="1"/>
          </p:cNvCxnSpPr>
          <p:nvPr/>
        </p:nvCxnSpPr>
        <p:spPr bwMode="auto">
          <a:xfrm rot="16200000" flipH="1">
            <a:off x="6510808" y="3477778"/>
            <a:ext cx="687649" cy="478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69" idx="6"/>
            <a:endCxn id="90" idx="3"/>
          </p:cNvCxnSpPr>
          <p:nvPr/>
        </p:nvCxnSpPr>
        <p:spPr bwMode="auto">
          <a:xfrm flipV="1">
            <a:off x="7770387" y="3029419"/>
            <a:ext cx="276457" cy="587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89 - Έλλειψη"/>
          <p:cNvSpPr/>
          <p:nvPr/>
        </p:nvSpPr>
        <p:spPr bwMode="auto">
          <a:xfrm>
            <a:off x="8010317" y="2807555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1" name="90 - Έλλειψη"/>
          <p:cNvSpPr/>
          <p:nvPr/>
        </p:nvSpPr>
        <p:spPr bwMode="auto">
          <a:xfrm>
            <a:off x="8357557" y="3594633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2" name="91 - Έλλειψη"/>
          <p:cNvSpPr/>
          <p:nvPr/>
        </p:nvSpPr>
        <p:spPr bwMode="auto">
          <a:xfrm>
            <a:off x="5984749" y="2703382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3" name="92 - Έλλειψη"/>
          <p:cNvSpPr/>
          <p:nvPr/>
        </p:nvSpPr>
        <p:spPr bwMode="auto">
          <a:xfrm>
            <a:off x="5660658" y="3386288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4" name="93 - Έλλειψη"/>
          <p:cNvSpPr/>
          <p:nvPr/>
        </p:nvSpPr>
        <p:spPr bwMode="auto">
          <a:xfrm>
            <a:off x="5903725" y="421966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5" name="94 - Έλλειψη"/>
          <p:cNvSpPr/>
          <p:nvPr/>
        </p:nvSpPr>
        <p:spPr bwMode="auto">
          <a:xfrm>
            <a:off x="7929295" y="4242816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96" name="95 - Ευθεία γραμμή σύνδεσης"/>
          <p:cNvCxnSpPr>
            <a:stCxn id="69" idx="6"/>
            <a:endCxn id="91" idx="2"/>
          </p:cNvCxnSpPr>
          <p:nvPr/>
        </p:nvCxnSpPr>
        <p:spPr bwMode="auto">
          <a:xfrm>
            <a:off x="7770387" y="3617082"/>
            <a:ext cx="587170" cy="1075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96 - Ευθεία γραμμή σύνδεσης"/>
          <p:cNvCxnSpPr>
            <a:stCxn id="95" idx="6"/>
            <a:endCxn id="91" idx="3"/>
          </p:cNvCxnSpPr>
          <p:nvPr/>
        </p:nvCxnSpPr>
        <p:spPr bwMode="auto">
          <a:xfrm flipV="1">
            <a:off x="8178716" y="3816497"/>
            <a:ext cx="215368" cy="556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97 - Ευθεία γραμμή σύνδεσης"/>
          <p:cNvCxnSpPr>
            <a:stCxn id="95" idx="3"/>
            <a:endCxn id="67" idx="5"/>
          </p:cNvCxnSpPr>
          <p:nvPr/>
        </p:nvCxnSpPr>
        <p:spPr bwMode="auto">
          <a:xfrm rot="5400000" flipH="1">
            <a:off x="7138319" y="3637178"/>
            <a:ext cx="809843" cy="8451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63" idx="3"/>
            <a:endCxn id="94" idx="7"/>
          </p:cNvCxnSpPr>
          <p:nvPr/>
        </p:nvCxnSpPr>
        <p:spPr bwMode="auto">
          <a:xfrm rot="5400000">
            <a:off x="6111590" y="3973926"/>
            <a:ext cx="288835" cy="278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92" idx="5"/>
            <a:endCxn id="59" idx="2"/>
          </p:cNvCxnSpPr>
          <p:nvPr/>
        </p:nvCxnSpPr>
        <p:spPr bwMode="auto">
          <a:xfrm rot="16200000" flipH="1">
            <a:off x="6185179" y="2937709"/>
            <a:ext cx="317974" cy="293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100 - Έλλειψη"/>
          <p:cNvSpPr/>
          <p:nvPr/>
        </p:nvSpPr>
        <p:spPr bwMode="auto">
          <a:xfrm>
            <a:off x="5350070" y="3885929"/>
            <a:ext cx="249421" cy="25993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2" name="101 - Ευθεία γραμμή σύνδεσης"/>
          <p:cNvCxnSpPr>
            <a:stCxn id="101" idx="7"/>
            <a:endCxn id="93" idx="4"/>
          </p:cNvCxnSpPr>
          <p:nvPr/>
        </p:nvCxnSpPr>
        <p:spPr bwMode="auto">
          <a:xfrm rot="5400000" flipH="1" flipV="1">
            <a:off x="5535278" y="3673905"/>
            <a:ext cx="277777" cy="222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1" idx="5"/>
            <a:endCxn id="94" idx="2"/>
          </p:cNvCxnSpPr>
          <p:nvPr/>
        </p:nvCxnSpPr>
        <p:spPr bwMode="auto">
          <a:xfrm rot="16200000" flipH="1">
            <a:off x="5612425" y="4058331"/>
            <a:ext cx="241838" cy="340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4" idx="1"/>
            <a:endCxn id="93" idx="5"/>
          </p:cNvCxnSpPr>
          <p:nvPr/>
        </p:nvCxnSpPr>
        <p:spPr bwMode="auto">
          <a:xfrm rot="16200000" flipV="1">
            <a:off x="5582112" y="3899592"/>
            <a:ext cx="649580" cy="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3" idx="6"/>
            <a:endCxn id="59" idx="3"/>
          </p:cNvCxnSpPr>
          <p:nvPr/>
        </p:nvCxnSpPr>
        <p:spPr bwMode="auto">
          <a:xfrm flipV="1">
            <a:off x="5910079" y="3335119"/>
            <a:ext cx="617138" cy="1811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5"/>
            <a:endCxn id="67" idx="2"/>
          </p:cNvCxnSpPr>
          <p:nvPr/>
        </p:nvCxnSpPr>
        <p:spPr bwMode="auto">
          <a:xfrm rot="5400000" flipH="1" flipV="1">
            <a:off x="6368051" y="3068438"/>
            <a:ext cx="45214" cy="10342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61" idx="6"/>
            <a:endCxn id="90" idx="2"/>
          </p:cNvCxnSpPr>
          <p:nvPr/>
        </p:nvCxnSpPr>
        <p:spPr bwMode="auto">
          <a:xfrm flipV="1">
            <a:off x="7493881" y="2937520"/>
            <a:ext cx="516436" cy="1253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107 - TextBox"/>
          <p:cNvSpPr txBox="1"/>
          <p:nvPr/>
        </p:nvSpPr>
        <p:spPr>
          <a:xfrm>
            <a:off x="6484386" y="406708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l-GR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108 - Διπλωμένη γωνία"/>
          <p:cNvSpPr/>
          <p:nvPr/>
        </p:nvSpPr>
        <p:spPr bwMode="auto">
          <a:xfrm>
            <a:off x="1016000" y="2885440"/>
            <a:ext cx="4132064" cy="2775808"/>
          </a:xfrm>
          <a:prstGeom prst="foldedCorner">
            <a:avLst>
              <a:gd name="adj" fmla="val 221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6" name="49 - Θέση περιεχομένου"/>
          <p:cNvSpPr txBox="1">
            <a:spLocks/>
          </p:cNvSpPr>
          <p:nvPr/>
        </p:nvSpPr>
        <p:spPr bwMode="auto">
          <a:xfrm>
            <a:off x="1271589" y="3037840"/>
            <a:ext cx="3148012" cy="20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2075" indent="-34925" eaLnBrk="0" hangingPunct="0">
              <a:spcBef>
                <a:spcPct val="35000"/>
              </a:spcBef>
              <a:buClr>
                <a:srgbClr val="005800"/>
              </a:buClr>
              <a:buSzPct val="9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Measures the difference between the number of edges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the expected number of edges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E(m</a:t>
            </a:r>
            <a:r>
              <a:rPr lang="en-US" sz="1050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case of a configuration model</a:t>
            </a:r>
          </a:p>
          <a:p>
            <a:pPr marL="447675" lvl="1" indent="-18415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Typically, a random graph model with the same degree sequence</a:t>
            </a:r>
          </a:p>
          <a:p>
            <a:pPr marL="4000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80000"/>
              <a:buFont typeface="Monotype Sorts" charset="2"/>
              <a:buChar char="l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80000"/>
              <a:buFont typeface="Monotype Sorts" charset="2"/>
              <a:buChar char="l"/>
              <a:tabLst/>
              <a:defRPr/>
            </a:pPr>
            <a:endParaRPr kumimoji="1" lang="el-GR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7474"/>
            <a:ext cx="8568952" cy="1295302"/>
          </a:xfrm>
        </p:spPr>
        <p:txBody>
          <a:bodyPr>
            <a:noAutofit/>
          </a:bodyPr>
          <a:lstStyle/>
          <a:p>
            <a:r>
              <a:rPr lang="en-US" dirty="0" smtClean="0"/>
              <a:t>How different are the evaluation measures? (1)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>
          <a:xfrm>
            <a:off x="794068" y="1433634"/>
            <a:ext cx="7770812" cy="5019702"/>
          </a:xfrm>
        </p:spPr>
        <p:txBody>
          <a:bodyPr>
            <a:normAutofit lnSpcReduction="10000"/>
          </a:bodyPr>
          <a:lstStyle/>
          <a:p>
            <a:pPr marL="400050"/>
            <a:r>
              <a:rPr lang="en-US" sz="2200" dirty="0" smtClean="0"/>
              <a:t>Several community evaluation measures (objective criteria) have been proposed</a:t>
            </a:r>
          </a:p>
          <a:p>
            <a:pPr marL="400050"/>
            <a:r>
              <a:rPr lang="en-US" sz="2200" dirty="0" smtClean="0"/>
              <a:t>Is there any </a:t>
            </a:r>
            <a:r>
              <a:rPr lang="en-US" sz="2200" b="1" dirty="0" smtClean="0"/>
              <a:t>relationship</a:t>
            </a:r>
            <a:r>
              <a:rPr lang="en-US" sz="2200" dirty="0" smtClean="0"/>
              <a:t> between them?</a:t>
            </a:r>
          </a:p>
          <a:p>
            <a:pPr marL="400050"/>
            <a:r>
              <a:rPr lang="en-US" sz="2200" dirty="0" smtClean="0"/>
              <a:t>Consider real graphs with </a:t>
            </a:r>
            <a:r>
              <a:rPr lang="en-US" sz="2200" b="1" dirty="0" smtClean="0"/>
              <a:t>known node assignment to communities (ground-truth information)</a:t>
            </a:r>
            <a:r>
              <a:rPr lang="en-US" sz="2200" dirty="0" smtClean="0"/>
              <a:t> and test the behavior of the objective measures </a:t>
            </a:r>
            <a:r>
              <a:rPr lang="en-US" sz="2200" b="1" dirty="0" smtClean="0">
                <a:cs typeface="Calibri" pitchFamily="34" charset="0"/>
              </a:rPr>
              <a:t>[Yang and Leskovec ‘12]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</a:rPr>
              <a:t>For each of the ground-truth communities </a:t>
            </a:r>
            <a:r>
              <a:rPr lang="en-US" sz="2000" b="1" dirty="0" smtClean="0">
                <a:cs typeface="+mn-cs"/>
              </a:rPr>
              <a:t>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</a:rPr>
              <a:t>Compute the score of </a:t>
            </a:r>
            <a:r>
              <a:rPr lang="en-US" sz="2000" b="1" dirty="0" smtClean="0">
                <a:cs typeface="+mn-cs"/>
              </a:rPr>
              <a:t>S</a:t>
            </a:r>
            <a:r>
              <a:rPr lang="en-US" sz="2000" dirty="0" smtClean="0">
                <a:cs typeface="+mn-cs"/>
              </a:rPr>
              <a:t> using each of the  previously described evaluation measures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</a:rPr>
              <a:t>Form the </a:t>
            </a:r>
            <a:r>
              <a:rPr lang="en-US" sz="2000" b="1" dirty="0" smtClean="0">
                <a:cs typeface="+mn-cs"/>
              </a:rPr>
              <a:t>correlation matrix</a:t>
            </a:r>
            <a:r>
              <a:rPr lang="en-US" sz="2000" dirty="0" smtClean="0">
                <a:cs typeface="+mn-cs"/>
              </a:rPr>
              <a:t> of the objective measures based on the scores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</a:rPr>
              <a:t>Apply a threshold in the correlation matrix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</a:rPr>
              <a:t>Extract the correlations between community objective measures</a:t>
            </a:r>
          </a:p>
          <a:p>
            <a:pPr marL="400050"/>
            <a:endParaRPr lang="en-US" sz="2200" dirty="0" smtClean="0"/>
          </a:p>
          <a:p>
            <a:pPr marL="400050"/>
            <a:endParaRPr lang="en-US" sz="2200" b="1" dirty="0" smtClean="0">
              <a:cs typeface="Calibri" pitchFamily="34" charset="0"/>
            </a:endParaRPr>
          </a:p>
          <a:p>
            <a:pPr marL="400050"/>
            <a:endParaRPr lang="en-US" sz="2200" b="1" dirty="0" smtClean="0">
              <a:cs typeface="Calibri" pitchFamily="34" charset="0"/>
            </a:endParaRP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0507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7474"/>
            <a:ext cx="8529551" cy="1151285"/>
          </a:xfrm>
        </p:spPr>
        <p:txBody>
          <a:bodyPr>
            <a:noAutofit/>
          </a:bodyPr>
          <a:lstStyle/>
          <a:p>
            <a:r>
              <a:rPr lang="en-US" dirty="0" smtClean="0"/>
              <a:t>How different are the evaluation measures? (2)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>
          <a:xfrm>
            <a:off x="794068" y="1347885"/>
            <a:ext cx="7770812" cy="82362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00050"/>
            <a:r>
              <a:rPr lang="en-US" sz="2200" b="1" dirty="0" smtClean="0"/>
              <a:t>Observation:  </a:t>
            </a:r>
            <a:r>
              <a:rPr lang="en-US" sz="2200" dirty="0" smtClean="0"/>
              <a:t>Community evaluation measures form </a:t>
            </a:r>
            <a:r>
              <a:rPr lang="en-US" sz="2200" b="1" dirty="0" smtClean="0"/>
              <a:t>four groups</a:t>
            </a:r>
            <a:r>
              <a:rPr lang="en-US" sz="2200" dirty="0" smtClean="0"/>
              <a:t> based on their correlation </a:t>
            </a:r>
            <a:r>
              <a:rPr lang="en-US" sz="2200" b="1" dirty="0" smtClean="0">
                <a:cs typeface="Calibri" pitchFamily="34" charset="0"/>
              </a:rPr>
              <a:t>[Yang and Leskovec ‘12]</a:t>
            </a:r>
            <a:endParaRPr lang="en-US" sz="2200" dirty="0" smtClean="0"/>
          </a:p>
          <a:p>
            <a:pPr marL="400050"/>
            <a:endParaRPr lang="en-US" sz="2200" b="1" dirty="0" smtClean="0">
              <a:cs typeface="Calibri" pitchFamily="34" charset="0"/>
            </a:endParaRPr>
          </a:p>
          <a:p>
            <a:pPr marL="400050">
              <a:buNone/>
            </a:pPr>
            <a:endParaRPr lang="en-US" sz="2200" b="1" dirty="0" smtClean="0">
              <a:cs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04495" y="4972327"/>
            <a:ext cx="1330960" cy="30777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Conductance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40815" y="5835927"/>
            <a:ext cx="1412240" cy="30777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Normalized Cut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544575" y="4078247"/>
            <a:ext cx="1107440" cy="30777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Max ODF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117703" y="4098824"/>
            <a:ext cx="1026160" cy="30777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Avg ODF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403855" y="5094247"/>
            <a:ext cx="1330960" cy="30777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Flake’s ODF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8" idx="3"/>
            <a:endCxn id="9" idx="1"/>
          </p:cNvCxnSpPr>
          <p:nvPr/>
        </p:nvCxnSpPr>
        <p:spPr bwMode="auto">
          <a:xfrm>
            <a:off x="2652015" y="4232136"/>
            <a:ext cx="465688" cy="20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8" idx="2"/>
            <a:endCxn id="6" idx="0"/>
          </p:cNvCxnSpPr>
          <p:nvPr/>
        </p:nvCxnSpPr>
        <p:spPr bwMode="auto">
          <a:xfrm rot="5400000">
            <a:off x="1540984" y="4415015"/>
            <a:ext cx="586303" cy="528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6" idx="2"/>
            <a:endCxn id="7" idx="0"/>
          </p:cNvCxnSpPr>
          <p:nvPr/>
        </p:nvCxnSpPr>
        <p:spPr bwMode="auto">
          <a:xfrm rot="16200000" flipH="1">
            <a:off x="1830544" y="5019535"/>
            <a:ext cx="555823" cy="1076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endCxn id="10" idx="2"/>
          </p:cNvCxnSpPr>
          <p:nvPr/>
        </p:nvCxnSpPr>
        <p:spPr bwMode="auto">
          <a:xfrm flipV="1">
            <a:off x="3251455" y="5402024"/>
            <a:ext cx="817880" cy="433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- Ευθεία γραμμή σύνδεσης"/>
          <p:cNvCxnSpPr>
            <a:stCxn id="6" idx="3"/>
            <a:endCxn id="10" idx="1"/>
          </p:cNvCxnSpPr>
          <p:nvPr/>
        </p:nvCxnSpPr>
        <p:spPr bwMode="auto">
          <a:xfrm>
            <a:off x="2235455" y="5126216"/>
            <a:ext cx="1168400" cy="121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24 - Ευθεία γραμμή σύνδεσης"/>
          <p:cNvCxnSpPr/>
          <p:nvPr/>
        </p:nvCxnSpPr>
        <p:spPr bwMode="auto">
          <a:xfrm rot="5400000">
            <a:off x="2431070" y="4749709"/>
            <a:ext cx="1418924" cy="733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28 - Ευθεία γραμμή σύνδεσης"/>
          <p:cNvCxnSpPr>
            <a:stCxn id="10" idx="0"/>
          </p:cNvCxnSpPr>
          <p:nvPr/>
        </p:nvCxnSpPr>
        <p:spPr bwMode="auto">
          <a:xfrm rot="16200000" flipV="1">
            <a:off x="3577636" y="4602548"/>
            <a:ext cx="698982" cy="28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30 - Ευθεία γραμμή σύνδεσης"/>
          <p:cNvCxnSpPr/>
          <p:nvPr/>
        </p:nvCxnSpPr>
        <p:spPr bwMode="auto">
          <a:xfrm rot="10800000">
            <a:off x="2580895" y="4383047"/>
            <a:ext cx="1239520" cy="71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7" idx="0"/>
          </p:cNvCxnSpPr>
          <p:nvPr/>
        </p:nvCxnSpPr>
        <p:spPr bwMode="auto">
          <a:xfrm rot="16200000" flipV="1">
            <a:off x="1770635" y="4959627"/>
            <a:ext cx="1452880" cy="299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- Ευθεία γραμμή σύνδεσης"/>
          <p:cNvCxnSpPr/>
          <p:nvPr/>
        </p:nvCxnSpPr>
        <p:spPr bwMode="auto">
          <a:xfrm flipV="1">
            <a:off x="2001775" y="4406839"/>
            <a:ext cx="1297008" cy="5654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42 - TextBox"/>
          <p:cNvSpPr txBox="1"/>
          <p:nvPr/>
        </p:nvSpPr>
        <p:spPr>
          <a:xfrm>
            <a:off x="5478427" y="5796055"/>
            <a:ext cx="1153867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Expansion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6959986" y="5159448"/>
            <a:ext cx="1119143" cy="30777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Cut Ratio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6" name="45 - Ευθεία γραμμή σύνδεσης"/>
          <p:cNvCxnSpPr>
            <a:stCxn id="43" idx="3"/>
            <a:endCxn id="44" idx="2"/>
          </p:cNvCxnSpPr>
          <p:nvPr/>
        </p:nvCxnSpPr>
        <p:spPr bwMode="auto">
          <a:xfrm flipV="1">
            <a:off x="6632294" y="5467225"/>
            <a:ext cx="887264" cy="482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46 - TextBox"/>
          <p:cNvSpPr txBox="1"/>
          <p:nvPr/>
        </p:nvSpPr>
        <p:spPr>
          <a:xfrm>
            <a:off x="6655443" y="2439397"/>
            <a:ext cx="1461883" cy="307777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Internal Density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5733070" y="3122303"/>
            <a:ext cx="933948" cy="307777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FOMD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6902113" y="3920957"/>
            <a:ext cx="1330960" cy="307777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Edges Inside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4957565" y="3897807"/>
            <a:ext cx="1396936" cy="307777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Average Degree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4919241" y="2450971"/>
            <a:ext cx="775504" cy="307777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TPR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4" name="53 - Ευθεία γραμμή σύνδεσης"/>
          <p:cNvCxnSpPr>
            <a:stCxn id="48" idx="2"/>
            <a:endCxn id="51" idx="0"/>
          </p:cNvCxnSpPr>
          <p:nvPr/>
        </p:nvCxnSpPr>
        <p:spPr bwMode="auto">
          <a:xfrm rot="5400000">
            <a:off x="5694176" y="3391938"/>
            <a:ext cx="467727" cy="544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51" idx="3"/>
            <a:endCxn id="49" idx="1"/>
          </p:cNvCxnSpPr>
          <p:nvPr/>
        </p:nvCxnSpPr>
        <p:spPr bwMode="auto">
          <a:xfrm>
            <a:off x="6354501" y="4051696"/>
            <a:ext cx="547612" cy="23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endCxn id="49" idx="0"/>
          </p:cNvCxnSpPr>
          <p:nvPr/>
        </p:nvCxnSpPr>
        <p:spPr bwMode="auto">
          <a:xfrm>
            <a:off x="6354501" y="3434562"/>
            <a:ext cx="1213092" cy="4863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59 - Ευθεία γραμμή σύνδεσης"/>
          <p:cNvCxnSpPr>
            <a:endCxn id="52" idx="2"/>
          </p:cNvCxnSpPr>
          <p:nvPr/>
        </p:nvCxnSpPr>
        <p:spPr bwMode="auto">
          <a:xfrm rot="16200000" flipV="1">
            <a:off x="4740486" y="3325255"/>
            <a:ext cx="1138802" cy="5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>
            <a:stCxn id="48" idx="0"/>
          </p:cNvCxnSpPr>
          <p:nvPr/>
        </p:nvCxnSpPr>
        <p:spPr bwMode="auto">
          <a:xfrm rot="16200000" flipV="1">
            <a:off x="5715772" y="2638031"/>
            <a:ext cx="359072" cy="609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endCxn id="47" idx="2"/>
          </p:cNvCxnSpPr>
          <p:nvPr/>
        </p:nvCxnSpPr>
        <p:spPr bwMode="auto">
          <a:xfrm flipV="1">
            <a:off x="6412375" y="2747174"/>
            <a:ext cx="974010" cy="36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64 - TextBox"/>
          <p:cNvSpPr txBox="1"/>
          <p:nvPr/>
        </p:nvSpPr>
        <p:spPr>
          <a:xfrm>
            <a:off x="1598979" y="2680536"/>
            <a:ext cx="1248393" cy="307777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Modularity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77672" y="3559166"/>
            <a:ext cx="4441569" cy="2837392"/>
          </a:xfrm>
          <a:prstGeom prst="ellipse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9084" y="4633783"/>
            <a:ext cx="3598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internal </a:t>
            </a:r>
            <a:r>
              <a:rPr lang="en-US" dirty="0"/>
              <a:t>connectivity</a:t>
            </a:r>
          </a:p>
          <a:p>
            <a:pPr marL="400050"/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202337" y="6398733"/>
            <a:ext cx="337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internal and external </a:t>
            </a:r>
            <a:r>
              <a:rPr lang="en-US" dirty="0"/>
              <a:t>connectivity</a:t>
            </a:r>
            <a:endParaRPr lang="fr-FR" dirty="0"/>
          </a:p>
        </p:txBody>
      </p:sp>
      <p:sp>
        <p:nvSpPr>
          <p:cNvPr id="37" name="Oval 36"/>
          <p:cNvSpPr/>
          <p:nvPr/>
        </p:nvSpPr>
        <p:spPr bwMode="auto">
          <a:xfrm>
            <a:off x="4251367" y="2066343"/>
            <a:ext cx="4601712" cy="262854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effectLst/>
              <a:latin typeface="Helvetic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0912" y="6095037"/>
            <a:ext cx="37406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external </a:t>
            </a:r>
            <a:r>
              <a:rPr lang="en-US" dirty="0" smtClean="0"/>
              <a:t>connectivity</a:t>
            </a: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65644" y="3029970"/>
            <a:ext cx="288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network model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215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1491"/>
            <a:ext cx="8496943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How different are the evaluation measures? (3)</a:t>
            </a:r>
            <a:endParaRPr lang="el-GR" dirty="0"/>
          </a:p>
        </p:txBody>
      </p:sp>
      <p:sp>
        <p:nvSpPr>
          <p:cNvPr id="50" name="49 - Θέση περιεχομένου"/>
          <p:cNvSpPr>
            <a:spLocks noGrp="1"/>
          </p:cNvSpPr>
          <p:nvPr>
            <p:ph idx="1"/>
          </p:nvPr>
        </p:nvSpPr>
        <p:spPr>
          <a:xfrm>
            <a:off x="794068" y="1433634"/>
            <a:ext cx="7770812" cy="5019702"/>
          </a:xfrm>
        </p:spPr>
        <p:txBody>
          <a:bodyPr/>
          <a:lstStyle/>
          <a:p>
            <a:pPr marL="400050"/>
            <a:r>
              <a:rPr lang="en-US" sz="2200" dirty="0" smtClean="0"/>
              <a:t>The different structural definitions of communities are </a:t>
            </a:r>
            <a:r>
              <a:rPr lang="en-US" sz="2200" b="1" dirty="0" smtClean="0"/>
              <a:t>heavily correlated</a:t>
            </a:r>
            <a:r>
              <a:rPr lang="en-US" sz="2200" dirty="0" smtClean="0"/>
              <a:t> </a:t>
            </a:r>
            <a:r>
              <a:rPr lang="en-US" sz="2200" b="1" dirty="0" smtClean="0">
                <a:cs typeface="Calibri" pitchFamily="34" charset="0"/>
              </a:rPr>
              <a:t>[Yang and Leskovec ‘12]</a:t>
            </a:r>
            <a:endParaRPr lang="en-US" sz="2200" dirty="0" smtClean="0"/>
          </a:p>
          <a:p>
            <a:pPr marL="400050"/>
            <a:r>
              <a:rPr lang="en-US" sz="2200" dirty="0" smtClean="0"/>
              <a:t>Community evaluation measures form </a:t>
            </a:r>
            <a:r>
              <a:rPr lang="en-US" sz="2200" b="1" dirty="0" smtClean="0"/>
              <a:t>four groups</a:t>
            </a:r>
            <a:r>
              <a:rPr lang="en-US" sz="2200" dirty="0" smtClean="0"/>
              <a:t> based on their correlation</a:t>
            </a:r>
          </a:p>
          <a:p>
            <a:pPr marL="400050"/>
            <a:r>
              <a:rPr lang="en-US" sz="2200" dirty="0" smtClean="0"/>
              <a:t>These groups correspond to the four main notions of structural communities</a:t>
            </a:r>
          </a:p>
          <a:p>
            <a:pPr lvl="1"/>
            <a:r>
              <a:rPr lang="en-US" sz="2000" dirty="0" smtClean="0"/>
              <a:t>Communities based on </a:t>
            </a:r>
            <a:r>
              <a:rPr lang="en-US" sz="2000" b="1" dirty="0" smtClean="0"/>
              <a:t>internal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Communities based on </a:t>
            </a:r>
            <a:r>
              <a:rPr lang="en-US" sz="2000" b="1" dirty="0" smtClean="0"/>
              <a:t>external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Communities based on </a:t>
            </a:r>
            <a:r>
              <a:rPr lang="en-US" sz="2000" b="1" dirty="0" smtClean="0"/>
              <a:t>internal and external </a:t>
            </a:r>
            <a:r>
              <a:rPr lang="en-US" sz="2000" dirty="0" smtClean="0"/>
              <a:t>connectivity</a:t>
            </a:r>
          </a:p>
          <a:p>
            <a:pPr lvl="1"/>
            <a:r>
              <a:rPr lang="en-US" sz="2000" dirty="0" smtClean="0"/>
              <a:t>Communities based on a </a:t>
            </a:r>
            <a:r>
              <a:rPr lang="en-US" sz="2000" b="1" dirty="0" smtClean="0"/>
              <a:t>network model </a:t>
            </a:r>
            <a:r>
              <a:rPr lang="en-US" sz="2000" dirty="0" smtClean="0"/>
              <a:t>(modularity)</a:t>
            </a:r>
          </a:p>
          <a:p>
            <a:pPr marL="400050"/>
            <a:endParaRPr lang="en-US" sz="2200" dirty="0" smtClean="0"/>
          </a:p>
          <a:p>
            <a:pPr marL="800100" lvl="1"/>
            <a:endParaRPr lang="en-US" sz="1800" dirty="0" smtClean="0"/>
          </a:p>
          <a:p>
            <a:pPr marL="400050"/>
            <a:endParaRPr lang="en-US" sz="2200" b="1" dirty="0" smtClean="0">
              <a:cs typeface="Calibri" pitchFamily="34" charset="0"/>
            </a:endParaRPr>
          </a:p>
          <a:p>
            <a:pPr marL="400050"/>
            <a:endParaRPr lang="en-US" sz="2200" b="1" dirty="0" smtClean="0">
              <a:cs typeface="Calibri" pitchFamily="34" charset="0"/>
            </a:endParaRP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490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17474"/>
            <a:ext cx="8712968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References (community evaluation measures)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278528"/>
            <a:ext cx="7765732" cy="539083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M.E.J. Newman. The structure and function of complex networks. SIAM REVIEW 45, 2003.</a:t>
            </a:r>
          </a:p>
          <a:p>
            <a:r>
              <a:rPr lang="en-US" sz="1600" dirty="0" smtClean="0"/>
              <a:t>M.E.J. Newman and M. Girvan. Finding and evaluating community structure in networks. Physical Review E 69(02), 2004.</a:t>
            </a:r>
          </a:p>
          <a:p>
            <a:r>
              <a:rPr lang="en-US" sz="1600" dirty="0" smtClean="0"/>
              <a:t>S.E. Schaeffer. Graph clustering. Computer Science Review 1(1), 2007.</a:t>
            </a:r>
          </a:p>
          <a:p>
            <a:r>
              <a:rPr lang="en-US" sz="1600" dirty="0" smtClean="0"/>
              <a:t>S. Fortunato. Community detection in graphs. Physics Reports 486 (3-5), 2010.</a:t>
            </a:r>
          </a:p>
          <a:p>
            <a:r>
              <a:rPr lang="en-US" sz="1600" dirty="0" smtClean="0"/>
              <a:t>L. Danon, J. Duch, A. Arenas, and A. Diaz-</a:t>
            </a:r>
            <a:r>
              <a:rPr lang="en-US" sz="1600" dirty="0" err="1" smtClean="0"/>
              <a:t>guilera</a:t>
            </a:r>
            <a:r>
              <a:rPr lang="en-US" sz="1600" dirty="0" smtClean="0"/>
              <a:t>. Comparing community structure identification. Journal of Statistical Mechanics: Theory and Experiment 9008 , 2005.</a:t>
            </a:r>
          </a:p>
          <a:p>
            <a:r>
              <a:rPr lang="en-US" sz="1600" dirty="0" smtClean="0"/>
              <a:t>M. Coscia, F. </a:t>
            </a:r>
            <a:r>
              <a:rPr lang="en-US" sz="1600" dirty="0" err="1" smtClean="0"/>
              <a:t>Giannotti</a:t>
            </a:r>
            <a:r>
              <a:rPr lang="en-US" sz="1600" dirty="0" smtClean="0"/>
              <a:t>, and D. </a:t>
            </a:r>
            <a:r>
              <a:rPr lang="en-US" sz="1600" dirty="0" err="1" smtClean="0"/>
              <a:t>Pedreschi</a:t>
            </a:r>
            <a:r>
              <a:rPr lang="en-US" sz="1600" dirty="0" smtClean="0"/>
              <a:t>. A classification for community discovery methods in complex networks. Statistical Analysis and Data Mining 4 (5), 2011.</a:t>
            </a:r>
          </a:p>
          <a:p>
            <a:r>
              <a:rPr lang="en-US" sz="1600" dirty="0" smtClean="0"/>
              <a:t>J. Leskovec, K.J. Lang, and M.W. Mahoney. Empirical comparison of algorithms for network community detection. In: WWW, 2010.</a:t>
            </a:r>
          </a:p>
          <a:p>
            <a:r>
              <a:rPr lang="it-IT" sz="1600" dirty="0" smtClean="0"/>
              <a:t>F. Radicchi, C. Castellano, F. Cecconi, V. Loreto, and </a:t>
            </a:r>
            <a:r>
              <a:rPr lang="en-US" sz="1600" dirty="0" smtClean="0"/>
              <a:t>D. </a:t>
            </a:r>
            <a:r>
              <a:rPr lang="en-US" sz="1600" dirty="0" err="1" smtClean="0"/>
              <a:t>Parisi</a:t>
            </a:r>
            <a:r>
              <a:rPr lang="en-US" sz="1600" dirty="0" smtClean="0"/>
              <a:t>. Defining and identifying communities in networks. PNAS, 101(9), 2004.</a:t>
            </a:r>
          </a:p>
          <a:p>
            <a:r>
              <a:rPr lang="en-US" sz="1600" dirty="0" smtClean="0"/>
              <a:t>J. Yang and J. Leskovec. Defining and Evaluating Network Communities based on Ground-Truth. In: ICDM, 2012.</a:t>
            </a:r>
          </a:p>
          <a:p>
            <a:r>
              <a:rPr lang="en-US" sz="1600" dirty="0" smtClean="0"/>
              <a:t>Fan Chung.  Spectral Graph Theory. CBMS Lecture Notes 92, AMS Publications, 1997.</a:t>
            </a:r>
          </a:p>
        </p:txBody>
      </p:sp>
    </p:spTree>
    <p:extLst>
      <p:ext uri="{BB962C8B-B14F-4D97-AF65-F5344CB8AC3E}">
        <p14:creationId xmlns:p14="http://schemas.microsoft.com/office/powerpoint/2010/main" val="13742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494552"/>
            <a:ext cx="7821612" cy="5390832"/>
          </a:xfrm>
        </p:spPr>
        <p:txBody>
          <a:bodyPr/>
          <a:lstStyle/>
          <a:p>
            <a:r>
              <a:rPr lang="en-US" sz="1600" dirty="0" smtClean="0"/>
              <a:t>J. Shi and J. </a:t>
            </a:r>
            <a:r>
              <a:rPr lang="en-US" sz="1600" dirty="0" err="1" smtClean="0"/>
              <a:t>Malik</a:t>
            </a:r>
            <a:r>
              <a:rPr lang="en-US" sz="1600" dirty="0" smtClean="0"/>
              <a:t>. Normalized Cuts and Image Segmentation. IEEE Transactions on Pattern Analysis and Machine Intelligence 22(8), 2000.</a:t>
            </a:r>
          </a:p>
          <a:p>
            <a:r>
              <a:rPr lang="en-US" sz="1600" dirty="0" smtClean="0"/>
              <a:t>M.E.J. Newman. Modularity and community structure in networks. PNAS, 103(23), 2006.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79512" y="261491"/>
            <a:ext cx="8712968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References (community evaluation measures)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0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Graph clustering </a:t>
            </a:r>
            <a:r>
              <a:rPr lang="en-US" dirty="0" smtClean="0"/>
              <a:t>algorithms</a:t>
            </a:r>
            <a:r>
              <a:rPr lang="en-US" dirty="0"/>
              <a:t>	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Networks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584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Clustering Algorithms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Spectral Clustering</a:t>
            </a:r>
          </a:p>
          <a:p>
            <a:r>
              <a:rPr lang="en-US" dirty="0" smtClean="0"/>
              <a:t>Modularity Based Methods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Notations</a:t>
            </a:r>
          </a:p>
        </p:txBody>
      </p:sp>
      <p:sp>
        <p:nvSpPr>
          <p:cNvPr id="5" name="Content Placeholder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2"/>
            <a:stretch>
              <a:fillRect l="-1481" t="-3504" b="-40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80000"/>
              <a:buFont typeface="Monotype Sorts" charset="2"/>
              <a:buChar char="l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75000"/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66CC"/>
              </a:buClr>
              <a:buFont typeface="Times New Roman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2D050"/>
              </a:buClr>
              <a:buSzPct val="75000"/>
              <a:buChar char="»"/>
              <a:defRPr kumimoji="1" sz="1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l-GR" smtClean="0">
                <a:noFill/>
                <a:ea typeface="+mn-ea"/>
              </a:rPr>
              <a:t> </a:t>
            </a:r>
            <a:endParaRPr lang="el-GR">
              <a:noFill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93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Graph-Cut</a:t>
            </a:r>
            <a:endParaRPr lang="el-GR" dirty="0"/>
          </a:p>
        </p:txBody>
      </p:sp>
      <p:sp>
        <p:nvSpPr>
          <p:cNvPr id="81" name="TextBox 80"/>
          <p:cNvSpPr txBox="1"/>
          <p:nvPr/>
        </p:nvSpPr>
        <p:spPr>
          <a:xfrm>
            <a:off x="-1410789" y="42639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3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4388" y="992188"/>
            <a:ext cx="7661275" cy="5313362"/>
          </a:xfrm>
          <a:blipFill rotWithShape="1">
            <a:blip r:embed="rId2"/>
            <a:stretch>
              <a:fillRect l="-1831" t="-2411" b="-2870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l-GR">
                <a:noFill/>
                <a:ea typeface="+mn-ea"/>
              </a:rPr>
              <a:t> 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506892" y="3198096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465617" y="4187109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392717" y="3198096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480029" y="4169646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956029" y="3723559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431067" y="3452096"/>
            <a:ext cx="234950" cy="220663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543779" y="4391896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580417" y="3198096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462942" y="4256959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cxnSp>
        <p:nvCxnSpPr>
          <p:cNvPr id="57" name="Straight Connector 38"/>
          <p:cNvCxnSpPr>
            <a:cxnSpLocks noChangeShapeType="1"/>
            <a:stCxn id="40" idx="6"/>
            <a:endCxn id="44" idx="2"/>
          </p:cNvCxnSpPr>
          <p:nvPr/>
        </p:nvCxnSpPr>
        <p:spPr bwMode="auto">
          <a:xfrm>
            <a:off x="2741842" y="3309221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40"/>
          <p:cNvCxnSpPr>
            <a:cxnSpLocks noChangeShapeType="1"/>
            <a:stCxn id="48" idx="7"/>
            <a:endCxn id="40" idx="3"/>
          </p:cNvCxnSpPr>
          <p:nvPr/>
        </p:nvCxnSpPr>
        <p:spPr bwMode="auto">
          <a:xfrm flipV="1">
            <a:off x="2156054" y="3387009"/>
            <a:ext cx="384175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42"/>
          <p:cNvCxnSpPr>
            <a:cxnSpLocks noChangeShapeType="1"/>
            <a:stCxn id="48" idx="5"/>
            <a:endCxn id="42" idx="1"/>
          </p:cNvCxnSpPr>
          <p:nvPr/>
        </p:nvCxnSpPr>
        <p:spPr bwMode="auto">
          <a:xfrm>
            <a:off x="2157642" y="3912471"/>
            <a:ext cx="34290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44"/>
          <p:cNvCxnSpPr>
            <a:cxnSpLocks noChangeShapeType="1"/>
            <a:stCxn id="40" idx="5"/>
            <a:endCxn id="46" idx="1"/>
          </p:cNvCxnSpPr>
          <p:nvPr/>
        </p:nvCxnSpPr>
        <p:spPr bwMode="auto">
          <a:xfrm>
            <a:off x="2706917" y="3387009"/>
            <a:ext cx="808037" cy="81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46"/>
          <p:cNvCxnSpPr>
            <a:cxnSpLocks noChangeShapeType="1"/>
            <a:stCxn id="46" idx="2"/>
            <a:endCxn id="42" idx="6"/>
          </p:cNvCxnSpPr>
          <p:nvPr/>
        </p:nvCxnSpPr>
        <p:spPr bwMode="auto">
          <a:xfrm flipH="1">
            <a:off x="2700567" y="4280771"/>
            <a:ext cx="779462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48"/>
          <p:cNvCxnSpPr>
            <a:cxnSpLocks noChangeShapeType="1"/>
            <a:stCxn id="46" idx="0"/>
          </p:cNvCxnSpPr>
          <p:nvPr/>
        </p:nvCxnSpPr>
        <p:spPr bwMode="auto">
          <a:xfrm flipH="1" flipV="1">
            <a:off x="3554642" y="3420346"/>
            <a:ext cx="42862" cy="749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51"/>
          <p:cNvCxnSpPr>
            <a:cxnSpLocks noChangeShapeType="1"/>
            <a:stCxn id="44" idx="6"/>
            <a:endCxn id="50" idx="2"/>
          </p:cNvCxnSpPr>
          <p:nvPr/>
        </p:nvCxnSpPr>
        <p:spPr bwMode="auto">
          <a:xfrm>
            <a:off x="3627667" y="3309221"/>
            <a:ext cx="1803400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53"/>
          <p:cNvCxnSpPr>
            <a:cxnSpLocks noChangeShapeType="1"/>
            <a:stCxn id="46" idx="6"/>
            <a:endCxn id="51" idx="2"/>
          </p:cNvCxnSpPr>
          <p:nvPr/>
        </p:nvCxnSpPr>
        <p:spPr bwMode="auto">
          <a:xfrm>
            <a:off x="3714979" y="4280771"/>
            <a:ext cx="1828800" cy="222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55"/>
          <p:cNvCxnSpPr>
            <a:cxnSpLocks noChangeShapeType="1"/>
            <a:stCxn id="50" idx="6"/>
            <a:endCxn id="55" idx="1"/>
          </p:cNvCxnSpPr>
          <p:nvPr/>
        </p:nvCxnSpPr>
        <p:spPr bwMode="auto">
          <a:xfrm>
            <a:off x="5666017" y="3561634"/>
            <a:ext cx="831850" cy="727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57"/>
          <p:cNvCxnSpPr>
            <a:cxnSpLocks noChangeShapeType="1"/>
            <a:stCxn id="50" idx="4"/>
            <a:endCxn id="51" idx="0"/>
          </p:cNvCxnSpPr>
          <p:nvPr/>
        </p:nvCxnSpPr>
        <p:spPr bwMode="auto">
          <a:xfrm>
            <a:off x="5548542" y="3672759"/>
            <a:ext cx="112712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59"/>
          <p:cNvCxnSpPr>
            <a:cxnSpLocks noChangeShapeType="1"/>
            <a:stCxn id="50" idx="7"/>
            <a:endCxn id="53" idx="2"/>
          </p:cNvCxnSpPr>
          <p:nvPr/>
        </p:nvCxnSpPr>
        <p:spPr bwMode="auto">
          <a:xfrm flipV="1">
            <a:off x="5631092" y="3309221"/>
            <a:ext cx="949325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62"/>
          <p:cNvCxnSpPr>
            <a:cxnSpLocks noChangeShapeType="1"/>
            <a:stCxn id="51" idx="6"/>
            <a:endCxn id="55" idx="2"/>
          </p:cNvCxnSpPr>
          <p:nvPr/>
        </p:nvCxnSpPr>
        <p:spPr bwMode="auto">
          <a:xfrm flipV="1">
            <a:off x="5778729" y="4368084"/>
            <a:ext cx="684213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64"/>
          <p:cNvCxnSpPr>
            <a:cxnSpLocks noChangeShapeType="1"/>
            <a:stCxn id="55" idx="0"/>
            <a:endCxn id="53" idx="4"/>
          </p:cNvCxnSpPr>
          <p:nvPr/>
        </p:nvCxnSpPr>
        <p:spPr bwMode="auto">
          <a:xfrm flipV="1">
            <a:off x="6580417" y="3420346"/>
            <a:ext cx="117475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69"/>
          <p:cNvCxnSpPr>
            <a:cxnSpLocks noChangeShapeType="1"/>
            <a:stCxn id="40" idx="4"/>
            <a:endCxn id="42" idx="0"/>
          </p:cNvCxnSpPr>
          <p:nvPr/>
        </p:nvCxnSpPr>
        <p:spPr bwMode="auto">
          <a:xfrm flipH="1">
            <a:off x="2583092" y="3420346"/>
            <a:ext cx="41275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2"/>
          <p:cNvCxnSpPr>
            <a:cxnSpLocks noChangeShapeType="1"/>
            <a:stCxn id="48" idx="6"/>
            <a:endCxn id="46" idx="2"/>
          </p:cNvCxnSpPr>
          <p:nvPr/>
        </p:nvCxnSpPr>
        <p:spPr bwMode="auto">
          <a:xfrm>
            <a:off x="2190979" y="3834684"/>
            <a:ext cx="128905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6"/>
          <p:cNvCxnSpPr>
            <a:cxnSpLocks noChangeShapeType="1"/>
            <a:stCxn id="42" idx="6"/>
            <a:endCxn id="44" idx="3"/>
          </p:cNvCxnSpPr>
          <p:nvPr/>
        </p:nvCxnSpPr>
        <p:spPr bwMode="auto">
          <a:xfrm flipV="1">
            <a:off x="2700567" y="3388596"/>
            <a:ext cx="727075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Connector 77"/>
          <p:cNvCxnSpPr>
            <a:cxnSpLocks noChangeShapeType="1"/>
            <a:stCxn id="53" idx="3"/>
            <a:endCxn id="51" idx="7"/>
          </p:cNvCxnSpPr>
          <p:nvPr/>
        </p:nvCxnSpPr>
        <p:spPr bwMode="auto">
          <a:xfrm flipH="1">
            <a:off x="5745392" y="3388596"/>
            <a:ext cx="869950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506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for k=2 : </a:t>
            </a:r>
            <a:r>
              <a:rPr lang="en-US" dirty="0" err="1" smtClean="0"/>
              <a:t>Mincut</a:t>
            </a:r>
            <a:r>
              <a:rPr lang="en-US" dirty="0" smtClean="0"/>
              <a:t>(A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Stoer</a:t>
            </a:r>
            <a:r>
              <a:rPr lang="en-US" dirty="0"/>
              <a:t> and </a:t>
            </a:r>
            <a:r>
              <a:rPr lang="en-US" dirty="0" smtClean="0"/>
              <a:t>Wagner: “A </a:t>
            </a:r>
            <a:r>
              <a:rPr lang="en-US" dirty="0"/>
              <a:t>Simple Min-Cut </a:t>
            </a:r>
            <a:r>
              <a:rPr lang="en-US" dirty="0" smtClean="0"/>
              <a:t>Algorithm”</a:t>
            </a:r>
            <a:endParaRPr lang="en-US" dirty="0"/>
          </a:p>
          <a:p>
            <a:r>
              <a:rPr lang="en-US" dirty="0"/>
              <a:t>In practice </a:t>
            </a:r>
            <a:r>
              <a:rPr lang="en-US" dirty="0" smtClean="0"/>
              <a:t>one vertex </a:t>
            </a:r>
            <a:r>
              <a:rPr lang="en-US" dirty="0"/>
              <a:t>is separated from the </a:t>
            </a:r>
            <a:r>
              <a:rPr lang="en-US" dirty="0" smtClean="0"/>
              <a:t>rest</a:t>
            </a:r>
          </a:p>
          <a:p>
            <a:pPr lvl="1"/>
            <a:r>
              <a:rPr lang="en-US" dirty="0" smtClean="0"/>
              <a:t>The algorithm is drawn to outliers</a:t>
            </a:r>
          </a:p>
          <a:p>
            <a:endParaRPr lang="el-GR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143125" y="5019522"/>
            <a:ext cx="236538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071813" y="4032097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159125" y="5002060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635125" y="4555972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108575" y="4284510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222875" y="5224310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257925" y="4032097"/>
            <a:ext cx="236538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140450" y="5089372"/>
            <a:ext cx="236538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cxnSp>
        <p:nvCxnSpPr>
          <p:cNvPr id="42" name="Straight Connector 38"/>
          <p:cNvCxnSpPr>
            <a:cxnSpLocks noChangeShapeType="1"/>
            <a:endCxn id="35" idx="2"/>
          </p:cNvCxnSpPr>
          <p:nvPr/>
        </p:nvCxnSpPr>
        <p:spPr bwMode="auto">
          <a:xfrm>
            <a:off x="2330450" y="4143222"/>
            <a:ext cx="741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0"/>
          <p:cNvCxnSpPr>
            <a:cxnSpLocks noChangeShapeType="1"/>
            <a:stCxn id="37" idx="7"/>
          </p:cNvCxnSpPr>
          <p:nvPr/>
        </p:nvCxnSpPr>
        <p:spPr bwMode="auto">
          <a:xfrm flipV="1">
            <a:off x="1835150" y="4221010"/>
            <a:ext cx="295275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2"/>
          <p:cNvCxnSpPr>
            <a:cxnSpLocks noChangeShapeType="1"/>
            <a:stCxn id="37" idx="5"/>
            <a:endCxn id="34" idx="1"/>
          </p:cNvCxnSpPr>
          <p:nvPr/>
        </p:nvCxnSpPr>
        <p:spPr bwMode="auto">
          <a:xfrm>
            <a:off x="1835150" y="4746472"/>
            <a:ext cx="342900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  <a:endCxn id="36" idx="1"/>
          </p:cNvCxnSpPr>
          <p:nvPr/>
        </p:nvCxnSpPr>
        <p:spPr bwMode="auto">
          <a:xfrm>
            <a:off x="2297113" y="4221010"/>
            <a:ext cx="89535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6"/>
          <p:cNvCxnSpPr>
            <a:cxnSpLocks noChangeShapeType="1"/>
            <a:stCxn id="36" idx="2"/>
            <a:endCxn id="34" idx="6"/>
          </p:cNvCxnSpPr>
          <p:nvPr/>
        </p:nvCxnSpPr>
        <p:spPr bwMode="auto">
          <a:xfrm flipH="1">
            <a:off x="2379663" y="5113185"/>
            <a:ext cx="779462" cy="17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8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232150" y="4254347"/>
            <a:ext cx="44450" cy="747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51"/>
          <p:cNvCxnSpPr>
            <a:cxnSpLocks noChangeShapeType="1"/>
            <a:stCxn id="35" idx="6"/>
            <a:endCxn id="38" idx="2"/>
          </p:cNvCxnSpPr>
          <p:nvPr/>
        </p:nvCxnSpPr>
        <p:spPr bwMode="auto">
          <a:xfrm>
            <a:off x="3306763" y="4143222"/>
            <a:ext cx="1801812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53"/>
          <p:cNvCxnSpPr>
            <a:cxnSpLocks noChangeShapeType="1"/>
            <a:stCxn id="36" idx="6"/>
            <a:endCxn id="39" idx="2"/>
          </p:cNvCxnSpPr>
          <p:nvPr/>
        </p:nvCxnSpPr>
        <p:spPr bwMode="auto">
          <a:xfrm>
            <a:off x="3394075" y="5113185"/>
            <a:ext cx="182880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55"/>
          <p:cNvCxnSpPr>
            <a:cxnSpLocks noChangeShapeType="1"/>
            <a:stCxn id="38" idx="6"/>
            <a:endCxn id="41" idx="1"/>
          </p:cNvCxnSpPr>
          <p:nvPr/>
        </p:nvCxnSpPr>
        <p:spPr bwMode="auto">
          <a:xfrm>
            <a:off x="5343525" y="4395635"/>
            <a:ext cx="831850" cy="727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7"/>
          <p:cNvCxnSpPr>
            <a:cxnSpLocks noChangeShapeType="1"/>
            <a:stCxn id="38" idx="4"/>
            <a:endCxn id="39" idx="0"/>
          </p:cNvCxnSpPr>
          <p:nvPr/>
        </p:nvCxnSpPr>
        <p:spPr bwMode="auto">
          <a:xfrm>
            <a:off x="5226050" y="4506760"/>
            <a:ext cx="114300" cy="717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9"/>
          <p:cNvCxnSpPr>
            <a:cxnSpLocks noChangeShapeType="1"/>
            <a:stCxn id="38" idx="7"/>
            <a:endCxn id="40" idx="2"/>
          </p:cNvCxnSpPr>
          <p:nvPr/>
        </p:nvCxnSpPr>
        <p:spPr bwMode="auto">
          <a:xfrm flipV="1">
            <a:off x="5310188" y="4143222"/>
            <a:ext cx="947737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62"/>
          <p:cNvCxnSpPr>
            <a:cxnSpLocks noChangeShapeType="1"/>
            <a:stCxn id="39" idx="6"/>
            <a:endCxn id="41" idx="2"/>
          </p:cNvCxnSpPr>
          <p:nvPr/>
        </p:nvCxnSpPr>
        <p:spPr bwMode="auto">
          <a:xfrm flipV="1">
            <a:off x="5457825" y="5200497"/>
            <a:ext cx="682625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64"/>
          <p:cNvCxnSpPr>
            <a:cxnSpLocks noChangeShapeType="1"/>
            <a:stCxn id="41" idx="0"/>
            <a:endCxn id="40" idx="4"/>
          </p:cNvCxnSpPr>
          <p:nvPr/>
        </p:nvCxnSpPr>
        <p:spPr bwMode="auto">
          <a:xfrm flipV="1">
            <a:off x="6257925" y="4254347"/>
            <a:ext cx="1190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69"/>
          <p:cNvCxnSpPr>
            <a:cxnSpLocks noChangeShapeType="1"/>
            <a:endCxn id="34" idx="0"/>
          </p:cNvCxnSpPr>
          <p:nvPr/>
        </p:nvCxnSpPr>
        <p:spPr bwMode="auto">
          <a:xfrm>
            <a:off x="2212975" y="4254347"/>
            <a:ext cx="49213" cy="765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77"/>
          <p:cNvCxnSpPr>
            <a:cxnSpLocks noChangeShapeType="1"/>
            <a:stCxn id="40" idx="3"/>
            <a:endCxn id="39" idx="7"/>
          </p:cNvCxnSpPr>
          <p:nvPr/>
        </p:nvCxnSpPr>
        <p:spPr bwMode="auto">
          <a:xfrm flipH="1">
            <a:off x="5422900" y="4221010"/>
            <a:ext cx="869950" cy="1036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29"/>
          <p:cNvSpPr>
            <a:spLocks noChangeArrowheads="1"/>
          </p:cNvSpPr>
          <p:nvPr/>
        </p:nvSpPr>
        <p:spPr bwMode="auto">
          <a:xfrm>
            <a:off x="2101850" y="4046385"/>
            <a:ext cx="234950" cy="220662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cxnSp>
        <p:nvCxnSpPr>
          <p:cNvPr id="58" name="Straight Connector 44"/>
          <p:cNvCxnSpPr>
            <a:cxnSpLocks noChangeShapeType="1"/>
            <a:stCxn id="34" idx="7"/>
            <a:endCxn id="35" idx="3"/>
          </p:cNvCxnSpPr>
          <p:nvPr/>
        </p:nvCxnSpPr>
        <p:spPr bwMode="auto">
          <a:xfrm flipV="1">
            <a:off x="2344738" y="4221010"/>
            <a:ext cx="760412" cy="831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44"/>
          <p:cNvCxnSpPr>
            <a:cxnSpLocks noChangeShapeType="1"/>
            <a:stCxn id="37" idx="6"/>
            <a:endCxn id="36" idx="2"/>
          </p:cNvCxnSpPr>
          <p:nvPr/>
        </p:nvCxnSpPr>
        <p:spPr bwMode="auto">
          <a:xfrm>
            <a:off x="1870075" y="4667097"/>
            <a:ext cx="1289050" cy="446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44"/>
          <p:cNvCxnSpPr>
            <a:cxnSpLocks noChangeShapeType="1"/>
            <a:stCxn id="35" idx="5"/>
            <a:endCxn id="39" idx="1"/>
          </p:cNvCxnSpPr>
          <p:nvPr/>
        </p:nvCxnSpPr>
        <p:spPr bwMode="auto">
          <a:xfrm>
            <a:off x="3271838" y="4221010"/>
            <a:ext cx="1984375" cy="1036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35"/>
          <p:cNvSpPr>
            <a:spLocks noChangeArrowheads="1"/>
          </p:cNvSpPr>
          <p:nvPr/>
        </p:nvSpPr>
        <p:spPr bwMode="auto">
          <a:xfrm>
            <a:off x="7131050" y="4663922"/>
            <a:ext cx="234950" cy="222250"/>
          </a:xfrm>
          <a:prstGeom prst="ellipse">
            <a:avLst/>
          </a:prstGeom>
          <a:solidFill>
            <a:srgbClr val="9BBB59"/>
          </a:solidFill>
          <a:ln w="3175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/>
          <a:lstStyle/>
          <a:p>
            <a:pPr eaLnBrk="0" hangingPunct="0">
              <a:defRPr/>
            </a:pPr>
            <a:endParaRPr lang="el-GR" sz="1600">
              <a:latin typeface="Helvetica" charset="0"/>
              <a:ea typeface="+mn-ea"/>
              <a:cs typeface="+mn-cs"/>
            </a:endParaRPr>
          </a:p>
        </p:txBody>
      </p:sp>
      <p:cxnSp>
        <p:nvCxnSpPr>
          <p:cNvPr id="62" name="Straight Connector 51"/>
          <p:cNvCxnSpPr>
            <a:cxnSpLocks noChangeShapeType="1"/>
            <a:stCxn id="40" idx="6"/>
            <a:endCxn id="61" idx="1"/>
          </p:cNvCxnSpPr>
          <p:nvPr/>
        </p:nvCxnSpPr>
        <p:spPr bwMode="auto">
          <a:xfrm>
            <a:off x="6494463" y="4143222"/>
            <a:ext cx="671512" cy="554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51"/>
          <p:cNvCxnSpPr>
            <a:cxnSpLocks noChangeShapeType="1"/>
            <a:stCxn id="41" idx="6"/>
            <a:endCxn id="61" idx="4"/>
          </p:cNvCxnSpPr>
          <p:nvPr/>
        </p:nvCxnSpPr>
        <p:spPr bwMode="auto">
          <a:xfrm flipV="1">
            <a:off x="6376988" y="4886172"/>
            <a:ext cx="871537" cy="31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99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Graph Cuts</a:t>
            </a:r>
            <a:endParaRPr lang="el-GR" dirty="0"/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4525963"/>
          </a:xfrm>
          <a:blipFill rotWithShape="1">
            <a:blip r:embed="rId2"/>
            <a:stretch>
              <a:fillRect l="-1481" t="-2695" r="-1556" b="-229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l-GR">
                <a:noFill/>
                <a:ea typeface="+mn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0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Graph Cuts to Spectral Clustering</a:t>
            </a:r>
            <a:endParaRPr lang="el-GR" dirty="0"/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4388" y="1093788"/>
            <a:ext cx="7661275" cy="4903787"/>
          </a:xfrm>
          <a:blipFill rotWithShape="1">
            <a:blip r:embed="rId2"/>
            <a:stretch>
              <a:fillRect l="-1831" t="-1615" r="-143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l-GR">
                <a:noFill/>
                <a:ea typeface="+mn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92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Laplacian</a:t>
            </a:r>
            <a:endParaRPr lang="el-GR" dirty="0"/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4388" y="992188"/>
            <a:ext cx="7661275" cy="5235892"/>
          </a:xfrm>
          <a:blipFill rotWithShape="1">
            <a:blip r:embed="rId2"/>
            <a:stretch>
              <a:fillRect l="-1672" t="-139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l-GR" dirty="0">
                <a:noFill/>
                <a:ea typeface="+mn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03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Εισαγωγή και εξοικείωση με τις μεθόδους</a:t>
            </a:r>
            <a:r>
              <a:rPr lang="en-US" dirty="0"/>
              <a:t> Introduction &amp; </a:t>
            </a:r>
            <a:r>
              <a:rPr lang="en-US" dirty="0" smtClean="0"/>
              <a:t>Motivation, Community </a:t>
            </a:r>
            <a:r>
              <a:rPr lang="en-US" dirty="0"/>
              <a:t>evaluation </a:t>
            </a:r>
            <a:r>
              <a:rPr lang="en-US" dirty="0" smtClean="0"/>
              <a:t>measures, Graph </a:t>
            </a:r>
            <a:r>
              <a:rPr lang="en-US" dirty="0"/>
              <a:t>clustering </a:t>
            </a:r>
            <a:r>
              <a:rPr lang="en-US" dirty="0" smtClean="0"/>
              <a:t>algorithms, Alternative </a:t>
            </a:r>
            <a:r>
              <a:rPr lang="en-US" dirty="0"/>
              <a:t>Methods for Community </a:t>
            </a:r>
            <a:r>
              <a:rPr lang="en-US" dirty="0" smtClean="0"/>
              <a:t>Evaluation, New </a:t>
            </a:r>
            <a:r>
              <a:rPr lang="en-US" dirty="0"/>
              <a:t>directions for research in the area of graph </a:t>
            </a:r>
            <a:r>
              <a:rPr lang="en-US" dirty="0" smtClean="0"/>
              <a:t>mining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 is </a:t>
                </a:r>
              </a:p>
              <a:p>
                <a:pPr lvl="1"/>
                <a:r>
                  <a:rPr lang="en-US" dirty="0" smtClean="0"/>
                  <a:t>Symmetric</a:t>
                </a:r>
              </a:p>
              <a:p>
                <a:pPr lvl="1"/>
                <a:r>
                  <a:rPr lang="en-US" dirty="0" smtClean="0"/>
                  <a:t>Positive</a:t>
                </a:r>
              </a:p>
              <a:p>
                <a:pPr lvl="1"/>
                <a:r>
                  <a:rPr lang="en-US" dirty="0" smtClean="0"/>
                  <a:t>Semi-definite</a:t>
                </a:r>
              </a:p>
              <a:p>
                <a:r>
                  <a:rPr lang="en-US" dirty="0" smtClean="0"/>
                  <a:t>The smallest eigenvalue of L is 0 </a:t>
                </a:r>
              </a:p>
              <a:p>
                <a:pPr lvl="1"/>
                <a:r>
                  <a:rPr lang="en-US" dirty="0" smtClean="0"/>
                  <a:t>The corresponding eigenvector is </a:t>
                </a:r>
                <a:r>
                  <a:rPr lang="el-GR" dirty="0" err="1" smtClean="0"/>
                  <a:t>𝟙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 has n non-negative, real valued eigenvalues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0=</m:t>
                    </m:r>
                    <m:r>
                      <a:rPr lang="el-GR" b="0" i="1" smtClean="0">
                        <a:latin typeface="Cambria Math"/>
                      </a:rPr>
                      <m:t>𝜆</m:t>
                    </m:r>
                    <m:r>
                      <a:rPr lang="el-GR" b="0" i="1" baseline="-25000" smtClean="0">
                        <a:latin typeface="Cambria Math"/>
                      </a:rPr>
                      <m:t>1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l-GR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≤…≤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94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Two Way Cut from the </a:t>
            </a:r>
            <a:r>
              <a:rPr lang="en-US" dirty="0" err="1" smtClean="0"/>
              <a:t>Laplacian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3" y="1159933"/>
            <a:ext cx="77343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pic>
        <p:nvPicPr>
          <p:cNvPr id="1027" name="Picture 3" descr="C:\Users\xristos\Desktop\classes\labs\adjac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" y="1668780"/>
            <a:ext cx="3368675" cy="35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ristos\Desktop\classes\labs\eigen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1900957"/>
            <a:ext cx="4399327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Cut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6" y="1275928"/>
            <a:ext cx="807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Cut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4956"/>
            <a:ext cx="77597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313904"/>
            <a:ext cx="7632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22536"/>
            <a:ext cx="7874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Graph Partition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dirty="0" smtClean="0"/>
              <a:t>cluster assignment is given </a:t>
            </a:r>
            <a:r>
              <a:rPr lang="en-US" sz="2600" dirty="0"/>
              <a:t>by the </a:t>
            </a:r>
            <a:r>
              <a:rPr lang="en-US" sz="2600" dirty="0" smtClean="0"/>
              <a:t>smallest k eigenvectors of L  </a:t>
            </a:r>
          </a:p>
          <a:p>
            <a:r>
              <a:rPr lang="en-US" sz="2600" dirty="0" smtClean="0"/>
              <a:t>The real values need to be converted to cluster assignments</a:t>
            </a:r>
          </a:p>
          <a:p>
            <a:pPr lvl="1"/>
            <a:r>
              <a:rPr lang="en-US" sz="2600" dirty="0" smtClean="0"/>
              <a:t>We use k-means to cluster the  rows </a:t>
            </a:r>
          </a:p>
          <a:p>
            <a:pPr lvl="1"/>
            <a:r>
              <a:rPr lang="en-US" sz="2600" dirty="0" smtClean="0"/>
              <a:t>We can substitute </a:t>
            </a:r>
            <a:r>
              <a:rPr lang="en-US" sz="2600" i="1" dirty="0" smtClean="0"/>
              <a:t>L</a:t>
            </a:r>
            <a:r>
              <a:rPr lang="en-US" sz="2600" dirty="0" smtClean="0"/>
              <a:t> with </a:t>
            </a:r>
            <a:r>
              <a:rPr lang="en-US" sz="2600" i="1" dirty="0" err="1" smtClean="0"/>
              <a:t>L</a:t>
            </a:r>
            <a:r>
              <a:rPr lang="en-US" sz="2600" i="1" baseline="-25000" dirty="0" err="1" smtClean="0"/>
              <a:t>sym</a:t>
            </a:r>
            <a:endParaRPr lang="en-US" sz="2600" i="1" baseline="-25000" dirty="0"/>
          </a:p>
          <a:p>
            <a:endParaRPr lang="el-GR" sz="2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16280" y="4769913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A11………….…………A1n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" y="5135673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/>
              <a:t>A21</a:t>
            </a:r>
            <a:r>
              <a:rPr lang="en-US" sz="1200" dirty="0"/>
              <a:t>………….…………</a:t>
            </a:r>
            <a:r>
              <a:rPr lang="en-US" sz="1200" dirty="0" smtClean="0"/>
              <a:t>A2n</a:t>
            </a:r>
            <a:endParaRPr lang="el-GR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6280" y="6156753"/>
            <a:ext cx="1898904" cy="21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/>
              <a:t>Ak1</a:t>
            </a:r>
            <a:r>
              <a:rPr lang="en-US" sz="1200" dirty="0"/>
              <a:t>………….…………</a:t>
            </a:r>
            <a:r>
              <a:rPr lang="en-US" sz="1200" dirty="0" err="1" smtClean="0"/>
              <a:t>Akn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456182" y="5233423"/>
            <a:ext cx="20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.</a:t>
            </a:r>
          </a:p>
          <a:p>
            <a:r>
              <a:rPr lang="en-US" sz="1800" b="1" dirty="0" smtClean="0"/>
              <a:t>.</a:t>
            </a:r>
          </a:p>
          <a:p>
            <a:r>
              <a:rPr lang="en-US" sz="1800" b="1" dirty="0"/>
              <a:t>.</a:t>
            </a:r>
            <a:endParaRPr lang="el-GR" sz="1800" b="1" dirty="0"/>
          </a:p>
        </p:txBody>
      </p:sp>
      <p:sp>
        <p:nvSpPr>
          <p:cNvPr id="9" name="Double Brace 8"/>
          <p:cNvSpPr/>
          <p:nvPr/>
        </p:nvSpPr>
        <p:spPr bwMode="auto">
          <a:xfrm>
            <a:off x="476504" y="4658153"/>
            <a:ext cx="2428240" cy="1793240"/>
          </a:xfrm>
          <a:prstGeom prst="bracePair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2664" y="4645760"/>
            <a:ext cx="131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Smallest k </a:t>
            </a:r>
            <a:br>
              <a:rPr lang="en-US" sz="1200" dirty="0" smtClean="0"/>
            </a:br>
            <a:r>
              <a:rPr lang="en-US" sz="1200" dirty="0" smtClean="0"/>
              <a:t>eigenvectors</a:t>
            </a:r>
            <a:endParaRPr lang="el-GR" sz="12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3017520" y="5376973"/>
            <a:ext cx="1280160" cy="3556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21200" y="4678000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A11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/>
              <a:t> A1n</a:t>
            </a: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88560" y="4674127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A21</a:t>
            </a:r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A2n</a:t>
            </a:r>
            <a:endParaRPr lang="el-GR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33440" y="4674127"/>
            <a:ext cx="380238" cy="1991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050" dirty="0"/>
              <a:t> </a:t>
            </a:r>
            <a:r>
              <a:rPr lang="en-US" sz="1050" dirty="0" smtClean="0"/>
              <a:t>Ak1</a:t>
            </a:r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endParaRPr lang="en-US" sz="1050" dirty="0"/>
          </a:p>
          <a:p>
            <a:pPr eaLnBrk="0" hangingPunct="0"/>
            <a:r>
              <a:rPr lang="en-US" sz="1050" dirty="0"/>
              <a:t> </a:t>
            </a:r>
            <a:r>
              <a:rPr lang="en-US" sz="1050" dirty="0" err="1"/>
              <a:t>Akn</a:t>
            </a:r>
            <a:endParaRPr lang="el-GR" sz="105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798" y="5531010"/>
            <a:ext cx="468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.....</a:t>
            </a:r>
            <a:endParaRPr lang="el-GR" b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521200" y="4983273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521200" y="6451393"/>
            <a:ext cx="21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1"/>
          </p:cNvCxnSpPr>
          <p:nvPr/>
        </p:nvCxnSpPr>
        <p:spPr bwMode="auto">
          <a:xfrm flipV="1">
            <a:off x="4521200" y="5659174"/>
            <a:ext cx="2133600" cy="14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ight Brace 22"/>
          <p:cNvSpPr/>
          <p:nvPr/>
        </p:nvSpPr>
        <p:spPr bwMode="auto">
          <a:xfrm>
            <a:off x="6725920" y="4645760"/>
            <a:ext cx="304800" cy="201972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4870793"/>
            <a:ext cx="149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K-means on the rows</a:t>
            </a:r>
          </a:p>
          <a:p>
            <a:endParaRPr lang="en-US" dirty="0"/>
          </a:p>
          <a:p>
            <a:r>
              <a:rPr lang="en-US" dirty="0" smtClean="0"/>
              <a:t>Each row represents a vertex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6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UIrike</a:t>
            </a:r>
            <a:r>
              <a:rPr lang="en-US" sz="1800" dirty="0"/>
              <a:t> von </a:t>
            </a:r>
            <a:r>
              <a:rPr lang="en-US" sz="1800" dirty="0" err="1"/>
              <a:t>Luxburg</a:t>
            </a:r>
            <a:r>
              <a:rPr lang="en-US" sz="1800" dirty="0"/>
              <a:t>, A Tutorial on Spectral </a:t>
            </a:r>
            <a:r>
              <a:rPr lang="en-US" sz="1800" dirty="0" smtClean="0"/>
              <a:t>Clustering, Statistics </a:t>
            </a:r>
            <a:r>
              <a:rPr lang="en-US" sz="1800" dirty="0"/>
              <a:t>and Computing, </a:t>
            </a:r>
            <a:r>
              <a:rPr lang="en-US" sz="1800" dirty="0" smtClean="0"/>
              <a:t>2007</a:t>
            </a:r>
          </a:p>
          <a:p>
            <a:r>
              <a:rPr lang="en-US" sz="1800" dirty="0"/>
              <a:t>Davis, C</a:t>
            </a:r>
            <a:r>
              <a:rPr lang="en-US" sz="1800" dirty="0" smtClean="0"/>
              <a:t>., </a:t>
            </a:r>
            <a:r>
              <a:rPr lang="en-US" sz="1800" dirty="0"/>
              <a:t>W. M. </a:t>
            </a:r>
            <a:r>
              <a:rPr lang="en-US" sz="1800" dirty="0" err="1"/>
              <a:t>Kahan</a:t>
            </a:r>
            <a:r>
              <a:rPr lang="en-US" sz="1800" dirty="0"/>
              <a:t> (March 1970). </a:t>
            </a:r>
            <a:r>
              <a:rPr lang="en-US" sz="1800" dirty="0" smtClean="0"/>
              <a:t>The </a:t>
            </a:r>
            <a:r>
              <a:rPr lang="en-US" sz="1800" dirty="0"/>
              <a:t>rotation of eigenvectors by a perturbation. III</a:t>
            </a:r>
            <a:r>
              <a:rPr lang="en-US" sz="1800" dirty="0" smtClean="0"/>
              <a:t>. </a:t>
            </a:r>
            <a:r>
              <a:rPr lang="en-US" sz="1800" dirty="0"/>
              <a:t>SIAM J. Numerical Analysis </a:t>
            </a:r>
            <a:r>
              <a:rPr lang="en-US" sz="1800" dirty="0" smtClean="0"/>
              <a:t>7</a:t>
            </a:r>
          </a:p>
          <a:p>
            <a:r>
              <a:rPr lang="en-US" sz="1800" dirty="0"/>
              <a:t>Shi, </a:t>
            </a:r>
            <a:r>
              <a:rPr lang="en-US" sz="1800" dirty="0" err="1"/>
              <a:t>Jianbo</a:t>
            </a:r>
            <a:r>
              <a:rPr lang="en-US" sz="1800" dirty="0"/>
              <a:t>, and </a:t>
            </a:r>
            <a:r>
              <a:rPr lang="en-US" sz="1800" dirty="0" err="1"/>
              <a:t>Jitendra</a:t>
            </a:r>
            <a:r>
              <a:rPr lang="en-US" sz="1800" dirty="0"/>
              <a:t> Malik. "Normalized cuts and image </a:t>
            </a:r>
            <a:r>
              <a:rPr lang="en-US" sz="1800" dirty="0" smtClean="0"/>
              <a:t>segmentation, "</a:t>
            </a:r>
            <a:r>
              <a:rPr lang="en-US" sz="1800" i="1" dirty="0" smtClean="0"/>
              <a:t>Pattern </a:t>
            </a:r>
            <a:r>
              <a:rPr lang="en-US" sz="1800" i="1" dirty="0"/>
              <a:t>Analysis and Machine Intelligence, IEEE Transactions on</a:t>
            </a:r>
            <a:r>
              <a:rPr lang="en-US" sz="1800" dirty="0"/>
              <a:t> </a:t>
            </a:r>
            <a:r>
              <a:rPr lang="en-US" sz="1800" dirty="0" smtClean="0"/>
              <a:t> (2000).</a:t>
            </a:r>
          </a:p>
          <a:p>
            <a:r>
              <a:rPr lang="en-US" sz="1800" dirty="0" err="1"/>
              <a:t>Mechthild</a:t>
            </a:r>
            <a:r>
              <a:rPr lang="en-US" sz="1800" dirty="0"/>
              <a:t> </a:t>
            </a:r>
            <a:r>
              <a:rPr lang="en-US" sz="1800" dirty="0" err="1"/>
              <a:t>Stoer</a:t>
            </a:r>
            <a:r>
              <a:rPr lang="en-US" sz="1800" dirty="0"/>
              <a:t> and Frank Wagner. 1997. A simple min-cut algorithm. </a:t>
            </a:r>
            <a:r>
              <a:rPr lang="en-US" sz="1800" i="1" dirty="0"/>
              <a:t>J. </a:t>
            </a:r>
            <a:r>
              <a:rPr lang="en-US" sz="1800" i="1" dirty="0" smtClean="0"/>
              <a:t>ACM</a:t>
            </a:r>
          </a:p>
          <a:p>
            <a:r>
              <a:rPr lang="en-US" sz="1800" dirty="0"/>
              <a:t>Ng, Jordan &amp; Weiss, </a:t>
            </a:r>
            <a:r>
              <a:rPr lang="en-US" sz="1800" dirty="0" smtClean="0"/>
              <a:t>K-means </a:t>
            </a:r>
            <a:r>
              <a:rPr lang="en-US" sz="1800" dirty="0"/>
              <a:t>algorithm on the </a:t>
            </a:r>
            <a:r>
              <a:rPr lang="en-US" sz="1800" dirty="0" smtClean="0"/>
              <a:t>embedded </a:t>
            </a:r>
            <a:r>
              <a:rPr lang="en-US" sz="1800" dirty="0" err="1" smtClean="0"/>
              <a:t>eigen</a:t>
            </a:r>
            <a:r>
              <a:rPr lang="en-US" sz="1800" dirty="0" smtClean="0"/>
              <a:t>-space,</a:t>
            </a:r>
            <a:r>
              <a:rPr lang="en-US" sz="1800" dirty="0"/>
              <a:t> NIPS </a:t>
            </a:r>
            <a:r>
              <a:rPr lang="en-US" sz="1800" dirty="0" smtClean="0"/>
              <a:t>2001</a:t>
            </a:r>
          </a:p>
          <a:p>
            <a:r>
              <a:rPr lang="en-US" sz="1800" dirty="0"/>
              <a:t>Hagen, L</a:t>
            </a:r>
            <a:r>
              <a:rPr lang="en-US" sz="1800" dirty="0" smtClean="0"/>
              <a:t>. </a:t>
            </a:r>
            <a:r>
              <a:rPr lang="en-US" sz="1800" dirty="0" err="1"/>
              <a:t>Kahng</a:t>
            </a:r>
            <a:r>
              <a:rPr lang="en-US" sz="1800" dirty="0"/>
              <a:t>, </a:t>
            </a:r>
            <a:r>
              <a:rPr lang="en-US" sz="1800" dirty="0" smtClean="0"/>
              <a:t>, </a:t>
            </a:r>
            <a:r>
              <a:rPr lang="en-US" sz="1800" dirty="0"/>
              <a:t>"New spectral methods for ratio cut partitioning and clustering," </a:t>
            </a:r>
            <a:r>
              <a:rPr lang="en-US" sz="1800" i="1" dirty="0"/>
              <a:t>Computer-Aided Design of Integrated Circuits and Systems, IEEE Transactions on</a:t>
            </a:r>
            <a:r>
              <a:rPr lang="en-US" sz="1800" dirty="0"/>
              <a:t> , </a:t>
            </a:r>
            <a:r>
              <a:rPr lang="en-US" sz="1800" dirty="0" smtClean="0"/>
              <a:t>1992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9183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Clustering Algorithms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</a:p>
          <a:p>
            <a:r>
              <a:rPr lang="en-US" b="1" dirty="0" smtClean="0"/>
              <a:t>Modularity Based Methods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&amp; Motivation </a:t>
            </a:r>
            <a:endParaRPr lang="el-GR" dirty="0"/>
          </a:p>
          <a:p>
            <a:r>
              <a:rPr lang="en-US" dirty="0"/>
              <a:t>Community evaluation measures </a:t>
            </a:r>
          </a:p>
          <a:p>
            <a:r>
              <a:rPr lang="en-US" dirty="0"/>
              <a:t>Graph clustering algorithms</a:t>
            </a:r>
            <a:endParaRPr lang="el-GR" dirty="0"/>
          </a:p>
          <a:p>
            <a:r>
              <a:rPr lang="en-US" dirty="0"/>
              <a:t>Alternative Methods for Community Evaluation</a:t>
            </a:r>
            <a:endParaRPr lang="el-GR" dirty="0"/>
          </a:p>
          <a:p>
            <a:r>
              <a:rPr lang="en-US" dirty="0"/>
              <a:t>New directions for research in the area of graph mining</a:t>
            </a:r>
            <a:endParaRPr lang="el-GR" dirty="0"/>
          </a:p>
          <a:p>
            <a:pPr marL="0" indent="0">
              <a:buNone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206520"/>
            <a:ext cx="7765732" cy="5390832"/>
          </a:xfrm>
        </p:spPr>
        <p:txBody>
          <a:bodyPr/>
          <a:lstStyle/>
          <a:p>
            <a:r>
              <a:rPr lang="en-US" sz="2200" dirty="0" smtClean="0"/>
              <a:t>Most of the community evaluation measures (e.g., conductance, cut-based measures), quantify the quality of a community based on</a:t>
            </a:r>
          </a:p>
          <a:p>
            <a:pPr lvl="1"/>
            <a:r>
              <a:rPr lang="en-US" sz="2000" b="1" dirty="0" smtClean="0"/>
              <a:t>Internal connectivity </a:t>
            </a:r>
            <a:r>
              <a:rPr lang="en-US" sz="2000" dirty="0" smtClean="0"/>
              <a:t>(intra-community edges)</a:t>
            </a:r>
          </a:p>
          <a:p>
            <a:pPr lvl="1"/>
            <a:r>
              <a:rPr lang="en-US" sz="2000" b="1" dirty="0" smtClean="0"/>
              <a:t>External connectivity </a:t>
            </a:r>
            <a:r>
              <a:rPr lang="en-US" sz="2000" dirty="0" smtClean="0"/>
              <a:t>(inter-community edges)</a:t>
            </a:r>
          </a:p>
          <a:p>
            <a:r>
              <a:rPr lang="en-US" sz="2200" b="1" dirty="0" smtClean="0"/>
              <a:t>Question:</a:t>
            </a:r>
            <a:r>
              <a:rPr lang="en-US" sz="2200" dirty="0" smtClean="0"/>
              <a:t> Is there any other way to distinguish groups of nodes with good community structure?</a:t>
            </a:r>
          </a:p>
          <a:p>
            <a:r>
              <a:rPr lang="en-US" sz="2200" b="1" dirty="0" smtClean="0"/>
              <a:t>Random graphs </a:t>
            </a:r>
            <a:r>
              <a:rPr lang="en-US" sz="2200" dirty="0" smtClean="0"/>
              <a:t>are not expected to present inherent community structure</a:t>
            </a:r>
          </a:p>
          <a:p>
            <a:r>
              <a:rPr lang="en-US" sz="2200" b="1" dirty="0" smtClean="0"/>
              <a:t>Idea: </a:t>
            </a:r>
            <a:r>
              <a:rPr lang="en-US" sz="2200" dirty="0" smtClean="0"/>
              <a:t>Compare the number of edges t</a:t>
            </a:r>
            <a:r>
              <a:rPr lang="en-US" sz="2000" dirty="0" smtClean="0"/>
              <a:t>hat lie </a:t>
            </a:r>
            <a:r>
              <a:rPr lang="en-US" sz="2000" b="1" dirty="0" smtClean="0"/>
              <a:t>within a cluster  </a:t>
            </a:r>
            <a:r>
              <a:rPr lang="en-US" sz="2000" dirty="0" smtClean="0"/>
              <a:t>with the expected one in case of </a:t>
            </a:r>
            <a:r>
              <a:rPr lang="en-US" sz="2000" b="1" dirty="0" smtClean="0"/>
              <a:t>random graphs </a:t>
            </a:r>
            <a:r>
              <a:rPr lang="en-US" sz="2000" dirty="0" smtClean="0"/>
              <a:t>with the same degree distribution – </a:t>
            </a:r>
            <a:r>
              <a:rPr lang="en-US" sz="2000" b="1" dirty="0" smtClean="0"/>
              <a:t>modularity measure</a:t>
            </a:r>
          </a:p>
        </p:txBody>
      </p:sp>
    </p:spTree>
    <p:extLst>
      <p:ext uri="{BB962C8B-B14F-4D97-AF65-F5344CB8AC3E}">
        <p14:creationId xmlns:p14="http://schemas.microsoft.com/office/powerpoint/2010/main" val="28332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idea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371242"/>
            <a:ext cx="7765732" cy="5298118"/>
          </a:xfrm>
        </p:spPr>
        <p:txBody>
          <a:bodyPr/>
          <a:lstStyle/>
          <a:p>
            <a:r>
              <a:rPr lang="en-US" sz="2200" b="1" dirty="0" smtClean="0"/>
              <a:t>Modularity </a:t>
            </a:r>
            <a:r>
              <a:rPr lang="en-US" sz="2200" dirty="0" smtClean="0"/>
              <a:t>function </a:t>
            </a:r>
            <a:r>
              <a:rPr lang="en-US" sz="2200" b="1" dirty="0" smtClean="0">
                <a:cs typeface="Calibri" pitchFamily="34" charset="0"/>
              </a:rPr>
              <a:t>[Newman and Girvan ‘04], [Newman ‘06]</a:t>
            </a:r>
          </a:p>
          <a:p>
            <a:r>
              <a:rPr lang="en-US" sz="2200" dirty="0" smtClean="0"/>
              <a:t>Initially introduced as a measure for assessing the strength of communities</a:t>
            </a:r>
          </a:p>
          <a:p>
            <a:pPr lvl="1"/>
            <a:r>
              <a:rPr lang="en-US" sz="2000" b="1" dirty="0" smtClean="0"/>
              <a:t>Q = (fraction of edges within communities) – </a:t>
            </a:r>
          </a:p>
          <a:p>
            <a:pPr lvl="1">
              <a:buNone/>
            </a:pPr>
            <a:r>
              <a:rPr lang="en-US" sz="2000" b="1" dirty="0" smtClean="0"/>
              <a:t> 			(expected number of edges within communities)</a:t>
            </a:r>
          </a:p>
          <a:p>
            <a:r>
              <a:rPr lang="en-US" sz="2200" dirty="0" smtClean="0"/>
              <a:t>What is the </a:t>
            </a:r>
            <a:r>
              <a:rPr lang="en-US" sz="2200" b="1" dirty="0" smtClean="0"/>
              <a:t>expected</a:t>
            </a:r>
            <a:r>
              <a:rPr lang="en-US" sz="2200" dirty="0" smtClean="0"/>
              <a:t> number of edges?</a:t>
            </a:r>
          </a:p>
          <a:p>
            <a:r>
              <a:rPr lang="en-US" sz="2200" dirty="0" smtClean="0"/>
              <a:t>Consider a configuration model</a:t>
            </a:r>
          </a:p>
          <a:p>
            <a:pPr lvl="1"/>
            <a:r>
              <a:rPr lang="en-US" sz="2000" b="1" dirty="0" smtClean="0"/>
              <a:t>Random graph </a:t>
            </a:r>
            <a:r>
              <a:rPr lang="en-US" sz="2000" dirty="0" smtClean="0"/>
              <a:t>model with the same degree distribution</a:t>
            </a:r>
          </a:p>
          <a:p>
            <a:pPr lvl="1"/>
            <a:r>
              <a:rPr lang="en-US" sz="2000" dirty="0" smtClean="0"/>
              <a:t>Let </a:t>
            </a:r>
            <a:r>
              <a:rPr lang="en-US" sz="2000" b="1" dirty="0" err="1" smtClean="0"/>
              <a:t>P</a:t>
            </a:r>
            <a:r>
              <a:rPr lang="en-US" sz="1200" b="1" dirty="0" err="1" smtClean="0"/>
              <a:t>ij</a:t>
            </a:r>
            <a:r>
              <a:rPr lang="en-US" sz="2000" dirty="0" smtClean="0"/>
              <a:t> = probability of an edge between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u="sng" dirty="0" smtClean="0"/>
              <a:t>j</a:t>
            </a:r>
            <a:endParaRPr lang="en-US" sz="1600" b="1" u="sng" dirty="0" smtClean="0"/>
          </a:p>
          <a:p>
            <a:pPr lvl="1">
              <a:buNone/>
            </a:pPr>
            <a:r>
              <a:rPr lang="en-US" sz="1600" b="1" i="1" dirty="0" smtClean="0"/>
              <a:t>	</a:t>
            </a:r>
            <a:r>
              <a:rPr lang="en-US" sz="2000" dirty="0" smtClean="0"/>
              <a:t>with degrees </a:t>
            </a:r>
            <a:r>
              <a:rPr lang="en-US" sz="2000" b="1" dirty="0" err="1" smtClean="0"/>
              <a:t>k</a:t>
            </a:r>
            <a:r>
              <a:rPr lang="en-US" sz="12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k</a:t>
            </a:r>
            <a:r>
              <a:rPr lang="en-US" sz="1200" b="1" dirty="0" err="1" smtClean="0"/>
              <a:t>j</a:t>
            </a:r>
            <a:r>
              <a:rPr lang="en-US" sz="2000" dirty="0" smtClean="0"/>
              <a:t> respectively</a:t>
            </a:r>
          </a:p>
          <a:p>
            <a:pPr lvl="1"/>
            <a:r>
              <a:rPr lang="en-US" sz="2000" dirty="0" smtClean="0"/>
              <a:t>Then </a:t>
            </a:r>
            <a:r>
              <a:rPr lang="en-US" sz="1800" b="1" dirty="0" err="1" smtClean="0"/>
              <a:t>P</a:t>
            </a:r>
            <a:r>
              <a:rPr lang="en-US" sz="1100" b="1" dirty="0" err="1" smtClean="0"/>
              <a:t>ij</a:t>
            </a:r>
            <a:r>
              <a:rPr lang="en-US" sz="1100" b="1" dirty="0" smtClean="0"/>
              <a:t>  </a:t>
            </a:r>
            <a:r>
              <a:rPr lang="en-US" sz="1800" b="1" dirty="0" smtClean="0"/>
              <a:t>=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j</a:t>
            </a:r>
            <a:r>
              <a:rPr lang="en-US" sz="1800" b="1" dirty="0" smtClean="0"/>
              <a:t> / 2m</a:t>
            </a:r>
            <a:r>
              <a:rPr lang="en-US" sz="2000" dirty="0" smtClean="0"/>
              <a:t>,  where  </a:t>
            </a:r>
            <a:r>
              <a:rPr lang="en-US" sz="1800" b="1" dirty="0" smtClean="0"/>
              <a:t>m = |E| = ½ </a:t>
            </a:r>
            <a:r>
              <a:rPr lang="el-GR" sz="2800" b="1" dirty="0" smtClean="0"/>
              <a:t>Σ</a:t>
            </a:r>
            <a:r>
              <a:rPr lang="en-US" sz="11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</a:t>
            </a:r>
            <a:r>
              <a:rPr lang="en-US" sz="1100" b="1" dirty="0" err="1" smtClean="0"/>
              <a:t>i</a:t>
            </a:r>
            <a:endParaRPr lang="en-US" sz="1800" dirty="0" smtClean="0"/>
          </a:p>
        </p:txBody>
      </p:sp>
      <p:sp>
        <p:nvSpPr>
          <p:cNvPr id="5" name="4 - Έλλειψη"/>
          <p:cNvSpPr/>
          <p:nvPr/>
        </p:nvSpPr>
        <p:spPr bwMode="auto">
          <a:xfrm>
            <a:off x="6888564" y="547876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7792805" y="5321608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6965086" y="6390336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7651979" y="6515600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7479259" y="584478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8277655" y="6211443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1" name="10 - Ευθεία γραμμή σύνδεσης"/>
          <p:cNvCxnSpPr>
            <a:stCxn id="5" idx="6"/>
            <a:endCxn id="6" idx="2"/>
          </p:cNvCxnSpPr>
          <p:nvPr/>
        </p:nvCxnSpPr>
        <p:spPr bwMode="auto">
          <a:xfrm flipV="1">
            <a:off x="7165809" y="5470496"/>
            <a:ext cx="626996" cy="15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1 - Ευθεία γραμμή σύνδεσης"/>
          <p:cNvCxnSpPr>
            <a:stCxn id="5" idx="5"/>
            <a:endCxn id="9" idx="1"/>
          </p:cNvCxnSpPr>
          <p:nvPr/>
        </p:nvCxnSpPr>
        <p:spPr bwMode="auto">
          <a:xfrm rot="16200000" flipH="1">
            <a:off x="7244806" y="5613335"/>
            <a:ext cx="155457" cy="394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- Ευθεία γραμμή σύνδεσης"/>
          <p:cNvCxnSpPr>
            <a:stCxn id="9" idx="7"/>
            <a:endCxn id="6" idx="4"/>
          </p:cNvCxnSpPr>
          <p:nvPr/>
        </p:nvCxnSpPr>
        <p:spPr bwMode="auto">
          <a:xfrm rot="5400000" flipH="1" flipV="1">
            <a:off x="7689162" y="5646125"/>
            <a:ext cx="269007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- Ευθεία γραμμή σύνδεσης"/>
          <p:cNvCxnSpPr>
            <a:stCxn id="6" idx="5"/>
            <a:endCxn id="10" idx="1"/>
          </p:cNvCxnSpPr>
          <p:nvPr/>
        </p:nvCxnSpPr>
        <p:spPr bwMode="auto">
          <a:xfrm rot="16200000" flipH="1">
            <a:off x="7834215" y="5771008"/>
            <a:ext cx="679275" cy="288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- Ευθεία γραμμή σύνδεσης"/>
          <p:cNvCxnSpPr>
            <a:stCxn id="10" idx="3"/>
            <a:endCxn id="8" idx="7"/>
          </p:cNvCxnSpPr>
          <p:nvPr/>
        </p:nvCxnSpPr>
        <p:spPr bwMode="auto">
          <a:xfrm rot="5400000">
            <a:off x="8056642" y="6297592"/>
            <a:ext cx="93597" cy="429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8" idx="2"/>
            <a:endCxn id="7" idx="5"/>
          </p:cNvCxnSpPr>
          <p:nvPr/>
        </p:nvCxnSpPr>
        <p:spPr bwMode="auto">
          <a:xfrm rot="10800000">
            <a:off x="7201729" y="6644504"/>
            <a:ext cx="450250" cy="1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>
            <a:stCxn id="7" idx="7"/>
            <a:endCxn id="9" idx="3"/>
          </p:cNvCxnSpPr>
          <p:nvPr/>
        </p:nvCxnSpPr>
        <p:spPr bwMode="auto">
          <a:xfrm rot="5400000" flipH="1" flipV="1">
            <a:off x="7193299" y="6107382"/>
            <a:ext cx="334993" cy="318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7" idx="6"/>
            <a:endCxn id="10" idx="2"/>
          </p:cNvCxnSpPr>
          <p:nvPr/>
        </p:nvCxnSpPr>
        <p:spPr bwMode="auto">
          <a:xfrm flipV="1">
            <a:off x="7242331" y="6360331"/>
            <a:ext cx="1035324" cy="178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>
            <a:stCxn id="9" idx="6"/>
            <a:endCxn id="10" idx="2"/>
          </p:cNvCxnSpPr>
          <p:nvPr/>
        </p:nvCxnSpPr>
        <p:spPr bwMode="auto">
          <a:xfrm>
            <a:off x="7756504" y="5993671"/>
            <a:ext cx="521151" cy="3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stCxn id="6" idx="4"/>
            <a:endCxn id="8" idx="0"/>
          </p:cNvCxnSpPr>
          <p:nvPr/>
        </p:nvCxnSpPr>
        <p:spPr bwMode="auto">
          <a:xfrm rot="5400000">
            <a:off x="7412907" y="5997079"/>
            <a:ext cx="896216" cy="140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- Ευθεία γραμμή σύνδεσης"/>
          <p:cNvCxnSpPr>
            <a:stCxn id="5" idx="4"/>
            <a:endCxn id="8" idx="1"/>
          </p:cNvCxnSpPr>
          <p:nvPr/>
        </p:nvCxnSpPr>
        <p:spPr bwMode="auto">
          <a:xfrm rot="16200000" flipH="1">
            <a:off x="6968551" y="5835178"/>
            <a:ext cx="782666" cy="665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54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definition of modularity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371242"/>
            <a:ext cx="7765732" cy="5298118"/>
          </a:xfrm>
        </p:spPr>
        <p:txBody>
          <a:bodyPr/>
          <a:lstStyle/>
          <a:p>
            <a:r>
              <a:rPr lang="en-US" sz="2200" b="1" dirty="0" smtClean="0"/>
              <a:t>Modularity  Q</a:t>
            </a:r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where </a:t>
            </a:r>
          </a:p>
          <a:p>
            <a:pPr lvl="1"/>
            <a:r>
              <a:rPr lang="en-US" sz="2000" b="1" dirty="0" smtClean="0"/>
              <a:t>A</a:t>
            </a:r>
            <a:r>
              <a:rPr lang="en-US" sz="2000" dirty="0" smtClean="0"/>
              <a:t> is the adjacency matrix</a:t>
            </a:r>
          </a:p>
          <a:p>
            <a:pPr lvl="1"/>
            <a:r>
              <a:rPr lang="en-US" sz="2000" b="1" dirty="0" err="1" smtClean="0"/>
              <a:t>k</a:t>
            </a:r>
            <a:r>
              <a:rPr lang="en-US" sz="1200" b="1" dirty="0" err="1" smtClean="0"/>
              <a:t>i</a:t>
            </a:r>
            <a:r>
              <a:rPr lang="en-US" sz="2000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</a:t>
            </a:r>
            <a:r>
              <a:rPr lang="en-US" sz="1200" b="1" dirty="0" err="1" smtClean="0"/>
              <a:t>j</a:t>
            </a:r>
            <a:r>
              <a:rPr lang="en-US" sz="2000" b="1" dirty="0" smtClean="0"/>
              <a:t> </a:t>
            </a:r>
            <a:r>
              <a:rPr lang="en-US" sz="2000" dirty="0" smtClean="0"/>
              <a:t>the degrees of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smtClean="0"/>
              <a:t>j</a:t>
            </a:r>
            <a:r>
              <a:rPr lang="en-US" sz="2000" dirty="0" smtClean="0"/>
              <a:t> respectively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b="1" dirty="0" smtClean="0"/>
              <a:t>m</a:t>
            </a:r>
            <a:r>
              <a:rPr lang="en-US" sz="2000" dirty="0" smtClean="0"/>
              <a:t> is the number of edges</a:t>
            </a:r>
          </a:p>
          <a:p>
            <a:pPr lvl="1"/>
            <a:r>
              <a:rPr lang="en-US" sz="2000" b="1" dirty="0" err="1" smtClean="0"/>
              <a:t>C</a:t>
            </a:r>
            <a:r>
              <a:rPr lang="en-US" sz="1200" b="1" dirty="0" err="1" smtClean="0"/>
              <a:t>i</a:t>
            </a:r>
            <a:r>
              <a:rPr lang="en-US" sz="2000" dirty="0" smtClean="0"/>
              <a:t> is the community of node </a:t>
            </a:r>
            <a:r>
              <a:rPr lang="en-US" b="1" dirty="0" err="1" smtClean="0"/>
              <a:t>i</a:t>
            </a:r>
            <a:endParaRPr lang="en-US" sz="2000" b="1" dirty="0" smtClean="0"/>
          </a:p>
          <a:p>
            <a:pPr lvl="1"/>
            <a:r>
              <a:rPr lang="el-GR" sz="2000" b="1" dirty="0" smtClean="0"/>
              <a:t>δ(.) </a:t>
            </a:r>
            <a:r>
              <a:rPr lang="en-US" sz="2000" dirty="0" smtClean="0"/>
              <a:t>is the Kronecker function: 1 if both nodes </a:t>
            </a:r>
            <a:r>
              <a:rPr lang="en-US" sz="2000" b="1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b="1" dirty="0" smtClean="0"/>
              <a:t>j</a:t>
            </a:r>
            <a:r>
              <a:rPr lang="en-US" sz="2000" dirty="0" smtClean="0"/>
              <a:t> belong on the same community (</a:t>
            </a:r>
            <a:r>
              <a:rPr lang="en-US" sz="2000" b="1" dirty="0" err="1" smtClean="0"/>
              <a:t>C</a:t>
            </a:r>
            <a:r>
              <a:rPr lang="en-US" sz="1200" b="1" dirty="0" err="1" smtClean="0"/>
              <a:t>i</a:t>
            </a:r>
            <a:r>
              <a:rPr lang="en-US" sz="2000" dirty="0" smtClean="0"/>
              <a:t> </a:t>
            </a:r>
            <a:r>
              <a:rPr lang="en-US" sz="2000" b="1" dirty="0" smtClean="0"/>
              <a:t>=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</a:t>
            </a:r>
            <a:r>
              <a:rPr lang="en-US" sz="1200" b="1" dirty="0" err="1" smtClean="0"/>
              <a:t>j</a:t>
            </a:r>
            <a:r>
              <a:rPr lang="en-US" sz="2000" dirty="0" smtClean="0"/>
              <a:t>), 0 otherwise</a:t>
            </a: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58220"/>
              </p:ext>
            </p:extLst>
          </p:nvPr>
        </p:nvGraphicFramePr>
        <p:xfrm>
          <a:off x="2483768" y="1916832"/>
          <a:ext cx="337079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Εξίσωση" r:id="rId3" imgW="1866600" imgH="457200" progId="Equation.3">
                  <p:embed/>
                </p:oleObj>
              </mc:Choice>
              <mc:Fallback>
                <p:oleObj name="Εξίσωση" r:id="rId3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16832"/>
                        <a:ext cx="3370792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05619" y="6156012"/>
            <a:ext cx="419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[Newman ‘06]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modularity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993220"/>
            <a:ext cx="7765732" cy="4676140"/>
          </a:xfrm>
        </p:spPr>
        <p:txBody>
          <a:bodyPr/>
          <a:lstStyle/>
          <a:p>
            <a:r>
              <a:rPr lang="en-US" sz="2200" b="1" dirty="0" smtClean="0"/>
              <a:t>Larger</a:t>
            </a:r>
            <a:r>
              <a:rPr lang="en-US" sz="2200" dirty="0" smtClean="0"/>
              <a:t> modularity</a:t>
            </a:r>
            <a:r>
              <a:rPr lang="en-US" sz="2200" b="1" dirty="0" smtClean="0"/>
              <a:t>  Q </a:t>
            </a:r>
            <a:r>
              <a:rPr lang="en-US" sz="2200" dirty="0" smtClean="0"/>
              <a:t>indicates </a:t>
            </a:r>
            <a:r>
              <a:rPr lang="en-US" sz="2200" b="1" dirty="0" smtClean="0"/>
              <a:t>better</a:t>
            </a:r>
            <a:r>
              <a:rPr lang="en-US" sz="2200" dirty="0" smtClean="0"/>
              <a:t> communities (more than random intra-cluster density)</a:t>
            </a:r>
          </a:p>
          <a:p>
            <a:pPr lvl="1"/>
            <a:r>
              <a:rPr lang="en-US" sz="2000" dirty="0" smtClean="0"/>
              <a:t>The community structure would be better if the number of internal edges exceed the expected number</a:t>
            </a:r>
          </a:p>
          <a:p>
            <a:r>
              <a:rPr lang="en-US" sz="2200" dirty="0" smtClean="0"/>
              <a:t>Modularity value is always </a:t>
            </a:r>
            <a:r>
              <a:rPr lang="en-US" sz="2200" b="1" dirty="0" smtClean="0"/>
              <a:t>smaller than 1</a:t>
            </a:r>
          </a:p>
          <a:p>
            <a:r>
              <a:rPr lang="en-US" sz="2200" dirty="0" smtClean="0"/>
              <a:t>It can also take </a:t>
            </a:r>
            <a:r>
              <a:rPr lang="en-US" sz="2200" b="1" dirty="0" smtClean="0"/>
              <a:t>negative values</a:t>
            </a:r>
          </a:p>
          <a:p>
            <a:pPr lvl="1"/>
            <a:r>
              <a:rPr lang="en-US" sz="2000" dirty="0" smtClean="0"/>
              <a:t>E.g., if each node is a community itself</a:t>
            </a:r>
          </a:p>
          <a:p>
            <a:pPr lvl="1"/>
            <a:r>
              <a:rPr lang="en-US" sz="2000" dirty="0" smtClean="0"/>
              <a:t>No partitions with positive modularity </a:t>
            </a:r>
            <a:r>
              <a:rPr lang="en-US" sz="2000" dirty="0" smtClean="0">
                <a:sym typeface="Wingdings" pitchFamily="2" charset="2"/>
              </a:rPr>
              <a:t> No community structure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Partitions with large negative modularity  Existence of subgraphs with small internal number of edges and large number of inter-community edges</a:t>
            </a:r>
            <a:endParaRPr lang="en-US" sz="1600" dirty="0" smtClean="0"/>
          </a:p>
          <a:p>
            <a:pPr>
              <a:buNone/>
            </a:pPr>
            <a:endParaRPr lang="en-US" sz="2200" dirty="0" smtClean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52184"/>
              </p:ext>
            </p:extLst>
          </p:nvPr>
        </p:nvGraphicFramePr>
        <p:xfrm>
          <a:off x="5868144" y="1340768"/>
          <a:ext cx="2644768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Εξίσωση" r:id="rId3" imgW="1866600" imgH="457200" progId="Equation.3">
                  <p:embed/>
                </p:oleObj>
              </mc:Choice>
              <mc:Fallback>
                <p:oleObj name="Εξίσωση" r:id="rId3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340768"/>
                        <a:ext cx="2644768" cy="647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818319" y="6381328"/>
            <a:ext cx="592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[Newman ‘06], [Fortunato ‘10]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modularity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409020"/>
            <a:ext cx="7765732" cy="5260340"/>
          </a:xfrm>
        </p:spPr>
        <p:txBody>
          <a:bodyPr/>
          <a:lstStyle/>
          <a:p>
            <a:r>
              <a:rPr lang="en-US" sz="2200" dirty="0" smtClean="0"/>
              <a:t>Modularity can be applied: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b="1" dirty="0" smtClean="0"/>
              <a:t>quality function</a:t>
            </a:r>
            <a:r>
              <a:rPr lang="en-US" sz="2000" dirty="0" smtClean="0"/>
              <a:t> in clustering algorithms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b="1" dirty="0" smtClean="0"/>
              <a:t>evaluation measure </a:t>
            </a:r>
            <a:r>
              <a:rPr lang="en-US" sz="2000" dirty="0" smtClean="0"/>
              <a:t>for comparison of different partitions or algorithms</a:t>
            </a:r>
          </a:p>
          <a:p>
            <a:pPr marL="755650" lvl="1" indent="-355600"/>
            <a:r>
              <a:rPr lang="en-US" sz="2000" dirty="0" smtClean="0"/>
              <a:t>As a community detection tool itself</a:t>
            </a:r>
          </a:p>
          <a:p>
            <a:pPr marL="1143000" lvl="2">
              <a:buFont typeface="Wingdings" pitchFamily="2" charset="2"/>
              <a:buChar char="q"/>
            </a:pPr>
            <a:r>
              <a:rPr lang="en-US" b="1" dirty="0" smtClean="0"/>
              <a:t>Modularity optimization</a:t>
            </a:r>
          </a:p>
          <a:p>
            <a:pPr marL="755650" lvl="1" indent="-355600"/>
            <a:r>
              <a:rPr lang="en-US" sz="2000" dirty="0" smtClean="0"/>
              <a:t>As criterion for reducing the size of a graph</a:t>
            </a:r>
          </a:p>
          <a:p>
            <a:pPr marL="1143000" lvl="2">
              <a:buFont typeface="Wingdings" pitchFamily="2" charset="2"/>
              <a:buChar char="q"/>
            </a:pPr>
            <a:r>
              <a:rPr lang="en-US" dirty="0" smtClean="0"/>
              <a:t>Size reduction preserving modularity </a:t>
            </a:r>
            <a:r>
              <a:rPr lang="en-US" b="1" dirty="0" smtClean="0">
                <a:cs typeface="Calibri" pitchFamily="34" charset="0"/>
              </a:rPr>
              <a:t>[Arenas et al. ‘07]</a:t>
            </a:r>
            <a:endParaRPr lang="en-US" dirty="0" smtClean="0"/>
          </a:p>
          <a:p>
            <a:pPr marL="800100" lvl="1"/>
            <a:endParaRPr lang="en-US" sz="1800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831019" y="5787023"/>
            <a:ext cx="592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[Newman ‘06], [Fortunato ‘10]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- Διπλωμένη γωνία"/>
          <p:cNvSpPr/>
          <p:nvPr/>
        </p:nvSpPr>
        <p:spPr bwMode="auto">
          <a:xfrm>
            <a:off x="6388100" y="5015820"/>
            <a:ext cx="2146300" cy="1653540"/>
          </a:xfrm>
          <a:prstGeom prst="foldedCorner">
            <a:avLst>
              <a:gd name="adj" fmla="val 273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Modularity-based community detection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409020"/>
            <a:ext cx="7765732" cy="5260340"/>
          </a:xfrm>
        </p:spPr>
        <p:txBody>
          <a:bodyPr/>
          <a:lstStyle/>
          <a:p>
            <a:r>
              <a:rPr lang="en-US" sz="2000" dirty="0" smtClean="0"/>
              <a:t>Modularity was first applied as a </a:t>
            </a:r>
            <a:r>
              <a:rPr lang="en-US" sz="2000" b="1" dirty="0" smtClean="0"/>
              <a:t>stopping criterion </a:t>
            </a:r>
            <a:r>
              <a:rPr lang="en-US" sz="2000" dirty="0" smtClean="0"/>
              <a:t>in the Newman-Girvan algorithm</a:t>
            </a:r>
            <a:endParaRPr lang="en-US" sz="2000" b="1" dirty="0" smtClean="0">
              <a:cs typeface="Calibri" pitchFamily="34" charset="0"/>
            </a:endParaRPr>
          </a:p>
          <a:p>
            <a:r>
              <a:rPr lang="en-US" sz="2000" dirty="0" smtClean="0"/>
              <a:t>Newman-Girvan algorithm </a:t>
            </a:r>
            <a:r>
              <a:rPr lang="en-US" sz="2000" b="1" dirty="0" smtClean="0">
                <a:cs typeface="Calibri" pitchFamily="34" charset="0"/>
              </a:rPr>
              <a:t>[Newman and Girvan ‘04]</a:t>
            </a:r>
          </a:p>
          <a:p>
            <a:pPr lvl="1"/>
            <a:r>
              <a:rPr lang="en-US" sz="1800" dirty="0" smtClean="0">
                <a:cs typeface="+mn-cs"/>
              </a:rPr>
              <a:t>A </a:t>
            </a:r>
            <a:r>
              <a:rPr lang="en-US" sz="1800" b="1" dirty="0" smtClean="0">
                <a:cs typeface="+mn-cs"/>
              </a:rPr>
              <a:t>divisive</a:t>
            </a:r>
            <a:r>
              <a:rPr lang="en-US" sz="1800" dirty="0" smtClean="0">
                <a:cs typeface="+mn-cs"/>
              </a:rPr>
              <a:t> algorithm (detect and remove edges that connect vertices of different communities)</a:t>
            </a:r>
          </a:p>
          <a:p>
            <a:pPr lvl="1"/>
            <a:r>
              <a:rPr lang="en-US" sz="1800" b="1" dirty="0" smtClean="0">
                <a:cs typeface="+mn-cs"/>
              </a:rPr>
              <a:t>Idea: </a:t>
            </a:r>
            <a:r>
              <a:rPr lang="en-US" sz="1800" dirty="0" smtClean="0">
                <a:cs typeface="+mn-cs"/>
              </a:rPr>
              <a:t>try to identify the edges of the graph that are most between other vertices </a:t>
            </a:r>
            <a:r>
              <a:rPr lang="en-US" sz="1800" dirty="0" smtClean="0">
                <a:cs typeface="+mn-cs"/>
                <a:sym typeface="Wingdings" pitchFamily="2" charset="2"/>
              </a:rPr>
              <a:t> responsible for connecting many node pairs</a:t>
            </a:r>
          </a:p>
          <a:p>
            <a:pPr lvl="1"/>
            <a:r>
              <a:rPr lang="en-US" sz="1800" dirty="0" smtClean="0">
                <a:cs typeface="+mn-cs"/>
                <a:sym typeface="Wingdings" pitchFamily="2" charset="2"/>
              </a:rPr>
              <a:t>Select and remove edges based to the value of </a:t>
            </a:r>
            <a:r>
              <a:rPr lang="en-US" sz="1800" b="1" dirty="0" smtClean="0">
                <a:cs typeface="+mn-cs"/>
                <a:sym typeface="Wingdings" pitchFamily="2" charset="2"/>
              </a:rPr>
              <a:t>betweenness centrality</a:t>
            </a:r>
          </a:p>
          <a:p>
            <a:pPr lvl="1"/>
            <a:r>
              <a:rPr lang="en-US" sz="1800" b="1" dirty="0" smtClean="0">
                <a:sym typeface="Wingdings" pitchFamily="2" charset="2"/>
              </a:rPr>
              <a:t>Betweenness centrality: </a:t>
            </a:r>
            <a:r>
              <a:rPr lang="en-US" sz="1800" dirty="0" smtClean="0">
                <a:cs typeface="+mn-cs"/>
                <a:sym typeface="Wingdings" pitchFamily="2" charset="2"/>
              </a:rPr>
              <a:t>number of </a:t>
            </a:r>
            <a:r>
              <a:rPr lang="en-US" sz="1800" b="1" dirty="0" smtClean="0">
                <a:cs typeface="+mn-cs"/>
                <a:sym typeface="Wingdings" pitchFamily="2" charset="2"/>
              </a:rPr>
              <a:t>shortest paths </a:t>
            </a:r>
            <a:r>
              <a:rPr lang="en-US" sz="1800" dirty="0" smtClean="0">
                <a:cs typeface="+mn-cs"/>
                <a:sym typeface="Wingdings" pitchFamily="2" charset="2"/>
              </a:rPr>
              <a:t>between every pair of nodes, that pass through an edge</a:t>
            </a:r>
          </a:p>
          <a:p>
            <a:pPr marL="400050">
              <a:buNone/>
            </a:pPr>
            <a:endParaRPr lang="en-US" sz="2200" dirty="0" smtClean="0"/>
          </a:p>
        </p:txBody>
      </p:sp>
      <p:sp>
        <p:nvSpPr>
          <p:cNvPr id="6" name="5 - Έλλειψη"/>
          <p:cNvSpPr/>
          <p:nvPr/>
        </p:nvSpPr>
        <p:spPr bwMode="auto">
          <a:xfrm>
            <a:off x="1071964" y="5334750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1976205" y="5177592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1148486" y="6246320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1835379" y="6371584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1662659" y="57007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2461055" y="606742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2" name="11 - Ευθεία γραμμή σύνδεσης"/>
          <p:cNvCxnSpPr>
            <a:stCxn id="6" idx="6"/>
            <a:endCxn id="7" idx="2"/>
          </p:cNvCxnSpPr>
          <p:nvPr/>
        </p:nvCxnSpPr>
        <p:spPr bwMode="auto">
          <a:xfrm flipV="1">
            <a:off x="1349209" y="5326480"/>
            <a:ext cx="626996" cy="15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- Ευθεία γραμμή σύνδεσης"/>
          <p:cNvCxnSpPr>
            <a:stCxn id="6" idx="5"/>
            <a:endCxn id="10" idx="1"/>
          </p:cNvCxnSpPr>
          <p:nvPr/>
        </p:nvCxnSpPr>
        <p:spPr bwMode="auto">
          <a:xfrm rot="16200000" flipH="1">
            <a:off x="1428206" y="5469319"/>
            <a:ext cx="155457" cy="394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- Ευθεία γραμμή σύνδεσης"/>
          <p:cNvCxnSpPr>
            <a:stCxn id="10" idx="7"/>
            <a:endCxn id="7" idx="4"/>
          </p:cNvCxnSpPr>
          <p:nvPr/>
        </p:nvCxnSpPr>
        <p:spPr bwMode="auto">
          <a:xfrm rot="5400000" flipH="1" flipV="1">
            <a:off x="1872562" y="5502109"/>
            <a:ext cx="269007" cy="21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- Ευθεία γραμμή σύνδεσης"/>
          <p:cNvCxnSpPr>
            <a:stCxn id="7" idx="5"/>
            <a:endCxn id="11" idx="1"/>
          </p:cNvCxnSpPr>
          <p:nvPr/>
        </p:nvCxnSpPr>
        <p:spPr bwMode="auto">
          <a:xfrm rot="16200000" flipH="1">
            <a:off x="2017615" y="5626992"/>
            <a:ext cx="679275" cy="288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>
            <a:stCxn id="11" idx="3"/>
            <a:endCxn id="9" idx="7"/>
          </p:cNvCxnSpPr>
          <p:nvPr/>
        </p:nvCxnSpPr>
        <p:spPr bwMode="auto">
          <a:xfrm rot="5400000">
            <a:off x="2240042" y="6153576"/>
            <a:ext cx="93597" cy="429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- Ευθεία γραμμή σύνδεσης"/>
          <p:cNvCxnSpPr>
            <a:stCxn id="9" idx="2"/>
            <a:endCxn id="8" idx="5"/>
          </p:cNvCxnSpPr>
          <p:nvPr/>
        </p:nvCxnSpPr>
        <p:spPr bwMode="auto">
          <a:xfrm rot="10800000">
            <a:off x="1385129" y="6500488"/>
            <a:ext cx="450250" cy="19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>
            <a:stCxn id="8" idx="7"/>
            <a:endCxn id="10" idx="3"/>
          </p:cNvCxnSpPr>
          <p:nvPr/>
        </p:nvCxnSpPr>
        <p:spPr bwMode="auto">
          <a:xfrm rot="5400000" flipH="1" flipV="1">
            <a:off x="1376699" y="5963366"/>
            <a:ext cx="334993" cy="318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>
            <a:stCxn id="8" idx="6"/>
            <a:endCxn id="11" idx="2"/>
          </p:cNvCxnSpPr>
          <p:nvPr/>
        </p:nvCxnSpPr>
        <p:spPr bwMode="auto">
          <a:xfrm flipV="1">
            <a:off x="1425731" y="6216315"/>
            <a:ext cx="1035324" cy="178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>
            <a:stCxn id="10" idx="6"/>
            <a:endCxn id="11" idx="2"/>
          </p:cNvCxnSpPr>
          <p:nvPr/>
        </p:nvCxnSpPr>
        <p:spPr bwMode="auto">
          <a:xfrm>
            <a:off x="1939904" y="5849655"/>
            <a:ext cx="521151" cy="3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- Ευθεία γραμμή σύνδεσης"/>
          <p:cNvCxnSpPr>
            <a:stCxn id="7" idx="4"/>
            <a:endCxn id="9" idx="0"/>
          </p:cNvCxnSpPr>
          <p:nvPr/>
        </p:nvCxnSpPr>
        <p:spPr bwMode="auto">
          <a:xfrm rot="5400000">
            <a:off x="1596307" y="5853063"/>
            <a:ext cx="896216" cy="140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1 - Ευθεία γραμμή σύνδεσης"/>
          <p:cNvCxnSpPr>
            <a:stCxn id="6" idx="4"/>
            <a:endCxn id="9" idx="1"/>
          </p:cNvCxnSpPr>
          <p:nvPr/>
        </p:nvCxnSpPr>
        <p:spPr bwMode="auto">
          <a:xfrm rot="16200000" flipH="1">
            <a:off x="1151951" y="5691162"/>
            <a:ext cx="782666" cy="665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26 - Έλλειψη"/>
          <p:cNvSpPr/>
          <p:nvPr/>
        </p:nvSpPr>
        <p:spPr bwMode="auto">
          <a:xfrm>
            <a:off x="4101059" y="52943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5294859" y="52943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4075659" y="62976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6" name="45 - Έλλειψη"/>
          <p:cNvSpPr/>
          <p:nvPr/>
        </p:nvSpPr>
        <p:spPr bwMode="auto">
          <a:xfrm>
            <a:off x="5345659" y="62976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7" name="46 - Έλλειψη"/>
          <p:cNvSpPr/>
          <p:nvPr/>
        </p:nvSpPr>
        <p:spPr bwMode="auto">
          <a:xfrm>
            <a:off x="5993359" y="5764267"/>
            <a:ext cx="277245" cy="29777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9" name="48 - Ευθεία γραμμή σύνδεσης"/>
          <p:cNvCxnSpPr>
            <a:stCxn id="27" idx="6"/>
            <a:endCxn id="44" idx="2"/>
          </p:cNvCxnSpPr>
          <p:nvPr/>
        </p:nvCxnSpPr>
        <p:spPr bwMode="auto">
          <a:xfrm>
            <a:off x="4378304" y="5443255"/>
            <a:ext cx="91655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50 - Ευθεία γραμμή σύνδεσης"/>
          <p:cNvCxnSpPr>
            <a:stCxn id="27" idx="4"/>
            <a:endCxn id="45" idx="0"/>
          </p:cNvCxnSpPr>
          <p:nvPr/>
        </p:nvCxnSpPr>
        <p:spPr bwMode="auto">
          <a:xfrm rot="5400000">
            <a:off x="3874220" y="5932205"/>
            <a:ext cx="705524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45" idx="6"/>
            <a:endCxn id="46" idx="2"/>
          </p:cNvCxnSpPr>
          <p:nvPr/>
        </p:nvCxnSpPr>
        <p:spPr bwMode="auto">
          <a:xfrm>
            <a:off x="4352904" y="6446555"/>
            <a:ext cx="99275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54 - Ευθεία γραμμή σύνδεσης"/>
          <p:cNvCxnSpPr>
            <a:stCxn id="27" idx="6"/>
            <a:endCxn id="46" idx="0"/>
          </p:cNvCxnSpPr>
          <p:nvPr/>
        </p:nvCxnSpPr>
        <p:spPr bwMode="auto">
          <a:xfrm>
            <a:off x="4378304" y="5443255"/>
            <a:ext cx="1105978" cy="854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45" idx="7"/>
            <a:endCxn id="44" idx="3"/>
          </p:cNvCxnSpPr>
          <p:nvPr/>
        </p:nvCxnSpPr>
        <p:spPr bwMode="auto">
          <a:xfrm rot="5400000" flipH="1" flipV="1">
            <a:off x="4427511" y="5433326"/>
            <a:ext cx="792740" cy="1023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46" idx="6"/>
            <a:endCxn id="47" idx="3"/>
          </p:cNvCxnSpPr>
          <p:nvPr/>
        </p:nvCxnSpPr>
        <p:spPr bwMode="auto">
          <a:xfrm flipV="1">
            <a:off x="5622904" y="6018435"/>
            <a:ext cx="411057" cy="428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>
            <a:stCxn id="47" idx="1"/>
            <a:endCxn id="44" idx="5"/>
          </p:cNvCxnSpPr>
          <p:nvPr/>
        </p:nvCxnSpPr>
        <p:spPr bwMode="auto">
          <a:xfrm rot="16200000" flipV="1">
            <a:off x="5653062" y="5426975"/>
            <a:ext cx="259340" cy="50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stCxn id="44" idx="4"/>
            <a:endCxn id="46" idx="0"/>
          </p:cNvCxnSpPr>
          <p:nvPr/>
        </p:nvCxnSpPr>
        <p:spPr bwMode="auto">
          <a:xfrm rot="16200000" flipH="1">
            <a:off x="5106120" y="5919505"/>
            <a:ext cx="705524" cy="5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65 - Ευθεία γραμμή σύνδεσης"/>
          <p:cNvCxnSpPr>
            <a:stCxn id="11" idx="6"/>
            <a:endCxn id="27" idx="3"/>
          </p:cNvCxnSpPr>
          <p:nvPr/>
        </p:nvCxnSpPr>
        <p:spPr bwMode="auto">
          <a:xfrm flipV="1">
            <a:off x="2738300" y="5548535"/>
            <a:ext cx="1403361" cy="66778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4" name="83 - TextBox"/>
          <p:cNvSpPr txBox="1"/>
          <p:nvPr/>
        </p:nvSpPr>
        <p:spPr>
          <a:xfrm>
            <a:off x="6426200" y="5092020"/>
            <a:ext cx="199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Edge betweenness is higher for edges that connect different communities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Newman-Girvan algorithm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89000" y="1223516"/>
            <a:ext cx="7708900" cy="5260340"/>
          </a:xfrm>
        </p:spPr>
        <p:txBody>
          <a:bodyPr/>
          <a:lstStyle/>
          <a:p>
            <a:r>
              <a:rPr lang="en-US" sz="2200" b="1" dirty="0" smtClean="0"/>
              <a:t>Basic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Compute betweenness centrality for all edges in the graph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Find and remove the edge with the highest score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Recalculate betweenness centrality score for the remaining edges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cs typeface="+mn-cs"/>
                <a:sym typeface="Wingdings" pitchFamily="2" charset="2"/>
              </a:rPr>
              <a:t>Go to step 2</a:t>
            </a:r>
          </a:p>
          <a:p>
            <a:pPr marL="400050"/>
            <a:r>
              <a:rPr lang="en-US" sz="2200" dirty="0" smtClean="0">
                <a:sym typeface="Wingdings" pitchFamily="2" charset="2"/>
              </a:rPr>
              <a:t>How do we know if the produced communities are  </a:t>
            </a:r>
            <a:r>
              <a:rPr lang="en-US" sz="2200" b="1" dirty="0" smtClean="0">
                <a:sym typeface="Wingdings" pitchFamily="2" charset="2"/>
              </a:rPr>
              <a:t>good ones</a:t>
            </a:r>
            <a:r>
              <a:rPr lang="en-US" sz="2200" dirty="0" smtClean="0">
                <a:sym typeface="Wingdings" pitchFamily="2" charset="2"/>
              </a:rPr>
              <a:t> and stop the algorithm?</a:t>
            </a:r>
          </a:p>
          <a:p>
            <a:pPr marL="800100" lvl="1"/>
            <a:r>
              <a:rPr lang="en-US" sz="2000" dirty="0" smtClean="0">
                <a:cs typeface="+mn-cs"/>
                <a:sym typeface="Wingdings" pitchFamily="2" charset="2"/>
              </a:rPr>
              <a:t>The output of the algorithm is in the form of a </a:t>
            </a:r>
            <a:r>
              <a:rPr lang="en-US" sz="2000" b="1" dirty="0" smtClean="0">
                <a:cs typeface="+mn-cs"/>
                <a:sym typeface="Wingdings" pitchFamily="2" charset="2"/>
              </a:rPr>
              <a:t>dendrogram</a:t>
            </a:r>
          </a:p>
          <a:p>
            <a:pPr marL="800100" lvl="1"/>
            <a:r>
              <a:rPr lang="en-US" sz="2000" dirty="0" smtClean="0">
                <a:cs typeface="+mn-cs"/>
                <a:sym typeface="Wingdings" pitchFamily="2" charset="2"/>
              </a:rPr>
              <a:t>Use </a:t>
            </a:r>
            <a:r>
              <a:rPr lang="en-US" sz="2000" b="1" dirty="0" smtClean="0">
                <a:cs typeface="+mn-cs"/>
                <a:sym typeface="Wingdings" pitchFamily="2" charset="2"/>
              </a:rPr>
              <a:t>modularity</a:t>
            </a:r>
            <a:r>
              <a:rPr lang="en-US" sz="2000" dirty="0" smtClean="0">
                <a:cs typeface="+mn-cs"/>
                <a:sym typeface="Wingdings" pitchFamily="2" charset="2"/>
              </a:rPr>
              <a:t> as a criterion to cut the dendrogram and terminate the algorithm </a:t>
            </a:r>
            <a:r>
              <a:rPr lang="en-US" sz="2000" dirty="0" smtClean="0">
                <a:sym typeface="Wingdings" pitchFamily="2" charset="2"/>
              </a:rPr>
              <a:t>(Q ~= 0.3-0.7 indicates good partitions) </a:t>
            </a:r>
          </a:p>
          <a:p>
            <a:pPr marL="400050"/>
            <a:r>
              <a:rPr lang="en-US" sz="2200" dirty="0" smtClean="0">
                <a:cs typeface="+mn-cs"/>
                <a:sym typeface="Wingdings" pitchFamily="2" charset="2"/>
              </a:rPr>
              <a:t>Complexity: </a:t>
            </a:r>
            <a:r>
              <a:rPr lang="en-US" sz="2200" b="1" dirty="0" smtClean="0">
                <a:sym typeface="Wingdings" pitchFamily="2" charset="2"/>
              </a:rPr>
              <a:t>O(m</a:t>
            </a:r>
            <a:r>
              <a:rPr lang="en-US" sz="2200" b="1" baseline="30000" dirty="0" smtClean="0">
                <a:sym typeface="Wingdings" pitchFamily="2" charset="2"/>
              </a:rPr>
              <a:t>2</a:t>
            </a:r>
            <a:r>
              <a:rPr lang="en-US" sz="2200" b="1" dirty="0" smtClean="0">
                <a:sym typeface="Wingdings" pitchFamily="2" charset="2"/>
              </a:rPr>
              <a:t>n)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en-US" sz="2000" dirty="0" smtClean="0">
                <a:sym typeface="Wingdings" pitchFamily="2" charset="2"/>
              </a:rPr>
              <a:t>or </a:t>
            </a:r>
            <a:r>
              <a:rPr lang="en-US" sz="2200" b="1" dirty="0" smtClean="0">
                <a:sym typeface="Wingdings" pitchFamily="2" charset="2"/>
              </a:rPr>
              <a:t>O(n</a:t>
            </a:r>
            <a:r>
              <a:rPr lang="en-US" sz="2200" b="1" baseline="30000" dirty="0" smtClean="0">
                <a:sym typeface="Wingdings" pitchFamily="2" charset="2"/>
              </a:rPr>
              <a:t>3</a:t>
            </a:r>
            <a:r>
              <a:rPr lang="en-US" sz="2200" b="1" dirty="0" smtClean="0">
                <a:sym typeface="Wingdings" pitchFamily="2" charset="2"/>
              </a:rPr>
              <a:t>) </a:t>
            </a:r>
            <a:r>
              <a:rPr lang="en-US" sz="2200" dirty="0" smtClean="0">
                <a:sym typeface="Wingdings" pitchFamily="2" charset="2"/>
              </a:rPr>
              <a:t>on a sparse graph)</a:t>
            </a:r>
          </a:p>
          <a:p>
            <a:pPr marL="400050">
              <a:buNone/>
            </a:pPr>
            <a:endParaRPr lang="en-US" sz="22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843719" y="6300028"/>
            <a:ext cx="522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‘04], [Girvan and Newman ‘02]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5054599" y="1257989"/>
            <a:ext cx="3060701" cy="51689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1028701" y="1651689"/>
            <a:ext cx="3810000" cy="30226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Newman-Girvan algorithm (2)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843719" y="6156012"/>
            <a:ext cx="522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[Newman and Girvan ‘04]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lix\Desktop\karat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356" y="1837701"/>
            <a:ext cx="3379625" cy="2290488"/>
          </a:xfrm>
          <a:prstGeom prst="rect">
            <a:avLst/>
          </a:prstGeom>
          <a:noFill/>
        </p:spPr>
      </p:pic>
      <p:pic>
        <p:nvPicPr>
          <p:cNvPr id="4099" name="Picture 3" descr="C:\Users\lix\Desktop\dendro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1327838"/>
            <a:ext cx="2092325" cy="4757143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1778000" y="420438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Zachary’s karate club</a:t>
            </a:r>
            <a:endParaRPr lang="el-GR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 rot="16200000">
            <a:off x="4914901" y="1600891"/>
            <a:ext cx="90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Modularity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99100" y="598238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Community structure</a:t>
            </a:r>
            <a:endParaRPr lang="el-GR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Modularity optimization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337012"/>
            <a:ext cx="7765732" cy="5260340"/>
          </a:xfrm>
        </p:spPr>
        <p:txBody>
          <a:bodyPr/>
          <a:lstStyle/>
          <a:p>
            <a:r>
              <a:rPr lang="en-US" sz="2200" dirty="0" smtClean="0"/>
              <a:t>High values of modularity indicate good quality of partitions</a:t>
            </a:r>
          </a:p>
          <a:p>
            <a:r>
              <a:rPr lang="en-US" sz="2200" b="1" dirty="0" smtClean="0"/>
              <a:t>Goal: </a:t>
            </a:r>
            <a:r>
              <a:rPr lang="en-US" sz="2200" dirty="0" smtClean="0"/>
              <a:t>find the partition that corresponds to the maximum value of modularity</a:t>
            </a:r>
          </a:p>
          <a:p>
            <a:r>
              <a:rPr lang="en-US" sz="2200" b="1" dirty="0" smtClean="0"/>
              <a:t>Modularity maximization </a:t>
            </a:r>
            <a:r>
              <a:rPr lang="en-US" sz="2200" dirty="0" smtClean="0"/>
              <a:t>problem</a:t>
            </a:r>
          </a:p>
          <a:p>
            <a:pPr lvl="1"/>
            <a:r>
              <a:rPr lang="en-US" sz="2000" dirty="0" smtClean="0"/>
              <a:t>Computational difficult problem </a:t>
            </a:r>
            <a:r>
              <a:rPr lang="en-US" sz="2000" b="1" dirty="0" smtClean="0">
                <a:cs typeface="Calibri" pitchFamily="34" charset="0"/>
              </a:rPr>
              <a:t>[</a:t>
            </a:r>
            <a:r>
              <a:rPr lang="en-US" sz="2000" b="1" dirty="0" err="1" smtClean="0">
                <a:cs typeface="Calibri" pitchFamily="34" charset="0"/>
              </a:rPr>
              <a:t>Brandes</a:t>
            </a:r>
            <a:r>
              <a:rPr lang="en-US" sz="2000" b="1" dirty="0" smtClean="0">
                <a:cs typeface="Calibri" pitchFamily="34" charset="0"/>
              </a:rPr>
              <a:t> et al. ‘06]</a:t>
            </a:r>
          </a:p>
          <a:p>
            <a:pPr lvl="1"/>
            <a:r>
              <a:rPr lang="en-US" sz="2000" dirty="0" smtClean="0"/>
              <a:t>Appoximation techniques and heuristics</a:t>
            </a:r>
          </a:p>
          <a:p>
            <a:pPr marL="400050"/>
            <a:r>
              <a:rPr lang="en-US" sz="2200" dirty="0" smtClean="0"/>
              <a:t>Four main categories of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Greedy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/>
              <a:t>Spectral optimization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Simulated annealing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Extremal optimization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888919" y="6084004"/>
            <a:ext cx="165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[Fortunato ‘10]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Ορθογώνιο"/>
          <p:cNvSpPr/>
          <p:nvPr/>
        </p:nvSpPr>
        <p:spPr bwMode="auto">
          <a:xfrm>
            <a:off x="1181100" y="3422104"/>
            <a:ext cx="3759200" cy="27432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8" name="27 - Ορθογώνιο"/>
          <p:cNvSpPr/>
          <p:nvPr/>
        </p:nvSpPr>
        <p:spPr bwMode="auto">
          <a:xfrm>
            <a:off x="6045200" y="3798292"/>
            <a:ext cx="1955800" cy="9398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optimization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Idea: </a:t>
            </a:r>
            <a:r>
              <a:rPr lang="en-US" sz="2200" dirty="0" smtClean="0"/>
              <a:t>Spectral techniques for modularity optimization</a:t>
            </a:r>
          </a:p>
          <a:p>
            <a:r>
              <a:rPr lang="en-US" sz="2200" b="1" dirty="0" smtClean="0"/>
              <a:t>Goal:</a:t>
            </a:r>
            <a:r>
              <a:rPr lang="en-US" sz="2200" dirty="0" smtClean="0"/>
              <a:t> Assign the nodes into two communities,</a:t>
            </a:r>
            <a:r>
              <a:rPr lang="en-US" sz="2200" b="1" dirty="0" smtClean="0"/>
              <a:t> X </a:t>
            </a:r>
            <a:r>
              <a:rPr lang="en-US" sz="2200" dirty="0" smtClean="0"/>
              <a:t>and </a:t>
            </a:r>
            <a:r>
              <a:rPr lang="en-US" sz="2200" b="1" dirty="0" smtClean="0"/>
              <a:t>Y</a:t>
            </a:r>
          </a:p>
          <a:p>
            <a:r>
              <a:rPr lang="en-US" sz="2200" dirty="0" smtClean="0"/>
              <a:t>Let		be an indicator variable where </a:t>
            </a:r>
            <a:r>
              <a:rPr lang="en-US" sz="2200" b="1" dirty="0" err="1" smtClean="0"/>
              <a:t>s</a:t>
            </a:r>
            <a:r>
              <a:rPr lang="en-US" sz="1400" b="1" dirty="0" err="1" smtClean="0"/>
              <a:t>i</a:t>
            </a:r>
            <a:r>
              <a:rPr lang="en-US" sz="2200" b="1" dirty="0" smtClean="0"/>
              <a:t> = +1 </a:t>
            </a:r>
            <a:r>
              <a:rPr lang="en-US" sz="2200" dirty="0" smtClean="0"/>
              <a:t>if </a:t>
            </a:r>
            <a:r>
              <a:rPr lang="en-US" sz="2200" b="1" dirty="0" smtClean="0"/>
              <a:t>i</a:t>
            </a:r>
            <a:r>
              <a:rPr lang="en-US" sz="2200" dirty="0" smtClean="0"/>
              <a:t> is assigned to</a:t>
            </a:r>
            <a:r>
              <a:rPr lang="en-US" sz="2200" b="1" dirty="0" smtClean="0"/>
              <a:t> X </a:t>
            </a:r>
            <a:r>
              <a:rPr lang="en-US" sz="2200" dirty="0" smtClean="0"/>
              <a:t>and </a:t>
            </a:r>
            <a:r>
              <a:rPr lang="en-US" sz="2200" b="1" dirty="0" err="1" smtClean="0"/>
              <a:t>s</a:t>
            </a:r>
            <a:r>
              <a:rPr lang="en-US" sz="1400" b="1" dirty="0" err="1" smtClean="0"/>
              <a:t>i</a:t>
            </a:r>
            <a:r>
              <a:rPr lang="en-US" sz="2200" b="1" dirty="0" smtClean="0"/>
              <a:t> = -1 </a:t>
            </a:r>
            <a:r>
              <a:rPr lang="en-US" sz="2200" dirty="0" smtClean="0"/>
              <a:t>if </a:t>
            </a:r>
            <a:r>
              <a:rPr lang="en-US" sz="2200" b="1" dirty="0" smtClean="0"/>
              <a:t>i</a:t>
            </a:r>
            <a:r>
              <a:rPr lang="en-US" sz="2200" dirty="0" smtClean="0"/>
              <a:t> is assigned to</a:t>
            </a:r>
            <a:r>
              <a:rPr lang="en-US" sz="2200" b="1" dirty="0" smtClean="0"/>
              <a:t> Y </a:t>
            </a:r>
            <a:endParaRPr lang="en-US" sz="2200" i="1" dirty="0" smtClean="0"/>
          </a:p>
          <a:p>
            <a:endParaRPr lang="en-US" sz="2400" dirty="0" smtClean="0"/>
          </a:p>
        </p:txBody>
      </p:sp>
      <p:sp>
        <p:nvSpPr>
          <p:cNvPr id="54" name="53 - TextBox"/>
          <p:cNvSpPr txBox="1"/>
          <p:nvPr/>
        </p:nvSpPr>
        <p:spPr>
          <a:xfrm>
            <a:off x="5600700" y="59817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[Newman ‘06], [Newman ‘06b]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3" name="22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07612"/>
              </p:ext>
            </p:extLst>
          </p:nvPr>
        </p:nvGraphicFramePr>
        <p:xfrm>
          <a:off x="1331640" y="2636912"/>
          <a:ext cx="9540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Εξίσωση" r:id="rId4" imgW="609480" imgH="228600" progId="Equation.3">
                  <p:embed/>
                </p:oleObj>
              </mc:Choice>
              <mc:Fallback>
                <p:oleObj name="Εξίσωση" r:id="rId4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36912"/>
                        <a:ext cx="9540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10077"/>
              </p:ext>
            </p:extLst>
          </p:nvPr>
        </p:nvGraphicFramePr>
        <p:xfrm>
          <a:off x="1290637" y="3550692"/>
          <a:ext cx="3438526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6" name="Εξίσωση" r:id="rId6" imgW="1904760" imgH="1384200" progId="Equation.3">
                  <p:embed/>
                </p:oleObj>
              </mc:Choice>
              <mc:Fallback>
                <p:oleObj name="Εξίσωση" r:id="rId6" imgW="19047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7" y="3550692"/>
                        <a:ext cx="3438526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43780"/>
              </p:ext>
            </p:extLst>
          </p:nvPr>
        </p:nvGraphicFramePr>
        <p:xfrm>
          <a:off x="6242050" y="3828455"/>
          <a:ext cx="15367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7" name="Εξίσωση" r:id="rId8" imgW="850680" imgH="634680" progId="Equation.3">
                  <p:embed/>
                </p:oleObj>
              </mc:Choice>
              <mc:Fallback>
                <p:oleObj name="Εξίσωση" r:id="rId8" imgW="85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3828455"/>
                        <a:ext cx="15367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2 - Θέση περιεχομένου"/>
          <p:cNvSpPr txBox="1">
            <a:spLocks/>
          </p:cNvSpPr>
          <p:nvPr/>
        </p:nvSpPr>
        <p:spPr bwMode="auto">
          <a:xfrm>
            <a:off x="5181600" y="3268340"/>
            <a:ext cx="3416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tabLst/>
              <a:defRPr/>
            </a:pPr>
            <a:r>
              <a:rPr kumimoji="1" lang="en-US" sz="2000" b="1" kern="0" dirty="0" smtClean="0">
                <a:latin typeface="Calibri" pitchFamily="34" charset="0"/>
                <a:cs typeface="+mn-cs"/>
              </a:rPr>
              <a:t>B</a:t>
            </a:r>
            <a:r>
              <a:rPr kumimoji="1" lang="en-US" sz="2000" kern="0" dirty="0" smtClean="0">
                <a:latin typeface="Calibri" pitchFamily="34" charset="0"/>
                <a:cs typeface="+mn-cs"/>
              </a:rPr>
              <a:t> is the </a:t>
            </a:r>
            <a:r>
              <a:rPr kumimoji="1" lang="en-US" sz="2000" b="1" kern="0" dirty="0" smtClean="0">
                <a:latin typeface="Calibri" pitchFamily="34" charset="0"/>
                <a:cs typeface="+mn-cs"/>
              </a:rPr>
              <a:t>modularity </a:t>
            </a:r>
            <a:r>
              <a:rPr kumimoji="1" lang="en-US" sz="2000" b="1" kern="0" dirty="0" smtClean="0">
                <a:latin typeface="Calibri" pitchFamily="34" charset="0"/>
              </a:rPr>
              <a:t>matrix</a:t>
            </a:r>
            <a:endParaRPr kumimoji="1" 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tabLst/>
              <a:defRPr/>
            </a:pPr>
            <a:endParaRPr kumimoji="1" 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Introduction &amp; Motivation 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	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Networks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optimization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Modularity matrix </a:t>
            </a:r>
            <a:r>
              <a:rPr lang="en-US" sz="2200" b="1" dirty="0" smtClean="0"/>
              <a:t>B</a:t>
            </a:r>
            <a:endParaRPr lang="en-US" sz="2200" i="1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200" dirty="0" smtClean="0"/>
              <a:t>Vector </a:t>
            </a:r>
            <a:r>
              <a:rPr lang="en-US" sz="2200" b="1" dirty="0" smtClean="0"/>
              <a:t>s</a:t>
            </a:r>
            <a:r>
              <a:rPr lang="en-US" sz="2200" dirty="0" smtClean="0"/>
              <a:t> can be written as a linear combination of the eigenvectors </a:t>
            </a:r>
            <a:r>
              <a:rPr lang="en-US" sz="2200" b="1" dirty="0" err="1" smtClean="0"/>
              <a:t>u</a:t>
            </a:r>
            <a:r>
              <a:rPr lang="en-US" sz="1400" b="1" dirty="0" err="1" smtClean="0"/>
              <a:t>i</a:t>
            </a:r>
            <a:r>
              <a:rPr lang="en-US" sz="2200" dirty="0" smtClean="0"/>
              <a:t> of the modularity matrix </a:t>
            </a:r>
            <a:r>
              <a:rPr lang="en-US" sz="2200" b="1" dirty="0" smtClean="0"/>
              <a:t>B</a:t>
            </a:r>
          </a:p>
          <a:p>
            <a:pPr>
              <a:buNone/>
            </a:pPr>
            <a:r>
              <a:rPr lang="en-US" sz="2200" b="1" dirty="0" smtClean="0"/>
              <a:t>                                              </a:t>
            </a:r>
            <a:r>
              <a:rPr lang="en-US" sz="2200" dirty="0" smtClean="0"/>
              <a:t>where</a:t>
            </a:r>
            <a:r>
              <a:rPr lang="en-US" sz="2200" b="1" dirty="0" smtClean="0"/>
              <a:t>                                                         </a:t>
            </a:r>
          </a:p>
          <a:p>
            <a:pPr>
              <a:buNone/>
            </a:pPr>
            <a:r>
              <a:rPr lang="en-US" sz="2200" b="1" dirty="0" smtClean="0"/>
              <a:t> </a:t>
            </a:r>
          </a:p>
          <a:p>
            <a:r>
              <a:rPr lang="en-US" sz="2200" dirty="0" smtClean="0"/>
              <a:t>Modularity can now expressed as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Where </a:t>
            </a:r>
            <a:r>
              <a:rPr lang="el-GR" sz="2200" b="1" dirty="0" smtClean="0"/>
              <a:t>β</a:t>
            </a:r>
            <a:r>
              <a:rPr lang="en-US" sz="1400" b="1" dirty="0" err="1" smtClean="0"/>
              <a:t>i</a:t>
            </a:r>
            <a:r>
              <a:rPr lang="en-US" sz="2200" dirty="0" smtClean="0"/>
              <a:t> is the eigenvalue of </a:t>
            </a:r>
            <a:r>
              <a:rPr lang="en-US" sz="2200" b="1" dirty="0" smtClean="0"/>
              <a:t>B</a:t>
            </a:r>
            <a:r>
              <a:rPr lang="en-US" sz="2200" dirty="0" smtClean="0"/>
              <a:t> corresponding to eigenvector </a:t>
            </a:r>
            <a:r>
              <a:rPr lang="en-US" sz="2200" b="1" dirty="0" err="1" smtClean="0"/>
              <a:t>u</a:t>
            </a:r>
            <a:r>
              <a:rPr lang="en-US" sz="1400" b="1" dirty="0" err="1" smtClean="0"/>
              <a:t>i</a:t>
            </a:r>
            <a:endParaRPr lang="en-US" sz="2200" b="1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54" name="53 - TextBox"/>
          <p:cNvSpPr txBox="1"/>
          <p:nvPr/>
        </p:nvSpPr>
        <p:spPr>
          <a:xfrm>
            <a:off x="467544" y="6166366"/>
            <a:ext cx="516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[Newman ‘06], [Newman ‘06b]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14966"/>
              </p:ext>
            </p:extLst>
          </p:nvPr>
        </p:nvGraphicFramePr>
        <p:xfrm>
          <a:off x="3923928" y="1340768"/>
          <a:ext cx="15367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" name="Εξίσωση" r:id="rId4" imgW="850680" imgH="634680" progId="Equation.3">
                  <p:embed/>
                </p:oleObj>
              </mc:Choice>
              <mc:Fallback>
                <p:oleObj name="Εξίσωση" r:id="rId4" imgW="85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40768"/>
                        <a:ext cx="15367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61902"/>
              </p:ext>
            </p:extLst>
          </p:nvPr>
        </p:nvGraphicFramePr>
        <p:xfrm>
          <a:off x="4432163" y="2780928"/>
          <a:ext cx="121443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" name="Εξίσωση" r:id="rId6" imgW="672840" imgH="583920" progId="Equation.3">
                  <p:embed/>
                </p:oleObj>
              </mc:Choice>
              <mc:Fallback>
                <p:oleObj name="Εξίσωση" r:id="rId6" imgW="6728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163" y="2780928"/>
                        <a:ext cx="1214437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72397"/>
              </p:ext>
            </p:extLst>
          </p:nvPr>
        </p:nvGraphicFramePr>
        <p:xfrm>
          <a:off x="5169693" y="3212976"/>
          <a:ext cx="9636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" name="Εξίσωση" r:id="rId8" imgW="533160" imgH="482400" progId="Equation.3">
                  <p:embed/>
                </p:oleObj>
              </mc:Choice>
              <mc:Fallback>
                <p:oleObj name="Εξίσωση" r:id="rId8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693" y="3212976"/>
                        <a:ext cx="96361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2200"/>
              </p:ext>
            </p:extLst>
          </p:nvPr>
        </p:nvGraphicFramePr>
        <p:xfrm>
          <a:off x="1979712" y="4440238"/>
          <a:ext cx="49530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" name="Equation" r:id="rId10" imgW="2743200" imgH="736600" progId="Equation.3">
                  <p:embed/>
                </p:oleObj>
              </mc:Choice>
              <mc:Fallback>
                <p:oleObj name="Equation" r:id="rId10" imgW="2743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40238"/>
                        <a:ext cx="4953000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1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optimization 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Spectral modularity optimization algorithm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cs typeface="+mn-cs"/>
              </a:rPr>
              <a:t>Consider the eigenvector </a:t>
            </a:r>
            <a:r>
              <a:rPr lang="en-US" sz="1800" b="1" dirty="0" smtClean="0">
                <a:cs typeface="+mn-cs"/>
              </a:rPr>
              <a:t>u</a:t>
            </a:r>
            <a:r>
              <a:rPr lang="en-US" sz="1100" b="1" dirty="0" smtClean="0">
                <a:cs typeface="+mn-cs"/>
              </a:rPr>
              <a:t>1</a:t>
            </a:r>
            <a:r>
              <a:rPr lang="en-US" sz="1800" dirty="0" smtClean="0">
                <a:cs typeface="+mn-cs"/>
              </a:rPr>
              <a:t> of </a:t>
            </a:r>
            <a:r>
              <a:rPr lang="en-US" sz="1800" b="1" dirty="0" smtClean="0">
                <a:cs typeface="+mn-cs"/>
              </a:rPr>
              <a:t>B</a:t>
            </a:r>
            <a:r>
              <a:rPr lang="en-US" sz="1800" dirty="0" smtClean="0">
                <a:cs typeface="+mn-cs"/>
              </a:rPr>
              <a:t> corresponding to the largest eigenvalue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cs typeface="+mn-cs"/>
              </a:rPr>
              <a:t>Assign the nodes of the graph in one of the two communities </a:t>
            </a:r>
            <a:r>
              <a:rPr lang="en-US" sz="1800" b="1" dirty="0" smtClean="0">
                <a:cs typeface="+mn-cs"/>
              </a:rPr>
              <a:t>X </a:t>
            </a:r>
            <a:r>
              <a:rPr lang="en-US" sz="1800" dirty="0" smtClean="0">
                <a:cs typeface="+mn-cs"/>
              </a:rPr>
              <a:t>(</a:t>
            </a:r>
            <a:r>
              <a:rPr lang="en-US" sz="1800" b="1" dirty="0" err="1" smtClean="0">
                <a:cs typeface="+mn-cs"/>
              </a:rPr>
              <a:t>s</a:t>
            </a:r>
            <a:r>
              <a:rPr lang="en-US" sz="1200" b="1" dirty="0" err="1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 = +1</a:t>
            </a:r>
            <a:r>
              <a:rPr lang="en-US" sz="1800" dirty="0" smtClean="0">
                <a:cs typeface="+mn-cs"/>
              </a:rPr>
              <a:t>) and </a:t>
            </a:r>
            <a:r>
              <a:rPr lang="en-US" sz="1800" b="1" dirty="0" smtClean="0">
                <a:cs typeface="+mn-cs"/>
              </a:rPr>
              <a:t>Y </a:t>
            </a:r>
            <a:r>
              <a:rPr lang="en-US" sz="1800" dirty="0" smtClean="0">
                <a:cs typeface="+mn-cs"/>
              </a:rPr>
              <a:t>(</a:t>
            </a:r>
            <a:r>
              <a:rPr lang="en-US" sz="1800" b="1" dirty="0" err="1" smtClean="0"/>
              <a:t>s</a:t>
            </a:r>
            <a:r>
              <a:rPr lang="en-US" sz="1200" b="1" dirty="0" err="1" smtClean="0"/>
              <a:t>i</a:t>
            </a:r>
            <a:r>
              <a:rPr lang="en-US" sz="1800" b="1" dirty="0" smtClean="0"/>
              <a:t> = -1</a:t>
            </a:r>
            <a:r>
              <a:rPr lang="en-US" sz="1800" dirty="0" smtClean="0">
                <a:cs typeface="+mn-cs"/>
              </a:rPr>
              <a:t>) based on the </a:t>
            </a:r>
            <a:r>
              <a:rPr lang="en-US" sz="1800" b="1" dirty="0" smtClean="0">
                <a:cs typeface="+mn-cs"/>
              </a:rPr>
              <a:t>signs</a:t>
            </a:r>
            <a:r>
              <a:rPr lang="en-US" sz="1800" dirty="0" smtClean="0">
                <a:cs typeface="+mn-cs"/>
              </a:rPr>
              <a:t> of the corresponding components of the eigenvector</a:t>
            </a:r>
          </a:p>
          <a:p>
            <a:pPr marL="1143000" lvl="2" indent="-342900">
              <a:buFont typeface="Wingdings" pitchFamily="2" charset="2"/>
              <a:buChar char="q"/>
            </a:pPr>
            <a:endParaRPr lang="en-US" sz="1800" dirty="0" smtClean="0">
              <a:cs typeface="+mn-cs"/>
            </a:endParaRPr>
          </a:p>
          <a:p>
            <a:pPr>
              <a:buNone/>
            </a:pPr>
            <a:endParaRPr lang="en-US" sz="2200" dirty="0" smtClean="0"/>
          </a:p>
          <a:p>
            <a:pPr lvl="1"/>
            <a:r>
              <a:rPr lang="en-US" sz="1800" dirty="0" smtClean="0"/>
              <a:t>More than two partitions?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/>
              <a:t>Iteratively</a:t>
            </a:r>
            <a:r>
              <a:rPr lang="en-US" sz="1800" dirty="0" smtClean="0"/>
              <a:t>, divide the produced partitions into two parts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If at any step the split does not contribute to the modularity, leave the corresponding subgraph as 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End when the entire graph has been splinted into no further divisible subgraphs</a:t>
            </a:r>
          </a:p>
          <a:p>
            <a:pPr lvl="1"/>
            <a:r>
              <a:rPr lang="en-US" sz="1800" dirty="0" smtClean="0"/>
              <a:t>Complexity: </a:t>
            </a:r>
            <a:r>
              <a:rPr lang="en-US" sz="1800" b="1" dirty="0" smtClean="0">
                <a:sym typeface="Wingdings" pitchFamily="2" charset="2"/>
              </a:rPr>
              <a:t>O(n</a:t>
            </a:r>
            <a:r>
              <a:rPr lang="en-US" sz="1800" b="1" baseline="30000" dirty="0" smtClean="0">
                <a:sym typeface="Wingdings" pitchFamily="2" charset="2"/>
              </a:rPr>
              <a:t>2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err="1" smtClean="0">
                <a:sym typeface="Wingdings" pitchFamily="2" charset="2"/>
              </a:rPr>
              <a:t>logn</a:t>
            </a:r>
            <a:r>
              <a:rPr lang="en-US" sz="1800" b="1" dirty="0" smtClean="0">
                <a:sym typeface="Wingdings" pitchFamily="2" charset="2"/>
              </a:rPr>
              <a:t>) </a:t>
            </a:r>
            <a:r>
              <a:rPr lang="en-US" sz="1800" dirty="0" smtClean="0">
                <a:sym typeface="Wingdings" pitchFamily="2" charset="2"/>
              </a:rPr>
              <a:t>for sparse graphs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54" name="53 - TextBox"/>
          <p:cNvSpPr txBox="1"/>
          <p:nvPr/>
        </p:nvSpPr>
        <p:spPr>
          <a:xfrm>
            <a:off x="5803900" y="5994400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[Newman ‘06], [Newman ‘06b]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8 - Αντικείμενο"/>
          <p:cNvGraphicFramePr>
            <a:graphicFrameLocks noChangeAspect="1"/>
          </p:cNvGraphicFramePr>
          <p:nvPr/>
        </p:nvGraphicFramePr>
        <p:xfrm>
          <a:off x="4188037" y="2851150"/>
          <a:ext cx="1439651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3" name="Εξίσωση" r:id="rId4" imgW="812520" imgH="215640" progId="Equation.3">
                  <p:embed/>
                </p:oleObj>
              </mc:Choice>
              <mc:Fallback>
                <p:oleObj name="Εξίσωση" r:id="rId4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037" y="2851150"/>
                        <a:ext cx="1439651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Αριστερό άγκιστρο"/>
          <p:cNvSpPr/>
          <p:nvPr/>
        </p:nvSpPr>
        <p:spPr bwMode="auto">
          <a:xfrm>
            <a:off x="3759200" y="2984500"/>
            <a:ext cx="266700" cy="6604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4114800" y="3397250"/>
          <a:ext cx="1663700" cy="39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4" name="Εξίσωση" r:id="rId6" imgW="927000" imgH="215640" progId="Equation.3">
                  <p:embed/>
                </p:oleObj>
              </mc:Choice>
              <mc:Fallback>
                <p:oleObj name="Εξίσωση" r:id="rId6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97250"/>
                        <a:ext cx="1663700" cy="392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055154" y="3079750"/>
          <a:ext cx="557996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5" name="Εξίσωση" r:id="rId8" imgW="291960" imgH="228600" progId="Equation.3">
                  <p:embed/>
                </p:oleObj>
              </mc:Choice>
              <mc:Fallback>
                <p:oleObj name="Εξίσωση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154" y="3079750"/>
                        <a:ext cx="557996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Extensions of modularity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Modularity has been extended in several directions</a:t>
            </a:r>
          </a:p>
          <a:p>
            <a:pPr lvl="1"/>
            <a:r>
              <a:rPr lang="en-US" sz="2000" dirty="0" smtClean="0"/>
              <a:t>Weighted graphs </a:t>
            </a:r>
            <a:r>
              <a:rPr lang="en-US" sz="2000" b="1" dirty="0" smtClean="0">
                <a:cs typeface="Calibri" pitchFamily="34" charset="0"/>
              </a:rPr>
              <a:t>[Newman ‘04]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Bipartite graphs </a:t>
            </a:r>
            <a:r>
              <a:rPr lang="en-US" sz="2000" b="1" dirty="0" smtClean="0">
                <a:cs typeface="Calibri" pitchFamily="34" charset="0"/>
              </a:rPr>
              <a:t>[Guimera et al ‘07]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Directed graphs (next in this tutorial) </a:t>
            </a:r>
            <a:r>
              <a:rPr lang="en-US" sz="2000" b="1" dirty="0" smtClean="0">
                <a:cs typeface="Calibri" pitchFamily="34" charset="0"/>
              </a:rPr>
              <a:t>[Arenas et al. ‘07], [Leicht and Newman ‘08]</a:t>
            </a:r>
          </a:p>
          <a:p>
            <a:pPr lvl="1"/>
            <a:r>
              <a:rPr lang="en-US" sz="2000" dirty="0" smtClean="0"/>
              <a:t>Overlapping community detection (next in this tutorial) </a:t>
            </a:r>
            <a:r>
              <a:rPr lang="en-US" sz="2000" b="1" dirty="0" smtClean="0">
                <a:cs typeface="Calibri" pitchFamily="34" charset="0"/>
              </a:rPr>
              <a:t>[Nicosia et al. ‘09]</a:t>
            </a:r>
            <a:endParaRPr lang="en-US" sz="2000" dirty="0" smtClean="0"/>
          </a:p>
          <a:p>
            <a:pPr lvl="1"/>
            <a:r>
              <a:rPr lang="en-US" sz="2000" dirty="0" smtClean="0"/>
              <a:t>Modifications in the configuration model – local definition of modularity </a:t>
            </a:r>
            <a:r>
              <a:rPr lang="en-US" sz="2000" b="1" dirty="0" smtClean="0">
                <a:cs typeface="Calibri" pitchFamily="34" charset="0"/>
              </a:rPr>
              <a:t>[Muff et al. ‘05]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4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116 - Έλλειψη"/>
          <p:cNvSpPr/>
          <p:nvPr/>
        </p:nvSpPr>
        <p:spPr bwMode="auto">
          <a:xfrm rot="1121131">
            <a:off x="2747139" y="4489715"/>
            <a:ext cx="737642" cy="1297518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6" name="115 - Έλλειψη"/>
          <p:cNvSpPr/>
          <p:nvPr/>
        </p:nvSpPr>
        <p:spPr bwMode="auto">
          <a:xfrm rot="16449997">
            <a:off x="1494418" y="4968496"/>
            <a:ext cx="714521" cy="141425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5" name="114 - Έλλειψη"/>
          <p:cNvSpPr/>
          <p:nvPr/>
        </p:nvSpPr>
        <p:spPr bwMode="auto">
          <a:xfrm>
            <a:off x="747095" y="3873501"/>
            <a:ext cx="737642" cy="1371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4" name="113 - Έλλειψη"/>
          <p:cNvSpPr/>
          <p:nvPr/>
        </p:nvSpPr>
        <p:spPr bwMode="auto">
          <a:xfrm rot="14943201">
            <a:off x="1389080" y="2634461"/>
            <a:ext cx="773163" cy="141683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2" name="111 - Έλλειψη"/>
          <p:cNvSpPr/>
          <p:nvPr/>
        </p:nvSpPr>
        <p:spPr bwMode="auto">
          <a:xfrm rot="19672919">
            <a:off x="2791796" y="3115467"/>
            <a:ext cx="737642" cy="141425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limit of modularity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265004"/>
            <a:ext cx="7765732" cy="5260340"/>
          </a:xfrm>
        </p:spPr>
        <p:txBody>
          <a:bodyPr/>
          <a:lstStyle/>
          <a:p>
            <a:r>
              <a:rPr lang="en-US" sz="2200" b="1" dirty="0" smtClean="0"/>
              <a:t>Resolution Limit </a:t>
            </a:r>
            <a:r>
              <a:rPr lang="en-US" sz="2200" dirty="0" smtClean="0"/>
              <a:t>of modularity </a:t>
            </a:r>
            <a:r>
              <a:rPr lang="en-US" sz="2200" b="1" dirty="0" smtClean="0">
                <a:cs typeface="Calibri" pitchFamily="34" charset="0"/>
              </a:rPr>
              <a:t>[Fortunato and </a:t>
            </a:r>
            <a:r>
              <a:rPr lang="en-US" sz="2200" b="1" dirty="0" err="1" smtClean="0">
                <a:cs typeface="Calibri" pitchFamily="34" charset="0"/>
              </a:rPr>
              <a:t>Barthelemy</a:t>
            </a:r>
            <a:r>
              <a:rPr lang="en-US" sz="2200" b="1" dirty="0" smtClean="0">
                <a:cs typeface="Calibri" pitchFamily="34" charset="0"/>
              </a:rPr>
              <a:t> ‘07]</a:t>
            </a:r>
          </a:p>
          <a:p>
            <a:r>
              <a:rPr lang="en-US" sz="2200" dirty="0" smtClean="0"/>
              <a:t>The method of modularity optimization may not detect communities with relatively small size, which depends on the total number of edges in the graph</a:t>
            </a:r>
          </a:p>
          <a:p>
            <a:pPr marL="800100" lvl="1"/>
            <a:endParaRPr lang="en-US" sz="1800" dirty="0" smtClean="0"/>
          </a:p>
          <a:p>
            <a:pPr marL="400050">
              <a:buNone/>
            </a:pPr>
            <a:endParaRPr lang="en-US" sz="2200" dirty="0" smtClean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927099" y="40005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901700" y="40132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- Έλλειψη"/>
          <p:cNvSpPr/>
          <p:nvPr/>
        </p:nvSpPr>
        <p:spPr bwMode="auto">
          <a:xfrm>
            <a:off x="893063" y="4722368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867664" y="4735068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1282699" y="54102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1282700" y="54356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2063495" y="5517896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038096" y="5530596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2824479" y="5239512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799080" y="5252212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- Έλλειψη"/>
          <p:cNvSpPr/>
          <p:nvPr/>
        </p:nvSpPr>
        <p:spPr bwMode="auto">
          <a:xfrm>
            <a:off x="1244599" y="32512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219200" y="32639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1978659" y="3074924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1953260" y="3087624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2755899" y="33147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2730500" y="33274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41 - Έλλειψη"/>
          <p:cNvSpPr/>
          <p:nvPr/>
        </p:nvSpPr>
        <p:spPr bwMode="auto">
          <a:xfrm>
            <a:off x="3143974" y="3918350"/>
            <a:ext cx="355601" cy="34539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3118575" y="393105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3073399" y="4584700"/>
            <a:ext cx="355601" cy="3683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3048000" y="4597400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</a:t>
            </a:r>
            <a:endParaRPr lang="el-G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64 - Ευθεία γραμμή σύνδεσης"/>
          <p:cNvCxnSpPr/>
          <p:nvPr/>
        </p:nvCxnSpPr>
        <p:spPr bwMode="auto">
          <a:xfrm>
            <a:off x="2326640" y="3246120"/>
            <a:ext cx="421640" cy="2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endCxn id="43" idx="0"/>
          </p:cNvCxnSpPr>
          <p:nvPr/>
        </p:nvCxnSpPr>
        <p:spPr bwMode="auto">
          <a:xfrm rot="16200000" flipH="1">
            <a:off x="3046185" y="3617360"/>
            <a:ext cx="35306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43" idx="2"/>
            <a:endCxn id="45" idx="0"/>
          </p:cNvCxnSpPr>
          <p:nvPr/>
        </p:nvCxnSpPr>
        <p:spPr bwMode="auto">
          <a:xfrm rot="5400000">
            <a:off x="3160690" y="4398215"/>
            <a:ext cx="327796" cy="70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endCxn id="35" idx="0"/>
          </p:cNvCxnSpPr>
          <p:nvPr/>
        </p:nvCxnSpPr>
        <p:spPr bwMode="auto">
          <a:xfrm rot="5400000">
            <a:off x="2939352" y="5031169"/>
            <a:ext cx="322072" cy="120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79 - Ευθεία γραμμή σύνδεσης"/>
          <p:cNvCxnSpPr/>
          <p:nvPr/>
        </p:nvCxnSpPr>
        <p:spPr bwMode="auto">
          <a:xfrm flipV="1">
            <a:off x="2417445" y="5556885"/>
            <a:ext cx="461010" cy="1962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/>
          <p:nvPr/>
        </p:nvCxnSpPr>
        <p:spPr bwMode="auto">
          <a:xfrm>
            <a:off x="1628775" y="5638800"/>
            <a:ext cx="445770" cy="7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91 - Ευθεία γραμμή σύνδεσης"/>
          <p:cNvCxnSpPr/>
          <p:nvPr/>
        </p:nvCxnSpPr>
        <p:spPr bwMode="auto">
          <a:xfrm rot="16200000" flipH="1">
            <a:off x="1051942" y="5181982"/>
            <a:ext cx="393828" cy="1654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95 - Ευθεία γραμμή σύνδεσης"/>
          <p:cNvCxnSpPr>
            <a:stCxn id="26" idx="4"/>
            <a:endCxn id="29" idx="0"/>
          </p:cNvCxnSpPr>
          <p:nvPr/>
        </p:nvCxnSpPr>
        <p:spPr bwMode="auto">
          <a:xfrm rot="16200000" flipH="1">
            <a:off x="923798" y="4549902"/>
            <a:ext cx="366268" cy="4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99 - Ευθεία γραμμή σύνδεσης"/>
          <p:cNvCxnSpPr>
            <a:stCxn id="27" idx="0"/>
          </p:cNvCxnSpPr>
          <p:nvPr/>
        </p:nvCxnSpPr>
        <p:spPr bwMode="auto">
          <a:xfrm rot="5400000" flipH="1" flipV="1">
            <a:off x="1031875" y="3700145"/>
            <a:ext cx="424180" cy="201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/>
          <p:nvPr/>
        </p:nvCxnSpPr>
        <p:spPr bwMode="auto">
          <a:xfrm flipV="1">
            <a:off x="1600200" y="3305176"/>
            <a:ext cx="394334" cy="110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2 - Θέση περιεχομένου"/>
          <p:cNvSpPr txBox="1">
            <a:spLocks/>
          </p:cNvSpPr>
          <p:nvPr/>
        </p:nvSpPr>
        <p:spPr bwMode="auto">
          <a:xfrm>
            <a:off x="3937000" y="3193590"/>
            <a:ext cx="4800600" cy="29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are cliques with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edges (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 ≤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sqrt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(|E|)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represent well-defined clusters</a:t>
            </a:r>
          </a:p>
          <a:p>
            <a:pPr marL="342900" indent="-342900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However, the maximum modularity corresponds to clusters formed by two or more cliques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Char char="n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</a:rPr>
              <a:t>It is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</a:rPr>
              <a:t> difficult to know if the community returned by modularity optimization corresponds to a 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</a:rPr>
              <a:t>single community 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</a:rPr>
              <a:t>or a 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</a:rPr>
              <a:t>union of smaller communities</a:t>
            </a:r>
            <a:endParaRPr kumimoji="1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</a:endParaRPr>
          </a:p>
          <a:p>
            <a:pPr marL="4000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5800"/>
              </a:buClr>
              <a:buSzPct val="90000"/>
              <a:buFont typeface="Monotype Sorts" charset="2"/>
              <a:buNone/>
              <a:tabLst/>
              <a:defRPr/>
            </a:pPr>
            <a:endParaRPr kumimoji="1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References (modularity)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914283"/>
            <a:ext cx="7765732" cy="5390832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M.E.J. Newman and M. Girvan. Finding and evaluating community structure in networks. Physical Review E 69(02), 2004.</a:t>
            </a:r>
          </a:p>
          <a:p>
            <a:r>
              <a:rPr lang="en-US" sz="1600" dirty="0" smtClean="0"/>
              <a:t>M.E.J. Newman. Modularity and community structure in networks. PNAS, 103(23), 2006.</a:t>
            </a:r>
          </a:p>
          <a:p>
            <a:r>
              <a:rPr lang="en-US" sz="1600" dirty="0" smtClean="0"/>
              <a:t>S.E. Schaeffer. Graph clustering. Computer Science Review 1(1), 2007.</a:t>
            </a:r>
          </a:p>
          <a:p>
            <a:r>
              <a:rPr lang="en-US" sz="1600" dirty="0" smtClean="0"/>
              <a:t>S. Fortunato. Community detection in graphs. Physics Reports 486 (3-5), 2010.</a:t>
            </a:r>
          </a:p>
          <a:p>
            <a:r>
              <a:rPr lang="en-US" sz="1600" dirty="0" smtClean="0"/>
              <a:t>M. Coscia, F. </a:t>
            </a:r>
            <a:r>
              <a:rPr lang="en-US" sz="1600" dirty="0" err="1" smtClean="0"/>
              <a:t>Giannotti</a:t>
            </a:r>
            <a:r>
              <a:rPr lang="en-US" sz="1600" dirty="0" smtClean="0"/>
              <a:t>, and D. </a:t>
            </a:r>
            <a:r>
              <a:rPr lang="en-US" sz="1600" dirty="0" err="1" smtClean="0"/>
              <a:t>Pedreschi</a:t>
            </a:r>
            <a:r>
              <a:rPr lang="en-US" sz="1600" dirty="0" smtClean="0"/>
              <a:t>. A classification for community discovery methods in complex networks. Statistical Analysis and Data Mining 4 (5), 2011.</a:t>
            </a:r>
          </a:p>
          <a:p>
            <a:r>
              <a:rPr lang="pt-BR" sz="1600" dirty="0" smtClean="0"/>
              <a:t>A. Arenas, J. Duch, A. Fernandez, and S. Gomez. </a:t>
            </a:r>
            <a:r>
              <a:rPr lang="en-US" sz="1600" dirty="0" smtClean="0"/>
              <a:t>Size reduction of complex networks preserving modularity. New J. Phys., 9(176), 2007.</a:t>
            </a:r>
          </a:p>
          <a:p>
            <a:r>
              <a:rPr lang="en-US" sz="1600" dirty="0" smtClean="0"/>
              <a:t>M. Girvan and  M.E.J. Newman. Community structure in social and biological networks. PNAS 99(12), 2002.</a:t>
            </a:r>
          </a:p>
          <a:p>
            <a:r>
              <a:rPr lang="en-US" sz="1600" dirty="0" smtClean="0"/>
              <a:t>U. </a:t>
            </a:r>
            <a:r>
              <a:rPr lang="en-US" sz="1600" dirty="0" err="1" smtClean="0"/>
              <a:t>Brandes</a:t>
            </a:r>
            <a:r>
              <a:rPr lang="en-US" sz="1600" dirty="0" smtClean="0"/>
              <a:t>, D. </a:t>
            </a:r>
            <a:r>
              <a:rPr lang="en-US" sz="1600" dirty="0" err="1" smtClean="0"/>
              <a:t>Delling</a:t>
            </a:r>
            <a:r>
              <a:rPr lang="en-US" sz="1600" dirty="0" smtClean="0"/>
              <a:t>, M. </a:t>
            </a:r>
            <a:r>
              <a:rPr lang="en-US" sz="1600" dirty="0" err="1" smtClean="0"/>
              <a:t>Gaertler</a:t>
            </a:r>
            <a:r>
              <a:rPr lang="en-US" sz="1600" dirty="0" smtClean="0"/>
              <a:t>, R. </a:t>
            </a:r>
            <a:r>
              <a:rPr lang="en-US" sz="1600" dirty="0" err="1" smtClean="0"/>
              <a:t>Gorke</a:t>
            </a:r>
            <a:r>
              <a:rPr lang="en-US" sz="1600" dirty="0" smtClean="0"/>
              <a:t>, M. </a:t>
            </a:r>
            <a:r>
              <a:rPr lang="en-US" sz="1600" dirty="0" err="1" smtClean="0"/>
              <a:t>Hoefer</a:t>
            </a:r>
            <a:r>
              <a:rPr lang="en-US" sz="1600" dirty="0" smtClean="0"/>
              <a:t>, Z. </a:t>
            </a:r>
            <a:r>
              <a:rPr lang="en-US" sz="1600" dirty="0" err="1" smtClean="0"/>
              <a:t>Nikoloski</a:t>
            </a:r>
            <a:r>
              <a:rPr lang="en-US" sz="1600" dirty="0" smtClean="0"/>
              <a:t>, and D. Wagner. On Modularity Clustering. IEEE TKDE 20(2), 2008.</a:t>
            </a:r>
          </a:p>
          <a:p>
            <a:r>
              <a:rPr lang="en-US" sz="1600" dirty="0" smtClean="0"/>
              <a:t>M.E.J. Newman. Fast algorithm for detecting community structure in networks. </a:t>
            </a:r>
            <a:r>
              <a:rPr lang="pt-BR" sz="1600" dirty="0" smtClean="0"/>
              <a:t>Phys. Rev. E 69, 2004.</a:t>
            </a:r>
          </a:p>
          <a:p>
            <a:r>
              <a:rPr lang="en-US" sz="1600" dirty="0" smtClean="0"/>
              <a:t>A. </a:t>
            </a:r>
            <a:r>
              <a:rPr lang="en-US" sz="1600" dirty="0" err="1" smtClean="0"/>
              <a:t>Clauset</a:t>
            </a:r>
            <a:r>
              <a:rPr lang="en-US" sz="1600" dirty="0" smtClean="0"/>
              <a:t>, M.E.J. Newman, and C. Moore. Finding community structure in very large networks. </a:t>
            </a:r>
            <a:r>
              <a:rPr lang="pt-BR" sz="1600" dirty="0" smtClean="0"/>
              <a:t>Phys. Rev. E 70, 2004.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03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References (modularity)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914283"/>
            <a:ext cx="7765732" cy="5390832"/>
          </a:xfrm>
        </p:spPr>
        <p:txBody>
          <a:bodyPr/>
          <a:lstStyle/>
          <a:p>
            <a:r>
              <a:rPr lang="en-US" sz="1600" dirty="0" smtClean="0"/>
              <a:t>M.E.J. Newman. Finding community structure in networks using the eigenvectors of matrices</a:t>
            </a:r>
            <a:r>
              <a:rPr lang="pt-BR" sz="1600" dirty="0" smtClean="0"/>
              <a:t>. Phys. Rev. E 74, 2006.</a:t>
            </a:r>
          </a:p>
          <a:p>
            <a:r>
              <a:rPr lang="es-ES" sz="1600" dirty="0" smtClean="0"/>
              <a:t>R. Guimera, M. Sales-Pardo, L.A.N. Amaral. </a:t>
            </a:r>
            <a:r>
              <a:rPr lang="en-US" sz="1600" dirty="0" smtClean="0"/>
              <a:t>Modularity from Fluctuations in Random Graphs and Complex Networks. </a:t>
            </a:r>
            <a:r>
              <a:rPr lang="pt-BR" sz="1600" dirty="0" smtClean="0"/>
              <a:t>Phys. Rev. E 70, 2004.</a:t>
            </a:r>
          </a:p>
          <a:p>
            <a:r>
              <a:rPr lang="pt-BR" sz="1600" dirty="0" smtClean="0"/>
              <a:t>J. Duch and A. Arenas. </a:t>
            </a:r>
            <a:r>
              <a:rPr lang="en-US" sz="1600" dirty="0" smtClean="0"/>
              <a:t>Community detection in complex networks using Extremal Optimization. Phys. Rev. E 72, 2005.</a:t>
            </a:r>
            <a:endParaRPr lang="pt-BR" sz="1600" dirty="0" smtClean="0"/>
          </a:p>
          <a:p>
            <a:r>
              <a:rPr lang="en-US" sz="1600" dirty="0" smtClean="0"/>
              <a:t>A. Arenas, J. </a:t>
            </a:r>
            <a:r>
              <a:rPr lang="en-US" sz="1600" dirty="0" err="1" smtClean="0"/>
              <a:t>Duch</a:t>
            </a:r>
            <a:r>
              <a:rPr lang="en-US" sz="1600" dirty="0" smtClean="0"/>
              <a:t>, A. Fernandez, and S. Gomez. Size reduction of complex networks preserving modularity. New Journal of Physics 9(6), 2007.</a:t>
            </a:r>
          </a:p>
          <a:p>
            <a:r>
              <a:rPr lang="en-US" sz="1600" dirty="0" smtClean="0"/>
              <a:t>E.A. Leicht and M.E.J. Newman. Community structure in directed networks. 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100, 2008.</a:t>
            </a:r>
            <a:endParaRPr lang="pt-BR" sz="1600" dirty="0" smtClean="0"/>
          </a:p>
          <a:p>
            <a:r>
              <a:rPr lang="en-US" sz="1600" dirty="0" smtClean="0"/>
              <a:t>V. Nicosia, G. </a:t>
            </a:r>
            <a:r>
              <a:rPr lang="en-US" sz="1600" dirty="0" err="1" smtClean="0"/>
              <a:t>Mangioni</a:t>
            </a:r>
            <a:r>
              <a:rPr lang="en-US" sz="1600" dirty="0" smtClean="0"/>
              <a:t>, V. </a:t>
            </a:r>
            <a:r>
              <a:rPr lang="en-US" sz="1600" dirty="0" err="1" smtClean="0"/>
              <a:t>Carchiolo</a:t>
            </a:r>
            <a:r>
              <a:rPr lang="en-US" sz="1600" dirty="0" smtClean="0"/>
              <a:t>, and M. </a:t>
            </a:r>
            <a:r>
              <a:rPr lang="en-US" sz="1600" dirty="0" err="1" smtClean="0"/>
              <a:t>Malgeri</a:t>
            </a:r>
            <a:r>
              <a:rPr lang="en-US" sz="1600" dirty="0" smtClean="0"/>
              <a:t>. Extending the definition of modularity to directed graphs with overlapping communities. J. Stat. Mech. 03, 2009.</a:t>
            </a:r>
          </a:p>
          <a:p>
            <a:r>
              <a:rPr lang="pt-BR" sz="1600" dirty="0" smtClean="0"/>
              <a:t>S. Muff, F. Rao, A. Caflisch. </a:t>
            </a:r>
            <a:r>
              <a:rPr lang="en-US" sz="1600" dirty="0" smtClean="0"/>
              <a:t>Local modularity measure for network </a:t>
            </a:r>
            <a:r>
              <a:rPr lang="en-US" sz="1600" dirty="0" err="1" smtClean="0"/>
              <a:t>clusterizations</a:t>
            </a:r>
            <a:r>
              <a:rPr lang="en-US" sz="1600" dirty="0" smtClean="0"/>
              <a:t>. </a:t>
            </a:r>
            <a:r>
              <a:rPr lang="pt-BR" sz="1600" dirty="0" smtClean="0"/>
              <a:t>Phys. Rev. E, 72, 2005.</a:t>
            </a:r>
          </a:p>
          <a:p>
            <a:r>
              <a:rPr lang="en-US" sz="1600" dirty="0" smtClean="0"/>
              <a:t>S. Fortunato and M. </a:t>
            </a:r>
            <a:r>
              <a:rPr lang="en-US" sz="1600" dirty="0" err="1" smtClean="0"/>
              <a:t>Barthelemy</a:t>
            </a:r>
            <a:r>
              <a:rPr lang="en-US" sz="1600" dirty="0" smtClean="0"/>
              <a:t>. Resolution limit in community detection. PNAS 104(1), 2007.</a:t>
            </a:r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632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Alternative Methods for Community Evaluation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Networks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625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371128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Topics on community detection and evaluation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543792"/>
            <a:ext cx="7661275" cy="1560521"/>
          </a:xfrm>
        </p:spPr>
        <p:txBody>
          <a:bodyPr/>
          <a:lstStyle/>
          <a:p>
            <a:r>
              <a:rPr lang="en-US" sz="2400" b="1" dirty="0" smtClean="0"/>
              <a:t>Observations on structural properties of large graphs</a:t>
            </a:r>
          </a:p>
          <a:p>
            <a:r>
              <a:rPr lang="en-US" sz="2400" dirty="0" smtClean="0"/>
              <a:t>Degeneracy-based community evaluation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457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auto">
          <a:xfrm>
            <a:off x="4681316" y="1548785"/>
            <a:ext cx="3812444" cy="399288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911956" y="1569105"/>
            <a:ext cx="3385724" cy="395224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7474"/>
            <a:ext cx="8352928" cy="1000125"/>
          </a:xfrm>
        </p:spPr>
        <p:txBody>
          <a:bodyPr>
            <a:noAutofit/>
          </a:bodyPr>
          <a:lstStyle/>
          <a:p>
            <a:r>
              <a:rPr lang="en-US" dirty="0" smtClean="0"/>
              <a:t>Community structure in small vs. large graphs</a:t>
            </a:r>
            <a:endParaRPr lang="el-GR" dirty="0"/>
          </a:p>
        </p:txBody>
      </p:sp>
      <p:pic>
        <p:nvPicPr>
          <p:cNvPr id="2050" name="Picture 2" descr="C:\Users\lix\Desktop\newmans_collaboration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20445" y="1804214"/>
            <a:ext cx="3063240" cy="3352800"/>
          </a:xfrm>
          <a:prstGeom prst="rect">
            <a:avLst/>
          </a:prstGeom>
          <a:noFill/>
        </p:spPr>
      </p:pic>
      <p:pic>
        <p:nvPicPr>
          <p:cNvPr id="7" name="6 - Εικόνα" descr="RyzeBlogTribe-Friend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80" y="2146612"/>
            <a:ext cx="3403600" cy="3083985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1097280" y="5724545"/>
            <a:ext cx="3048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Small scale collaboration network (Newman)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86400" y="5724545"/>
            <a:ext cx="24180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Blog network</a:t>
            </a:r>
          </a:p>
          <a:p>
            <a:pPr algn="ctr"/>
            <a:r>
              <a:rPr lang="en-US" sz="800" dirty="0" smtClean="0">
                <a:latin typeface="Calibri" pitchFamily="34" charset="0"/>
                <a:cs typeface="Calibri" pitchFamily="34" charset="0"/>
              </a:rPr>
              <a:t>http://www.ryze.com</a:t>
            </a:r>
            <a:endParaRPr lang="el-GR" sz="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- Ελεύθερη σχεδίαση"/>
          <p:cNvSpPr/>
          <p:nvPr/>
        </p:nvSpPr>
        <p:spPr bwMode="auto">
          <a:xfrm>
            <a:off x="3048000" y="4082544"/>
            <a:ext cx="1919468" cy="1599236"/>
          </a:xfrm>
          <a:custGeom>
            <a:avLst/>
            <a:gdLst>
              <a:gd name="connsiteX0" fmla="*/ 991565 w 1919468"/>
              <a:gd name="connsiteY0" fmla="*/ 0 h 1599236"/>
              <a:gd name="connsiteX1" fmla="*/ 216061 w 1919468"/>
              <a:gd name="connsiteY1" fmla="*/ 416689 h 1599236"/>
              <a:gd name="connsiteX2" fmla="*/ 19291 w 1919468"/>
              <a:gd name="connsiteY2" fmla="*/ 1099595 h 1599236"/>
              <a:gd name="connsiteX3" fmla="*/ 273934 w 1919468"/>
              <a:gd name="connsiteY3" fmla="*/ 1504709 h 1599236"/>
              <a:gd name="connsiteX4" fmla="*/ 1662896 w 1919468"/>
              <a:gd name="connsiteY4" fmla="*/ 1585732 h 1599236"/>
              <a:gd name="connsiteX5" fmla="*/ 1813367 w 1919468"/>
              <a:gd name="connsiteY5" fmla="*/ 1585732 h 159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468" h="1599236">
                <a:moveTo>
                  <a:pt x="991565" y="0"/>
                </a:moveTo>
                <a:cubicBezTo>
                  <a:pt x="684836" y="116711"/>
                  <a:pt x="378107" y="233423"/>
                  <a:pt x="216061" y="416689"/>
                </a:cubicBezTo>
                <a:cubicBezTo>
                  <a:pt x="54015" y="599955"/>
                  <a:pt x="9646" y="918258"/>
                  <a:pt x="19291" y="1099595"/>
                </a:cubicBezTo>
                <a:cubicBezTo>
                  <a:pt x="28936" y="1280932"/>
                  <a:pt x="0" y="1423686"/>
                  <a:pt x="273934" y="1504709"/>
                </a:cubicBezTo>
                <a:cubicBezTo>
                  <a:pt x="547868" y="1585732"/>
                  <a:pt x="1406324" y="1572228"/>
                  <a:pt x="1662896" y="1585732"/>
                </a:cubicBezTo>
                <a:cubicBezTo>
                  <a:pt x="1919468" y="1599236"/>
                  <a:pt x="1866417" y="1592484"/>
                  <a:pt x="1813367" y="1585732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3" name="112 - Ελεύθερη σχεδίαση"/>
          <p:cNvSpPr/>
          <p:nvPr/>
        </p:nvSpPr>
        <p:spPr bwMode="auto">
          <a:xfrm>
            <a:off x="868101" y="4996944"/>
            <a:ext cx="1678328" cy="1435261"/>
          </a:xfrm>
          <a:custGeom>
            <a:avLst/>
            <a:gdLst>
              <a:gd name="connsiteX0" fmla="*/ 0 w 1724628"/>
              <a:gd name="connsiteY0" fmla="*/ 868101 h 1226916"/>
              <a:gd name="connsiteX1" fmla="*/ 474562 w 1724628"/>
              <a:gd name="connsiteY1" fmla="*/ 185195 h 1226916"/>
              <a:gd name="connsiteX2" fmla="*/ 1388962 w 1724628"/>
              <a:gd name="connsiteY2" fmla="*/ 173620 h 1226916"/>
              <a:gd name="connsiteX3" fmla="*/ 1724628 w 1724628"/>
              <a:gd name="connsiteY3" fmla="*/ 1226916 h 122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28" h="1226916">
                <a:moveTo>
                  <a:pt x="0" y="868101"/>
                </a:moveTo>
                <a:cubicBezTo>
                  <a:pt x="121534" y="584521"/>
                  <a:pt x="243068" y="300942"/>
                  <a:pt x="474562" y="185195"/>
                </a:cubicBezTo>
                <a:cubicBezTo>
                  <a:pt x="706056" y="69448"/>
                  <a:pt x="1180618" y="0"/>
                  <a:pt x="1388962" y="173620"/>
                </a:cubicBezTo>
                <a:cubicBezTo>
                  <a:pt x="1597306" y="347240"/>
                  <a:pt x="1660967" y="787078"/>
                  <a:pt x="1724628" y="122691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4"/>
            <a:ext cx="8067038" cy="1007269"/>
          </a:xfrm>
        </p:spPr>
        <p:txBody>
          <a:bodyPr>
            <a:noAutofit/>
          </a:bodyPr>
          <a:lstStyle/>
          <a:p>
            <a:r>
              <a:rPr lang="en-US" dirty="0" smtClean="0"/>
              <a:t>Examine the structural differences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dirty="0" smtClean="0"/>
              <a:t>How can we examine and compare the structural differences – </a:t>
            </a:r>
            <a:r>
              <a:rPr lang="en-US" sz="2000" b="1" dirty="0" smtClean="0"/>
              <a:t>in terms of community structure </a:t>
            </a:r>
            <a:r>
              <a:rPr lang="en-US" sz="2000" dirty="0" smtClean="0"/>
              <a:t>– at different scale graphs?</a:t>
            </a:r>
          </a:p>
          <a:p>
            <a:r>
              <a:rPr lang="en-US" sz="2000" dirty="0" smtClean="0"/>
              <a:t>Use </a:t>
            </a:r>
            <a:r>
              <a:rPr lang="en-US" sz="2000" b="1" dirty="0" smtClean="0"/>
              <a:t>conductance</a:t>
            </a:r>
            <a:r>
              <a:rPr lang="en-US" sz="2000" dirty="0" smtClean="0"/>
              <a:t> </a:t>
            </a:r>
            <a:r>
              <a:rPr lang="el-GR" sz="2000" b="1" dirty="0" smtClean="0"/>
              <a:t>Φ(</a:t>
            </a:r>
            <a:r>
              <a:rPr lang="en-US" sz="2000" b="1" dirty="0" smtClean="0"/>
              <a:t>S</a:t>
            </a:r>
            <a:r>
              <a:rPr lang="el-GR" sz="2000" b="1" dirty="0" smtClean="0"/>
              <a:t>)</a:t>
            </a:r>
            <a:r>
              <a:rPr lang="en-US" sz="2000" dirty="0" smtClean="0"/>
              <a:t> as a community evaluation measure</a:t>
            </a:r>
          </a:p>
          <a:p>
            <a:pPr lvl="1"/>
            <a:r>
              <a:rPr lang="en-US" sz="1800" dirty="0" smtClean="0"/>
              <a:t>Smaller value for conductance implies better community-like properties </a:t>
            </a:r>
            <a:r>
              <a:rPr lang="en-US" sz="1800" b="1" dirty="0" smtClean="0">
                <a:cs typeface="Calibri" pitchFamily="34" charset="0"/>
              </a:rPr>
              <a:t>[Leskovec et al. ’09]</a:t>
            </a:r>
            <a:r>
              <a:rPr lang="en-US" sz="1800" dirty="0" smtClean="0"/>
              <a:t> </a:t>
            </a:r>
            <a:endParaRPr lang="el-GR" sz="1800" dirty="0"/>
          </a:p>
        </p:txBody>
      </p:sp>
      <p:sp>
        <p:nvSpPr>
          <p:cNvPr id="4" name="3 - Έλλειψη"/>
          <p:cNvSpPr/>
          <p:nvPr/>
        </p:nvSpPr>
        <p:spPr bwMode="auto">
          <a:xfrm>
            <a:off x="1391480" y="3615109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4 - Έλλειψη"/>
          <p:cNvSpPr/>
          <p:nvPr/>
        </p:nvSpPr>
        <p:spPr bwMode="auto">
          <a:xfrm>
            <a:off x="1808040" y="3269669"/>
            <a:ext cx="189424" cy="1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2244920" y="3696389"/>
            <a:ext cx="189424" cy="1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1696280" y="4031669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2709740" y="3251889"/>
            <a:ext cx="189424" cy="1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3113600" y="3663369"/>
            <a:ext cx="189424" cy="1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2714820" y="4184069"/>
            <a:ext cx="189424" cy="185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1117160" y="4732709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1604840" y="4610789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1015560" y="6195749"/>
            <a:ext cx="189424" cy="1857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1757240" y="6216069"/>
            <a:ext cx="189424" cy="1857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1112080" y="5606469"/>
            <a:ext cx="189424" cy="1857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6" name="15 - Έλλειψη"/>
          <p:cNvSpPr/>
          <p:nvPr/>
        </p:nvSpPr>
        <p:spPr bwMode="auto">
          <a:xfrm>
            <a:off x="1876620" y="5669969"/>
            <a:ext cx="189424" cy="1857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1681040" y="5220389"/>
            <a:ext cx="189424" cy="1857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2333820" y="4857169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>
            <a:off x="3576008" y="4595485"/>
            <a:ext cx="189424" cy="1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3433768" y="5194925"/>
            <a:ext cx="189424" cy="1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4175448" y="4189085"/>
            <a:ext cx="189424" cy="1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4419288" y="4697085"/>
            <a:ext cx="189424" cy="1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4348169" y="5277620"/>
            <a:ext cx="189424" cy="1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7" name="26 - Ευθεία γραμμή σύνδεσης"/>
          <p:cNvCxnSpPr>
            <a:stCxn id="5" idx="3"/>
            <a:endCxn id="4" idx="7"/>
          </p:cNvCxnSpPr>
          <p:nvPr/>
        </p:nvCxnSpPr>
        <p:spPr bwMode="auto">
          <a:xfrm rot="5400000">
            <a:off x="1587433" y="3393967"/>
            <a:ext cx="214078" cy="2826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4" idx="5"/>
            <a:endCxn id="7" idx="1"/>
          </p:cNvCxnSpPr>
          <p:nvPr/>
        </p:nvCxnSpPr>
        <p:spPr bwMode="auto">
          <a:xfrm rot="16200000" flipH="1">
            <a:off x="1495993" y="3830847"/>
            <a:ext cx="285198" cy="170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- Ευθεία γραμμή σύνδεσης"/>
          <p:cNvCxnSpPr>
            <a:stCxn id="7" idx="6"/>
            <a:endCxn id="6" idx="3"/>
          </p:cNvCxnSpPr>
          <p:nvPr/>
        </p:nvCxnSpPr>
        <p:spPr bwMode="auto">
          <a:xfrm flipV="1">
            <a:off x="1885704" y="3854957"/>
            <a:ext cx="386957" cy="269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- Ευθεία γραμμή σύνδεσης"/>
          <p:cNvCxnSpPr>
            <a:stCxn id="4" idx="6"/>
            <a:endCxn id="6" idx="2"/>
          </p:cNvCxnSpPr>
          <p:nvPr/>
        </p:nvCxnSpPr>
        <p:spPr bwMode="auto">
          <a:xfrm>
            <a:off x="1580904" y="3707996"/>
            <a:ext cx="664016" cy="8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Ευθεία γραμμή σύνδεσης"/>
          <p:cNvCxnSpPr>
            <a:stCxn id="6" idx="7"/>
            <a:endCxn id="8" idx="3"/>
          </p:cNvCxnSpPr>
          <p:nvPr/>
        </p:nvCxnSpPr>
        <p:spPr bwMode="auto">
          <a:xfrm rot="5400000" flipH="1" flipV="1">
            <a:off x="2415473" y="3401587"/>
            <a:ext cx="313138" cy="330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- Ευθεία γραμμή σύνδεσης"/>
          <p:cNvCxnSpPr>
            <a:stCxn id="6" idx="6"/>
            <a:endCxn id="9" idx="2"/>
          </p:cNvCxnSpPr>
          <p:nvPr/>
        </p:nvCxnSpPr>
        <p:spPr bwMode="auto">
          <a:xfrm flipV="1">
            <a:off x="2434344" y="3756256"/>
            <a:ext cx="679256" cy="33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6" idx="5"/>
            <a:endCxn id="10" idx="1"/>
          </p:cNvCxnSpPr>
          <p:nvPr/>
        </p:nvCxnSpPr>
        <p:spPr bwMode="auto">
          <a:xfrm rot="16200000" flipH="1">
            <a:off x="2396423" y="3865137"/>
            <a:ext cx="356318" cy="335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- Ευθεία γραμμή σύνδεσης"/>
          <p:cNvCxnSpPr>
            <a:stCxn id="10" idx="7"/>
            <a:endCxn id="9" idx="3"/>
          </p:cNvCxnSpPr>
          <p:nvPr/>
        </p:nvCxnSpPr>
        <p:spPr bwMode="auto">
          <a:xfrm rot="5400000" flipH="1" flipV="1">
            <a:off x="2814253" y="3884187"/>
            <a:ext cx="389338" cy="2648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50 - Ευθεία γραμμή σύνδεσης"/>
          <p:cNvCxnSpPr>
            <a:stCxn id="8" idx="6"/>
            <a:endCxn id="9" idx="1"/>
          </p:cNvCxnSpPr>
          <p:nvPr/>
        </p:nvCxnSpPr>
        <p:spPr bwMode="auto">
          <a:xfrm>
            <a:off x="2899164" y="3344776"/>
            <a:ext cx="242177" cy="3457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5" idx="5"/>
            <a:endCxn id="6" idx="1"/>
          </p:cNvCxnSpPr>
          <p:nvPr/>
        </p:nvCxnSpPr>
        <p:spPr bwMode="auto">
          <a:xfrm rot="16200000" flipH="1">
            <a:off x="1973513" y="3424447"/>
            <a:ext cx="295358" cy="3029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54 - Ευθεία γραμμή σύνδεσης"/>
          <p:cNvCxnSpPr>
            <a:stCxn id="7" idx="5"/>
            <a:endCxn id="10" idx="2"/>
          </p:cNvCxnSpPr>
          <p:nvPr/>
        </p:nvCxnSpPr>
        <p:spPr bwMode="auto">
          <a:xfrm rot="16200000" flipH="1">
            <a:off x="2243032" y="3805167"/>
            <a:ext cx="86719" cy="856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11" idx="6"/>
            <a:endCxn id="12" idx="2"/>
          </p:cNvCxnSpPr>
          <p:nvPr/>
        </p:nvCxnSpPr>
        <p:spPr bwMode="auto">
          <a:xfrm flipV="1">
            <a:off x="1306584" y="4703676"/>
            <a:ext cx="298256" cy="121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12" idx="0"/>
            <a:endCxn id="7" idx="4"/>
          </p:cNvCxnSpPr>
          <p:nvPr/>
        </p:nvCxnSpPr>
        <p:spPr bwMode="auto">
          <a:xfrm rot="5400000" flipH="1" flipV="1">
            <a:off x="1548599" y="4368396"/>
            <a:ext cx="393346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60 - Ευθεία γραμμή σύνδεσης"/>
          <p:cNvCxnSpPr>
            <a:stCxn id="19" idx="7"/>
            <a:endCxn id="21" idx="3"/>
          </p:cNvCxnSpPr>
          <p:nvPr/>
        </p:nvCxnSpPr>
        <p:spPr bwMode="auto">
          <a:xfrm rot="5400000" flipH="1" flipV="1">
            <a:off x="3832921" y="4252423"/>
            <a:ext cx="275038" cy="4654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62 - Ευθεία γραμμή σύνδεσης"/>
          <p:cNvCxnSpPr>
            <a:stCxn id="21" idx="5"/>
            <a:endCxn id="22" idx="0"/>
          </p:cNvCxnSpPr>
          <p:nvPr/>
        </p:nvCxnSpPr>
        <p:spPr bwMode="auto">
          <a:xfrm rot="16200000" flipH="1">
            <a:off x="4250849" y="4433934"/>
            <a:ext cx="349432" cy="176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64 - Ευθεία γραμμή σύνδεσης"/>
          <p:cNvCxnSpPr>
            <a:stCxn id="19" idx="4"/>
            <a:endCxn id="20" idx="0"/>
          </p:cNvCxnSpPr>
          <p:nvPr/>
        </p:nvCxnSpPr>
        <p:spPr bwMode="auto">
          <a:xfrm rot="5400000">
            <a:off x="3392767" y="4916972"/>
            <a:ext cx="413666" cy="142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20" idx="6"/>
            <a:endCxn id="23" idx="2"/>
          </p:cNvCxnSpPr>
          <p:nvPr/>
        </p:nvCxnSpPr>
        <p:spPr bwMode="auto">
          <a:xfrm>
            <a:off x="3623192" y="5287812"/>
            <a:ext cx="724977" cy="826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23" idx="7"/>
            <a:endCxn id="22" idx="4"/>
          </p:cNvCxnSpPr>
          <p:nvPr/>
        </p:nvCxnSpPr>
        <p:spPr bwMode="auto">
          <a:xfrm rot="5400000" flipH="1" flipV="1">
            <a:off x="4300943" y="5091769"/>
            <a:ext cx="421967" cy="4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19" idx="5"/>
            <a:endCxn id="23" idx="1"/>
          </p:cNvCxnSpPr>
          <p:nvPr/>
        </p:nvCxnSpPr>
        <p:spPr bwMode="auto">
          <a:xfrm rot="16200000" flipH="1">
            <a:off x="3781414" y="4710329"/>
            <a:ext cx="550773" cy="6382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20" idx="7"/>
            <a:endCxn id="22" idx="3"/>
          </p:cNvCxnSpPr>
          <p:nvPr/>
        </p:nvCxnSpPr>
        <p:spPr bwMode="auto">
          <a:xfrm rot="5400000" flipH="1" flipV="1">
            <a:off x="3838001" y="4613103"/>
            <a:ext cx="366478" cy="851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19" idx="6"/>
            <a:endCxn id="22" idx="1"/>
          </p:cNvCxnSpPr>
          <p:nvPr/>
        </p:nvCxnSpPr>
        <p:spPr bwMode="auto">
          <a:xfrm>
            <a:off x="3765432" y="4688372"/>
            <a:ext cx="681597" cy="35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stCxn id="15" idx="4"/>
            <a:endCxn id="13" idx="0"/>
          </p:cNvCxnSpPr>
          <p:nvPr/>
        </p:nvCxnSpPr>
        <p:spPr bwMode="auto">
          <a:xfrm rot="5400000">
            <a:off x="956779" y="5945736"/>
            <a:ext cx="403506" cy="96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78 - Ευθεία γραμμή σύνδεσης"/>
          <p:cNvCxnSpPr>
            <a:stCxn id="13" idx="6"/>
            <a:endCxn id="14" idx="2"/>
          </p:cNvCxnSpPr>
          <p:nvPr/>
        </p:nvCxnSpPr>
        <p:spPr bwMode="auto">
          <a:xfrm>
            <a:off x="1204984" y="6288636"/>
            <a:ext cx="552256" cy="2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80 - Ευθεία γραμμή σύνδεσης"/>
          <p:cNvCxnSpPr>
            <a:stCxn id="15" idx="7"/>
            <a:endCxn id="17" idx="3"/>
          </p:cNvCxnSpPr>
          <p:nvPr/>
        </p:nvCxnSpPr>
        <p:spPr bwMode="auto">
          <a:xfrm rot="5400000" flipH="1" flipV="1">
            <a:off x="1363913" y="5288807"/>
            <a:ext cx="254718" cy="435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17" idx="5"/>
            <a:endCxn id="16" idx="1"/>
          </p:cNvCxnSpPr>
          <p:nvPr/>
        </p:nvCxnSpPr>
        <p:spPr bwMode="auto">
          <a:xfrm rot="16200000" flipH="1">
            <a:off x="1714433" y="5507247"/>
            <a:ext cx="318218" cy="61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16" idx="4"/>
            <a:endCxn id="14" idx="7"/>
          </p:cNvCxnSpPr>
          <p:nvPr/>
        </p:nvCxnSpPr>
        <p:spPr bwMode="auto">
          <a:xfrm rot="5400000">
            <a:off x="1751362" y="6023305"/>
            <a:ext cx="387532" cy="52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17" idx="7"/>
            <a:endCxn id="18" idx="2"/>
          </p:cNvCxnSpPr>
          <p:nvPr/>
        </p:nvCxnSpPr>
        <p:spPr bwMode="auto">
          <a:xfrm rot="5400000" flipH="1" flipV="1">
            <a:off x="1939502" y="4853278"/>
            <a:ext cx="297539" cy="491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18" idx="4"/>
            <a:endCxn id="16" idx="7"/>
          </p:cNvCxnSpPr>
          <p:nvPr/>
        </p:nvCxnSpPr>
        <p:spPr bwMode="auto">
          <a:xfrm rot="5400000">
            <a:off x="1906302" y="5174945"/>
            <a:ext cx="654232" cy="390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2" idx="6"/>
            <a:endCxn id="18" idx="1"/>
          </p:cNvCxnSpPr>
          <p:nvPr/>
        </p:nvCxnSpPr>
        <p:spPr bwMode="auto">
          <a:xfrm>
            <a:off x="1794264" y="4703676"/>
            <a:ext cx="567297" cy="180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98 - Ευθεία γραμμή σύνδεσης"/>
          <p:cNvCxnSpPr>
            <a:stCxn id="18" idx="6"/>
            <a:endCxn id="19" idx="2"/>
          </p:cNvCxnSpPr>
          <p:nvPr/>
        </p:nvCxnSpPr>
        <p:spPr bwMode="auto">
          <a:xfrm flipV="1">
            <a:off x="2523244" y="4688372"/>
            <a:ext cx="1052764" cy="2616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100 - Ευθεία γραμμή σύνδεσης"/>
          <p:cNvCxnSpPr>
            <a:stCxn id="18" idx="5"/>
            <a:endCxn id="20" idx="1"/>
          </p:cNvCxnSpPr>
          <p:nvPr/>
        </p:nvCxnSpPr>
        <p:spPr bwMode="auto">
          <a:xfrm rot="16200000" flipH="1">
            <a:off x="2875309" y="4635931"/>
            <a:ext cx="206394" cy="966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102 - Ευθεία γραμμή σύνδεσης"/>
          <p:cNvCxnSpPr>
            <a:stCxn id="10" idx="3"/>
            <a:endCxn id="18" idx="7"/>
          </p:cNvCxnSpPr>
          <p:nvPr/>
        </p:nvCxnSpPr>
        <p:spPr bwMode="auto">
          <a:xfrm rot="5400000">
            <a:off x="2348163" y="4489977"/>
            <a:ext cx="541738" cy="247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103 - TextBox"/>
          <p:cNvSpPr txBox="1"/>
          <p:nvPr/>
        </p:nvSpPr>
        <p:spPr>
          <a:xfrm>
            <a:off x="3912242" y="2855628"/>
            <a:ext cx="36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Φ(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= # outgoing edges / # edges within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105 - TextBox"/>
          <p:cNvSpPr txBox="1"/>
          <p:nvPr/>
        </p:nvSpPr>
        <p:spPr>
          <a:xfrm>
            <a:off x="6273479" y="6536377"/>
            <a:ext cx="237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latin typeface="Calibri" pitchFamily="34" charset="0"/>
              </a:rPr>
              <a:t>Example by J. Leskovec, ICML 2009</a:t>
            </a:r>
            <a:endParaRPr kumimoji="1" lang="el-GR" sz="1200" dirty="0" smtClean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3631951" y="3514440"/>
            <a:ext cx="22503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5/6 = 0.83 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5170567" y="3490520"/>
            <a:ext cx="47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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689182" y="5811030"/>
            <a:ext cx="20255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2/5 = 0.4 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652530" y="6133191"/>
            <a:ext cx="169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Better than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4714754" y="4306322"/>
            <a:ext cx="203328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2/8 = 0.25 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126 - TextBox"/>
          <p:cNvSpPr txBox="1"/>
          <p:nvPr/>
        </p:nvSpPr>
        <p:spPr>
          <a:xfrm>
            <a:off x="6273479" y="4312735"/>
            <a:ext cx="47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4772626" y="4931353"/>
            <a:ext cx="183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Best community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128 - Διπλωμένη γωνία"/>
          <p:cNvSpPr/>
          <p:nvPr/>
        </p:nvSpPr>
        <p:spPr bwMode="auto">
          <a:xfrm>
            <a:off x="7019940" y="3676967"/>
            <a:ext cx="1944548" cy="1192193"/>
          </a:xfrm>
          <a:prstGeom prst="foldedCorner">
            <a:avLst>
              <a:gd name="adj" fmla="val 331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200"/>
              </a:buClr>
              <a:buSzPct val="110000"/>
              <a:buFont typeface="Wingdings" pitchFamily="2" charset="2"/>
              <a:buChar char="§"/>
              <a:tabLst/>
            </a:pP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2 - Θέση περιεχομένου"/>
          <p:cNvSpPr txBox="1">
            <a:spLocks/>
          </p:cNvSpPr>
          <p:nvPr/>
        </p:nvSpPr>
        <p:spPr bwMode="auto">
          <a:xfrm>
            <a:off x="5882255" y="4272617"/>
            <a:ext cx="2484120" cy="11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lvl="0" indent="-182563" eaLnBrk="0" hangingPunct="0">
              <a:spcBef>
                <a:spcPct val="35000"/>
              </a:spcBef>
              <a:buClr>
                <a:srgbClr val="005800"/>
              </a:buClr>
              <a:buSzPct val="90000"/>
              <a:buFont typeface="Monotype Sorts" charset="2"/>
              <a:buChar char="n"/>
            </a:pP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7100962" y="3827438"/>
            <a:ext cx="174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dirty="0" smtClean="0">
                <a:latin typeface="Calibri" pitchFamily="34" charset="0"/>
              </a:rPr>
              <a:t>Find the best community of 5 nodes</a:t>
            </a:r>
            <a:endParaRPr kumimoji="1" lang="el-GR" dirty="0" smtClean="0">
              <a:latin typeface="Calibri" pitchFamily="34" charset="0"/>
            </a:endParaRPr>
          </a:p>
        </p:txBody>
      </p:sp>
      <p:graphicFrame>
        <p:nvGraphicFramePr>
          <p:cNvPr id="132" name="131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23182"/>
              </p:ext>
            </p:extLst>
          </p:nvPr>
        </p:nvGraphicFramePr>
        <p:xfrm>
          <a:off x="5531513" y="5667996"/>
          <a:ext cx="30257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Εξίσωση" r:id="rId4" imgW="1536480" imgH="393480" progId="Equation.3">
                  <p:embed/>
                </p:oleObj>
              </mc:Choice>
              <mc:Fallback>
                <p:oleObj name="Εξίσωση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13" y="5667996"/>
                        <a:ext cx="30257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124 - Ελεύθερη σχεδίαση"/>
          <p:cNvSpPr/>
          <p:nvPr/>
        </p:nvSpPr>
        <p:spPr bwMode="auto">
          <a:xfrm rot="18471528">
            <a:off x="1896138" y="2775142"/>
            <a:ext cx="1188289" cy="1886398"/>
          </a:xfrm>
          <a:custGeom>
            <a:avLst/>
            <a:gdLst>
              <a:gd name="connsiteX0" fmla="*/ 991565 w 1919468"/>
              <a:gd name="connsiteY0" fmla="*/ 0 h 1599236"/>
              <a:gd name="connsiteX1" fmla="*/ 216061 w 1919468"/>
              <a:gd name="connsiteY1" fmla="*/ 416689 h 1599236"/>
              <a:gd name="connsiteX2" fmla="*/ 19291 w 1919468"/>
              <a:gd name="connsiteY2" fmla="*/ 1099595 h 1599236"/>
              <a:gd name="connsiteX3" fmla="*/ 273934 w 1919468"/>
              <a:gd name="connsiteY3" fmla="*/ 1504709 h 1599236"/>
              <a:gd name="connsiteX4" fmla="*/ 1662896 w 1919468"/>
              <a:gd name="connsiteY4" fmla="*/ 1585732 h 1599236"/>
              <a:gd name="connsiteX5" fmla="*/ 1813367 w 1919468"/>
              <a:gd name="connsiteY5" fmla="*/ 1585732 h 159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468" h="1599236">
                <a:moveTo>
                  <a:pt x="991565" y="0"/>
                </a:moveTo>
                <a:cubicBezTo>
                  <a:pt x="684836" y="116711"/>
                  <a:pt x="378107" y="233423"/>
                  <a:pt x="216061" y="416689"/>
                </a:cubicBezTo>
                <a:cubicBezTo>
                  <a:pt x="54015" y="599955"/>
                  <a:pt x="9646" y="918258"/>
                  <a:pt x="19291" y="1099595"/>
                </a:cubicBezTo>
                <a:cubicBezTo>
                  <a:pt x="28936" y="1280932"/>
                  <a:pt x="0" y="1423686"/>
                  <a:pt x="273934" y="1504709"/>
                </a:cubicBezTo>
                <a:cubicBezTo>
                  <a:pt x="547868" y="1585732"/>
                  <a:pt x="1406324" y="1572228"/>
                  <a:pt x="1662896" y="1585732"/>
                </a:cubicBezTo>
                <a:cubicBezTo>
                  <a:pt x="1919468" y="1599236"/>
                  <a:pt x="1866417" y="1592484"/>
                  <a:pt x="1813367" y="158573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are Everywhere</a:t>
            </a:r>
            <a:endParaRPr lang="el-GR" dirty="0"/>
          </a:p>
        </p:txBody>
      </p:sp>
      <p:pic>
        <p:nvPicPr>
          <p:cNvPr id="6" name="Picture 5" descr="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6" y="1135782"/>
            <a:ext cx="2215420" cy="1789162"/>
          </a:xfrm>
          <a:prstGeom prst="rect">
            <a:avLst/>
          </a:prstGeom>
        </p:spPr>
      </p:pic>
      <p:pic>
        <p:nvPicPr>
          <p:cNvPr id="7" name="Picture 6" descr="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4" y="1124744"/>
            <a:ext cx="2114034" cy="1977876"/>
          </a:xfrm>
          <a:prstGeom prst="rect">
            <a:avLst/>
          </a:prstGeom>
        </p:spPr>
      </p:pic>
      <p:pic>
        <p:nvPicPr>
          <p:cNvPr id="8" name="Picture 7" descr="ema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47" y="1008112"/>
            <a:ext cx="2087893" cy="2348880"/>
          </a:xfrm>
          <a:prstGeom prst="rect">
            <a:avLst/>
          </a:prstGeom>
        </p:spPr>
      </p:pic>
      <p:pic>
        <p:nvPicPr>
          <p:cNvPr id="9" name="Picture 8" descr="newma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10903"/>
            <a:ext cx="2574868" cy="179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996398"/>
            <a:ext cx="2700908" cy="1880874"/>
          </a:xfrm>
          <a:prstGeom prst="rect">
            <a:avLst/>
          </a:prstGeom>
        </p:spPr>
      </p:pic>
      <p:pic>
        <p:nvPicPr>
          <p:cNvPr id="12" name="Picture 11" descr="g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06" y="3861048"/>
            <a:ext cx="1760677" cy="1870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57959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(d) Social network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32036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(b) World Wide Web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32036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(c) Email network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(a) Internet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(e) Collaboration network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580526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(f) Citation network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9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49" y="155104"/>
            <a:ext cx="8217511" cy="609600"/>
          </a:xfrm>
        </p:spPr>
        <p:txBody>
          <a:bodyPr>
            <a:noAutofit/>
          </a:bodyPr>
          <a:lstStyle/>
          <a:p>
            <a:r>
              <a:rPr lang="en-US" dirty="0" smtClean="0"/>
              <a:t>Network Community Profile plot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US" sz="2200" b="1" dirty="0" smtClean="0"/>
              <a:t>Network Community Profile </a:t>
            </a:r>
            <a:r>
              <a:rPr lang="en-US" sz="2200" dirty="0" smtClean="0"/>
              <a:t>(NCP) plot </a:t>
            </a:r>
            <a:r>
              <a:rPr lang="en-US" sz="2200" b="1" dirty="0" smtClean="0">
                <a:cs typeface="Calibri" pitchFamily="34" charset="0"/>
              </a:rPr>
              <a:t>[Leskovec et al. ’09]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Plot the best conductance score (minimum) </a:t>
            </a:r>
            <a:r>
              <a:rPr lang="el-GR" sz="2000" b="1" dirty="0" smtClean="0"/>
              <a:t>Φ(</a:t>
            </a:r>
            <a:r>
              <a:rPr lang="en-US" sz="2000" b="1" dirty="0" smtClean="0"/>
              <a:t>k</a:t>
            </a:r>
            <a:r>
              <a:rPr lang="el-GR" sz="2000" b="1" dirty="0" smtClean="0"/>
              <a:t>)</a:t>
            </a:r>
            <a:r>
              <a:rPr lang="en-US" sz="2000" dirty="0" smtClean="0"/>
              <a:t> for each community size </a:t>
            </a:r>
            <a:r>
              <a:rPr lang="en-US" sz="2000" b="1" dirty="0" smtClean="0"/>
              <a:t>k</a:t>
            </a:r>
            <a:endParaRPr lang="el-GR" sz="2000" b="1" dirty="0"/>
          </a:p>
        </p:txBody>
      </p:sp>
      <p:cxnSp>
        <p:nvCxnSpPr>
          <p:cNvPr id="5" name="4 - Ευθύγραμμο βέλος σύνδεσης"/>
          <p:cNvCxnSpPr/>
          <p:nvPr/>
        </p:nvCxnSpPr>
        <p:spPr bwMode="auto">
          <a:xfrm rot="5400000" flipH="1" flipV="1">
            <a:off x="855202" y="3943402"/>
            <a:ext cx="2350793" cy="12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8 - Ευθύγραμμο βέλος σύνδεσης"/>
          <p:cNvCxnSpPr/>
          <p:nvPr/>
        </p:nvCxnSpPr>
        <p:spPr bwMode="auto">
          <a:xfrm flipV="1">
            <a:off x="1917447" y="4965249"/>
            <a:ext cx="3596637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- TextBox"/>
          <p:cNvSpPr txBox="1"/>
          <p:nvPr/>
        </p:nvSpPr>
        <p:spPr>
          <a:xfrm>
            <a:off x="578734" y="3553429"/>
            <a:ext cx="129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Conductance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log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(k)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664106" y="5129514"/>
            <a:ext cx="238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Size of community, log k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- Ελεύθερη σχεδίαση"/>
          <p:cNvSpPr/>
          <p:nvPr/>
        </p:nvSpPr>
        <p:spPr bwMode="auto">
          <a:xfrm>
            <a:off x="7443464" y="2743196"/>
            <a:ext cx="1306997" cy="1319514"/>
          </a:xfrm>
          <a:custGeom>
            <a:avLst/>
            <a:gdLst>
              <a:gd name="connsiteX0" fmla="*/ 991565 w 1919468"/>
              <a:gd name="connsiteY0" fmla="*/ 0 h 1599236"/>
              <a:gd name="connsiteX1" fmla="*/ 216061 w 1919468"/>
              <a:gd name="connsiteY1" fmla="*/ 416689 h 1599236"/>
              <a:gd name="connsiteX2" fmla="*/ 19291 w 1919468"/>
              <a:gd name="connsiteY2" fmla="*/ 1099595 h 1599236"/>
              <a:gd name="connsiteX3" fmla="*/ 273934 w 1919468"/>
              <a:gd name="connsiteY3" fmla="*/ 1504709 h 1599236"/>
              <a:gd name="connsiteX4" fmla="*/ 1662896 w 1919468"/>
              <a:gd name="connsiteY4" fmla="*/ 1585732 h 1599236"/>
              <a:gd name="connsiteX5" fmla="*/ 1813367 w 1919468"/>
              <a:gd name="connsiteY5" fmla="*/ 1585732 h 159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468" h="1599236">
                <a:moveTo>
                  <a:pt x="991565" y="0"/>
                </a:moveTo>
                <a:cubicBezTo>
                  <a:pt x="684836" y="116711"/>
                  <a:pt x="378107" y="233423"/>
                  <a:pt x="216061" y="416689"/>
                </a:cubicBezTo>
                <a:cubicBezTo>
                  <a:pt x="54015" y="599955"/>
                  <a:pt x="9646" y="918258"/>
                  <a:pt x="19291" y="1099595"/>
                </a:cubicBezTo>
                <a:cubicBezTo>
                  <a:pt x="28936" y="1280932"/>
                  <a:pt x="0" y="1423686"/>
                  <a:pt x="273934" y="1504709"/>
                </a:cubicBezTo>
                <a:cubicBezTo>
                  <a:pt x="547868" y="1585732"/>
                  <a:pt x="1406324" y="1572228"/>
                  <a:pt x="1662896" y="1585732"/>
                </a:cubicBezTo>
                <a:cubicBezTo>
                  <a:pt x="1919468" y="1599236"/>
                  <a:pt x="1866417" y="1592484"/>
                  <a:pt x="1813367" y="1585732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" name="17 - Ελεύθερη σχεδίαση"/>
          <p:cNvSpPr/>
          <p:nvPr/>
        </p:nvSpPr>
        <p:spPr bwMode="auto">
          <a:xfrm rot="473602">
            <a:off x="5879940" y="3449253"/>
            <a:ext cx="1250065" cy="1041720"/>
          </a:xfrm>
          <a:custGeom>
            <a:avLst/>
            <a:gdLst>
              <a:gd name="connsiteX0" fmla="*/ 0 w 1724628"/>
              <a:gd name="connsiteY0" fmla="*/ 868101 h 1226916"/>
              <a:gd name="connsiteX1" fmla="*/ 474562 w 1724628"/>
              <a:gd name="connsiteY1" fmla="*/ 185195 h 1226916"/>
              <a:gd name="connsiteX2" fmla="*/ 1388962 w 1724628"/>
              <a:gd name="connsiteY2" fmla="*/ 173620 h 1226916"/>
              <a:gd name="connsiteX3" fmla="*/ 1724628 w 1724628"/>
              <a:gd name="connsiteY3" fmla="*/ 1226916 h 122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28" h="1226916">
                <a:moveTo>
                  <a:pt x="0" y="868101"/>
                </a:moveTo>
                <a:cubicBezTo>
                  <a:pt x="121534" y="584521"/>
                  <a:pt x="243068" y="300942"/>
                  <a:pt x="474562" y="185195"/>
                </a:cubicBezTo>
                <a:cubicBezTo>
                  <a:pt x="706056" y="69448"/>
                  <a:pt x="1180618" y="0"/>
                  <a:pt x="1388962" y="173620"/>
                </a:cubicBezTo>
                <a:cubicBezTo>
                  <a:pt x="1597306" y="347240"/>
                  <a:pt x="1660967" y="787078"/>
                  <a:pt x="1724628" y="122691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9" name="18 - Ελεύθερη σχεδίαση"/>
          <p:cNvSpPr/>
          <p:nvPr/>
        </p:nvSpPr>
        <p:spPr bwMode="auto">
          <a:xfrm>
            <a:off x="6766686" y="2037139"/>
            <a:ext cx="1254570" cy="729205"/>
          </a:xfrm>
          <a:custGeom>
            <a:avLst/>
            <a:gdLst>
              <a:gd name="connsiteX0" fmla="*/ 304800 w 1670613"/>
              <a:gd name="connsiteY0" fmla="*/ 0 h 1172902"/>
              <a:gd name="connsiteX1" fmla="*/ 50157 w 1670613"/>
              <a:gd name="connsiteY1" fmla="*/ 289367 h 1172902"/>
              <a:gd name="connsiteX2" fmla="*/ 131180 w 1670613"/>
              <a:gd name="connsiteY2" fmla="*/ 879676 h 1172902"/>
              <a:gd name="connsiteX3" fmla="*/ 837236 w 1670613"/>
              <a:gd name="connsiteY3" fmla="*/ 1111170 h 1172902"/>
              <a:gd name="connsiteX4" fmla="*/ 1624314 w 1670613"/>
              <a:gd name="connsiteY4" fmla="*/ 509286 h 1172902"/>
              <a:gd name="connsiteX5" fmla="*/ 1624314 w 1670613"/>
              <a:gd name="connsiteY5" fmla="*/ 509286 h 1172902"/>
              <a:gd name="connsiteX6" fmla="*/ 1670613 w 1670613"/>
              <a:gd name="connsiteY6" fmla="*/ 474562 h 11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13" h="1172902">
                <a:moveTo>
                  <a:pt x="304800" y="0"/>
                </a:moveTo>
                <a:cubicBezTo>
                  <a:pt x="191947" y="71377"/>
                  <a:pt x="79094" y="142754"/>
                  <a:pt x="50157" y="289367"/>
                </a:cubicBezTo>
                <a:cubicBezTo>
                  <a:pt x="21220" y="435980"/>
                  <a:pt x="0" y="742709"/>
                  <a:pt x="131180" y="879676"/>
                </a:cubicBezTo>
                <a:cubicBezTo>
                  <a:pt x="262360" y="1016643"/>
                  <a:pt x="588380" y="1172902"/>
                  <a:pt x="837236" y="1111170"/>
                </a:cubicBezTo>
                <a:cubicBezTo>
                  <a:pt x="1086092" y="1049438"/>
                  <a:pt x="1624314" y="509286"/>
                  <a:pt x="1624314" y="509286"/>
                </a:cubicBezTo>
                <a:lnTo>
                  <a:pt x="1624314" y="509286"/>
                </a:lnTo>
                <a:lnTo>
                  <a:pt x="1670613" y="47456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6185790" y="2148440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6463454" y="1930322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6854035" y="2218145"/>
            <a:ext cx="173530" cy="1692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6455866" y="2426103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7284131" y="1935691"/>
            <a:ext cx="173530" cy="1692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7433348" y="2289297"/>
            <a:ext cx="173530" cy="1692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" name="25 - Έλλειψη"/>
          <p:cNvSpPr/>
          <p:nvPr/>
        </p:nvSpPr>
        <p:spPr bwMode="auto">
          <a:xfrm>
            <a:off x="7231337" y="2509056"/>
            <a:ext cx="173530" cy="1692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7" name="26 - Έλλειψη"/>
          <p:cNvSpPr/>
          <p:nvPr/>
        </p:nvSpPr>
        <p:spPr bwMode="auto">
          <a:xfrm>
            <a:off x="6085090" y="3173442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8" name="27 - Έλλειψη"/>
          <p:cNvSpPr/>
          <p:nvPr/>
        </p:nvSpPr>
        <p:spPr bwMode="auto">
          <a:xfrm>
            <a:off x="6538046" y="3039948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28 - Έλλειψη"/>
          <p:cNvSpPr/>
          <p:nvPr/>
        </p:nvSpPr>
        <p:spPr bwMode="auto">
          <a:xfrm>
            <a:off x="6029788" y="4266092"/>
            <a:ext cx="173530" cy="1692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6539975" y="4309562"/>
            <a:ext cx="173530" cy="1692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" name="30 - Έλλειψη"/>
          <p:cNvSpPr/>
          <p:nvPr/>
        </p:nvSpPr>
        <p:spPr bwMode="auto">
          <a:xfrm>
            <a:off x="6126310" y="3896731"/>
            <a:ext cx="173530" cy="1692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6613056" y="3913932"/>
            <a:ext cx="192857" cy="1835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6475350" y="3684271"/>
            <a:ext cx="173530" cy="1692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7093406" y="3274753"/>
            <a:ext cx="173530" cy="1692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5" name="34 - Έλλειψη"/>
          <p:cNvSpPr/>
          <p:nvPr/>
        </p:nvSpPr>
        <p:spPr bwMode="auto">
          <a:xfrm>
            <a:off x="7710561" y="3140390"/>
            <a:ext cx="173530" cy="1692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6" name="35 - Έλλειψη"/>
          <p:cNvSpPr/>
          <p:nvPr/>
        </p:nvSpPr>
        <p:spPr bwMode="auto">
          <a:xfrm>
            <a:off x="7730367" y="3600935"/>
            <a:ext cx="173530" cy="1692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7" name="36 - Έλλειψη"/>
          <p:cNvSpPr/>
          <p:nvPr/>
        </p:nvSpPr>
        <p:spPr bwMode="auto">
          <a:xfrm>
            <a:off x="8252128" y="2826588"/>
            <a:ext cx="173530" cy="1692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8519117" y="3195691"/>
            <a:ext cx="173530" cy="1692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9" name="38 - Έλλειψη"/>
          <p:cNvSpPr/>
          <p:nvPr/>
        </p:nvSpPr>
        <p:spPr bwMode="auto">
          <a:xfrm>
            <a:off x="8471148" y="3683629"/>
            <a:ext cx="173530" cy="1692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0" name="39 - Ευθεία γραμμή σύνδεσης"/>
          <p:cNvCxnSpPr>
            <a:stCxn id="21" idx="3"/>
            <a:endCxn id="20" idx="7"/>
          </p:cNvCxnSpPr>
          <p:nvPr/>
        </p:nvCxnSpPr>
        <p:spPr bwMode="auto">
          <a:xfrm rot="5400000">
            <a:off x="6362182" y="2046548"/>
            <a:ext cx="98410" cy="154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20" idx="5"/>
            <a:endCxn id="23" idx="1"/>
          </p:cNvCxnSpPr>
          <p:nvPr/>
        </p:nvCxnSpPr>
        <p:spPr bwMode="auto">
          <a:xfrm rot="16200000" flipH="1">
            <a:off x="6328616" y="2298232"/>
            <a:ext cx="157955" cy="147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23" idx="6"/>
            <a:endCxn id="22" idx="3"/>
          </p:cNvCxnSpPr>
          <p:nvPr/>
        </p:nvCxnSpPr>
        <p:spPr bwMode="auto">
          <a:xfrm flipV="1">
            <a:off x="6629396" y="2362646"/>
            <a:ext cx="250052" cy="148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42 - Ευθεία γραμμή σύνδεσης"/>
          <p:cNvCxnSpPr>
            <a:stCxn id="20" idx="6"/>
            <a:endCxn id="22" idx="2"/>
          </p:cNvCxnSpPr>
          <p:nvPr/>
        </p:nvCxnSpPr>
        <p:spPr bwMode="auto">
          <a:xfrm>
            <a:off x="6359320" y="2233087"/>
            <a:ext cx="494715" cy="697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2" idx="7"/>
            <a:endCxn id="24" idx="3"/>
          </p:cNvCxnSpPr>
          <p:nvPr/>
        </p:nvCxnSpPr>
        <p:spPr bwMode="auto">
          <a:xfrm rot="5400000" flipH="1" flipV="1">
            <a:off x="7074475" y="2007869"/>
            <a:ext cx="162746" cy="307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- Ευθεία γραμμή σύνδεσης"/>
          <p:cNvCxnSpPr>
            <a:stCxn id="22" idx="6"/>
            <a:endCxn id="25" idx="2"/>
          </p:cNvCxnSpPr>
          <p:nvPr/>
        </p:nvCxnSpPr>
        <p:spPr bwMode="auto">
          <a:xfrm>
            <a:off x="7027565" y="2302792"/>
            <a:ext cx="405783" cy="71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45 - Ευθεία γραμμή σύνδεσης"/>
          <p:cNvCxnSpPr>
            <a:stCxn id="22" idx="5"/>
            <a:endCxn id="26" idx="1"/>
          </p:cNvCxnSpPr>
          <p:nvPr/>
        </p:nvCxnSpPr>
        <p:spPr bwMode="auto">
          <a:xfrm rot="16200000" flipH="1">
            <a:off x="7043850" y="2320948"/>
            <a:ext cx="171203" cy="254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26" idx="7"/>
            <a:endCxn id="25" idx="3"/>
          </p:cNvCxnSpPr>
          <p:nvPr/>
        </p:nvCxnSpPr>
        <p:spPr bwMode="auto">
          <a:xfrm rot="5400000" flipH="1" flipV="1">
            <a:off x="7369082" y="2444171"/>
            <a:ext cx="100051" cy="793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47 - Ευθεία γραμμή σύνδεσης"/>
          <p:cNvCxnSpPr>
            <a:stCxn id="24" idx="6"/>
            <a:endCxn id="25" idx="1"/>
          </p:cNvCxnSpPr>
          <p:nvPr/>
        </p:nvCxnSpPr>
        <p:spPr bwMode="auto">
          <a:xfrm>
            <a:off x="7457661" y="2020338"/>
            <a:ext cx="1100" cy="293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- Ευθεία γραμμή σύνδεσης"/>
          <p:cNvCxnSpPr>
            <a:stCxn id="21" idx="5"/>
            <a:endCxn id="22" idx="1"/>
          </p:cNvCxnSpPr>
          <p:nvPr/>
        </p:nvCxnSpPr>
        <p:spPr bwMode="auto">
          <a:xfrm rot="16200000" flipH="1">
            <a:off x="6661452" y="2024941"/>
            <a:ext cx="168115" cy="267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3" idx="5"/>
            <a:endCxn id="26" idx="2"/>
          </p:cNvCxnSpPr>
          <p:nvPr/>
        </p:nvCxnSpPr>
        <p:spPr bwMode="auto">
          <a:xfrm rot="16200000" flipH="1">
            <a:off x="6906111" y="2268476"/>
            <a:ext cx="23099" cy="627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50 - Ευθεία γραμμή σύνδεσης"/>
          <p:cNvCxnSpPr>
            <a:stCxn id="27" idx="6"/>
            <a:endCxn id="28" idx="2"/>
          </p:cNvCxnSpPr>
          <p:nvPr/>
        </p:nvCxnSpPr>
        <p:spPr bwMode="auto">
          <a:xfrm flipV="1">
            <a:off x="6258620" y="3124595"/>
            <a:ext cx="279426" cy="133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51 - Ευθεία γραμμή σύνδεσης"/>
          <p:cNvCxnSpPr>
            <a:stCxn id="28" idx="0"/>
            <a:endCxn id="23" idx="4"/>
          </p:cNvCxnSpPr>
          <p:nvPr/>
        </p:nvCxnSpPr>
        <p:spPr bwMode="auto">
          <a:xfrm rot="16200000" flipV="1">
            <a:off x="6361446" y="2776583"/>
            <a:ext cx="444551" cy="82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35" idx="7"/>
            <a:endCxn id="37" idx="3"/>
          </p:cNvCxnSpPr>
          <p:nvPr/>
        </p:nvCxnSpPr>
        <p:spPr bwMode="auto">
          <a:xfrm rot="5400000" flipH="1" flipV="1">
            <a:off x="7971062" y="2858705"/>
            <a:ext cx="194094" cy="418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53 - Ευθεία γραμμή σύνδεσης"/>
          <p:cNvCxnSpPr>
            <a:stCxn id="37" idx="5"/>
            <a:endCxn id="38" idx="0"/>
          </p:cNvCxnSpPr>
          <p:nvPr/>
        </p:nvCxnSpPr>
        <p:spPr bwMode="auto">
          <a:xfrm rot="16200000" flipH="1">
            <a:off x="8390762" y="2980571"/>
            <a:ext cx="224602" cy="20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54 - Ευθεία γραμμή σύνδεσης"/>
          <p:cNvCxnSpPr>
            <a:stCxn id="35" idx="4"/>
            <a:endCxn id="36" idx="0"/>
          </p:cNvCxnSpPr>
          <p:nvPr/>
        </p:nvCxnSpPr>
        <p:spPr bwMode="auto">
          <a:xfrm rot="16200000" flipH="1">
            <a:off x="7661604" y="3445406"/>
            <a:ext cx="291251" cy="198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36" idx="6"/>
            <a:endCxn id="39" idx="2"/>
          </p:cNvCxnSpPr>
          <p:nvPr/>
        </p:nvCxnSpPr>
        <p:spPr bwMode="auto">
          <a:xfrm>
            <a:off x="7903897" y="3685582"/>
            <a:ext cx="567251" cy="82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39" idx="7"/>
            <a:endCxn id="38" idx="4"/>
          </p:cNvCxnSpPr>
          <p:nvPr/>
        </p:nvCxnSpPr>
        <p:spPr bwMode="auto">
          <a:xfrm rot="16200000" flipV="1">
            <a:off x="8440856" y="3530012"/>
            <a:ext cx="343437" cy="133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εία γραμμή σύνδεσης"/>
          <p:cNvCxnSpPr>
            <a:stCxn id="35" idx="5"/>
            <a:endCxn id="39" idx="1"/>
          </p:cNvCxnSpPr>
          <p:nvPr/>
        </p:nvCxnSpPr>
        <p:spPr bwMode="auto">
          <a:xfrm rot="16200000" flipH="1">
            <a:off x="7965854" y="3177714"/>
            <a:ext cx="423531" cy="6378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- Ευθεία γραμμή σύνδεσης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8068739" y="3149937"/>
            <a:ext cx="285536" cy="666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59 - Ευθεία γραμμή σύνδεσης"/>
          <p:cNvCxnSpPr>
            <a:stCxn id="35" idx="6"/>
            <a:endCxn id="38" idx="1"/>
          </p:cNvCxnSpPr>
          <p:nvPr/>
        </p:nvCxnSpPr>
        <p:spPr bwMode="auto">
          <a:xfrm flipV="1">
            <a:off x="7884091" y="3220484"/>
            <a:ext cx="660439" cy="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60 - Ευθεία γραμμή σύνδεσης"/>
          <p:cNvCxnSpPr>
            <a:stCxn id="31" idx="4"/>
            <a:endCxn id="29" idx="0"/>
          </p:cNvCxnSpPr>
          <p:nvPr/>
        </p:nvCxnSpPr>
        <p:spPr bwMode="auto">
          <a:xfrm rot="5400000">
            <a:off x="6064781" y="4117797"/>
            <a:ext cx="200067" cy="96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/>
          <p:nvPr/>
        </p:nvCxnSpPr>
        <p:spPr bwMode="auto">
          <a:xfrm>
            <a:off x="6261189" y="4373897"/>
            <a:ext cx="336657" cy="43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62 - Ευθεία γραμμή σύνδεσης"/>
          <p:cNvCxnSpPr>
            <a:stCxn id="31" idx="7"/>
            <a:endCxn id="33" idx="3"/>
          </p:cNvCxnSpPr>
          <p:nvPr/>
        </p:nvCxnSpPr>
        <p:spPr bwMode="auto">
          <a:xfrm rot="5400000" flipH="1" flipV="1">
            <a:off x="6341219" y="3761980"/>
            <a:ext cx="92752" cy="226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stCxn id="33" idx="5"/>
            <a:endCxn id="32" idx="1"/>
          </p:cNvCxnSpPr>
          <p:nvPr/>
        </p:nvCxnSpPr>
        <p:spPr bwMode="auto">
          <a:xfrm rot="16200000" flipH="1">
            <a:off x="6576367" y="3875872"/>
            <a:ext cx="112033" cy="17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64 - Ευθεία γραμμή σύνδεσης"/>
          <p:cNvCxnSpPr>
            <a:stCxn id="32" idx="4"/>
            <a:endCxn id="30" idx="7"/>
          </p:cNvCxnSpPr>
          <p:nvPr/>
        </p:nvCxnSpPr>
        <p:spPr bwMode="auto">
          <a:xfrm rot="5400000">
            <a:off x="6580329" y="4205198"/>
            <a:ext cx="236921" cy="213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65 - Ευθεία γραμμή σύνδεσης"/>
          <p:cNvCxnSpPr>
            <a:stCxn id="33" idx="7"/>
            <a:endCxn id="34" idx="2"/>
          </p:cNvCxnSpPr>
          <p:nvPr/>
        </p:nvCxnSpPr>
        <p:spPr bwMode="auto">
          <a:xfrm rot="5400000" flipH="1" flipV="1">
            <a:off x="6683604" y="3299263"/>
            <a:ext cx="349664" cy="469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34" idx="4"/>
            <a:endCxn id="32" idx="7"/>
          </p:cNvCxnSpPr>
          <p:nvPr/>
        </p:nvCxnSpPr>
        <p:spPr bwMode="auto">
          <a:xfrm rot="5400000">
            <a:off x="6730542" y="3491176"/>
            <a:ext cx="496758" cy="40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28" idx="6"/>
            <a:endCxn id="34" idx="1"/>
          </p:cNvCxnSpPr>
          <p:nvPr/>
        </p:nvCxnSpPr>
        <p:spPr bwMode="auto">
          <a:xfrm>
            <a:off x="6711576" y="3124595"/>
            <a:ext cx="407243" cy="174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34" idx="6"/>
            <a:endCxn id="35" idx="2"/>
          </p:cNvCxnSpPr>
          <p:nvPr/>
        </p:nvCxnSpPr>
        <p:spPr bwMode="auto">
          <a:xfrm flipV="1">
            <a:off x="7266936" y="3225037"/>
            <a:ext cx="443625" cy="1343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34" idx="5"/>
            <a:endCxn id="36" idx="1"/>
          </p:cNvCxnSpPr>
          <p:nvPr/>
        </p:nvCxnSpPr>
        <p:spPr bwMode="auto">
          <a:xfrm rot="16200000" flipH="1">
            <a:off x="7395414" y="3265362"/>
            <a:ext cx="206474" cy="514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26" idx="3"/>
            <a:endCxn id="34" idx="7"/>
          </p:cNvCxnSpPr>
          <p:nvPr/>
        </p:nvCxnSpPr>
        <p:spPr bwMode="auto">
          <a:xfrm rot="5400000">
            <a:off x="6926143" y="2968938"/>
            <a:ext cx="645989" cy="152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75 - Διάγραμμα ροής: Παραπομπή"/>
          <p:cNvSpPr/>
          <p:nvPr/>
        </p:nvSpPr>
        <p:spPr bwMode="auto">
          <a:xfrm>
            <a:off x="2759739" y="4082727"/>
            <a:ext cx="63725" cy="666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7" name="76 - Διάγραμμα ροής: Παραπομπή"/>
          <p:cNvSpPr/>
          <p:nvPr/>
        </p:nvSpPr>
        <p:spPr bwMode="auto">
          <a:xfrm>
            <a:off x="3142771" y="4252399"/>
            <a:ext cx="63725" cy="666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8" name="77 - Διάγραμμα ροής: Παραπομπή"/>
          <p:cNvSpPr/>
          <p:nvPr/>
        </p:nvSpPr>
        <p:spPr bwMode="auto">
          <a:xfrm>
            <a:off x="3476019" y="4296087"/>
            <a:ext cx="63725" cy="666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0" name="79 - Διάγραμμα ροής: Παραπομπή"/>
          <p:cNvSpPr/>
          <p:nvPr/>
        </p:nvSpPr>
        <p:spPr bwMode="auto">
          <a:xfrm>
            <a:off x="2759739" y="3899847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1" name="80 - Διάγραμμα ροής: Παραπομπή"/>
          <p:cNvSpPr/>
          <p:nvPr/>
        </p:nvSpPr>
        <p:spPr bwMode="auto">
          <a:xfrm>
            <a:off x="2765835" y="3649911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2" name="81 - Διάγραμμα ροής: Παραπομπή"/>
          <p:cNvSpPr/>
          <p:nvPr/>
        </p:nvSpPr>
        <p:spPr bwMode="auto">
          <a:xfrm>
            <a:off x="3149883" y="3930327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3" name="82 - Διάγραμμα ροής: Παραπομπή"/>
          <p:cNvSpPr/>
          <p:nvPr/>
        </p:nvSpPr>
        <p:spPr bwMode="auto">
          <a:xfrm>
            <a:off x="3149883" y="3637719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4" name="83 - Διάγραμμα ροής: Παραπομπή"/>
          <p:cNvSpPr/>
          <p:nvPr/>
        </p:nvSpPr>
        <p:spPr bwMode="auto">
          <a:xfrm>
            <a:off x="3966747" y="4393623"/>
            <a:ext cx="63725" cy="666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5" name="84 - Διάγραμμα ροής: Παραπομπή"/>
          <p:cNvSpPr/>
          <p:nvPr/>
        </p:nvSpPr>
        <p:spPr bwMode="auto">
          <a:xfrm>
            <a:off x="3930171" y="4033959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6" name="85 - Διάγραμμα ροής: Παραπομπή"/>
          <p:cNvSpPr/>
          <p:nvPr/>
        </p:nvSpPr>
        <p:spPr bwMode="auto">
          <a:xfrm>
            <a:off x="3924075" y="3668199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7" name="86 - Διάγραμμα ροής: Παραπομπή"/>
          <p:cNvSpPr/>
          <p:nvPr/>
        </p:nvSpPr>
        <p:spPr bwMode="auto">
          <a:xfrm>
            <a:off x="3471955" y="4081711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8" name="87 - Διάγραμμα ροής: Παραπομπή"/>
          <p:cNvSpPr/>
          <p:nvPr/>
        </p:nvSpPr>
        <p:spPr bwMode="auto">
          <a:xfrm>
            <a:off x="3479067" y="3759639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9" name="88 - Διάγραμμα ροής: Παραπομπή"/>
          <p:cNvSpPr/>
          <p:nvPr/>
        </p:nvSpPr>
        <p:spPr bwMode="auto">
          <a:xfrm>
            <a:off x="3479067" y="3467031"/>
            <a:ext cx="63725" cy="6661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2511707" y="323975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=3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2918107" y="321943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3314347" y="315847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93 - TextBox"/>
          <p:cNvSpPr txBox="1"/>
          <p:nvPr/>
        </p:nvSpPr>
        <p:spPr>
          <a:xfrm>
            <a:off x="3751227" y="333119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4238907" y="377823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98 - Διάγραμμα ροής: Παραπομπή"/>
          <p:cNvSpPr/>
          <p:nvPr/>
        </p:nvSpPr>
        <p:spPr bwMode="auto">
          <a:xfrm>
            <a:off x="2406171" y="4003479"/>
            <a:ext cx="63725" cy="666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3" name="102 - Ευθεία γραμμή σύνδεσης"/>
          <p:cNvCxnSpPr>
            <a:stCxn id="99" idx="6"/>
            <a:endCxn id="76" idx="2"/>
          </p:cNvCxnSpPr>
          <p:nvPr/>
        </p:nvCxnSpPr>
        <p:spPr bwMode="auto">
          <a:xfrm>
            <a:off x="2469896" y="4036788"/>
            <a:ext cx="289843" cy="792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104 - Ευθεία γραμμή σύνδεσης"/>
          <p:cNvCxnSpPr>
            <a:stCxn id="76" idx="5"/>
            <a:endCxn id="77" idx="2"/>
          </p:cNvCxnSpPr>
          <p:nvPr/>
        </p:nvCxnSpPr>
        <p:spPr bwMode="auto">
          <a:xfrm rot="16200000" flipH="1">
            <a:off x="2905392" y="4048328"/>
            <a:ext cx="146119" cy="3286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106 - Ευθεία γραμμή σύνδεσης"/>
          <p:cNvCxnSpPr>
            <a:stCxn id="77" idx="6"/>
            <a:endCxn id="78" idx="2"/>
          </p:cNvCxnSpPr>
          <p:nvPr/>
        </p:nvCxnSpPr>
        <p:spPr bwMode="auto">
          <a:xfrm>
            <a:off x="3206496" y="4285708"/>
            <a:ext cx="269523" cy="436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108 - Ευθεία γραμμή σύνδεσης"/>
          <p:cNvCxnSpPr>
            <a:stCxn id="78" idx="6"/>
            <a:endCxn id="84" idx="2"/>
          </p:cNvCxnSpPr>
          <p:nvPr/>
        </p:nvCxnSpPr>
        <p:spPr bwMode="auto">
          <a:xfrm>
            <a:off x="3539744" y="4329396"/>
            <a:ext cx="427003" cy="97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118 - Ευθεία γραμμή σύνδεσης"/>
          <p:cNvCxnSpPr>
            <a:stCxn id="84" idx="6"/>
          </p:cNvCxnSpPr>
          <p:nvPr/>
        </p:nvCxnSpPr>
        <p:spPr bwMode="auto">
          <a:xfrm>
            <a:off x="4030472" y="4426932"/>
            <a:ext cx="480568" cy="333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122 - TextBox"/>
          <p:cNvSpPr txBox="1"/>
          <p:nvPr/>
        </p:nvSpPr>
        <p:spPr>
          <a:xfrm>
            <a:off x="4513227" y="4281154"/>
            <a:ext cx="5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l-G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123 - Διπλωμένη γωνία"/>
          <p:cNvSpPr/>
          <p:nvPr/>
        </p:nvSpPr>
        <p:spPr bwMode="auto">
          <a:xfrm>
            <a:off x="6357071" y="4653029"/>
            <a:ext cx="2208192" cy="1678328"/>
          </a:xfrm>
          <a:prstGeom prst="foldedCorner">
            <a:avLst>
              <a:gd name="adj" fmla="val 2271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5" name="2 - Θέση περιεχομένου"/>
          <p:cNvSpPr txBox="1">
            <a:spLocks/>
          </p:cNvSpPr>
          <p:nvPr/>
        </p:nvSpPr>
        <p:spPr bwMode="auto">
          <a:xfrm>
            <a:off x="5963920" y="4717587"/>
            <a:ext cx="2702560" cy="4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b="1" dirty="0" smtClean="0">
                <a:latin typeface="Calibri" pitchFamily="34" charset="0"/>
                <a:cs typeface="Calibri" pitchFamily="34" charset="0"/>
              </a:rPr>
              <a:t>NCP plot of real graphs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78 - TextBox"/>
          <p:cNvSpPr txBox="1"/>
          <p:nvPr/>
        </p:nvSpPr>
        <p:spPr>
          <a:xfrm>
            <a:off x="7234851" y="4641221"/>
            <a:ext cx="937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Calibri" pitchFamily="34" charset="0"/>
                <a:cs typeface="Calibri" pitchFamily="34" charset="0"/>
              </a:rPr>
              <a:t>?</a:t>
            </a:r>
            <a:endParaRPr lang="el-GR" sz="1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7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/>
          <p:cNvSpPr/>
          <p:nvPr/>
        </p:nvSpPr>
        <p:spPr bwMode="auto">
          <a:xfrm>
            <a:off x="1676400" y="3627634"/>
            <a:ext cx="6196314" cy="2463479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1689904" y="1030147"/>
            <a:ext cx="6134582" cy="229178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NCP plot examples</a:t>
            </a:r>
            <a:endParaRPr lang="el-GR" dirty="0"/>
          </a:p>
        </p:txBody>
      </p:sp>
      <p:pic>
        <p:nvPicPr>
          <p:cNvPr id="8" name="7 - Θέση περιεχομένου" descr="kara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0375" y="1068502"/>
            <a:ext cx="5771931" cy="1883041"/>
          </a:xfrm>
        </p:spPr>
      </p:pic>
      <p:cxnSp>
        <p:nvCxnSpPr>
          <p:cNvPr id="11" name="10 - Ευθύγραμμο βέλος σύνδεσης"/>
          <p:cNvCxnSpPr/>
          <p:nvPr/>
        </p:nvCxnSpPr>
        <p:spPr bwMode="auto">
          <a:xfrm flipV="1">
            <a:off x="6204030" y="2083442"/>
            <a:ext cx="324092" cy="11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- TextBox"/>
          <p:cNvSpPr txBox="1"/>
          <p:nvPr/>
        </p:nvSpPr>
        <p:spPr>
          <a:xfrm>
            <a:off x="5671594" y="2048718"/>
            <a:ext cx="636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cut A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298557" y="2270565"/>
            <a:ext cx="85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cut A+B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 bwMode="auto">
          <a:xfrm>
            <a:off x="6944810" y="2430682"/>
            <a:ext cx="335666" cy="11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20 - TextBox"/>
          <p:cNvSpPr txBox="1"/>
          <p:nvPr/>
        </p:nvSpPr>
        <p:spPr>
          <a:xfrm>
            <a:off x="5559703" y="2723906"/>
            <a:ext cx="217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 rot="16200000">
            <a:off x="4288418" y="1737743"/>
            <a:ext cx="188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020992" y="2945751"/>
            <a:ext cx="364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Zachary’s karate club social network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034" name="Picture 2" descr="C:\Users\lix\Desktop\newman_nc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2501" y="3669747"/>
            <a:ext cx="5878050" cy="2028550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5526908" y="5518163"/>
            <a:ext cx="217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 rot="16200000">
            <a:off x="4093578" y="4397348"/>
            <a:ext cx="188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 bwMode="auto">
          <a:xfrm rot="5400000" flipH="1" flipV="1">
            <a:off x="6024880" y="4663440"/>
            <a:ext cx="284480" cy="60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25 - Ευθύγραμμο βέλος σύνδεσης"/>
          <p:cNvCxnSpPr/>
          <p:nvPr/>
        </p:nvCxnSpPr>
        <p:spPr bwMode="auto">
          <a:xfrm rot="5400000" flipH="1" flipV="1">
            <a:off x="6573520" y="4765040"/>
            <a:ext cx="213360" cy="50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27 - Ευθύγραμμο βέλος σύνδεσης"/>
          <p:cNvCxnSpPr/>
          <p:nvPr/>
        </p:nvCxnSpPr>
        <p:spPr bwMode="auto">
          <a:xfrm rot="5400000" flipH="1" flipV="1">
            <a:off x="6842760" y="4912360"/>
            <a:ext cx="233680" cy="60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29 - Ευθύγραμμο βέλος σύνδεσης"/>
          <p:cNvCxnSpPr/>
          <p:nvPr/>
        </p:nvCxnSpPr>
        <p:spPr bwMode="auto">
          <a:xfrm rot="5400000" flipH="1" flipV="1">
            <a:off x="7137400" y="4871720"/>
            <a:ext cx="223520" cy="71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31 - Ευθύγραμμο βέλος σύνδεσης"/>
          <p:cNvCxnSpPr/>
          <p:nvPr/>
        </p:nvCxnSpPr>
        <p:spPr bwMode="auto">
          <a:xfrm rot="5400000" flipH="1" flipV="1">
            <a:off x="7284720" y="5054600"/>
            <a:ext cx="177800" cy="55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32 - TextBox"/>
          <p:cNvSpPr txBox="1"/>
          <p:nvPr/>
        </p:nvSpPr>
        <p:spPr>
          <a:xfrm>
            <a:off x="5976395" y="4785360"/>
            <a:ext cx="28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6443755" y="4805680"/>
            <a:ext cx="221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B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6718075" y="4917440"/>
            <a:ext cx="28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6992395" y="4876800"/>
            <a:ext cx="28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D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7129554" y="5085080"/>
            <a:ext cx="45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C+E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3061633" y="5739751"/>
            <a:ext cx="405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Newman’s collaboration network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44 - Διπλωμένη γωνία"/>
          <p:cNvSpPr/>
          <p:nvPr/>
        </p:nvSpPr>
        <p:spPr bwMode="auto">
          <a:xfrm>
            <a:off x="660400" y="3027680"/>
            <a:ext cx="1229360" cy="802640"/>
          </a:xfrm>
          <a:prstGeom prst="foldedCorner">
            <a:avLst>
              <a:gd name="adj" fmla="val 2592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200"/>
              </a:buClr>
              <a:buSzPct val="110000"/>
              <a:buFont typeface="Wingdings" pitchFamily="2" charset="2"/>
              <a:buChar char="§"/>
              <a:tabLst/>
            </a:pP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349811" y="3083110"/>
            <a:ext cx="174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dirty="0" smtClean="0">
                <a:latin typeface="Calibri" pitchFamily="34" charset="0"/>
              </a:rPr>
              <a:t>Small scale networks</a:t>
            </a:r>
            <a:endParaRPr kumimoji="1" lang="el-GR" dirty="0" smtClean="0"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>
          <a:xfrm>
            <a:off x="7254240" y="6114683"/>
            <a:ext cx="143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[Leskovec et al. ’09]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4"/>
            <a:ext cx="7991290" cy="1079278"/>
          </a:xfrm>
        </p:spPr>
        <p:txBody>
          <a:bodyPr>
            <a:noAutofit/>
          </a:bodyPr>
          <a:lstStyle/>
          <a:p>
            <a:r>
              <a:rPr lang="en-US" dirty="0" smtClean="0"/>
              <a:t>NCP plot of large real-world graphs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 bwMode="auto">
          <a:xfrm>
            <a:off x="893179" y="1557680"/>
            <a:ext cx="7243823" cy="3835271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45059" name="Picture 3" descr="C:\Users\lix\Desktop\ncp_examp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476" y="1608552"/>
            <a:ext cx="6845300" cy="3384550"/>
          </a:xfrm>
          <a:prstGeom prst="rect">
            <a:avLst/>
          </a:prstGeom>
          <a:noFill/>
        </p:spPr>
      </p:pic>
      <p:sp>
        <p:nvSpPr>
          <p:cNvPr id="31" name="30 - TextBox"/>
          <p:cNvSpPr txBox="1"/>
          <p:nvPr/>
        </p:nvSpPr>
        <p:spPr>
          <a:xfrm>
            <a:off x="1313723" y="4802447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408250" y="2987150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6095997" y="3010300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655667" y="2989080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3700037" y="4815951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6153870" y="4792801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 rot="16200000">
            <a:off x="310331" y="2182310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 rot="16200000">
            <a:off x="2650347" y="2230537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- TextBox"/>
          <p:cNvSpPr txBox="1"/>
          <p:nvPr/>
        </p:nvSpPr>
        <p:spPr>
          <a:xfrm rot="16200000">
            <a:off x="5057880" y="2172664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 rot="16200000">
            <a:off x="300686" y="3943591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 rot="16200000">
            <a:off x="2708219" y="3920442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 rot="16200000">
            <a:off x="5081030" y="3920441"/>
            <a:ext cx="16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(conductance score)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1574800" y="3135888"/>
            <a:ext cx="13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LiveJournal01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56 - TextBox"/>
          <p:cNvSpPr txBox="1"/>
          <p:nvPr/>
        </p:nvSpPr>
        <p:spPr>
          <a:xfrm>
            <a:off x="3891280" y="3146048"/>
            <a:ext cx="13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Messenger-DE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512560" y="3166368"/>
            <a:ext cx="93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ATP-DBLP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1595120" y="4985008"/>
            <a:ext cx="113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Cit-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Hep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Th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3931920" y="5005328"/>
            <a:ext cx="119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Web-Google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6461760" y="4995168"/>
            <a:ext cx="116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Amazon-All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62 - Διπλωμένη γωνία"/>
          <p:cNvSpPr/>
          <p:nvPr/>
        </p:nvSpPr>
        <p:spPr bwMode="auto">
          <a:xfrm>
            <a:off x="7061200" y="5279648"/>
            <a:ext cx="1198880" cy="680720"/>
          </a:xfrm>
          <a:prstGeom prst="foldedCorner">
            <a:avLst>
              <a:gd name="adj" fmla="val 259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200"/>
              </a:buClr>
              <a:buSzPct val="110000"/>
              <a:buFont typeface="Wingdings" pitchFamily="2" charset="2"/>
              <a:buChar char="§"/>
              <a:tabLst/>
            </a:pP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6801411" y="5284278"/>
            <a:ext cx="172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dirty="0" smtClean="0">
                <a:latin typeface="Calibri" pitchFamily="34" charset="0"/>
              </a:rPr>
              <a:t>Large scale networks</a:t>
            </a:r>
            <a:endParaRPr kumimoji="1" lang="el-GR" dirty="0" smtClean="0"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>
          <a:xfrm>
            <a:off x="6589154" y="6161931"/>
            <a:ext cx="2114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[Leskovec et al. ’09]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746439" y="6392361"/>
            <a:ext cx="208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latin typeface="Calibri" pitchFamily="34" charset="0"/>
              </a:rPr>
              <a:t>Figure: J. Leskovec, ICML 2009</a:t>
            </a:r>
            <a:endParaRPr kumimoji="1" lang="el-GR" sz="1200" dirty="0" smtClean="0">
              <a:latin typeface="Calibri" pitchFamily="34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1473200" y="5696208"/>
            <a:ext cx="2590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Any common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property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l-G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4"/>
            <a:ext cx="7977878" cy="1079278"/>
          </a:xfrm>
        </p:spPr>
        <p:txBody>
          <a:bodyPr>
            <a:noAutofit/>
          </a:bodyPr>
          <a:lstStyle/>
          <a:p>
            <a:r>
              <a:rPr lang="en-US" dirty="0" smtClean="0"/>
              <a:t>NCP plot: Observation in large graphs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 bwMode="auto">
          <a:xfrm>
            <a:off x="1534160" y="1445483"/>
            <a:ext cx="5943600" cy="4003039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6" name="65 - Ορθογώνιο"/>
          <p:cNvSpPr/>
          <p:nvPr/>
        </p:nvSpPr>
        <p:spPr>
          <a:xfrm>
            <a:off x="6609474" y="6330806"/>
            <a:ext cx="2114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[Leskovec et al. ’09]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770033" y="6381328"/>
            <a:ext cx="256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latin typeface="Calibri" pitchFamily="34" charset="0"/>
              </a:rPr>
              <a:t>Figure: http://snap.stanford.edu/ncp/</a:t>
            </a:r>
          </a:p>
          <a:p>
            <a:r>
              <a:rPr kumimoji="1" lang="en-US" sz="1200" dirty="0" smtClean="0">
                <a:latin typeface="Calibri" pitchFamily="34" charset="0"/>
              </a:rPr>
              <a:t>Slide by J. Leskovec, ICML 2009</a:t>
            </a:r>
            <a:endParaRPr kumimoji="1" lang="el-GR" sz="1200" dirty="0" smtClean="0">
              <a:latin typeface="Calibri" pitchFamily="34" charset="0"/>
            </a:endParaRPr>
          </a:p>
        </p:txBody>
      </p:sp>
      <p:pic>
        <p:nvPicPr>
          <p:cNvPr id="46083" name="Picture 3" descr="C:\Users\lix\Desktop\phiTR-LiveJournal1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567" y="1557242"/>
            <a:ext cx="4924213" cy="3693160"/>
          </a:xfrm>
          <a:prstGeom prst="rect">
            <a:avLst/>
          </a:prstGeom>
          <a:noFill/>
        </p:spPr>
      </p:pic>
      <p:sp>
        <p:nvSpPr>
          <p:cNvPr id="49" name="48 - TextBox"/>
          <p:cNvSpPr txBox="1"/>
          <p:nvPr/>
        </p:nvSpPr>
        <p:spPr>
          <a:xfrm rot="16200000">
            <a:off x="1203290" y="2845822"/>
            <a:ext cx="22130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(conductance score)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560850" y="5000186"/>
            <a:ext cx="2499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Διπλωμένη γωνία"/>
          <p:cNvSpPr/>
          <p:nvPr/>
        </p:nvSpPr>
        <p:spPr bwMode="auto">
          <a:xfrm>
            <a:off x="1046479" y="5529803"/>
            <a:ext cx="2560321" cy="701040"/>
          </a:xfrm>
          <a:prstGeom prst="foldedCorner">
            <a:avLst>
              <a:gd name="adj" fmla="val 346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200"/>
              </a:buClr>
              <a:buSzPct val="110000"/>
              <a:buFont typeface="Wingdings" pitchFamily="2" charset="2"/>
              <a:buChar char="§"/>
              <a:tabLst/>
            </a:pP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899592" y="5558511"/>
            <a:ext cx="280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dirty="0" smtClean="0">
                <a:latin typeface="Calibri" pitchFamily="34" charset="0"/>
              </a:rPr>
              <a:t>LiveJournal  social network</a:t>
            </a:r>
          </a:p>
          <a:p>
            <a:pPr algn="ctr"/>
            <a:r>
              <a:rPr kumimoji="1" lang="en-US" sz="1600" b="1" dirty="0" smtClean="0">
                <a:latin typeface="Calibri" pitchFamily="34" charset="0"/>
              </a:rPr>
              <a:t>|V| = 5M, |E| = 42 M</a:t>
            </a:r>
            <a:endParaRPr kumimoji="1" lang="el-GR" sz="1600" b="1" dirty="0" smtClean="0">
              <a:latin typeface="Calibri" pitchFamily="34" charset="0"/>
            </a:endParaRPr>
          </a:p>
        </p:txBody>
      </p:sp>
      <p:cxnSp>
        <p:nvCxnSpPr>
          <p:cNvPr id="37" name="36 - Ευθεία γραμμή σύνδεσης"/>
          <p:cNvCxnSpPr/>
          <p:nvPr/>
        </p:nvCxnSpPr>
        <p:spPr bwMode="auto">
          <a:xfrm rot="16200000" flipH="1">
            <a:off x="2067560" y="2608803"/>
            <a:ext cx="2875280" cy="107696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/>
          <p:nvPr/>
        </p:nvCxnSpPr>
        <p:spPr bwMode="auto">
          <a:xfrm flipV="1">
            <a:off x="3891280" y="2095723"/>
            <a:ext cx="2428240" cy="21336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43 - TextBox"/>
          <p:cNvSpPr txBox="1"/>
          <p:nvPr/>
        </p:nvSpPr>
        <p:spPr>
          <a:xfrm>
            <a:off x="3302000" y="1923004"/>
            <a:ext cx="17475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Improved community structure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5303520" y="3142204"/>
            <a:ext cx="19100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Quality of communities is decreasing</a:t>
            </a:r>
            <a:endParaRPr lang="el-G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4693920" y="4046443"/>
            <a:ext cx="1574800" cy="5333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Best community: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Size ~ 100 nodes</a:t>
            </a:r>
          </a:p>
        </p:txBody>
      </p:sp>
      <p:cxnSp>
        <p:nvCxnSpPr>
          <p:cNvPr id="48" name="47 - Ευθύγραμμο βέλος σύνδεσης"/>
          <p:cNvCxnSpPr>
            <a:stCxn id="46" idx="1"/>
          </p:cNvCxnSpPr>
          <p:nvPr/>
        </p:nvCxnSpPr>
        <p:spPr bwMode="auto">
          <a:xfrm rot="10800000" flipV="1">
            <a:off x="4114800" y="4313133"/>
            <a:ext cx="579120" cy="2311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160 - Ελεύθερη σχεδίαση"/>
          <p:cNvSpPr/>
          <p:nvPr/>
        </p:nvSpPr>
        <p:spPr bwMode="auto">
          <a:xfrm>
            <a:off x="2051050" y="2636255"/>
            <a:ext cx="3733800" cy="2945130"/>
          </a:xfrm>
          <a:custGeom>
            <a:avLst/>
            <a:gdLst>
              <a:gd name="connsiteX0" fmla="*/ 996950 w 3733800"/>
              <a:gd name="connsiteY0" fmla="*/ 162560 h 2945130"/>
              <a:gd name="connsiteX1" fmla="*/ 494030 w 3733800"/>
              <a:gd name="connsiteY1" fmla="*/ 353060 h 2945130"/>
              <a:gd name="connsiteX2" fmla="*/ 113030 w 3733800"/>
              <a:gd name="connsiteY2" fmla="*/ 1457960 h 2945130"/>
              <a:gd name="connsiteX3" fmla="*/ 257810 w 3733800"/>
              <a:gd name="connsiteY3" fmla="*/ 2600960 h 2945130"/>
              <a:gd name="connsiteX4" fmla="*/ 1659890 w 3733800"/>
              <a:gd name="connsiteY4" fmla="*/ 2943860 h 2945130"/>
              <a:gd name="connsiteX5" fmla="*/ 2947670 w 3733800"/>
              <a:gd name="connsiteY5" fmla="*/ 2608580 h 2945130"/>
              <a:gd name="connsiteX6" fmla="*/ 3656330 w 3733800"/>
              <a:gd name="connsiteY6" fmla="*/ 1793240 h 2945130"/>
              <a:gd name="connsiteX7" fmla="*/ 3412490 w 3733800"/>
              <a:gd name="connsiteY7" fmla="*/ 452120 h 2945130"/>
              <a:gd name="connsiteX8" fmla="*/ 2795270 w 3733800"/>
              <a:gd name="connsiteY8" fmla="*/ 48260 h 2945130"/>
              <a:gd name="connsiteX9" fmla="*/ 996950 w 3733800"/>
              <a:gd name="connsiteY9" fmla="*/ 162560 h 29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3800" h="2945130">
                <a:moveTo>
                  <a:pt x="996950" y="162560"/>
                </a:moveTo>
                <a:cubicBezTo>
                  <a:pt x="613410" y="213360"/>
                  <a:pt x="641350" y="137160"/>
                  <a:pt x="494030" y="353060"/>
                </a:cubicBezTo>
                <a:cubicBezTo>
                  <a:pt x="346710" y="568960"/>
                  <a:pt x="152400" y="1083310"/>
                  <a:pt x="113030" y="1457960"/>
                </a:cubicBezTo>
                <a:cubicBezTo>
                  <a:pt x="73660" y="1832610"/>
                  <a:pt x="0" y="2353310"/>
                  <a:pt x="257810" y="2600960"/>
                </a:cubicBezTo>
                <a:cubicBezTo>
                  <a:pt x="515620" y="2848610"/>
                  <a:pt x="1211580" y="2942590"/>
                  <a:pt x="1659890" y="2943860"/>
                </a:cubicBezTo>
                <a:cubicBezTo>
                  <a:pt x="2108200" y="2945130"/>
                  <a:pt x="2614930" y="2800350"/>
                  <a:pt x="2947670" y="2608580"/>
                </a:cubicBezTo>
                <a:cubicBezTo>
                  <a:pt x="3280410" y="2416810"/>
                  <a:pt x="3578860" y="2152650"/>
                  <a:pt x="3656330" y="1793240"/>
                </a:cubicBezTo>
                <a:cubicBezTo>
                  <a:pt x="3733800" y="1433830"/>
                  <a:pt x="3556000" y="742950"/>
                  <a:pt x="3412490" y="452120"/>
                </a:cubicBezTo>
                <a:cubicBezTo>
                  <a:pt x="3268980" y="161290"/>
                  <a:pt x="3197860" y="96520"/>
                  <a:pt x="2795270" y="48260"/>
                </a:cubicBezTo>
                <a:cubicBezTo>
                  <a:pt x="2392680" y="0"/>
                  <a:pt x="1380490" y="111760"/>
                  <a:pt x="996950" y="16256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4" name="113 - Ελεύθερη σχεδίαση"/>
          <p:cNvSpPr/>
          <p:nvPr/>
        </p:nvSpPr>
        <p:spPr bwMode="auto">
          <a:xfrm>
            <a:off x="2959608" y="3518143"/>
            <a:ext cx="1735328" cy="1380744"/>
          </a:xfrm>
          <a:custGeom>
            <a:avLst/>
            <a:gdLst>
              <a:gd name="connsiteX0" fmla="*/ 691896 w 1735328"/>
              <a:gd name="connsiteY0" fmla="*/ 21336 h 1380744"/>
              <a:gd name="connsiteX1" fmla="*/ 204216 w 1735328"/>
              <a:gd name="connsiteY1" fmla="*/ 94488 h 1380744"/>
              <a:gd name="connsiteX2" fmla="*/ 9144 w 1735328"/>
              <a:gd name="connsiteY2" fmla="*/ 588264 h 1380744"/>
              <a:gd name="connsiteX3" fmla="*/ 149352 w 1735328"/>
              <a:gd name="connsiteY3" fmla="*/ 1136904 h 1380744"/>
              <a:gd name="connsiteX4" fmla="*/ 551688 w 1735328"/>
              <a:gd name="connsiteY4" fmla="*/ 1307592 h 1380744"/>
              <a:gd name="connsiteX5" fmla="*/ 1216152 w 1735328"/>
              <a:gd name="connsiteY5" fmla="*/ 1331976 h 1380744"/>
              <a:gd name="connsiteX6" fmla="*/ 1411224 w 1735328"/>
              <a:gd name="connsiteY6" fmla="*/ 1301496 h 1380744"/>
              <a:gd name="connsiteX7" fmla="*/ 1618488 w 1735328"/>
              <a:gd name="connsiteY7" fmla="*/ 856488 h 1380744"/>
              <a:gd name="connsiteX8" fmla="*/ 1685544 w 1735328"/>
              <a:gd name="connsiteY8" fmla="*/ 326136 h 1380744"/>
              <a:gd name="connsiteX9" fmla="*/ 1319784 w 1735328"/>
              <a:gd name="connsiteY9" fmla="*/ 76200 h 1380744"/>
              <a:gd name="connsiteX10" fmla="*/ 630936 w 1735328"/>
              <a:gd name="connsiteY10" fmla="*/ 21336 h 1380744"/>
              <a:gd name="connsiteX11" fmla="*/ 630936 w 1735328"/>
              <a:gd name="connsiteY11" fmla="*/ 21336 h 13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5328" h="1380744">
                <a:moveTo>
                  <a:pt x="691896" y="21336"/>
                </a:moveTo>
                <a:cubicBezTo>
                  <a:pt x="504952" y="10668"/>
                  <a:pt x="318008" y="0"/>
                  <a:pt x="204216" y="94488"/>
                </a:cubicBezTo>
                <a:cubicBezTo>
                  <a:pt x="90424" y="188976"/>
                  <a:pt x="18288" y="414528"/>
                  <a:pt x="9144" y="588264"/>
                </a:cubicBezTo>
                <a:cubicBezTo>
                  <a:pt x="0" y="762000"/>
                  <a:pt x="58928" y="1017016"/>
                  <a:pt x="149352" y="1136904"/>
                </a:cubicBezTo>
                <a:cubicBezTo>
                  <a:pt x="239776" y="1256792"/>
                  <a:pt x="373888" y="1275080"/>
                  <a:pt x="551688" y="1307592"/>
                </a:cubicBezTo>
                <a:cubicBezTo>
                  <a:pt x="729488" y="1340104"/>
                  <a:pt x="1072896" y="1332992"/>
                  <a:pt x="1216152" y="1331976"/>
                </a:cubicBezTo>
                <a:cubicBezTo>
                  <a:pt x="1359408" y="1330960"/>
                  <a:pt x="1344168" y="1380744"/>
                  <a:pt x="1411224" y="1301496"/>
                </a:cubicBezTo>
                <a:cubicBezTo>
                  <a:pt x="1478280" y="1222248"/>
                  <a:pt x="1572768" y="1019048"/>
                  <a:pt x="1618488" y="856488"/>
                </a:cubicBezTo>
                <a:cubicBezTo>
                  <a:pt x="1664208" y="693928"/>
                  <a:pt x="1735328" y="456184"/>
                  <a:pt x="1685544" y="326136"/>
                </a:cubicBezTo>
                <a:cubicBezTo>
                  <a:pt x="1635760" y="196088"/>
                  <a:pt x="1495552" y="127000"/>
                  <a:pt x="1319784" y="76200"/>
                </a:cubicBezTo>
                <a:cubicBezTo>
                  <a:pt x="1144016" y="25400"/>
                  <a:pt x="630936" y="21336"/>
                  <a:pt x="630936" y="21336"/>
                </a:cubicBezTo>
                <a:lnTo>
                  <a:pt x="630936" y="21336"/>
                </a:lnTo>
              </a:path>
            </a:pathLst>
          </a:cu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4"/>
            <a:ext cx="8316410" cy="935261"/>
          </a:xfrm>
        </p:spPr>
        <p:txBody>
          <a:bodyPr>
            <a:noAutofit/>
          </a:bodyPr>
          <a:lstStyle/>
          <a:p>
            <a:r>
              <a:rPr lang="en-US" dirty="0" smtClean="0"/>
              <a:t>Explanation: Core-Periphery structure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How can we explain the observed structure of large graphs?</a:t>
            </a:r>
          </a:p>
          <a:p>
            <a:pPr lvl="1"/>
            <a:r>
              <a:rPr lang="en-US" sz="2000" b="1" dirty="0" smtClean="0"/>
              <a:t>Core-periphery</a:t>
            </a:r>
            <a:r>
              <a:rPr lang="en-US" sz="2000" dirty="0" smtClean="0"/>
              <a:t> structure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6589154" y="5962283"/>
            <a:ext cx="2114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[Leskovec et al. ’09]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 bwMode="auto">
          <a:xfrm>
            <a:off x="3169480" y="375378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4317560" y="385030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4134680" y="444466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3245680" y="440402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3784160" y="360138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2413139" y="481415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3657160" y="392650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2404907" y="375860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3413320" y="321022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3667320" y="516094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4689854" y="3260556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/>
          </a:p>
        </p:txBody>
      </p:sp>
      <p:sp>
        <p:nvSpPr>
          <p:cNvPr id="16" name="15 - Έλλειψη"/>
          <p:cNvSpPr/>
          <p:nvPr/>
        </p:nvSpPr>
        <p:spPr bwMode="auto">
          <a:xfrm>
            <a:off x="3718120" y="457674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2935800" y="508778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4063560" y="292574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>
            <a:off x="2752920" y="304766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1" name="20 - Ευθεία γραμμή σύνδεσης"/>
          <p:cNvCxnSpPr>
            <a:stCxn id="9" idx="3"/>
            <a:endCxn id="5" idx="7"/>
          </p:cNvCxnSpPr>
          <p:nvPr/>
        </p:nvCxnSpPr>
        <p:spPr bwMode="auto">
          <a:xfrm rot="5400000">
            <a:off x="3561013" y="3530098"/>
            <a:ext cx="21038" cy="480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5" idx="4"/>
            <a:endCxn id="8" idx="1"/>
          </p:cNvCxnSpPr>
          <p:nvPr/>
        </p:nvCxnSpPr>
        <p:spPr bwMode="auto">
          <a:xfrm rot="16200000" flipH="1">
            <a:off x="3022970" y="4180775"/>
            <a:ext cx="491672" cy="9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- Ευθεία γραμμή σύνδεσης"/>
          <p:cNvCxnSpPr>
            <a:stCxn id="8" idx="7"/>
            <a:endCxn id="11" idx="3"/>
          </p:cNvCxnSpPr>
          <p:nvPr/>
        </p:nvCxnSpPr>
        <p:spPr bwMode="auto">
          <a:xfrm rot="5400000" flipH="1" flipV="1">
            <a:off x="3373053" y="4119378"/>
            <a:ext cx="346158" cy="277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1" idx="1"/>
            <a:endCxn id="5" idx="6"/>
          </p:cNvCxnSpPr>
          <p:nvPr/>
        </p:nvCxnSpPr>
        <p:spPr bwMode="auto">
          <a:xfrm rot="16200000" flipV="1">
            <a:off x="3468384" y="3737188"/>
            <a:ext cx="107039" cy="325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- Ευθεία γραμμή σύνδεσης"/>
          <p:cNvCxnSpPr>
            <a:stCxn id="8" idx="6"/>
            <a:endCxn id="6" idx="4"/>
          </p:cNvCxnSpPr>
          <p:nvPr/>
        </p:nvCxnSpPr>
        <p:spPr bwMode="auto">
          <a:xfrm flipV="1">
            <a:off x="3435104" y="4036074"/>
            <a:ext cx="977168" cy="4608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Ευθεία γραμμή σύνδεσης"/>
          <p:cNvCxnSpPr>
            <a:stCxn id="9" idx="5"/>
            <a:endCxn id="6" idx="1"/>
          </p:cNvCxnSpPr>
          <p:nvPr/>
        </p:nvCxnSpPr>
        <p:spPr bwMode="auto">
          <a:xfrm rot="16200000" flipH="1">
            <a:off x="4086793" y="3618998"/>
            <a:ext cx="117558" cy="399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9" idx="4"/>
            <a:endCxn id="7" idx="1"/>
          </p:cNvCxnSpPr>
          <p:nvPr/>
        </p:nvCxnSpPr>
        <p:spPr bwMode="auto">
          <a:xfrm rot="16200000" flipH="1">
            <a:off x="3678290" y="3987735"/>
            <a:ext cx="684712" cy="283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- Ευθεία γραμμή σύνδεσης"/>
          <p:cNvCxnSpPr>
            <a:stCxn id="5" idx="5"/>
            <a:endCxn id="7" idx="2"/>
          </p:cNvCxnSpPr>
          <p:nvPr/>
        </p:nvCxnSpPr>
        <p:spPr bwMode="auto">
          <a:xfrm rot="16200000" flipH="1">
            <a:off x="3420322" y="3823188"/>
            <a:ext cx="625199" cy="803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11" idx="6"/>
            <a:endCxn id="6" idx="2"/>
          </p:cNvCxnSpPr>
          <p:nvPr/>
        </p:nvCxnSpPr>
        <p:spPr bwMode="auto">
          <a:xfrm flipV="1">
            <a:off x="3846584" y="3943187"/>
            <a:ext cx="470976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6" idx="4"/>
            <a:endCxn id="7" idx="7"/>
          </p:cNvCxnSpPr>
          <p:nvPr/>
        </p:nvCxnSpPr>
        <p:spPr bwMode="auto">
          <a:xfrm rot="5400000">
            <a:off x="4136422" y="4196016"/>
            <a:ext cx="435792" cy="115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- Ευθεία γραμμή σύνδεσης"/>
          <p:cNvCxnSpPr>
            <a:stCxn id="16" idx="0"/>
            <a:endCxn id="11" idx="4"/>
          </p:cNvCxnSpPr>
          <p:nvPr/>
        </p:nvCxnSpPr>
        <p:spPr bwMode="auto">
          <a:xfrm rot="16200000" flipV="1">
            <a:off x="3550119" y="4314027"/>
            <a:ext cx="464466" cy="60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84 - Ευθεία γραμμή σύνδεσης"/>
          <p:cNvCxnSpPr>
            <a:stCxn id="16" idx="7"/>
            <a:endCxn id="6" idx="3"/>
          </p:cNvCxnSpPr>
          <p:nvPr/>
        </p:nvCxnSpPr>
        <p:spPr bwMode="auto">
          <a:xfrm rot="5400000" flipH="1" flipV="1">
            <a:off x="3815013" y="4073658"/>
            <a:ext cx="595078" cy="4654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16" idx="2"/>
            <a:endCxn id="8" idx="5"/>
          </p:cNvCxnSpPr>
          <p:nvPr/>
        </p:nvCxnSpPr>
        <p:spPr bwMode="auto">
          <a:xfrm rot="10800000">
            <a:off x="3407364" y="4562589"/>
            <a:ext cx="310757" cy="1070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16" idx="6"/>
            <a:endCxn id="7" idx="3"/>
          </p:cNvCxnSpPr>
          <p:nvPr/>
        </p:nvCxnSpPr>
        <p:spPr bwMode="auto">
          <a:xfrm flipV="1">
            <a:off x="3907544" y="4603228"/>
            <a:ext cx="254877" cy="66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97 - Έλλειψη"/>
          <p:cNvSpPr/>
          <p:nvPr/>
        </p:nvSpPr>
        <p:spPr bwMode="auto">
          <a:xfrm>
            <a:off x="4336356" y="5127412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99" name="98 - Έλλειψη"/>
          <p:cNvSpPr/>
          <p:nvPr/>
        </p:nvSpPr>
        <p:spPr bwMode="auto">
          <a:xfrm>
            <a:off x="5331528" y="412462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0" name="99 - Έλλειψη"/>
          <p:cNvSpPr/>
          <p:nvPr/>
        </p:nvSpPr>
        <p:spPr bwMode="auto">
          <a:xfrm>
            <a:off x="4851468" y="482108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1" name="100 - Έλλειψη"/>
          <p:cNvSpPr/>
          <p:nvPr/>
        </p:nvSpPr>
        <p:spPr bwMode="auto">
          <a:xfrm>
            <a:off x="5188928" y="315921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02" name="101 - Έλλειψη"/>
          <p:cNvSpPr/>
          <p:nvPr/>
        </p:nvSpPr>
        <p:spPr bwMode="auto">
          <a:xfrm>
            <a:off x="4886520" y="418558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07" name="106 - Ευθεία γραμμή σύνδεσης"/>
          <p:cNvCxnSpPr>
            <a:stCxn id="12" idx="6"/>
            <a:endCxn id="5" idx="2"/>
          </p:cNvCxnSpPr>
          <p:nvPr/>
        </p:nvCxnSpPr>
        <p:spPr bwMode="auto">
          <a:xfrm flipV="1">
            <a:off x="2594331" y="3846667"/>
            <a:ext cx="575149" cy="4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2" idx="7"/>
            <a:endCxn id="13" idx="2"/>
          </p:cNvCxnSpPr>
          <p:nvPr/>
        </p:nvCxnSpPr>
        <p:spPr bwMode="auto">
          <a:xfrm rot="5400000" flipH="1" flipV="1">
            <a:off x="2748604" y="3121093"/>
            <a:ext cx="482702" cy="846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2" idx="5"/>
            <a:endCxn id="8" idx="1"/>
          </p:cNvCxnSpPr>
          <p:nvPr/>
        </p:nvCxnSpPr>
        <p:spPr bwMode="auto">
          <a:xfrm rot="16200000" flipH="1">
            <a:off x="2662978" y="3820782"/>
            <a:ext cx="514055" cy="706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2" idx="0"/>
            <a:endCxn id="19" idx="4"/>
          </p:cNvCxnSpPr>
          <p:nvPr/>
        </p:nvCxnSpPr>
        <p:spPr bwMode="auto">
          <a:xfrm rot="5400000" flipH="1" flipV="1">
            <a:off x="2411041" y="3322013"/>
            <a:ext cx="525169" cy="3480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115 - Ευθεία γραμμή σύνδεσης"/>
          <p:cNvCxnSpPr>
            <a:stCxn id="19" idx="6"/>
            <a:endCxn id="13" idx="0"/>
          </p:cNvCxnSpPr>
          <p:nvPr/>
        </p:nvCxnSpPr>
        <p:spPr bwMode="auto">
          <a:xfrm>
            <a:off x="2942344" y="3140547"/>
            <a:ext cx="565688" cy="696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117 - Ευθεία γραμμή σύνδεσης"/>
          <p:cNvCxnSpPr>
            <a:stCxn id="12" idx="4"/>
            <a:endCxn id="10" idx="7"/>
          </p:cNvCxnSpPr>
          <p:nvPr/>
        </p:nvCxnSpPr>
        <p:spPr bwMode="auto">
          <a:xfrm rot="16200000" flipH="1">
            <a:off x="2088731" y="4355264"/>
            <a:ext cx="896979" cy="75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119 - Ευθεία γραμμή σύνδεσης"/>
          <p:cNvCxnSpPr>
            <a:stCxn id="10" idx="6"/>
            <a:endCxn id="11" idx="2"/>
          </p:cNvCxnSpPr>
          <p:nvPr/>
        </p:nvCxnSpPr>
        <p:spPr bwMode="auto">
          <a:xfrm flipV="1">
            <a:off x="2602563" y="4019387"/>
            <a:ext cx="1054597" cy="887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7" idx="0"/>
            <a:endCxn id="8" idx="4"/>
          </p:cNvCxnSpPr>
          <p:nvPr/>
        </p:nvCxnSpPr>
        <p:spPr bwMode="auto">
          <a:xfrm rot="5400000" flipH="1" flipV="1">
            <a:off x="2936455" y="4683851"/>
            <a:ext cx="497994" cy="309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17" idx="6"/>
            <a:endCxn id="14" idx="2"/>
          </p:cNvCxnSpPr>
          <p:nvPr/>
        </p:nvCxnSpPr>
        <p:spPr bwMode="auto">
          <a:xfrm>
            <a:off x="3125224" y="5180675"/>
            <a:ext cx="542096" cy="73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14" idx="0"/>
            <a:endCxn id="8" idx="5"/>
          </p:cNvCxnSpPr>
          <p:nvPr/>
        </p:nvCxnSpPr>
        <p:spPr bwMode="auto">
          <a:xfrm rot="16200000" flipV="1">
            <a:off x="3285522" y="4684429"/>
            <a:ext cx="598352" cy="3546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5" idx="6"/>
            <a:endCxn id="101" idx="2"/>
          </p:cNvCxnSpPr>
          <p:nvPr/>
        </p:nvCxnSpPr>
        <p:spPr bwMode="auto">
          <a:xfrm flipV="1">
            <a:off x="4879278" y="3252100"/>
            <a:ext cx="309650" cy="1013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101" idx="4"/>
            <a:endCxn id="99" idx="0"/>
          </p:cNvCxnSpPr>
          <p:nvPr/>
        </p:nvCxnSpPr>
        <p:spPr bwMode="auto">
          <a:xfrm rot="16200000" flipH="1">
            <a:off x="4965124" y="3663503"/>
            <a:ext cx="779633" cy="14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102" idx="6"/>
            <a:endCxn id="99" idx="2"/>
          </p:cNvCxnSpPr>
          <p:nvPr/>
        </p:nvCxnSpPr>
        <p:spPr bwMode="auto">
          <a:xfrm flipV="1">
            <a:off x="5075944" y="4217507"/>
            <a:ext cx="255584" cy="60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02" idx="0"/>
            <a:endCxn id="15" idx="5"/>
          </p:cNvCxnSpPr>
          <p:nvPr/>
        </p:nvCxnSpPr>
        <p:spPr bwMode="auto">
          <a:xfrm rot="16200000" flipV="1">
            <a:off x="4533157" y="3737504"/>
            <a:ext cx="766456" cy="1296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137 - Ευθεία γραμμή σύνδεσης"/>
          <p:cNvCxnSpPr>
            <a:stCxn id="15" idx="2"/>
            <a:endCxn id="9" idx="6"/>
          </p:cNvCxnSpPr>
          <p:nvPr/>
        </p:nvCxnSpPr>
        <p:spPr bwMode="auto">
          <a:xfrm rot="10800000" flipV="1">
            <a:off x="3973584" y="3353443"/>
            <a:ext cx="716270" cy="340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139 - Ευθεία γραμμή σύνδεσης"/>
          <p:cNvCxnSpPr>
            <a:stCxn id="102" idx="3"/>
            <a:endCxn id="7" idx="6"/>
          </p:cNvCxnSpPr>
          <p:nvPr/>
        </p:nvCxnSpPr>
        <p:spPr bwMode="auto">
          <a:xfrm rot="5400000">
            <a:off x="4522484" y="4145769"/>
            <a:ext cx="193399" cy="590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8" idx="5"/>
            <a:endCxn id="15" idx="1"/>
          </p:cNvCxnSpPr>
          <p:nvPr/>
        </p:nvCxnSpPr>
        <p:spPr bwMode="auto">
          <a:xfrm rot="16200000" flipH="1">
            <a:off x="4369692" y="2939859"/>
            <a:ext cx="203454" cy="492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8" idx="4"/>
            <a:endCxn id="9" idx="0"/>
          </p:cNvCxnSpPr>
          <p:nvPr/>
        </p:nvCxnSpPr>
        <p:spPr bwMode="auto">
          <a:xfrm rot="5400000">
            <a:off x="3773639" y="3216747"/>
            <a:ext cx="489866" cy="27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8" idx="2"/>
            <a:endCxn id="13" idx="6"/>
          </p:cNvCxnSpPr>
          <p:nvPr/>
        </p:nvCxnSpPr>
        <p:spPr bwMode="auto">
          <a:xfrm rot="10800000" flipV="1">
            <a:off x="3602744" y="3018627"/>
            <a:ext cx="460816" cy="284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13" idx="5"/>
            <a:endCxn id="5" idx="7"/>
          </p:cNvCxnSpPr>
          <p:nvPr/>
        </p:nvCxnSpPr>
        <p:spPr bwMode="auto">
          <a:xfrm rot="5400000">
            <a:off x="3246984" y="3452967"/>
            <a:ext cx="412198" cy="243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153 - Ευθεία γραμμή σύνδεσης"/>
          <p:cNvCxnSpPr>
            <a:stCxn id="98" idx="6"/>
            <a:endCxn id="100" idx="3"/>
          </p:cNvCxnSpPr>
          <p:nvPr/>
        </p:nvCxnSpPr>
        <p:spPr bwMode="auto">
          <a:xfrm flipV="1">
            <a:off x="4525780" y="4979656"/>
            <a:ext cx="353429" cy="240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155 - Ευθεία γραμμή σύνδεσης"/>
          <p:cNvCxnSpPr>
            <a:stCxn id="98" idx="1"/>
            <a:endCxn id="16" idx="5"/>
          </p:cNvCxnSpPr>
          <p:nvPr/>
        </p:nvCxnSpPr>
        <p:spPr bwMode="auto">
          <a:xfrm rot="16200000" flipV="1">
            <a:off x="3912295" y="4702816"/>
            <a:ext cx="419310" cy="48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157 - Ευθεία γραμμή σύνδεσης"/>
          <p:cNvCxnSpPr>
            <a:stCxn id="100" idx="1"/>
            <a:endCxn id="7" idx="5"/>
          </p:cNvCxnSpPr>
          <p:nvPr/>
        </p:nvCxnSpPr>
        <p:spPr bwMode="auto">
          <a:xfrm rot="16200000" flipV="1">
            <a:off x="4465253" y="4434338"/>
            <a:ext cx="245066" cy="5828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98" idx="0"/>
            <a:endCxn id="7" idx="5"/>
          </p:cNvCxnSpPr>
          <p:nvPr/>
        </p:nvCxnSpPr>
        <p:spPr bwMode="auto">
          <a:xfrm rot="16200000" flipV="1">
            <a:off x="4101624" y="4797967"/>
            <a:ext cx="524184" cy="1347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" idx="4"/>
            <a:endCxn id="6" idx="7"/>
          </p:cNvCxnSpPr>
          <p:nvPr/>
        </p:nvCxnSpPr>
        <p:spPr bwMode="auto">
          <a:xfrm rot="5400000">
            <a:off x="4416317" y="3509257"/>
            <a:ext cx="431176" cy="305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164 - Ευθεία γραμμή σύνδεσης"/>
          <p:cNvCxnSpPr>
            <a:stCxn id="100" idx="0"/>
            <a:endCxn id="102" idx="5"/>
          </p:cNvCxnSpPr>
          <p:nvPr/>
        </p:nvCxnSpPr>
        <p:spPr bwMode="auto">
          <a:xfrm rot="5400000" flipH="1" flipV="1">
            <a:off x="4758721" y="4531607"/>
            <a:ext cx="476940" cy="102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166 - Ευθεία γραμμή σύνδεσης"/>
          <p:cNvCxnSpPr>
            <a:stCxn id="11" idx="7"/>
            <a:endCxn id="9" idx="4"/>
          </p:cNvCxnSpPr>
          <p:nvPr/>
        </p:nvCxnSpPr>
        <p:spPr bwMode="auto">
          <a:xfrm rot="5400000" flipH="1" flipV="1">
            <a:off x="3765581" y="3840416"/>
            <a:ext cx="166552" cy="60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168 - Ευθεία γραμμή σύνδεσης"/>
          <p:cNvCxnSpPr>
            <a:stCxn id="16" idx="0"/>
            <a:endCxn id="5" idx="5"/>
          </p:cNvCxnSpPr>
          <p:nvPr/>
        </p:nvCxnSpPr>
        <p:spPr bwMode="auto">
          <a:xfrm rot="16200000" flipV="1">
            <a:off x="3239802" y="4003709"/>
            <a:ext cx="664392" cy="4816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170 - Ευθεία γραμμή σύνδεσης"/>
          <p:cNvCxnSpPr>
            <a:stCxn id="101" idx="3"/>
            <a:endCxn id="102" idx="0"/>
          </p:cNvCxnSpPr>
          <p:nvPr/>
        </p:nvCxnSpPr>
        <p:spPr bwMode="auto">
          <a:xfrm rot="5400000">
            <a:off x="4665052" y="3633962"/>
            <a:ext cx="867799" cy="235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231 - Έλλειψη"/>
          <p:cNvSpPr/>
          <p:nvPr/>
        </p:nvSpPr>
        <p:spPr bwMode="auto">
          <a:xfrm>
            <a:off x="6814349" y="3636554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3" name="232 - Έλλειψη"/>
          <p:cNvSpPr/>
          <p:nvPr/>
        </p:nvSpPr>
        <p:spPr bwMode="auto">
          <a:xfrm>
            <a:off x="6189315" y="406481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4" name="233 - Έλλειψη"/>
          <p:cNvSpPr/>
          <p:nvPr/>
        </p:nvSpPr>
        <p:spPr bwMode="auto">
          <a:xfrm>
            <a:off x="6735253" y="4136194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36" name="235 - Έλλειψη"/>
          <p:cNvSpPr/>
          <p:nvPr/>
        </p:nvSpPr>
        <p:spPr bwMode="auto">
          <a:xfrm>
            <a:off x="6260691" y="3603760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38" name="237 - Ευθεία γραμμή σύνδεσης"/>
          <p:cNvCxnSpPr>
            <a:stCxn id="236" idx="6"/>
            <a:endCxn id="232" idx="2"/>
          </p:cNvCxnSpPr>
          <p:nvPr/>
        </p:nvCxnSpPr>
        <p:spPr bwMode="auto">
          <a:xfrm>
            <a:off x="6450115" y="3696647"/>
            <a:ext cx="364234" cy="32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239 - Ευθεία γραμμή σύνδεσης"/>
          <p:cNvCxnSpPr>
            <a:stCxn id="236" idx="4"/>
            <a:endCxn id="233" idx="0"/>
          </p:cNvCxnSpPr>
          <p:nvPr/>
        </p:nvCxnSpPr>
        <p:spPr bwMode="auto">
          <a:xfrm rot="5400000">
            <a:off x="6182073" y="3891488"/>
            <a:ext cx="275284" cy="71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241 - Ευθεία γραμμή σύνδεσης"/>
          <p:cNvCxnSpPr>
            <a:stCxn id="233" idx="6"/>
            <a:endCxn id="234" idx="2"/>
          </p:cNvCxnSpPr>
          <p:nvPr/>
        </p:nvCxnSpPr>
        <p:spPr bwMode="auto">
          <a:xfrm>
            <a:off x="6378739" y="4157705"/>
            <a:ext cx="356514" cy="71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243 - Ευθεία γραμμή σύνδεσης"/>
          <p:cNvCxnSpPr>
            <a:stCxn id="234" idx="0"/>
            <a:endCxn id="232" idx="4"/>
          </p:cNvCxnSpPr>
          <p:nvPr/>
        </p:nvCxnSpPr>
        <p:spPr bwMode="auto">
          <a:xfrm rot="5400000" flipH="1" flipV="1">
            <a:off x="6712580" y="3939713"/>
            <a:ext cx="313866" cy="79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245 - Ευθεία γραμμή σύνδεσης"/>
          <p:cNvCxnSpPr>
            <a:stCxn id="236" idx="5"/>
            <a:endCxn id="234" idx="1"/>
          </p:cNvCxnSpPr>
          <p:nvPr/>
        </p:nvCxnSpPr>
        <p:spPr bwMode="auto">
          <a:xfrm rot="16200000" flipH="1">
            <a:off x="6392148" y="3792554"/>
            <a:ext cx="401072" cy="340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258 - Ευθεία γραμμή σύνδεσης"/>
          <p:cNvCxnSpPr>
            <a:stCxn id="99" idx="6"/>
            <a:endCxn id="233" idx="1"/>
          </p:cNvCxnSpPr>
          <p:nvPr/>
        </p:nvCxnSpPr>
        <p:spPr bwMode="auto">
          <a:xfrm flipV="1">
            <a:off x="5520952" y="4092024"/>
            <a:ext cx="696104" cy="1254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0" name="259 - Έλλειψη"/>
          <p:cNvSpPr/>
          <p:nvPr/>
        </p:nvSpPr>
        <p:spPr bwMode="auto">
          <a:xfrm>
            <a:off x="5300315" y="529925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1" name="260 - Έλλειψη"/>
          <p:cNvSpPr/>
          <p:nvPr/>
        </p:nvSpPr>
        <p:spPr bwMode="auto">
          <a:xfrm>
            <a:off x="5307935" y="590885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2" name="261 - Έλλειψη"/>
          <p:cNvSpPr/>
          <p:nvPr/>
        </p:nvSpPr>
        <p:spPr bwMode="auto">
          <a:xfrm>
            <a:off x="5650835" y="564977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3" name="262 - Έλλειψη"/>
          <p:cNvSpPr/>
          <p:nvPr/>
        </p:nvSpPr>
        <p:spPr bwMode="auto">
          <a:xfrm>
            <a:off x="5955635" y="528401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64" name="263 - Έλλειψη"/>
          <p:cNvSpPr/>
          <p:nvPr/>
        </p:nvSpPr>
        <p:spPr bwMode="auto">
          <a:xfrm>
            <a:off x="6016595" y="589361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66" name="265 - Ευθεία γραμμή σύνδεσης"/>
          <p:cNvCxnSpPr>
            <a:stCxn id="260" idx="1"/>
            <a:endCxn id="100" idx="5"/>
          </p:cNvCxnSpPr>
          <p:nvPr/>
        </p:nvCxnSpPr>
        <p:spPr bwMode="auto">
          <a:xfrm rot="16200000" flipV="1">
            <a:off x="4997200" y="4995607"/>
            <a:ext cx="346808" cy="314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267 - Ευθεία γραμμή σύνδεσης"/>
          <p:cNvCxnSpPr>
            <a:stCxn id="260" idx="4"/>
            <a:endCxn id="261" idx="0"/>
          </p:cNvCxnSpPr>
          <p:nvPr/>
        </p:nvCxnSpPr>
        <p:spPr bwMode="auto">
          <a:xfrm rot="16200000" flipH="1">
            <a:off x="5186924" y="5693135"/>
            <a:ext cx="423826" cy="7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269 - Ευθεία γραμμή σύνδεσης"/>
          <p:cNvCxnSpPr>
            <a:stCxn id="260" idx="5"/>
            <a:endCxn id="262" idx="1"/>
          </p:cNvCxnSpPr>
          <p:nvPr/>
        </p:nvCxnSpPr>
        <p:spPr bwMode="auto">
          <a:xfrm rot="16200000" flipH="1">
            <a:off x="5460708" y="5459116"/>
            <a:ext cx="219158" cy="216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271 - Ευθεία γραμμή σύνδεσης"/>
          <p:cNvCxnSpPr>
            <a:stCxn id="260" idx="6"/>
            <a:endCxn id="263" idx="3"/>
          </p:cNvCxnSpPr>
          <p:nvPr/>
        </p:nvCxnSpPr>
        <p:spPr bwMode="auto">
          <a:xfrm>
            <a:off x="5489739" y="5392145"/>
            <a:ext cx="493637" cy="50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273 - Ευθεία γραμμή σύνδεσης"/>
          <p:cNvCxnSpPr>
            <a:stCxn id="261" idx="7"/>
            <a:endCxn id="262" idx="3"/>
          </p:cNvCxnSpPr>
          <p:nvPr/>
        </p:nvCxnSpPr>
        <p:spPr bwMode="auto">
          <a:xfrm rot="5400000" flipH="1" flipV="1">
            <a:off x="5510238" y="5767726"/>
            <a:ext cx="127718" cy="208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275 - Ευθεία γραμμή σύνδεσης"/>
          <p:cNvCxnSpPr>
            <a:stCxn id="262" idx="7"/>
            <a:endCxn id="263" idx="3"/>
          </p:cNvCxnSpPr>
          <p:nvPr/>
        </p:nvCxnSpPr>
        <p:spPr bwMode="auto">
          <a:xfrm rot="5400000" flipH="1" flipV="1">
            <a:off x="5780748" y="5474356"/>
            <a:ext cx="234398" cy="170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278 - Ευθεία γραμμή σύνδεσης"/>
          <p:cNvCxnSpPr>
            <a:stCxn id="262" idx="5"/>
            <a:endCxn id="264" idx="1"/>
          </p:cNvCxnSpPr>
          <p:nvPr/>
        </p:nvCxnSpPr>
        <p:spPr bwMode="auto">
          <a:xfrm rot="16200000" flipH="1">
            <a:off x="5872188" y="5748676"/>
            <a:ext cx="112478" cy="231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1" name="280 - Έλλειψη"/>
          <p:cNvSpPr/>
          <p:nvPr/>
        </p:nvSpPr>
        <p:spPr bwMode="auto">
          <a:xfrm>
            <a:off x="1111855" y="522813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82" name="281 - Έλλειψη"/>
          <p:cNvSpPr/>
          <p:nvPr/>
        </p:nvSpPr>
        <p:spPr bwMode="auto">
          <a:xfrm>
            <a:off x="1426815" y="577677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83" name="282 - Έλλειψη"/>
          <p:cNvSpPr/>
          <p:nvPr/>
        </p:nvSpPr>
        <p:spPr bwMode="auto">
          <a:xfrm>
            <a:off x="1650335" y="520781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85" name="284 - Ευθεία γραμμή σύνδεσης"/>
          <p:cNvCxnSpPr>
            <a:stCxn id="281" idx="5"/>
            <a:endCxn id="282" idx="1"/>
          </p:cNvCxnSpPr>
          <p:nvPr/>
        </p:nvCxnSpPr>
        <p:spPr bwMode="auto">
          <a:xfrm rot="16200000" flipH="1">
            <a:off x="1155408" y="5504836"/>
            <a:ext cx="417278" cy="181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287 - Ευθεία γραμμή σύνδεσης"/>
          <p:cNvCxnSpPr>
            <a:stCxn id="281" idx="6"/>
            <a:endCxn id="283" idx="2"/>
          </p:cNvCxnSpPr>
          <p:nvPr/>
        </p:nvCxnSpPr>
        <p:spPr bwMode="auto">
          <a:xfrm flipV="1">
            <a:off x="1301279" y="5300705"/>
            <a:ext cx="349056" cy="2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289 - Ευθεία γραμμή σύνδεσης"/>
          <p:cNvCxnSpPr>
            <a:stCxn id="283" idx="4"/>
            <a:endCxn id="282" idx="7"/>
          </p:cNvCxnSpPr>
          <p:nvPr/>
        </p:nvCxnSpPr>
        <p:spPr bwMode="auto">
          <a:xfrm rot="5400000">
            <a:off x="1461577" y="5520514"/>
            <a:ext cx="410392" cy="156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293 - Ευθεία γραμμή σύνδεσης"/>
          <p:cNvCxnSpPr>
            <a:stCxn id="283" idx="7"/>
            <a:endCxn id="10" idx="3"/>
          </p:cNvCxnSpPr>
          <p:nvPr/>
        </p:nvCxnSpPr>
        <p:spPr bwMode="auto">
          <a:xfrm rot="5400000" flipH="1" flipV="1">
            <a:off x="1995296" y="4789440"/>
            <a:ext cx="262306" cy="628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5" name="294 - Έλλειψη"/>
          <p:cNvSpPr/>
          <p:nvPr/>
        </p:nvSpPr>
        <p:spPr bwMode="auto">
          <a:xfrm>
            <a:off x="1193135" y="275925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6" name="295 - Έλλειψη"/>
          <p:cNvSpPr/>
          <p:nvPr/>
        </p:nvSpPr>
        <p:spPr bwMode="auto">
          <a:xfrm>
            <a:off x="868015" y="340949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7" name="296 - Έλλειψη"/>
          <p:cNvSpPr/>
          <p:nvPr/>
        </p:nvSpPr>
        <p:spPr bwMode="auto">
          <a:xfrm>
            <a:off x="1325215" y="321645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8" name="297 - Έλλειψη"/>
          <p:cNvSpPr/>
          <p:nvPr/>
        </p:nvSpPr>
        <p:spPr bwMode="auto">
          <a:xfrm>
            <a:off x="1802735" y="300309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9" name="298 - Έλλειψη"/>
          <p:cNvSpPr/>
          <p:nvPr/>
        </p:nvSpPr>
        <p:spPr bwMode="auto">
          <a:xfrm>
            <a:off x="1518255" y="372445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01" name="300 - Ευθεία γραμμή σύνδεσης"/>
          <p:cNvCxnSpPr>
            <a:stCxn id="295" idx="3"/>
            <a:endCxn id="296" idx="7"/>
          </p:cNvCxnSpPr>
          <p:nvPr/>
        </p:nvCxnSpPr>
        <p:spPr bwMode="auto">
          <a:xfrm rot="5400000">
            <a:off x="865848" y="3081676"/>
            <a:ext cx="518878" cy="1911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305 - Ευθεία γραμμή σύνδεσης"/>
          <p:cNvCxnSpPr>
            <a:stCxn id="296" idx="5"/>
            <a:endCxn id="299" idx="2"/>
          </p:cNvCxnSpPr>
          <p:nvPr/>
        </p:nvCxnSpPr>
        <p:spPr bwMode="auto">
          <a:xfrm rot="16200000" flipH="1">
            <a:off x="1149337" y="3448426"/>
            <a:ext cx="249279" cy="488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307 - Ευθεία γραμμή σύνδεσης"/>
          <p:cNvCxnSpPr>
            <a:stCxn id="295" idx="6"/>
            <a:endCxn id="298" idx="1"/>
          </p:cNvCxnSpPr>
          <p:nvPr/>
        </p:nvCxnSpPr>
        <p:spPr bwMode="auto">
          <a:xfrm>
            <a:off x="1382559" y="2852145"/>
            <a:ext cx="447917" cy="178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309 - Ευθεία γραμμή σύνδεσης"/>
          <p:cNvCxnSpPr>
            <a:stCxn id="298" idx="4"/>
            <a:endCxn id="299" idx="7"/>
          </p:cNvCxnSpPr>
          <p:nvPr/>
        </p:nvCxnSpPr>
        <p:spPr bwMode="auto">
          <a:xfrm rot="5400000">
            <a:off x="1507297" y="3361514"/>
            <a:ext cx="562792" cy="2175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311 - Ευθεία γραμμή σύνδεσης"/>
          <p:cNvCxnSpPr>
            <a:stCxn id="297" idx="0"/>
            <a:endCxn id="295" idx="5"/>
          </p:cNvCxnSpPr>
          <p:nvPr/>
        </p:nvCxnSpPr>
        <p:spPr bwMode="auto">
          <a:xfrm rot="16200000" flipV="1">
            <a:off x="1238057" y="3034587"/>
            <a:ext cx="298632" cy="65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313 - Ευθεία γραμμή σύνδεσης"/>
          <p:cNvCxnSpPr>
            <a:stCxn id="297" idx="3"/>
            <a:endCxn id="296" idx="6"/>
          </p:cNvCxnSpPr>
          <p:nvPr/>
        </p:nvCxnSpPr>
        <p:spPr bwMode="auto">
          <a:xfrm rot="5400000">
            <a:off x="1141519" y="3290947"/>
            <a:ext cx="127359" cy="295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315 - Ευθεία γραμμή σύνδεσης"/>
          <p:cNvCxnSpPr>
            <a:stCxn id="297" idx="6"/>
            <a:endCxn id="298" idx="2"/>
          </p:cNvCxnSpPr>
          <p:nvPr/>
        </p:nvCxnSpPr>
        <p:spPr bwMode="auto">
          <a:xfrm flipV="1">
            <a:off x="1514639" y="3095985"/>
            <a:ext cx="288096" cy="213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317 - Ευθεία γραμμή σύνδεσης"/>
          <p:cNvCxnSpPr>
            <a:stCxn id="297" idx="5"/>
            <a:endCxn id="299" idx="0"/>
          </p:cNvCxnSpPr>
          <p:nvPr/>
        </p:nvCxnSpPr>
        <p:spPr bwMode="auto">
          <a:xfrm rot="16200000" flipH="1">
            <a:off x="1375216" y="3486707"/>
            <a:ext cx="349432" cy="1260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3" name="322 - Ευθεία γραμμή σύνδεσης"/>
          <p:cNvCxnSpPr>
            <a:stCxn id="299" idx="5"/>
            <a:endCxn id="12" idx="2"/>
          </p:cNvCxnSpPr>
          <p:nvPr/>
        </p:nvCxnSpPr>
        <p:spPr bwMode="auto">
          <a:xfrm rot="5400000" flipH="1" flipV="1">
            <a:off x="2026654" y="3504773"/>
            <a:ext cx="31536" cy="724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323 - Έλλειψη"/>
          <p:cNvSpPr/>
          <p:nvPr/>
        </p:nvSpPr>
        <p:spPr bwMode="auto">
          <a:xfrm>
            <a:off x="3428335" y="578693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5" name="324 - Έλλειψη"/>
          <p:cNvSpPr/>
          <p:nvPr/>
        </p:nvSpPr>
        <p:spPr bwMode="auto">
          <a:xfrm>
            <a:off x="2889855" y="615269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6" name="325 - Έλλειψη"/>
          <p:cNvSpPr/>
          <p:nvPr/>
        </p:nvSpPr>
        <p:spPr bwMode="auto">
          <a:xfrm>
            <a:off x="3692495" y="6254298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7" name="326 - Έλλειψη"/>
          <p:cNvSpPr/>
          <p:nvPr/>
        </p:nvSpPr>
        <p:spPr bwMode="auto">
          <a:xfrm>
            <a:off x="2473295" y="584816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29" name="328 - Ευθεία γραμμή σύνδεσης"/>
          <p:cNvCxnSpPr>
            <a:stCxn id="325" idx="7"/>
            <a:endCxn id="324" idx="3"/>
          </p:cNvCxnSpPr>
          <p:nvPr/>
        </p:nvCxnSpPr>
        <p:spPr bwMode="auto">
          <a:xfrm rot="5400000" flipH="1" flipV="1">
            <a:off x="3136608" y="5860436"/>
            <a:ext cx="234398" cy="4045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330 - Ευθεία γραμμή σύνδεσης"/>
          <p:cNvCxnSpPr>
            <a:stCxn id="325" idx="5"/>
            <a:endCxn id="326" idx="2"/>
          </p:cNvCxnSpPr>
          <p:nvPr/>
        </p:nvCxnSpPr>
        <p:spPr bwMode="auto">
          <a:xfrm rot="16200000" flipH="1">
            <a:off x="3354057" y="6008746"/>
            <a:ext cx="35919" cy="6409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332 - Ευθεία γραμμή σύνδεσης"/>
          <p:cNvCxnSpPr>
            <a:stCxn id="324" idx="5"/>
            <a:endCxn id="326" idx="0"/>
          </p:cNvCxnSpPr>
          <p:nvPr/>
        </p:nvCxnSpPr>
        <p:spPr bwMode="auto">
          <a:xfrm rot="16200000" flipH="1">
            <a:off x="3534216" y="6001307"/>
            <a:ext cx="308792" cy="197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334 - Ευθεία γραμμή σύνδεσης"/>
          <p:cNvCxnSpPr>
            <a:stCxn id="324" idx="0"/>
            <a:endCxn id="14" idx="3"/>
          </p:cNvCxnSpPr>
          <p:nvPr/>
        </p:nvCxnSpPr>
        <p:spPr bwMode="auto">
          <a:xfrm rot="5400000" flipH="1" flipV="1">
            <a:off x="3375339" y="5467216"/>
            <a:ext cx="467430" cy="1720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336 - Ευθεία γραμμή σύνδεσης"/>
          <p:cNvCxnSpPr>
            <a:stCxn id="325" idx="3"/>
          </p:cNvCxnSpPr>
          <p:nvPr/>
        </p:nvCxnSpPr>
        <p:spPr bwMode="auto">
          <a:xfrm rot="5400000">
            <a:off x="2669248" y="6276996"/>
            <a:ext cx="214078" cy="2826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8" name="337 - Έλλειψη"/>
          <p:cNvSpPr/>
          <p:nvPr/>
        </p:nvSpPr>
        <p:spPr bwMode="auto">
          <a:xfrm>
            <a:off x="5473408" y="264105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9" name="338 - Έλλειψη"/>
          <p:cNvSpPr/>
          <p:nvPr/>
        </p:nvSpPr>
        <p:spPr bwMode="auto">
          <a:xfrm>
            <a:off x="5442928" y="214321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42" name="341 - Ευθεία γραμμή σύνδεσης"/>
          <p:cNvCxnSpPr>
            <a:stCxn id="339" idx="4"/>
            <a:endCxn id="338" idx="0"/>
          </p:cNvCxnSpPr>
          <p:nvPr/>
        </p:nvCxnSpPr>
        <p:spPr bwMode="auto">
          <a:xfrm rot="16200000" flipH="1">
            <a:off x="5396847" y="2469780"/>
            <a:ext cx="312066" cy="30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345 - Ευθεία γραμμή σύνδεσης"/>
          <p:cNvCxnSpPr>
            <a:stCxn id="338" idx="4"/>
            <a:endCxn id="101" idx="7"/>
          </p:cNvCxnSpPr>
          <p:nvPr/>
        </p:nvCxnSpPr>
        <p:spPr bwMode="auto">
          <a:xfrm rot="5400000">
            <a:off x="5279570" y="2897869"/>
            <a:ext cx="359592" cy="2175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4" name="353 - Έλλειψη"/>
          <p:cNvSpPr/>
          <p:nvPr/>
        </p:nvSpPr>
        <p:spPr bwMode="auto">
          <a:xfrm>
            <a:off x="6001728" y="2397213"/>
            <a:ext cx="189424" cy="1857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63" name="362 - Ευθεία γραμμή σύνδεσης"/>
          <p:cNvCxnSpPr>
            <a:stCxn id="338" idx="6"/>
            <a:endCxn id="354" idx="2"/>
          </p:cNvCxnSpPr>
          <p:nvPr/>
        </p:nvCxnSpPr>
        <p:spPr bwMode="auto">
          <a:xfrm flipV="1">
            <a:off x="5662832" y="2490100"/>
            <a:ext cx="338896" cy="243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4" name="363 - TextBox"/>
          <p:cNvSpPr txBox="1"/>
          <p:nvPr/>
        </p:nvSpPr>
        <p:spPr>
          <a:xfrm>
            <a:off x="6451600" y="2367015"/>
            <a:ext cx="239776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</a:rPr>
              <a:t>Whiskers: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maximal subgraphs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connected to the core via a single edge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0" name="369 - Ευθύγραμμο βέλος σύνδεσης"/>
          <p:cNvCxnSpPr/>
          <p:nvPr/>
        </p:nvCxnSpPr>
        <p:spPr bwMode="auto">
          <a:xfrm rot="5400000">
            <a:off x="6548120" y="3266175"/>
            <a:ext cx="487680" cy="254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2" name="371 - Ευθύγραμμο βέλος σύνδεσης"/>
          <p:cNvCxnSpPr>
            <a:stCxn id="364" idx="1"/>
          </p:cNvCxnSpPr>
          <p:nvPr/>
        </p:nvCxnSpPr>
        <p:spPr bwMode="auto">
          <a:xfrm rot="10800000">
            <a:off x="5872480" y="2712455"/>
            <a:ext cx="579120" cy="238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3" name="372 - TextBox"/>
          <p:cNvSpPr txBox="1"/>
          <p:nvPr/>
        </p:nvSpPr>
        <p:spPr>
          <a:xfrm>
            <a:off x="6451600" y="4490455"/>
            <a:ext cx="227584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</a:rPr>
              <a:t>Core: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contains a large portion of the graph (~60% of nodes and ~80% of edges)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5" name="374 - Ευθύγραμμο βέλος σύνδεσης"/>
          <p:cNvCxnSpPr>
            <a:stCxn id="373" idx="1"/>
          </p:cNvCxnSpPr>
          <p:nvPr/>
        </p:nvCxnSpPr>
        <p:spPr bwMode="auto">
          <a:xfrm rot="10800000">
            <a:off x="4805680" y="4602215"/>
            <a:ext cx="1645920" cy="257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9" name="378 - Διπλωμένη γωνία"/>
          <p:cNvSpPr/>
          <p:nvPr/>
        </p:nvSpPr>
        <p:spPr bwMode="auto">
          <a:xfrm>
            <a:off x="883920" y="4205975"/>
            <a:ext cx="1534160" cy="589280"/>
          </a:xfrm>
          <a:prstGeom prst="foldedCorner">
            <a:avLst>
              <a:gd name="adj" fmla="val 331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200"/>
              </a:buClr>
              <a:buSzPct val="110000"/>
              <a:buFont typeface="Wingdings" pitchFamily="2" charset="2"/>
              <a:buChar char="§"/>
              <a:tabLst/>
            </a:pP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0" name="379 - TextBox"/>
          <p:cNvSpPr txBox="1"/>
          <p:nvPr/>
        </p:nvSpPr>
        <p:spPr>
          <a:xfrm>
            <a:off x="807011" y="4180125"/>
            <a:ext cx="158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 smtClean="0">
                <a:latin typeface="Calibri" pitchFamily="34" charset="0"/>
              </a:rPr>
              <a:t>Core becomes denser and denser</a:t>
            </a:r>
            <a:endParaRPr kumimoji="1" lang="el-GR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73" grpId="0" animBg="1"/>
      <p:bldP spid="379" grpId="0" animBg="1"/>
      <p:bldP spid="38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299 - Ελεύθερη σχεδίαση"/>
          <p:cNvSpPr/>
          <p:nvPr/>
        </p:nvSpPr>
        <p:spPr bwMode="auto">
          <a:xfrm>
            <a:off x="6631940" y="1296670"/>
            <a:ext cx="1277620" cy="1131570"/>
          </a:xfrm>
          <a:custGeom>
            <a:avLst/>
            <a:gdLst>
              <a:gd name="connsiteX0" fmla="*/ 360680 w 1277620"/>
              <a:gd name="connsiteY0" fmla="*/ 120650 h 1131570"/>
              <a:gd name="connsiteX1" fmla="*/ 10160 w 1277620"/>
              <a:gd name="connsiteY1" fmla="*/ 265430 h 1131570"/>
              <a:gd name="connsiteX2" fmla="*/ 299720 w 1277620"/>
              <a:gd name="connsiteY2" fmla="*/ 1027430 h 1131570"/>
              <a:gd name="connsiteX3" fmla="*/ 1137920 w 1277620"/>
              <a:gd name="connsiteY3" fmla="*/ 890270 h 1131570"/>
              <a:gd name="connsiteX4" fmla="*/ 1137920 w 1277620"/>
              <a:gd name="connsiteY4" fmla="*/ 204470 h 1131570"/>
              <a:gd name="connsiteX5" fmla="*/ 657860 w 1277620"/>
              <a:gd name="connsiteY5" fmla="*/ 13970 h 1131570"/>
              <a:gd name="connsiteX6" fmla="*/ 360680 w 1277620"/>
              <a:gd name="connsiteY6" fmla="*/ 12065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20" h="1131570">
                <a:moveTo>
                  <a:pt x="360680" y="120650"/>
                </a:moveTo>
                <a:cubicBezTo>
                  <a:pt x="252730" y="162560"/>
                  <a:pt x="20320" y="114300"/>
                  <a:pt x="10160" y="265430"/>
                </a:cubicBezTo>
                <a:cubicBezTo>
                  <a:pt x="0" y="416560"/>
                  <a:pt x="111760" y="923290"/>
                  <a:pt x="299720" y="1027430"/>
                </a:cubicBezTo>
                <a:cubicBezTo>
                  <a:pt x="487680" y="1131570"/>
                  <a:pt x="998220" y="1027430"/>
                  <a:pt x="1137920" y="890270"/>
                </a:cubicBezTo>
                <a:cubicBezTo>
                  <a:pt x="1277620" y="753110"/>
                  <a:pt x="1217930" y="350520"/>
                  <a:pt x="1137920" y="204470"/>
                </a:cubicBezTo>
                <a:cubicBezTo>
                  <a:pt x="1057910" y="58420"/>
                  <a:pt x="795020" y="27940"/>
                  <a:pt x="657860" y="13970"/>
                </a:cubicBezTo>
                <a:cubicBezTo>
                  <a:pt x="520700" y="0"/>
                  <a:pt x="468630" y="78740"/>
                  <a:pt x="360680" y="12065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Core-Periphery structure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Core-periphery</a:t>
            </a:r>
            <a:r>
              <a:rPr lang="en-US" sz="2000" dirty="0" smtClean="0"/>
              <a:t> structure</a:t>
            </a:r>
          </a:p>
          <a:p>
            <a:pPr lvl="1"/>
            <a:r>
              <a:rPr lang="en-US" sz="1800" dirty="0" smtClean="0"/>
              <a:t>Core</a:t>
            </a:r>
          </a:p>
          <a:p>
            <a:pPr lvl="1"/>
            <a:r>
              <a:rPr lang="en-US" sz="1800" dirty="0" smtClean="0"/>
              <a:t>Whiskers</a:t>
            </a:r>
          </a:p>
          <a:p>
            <a:pPr lvl="1"/>
            <a:endParaRPr lang="en-US" sz="1800" dirty="0" smtClean="0"/>
          </a:p>
          <a:p>
            <a:r>
              <a:rPr lang="en-US" sz="2200" b="1" dirty="0" smtClean="0"/>
              <a:t>Whiskers</a:t>
            </a:r>
          </a:p>
          <a:p>
            <a:pPr lvl="1"/>
            <a:r>
              <a:rPr lang="en-US" sz="1800" dirty="0" smtClean="0"/>
              <a:t>Non-trivial structure </a:t>
            </a:r>
            <a:r>
              <a:rPr lang="en-US" sz="1800" dirty="0" smtClean="0">
                <a:sym typeface="Wingdings" pitchFamily="2" charset="2"/>
              </a:rPr>
              <a:t> m</a:t>
            </a:r>
            <a:r>
              <a:rPr lang="en-US" sz="1800" dirty="0" smtClean="0"/>
              <a:t>ore than random (shape and size)</a:t>
            </a:r>
          </a:p>
          <a:p>
            <a:r>
              <a:rPr lang="en-US" sz="2000" b="1" dirty="0" smtClean="0"/>
              <a:t>Question: </a:t>
            </a:r>
            <a:r>
              <a:rPr lang="en-US" sz="2000" dirty="0" smtClean="0"/>
              <a:t>What is happening if we remove whiskers (periphery) from graphs?</a:t>
            </a:r>
          </a:p>
          <a:p>
            <a:pPr lvl="1"/>
            <a:r>
              <a:rPr lang="en-US" sz="1800" dirty="0" smtClean="0"/>
              <a:t>Almost nothing. The whiskers are replaced by </a:t>
            </a:r>
            <a:r>
              <a:rPr lang="en-US" sz="1800" b="1" dirty="0" smtClean="0"/>
              <a:t>2-whiskers</a:t>
            </a:r>
            <a:r>
              <a:rPr lang="en-US" sz="1800" dirty="0" smtClean="0"/>
              <a:t> (subgraphs connected to the core with 2 edges)</a:t>
            </a:r>
          </a:p>
          <a:p>
            <a:pPr marL="400050"/>
            <a:r>
              <a:rPr lang="en-US" sz="2000" dirty="0" smtClean="0"/>
              <a:t>The core itself has core-periphery structure</a:t>
            </a:r>
          </a:p>
          <a:p>
            <a:pPr marL="400050"/>
            <a:r>
              <a:rPr lang="en-US" sz="2000" b="1" dirty="0" smtClean="0"/>
              <a:t>Important point: </a:t>
            </a:r>
            <a:r>
              <a:rPr lang="en-US" sz="2000" dirty="0" smtClean="0"/>
              <a:t>Whiskers are also responsible for the best communities in large graphs (lowest point of NCP plot)</a:t>
            </a:r>
          </a:p>
        </p:txBody>
      </p:sp>
      <p:sp>
        <p:nvSpPr>
          <p:cNvPr id="135" name="134 - Ορθογώνιο"/>
          <p:cNvSpPr/>
          <p:nvPr/>
        </p:nvSpPr>
        <p:spPr>
          <a:xfrm>
            <a:off x="6589154" y="5962283"/>
            <a:ext cx="1901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[Leskovec et al. ’09]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140 - Έλλειψη"/>
          <p:cNvSpPr/>
          <p:nvPr/>
        </p:nvSpPr>
        <p:spPr bwMode="auto">
          <a:xfrm>
            <a:off x="7219187" y="1795271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144" name="143 - Ευθεία γραμμή σύνδεσης"/>
          <p:cNvCxnSpPr>
            <a:stCxn id="172" idx="3"/>
            <a:endCxn id="170" idx="7"/>
          </p:cNvCxnSpPr>
          <p:nvPr/>
        </p:nvCxnSpPr>
        <p:spPr bwMode="auto">
          <a:xfrm rot="5400000">
            <a:off x="6879743" y="1594195"/>
            <a:ext cx="296657" cy="223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70" idx="5"/>
            <a:endCxn id="168" idx="2"/>
          </p:cNvCxnSpPr>
          <p:nvPr/>
        </p:nvCxnSpPr>
        <p:spPr bwMode="auto">
          <a:xfrm rot="16200000" flipH="1">
            <a:off x="7015496" y="1833344"/>
            <a:ext cx="246373" cy="444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72" idx="6"/>
            <a:endCxn id="173" idx="1"/>
          </p:cNvCxnSpPr>
          <p:nvPr/>
        </p:nvCxnSpPr>
        <p:spPr bwMode="auto">
          <a:xfrm>
            <a:off x="7227098" y="1518368"/>
            <a:ext cx="405357" cy="134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73" idx="4"/>
            <a:endCxn id="168" idx="7"/>
          </p:cNvCxnSpPr>
          <p:nvPr/>
        </p:nvCxnSpPr>
        <p:spPr bwMode="auto">
          <a:xfrm rot="5400000">
            <a:off x="7362131" y="1833116"/>
            <a:ext cx="392720" cy="220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1" idx="0"/>
            <a:endCxn id="172" idx="5"/>
          </p:cNvCxnSpPr>
          <p:nvPr/>
        </p:nvCxnSpPr>
        <p:spPr bwMode="auto">
          <a:xfrm rot="16200000" flipV="1">
            <a:off x="7122355" y="1647238"/>
            <a:ext cx="237780" cy="58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152 - Ευθεία γραμμή σύνδεσης"/>
          <p:cNvCxnSpPr>
            <a:stCxn id="141" idx="3"/>
            <a:endCxn id="170" idx="7"/>
          </p:cNvCxnSpPr>
          <p:nvPr/>
        </p:nvCxnSpPr>
        <p:spPr bwMode="auto">
          <a:xfrm rot="5400000" flipH="1">
            <a:off x="7057527" y="1713068"/>
            <a:ext cx="35575" cy="31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154 - Ευθεία γραμμή σύνδεσης"/>
          <p:cNvCxnSpPr>
            <a:stCxn id="141" idx="6"/>
            <a:endCxn id="173" idx="2"/>
          </p:cNvCxnSpPr>
          <p:nvPr/>
        </p:nvCxnSpPr>
        <p:spPr bwMode="auto">
          <a:xfrm flipV="1">
            <a:off x="7321586" y="1691596"/>
            <a:ext cx="295873" cy="159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156 - Ευθεία γραμμή σύνδεσης"/>
          <p:cNvCxnSpPr>
            <a:stCxn id="141" idx="5"/>
            <a:endCxn id="168" idx="0"/>
          </p:cNvCxnSpPr>
          <p:nvPr/>
        </p:nvCxnSpPr>
        <p:spPr bwMode="auto">
          <a:xfrm rot="16200000" flipH="1">
            <a:off x="7242496" y="1953816"/>
            <a:ext cx="233716" cy="1055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8" name="167 - Έλλειψη"/>
          <p:cNvSpPr/>
          <p:nvPr/>
        </p:nvSpPr>
        <p:spPr bwMode="auto">
          <a:xfrm>
            <a:off x="7360919" y="21234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0" name="169 - Έλλειψη"/>
          <p:cNvSpPr/>
          <p:nvPr/>
        </p:nvSpPr>
        <p:spPr bwMode="auto">
          <a:xfrm>
            <a:off x="6829043" y="1837943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2" name="171 - Έλλειψη"/>
          <p:cNvSpPr/>
          <p:nvPr/>
        </p:nvSpPr>
        <p:spPr bwMode="auto">
          <a:xfrm>
            <a:off x="7124699" y="14630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3" name="172 - Έλλειψη"/>
          <p:cNvSpPr/>
          <p:nvPr/>
        </p:nvSpPr>
        <p:spPr bwMode="auto">
          <a:xfrm>
            <a:off x="7617459" y="1636267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2" name="221 - Έλλειψη"/>
          <p:cNvSpPr/>
          <p:nvPr/>
        </p:nvSpPr>
        <p:spPr bwMode="auto">
          <a:xfrm>
            <a:off x="6987539" y="2191511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6" name="225 - Έλλειψη"/>
          <p:cNvSpPr/>
          <p:nvPr/>
        </p:nvSpPr>
        <p:spPr bwMode="auto">
          <a:xfrm>
            <a:off x="7700771" y="19964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7" name="226 - Έλλειψη"/>
          <p:cNvSpPr/>
          <p:nvPr/>
        </p:nvSpPr>
        <p:spPr bwMode="auto">
          <a:xfrm>
            <a:off x="6798563" y="1520951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8" name="227 - Έλλειψη"/>
          <p:cNvSpPr/>
          <p:nvPr/>
        </p:nvSpPr>
        <p:spPr bwMode="auto">
          <a:xfrm>
            <a:off x="7490459" y="1382775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39" name="238 - Ευθεία γραμμή σύνδεσης"/>
          <p:cNvCxnSpPr>
            <a:stCxn id="227" idx="4"/>
            <a:endCxn id="170" idx="0"/>
          </p:cNvCxnSpPr>
          <p:nvPr/>
        </p:nvCxnSpPr>
        <p:spPr bwMode="auto">
          <a:xfrm rot="16200000" flipH="1">
            <a:off x="6761836" y="1719535"/>
            <a:ext cx="206335" cy="30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242 - Ευθεία γραμμή σύνδεσης"/>
          <p:cNvCxnSpPr>
            <a:stCxn id="227" idx="7"/>
            <a:endCxn id="172" idx="1"/>
          </p:cNvCxnSpPr>
          <p:nvPr/>
        </p:nvCxnSpPr>
        <p:spPr bwMode="auto">
          <a:xfrm rot="5400000" flipH="1" flipV="1">
            <a:off x="6983874" y="1381336"/>
            <a:ext cx="57912" cy="253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246 - Ευθεία γραμμή σύνδεσης"/>
          <p:cNvCxnSpPr>
            <a:stCxn id="227" idx="5"/>
            <a:endCxn id="141" idx="1"/>
          </p:cNvCxnSpPr>
          <p:nvPr/>
        </p:nvCxnSpPr>
        <p:spPr bwMode="auto">
          <a:xfrm rot="16200000" flipH="1">
            <a:off x="6962038" y="1539330"/>
            <a:ext cx="196073" cy="3482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248 - Ευθεία γραμμή σύνδεσης"/>
          <p:cNvCxnSpPr>
            <a:stCxn id="141" idx="3"/>
            <a:endCxn id="222" idx="7"/>
          </p:cNvCxnSpPr>
          <p:nvPr/>
        </p:nvCxnSpPr>
        <p:spPr bwMode="auto">
          <a:xfrm rot="5400000">
            <a:off x="6995567" y="1969099"/>
            <a:ext cx="317993" cy="159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250 - Ευθεία γραμμή σύνδεσης"/>
          <p:cNvCxnSpPr>
            <a:stCxn id="222" idx="1"/>
            <a:endCxn id="170" idx="4"/>
          </p:cNvCxnSpPr>
          <p:nvPr/>
        </p:nvCxnSpPr>
        <p:spPr bwMode="auto">
          <a:xfrm rot="16200000" flipV="1">
            <a:off x="6811831" y="2017012"/>
            <a:ext cx="259116" cy="122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252 - Ευθεία γραμμή σύνδεσης"/>
          <p:cNvCxnSpPr>
            <a:stCxn id="168" idx="6"/>
            <a:endCxn id="226" idx="3"/>
          </p:cNvCxnSpPr>
          <p:nvPr/>
        </p:nvCxnSpPr>
        <p:spPr bwMode="auto">
          <a:xfrm flipV="1">
            <a:off x="7463318" y="2090891"/>
            <a:ext cx="252449" cy="87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254 - Ευθεία γραμμή σύνδεσης"/>
          <p:cNvCxnSpPr>
            <a:stCxn id="228" idx="1"/>
            <a:endCxn id="172" idx="7"/>
          </p:cNvCxnSpPr>
          <p:nvPr/>
        </p:nvCxnSpPr>
        <p:spPr bwMode="auto">
          <a:xfrm rot="16200000" flipH="1" flipV="1">
            <a:off x="7318647" y="1292435"/>
            <a:ext cx="80264" cy="293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256 - Ευθεία γραμμή σύνδεσης"/>
          <p:cNvCxnSpPr>
            <a:stCxn id="228" idx="4"/>
            <a:endCxn id="141" idx="7"/>
          </p:cNvCxnSpPr>
          <p:nvPr/>
        </p:nvCxnSpPr>
        <p:spPr bwMode="auto">
          <a:xfrm rot="5400000">
            <a:off x="7265103" y="1534920"/>
            <a:ext cx="318044" cy="2350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264 - Ευθεία γραμμή σύνδεσης"/>
          <p:cNvCxnSpPr>
            <a:stCxn id="226" idx="0"/>
            <a:endCxn id="173" idx="5"/>
          </p:cNvCxnSpPr>
          <p:nvPr/>
        </p:nvCxnSpPr>
        <p:spPr bwMode="auto">
          <a:xfrm rot="16200000" flipV="1">
            <a:off x="7595557" y="1840024"/>
            <a:ext cx="265720" cy="47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268 - Ευθεία γραμμή σύνδεσης"/>
          <p:cNvCxnSpPr>
            <a:stCxn id="222" idx="6"/>
            <a:endCxn id="173" idx="3"/>
          </p:cNvCxnSpPr>
          <p:nvPr/>
        </p:nvCxnSpPr>
        <p:spPr bwMode="auto">
          <a:xfrm flipV="1">
            <a:off x="7089938" y="1730719"/>
            <a:ext cx="542517" cy="5161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290 - Ευθεία γραμμή σύνδεσης"/>
          <p:cNvCxnSpPr>
            <a:stCxn id="226" idx="2"/>
            <a:endCxn id="141" idx="5"/>
          </p:cNvCxnSpPr>
          <p:nvPr/>
        </p:nvCxnSpPr>
        <p:spPr bwMode="auto">
          <a:xfrm rot="10800000">
            <a:off x="7306591" y="1889724"/>
            <a:ext cx="394181" cy="162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2" name="301 - Έλλειψη"/>
          <p:cNvSpPr/>
          <p:nvPr/>
        </p:nvSpPr>
        <p:spPr bwMode="auto">
          <a:xfrm>
            <a:off x="8023859" y="143255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3" name="302 - Έλλειψη"/>
          <p:cNvSpPr/>
          <p:nvPr/>
        </p:nvSpPr>
        <p:spPr bwMode="auto">
          <a:xfrm>
            <a:off x="8153399" y="174497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4" name="303 - Έλλειψη"/>
          <p:cNvSpPr/>
          <p:nvPr/>
        </p:nvSpPr>
        <p:spPr bwMode="auto">
          <a:xfrm>
            <a:off x="8359139" y="15392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5" name="304 - Έλλειψη"/>
          <p:cNvSpPr/>
          <p:nvPr/>
        </p:nvSpPr>
        <p:spPr bwMode="auto">
          <a:xfrm>
            <a:off x="7917179" y="23393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7" name="306 - Έλλειψη"/>
          <p:cNvSpPr/>
          <p:nvPr/>
        </p:nvSpPr>
        <p:spPr bwMode="auto">
          <a:xfrm>
            <a:off x="8130539" y="20726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09" name="308 - Έλλειψη"/>
          <p:cNvSpPr/>
          <p:nvPr/>
        </p:nvSpPr>
        <p:spPr bwMode="auto">
          <a:xfrm>
            <a:off x="8389619" y="223265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1" name="310 - Έλλειψη"/>
          <p:cNvSpPr/>
          <p:nvPr/>
        </p:nvSpPr>
        <p:spPr bwMode="auto">
          <a:xfrm>
            <a:off x="8214359" y="246887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3" name="312 - Έλλειψη"/>
          <p:cNvSpPr/>
          <p:nvPr/>
        </p:nvSpPr>
        <p:spPr bwMode="auto">
          <a:xfrm>
            <a:off x="6210299" y="178307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5" name="314 - Έλλειψη"/>
          <p:cNvSpPr/>
          <p:nvPr/>
        </p:nvSpPr>
        <p:spPr bwMode="auto">
          <a:xfrm>
            <a:off x="6233159" y="148589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7" name="316 - Έλλειψη"/>
          <p:cNvSpPr/>
          <p:nvPr/>
        </p:nvSpPr>
        <p:spPr bwMode="auto">
          <a:xfrm>
            <a:off x="5966459" y="163829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19" name="318 - Έλλειψη"/>
          <p:cNvSpPr/>
          <p:nvPr/>
        </p:nvSpPr>
        <p:spPr bwMode="auto">
          <a:xfrm>
            <a:off x="6431279" y="163829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1" name="320 - Έλλειψη"/>
          <p:cNvSpPr/>
          <p:nvPr/>
        </p:nvSpPr>
        <p:spPr bwMode="auto">
          <a:xfrm>
            <a:off x="6446519" y="220979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2" name="321 - Έλλειψη"/>
          <p:cNvSpPr/>
          <p:nvPr/>
        </p:nvSpPr>
        <p:spPr bwMode="auto">
          <a:xfrm>
            <a:off x="6743699" y="234695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8" name="327 - Έλλειψη"/>
          <p:cNvSpPr/>
          <p:nvPr/>
        </p:nvSpPr>
        <p:spPr bwMode="auto">
          <a:xfrm>
            <a:off x="6484619" y="244601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30" name="329 - Έλλειψη"/>
          <p:cNvSpPr/>
          <p:nvPr/>
        </p:nvSpPr>
        <p:spPr bwMode="auto">
          <a:xfrm>
            <a:off x="6202679" y="223265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334" name="333 - Ευθεία γραμμή σύνδεσης"/>
          <p:cNvCxnSpPr>
            <a:stCxn id="302" idx="5"/>
            <a:endCxn id="303" idx="0"/>
          </p:cNvCxnSpPr>
          <p:nvPr/>
        </p:nvCxnSpPr>
        <p:spPr bwMode="auto">
          <a:xfrm rot="16200000" flipH="1">
            <a:off x="8048946" y="1589326"/>
            <a:ext cx="217968" cy="93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339 - Ευθεία γραμμή σύνδεσης"/>
          <p:cNvCxnSpPr>
            <a:stCxn id="302" idx="6"/>
            <a:endCxn id="304" idx="2"/>
          </p:cNvCxnSpPr>
          <p:nvPr/>
        </p:nvCxnSpPr>
        <p:spPr bwMode="auto">
          <a:xfrm>
            <a:off x="8126258" y="1487888"/>
            <a:ext cx="232881" cy="106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342 - Ευθεία γραμμή σύνδεσης"/>
          <p:cNvCxnSpPr>
            <a:stCxn id="304" idx="3"/>
            <a:endCxn id="303" idx="7"/>
          </p:cNvCxnSpPr>
          <p:nvPr/>
        </p:nvCxnSpPr>
        <p:spPr bwMode="auto">
          <a:xfrm rot="5400000">
            <a:off x="8243723" y="1630771"/>
            <a:ext cx="127493" cy="133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346 - Ευθεία γραμμή σύνδεσης"/>
          <p:cNvCxnSpPr>
            <a:stCxn id="303" idx="1"/>
            <a:endCxn id="173" idx="6"/>
          </p:cNvCxnSpPr>
          <p:nvPr/>
        </p:nvCxnSpPr>
        <p:spPr bwMode="auto">
          <a:xfrm rot="16200000" flipV="1">
            <a:off x="7909333" y="1502121"/>
            <a:ext cx="69588" cy="4485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348 - Ευθεία γραμμή σύνδεσης"/>
          <p:cNvCxnSpPr>
            <a:stCxn id="307" idx="3"/>
            <a:endCxn id="305" idx="7"/>
          </p:cNvCxnSpPr>
          <p:nvPr/>
        </p:nvCxnSpPr>
        <p:spPr bwMode="auto">
          <a:xfrm rot="5400000">
            <a:off x="7980833" y="2190841"/>
            <a:ext cx="188453" cy="140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350 - Ευθεία γραμμή σύνδεσης"/>
          <p:cNvCxnSpPr>
            <a:stCxn id="307" idx="5"/>
            <a:endCxn id="309" idx="1"/>
          </p:cNvCxnSpPr>
          <p:nvPr/>
        </p:nvCxnSpPr>
        <p:spPr bwMode="auto">
          <a:xfrm rot="16200000" flipH="1">
            <a:off x="8270392" y="2114640"/>
            <a:ext cx="81773" cy="1866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354 - Ευθεία γραμμή σύνδεσης"/>
          <p:cNvCxnSpPr>
            <a:stCxn id="311" idx="7"/>
            <a:endCxn id="309" idx="3"/>
          </p:cNvCxnSpPr>
          <p:nvPr/>
        </p:nvCxnSpPr>
        <p:spPr bwMode="auto">
          <a:xfrm rot="5400000" flipH="1" flipV="1">
            <a:off x="8274202" y="2354672"/>
            <a:ext cx="157973" cy="1028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357 - Ευθεία γραμμή σύνδεσης"/>
          <p:cNvCxnSpPr>
            <a:stCxn id="311" idx="2"/>
            <a:endCxn id="305" idx="5"/>
          </p:cNvCxnSpPr>
          <p:nvPr/>
        </p:nvCxnSpPr>
        <p:spPr bwMode="auto">
          <a:xfrm rot="10800000">
            <a:off x="8004583" y="2433792"/>
            <a:ext cx="209777" cy="90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361 - Ευθεία γραμμή σύνδεσης"/>
          <p:cNvCxnSpPr>
            <a:stCxn id="307" idx="5"/>
            <a:endCxn id="311" idx="0"/>
          </p:cNvCxnSpPr>
          <p:nvPr/>
        </p:nvCxnSpPr>
        <p:spPr bwMode="auto">
          <a:xfrm rot="16200000" flipH="1">
            <a:off x="8090856" y="2294176"/>
            <a:ext cx="301788" cy="476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365 - Ευθεία γραμμή σύνδεσης"/>
          <p:cNvCxnSpPr>
            <a:stCxn id="305" idx="6"/>
            <a:endCxn id="309" idx="2"/>
          </p:cNvCxnSpPr>
          <p:nvPr/>
        </p:nvCxnSpPr>
        <p:spPr bwMode="auto">
          <a:xfrm flipV="1">
            <a:off x="8019578" y="2287988"/>
            <a:ext cx="370041" cy="106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8" name="367 - Ευθεία γραμμή σύνδεσης"/>
          <p:cNvCxnSpPr>
            <a:stCxn id="307" idx="1"/>
            <a:endCxn id="226" idx="6"/>
          </p:cNvCxnSpPr>
          <p:nvPr/>
        </p:nvCxnSpPr>
        <p:spPr bwMode="auto">
          <a:xfrm rot="16200000" flipV="1">
            <a:off x="7955815" y="1899123"/>
            <a:ext cx="37076" cy="342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1" name="370 - Ευθεία γραμμή σύνδεσης"/>
          <p:cNvCxnSpPr>
            <a:stCxn id="321" idx="4"/>
            <a:endCxn id="328" idx="0"/>
          </p:cNvCxnSpPr>
          <p:nvPr/>
        </p:nvCxnSpPr>
        <p:spPr bwMode="auto">
          <a:xfrm rot="16200000" flipH="1">
            <a:off x="6453988" y="2364187"/>
            <a:ext cx="125563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6" name="375 - Ευθεία γραμμή σύνδεσης"/>
          <p:cNvCxnSpPr>
            <a:stCxn id="321" idx="6"/>
            <a:endCxn id="322" idx="1"/>
          </p:cNvCxnSpPr>
          <p:nvPr/>
        </p:nvCxnSpPr>
        <p:spPr bwMode="auto">
          <a:xfrm>
            <a:off x="6548918" y="2265128"/>
            <a:ext cx="209777" cy="98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8" name="377 - Ευθεία γραμμή σύνδεσης"/>
          <p:cNvCxnSpPr>
            <a:stCxn id="328" idx="6"/>
            <a:endCxn id="322" idx="3"/>
          </p:cNvCxnSpPr>
          <p:nvPr/>
        </p:nvCxnSpPr>
        <p:spPr bwMode="auto">
          <a:xfrm flipV="1">
            <a:off x="6587018" y="2441411"/>
            <a:ext cx="171677" cy="59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2" name="381 - Ευθεία γραμμή σύνδεσης"/>
          <p:cNvCxnSpPr>
            <a:stCxn id="322" idx="7"/>
            <a:endCxn id="222" idx="2"/>
          </p:cNvCxnSpPr>
          <p:nvPr/>
        </p:nvCxnSpPr>
        <p:spPr bwMode="auto">
          <a:xfrm rot="5400000" flipH="1" flipV="1">
            <a:off x="6851158" y="2226784"/>
            <a:ext cx="116324" cy="156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383 - Ευθεία γραμμή σύνδεσης"/>
          <p:cNvCxnSpPr>
            <a:stCxn id="330" idx="7"/>
            <a:endCxn id="321" idx="2"/>
          </p:cNvCxnSpPr>
          <p:nvPr/>
        </p:nvCxnSpPr>
        <p:spPr bwMode="auto">
          <a:xfrm rot="16200000" flipH="1">
            <a:off x="6360168" y="2178778"/>
            <a:ext cx="16264" cy="156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6" name="385 - Ευθεία γραμμή σύνδεσης"/>
          <p:cNvCxnSpPr>
            <a:stCxn id="330" idx="4"/>
            <a:endCxn id="328" idx="2"/>
          </p:cNvCxnSpPr>
          <p:nvPr/>
        </p:nvCxnSpPr>
        <p:spPr bwMode="auto">
          <a:xfrm rot="16200000" flipH="1">
            <a:off x="6290233" y="2306962"/>
            <a:ext cx="158032" cy="230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387 - Ευθεία γραμμή σύνδεσης"/>
          <p:cNvCxnSpPr>
            <a:stCxn id="315" idx="4"/>
            <a:endCxn id="313" idx="0"/>
          </p:cNvCxnSpPr>
          <p:nvPr/>
        </p:nvCxnSpPr>
        <p:spPr bwMode="auto">
          <a:xfrm rot="5400000">
            <a:off x="6179668" y="1678387"/>
            <a:ext cx="186523" cy="22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389 - Ευθεία γραμμή σύνδεσης"/>
          <p:cNvCxnSpPr>
            <a:stCxn id="315" idx="5"/>
            <a:endCxn id="319" idx="1"/>
          </p:cNvCxnSpPr>
          <p:nvPr/>
        </p:nvCxnSpPr>
        <p:spPr bwMode="auto">
          <a:xfrm rot="16200000" flipH="1">
            <a:off x="6346342" y="1554570"/>
            <a:ext cx="74153" cy="125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391 - Ευθεία γραμμή σύνδεσης"/>
          <p:cNvCxnSpPr>
            <a:stCxn id="313" idx="6"/>
            <a:endCxn id="319" idx="3"/>
          </p:cNvCxnSpPr>
          <p:nvPr/>
        </p:nvCxnSpPr>
        <p:spPr bwMode="auto">
          <a:xfrm flipV="1">
            <a:off x="6312698" y="1732751"/>
            <a:ext cx="133577" cy="1056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393 - Ευθεία γραμμή σύνδεσης"/>
          <p:cNvCxnSpPr>
            <a:stCxn id="317" idx="6"/>
            <a:endCxn id="315" idx="3"/>
          </p:cNvCxnSpPr>
          <p:nvPr/>
        </p:nvCxnSpPr>
        <p:spPr bwMode="auto">
          <a:xfrm flipV="1">
            <a:off x="6068858" y="1580351"/>
            <a:ext cx="179297" cy="113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395 - Ευθεία γραμμή σύνδεσης"/>
          <p:cNvCxnSpPr>
            <a:stCxn id="319" idx="6"/>
            <a:endCxn id="227" idx="3"/>
          </p:cNvCxnSpPr>
          <p:nvPr/>
        </p:nvCxnSpPr>
        <p:spPr bwMode="auto">
          <a:xfrm flipV="1">
            <a:off x="6533678" y="1615403"/>
            <a:ext cx="279881" cy="78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7" name="396 - Έλλειψη"/>
          <p:cNvSpPr/>
          <p:nvPr/>
        </p:nvSpPr>
        <p:spPr bwMode="auto">
          <a:xfrm>
            <a:off x="6629399" y="112013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98" name="397 - Έλλειψη"/>
          <p:cNvSpPr/>
          <p:nvPr/>
        </p:nvSpPr>
        <p:spPr bwMode="auto">
          <a:xfrm>
            <a:off x="6918959" y="1165859"/>
            <a:ext cx="102399" cy="1106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400" name="399 - Ευθεία γραμμή σύνδεσης"/>
          <p:cNvCxnSpPr>
            <a:stCxn id="397" idx="6"/>
            <a:endCxn id="398" idx="2"/>
          </p:cNvCxnSpPr>
          <p:nvPr/>
        </p:nvCxnSpPr>
        <p:spPr bwMode="auto">
          <a:xfrm>
            <a:off x="6731798" y="1175468"/>
            <a:ext cx="187161" cy="45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402 - Ευθεία γραμμή σύνδεσης"/>
          <p:cNvCxnSpPr>
            <a:stCxn id="398" idx="5"/>
            <a:endCxn id="172" idx="1"/>
          </p:cNvCxnSpPr>
          <p:nvPr/>
        </p:nvCxnSpPr>
        <p:spPr bwMode="auto">
          <a:xfrm rot="16200000" flipH="1">
            <a:off x="6963562" y="1303110"/>
            <a:ext cx="218933" cy="133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4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5"/>
            <a:ext cx="7659688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Similar structural observations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400050"/>
            <a:r>
              <a:rPr lang="en-US" sz="1800" b="1" dirty="0" smtClean="0"/>
              <a:t>Jellyfish model </a:t>
            </a:r>
            <a:r>
              <a:rPr lang="en-US" sz="1800" dirty="0" smtClean="0"/>
              <a:t>for the Internet topology </a:t>
            </a:r>
            <a:r>
              <a:rPr lang="en-US" sz="1800" b="1" dirty="0" smtClean="0">
                <a:cs typeface="Calibri" pitchFamily="34" charset="0"/>
              </a:rPr>
              <a:t>[</a:t>
            </a:r>
            <a:r>
              <a:rPr lang="en-US" sz="1800" b="1" dirty="0" err="1" smtClean="0">
                <a:cs typeface="Calibri" pitchFamily="34" charset="0"/>
              </a:rPr>
              <a:t>Tauro</a:t>
            </a:r>
            <a:r>
              <a:rPr lang="en-US" sz="1800" b="1" dirty="0" smtClean="0">
                <a:cs typeface="Calibri" pitchFamily="34" charset="0"/>
              </a:rPr>
              <a:t> et al. ’01]</a:t>
            </a:r>
          </a:p>
          <a:p>
            <a:pPr marL="400050">
              <a:buNone/>
            </a:pPr>
            <a:endParaRPr lang="en-US" sz="1800" b="1" dirty="0" smtClean="0">
              <a:cs typeface="Calibri" pitchFamily="34" charset="0"/>
            </a:endParaRPr>
          </a:p>
          <a:p>
            <a:pPr marL="400050"/>
            <a:r>
              <a:rPr lang="en-US" sz="1800" b="1" dirty="0" smtClean="0">
                <a:cs typeface="Calibri" pitchFamily="34" charset="0"/>
              </a:rPr>
              <a:t> Min-cut</a:t>
            </a:r>
            <a:r>
              <a:rPr lang="en-US" sz="1800" dirty="0" smtClean="0">
                <a:cs typeface="Calibri" pitchFamily="34" charset="0"/>
              </a:rPr>
              <a:t> plots </a:t>
            </a:r>
            <a:r>
              <a:rPr lang="en-US" sz="1800" b="1" dirty="0" smtClean="0">
                <a:cs typeface="Calibri" pitchFamily="34" charset="0"/>
              </a:rPr>
              <a:t>[</a:t>
            </a:r>
            <a:r>
              <a:rPr lang="en-US" sz="1800" b="1" dirty="0" err="1" smtClean="0">
                <a:cs typeface="Calibri" pitchFamily="34" charset="0"/>
              </a:rPr>
              <a:t>Chakrabarty</a:t>
            </a:r>
            <a:r>
              <a:rPr lang="en-US" sz="1800" b="1" dirty="0" smtClean="0">
                <a:cs typeface="Calibri" pitchFamily="34" charset="0"/>
              </a:rPr>
              <a:t> et al. ’04]</a:t>
            </a:r>
            <a:endParaRPr lang="en-US" sz="1800" dirty="0" smtClean="0">
              <a:cs typeface="Calibri" pitchFamily="34" charset="0"/>
            </a:endParaRPr>
          </a:p>
          <a:p>
            <a:pPr marL="800100" lvl="1"/>
            <a:r>
              <a:rPr lang="en-US" sz="1800" dirty="0" smtClean="0">
                <a:cs typeface="Calibri" pitchFamily="34" charset="0"/>
              </a:rPr>
              <a:t>Perform min-cut recursively</a:t>
            </a:r>
          </a:p>
          <a:p>
            <a:pPr marL="800100" lvl="1"/>
            <a:r>
              <a:rPr lang="en-US" sz="1800" dirty="0" smtClean="0">
                <a:cs typeface="Calibri" pitchFamily="34" charset="0"/>
              </a:rPr>
              <a:t>Plot the relative size of the minimum cut</a:t>
            </a:r>
          </a:p>
          <a:p>
            <a:pPr marL="800100" lvl="1"/>
            <a:endParaRPr lang="en-US" sz="1800" dirty="0" smtClean="0">
              <a:cs typeface="Calibri" pitchFamily="34" charset="0"/>
            </a:endParaRPr>
          </a:p>
          <a:p>
            <a:pPr marL="400050"/>
            <a:r>
              <a:rPr lang="en-US" sz="1800" b="1" dirty="0" smtClean="0">
                <a:cs typeface="Calibri" pitchFamily="34" charset="0"/>
              </a:rPr>
              <a:t>Robustness</a:t>
            </a:r>
            <a:r>
              <a:rPr lang="en-US" sz="1800" dirty="0" smtClean="0">
                <a:cs typeface="Calibri" pitchFamily="34" charset="0"/>
              </a:rPr>
              <a:t> of large scale social networks </a:t>
            </a:r>
            <a:r>
              <a:rPr lang="en-US" sz="1800" b="1" dirty="0" smtClean="0">
                <a:cs typeface="Calibri" pitchFamily="34" charset="0"/>
              </a:rPr>
              <a:t>[Malliaros et al. ’12]</a:t>
            </a:r>
          </a:p>
          <a:p>
            <a:pPr marL="800100" lvl="1"/>
            <a:r>
              <a:rPr lang="en-US" sz="1800" dirty="0" smtClean="0">
                <a:cs typeface="Calibri" pitchFamily="34" charset="0"/>
              </a:rPr>
              <a:t>Robustness estimation based on the expansion properties of graphs</a:t>
            </a:r>
          </a:p>
          <a:p>
            <a:pPr marL="800100" lvl="1"/>
            <a:r>
              <a:rPr lang="en-US" sz="1800" dirty="0" smtClean="0">
                <a:cs typeface="Calibri" pitchFamily="34" charset="0"/>
              </a:rPr>
              <a:t>Social networks are expected to show </a:t>
            </a:r>
            <a:r>
              <a:rPr lang="en-US" sz="1800" b="1" dirty="0" smtClean="0">
                <a:cs typeface="Calibri" pitchFamily="34" charset="0"/>
              </a:rPr>
              <a:t>low robustness </a:t>
            </a:r>
            <a:r>
              <a:rPr lang="en-US" sz="1800" dirty="0" smtClean="0">
                <a:cs typeface="Calibri" pitchFamily="34" charset="0"/>
              </a:rPr>
              <a:t>due to the existence of communities </a:t>
            </a:r>
            <a:r>
              <a:rPr lang="en-US" sz="1800" dirty="0" smtClean="0">
                <a:cs typeface="Calibri" pitchFamily="34" charset="0"/>
                <a:sym typeface="Wingdings" pitchFamily="2" charset="2"/>
              </a:rPr>
              <a:t> the (small number of) inter-community edges will act as bottlenecks</a:t>
            </a:r>
          </a:p>
          <a:p>
            <a:pPr marL="800100" lvl="1"/>
            <a:r>
              <a:rPr lang="en-US" sz="1800" dirty="0" smtClean="0">
                <a:cs typeface="Calibri" pitchFamily="34" charset="0"/>
                <a:sym typeface="Wingdings" pitchFamily="2" charset="2"/>
              </a:rPr>
              <a:t>Large scale social graphs tend to be extremely robust</a:t>
            </a:r>
          </a:p>
          <a:p>
            <a:pPr marL="800100" lvl="1"/>
            <a:r>
              <a:rPr lang="en-US" sz="1800" b="1" dirty="0" smtClean="0">
                <a:cs typeface="Calibri" pitchFamily="34" charset="0"/>
                <a:sym typeface="Wingdings" pitchFamily="2" charset="2"/>
              </a:rPr>
              <a:t>Structural differences </a:t>
            </a:r>
            <a:r>
              <a:rPr lang="en-US" sz="1800" dirty="0" smtClean="0">
                <a:cs typeface="Calibri" pitchFamily="34" charset="0"/>
                <a:sym typeface="Wingdings" pitchFamily="2" charset="2"/>
              </a:rPr>
              <a:t>(in terms of robustness and community structure) between </a:t>
            </a:r>
            <a:r>
              <a:rPr lang="en-US" sz="1800" b="1" dirty="0" smtClean="0">
                <a:cs typeface="Calibri" pitchFamily="34" charset="0"/>
                <a:sym typeface="Wingdings" pitchFamily="2" charset="2"/>
              </a:rPr>
              <a:t>different scale graphs</a:t>
            </a:r>
          </a:p>
          <a:p>
            <a:pPr marL="800100" lvl="1"/>
            <a:endParaRPr lang="en-US" sz="18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5494600" y="1844824"/>
            <a:ext cx="3037840" cy="2357121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26150"/>
            <a:ext cx="8287522" cy="1295301"/>
          </a:xfrm>
        </p:spPr>
        <p:txBody>
          <a:bodyPr>
            <a:noAutofit/>
          </a:bodyPr>
          <a:lstStyle/>
          <a:p>
            <a:r>
              <a:rPr lang="en-US" dirty="0" smtClean="0"/>
              <a:t>Clustering algorithms and objective criteria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4645306" cy="5256584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Question 1:</a:t>
            </a:r>
            <a:r>
              <a:rPr lang="en-US" sz="2000" dirty="0" smtClean="0"/>
              <a:t> Is the observed property an effect of the used community detection algorithm (Metis + flow based method)?</a:t>
            </a:r>
          </a:p>
          <a:p>
            <a:pPr lvl="1"/>
            <a:r>
              <a:rPr lang="en-US" sz="1800" b="1" dirty="0" smtClean="0"/>
              <a:t>A: </a:t>
            </a:r>
            <a:r>
              <a:rPr lang="en-US" sz="1800" dirty="0" smtClean="0"/>
              <a:t>No. The qualitative shape of the NCP plot is the same, regardless of the community detection algorithm </a:t>
            </a:r>
            <a:r>
              <a:rPr lang="en-US" sz="1800" b="1" dirty="0" smtClean="0">
                <a:cs typeface="Calibri" pitchFamily="34" charset="0"/>
              </a:rPr>
              <a:t>[Leskovec et al. ’09]</a:t>
            </a:r>
            <a:r>
              <a:rPr lang="en-US" sz="1800" dirty="0" smtClean="0">
                <a:cs typeface="Calibri" pitchFamily="34" charset="0"/>
              </a:rPr>
              <a:t> </a:t>
            </a:r>
          </a:p>
          <a:p>
            <a:r>
              <a:rPr lang="en-US" sz="2000" b="1" dirty="0" smtClean="0"/>
              <a:t>Question 2:</a:t>
            </a:r>
            <a:r>
              <a:rPr lang="en-US" sz="2000" dirty="0" smtClean="0"/>
              <a:t> Is the observed property an effect of the </a:t>
            </a:r>
            <a:r>
              <a:rPr lang="en-US" sz="2000" b="1" dirty="0" smtClean="0"/>
              <a:t>conductance</a:t>
            </a:r>
            <a:r>
              <a:rPr lang="en-US" sz="2000" dirty="0" smtClean="0"/>
              <a:t> community evaluation measure?</a:t>
            </a:r>
          </a:p>
          <a:p>
            <a:pPr lvl="1"/>
            <a:r>
              <a:rPr lang="en-US" sz="1800" b="1" dirty="0" smtClean="0"/>
              <a:t>A: </a:t>
            </a:r>
            <a:r>
              <a:rPr lang="en-US" sz="1800" dirty="0" smtClean="0"/>
              <a:t>No. All the objective criteria that based on both internal and external connectivity, show a qualitatively almost similar behavior </a:t>
            </a:r>
            <a:r>
              <a:rPr lang="en-US" sz="1800" b="1" dirty="0" smtClean="0">
                <a:cs typeface="Calibri" pitchFamily="34" charset="0"/>
              </a:rPr>
              <a:t>[Leskovec et al. ’10]</a:t>
            </a:r>
            <a:r>
              <a:rPr lang="en-US" sz="1800" dirty="0" smtClean="0">
                <a:cs typeface="Calibri" pitchFamily="34" charset="0"/>
              </a:rPr>
              <a:t> </a:t>
            </a:r>
          </a:p>
          <a:p>
            <a:pPr lvl="1"/>
            <a:r>
              <a:rPr lang="en-US" sz="1800" dirty="0" smtClean="0">
                <a:cs typeface="Calibri" pitchFamily="34" charset="0"/>
              </a:rPr>
              <a:t>A </a:t>
            </a:r>
            <a:r>
              <a:rPr lang="en-US" sz="1800" b="1" i="1" dirty="0" smtClean="0">
                <a:cs typeface="Calibri" pitchFamily="34" charset="0"/>
              </a:rPr>
              <a:t>V</a:t>
            </a:r>
            <a:r>
              <a:rPr lang="en-US" sz="1800" dirty="0" smtClean="0">
                <a:cs typeface="Calibri" pitchFamily="34" charset="0"/>
              </a:rPr>
              <a:t>-like slope in the NCP plot</a:t>
            </a:r>
            <a:endParaRPr lang="en-US" sz="1800" dirty="0" smtClean="0"/>
          </a:p>
          <a:p>
            <a:pPr lvl="1">
              <a:buNone/>
            </a:pPr>
            <a:endParaRPr lang="el-GR" sz="1800" dirty="0"/>
          </a:p>
        </p:txBody>
      </p:sp>
      <p:pic>
        <p:nvPicPr>
          <p:cNvPr id="47106" name="Picture 2" descr="C:\Users\lix\Desktop\ncp_objecti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028" y="1915944"/>
            <a:ext cx="2396822" cy="208026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 rot="16200000">
            <a:off x="4996057" y="2734127"/>
            <a:ext cx="134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Community Score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295307" y="3902736"/>
            <a:ext cx="177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k (# nodes in community)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388680" y="1875305"/>
            <a:ext cx="161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</a:rPr>
              <a:t>AuthToPap-DBLP</a:t>
            </a:r>
            <a:endParaRPr lang="el-GR" sz="1400" b="1" dirty="0" smtClean="0">
              <a:solidFill>
                <a:srgbClr val="0066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7" name="Picture 3" descr="C:\Users\lix\Desktop\ncp_objectives_lege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4437112"/>
            <a:ext cx="4336537" cy="35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8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Large scale real-world graphs</a:t>
            </a:r>
          </a:p>
          <a:p>
            <a:pPr lvl="1"/>
            <a:r>
              <a:rPr lang="en-US" sz="2000" dirty="0" smtClean="0"/>
              <a:t>Core-periphery structure</a:t>
            </a:r>
          </a:p>
          <a:p>
            <a:pPr lvl="1"/>
            <a:r>
              <a:rPr lang="en-US" sz="2000" dirty="0" smtClean="0"/>
              <a:t>No large, well defined communities</a:t>
            </a:r>
          </a:p>
          <a:p>
            <a:pPr lvl="1"/>
            <a:r>
              <a:rPr lang="en-US" sz="2000" dirty="0" smtClean="0"/>
              <a:t>Structural differences between different scale graphs</a:t>
            </a:r>
          </a:p>
          <a:p>
            <a:r>
              <a:rPr lang="en-US" sz="2200" dirty="0" smtClean="0"/>
              <a:t>Community detection algorithms should take into account these structural observation</a:t>
            </a:r>
          </a:p>
          <a:p>
            <a:pPr lvl="1"/>
            <a:r>
              <a:rPr lang="en-US" sz="1800" dirty="0" smtClean="0"/>
              <a:t>Whiskers correspond to the best (conductance-based) communities</a:t>
            </a:r>
          </a:p>
          <a:p>
            <a:pPr lvl="1"/>
            <a:r>
              <a:rPr lang="en-US" sz="1800" dirty="0" smtClean="0"/>
              <a:t>Need larger high-quality clusters?</a:t>
            </a:r>
          </a:p>
          <a:p>
            <a:pPr lvl="1"/>
            <a:r>
              <a:rPr lang="en-US" sz="1800" b="1" dirty="0" smtClean="0"/>
              <a:t>Bag of whiskers: </a:t>
            </a:r>
            <a:r>
              <a:rPr lang="en-US" sz="1800" dirty="0" smtClean="0"/>
              <a:t>union of disjoint (disconnected) whiskers are mainly responsible for the best high-quality clusters of larger size (above 100)</a:t>
            </a:r>
          </a:p>
          <a:p>
            <a:pPr lvl="1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95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2950" y="117474"/>
            <a:ext cx="8143506" cy="1223294"/>
          </a:xfrm>
        </p:spPr>
        <p:txBody>
          <a:bodyPr>
            <a:noAutofit/>
          </a:bodyPr>
          <a:lstStyle/>
          <a:p>
            <a:r>
              <a:rPr lang="en-US" dirty="0" smtClean="0"/>
              <a:t>Topics on community detection and evaluation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543792"/>
            <a:ext cx="7661275" cy="1560521"/>
          </a:xfrm>
        </p:spPr>
        <p:txBody>
          <a:bodyPr/>
          <a:lstStyle/>
          <a:p>
            <a:r>
              <a:rPr lang="en-US" sz="2400" dirty="0" smtClean="0"/>
              <a:t>Observations on structural properties of large graphs</a:t>
            </a:r>
          </a:p>
          <a:p>
            <a:r>
              <a:rPr lang="en-US" sz="2400" b="1" dirty="0" smtClean="0"/>
              <a:t>Degeneracy-based community evaluation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734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 </a:t>
            </a:r>
            <a:r>
              <a:rPr lang="en-US" dirty="0"/>
              <a:t>G</a:t>
            </a:r>
            <a:r>
              <a:rPr lang="en-US" dirty="0" smtClean="0"/>
              <a:t>rowth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3592"/>
            <a:ext cx="8686800" cy="542777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Social networking accounts for 1 of every 6 minutes spent </a:t>
            </a:r>
            <a:r>
              <a:rPr lang="en-US" sz="2200" dirty="0" smtClean="0"/>
              <a:t>online [http</a:t>
            </a:r>
            <a:r>
              <a:rPr lang="en-US" sz="2200" dirty="0"/>
              <a:t>://</a:t>
            </a:r>
            <a:r>
              <a:rPr lang="en-US" sz="2200" dirty="0" smtClean="0"/>
              <a:t>blog.comscore.com/] </a:t>
            </a:r>
          </a:p>
          <a:p>
            <a:r>
              <a:rPr lang="en-US" sz="2200" dirty="0" smtClean="0"/>
              <a:t>One out of seven people </a:t>
            </a:r>
            <a:r>
              <a:rPr lang="en-US" sz="2200" dirty="0"/>
              <a:t>on Earth is on Facebook </a:t>
            </a:r>
            <a:endParaRPr lang="en-US" sz="2200" dirty="0" smtClean="0"/>
          </a:p>
          <a:p>
            <a:r>
              <a:rPr lang="en-US" sz="2200" dirty="0" smtClean="0"/>
              <a:t>People </a:t>
            </a:r>
            <a:r>
              <a:rPr lang="en-US" sz="2200" dirty="0"/>
              <a:t>on Facebook install 20 million “Apps” every </a:t>
            </a:r>
            <a:r>
              <a:rPr lang="en-US" sz="2200" dirty="0" smtClean="0"/>
              <a:t>day</a:t>
            </a:r>
          </a:p>
          <a:p>
            <a:r>
              <a:rPr lang="en-US" sz="2200" dirty="0"/>
              <a:t>YouTube has more than on billion unique users who visit every month (Oct. 2014)</a:t>
            </a:r>
          </a:p>
          <a:p>
            <a:r>
              <a:rPr lang="en-US" sz="2200" dirty="0"/>
              <a:t>Users on YouTube spend a total of 6 billion hours per month (almost an hour for every person on Earth</a:t>
            </a:r>
            <a:r>
              <a:rPr lang="en-US" sz="2200" dirty="0" smtClean="0"/>
              <a:t>!</a:t>
            </a:r>
          </a:p>
          <a:p>
            <a:r>
              <a:rPr lang="en-US" sz="2200" dirty="0"/>
              <a:t>Wikipedia hosts ~34 million articles and has over 91,000 </a:t>
            </a:r>
            <a:r>
              <a:rPr lang="en-US" sz="2200" dirty="0" smtClean="0"/>
              <a:t>contributors</a:t>
            </a:r>
          </a:p>
          <a:p>
            <a:r>
              <a:rPr lang="en-US" sz="2200" dirty="0"/>
              <a:t>500 million average  Tweets per day occur on Twitter (Oct. 2014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n-US" sz="2400" dirty="0" smtClean="0"/>
              <a:t>----------------------------------------------------------</a:t>
            </a:r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www.jeffbullas.com/2011/09/02/20-stunning-social-media-tatistics</a:t>
            </a:r>
            <a:r>
              <a:rPr lang="en-US" sz="1600" dirty="0">
                <a:hlinkClick r:id="rId2"/>
              </a:rPr>
              <a:t>/#</a:t>
            </a:r>
            <a:r>
              <a:rPr lang="en-US" sz="1600" dirty="0" smtClean="0">
                <a:hlinkClick r:id="rId2"/>
              </a:rPr>
              <a:t>q3eTJhr64rtD0tLF.99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68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Graph Degeneracy and the k-core Decomposition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34354"/>
          </a:xfrm>
        </p:spPr>
        <p:txBody>
          <a:bodyPr>
            <a:normAutofit/>
          </a:bodyPr>
          <a:lstStyle/>
          <a:p>
            <a:pPr algn="l"/>
            <a:endParaRPr lang="en-US" sz="1000" b="1" dirty="0" smtClean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>
                <a:latin typeface="Calibri" charset="0"/>
                <a:ea typeface="ＭＳ Ｐゴシック" charset="-128"/>
              </a:rPr>
              <a:t>Degeneracy for an </a:t>
            </a:r>
            <a:r>
              <a:rPr lang="en-US" sz="2200" b="1" dirty="0" smtClean="0">
                <a:latin typeface="Calibri" charset="0"/>
                <a:ea typeface="ＭＳ Ｐゴシック" charset="-128"/>
              </a:rPr>
              <a:t>undirected</a:t>
            </a:r>
            <a:r>
              <a:rPr lang="en-US" sz="2200" dirty="0" smtClean="0">
                <a:latin typeface="Calibri" charset="0"/>
                <a:ea typeface="ＭＳ Ｐゴシック" charset="-128"/>
              </a:rPr>
              <a:t> graph G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-128"/>
              </a:rPr>
              <a:t>Also known as the </a:t>
            </a:r>
            <a:r>
              <a:rPr lang="en-US" sz="2000" b="1" dirty="0">
                <a:latin typeface="Calibri" charset="0"/>
                <a:ea typeface="ＭＳ Ｐゴシック" charset="-128"/>
              </a:rPr>
              <a:t>k-core </a:t>
            </a:r>
            <a:r>
              <a:rPr lang="en-US" sz="2000" dirty="0">
                <a:latin typeface="Calibri" charset="0"/>
                <a:ea typeface="ＭＳ Ｐゴシック" charset="-128"/>
              </a:rPr>
              <a:t>number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-128"/>
              </a:rPr>
              <a:t>The k-core of G is the largest </a:t>
            </a:r>
            <a:r>
              <a:rPr lang="en-US" sz="2000" dirty="0" err="1" smtClean="0">
                <a:latin typeface="Calibri" charset="0"/>
                <a:ea typeface="ＭＳ Ｐゴシック" charset="-128"/>
              </a:rPr>
              <a:t>subgraph</a:t>
            </a:r>
            <a:r>
              <a:rPr lang="en-US" sz="2000" dirty="0" smtClean="0">
                <a:latin typeface="Calibri" charset="0"/>
                <a:ea typeface="ＭＳ Ｐゴシック" charset="-128"/>
              </a:rPr>
              <a:t> </a:t>
            </a:r>
            <a:r>
              <a:rPr lang="en-US" sz="2000" dirty="0">
                <a:latin typeface="Calibri" charset="0"/>
                <a:ea typeface="ＭＳ Ｐゴシック" charset="-128"/>
              </a:rPr>
              <a:t>in which every vertex has degree at least k within the </a:t>
            </a:r>
            <a:r>
              <a:rPr lang="en-US" sz="2000" dirty="0" err="1">
                <a:latin typeface="Calibri" charset="0"/>
                <a:ea typeface="ＭＳ Ｐゴシック" charset="-128"/>
              </a:rPr>
              <a:t>subgraph</a:t>
            </a:r>
            <a:endParaRPr lang="en-US" sz="2000" dirty="0">
              <a:latin typeface="Calibri" charset="0"/>
              <a:ea typeface="ＭＳ Ｐゴシック" charset="-128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lvl="1" algn="l"/>
            <a:endParaRPr lang="en-US" sz="1800" dirty="0">
              <a:latin typeface="Calibri" charset="0"/>
              <a:ea typeface="ＭＳ Ｐゴシック" charset="-128"/>
            </a:endParaRPr>
          </a:p>
          <a:p>
            <a:pPr marL="742950" lvl="1" indent="-285750" algn="l">
              <a:buFont typeface="Arial" pitchFamily="34" charset="0"/>
              <a:buChar char="•"/>
            </a:pPr>
            <a:endParaRPr lang="en-US" sz="1800" dirty="0">
              <a:latin typeface="Calibri" charset="0"/>
              <a:ea typeface="ＭＳ Ｐゴシック" charset="-128"/>
            </a:endParaRPr>
          </a:p>
          <a:p>
            <a:pPr marL="800100" lvl="1" indent="-342900" algn="l">
              <a:buFont typeface="Arial" pitchFamily="34" charset="0"/>
              <a:buChar char="•"/>
            </a:pPr>
            <a:endParaRPr lang="en-US" sz="2000" dirty="0">
              <a:latin typeface="Calibri" charset="0"/>
              <a:ea typeface="ＭＳ Ｐゴシック" charset="-128"/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7984" y="6525344"/>
            <a:ext cx="614338" cy="365125"/>
          </a:xfrm>
          <a:prstGeom prst="rect">
            <a:avLst/>
          </a:prstGeom>
        </p:spPr>
        <p:txBody>
          <a:bodyPr/>
          <a:lstStyle/>
          <a:p>
            <a:fld id="{2793378B-F920-4AE7-951C-624DFB39E220}" type="slidenum">
              <a:rPr lang="el-GR" smtClean="0"/>
              <a:pPr/>
              <a:t>80</a:t>
            </a:fld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01324"/>
            <a:ext cx="5256584" cy="2919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0680" y="4608423"/>
            <a:ext cx="2843808" cy="1354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Note: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The degeneracy and the size of the k-core provide a good indication of the cohesiveness of the graph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2996952"/>
            <a:ext cx="288032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/>
                <a:cs typeface="Calibri"/>
              </a:rPr>
              <a:t>Important property: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Calibri"/>
              </a:rPr>
              <a:t>Fast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and easy to compute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Almost linear to the size of the graph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Scalable to large scale graphs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3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</a:t>
            </a:r>
            <a:endParaRPr lang="en-US" dirty="0"/>
          </a:p>
        </p:txBody>
      </p:sp>
      <p:pic>
        <p:nvPicPr>
          <p:cNvPr id="4" name="Picture 3" descr="xadec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252756"/>
            <a:ext cx="5572688" cy="476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2756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core</a:t>
            </a:r>
            <a:r>
              <a:rPr lang="en-US" i="1" baseline="-25000" dirty="0" smtClean="0"/>
              <a:t>0</a:t>
            </a:r>
            <a:r>
              <a:rPr lang="en-US" i="1" dirty="0" smtClean="0"/>
              <a:t>(G)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7796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core</a:t>
            </a:r>
            <a:r>
              <a:rPr lang="en-US" i="1" baseline="-25000" dirty="0" smtClean="0"/>
              <a:t>1</a:t>
            </a:r>
            <a:r>
              <a:rPr lang="en-US" i="1" dirty="0" smtClean="0"/>
              <a:t>(G)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2117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core</a:t>
            </a:r>
            <a:r>
              <a:rPr lang="en-US" i="1" baseline="-25000" dirty="0" smtClean="0"/>
              <a:t>2</a:t>
            </a:r>
            <a:r>
              <a:rPr lang="en-US" i="1" dirty="0" smtClean="0"/>
              <a:t>(G)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003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core</a:t>
            </a:r>
            <a:r>
              <a:rPr lang="en-US" i="1" baseline="-25000" dirty="0" smtClean="0"/>
              <a:t>4</a:t>
            </a:r>
            <a:r>
              <a:rPr lang="en-US" i="1" dirty="0" smtClean="0"/>
              <a:t>(G)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2643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core</a:t>
            </a:r>
            <a:r>
              <a:rPr lang="en-US" i="1" baseline="-25000" dirty="0" smtClean="0"/>
              <a:t>3</a:t>
            </a:r>
            <a:r>
              <a:rPr lang="en-US" i="1" dirty="0" smtClean="0"/>
              <a:t>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K-core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600" dirty="0" smtClean="0"/>
          </a:p>
          <a:p>
            <a:r>
              <a:rPr lang="en-US" sz="9600" dirty="0"/>
              <a:t>An algorithm for computing the </a:t>
            </a:r>
            <a:r>
              <a:rPr lang="en-US" sz="9600" i="1" dirty="0"/>
              <a:t>k-</a:t>
            </a:r>
            <a:r>
              <a:rPr lang="en-US" sz="9600" i="1" dirty="0" err="1"/>
              <a:t>th</a:t>
            </a:r>
            <a:r>
              <a:rPr lang="en-US" sz="9600" i="1" dirty="0"/>
              <a:t> core of a graph: </a:t>
            </a:r>
            <a:endParaRPr lang="en-US" sz="9600" dirty="0"/>
          </a:p>
          <a:p>
            <a:pPr lvl="1">
              <a:buNone/>
            </a:pPr>
            <a:r>
              <a:rPr lang="en-US" sz="7200" b="1" i="1" dirty="0">
                <a:cs typeface="Times New Roman" panose="02020603050405020304" pitchFamily="18" charset="0"/>
              </a:rPr>
              <a:t>Procedure</a:t>
            </a:r>
            <a:r>
              <a:rPr lang="en-US" sz="7200" i="1" dirty="0"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cs typeface="Times New Roman" panose="02020603050405020304" pitchFamily="18" charset="0"/>
              </a:rPr>
              <a:t>Trim</a:t>
            </a:r>
            <a:r>
              <a:rPr lang="en-US" sz="7200" i="1" baseline="-25000" dirty="0" err="1">
                <a:cs typeface="Times New Roman" panose="02020603050405020304" pitchFamily="18" charset="0"/>
              </a:rPr>
              <a:t>k</a:t>
            </a:r>
            <a:r>
              <a:rPr lang="en-US" sz="7200" i="1" dirty="0">
                <a:cs typeface="Times New Roman" panose="02020603050405020304" pitchFamily="18" charset="0"/>
              </a:rPr>
              <a:t>(</a:t>
            </a:r>
            <a:r>
              <a:rPr lang="en-US" sz="7200" dirty="0">
                <a:cs typeface="Times New Roman" panose="02020603050405020304" pitchFamily="18" charset="0"/>
              </a:rPr>
              <a:t>G</a:t>
            </a:r>
            <a:r>
              <a:rPr lang="en-US" sz="7200" i="1" dirty="0">
                <a:cs typeface="Times New Roman" panose="02020603050405020304" pitchFamily="18" charset="0"/>
              </a:rPr>
              <a:t>,</a:t>
            </a:r>
            <a:r>
              <a:rPr lang="en-US" sz="7200" dirty="0">
                <a:cs typeface="Times New Roman" panose="02020603050405020304" pitchFamily="18" charset="0"/>
              </a:rPr>
              <a:t> </a:t>
            </a:r>
            <a:r>
              <a:rPr lang="en-US" sz="7200" i="1" dirty="0">
                <a:cs typeface="Times New Roman" panose="02020603050405020304" pitchFamily="18" charset="0"/>
              </a:rPr>
              <a:t>k</a:t>
            </a:r>
            <a:r>
              <a:rPr lang="en-US" sz="7200" dirty="0">
                <a:cs typeface="Times New Roman" panose="02020603050405020304" pitchFamily="18" charset="0"/>
              </a:rPr>
              <a:t> </a:t>
            </a:r>
            <a:r>
              <a:rPr lang="en-US" sz="7200" i="1" dirty="0">
                <a:cs typeface="Times New Roman" panose="02020603050405020304" pitchFamily="18" charset="0"/>
              </a:rPr>
              <a:t>)</a:t>
            </a:r>
            <a:endParaRPr lang="en-US" sz="7200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7200" i="1" dirty="0">
                <a:cs typeface="Times New Roman" panose="02020603050405020304" pitchFamily="18" charset="0"/>
              </a:rPr>
              <a:t>Input: An undirected graph </a:t>
            </a:r>
            <a:r>
              <a:rPr lang="en-US" sz="7200" dirty="0">
                <a:cs typeface="Times New Roman" panose="02020603050405020304" pitchFamily="18" charset="0"/>
              </a:rPr>
              <a:t>G</a:t>
            </a:r>
            <a:r>
              <a:rPr lang="en-US" sz="7200" i="1" dirty="0">
                <a:cs typeface="Times New Roman" panose="02020603050405020304" pitchFamily="18" charset="0"/>
              </a:rPr>
              <a:t> and</a:t>
            </a:r>
            <a:r>
              <a:rPr lang="en-US" sz="7200" dirty="0">
                <a:cs typeface="Times New Roman" panose="02020603050405020304" pitchFamily="18" charset="0"/>
              </a:rPr>
              <a:t> </a:t>
            </a:r>
            <a:r>
              <a:rPr lang="en-US" sz="7200" i="1" dirty="0">
                <a:cs typeface="Times New Roman" panose="02020603050405020304" pitchFamily="18" charset="0"/>
              </a:rPr>
              <a:t> positive integer </a:t>
            </a:r>
            <a:r>
              <a:rPr lang="en-US" sz="8000" i="1" dirty="0">
                <a:cs typeface="Times New Roman" panose="02020603050405020304" pitchFamily="18" charset="0"/>
              </a:rPr>
              <a:t>k</a:t>
            </a:r>
          </a:p>
          <a:p>
            <a:pPr lvl="1">
              <a:buNone/>
            </a:pPr>
            <a:r>
              <a:rPr lang="en-US" sz="7200" i="1" dirty="0">
                <a:cs typeface="Times New Roman" panose="02020603050405020304" pitchFamily="18" charset="0"/>
              </a:rPr>
              <a:t>Output: </a:t>
            </a:r>
            <a:r>
              <a:rPr lang="en-US" sz="8000" i="1" dirty="0">
                <a:cs typeface="Times New Roman" panose="02020603050405020304" pitchFamily="18" charset="0"/>
              </a:rPr>
              <a:t>k</a:t>
            </a:r>
            <a:r>
              <a:rPr lang="en-US" sz="7200" b="1" i="1" dirty="0">
                <a:cs typeface="Times New Roman" panose="02020603050405020304" pitchFamily="18" charset="0"/>
              </a:rPr>
              <a:t>-core</a:t>
            </a:r>
            <a:r>
              <a:rPr lang="en-US" sz="7200" i="1" dirty="0">
                <a:cs typeface="Times New Roman" panose="02020603050405020304" pitchFamily="18" charset="0"/>
              </a:rPr>
              <a:t>(</a:t>
            </a:r>
            <a:r>
              <a:rPr lang="en-US" sz="7200" dirty="0">
                <a:cs typeface="Times New Roman" panose="02020603050405020304" pitchFamily="18" charset="0"/>
              </a:rPr>
              <a:t>G</a:t>
            </a:r>
            <a:r>
              <a:rPr lang="en-US" sz="7200" i="1" dirty="0">
                <a:cs typeface="Times New Roman" panose="02020603050405020304" pitchFamily="18" charset="0"/>
              </a:rPr>
              <a:t>)</a:t>
            </a:r>
            <a:endParaRPr lang="en-US" sz="7200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7200" i="1" dirty="0">
                <a:cs typeface="Times New Roman" panose="02020603050405020304" pitchFamily="18" charset="0"/>
              </a:rPr>
              <a:t>1. let F </a:t>
            </a:r>
            <a:r>
              <a:rPr lang="el-GR" sz="7200" i="1" dirty="0">
                <a:cs typeface="Times New Roman" panose="02020603050405020304" pitchFamily="18" charset="0"/>
              </a:rPr>
              <a:t>:= </a:t>
            </a:r>
            <a:r>
              <a:rPr lang="en-US" sz="7200" dirty="0">
                <a:cs typeface="Times New Roman" panose="02020603050405020304" pitchFamily="18" charset="0"/>
              </a:rPr>
              <a:t>G</a:t>
            </a:r>
            <a:r>
              <a:rPr lang="en-US" sz="7200" i="1" dirty="0">
                <a:cs typeface="Times New Roman" panose="02020603050405020304" pitchFamily="18" charset="0"/>
              </a:rPr>
              <a:t>.</a:t>
            </a:r>
            <a:endParaRPr lang="en-US" sz="7200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7200" i="1" dirty="0">
                <a:cs typeface="Times New Roman" panose="02020603050405020304" pitchFamily="18" charset="0"/>
              </a:rPr>
              <a:t>2. </a:t>
            </a:r>
            <a:r>
              <a:rPr lang="en-US" sz="7200" b="1" i="1" dirty="0">
                <a:cs typeface="Times New Roman" panose="02020603050405020304" pitchFamily="18" charset="0"/>
              </a:rPr>
              <a:t>while</a:t>
            </a:r>
            <a:r>
              <a:rPr lang="en-US" sz="7200" i="1" dirty="0">
                <a:cs typeface="Times New Roman" panose="02020603050405020304" pitchFamily="18" charset="0"/>
              </a:rPr>
              <a:t> there is a node x in F such that  </a:t>
            </a:r>
            <a:r>
              <a:rPr lang="en-US" sz="6400" b="1" i="1" dirty="0" err="1">
                <a:cs typeface="Times New Roman" panose="02020603050405020304" pitchFamily="18" charset="0"/>
              </a:rPr>
              <a:t>deg</a:t>
            </a:r>
            <a:r>
              <a:rPr lang="en-US" sz="6400" i="1" baseline="-25000" dirty="0" err="1">
                <a:cs typeface="Times New Roman" panose="02020603050405020304" pitchFamily="18" charset="0"/>
              </a:rPr>
              <a:t>F</a:t>
            </a:r>
            <a:r>
              <a:rPr lang="en-US" sz="6400" i="1" dirty="0">
                <a:cs typeface="Times New Roman" panose="02020603050405020304" pitchFamily="18" charset="0"/>
              </a:rPr>
              <a:t>(x)&lt;</a:t>
            </a:r>
            <a:r>
              <a:rPr lang="en-US" sz="8000" i="1" dirty="0">
                <a:cs typeface="Times New Roman" panose="02020603050405020304" pitchFamily="18" charset="0"/>
              </a:rPr>
              <a:t>k</a:t>
            </a:r>
          </a:p>
          <a:p>
            <a:pPr lvl="2">
              <a:buNone/>
            </a:pPr>
            <a:r>
              <a:rPr lang="en-US" sz="6400" b="1" i="1" dirty="0">
                <a:cs typeface="Times New Roman" panose="02020603050405020304" pitchFamily="18" charset="0"/>
              </a:rPr>
              <a:t>delete</a:t>
            </a:r>
            <a:r>
              <a:rPr lang="en-US" sz="6400" i="1" dirty="0">
                <a:cs typeface="Times New Roman" panose="02020603050405020304" pitchFamily="18" charset="0"/>
              </a:rPr>
              <a:t> node x from </a:t>
            </a:r>
            <a:r>
              <a:rPr lang="en-US" sz="7200" i="1" dirty="0">
                <a:cs typeface="Times New Roman" panose="02020603050405020304" pitchFamily="18" charset="0"/>
              </a:rPr>
              <a:t>F</a:t>
            </a:r>
            <a:r>
              <a:rPr lang="en-US" sz="6400" i="1" dirty="0">
                <a:cs typeface="Times New Roman" panose="02020603050405020304" pitchFamily="18" charset="0"/>
              </a:rPr>
              <a:t>.</a:t>
            </a:r>
            <a:endParaRPr lang="en-US" sz="6400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7200" i="1" dirty="0">
                <a:cs typeface="Times New Roman" panose="02020603050405020304" pitchFamily="18" charset="0"/>
              </a:rPr>
              <a:t>3. </a:t>
            </a:r>
            <a:r>
              <a:rPr lang="en-US" sz="7200" b="1" i="1" dirty="0">
                <a:cs typeface="Times New Roman" panose="02020603050405020304" pitchFamily="18" charset="0"/>
              </a:rPr>
              <a:t>return</a:t>
            </a:r>
            <a:r>
              <a:rPr lang="en-US" sz="7200" i="1" dirty="0">
                <a:cs typeface="Times New Roman" panose="02020603050405020304" pitchFamily="18" charset="0"/>
              </a:rPr>
              <a:t> F.</a:t>
            </a:r>
            <a:endParaRPr lang="en-US" sz="7200" dirty="0">
              <a:cs typeface="Times New Roman" panose="02020603050405020304" pitchFamily="18" charset="0"/>
            </a:endParaRPr>
          </a:p>
          <a:p>
            <a:endParaRPr lang="en-US" sz="3600" dirty="0"/>
          </a:p>
          <a:p>
            <a:r>
              <a:rPr lang="en-US" sz="9600" dirty="0"/>
              <a:t>Many  efficient algorithms have been given for the computation</a:t>
            </a:r>
            <a:r>
              <a:rPr lang="en-US" sz="9600" i="1" dirty="0"/>
              <a:t>:</a:t>
            </a:r>
          </a:p>
          <a:p>
            <a:pPr lvl="1"/>
            <a:r>
              <a:rPr lang="en-US" sz="9600" dirty="0"/>
              <a:t>E.g. [</a:t>
            </a:r>
            <a:r>
              <a:rPr lang="en-AU" sz="9600" i="1" dirty="0" err="1"/>
              <a:t>Batagelj</a:t>
            </a:r>
            <a:r>
              <a:rPr lang="en-AU" sz="9600" i="1" dirty="0"/>
              <a:t> and </a:t>
            </a:r>
            <a:r>
              <a:rPr lang="en-AU" sz="9600" i="1" dirty="0" err="1"/>
              <a:t>Zaversnik</a:t>
            </a:r>
            <a:r>
              <a:rPr lang="en-US" sz="9600" i="1" dirty="0" smtClean="0"/>
              <a:t>, </a:t>
            </a:r>
            <a:r>
              <a:rPr lang="en-US" sz="9600" i="1" dirty="0"/>
              <a:t>2003</a:t>
            </a:r>
            <a:r>
              <a:rPr lang="en-US" sz="9600" dirty="0"/>
              <a:t>]</a:t>
            </a:r>
            <a:endParaRPr lang="en-US" sz="8000" i="1" dirty="0"/>
          </a:p>
          <a:p>
            <a:pPr lvl="2"/>
            <a:r>
              <a:rPr lang="en-US" sz="8000" i="1" dirty="0"/>
              <a:t>Time complexity: O(</a:t>
            </a:r>
            <a:r>
              <a:rPr lang="en-US" sz="7200" dirty="0"/>
              <a:t>m</a:t>
            </a:r>
            <a:r>
              <a:rPr lang="en-US" sz="8000" i="1" dirty="0"/>
              <a:t>) (</a:t>
            </a:r>
            <a:r>
              <a:rPr lang="en-US" sz="9600" dirty="0"/>
              <a:t>m</a:t>
            </a:r>
            <a:r>
              <a:rPr lang="en-US" sz="8000" dirty="0"/>
              <a:t>= |</a:t>
            </a:r>
            <a:r>
              <a:rPr lang="en-US" sz="9600" dirty="0"/>
              <a:t>E</a:t>
            </a:r>
            <a:r>
              <a:rPr lang="en-US" sz="8000" dirty="0"/>
              <a:t>|</a:t>
            </a:r>
            <a:r>
              <a:rPr lang="en-US" sz="8000" i="1" dirty="0"/>
              <a:t>)</a:t>
            </a:r>
          </a:p>
          <a:p>
            <a:r>
              <a:rPr lang="en-US" sz="8800" dirty="0" smtClean="0"/>
              <a:t>Fast</a:t>
            </a:r>
            <a:r>
              <a:rPr lang="en-US" sz="8800" dirty="0"/>
              <a:t>! </a:t>
            </a:r>
            <a:r>
              <a:rPr lang="en-US" sz="3200" dirty="0"/>
              <a:t>`</a:t>
            </a:r>
            <a:r>
              <a:rPr lang="en-US" sz="8800" dirty="0"/>
              <a:t>especially in real word data where </a:t>
            </a:r>
            <a:r>
              <a:rPr lang="en-US" sz="10400" dirty="0"/>
              <a:t>G </a:t>
            </a:r>
            <a:r>
              <a:rPr lang="en-US" sz="8800" dirty="0"/>
              <a:t>is usually sparse</a:t>
            </a:r>
            <a:r>
              <a:rPr lang="en-US" sz="8800" dirty="0" smtClean="0"/>
              <a:t>.</a:t>
            </a:r>
            <a:endParaRPr lang="en-US" sz="8800" i="1" dirty="0" smtClean="0"/>
          </a:p>
          <a:p>
            <a:endParaRPr lang="en-US" sz="7300" i="1" dirty="0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DBLP K-cores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Extreme k-core: k=15  (DBLP), 76 authors</a:t>
            </a:r>
          </a:p>
          <a:p>
            <a:r>
              <a:rPr lang="en-US" sz="2000" dirty="0" smtClean="0"/>
              <a:t>Author ranking metric: max(k)-core that an author belongs to</a:t>
            </a:r>
          </a:p>
          <a:p>
            <a:pPr lvl="1"/>
            <a:r>
              <a:rPr lang="en-US" sz="2000" dirty="0" smtClean="0"/>
              <a:t>e.g.  Paul </a:t>
            </a:r>
            <a:r>
              <a:rPr lang="en-US" sz="2000" dirty="0" err="1" smtClean="0"/>
              <a:t>Erdos</a:t>
            </a:r>
            <a:r>
              <a:rPr lang="en-US" sz="2000" dirty="0" smtClean="0"/>
              <a:t> : 14 </a:t>
            </a:r>
          </a:p>
          <a:p>
            <a:r>
              <a:rPr lang="en-US" sz="2000" dirty="0" smtClean="0"/>
              <a:t>On the max(k)-core we can identify the “closest” collaborators</a:t>
            </a:r>
            <a:r>
              <a:rPr lang="en-US" sz="2000" b="1" dirty="0" smtClean="0"/>
              <a:t>: Hop-1 community </a:t>
            </a:r>
          </a:p>
          <a:p>
            <a:pPr lvl="1"/>
            <a:r>
              <a:rPr lang="en-US" sz="2000" b="1" dirty="0" err="1" smtClean="0"/>
              <a:t>Erdos</a:t>
            </a:r>
            <a:r>
              <a:rPr lang="en-US" sz="2000" b="1" dirty="0" smtClean="0"/>
              <a:t> hop-1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Boris </a:t>
            </a:r>
            <a:r>
              <a:rPr lang="en-US" sz="2000" dirty="0" err="1" smtClean="0"/>
              <a:t>Aronov</a:t>
            </a:r>
            <a:r>
              <a:rPr lang="en-US" sz="2000" dirty="0" smtClean="0"/>
              <a:t>, Daniel J. </a:t>
            </a:r>
            <a:r>
              <a:rPr lang="en-US" sz="2000" dirty="0" err="1" smtClean="0"/>
              <a:t>Kleitman</a:t>
            </a:r>
            <a:r>
              <a:rPr lang="en-US" sz="2000" dirty="0" smtClean="0"/>
              <a:t>, </a:t>
            </a:r>
            <a:r>
              <a:rPr lang="en-US" sz="2000" dirty="0" err="1" smtClean="0"/>
              <a:t>János</a:t>
            </a:r>
            <a:r>
              <a:rPr lang="en-US" sz="2000" dirty="0" smtClean="0"/>
              <a:t> </a:t>
            </a:r>
            <a:r>
              <a:rPr lang="en-US" sz="2000" dirty="0" err="1" smtClean="0"/>
              <a:t>Pach</a:t>
            </a:r>
            <a:r>
              <a:rPr lang="en-US" sz="2000" dirty="0" smtClean="0"/>
              <a:t>, Leonard J. Schulman, Nathan </a:t>
            </a:r>
            <a:r>
              <a:rPr lang="en-US" sz="2000" dirty="0" err="1" smtClean="0"/>
              <a:t>Linial</a:t>
            </a:r>
            <a:r>
              <a:rPr lang="en-US" sz="2000" dirty="0" smtClean="0"/>
              <a:t>, </a:t>
            </a:r>
            <a:r>
              <a:rPr lang="en-US" sz="2000" dirty="0" err="1" smtClean="0"/>
              <a:t>Béla</a:t>
            </a:r>
            <a:r>
              <a:rPr lang="en-US" sz="2000" dirty="0" smtClean="0"/>
              <a:t> </a:t>
            </a:r>
            <a:r>
              <a:rPr lang="en-US" sz="2000" dirty="0" err="1" smtClean="0"/>
              <a:t>Bollobás</a:t>
            </a:r>
            <a:r>
              <a:rPr lang="en-US" sz="2000" dirty="0" smtClean="0"/>
              <a:t>, </a:t>
            </a:r>
            <a:r>
              <a:rPr lang="en-US" sz="2000" dirty="0" err="1" smtClean="0"/>
              <a:t>Miklós</a:t>
            </a:r>
            <a:r>
              <a:rPr lang="en-US" sz="2000" dirty="0" smtClean="0"/>
              <a:t> </a:t>
            </a:r>
            <a:r>
              <a:rPr lang="en-US" sz="2000" dirty="0" err="1" smtClean="0"/>
              <a:t>Ajtai</a:t>
            </a:r>
            <a:r>
              <a:rPr lang="en-US" sz="2000" dirty="0" smtClean="0"/>
              <a:t>, </a:t>
            </a:r>
            <a:r>
              <a:rPr lang="en-US" sz="2000" dirty="0" err="1" smtClean="0"/>
              <a:t>Endre</a:t>
            </a:r>
            <a:r>
              <a:rPr lang="en-US" sz="2000" dirty="0" smtClean="0"/>
              <a:t> </a:t>
            </a:r>
            <a:r>
              <a:rPr lang="en-US" sz="2000" dirty="0" err="1" smtClean="0"/>
              <a:t>Szemerédi</a:t>
            </a:r>
            <a:r>
              <a:rPr lang="en-US" sz="2000" dirty="0" smtClean="0"/>
              <a:t>, Joel </a:t>
            </a:r>
            <a:r>
              <a:rPr lang="en-US" sz="2000" dirty="0" err="1" smtClean="0"/>
              <a:t>Spencer,Fan</a:t>
            </a:r>
            <a:r>
              <a:rPr lang="en-US" sz="2000" dirty="0" smtClean="0"/>
              <a:t> R. K. Chung, Ronald L. Graham, David Avis, </a:t>
            </a:r>
            <a:r>
              <a:rPr lang="en-US" sz="2000" dirty="0" err="1" smtClean="0"/>
              <a:t>Noga</a:t>
            </a:r>
            <a:r>
              <a:rPr lang="en-US" sz="2000" dirty="0" smtClean="0"/>
              <a:t> </a:t>
            </a:r>
            <a:r>
              <a:rPr lang="en-US" sz="2000" dirty="0" err="1" smtClean="0"/>
              <a:t>Alon</a:t>
            </a:r>
            <a:r>
              <a:rPr lang="en-US" sz="2000" dirty="0" smtClean="0"/>
              <a:t>, </a:t>
            </a:r>
            <a:r>
              <a:rPr lang="en-US" sz="2000" dirty="0" err="1" smtClean="0"/>
              <a:t>László</a:t>
            </a:r>
            <a:r>
              <a:rPr lang="en-US" sz="2000" dirty="0" smtClean="0"/>
              <a:t> </a:t>
            </a:r>
            <a:r>
              <a:rPr lang="en-US" sz="2000" dirty="0" err="1" smtClean="0"/>
              <a:t>Lovász</a:t>
            </a:r>
            <a:r>
              <a:rPr lang="en-US" sz="2000" dirty="0" smtClean="0"/>
              <a:t>, </a:t>
            </a:r>
            <a:r>
              <a:rPr lang="en-US" sz="2000" dirty="0" err="1" smtClean="0"/>
              <a:t>Shlomo</a:t>
            </a:r>
            <a:r>
              <a:rPr lang="en-US" sz="2000" dirty="0" smtClean="0"/>
              <a:t> Moran, Richard Pollack, Michael E. Saks, </a:t>
            </a:r>
            <a:r>
              <a:rPr lang="en-US" sz="2000" dirty="0" err="1" smtClean="0"/>
              <a:t>Shmuel</a:t>
            </a:r>
            <a:r>
              <a:rPr lang="en-US" sz="2000" dirty="0" smtClean="0"/>
              <a:t> </a:t>
            </a:r>
            <a:r>
              <a:rPr lang="en-US" sz="2000" dirty="0" err="1" smtClean="0"/>
              <a:t>Zaks</a:t>
            </a:r>
            <a:r>
              <a:rPr lang="en-US" sz="2000" dirty="0" smtClean="0"/>
              <a:t>, Peter Winkler, Prasad </a:t>
            </a:r>
            <a:r>
              <a:rPr lang="en-US" sz="2000" dirty="0" err="1" smtClean="0"/>
              <a:t>Tetali</a:t>
            </a:r>
            <a:r>
              <a:rPr lang="en-US" sz="2000" dirty="0" smtClean="0"/>
              <a:t>, </a:t>
            </a:r>
            <a:r>
              <a:rPr lang="en-US" sz="2000" dirty="0" err="1" smtClean="0"/>
              <a:t>László</a:t>
            </a:r>
            <a:r>
              <a:rPr lang="en-US" sz="2000" dirty="0" smtClean="0"/>
              <a:t> </a:t>
            </a:r>
            <a:r>
              <a:rPr lang="en-US" sz="2000" dirty="0" err="1" smtClean="0"/>
              <a:t>Babai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5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Degeneracy on directed graphs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05840"/>
            <a:ext cx="8352928" cy="522224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dirty="0" smtClean="0"/>
              <a:t>(</a:t>
            </a:r>
            <a:r>
              <a:rPr lang="en-US" sz="24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)-D-</a:t>
            </a:r>
            <a:r>
              <a:rPr lang="en-US" sz="2400" i="1" dirty="0" smtClean="0"/>
              <a:t>core</a:t>
            </a:r>
            <a:r>
              <a:rPr lang="en-US" sz="2400" dirty="0" smtClean="0"/>
              <a:t> (G): the (</a:t>
            </a:r>
            <a:r>
              <a:rPr lang="en-US" sz="20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) D-core of graph G </a:t>
            </a:r>
          </a:p>
          <a:p>
            <a:pPr lvl="1">
              <a:buNone/>
              <a:defRPr/>
            </a:pPr>
            <a:r>
              <a:rPr lang="en-US" sz="2000" dirty="0" smtClean="0"/>
              <a:t>for each </a:t>
            </a:r>
            <a:r>
              <a:rPr lang="en-US" sz="2400" i="1" dirty="0" err="1" smtClean="0">
                <a:cs typeface="Times New Roman" pitchFamily="18" charset="0"/>
              </a:rPr>
              <a:t>k,l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000" dirty="0" smtClean="0"/>
              <a:t>: </a:t>
            </a:r>
            <a:r>
              <a:rPr lang="en-US" sz="2400" dirty="0" err="1" smtClean="0"/>
              <a:t>dc</a:t>
            </a:r>
            <a:r>
              <a:rPr lang="en-US" sz="2400" baseline="-25000" dirty="0" err="1" smtClean="0"/>
              <a:t>k,l</a:t>
            </a:r>
            <a:r>
              <a:rPr lang="en-US" sz="2400" b="1" baseline="-25000" dirty="0" smtClean="0"/>
              <a:t> </a:t>
            </a:r>
            <a:r>
              <a:rPr lang="en-US" sz="2400" dirty="0" smtClean="0"/>
              <a:t>= |(</a:t>
            </a:r>
            <a:r>
              <a:rPr lang="en-US" sz="24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)-D-</a:t>
            </a:r>
            <a:r>
              <a:rPr lang="en-US" sz="2400" i="1" dirty="0" smtClean="0"/>
              <a:t>core</a:t>
            </a:r>
            <a:r>
              <a:rPr lang="en-US" sz="2400" dirty="0" smtClean="0"/>
              <a:t> (G)| </a:t>
            </a:r>
            <a:endParaRPr lang="en-US" sz="2000" dirty="0" smtClean="0"/>
          </a:p>
          <a:p>
            <a:pPr>
              <a:buNone/>
              <a:defRPr/>
            </a:pPr>
            <a:r>
              <a:rPr lang="en-US" sz="2400" dirty="0" smtClean="0"/>
              <a:t>D-core matrix:  D(</a:t>
            </a:r>
            <a:r>
              <a:rPr lang="en-US" sz="20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)=</a:t>
            </a:r>
            <a:r>
              <a:rPr lang="en-US" sz="2400" dirty="0" err="1" smtClean="0"/>
              <a:t>dc</a:t>
            </a:r>
            <a:r>
              <a:rPr lang="en-US" sz="2400" baseline="-25000" dirty="0" err="1" smtClean="0"/>
              <a:t>k,l</a:t>
            </a:r>
            <a:r>
              <a:rPr lang="en-US" sz="2400" dirty="0" smtClean="0"/>
              <a:t>, </a:t>
            </a:r>
            <a:r>
              <a:rPr lang="en-US" sz="20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 integers – each cell stores the size of the respective D-core </a:t>
            </a:r>
          </a:p>
          <a:p>
            <a:pPr>
              <a:buNone/>
              <a:defRPr/>
            </a:pPr>
            <a:r>
              <a:rPr lang="en-US" sz="2400" dirty="0" smtClean="0"/>
              <a:t>Frontier: F(D) = {(</a:t>
            </a:r>
            <a:r>
              <a:rPr lang="en-US" sz="2400" dirty="0" err="1" smtClean="0"/>
              <a:t>k;l</a:t>
            </a:r>
            <a:r>
              <a:rPr lang="en-US" sz="2400" dirty="0" smtClean="0"/>
              <a:t>): </a:t>
            </a:r>
            <a:r>
              <a:rPr lang="en-US" sz="2400" dirty="0" err="1" smtClean="0"/>
              <a:t>dc</a:t>
            </a:r>
            <a:r>
              <a:rPr lang="en-US" sz="2400" baseline="-25000" dirty="0" err="1" smtClean="0"/>
              <a:t>k,l</a:t>
            </a:r>
            <a:r>
              <a:rPr lang="en-US" sz="2400" dirty="0" smtClean="0"/>
              <a:t> &gt; 0 &amp;  dc</a:t>
            </a:r>
            <a:r>
              <a:rPr lang="en-US" sz="2400" baseline="-25000" dirty="0" smtClean="0"/>
              <a:t>k+1,l+1</a:t>
            </a:r>
            <a:r>
              <a:rPr lang="en-US" sz="2400" dirty="0" smtClean="0"/>
              <a:t> = 0 } : the extreme (</a:t>
            </a:r>
            <a:r>
              <a:rPr lang="en-US" sz="2000" i="1" dirty="0" err="1" smtClean="0">
                <a:cs typeface="Times New Roman" pitchFamily="18" charset="0"/>
              </a:rPr>
              <a:t>k,l</a:t>
            </a:r>
            <a:r>
              <a:rPr lang="en-US" sz="2400" dirty="0" smtClean="0"/>
              <a:t>)-D-cores </a:t>
            </a:r>
          </a:p>
          <a:p>
            <a:pPr>
              <a:buNone/>
              <a:defRPr/>
            </a:pPr>
            <a:r>
              <a:rPr lang="en-US" sz="2400" dirty="0" smtClean="0"/>
              <a:t>Collaboration indices</a:t>
            </a:r>
          </a:p>
          <a:p>
            <a:pPr>
              <a:defRPr/>
            </a:pPr>
            <a:r>
              <a:rPr lang="en-US" sz="2000" dirty="0" smtClean="0"/>
              <a:t>Balanced collaboration index (</a:t>
            </a:r>
            <a:r>
              <a:rPr lang="en-US" sz="2000" b="1" dirty="0" smtClean="0"/>
              <a:t>BCI</a:t>
            </a:r>
            <a:r>
              <a:rPr lang="en-US" sz="2000" dirty="0" smtClean="0"/>
              <a:t>) : </a:t>
            </a:r>
            <a:r>
              <a:rPr lang="en-US" sz="1800" dirty="0" smtClean="0"/>
              <a:t>Intersection of diagonal D(</a:t>
            </a:r>
            <a:r>
              <a:rPr lang="en-US" sz="1800" i="1" dirty="0" err="1" smtClean="0">
                <a:cs typeface="Times New Roman" pitchFamily="18" charset="0"/>
              </a:rPr>
              <a:t>k,k</a:t>
            </a:r>
            <a:r>
              <a:rPr lang="en-US" sz="1800" dirty="0" smtClean="0"/>
              <a:t>) with frontier</a:t>
            </a:r>
          </a:p>
          <a:p>
            <a:pPr>
              <a:defRPr/>
            </a:pPr>
            <a:r>
              <a:rPr lang="en-US" sz="2000" dirty="0" smtClean="0"/>
              <a:t>Optimal collaboration index (</a:t>
            </a:r>
            <a:r>
              <a:rPr lang="en-US" sz="2000" b="1" dirty="0" smtClean="0"/>
              <a:t>OCI</a:t>
            </a:r>
            <a:r>
              <a:rPr lang="en-US" sz="2000" dirty="0" smtClean="0"/>
              <a:t>) : </a:t>
            </a:r>
            <a:r>
              <a:rPr lang="en-US" sz="1800" dirty="0" smtClean="0"/>
              <a:t>DC(</a:t>
            </a:r>
            <a:r>
              <a:rPr lang="en-US" sz="1800" i="1" dirty="0" err="1" smtClean="0">
                <a:cs typeface="Times New Roman" pitchFamily="18" charset="0"/>
              </a:rPr>
              <a:t>k,l</a:t>
            </a:r>
            <a:r>
              <a:rPr lang="en-US" sz="1800" dirty="0" smtClean="0"/>
              <a:t>) where max((</a:t>
            </a:r>
            <a:r>
              <a:rPr lang="en-US" sz="1800" i="1" dirty="0" err="1" smtClean="0">
                <a:cs typeface="Times New Roman" pitchFamily="18" charset="0"/>
              </a:rPr>
              <a:t>k+l</a:t>
            </a:r>
            <a:r>
              <a:rPr lang="en-US" sz="1800" dirty="0" smtClean="0"/>
              <a:t>)/2) distance from D(</a:t>
            </a:r>
            <a:r>
              <a:rPr lang="en-US" sz="1800" i="1" dirty="0" smtClean="0">
                <a:cs typeface="Times New Roman" pitchFamily="18" charset="0"/>
              </a:rPr>
              <a:t>0,0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2000" dirty="0" smtClean="0"/>
              <a:t>Inherent collaboration index (</a:t>
            </a:r>
            <a:r>
              <a:rPr lang="en-US" sz="2000" b="1" dirty="0" smtClean="0"/>
              <a:t>ICI</a:t>
            </a:r>
            <a:r>
              <a:rPr lang="en-US" sz="2000" dirty="0" smtClean="0"/>
              <a:t>): </a:t>
            </a:r>
            <a:r>
              <a:rPr lang="en-US" sz="1800" dirty="0" smtClean="0"/>
              <a:t>All cores on the angle defined by the average </a:t>
            </a:r>
            <a:r>
              <a:rPr lang="en-US" sz="1800" dirty="0" err="1" smtClean="0"/>
              <a:t>inlinks</a:t>
            </a:r>
            <a:r>
              <a:rPr lang="en-US" sz="1800" dirty="0" smtClean="0"/>
              <a:t>/</a:t>
            </a:r>
            <a:r>
              <a:rPr lang="en-US" sz="1800" dirty="0" err="1" smtClean="0"/>
              <a:t>outlinks</a:t>
            </a:r>
            <a:r>
              <a:rPr lang="en-US" sz="1800" dirty="0" smtClean="0"/>
              <a:t> ratio</a:t>
            </a:r>
          </a:p>
        </p:txBody>
      </p:sp>
    </p:spTree>
    <p:extLst>
      <p:ext uri="{BB962C8B-B14F-4D97-AF65-F5344CB8AC3E}">
        <p14:creationId xmlns:p14="http://schemas.microsoft.com/office/powerpoint/2010/main" val="50244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D-core matrix Wikipedia &amp; DBLP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29179" r="26143" b="32823"/>
          <a:stretch>
            <a:fillRect/>
          </a:stretch>
        </p:blipFill>
        <p:spPr bwMode="auto">
          <a:xfrm>
            <a:off x="623921" y="1821858"/>
            <a:ext cx="8064896" cy="38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600" t="29179" r="26143" b="328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31732" y="5492234"/>
            <a:ext cx="7031295" cy="7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 dirty="0">
                <a:ea typeface="ＭＳ Ｐゴシック" charset="-128"/>
              </a:rPr>
              <a:t>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 b="1" dirty="0">
                <a:ea typeface="ＭＳ Ｐゴシック" charset="-128"/>
              </a:rPr>
              <a:t>Christos </a:t>
            </a:r>
            <a:r>
              <a:rPr lang="en-US" sz="1400" b="1" dirty="0" err="1">
                <a:ea typeface="ＭＳ Ｐゴシック" charset="-128"/>
              </a:rPr>
              <a:t>Giatsidis</a:t>
            </a:r>
            <a:r>
              <a:rPr lang="en-US" sz="1400" b="1" dirty="0">
                <a:ea typeface="ＭＳ Ｐゴシック" charset="-128"/>
              </a:rPr>
              <a:t>, </a:t>
            </a:r>
            <a:r>
              <a:rPr lang="en-US" sz="1400" b="1" dirty="0" err="1">
                <a:ea typeface="ＭＳ Ｐゴシック" charset="-128"/>
              </a:rPr>
              <a:t>Dimitrios</a:t>
            </a:r>
            <a:r>
              <a:rPr lang="en-US" sz="1400" b="1" dirty="0">
                <a:ea typeface="ＭＳ Ｐゴシック" charset="-128"/>
              </a:rPr>
              <a:t> M. </a:t>
            </a:r>
            <a:r>
              <a:rPr lang="en-US" sz="1400" b="1" dirty="0" err="1">
                <a:ea typeface="ＭＳ Ｐゴシック" charset="-128"/>
              </a:rPr>
              <a:t>Thilikos</a:t>
            </a:r>
            <a:r>
              <a:rPr lang="en-US" sz="1400" b="1" dirty="0">
                <a:ea typeface="ＭＳ Ｐゴシック" charset="-128"/>
              </a:rPr>
              <a:t>, </a:t>
            </a:r>
            <a:r>
              <a:rPr lang="en-US" sz="1400" b="1" dirty="0" err="1">
                <a:ea typeface="ＭＳ Ｐゴシック" charset="-128"/>
              </a:rPr>
              <a:t>Michalis</a:t>
            </a:r>
            <a:r>
              <a:rPr lang="en-US" sz="1400" b="1" dirty="0">
                <a:ea typeface="ＭＳ Ｐゴシック" charset="-128"/>
              </a:rPr>
              <a:t> </a:t>
            </a:r>
            <a:r>
              <a:rPr lang="en-US" sz="1400" b="1" dirty="0" err="1">
                <a:ea typeface="ＭＳ Ｐゴシック" charset="-128"/>
              </a:rPr>
              <a:t>Vazirgiannis</a:t>
            </a:r>
            <a:r>
              <a:rPr lang="en-US" sz="1400" b="1" dirty="0">
                <a:ea typeface="ＭＳ Ｐゴシック" charset="-128"/>
              </a:rPr>
              <a:t>: </a:t>
            </a:r>
            <a:r>
              <a:rPr lang="en-US" sz="1400" b="1" dirty="0" smtClean="0">
                <a:ea typeface="ＭＳ Ｐゴシック" charset="-128"/>
              </a:rPr>
              <a:t>“D-cores</a:t>
            </a:r>
            <a:r>
              <a:rPr lang="en-US" sz="1400" b="1" dirty="0">
                <a:ea typeface="ＭＳ Ｐゴシック" charset="-128"/>
              </a:rPr>
              <a:t>: Measuring Collaboration of Directed Graphs Based on </a:t>
            </a:r>
            <a:r>
              <a:rPr lang="en-US" sz="1400" b="1" dirty="0" smtClean="0">
                <a:ea typeface="ＭＳ Ｐゴシック" charset="-128"/>
              </a:rPr>
              <a:t>Degeneracy”, </a:t>
            </a:r>
            <a:r>
              <a:rPr lang="en-US" sz="1400" b="1" dirty="0">
                <a:ea typeface="ＭＳ Ｐゴシック" charset="-128"/>
              </a:rPr>
              <a:t>IEEE - ICDM 2011: 201-210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19672" y="1598214"/>
            <a:ext cx="200954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b="1" dirty="0">
                <a:ea typeface="ＭＳ Ｐゴシック" charset="-128"/>
              </a:rPr>
              <a:t>WIKIPEDIA 2004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42190" y="1589668"/>
            <a:ext cx="2854706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 dirty="0">
                <a:ea typeface="ＭＳ Ｐゴシック" charset="-128"/>
              </a:rPr>
              <a:t>DBLP – CITATION graph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4354" y="10527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Extend the notion of degeneracy in directed graphs: (k, l)-D-Core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90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Extreme DBLP D-core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1900222" cy="3816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+mj-lt"/>
              </a:rPr>
              <a:t>José </a:t>
            </a:r>
            <a:r>
              <a:rPr lang="en-US" b="1" dirty="0" smtClean="0">
                <a:latin typeface="+mj-lt"/>
              </a:rPr>
              <a:t>A. Blakeley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Hector Garcia-Molina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Abraham </a:t>
            </a:r>
            <a:r>
              <a:rPr lang="en-US" b="1" dirty="0" err="1" smtClean="0">
                <a:latin typeface="+mj-lt"/>
              </a:rPr>
              <a:t>Silberschatz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latin typeface="+mj-lt"/>
              </a:rPr>
              <a:t>Umeshwar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Dayal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Eric N. Hanson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Jennifer </a:t>
            </a:r>
            <a:r>
              <a:rPr lang="en-US" b="1" dirty="0" err="1" smtClean="0">
                <a:latin typeface="+mj-lt"/>
              </a:rPr>
              <a:t>Widom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Klaus R. </a:t>
            </a:r>
            <a:r>
              <a:rPr lang="en-US" b="1" dirty="0" err="1" smtClean="0">
                <a:latin typeface="+mj-lt"/>
              </a:rPr>
              <a:t>Dittrich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Nathan Goodman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Won Kim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latin typeface="+mj-lt"/>
              </a:rPr>
              <a:t>Alfons</a:t>
            </a:r>
            <a:r>
              <a:rPr lang="en-US" b="1" dirty="0" smtClean="0">
                <a:latin typeface="+mj-lt"/>
              </a:rPr>
              <a:t> Kemper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Guido </a:t>
            </a:r>
            <a:r>
              <a:rPr lang="en-US" b="1" dirty="0" err="1" smtClean="0">
                <a:latin typeface="+mj-lt"/>
              </a:rPr>
              <a:t>Moerkotte</a:t>
            </a:r>
            <a:endParaRPr lang="en-US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Clement T. Yu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+mj-lt"/>
              </a:rPr>
              <a:t>M. Tamer Ã </a:t>
            </a:r>
            <a:r>
              <a:rPr lang="en-US" b="1" dirty="0" err="1" smtClean="0">
                <a:latin typeface="+mj-lt"/>
              </a:rPr>
              <a:t>Zsu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Amit P. </a:t>
            </a:r>
            <a:r>
              <a:rPr lang="en-US" b="1" dirty="0" err="1" smtClean="0">
                <a:latin typeface="+mj-lt"/>
              </a:rPr>
              <a:t>Sheth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Ming-</a:t>
            </a:r>
            <a:r>
              <a:rPr lang="en-US" b="1" dirty="0" err="1" smtClean="0">
                <a:latin typeface="+mj-lt"/>
              </a:rPr>
              <a:t>Chien</a:t>
            </a:r>
            <a:r>
              <a:rPr lang="en-US" b="1" dirty="0" smtClean="0">
                <a:latin typeface="+mj-lt"/>
              </a:rPr>
              <a:t> Shan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Richard T. Snodgrass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David Maier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Michael J. Carey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David J. DeWitt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Joel E. Richardson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Eugene J. </a:t>
            </a:r>
            <a:r>
              <a:rPr lang="en-US" b="1" dirty="0" err="1" smtClean="0">
                <a:latin typeface="+mj-lt"/>
              </a:rPr>
              <a:t>Shekita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latin typeface="+mj-lt"/>
              </a:rPr>
              <a:t>Waqar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Hasan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Marie-Anne </a:t>
            </a:r>
            <a:r>
              <a:rPr lang="en-US" b="1" dirty="0" err="1" smtClean="0">
                <a:latin typeface="+mj-lt"/>
              </a:rPr>
              <a:t>Neimat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Darrell </a:t>
            </a:r>
            <a:r>
              <a:rPr lang="en-US" b="1" dirty="0" err="1" smtClean="0">
                <a:latin typeface="+mj-lt"/>
              </a:rPr>
              <a:t>Woelk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Roger King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Stanley B. </a:t>
            </a:r>
            <a:r>
              <a:rPr lang="en-US" b="1" dirty="0" err="1" smtClean="0">
                <a:latin typeface="+mj-lt"/>
              </a:rPr>
              <a:t>Zdonik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Lawrence A. Rowe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Michael </a:t>
            </a:r>
            <a:r>
              <a:rPr lang="en-US" b="1" dirty="0" err="1" smtClean="0">
                <a:latin typeface="+mj-lt"/>
              </a:rPr>
              <a:t>Stonebraker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Serge </a:t>
            </a:r>
            <a:r>
              <a:rPr lang="en-US" b="1" dirty="0" err="1" smtClean="0">
                <a:latin typeface="+mj-lt"/>
              </a:rPr>
              <a:t>Abiteboul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Richard Hull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Victor </a:t>
            </a:r>
            <a:r>
              <a:rPr lang="en-US" b="1" dirty="0" err="1" smtClean="0">
                <a:latin typeface="+mj-lt"/>
              </a:rPr>
              <a:t>Vianu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Jeffrey D. </a:t>
            </a:r>
            <a:r>
              <a:rPr lang="en-US" b="1" dirty="0" err="1" smtClean="0">
                <a:latin typeface="+mj-lt"/>
              </a:rPr>
              <a:t>Ullman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Michael </a:t>
            </a:r>
            <a:r>
              <a:rPr lang="en-US" b="1" dirty="0" err="1" smtClean="0">
                <a:latin typeface="+mj-lt"/>
              </a:rPr>
              <a:t>Kifer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Philip A. Bernstein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latin typeface="+mj-lt"/>
              </a:rPr>
              <a:t>Vassos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Hadzilacos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Elisa </a:t>
            </a:r>
            <a:r>
              <a:rPr lang="en-US" b="1" dirty="0" err="1" smtClean="0">
                <a:latin typeface="+mj-lt"/>
              </a:rPr>
              <a:t>Bertino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Stefano </a:t>
            </a:r>
            <a:r>
              <a:rPr lang="en-US" b="1" dirty="0" err="1" smtClean="0">
                <a:latin typeface="+mj-lt"/>
              </a:rPr>
              <a:t>Ceri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Georges </a:t>
            </a:r>
            <a:r>
              <a:rPr lang="en-US" b="1" dirty="0" err="1" smtClean="0">
                <a:latin typeface="+mj-lt"/>
              </a:rPr>
              <a:t>Gardarin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0238" y="1412776"/>
            <a:ext cx="1900222" cy="4614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Patrick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Valduriez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Ramez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Elmasri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Richard R.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Muntz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David 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Lomet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Betty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Salzberg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Shamkant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Navathe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Arie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Segev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Wiederhold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Witold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Litwin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latin typeface="+mj-lt"/>
              </a:rPr>
              <a:t>Theo </a:t>
            </a:r>
            <a:r>
              <a:rPr lang="en-US" sz="3200" b="1" dirty="0" err="1" smtClean="0">
                <a:latin typeface="+mj-lt"/>
              </a:rPr>
              <a:t>Härder</a:t>
            </a:r>
            <a:endParaRPr lang="en-US" sz="3200" b="1" dirty="0" smtClean="0">
              <a:latin typeface="+mj-lt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latin typeface="+mj-lt"/>
              </a:rPr>
              <a:t>François </a:t>
            </a:r>
            <a:r>
              <a:rPr lang="en-US" sz="3200" b="1" dirty="0" err="1" smtClean="0">
                <a:latin typeface="+mj-lt"/>
              </a:rPr>
              <a:t>Bancilhon</a:t>
            </a:r>
            <a:endParaRPr lang="en-US" sz="3200" b="1" dirty="0" smtClean="0">
              <a:latin typeface="+mj-lt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Raghu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Ramakrishnan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Michael J. Franklin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Yannis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E. Ioannidis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Henry F.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Korth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Sudarshan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Patrick E. O'Neil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Dennis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Shasha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Shamim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Naqvi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Shalom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Tsur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Christos H. Papadimitriou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Georg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Lausen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Gerhard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Weikum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Kotagiri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Ramamohanarao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Maurizio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Lenzerini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err="1">
                <a:latin typeface="+mj-lt"/>
              </a:rPr>
              <a:t>Domenico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Saccà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Giuseppe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Pelagatti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Paris 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Kanellakis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Jeffrey Scott Vitter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Letizia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Tanca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Sophie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Cluet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Sellis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Alberto O.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Mendelzon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Dennis McLeod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Calton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Mohan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Malcolm P. Atkinson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Rotem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9052" y="1412776"/>
            <a:ext cx="1900222" cy="464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 E.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Adiba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Kyuseok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Goetz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Graefe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Jiawei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Edward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Sciore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Rakesh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Agrawal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Zaniolo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S.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Subrahmanian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Delobel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Lecluse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 Scholl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Lockemann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M. Schwarz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Laura M. Haas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Rosenthal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Erich J.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Neuhold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Hans-</a:t>
            </a:r>
            <a:r>
              <a:rPr lang="en-US" sz="3200" b="1" dirty="0" err="1"/>
              <a:t>Jorg</a:t>
            </a:r>
            <a:r>
              <a:rPr lang="en-US" sz="3200" b="1" dirty="0"/>
              <a:t> </a:t>
            </a:r>
            <a:r>
              <a:rPr lang="en-US" sz="3200" b="1" dirty="0" err="1" smtClean="0"/>
              <a:t>Schek</a:t>
            </a:r>
            <a:endParaRPr lang="en-US" sz="3200" b="1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3200" b="1" dirty="0" smtClean="0"/>
              <a:t>Dirk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Gucht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Pirahesh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H. Scholl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M. G.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Allen Van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Gelder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Tomasz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Imielinski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Yehoshua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Sagiv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Narain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Gehani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V.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Jagadish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Simon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Buneman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Suciu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Faloutsos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Donald D. Chamberlin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Setrag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Khoshafian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Toby J.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Teorey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Randy H. Katz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Livny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 S. Yu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Stanley Y. W. Su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Blanken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89266" y="1345238"/>
            <a:ext cx="1900222" cy="4857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Pistor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Matthias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Jarke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Moshe Y.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Vardi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BarbarÃ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Uwe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Deppisch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H.-Bernhard Paul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 S.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Batory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Marco A. Casanova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Joachim W. Schmidt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 M.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Lohman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Bruce G. Lindsay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 F.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Wilms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Z. </a:t>
            </a:r>
            <a:r>
              <a:rPr lang="en-US" sz="3200" b="1" dirty="0" err="1"/>
              <a:t>Meral</a:t>
            </a:r>
            <a:r>
              <a:rPr lang="en-US" sz="3200" b="1" dirty="0"/>
              <a:t> </a:t>
            </a:r>
            <a:r>
              <a:rPr lang="en-US" sz="3200" b="1" dirty="0" err="1" smtClean="0"/>
              <a:t>Özsoyoglu</a:t>
            </a:r>
            <a:endParaRPr lang="en-US" sz="3200" b="1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3200" b="1" dirty="0" err="1" smtClean="0"/>
              <a:t>Gultekin</a:t>
            </a:r>
            <a:r>
              <a:rPr lang="en-US" sz="3200" b="1" dirty="0" smtClean="0"/>
              <a:t> </a:t>
            </a:r>
            <a:r>
              <a:rPr lang="en-US" sz="3200" b="1" dirty="0" err="1"/>
              <a:t>Özsoyoglu</a:t>
            </a:r>
            <a:endParaRPr lang="en-US" sz="32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-Young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Shahram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Ghandeharizadeh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Tova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Y. Levy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Gottlob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Johann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Freytag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Klaus </a:t>
            </a:r>
            <a:r>
              <a:rPr lang="en-US" sz="3200" b="1" dirty="0" err="1" smtClean="0"/>
              <a:t>Küspert</a:t>
            </a:r>
            <a:endParaRPr lang="en-US" sz="3200" b="1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3200" b="1" dirty="0" err="1" smtClean="0"/>
              <a:t>Louiqa</a:t>
            </a:r>
            <a:r>
              <a:rPr lang="en-US" sz="3200" b="1" dirty="0" smtClean="0"/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Raschid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Mylopoulos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Alexander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Borgida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Rajaraman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Joseph M.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Hellerstein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Masaru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Kitsuregawa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Sumit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Ganguly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Rudolf Bayer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Raymond T. 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Florescu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/>
              <a:t>Per-</a:t>
            </a:r>
            <a:r>
              <a:rPr lang="en-US" sz="3200" b="1" dirty="0" err="1"/>
              <a:t>Åke</a:t>
            </a:r>
            <a:r>
              <a:rPr lang="en-US" sz="3200" b="1" dirty="0"/>
              <a:t> </a:t>
            </a:r>
            <a:r>
              <a:rPr lang="en-US" sz="3200" b="1" dirty="0" smtClean="0"/>
              <a:t>Larson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err="1" smtClean="0"/>
              <a:t>Hongjun</a:t>
            </a:r>
            <a:r>
              <a:rPr lang="en-US" sz="3200" b="1" dirty="0" smtClean="0"/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Ravi Krishnamurthy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Arthur M. Keller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Catriel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Beeri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Inderpal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Singh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Mumick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Shmueli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92360" y="1412776"/>
            <a:ext cx="1900222" cy="4614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George P. Copeland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Susan B. Davidson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Donald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Kossmann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 de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Maindreville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Yannis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Papakonstantinou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Kenneth 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Sevcik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Gabriel M.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Kuper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J. Haas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Jeffrey F.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Naughton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Nick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Roussopoulos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Seeger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Walch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Erbe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Balakrishna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Iyer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Ashish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Gupta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Praveen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Seshadri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Walter Chang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Surajit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Chaudhuri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Srivastava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Kenneth A. Ross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Arun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N. Swami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Donovan A. Schneider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Seshadri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Edward L.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Wimmers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Kenneth Salem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Scott L. Vandenberg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Dallan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Quass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V.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Mannino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McPherson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Shaul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Sheldon J. Finkelstein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Leonard D. Shapiro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Jhingran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George Lapis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61" y="1043444"/>
            <a:ext cx="53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Authoritative and Collaborative Scientists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034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Degeneracy </a:t>
            </a:r>
            <a:r>
              <a:rPr lang="en-US" dirty="0"/>
              <a:t>i</a:t>
            </a:r>
            <a:r>
              <a:rPr lang="en-US" dirty="0" smtClean="0"/>
              <a:t>n Signed Graphs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90"/>
            <a:ext cx="8219256" cy="4857784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Signed graphs can depict a wide variety of  concepts</a:t>
            </a:r>
          </a:p>
          <a:p>
            <a:pPr lvl="1"/>
            <a:r>
              <a:rPr lang="en-US" sz="1800" dirty="0" smtClean="0"/>
              <a:t>Positive/negative interactions among individuals</a:t>
            </a:r>
          </a:p>
          <a:p>
            <a:pPr lvl="1"/>
            <a:r>
              <a:rPr lang="en-US" sz="1800" dirty="0" smtClean="0"/>
              <a:t>Common behavior in product review websites (e.g., </a:t>
            </a:r>
            <a:r>
              <a:rPr lang="en-US" sz="1800" dirty="0" err="1" smtClean="0"/>
              <a:t>epinions.com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200" dirty="0"/>
              <a:t>A member of a directed signed graph G can either trust or distrust </a:t>
            </a:r>
            <a:r>
              <a:rPr lang="en-US" sz="2200" dirty="0" smtClean="0"/>
              <a:t>another </a:t>
            </a:r>
            <a:r>
              <a:rPr lang="en-US" sz="2200" dirty="0"/>
              <a:t>but not </a:t>
            </a:r>
            <a:r>
              <a:rPr lang="en-US" sz="2200" dirty="0" smtClean="0"/>
              <a:t>both simultaneously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Each vertex </a:t>
            </a:r>
            <a:r>
              <a:rPr lang="en-US" sz="2200" b="1" dirty="0"/>
              <a:t>v</a:t>
            </a:r>
            <a:r>
              <a:rPr lang="en-US" sz="2200" dirty="0"/>
              <a:t> has both positive </a:t>
            </a:r>
            <a:r>
              <a:rPr lang="en-US" sz="2200" dirty="0" smtClean="0"/>
              <a:t>&amp; negative </a:t>
            </a:r>
            <a:r>
              <a:rPr lang="en-US" sz="2200" dirty="0"/>
              <a:t>in-degree and both positive &amp; negative out-</a:t>
            </a:r>
            <a:r>
              <a:rPr lang="en-US" sz="2200" dirty="0" smtClean="0"/>
              <a:t>degree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 smtClean="0"/>
              <a:t>Our solution: </a:t>
            </a:r>
            <a:r>
              <a:rPr lang="en-US" sz="2200" dirty="0" smtClean="0"/>
              <a:t>we define and extend the degeneracy concept upon a trust network</a:t>
            </a:r>
            <a:endParaRPr lang="en-US" sz="22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13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S-cores </a:t>
            </a:r>
            <a:r>
              <a:rPr lang="en-US" dirty="0" err="1" smtClean="0"/>
              <a:t>Stucture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9528"/>
            <a:ext cx="8229600" cy="4857784"/>
          </a:xfrm>
        </p:spPr>
        <p:txBody>
          <a:bodyPr/>
          <a:lstStyle/>
          <a:p>
            <a:r>
              <a:rPr lang="en-US" sz="2800" dirty="0" smtClean="0"/>
              <a:t>We compute the trust network degeneracy along the 4 combinations  of </a:t>
            </a:r>
            <a:r>
              <a:rPr lang="en-US" sz="2800" b="1" dirty="0" smtClean="0"/>
              <a:t>direction</a:t>
            </a:r>
            <a:r>
              <a:rPr lang="en-US" sz="2800" dirty="0" smtClean="0"/>
              <a:t> and </a:t>
            </a:r>
            <a:r>
              <a:rPr lang="en-US" sz="2800" b="1" dirty="0" smtClean="0"/>
              <a:t>sign</a:t>
            </a:r>
            <a:r>
              <a:rPr lang="en-US" sz="2800" dirty="0" smtClean="0"/>
              <a:t> (in, out):</a:t>
            </a:r>
          </a:p>
          <a:p>
            <a:pPr lvl="1"/>
            <a:r>
              <a:rPr lang="en-US" sz="2400" b="1" dirty="0">
                <a:cs typeface="+mn-cs"/>
              </a:rPr>
              <a:t>(+,+)</a:t>
            </a:r>
            <a:r>
              <a:rPr lang="en-US" sz="2400" dirty="0">
                <a:cs typeface="+mn-cs"/>
              </a:rPr>
              <a:t>: Mutual Trust</a:t>
            </a:r>
          </a:p>
          <a:p>
            <a:pPr lvl="1"/>
            <a:r>
              <a:rPr lang="en-US" sz="2400" b="1" dirty="0">
                <a:cs typeface="+mn-cs"/>
              </a:rPr>
              <a:t>(+,-)</a:t>
            </a:r>
            <a:r>
              <a:rPr lang="en-US" sz="2400" dirty="0">
                <a:cs typeface="+mn-cs"/>
              </a:rPr>
              <a:t>: Trust under distrust (i.e</a:t>
            </a:r>
            <a:r>
              <a:rPr lang="en-US" sz="2400" dirty="0" smtClean="0">
                <a:cs typeface="+mn-cs"/>
              </a:rPr>
              <a:t>., </a:t>
            </a:r>
            <a:r>
              <a:rPr lang="en-US" sz="2400" dirty="0">
                <a:cs typeface="+mn-cs"/>
              </a:rPr>
              <a:t>trust those who do not trust me)</a:t>
            </a:r>
          </a:p>
          <a:p>
            <a:pPr lvl="1"/>
            <a:r>
              <a:rPr lang="en-US" sz="2400" b="1" dirty="0">
                <a:cs typeface="+mn-cs"/>
              </a:rPr>
              <a:t>(-,-)</a:t>
            </a:r>
            <a:r>
              <a:rPr lang="en-US" sz="2400" dirty="0">
                <a:cs typeface="+mn-cs"/>
              </a:rPr>
              <a:t>:  Mutual distrust</a:t>
            </a:r>
          </a:p>
          <a:p>
            <a:pPr lvl="1"/>
            <a:r>
              <a:rPr lang="en-US" sz="2400" b="1" dirty="0">
                <a:cs typeface="+mn-cs"/>
              </a:rPr>
              <a:t>(-,+)</a:t>
            </a:r>
            <a:r>
              <a:rPr lang="en-US" sz="2400" dirty="0">
                <a:cs typeface="+mn-cs"/>
              </a:rPr>
              <a:t>: Distrust under trust</a:t>
            </a:r>
            <a:endParaRPr lang="el-GR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Statistics</a:t>
            </a:r>
            <a:endParaRPr lang="el-GR" dirty="0"/>
          </a:p>
        </p:txBody>
      </p:sp>
      <p:graphicFrame>
        <p:nvGraphicFramePr>
          <p:cNvPr id="10" name="4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890443"/>
              </p:ext>
            </p:extLst>
          </p:nvPr>
        </p:nvGraphicFramePr>
        <p:xfrm>
          <a:off x="467544" y="1988840"/>
          <a:ext cx="8229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Epinions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119,217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841,200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baseline="0" dirty="0" smtClean="0"/>
                        <a:t>15.0%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Slashdot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82,144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549,202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baseline="0" dirty="0" smtClean="0"/>
                        <a:t>22.6%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76099"/>
              </p:ext>
            </p:extLst>
          </p:nvPr>
        </p:nvGraphicFramePr>
        <p:xfrm>
          <a:off x="467544" y="3933056"/>
          <a:ext cx="820891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7734"/>
                <a:gridCol w="1238570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Articles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3,331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141,983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534,693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439,193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95,500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12,921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453,116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2,428,945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2,099,410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329,535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6,459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277,482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1,423,279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1,244,166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179,113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9,610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158,671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651,450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548,073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103,377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7 - TextBox"/>
          <p:cNvSpPr txBox="1"/>
          <p:nvPr/>
        </p:nvSpPr>
        <p:spPr>
          <a:xfrm>
            <a:off x="467543" y="1412776"/>
            <a:ext cx="100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Explicit</a:t>
            </a:r>
            <a:endParaRPr lang="el-GR" b="1" dirty="0"/>
          </a:p>
        </p:txBody>
      </p:sp>
      <p:sp>
        <p:nvSpPr>
          <p:cNvPr id="13" name="8 - TextBox"/>
          <p:cNvSpPr txBox="1"/>
          <p:nvPr/>
        </p:nvSpPr>
        <p:spPr>
          <a:xfrm>
            <a:off x="539552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Implicit (Wikipedia)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062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in Real Networks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Real </a:t>
            </a:r>
            <a:r>
              <a:rPr lang="en-US" sz="2400" dirty="0" smtClean="0"/>
              <a:t>networks</a:t>
            </a:r>
            <a:r>
              <a:rPr lang="en-US" sz="2400" dirty="0"/>
              <a:t> </a:t>
            </a:r>
            <a:r>
              <a:rPr lang="en-US" sz="2400" dirty="0" smtClean="0"/>
              <a:t>are not </a:t>
            </a:r>
            <a:r>
              <a:rPr lang="en-US" sz="2400" b="1" dirty="0" smtClean="0"/>
              <a:t>random graphs</a:t>
            </a:r>
            <a:r>
              <a:rPr lang="en-US" sz="2400" dirty="0" smtClean="0"/>
              <a:t> (</a:t>
            </a:r>
            <a:r>
              <a:rPr lang="en-US" sz="2400" dirty="0"/>
              <a:t>e.g</a:t>
            </a:r>
            <a:r>
              <a:rPr lang="en-US" sz="2400" dirty="0" smtClean="0"/>
              <a:t>., the </a:t>
            </a:r>
            <a:r>
              <a:rPr lang="en-US" sz="2400" dirty="0" err="1" smtClean="0"/>
              <a:t>Erdos-Renyi</a:t>
            </a:r>
            <a:r>
              <a:rPr lang="en-US" sz="2400" dirty="0" smtClean="0"/>
              <a:t> </a:t>
            </a:r>
            <a:r>
              <a:rPr lang="en-US" sz="2400" dirty="0"/>
              <a:t>random graph </a:t>
            </a:r>
            <a:r>
              <a:rPr lang="en-US" sz="2400" dirty="0" smtClean="0"/>
              <a:t>model)</a:t>
            </a:r>
          </a:p>
          <a:p>
            <a:r>
              <a:rPr lang="en-US" sz="2400" dirty="0" smtClean="0"/>
              <a:t> Present fascinating </a:t>
            </a:r>
            <a:r>
              <a:rPr lang="en-US" sz="2400" dirty="0"/>
              <a:t>patterns and </a:t>
            </a:r>
            <a:r>
              <a:rPr lang="en-US" sz="2400" dirty="0" smtClean="0"/>
              <a:t>properties: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/>
              <a:t>degree distribution</a:t>
            </a:r>
            <a:r>
              <a:rPr lang="en-US" sz="2000" dirty="0"/>
              <a:t> </a:t>
            </a:r>
            <a:r>
              <a:rPr lang="en-US" sz="2000" dirty="0" smtClean="0"/>
              <a:t>is skewed</a:t>
            </a:r>
            <a:r>
              <a:rPr lang="en-US" sz="2000" dirty="0"/>
              <a:t>, following a power-law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b="1" dirty="0"/>
              <a:t>average distance</a:t>
            </a:r>
            <a:r>
              <a:rPr lang="en-US" sz="2000" dirty="0"/>
              <a:t> between the nodes of the network is </a:t>
            </a:r>
            <a:r>
              <a:rPr lang="en-US" sz="2000" dirty="0" smtClean="0"/>
              <a:t>short (the </a:t>
            </a:r>
            <a:r>
              <a:rPr lang="en-US" sz="2000" dirty="0"/>
              <a:t>small-world phenomenon) </a:t>
            </a:r>
            <a:r>
              <a:rPr lang="en-US" sz="2000" dirty="0" smtClean="0"/>
              <a:t> 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edges between </a:t>
            </a:r>
            <a:r>
              <a:rPr lang="en-US" sz="2000" dirty="0"/>
              <a:t>the </a:t>
            </a:r>
            <a:r>
              <a:rPr lang="en-US" sz="2000" dirty="0" smtClean="0"/>
              <a:t>nodes may </a:t>
            </a:r>
            <a:r>
              <a:rPr lang="en-US" sz="2000" dirty="0"/>
              <a:t>not represent reciprocal </a:t>
            </a:r>
            <a:r>
              <a:rPr lang="en-US" sz="2000" dirty="0" smtClean="0"/>
              <a:t>relations, forming </a:t>
            </a:r>
            <a:r>
              <a:rPr lang="en-US" sz="2000" b="1" dirty="0"/>
              <a:t>directed networks with non-symmetric links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  <a:p>
            <a:pPr lvl="1"/>
            <a:r>
              <a:rPr lang="en-US" sz="2000" b="1" dirty="0"/>
              <a:t>E</a:t>
            </a:r>
            <a:r>
              <a:rPr lang="en-US" sz="2000" b="1" dirty="0" smtClean="0"/>
              <a:t>dge </a:t>
            </a:r>
            <a:r>
              <a:rPr lang="en-US" sz="2000" b="1" dirty="0"/>
              <a:t>density </a:t>
            </a:r>
            <a:r>
              <a:rPr lang="en-US" sz="2000" dirty="0"/>
              <a:t>is inhomogeneous (groups of nodes with high concentration of edges within them and low concentration between </a:t>
            </a:r>
            <a:r>
              <a:rPr lang="en-US" sz="2000" dirty="0" smtClean="0"/>
              <a:t>different groups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8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9266"/>
            <a:ext cx="8229600" cy="365587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S-Cores sizes on real world data</a:t>
            </a:r>
          </a:p>
          <a:p>
            <a:pPr marL="457200" indent="-457200" algn="l">
              <a:buFont typeface="Arial"/>
              <a:buChar char="•"/>
            </a:pPr>
            <a:endParaRPr lang="en-US" sz="3000" dirty="0" smtClean="0"/>
          </a:p>
          <a:p>
            <a:endParaRPr lang="en-US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sz="2400" dirty="0" smtClean="0"/>
          </a:p>
          <a:p>
            <a:endParaRPr lang="el-G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9424"/>
              </p:ext>
            </p:extLst>
          </p:nvPr>
        </p:nvGraphicFramePr>
        <p:xfrm>
          <a:off x="539552" y="1738228"/>
          <a:ext cx="3696724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Acrobat Document" r:id="rId3" imgW="5219700" imgH="4371975" progId="AcroExch.Document.7">
                  <p:embed/>
                </p:oleObj>
              </mc:Choice>
              <mc:Fallback>
                <p:oleObj name="Acrobat Document" r:id="rId3" imgW="5219700" imgH="43719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38228"/>
                        <a:ext cx="3696724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12557"/>
              </p:ext>
            </p:extLst>
          </p:nvPr>
        </p:nvGraphicFramePr>
        <p:xfrm>
          <a:off x="4427984" y="1700808"/>
          <a:ext cx="3769462" cy="30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Acrobat Document" r:id="rId5" imgW="5829300" imgH="4743450" progId="AcroExch.Document.7">
                  <p:embed/>
                </p:oleObj>
              </mc:Choice>
              <mc:Fallback>
                <p:oleObj name="Acrobat Document" r:id="rId5" imgW="5829300" imgH="47434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700808"/>
                        <a:ext cx="3769462" cy="3096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013176"/>
            <a:ext cx="799288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Observations:</a:t>
            </a:r>
          </a:p>
          <a:p>
            <a:pPr marL="342900" indent="-342900"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In </a:t>
            </a:r>
            <a:r>
              <a:rPr lang="fr-FR" dirty="0" err="1">
                <a:solidFill>
                  <a:schemeClr val="tx1"/>
                </a:solidFill>
              </a:rPr>
              <a:t>both</a:t>
            </a:r>
            <a:r>
              <a:rPr lang="fr-FR" dirty="0">
                <a:solidFill>
                  <a:schemeClr val="tx1"/>
                </a:solidFill>
              </a:rPr>
              <a:t> cases positive trust </a:t>
            </a:r>
            <a:r>
              <a:rPr lang="fr-FR" dirty="0" err="1">
                <a:solidFill>
                  <a:schemeClr val="tx1"/>
                </a:solidFill>
              </a:rPr>
              <a:t>dominates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In </a:t>
            </a:r>
            <a:r>
              <a:rPr lang="fr-FR" dirty="0" err="1">
                <a:solidFill>
                  <a:schemeClr val="tx1"/>
                </a:solidFill>
              </a:rPr>
              <a:t>slashdot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proportionaly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much</a:t>
            </a:r>
            <a:r>
              <a:rPr lang="fr-FR" dirty="0">
                <a:solidFill>
                  <a:schemeClr val="tx1"/>
                </a:solidFill>
              </a:rPr>
              <a:t> more </a:t>
            </a:r>
            <a:r>
              <a:rPr lang="fr-FR" dirty="0" err="1">
                <a:solidFill>
                  <a:schemeClr val="tx1"/>
                </a:solidFill>
              </a:rPr>
              <a:t>mutual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distrust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than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wikipedia-politics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case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Evaluate Wikipedia Topics</a:t>
            </a:r>
            <a:endParaRPr lang="el-G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17224"/>
              </p:ext>
            </p:extLst>
          </p:nvPr>
        </p:nvGraphicFramePr>
        <p:xfrm>
          <a:off x="346867" y="1066081"/>
          <a:ext cx="4225133" cy="331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Acrobat Document" r:id="rId3" imgW="7010400" imgH="5495835" progId="AcroExch.Document.7">
                  <p:embed/>
                </p:oleObj>
              </mc:Choice>
              <mc:Fallback>
                <p:oleObj name="Acrobat Document" r:id="rId3" imgW="7010400" imgH="549583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7" y="1066081"/>
                        <a:ext cx="4225133" cy="3312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914995"/>
              </p:ext>
            </p:extLst>
          </p:nvPr>
        </p:nvGraphicFramePr>
        <p:xfrm>
          <a:off x="4860032" y="995741"/>
          <a:ext cx="4225133" cy="331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Acrobat Document" r:id="rId5" imgW="7010400" imgH="5495835" progId="AcroExch.Document.7">
                  <p:embed/>
                </p:oleObj>
              </mc:Choice>
              <mc:Fallback>
                <p:oleObj name="Acrobat Document" r:id="rId5" imgW="7010400" imgH="549583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95741"/>
                        <a:ext cx="4225133" cy="3312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683568" y="4425656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	Original frontiers				Normalized</a:t>
            </a:r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__________________________________________________________________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Wikipedia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i="1" dirty="0" err="1" smtClean="0">
                <a:latin typeface="Calibri" pitchFamily="34" charset="0"/>
                <a:cs typeface="Calibri" pitchFamily="34" charset="0"/>
              </a:rPr>
              <a:t>politics</a:t>
            </a:r>
            <a:r>
              <a:rPr lang="fr-F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most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robust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trust network, </a:t>
            </a:r>
            <a:r>
              <a:rPr lang="fr-FR" sz="2000" i="1" dirty="0" err="1" smtClean="0">
                <a:latin typeface="Calibri" pitchFamily="34" charset="0"/>
                <a:cs typeface="Calibri" pitchFamily="34" charset="0"/>
              </a:rPr>
              <a:t>history</a:t>
            </a:r>
            <a:r>
              <a:rPr lang="fr-F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the least one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normalized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case: </a:t>
            </a:r>
            <a:r>
              <a:rPr lang="fr-FR" sz="2000" i="1" dirty="0" err="1" smtClean="0">
                <a:latin typeface="Calibri" pitchFamily="34" charset="0"/>
                <a:cs typeface="Calibri" pitchFamily="34" charset="0"/>
              </a:rPr>
              <a:t>history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the one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largest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mutually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negative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trust  constituent 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508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Users &amp; Articles</a:t>
            </a:r>
            <a:endParaRPr lang="el-G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52285"/>
              </p:ext>
            </p:extLst>
          </p:nvPr>
        </p:nvGraphicFramePr>
        <p:xfrm>
          <a:off x="386552" y="1036276"/>
          <a:ext cx="4041432" cy="316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Acrobat Document" r:id="rId4" imgW="7010400" imgH="5495835" progId="AcroExch.Document.7">
                  <p:embed/>
                </p:oleObj>
              </mc:Choice>
              <mc:Fallback>
                <p:oleObj name="Acrobat Document" r:id="rId4" imgW="7010400" imgH="549583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2" y="1036276"/>
                        <a:ext cx="4041432" cy="3168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97730"/>
              </p:ext>
            </p:extLst>
          </p:nvPr>
        </p:nvGraphicFramePr>
        <p:xfrm>
          <a:off x="4716016" y="1036276"/>
          <a:ext cx="4041432" cy="316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Acrobat Document" r:id="rId6" imgW="7010400" imgH="5495835" progId="AcroExch.Document.7">
                  <p:embed/>
                </p:oleObj>
              </mc:Choice>
              <mc:Fallback>
                <p:oleObj name="Acrobat Document" r:id="rId6" imgW="7010400" imgH="549583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036276"/>
                        <a:ext cx="4041432" cy="3168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4512891"/>
            <a:ext cx="7661275" cy="17244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000" b="1" dirty="0" smtClean="0"/>
              <a:t>Editors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i="1" dirty="0" err="1" smtClean="0"/>
              <a:t>Gobonobo</a:t>
            </a:r>
            <a:r>
              <a:rPr lang="en-US" sz="1600" dirty="0" smtClean="0"/>
              <a:t> is by far the most trusting and trusted one – i.e., a very senior editor</a:t>
            </a: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b="1" dirty="0" smtClean="0"/>
              <a:t>Article frontier</a:t>
            </a:r>
            <a:endParaRPr lang="en-US" sz="2000" dirty="0" smtClean="0"/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“Reagan” article is almost as trusted as the “Politics” topic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347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Graph Clustering </a:t>
            </a:r>
            <a:r>
              <a:rPr lang="en-US" dirty="0" smtClean="0"/>
              <a:t>and Degeneracy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02890"/>
            <a:ext cx="5266928" cy="5123274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Assume an “expensive” algorithm </a:t>
            </a:r>
            <a:r>
              <a:rPr lang="en-US" sz="2000" b="1" dirty="0"/>
              <a:t>C</a:t>
            </a:r>
            <a:r>
              <a:rPr lang="en-US" sz="2000" dirty="0" smtClean="0"/>
              <a:t> (e.g., Spectral Clustering) as a black box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It is less expensive to compute in sections of the data separately</a:t>
            </a:r>
          </a:p>
          <a:p>
            <a:pPr marL="742950" lvl="1" indent="-285750" algn="l">
              <a:buFont typeface="Arial"/>
              <a:buChar char="•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Utilize the vertical partition of k-core decomposition as incremental input to </a:t>
            </a:r>
            <a:r>
              <a:rPr lang="en-US" sz="2000" b="1" dirty="0" smtClean="0"/>
              <a:t>C</a:t>
            </a: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Starting at the max(k)-core, for </a:t>
            </a:r>
            <a:r>
              <a:rPr lang="en-US" sz="2000" dirty="0" err="1" smtClean="0"/>
              <a:t>i</a:t>
            </a:r>
            <a:r>
              <a:rPr lang="en-US" sz="2000" dirty="0" smtClean="0"/>
              <a:t>-core we: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Assign with a simple function nodes to existing clusters (from (i+1)-core)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Apply </a:t>
            </a:r>
            <a:r>
              <a:rPr lang="en-US" sz="1800" b="1" dirty="0" smtClean="0"/>
              <a:t>C</a:t>
            </a:r>
            <a:r>
              <a:rPr lang="en-US" sz="1800" dirty="0" smtClean="0"/>
              <a:t> to nodes less connected to the existing clusters than sub-graph nodes of </a:t>
            </a:r>
            <a:r>
              <a:rPr lang="en-US" sz="1800" dirty="0"/>
              <a:t>{</a:t>
            </a:r>
            <a:r>
              <a:rPr lang="en-US" sz="1800" i="1" dirty="0" smtClean="0"/>
              <a:t>(i+1)-core</a:t>
            </a:r>
            <a:r>
              <a:rPr lang="en-US" sz="1800" dirty="0" smtClean="0"/>
              <a:t>}-{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-core</a:t>
            </a:r>
            <a:r>
              <a:rPr lang="en-US" sz="1800" dirty="0" smtClean="0"/>
              <a:t>} </a:t>
            </a:r>
          </a:p>
        </p:txBody>
      </p:sp>
      <p:sp>
        <p:nvSpPr>
          <p:cNvPr id="5" name="Oval 4"/>
          <p:cNvSpPr/>
          <p:nvPr/>
        </p:nvSpPr>
        <p:spPr>
          <a:xfrm>
            <a:off x="6624228" y="5044491"/>
            <a:ext cx="936104" cy="349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max</a:t>
            </a:r>
            <a:endParaRPr lang="el-GR" baseline="-25000" dirty="0"/>
          </a:p>
        </p:txBody>
      </p:sp>
      <p:sp>
        <p:nvSpPr>
          <p:cNvPr id="6" name="Oval 5"/>
          <p:cNvSpPr/>
          <p:nvPr/>
        </p:nvSpPr>
        <p:spPr>
          <a:xfrm>
            <a:off x="5796136" y="1859813"/>
            <a:ext cx="2592288" cy="4890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endParaRPr lang="el-GR" baseline="-25000" dirty="0"/>
          </a:p>
        </p:txBody>
      </p:sp>
      <p:cxnSp>
        <p:nvCxnSpPr>
          <p:cNvPr id="7" name="Straight Connector 6"/>
          <p:cNvCxnSpPr>
            <a:stCxn id="6" idx="2"/>
            <a:endCxn id="5" idx="2"/>
          </p:cNvCxnSpPr>
          <p:nvPr/>
        </p:nvCxnSpPr>
        <p:spPr>
          <a:xfrm>
            <a:off x="5796136" y="2104347"/>
            <a:ext cx="828092" cy="31146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6"/>
            <a:endCxn id="5" idx="6"/>
          </p:cNvCxnSpPr>
          <p:nvPr/>
        </p:nvCxnSpPr>
        <p:spPr>
          <a:xfrm flipH="1">
            <a:off x="7560332" y="2104347"/>
            <a:ext cx="828092" cy="31146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300192" y="3799591"/>
            <a:ext cx="1584176" cy="349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i+1</a:t>
            </a:r>
            <a:endParaRPr lang="el-GR" baseline="-25000" dirty="0"/>
          </a:p>
        </p:txBody>
      </p:sp>
      <p:sp>
        <p:nvSpPr>
          <p:cNvPr id="10" name="Oval 9"/>
          <p:cNvSpPr/>
          <p:nvPr/>
        </p:nvSpPr>
        <p:spPr>
          <a:xfrm>
            <a:off x="6084168" y="2946099"/>
            <a:ext cx="2016224" cy="349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l-GR" baseline="-25000" dirty="0"/>
          </a:p>
        </p:txBody>
      </p:sp>
      <p:cxnSp>
        <p:nvCxnSpPr>
          <p:cNvPr id="11" name="Curved Connector 10"/>
          <p:cNvCxnSpPr>
            <a:stCxn id="9" idx="6"/>
            <a:endCxn id="10" idx="6"/>
          </p:cNvCxnSpPr>
          <p:nvPr/>
        </p:nvCxnSpPr>
        <p:spPr>
          <a:xfrm flipV="1">
            <a:off x="7884368" y="3120622"/>
            <a:ext cx="216024" cy="853492"/>
          </a:xfrm>
          <a:prstGeom prst="curvedConnector3">
            <a:avLst>
              <a:gd name="adj1" fmla="val 20582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6"/>
          </p:cNvCxnSpPr>
          <p:nvPr/>
        </p:nvCxnSpPr>
        <p:spPr>
          <a:xfrm flipV="1">
            <a:off x="7560332" y="4869161"/>
            <a:ext cx="180020" cy="34985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388424" y="1859813"/>
            <a:ext cx="216024" cy="35337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641658" y="3008213"/>
            <a:ext cx="228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k-core  decomposition</a:t>
            </a:r>
            <a:endParaRPr lang="el-G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CoreCluster</a:t>
            </a:r>
            <a:r>
              <a:rPr lang="en-US" b="1" dirty="0" smtClean="0"/>
              <a:t> framework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23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CoreCluster</a:t>
            </a:r>
            <a:r>
              <a:rPr lang="en-AU" b="0" dirty="0" smtClean="0"/>
              <a:t> </a:t>
            </a:r>
            <a:r>
              <a:rPr lang="en-US" dirty="0"/>
              <a:t>Framework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556792"/>
            <a:ext cx="3168351" cy="2808311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000" dirty="0"/>
              <a:t>Core </a:t>
            </a:r>
            <a:r>
              <a:rPr lang="en-US" sz="2000" dirty="0" smtClean="0"/>
              <a:t>decomposition </a:t>
            </a:r>
            <a:r>
              <a:rPr lang="en-US" sz="2000" dirty="0"/>
              <a:t>partitions the graph in a hierarchical nested manner </a:t>
            </a:r>
            <a:endParaRPr lang="en-US" sz="2000" dirty="0" smtClean="0"/>
          </a:p>
          <a:p>
            <a:pPr algn="l"/>
            <a:endParaRPr lang="en-US" sz="2000" dirty="0"/>
          </a:p>
          <a:p>
            <a:pPr marL="457200" indent="-457200" algn="l">
              <a:buFont typeface="Arial"/>
              <a:buChar char="•"/>
            </a:pPr>
            <a:r>
              <a:rPr lang="en-US" sz="2000" dirty="0"/>
              <a:t>We can utilize this structure in graph </a:t>
            </a:r>
            <a:r>
              <a:rPr lang="en-US" sz="2000" dirty="0" smtClean="0"/>
              <a:t>clustering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19672" y="2512641"/>
            <a:ext cx="3133726" cy="2314575"/>
            <a:chOff x="2091129" y="2200895"/>
            <a:chExt cx="3133726" cy="2314575"/>
          </a:xfrm>
        </p:grpSpPr>
        <p:pic>
          <p:nvPicPr>
            <p:cNvPr id="12290" name="Picture 2" descr="C:\Users\xristos\Desktop\res\undirected_networks\java\tests\g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129" y="2200895"/>
              <a:ext cx="3133726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144364" y="234491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7-core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3377" y="292097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6-core</a:t>
              </a:r>
              <a:endParaRPr lang="el-G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92787" y="1794793"/>
            <a:ext cx="3206925" cy="3217328"/>
            <a:chOff x="2864667" y="3100318"/>
            <a:chExt cx="3206925" cy="3217328"/>
          </a:xfrm>
        </p:grpSpPr>
        <p:pic>
          <p:nvPicPr>
            <p:cNvPr id="20" name="Picture 3" descr="C:\Users\xristos\Desktop\res\undirected_networks\java\tests\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15816" y="3128178"/>
              <a:ext cx="3155776" cy="318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415969" y="413145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7-core</a:t>
              </a:r>
              <a:endParaRPr lang="el-GR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15969" y="3917443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6-core</a:t>
              </a:r>
              <a:endParaRPr lang="el-GR" sz="1600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4667" y="310031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5-core</a:t>
              </a:r>
              <a:endParaRPr lang="el-GR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21075" y="1606322"/>
            <a:ext cx="4459037" cy="3642946"/>
            <a:chOff x="1121075" y="1606322"/>
            <a:chExt cx="4459037" cy="3642946"/>
          </a:xfrm>
          <a:solidFill>
            <a:schemeClr val="bg1"/>
          </a:solidFill>
        </p:grpSpPr>
        <p:pic>
          <p:nvPicPr>
            <p:cNvPr id="24" name="Picture 2" descr="C:\Users\xristos\Documents\wasted\gfx\drawing-2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075" y="1606322"/>
              <a:ext cx="4201495" cy="3642946"/>
            </a:xfrm>
            <a:prstGeom prst="rect">
              <a:avLst/>
            </a:prstGeom>
            <a:grpFill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799712" y="1794793"/>
              <a:ext cx="780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4-core</a:t>
              </a:r>
              <a:endParaRPr lang="el-GR" dirty="0"/>
            </a:p>
          </p:txBody>
        </p:sp>
      </p:grpSp>
      <p:pic>
        <p:nvPicPr>
          <p:cNvPr id="28" name="Picture 2" descr="C:\Users\xristos\Documents\My Dropbox\xristosakamad\c-cores\example_core_clustering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6994"/>
            <a:ext cx="5184576" cy="41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Experimental Results (Spectral Clustering)</a:t>
            </a:r>
            <a:endParaRPr lang="el-GR" dirty="0"/>
          </a:p>
        </p:txBody>
      </p:sp>
      <p:pic>
        <p:nvPicPr>
          <p:cNvPr id="16" name="Picture 15" descr="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8" y="1453830"/>
            <a:ext cx="3564686" cy="2695250"/>
          </a:xfrm>
          <a:prstGeom prst="rect">
            <a:avLst/>
          </a:prstGeom>
        </p:spPr>
      </p:pic>
      <p:pic>
        <p:nvPicPr>
          <p:cNvPr id="18" name="Picture 17" descr="conductan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2" y="1412776"/>
            <a:ext cx="3611142" cy="27303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Execution time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4293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Clustering quality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5301208"/>
            <a:ext cx="63367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Significant improvement in execution time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Clustering quality is retained</a:t>
            </a:r>
          </a:p>
        </p:txBody>
      </p:sp>
    </p:spTree>
    <p:extLst>
      <p:ext uri="{BB962C8B-B14F-4D97-AF65-F5344CB8AC3E}">
        <p14:creationId xmlns:p14="http://schemas.microsoft.com/office/powerpoint/2010/main" val="12550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333499"/>
            <a:ext cx="7659688" cy="863253"/>
          </a:xfrm>
        </p:spPr>
        <p:txBody>
          <a:bodyPr>
            <a:noAutofit/>
          </a:bodyPr>
          <a:lstStyle/>
          <a:p>
            <a:r>
              <a:rPr lang="en-US" dirty="0" smtClean="0"/>
              <a:t>References (alt. methods for community evaluation)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350536"/>
            <a:ext cx="7862252" cy="5390832"/>
          </a:xfrm>
        </p:spPr>
        <p:txBody>
          <a:bodyPr>
            <a:normAutofit lnSpcReduction="10000"/>
          </a:bodyPr>
          <a:lstStyle/>
          <a:p>
            <a:r>
              <a:rPr lang="sv-SE" sz="1600" dirty="0" smtClean="0"/>
              <a:t>G. Palla, I. Derényi, I. Farkas, and T. Vicsek. </a:t>
            </a:r>
            <a:r>
              <a:rPr lang="en-US" sz="1600" dirty="0" smtClean="0"/>
              <a:t>Uncovering the overlapping community structure of complex networks in nature and society. Nature 435(7043), 2005.</a:t>
            </a:r>
          </a:p>
          <a:p>
            <a:r>
              <a:rPr lang="en-US" sz="1600" dirty="0" smtClean="0"/>
              <a:t>I. </a:t>
            </a:r>
            <a:r>
              <a:rPr lang="en-US" sz="1600" dirty="0" err="1" smtClean="0"/>
              <a:t>Farkas</a:t>
            </a:r>
            <a:r>
              <a:rPr lang="en-US" sz="1600" dirty="0" smtClean="0"/>
              <a:t>, D. </a:t>
            </a:r>
            <a:r>
              <a:rPr lang="en-US" sz="1600" dirty="0" err="1" smtClean="0"/>
              <a:t>Ábel</a:t>
            </a:r>
            <a:r>
              <a:rPr lang="en-US" sz="1600" dirty="0" smtClean="0"/>
              <a:t>, G. </a:t>
            </a:r>
            <a:r>
              <a:rPr lang="en-US" sz="1600" dirty="0" err="1" smtClean="0"/>
              <a:t>Palla</a:t>
            </a:r>
            <a:r>
              <a:rPr lang="en-US" sz="1600" dirty="0" smtClean="0"/>
              <a:t>, and T. </a:t>
            </a:r>
            <a:r>
              <a:rPr lang="en-US" sz="1600" dirty="0" err="1" smtClean="0"/>
              <a:t>Vicsek</a:t>
            </a:r>
            <a:r>
              <a:rPr lang="en-US" sz="1600" dirty="0" smtClean="0"/>
              <a:t>. Weighted network modules.  New J. Phys. 9(180), 2007.</a:t>
            </a:r>
          </a:p>
          <a:p>
            <a:r>
              <a:rPr lang="de-DE" sz="1600" dirty="0" smtClean="0"/>
              <a:t>S. Lehmann, M. Schwartz, </a:t>
            </a:r>
            <a:r>
              <a:rPr lang="de-DE" sz="1600" dirty="0" err="1" smtClean="0"/>
              <a:t>and</a:t>
            </a:r>
            <a:r>
              <a:rPr lang="de-DE" sz="1600" dirty="0" smtClean="0"/>
              <a:t> L.K. Hansen. </a:t>
            </a:r>
            <a:r>
              <a:rPr lang="de-DE" sz="1600" dirty="0" err="1" smtClean="0"/>
              <a:t>Biclique</a:t>
            </a:r>
            <a:r>
              <a:rPr lang="de-DE" sz="1600" dirty="0" smtClean="0"/>
              <a:t> </a:t>
            </a:r>
            <a:r>
              <a:rPr lang="de-DE" sz="1600" dirty="0" err="1" smtClean="0"/>
              <a:t>communities</a:t>
            </a:r>
            <a:r>
              <a:rPr lang="de-DE" sz="1600" dirty="0" smtClean="0"/>
              <a:t>. </a:t>
            </a:r>
            <a:r>
              <a:rPr lang="en-US" sz="1600" dirty="0" smtClean="0"/>
              <a:t>Phys. Rev. E 78(1),  2008.</a:t>
            </a:r>
          </a:p>
          <a:p>
            <a:r>
              <a:rPr lang="fi-FI" sz="1600" dirty="0" smtClean="0"/>
              <a:t> J.M. Kumpula, M. Kivelä, K. Kaski, and J. Saramäki. Sequential algorithm for fast clique percolation. </a:t>
            </a:r>
            <a:r>
              <a:rPr lang="pt-BR" sz="1600" dirty="0" smtClean="0"/>
              <a:t>Phys. Rev. E 78, 2008.</a:t>
            </a:r>
          </a:p>
          <a:p>
            <a:r>
              <a:rPr lang="en-US" sz="1600" dirty="0" smtClean="0"/>
              <a:t>P. </a:t>
            </a:r>
            <a:r>
              <a:rPr lang="en-US" sz="1600" dirty="0" err="1" smtClean="0"/>
              <a:t>Pollner</a:t>
            </a:r>
            <a:r>
              <a:rPr lang="en-US" sz="1600" dirty="0" smtClean="0"/>
              <a:t>, G. </a:t>
            </a:r>
            <a:r>
              <a:rPr lang="en-US" sz="1600" dirty="0" err="1" smtClean="0"/>
              <a:t>Palla</a:t>
            </a:r>
            <a:r>
              <a:rPr lang="en-US" sz="1600" dirty="0" smtClean="0"/>
              <a:t>, and T. </a:t>
            </a:r>
            <a:r>
              <a:rPr lang="en-US" sz="1600" dirty="0" err="1" smtClean="0"/>
              <a:t>Vicsek</a:t>
            </a:r>
            <a:r>
              <a:rPr lang="en-US" sz="1600" dirty="0" smtClean="0"/>
              <a:t>.</a:t>
            </a:r>
            <a:r>
              <a:rPr lang="en-US" sz="1600" b="1" dirty="0" smtClean="0"/>
              <a:t> </a:t>
            </a:r>
            <a:r>
              <a:rPr lang="en-US" sz="1600" dirty="0" smtClean="0"/>
              <a:t>Parallel clustering with CFinder. Parallel Processing Letters 22, 2012.</a:t>
            </a:r>
          </a:p>
          <a:p>
            <a:r>
              <a:rPr lang="en-US" sz="1600" dirty="0" smtClean="0"/>
              <a:t>R. Andersen and K.J. Lang. Communities from Seed Sets. In: WWW, 2006.</a:t>
            </a:r>
          </a:p>
          <a:p>
            <a:r>
              <a:rPr lang="en-US" sz="1600" dirty="0" smtClean="0"/>
              <a:t>R. Andersen, F. Chung, and K.J. Lang. Local Graph Partitioning using PageRank Vectors. In: FOCS, 2006.</a:t>
            </a:r>
          </a:p>
          <a:p>
            <a:r>
              <a:rPr lang="en-US" sz="1600" dirty="0" smtClean="0"/>
              <a:t>R. Andersen and Y. Peres. Finding Sparse Cuts Locally Using Evolving Sets. In: STOC, 2009.</a:t>
            </a:r>
          </a:p>
          <a:p>
            <a:r>
              <a:rPr lang="de-DE" sz="1600" dirty="0" smtClean="0"/>
              <a:t>D. Gleich </a:t>
            </a:r>
            <a:r>
              <a:rPr lang="de-DE" sz="1600" dirty="0" err="1" smtClean="0"/>
              <a:t>and</a:t>
            </a:r>
            <a:r>
              <a:rPr lang="de-DE" sz="1600" dirty="0" smtClean="0"/>
              <a:t> C. </a:t>
            </a:r>
            <a:r>
              <a:rPr lang="de-DE" sz="1600" dirty="0" err="1" smtClean="0"/>
              <a:t>Seshadhri</a:t>
            </a:r>
            <a:r>
              <a:rPr lang="de-DE" sz="1600" dirty="0" smtClean="0"/>
              <a:t>. </a:t>
            </a:r>
            <a:r>
              <a:rPr lang="en-US" sz="1600" dirty="0" smtClean="0"/>
              <a:t>Vertex neighborhoods, low conductance cuts, and good seeds for local community methods. In: KDD, 2012.</a:t>
            </a:r>
          </a:p>
          <a:p>
            <a:r>
              <a:rPr lang="en-US" sz="1600" dirty="0" smtClean="0"/>
              <a:t>A.S. Maiya and T.Y. Berger-Wolf. Sampling Community Structure. In: WWW, 2010.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417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5550" y="371128"/>
            <a:ext cx="7659688" cy="609600"/>
          </a:xfrm>
        </p:spPr>
        <p:txBody>
          <a:bodyPr>
            <a:noAutofit/>
          </a:bodyPr>
          <a:lstStyle/>
          <a:p>
            <a:r>
              <a:rPr lang="en-US" dirty="0"/>
              <a:t>References (alt. methods for community evaluation)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14388" y="1278528"/>
            <a:ext cx="7862252" cy="5390832"/>
          </a:xfrm>
        </p:spPr>
        <p:txBody>
          <a:bodyPr/>
          <a:lstStyle/>
          <a:p>
            <a:r>
              <a:rPr lang="nn-NO" sz="1600" dirty="0" smtClean="0"/>
              <a:t>J. Leskovec, K. Lang, A. Dasgupta, and M. Mahoney. </a:t>
            </a:r>
            <a:r>
              <a:rPr lang="en-US" sz="1600" dirty="0" smtClean="0"/>
              <a:t>Community Structure in Large Networks: Natural Cluster Sizes and the Absence of Large Well-Defined Clusters. Internet Mathematics 6(1), 2009.</a:t>
            </a:r>
          </a:p>
          <a:p>
            <a:r>
              <a:rPr lang="en-US" sz="1600" dirty="0" smtClean="0"/>
              <a:t>S.L. </a:t>
            </a:r>
            <a:r>
              <a:rPr lang="en-US" sz="1600" dirty="0" err="1" smtClean="0"/>
              <a:t>Tauro</a:t>
            </a:r>
            <a:r>
              <a:rPr lang="en-US" sz="1600" dirty="0" smtClean="0"/>
              <a:t>, C. Palmer, G. </a:t>
            </a:r>
            <a:r>
              <a:rPr lang="en-US" sz="1600" dirty="0" err="1" smtClean="0"/>
              <a:t>Siganos</a:t>
            </a:r>
            <a:r>
              <a:rPr lang="en-US" sz="1600" dirty="0" smtClean="0"/>
              <a:t>, and M. Faloutsos. A simple conceptual model for the internet topology. In: GLOBECOM, 2001.</a:t>
            </a:r>
          </a:p>
          <a:p>
            <a:r>
              <a:rPr lang="en-US" sz="1600" dirty="0" smtClean="0"/>
              <a:t>D. </a:t>
            </a:r>
            <a:r>
              <a:rPr lang="en-US" sz="1600" dirty="0" err="1" smtClean="0"/>
              <a:t>Chakrabarti</a:t>
            </a:r>
            <a:r>
              <a:rPr lang="en-US" sz="1600" dirty="0" smtClean="0"/>
              <a:t>, Y. Zhan, D. </a:t>
            </a:r>
            <a:r>
              <a:rPr lang="en-US" sz="1600" dirty="0" err="1" smtClean="0"/>
              <a:t>Blandford</a:t>
            </a:r>
            <a:r>
              <a:rPr lang="en-US" sz="1600" dirty="0" smtClean="0"/>
              <a:t>, C. Faloutsos and G. </a:t>
            </a:r>
            <a:r>
              <a:rPr lang="en-US" sz="1600" dirty="0" err="1" smtClean="0"/>
              <a:t>Blelloch</a:t>
            </a:r>
            <a:r>
              <a:rPr lang="en-US" sz="1600" dirty="0" smtClean="0"/>
              <a:t>. </a:t>
            </a:r>
            <a:r>
              <a:rPr lang="en-US" sz="1600" dirty="0" err="1" smtClean="0"/>
              <a:t>NetMine</a:t>
            </a:r>
            <a:r>
              <a:rPr lang="en-US" sz="1600" dirty="0" smtClean="0"/>
              <a:t>: New Mining Tools for Large Graphs. In:  SDM Workshop on Link Analysis, Counter-terrorism and Privacy, 2004.</a:t>
            </a:r>
          </a:p>
          <a:p>
            <a:r>
              <a:rPr lang="en-US" sz="1600" dirty="0" smtClean="0"/>
              <a:t>F.D. Malliaros, V. Megalooikonomou, and C. Faloutsos. Fast robustness estimation in large social graphs: communities and anomaly detection. In: SDM, 2012.</a:t>
            </a:r>
          </a:p>
          <a:p>
            <a:r>
              <a:rPr lang="en-US" sz="1600" dirty="0" smtClean="0"/>
              <a:t>J. Leskovec, K.J. Lang, and M.W. Mahoney. Empirical comparison of algorithms for network community detection. In: WWW, 2010.</a:t>
            </a:r>
          </a:p>
          <a:p>
            <a:r>
              <a:rPr lang="en-AU" sz="1600" dirty="0"/>
              <a:t>C. </a:t>
            </a:r>
            <a:r>
              <a:rPr lang="en-AU" sz="1600" dirty="0" err="1"/>
              <a:t>Giatsidis</a:t>
            </a:r>
            <a:r>
              <a:rPr lang="en-AU" sz="1600" dirty="0"/>
              <a:t>, F. D. </a:t>
            </a:r>
            <a:r>
              <a:rPr lang="en-AU" sz="1600" dirty="0" err="1"/>
              <a:t>Malliaros</a:t>
            </a:r>
            <a:r>
              <a:rPr lang="en-AU" sz="1600" dirty="0"/>
              <a:t>, D. M. </a:t>
            </a:r>
            <a:r>
              <a:rPr lang="en-AU" sz="1600" dirty="0" err="1"/>
              <a:t>Thilikos</a:t>
            </a:r>
            <a:r>
              <a:rPr lang="en-AU" sz="1600" dirty="0"/>
              <a:t>, and M. </a:t>
            </a:r>
            <a:r>
              <a:rPr lang="en-AU" sz="1600" dirty="0" err="1" smtClean="0"/>
              <a:t>Vazirgiannis</a:t>
            </a:r>
            <a:r>
              <a:rPr lang="en-AU" sz="1600" dirty="0"/>
              <a:t>.</a:t>
            </a:r>
            <a:r>
              <a:rPr lang="en-AU" sz="1600" dirty="0" smtClean="0"/>
              <a:t> </a:t>
            </a:r>
            <a:r>
              <a:rPr lang="en-AU" sz="1600" dirty="0" err="1" smtClean="0"/>
              <a:t>CoreCluster</a:t>
            </a:r>
            <a:r>
              <a:rPr lang="en-AU" sz="1600" dirty="0"/>
              <a:t>: A Degeneracy Based Graph Clustering </a:t>
            </a:r>
            <a:r>
              <a:rPr lang="en-AU" sz="1600" dirty="0" smtClean="0"/>
              <a:t>Framework</a:t>
            </a:r>
            <a:r>
              <a:rPr lang="en-AU" sz="1600" dirty="0"/>
              <a:t>.</a:t>
            </a:r>
            <a:r>
              <a:rPr lang="en-AU" sz="1600" dirty="0" smtClean="0"/>
              <a:t> </a:t>
            </a:r>
            <a:r>
              <a:rPr lang="en-AU" sz="1600" dirty="0"/>
              <a:t>In Proceedings of the 28th AAAI Conference on Artificial Intelligence (AAAI), 2014. 	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427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</a:t>
            </a:r>
            <a:r>
              <a:rPr lang="en-US" dirty="0"/>
              <a:t>d</a:t>
            </a:r>
            <a:r>
              <a:rPr lang="en-US" dirty="0" smtClean="0"/>
              <a:t>egeneracy)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C. Giatsidis, D. </a:t>
            </a:r>
            <a:r>
              <a:rPr lang="en-US" sz="1600" dirty="0" err="1"/>
              <a:t>Thilikos</a:t>
            </a:r>
            <a:r>
              <a:rPr lang="en-US" sz="1600" dirty="0"/>
              <a:t>, M. </a:t>
            </a:r>
            <a:r>
              <a:rPr lang="en-US" sz="1600" dirty="0" err="1"/>
              <a:t>Vazirgiannis,"D</a:t>
            </a:r>
            <a:r>
              <a:rPr lang="en-US" sz="1600" dirty="0"/>
              <a:t>-cores: Measuring Collaboration of Directed Graphs Based on Degeneracy", </a:t>
            </a:r>
            <a:r>
              <a:rPr lang="en-US" sz="1600" dirty="0" smtClean="0"/>
              <a:t>Knowledge </a:t>
            </a:r>
            <a:r>
              <a:rPr lang="en-US" sz="1600" dirty="0"/>
              <a:t>and Information Systems Journal, Springer, </a:t>
            </a:r>
            <a:r>
              <a:rPr lang="en-US" sz="1600" dirty="0" smtClean="0"/>
              <a:t>2012.</a:t>
            </a:r>
            <a:endParaRPr lang="en-US" sz="1600" dirty="0"/>
          </a:p>
          <a:p>
            <a:r>
              <a:rPr lang="en-US" sz="1600" dirty="0"/>
              <a:t>Christos Giatsidis, </a:t>
            </a:r>
            <a:r>
              <a:rPr lang="en-US" sz="1600" dirty="0" err="1"/>
              <a:t>Dimitrios</a:t>
            </a:r>
            <a:r>
              <a:rPr lang="en-US" sz="1600" dirty="0"/>
              <a:t> M. </a:t>
            </a:r>
            <a:r>
              <a:rPr lang="en-US" sz="1600" dirty="0" err="1"/>
              <a:t>Thilikos</a:t>
            </a:r>
            <a:r>
              <a:rPr lang="en-US" sz="1600" dirty="0"/>
              <a:t>, Michalis Vazirgiannis: D-cores: Measuring Collaboration of Directed Graphs Based on Degeneracy. </a:t>
            </a:r>
            <a:r>
              <a:rPr lang="en-US" sz="1600" dirty="0" smtClean="0"/>
              <a:t>In: ICDM, 2011.</a:t>
            </a:r>
          </a:p>
          <a:p>
            <a:r>
              <a:rPr lang="en-US" sz="1600" dirty="0" smtClean="0"/>
              <a:t>Christos Giatsidis, Klaus </a:t>
            </a:r>
            <a:r>
              <a:rPr lang="en-US" sz="1600" dirty="0" err="1" smtClean="0"/>
              <a:t>Berberich</a:t>
            </a:r>
            <a:r>
              <a:rPr lang="en-US" sz="1600" dirty="0" smtClean="0"/>
              <a:t>, </a:t>
            </a:r>
            <a:r>
              <a:rPr lang="en-US" sz="1600" dirty="0" err="1" smtClean="0"/>
              <a:t>Dimitrios</a:t>
            </a:r>
            <a:r>
              <a:rPr lang="en-US" sz="1600" dirty="0" smtClean="0"/>
              <a:t> M. </a:t>
            </a:r>
            <a:r>
              <a:rPr lang="en-US" sz="1600" dirty="0" err="1" smtClean="0"/>
              <a:t>Thilikos</a:t>
            </a:r>
            <a:r>
              <a:rPr lang="en-US" sz="1600" dirty="0" smtClean="0"/>
              <a:t>, Michalis Vazirgiannis: Visual exploration of collaboration networks based </a:t>
            </a:r>
            <a:r>
              <a:rPr lang="en-US" sz="1600" dirty="0" err="1" smtClean="0"/>
              <a:t>ongraph</a:t>
            </a:r>
            <a:r>
              <a:rPr lang="en-US" sz="1600" dirty="0" smtClean="0"/>
              <a:t> degeneracy. In: KDD, 2012.</a:t>
            </a:r>
          </a:p>
          <a:p>
            <a:r>
              <a:rPr lang="en-US" sz="1600" dirty="0" smtClean="0"/>
              <a:t>Christos </a:t>
            </a:r>
            <a:r>
              <a:rPr lang="en-US" sz="1600" dirty="0"/>
              <a:t>Giatsidis, </a:t>
            </a:r>
            <a:r>
              <a:rPr lang="en-US" sz="1600" dirty="0" err="1"/>
              <a:t>Dimitrios</a:t>
            </a:r>
            <a:r>
              <a:rPr lang="en-US" sz="1600" dirty="0"/>
              <a:t> M. </a:t>
            </a:r>
            <a:r>
              <a:rPr lang="en-US" sz="1600" dirty="0" err="1"/>
              <a:t>Thilikos</a:t>
            </a:r>
            <a:r>
              <a:rPr lang="en-US" sz="1600" dirty="0"/>
              <a:t>, Michalis Vazirgiannis: Evaluating Cooperation in Communities with the k-Core Structure. </a:t>
            </a:r>
            <a:r>
              <a:rPr lang="en-US" sz="1600" dirty="0" smtClean="0"/>
              <a:t>In: ASONAM, 2011.</a:t>
            </a:r>
          </a:p>
          <a:p>
            <a:r>
              <a:rPr lang="en-US" sz="1600" dirty="0" smtClean="0"/>
              <a:t>S.B. </a:t>
            </a:r>
            <a:r>
              <a:rPr lang="en-US" sz="1600" dirty="0" err="1" smtClean="0"/>
              <a:t>Seidman</a:t>
            </a:r>
            <a:r>
              <a:rPr lang="en-US" sz="1600" dirty="0" smtClean="0"/>
              <a:t>. Network Structure and Minimum Degree. Social Networks, 1983.</a:t>
            </a:r>
            <a:endParaRPr lang="en-US" sz="1600" dirty="0"/>
          </a:p>
          <a:p>
            <a:endParaRPr lang="en-US" sz="1800" dirty="0"/>
          </a:p>
          <a:p>
            <a:r>
              <a:rPr lang="en-US" sz="2400" dirty="0"/>
              <a:t>An online demo at: </a:t>
            </a:r>
            <a:r>
              <a:rPr lang="en-US" sz="2400" b="1" dirty="0">
                <a:hlinkClick r:id="rId2"/>
              </a:rPr>
              <a:t>http://www.graphdegeneracy.org</a:t>
            </a:r>
            <a:r>
              <a:rPr lang="en-US" sz="2400" dirty="0">
                <a:hlinkClick r:id="rId2"/>
              </a:rPr>
              <a:t>/</a:t>
            </a:r>
            <a:r>
              <a:rPr lang="en-US" sz="2400" dirty="0"/>
              <a:t> </a:t>
            </a:r>
            <a:endParaRPr lang="el-GR" sz="24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59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New directions for research in the area of graph mining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Community Detection and Evaluation </a:t>
            </a:r>
            <a:br>
              <a:rPr lang="en-US" sz="2400" dirty="0"/>
            </a:br>
            <a:r>
              <a:rPr lang="en-US" sz="2400" dirty="0"/>
              <a:t>in Social and Information Networks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b="1" dirty="0"/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736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7233</Words>
  <Application>Microsoft Office PowerPoint</Application>
  <PresentationFormat>Προβολή στην οθόνη (4:3)</PresentationFormat>
  <Paragraphs>1266</Paragraphs>
  <Slides>104</Slides>
  <Notes>32</Notes>
  <HiddenSlides>2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104</vt:i4>
      </vt:variant>
    </vt:vector>
  </HeadingPairs>
  <TitlesOfParts>
    <vt:vector size="108" baseType="lpstr">
      <vt:lpstr>Template_1_introduction</vt:lpstr>
      <vt:lpstr>Εξίσωση</vt:lpstr>
      <vt:lpstr>Equation</vt:lpstr>
      <vt:lpstr>Acrobat Document</vt:lpstr>
      <vt:lpstr>Εξόρυξη γνώσης από Βάσεις Δεδομένων και τον Παγκόσμιο Ιστό</vt:lpstr>
      <vt:lpstr>Χρηματοδότηση</vt:lpstr>
      <vt:lpstr>Άδειες Χρήσης</vt:lpstr>
      <vt:lpstr>Σκοποί ενότητας</vt:lpstr>
      <vt:lpstr>Περιεχόμενα ενότητας</vt:lpstr>
      <vt:lpstr>Introduction &amp; Motivation   </vt:lpstr>
      <vt:lpstr>Networks are Everywhere</vt:lpstr>
      <vt:lpstr>Social Networks Growth</vt:lpstr>
      <vt:lpstr>Communities in Real Networks</vt:lpstr>
      <vt:lpstr>Community Detection</vt:lpstr>
      <vt:lpstr>Communities – application domains</vt:lpstr>
      <vt:lpstr>Community evaluation measures   </vt:lpstr>
      <vt:lpstr>Basics</vt:lpstr>
      <vt:lpstr>Definition/notion of communities</vt:lpstr>
      <vt:lpstr>Schematic representation of communities</vt:lpstr>
      <vt:lpstr>Community detection in graphs</vt:lpstr>
      <vt:lpstr>Community evaluation measures</vt:lpstr>
      <vt:lpstr>Notation</vt:lpstr>
      <vt:lpstr>Evaluation based on internal connectivity (1)</vt:lpstr>
      <vt:lpstr>Evaluation based on internal connectivity (2)</vt:lpstr>
      <vt:lpstr>Evaluation based on internal connectivity (3)</vt:lpstr>
      <vt:lpstr>Evaluation based on external connectivity</vt:lpstr>
      <vt:lpstr>Evaluation based on internal and external connectivity (1)</vt:lpstr>
      <vt:lpstr>Evaluation based on internal and external connectivity (2)</vt:lpstr>
      <vt:lpstr>Evaluation based on internal and external connectivity (3)</vt:lpstr>
      <vt:lpstr>Evaluation based on network model</vt:lpstr>
      <vt:lpstr>How different are the evaluation measures? (1)</vt:lpstr>
      <vt:lpstr>How different are the evaluation measures? (2)</vt:lpstr>
      <vt:lpstr>How different are the evaluation measures? (3)</vt:lpstr>
      <vt:lpstr>References (community evaluation measures)</vt:lpstr>
      <vt:lpstr>References (community evaluation measures)</vt:lpstr>
      <vt:lpstr>Graph clustering algorithms </vt:lpstr>
      <vt:lpstr>Graph Clustering Algorithms</vt:lpstr>
      <vt:lpstr>Notations</vt:lpstr>
      <vt:lpstr>Graph-Cut</vt:lpstr>
      <vt:lpstr>Min-Cut</vt:lpstr>
      <vt:lpstr>Normalized Graph Cuts</vt:lpstr>
      <vt:lpstr>From Graph Cuts to Spectral Clustering</vt:lpstr>
      <vt:lpstr>Graph Laplacian</vt:lpstr>
      <vt:lpstr>Properties of L</vt:lpstr>
      <vt:lpstr>Two Way Cut from the Laplacian</vt:lpstr>
      <vt:lpstr>Example</vt:lpstr>
      <vt:lpstr>Ratio Cut</vt:lpstr>
      <vt:lpstr>Ratio Cut</vt:lpstr>
      <vt:lpstr>Normalized Cut</vt:lpstr>
      <vt:lpstr>Normalized Cut</vt:lpstr>
      <vt:lpstr>Multi-Way Graph Partition</vt:lpstr>
      <vt:lpstr>References</vt:lpstr>
      <vt:lpstr>Graph Clustering Algorithms</vt:lpstr>
      <vt:lpstr>Basics</vt:lpstr>
      <vt:lpstr>Main idea</vt:lpstr>
      <vt:lpstr>Formal definition of modularity</vt:lpstr>
      <vt:lpstr>Properties of modularity</vt:lpstr>
      <vt:lpstr>Applications of modularity</vt:lpstr>
      <vt:lpstr>Modularity-based community detection</vt:lpstr>
      <vt:lpstr>Newman-Girvan algorithm (1)</vt:lpstr>
      <vt:lpstr>Newman-Girvan algorithm (2)</vt:lpstr>
      <vt:lpstr>Modularity optimization</vt:lpstr>
      <vt:lpstr>Spectral optimization (1)</vt:lpstr>
      <vt:lpstr>Spectral optimization (2)</vt:lpstr>
      <vt:lpstr>Spectral optimization (3)</vt:lpstr>
      <vt:lpstr>Extensions of modularity</vt:lpstr>
      <vt:lpstr>Resolution limit of modularity</vt:lpstr>
      <vt:lpstr>References (modularity)</vt:lpstr>
      <vt:lpstr>References (modularity)</vt:lpstr>
      <vt:lpstr>Alternative Methods for Community Evaluation</vt:lpstr>
      <vt:lpstr>Topics on community detection and evaluation</vt:lpstr>
      <vt:lpstr>Community structure in small vs. large graphs</vt:lpstr>
      <vt:lpstr>Examine the structural differences</vt:lpstr>
      <vt:lpstr>Network Community Profile plot</vt:lpstr>
      <vt:lpstr>NCP plot examples</vt:lpstr>
      <vt:lpstr>NCP plot of large real-world graphs</vt:lpstr>
      <vt:lpstr>NCP plot: Observation in large graphs</vt:lpstr>
      <vt:lpstr>Explanation: Core-Periphery structure</vt:lpstr>
      <vt:lpstr>Core-Periphery structure</vt:lpstr>
      <vt:lpstr>Similar structural observations</vt:lpstr>
      <vt:lpstr>Clustering algorithms and objective criteria</vt:lpstr>
      <vt:lpstr>Conclusions</vt:lpstr>
      <vt:lpstr>Topics on community detection and evaluation</vt:lpstr>
      <vt:lpstr>Graph Degeneracy and the k-core Decomposition</vt:lpstr>
      <vt:lpstr>Another example</vt:lpstr>
      <vt:lpstr>K-core</vt:lpstr>
      <vt:lpstr>DBLP K-cores</vt:lpstr>
      <vt:lpstr>Degeneracy on directed graphs</vt:lpstr>
      <vt:lpstr>D-core matrix Wikipedia &amp; DBLP</vt:lpstr>
      <vt:lpstr>The Extreme DBLP D-core Authors</vt:lpstr>
      <vt:lpstr>Degeneracy in Signed Graphs</vt:lpstr>
      <vt:lpstr>S-cores Stucture</vt:lpstr>
      <vt:lpstr>Data Statistics</vt:lpstr>
      <vt:lpstr>Examples</vt:lpstr>
      <vt:lpstr>Evaluate Wikipedia Topics</vt:lpstr>
      <vt:lpstr>Users &amp; Articles</vt:lpstr>
      <vt:lpstr>Graph Clustering and Degeneracy</vt:lpstr>
      <vt:lpstr>CoreCluster Framework</vt:lpstr>
      <vt:lpstr>Experimental Results (Spectral Clustering)</vt:lpstr>
      <vt:lpstr>References (alt. methods for community evaluation)</vt:lpstr>
      <vt:lpstr>References (alt. methods for community evaluation)</vt:lpstr>
      <vt:lpstr>References (degeneracy)</vt:lpstr>
      <vt:lpstr>New directions for research in the area of graph mining</vt:lpstr>
      <vt:lpstr>Open Problems and Future Research Directions (1)</vt:lpstr>
      <vt:lpstr>Open Problems and Future Research Directions (2)</vt:lpstr>
      <vt:lpstr>Open Problems and Future Research Directions (3)</vt:lpstr>
      <vt:lpstr>Potential applications of degeneracy results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2015-10-19T12:51:54Z</dcterms:modified>
</cp:coreProperties>
</file>