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85" r:id="rId3"/>
    <p:sldId id="256" r:id="rId4"/>
    <p:sldId id="257" r:id="rId5"/>
    <p:sldId id="261" r:id="rId6"/>
    <p:sldId id="262" r:id="rId7"/>
    <p:sldId id="269" r:id="rId8"/>
    <p:sldId id="270" r:id="rId9"/>
    <p:sldId id="271" r:id="rId10"/>
    <p:sldId id="264" r:id="rId11"/>
    <p:sldId id="272" r:id="rId12"/>
    <p:sldId id="273" r:id="rId13"/>
    <p:sldId id="274" r:id="rId14"/>
    <p:sldId id="267" r:id="rId15"/>
    <p:sldId id="276" r:id="rId16"/>
    <p:sldId id="277" r:id="rId17"/>
    <p:sldId id="278" r:id="rId18"/>
    <p:sldId id="279" r:id="rId19"/>
    <p:sldId id="280" r:id="rId20"/>
    <p:sldId id="281" r:id="rId21"/>
    <p:sldId id="266" r:id="rId22"/>
    <p:sldId id="283" r:id="rId23"/>
    <p:sldId id="282" r:id="rId24"/>
    <p:sldId id="284"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0" d="100"/>
          <a:sy n="70" d="100"/>
        </p:scale>
        <p:origin x="-1164"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ECDE6-E5A0-49E0-81CE-D4AA2E33ADE3}" type="datetimeFigureOut">
              <a:rPr lang="en-US" smtClean="0"/>
              <a:t>11/26/2015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9ED74-D365-4A27-B8A6-C92436C93AC4}" type="slidenum">
              <a:rPr lang="en-US" smtClean="0"/>
              <a:t>‹#›</a:t>
            </a:fld>
            <a:endParaRPr lang="en-US"/>
          </a:p>
        </p:txBody>
      </p:sp>
    </p:spTree>
    <p:extLst>
      <p:ext uri="{BB962C8B-B14F-4D97-AF65-F5344CB8AC3E}">
        <p14:creationId xmlns:p14="http://schemas.microsoft.com/office/powerpoint/2010/main" val="2029034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66306" indent="-16630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A8CACC-8263-4599-A16E-5AAF34079DF2}"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6E2DF-5A75-4783-AB35-9A209DC2715A}" type="slidenum">
              <a:rPr lang="en-US" smtClean="0"/>
              <a:t>‹#›</a:t>
            </a:fld>
            <a:endParaRPr lang="en-US"/>
          </a:p>
        </p:txBody>
      </p:sp>
    </p:spTree>
    <p:extLst>
      <p:ext uri="{BB962C8B-B14F-4D97-AF65-F5344CB8AC3E}">
        <p14:creationId xmlns:p14="http://schemas.microsoft.com/office/powerpoint/2010/main" val="157107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8CACC-8263-4599-A16E-5AAF34079DF2}"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6E2DF-5A75-4783-AB35-9A209DC2715A}" type="slidenum">
              <a:rPr lang="en-US" smtClean="0"/>
              <a:t>‹#›</a:t>
            </a:fld>
            <a:endParaRPr lang="en-US"/>
          </a:p>
        </p:txBody>
      </p:sp>
    </p:spTree>
    <p:extLst>
      <p:ext uri="{BB962C8B-B14F-4D97-AF65-F5344CB8AC3E}">
        <p14:creationId xmlns:p14="http://schemas.microsoft.com/office/powerpoint/2010/main" val="75983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8CACC-8263-4599-A16E-5AAF34079DF2}"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6E2DF-5A75-4783-AB35-9A209DC2715A}" type="slidenum">
              <a:rPr lang="en-US" smtClean="0"/>
              <a:t>‹#›</a:t>
            </a:fld>
            <a:endParaRPr lang="en-US"/>
          </a:p>
        </p:txBody>
      </p:sp>
    </p:spTree>
    <p:extLst>
      <p:ext uri="{BB962C8B-B14F-4D97-AF65-F5344CB8AC3E}">
        <p14:creationId xmlns:p14="http://schemas.microsoft.com/office/powerpoint/2010/main" val="2962043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7"/>
            <a:ext cx="7772400" cy="1470025"/>
          </a:xfrm>
        </p:spPr>
        <p:txBody>
          <a:body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2452194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5433310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7"/>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83568" y="4305079"/>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32544643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74297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2244848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8513732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474706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2870006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8CACC-8263-4599-A16E-5AAF34079DF2}"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6E2DF-5A75-4783-AB35-9A209DC2715A}" type="slidenum">
              <a:rPr lang="en-US" smtClean="0"/>
              <a:t>‹#›</a:t>
            </a:fld>
            <a:endParaRPr lang="en-US"/>
          </a:p>
        </p:txBody>
      </p:sp>
    </p:spTree>
    <p:extLst>
      <p:ext uri="{BB962C8B-B14F-4D97-AF65-F5344CB8AC3E}">
        <p14:creationId xmlns:p14="http://schemas.microsoft.com/office/powerpoint/2010/main" val="96839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12001896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4171711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87032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A8CACC-8263-4599-A16E-5AAF34079DF2}"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6E2DF-5A75-4783-AB35-9A209DC2715A}" type="slidenum">
              <a:rPr lang="en-US" smtClean="0"/>
              <a:t>‹#›</a:t>
            </a:fld>
            <a:endParaRPr lang="en-US"/>
          </a:p>
        </p:txBody>
      </p:sp>
    </p:spTree>
    <p:extLst>
      <p:ext uri="{BB962C8B-B14F-4D97-AF65-F5344CB8AC3E}">
        <p14:creationId xmlns:p14="http://schemas.microsoft.com/office/powerpoint/2010/main" val="378503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A8CACC-8263-4599-A16E-5AAF34079DF2}"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6E2DF-5A75-4783-AB35-9A209DC2715A}" type="slidenum">
              <a:rPr lang="en-US" smtClean="0"/>
              <a:t>‹#›</a:t>
            </a:fld>
            <a:endParaRPr lang="en-US"/>
          </a:p>
        </p:txBody>
      </p:sp>
    </p:spTree>
    <p:extLst>
      <p:ext uri="{BB962C8B-B14F-4D97-AF65-F5344CB8AC3E}">
        <p14:creationId xmlns:p14="http://schemas.microsoft.com/office/powerpoint/2010/main" val="342676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A8CACC-8263-4599-A16E-5AAF34079DF2}" type="datetimeFigureOut">
              <a:rPr lang="en-US" smtClean="0"/>
              <a:t>11/26/2015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66E2DF-5A75-4783-AB35-9A209DC2715A}" type="slidenum">
              <a:rPr lang="en-US" smtClean="0"/>
              <a:t>‹#›</a:t>
            </a:fld>
            <a:endParaRPr lang="en-US"/>
          </a:p>
        </p:txBody>
      </p:sp>
    </p:spTree>
    <p:extLst>
      <p:ext uri="{BB962C8B-B14F-4D97-AF65-F5344CB8AC3E}">
        <p14:creationId xmlns:p14="http://schemas.microsoft.com/office/powerpoint/2010/main" val="71839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A8CACC-8263-4599-A16E-5AAF34079DF2}" type="datetimeFigureOut">
              <a:rPr lang="en-US" smtClean="0"/>
              <a:t>11/26/2015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66E2DF-5A75-4783-AB35-9A209DC2715A}" type="slidenum">
              <a:rPr lang="en-US" smtClean="0"/>
              <a:t>‹#›</a:t>
            </a:fld>
            <a:endParaRPr lang="en-US"/>
          </a:p>
        </p:txBody>
      </p:sp>
    </p:spTree>
    <p:extLst>
      <p:ext uri="{BB962C8B-B14F-4D97-AF65-F5344CB8AC3E}">
        <p14:creationId xmlns:p14="http://schemas.microsoft.com/office/powerpoint/2010/main" val="7980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8CACC-8263-4599-A16E-5AAF34079DF2}" type="datetimeFigureOut">
              <a:rPr lang="en-US" smtClean="0"/>
              <a:t>11/26/2015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66E2DF-5A75-4783-AB35-9A209DC2715A}" type="slidenum">
              <a:rPr lang="en-US" smtClean="0"/>
              <a:t>‹#›</a:t>
            </a:fld>
            <a:endParaRPr lang="en-US"/>
          </a:p>
        </p:txBody>
      </p:sp>
    </p:spTree>
    <p:extLst>
      <p:ext uri="{BB962C8B-B14F-4D97-AF65-F5344CB8AC3E}">
        <p14:creationId xmlns:p14="http://schemas.microsoft.com/office/powerpoint/2010/main" val="52489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8CACC-8263-4599-A16E-5AAF34079DF2}"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6E2DF-5A75-4783-AB35-9A209DC2715A}" type="slidenum">
              <a:rPr lang="en-US" smtClean="0"/>
              <a:t>‹#›</a:t>
            </a:fld>
            <a:endParaRPr lang="en-US"/>
          </a:p>
        </p:txBody>
      </p:sp>
    </p:spTree>
    <p:extLst>
      <p:ext uri="{BB962C8B-B14F-4D97-AF65-F5344CB8AC3E}">
        <p14:creationId xmlns:p14="http://schemas.microsoft.com/office/powerpoint/2010/main" val="224646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8CACC-8263-4599-A16E-5AAF34079DF2}"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6E2DF-5A75-4783-AB35-9A209DC2715A}" type="slidenum">
              <a:rPr lang="en-US" smtClean="0"/>
              <a:t>‹#›</a:t>
            </a:fld>
            <a:endParaRPr lang="en-US"/>
          </a:p>
        </p:txBody>
      </p:sp>
    </p:spTree>
    <p:extLst>
      <p:ext uri="{BB962C8B-B14F-4D97-AF65-F5344CB8AC3E}">
        <p14:creationId xmlns:p14="http://schemas.microsoft.com/office/powerpoint/2010/main" val="97585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8CACC-8263-4599-A16E-5AAF34079DF2}" type="datetimeFigureOut">
              <a:rPr lang="en-US" smtClean="0"/>
              <a:t>11/26/2015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6E2DF-5A75-4783-AB35-9A209DC2715A}" type="slidenum">
              <a:rPr lang="en-US" smtClean="0"/>
              <a:t>‹#›</a:t>
            </a:fld>
            <a:endParaRPr lang="en-US"/>
          </a:p>
        </p:txBody>
      </p:sp>
    </p:spTree>
    <p:extLst>
      <p:ext uri="{BB962C8B-B14F-4D97-AF65-F5344CB8AC3E}">
        <p14:creationId xmlns:p14="http://schemas.microsoft.com/office/powerpoint/2010/main" val="397784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cs typeface="Times New Roman" pitchFamily="18" charset="0"/>
              </a:rPr>
              <a:pPr/>
              <a:t>‹#›</a:t>
            </a:fld>
            <a:endParaRPr lang="el-GR" dirty="0">
              <a:solidFill>
                <a:prstClr val="black"/>
              </a:solidFill>
              <a:cs typeface="Times New Roman" pitchFamily="18" charset="0"/>
            </a:endParaRPr>
          </a:p>
        </p:txBody>
      </p:sp>
    </p:spTree>
    <p:extLst>
      <p:ext uri="{BB962C8B-B14F-4D97-AF65-F5344CB8AC3E}">
        <p14:creationId xmlns:p14="http://schemas.microsoft.com/office/powerpoint/2010/main" val="2021661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rm.com/index.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defRPr/>
            </a:pPr>
            <a:r>
              <a:rPr lang="el-GR" dirty="0"/>
              <a:t>Αρχιτεκτονική Υπολογιστών</a:t>
            </a:r>
            <a:endParaRPr lang="en-US" dirty="0"/>
          </a:p>
        </p:txBody>
      </p:sp>
      <p:sp>
        <p:nvSpPr>
          <p:cNvPr id="3" name="Υπότιτλος 2"/>
          <p:cNvSpPr>
            <a:spLocks noGrp="1"/>
          </p:cNvSpPr>
          <p:nvPr>
            <p:ph type="subTitle" idx="1"/>
          </p:nvPr>
        </p:nvSpPr>
        <p:spPr/>
        <p:txBody>
          <a:bodyPr>
            <a:noAutofit/>
          </a:bodyPr>
          <a:lstStyle/>
          <a:p>
            <a:r>
              <a:rPr lang="el-GR" sz="2800" b="1" dirty="0"/>
              <a:t>Ενότητα </a:t>
            </a:r>
            <a:r>
              <a:rPr lang="en-US" sz="2800" b="1" dirty="0"/>
              <a:t># 7</a:t>
            </a:r>
            <a:r>
              <a:rPr lang="el-GR" sz="2800" b="1" dirty="0" smtClean="0"/>
              <a:t>:</a:t>
            </a:r>
            <a:r>
              <a:rPr lang="en-US" sz="2800" dirty="0" smtClean="0"/>
              <a:t> </a:t>
            </a:r>
            <a:r>
              <a:rPr lang="en-US" sz="2800" b="1" dirty="0" smtClean="0"/>
              <a:t>ARM</a:t>
            </a:r>
            <a:endParaRPr lang="en-US" sz="2800" b="1" dirty="0"/>
          </a:p>
          <a:p>
            <a:r>
              <a:rPr lang="el-GR" sz="2800" b="1" dirty="0"/>
              <a:t>Διδάσκων: </a:t>
            </a:r>
            <a:r>
              <a:rPr lang="el-GR" sz="2800" dirty="0"/>
              <a:t>Γεώργιος Κ. Πολύζος</a:t>
            </a:r>
          </a:p>
          <a:p>
            <a:r>
              <a:rPr lang="el-GR" sz="2800" b="1" dirty="0"/>
              <a:t>Τμήμα: </a:t>
            </a:r>
            <a:r>
              <a:rPr lang="el-GR" sz="2800" dirty="0"/>
              <a:t>Πληροφορικής</a:t>
            </a:r>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30" y="5591696"/>
            <a:ext cx="4310289" cy="1025873"/>
          </a:xfrm>
          <a:prstGeom prst="rect">
            <a:avLst/>
          </a:prstGeom>
          <a:noFill/>
        </p:spPr>
      </p:pic>
    </p:spTree>
    <p:extLst>
      <p:ext uri="{BB962C8B-B14F-4D97-AF65-F5344CB8AC3E}">
        <p14:creationId xmlns:p14="http://schemas.microsoft.com/office/powerpoint/2010/main" val="2822633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ARM Holdings </a:t>
            </a:r>
            <a:r>
              <a:rPr lang="en-US" b="1" dirty="0" smtClean="0"/>
              <a:t>plc Business (1)</a:t>
            </a:r>
            <a:endParaRPr lang="en-US" dirty="0"/>
          </a:p>
        </p:txBody>
      </p:sp>
      <p:sp>
        <p:nvSpPr>
          <p:cNvPr id="3" name="Content Placeholder 2"/>
          <p:cNvSpPr>
            <a:spLocks noGrp="1"/>
          </p:cNvSpPr>
          <p:nvPr>
            <p:ph idx="1"/>
          </p:nvPr>
        </p:nvSpPr>
        <p:spPr>
          <a:xfrm>
            <a:off x="251520" y="1600200"/>
            <a:ext cx="8712968" cy="4525963"/>
          </a:xfrm>
        </p:spPr>
        <p:txBody>
          <a:bodyPr>
            <a:noAutofit/>
          </a:bodyPr>
          <a:lstStyle/>
          <a:p>
            <a:pPr>
              <a:lnSpc>
                <a:spcPct val="90000"/>
              </a:lnSpc>
            </a:pPr>
            <a:r>
              <a:rPr lang="en-US" dirty="0" smtClean="0"/>
              <a:t>British</a:t>
            </a:r>
            <a:r>
              <a:rPr lang="en-US" dirty="0"/>
              <a:t> multinational semiconductor and </a:t>
            </a:r>
            <a:r>
              <a:rPr lang="en-US" dirty="0" err="1" smtClean="0"/>
              <a:t>softwaredesign</a:t>
            </a:r>
            <a:r>
              <a:rPr lang="en-US" dirty="0" smtClean="0"/>
              <a:t> company</a:t>
            </a:r>
          </a:p>
          <a:p>
            <a:pPr lvl="1">
              <a:lnSpc>
                <a:spcPct val="90000"/>
              </a:lnSpc>
            </a:pPr>
            <a:r>
              <a:rPr lang="en-US" b="1" dirty="0" smtClean="0"/>
              <a:t>head </a:t>
            </a:r>
            <a:r>
              <a:rPr lang="en-US" b="1" dirty="0"/>
              <a:t>office in Cambridge, </a:t>
            </a:r>
            <a:r>
              <a:rPr lang="en-US" b="1" dirty="0" smtClean="0"/>
              <a:t>UK</a:t>
            </a:r>
          </a:p>
          <a:p>
            <a:pPr lvl="1">
              <a:lnSpc>
                <a:spcPct val="90000"/>
              </a:lnSpc>
            </a:pPr>
            <a:r>
              <a:rPr lang="en-US" dirty="0" smtClean="0"/>
              <a:t>its </a:t>
            </a:r>
            <a:r>
              <a:rPr lang="en-US" dirty="0"/>
              <a:t>largest business is designing processors (CPU) bearing the ARM </a:t>
            </a:r>
            <a:r>
              <a:rPr lang="en-US" dirty="0" smtClean="0"/>
              <a:t>name,</a:t>
            </a:r>
          </a:p>
          <a:p>
            <a:pPr lvl="1">
              <a:lnSpc>
                <a:spcPct val="90000"/>
              </a:lnSpc>
            </a:pPr>
            <a:r>
              <a:rPr lang="en-US" dirty="0" smtClean="0"/>
              <a:t>also </a:t>
            </a:r>
            <a:r>
              <a:rPr lang="en-US" dirty="0"/>
              <a:t>designs software development </a:t>
            </a:r>
            <a:r>
              <a:rPr lang="en-US" dirty="0" smtClean="0"/>
              <a:t>tools,</a:t>
            </a:r>
            <a:r>
              <a:rPr lang="en-US" dirty="0"/>
              <a:t> system-on-a-chip (</a:t>
            </a:r>
            <a:r>
              <a:rPr lang="en-US" dirty="0" err="1"/>
              <a:t>SoC</a:t>
            </a:r>
            <a:r>
              <a:rPr lang="en-US" dirty="0"/>
              <a:t>) infrastructure </a:t>
            </a:r>
            <a:r>
              <a:rPr lang="en-US" dirty="0" smtClean="0"/>
              <a:t>&amp; software</a:t>
            </a:r>
          </a:p>
          <a:p>
            <a:pPr lvl="1">
              <a:lnSpc>
                <a:spcPct val="90000"/>
              </a:lnSpc>
            </a:pPr>
            <a:r>
              <a:rPr lang="en-US" dirty="0" smtClean="0"/>
              <a:t>it is </a:t>
            </a:r>
            <a:r>
              <a:rPr lang="en-US" dirty="0"/>
              <a:t> market dominant in the field of processors for mobile phones </a:t>
            </a:r>
            <a:r>
              <a:rPr lang="en-US" dirty="0" smtClean="0"/>
              <a:t>and</a:t>
            </a:r>
            <a:r>
              <a:rPr lang="en-US" dirty="0"/>
              <a:t> tablet </a:t>
            </a:r>
            <a:r>
              <a:rPr lang="en-US" dirty="0" smtClean="0"/>
              <a:t>computers</a:t>
            </a:r>
            <a:endParaRPr lang="en-US" dirty="0"/>
          </a:p>
          <a:p>
            <a:pPr>
              <a:lnSpc>
                <a:spcPct val="90000"/>
              </a:lnSpc>
            </a:pPr>
            <a:r>
              <a:rPr lang="en-US" dirty="0"/>
              <a:t>Processors based on ARM </a:t>
            </a:r>
            <a:r>
              <a:rPr lang="en-US" dirty="0" smtClean="0"/>
              <a:t>designs are in </a:t>
            </a:r>
            <a:r>
              <a:rPr lang="en-US" dirty="0"/>
              <a:t>all classes of computing </a:t>
            </a:r>
            <a:r>
              <a:rPr lang="en-US" dirty="0" smtClean="0"/>
              <a:t>devices</a:t>
            </a:r>
          </a:p>
        </p:txBody>
      </p:sp>
    </p:spTree>
    <p:extLst>
      <p:ext uri="{BB962C8B-B14F-4D97-AF65-F5344CB8AC3E}">
        <p14:creationId xmlns:p14="http://schemas.microsoft.com/office/powerpoint/2010/main" val="4237925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ARM Holdings </a:t>
            </a:r>
            <a:r>
              <a:rPr lang="en-US" b="1" dirty="0" smtClean="0"/>
              <a:t>plc Business (2)</a:t>
            </a:r>
            <a:endParaRPr lang="en-US" dirty="0"/>
          </a:p>
        </p:txBody>
      </p:sp>
      <p:sp>
        <p:nvSpPr>
          <p:cNvPr id="3" name="Content Placeholder 2"/>
          <p:cNvSpPr>
            <a:spLocks noGrp="1"/>
          </p:cNvSpPr>
          <p:nvPr>
            <p:ph idx="1"/>
          </p:nvPr>
        </p:nvSpPr>
        <p:spPr>
          <a:xfrm>
            <a:off x="251520" y="1600200"/>
            <a:ext cx="8712968" cy="4525963"/>
          </a:xfrm>
        </p:spPr>
        <p:txBody>
          <a:bodyPr>
            <a:noAutofit/>
          </a:bodyPr>
          <a:lstStyle/>
          <a:p>
            <a:pPr>
              <a:lnSpc>
                <a:spcPct val="90000"/>
              </a:lnSpc>
            </a:pPr>
            <a:r>
              <a:rPr lang="en-US" dirty="0"/>
              <a:t>ARM's graphics processing units (GPU) are used in laptops, Android tablets (over 50% market share) and smartphones </a:t>
            </a:r>
            <a:endParaRPr lang="en-US" dirty="0" smtClean="0"/>
          </a:p>
          <a:p>
            <a:pPr lvl="1">
              <a:lnSpc>
                <a:spcPct val="90000"/>
              </a:lnSpc>
            </a:pPr>
            <a:r>
              <a:rPr lang="en-US" sz="2800" dirty="0" smtClean="0"/>
              <a:t>e.g</a:t>
            </a:r>
            <a:r>
              <a:rPr lang="en-US" sz="2800" dirty="0"/>
              <a:t>., some of Samsung's products such as the  Samsung Galaxy Note 4 tablet &amp; Samsung Galaxy S5 smartphone and smartwatches (Samsung Galaxy Gear</a:t>
            </a:r>
            <a:r>
              <a:rPr lang="en-US" sz="2800" dirty="0" smtClean="0"/>
              <a:t>)</a:t>
            </a:r>
          </a:p>
          <a:p>
            <a:pPr>
              <a:lnSpc>
                <a:spcPct val="90000"/>
              </a:lnSpc>
            </a:pPr>
            <a:r>
              <a:rPr lang="en-US" dirty="0"/>
              <a:t>ARM's main CPU competitors </a:t>
            </a:r>
            <a:r>
              <a:rPr lang="en-US" dirty="0" smtClean="0"/>
              <a:t>include</a:t>
            </a:r>
          </a:p>
          <a:p>
            <a:pPr lvl="1">
              <a:lnSpc>
                <a:spcPct val="90000"/>
              </a:lnSpc>
            </a:pPr>
            <a:r>
              <a:rPr lang="en-US" dirty="0" smtClean="0"/>
              <a:t>Intel</a:t>
            </a:r>
            <a:r>
              <a:rPr lang="en-US" dirty="0"/>
              <a:t> (Atom), Imagination Technologies (MIPS) and AMD </a:t>
            </a:r>
          </a:p>
          <a:p>
            <a:pPr lvl="1">
              <a:lnSpc>
                <a:spcPct val="90000"/>
              </a:lnSpc>
            </a:pPr>
            <a:endParaRPr lang="en-US" sz="2800" dirty="0"/>
          </a:p>
        </p:txBody>
      </p:sp>
    </p:spTree>
    <p:extLst>
      <p:ext uri="{BB962C8B-B14F-4D97-AF65-F5344CB8AC3E}">
        <p14:creationId xmlns:p14="http://schemas.microsoft.com/office/powerpoint/2010/main" val="1319892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ARM Holdings </a:t>
            </a:r>
            <a:r>
              <a:rPr lang="en-US" b="1" dirty="0" smtClean="0"/>
              <a:t>plc Business (3)</a:t>
            </a:r>
            <a:endParaRPr lang="en-US" dirty="0"/>
          </a:p>
        </p:txBody>
      </p:sp>
      <p:sp>
        <p:nvSpPr>
          <p:cNvPr id="3" name="Content Placeholder 2"/>
          <p:cNvSpPr>
            <a:spLocks noGrp="1"/>
          </p:cNvSpPr>
          <p:nvPr>
            <p:ph idx="1"/>
          </p:nvPr>
        </p:nvSpPr>
        <p:spPr>
          <a:xfrm>
            <a:off x="251520" y="1600200"/>
            <a:ext cx="8712968" cy="4525963"/>
          </a:xfrm>
        </p:spPr>
        <p:txBody>
          <a:bodyPr>
            <a:noAutofit/>
          </a:bodyPr>
          <a:lstStyle/>
          <a:p>
            <a:pPr>
              <a:lnSpc>
                <a:spcPct val="90000"/>
              </a:lnSpc>
            </a:pPr>
            <a:r>
              <a:rPr lang="en-US" dirty="0"/>
              <a:t>GPU competitors include</a:t>
            </a:r>
          </a:p>
          <a:p>
            <a:pPr lvl="1">
              <a:lnSpc>
                <a:spcPct val="90000"/>
              </a:lnSpc>
            </a:pPr>
            <a:r>
              <a:rPr lang="en-US" dirty="0"/>
              <a:t>Imagination Technologies (</a:t>
            </a:r>
            <a:r>
              <a:rPr lang="en-US" dirty="0" err="1"/>
              <a:t>PowerVR</a:t>
            </a:r>
            <a:r>
              <a:rPr lang="en-US" dirty="0"/>
              <a:t>), Qualcomm (Adreno) and increasingly Nvidia and Intel</a:t>
            </a:r>
          </a:p>
          <a:p>
            <a:pPr lvl="1">
              <a:lnSpc>
                <a:spcPct val="90000"/>
              </a:lnSpc>
            </a:pPr>
            <a:r>
              <a:rPr lang="en-US" dirty="0"/>
              <a:t>Qualcomm and Nvidia combine their GPUs with an ARM licensed CPU while Intel doesn't</a:t>
            </a:r>
          </a:p>
          <a:p>
            <a:pPr>
              <a:lnSpc>
                <a:spcPct val="90000"/>
              </a:lnSpc>
            </a:pPr>
            <a:r>
              <a:rPr lang="en-US" dirty="0"/>
              <a:t>ARM has a primary listing on the London Stock Exchange and is a constituent of the FTSE 100 Index &amp; has a secondary listing on NASDAQ</a:t>
            </a:r>
          </a:p>
          <a:p>
            <a:pPr lvl="1">
              <a:lnSpc>
                <a:spcPct val="90000"/>
              </a:lnSpc>
            </a:pPr>
            <a:endParaRPr lang="en-US" sz="3200" dirty="0"/>
          </a:p>
        </p:txBody>
      </p:sp>
    </p:spTree>
    <p:extLst>
      <p:ext uri="{BB962C8B-B14F-4D97-AF65-F5344CB8AC3E}">
        <p14:creationId xmlns:p14="http://schemas.microsoft.com/office/powerpoint/2010/main" val="1944955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(1)</a:t>
            </a:r>
            <a:endParaRPr lang="en-US" b="1" dirty="0"/>
          </a:p>
        </p:txBody>
      </p:sp>
      <p:sp>
        <p:nvSpPr>
          <p:cNvPr id="3" name="Content Placeholder 2"/>
          <p:cNvSpPr>
            <a:spLocks noGrp="1"/>
          </p:cNvSpPr>
          <p:nvPr>
            <p:ph idx="1"/>
          </p:nvPr>
        </p:nvSpPr>
        <p:spPr>
          <a:xfrm>
            <a:off x="457200" y="1600200"/>
            <a:ext cx="8435280" cy="4525963"/>
          </a:xfrm>
        </p:spPr>
        <p:txBody>
          <a:bodyPr>
            <a:noAutofit/>
          </a:bodyPr>
          <a:lstStyle/>
          <a:p>
            <a:r>
              <a:rPr lang="en-US" dirty="0"/>
              <a:t>The British computer manufacturer Acorn Computers first developed ARM in the </a:t>
            </a:r>
            <a:r>
              <a:rPr lang="en-US" dirty="0" smtClean="0"/>
              <a:t>1980s</a:t>
            </a:r>
          </a:p>
          <a:p>
            <a:pPr lvl="1"/>
            <a:r>
              <a:rPr lang="en-US" dirty="0" smtClean="0"/>
              <a:t>to </a:t>
            </a:r>
            <a:r>
              <a:rPr lang="en-US" dirty="0"/>
              <a:t>use in its personal </a:t>
            </a:r>
            <a:r>
              <a:rPr lang="en-US" dirty="0" smtClean="0"/>
              <a:t>computers</a:t>
            </a:r>
          </a:p>
          <a:p>
            <a:pPr lvl="1"/>
            <a:r>
              <a:rPr lang="en-US" dirty="0" smtClean="0"/>
              <a:t>its </a:t>
            </a:r>
            <a:r>
              <a:rPr lang="en-US" dirty="0"/>
              <a:t>first ARM-based products were coprocessor modules for the BBC Micro series of </a:t>
            </a:r>
            <a:r>
              <a:rPr lang="en-US" dirty="0" smtClean="0"/>
              <a:t>computers.</a:t>
            </a:r>
          </a:p>
          <a:p>
            <a:pPr lvl="1"/>
            <a:r>
              <a:rPr lang="en-US" dirty="0" smtClean="0"/>
              <a:t>Acorn </a:t>
            </a:r>
            <a:r>
              <a:rPr lang="en-US" dirty="0"/>
              <a:t>Computers considered how to move on from the relatively simple MOS Technology 6502 processor to address business markets like the one that was soon dominated by the IBM PC, launched in </a:t>
            </a:r>
            <a:r>
              <a:rPr lang="en-US" dirty="0" smtClean="0"/>
              <a:t>1981</a:t>
            </a:r>
          </a:p>
        </p:txBody>
      </p:sp>
    </p:spTree>
    <p:extLst>
      <p:ext uri="{BB962C8B-B14F-4D97-AF65-F5344CB8AC3E}">
        <p14:creationId xmlns:p14="http://schemas.microsoft.com/office/powerpoint/2010/main" val="2021329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(2)</a:t>
            </a:r>
            <a:endParaRPr lang="en-US" b="1" dirty="0"/>
          </a:p>
        </p:txBody>
      </p:sp>
      <p:sp>
        <p:nvSpPr>
          <p:cNvPr id="3" name="Content Placeholder 2"/>
          <p:cNvSpPr>
            <a:spLocks noGrp="1"/>
          </p:cNvSpPr>
          <p:nvPr>
            <p:ph idx="1"/>
          </p:nvPr>
        </p:nvSpPr>
        <p:spPr>
          <a:xfrm>
            <a:off x="457200" y="1600200"/>
            <a:ext cx="8435280" cy="4525963"/>
          </a:xfrm>
        </p:spPr>
        <p:txBody>
          <a:bodyPr>
            <a:noAutofit/>
          </a:bodyPr>
          <a:lstStyle/>
          <a:p>
            <a:r>
              <a:rPr lang="en-US" dirty="0"/>
              <a:t>The </a:t>
            </a:r>
            <a:r>
              <a:rPr lang="en-US" i="1" dirty="0"/>
              <a:t>Acorn Business Computer</a:t>
            </a:r>
            <a:r>
              <a:rPr lang="en-US" dirty="0"/>
              <a:t> (ABC) plan required that a number of second processors be made to work with the BBC Micro platform, but processors such as the Motorola 68000 and National Semiconductor 32016 were considered unsuitable, and the 6502 was not powerful enough for a graphics based user </a:t>
            </a:r>
            <a:r>
              <a:rPr lang="en-US" dirty="0" smtClean="0"/>
              <a:t>interface	</a:t>
            </a:r>
            <a:endParaRPr lang="en-US" dirty="0"/>
          </a:p>
        </p:txBody>
      </p:sp>
    </p:spTree>
    <p:extLst>
      <p:ext uri="{BB962C8B-B14F-4D97-AF65-F5344CB8AC3E}">
        <p14:creationId xmlns:p14="http://schemas.microsoft.com/office/powerpoint/2010/main" val="1420772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(3)</a:t>
            </a:r>
            <a:endParaRPr lang="en-US" b="1" dirty="0"/>
          </a:p>
        </p:txBody>
      </p:sp>
      <p:sp>
        <p:nvSpPr>
          <p:cNvPr id="3" name="Content Placeholder 2"/>
          <p:cNvSpPr>
            <a:spLocks noGrp="1"/>
          </p:cNvSpPr>
          <p:nvPr>
            <p:ph idx="1"/>
          </p:nvPr>
        </p:nvSpPr>
        <p:spPr>
          <a:xfrm>
            <a:off x="457200" y="1423317"/>
            <a:ext cx="8435280" cy="4525963"/>
          </a:xfrm>
        </p:spPr>
        <p:txBody>
          <a:bodyPr>
            <a:noAutofit/>
          </a:bodyPr>
          <a:lstStyle/>
          <a:p>
            <a:r>
              <a:rPr lang="en-US" dirty="0"/>
              <a:t>The </a:t>
            </a:r>
            <a:r>
              <a:rPr lang="en-US" b="1" dirty="0"/>
              <a:t>MOS Technology 6502 </a:t>
            </a:r>
            <a:r>
              <a:rPr lang="en-US" dirty="0"/>
              <a:t>was an 8-bit microprocessor that was designed by Chuck Peddle and Bill Mensch for MOS Technology. When it was introduced in 1975, the 6502 was, by a considerable margin, the least expensive full-featured microprocessor on the market. computer projects that would eventually result in the home computer revolution of the 1980s</a:t>
            </a:r>
            <a:r>
              <a:rPr lang="en-US" dirty="0" smtClean="0"/>
              <a:t>.	</a:t>
            </a:r>
          </a:p>
          <a:p>
            <a:pPr marL="342900" lvl="1" indent="-342900">
              <a:buFont typeface="Arial" panose="020B0604020202020204" pitchFamily="34" charset="0"/>
              <a:buChar char="•"/>
            </a:pPr>
            <a:r>
              <a:rPr lang="en-US" sz="3200" dirty="0"/>
              <a:t>After testing all available processors and finding them lacking, Acorn decided it needed a new architecture.</a:t>
            </a:r>
          </a:p>
          <a:p>
            <a:endParaRPr lang="en-US" dirty="0"/>
          </a:p>
        </p:txBody>
      </p:sp>
    </p:spTree>
    <p:extLst>
      <p:ext uri="{BB962C8B-B14F-4D97-AF65-F5344CB8AC3E}">
        <p14:creationId xmlns:p14="http://schemas.microsoft.com/office/powerpoint/2010/main" val="1354067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(4)</a:t>
            </a:r>
            <a:endParaRPr lang="en-US" b="1" dirty="0"/>
          </a:p>
        </p:txBody>
      </p:sp>
      <p:sp>
        <p:nvSpPr>
          <p:cNvPr id="3" name="Content Placeholder 2"/>
          <p:cNvSpPr>
            <a:spLocks noGrp="1"/>
          </p:cNvSpPr>
          <p:nvPr>
            <p:ph idx="1"/>
          </p:nvPr>
        </p:nvSpPr>
        <p:spPr>
          <a:xfrm>
            <a:off x="457200" y="1423317"/>
            <a:ext cx="8435280" cy="4525963"/>
          </a:xfrm>
        </p:spPr>
        <p:txBody>
          <a:bodyPr>
            <a:noAutofit/>
          </a:bodyPr>
          <a:lstStyle/>
          <a:p>
            <a:r>
              <a:rPr lang="en-US" b="1" dirty="0"/>
              <a:t>Inspired by white papers on the Berkeley RISC project, Acorn designed its own </a:t>
            </a:r>
            <a:r>
              <a:rPr lang="en-US" b="1" dirty="0" smtClean="0"/>
              <a:t>processor</a:t>
            </a:r>
          </a:p>
          <a:p>
            <a:pPr lvl="1"/>
            <a:r>
              <a:rPr lang="en-US" sz="2800" dirty="0" smtClean="0"/>
              <a:t>A </a:t>
            </a:r>
            <a:r>
              <a:rPr lang="en-US" sz="2800" dirty="0"/>
              <a:t>visit to the Western Design Center in Phoenix, where the 6502 was being updated by what was effectively a single-person company, showed Acorn engineers they did not need massive resources and  </a:t>
            </a:r>
            <a:r>
              <a:rPr lang="en-US" sz="2800" dirty="0" smtClean="0"/>
              <a:t>facilities</a:t>
            </a:r>
            <a:endParaRPr lang="en-US" sz="2800" dirty="0"/>
          </a:p>
        </p:txBody>
      </p:sp>
    </p:spTree>
    <p:extLst>
      <p:ext uri="{BB962C8B-B14F-4D97-AF65-F5344CB8AC3E}">
        <p14:creationId xmlns:p14="http://schemas.microsoft.com/office/powerpoint/2010/main" val="4234753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(5)</a:t>
            </a:r>
            <a:endParaRPr lang="en-US" b="1" dirty="0"/>
          </a:p>
        </p:txBody>
      </p:sp>
      <p:sp>
        <p:nvSpPr>
          <p:cNvPr id="3" name="Content Placeholder 2"/>
          <p:cNvSpPr>
            <a:spLocks noGrp="1"/>
          </p:cNvSpPr>
          <p:nvPr>
            <p:ph idx="1"/>
          </p:nvPr>
        </p:nvSpPr>
        <p:spPr>
          <a:xfrm>
            <a:off x="457200" y="1423317"/>
            <a:ext cx="8435280" cy="4525963"/>
          </a:xfrm>
        </p:spPr>
        <p:txBody>
          <a:bodyPr>
            <a:noAutofit/>
          </a:bodyPr>
          <a:lstStyle/>
          <a:p>
            <a:r>
              <a:rPr lang="en-US" dirty="0"/>
              <a:t>An engineer, Wilson, developed the instruction set, writing a simulation of the processor in BBC BASIC that ran on a BBC Micro with a second 6502 processor. This convinced Acorn engineers they were on the right track. Wilson approached Acorn's CEO, Hermann Hauser, and requested more resources. Once he had approval, he assembled a small team to implement Wilson's model in hardware</a:t>
            </a:r>
            <a:endParaRPr lang="en-US" sz="2800" dirty="0"/>
          </a:p>
        </p:txBody>
      </p:sp>
    </p:spTree>
    <p:extLst>
      <p:ext uri="{BB962C8B-B14F-4D97-AF65-F5344CB8AC3E}">
        <p14:creationId xmlns:p14="http://schemas.microsoft.com/office/powerpoint/2010/main" val="1681233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a:bodyPr>
          <a:lstStyle/>
          <a:p>
            <a:r>
              <a:rPr lang="en-US" b="1" dirty="0" smtClean="0"/>
              <a:t>ARM architecture pervasiveness (1)</a:t>
            </a:r>
            <a:endParaRPr lang="en-US" b="1" dirty="0"/>
          </a:p>
        </p:txBody>
      </p:sp>
      <p:sp>
        <p:nvSpPr>
          <p:cNvPr id="3" name="Content Placeholder 2"/>
          <p:cNvSpPr>
            <a:spLocks noGrp="1"/>
          </p:cNvSpPr>
          <p:nvPr>
            <p:ph idx="1"/>
          </p:nvPr>
        </p:nvSpPr>
        <p:spPr/>
        <p:txBody>
          <a:bodyPr>
            <a:noAutofit/>
          </a:bodyPr>
          <a:lstStyle/>
          <a:p>
            <a:r>
              <a:rPr lang="en-US" dirty="0" smtClean="0"/>
              <a:t>Globally </a:t>
            </a:r>
            <a:r>
              <a:rPr lang="en-US" dirty="0"/>
              <a:t>ARM is the most widely used instruction set architecture in terms of quantity </a:t>
            </a:r>
            <a:r>
              <a:rPr lang="en-US" dirty="0" smtClean="0"/>
              <a:t>produced</a:t>
            </a:r>
            <a:endParaRPr lang="en-US" dirty="0"/>
          </a:p>
          <a:p>
            <a:r>
              <a:rPr lang="en-US" dirty="0" smtClean="0"/>
              <a:t>The </a:t>
            </a:r>
            <a:r>
              <a:rPr lang="en-US" dirty="0"/>
              <a:t>low power consumption of ARM processors has made them very </a:t>
            </a:r>
            <a:r>
              <a:rPr lang="en-US" dirty="0" smtClean="0"/>
              <a:t>popular</a:t>
            </a:r>
          </a:p>
          <a:p>
            <a:pPr lvl="1"/>
            <a:r>
              <a:rPr lang="en-US" dirty="0" smtClean="0"/>
              <a:t>over </a:t>
            </a:r>
            <a:r>
              <a:rPr lang="en-US" b="1" dirty="0"/>
              <a:t>50 billion </a:t>
            </a:r>
            <a:r>
              <a:rPr lang="en-US" dirty="0"/>
              <a:t>ARM processors have been produced as of </a:t>
            </a:r>
            <a:r>
              <a:rPr lang="en-US" dirty="0" smtClean="0"/>
              <a:t>2014</a:t>
            </a:r>
          </a:p>
          <a:p>
            <a:pPr lvl="1"/>
            <a:r>
              <a:rPr lang="en-US" dirty="0" smtClean="0"/>
              <a:t>of </a:t>
            </a:r>
            <a:r>
              <a:rPr lang="en-US" dirty="0"/>
              <a:t>which </a:t>
            </a:r>
            <a:r>
              <a:rPr lang="en-US" b="1" dirty="0"/>
              <a:t>10 billion </a:t>
            </a:r>
            <a:r>
              <a:rPr lang="en-US" dirty="0"/>
              <a:t>were produced </a:t>
            </a:r>
            <a:r>
              <a:rPr lang="en-US" b="1" dirty="0" smtClean="0"/>
              <a:t>in 2013</a:t>
            </a:r>
            <a:r>
              <a:rPr lang="en-US" dirty="0"/>
              <a:t> </a:t>
            </a:r>
            <a:r>
              <a:rPr lang="en-US" dirty="0" smtClean="0"/>
              <a:t>and</a:t>
            </a:r>
          </a:p>
          <a:p>
            <a:pPr lvl="1"/>
            <a:r>
              <a:rPr lang="en-US" dirty="0" smtClean="0"/>
              <a:t>ARM-based </a:t>
            </a:r>
            <a:r>
              <a:rPr lang="en-US" dirty="0"/>
              <a:t>chips are found in nearly </a:t>
            </a:r>
            <a:r>
              <a:rPr lang="en-US" b="1" dirty="0" smtClean="0"/>
              <a:t>60%</a:t>
            </a:r>
            <a:r>
              <a:rPr lang="en-US" dirty="0" smtClean="0"/>
              <a:t> of </a:t>
            </a:r>
            <a:r>
              <a:rPr lang="en-US" dirty="0"/>
              <a:t>the world’s </a:t>
            </a:r>
            <a:r>
              <a:rPr lang="en-US" b="1" dirty="0"/>
              <a:t>mobile </a:t>
            </a:r>
            <a:r>
              <a:rPr lang="en-US" b="1" dirty="0" smtClean="0"/>
              <a:t>devices</a:t>
            </a:r>
          </a:p>
        </p:txBody>
      </p:sp>
    </p:spTree>
    <p:extLst>
      <p:ext uri="{BB962C8B-B14F-4D97-AF65-F5344CB8AC3E}">
        <p14:creationId xmlns:p14="http://schemas.microsoft.com/office/powerpoint/2010/main" val="3239293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en-US" b="1" dirty="0" smtClean="0"/>
              <a:t>ARM architecture pervasiveness (2)</a:t>
            </a:r>
            <a:endParaRPr lang="en-US" b="1" dirty="0"/>
          </a:p>
        </p:txBody>
      </p:sp>
      <p:sp>
        <p:nvSpPr>
          <p:cNvPr id="3" name="Content Placeholder 2"/>
          <p:cNvSpPr>
            <a:spLocks noGrp="1"/>
          </p:cNvSpPr>
          <p:nvPr>
            <p:ph idx="1"/>
          </p:nvPr>
        </p:nvSpPr>
        <p:spPr>
          <a:xfrm>
            <a:off x="457200" y="1196752"/>
            <a:ext cx="8686800" cy="4525963"/>
          </a:xfrm>
        </p:spPr>
        <p:txBody>
          <a:bodyPr>
            <a:noAutofit/>
          </a:bodyPr>
          <a:lstStyle/>
          <a:p>
            <a:r>
              <a:rPr lang="en-US" dirty="0"/>
              <a:t>The ARM architecture (32-bit) is the most widely used architecture in mobile devices, and most popular 32-bit one in embedded systems</a:t>
            </a:r>
          </a:p>
          <a:p>
            <a:r>
              <a:rPr lang="en-US" dirty="0"/>
              <a:t>In 2005, ~98% of all mobile phones sold used at least one ARM processor</a:t>
            </a:r>
          </a:p>
          <a:p>
            <a:r>
              <a:rPr lang="en-US" dirty="0"/>
              <a:t>According to ARM Holdings, in 2010 alone, producers of chips based on ARM architectures reported shipments of 6.1 billion ARM-based processors, representing 95% of smartphones, 35% of digital televisions and set-top boxes and 10% of mobile computers</a:t>
            </a:r>
          </a:p>
        </p:txBody>
      </p:sp>
    </p:spTree>
    <p:extLst>
      <p:ext uri="{BB962C8B-B14F-4D97-AF65-F5344CB8AC3E}">
        <p14:creationId xmlns:p14="http://schemas.microsoft.com/office/powerpoint/2010/main" val="1011932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12776"/>
            <a:ext cx="7772400" cy="1470025"/>
          </a:xfrm>
        </p:spPr>
        <p:txBody>
          <a:bodyPr>
            <a:noAutofit/>
          </a:bodyPr>
          <a:lstStyle/>
          <a:p>
            <a:r>
              <a:rPr lang="en-US" b="1" dirty="0" smtClean="0"/>
              <a:t>ARM</a:t>
            </a:r>
            <a:br>
              <a:rPr lang="en-US" b="1" dirty="0" smtClean="0"/>
            </a:br>
            <a:r>
              <a:rPr lang="en-US" b="1" dirty="0" smtClean="0"/>
              <a:t>A European (UK) Computer Architecture powerhouse</a:t>
            </a:r>
            <a:endParaRPr lang="en-US" b="1" dirty="0"/>
          </a:p>
        </p:txBody>
      </p:sp>
      <p:sp>
        <p:nvSpPr>
          <p:cNvPr id="3" name="Subtitle 2"/>
          <p:cNvSpPr>
            <a:spLocks noGrp="1"/>
          </p:cNvSpPr>
          <p:nvPr>
            <p:ph type="subTitle" idx="1"/>
          </p:nvPr>
        </p:nvSpPr>
        <p:spPr>
          <a:xfrm>
            <a:off x="4967340" y="3789040"/>
            <a:ext cx="4213172" cy="2304256"/>
          </a:xfrm>
        </p:spPr>
        <p:txBody>
          <a:bodyPr>
            <a:noAutofit/>
          </a:bodyPr>
          <a:lstStyle/>
          <a:p>
            <a:r>
              <a:rPr lang="en-US" dirty="0" smtClean="0">
                <a:solidFill>
                  <a:schemeClr val="tx1"/>
                </a:solidFill>
              </a:rPr>
              <a:t>Based on </a:t>
            </a:r>
          </a:p>
          <a:p>
            <a:r>
              <a:rPr lang="en-US" dirty="0" smtClean="0">
                <a:solidFill>
                  <a:schemeClr val="tx1"/>
                </a:solidFill>
              </a:rPr>
              <a:t>Wikipedia, </a:t>
            </a:r>
          </a:p>
          <a:p>
            <a:r>
              <a:rPr lang="en-US" dirty="0" smtClean="0">
                <a:solidFill>
                  <a:schemeClr val="tx1"/>
                </a:solidFill>
              </a:rPr>
              <a:t>the ARM website and </a:t>
            </a:r>
          </a:p>
          <a:p>
            <a:r>
              <a:rPr lang="en-US" dirty="0" smtClean="0">
                <a:solidFill>
                  <a:schemeClr val="tx1"/>
                </a:solidFill>
              </a:rPr>
              <a:t>Web PPTs</a:t>
            </a:r>
            <a:endParaRPr lang="en-US" dirty="0">
              <a:solidFill>
                <a:schemeClr val="tx1"/>
              </a:solidFill>
            </a:endParaRPr>
          </a:p>
        </p:txBody>
      </p:sp>
      <p:pic>
        <p:nvPicPr>
          <p:cNvPr id="1026" name="Picture 2" descr="arm"/>
          <p:cNvPicPr>
            <a:picLocks noChangeAspect="1" noChangeArrowheads="1"/>
          </p:cNvPicPr>
          <p:nvPr/>
        </p:nvPicPr>
        <p:blipFill rotWithShape="1">
          <a:blip r:embed="rId2">
            <a:extLst>
              <a:ext uri="{28A0092B-C50C-407E-A947-70E740481C1C}">
                <a14:useLocalDpi xmlns:a14="http://schemas.microsoft.com/office/drawing/2010/main" val="0"/>
              </a:ext>
            </a:extLst>
          </a:blip>
          <a:srcRect l="12330" t="3332" r="12631" b="14250"/>
          <a:stretch/>
        </p:blipFill>
        <p:spPr bwMode="auto">
          <a:xfrm>
            <a:off x="157290" y="3284984"/>
            <a:ext cx="4972274" cy="335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117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ARM (1)</a:t>
            </a:r>
            <a:br>
              <a:rPr lang="en-US" b="1" dirty="0" smtClean="0"/>
            </a:br>
            <a:r>
              <a:rPr lang="en-US" b="1" dirty="0" smtClean="0"/>
              <a:t>Operating system support</a:t>
            </a:r>
            <a:endParaRPr lang="en-US" b="1" dirty="0"/>
          </a:p>
        </p:txBody>
      </p:sp>
      <p:sp>
        <p:nvSpPr>
          <p:cNvPr id="3" name="Content Placeholder 2"/>
          <p:cNvSpPr>
            <a:spLocks noGrp="1"/>
          </p:cNvSpPr>
          <p:nvPr>
            <p:ph idx="1"/>
          </p:nvPr>
        </p:nvSpPr>
        <p:spPr/>
        <p:txBody>
          <a:bodyPr>
            <a:noAutofit/>
          </a:bodyPr>
          <a:lstStyle/>
          <a:p>
            <a:r>
              <a:rPr lang="en-US" b="1" dirty="0"/>
              <a:t>32-bit operating </a:t>
            </a:r>
            <a:r>
              <a:rPr lang="en-US" b="1" dirty="0" smtClean="0"/>
              <a:t>systems</a:t>
            </a:r>
          </a:p>
          <a:p>
            <a:r>
              <a:rPr lang="en-US" b="1" dirty="0" smtClean="0"/>
              <a:t>Android</a:t>
            </a:r>
            <a:r>
              <a:rPr lang="en-US" b="1" dirty="0"/>
              <a:t> </a:t>
            </a:r>
            <a:r>
              <a:rPr lang="en-US" b="1" dirty="0" smtClean="0"/>
              <a:t>runs </a:t>
            </a:r>
            <a:r>
              <a:rPr lang="en-US" b="1" dirty="0"/>
              <a:t>on the ARM </a:t>
            </a:r>
            <a:r>
              <a:rPr lang="en-US" b="1" dirty="0" smtClean="0"/>
              <a:t>architecture</a:t>
            </a:r>
            <a:endParaRPr lang="en-US" b="1" dirty="0"/>
          </a:p>
          <a:p>
            <a:r>
              <a:rPr lang="en-US" b="1" dirty="0" smtClean="0"/>
              <a:t>Embedded operating systems</a:t>
            </a:r>
          </a:p>
          <a:p>
            <a:pPr lvl="1"/>
            <a:r>
              <a:rPr lang="en-US" dirty="0" smtClean="0"/>
              <a:t>supported by a large number of </a:t>
            </a:r>
            <a:r>
              <a:rPr lang="en-US" dirty="0"/>
              <a:t>embedded</a:t>
            </a:r>
            <a:r>
              <a:rPr lang="en-US" dirty="0" smtClean="0"/>
              <a:t> and </a:t>
            </a:r>
            <a:r>
              <a:rPr lang="en-US" dirty="0"/>
              <a:t>real-time operating systems</a:t>
            </a:r>
            <a:r>
              <a:rPr lang="en-US" dirty="0" smtClean="0"/>
              <a:t>, including </a:t>
            </a:r>
            <a:r>
              <a:rPr lang="en-US" dirty="0"/>
              <a:t>Linux</a:t>
            </a:r>
            <a:r>
              <a:rPr lang="en-US" dirty="0" smtClean="0"/>
              <a:t>, Windows CE, </a:t>
            </a:r>
            <a:r>
              <a:rPr lang="en-US" dirty="0"/>
              <a:t>Symbian</a:t>
            </a:r>
            <a:r>
              <a:rPr lang="en-US" dirty="0" smtClean="0"/>
              <a:t>, </a:t>
            </a:r>
            <a:r>
              <a:rPr lang="en-US" dirty="0"/>
              <a:t>ChibiOS/</a:t>
            </a:r>
            <a:r>
              <a:rPr lang="en-US" dirty="0" err="1"/>
              <a:t>RT</a:t>
            </a:r>
            <a:r>
              <a:rPr lang="en-US" dirty="0" err="1" smtClean="0"/>
              <a:t>,</a:t>
            </a:r>
            <a:r>
              <a:rPr lang="en-US" dirty="0" err="1"/>
              <a:t>FreeRTOS</a:t>
            </a:r>
            <a:r>
              <a:rPr lang="en-US" dirty="0" smtClean="0"/>
              <a:t>, </a:t>
            </a:r>
            <a:r>
              <a:rPr lang="en-US" dirty="0"/>
              <a:t>eCos</a:t>
            </a:r>
            <a:r>
              <a:rPr lang="en-US" dirty="0" smtClean="0"/>
              <a:t>, </a:t>
            </a:r>
            <a:r>
              <a:rPr lang="en-US" dirty="0"/>
              <a:t>Integrity</a:t>
            </a:r>
            <a:r>
              <a:rPr lang="en-US" dirty="0" smtClean="0"/>
              <a:t>, </a:t>
            </a:r>
            <a:r>
              <a:rPr lang="en-US" dirty="0"/>
              <a:t>Nucleus PLUS</a:t>
            </a:r>
            <a:r>
              <a:rPr lang="en-US" dirty="0" smtClean="0"/>
              <a:t>, </a:t>
            </a:r>
            <a:r>
              <a:rPr lang="en-US" dirty="0" err="1"/>
              <a:t>MicroC</a:t>
            </a:r>
            <a:r>
              <a:rPr lang="en-US" dirty="0"/>
              <a:t>/OS-II</a:t>
            </a:r>
            <a:r>
              <a:rPr lang="en-US" dirty="0" smtClean="0"/>
              <a:t>, </a:t>
            </a:r>
            <a:r>
              <a:rPr lang="en-US" dirty="0" err="1"/>
              <a:t>PikeOS</a:t>
            </a:r>
            <a:r>
              <a:rPr lang="en-US" dirty="0" smtClean="0"/>
              <a:t>, </a:t>
            </a:r>
            <a:r>
              <a:rPr lang="en-US" dirty="0"/>
              <a:t>QNX</a:t>
            </a:r>
            <a:r>
              <a:rPr lang="en-US" dirty="0" smtClean="0"/>
              <a:t>, </a:t>
            </a:r>
            <a:r>
              <a:rPr lang="en-US" dirty="0"/>
              <a:t>RTEMS</a:t>
            </a:r>
            <a:r>
              <a:rPr lang="en-US" dirty="0" smtClean="0"/>
              <a:t>, </a:t>
            </a:r>
            <a:r>
              <a:rPr lang="en-US" dirty="0"/>
              <a:t>RTXC </a:t>
            </a:r>
            <a:r>
              <a:rPr lang="en-US" dirty="0" err="1"/>
              <a:t>Quadros</a:t>
            </a:r>
            <a:r>
              <a:rPr lang="en-US" dirty="0" smtClean="0"/>
              <a:t>, </a:t>
            </a:r>
            <a:r>
              <a:rPr lang="en-US" dirty="0" err="1"/>
              <a:t>ThreadX</a:t>
            </a:r>
            <a:r>
              <a:rPr lang="en-US" dirty="0" smtClean="0"/>
              <a:t>, </a:t>
            </a:r>
            <a:r>
              <a:rPr lang="en-US" dirty="0"/>
              <a:t>VxWorks</a:t>
            </a:r>
            <a:r>
              <a:rPr lang="en-US" dirty="0" smtClean="0"/>
              <a:t>, </a:t>
            </a:r>
            <a:r>
              <a:rPr lang="en-US" dirty="0"/>
              <a:t>DRYOS</a:t>
            </a:r>
            <a:r>
              <a:rPr lang="en-US" dirty="0" smtClean="0"/>
              <a:t>, </a:t>
            </a:r>
            <a:r>
              <a:rPr lang="en-US" dirty="0"/>
              <a:t>MQX</a:t>
            </a:r>
            <a:r>
              <a:rPr lang="en-US" dirty="0" smtClean="0"/>
              <a:t>, </a:t>
            </a:r>
            <a:r>
              <a:rPr lang="en-US" dirty="0"/>
              <a:t>T-Kernel</a:t>
            </a:r>
            <a:r>
              <a:rPr lang="en-US" dirty="0" smtClean="0"/>
              <a:t>, OSE,SCIOPTA,</a:t>
            </a:r>
            <a:r>
              <a:rPr lang="en-US" baseline="30000" dirty="0"/>
              <a:t> </a:t>
            </a:r>
            <a:r>
              <a:rPr lang="en-US" dirty="0" smtClean="0"/>
              <a:t>OS-9 and RISC OS</a:t>
            </a:r>
          </a:p>
        </p:txBody>
      </p:sp>
      <p:pic>
        <p:nvPicPr>
          <p:cNvPr id="4098" name="Picture 2" descr="a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3081" y="116632"/>
            <a:ext cx="1430919" cy="254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088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ARM (2)</a:t>
            </a:r>
            <a:br>
              <a:rPr lang="en-US" b="1" dirty="0" smtClean="0"/>
            </a:br>
            <a:r>
              <a:rPr lang="en-US" b="1" dirty="0" smtClean="0"/>
              <a:t>Operating system support</a:t>
            </a:r>
            <a:endParaRPr lang="en-US" b="1" dirty="0"/>
          </a:p>
        </p:txBody>
      </p:sp>
      <p:sp>
        <p:nvSpPr>
          <p:cNvPr id="3" name="Content Placeholder 2"/>
          <p:cNvSpPr>
            <a:spLocks noGrp="1"/>
          </p:cNvSpPr>
          <p:nvPr>
            <p:ph idx="1"/>
          </p:nvPr>
        </p:nvSpPr>
        <p:spPr>
          <a:xfrm>
            <a:off x="179512" y="1600200"/>
            <a:ext cx="8229600" cy="4525963"/>
          </a:xfrm>
        </p:spPr>
        <p:txBody>
          <a:bodyPr>
            <a:noAutofit/>
          </a:bodyPr>
          <a:lstStyle/>
          <a:p>
            <a:r>
              <a:rPr lang="en-US" b="1" dirty="0"/>
              <a:t>Mobile device operating systems</a:t>
            </a:r>
          </a:p>
          <a:p>
            <a:pPr lvl="1"/>
            <a:r>
              <a:rPr lang="en-US" sz="3200" dirty="0"/>
              <a:t>the primary hardware environment for most mobile device operating systems such as iOS, Android, Windows Phone, Windows RT, </a:t>
            </a:r>
            <a:r>
              <a:rPr lang="en-US" sz="3200" dirty="0" err="1"/>
              <a:t>Bada,Blackberry</a:t>
            </a:r>
            <a:r>
              <a:rPr lang="en-US" sz="3200" dirty="0"/>
              <a:t> OS/Blackberry 10, </a:t>
            </a:r>
            <a:r>
              <a:rPr lang="en-US" sz="3200" dirty="0" err="1"/>
              <a:t>MeeGo</a:t>
            </a:r>
            <a:r>
              <a:rPr lang="en-US" sz="3200" dirty="0"/>
              <a:t>, Firefox OS, </a:t>
            </a:r>
            <a:r>
              <a:rPr lang="en-US" sz="3200" dirty="0" err="1"/>
              <a:t>Tizen</a:t>
            </a:r>
            <a:r>
              <a:rPr lang="en-US" sz="3200" dirty="0"/>
              <a:t>, Ubuntu Touch, Sailfish and webOS.Desktop/server operating systems</a:t>
            </a:r>
          </a:p>
        </p:txBody>
      </p:sp>
      <p:pic>
        <p:nvPicPr>
          <p:cNvPr id="4098" name="Picture 2" descr="a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3081" y="116632"/>
            <a:ext cx="1430919" cy="254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48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ARM (3)</a:t>
            </a:r>
            <a:br>
              <a:rPr lang="en-US" b="1" dirty="0" smtClean="0"/>
            </a:br>
            <a:r>
              <a:rPr lang="en-US" b="1" dirty="0" smtClean="0"/>
              <a:t>Operating system support</a:t>
            </a:r>
            <a:endParaRPr lang="en-US" b="1" dirty="0"/>
          </a:p>
        </p:txBody>
      </p:sp>
      <p:sp>
        <p:nvSpPr>
          <p:cNvPr id="3" name="Content Placeholder 2"/>
          <p:cNvSpPr>
            <a:spLocks noGrp="1"/>
          </p:cNvSpPr>
          <p:nvPr>
            <p:ph idx="1"/>
          </p:nvPr>
        </p:nvSpPr>
        <p:spPr>
          <a:xfrm>
            <a:off x="457200" y="1600200"/>
            <a:ext cx="8579296" cy="4525963"/>
          </a:xfrm>
        </p:spPr>
        <p:txBody>
          <a:bodyPr>
            <a:noAutofit/>
          </a:bodyPr>
          <a:lstStyle/>
          <a:p>
            <a:r>
              <a:rPr lang="en-US" b="1" dirty="0"/>
              <a:t>64-bit operating </a:t>
            </a:r>
            <a:r>
              <a:rPr lang="en-US" b="1" dirty="0" smtClean="0"/>
              <a:t>systems</a:t>
            </a:r>
          </a:p>
          <a:p>
            <a:r>
              <a:rPr lang="en-US" b="1" dirty="0" smtClean="0"/>
              <a:t>Mobile device operating systems </a:t>
            </a:r>
          </a:p>
          <a:p>
            <a:pPr lvl="1"/>
            <a:r>
              <a:rPr lang="en-US" dirty="0" smtClean="0"/>
              <a:t>iOS </a:t>
            </a:r>
            <a:r>
              <a:rPr lang="en-US" dirty="0"/>
              <a:t>7</a:t>
            </a:r>
            <a:r>
              <a:rPr lang="en-US" dirty="0" smtClean="0"/>
              <a:t> and later, on 64-bit Apple </a:t>
            </a:r>
            <a:r>
              <a:rPr lang="en-US" dirty="0" err="1" smtClean="0"/>
              <a:t>SoCs</a:t>
            </a:r>
            <a:r>
              <a:rPr lang="en-US" dirty="0" smtClean="0"/>
              <a:t>, have ARMv8-A application support</a:t>
            </a:r>
          </a:p>
          <a:p>
            <a:pPr lvl="1"/>
            <a:r>
              <a:rPr lang="en-US" dirty="0" smtClean="0"/>
              <a:t>Android supports ARMv8-A in the latest 5.0 version</a:t>
            </a:r>
          </a:p>
        </p:txBody>
      </p:sp>
      <p:pic>
        <p:nvPicPr>
          <p:cNvPr id="4098" name="Picture 2" descr="a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3081" y="116632"/>
            <a:ext cx="1430919" cy="254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309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ARM (4)</a:t>
            </a:r>
            <a:br>
              <a:rPr lang="en-US" b="1" dirty="0" smtClean="0"/>
            </a:br>
            <a:r>
              <a:rPr lang="en-US" b="1" dirty="0" smtClean="0"/>
              <a:t>Operating system support</a:t>
            </a:r>
            <a:endParaRPr lang="en-US" b="1" dirty="0"/>
          </a:p>
        </p:txBody>
      </p:sp>
      <p:sp>
        <p:nvSpPr>
          <p:cNvPr id="3" name="Content Placeholder 2"/>
          <p:cNvSpPr>
            <a:spLocks noGrp="1"/>
          </p:cNvSpPr>
          <p:nvPr>
            <p:ph idx="1"/>
          </p:nvPr>
        </p:nvSpPr>
        <p:spPr>
          <a:xfrm>
            <a:off x="-108520" y="2132856"/>
            <a:ext cx="8579296" cy="4525963"/>
          </a:xfrm>
        </p:spPr>
        <p:txBody>
          <a:bodyPr>
            <a:noAutofit/>
          </a:bodyPr>
          <a:lstStyle/>
          <a:p>
            <a:r>
              <a:rPr lang="en-US" b="1" dirty="0"/>
              <a:t>Desktop/server operating systems</a:t>
            </a:r>
          </a:p>
          <a:p>
            <a:pPr lvl="1"/>
            <a:r>
              <a:rPr lang="en-US" dirty="0"/>
              <a:t>Support for ARMv8-A was merged into the Linux kernel version 3.7 in late 2012. ARMv8-A is supported by a number of Linux distributions, such as Debian</a:t>
            </a:r>
            <a:endParaRPr lang="en-US" baseline="30000" dirty="0"/>
          </a:p>
          <a:p>
            <a:pPr lvl="1"/>
            <a:r>
              <a:rPr lang="en-US" dirty="0"/>
              <a:t>Windows applications can be recompiled to run on 32-bit or 64-bit ARM in Linux with Winelib</a:t>
            </a:r>
          </a:p>
        </p:txBody>
      </p:sp>
      <p:pic>
        <p:nvPicPr>
          <p:cNvPr id="4098" name="Picture 2" descr="a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3081" y="116632"/>
            <a:ext cx="1430919" cy="254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721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r>
              <a:rPr lang="en-US" dirty="0" smtClean="0"/>
              <a:t> </a:t>
            </a:r>
            <a:r>
              <a:rPr lang="fr-FR" dirty="0"/>
              <a:t>7</a:t>
            </a:r>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
        <p:nvSpPr>
          <p:cNvPr id="8" name="Υπότιτλος 2"/>
          <p:cNvSpPr>
            <a:spLocks noGrp="1"/>
          </p:cNvSpPr>
          <p:nvPr>
            <p:ph type="subTitle" idx="1"/>
          </p:nvPr>
        </p:nvSpPr>
        <p:spPr>
          <a:xfrm>
            <a:off x="1403648" y="3573016"/>
            <a:ext cx="6400800" cy="1752600"/>
          </a:xfrm>
        </p:spPr>
        <p:txBody>
          <a:bodyPr>
            <a:noAutofit/>
          </a:bodyPr>
          <a:lstStyle/>
          <a:p>
            <a:r>
              <a:rPr lang="el-GR" sz="2800" b="1" dirty="0"/>
              <a:t>Μάθημα: Αρχιτεκτονική Υπολογιστών</a:t>
            </a:r>
          </a:p>
          <a:p>
            <a:r>
              <a:rPr lang="el-GR" sz="2800" b="1" dirty="0" smtClean="0"/>
              <a:t>Ενότητα </a:t>
            </a:r>
            <a:r>
              <a:rPr lang="en-US" sz="2800" b="1" dirty="0" smtClean="0"/>
              <a:t># </a:t>
            </a:r>
            <a:r>
              <a:rPr lang="en-US" sz="2800" b="1" dirty="0"/>
              <a:t>7</a:t>
            </a:r>
            <a:r>
              <a:rPr lang="el-GR" sz="2800" b="1" dirty="0" smtClean="0"/>
              <a:t>:</a:t>
            </a:r>
            <a:r>
              <a:rPr lang="en-US" sz="2800" dirty="0" smtClean="0"/>
              <a:t> </a:t>
            </a:r>
            <a:r>
              <a:rPr lang="en-US" sz="2800" b="1" dirty="0" smtClean="0"/>
              <a:t>ARM</a:t>
            </a:r>
            <a:endParaRPr lang="en-US" sz="2800" b="1" dirty="0"/>
          </a:p>
          <a:p>
            <a:r>
              <a:rPr lang="el-GR" sz="2800" b="1" dirty="0" smtClean="0"/>
              <a:t>Διδάσκων: </a:t>
            </a:r>
            <a:r>
              <a:rPr lang="el-GR" sz="2800" dirty="0" smtClean="0"/>
              <a:t>Γεώργιος Κ. Πολύζος</a:t>
            </a:r>
          </a:p>
          <a:p>
            <a:r>
              <a:rPr lang="el-GR" sz="2800" b="1" dirty="0" smtClean="0"/>
              <a:t>Τμήμα: </a:t>
            </a:r>
            <a:r>
              <a:rPr lang="el-GR" sz="2800" dirty="0" smtClean="0"/>
              <a:t>Πληροφορικής</a:t>
            </a:r>
          </a:p>
        </p:txBody>
      </p:sp>
    </p:spTree>
    <p:extLst>
      <p:ext uri="{BB962C8B-B14F-4D97-AF65-F5344CB8AC3E}">
        <p14:creationId xmlns:p14="http://schemas.microsoft.com/office/powerpoint/2010/main" val="2138902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What’s hot!</a:t>
            </a:r>
            <a:r>
              <a:rPr lang="en-US" b="1" smtClean="0"/>
              <a:t>	</a:t>
            </a:r>
            <a:endParaRPr lang="en-US" b="1" dirty="0"/>
          </a:p>
        </p:txBody>
      </p:sp>
      <p:pic>
        <p:nvPicPr>
          <p:cNvPr id="5" name="Picture 2" descr="iot">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9" y="1340768"/>
            <a:ext cx="7908893" cy="48583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9" y="5661248"/>
            <a:ext cx="7632848" cy="1015663"/>
          </a:xfrm>
          <a:prstGeom prst="rect">
            <a:avLst/>
          </a:prstGeom>
          <a:noFill/>
        </p:spPr>
        <p:txBody>
          <a:bodyPr wrap="square" rtlCol="0">
            <a:spAutoFit/>
          </a:bodyPr>
          <a:lstStyle/>
          <a:p>
            <a:pPr algn="ctr"/>
            <a:r>
              <a:rPr lang="en-US" sz="2000" b="1" dirty="0"/>
              <a:t>Quiet revolution gathers pace</a:t>
            </a:r>
            <a:r>
              <a:rPr lang="en-US" sz="2000" dirty="0" smtClean="0"/>
              <a:t/>
            </a:r>
            <a:br>
              <a:rPr lang="en-US" sz="2000" dirty="0" smtClean="0"/>
            </a:br>
            <a:r>
              <a:rPr lang="en-US" sz="2000" i="1" dirty="0"/>
              <a:t>Economist Intelligence Unit Report</a:t>
            </a:r>
            <a:r>
              <a:rPr lang="en-US" sz="2000" dirty="0"/>
              <a:t>: Business leaders' insights about the business opportunities unlocked by the </a:t>
            </a:r>
            <a:r>
              <a:rPr lang="en-US" sz="2000" b="1" i="1" dirty="0"/>
              <a:t>Internet of Things</a:t>
            </a:r>
          </a:p>
        </p:txBody>
      </p:sp>
    </p:spTree>
    <p:extLst>
      <p:ext uri="{BB962C8B-B14F-4D97-AF65-F5344CB8AC3E}">
        <p14:creationId xmlns:p14="http://schemas.microsoft.com/office/powerpoint/2010/main" val="1097459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m"/>
          <p:cNvPicPr>
            <a:picLocks noChangeAspect="1" noChangeArrowheads="1"/>
          </p:cNvPicPr>
          <p:nvPr/>
        </p:nvPicPr>
        <p:blipFill rotWithShape="1">
          <a:blip r:embed="rId2">
            <a:extLst>
              <a:ext uri="{28A0092B-C50C-407E-A947-70E740481C1C}">
                <a14:useLocalDpi xmlns:a14="http://schemas.microsoft.com/office/drawing/2010/main" val="0"/>
              </a:ext>
            </a:extLst>
          </a:blip>
          <a:srcRect l="15202" t="14279" r="13958" b="5017"/>
          <a:stretch/>
        </p:blipFill>
        <p:spPr bwMode="auto">
          <a:xfrm>
            <a:off x="0" y="486511"/>
            <a:ext cx="9144000" cy="5857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9606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ARM architecture (1)</a:t>
            </a:r>
            <a:endParaRPr lang="en-US" b="1" dirty="0"/>
          </a:p>
        </p:txBody>
      </p:sp>
      <p:sp>
        <p:nvSpPr>
          <p:cNvPr id="3" name="Content Placeholder 2"/>
          <p:cNvSpPr>
            <a:spLocks noGrp="1"/>
          </p:cNvSpPr>
          <p:nvPr>
            <p:ph idx="1"/>
          </p:nvPr>
        </p:nvSpPr>
        <p:spPr>
          <a:xfrm>
            <a:off x="457200" y="1600200"/>
            <a:ext cx="8435280" cy="4525963"/>
          </a:xfrm>
        </p:spPr>
        <p:txBody>
          <a:bodyPr>
            <a:noAutofit/>
          </a:bodyPr>
          <a:lstStyle/>
          <a:p>
            <a:r>
              <a:rPr lang="en-US" b="1" dirty="0"/>
              <a:t>ARM</a:t>
            </a:r>
            <a:r>
              <a:rPr lang="en-US" dirty="0"/>
              <a:t> is a family of instruction set architectures for computer processors based on </a:t>
            </a:r>
            <a:r>
              <a:rPr lang="en-US" dirty="0" smtClean="0"/>
              <a:t>a reduced </a:t>
            </a:r>
            <a:r>
              <a:rPr lang="en-US" dirty="0"/>
              <a:t>instruction set computing (RISC) architecture </a:t>
            </a:r>
            <a:endParaRPr lang="en-US" dirty="0" smtClean="0"/>
          </a:p>
          <a:p>
            <a:r>
              <a:rPr lang="en-US" dirty="0" smtClean="0"/>
              <a:t>developed </a:t>
            </a:r>
            <a:r>
              <a:rPr lang="en-US" dirty="0"/>
              <a:t>by British </a:t>
            </a:r>
            <a:r>
              <a:rPr lang="en-US" dirty="0" smtClean="0"/>
              <a:t>company ARM Holdings</a:t>
            </a:r>
            <a:endParaRPr lang="en-US" dirty="0"/>
          </a:p>
          <a:p>
            <a:r>
              <a:rPr lang="en-US" dirty="0"/>
              <a:t>A RISC-based computer design approach means ARM processors require significantly fewer transistors than typical CISC x86 processors in most personal </a:t>
            </a:r>
            <a:r>
              <a:rPr lang="en-US" dirty="0" smtClean="0"/>
              <a:t>computers</a:t>
            </a:r>
            <a:endParaRPr lang="en-US" dirty="0"/>
          </a:p>
        </p:txBody>
      </p:sp>
    </p:spTree>
    <p:extLst>
      <p:ext uri="{BB962C8B-B14F-4D97-AF65-F5344CB8AC3E}">
        <p14:creationId xmlns:p14="http://schemas.microsoft.com/office/powerpoint/2010/main" val="62710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ARM architecture (2)</a:t>
            </a:r>
            <a:endParaRPr lang="en-US" b="1" dirty="0"/>
          </a:p>
        </p:txBody>
      </p:sp>
      <p:sp>
        <p:nvSpPr>
          <p:cNvPr id="3" name="Content Placeholder 2"/>
          <p:cNvSpPr>
            <a:spLocks noGrp="1"/>
          </p:cNvSpPr>
          <p:nvPr>
            <p:ph idx="1"/>
          </p:nvPr>
        </p:nvSpPr>
        <p:spPr>
          <a:xfrm>
            <a:off x="457200" y="1600200"/>
            <a:ext cx="8579296" cy="4997152"/>
          </a:xfrm>
        </p:spPr>
        <p:txBody>
          <a:bodyPr>
            <a:noAutofit/>
          </a:bodyPr>
          <a:lstStyle/>
          <a:p>
            <a:r>
              <a:rPr lang="en-US" dirty="0" smtClean="0"/>
              <a:t>This approach reduces costs, heat and power use</a:t>
            </a:r>
          </a:p>
          <a:p>
            <a:r>
              <a:rPr lang="en-US" dirty="0" smtClean="0"/>
              <a:t>Such reductions are desirable traits for light, portable, battery-powered devices—​including smartphones, laptops, tablet and notepad computers, and other embedded systems</a:t>
            </a:r>
            <a:endParaRPr lang="en-US" dirty="0"/>
          </a:p>
          <a:p>
            <a:r>
              <a:rPr lang="en-US" dirty="0" smtClean="0"/>
              <a:t>A simpler design facilitates more efficient multi-core CPUs and higher core counts at lower cost, providing improved energy efficiency for servers</a:t>
            </a:r>
            <a:endParaRPr lang="en-US" dirty="0"/>
          </a:p>
        </p:txBody>
      </p:sp>
    </p:spTree>
    <p:extLst>
      <p:ext uri="{BB962C8B-B14F-4D97-AF65-F5344CB8AC3E}">
        <p14:creationId xmlns:p14="http://schemas.microsoft.com/office/powerpoint/2010/main" val="117194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ARM Holdings (1)</a:t>
            </a:r>
            <a:endParaRPr lang="en-US" b="1" dirty="0"/>
          </a:p>
        </p:txBody>
      </p:sp>
      <p:sp>
        <p:nvSpPr>
          <p:cNvPr id="3" name="Content Placeholder 2"/>
          <p:cNvSpPr>
            <a:spLocks noGrp="1"/>
          </p:cNvSpPr>
          <p:nvPr>
            <p:ph idx="1"/>
          </p:nvPr>
        </p:nvSpPr>
        <p:spPr>
          <a:xfrm>
            <a:off x="457200" y="1600200"/>
            <a:ext cx="8435280" cy="4525963"/>
          </a:xfrm>
        </p:spPr>
        <p:txBody>
          <a:bodyPr>
            <a:noAutofit/>
          </a:bodyPr>
          <a:lstStyle/>
          <a:p>
            <a:r>
              <a:rPr lang="en-US" dirty="0" smtClean="0"/>
              <a:t>ARM </a:t>
            </a:r>
            <a:r>
              <a:rPr lang="en-US" dirty="0"/>
              <a:t>Holdings develops the instruction set and architecture for ARM-based products, </a:t>
            </a:r>
            <a:r>
              <a:rPr lang="en-US" b="1" dirty="0"/>
              <a:t>but does not manufacture </a:t>
            </a:r>
            <a:r>
              <a:rPr lang="en-US" b="1" dirty="0" smtClean="0"/>
              <a:t>products</a:t>
            </a:r>
          </a:p>
          <a:p>
            <a:pPr lvl="1"/>
            <a:r>
              <a:rPr lang="en-US" dirty="0" smtClean="0"/>
              <a:t>The </a:t>
            </a:r>
            <a:r>
              <a:rPr lang="en-US" dirty="0"/>
              <a:t>company periodically releases updates to its </a:t>
            </a:r>
            <a:r>
              <a:rPr lang="en-US" dirty="0" smtClean="0"/>
              <a:t>cores</a:t>
            </a:r>
          </a:p>
          <a:p>
            <a:pPr lvl="1"/>
            <a:r>
              <a:rPr lang="en-US" sz="2800" dirty="0" smtClean="0"/>
              <a:t>Some </a:t>
            </a:r>
            <a:r>
              <a:rPr lang="en-US" sz="2800" dirty="0"/>
              <a:t>cores can also provide hardware execution of Java </a:t>
            </a:r>
            <a:r>
              <a:rPr lang="en-US" sz="2800" dirty="0" smtClean="0"/>
              <a:t>bytecodes</a:t>
            </a:r>
            <a:endParaRPr lang="en-US" sz="2800" dirty="0"/>
          </a:p>
        </p:txBody>
      </p:sp>
    </p:spTree>
    <p:extLst>
      <p:ext uri="{BB962C8B-B14F-4D97-AF65-F5344CB8AC3E}">
        <p14:creationId xmlns:p14="http://schemas.microsoft.com/office/powerpoint/2010/main" val="510315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ARM Holdings (2)</a:t>
            </a:r>
            <a:endParaRPr lang="en-US" b="1" dirty="0"/>
          </a:p>
        </p:txBody>
      </p:sp>
      <p:sp>
        <p:nvSpPr>
          <p:cNvPr id="3" name="Content Placeholder 2"/>
          <p:cNvSpPr>
            <a:spLocks noGrp="1"/>
          </p:cNvSpPr>
          <p:nvPr>
            <p:ph idx="1"/>
          </p:nvPr>
        </p:nvSpPr>
        <p:spPr>
          <a:xfrm>
            <a:off x="457200" y="1600200"/>
            <a:ext cx="8435280" cy="4525963"/>
          </a:xfrm>
        </p:spPr>
        <p:txBody>
          <a:bodyPr>
            <a:noAutofit/>
          </a:bodyPr>
          <a:lstStyle/>
          <a:p>
            <a:r>
              <a:rPr lang="en-US" dirty="0"/>
              <a:t>ARM Holdings licenses the chip designs and the ARM instruction set architectures to third parties, who design their own products that implement one of those architectures—​including systems-on-chips (</a:t>
            </a:r>
            <a:r>
              <a:rPr lang="en-US" dirty="0" err="1"/>
              <a:t>SoC</a:t>
            </a:r>
            <a:r>
              <a:rPr lang="en-US" dirty="0"/>
              <a:t>) that incorporate memory, interfaces, radios, etc.</a:t>
            </a:r>
          </a:p>
          <a:p>
            <a:pPr lvl="1"/>
            <a:r>
              <a:rPr lang="en-US" dirty="0"/>
              <a:t>Currently, the widely used Cortex cores, older "classic" cores, and specialized SecurCore cores variants are available for each of these to include or exclude optional capabilities</a:t>
            </a:r>
          </a:p>
        </p:txBody>
      </p:sp>
    </p:spTree>
    <p:extLst>
      <p:ext uri="{BB962C8B-B14F-4D97-AF65-F5344CB8AC3E}">
        <p14:creationId xmlns:p14="http://schemas.microsoft.com/office/powerpoint/2010/main" val="3412537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ARM Holdings (3)</a:t>
            </a:r>
            <a:endParaRPr lang="en-US" b="1" dirty="0"/>
          </a:p>
        </p:txBody>
      </p:sp>
      <p:sp>
        <p:nvSpPr>
          <p:cNvPr id="3" name="Content Placeholder 2"/>
          <p:cNvSpPr>
            <a:spLocks noGrp="1"/>
          </p:cNvSpPr>
          <p:nvPr>
            <p:ph idx="1"/>
          </p:nvPr>
        </p:nvSpPr>
        <p:spPr/>
        <p:txBody>
          <a:bodyPr>
            <a:noAutofit/>
          </a:bodyPr>
          <a:lstStyle/>
          <a:p>
            <a:r>
              <a:rPr lang="en-US" dirty="0" smtClean="0"/>
              <a:t>Companies </a:t>
            </a:r>
            <a:r>
              <a:rPr lang="en-US" dirty="0"/>
              <a:t>that make chips that implement an ARM architecture </a:t>
            </a:r>
            <a:r>
              <a:rPr lang="en-US" dirty="0" smtClean="0"/>
              <a:t>include: Apple</a:t>
            </a:r>
            <a:r>
              <a:rPr lang="en-US" dirty="0"/>
              <a:t>, </a:t>
            </a:r>
            <a:r>
              <a:rPr lang="en-US" dirty="0" err="1"/>
              <a:t>AppliedMicro</a:t>
            </a:r>
            <a:r>
              <a:rPr lang="en-US" dirty="0"/>
              <a:t>, Atmel, Broadcom, Freescale </a:t>
            </a:r>
            <a:r>
              <a:rPr lang="en-US" dirty="0" smtClean="0"/>
              <a:t>Semiconductor</a:t>
            </a:r>
            <a:r>
              <a:rPr lang="en-US" dirty="0"/>
              <a:t>, Nvidia, </a:t>
            </a:r>
            <a:r>
              <a:rPr lang="en-US" dirty="0" err="1"/>
              <a:t>NXP,Qualcomm</a:t>
            </a:r>
            <a:r>
              <a:rPr lang="en-US" dirty="0"/>
              <a:t>, Samsung Electronics, ST Microelectronics and Texas </a:t>
            </a:r>
            <a:r>
              <a:rPr lang="en-US" dirty="0" smtClean="0"/>
              <a:t>Instruments</a:t>
            </a:r>
            <a:endParaRPr lang="en-US" dirty="0"/>
          </a:p>
          <a:p>
            <a:pPr lvl="1"/>
            <a:r>
              <a:rPr lang="en-US" sz="2800" dirty="0" smtClean="0"/>
              <a:t>Qualcomm </a:t>
            </a:r>
            <a:r>
              <a:rPr lang="en-US" sz="2800" dirty="0"/>
              <a:t>introduced new three-layer 3D chip stacking in their 2014-15 ARM </a:t>
            </a:r>
            <a:r>
              <a:rPr lang="en-US" sz="2800" dirty="0" err="1"/>
              <a:t>SoCs</a:t>
            </a:r>
            <a:r>
              <a:rPr lang="en-US" sz="2800" dirty="0"/>
              <a:t> such as in their first 20 nm 64-bit </a:t>
            </a:r>
            <a:r>
              <a:rPr lang="en-US" sz="2800" dirty="0" smtClean="0"/>
              <a:t>octa-core</a:t>
            </a:r>
            <a:endParaRPr lang="en-US" sz="2800" dirty="0"/>
          </a:p>
        </p:txBody>
      </p:sp>
    </p:spTree>
    <p:extLst>
      <p:ext uri="{BB962C8B-B14F-4D97-AF65-F5344CB8AC3E}">
        <p14:creationId xmlns:p14="http://schemas.microsoft.com/office/powerpoint/2010/main" val="816159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473</Words>
  <Application>Microsoft Office PowerPoint</Application>
  <PresentationFormat>On-screen Show (4:3)</PresentationFormat>
  <Paragraphs>96</Paragraphs>
  <Slides>24</Slides>
  <Notes>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Θέμα του Office</vt:lpstr>
      <vt:lpstr>Αρχιτεκτονική Υπολογιστών</vt:lpstr>
      <vt:lpstr>ARM A European (UK) Computer Architecture powerhouse</vt:lpstr>
      <vt:lpstr>What’s hot! </vt:lpstr>
      <vt:lpstr> </vt:lpstr>
      <vt:lpstr>ARM architecture (1)</vt:lpstr>
      <vt:lpstr>ARM architecture (2)</vt:lpstr>
      <vt:lpstr>ARM Holdings (1)</vt:lpstr>
      <vt:lpstr>ARM Holdings (2)</vt:lpstr>
      <vt:lpstr>ARM Holdings (3)</vt:lpstr>
      <vt:lpstr>ARM Holdings plc Business (1)</vt:lpstr>
      <vt:lpstr>ARM Holdings plc Business (2)</vt:lpstr>
      <vt:lpstr>ARM Holdings plc Business (3)</vt:lpstr>
      <vt:lpstr>History (1)</vt:lpstr>
      <vt:lpstr>History (2)</vt:lpstr>
      <vt:lpstr>History (3)</vt:lpstr>
      <vt:lpstr>History (4)</vt:lpstr>
      <vt:lpstr>History (5)</vt:lpstr>
      <vt:lpstr>ARM architecture pervasiveness (1)</vt:lpstr>
      <vt:lpstr>ARM architecture pervasiveness (2)</vt:lpstr>
      <vt:lpstr>ARM (1) Operating system support</vt:lpstr>
      <vt:lpstr>ARM (2) Operating system support</vt:lpstr>
      <vt:lpstr>ARM (3) Operating system support</vt:lpstr>
      <vt:lpstr>ARM (4) Operating system support</vt:lpstr>
      <vt:lpstr>Τέλος Ενότητας # 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 A European (UK) Computer Architecture powerhouse</dc:title>
  <dc:creator>George C. Polyzos</dc:creator>
  <cp:lastModifiedBy>vaggelisdouros</cp:lastModifiedBy>
  <cp:revision>23</cp:revision>
  <dcterms:created xsi:type="dcterms:W3CDTF">2015-01-08T18:59:49Z</dcterms:created>
  <dcterms:modified xsi:type="dcterms:W3CDTF">2015-11-26T00:15:25Z</dcterms:modified>
</cp:coreProperties>
</file>