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7"/>
  </p:notesMasterIdLst>
  <p:sldIdLst>
    <p:sldId id="256" r:id="rId3"/>
    <p:sldId id="259" r:id="rId4"/>
    <p:sldId id="257" r:id="rId5"/>
    <p:sldId id="261" r:id="rId6"/>
    <p:sldId id="262" r:id="rId7"/>
    <p:sldId id="445" r:id="rId8"/>
    <p:sldId id="376" r:id="rId9"/>
    <p:sldId id="377" r:id="rId10"/>
    <p:sldId id="378" r:id="rId11"/>
    <p:sldId id="379" r:id="rId12"/>
    <p:sldId id="446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447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44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49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50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354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8" autoAdjust="0"/>
    <p:restoredTop sz="0" autoAdjust="0"/>
  </p:normalViewPr>
  <p:slideViewPr>
    <p:cSldViewPr>
      <p:cViewPr>
        <p:scale>
          <a:sx n="81" d="100"/>
          <a:sy n="81" d="100"/>
        </p:scale>
        <p:origin x="-117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E5C84-C65B-8B40-9BF7-F49CF2173429}" type="slidenum">
              <a:rPr lang="en-US"/>
              <a:pPr/>
              <a:t>47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4988"/>
            <a:ext cx="503237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4519" tIns="42260" rIns="84519" bIns="42260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0E331-CB0B-B24E-9688-36DF30B8B84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10/19/2015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30975"/>
            <a:ext cx="9144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74C411-2381-CA4C-912C-D6C98743E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9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illiams.edu/go/math/sjmiller/public_html/BrownClasses/54/handouts/MethodLeastSquares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class/cs229/" TargetMode="External"/><Relationship Id="rId2" Type="http://schemas.openxmlformats.org/officeDocument/2006/relationships/hyperlink" Target="http://www.williams.edu/go/math/sjmiller/public_html/BrownClasses/54/mynotes52.htm" TargetMode="Externa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Εξόρυξη γνώσης από Βάσεις Δεδομένων και τον Παγκόσμιο Ιστό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n-US" sz="2800" dirty="0"/>
              <a:t>Supervised learning </a:t>
            </a:r>
            <a:endParaRPr lang="el-GR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Μιχάλης </a:t>
            </a:r>
            <a:r>
              <a:rPr lang="el-GR" sz="2800" dirty="0" err="1" smtClean="0"/>
              <a:t>Βαζιργιάννης</a:t>
            </a:r>
            <a:endParaRPr lang="en-US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/>
              <a:t>Προπτυχιακό Πρόγραμμα Σπουδών </a:t>
            </a:r>
            <a:r>
              <a:rPr lang="el-GR" sz="2800" dirty="0" smtClean="0"/>
              <a:t>“Πληροφορικής”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Classes of classifiers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300" dirty="0"/>
              <a:t>Class-conditional/probabilistic, based on p( </a:t>
            </a:r>
            <a:r>
              <a:rPr lang="en-US" sz="1300" u="sng" dirty="0"/>
              <a:t>x</a:t>
            </a:r>
            <a:r>
              <a:rPr lang="en-US" sz="1300" dirty="0"/>
              <a:t> | </a:t>
            </a:r>
            <a:r>
              <a:rPr lang="en-US" sz="1300" dirty="0" err="1"/>
              <a:t>c</a:t>
            </a:r>
            <a:r>
              <a:rPr lang="en-US" sz="1300" baseline="-25000" dirty="0" err="1"/>
              <a:t>k</a:t>
            </a:r>
            <a:r>
              <a:rPr lang="en-US" sz="1300" dirty="0"/>
              <a:t> ), </a:t>
            </a:r>
          </a:p>
          <a:p>
            <a:pPr lvl="1"/>
            <a:r>
              <a:rPr lang="en-US" sz="1300" dirty="0"/>
              <a:t>Naïve Bayes (simple, but often effective in high dimensions)</a:t>
            </a:r>
          </a:p>
          <a:p>
            <a:pPr lvl="1"/>
            <a:r>
              <a:rPr lang="en-US" sz="1300" dirty="0"/>
              <a:t>Parametric generative models, e.g., Gaussian (can be effective in low-dimensional problems: leads to quadratic boundaries in general)</a:t>
            </a:r>
          </a:p>
          <a:p>
            <a:pPr lvl="1"/>
            <a:endParaRPr lang="en-US" sz="1300" dirty="0"/>
          </a:p>
          <a:p>
            <a:r>
              <a:rPr lang="en-US" sz="1300" dirty="0"/>
              <a:t>Regression-based, p( </a:t>
            </a:r>
            <a:r>
              <a:rPr lang="en-US" sz="1300" dirty="0" err="1"/>
              <a:t>c</a:t>
            </a:r>
            <a:r>
              <a:rPr lang="en-US" sz="1300" baseline="-25000" dirty="0" err="1"/>
              <a:t>k</a:t>
            </a:r>
            <a:r>
              <a:rPr lang="en-US" sz="1300" dirty="0"/>
              <a:t> | </a:t>
            </a:r>
            <a:r>
              <a:rPr lang="en-US" sz="1300" u="sng" dirty="0"/>
              <a:t>x</a:t>
            </a:r>
            <a:r>
              <a:rPr lang="en-US" sz="1300" dirty="0"/>
              <a:t> )  directly</a:t>
            </a:r>
          </a:p>
          <a:p>
            <a:pPr lvl="1"/>
            <a:r>
              <a:rPr lang="en-US" sz="1300" dirty="0"/>
              <a:t>Logistic regression: simple, linear in </a:t>
            </a:r>
            <a:r>
              <a:rPr lang="ja-JP" altLang="en-US" sz="1300" dirty="0"/>
              <a:t>“</a:t>
            </a:r>
            <a:r>
              <a:rPr lang="en-US" sz="1300" dirty="0"/>
              <a:t>odds</a:t>
            </a:r>
            <a:r>
              <a:rPr lang="ja-JP" altLang="en-US" sz="1300" dirty="0"/>
              <a:t>”</a:t>
            </a:r>
            <a:r>
              <a:rPr lang="en-US" sz="1300" dirty="0"/>
              <a:t> space</a:t>
            </a:r>
          </a:p>
          <a:p>
            <a:pPr lvl="1"/>
            <a:r>
              <a:rPr lang="en-US" sz="1300" dirty="0"/>
              <a:t>Neural network: non-linear extension of logistic, can be difficult to work with</a:t>
            </a:r>
          </a:p>
          <a:p>
            <a:pPr lvl="1"/>
            <a:endParaRPr lang="en-US" sz="1300" dirty="0"/>
          </a:p>
          <a:p>
            <a:r>
              <a:rPr lang="en-US" sz="1300" dirty="0"/>
              <a:t>Discriminative models, focus on locating optimal decision boundaries</a:t>
            </a:r>
          </a:p>
          <a:p>
            <a:pPr lvl="1"/>
            <a:r>
              <a:rPr lang="en-US" sz="1300" dirty="0"/>
              <a:t>Linear discriminants, </a:t>
            </a:r>
            <a:r>
              <a:rPr lang="en-US" sz="1300" dirty="0" err="1"/>
              <a:t>perceptrons</a:t>
            </a:r>
            <a:r>
              <a:rPr lang="en-US" sz="1300" dirty="0"/>
              <a:t>: simple, sometimes effective</a:t>
            </a:r>
          </a:p>
          <a:p>
            <a:pPr lvl="1"/>
            <a:r>
              <a:rPr lang="en-US" sz="1300" dirty="0"/>
              <a:t>Support vector machines: generalization of linear discriminants, can be quite effective, computational complexity is an issue</a:t>
            </a:r>
          </a:p>
          <a:p>
            <a:pPr lvl="1"/>
            <a:r>
              <a:rPr lang="en-US" sz="1300" dirty="0"/>
              <a:t>Nearest neighbor: simple, can scale poorly in high dimensions</a:t>
            </a:r>
          </a:p>
          <a:p>
            <a:pPr lvl="1"/>
            <a:r>
              <a:rPr lang="en-US" sz="1300" dirty="0"/>
              <a:t>Decision trees: </a:t>
            </a:r>
            <a:r>
              <a:rPr lang="ja-JP" altLang="en-US" sz="1300" dirty="0"/>
              <a:t>“</a:t>
            </a:r>
            <a:r>
              <a:rPr lang="en-US" sz="1300" dirty="0" err="1"/>
              <a:t>swiss</a:t>
            </a:r>
            <a:r>
              <a:rPr lang="en-US" sz="1300" dirty="0"/>
              <a:t> army knife</a:t>
            </a:r>
            <a:r>
              <a:rPr lang="ja-JP" altLang="en-US" sz="1300" dirty="0"/>
              <a:t>”</a:t>
            </a:r>
            <a:r>
              <a:rPr lang="en-US" sz="1300" dirty="0"/>
              <a:t>, often effective in high </a:t>
            </a:r>
            <a:r>
              <a:rPr lang="en-US" sz="1300" dirty="0" err="1" smtClean="0"/>
              <a:t>dimensionis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4878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Regression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Supervised learning </a:t>
            </a:r>
            <a:endParaRPr lang="en-US" sz="2400" dirty="0" smtClean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</a:t>
            </a:r>
            <a:r>
              <a:rPr lang="en-US" sz="2400" b="1" dirty="0" smtClean="0"/>
              <a:t>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183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Aims at fitting a line to a set of observations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there is a straight line </a:t>
            </a:r>
            <a:r>
              <a:rPr lang="en-US" dirty="0" smtClean="0">
                <a:solidFill>
                  <a:srgbClr val="FF0000"/>
                </a:solidFill>
              </a:rPr>
              <a:t>y = ax +b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18510"/>
            <a:ext cx="5610225" cy="337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2514600" y="2971800"/>
            <a:ext cx="5410200" cy="3276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2314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995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506916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the individual point error is:</a:t>
            </a:r>
            <a:endParaRPr lang="el-GR" sz="3400" dirty="0" smtClean="0"/>
          </a:p>
          <a:p>
            <a:endParaRPr lang="el-GR" sz="3400" dirty="0" smtClean="0"/>
          </a:p>
          <a:p>
            <a:endParaRPr lang="el-GR" sz="3400" dirty="0"/>
          </a:p>
          <a:p>
            <a:r>
              <a:rPr lang="en-US" sz="3400" dirty="0" smtClean="0"/>
              <a:t>thus the error set is: </a:t>
            </a:r>
          </a:p>
          <a:p>
            <a:pPr marL="0" indent="0">
              <a:buNone/>
            </a:pPr>
            <a:endParaRPr lang="el-GR" sz="3400" dirty="0" smtClean="0"/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the total error is: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l-GR" sz="1700" dirty="0"/>
          </a:p>
          <a:p>
            <a:pPr>
              <a:buNone/>
            </a:pPr>
            <a:endParaRPr lang="el-GR" sz="1700" dirty="0" smtClean="0"/>
          </a:p>
          <a:p>
            <a:pPr>
              <a:buNone/>
            </a:pPr>
            <a:endParaRPr lang="el-GR" sz="1700" dirty="0" smtClean="0"/>
          </a:p>
          <a:p>
            <a:pPr>
              <a:buNone/>
            </a:pPr>
            <a:endParaRPr lang="el-GR" sz="1700" dirty="0" smtClean="0"/>
          </a:p>
          <a:p>
            <a:pPr>
              <a:buNone/>
            </a:pPr>
            <a:r>
              <a:rPr lang="en-US" sz="1700" dirty="0" smtClean="0"/>
              <a:t>--------------------------------------------------------------------------------------------------------------------------------------------------</a:t>
            </a:r>
          </a:p>
          <a:p>
            <a:pPr>
              <a:buNone/>
            </a:pPr>
            <a:r>
              <a:rPr lang="en-US" sz="1700" dirty="0" smtClean="0"/>
              <a:t>Based on notes at: </a:t>
            </a:r>
            <a:r>
              <a:rPr lang="en-US" sz="1700" dirty="0" smtClean="0">
                <a:hlinkClick r:id="rId2"/>
              </a:rPr>
              <a:t>http://www.williams.edu/go/math/sjmiller/public_html/BrownClasses/54/handouts/MethodLeastSquares.pdf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639" y="1524000"/>
            <a:ext cx="1219200" cy="3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2420888"/>
            <a:ext cx="3714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3157543"/>
            <a:ext cx="366277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064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The objective is to </a:t>
            </a:r>
            <a:r>
              <a:rPr lang="en-US" dirty="0" smtClean="0"/>
              <a:t>minimize</a:t>
            </a:r>
          </a:p>
          <a:p>
            <a:r>
              <a:rPr lang="en-US" dirty="0" smtClean="0"/>
              <a:t>Thus to find values </a:t>
            </a:r>
            <a:r>
              <a:rPr lang="el-GR" dirty="0" smtClean="0"/>
              <a:t>α</a:t>
            </a:r>
            <a:r>
              <a:rPr lang="en-US" dirty="0" smtClean="0"/>
              <a:t>, b</a:t>
            </a:r>
            <a:r>
              <a:rPr lang="el-GR" dirty="0" smtClean="0"/>
              <a:t> </a:t>
            </a:r>
            <a:r>
              <a:rPr lang="en-US" dirty="0" smtClean="0"/>
              <a:t>such that:</a:t>
            </a:r>
          </a:p>
          <a:p>
            <a:endParaRPr lang="en-US" dirty="0"/>
          </a:p>
          <a:p>
            <a:r>
              <a:rPr lang="en-US" dirty="0" smtClean="0"/>
              <a:t>Differentiation leads to: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b="1" dirty="0" smtClean="0"/>
              <a:t>proof?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124200" cy="69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133600"/>
            <a:ext cx="2105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895600"/>
            <a:ext cx="3790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810000"/>
            <a:ext cx="423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670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Thus setting</a:t>
            </a:r>
          </a:p>
          <a:p>
            <a:r>
              <a:rPr lang="en-US" dirty="0" smtClean="0"/>
              <a:t>Leads to: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equivalently: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799" y="1458383"/>
            <a:ext cx="2635923" cy="75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09800"/>
            <a:ext cx="3809998" cy="7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048000"/>
            <a:ext cx="39009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582886"/>
            <a:ext cx="4572000" cy="15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247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</a:t>
            </a:r>
            <a:r>
              <a:rPr lang="en-US" dirty="0" smtClean="0"/>
              <a:t>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058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Or equivalently: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Implying: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204864"/>
            <a:ext cx="600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4365104"/>
            <a:ext cx="614205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665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</a:t>
            </a:r>
            <a:r>
              <a:rPr lang="en-US" dirty="0" smtClean="0"/>
              <a:t>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310" y="2132856"/>
            <a:ext cx="8305800" cy="3629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Solution exists only if                              is invertible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i.e. if it determinant is </a:t>
            </a:r>
            <a:r>
              <a:rPr lang="en-US" b="1" dirty="0" smtClean="0"/>
              <a:t>not </a:t>
            </a:r>
            <a:r>
              <a:rPr lang="en-US" dirty="0" smtClean="0"/>
              <a:t>0 – prove it!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4348" y="2132856"/>
            <a:ext cx="4657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501008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34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</a:t>
            </a:r>
            <a:r>
              <a:rPr lang="en-US" dirty="0" smtClean="0"/>
              <a:t>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method is generalized in a straight forward way: </a:t>
            </a:r>
          </a:p>
          <a:p>
            <a:pPr>
              <a:buNone/>
            </a:pPr>
            <a:r>
              <a:rPr lang="en-US" dirty="0" smtClean="0"/>
              <a:t>Assume y = </a:t>
            </a:r>
            <a:r>
              <a:rPr lang="en-US" dirty="0" err="1" smtClean="0"/>
              <a:t>af</a:t>
            </a:r>
            <a:r>
              <a:rPr lang="en-US" dirty="0" smtClean="0"/>
              <a:t>(x) + </a:t>
            </a:r>
            <a:r>
              <a:rPr lang="en-US" dirty="0" err="1" smtClean="0"/>
              <a:t>bg</a:t>
            </a:r>
            <a:r>
              <a:rPr lang="en-US" dirty="0" smtClean="0"/>
              <a:t>(x) then the respective result is: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Exercise: Under </a:t>
            </a:r>
            <a:r>
              <a:rPr lang="en-US" dirty="0"/>
              <a:t>what conditions is the matrix invertible?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952" y="3068960"/>
            <a:ext cx="800680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16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Naïve Bayes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Supervised learning </a:t>
            </a:r>
            <a:endParaRPr lang="en-US" sz="2400" dirty="0" smtClean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</a:t>
            </a:r>
            <a:r>
              <a:rPr lang="en-US" sz="2400" b="1" dirty="0" smtClean="0"/>
              <a:t>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009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848600" cy="6858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Bayesian Classification: Why?</a:t>
            </a:r>
            <a:endParaRPr lang="en-US" sz="180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43664" cy="4876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200" u="sng" dirty="0"/>
              <a:t>Probabilistic learning</a:t>
            </a:r>
            <a:r>
              <a:rPr lang="en-US" sz="2200" dirty="0"/>
              <a:t>:  Calculate explicit probabilities for hypothesis, among the most practical approaches to certain types of learning problems</a:t>
            </a:r>
          </a:p>
          <a:p>
            <a:r>
              <a:rPr lang="en-US" sz="2200" u="sng" dirty="0"/>
              <a:t>Incremental</a:t>
            </a:r>
            <a:r>
              <a:rPr lang="en-US" sz="2200" dirty="0"/>
              <a:t>: Each training example can incrementally increase/decrease the probability that a hypothesis is correct.  Prior knowledge can be combined with observed data.</a:t>
            </a:r>
          </a:p>
          <a:p>
            <a:r>
              <a:rPr lang="en-US" sz="2200" u="sng" dirty="0"/>
              <a:t>Probabilistic prediction</a:t>
            </a:r>
            <a:r>
              <a:rPr lang="en-US" sz="2200" dirty="0"/>
              <a:t>:  Predict multiple hypotheses, weighted by their probabilities</a:t>
            </a:r>
          </a:p>
          <a:p>
            <a:r>
              <a:rPr lang="en-US" sz="2200" u="sng" dirty="0"/>
              <a:t>Standard</a:t>
            </a:r>
            <a:r>
              <a:rPr lang="en-US" sz="2200" dirty="0"/>
              <a:t>: Even when Bayesian methods are computationally intractable, they can provide a standard of optimal decision making against which other methods can be measured</a:t>
            </a:r>
          </a:p>
        </p:txBody>
      </p:sp>
    </p:spTree>
    <p:extLst>
      <p:ext uri="{BB962C8B-B14F-4D97-AF65-F5344CB8AC3E}">
        <p14:creationId xmlns:p14="http://schemas.microsoft.com/office/powerpoint/2010/main" val="412789020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classification</a:t>
            </a:r>
            <a:endParaRPr lang="it-IT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classification problem may be formalized using </a:t>
            </a:r>
            <a:r>
              <a:rPr lang="en-US" dirty="0">
                <a:solidFill>
                  <a:schemeClr val="hlink"/>
                </a:solidFill>
              </a:rPr>
              <a:t>a-posteriori probabilities</a:t>
            </a:r>
            <a:r>
              <a:rPr lang="en-US" dirty="0"/>
              <a:t>:</a:t>
            </a:r>
          </a:p>
          <a:p>
            <a:r>
              <a:rPr lang="en-US" dirty="0"/>
              <a:t>  P(C|X)  = prob. that the sample tuple 				X=&lt;x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&gt; is of class C.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E.g. P(class=N | outlook=</a:t>
            </a:r>
            <a:r>
              <a:rPr lang="en-US" dirty="0" err="1"/>
              <a:t>sunny,windy</a:t>
            </a:r>
            <a:r>
              <a:rPr lang="en-US" dirty="0"/>
              <a:t>=true,…)</a:t>
            </a:r>
          </a:p>
          <a:p>
            <a:endParaRPr lang="en-US" dirty="0"/>
          </a:p>
          <a:p>
            <a:r>
              <a:rPr lang="en-US" dirty="0"/>
              <a:t>Idea: assign to sample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the class label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such that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P(C|X) is maximal</a:t>
            </a:r>
          </a:p>
        </p:txBody>
      </p:sp>
    </p:spTree>
    <p:extLst>
      <p:ext uri="{BB962C8B-B14F-4D97-AF65-F5344CB8AC3E}">
        <p14:creationId xmlns:p14="http://schemas.microsoft.com/office/powerpoint/2010/main" val="14386122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Estimating a-posteriori probabilities</a:t>
            </a:r>
            <a:endParaRPr lang="it-IT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1788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hlink"/>
                </a:solidFill>
              </a:rPr>
              <a:t>Bayes theorem</a:t>
            </a:r>
            <a:r>
              <a:rPr lang="en-US" dirty="0"/>
              <a:t>: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dirty="0"/>
              <a:t>P(C|X) = P(X|C)·P(C) / P(X)</a:t>
            </a:r>
          </a:p>
          <a:p>
            <a:pPr>
              <a:lnSpc>
                <a:spcPct val="130000"/>
              </a:lnSpc>
            </a:pPr>
            <a:r>
              <a:rPr lang="en-US" dirty="0"/>
              <a:t>P(X) is constant for all classes</a:t>
            </a:r>
          </a:p>
          <a:p>
            <a:pPr>
              <a:lnSpc>
                <a:spcPct val="130000"/>
              </a:lnSpc>
            </a:pPr>
            <a:r>
              <a:rPr lang="en-US" dirty="0"/>
              <a:t>P(C) = relative </a:t>
            </a:r>
            <a:r>
              <a:rPr lang="en-US" dirty="0" err="1"/>
              <a:t>freq</a:t>
            </a:r>
            <a:r>
              <a:rPr lang="en-US" dirty="0"/>
              <a:t> of class C samples</a:t>
            </a:r>
          </a:p>
          <a:p>
            <a:pPr>
              <a:lnSpc>
                <a:spcPct val="130000"/>
              </a:lnSpc>
            </a:pPr>
            <a:r>
              <a:rPr lang="en-US" dirty="0"/>
              <a:t>C such that </a:t>
            </a:r>
            <a:r>
              <a:rPr lang="en-US" dirty="0">
                <a:solidFill>
                  <a:schemeClr val="hlink"/>
                </a:solidFill>
              </a:rPr>
              <a:t>P(C|X)</a:t>
            </a:r>
            <a:r>
              <a:rPr lang="en-US" dirty="0"/>
              <a:t> is maximum = </a:t>
            </a:r>
            <a:br>
              <a:rPr lang="en-US" dirty="0"/>
            </a:br>
            <a:r>
              <a:rPr lang="en-US" dirty="0"/>
              <a:t>C such that </a:t>
            </a:r>
            <a:r>
              <a:rPr lang="en-US" dirty="0">
                <a:solidFill>
                  <a:schemeClr val="hlink"/>
                </a:solidFill>
              </a:rPr>
              <a:t>P(X|C)·P(C)</a:t>
            </a:r>
            <a:r>
              <a:rPr lang="en-US" dirty="0"/>
              <a:t> is maximum</a:t>
            </a:r>
          </a:p>
          <a:p>
            <a:pPr>
              <a:lnSpc>
                <a:spcPct val="130000"/>
              </a:lnSpc>
            </a:pPr>
            <a:r>
              <a:rPr lang="en-US" dirty="0"/>
              <a:t>Problem: computing P(X|C) is unfeasible!</a:t>
            </a:r>
          </a:p>
        </p:txBody>
      </p:sp>
    </p:spTree>
    <p:extLst>
      <p:ext uri="{BB962C8B-B14F-4D97-AF65-F5344CB8AC3E}">
        <p14:creationId xmlns:p14="http://schemas.microsoft.com/office/powerpoint/2010/main" val="174410463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Bayesian Classification</a:t>
            </a:r>
            <a:endParaRPr lang="it-IT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6538"/>
            <a:ext cx="8178800" cy="52348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Naïve assumption: </a:t>
            </a:r>
            <a:r>
              <a:rPr lang="en-US" sz="1800" dirty="0">
                <a:solidFill>
                  <a:schemeClr val="hlink"/>
                </a:solidFill>
              </a:rPr>
              <a:t>attribute independence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800" dirty="0"/>
              <a:t>P(x</a:t>
            </a:r>
            <a:r>
              <a:rPr lang="en-US" sz="1800" baseline="-25000" dirty="0"/>
              <a:t>1</a:t>
            </a:r>
            <a:r>
              <a:rPr lang="en-US" sz="1800" dirty="0"/>
              <a:t>,…,</a:t>
            </a:r>
            <a:r>
              <a:rPr lang="en-US" sz="1800" dirty="0" err="1"/>
              <a:t>x</a:t>
            </a:r>
            <a:r>
              <a:rPr lang="en-US" sz="1800" baseline="-25000" dirty="0" err="1"/>
              <a:t>k</a:t>
            </a:r>
            <a:r>
              <a:rPr lang="en-US" sz="1800" dirty="0" err="1"/>
              <a:t>|C</a:t>
            </a:r>
            <a:r>
              <a:rPr lang="en-US" sz="1800" dirty="0"/>
              <a:t>) = P(x</a:t>
            </a:r>
            <a:r>
              <a:rPr lang="en-US" sz="1800" baseline="-25000" dirty="0"/>
              <a:t>1</a:t>
            </a:r>
            <a:r>
              <a:rPr lang="en-US" sz="1800" dirty="0"/>
              <a:t>|C)·…·P(</a:t>
            </a:r>
            <a:r>
              <a:rPr lang="en-US" sz="1800" dirty="0" err="1"/>
              <a:t>x</a:t>
            </a:r>
            <a:r>
              <a:rPr lang="en-US" sz="1800" baseline="-25000" dirty="0" err="1"/>
              <a:t>k</a:t>
            </a:r>
            <a:r>
              <a:rPr lang="en-US" sz="1800" dirty="0" err="1"/>
              <a:t>|C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If </a:t>
            </a:r>
            <a:r>
              <a:rPr lang="en-US" sz="1800" dirty="0" err="1"/>
              <a:t>i-th</a:t>
            </a:r>
            <a:r>
              <a:rPr lang="en-US" sz="1800" dirty="0"/>
              <a:t> attribute is </a:t>
            </a:r>
            <a:r>
              <a:rPr lang="en-US" sz="1800" dirty="0">
                <a:solidFill>
                  <a:schemeClr val="hlink"/>
                </a:solidFill>
              </a:rPr>
              <a:t>categorical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P(</a:t>
            </a:r>
            <a:r>
              <a:rPr lang="en-US" sz="1800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 err="1"/>
              <a:t>|C</a:t>
            </a:r>
            <a:r>
              <a:rPr lang="en-US" sz="1800" dirty="0"/>
              <a:t>) is estimated as the relative </a:t>
            </a:r>
            <a:r>
              <a:rPr lang="en-US" sz="1800" dirty="0" err="1"/>
              <a:t>freq</a:t>
            </a:r>
            <a:r>
              <a:rPr lang="en-US" sz="1800" dirty="0"/>
              <a:t> of samples having value x</a:t>
            </a:r>
            <a:r>
              <a:rPr lang="en-US" sz="1800" baseline="-25000" dirty="0"/>
              <a:t>i</a:t>
            </a:r>
            <a:r>
              <a:rPr lang="en-US" sz="1800" dirty="0"/>
              <a:t> as </a:t>
            </a:r>
            <a:r>
              <a:rPr lang="en-US" sz="1800" dirty="0" err="1"/>
              <a:t>i-th</a:t>
            </a:r>
            <a:r>
              <a:rPr lang="en-US" sz="1800" dirty="0"/>
              <a:t> attribute in class C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If </a:t>
            </a:r>
            <a:r>
              <a:rPr lang="en-US" sz="1800" dirty="0" err="1"/>
              <a:t>i-th</a:t>
            </a:r>
            <a:r>
              <a:rPr lang="en-US" sz="1800" dirty="0"/>
              <a:t> attribute is </a:t>
            </a:r>
            <a:r>
              <a:rPr lang="en-US" sz="1800" dirty="0">
                <a:solidFill>
                  <a:schemeClr val="hlink"/>
                </a:solidFill>
              </a:rPr>
              <a:t>continuous</a:t>
            </a:r>
            <a:r>
              <a:rPr 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Real-valued variables discretized to create nominal versions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P(</a:t>
            </a:r>
            <a:r>
              <a:rPr lang="en-US" sz="1600" dirty="0" err="1"/>
              <a:t>x</a:t>
            </a:r>
            <a:r>
              <a:rPr lang="en-US" sz="1600" baseline="-25000" dirty="0" err="1"/>
              <a:t>i</a:t>
            </a:r>
            <a:r>
              <a:rPr lang="en-US" sz="1600" dirty="0" err="1"/>
              <a:t>|C</a:t>
            </a:r>
            <a:r>
              <a:rPr lang="en-US" sz="1600" dirty="0"/>
              <a:t>) is estimated thru a Gaussian density function</a:t>
            </a:r>
            <a:endParaRPr lang="it-IT" sz="16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Computationally feasible in both cases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Generative probabilistic model with conditional independence assumption </a:t>
            </a:r>
            <a:br>
              <a:rPr lang="en-US" sz="1800" dirty="0"/>
            </a:br>
            <a:r>
              <a:rPr lang="en-US" sz="1800" dirty="0"/>
              <a:t>on</a:t>
            </a:r>
            <a:r>
              <a:rPr lang="en-US" dirty="0"/>
              <a:t> </a:t>
            </a:r>
            <a:r>
              <a:rPr lang="en-US" sz="1600" dirty="0"/>
              <a:t>p( </a:t>
            </a:r>
            <a:r>
              <a:rPr lang="en-US" sz="1600" u="sng" dirty="0"/>
              <a:t>x</a:t>
            </a:r>
            <a:r>
              <a:rPr lang="en-US" sz="1600" dirty="0"/>
              <a:t> | </a:t>
            </a:r>
            <a:r>
              <a:rPr lang="en-US" sz="1600" dirty="0" err="1"/>
              <a:t>c</a:t>
            </a:r>
            <a:r>
              <a:rPr lang="en-US" sz="1600" baseline="-25000" dirty="0" err="1"/>
              <a:t>k</a:t>
            </a:r>
            <a:r>
              <a:rPr lang="en-US" sz="1600" dirty="0"/>
              <a:t> )</a:t>
            </a:r>
            <a:r>
              <a:rPr lang="en-US" sz="1800" dirty="0"/>
              <a:t>, i.e.</a:t>
            </a:r>
            <a:br>
              <a:rPr lang="en-US" sz="1800" dirty="0"/>
            </a:br>
            <a:r>
              <a:rPr lang="en-US" sz="1800" dirty="0"/>
              <a:t>                                p( </a:t>
            </a:r>
            <a:r>
              <a:rPr lang="en-US" sz="1800" u="sng" dirty="0"/>
              <a:t>x</a:t>
            </a:r>
            <a:r>
              <a:rPr lang="en-US" sz="1800" dirty="0"/>
              <a:t> | </a:t>
            </a:r>
            <a:r>
              <a:rPr lang="en-US" sz="1800" dirty="0" err="1"/>
              <a:t>c</a:t>
            </a:r>
            <a:r>
              <a:rPr lang="en-US" sz="1800" baseline="-25000" dirty="0" err="1"/>
              <a:t>k</a:t>
            </a:r>
            <a:r>
              <a:rPr lang="en-US" sz="1800" dirty="0"/>
              <a:t> )</a:t>
            </a:r>
            <a:r>
              <a:rPr lang="en-US" dirty="0"/>
              <a:t> = 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 </a:t>
            </a:r>
            <a:r>
              <a:rPr lang="en-US" sz="1800" dirty="0"/>
              <a:t>p( </a:t>
            </a:r>
            <a:r>
              <a:rPr lang="en-US" sz="1800" dirty="0" err="1"/>
              <a:t>x</a:t>
            </a:r>
            <a:r>
              <a:rPr lang="en-US" sz="1800" baseline="-25000" dirty="0" err="1"/>
              <a:t>j</a:t>
            </a:r>
            <a:r>
              <a:rPr lang="en-US" sz="1800" dirty="0"/>
              <a:t> | </a:t>
            </a:r>
            <a:r>
              <a:rPr lang="en-US" sz="1800" dirty="0" err="1"/>
              <a:t>c</a:t>
            </a:r>
            <a:r>
              <a:rPr lang="en-US" sz="1800" baseline="-25000" dirty="0" err="1"/>
              <a:t>k</a:t>
            </a:r>
            <a:r>
              <a:rPr lang="en-US" sz="1800" dirty="0"/>
              <a:t> )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600" dirty="0"/>
              <a:t>Typically used with nominal variables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(alternative is to model each</a:t>
            </a:r>
            <a:r>
              <a:rPr lang="en-US" dirty="0"/>
              <a:t> </a:t>
            </a:r>
            <a:r>
              <a:rPr lang="en-US" sz="1600" dirty="0"/>
              <a:t>p( </a:t>
            </a:r>
            <a:r>
              <a:rPr lang="en-US" sz="1600" dirty="0" err="1"/>
              <a:t>x</a:t>
            </a:r>
            <a:r>
              <a:rPr lang="en-US" sz="1600" baseline="-25000" dirty="0" err="1"/>
              <a:t>j</a:t>
            </a:r>
            <a:r>
              <a:rPr lang="en-US" sz="1600" dirty="0"/>
              <a:t> | </a:t>
            </a:r>
            <a:r>
              <a:rPr lang="en-US" sz="1600" dirty="0" err="1"/>
              <a:t>c</a:t>
            </a:r>
            <a:r>
              <a:rPr lang="en-US" sz="1600" baseline="-25000" dirty="0" err="1"/>
              <a:t>k</a:t>
            </a:r>
            <a:r>
              <a:rPr lang="en-US" sz="1600" dirty="0"/>
              <a:t> ) with a parametric model – less widely used)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3608736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Simple to train (just estimate conditional probabilities for each feature-class pair)</a:t>
            </a:r>
          </a:p>
          <a:p>
            <a:pPr lvl="1"/>
            <a:r>
              <a:rPr lang="en-US" dirty="0"/>
              <a:t>Often works surprisingly well in practice</a:t>
            </a:r>
          </a:p>
          <a:p>
            <a:pPr lvl="2"/>
            <a:r>
              <a:rPr lang="en-US" dirty="0"/>
              <a:t>e.g., state of the art for text-classification, basis of many widely used spam filters</a:t>
            </a:r>
          </a:p>
          <a:p>
            <a:pPr lvl="1"/>
            <a:r>
              <a:rPr lang="en-US" dirty="0"/>
              <a:t>Feature selection can be helpful, e.g., information gain</a:t>
            </a:r>
          </a:p>
          <a:p>
            <a:pPr lvl="1"/>
            <a:r>
              <a:rPr lang="en-US" dirty="0"/>
              <a:t>Note that even if CI assumptions are not met, it may still be able to approximate the optimal decision boundaries (seems to happen in practice)</a:t>
            </a:r>
          </a:p>
          <a:p>
            <a:pPr lvl="1"/>
            <a:r>
              <a:rPr lang="en-US" dirty="0"/>
              <a:t>However…. on most problems can usually be beaten with a more complex model (plus more work)</a:t>
            </a:r>
          </a:p>
        </p:txBody>
      </p:sp>
    </p:spTree>
    <p:extLst>
      <p:ext uri="{BB962C8B-B14F-4D97-AF65-F5344CB8AC3E}">
        <p14:creationId xmlns:p14="http://schemas.microsoft.com/office/powerpoint/2010/main" val="38209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Play-tennis example: estimating P(x</a:t>
            </a:r>
            <a:r>
              <a:rPr lang="en-US" baseline="-25000"/>
              <a:t>i</a:t>
            </a:r>
            <a:r>
              <a:rPr lang="en-US"/>
              <a:t>|C)</a:t>
            </a:r>
            <a:endParaRPr lang="it-IT"/>
          </a:p>
        </p:txBody>
      </p:sp>
      <p:graphicFrame>
        <p:nvGraphicFramePr>
          <p:cNvPr id="28467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362349"/>
              </p:ext>
            </p:extLst>
          </p:nvPr>
        </p:nvGraphicFramePr>
        <p:xfrm>
          <a:off x="251520" y="1700808"/>
          <a:ext cx="3505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Worksheet" r:id="rId3" imgW="5743956" imgH="5172456" progId="Excel.Sheet.8">
                  <p:embed/>
                </p:oleObj>
              </mc:Choice>
              <mc:Fallback>
                <p:oleObj name="Worksheet" r:id="rId3" imgW="5743956" imgH="517245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00808"/>
                        <a:ext cx="3505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73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0411"/>
              </p:ext>
            </p:extLst>
          </p:nvPr>
        </p:nvGraphicFramePr>
        <p:xfrm>
          <a:off x="4139952" y="1700808"/>
          <a:ext cx="4784725" cy="4803140"/>
        </p:xfrm>
        <a:graphic>
          <a:graphicData uri="http://schemas.openxmlformats.org/drawingml/2006/table">
            <a:tbl>
              <a:tblPr/>
              <a:tblGrid>
                <a:gridCol w="2392363"/>
                <a:gridCol w="2392362"/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outlook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P(sunny|p) = 2/9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P(sunny|n) = 3/5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P(overcast|p) = 4/9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P(overcast|n) = 0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P(rain|p) = 3/9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P(rain|n) = 2/5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temperature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P(hot|p) = 2/9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P(hot|n) = 2/5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P(mild|p) = 4/9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P(mild|n) = 2/5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P(cool|p) = 3/9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P(cool|n) = 1/5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humidity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P(high|p) = 3/9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P(high|n) = 4/5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P(normal|p) = 6/9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P(normal|n) = 2/5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windy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P(true|p) = 3/9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P(true|n) = 3/5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P(false|p) = 6/9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false|n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) = 2/5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472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60295"/>
              </p:ext>
            </p:extLst>
          </p:nvPr>
        </p:nvGraphicFramePr>
        <p:xfrm>
          <a:off x="990600" y="4953000"/>
          <a:ext cx="1905000" cy="10414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P(p) = 9/14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ahoma" charset="0"/>
                        </a:rPr>
                        <a:t>P(n) = 5/14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charset="0"/>
                        <a:cs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72120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Play-tennis example: classifying X</a:t>
            </a:r>
            <a:endParaRPr lang="it-IT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788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 unseen sample X = &lt;rain, hot, high, false&gt;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P(</a:t>
            </a:r>
            <a:r>
              <a:rPr lang="en-US" dirty="0" err="1"/>
              <a:t>X|p</a:t>
            </a:r>
            <a:r>
              <a:rPr lang="en-US" dirty="0"/>
              <a:t>)·P(p) = </a:t>
            </a:r>
            <a:br>
              <a:rPr lang="en-US" dirty="0"/>
            </a:br>
            <a:r>
              <a:rPr lang="en-US" dirty="0"/>
              <a:t>P(</a:t>
            </a:r>
            <a:r>
              <a:rPr lang="en-US" dirty="0" err="1"/>
              <a:t>rain|p</a:t>
            </a:r>
            <a:r>
              <a:rPr lang="en-US" dirty="0"/>
              <a:t>)·P(</a:t>
            </a:r>
            <a:r>
              <a:rPr lang="en-US" dirty="0" err="1"/>
              <a:t>hot|p</a:t>
            </a:r>
            <a:r>
              <a:rPr lang="en-US" dirty="0"/>
              <a:t>)·P(</a:t>
            </a:r>
            <a:r>
              <a:rPr lang="en-US" dirty="0" err="1"/>
              <a:t>high|p</a:t>
            </a:r>
            <a:r>
              <a:rPr lang="en-US" dirty="0"/>
              <a:t>)·P(</a:t>
            </a:r>
            <a:r>
              <a:rPr lang="en-US" dirty="0" err="1"/>
              <a:t>false|p</a:t>
            </a:r>
            <a:r>
              <a:rPr lang="en-US" dirty="0"/>
              <a:t>)·P(p) = 3/9·2/9·3/9·6/9·9/14 = </a:t>
            </a:r>
            <a:r>
              <a:rPr lang="it-IT" dirty="0">
                <a:cs typeface="Arial" charset="0"/>
              </a:rPr>
              <a:t>0.010582</a:t>
            </a: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P(</a:t>
            </a:r>
            <a:r>
              <a:rPr lang="en-US" dirty="0" err="1"/>
              <a:t>X|n</a:t>
            </a:r>
            <a:r>
              <a:rPr lang="en-US" dirty="0"/>
              <a:t>)·P(n) = </a:t>
            </a:r>
            <a:br>
              <a:rPr lang="en-US" dirty="0"/>
            </a:br>
            <a:r>
              <a:rPr lang="en-US" dirty="0"/>
              <a:t>P(</a:t>
            </a:r>
            <a:r>
              <a:rPr lang="en-US" dirty="0" err="1"/>
              <a:t>rain|n</a:t>
            </a:r>
            <a:r>
              <a:rPr lang="en-US" dirty="0"/>
              <a:t>)·P(</a:t>
            </a:r>
            <a:r>
              <a:rPr lang="en-US" dirty="0" err="1"/>
              <a:t>hot|n</a:t>
            </a:r>
            <a:r>
              <a:rPr lang="en-US" dirty="0"/>
              <a:t>)·P(</a:t>
            </a:r>
            <a:r>
              <a:rPr lang="en-US" dirty="0" err="1"/>
              <a:t>high|n</a:t>
            </a:r>
            <a:r>
              <a:rPr lang="en-US" dirty="0"/>
              <a:t>)·P(</a:t>
            </a:r>
            <a:r>
              <a:rPr lang="en-US" dirty="0" err="1"/>
              <a:t>false|n</a:t>
            </a:r>
            <a:r>
              <a:rPr lang="en-US" dirty="0"/>
              <a:t>)·P(n) = 2/5·2/5·4/5·2/5·5/14 = </a:t>
            </a:r>
            <a:r>
              <a:rPr lang="it-IT" dirty="0">
                <a:solidFill>
                  <a:schemeClr val="hlink"/>
                </a:solidFill>
                <a:cs typeface="Arial" charset="0"/>
              </a:rPr>
              <a:t>0.018286</a:t>
            </a:r>
            <a:endParaRPr lang="en-US" dirty="0">
              <a:solidFill>
                <a:schemeClr val="hlink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hlink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Sample </a:t>
            </a:r>
            <a:r>
              <a:rPr lang="en-US" dirty="0">
                <a:solidFill>
                  <a:schemeClr val="hlink"/>
                </a:solidFill>
              </a:rPr>
              <a:t>X is</a:t>
            </a:r>
            <a:r>
              <a:rPr lang="en-US" dirty="0"/>
              <a:t> classified in class </a:t>
            </a:r>
            <a:r>
              <a:rPr lang="en-US" dirty="0">
                <a:solidFill>
                  <a:schemeClr val="hlink"/>
                </a:solidFill>
              </a:rPr>
              <a:t>n </a:t>
            </a:r>
            <a:r>
              <a:rPr lang="en-US" dirty="0"/>
              <a:t>(don</a:t>
            </a:r>
            <a:r>
              <a:rPr lang="ja-JP" altLang="en-US" dirty="0">
                <a:latin typeface="Comic Sans MS"/>
              </a:rPr>
              <a:t>’</a:t>
            </a:r>
            <a:r>
              <a:rPr lang="en-US" dirty="0"/>
              <a:t>t play)</a:t>
            </a:r>
            <a:endParaRPr lang="it-IT" dirty="0"/>
          </a:p>
          <a:p>
            <a:pPr>
              <a:lnSpc>
                <a:spcPct val="90000"/>
              </a:lnSpc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8381009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independence hypothesis…</a:t>
            </a:r>
            <a:endParaRPr lang="it-IT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788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… makes computation possible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… yields optimal classifiers when satisfied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… but is seldom satisfied in practice, as attributes (variables) are often correlated.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Attempts to overcome this limitation: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hlink"/>
                </a:solidFill>
              </a:rPr>
              <a:t>Bayesian networks</a:t>
            </a:r>
            <a:r>
              <a:rPr lang="en-US" sz="2000" dirty="0"/>
              <a:t>, that combine Bayesian reasoning with causal relationships between attributes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hlink"/>
                </a:solidFill>
              </a:rPr>
              <a:t>Decision trees</a:t>
            </a:r>
            <a:r>
              <a:rPr lang="en-US" sz="2000" dirty="0"/>
              <a:t>, that reason on one attribute at the time, considering most important attributes first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8419244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K-</a:t>
            </a:r>
            <a:r>
              <a:rPr lang="en-US" dirty="0" err="1"/>
              <a:t>nn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Supervised learning </a:t>
            </a:r>
            <a:endParaRPr lang="en-US" sz="2400" dirty="0" smtClean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</a:t>
            </a:r>
            <a:r>
              <a:rPr lang="en-US" sz="2400" b="1" dirty="0" smtClean="0"/>
              <a:t>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331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Discriminant Classifiers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Linear </a:t>
            </a:r>
            <a:r>
              <a:rPr lang="en-US" sz="1800" dirty="0"/>
              <a:t>Discriminant Analysis (LDA)</a:t>
            </a:r>
          </a:p>
          <a:p>
            <a:pPr lvl="1"/>
            <a:r>
              <a:rPr lang="en-US" sz="1600" dirty="0"/>
              <a:t>Earliest known classifier (1936, R.A. Fisher)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See section 10.4 for math details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Find a projection onto a vector such that means for each class (2 classes) are separated as much as possible (with variances taken into account appropriately)</a:t>
            </a:r>
          </a:p>
          <a:p>
            <a:pPr lvl="1"/>
            <a:r>
              <a:rPr lang="en-US" sz="1600" dirty="0"/>
              <a:t>Reduces to a special case of parametric Gaussian classifier in certain situations</a:t>
            </a:r>
          </a:p>
          <a:p>
            <a:pPr lvl="1"/>
            <a:r>
              <a:rPr lang="en-US" sz="1600" dirty="0"/>
              <a:t>Many subsequent variations on this basic theme (e.g., regularized LDA)</a:t>
            </a:r>
          </a:p>
          <a:p>
            <a:pPr lvl="1"/>
            <a:endParaRPr lang="en-US" sz="1600" dirty="0"/>
          </a:p>
          <a:p>
            <a:r>
              <a:rPr lang="en-US" sz="1800" dirty="0"/>
              <a:t>Other linear discriminants</a:t>
            </a:r>
          </a:p>
          <a:p>
            <a:pPr lvl="1"/>
            <a:r>
              <a:rPr lang="en-US" sz="1600" dirty="0"/>
              <a:t>Decision boundary =  (p-1) dimensional hyperplane in p dimensions</a:t>
            </a:r>
          </a:p>
          <a:p>
            <a:pPr lvl="1"/>
            <a:r>
              <a:rPr lang="en-US" sz="1600" dirty="0"/>
              <a:t>Perceptron learning algorithms (pre-dated neural networks)</a:t>
            </a:r>
          </a:p>
          <a:p>
            <a:pPr lvl="2"/>
            <a:r>
              <a:rPr lang="en-US" sz="1400" dirty="0"/>
              <a:t>Simple </a:t>
            </a:r>
            <a:r>
              <a:rPr lang="ja-JP" altLang="en-US" sz="1400" dirty="0"/>
              <a:t>“</a:t>
            </a:r>
            <a:r>
              <a:rPr lang="en-US" sz="1400" dirty="0"/>
              <a:t>error correction</a:t>
            </a:r>
            <a:r>
              <a:rPr lang="ja-JP" altLang="en-US" sz="1400" dirty="0"/>
              <a:t>”</a:t>
            </a:r>
            <a:r>
              <a:rPr lang="en-US" sz="1400" dirty="0"/>
              <a:t> based learning algorithms</a:t>
            </a:r>
          </a:p>
          <a:p>
            <a:pPr lvl="1"/>
            <a:r>
              <a:rPr lang="en-US" sz="1600" dirty="0"/>
              <a:t>SVMs: use a sophisticated </a:t>
            </a:r>
            <a:r>
              <a:rPr lang="ja-JP" altLang="en-US" sz="1600" dirty="0"/>
              <a:t>“</a:t>
            </a:r>
            <a:r>
              <a:rPr lang="en-US" sz="1600" dirty="0"/>
              <a:t>margin</a:t>
            </a:r>
            <a:r>
              <a:rPr lang="ja-JP" altLang="en-US" sz="1600" dirty="0"/>
              <a:t>”</a:t>
            </a:r>
            <a:r>
              <a:rPr lang="en-US" sz="1600" dirty="0"/>
              <a:t> idea for selecting the hyperplane</a:t>
            </a:r>
          </a:p>
        </p:txBody>
      </p:sp>
    </p:spTree>
    <p:extLst>
      <p:ext uri="{BB962C8B-B14F-4D97-AF65-F5344CB8AC3E}">
        <p14:creationId xmlns:p14="http://schemas.microsoft.com/office/powerpoint/2010/main" val="22453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kNN</a:t>
            </a:r>
            <a:r>
              <a:rPr lang="en-US" sz="1800" dirty="0"/>
              <a:t>: select the k nearest neighbors to x from the training data and select the majority class from these neighbors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k is a parameter: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Small k: </a:t>
            </a:r>
            <a:r>
              <a:rPr lang="ja-JP" altLang="en-US" sz="1600" dirty="0"/>
              <a:t>“</a:t>
            </a:r>
            <a:r>
              <a:rPr lang="en-US" sz="1600" dirty="0"/>
              <a:t>noisier</a:t>
            </a:r>
            <a:r>
              <a:rPr lang="ja-JP" altLang="en-US" sz="1600" dirty="0"/>
              <a:t>”</a:t>
            </a:r>
            <a:r>
              <a:rPr lang="en-US" sz="1600" dirty="0"/>
              <a:t> estimates, Large k: </a:t>
            </a:r>
            <a:r>
              <a:rPr lang="ja-JP" altLang="en-US" sz="1600" dirty="0"/>
              <a:t>“</a:t>
            </a:r>
            <a:r>
              <a:rPr lang="en-US" sz="1600" dirty="0"/>
              <a:t>smoother</a:t>
            </a:r>
            <a:r>
              <a:rPr lang="ja-JP" altLang="en-US" sz="1600" dirty="0"/>
              <a:t>”</a:t>
            </a:r>
            <a:r>
              <a:rPr lang="en-US" sz="1600" dirty="0"/>
              <a:t> estimates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Best value of k often chosen by cross-validation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Comments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Virtually assumption free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Interesting theoretical properties: </a:t>
            </a:r>
            <a:br>
              <a:rPr lang="en-US" sz="1600" dirty="0"/>
            </a:br>
            <a:r>
              <a:rPr lang="en-US" sz="1600" dirty="0"/>
              <a:t>         Bayes error &lt; error(</a:t>
            </a:r>
            <a:r>
              <a:rPr lang="en-US" sz="1600" dirty="0" err="1"/>
              <a:t>kNN</a:t>
            </a:r>
            <a:r>
              <a:rPr lang="en-US" sz="1600" dirty="0"/>
              <a:t>) &lt; 2 x Bayes error   (asymptotically)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Can scale poorly with dimensionality: sensitive to distance metric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Requires fast lookup at run-time to do classification with large 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Does not provide any interpretable </a:t>
            </a:r>
            <a:r>
              <a:rPr lang="ja-JP" altLang="en-US" sz="1600" dirty="0"/>
              <a:t>“</a:t>
            </a:r>
            <a:r>
              <a:rPr lang="en-US" sz="1600" dirty="0"/>
              <a:t>model</a:t>
            </a:r>
            <a:r>
              <a:rPr lang="ja-JP" altLang="en-US" sz="1600" dirty="0"/>
              <a:t>”</a:t>
            </a: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37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Decision Boundaries</a:t>
            </a:r>
          </a:p>
        </p:txBody>
      </p:sp>
      <p:sp>
        <p:nvSpPr>
          <p:cNvPr id="233475" name="Line 3"/>
          <p:cNvSpPr>
            <a:spLocks noChangeShapeType="1"/>
          </p:cNvSpPr>
          <p:nvPr/>
        </p:nvSpPr>
        <p:spPr bwMode="auto">
          <a:xfrm flipV="1">
            <a:off x="1828800" y="3377331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1828800" y="6120531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4648200" y="36059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876800" y="25391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2895600" y="49013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7086600" y="39107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248400" y="27677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5257800" y="45203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3946525" y="6158631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1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533400" y="3224931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Feature 2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4114800" y="4520331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?</a:t>
            </a:r>
          </a:p>
        </p:txBody>
      </p:sp>
      <p:sp>
        <p:nvSpPr>
          <p:cNvPr id="233486" name="Line 14"/>
          <p:cNvSpPr>
            <a:spLocks noChangeShapeType="1"/>
          </p:cNvSpPr>
          <p:nvPr/>
        </p:nvSpPr>
        <p:spPr bwMode="auto">
          <a:xfrm flipV="1">
            <a:off x="5486400" y="1548531"/>
            <a:ext cx="4572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7" name="Line 15"/>
          <p:cNvSpPr>
            <a:spLocks noChangeShapeType="1"/>
          </p:cNvSpPr>
          <p:nvPr/>
        </p:nvSpPr>
        <p:spPr bwMode="auto">
          <a:xfrm>
            <a:off x="5105400" y="2691531"/>
            <a:ext cx="1219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609600" y="1396131"/>
            <a:ext cx="40341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Boundary? Points that are equidistant</a:t>
            </a:r>
          </a:p>
          <a:p>
            <a:pPr eaLnBrk="0" hangingPunct="0"/>
            <a:r>
              <a:rPr lang="en-US" dirty="0"/>
              <a:t>between points of class 1 and 2</a:t>
            </a:r>
          </a:p>
          <a:p>
            <a:pPr eaLnBrk="0" hangingPunct="0"/>
            <a:r>
              <a:rPr lang="en-US" dirty="0"/>
              <a:t>Note: locally the boundary is</a:t>
            </a:r>
          </a:p>
          <a:p>
            <a:pPr eaLnBrk="0" hangingPunct="0"/>
            <a:r>
              <a:rPr lang="en-US" dirty="0"/>
              <a:t>(1) linear (because of Euclidean distance)</a:t>
            </a:r>
          </a:p>
          <a:p>
            <a:pPr eaLnBrk="0" hangingPunct="0"/>
            <a:r>
              <a:rPr lang="en-US" dirty="0"/>
              <a:t>(2) halfway between the 2 class points</a:t>
            </a:r>
          </a:p>
          <a:p>
            <a:pPr eaLnBrk="0" hangingPunct="0"/>
            <a:r>
              <a:rPr lang="en-US" dirty="0"/>
              <a:t>(3) at right angles to connector</a:t>
            </a:r>
          </a:p>
        </p:txBody>
      </p:sp>
    </p:spTree>
    <p:extLst>
      <p:ext uri="{BB962C8B-B14F-4D97-AF65-F5344CB8AC3E}">
        <p14:creationId xmlns:p14="http://schemas.microsoft.com/office/powerpoint/2010/main" val="20023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Decision Boundaries</a:t>
            </a:r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 flipV="1">
            <a:off x="1828800" y="15240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1828800" y="579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6482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7086600" y="3581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6248400" y="2438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5257800" y="4191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3946525" y="58293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1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Feature 2</a:t>
            </a: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4114800" y="41910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?</a:t>
            </a:r>
          </a:p>
        </p:txBody>
      </p:sp>
      <p:sp>
        <p:nvSpPr>
          <p:cNvPr id="234510" name="Line 14"/>
          <p:cNvSpPr>
            <a:spLocks noChangeShapeType="1"/>
          </p:cNvSpPr>
          <p:nvPr/>
        </p:nvSpPr>
        <p:spPr bwMode="auto">
          <a:xfrm flipV="1">
            <a:off x="5486400" y="1219200"/>
            <a:ext cx="4572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1" name="Line 15"/>
          <p:cNvSpPr>
            <a:spLocks noChangeShapeType="1"/>
          </p:cNvSpPr>
          <p:nvPr/>
        </p:nvSpPr>
        <p:spPr bwMode="auto">
          <a:xfrm flipV="1">
            <a:off x="4876800" y="2590800"/>
            <a:ext cx="1447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2" name="Line 16"/>
          <p:cNvSpPr>
            <a:spLocks noChangeShapeType="1"/>
          </p:cNvSpPr>
          <p:nvPr/>
        </p:nvSpPr>
        <p:spPr bwMode="auto">
          <a:xfrm>
            <a:off x="4953000" y="1981200"/>
            <a:ext cx="144780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Decision Boundaries</a:t>
            </a:r>
          </a:p>
        </p:txBody>
      </p:sp>
      <p:sp>
        <p:nvSpPr>
          <p:cNvPr id="235523" name="Line 3"/>
          <p:cNvSpPr>
            <a:spLocks noChangeShapeType="1"/>
          </p:cNvSpPr>
          <p:nvPr/>
        </p:nvSpPr>
        <p:spPr bwMode="auto">
          <a:xfrm flipV="1">
            <a:off x="1828800" y="15240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1828800" y="579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6482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7086600" y="3581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6248400" y="2438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5257800" y="4191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3946525" y="58293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1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2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4114800" y="41910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?</a:t>
            </a:r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 flipV="1">
            <a:off x="5486400" y="1219200"/>
            <a:ext cx="4572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5" name="Line 15"/>
          <p:cNvSpPr>
            <a:spLocks noChangeShapeType="1"/>
          </p:cNvSpPr>
          <p:nvPr/>
        </p:nvSpPr>
        <p:spPr bwMode="auto">
          <a:xfrm>
            <a:off x="4876800" y="3429000"/>
            <a:ext cx="457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6" name="Line 16"/>
          <p:cNvSpPr>
            <a:spLocks noChangeShapeType="1"/>
          </p:cNvSpPr>
          <p:nvPr/>
        </p:nvSpPr>
        <p:spPr bwMode="auto">
          <a:xfrm>
            <a:off x="4953000" y="1981200"/>
            <a:ext cx="144780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7" name="Line 17"/>
          <p:cNvSpPr>
            <a:spLocks noChangeShapeType="1"/>
          </p:cNvSpPr>
          <p:nvPr/>
        </p:nvSpPr>
        <p:spPr bwMode="auto">
          <a:xfrm flipV="1">
            <a:off x="2743200" y="3276600"/>
            <a:ext cx="35052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Decision Boundaries</a:t>
            </a:r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 flipV="1">
            <a:off x="1828800" y="15240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1828800" y="579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6482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7086600" y="3581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6248400" y="2438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5257800" y="4191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3946525" y="58293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1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2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4114800" y="41910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?</a:t>
            </a:r>
          </a:p>
        </p:txBody>
      </p:sp>
      <p:sp>
        <p:nvSpPr>
          <p:cNvPr id="236558" name="Line 14"/>
          <p:cNvSpPr>
            <a:spLocks noChangeShapeType="1"/>
          </p:cNvSpPr>
          <p:nvPr/>
        </p:nvSpPr>
        <p:spPr bwMode="auto">
          <a:xfrm flipV="1">
            <a:off x="5486400" y="1219200"/>
            <a:ext cx="4572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 flipV="1">
            <a:off x="3124200" y="4343400"/>
            <a:ext cx="2209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0" name="Line 16"/>
          <p:cNvSpPr>
            <a:spLocks noChangeShapeType="1"/>
          </p:cNvSpPr>
          <p:nvPr/>
        </p:nvSpPr>
        <p:spPr bwMode="auto">
          <a:xfrm>
            <a:off x="4953000" y="1981200"/>
            <a:ext cx="144780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 flipV="1">
            <a:off x="2743200" y="3276600"/>
            <a:ext cx="35052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>
            <a:off x="4038600" y="3657600"/>
            <a:ext cx="3048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Overall Boundary = Piecewise Linear</a:t>
            </a:r>
          </a:p>
        </p:txBody>
      </p:sp>
      <p:sp>
        <p:nvSpPr>
          <p:cNvPr id="237571" name="Line 3"/>
          <p:cNvSpPr>
            <a:spLocks noChangeShapeType="1"/>
          </p:cNvSpPr>
          <p:nvPr/>
        </p:nvSpPr>
        <p:spPr bwMode="auto">
          <a:xfrm flipV="1">
            <a:off x="1828800" y="15240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1828800" y="579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46482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2895600" y="4572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7086600" y="3581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6248400" y="2438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5257800" y="4191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3946525" y="58293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1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1072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Feature 2</a:t>
            </a: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4114800" y="41910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?</a:t>
            </a:r>
          </a:p>
        </p:txBody>
      </p:sp>
      <p:sp>
        <p:nvSpPr>
          <p:cNvPr id="237582" name="Line 14"/>
          <p:cNvSpPr>
            <a:spLocks noChangeShapeType="1"/>
          </p:cNvSpPr>
          <p:nvPr/>
        </p:nvSpPr>
        <p:spPr bwMode="auto">
          <a:xfrm flipV="1">
            <a:off x="5486400" y="1219200"/>
            <a:ext cx="4572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3" name="Line 15"/>
          <p:cNvSpPr>
            <a:spLocks noChangeShapeType="1"/>
          </p:cNvSpPr>
          <p:nvPr/>
        </p:nvSpPr>
        <p:spPr bwMode="auto">
          <a:xfrm>
            <a:off x="4953000" y="1981200"/>
            <a:ext cx="144780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4" name="Line 16"/>
          <p:cNvSpPr>
            <a:spLocks noChangeShapeType="1"/>
          </p:cNvSpPr>
          <p:nvPr/>
        </p:nvSpPr>
        <p:spPr bwMode="auto">
          <a:xfrm flipV="1">
            <a:off x="2743200" y="3276600"/>
            <a:ext cx="35052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5" name="Line 17"/>
          <p:cNvSpPr>
            <a:spLocks noChangeShapeType="1"/>
          </p:cNvSpPr>
          <p:nvPr/>
        </p:nvSpPr>
        <p:spPr bwMode="auto">
          <a:xfrm>
            <a:off x="4038600" y="3657600"/>
            <a:ext cx="3048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>
            <a:off x="4179888" y="4343400"/>
            <a:ext cx="250825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7" name="Line 19"/>
          <p:cNvSpPr>
            <a:spLocks noChangeShapeType="1"/>
          </p:cNvSpPr>
          <p:nvPr/>
        </p:nvSpPr>
        <p:spPr bwMode="auto">
          <a:xfrm flipV="1">
            <a:off x="4191000" y="3505200"/>
            <a:ext cx="1676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8" name="Line 20"/>
          <p:cNvSpPr>
            <a:spLocks noChangeShapeType="1"/>
          </p:cNvSpPr>
          <p:nvPr/>
        </p:nvSpPr>
        <p:spPr bwMode="auto">
          <a:xfrm flipV="1">
            <a:off x="4202113" y="3471863"/>
            <a:ext cx="1676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 flipV="1">
            <a:off x="5562600" y="2971800"/>
            <a:ext cx="304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 flipV="1">
            <a:off x="5562600" y="914400"/>
            <a:ext cx="4572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2574925" y="14097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Decision Region </a:t>
            </a:r>
          </a:p>
          <a:p>
            <a:pPr eaLnBrk="0" hangingPunct="0"/>
            <a:r>
              <a:rPr lang="en-US"/>
              <a:t>for Class 1</a:t>
            </a: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6629400" y="15240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Decision Region </a:t>
            </a:r>
          </a:p>
          <a:p>
            <a:pPr eaLnBrk="0" hangingPunct="0"/>
            <a:r>
              <a:rPr lang="en-US"/>
              <a:t>for Class 2</a:t>
            </a:r>
          </a:p>
        </p:txBody>
      </p:sp>
    </p:spTree>
    <p:extLst>
      <p:ext uri="{BB962C8B-B14F-4D97-AF65-F5344CB8AC3E}">
        <p14:creationId xmlns:p14="http://schemas.microsoft.com/office/powerpoint/2010/main" val="24408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Decision Trees 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Supervised learning </a:t>
            </a:r>
            <a:endParaRPr lang="en-US" sz="2400" dirty="0" smtClean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</a:t>
            </a:r>
            <a:r>
              <a:rPr lang="en-US" sz="2400" b="1" dirty="0" smtClean="0"/>
              <a:t>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581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Classifiers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en-US" dirty="0"/>
          </a:p>
          <a:p>
            <a:pPr lvl="1"/>
            <a:r>
              <a:rPr lang="en-US" dirty="0"/>
              <a:t>Widely used in practice</a:t>
            </a:r>
          </a:p>
          <a:p>
            <a:pPr lvl="2"/>
            <a:r>
              <a:rPr lang="en-US" dirty="0"/>
              <a:t>Can handle both real-valued and nominal inputs (unusual)</a:t>
            </a:r>
          </a:p>
          <a:p>
            <a:pPr lvl="2"/>
            <a:r>
              <a:rPr lang="en-US" dirty="0"/>
              <a:t>Good with high-dimensional data </a:t>
            </a:r>
          </a:p>
          <a:p>
            <a:pPr lvl="2">
              <a:buFontTx/>
              <a:buNone/>
            </a:pPr>
            <a:endParaRPr lang="en-US" dirty="0"/>
          </a:p>
          <a:p>
            <a:pPr lvl="1"/>
            <a:r>
              <a:rPr lang="en-US" dirty="0"/>
              <a:t>similar algorithms as used in constructing regression trees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historically, developed both in statistics and computer science</a:t>
            </a:r>
          </a:p>
          <a:p>
            <a:pPr lvl="2"/>
            <a:r>
              <a:rPr lang="en-US" dirty="0"/>
              <a:t>Statistics: </a:t>
            </a:r>
          </a:p>
          <a:p>
            <a:pPr lvl="3"/>
            <a:r>
              <a:rPr lang="en-US" dirty="0" err="1"/>
              <a:t>Breiman</a:t>
            </a:r>
            <a:r>
              <a:rPr lang="en-US" dirty="0"/>
              <a:t>, Friedman, </a:t>
            </a:r>
            <a:r>
              <a:rPr lang="en-US" dirty="0" err="1"/>
              <a:t>Olshen</a:t>
            </a:r>
            <a:r>
              <a:rPr lang="en-US" dirty="0"/>
              <a:t> and Stone, CART, 1984</a:t>
            </a:r>
          </a:p>
          <a:p>
            <a:pPr lvl="2"/>
            <a:r>
              <a:rPr lang="en-US" dirty="0"/>
              <a:t>Computer science:</a:t>
            </a:r>
          </a:p>
          <a:p>
            <a:pPr lvl="3"/>
            <a:r>
              <a:rPr lang="en-US" dirty="0"/>
              <a:t>Quinlan, ID3, C4.5 (1980</a:t>
            </a:r>
            <a:r>
              <a:rPr lang="ja-JP" altLang="en-US" dirty="0"/>
              <a:t>’</a:t>
            </a:r>
            <a:r>
              <a:rPr lang="en-US" dirty="0"/>
              <a:t>s-1990</a:t>
            </a:r>
            <a:r>
              <a:rPr lang="ja-JP" altLang="en-US" dirty="0"/>
              <a:t>’</a:t>
            </a:r>
            <a:r>
              <a:rPr lang="en-US" dirty="0"/>
              <a:t>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&amp; Information gain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Entropy</a:t>
            </a:r>
            <a:r>
              <a:rPr lang="en-US" dirty="0"/>
              <a:t>: measures the randomness of a statistical variable (or otherwise the information the variable carries)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Information gain </a:t>
            </a:r>
            <a:r>
              <a:rPr lang="en-US" dirty="0"/>
              <a:t>is the change in entropy from a prior state to a state that takes some information as given:</a:t>
            </a:r>
          </a:p>
          <a:p>
            <a:endParaRPr lang="es-ES_tradnl" i="1" dirty="0"/>
          </a:p>
          <a:p>
            <a:pPr>
              <a:buFontTx/>
              <a:buNone/>
            </a:pPr>
            <a:r>
              <a:rPr lang="es-ES_tradnl" i="1" dirty="0"/>
              <a:t>		IG</a:t>
            </a:r>
            <a:r>
              <a:rPr lang="es-ES_tradnl" dirty="0"/>
              <a:t>(</a:t>
            </a:r>
            <a:r>
              <a:rPr lang="es-ES_tradnl" i="1" dirty="0"/>
              <a:t>Ex</a:t>
            </a:r>
            <a:r>
              <a:rPr lang="es-ES_tradnl" dirty="0"/>
              <a:t>,</a:t>
            </a:r>
            <a:r>
              <a:rPr lang="es-ES_tradnl" i="1" dirty="0"/>
              <a:t>a</a:t>
            </a:r>
            <a:r>
              <a:rPr lang="es-ES_tradnl" dirty="0"/>
              <a:t>) = </a:t>
            </a:r>
            <a:r>
              <a:rPr lang="es-ES_tradnl" i="1" dirty="0"/>
              <a:t>H</a:t>
            </a:r>
            <a:r>
              <a:rPr lang="es-ES_tradnl" dirty="0"/>
              <a:t>(</a:t>
            </a:r>
            <a:r>
              <a:rPr lang="es-ES_tradnl" i="1" dirty="0"/>
              <a:t>Ex</a:t>
            </a:r>
            <a:r>
              <a:rPr lang="es-ES_tradnl" dirty="0"/>
              <a:t>) − </a:t>
            </a:r>
            <a:r>
              <a:rPr lang="es-ES_tradnl" i="1" dirty="0"/>
              <a:t>H</a:t>
            </a:r>
            <a:r>
              <a:rPr lang="es-ES_tradnl" dirty="0"/>
              <a:t>(</a:t>
            </a:r>
            <a:r>
              <a:rPr lang="es-ES_tradnl" i="1" dirty="0"/>
              <a:t>Ex</a:t>
            </a:r>
            <a:r>
              <a:rPr lang="es-ES_tradnl" dirty="0"/>
              <a:t> | </a:t>
            </a:r>
            <a:r>
              <a:rPr lang="es-ES_tradnl" i="1" dirty="0"/>
              <a:t>a</a:t>
            </a:r>
            <a:r>
              <a:rPr lang="es-ES_tradnl" dirty="0"/>
              <a:t>)</a:t>
            </a:r>
            <a:endParaRPr lang="en-US" dirty="0"/>
          </a:p>
        </p:txBody>
      </p:sp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95509"/>
            <a:ext cx="656233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248400" cy="609600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 dirty="0"/>
              <a:t>Information Gain (ID3/C4.5)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24000"/>
            <a:ext cx="8661400" cy="5029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sz="2200" dirty="0"/>
              <a:t>Select the attribute with the highest information gain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sz="2200" dirty="0"/>
              <a:t>Assume there are two classes,</a:t>
            </a:r>
            <a:r>
              <a:rPr lang="en-US" sz="2200" i="1" dirty="0"/>
              <a:t> P</a:t>
            </a:r>
            <a:r>
              <a:rPr lang="en-US" sz="2200" dirty="0"/>
              <a:t>  and</a:t>
            </a:r>
            <a:r>
              <a:rPr lang="en-US" sz="2200" i="1" dirty="0"/>
              <a:t> N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sz="2200" dirty="0"/>
              <a:t>Let the set of examples </a:t>
            </a:r>
            <a:r>
              <a:rPr lang="en-US" sz="2200" i="1" dirty="0"/>
              <a:t>S</a:t>
            </a:r>
            <a:r>
              <a:rPr lang="en-US" sz="2200" dirty="0"/>
              <a:t> contain </a:t>
            </a:r>
            <a:r>
              <a:rPr lang="en-US" sz="2200" i="1" dirty="0"/>
              <a:t>p</a:t>
            </a:r>
            <a:r>
              <a:rPr lang="en-US" sz="2200" dirty="0"/>
              <a:t> elements of class </a:t>
            </a:r>
            <a:r>
              <a:rPr lang="en-US" sz="2200" i="1" dirty="0"/>
              <a:t>P</a:t>
            </a:r>
            <a:r>
              <a:rPr lang="en-US" sz="2200" dirty="0"/>
              <a:t>  and </a:t>
            </a:r>
            <a:r>
              <a:rPr lang="en-US" sz="2200" i="1" dirty="0"/>
              <a:t>n</a:t>
            </a:r>
            <a:r>
              <a:rPr lang="en-US" sz="2200" dirty="0"/>
              <a:t> elements of class </a:t>
            </a:r>
            <a:r>
              <a:rPr lang="en-US" sz="2200" i="1" dirty="0"/>
              <a:t>N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sz="2200" dirty="0"/>
              <a:t>The amount of information, needed to decide if an arbitrary example in </a:t>
            </a:r>
            <a:r>
              <a:rPr lang="en-US" sz="2200" i="1" dirty="0"/>
              <a:t>S</a:t>
            </a:r>
            <a:r>
              <a:rPr lang="en-US" sz="2200" dirty="0"/>
              <a:t> belongs to </a:t>
            </a:r>
            <a:r>
              <a:rPr lang="en-US" sz="2200" i="1" dirty="0"/>
              <a:t>P</a:t>
            </a:r>
            <a:r>
              <a:rPr lang="en-US" sz="2200" dirty="0"/>
              <a:t>  or </a:t>
            </a:r>
            <a:r>
              <a:rPr lang="en-US" sz="2200" i="1" dirty="0"/>
              <a:t>N</a:t>
            </a:r>
            <a:r>
              <a:rPr lang="en-US" sz="2200" dirty="0"/>
              <a:t> is defined as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sz="1800" dirty="0"/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311265"/>
              </p:ext>
            </p:extLst>
          </p:nvPr>
        </p:nvGraphicFramePr>
        <p:xfrm>
          <a:off x="1403648" y="4725144"/>
          <a:ext cx="548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3" imgW="5486400" imgH="787320" progId="Equation.3">
                  <p:embed/>
                </p:oleObj>
              </mc:Choice>
              <mc:Fallback>
                <p:oleObj name="Equation" r:id="rId3" imgW="54864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25144"/>
                        <a:ext cx="5486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6309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Εισαγωγή </a:t>
            </a:r>
            <a:r>
              <a:rPr lang="el-GR" dirty="0"/>
              <a:t>και </a:t>
            </a:r>
            <a:r>
              <a:rPr lang="el-GR" dirty="0" smtClean="0"/>
              <a:t>εξοικείωση </a:t>
            </a:r>
            <a:r>
              <a:rPr lang="el-GR" dirty="0"/>
              <a:t>με τις </a:t>
            </a:r>
            <a:r>
              <a:rPr lang="el-GR" dirty="0" smtClean="0"/>
              <a:t>μεθόδους</a:t>
            </a:r>
            <a:r>
              <a:rPr lang="en-US" dirty="0"/>
              <a:t> </a:t>
            </a:r>
            <a:r>
              <a:rPr lang="en-US" dirty="0" smtClean="0"/>
              <a:t>k-</a:t>
            </a:r>
            <a:r>
              <a:rPr lang="en-US" dirty="0" err="1" smtClean="0"/>
              <a:t>nn</a:t>
            </a:r>
            <a:r>
              <a:rPr lang="en-US" dirty="0"/>
              <a:t>, regression, logistic regression, decision </a:t>
            </a:r>
            <a:r>
              <a:rPr lang="en-US" dirty="0" smtClean="0"/>
              <a:t>trees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705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Information Gain in Decision Tree Induction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200" dirty="0"/>
              <a:t>Assume that using attribute A a set </a:t>
            </a:r>
            <a:r>
              <a:rPr lang="en-US" sz="2200" i="1" dirty="0"/>
              <a:t>S</a:t>
            </a:r>
            <a:r>
              <a:rPr lang="en-US" sz="2200" dirty="0"/>
              <a:t> will be partitioned into sets {</a:t>
            </a:r>
            <a:r>
              <a:rPr lang="en-US" sz="2200" i="1" dirty="0"/>
              <a:t>S</a:t>
            </a:r>
            <a:r>
              <a:rPr lang="en-US" sz="2200" i="1" baseline="-25000" dirty="0"/>
              <a:t>1</a:t>
            </a:r>
            <a:r>
              <a:rPr lang="en-US" sz="2200" dirty="0"/>
              <a:t>, </a:t>
            </a:r>
            <a:r>
              <a:rPr lang="en-US" sz="2200" i="1" dirty="0"/>
              <a:t>S</a:t>
            </a:r>
            <a:r>
              <a:rPr lang="en-US" sz="2200" i="1" baseline="-25000" dirty="0"/>
              <a:t>2</a:t>
            </a:r>
            <a:r>
              <a:rPr lang="en-US" sz="2200" dirty="0"/>
              <a:t> , …, </a:t>
            </a:r>
            <a:r>
              <a:rPr lang="en-US" sz="2200" i="1" dirty="0" err="1"/>
              <a:t>S</a:t>
            </a:r>
            <a:r>
              <a:rPr lang="en-US" sz="2200" i="1" baseline="-25000" dirty="0" err="1"/>
              <a:t>v</a:t>
            </a:r>
            <a:r>
              <a:rPr lang="en-US" sz="2200" dirty="0"/>
              <a:t>}  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lang="en-US" sz="2200" dirty="0"/>
              <a:t>If </a:t>
            </a:r>
            <a:r>
              <a:rPr lang="en-US" sz="2200" i="1" dirty="0"/>
              <a:t>S</a:t>
            </a:r>
            <a:r>
              <a:rPr lang="en-US" sz="2200" i="1" baseline="-25000" dirty="0"/>
              <a:t>i</a:t>
            </a:r>
            <a:r>
              <a:rPr lang="en-US" sz="2200" dirty="0"/>
              <a:t> contains </a:t>
            </a:r>
            <a:r>
              <a:rPr lang="en-US" sz="2200" i="1" dirty="0"/>
              <a:t>p</a:t>
            </a:r>
            <a:r>
              <a:rPr lang="en-US" sz="2200" i="1" baseline="-25000" dirty="0"/>
              <a:t>i</a:t>
            </a:r>
            <a:r>
              <a:rPr lang="en-US" sz="2200" i="1" dirty="0"/>
              <a:t> </a:t>
            </a:r>
            <a:r>
              <a:rPr lang="en-US" sz="2200" dirty="0"/>
              <a:t>examples of </a:t>
            </a:r>
            <a:r>
              <a:rPr lang="en-US" sz="2200" i="1" dirty="0"/>
              <a:t>P</a:t>
            </a:r>
            <a:r>
              <a:rPr lang="en-US" sz="2200" dirty="0"/>
              <a:t> and </a:t>
            </a:r>
            <a:r>
              <a:rPr lang="en-US" sz="2200" i="1" dirty="0" err="1"/>
              <a:t>n</a:t>
            </a:r>
            <a:r>
              <a:rPr lang="en-US" sz="2200" i="1" baseline="-25000" dirty="0" err="1"/>
              <a:t>i</a:t>
            </a:r>
            <a:r>
              <a:rPr lang="en-US" sz="2200" dirty="0"/>
              <a:t> examples of </a:t>
            </a:r>
            <a:r>
              <a:rPr lang="en-US" sz="2200" i="1" dirty="0"/>
              <a:t>N</a:t>
            </a:r>
            <a:r>
              <a:rPr lang="en-US" sz="2200" dirty="0"/>
              <a:t>, the </a:t>
            </a:r>
            <a:r>
              <a:rPr lang="en-US" sz="2200" dirty="0">
                <a:solidFill>
                  <a:schemeClr val="hlink"/>
                </a:solidFill>
              </a:rPr>
              <a:t>entropy</a:t>
            </a:r>
            <a:r>
              <a:rPr lang="en-US" sz="2200" dirty="0"/>
              <a:t>, or the expected information needed to classify objects in all </a:t>
            </a:r>
            <a:r>
              <a:rPr lang="en-US" sz="2200" dirty="0" err="1"/>
              <a:t>subtrees</a:t>
            </a:r>
            <a:r>
              <a:rPr lang="en-US" sz="2200" dirty="0"/>
              <a:t> </a:t>
            </a:r>
            <a:r>
              <a:rPr lang="en-US" sz="2200" i="1" dirty="0"/>
              <a:t>S</a:t>
            </a:r>
            <a:r>
              <a:rPr lang="en-US" sz="2200" i="1" baseline="-25000" dirty="0"/>
              <a:t>i</a:t>
            </a:r>
            <a:r>
              <a:rPr lang="en-US" sz="2200" dirty="0"/>
              <a:t> is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endParaRPr lang="en-US" sz="2200" dirty="0"/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30000"/>
              </a:spcBef>
            </a:pPr>
            <a:endParaRPr lang="en-US" sz="2200" dirty="0" smtClean="0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200" dirty="0" smtClean="0"/>
              <a:t>The </a:t>
            </a:r>
            <a:r>
              <a:rPr lang="en-US" sz="2200" dirty="0"/>
              <a:t>encoding information that would be gained by branching on </a:t>
            </a:r>
            <a:r>
              <a:rPr lang="en-US" sz="2200" i="1" dirty="0"/>
              <a:t>A</a:t>
            </a:r>
          </a:p>
          <a:p>
            <a:endParaRPr lang="en-US" sz="1800" dirty="0"/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55510"/>
              </p:ext>
            </p:extLst>
          </p:nvPr>
        </p:nvGraphicFramePr>
        <p:xfrm>
          <a:off x="2987824" y="4005064"/>
          <a:ext cx="3136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3" imgW="3136680" imgH="787320" progId="Equation.3">
                  <p:embed/>
                </p:oleObj>
              </mc:Choice>
              <mc:Fallback>
                <p:oleObj name="Equation" r:id="rId3" imgW="3136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05064"/>
                        <a:ext cx="3136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49300"/>
              </p:ext>
            </p:extLst>
          </p:nvPr>
        </p:nvGraphicFramePr>
        <p:xfrm>
          <a:off x="3131840" y="5805264"/>
          <a:ext cx="3098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5" imgW="3098520" imgH="342720" progId="Equation.3">
                  <p:embed/>
                </p:oleObj>
              </mc:Choice>
              <mc:Fallback>
                <p:oleObj name="Equation" r:id="rId5" imgW="309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805264"/>
                        <a:ext cx="3098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2488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Attribute Selection by Information Gain Computation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buSzPct val="80000"/>
              <a:buFont typeface="Marlett" charset="0"/>
              <a:buChar char="g"/>
            </a:pPr>
            <a:r>
              <a:rPr lang="en-US" sz="2000" dirty="0">
                <a:solidFill>
                  <a:srgbClr val="121328"/>
                </a:solidFill>
              </a:rPr>
              <a:t>Class P: </a:t>
            </a:r>
            <a:r>
              <a:rPr lang="en-US" sz="2000" dirty="0" err="1">
                <a:solidFill>
                  <a:srgbClr val="121328"/>
                </a:solidFill>
              </a:rPr>
              <a:t>buys_computer</a:t>
            </a:r>
            <a:r>
              <a:rPr lang="en-US" sz="2000" dirty="0">
                <a:solidFill>
                  <a:srgbClr val="121328"/>
                </a:solidFill>
              </a:rPr>
              <a:t> = </a:t>
            </a:r>
            <a:r>
              <a:rPr lang="ja-JP" altLang="en-US" sz="2000" dirty="0">
                <a:solidFill>
                  <a:srgbClr val="121328"/>
                </a:solidFill>
              </a:rPr>
              <a:t>“</a:t>
            </a:r>
            <a:r>
              <a:rPr lang="en-US" sz="2000" dirty="0">
                <a:solidFill>
                  <a:srgbClr val="121328"/>
                </a:solidFill>
              </a:rPr>
              <a:t>yes</a:t>
            </a:r>
            <a:r>
              <a:rPr lang="ja-JP" altLang="en-US" sz="2000" dirty="0">
                <a:solidFill>
                  <a:srgbClr val="121328"/>
                </a:solidFill>
              </a:rPr>
              <a:t>”</a:t>
            </a:r>
            <a:endParaRPr lang="en-US" sz="2000" dirty="0">
              <a:solidFill>
                <a:srgbClr val="121328"/>
              </a:solidFill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SzPct val="80000"/>
              <a:buFont typeface="Marlett" charset="0"/>
              <a:buChar char="g"/>
            </a:pPr>
            <a:r>
              <a:rPr lang="en-US" sz="2000" dirty="0">
                <a:solidFill>
                  <a:srgbClr val="121328"/>
                </a:solidFill>
              </a:rPr>
              <a:t>Class N: </a:t>
            </a:r>
            <a:r>
              <a:rPr lang="en-US" sz="2000" dirty="0" err="1">
                <a:solidFill>
                  <a:srgbClr val="121328"/>
                </a:solidFill>
              </a:rPr>
              <a:t>buys_computer</a:t>
            </a:r>
            <a:r>
              <a:rPr lang="en-US" sz="2000" dirty="0">
                <a:solidFill>
                  <a:srgbClr val="121328"/>
                </a:solidFill>
              </a:rPr>
              <a:t> = </a:t>
            </a:r>
            <a:r>
              <a:rPr lang="ja-JP" altLang="en-US" sz="2000" dirty="0">
                <a:solidFill>
                  <a:srgbClr val="121328"/>
                </a:solidFill>
              </a:rPr>
              <a:t>“</a:t>
            </a:r>
            <a:r>
              <a:rPr lang="en-US" sz="2000" dirty="0">
                <a:solidFill>
                  <a:srgbClr val="121328"/>
                </a:solidFill>
              </a:rPr>
              <a:t>no</a:t>
            </a:r>
            <a:r>
              <a:rPr lang="ja-JP" altLang="en-US" sz="2000" dirty="0">
                <a:solidFill>
                  <a:srgbClr val="121328"/>
                </a:solidFill>
              </a:rPr>
              <a:t>”</a:t>
            </a:r>
            <a:endParaRPr lang="en-US" sz="2000" dirty="0">
              <a:solidFill>
                <a:srgbClr val="121328"/>
              </a:solidFill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SzPct val="80000"/>
              <a:buFont typeface="Marlett" charset="0"/>
              <a:buChar char="g"/>
            </a:pPr>
            <a:r>
              <a:rPr lang="en-US" sz="2000" dirty="0">
                <a:solidFill>
                  <a:srgbClr val="121328"/>
                </a:solidFill>
              </a:rPr>
              <a:t>I(p, n) = I(9, 5) =0.940</a:t>
            </a:r>
          </a:p>
          <a:p>
            <a:pPr>
              <a:lnSpc>
                <a:spcPct val="110000"/>
              </a:lnSpc>
              <a:spcBef>
                <a:spcPct val="30000"/>
              </a:spcBef>
              <a:buSzPct val="80000"/>
              <a:buFont typeface="Marlett" charset="0"/>
              <a:buChar char="g"/>
            </a:pPr>
            <a:r>
              <a:rPr lang="en-US" sz="2000" dirty="0">
                <a:solidFill>
                  <a:srgbClr val="121328"/>
                </a:solidFill>
              </a:rPr>
              <a:t>Compute the entropy for </a:t>
            </a:r>
            <a:r>
              <a:rPr lang="en-US" sz="2000" i="1" dirty="0">
                <a:solidFill>
                  <a:srgbClr val="121328"/>
                </a:solidFill>
              </a:rPr>
              <a:t>age</a:t>
            </a:r>
            <a:r>
              <a:rPr lang="en-US" sz="2000" dirty="0">
                <a:solidFill>
                  <a:srgbClr val="121328"/>
                </a:solidFill>
              </a:rPr>
              <a:t>: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SzPct val="80000"/>
              <a:buFont typeface="Marlett" charset="0"/>
              <a:buChar char="g"/>
            </a:pPr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7425" y="1600200"/>
            <a:ext cx="3965575" cy="4876800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>
              <a:buFontTx/>
              <a:buNone/>
            </a:pPr>
            <a:endParaRPr lang="en-US" sz="1600" dirty="0"/>
          </a:p>
          <a:p>
            <a:pPr>
              <a:buClr>
                <a:schemeClr val="accent1"/>
              </a:buClr>
              <a:buFont typeface="Wingdings 2" charset="0"/>
              <a:buNone/>
            </a:pPr>
            <a:endParaRPr lang="en-US" sz="2000" dirty="0" smtClean="0">
              <a:solidFill>
                <a:srgbClr val="121328"/>
              </a:solidFill>
            </a:endParaRPr>
          </a:p>
          <a:p>
            <a:pPr>
              <a:buClr>
                <a:schemeClr val="accent1"/>
              </a:buClr>
              <a:buFont typeface="Wingdings 2" charset="0"/>
              <a:buNone/>
            </a:pPr>
            <a:r>
              <a:rPr lang="en-US" sz="2000" dirty="0" smtClean="0">
                <a:solidFill>
                  <a:srgbClr val="121328"/>
                </a:solidFill>
              </a:rPr>
              <a:t>Hence</a:t>
            </a:r>
            <a:endParaRPr lang="en-US" sz="2000" dirty="0">
              <a:solidFill>
                <a:srgbClr val="121328"/>
              </a:solidFill>
            </a:endParaRPr>
          </a:p>
          <a:p>
            <a:pPr>
              <a:buClr>
                <a:schemeClr val="accent1"/>
              </a:buClr>
              <a:buFont typeface="Wingdings 2" charset="0"/>
              <a:buNone/>
            </a:pPr>
            <a:endParaRPr lang="en-US" sz="2000" dirty="0"/>
          </a:p>
          <a:p>
            <a:pPr>
              <a:buClr>
                <a:schemeClr val="accent1"/>
              </a:buClr>
              <a:buFont typeface="Wingdings 2" charset="0"/>
              <a:buNone/>
            </a:pPr>
            <a:endParaRPr lang="en-US" sz="2000" dirty="0" smtClean="0">
              <a:solidFill>
                <a:srgbClr val="121328"/>
              </a:solidFill>
            </a:endParaRPr>
          </a:p>
          <a:p>
            <a:pPr>
              <a:buClr>
                <a:schemeClr val="accent1"/>
              </a:buClr>
              <a:buFont typeface="Wingdings 2" charset="0"/>
              <a:buNone/>
            </a:pPr>
            <a:r>
              <a:rPr lang="en-US" sz="2000" dirty="0" smtClean="0">
                <a:solidFill>
                  <a:srgbClr val="121328"/>
                </a:solidFill>
              </a:rPr>
              <a:t>Similarly</a:t>
            </a:r>
            <a:endParaRPr lang="en-US" sz="2000" dirty="0">
              <a:solidFill>
                <a:srgbClr val="121328"/>
              </a:solidFill>
            </a:endParaRPr>
          </a:p>
        </p:txBody>
      </p:sp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762000" y="4648200"/>
          <a:ext cx="33543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Worksheet" r:id="rId3" imgW="3353071" imgH="1438536" progId="Excel.Sheet.8">
                  <p:embed/>
                </p:oleObj>
              </mc:Choice>
              <mc:Fallback>
                <p:oleObj name="Worksheet" r:id="rId3" imgW="3353071" imgH="14385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335438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37309"/>
              </p:ext>
            </p:extLst>
          </p:nvPr>
        </p:nvGraphicFramePr>
        <p:xfrm>
          <a:off x="4572000" y="1676400"/>
          <a:ext cx="381642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" name="Equation" r:id="rId5" imgW="1866600" imgH="812520" progId="Equation.3">
                  <p:embed/>
                </p:oleObj>
              </mc:Choice>
              <mc:Fallback>
                <p:oleObj name="Equation" r:id="rId5" imgW="18666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816424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9" name="Object 7"/>
          <p:cNvGraphicFramePr>
            <a:graphicFrameLocks noChangeAspect="1"/>
          </p:cNvGraphicFramePr>
          <p:nvPr/>
        </p:nvGraphicFramePr>
        <p:xfrm>
          <a:off x="4953000" y="4800600"/>
          <a:ext cx="3594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Equation" r:id="rId7" imgW="3593880" imgH="1193760" progId="Equation.3">
                  <p:embed/>
                </p:oleObj>
              </mc:Choice>
              <mc:Fallback>
                <p:oleObj name="Equation" r:id="rId7" imgW="359388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35941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70630"/>
              </p:ext>
            </p:extLst>
          </p:nvPr>
        </p:nvGraphicFramePr>
        <p:xfrm>
          <a:off x="4860032" y="3645024"/>
          <a:ext cx="4038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Equation" r:id="rId9" imgW="3581280" imgH="342720" progId="Equation.3">
                  <p:embed/>
                </p:oleObj>
              </mc:Choice>
              <mc:Fallback>
                <p:oleObj name="Equation" r:id="rId9" imgW="3581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40386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1707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Example</a:t>
            </a:r>
          </a:p>
        </p:txBody>
      </p:sp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3392570" y="4669011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 flipV="1">
            <a:off x="3392570" y="2383011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7" name="Oval 5"/>
          <p:cNvSpPr>
            <a:spLocks noChangeArrowheads="1"/>
          </p:cNvSpPr>
          <p:nvPr/>
        </p:nvSpPr>
        <p:spPr bwMode="auto">
          <a:xfrm>
            <a:off x="3697370" y="38308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3849770" y="39832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9" name="Oval 7"/>
          <p:cNvSpPr>
            <a:spLocks noChangeArrowheads="1"/>
          </p:cNvSpPr>
          <p:nvPr/>
        </p:nvSpPr>
        <p:spPr bwMode="auto">
          <a:xfrm>
            <a:off x="4154570" y="32212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4535570" y="30688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4154570" y="36022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4687970" y="34498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3925970" y="42118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4992770" y="413561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4230770" y="39070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4383170" y="40594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4840370" y="37546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297570" y="34498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4992770" y="29926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>
            <a:off x="4154570" y="44404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91" name="Rectangle 19"/>
          <p:cNvSpPr>
            <a:spLocks noChangeArrowheads="1"/>
          </p:cNvSpPr>
          <p:nvPr/>
        </p:nvSpPr>
        <p:spPr bwMode="auto">
          <a:xfrm>
            <a:off x="5449970" y="43642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92" name="Rectangle 20"/>
          <p:cNvSpPr>
            <a:spLocks noChangeArrowheads="1"/>
          </p:cNvSpPr>
          <p:nvPr/>
        </p:nvSpPr>
        <p:spPr bwMode="auto">
          <a:xfrm>
            <a:off x="5526170" y="3754611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5526170" y="4653136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Income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2554370" y="2214736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Debt</a:t>
            </a:r>
          </a:p>
        </p:txBody>
      </p:sp>
    </p:spTree>
    <p:extLst>
      <p:ext uri="{BB962C8B-B14F-4D97-AF65-F5344CB8AC3E}">
        <p14:creationId xmlns:p14="http://schemas.microsoft.com/office/powerpoint/2010/main" val="8801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Example</a:t>
            </a:r>
          </a:p>
        </p:txBody>
      </p:sp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1752600" y="42068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 flipV="1">
            <a:off x="1752600" y="1920875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2057400" y="3368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2209800" y="3521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2514600" y="2759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2895600" y="260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Oval 9"/>
          <p:cNvSpPr>
            <a:spLocks noChangeArrowheads="1"/>
          </p:cNvSpPr>
          <p:nvPr/>
        </p:nvSpPr>
        <p:spPr bwMode="auto">
          <a:xfrm>
            <a:off x="2514600" y="3140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6" name="Oval 10"/>
          <p:cNvSpPr>
            <a:spLocks noChangeArrowheads="1"/>
          </p:cNvSpPr>
          <p:nvPr/>
        </p:nvSpPr>
        <p:spPr bwMode="auto">
          <a:xfrm>
            <a:off x="3048000" y="2987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7" name="Oval 11"/>
          <p:cNvSpPr>
            <a:spLocks noChangeArrowheads="1"/>
          </p:cNvSpPr>
          <p:nvPr/>
        </p:nvSpPr>
        <p:spPr bwMode="auto">
          <a:xfrm>
            <a:off x="2286000" y="3749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8" name="Oval 12"/>
          <p:cNvSpPr>
            <a:spLocks noChangeArrowheads="1"/>
          </p:cNvSpPr>
          <p:nvPr/>
        </p:nvSpPr>
        <p:spPr bwMode="auto">
          <a:xfrm>
            <a:off x="3352800" y="3673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2590800" y="34448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0" name="Rectangle 14"/>
          <p:cNvSpPr>
            <a:spLocks noChangeArrowheads="1"/>
          </p:cNvSpPr>
          <p:nvPr/>
        </p:nvSpPr>
        <p:spPr bwMode="auto">
          <a:xfrm>
            <a:off x="2743200" y="3597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1" name="Rectangle 15"/>
          <p:cNvSpPr>
            <a:spLocks noChangeArrowheads="1"/>
          </p:cNvSpPr>
          <p:nvPr/>
        </p:nvSpPr>
        <p:spPr bwMode="auto">
          <a:xfrm>
            <a:off x="32004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2" name="Rectangle 16"/>
          <p:cNvSpPr>
            <a:spLocks noChangeArrowheads="1"/>
          </p:cNvSpPr>
          <p:nvPr/>
        </p:nvSpPr>
        <p:spPr bwMode="auto">
          <a:xfrm>
            <a:off x="3657600" y="29876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3" name="Rectangle 17"/>
          <p:cNvSpPr>
            <a:spLocks noChangeArrowheads="1"/>
          </p:cNvSpPr>
          <p:nvPr/>
        </p:nvSpPr>
        <p:spPr bwMode="auto">
          <a:xfrm>
            <a:off x="3352800" y="2530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4" name="Rectangle 18"/>
          <p:cNvSpPr>
            <a:spLocks noChangeArrowheads="1"/>
          </p:cNvSpPr>
          <p:nvPr/>
        </p:nvSpPr>
        <p:spPr bwMode="auto">
          <a:xfrm>
            <a:off x="2514600" y="3978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3810000" y="39020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6" name="Rectangle 20"/>
          <p:cNvSpPr>
            <a:spLocks noChangeArrowheads="1"/>
          </p:cNvSpPr>
          <p:nvPr/>
        </p:nvSpPr>
        <p:spPr bwMode="auto">
          <a:xfrm>
            <a:off x="38862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>
            <a:off x="3200400" y="1752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3048000" y="42068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t1</a:t>
            </a:r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3886200" y="41910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Income</a:t>
            </a:r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914400" y="17526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Debt</a:t>
            </a:r>
          </a:p>
        </p:txBody>
      </p: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6553200" y="19050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Income &gt; t1</a:t>
            </a:r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>
            <a:off x="7467600" y="22860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3" name="Oval 27"/>
          <p:cNvSpPr>
            <a:spLocks noChangeArrowheads="1"/>
          </p:cNvSpPr>
          <p:nvPr/>
        </p:nvSpPr>
        <p:spPr bwMode="auto">
          <a:xfrm>
            <a:off x="80772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4" name="Line 28"/>
          <p:cNvSpPr>
            <a:spLocks noChangeShapeType="1"/>
          </p:cNvSpPr>
          <p:nvPr/>
        </p:nvSpPr>
        <p:spPr bwMode="auto">
          <a:xfrm flipH="1">
            <a:off x="6705600" y="2286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5867400" y="33528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2553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Example</a:t>
            </a:r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1752600" y="42068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 flipV="1">
            <a:off x="1752600" y="1920875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2057400" y="3368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2209800" y="3521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2514600" y="2759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2895600" y="260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2514600" y="3140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>
            <a:off x="3048000" y="2987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2286000" y="3749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Oval 12"/>
          <p:cNvSpPr>
            <a:spLocks noChangeArrowheads="1"/>
          </p:cNvSpPr>
          <p:nvPr/>
        </p:nvSpPr>
        <p:spPr bwMode="auto">
          <a:xfrm>
            <a:off x="3352800" y="3673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2590800" y="34448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2743200" y="3597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32004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36" name="Rectangle 16"/>
          <p:cNvSpPr>
            <a:spLocks noChangeArrowheads="1"/>
          </p:cNvSpPr>
          <p:nvPr/>
        </p:nvSpPr>
        <p:spPr bwMode="auto">
          <a:xfrm>
            <a:off x="3657600" y="29876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3352800" y="2530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2514600" y="3978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3810000" y="39020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38862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>
            <a:off x="3200400" y="1752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>
            <a:off x="1752600" y="32924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3048000" y="42068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t1</a:t>
            </a:r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1295400" y="31400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t2</a:t>
            </a: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3886200" y="41910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Income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914400" y="17526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Debt</a:t>
            </a: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6553200" y="19050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Income &gt; t1</a:t>
            </a: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>
            <a:off x="7467600" y="22860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9" name="Oval 29"/>
          <p:cNvSpPr>
            <a:spLocks noChangeArrowheads="1"/>
          </p:cNvSpPr>
          <p:nvPr/>
        </p:nvSpPr>
        <p:spPr bwMode="auto">
          <a:xfrm>
            <a:off x="80772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0" name="Line 30"/>
          <p:cNvSpPr>
            <a:spLocks noChangeShapeType="1"/>
          </p:cNvSpPr>
          <p:nvPr/>
        </p:nvSpPr>
        <p:spPr bwMode="auto">
          <a:xfrm flipH="1">
            <a:off x="6705600" y="2286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1" name="Oval 31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FF00"/>
              </a:solidFill>
              <a:latin typeface="Times New Roman" charset="0"/>
            </a:endParaRP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5867400" y="33528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Debt &gt; t2</a:t>
            </a: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6629400" y="37338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4" name="Text Box 34"/>
          <p:cNvSpPr txBox="1">
            <a:spLocks noChangeArrowheads="1"/>
          </p:cNvSpPr>
          <p:nvPr/>
        </p:nvSpPr>
        <p:spPr bwMode="auto">
          <a:xfrm>
            <a:off x="5029200" y="48006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??</a:t>
            </a:r>
          </a:p>
        </p:txBody>
      </p:sp>
      <p:sp>
        <p:nvSpPr>
          <p:cNvPr id="209955" name="Line 35"/>
          <p:cNvSpPr>
            <a:spLocks noChangeShapeType="1"/>
          </p:cNvSpPr>
          <p:nvPr/>
        </p:nvSpPr>
        <p:spPr bwMode="auto">
          <a:xfrm flipH="1">
            <a:off x="5867400" y="3733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Example</a:t>
            </a:r>
          </a:p>
        </p:txBody>
      </p:sp>
      <p:sp>
        <p:nvSpPr>
          <p:cNvPr id="210947" name="Line 3"/>
          <p:cNvSpPr>
            <a:spLocks noChangeShapeType="1"/>
          </p:cNvSpPr>
          <p:nvPr/>
        </p:nvSpPr>
        <p:spPr bwMode="auto">
          <a:xfrm>
            <a:off x="1752600" y="42068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 flipV="1">
            <a:off x="1752600" y="1920875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2057400" y="3368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2209800" y="3521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2514600" y="2759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2895600" y="260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Oval 9"/>
          <p:cNvSpPr>
            <a:spLocks noChangeArrowheads="1"/>
          </p:cNvSpPr>
          <p:nvPr/>
        </p:nvSpPr>
        <p:spPr bwMode="auto">
          <a:xfrm>
            <a:off x="2514600" y="3140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Oval 10"/>
          <p:cNvSpPr>
            <a:spLocks noChangeArrowheads="1"/>
          </p:cNvSpPr>
          <p:nvPr/>
        </p:nvSpPr>
        <p:spPr bwMode="auto">
          <a:xfrm>
            <a:off x="3048000" y="2987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Oval 11"/>
          <p:cNvSpPr>
            <a:spLocks noChangeArrowheads="1"/>
          </p:cNvSpPr>
          <p:nvPr/>
        </p:nvSpPr>
        <p:spPr bwMode="auto">
          <a:xfrm>
            <a:off x="2286000" y="3749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Oval 12"/>
          <p:cNvSpPr>
            <a:spLocks noChangeArrowheads="1"/>
          </p:cNvSpPr>
          <p:nvPr/>
        </p:nvSpPr>
        <p:spPr bwMode="auto">
          <a:xfrm>
            <a:off x="3352800" y="3673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2590800" y="34448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2743200" y="3597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59" name="Rectangle 15"/>
          <p:cNvSpPr>
            <a:spLocks noChangeArrowheads="1"/>
          </p:cNvSpPr>
          <p:nvPr/>
        </p:nvSpPr>
        <p:spPr bwMode="auto">
          <a:xfrm>
            <a:off x="32004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60" name="Rectangle 16"/>
          <p:cNvSpPr>
            <a:spLocks noChangeArrowheads="1"/>
          </p:cNvSpPr>
          <p:nvPr/>
        </p:nvSpPr>
        <p:spPr bwMode="auto">
          <a:xfrm>
            <a:off x="3657600" y="29876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3352800" y="2530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62" name="Rectangle 18"/>
          <p:cNvSpPr>
            <a:spLocks noChangeArrowheads="1"/>
          </p:cNvSpPr>
          <p:nvPr/>
        </p:nvSpPr>
        <p:spPr bwMode="auto">
          <a:xfrm>
            <a:off x="2514600" y="3978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63" name="Rectangle 19"/>
          <p:cNvSpPr>
            <a:spLocks noChangeArrowheads="1"/>
          </p:cNvSpPr>
          <p:nvPr/>
        </p:nvSpPr>
        <p:spPr bwMode="auto">
          <a:xfrm>
            <a:off x="3810000" y="39020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64" name="Rectangle 20"/>
          <p:cNvSpPr>
            <a:spLocks noChangeArrowheads="1"/>
          </p:cNvSpPr>
          <p:nvPr/>
        </p:nvSpPr>
        <p:spPr bwMode="auto">
          <a:xfrm>
            <a:off x="38862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0965" name="Line 21"/>
          <p:cNvSpPr>
            <a:spLocks noChangeShapeType="1"/>
          </p:cNvSpPr>
          <p:nvPr/>
        </p:nvSpPr>
        <p:spPr bwMode="auto">
          <a:xfrm>
            <a:off x="3200400" y="1752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>
            <a:off x="1752600" y="32924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7" name="Line 23"/>
          <p:cNvSpPr>
            <a:spLocks noChangeShapeType="1"/>
          </p:cNvSpPr>
          <p:nvPr/>
        </p:nvSpPr>
        <p:spPr bwMode="auto">
          <a:xfrm>
            <a:off x="2438400" y="3292475"/>
            <a:ext cx="9525" cy="969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3048000" y="42068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t1</a:t>
            </a:r>
          </a:p>
        </p:txBody>
      </p:sp>
      <p:sp>
        <p:nvSpPr>
          <p:cNvPr id="210969" name="Text Box 25"/>
          <p:cNvSpPr txBox="1">
            <a:spLocks noChangeArrowheads="1"/>
          </p:cNvSpPr>
          <p:nvPr/>
        </p:nvSpPr>
        <p:spPr bwMode="auto">
          <a:xfrm>
            <a:off x="2286000" y="42068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t3</a:t>
            </a:r>
          </a:p>
        </p:txBody>
      </p:sp>
      <p:sp>
        <p:nvSpPr>
          <p:cNvPr id="210970" name="Text Box 26"/>
          <p:cNvSpPr txBox="1">
            <a:spLocks noChangeArrowheads="1"/>
          </p:cNvSpPr>
          <p:nvPr/>
        </p:nvSpPr>
        <p:spPr bwMode="auto">
          <a:xfrm>
            <a:off x="1295400" y="31400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t2</a:t>
            </a:r>
          </a:p>
        </p:txBody>
      </p: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3886200" y="41910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Income</a:t>
            </a:r>
          </a:p>
        </p:txBody>
      </p:sp>
      <p:sp>
        <p:nvSpPr>
          <p:cNvPr id="210972" name="Text Box 28"/>
          <p:cNvSpPr txBox="1">
            <a:spLocks noChangeArrowheads="1"/>
          </p:cNvSpPr>
          <p:nvPr/>
        </p:nvSpPr>
        <p:spPr bwMode="auto">
          <a:xfrm>
            <a:off x="914400" y="17526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Debt</a:t>
            </a:r>
          </a:p>
        </p:txBody>
      </p:sp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6553200" y="19050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Income &gt; t1</a:t>
            </a:r>
          </a:p>
        </p:txBody>
      </p:sp>
      <p:sp>
        <p:nvSpPr>
          <p:cNvPr id="210974" name="Line 30"/>
          <p:cNvSpPr>
            <a:spLocks noChangeShapeType="1"/>
          </p:cNvSpPr>
          <p:nvPr/>
        </p:nvSpPr>
        <p:spPr bwMode="auto">
          <a:xfrm>
            <a:off x="7467600" y="22860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5" name="Oval 31"/>
          <p:cNvSpPr>
            <a:spLocks noChangeArrowheads="1"/>
          </p:cNvSpPr>
          <p:nvPr/>
        </p:nvSpPr>
        <p:spPr bwMode="auto">
          <a:xfrm>
            <a:off x="80772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6" name="Line 32"/>
          <p:cNvSpPr>
            <a:spLocks noChangeShapeType="1"/>
          </p:cNvSpPr>
          <p:nvPr/>
        </p:nvSpPr>
        <p:spPr bwMode="auto">
          <a:xfrm flipH="1">
            <a:off x="6705600" y="2286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7" name="Oval 33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FF00"/>
              </a:solidFill>
              <a:latin typeface="Times New Roman" charset="0"/>
            </a:endParaRPr>
          </a:p>
        </p:txBody>
      </p:sp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5867400" y="33528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Debt &gt; t2</a:t>
            </a:r>
          </a:p>
        </p:txBody>
      </p:sp>
      <p:sp>
        <p:nvSpPr>
          <p:cNvPr id="210979" name="Line 35"/>
          <p:cNvSpPr>
            <a:spLocks noChangeShapeType="1"/>
          </p:cNvSpPr>
          <p:nvPr/>
        </p:nvSpPr>
        <p:spPr bwMode="auto">
          <a:xfrm>
            <a:off x="6629400" y="37338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0" name="Text Box 36"/>
          <p:cNvSpPr txBox="1">
            <a:spLocks noChangeArrowheads="1"/>
          </p:cNvSpPr>
          <p:nvPr/>
        </p:nvSpPr>
        <p:spPr bwMode="auto">
          <a:xfrm>
            <a:off x="5029200" y="48006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Income &gt; t3</a:t>
            </a:r>
          </a:p>
        </p:txBody>
      </p:sp>
      <p:sp>
        <p:nvSpPr>
          <p:cNvPr id="210981" name="Line 37"/>
          <p:cNvSpPr>
            <a:spLocks noChangeShapeType="1"/>
          </p:cNvSpPr>
          <p:nvPr/>
        </p:nvSpPr>
        <p:spPr bwMode="auto">
          <a:xfrm flipH="1">
            <a:off x="5867400" y="3733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2" name="Line 38"/>
          <p:cNvSpPr>
            <a:spLocks noChangeShapeType="1"/>
          </p:cNvSpPr>
          <p:nvPr/>
        </p:nvSpPr>
        <p:spPr bwMode="auto">
          <a:xfrm>
            <a:off x="5943600" y="51816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3" name="Line 39"/>
          <p:cNvSpPr>
            <a:spLocks noChangeShapeType="1"/>
          </p:cNvSpPr>
          <p:nvPr/>
        </p:nvSpPr>
        <p:spPr bwMode="auto">
          <a:xfrm flipH="1">
            <a:off x="5029200" y="51816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4" name="Oval 40"/>
          <p:cNvSpPr>
            <a:spLocks noChangeArrowheads="1"/>
          </p:cNvSpPr>
          <p:nvPr/>
        </p:nvSpPr>
        <p:spPr bwMode="auto">
          <a:xfrm>
            <a:off x="4876800" y="6248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FF00"/>
              </a:solidFill>
              <a:latin typeface="Times New Roman" charset="0"/>
            </a:endParaRPr>
          </a:p>
        </p:txBody>
      </p:sp>
      <p:sp>
        <p:nvSpPr>
          <p:cNvPr id="210985" name="Oval 41"/>
          <p:cNvSpPr>
            <a:spLocks noChangeArrowheads="1"/>
          </p:cNvSpPr>
          <p:nvPr/>
        </p:nvSpPr>
        <p:spPr bwMode="auto">
          <a:xfrm>
            <a:off x="6477000" y="6172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4953000"/>
            <a:ext cx="457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Example</a:t>
            </a:r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1752600" y="42068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 flipV="1">
            <a:off x="1752600" y="1920875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2057400" y="3368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2209800" y="3521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2514600" y="2759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895600" y="260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2514600" y="31400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048000" y="2987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Oval 12"/>
          <p:cNvSpPr>
            <a:spLocks noChangeArrowheads="1"/>
          </p:cNvSpPr>
          <p:nvPr/>
        </p:nvSpPr>
        <p:spPr bwMode="auto">
          <a:xfrm>
            <a:off x="2286000" y="3749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1" name="Oval 13"/>
          <p:cNvSpPr>
            <a:spLocks noChangeArrowheads="1"/>
          </p:cNvSpPr>
          <p:nvPr/>
        </p:nvSpPr>
        <p:spPr bwMode="auto">
          <a:xfrm>
            <a:off x="3352800" y="3673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2590800" y="34448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2743200" y="3597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32004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3657600" y="29876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86" name="Rectangle 18"/>
          <p:cNvSpPr>
            <a:spLocks noChangeArrowheads="1"/>
          </p:cNvSpPr>
          <p:nvPr/>
        </p:nvSpPr>
        <p:spPr bwMode="auto">
          <a:xfrm>
            <a:off x="3352800" y="2530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87" name="Rectangle 19"/>
          <p:cNvSpPr>
            <a:spLocks noChangeArrowheads="1"/>
          </p:cNvSpPr>
          <p:nvPr/>
        </p:nvSpPr>
        <p:spPr bwMode="auto">
          <a:xfrm>
            <a:off x="2514600" y="39782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88" name="Rectangle 20"/>
          <p:cNvSpPr>
            <a:spLocks noChangeArrowheads="1"/>
          </p:cNvSpPr>
          <p:nvPr/>
        </p:nvSpPr>
        <p:spPr bwMode="auto">
          <a:xfrm>
            <a:off x="3810000" y="39020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3886200" y="3292475"/>
            <a:ext cx="762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1990" name="Line 22"/>
          <p:cNvSpPr>
            <a:spLocks noChangeShapeType="1"/>
          </p:cNvSpPr>
          <p:nvPr/>
        </p:nvSpPr>
        <p:spPr bwMode="auto">
          <a:xfrm>
            <a:off x="3200400" y="1752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1" name="Line 23"/>
          <p:cNvSpPr>
            <a:spLocks noChangeShapeType="1"/>
          </p:cNvSpPr>
          <p:nvPr/>
        </p:nvSpPr>
        <p:spPr bwMode="auto">
          <a:xfrm>
            <a:off x="1752600" y="32924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2" name="Line 24"/>
          <p:cNvSpPr>
            <a:spLocks noChangeShapeType="1"/>
          </p:cNvSpPr>
          <p:nvPr/>
        </p:nvSpPr>
        <p:spPr bwMode="auto">
          <a:xfrm>
            <a:off x="2438400" y="3292475"/>
            <a:ext cx="9525" cy="969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3" name="Text Box 25"/>
          <p:cNvSpPr txBox="1">
            <a:spLocks noChangeArrowheads="1"/>
          </p:cNvSpPr>
          <p:nvPr/>
        </p:nvSpPr>
        <p:spPr bwMode="auto">
          <a:xfrm>
            <a:off x="3048000" y="42068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t1</a:t>
            </a:r>
          </a:p>
        </p:txBody>
      </p:sp>
      <p:sp>
        <p:nvSpPr>
          <p:cNvPr id="211994" name="Text Box 26"/>
          <p:cNvSpPr txBox="1">
            <a:spLocks noChangeArrowheads="1"/>
          </p:cNvSpPr>
          <p:nvPr/>
        </p:nvSpPr>
        <p:spPr bwMode="auto">
          <a:xfrm>
            <a:off x="2286000" y="42068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t3</a:t>
            </a:r>
          </a:p>
        </p:txBody>
      </p:sp>
      <p:sp>
        <p:nvSpPr>
          <p:cNvPr id="211995" name="Text Box 27"/>
          <p:cNvSpPr txBox="1">
            <a:spLocks noChangeArrowheads="1"/>
          </p:cNvSpPr>
          <p:nvPr/>
        </p:nvSpPr>
        <p:spPr bwMode="auto">
          <a:xfrm>
            <a:off x="1295400" y="31400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t2</a:t>
            </a:r>
          </a:p>
        </p:txBody>
      </p:sp>
      <p:sp>
        <p:nvSpPr>
          <p:cNvPr id="211996" name="Text Box 28"/>
          <p:cNvSpPr txBox="1">
            <a:spLocks noChangeArrowheads="1"/>
          </p:cNvSpPr>
          <p:nvPr/>
        </p:nvSpPr>
        <p:spPr bwMode="auto">
          <a:xfrm>
            <a:off x="3886200" y="41910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Income</a:t>
            </a:r>
          </a:p>
        </p:txBody>
      </p:sp>
      <p:sp>
        <p:nvSpPr>
          <p:cNvPr id="211997" name="Text Box 29"/>
          <p:cNvSpPr txBox="1">
            <a:spLocks noChangeArrowheads="1"/>
          </p:cNvSpPr>
          <p:nvPr/>
        </p:nvSpPr>
        <p:spPr bwMode="auto">
          <a:xfrm>
            <a:off x="914400" y="17526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/>
              <a:t>Debt</a:t>
            </a:r>
          </a:p>
        </p:txBody>
      </p:sp>
      <p:sp>
        <p:nvSpPr>
          <p:cNvPr id="211998" name="Text Box 30"/>
          <p:cNvSpPr txBox="1">
            <a:spLocks noChangeArrowheads="1"/>
          </p:cNvSpPr>
          <p:nvPr/>
        </p:nvSpPr>
        <p:spPr bwMode="auto">
          <a:xfrm>
            <a:off x="6553200" y="19050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Income &gt; t1</a:t>
            </a:r>
          </a:p>
        </p:txBody>
      </p:sp>
      <p:sp>
        <p:nvSpPr>
          <p:cNvPr id="211999" name="Line 31"/>
          <p:cNvSpPr>
            <a:spLocks noChangeShapeType="1"/>
          </p:cNvSpPr>
          <p:nvPr/>
        </p:nvSpPr>
        <p:spPr bwMode="auto">
          <a:xfrm>
            <a:off x="7467600" y="22860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00" name="Oval 32"/>
          <p:cNvSpPr>
            <a:spLocks noChangeArrowheads="1"/>
          </p:cNvSpPr>
          <p:nvPr/>
        </p:nvSpPr>
        <p:spPr bwMode="auto">
          <a:xfrm>
            <a:off x="80772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01" name="Line 33"/>
          <p:cNvSpPr>
            <a:spLocks noChangeShapeType="1"/>
          </p:cNvSpPr>
          <p:nvPr/>
        </p:nvSpPr>
        <p:spPr bwMode="auto">
          <a:xfrm flipH="1">
            <a:off x="6705600" y="2286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02" name="Oval 34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FF00"/>
              </a:solidFill>
              <a:latin typeface="Times New Roman" charset="0"/>
            </a:endParaRPr>
          </a:p>
        </p:txBody>
      </p:sp>
      <p:sp>
        <p:nvSpPr>
          <p:cNvPr id="212003" name="Text Box 35"/>
          <p:cNvSpPr txBox="1">
            <a:spLocks noChangeArrowheads="1"/>
          </p:cNvSpPr>
          <p:nvPr/>
        </p:nvSpPr>
        <p:spPr bwMode="auto">
          <a:xfrm>
            <a:off x="5867400" y="33528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Debt &gt; t2</a:t>
            </a:r>
          </a:p>
        </p:txBody>
      </p:sp>
      <p:sp>
        <p:nvSpPr>
          <p:cNvPr id="212004" name="Line 36"/>
          <p:cNvSpPr>
            <a:spLocks noChangeShapeType="1"/>
          </p:cNvSpPr>
          <p:nvPr/>
        </p:nvSpPr>
        <p:spPr bwMode="auto">
          <a:xfrm>
            <a:off x="6629400" y="37338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05" name="Text Box 37"/>
          <p:cNvSpPr txBox="1">
            <a:spLocks noChangeArrowheads="1"/>
          </p:cNvSpPr>
          <p:nvPr/>
        </p:nvSpPr>
        <p:spPr bwMode="auto">
          <a:xfrm>
            <a:off x="5029200" y="4800600"/>
            <a:ext cx="1676400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Income &gt; t3</a:t>
            </a:r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 flipH="1">
            <a:off x="5867400" y="3733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07" name="Line 39"/>
          <p:cNvSpPr>
            <a:spLocks noChangeShapeType="1"/>
          </p:cNvSpPr>
          <p:nvPr/>
        </p:nvSpPr>
        <p:spPr bwMode="auto">
          <a:xfrm>
            <a:off x="5943600" y="51816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08" name="Line 40"/>
          <p:cNvSpPr>
            <a:spLocks noChangeShapeType="1"/>
          </p:cNvSpPr>
          <p:nvPr/>
        </p:nvSpPr>
        <p:spPr bwMode="auto">
          <a:xfrm flipH="1">
            <a:off x="5029200" y="51816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09" name="Oval 41"/>
          <p:cNvSpPr>
            <a:spLocks noChangeArrowheads="1"/>
          </p:cNvSpPr>
          <p:nvPr/>
        </p:nvSpPr>
        <p:spPr bwMode="auto">
          <a:xfrm>
            <a:off x="4876800" y="6248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FF00"/>
              </a:solidFill>
              <a:latin typeface="Times New Roman" charset="0"/>
            </a:endParaRPr>
          </a:p>
        </p:txBody>
      </p:sp>
      <p:sp>
        <p:nvSpPr>
          <p:cNvPr id="212010" name="Oval 42"/>
          <p:cNvSpPr>
            <a:spLocks noChangeArrowheads="1"/>
          </p:cNvSpPr>
          <p:nvPr/>
        </p:nvSpPr>
        <p:spPr bwMode="auto">
          <a:xfrm>
            <a:off x="6477000" y="6172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12011" name="Text Box 43"/>
          <p:cNvSpPr txBox="1">
            <a:spLocks noChangeArrowheads="1"/>
          </p:cNvSpPr>
          <p:nvPr/>
        </p:nvSpPr>
        <p:spPr bwMode="auto">
          <a:xfrm>
            <a:off x="228600" y="5105400"/>
            <a:ext cx="384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Note: tree boundaries are piecewise</a:t>
            </a:r>
          </a:p>
          <a:p>
            <a:pPr eaLnBrk="0" hangingPunct="0"/>
            <a:r>
              <a:rPr lang="en-US" dirty="0"/>
              <a:t>linear and axis-parallel</a:t>
            </a:r>
          </a:p>
        </p:txBody>
      </p:sp>
      <p:sp>
        <p:nvSpPr>
          <p:cNvPr id="212012" name="Line 44"/>
          <p:cNvSpPr>
            <a:spLocks noChangeShapeType="1"/>
          </p:cNvSpPr>
          <p:nvPr/>
        </p:nvSpPr>
        <p:spPr bwMode="auto">
          <a:xfrm flipV="1">
            <a:off x="685800" y="38100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3872"/>
            <a:ext cx="5554960" cy="5313440"/>
          </a:xfrm>
          <a:prstGeom prst="rect">
            <a:avLst/>
          </a:prstGeom>
          <a:noFill/>
          <a:ln w="9525" cap="rnd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6400800" y="5410200"/>
            <a:ext cx="250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Figure from </a:t>
            </a:r>
            <a:br>
              <a:rPr lang="en-US" sz="2000" dirty="0"/>
            </a:br>
            <a:r>
              <a:rPr lang="en-US" sz="2000" dirty="0" err="1"/>
              <a:t>Duda</a:t>
            </a:r>
            <a:r>
              <a:rPr lang="en-US" sz="2000" dirty="0"/>
              <a:t>, Hart &amp; Stork, Chap. 8</a:t>
            </a:r>
            <a:endParaRPr lang="pl-PL" sz="2000" dirty="0"/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6510338" y="1268760"/>
            <a:ext cx="25019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Moving just one example slightly may lead to quite different trees and space partition!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Lack of stability against small perturbation of data.</a:t>
            </a:r>
            <a:endParaRPr lang="pl-PL" sz="2000" dirty="0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Decision Trees are not stable</a:t>
            </a:r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 flipV="1">
            <a:off x="762000" y="57594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 flipV="1">
            <a:off x="762000" y="27320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31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Pseudocode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219200" y="1143000"/>
            <a:ext cx="7445375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node = tree-design (Data = {X,C})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= 1 to d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      </a:t>
            </a:r>
            <a:r>
              <a:rPr lang="en-US" dirty="0" err="1"/>
              <a:t>quality_variable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= </a:t>
            </a:r>
            <a:r>
              <a:rPr lang="en-US" dirty="0" err="1"/>
              <a:t>quality_score</a:t>
            </a:r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dirty="0"/>
              <a:t>, C)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end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node = {</a:t>
            </a:r>
            <a:r>
              <a:rPr lang="en-US" dirty="0" err="1"/>
              <a:t>X_split</a:t>
            </a:r>
            <a:r>
              <a:rPr lang="en-US" dirty="0"/>
              <a:t>, Threshold } for max{</a:t>
            </a:r>
            <a:r>
              <a:rPr lang="en-US" dirty="0" err="1"/>
              <a:t>quality_variable</a:t>
            </a:r>
            <a:r>
              <a:rPr lang="en-US" dirty="0"/>
              <a:t>}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{</a:t>
            </a:r>
            <a:r>
              <a:rPr lang="en-US" dirty="0" err="1"/>
              <a:t>Data_right</a:t>
            </a:r>
            <a:r>
              <a:rPr lang="en-US" dirty="0"/>
              <a:t>, </a:t>
            </a:r>
            <a:r>
              <a:rPr lang="en-US" dirty="0" err="1"/>
              <a:t>Data_left</a:t>
            </a:r>
            <a:r>
              <a:rPr lang="en-US" dirty="0"/>
              <a:t>} = split(Data, </a:t>
            </a:r>
            <a:r>
              <a:rPr lang="en-US" dirty="0" err="1"/>
              <a:t>X_split</a:t>
            </a:r>
            <a:r>
              <a:rPr lang="en-US" dirty="0"/>
              <a:t>, Threshold)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if node == leaf?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	return(node)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else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	</a:t>
            </a:r>
            <a:r>
              <a:rPr lang="en-US" dirty="0" err="1"/>
              <a:t>node_right</a:t>
            </a:r>
            <a:r>
              <a:rPr lang="en-US" dirty="0"/>
              <a:t> = tree-design(</a:t>
            </a:r>
            <a:r>
              <a:rPr lang="en-US" dirty="0" err="1"/>
              <a:t>Data_right</a:t>
            </a:r>
            <a:r>
              <a:rPr lang="en-US" dirty="0"/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	</a:t>
            </a:r>
            <a:r>
              <a:rPr lang="en-US" dirty="0" err="1"/>
              <a:t>node_left</a:t>
            </a:r>
            <a:r>
              <a:rPr lang="en-US" dirty="0"/>
              <a:t> = tree-design(</a:t>
            </a:r>
            <a:r>
              <a:rPr lang="en-US" dirty="0" err="1"/>
              <a:t>Data_left</a:t>
            </a:r>
            <a:r>
              <a:rPr lang="en-US" dirty="0"/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end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end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	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split selection criteria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52977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Q(t) = </a:t>
            </a:r>
            <a:r>
              <a:rPr lang="en-US" dirty="0">
                <a:latin typeface="Symbol" charset="0"/>
              </a:rPr>
              <a:t>  </a:t>
            </a:r>
            <a:r>
              <a:rPr lang="en-US" sz="1800" dirty="0"/>
              <a:t>N</a:t>
            </a:r>
            <a:r>
              <a:rPr lang="en-US" sz="1800" baseline="-25000" dirty="0"/>
              <a:t>1</a:t>
            </a:r>
            <a:r>
              <a:rPr lang="en-US" sz="1800" dirty="0"/>
              <a:t>Q</a:t>
            </a:r>
            <a:r>
              <a:rPr lang="en-US" sz="1800" baseline="-25000" dirty="0"/>
              <a:t>1</a:t>
            </a:r>
            <a:r>
              <a:rPr lang="en-US" sz="1800" dirty="0"/>
              <a:t>(t) + N</a:t>
            </a:r>
            <a:r>
              <a:rPr lang="en-US" sz="1800" baseline="-25000" dirty="0"/>
              <a:t>2</a:t>
            </a:r>
            <a:r>
              <a:rPr lang="en-US" sz="1800" dirty="0"/>
              <a:t>Q</a:t>
            </a:r>
            <a:r>
              <a:rPr lang="en-US" sz="1800" baseline="-25000" dirty="0"/>
              <a:t>2</a:t>
            </a:r>
            <a:r>
              <a:rPr lang="en-US" sz="1800" dirty="0"/>
              <a:t>(t),   where t is the threshold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Let p</a:t>
            </a:r>
            <a:r>
              <a:rPr lang="en-US" sz="1800" baseline="-25000" dirty="0"/>
              <a:t>1k</a:t>
            </a:r>
            <a:r>
              <a:rPr lang="en-US" sz="1800" dirty="0"/>
              <a:t> be the proportion of class k points in region 1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Error criterion for a branch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                      Q</a:t>
            </a:r>
            <a:r>
              <a:rPr lang="en-US" sz="1800" baseline="-25000" dirty="0"/>
              <a:t>1</a:t>
            </a:r>
            <a:r>
              <a:rPr lang="en-US" sz="1800" dirty="0"/>
              <a:t>(t)  =  1 - p</a:t>
            </a:r>
            <a:r>
              <a:rPr lang="en-US" sz="1800" baseline="-25000" dirty="0"/>
              <a:t>1k*</a:t>
            </a:r>
            <a:r>
              <a:rPr lang="en-US" sz="1800" dirty="0"/>
              <a:t> 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Gini index:</a:t>
            </a:r>
            <a:br>
              <a:rPr lang="en-US" sz="1800" dirty="0"/>
            </a:br>
            <a:r>
              <a:rPr lang="en-US" sz="1800" dirty="0"/>
              <a:t>                 Q</a:t>
            </a:r>
            <a:r>
              <a:rPr lang="en-US" sz="1800" baseline="-25000" dirty="0"/>
              <a:t>1</a:t>
            </a:r>
            <a:r>
              <a:rPr lang="en-US" sz="1800" dirty="0"/>
              <a:t>(t)  = </a:t>
            </a:r>
            <a:r>
              <a:rPr lang="en-US" dirty="0" err="1">
                <a:latin typeface="Symbol" charset="0"/>
              </a:rPr>
              <a:t>S</a:t>
            </a:r>
            <a:r>
              <a:rPr lang="en-US" sz="1800" baseline="-25000" dirty="0" err="1"/>
              <a:t>k</a:t>
            </a:r>
            <a:r>
              <a:rPr lang="en-US" sz="1800" dirty="0"/>
              <a:t> p</a:t>
            </a:r>
            <a:r>
              <a:rPr lang="en-US" sz="1800" baseline="-25000" dirty="0"/>
              <a:t>1k </a:t>
            </a:r>
            <a:r>
              <a:rPr lang="en-US" sz="1800" dirty="0"/>
              <a:t>(1 - p</a:t>
            </a:r>
            <a:r>
              <a:rPr lang="en-US" sz="1800" baseline="-25000" dirty="0"/>
              <a:t>1k</a:t>
            </a:r>
            <a:r>
              <a:rPr lang="en-US" sz="1800" dirty="0"/>
              <a:t>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Cross-entropy:</a:t>
            </a:r>
            <a:br>
              <a:rPr lang="en-US" sz="1800" dirty="0"/>
            </a:br>
            <a:r>
              <a:rPr lang="en-US" sz="1800" dirty="0"/>
              <a:t>                 Q</a:t>
            </a:r>
            <a:r>
              <a:rPr lang="en-US" sz="1800" baseline="-25000" dirty="0"/>
              <a:t>1</a:t>
            </a:r>
            <a:r>
              <a:rPr lang="en-US" sz="1800" dirty="0"/>
              <a:t>(t)  = </a:t>
            </a:r>
            <a:r>
              <a:rPr lang="en-US" dirty="0" err="1">
                <a:latin typeface="Symbol" charset="0"/>
              </a:rPr>
              <a:t>S</a:t>
            </a:r>
            <a:r>
              <a:rPr lang="en-US" sz="1800" baseline="-25000" dirty="0" err="1"/>
              <a:t>k</a:t>
            </a:r>
            <a:r>
              <a:rPr lang="en-US" sz="1800" dirty="0"/>
              <a:t> p</a:t>
            </a:r>
            <a:r>
              <a:rPr lang="en-US" sz="1800" baseline="-25000" dirty="0"/>
              <a:t>1k </a:t>
            </a:r>
            <a:r>
              <a:rPr lang="en-US" sz="1800" dirty="0"/>
              <a:t>log p</a:t>
            </a:r>
            <a:r>
              <a:rPr lang="en-US" sz="1800" baseline="-25000" dirty="0"/>
              <a:t>1k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Cross-entropy and Gini work better in general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Tend to give higher rank to splits with more extreme class distributions 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Consider [(300,100) (100,300)] split versus [(400,0) (200 200)]</a:t>
            </a:r>
          </a:p>
        </p:txBody>
      </p:sp>
    </p:spTree>
    <p:extLst>
      <p:ext uri="{BB962C8B-B14F-4D97-AF65-F5344CB8AC3E}">
        <p14:creationId xmlns:p14="http://schemas.microsoft.com/office/powerpoint/2010/main" val="232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supervised learning	</a:t>
            </a:r>
          </a:p>
          <a:p>
            <a:r>
              <a:rPr lang="en-US" dirty="0"/>
              <a:t>Regression  </a:t>
            </a:r>
          </a:p>
          <a:p>
            <a:r>
              <a:rPr lang="en-US" dirty="0"/>
              <a:t>Naïve Bayes</a:t>
            </a:r>
          </a:p>
          <a:p>
            <a:r>
              <a:rPr lang="en-US" dirty="0"/>
              <a:t>K-</a:t>
            </a:r>
            <a:r>
              <a:rPr lang="en-US" dirty="0" err="1"/>
              <a:t>nn</a:t>
            </a:r>
            <a:endParaRPr lang="en-US" dirty="0"/>
          </a:p>
          <a:p>
            <a:r>
              <a:rPr lang="en-US" dirty="0"/>
              <a:t>Decision </a:t>
            </a:r>
            <a:r>
              <a:rPr lang="en-US" dirty="0" smtClean="0"/>
              <a:t>Trees</a:t>
            </a:r>
          </a:p>
          <a:p>
            <a:r>
              <a:rPr lang="en-US" dirty="0"/>
              <a:t>Regression re-visited</a:t>
            </a:r>
            <a:r>
              <a:rPr lang="en-US" dirty="0" smtClean="0"/>
              <a:t> </a:t>
            </a:r>
            <a:endParaRPr lang="en-US" dirty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Computational Complexity for a Binary Tree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At the root node, for each of p variables</a:t>
            </a:r>
          </a:p>
          <a:p>
            <a:pPr lvl="1"/>
            <a:r>
              <a:rPr lang="en-US" dirty="0"/>
              <a:t>Sort all values, compute quality for each split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pN</a:t>
            </a:r>
            <a:r>
              <a:rPr lang="en-US" dirty="0"/>
              <a:t> log N) time for real-valued or ordinal variables</a:t>
            </a:r>
          </a:p>
          <a:p>
            <a:endParaRPr lang="en-US" dirty="0"/>
          </a:p>
          <a:p>
            <a:r>
              <a:rPr lang="en-US" dirty="0"/>
              <a:t>Subsequent internal node operations each take O(N</a:t>
            </a:r>
            <a:r>
              <a:rPr lang="ja-JP" altLang="en-US" dirty="0"/>
              <a:t>’</a:t>
            </a:r>
            <a:r>
              <a:rPr lang="en-US" dirty="0"/>
              <a:t> log N</a:t>
            </a:r>
            <a:r>
              <a:rPr lang="ja-JP" altLang="en-US" dirty="0"/>
              <a:t>’</a:t>
            </a:r>
            <a:r>
              <a:rPr lang="en-US" dirty="0"/>
              <a:t>)</a:t>
            </a:r>
          </a:p>
          <a:p>
            <a:pPr lvl="1">
              <a:buFontTx/>
              <a:buChar char="-"/>
            </a:pPr>
            <a:r>
              <a:rPr lang="en-US" dirty="0"/>
              <a:t>e.g., balanced tree of depth K requires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pN</a:t>
            </a:r>
            <a:r>
              <a:rPr lang="en-US" dirty="0"/>
              <a:t> log N  + 2(</a:t>
            </a:r>
            <a:r>
              <a:rPr lang="en-US" dirty="0" err="1"/>
              <a:t>pN</a:t>
            </a:r>
            <a:r>
              <a:rPr lang="en-US" dirty="0"/>
              <a:t>/2 log N/2) + 4(</a:t>
            </a:r>
            <a:r>
              <a:rPr lang="en-US" dirty="0" err="1"/>
              <a:t>pN</a:t>
            </a:r>
            <a:r>
              <a:rPr lang="en-US" dirty="0"/>
              <a:t>/4 log N/4) + …. 2</a:t>
            </a:r>
            <a:r>
              <a:rPr lang="en-US" baseline="30000" dirty="0"/>
              <a:t>K</a:t>
            </a:r>
            <a:r>
              <a:rPr lang="en-US" dirty="0"/>
              <a:t>(</a:t>
            </a:r>
            <a:r>
              <a:rPr lang="en-US" dirty="0" err="1"/>
              <a:t>pN</a:t>
            </a:r>
            <a:r>
              <a:rPr lang="en-US" dirty="0"/>
              <a:t>/2</a:t>
            </a:r>
            <a:r>
              <a:rPr lang="en-US" baseline="30000" dirty="0"/>
              <a:t>K</a:t>
            </a:r>
            <a:r>
              <a:rPr lang="en-US" dirty="0"/>
              <a:t> log N/2</a:t>
            </a:r>
            <a:r>
              <a:rPr lang="en-US" baseline="30000" dirty="0"/>
              <a:t>K</a:t>
            </a:r>
            <a:r>
              <a:rPr lang="en-US" dirty="0"/>
              <a:t>)</a:t>
            </a:r>
          </a:p>
          <a:p>
            <a:pPr lvl="1">
              <a:buFontTx/>
              <a:buNone/>
            </a:pPr>
            <a:r>
              <a:rPr lang="en-US" dirty="0"/>
              <a:t>   = </a:t>
            </a:r>
            <a:r>
              <a:rPr lang="en-US" dirty="0" err="1"/>
              <a:t>pN</a:t>
            </a:r>
            <a:r>
              <a:rPr lang="en-US" dirty="0"/>
              <a:t>(</a:t>
            </a:r>
            <a:r>
              <a:rPr lang="en-US" dirty="0" err="1"/>
              <a:t>logN</a:t>
            </a:r>
            <a:r>
              <a:rPr lang="en-US" dirty="0"/>
              <a:t> + log(N/2) + log(N/4) + …… log N/2</a:t>
            </a:r>
            <a:r>
              <a:rPr lang="en-US" baseline="30000" dirty="0"/>
              <a:t>K</a:t>
            </a:r>
            <a:r>
              <a:rPr lang="en-US" dirty="0"/>
              <a:t>)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dirty="0"/>
              <a:t>This assumes data are in main memory</a:t>
            </a:r>
          </a:p>
          <a:p>
            <a:pPr lvl="1"/>
            <a:r>
              <a:rPr lang="en-US" dirty="0"/>
              <a:t>If data are on disk then repeated access of subsets at different nodes may be very slow (impossible to pre-index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Splitting on a nominal attribute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Nominal attribute with m values</a:t>
            </a:r>
          </a:p>
          <a:p>
            <a:pPr lvl="1"/>
            <a:r>
              <a:rPr lang="en-US" dirty="0"/>
              <a:t>e.g., the name of a state or a city in marketing data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m-1</a:t>
            </a:r>
            <a:r>
              <a:rPr lang="en-US" dirty="0"/>
              <a:t> possible subsets =&gt; exhaustive search is O(2</a:t>
            </a:r>
            <a:r>
              <a:rPr lang="en-US" baseline="30000" dirty="0"/>
              <a:t>m-1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small m, a simple approach is to branch on specific values</a:t>
            </a:r>
          </a:p>
          <a:p>
            <a:pPr lvl="1"/>
            <a:r>
              <a:rPr lang="en-US" dirty="0"/>
              <a:t>But for large m this may not work well</a:t>
            </a:r>
          </a:p>
          <a:p>
            <a:pPr lvl="1"/>
            <a:endParaRPr lang="en-US" dirty="0"/>
          </a:p>
          <a:p>
            <a:r>
              <a:rPr lang="en-US" dirty="0"/>
              <a:t>Neat trick for the 2-class problem:</a:t>
            </a:r>
          </a:p>
          <a:p>
            <a:pPr lvl="1"/>
            <a:r>
              <a:rPr lang="en-US" dirty="0"/>
              <a:t>For each predictor value calculate the proportion of class 1</a:t>
            </a:r>
            <a:r>
              <a:rPr lang="ja-JP" altLang="en-US" dirty="0"/>
              <a:t>’</a:t>
            </a:r>
            <a:r>
              <a:rPr lang="en-US" dirty="0"/>
              <a:t>s </a:t>
            </a:r>
          </a:p>
          <a:p>
            <a:pPr lvl="1"/>
            <a:r>
              <a:rPr lang="en-US" dirty="0"/>
              <a:t>Order the m values according to these proportions</a:t>
            </a:r>
          </a:p>
          <a:p>
            <a:pPr lvl="1"/>
            <a:r>
              <a:rPr lang="en-US" dirty="0"/>
              <a:t>Now treat as an ordinal variable and select the best split (linear in m) </a:t>
            </a:r>
          </a:p>
          <a:p>
            <a:pPr lvl="1"/>
            <a:r>
              <a:rPr lang="en-US" dirty="0"/>
              <a:t>This gives the optimal split for the Gini index, among all possible 2</a:t>
            </a:r>
            <a:r>
              <a:rPr lang="en-US" baseline="30000" dirty="0"/>
              <a:t>m-1</a:t>
            </a:r>
            <a:r>
              <a:rPr lang="en-US" dirty="0"/>
              <a:t> splits (</a:t>
            </a:r>
            <a:r>
              <a:rPr lang="en-US" dirty="0" err="1"/>
              <a:t>Breiman</a:t>
            </a:r>
            <a:r>
              <a:rPr lang="en-US" dirty="0"/>
              <a:t> et al, 1984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Choose the Right-Sized Tree?</a:t>
            </a:r>
          </a:p>
        </p:txBody>
      </p:sp>
      <p:sp>
        <p:nvSpPr>
          <p:cNvPr id="215043" name="Line 3"/>
          <p:cNvSpPr>
            <a:spLocks noChangeShapeType="1"/>
          </p:cNvSpPr>
          <p:nvPr/>
        </p:nvSpPr>
        <p:spPr bwMode="auto">
          <a:xfrm flipV="1">
            <a:off x="1828800" y="1676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Predictive</a:t>
            </a:r>
          </a:p>
          <a:p>
            <a:pPr algn="ctr" eaLnBrk="0" hangingPunct="0"/>
            <a:r>
              <a:rPr lang="en-US" dirty="0"/>
              <a:t>Error</a:t>
            </a:r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1828800" y="45720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6019800" y="4724400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Size of Decision Tree</a:t>
            </a:r>
          </a:p>
        </p:txBody>
      </p:sp>
      <p:sp>
        <p:nvSpPr>
          <p:cNvPr id="215047" name="Freeform 7"/>
          <p:cNvSpPr>
            <a:spLocks/>
          </p:cNvSpPr>
          <p:nvPr/>
        </p:nvSpPr>
        <p:spPr bwMode="auto">
          <a:xfrm>
            <a:off x="1981200" y="1981200"/>
            <a:ext cx="5105400" cy="2603500"/>
          </a:xfrm>
          <a:custGeom>
            <a:avLst/>
            <a:gdLst>
              <a:gd name="T0" fmla="*/ 0 w 3216"/>
              <a:gd name="T1" fmla="*/ 0 h 1640"/>
              <a:gd name="T2" fmla="*/ 192 w 3216"/>
              <a:gd name="T3" fmla="*/ 864 h 1640"/>
              <a:gd name="T4" fmla="*/ 672 w 3216"/>
              <a:gd name="T5" fmla="*/ 1296 h 1640"/>
              <a:gd name="T6" fmla="*/ 1392 w 3216"/>
              <a:gd name="T7" fmla="*/ 1488 h 1640"/>
              <a:gd name="T8" fmla="*/ 2112 w 3216"/>
              <a:gd name="T9" fmla="*/ 1584 h 1640"/>
              <a:gd name="T10" fmla="*/ 2832 w 3216"/>
              <a:gd name="T11" fmla="*/ 1632 h 1640"/>
              <a:gd name="T12" fmla="*/ 3216 w 3216"/>
              <a:gd name="T13" fmla="*/ 1632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6" h="1640">
                <a:moveTo>
                  <a:pt x="0" y="0"/>
                </a:moveTo>
                <a:cubicBezTo>
                  <a:pt x="40" y="324"/>
                  <a:pt x="80" y="648"/>
                  <a:pt x="192" y="864"/>
                </a:cubicBezTo>
                <a:cubicBezTo>
                  <a:pt x="304" y="1080"/>
                  <a:pt x="472" y="1192"/>
                  <a:pt x="672" y="1296"/>
                </a:cubicBezTo>
                <a:cubicBezTo>
                  <a:pt x="872" y="1400"/>
                  <a:pt x="1152" y="1440"/>
                  <a:pt x="1392" y="1488"/>
                </a:cubicBezTo>
                <a:cubicBezTo>
                  <a:pt x="1632" y="1536"/>
                  <a:pt x="1872" y="1560"/>
                  <a:pt x="2112" y="1584"/>
                </a:cubicBezTo>
                <a:cubicBezTo>
                  <a:pt x="2352" y="1608"/>
                  <a:pt x="2648" y="1624"/>
                  <a:pt x="2832" y="1632"/>
                </a:cubicBezTo>
                <a:cubicBezTo>
                  <a:pt x="3016" y="1640"/>
                  <a:pt x="3152" y="1632"/>
                  <a:pt x="3216" y="16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5459413" y="4138613"/>
            <a:ext cx="219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Error on Training Data</a:t>
            </a:r>
            <a:endParaRPr lang="en-US"/>
          </a:p>
        </p:txBody>
      </p:sp>
      <p:sp>
        <p:nvSpPr>
          <p:cNvPr id="215049" name="Freeform 9"/>
          <p:cNvSpPr>
            <a:spLocks/>
          </p:cNvSpPr>
          <p:nvPr/>
        </p:nvSpPr>
        <p:spPr bwMode="auto">
          <a:xfrm>
            <a:off x="1981200" y="1981200"/>
            <a:ext cx="5105400" cy="2070100"/>
          </a:xfrm>
          <a:custGeom>
            <a:avLst/>
            <a:gdLst>
              <a:gd name="T0" fmla="*/ 0 w 3216"/>
              <a:gd name="T1" fmla="*/ 0 h 1304"/>
              <a:gd name="T2" fmla="*/ 192 w 3216"/>
              <a:gd name="T3" fmla="*/ 624 h 1304"/>
              <a:gd name="T4" fmla="*/ 384 w 3216"/>
              <a:gd name="T5" fmla="*/ 1008 h 1304"/>
              <a:gd name="T6" fmla="*/ 912 w 3216"/>
              <a:gd name="T7" fmla="*/ 1248 h 1304"/>
              <a:gd name="T8" fmla="*/ 1296 w 3216"/>
              <a:gd name="T9" fmla="*/ 1296 h 1304"/>
              <a:gd name="T10" fmla="*/ 2160 w 3216"/>
              <a:gd name="T11" fmla="*/ 1200 h 1304"/>
              <a:gd name="T12" fmla="*/ 2784 w 3216"/>
              <a:gd name="T13" fmla="*/ 1008 h 1304"/>
              <a:gd name="T14" fmla="*/ 3216 w 3216"/>
              <a:gd name="T15" fmla="*/ 864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16" h="1304">
                <a:moveTo>
                  <a:pt x="0" y="0"/>
                </a:moveTo>
                <a:cubicBezTo>
                  <a:pt x="64" y="228"/>
                  <a:pt x="128" y="456"/>
                  <a:pt x="192" y="624"/>
                </a:cubicBezTo>
                <a:cubicBezTo>
                  <a:pt x="256" y="792"/>
                  <a:pt x="264" y="904"/>
                  <a:pt x="384" y="1008"/>
                </a:cubicBezTo>
                <a:cubicBezTo>
                  <a:pt x="504" y="1112"/>
                  <a:pt x="760" y="1200"/>
                  <a:pt x="912" y="1248"/>
                </a:cubicBezTo>
                <a:cubicBezTo>
                  <a:pt x="1064" y="1296"/>
                  <a:pt x="1088" y="1304"/>
                  <a:pt x="1296" y="1296"/>
                </a:cubicBezTo>
                <a:cubicBezTo>
                  <a:pt x="1504" y="1288"/>
                  <a:pt x="1912" y="1248"/>
                  <a:pt x="2160" y="1200"/>
                </a:cubicBezTo>
                <a:cubicBezTo>
                  <a:pt x="2408" y="1152"/>
                  <a:pt x="2608" y="1064"/>
                  <a:pt x="2784" y="1008"/>
                </a:cubicBezTo>
                <a:cubicBezTo>
                  <a:pt x="2960" y="952"/>
                  <a:pt x="3144" y="888"/>
                  <a:pt x="3216" y="864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5780088" y="2919413"/>
            <a:ext cx="1857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Error on Test Data</a:t>
            </a:r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3657600" y="3657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>
            <a:off x="4419600" y="3657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3462338" y="5257800"/>
            <a:ext cx="13477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Ideal Range</a:t>
            </a:r>
          </a:p>
          <a:p>
            <a:pPr algn="ctr" eaLnBrk="0" hangingPunct="0"/>
            <a:r>
              <a:rPr lang="en-US" sz="1600"/>
              <a:t>for Tree Size</a:t>
            </a:r>
            <a:endParaRPr lang="en-U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3657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Choosing a Good Tree for Prediction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General idea</a:t>
            </a:r>
          </a:p>
          <a:p>
            <a:pPr lvl="1"/>
            <a:r>
              <a:rPr lang="en-US" dirty="0"/>
              <a:t>grow a large tree</a:t>
            </a:r>
          </a:p>
          <a:p>
            <a:pPr lvl="1"/>
            <a:r>
              <a:rPr lang="en-US" dirty="0"/>
              <a:t>prune it back to create a family of subtrees </a:t>
            </a:r>
          </a:p>
          <a:p>
            <a:pPr lvl="2"/>
            <a:r>
              <a:rPr lang="ja-JP" altLang="en-US" dirty="0"/>
              <a:t>“</a:t>
            </a:r>
            <a:r>
              <a:rPr lang="en-US" dirty="0"/>
              <a:t>weakest link</a:t>
            </a:r>
            <a:r>
              <a:rPr lang="ja-JP" altLang="en-US" dirty="0"/>
              <a:t>”</a:t>
            </a:r>
            <a:r>
              <a:rPr lang="en-US" dirty="0"/>
              <a:t> pruning</a:t>
            </a:r>
          </a:p>
          <a:p>
            <a:pPr lvl="1"/>
            <a:r>
              <a:rPr lang="en-US" dirty="0"/>
              <a:t>score the subtrees and pick the best one</a:t>
            </a:r>
          </a:p>
          <a:p>
            <a:pPr lvl="1"/>
            <a:endParaRPr lang="en-US" dirty="0"/>
          </a:p>
          <a:p>
            <a:r>
              <a:rPr lang="en-US" dirty="0"/>
              <a:t>Massive data sizes (e.g., n ~ 100k data points)</a:t>
            </a:r>
          </a:p>
          <a:p>
            <a:pPr lvl="1"/>
            <a:r>
              <a:rPr lang="en-US" dirty="0"/>
              <a:t>use training data set to fit a set of trees</a:t>
            </a:r>
          </a:p>
          <a:p>
            <a:pPr lvl="1"/>
            <a:r>
              <a:rPr lang="en-US" dirty="0"/>
              <a:t>use a validation data set to score the subtrees</a:t>
            </a:r>
          </a:p>
          <a:p>
            <a:pPr lvl="1"/>
            <a:endParaRPr lang="en-US" dirty="0"/>
          </a:p>
          <a:p>
            <a:r>
              <a:rPr lang="en-US" dirty="0"/>
              <a:t>Smaller data sizes (e.g., n ~1k or less)</a:t>
            </a:r>
          </a:p>
          <a:p>
            <a:pPr lvl="1"/>
            <a:r>
              <a:rPr lang="en-US" dirty="0"/>
              <a:t>use cross-validation</a:t>
            </a:r>
          </a:p>
          <a:p>
            <a:pPr lvl="1"/>
            <a:r>
              <a:rPr lang="en-US" dirty="0"/>
              <a:t>use explicit penalty terms  (e.g., Bayesian methods)</a:t>
            </a:r>
          </a:p>
        </p:txBody>
      </p:sp>
    </p:spTree>
    <p:extLst>
      <p:ext uri="{BB962C8B-B14F-4D97-AF65-F5344CB8AC3E}">
        <p14:creationId xmlns:p14="http://schemas.microsoft.com/office/powerpoint/2010/main" val="25756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Trees are widely used in Practice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 handle high dimensional data</a:t>
            </a:r>
          </a:p>
          <a:p>
            <a:pPr lvl="1"/>
            <a:r>
              <a:rPr lang="en-US" dirty="0"/>
              <a:t>builds a model using 1 dimension at time</a:t>
            </a:r>
          </a:p>
          <a:p>
            <a:pPr lvl="1"/>
            <a:endParaRPr lang="en-US" dirty="0"/>
          </a:p>
          <a:p>
            <a:r>
              <a:rPr lang="en-US" dirty="0"/>
              <a:t>Can handle any type of input variables</a:t>
            </a:r>
          </a:p>
          <a:p>
            <a:pPr lvl="1"/>
            <a:r>
              <a:rPr lang="en-US" dirty="0"/>
              <a:t>categorical, real-valued,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most other methods require data of a single type (e.g., only real-valued)</a:t>
            </a:r>
          </a:p>
          <a:p>
            <a:pPr lvl="1"/>
            <a:endParaRPr lang="en-US" dirty="0"/>
          </a:p>
          <a:p>
            <a:r>
              <a:rPr lang="en-US" dirty="0"/>
              <a:t>Trees are (somewhat) interpretable</a:t>
            </a:r>
          </a:p>
          <a:p>
            <a:pPr lvl="1"/>
            <a:r>
              <a:rPr lang="en-US" dirty="0"/>
              <a:t>domain expert can </a:t>
            </a:r>
            <a:r>
              <a:rPr lang="ja-JP" altLang="en-US" dirty="0"/>
              <a:t>“</a:t>
            </a:r>
            <a:r>
              <a:rPr lang="en-US" dirty="0"/>
              <a:t>read off</a:t>
            </a:r>
            <a:r>
              <a:rPr lang="ja-JP" altLang="en-US" dirty="0"/>
              <a:t>”</a:t>
            </a:r>
            <a:r>
              <a:rPr lang="en-US" dirty="0"/>
              <a:t> the tree</a:t>
            </a:r>
            <a:r>
              <a:rPr lang="ja-JP" altLang="en-US" dirty="0"/>
              <a:t>’</a:t>
            </a:r>
            <a:r>
              <a:rPr lang="en-US" dirty="0"/>
              <a:t>s logic</a:t>
            </a:r>
          </a:p>
          <a:p>
            <a:pPr lvl="1"/>
            <a:endParaRPr lang="en-US" dirty="0"/>
          </a:p>
          <a:p>
            <a:r>
              <a:rPr lang="en-US" dirty="0"/>
              <a:t>Tree algorithms are relatively easy to code and </a:t>
            </a:r>
            <a:r>
              <a:rPr lang="en-US" dirty="0" smtClean="0"/>
              <a:t>test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Trees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Representational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classification: piecewise linear boundaries, parallel to axes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regression: piecewise constant surfaces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 Variance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trees can be </a:t>
            </a:r>
            <a:r>
              <a:rPr lang="ja-JP" altLang="en-US" dirty="0"/>
              <a:t>“</a:t>
            </a:r>
            <a:r>
              <a:rPr lang="en-US" dirty="0"/>
              <a:t>unstable</a:t>
            </a:r>
            <a:r>
              <a:rPr lang="ja-JP" altLang="en-US" dirty="0"/>
              <a:t>”</a:t>
            </a:r>
            <a:r>
              <a:rPr lang="en-US" dirty="0"/>
              <a:t> as a function of the sample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e.g., small change in the data -&gt; completely different tree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causes two problems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1. High variance contributes to prediction error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2. High variance reduces interpretability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Trees are good candidates for model combining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Often used with boosting and bagging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Trees do not scale well to massive data sets (e.g., N in millions)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repeated random access of subsets of the data</a:t>
            </a:r>
          </a:p>
        </p:txBody>
      </p:sp>
    </p:spTree>
    <p:extLst>
      <p:ext uri="{BB962C8B-B14F-4D97-AF65-F5344CB8AC3E}">
        <p14:creationId xmlns:p14="http://schemas.microsoft.com/office/powerpoint/2010/main" val="11985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Regression re-visited</a:t>
            </a:r>
            <a:br>
              <a:rPr lang="en-US" dirty="0"/>
            </a:br>
            <a:r>
              <a:rPr lang="en-US" sz="2000" b="0" dirty="0"/>
              <a:t>*Inspired by notes of A. Ng (Stanford) on Machine Learning - CS </a:t>
            </a:r>
            <a:r>
              <a:rPr lang="en-US" sz="2000" b="0" dirty="0" smtClean="0"/>
              <a:t>229 </a:t>
            </a:r>
            <a:endParaRPr lang="en-US" sz="2000" b="0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Supervised learning </a:t>
            </a:r>
            <a:endParaRPr lang="en-US" sz="2400" dirty="0" smtClean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 smtClean="0"/>
              <a:t>Τμήμα:</a:t>
            </a:r>
            <a:r>
              <a:rPr lang="en-US" sz="2400" b="1" dirty="0" smtClean="0"/>
              <a:t> </a:t>
            </a:r>
            <a:r>
              <a:rPr lang="el-GR" sz="2400" dirty="0"/>
              <a:t>Προπτυχιακό Πρόγραμμα Σπουδών </a:t>
            </a:r>
            <a:r>
              <a:rPr lang="el-GR" sz="2400" dirty="0" smtClean="0"/>
              <a:t>“Πληροφορικής”</a:t>
            </a:r>
            <a:endParaRPr lang="el-GR" sz="2400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196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Prediction – Classification..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mtClean="0"/>
              <a:t>Lab 3</a:t>
            </a:r>
            <a:endParaRPr lang="el-GR" smtClean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05000"/>
            <a:ext cx="39117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390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743200" cy="28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– linear regression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mtClean="0"/>
              <a:t>Lab 3</a:t>
            </a:r>
            <a:endParaRPr lang="el-GR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2973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488" y="1600200"/>
            <a:ext cx="3084512" cy="533400"/>
          </a:xfrm>
          <a:noFill/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4908550" y="2286000"/>
            <a:ext cx="29680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H(</a:t>
            </a:r>
            <a:r>
              <a:rPr lang="el-GR" sz="1600" dirty="0">
                <a:latin typeface="+mn-lt"/>
              </a:rPr>
              <a:t>θ): </a:t>
            </a:r>
            <a:r>
              <a:rPr lang="en-US" sz="1600" dirty="0">
                <a:latin typeface="+mn-lt"/>
              </a:rPr>
              <a:t>hypothesis</a:t>
            </a:r>
          </a:p>
          <a:p>
            <a:pPr eaLnBrk="1" hangingPunct="1"/>
            <a:r>
              <a:rPr lang="el-GR" sz="1600" dirty="0">
                <a:latin typeface="+mn-lt"/>
              </a:rPr>
              <a:t>Θ:</a:t>
            </a:r>
            <a:r>
              <a:rPr lang="en-US" sz="1600" dirty="0">
                <a:latin typeface="+mn-lt"/>
              </a:rPr>
              <a:t> parameters (weights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/>
            <a:r>
              <a:rPr lang="en-US" dirty="0">
                <a:latin typeface="+mn-lt"/>
              </a:rPr>
              <a:t>--------------------</a:t>
            </a:r>
          </a:p>
          <a:p>
            <a:pPr eaLnBrk="1" hangingPunct="1"/>
            <a:r>
              <a:rPr lang="en-US" dirty="0">
                <a:latin typeface="+mn-lt"/>
              </a:rPr>
              <a:t>Assume intercept x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=1, hence</a:t>
            </a:r>
          </a:p>
        </p:txBody>
      </p:sp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541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4117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312863" y="3657600"/>
            <a:ext cx="2286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Define the cost function: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LMS – gradient descent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267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We want to choose </a:t>
            </a:r>
            <a:r>
              <a:rPr lang="el-GR" sz="1600" dirty="0" smtClean="0"/>
              <a:t> θ </a:t>
            </a:r>
            <a:r>
              <a:rPr lang="en-US" sz="1600" dirty="0" smtClean="0"/>
              <a:t>to minimize  J(</a:t>
            </a:r>
            <a:r>
              <a:rPr lang="el-GR" sz="1600" dirty="0" smtClean="0"/>
              <a:t>θ). </a:t>
            </a:r>
          </a:p>
          <a:p>
            <a:r>
              <a:rPr lang="en-US" sz="1600" dirty="0" smtClean="0"/>
              <a:t>gradient descent</a:t>
            </a:r>
            <a:r>
              <a:rPr lang="el-GR" sz="1600" dirty="0" smtClean="0"/>
              <a:t> </a:t>
            </a:r>
            <a:r>
              <a:rPr lang="en-US" sz="1600" dirty="0" smtClean="0"/>
              <a:t>algorithm, which starts with some initial θ, and repeatedly performs the</a:t>
            </a:r>
            <a:r>
              <a:rPr lang="el-GR" sz="1600" dirty="0" smtClean="0"/>
              <a:t> </a:t>
            </a:r>
            <a:r>
              <a:rPr lang="en-US" sz="1600" dirty="0" smtClean="0"/>
              <a:t>update:</a:t>
            </a:r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n-US" sz="1600" dirty="0"/>
              <a:t>simultaneously performed for all values of j = 0, . . . , n. </a:t>
            </a:r>
            <a:endParaRPr lang="en-US" sz="1600" dirty="0" smtClean="0"/>
          </a:p>
          <a:p>
            <a:r>
              <a:rPr lang="el-GR" sz="1600" dirty="0" smtClean="0"/>
              <a:t>α</a:t>
            </a:r>
            <a:r>
              <a:rPr lang="en-US" sz="1600" dirty="0" smtClean="0"/>
              <a:t>: learning rate</a:t>
            </a:r>
            <a:endParaRPr lang="el-GR" sz="1600" dirty="0" smtClean="0"/>
          </a:p>
          <a:p>
            <a:r>
              <a:rPr lang="en-US" sz="1600" dirty="0" smtClean="0"/>
              <a:t>to implement </a:t>
            </a:r>
            <a:r>
              <a:rPr lang="el-GR" sz="1600" dirty="0" smtClean="0"/>
              <a:t> </a:t>
            </a:r>
            <a:r>
              <a:rPr lang="en-US" sz="1600" dirty="0" smtClean="0"/>
              <a:t>algorithm</a:t>
            </a:r>
            <a:r>
              <a:rPr lang="el-GR" sz="1600" dirty="0" smtClean="0"/>
              <a:t>: </a:t>
            </a:r>
            <a:r>
              <a:rPr lang="en-US" sz="1600" dirty="0" smtClean="0"/>
              <a:t>partial derivative term on the right hand side. </a:t>
            </a:r>
          </a:p>
          <a:p>
            <a:r>
              <a:rPr lang="en-US" sz="1600" dirty="0" smtClean="0"/>
              <a:t>for one training example (x, y):</a:t>
            </a:r>
          </a:p>
          <a:p>
            <a:endParaRPr lang="en-US" sz="1600" dirty="0" smtClean="0"/>
          </a:p>
          <a:p>
            <a:r>
              <a:rPr lang="en-US" sz="1600" dirty="0" smtClean="0"/>
              <a:t>Thus update rule:  </a:t>
            </a:r>
          </a:p>
          <a:p>
            <a:endParaRPr lang="en-US" sz="1600" dirty="0"/>
          </a:p>
          <a:p>
            <a:r>
              <a:rPr lang="en-US" sz="1600" dirty="0" smtClean="0"/>
              <a:t>LMS </a:t>
            </a:r>
            <a:r>
              <a:rPr lang="en-US" sz="1600" dirty="0"/>
              <a:t>update rule </a:t>
            </a:r>
            <a:r>
              <a:rPr lang="en-US" sz="1600" dirty="0" smtClean="0"/>
              <a:t>- also </a:t>
            </a:r>
            <a:r>
              <a:rPr lang="en-US" sz="1600" dirty="0"/>
              <a:t>known as the </a:t>
            </a:r>
            <a:r>
              <a:rPr lang="en-US" sz="1600" i="1" dirty="0" err="1"/>
              <a:t>Widrow</a:t>
            </a:r>
            <a:r>
              <a:rPr lang="en-US" sz="1600" i="1" dirty="0"/>
              <a:t>-Hoff learning rule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156176" y="6492875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Lab 3</a:t>
            </a:r>
            <a:endParaRPr lang="el-GR" dirty="0" smtClean="0">
              <a:latin typeface="+mn-lt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28209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3848348" y="4581128"/>
            <a:ext cx="2778125" cy="609600"/>
            <a:chOff x="1371600" y="5029200"/>
            <a:chExt cx="2777392" cy="609600"/>
          </a:xfrm>
        </p:grpSpPr>
        <p:pic>
          <p:nvPicPr>
            <p:cNvPr id="143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029200"/>
              <a:ext cx="125652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029200"/>
              <a:ext cx="155819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94164"/>
            <a:ext cx="3962400" cy="65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Introduction to supervised learning	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Εξόρυξη γνώσης από Βάσεις Δεδομένων και τον Παγκόσμιο Ιστό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Supervised learning </a:t>
            </a:r>
            <a:endParaRPr lang="en-US" sz="2400" dirty="0" smtClean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Μιχάλης </a:t>
            </a:r>
            <a:r>
              <a:rPr lang="el-GR" sz="2400" dirty="0" err="1"/>
              <a:t>Βαζιργιάννης</a:t>
            </a:r>
            <a:endParaRPr lang="el-GR" sz="2400" dirty="0"/>
          </a:p>
          <a:p>
            <a:pPr algn="l"/>
            <a:r>
              <a:rPr lang="el-GR" sz="2400" b="1" dirty="0"/>
              <a:t>Τμήμα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 smtClean="0"/>
              <a:t>Προπτυχιακό </a:t>
            </a:r>
            <a:r>
              <a:rPr lang="el-GR" sz="2400" dirty="0"/>
              <a:t>Πρόγραμμα Σπουδών </a:t>
            </a:r>
            <a:r>
              <a:rPr lang="el-GR" sz="2400" dirty="0" smtClean="0"/>
              <a:t>“Πληροφορικής”</a:t>
            </a:r>
            <a:endParaRPr lang="el-GR" sz="2400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6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rule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gradient </a:t>
            </a:r>
            <a:r>
              <a:rPr lang="en-US" sz="2000" dirty="0"/>
              <a:t>descent always converges (assuming the learning rate α is not </a:t>
            </a:r>
            <a:r>
              <a:rPr lang="en-US" sz="2000" dirty="0" smtClean="0"/>
              <a:t>too large</a:t>
            </a:r>
            <a:r>
              <a:rPr lang="en-US" sz="2000" dirty="0"/>
              <a:t>) to the global minimum. 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J </a:t>
            </a:r>
            <a:r>
              <a:rPr lang="en-US" sz="2000" dirty="0"/>
              <a:t>is a convex quadratic function.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the magnitude </a:t>
            </a:r>
            <a:r>
              <a:rPr lang="en-US" sz="2000" dirty="0" smtClean="0"/>
              <a:t>of the </a:t>
            </a:r>
            <a:r>
              <a:rPr lang="en-US" sz="2000" dirty="0"/>
              <a:t>update is proportional to the error </a:t>
            </a:r>
            <a:r>
              <a:rPr lang="en-US" sz="2000" dirty="0" smtClean="0"/>
              <a:t>term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For a </a:t>
            </a:r>
            <a:r>
              <a:rPr lang="en-US" sz="2000" dirty="0"/>
              <a:t>training example </a:t>
            </a:r>
            <a:r>
              <a:rPr lang="en-US" sz="2000" dirty="0" smtClean="0"/>
              <a:t>where prediction nearly </a:t>
            </a:r>
            <a:r>
              <a:rPr lang="en-US" sz="2000" dirty="0"/>
              <a:t>matches the actual value of y(</a:t>
            </a:r>
            <a:r>
              <a:rPr lang="en-US" sz="2000" dirty="0" err="1"/>
              <a:t>i</a:t>
            </a:r>
            <a:r>
              <a:rPr lang="en-US" sz="2000" dirty="0"/>
              <a:t>), </a:t>
            </a:r>
            <a:r>
              <a:rPr lang="en-US" sz="2000" dirty="0" smtClean="0"/>
              <a:t>small change on the </a:t>
            </a:r>
            <a:r>
              <a:rPr lang="en-US" sz="2000" dirty="0"/>
              <a:t>parameters; </a:t>
            </a:r>
            <a:endParaRPr lang="en-US" sz="2000" dirty="0" smtClean="0"/>
          </a:p>
          <a:p>
            <a:pPr marL="457200" indent="-457200">
              <a:buFontTx/>
              <a:buChar char="-"/>
            </a:pPr>
            <a:r>
              <a:rPr lang="en-US" sz="2000" dirty="0" smtClean="0"/>
              <a:t>if </a:t>
            </a:r>
            <a:r>
              <a:rPr lang="en-US" sz="2000" dirty="0"/>
              <a:t>our prediction h(x</a:t>
            </a:r>
            <a:r>
              <a:rPr lang="en-US" sz="2000" baseline="30000" dirty="0"/>
              <a:t>(</a:t>
            </a:r>
            <a:r>
              <a:rPr lang="en-US" sz="2000" baseline="30000" dirty="0" err="1"/>
              <a:t>i</a:t>
            </a:r>
            <a:r>
              <a:rPr lang="en-US" sz="2000" baseline="30000" dirty="0"/>
              <a:t>)</a:t>
            </a:r>
            <a:r>
              <a:rPr lang="en-US" sz="2000" dirty="0"/>
              <a:t>) has a large error (i.e., if it is very far </a:t>
            </a:r>
            <a:r>
              <a:rPr lang="en-US" sz="2000" dirty="0" smtClean="0"/>
              <a:t>from y</a:t>
            </a:r>
            <a:r>
              <a:rPr lang="en-US" sz="2000" baseline="30000" dirty="0" smtClean="0"/>
              <a:t>(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)</a:t>
            </a:r>
            <a:r>
              <a:rPr lang="en-US" sz="2000" dirty="0" smtClean="0"/>
              <a:t>) </a:t>
            </a:r>
            <a:r>
              <a:rPr lang="en-US" sz="2000" dirty="0"/>
              <a:t>a larger change to the parameters </a:t>
            </a:r>
            <a:r>
              <a:rPr lang="en-US" sz="2000" dirty="0" smtClean="0"/>
              <a:t>will be </a:t>
            </a:r>
            <a:r>
              <a:rPr lang="en-US" sz="2000" dirty="0"/>
              <a:t>made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5830416" cy="9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LMS – batch gradient descent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i="1" baseline="30000" dirty="0" smtClean="0"/>
              <a:t>* </a:t>
            </a:r>
            <a:r>
              <a:rPr lang="en-US" sz="2200" i="1" dirty="0" smtClean="0"/>
              <a:t>m</a:t>
            </a:r>
            <a:r>
              <a:rPr lang="en-US" sz="2200" dirty="0" smtClean="0"/>
              <a:t> number of training examples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method looks at every sample for each step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Global optima – hence converges to local minimum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“</a:t>
            </a:r>
            <a:r>
              <a:rPr lang="el-GR" sz="2200" dirty="0" smtClean="0"/>
              <a:t>α</a:t>
            </a:r>
            <a:r>
              <a:rPr lang="en-US" sz="2200" dirty="0" smtClean="0"/>
              <a:t>”</a:t>
            </a:r>
            <a:r>
              <a:rPr lang="el-GR" sz="2200" dirty="0" smtClean="0"/>
              <a:t> </a:t>
            </a:r>
            <a:r>
              <a:rPr lang="en-US" sz="2200" dirty="0" smtClean="0"/>
              <a:t>value should not be too high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smtClean="0">
                <a:latin typeface="+mn-lt"/>
              </a:rPr>
              <a:t>Lab 3</a:t>
            </a:r>
            <a:endParaRPr lang="el-GR" sz="2000" smtClean="0">
              <a:latin typeface="+mn-lt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4" y="1295400"/>
            <a:ext cx="783673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LMS – stochastic gradient descent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267200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/>
            <a:r>
              <a:rPr lang="en-US" sz="2000" i="1" baseline="30000" dirty="0"/>
              <a:t>* </a:t>
            </a:r>
            <a:r>
              <a:rPr lang="en-US" sz="2000" i="1" dirty="0"/>
              <a:t>m</a:t>
            </a:r>
            <a:r>
              <a:rPr lang="en-US" sz="2000" dirty="0"/>
              <a:t> number of training examples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Parameters are updated for each training example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Lower complexity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Converges faster but may oscillate around values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for large training sets , </a:t>
            </a:r>
            <a:r>
              <a:rPr lang="en-US" sz="2000" dirty="0"/>
              <a:t>stochastic gradient descent is often preferred </a:t>
            </a:r>
            <a:r>
              <a:rPr lang="en-US" sz="2000" dirty="0" smtClean="0"/>
              <a:t>over batch </a:t>
            </a:r>
            <a:r>
              <a:rPr lang="en-US" sz="2000" dirty="0"/>
              <a:t>gradient descent.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</a:rPr>
              <a:t>Lab 3</a:t>
            </a:r>
            <a:endParaRPr lang="el-GR" sz="2000" dirty="0" smtClean="0">
              <a:latin typeface="+mn-lt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280"/>
            <a:ext cx="5943600" cy="237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7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188325" cy="1216025"/>
          </a:xfrm>
        </p:spPr>
        <p:txBody>
          <a:bodyPr/>
          <a:lstStyle/>
          <a:p>
            <a:r>
              <a:rPr lang="en-US" sz="3600" smtClean="0"/>
              <a:t>LMS revisited – normal equations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Directly</a:t>
            </a:r>
            <a:r>
              <a:rPr lang="en-US" sz="2000" dirty="0" smtClean="0"/>
              <a:t> minimize J by derivation with respect to </a:t>
            </a:r>
            <a:r>
              <a:rPr lang="el-GR" sz="2000" dirty="0" smtClean="0"/>
              <a:t>θ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’s and setting them to 0</a:t>
            </a:r>
          </a:p>
          <a:p>
            <a:r>
              <a:rPr lang="en-US" sz="2000" dirty="0" smtClean="0"/>
              <a:t>Some notation: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09600" y="6381328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</a:rPr>
              <a:t>Lab 3</a:t>
            </a:r>
            <a:endParaRPr lang="el-GR" sz="2000" dirty="0" smtClean="0">
              <a:latin typeface="+mn-lt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2936"/>
            <a:ext cx="8101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1295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operator properties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Trace operator:</a:t>
            </a:r>
          </a:p>
          <a:p>
            <a:r>
              <a:rPr lang="en-US" sz="2200" dirty="0" smtClean="0"/>
              <a:t>Properties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Let A, B square matrices and </a:t>
            </a:r>
            <a:r>
              <a:rPr lang="el-GR" sz="2200" dirty="0" smtClean="0"/>
              <a:t>α</a:t>
            </a:r>
            <a:r>
              <a:rPr lang="en-US" sz="2200" dirty="0" smtClean="0"/>
              <a:t> a real number:  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43731" y="6381328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</a:rPr>
              <a:t>Lab 3</a:t>
            </a:r>
            <a:endParaRPr lang="el-GR" sz="2000" dirty="0" smtClean="0">
              <a:latin typeface="+mn-lt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152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82838"/>
            <a:ext cx="1905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5100"/>
            <a:ext cx="5715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659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71975"/>
            <a:ext cx="4724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revisited..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to find the closed form of </a:t>
            </a:r>
            <a:r>
              <a:rPr lang="el-GR" dirty="0" smtClean="0"/>
              <a:t>θ </a:t>
            </a:r>
            <a:r>
              <a:rPr lang="en-US" dirty="0" smtClean="0"/>
              <a:t> that minimizes </a:t>
            </a:r>
            <a:r>
              <a:rPr lang="el-GR" dirty="0" smtClean="0"/>
              <a:t> </a:t>
            </a:r>
            <a:r>
              <a:rPr lang="en-US" dirty="0" smtClean="0"/>
              <a:t>J</a:t>
            </a:r>
            <a:r>
              <a:rPr lang="el-GR" dirty="0" smtClean="0"/>
              <a:t>(θ)</a:t>
            </a:r>
            <a:endParaRPr lang="en-US" dirty="0" smtClean="0"/>
          </a:p>
          <a:p>
            <a:r>
              <a:rPr lang="en-US" dirty="0" smtClean="0"/>
              <a:t>Let X the training set of vectors and y the target values vector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83568" y="630932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/>
              <a:t>Lab 3</a:t>
            </a:r>
            <a:endParaRPr lang="el-GR" dirty="0" smtClean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2579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1538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LMS revisited.. – direct error minimization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267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As                                                        then</a:t>
            </a:r>
          </a:p>
          <a:p>
            <a:r>
              <a:rPr lang="en-US" sz="1800" dirty="0" smtClean="0"/>
              <a:t>Thus: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To minimize J, derivatives with respect to </a:t>
            </a:r>
            <a:r>
              <a:rPr lang="el-GR" sz="1800" dirty="0" smtClean="0"/>
              <a:t>θ (</a:t>
            </a:r>
            <a:r>
              <a:rPr lang="en-US" sz="1800" dirty="0" smtClean="0"/>
              <a:t>with 2,3):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set the derivatives to 0: </a:t>
            </a:r>
            <a:endParaRPr lang="el-GR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normal equations: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Thus </a:t>
            </a:r>
            <a:r>
              <a:rPr lang="el-GR" sz="1800" b="1" dirty="0" smtClean="0"/>
              <a:t>θ </a:t>
            </a:r>
            <a:r>
              <a:rPr lang="en-US" sz="1800" b="1" dirty="0" smtClean="0"/>
              <a:t> minimizing J</a:t>
            </a:r>
            <a:r>
              <a:rPr lang="el-GR" sz="1800" b="1" dirty="0" smtClean="0"/>
              <a:t>(θ):</a:t>
            </a:r>
            <a:r>
              <a:rPr lang="en-US" sz="1800" b="1" dirty="0" smtClean="0"/>
              <a:t>  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mtClean="0"/>
              <a:t>Lab 3</a:t>
            </a:r>
            <a:endParaRPr lang="el-GR" smtClean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204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293812"/>
            <a:ext cx="36480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9062"/>
            <a:ext cx="4724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12" y="455168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11"/>
          <p:cNvGrpSpPr>
            <a:grpSpLocks/>
          </p:cNvGrpSpPr>
          <p:nvPr/>
        </p:nvGrpSpPr>
        <p:grpSpPr bwMode="auto">
          <a:xfrm>
            <a:off x="3670309" y="4866640"/>
            <a:ext cx="2667000" cy="533400"/>
            <a:chOff x="1371600" y="5181600"/>
            <a:chExt cx="2019300" cy="285750"/>
          </a:xfrm>
        </p:grpSpPr>
        <p:pic>
          <p:nvPicPr>
            <p:cNvPr id="2049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181600"/>
              <a:ext cx="9048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257800"/>
              <a:ext cx="1028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52" y="5843587"/>
            <a:ext cx="2520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2" name="Straight Connector 20"/>
          <p:cNvCxnSpPr>
            <a:cxnSpLocks noChangeShapeType="1"/>
          </p:cNvCxnSpPr>
          <p:nvPr/>
        </p:nvCxnSpPr>
        <p:spPr bwMode="auto">
          <a:xfrm rot="5400000">
            <a:off x="5084812" y="2628900"/>
            <a:ext cx="990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6" y="5434012"/>
            <a:ext cx="1957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20"/>
          <p:cNvCxnSpPr>
            <a:cxnSpLocks noChangeShapeType="1"/>
          </p:cNvCxnSpPr>
          <p:nvPr/>
        </p:nvCxnSpPr>
        <p:spPr bwMode="auto">
          <a:xfrm>
            <a:off x="931912" y="2458988"/>
            <a:ext cx="4648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72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Regression – probabilistic interpretation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4267200"/>
          </a:xfrm>
        </p:spPr>
        <p:txBody>
          <a:bodyPr>
            <a:noAutofit/>
          </a:bodyPr>
          <a:lstStyle/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ε(</a:t>
            </a:r>
            <a:r>
              <a:rPr lang="en-US" sz="2200" dirty="0" err="1" smtClean="0"/>
              <a:t>i</a:t>
            </a:r>
            <a:r>
              <a:rPr lang="en-US" sz="2200" dirty="0" smtClean="0"/>
              <a:t>)</a:t>
            </a:r>
            <a:r>
              <a:rPr lang="el-GR" sz="2200" dirty="0" smtClean="0"/>
              <a:t> </a:t>
            </a:r>
            <a:r>
              <a:rPr lang="en-US" sz="2200" dirty="0" smtClean="0"/>
              <a:t>some error function </a:t>
            </a:r>
            <a:r>
              <a:rPr lang="en-US" sz="2200" dirty="0" err="1" smtClean="0"/>
              <a:t>iid</a:t>
            </a:r>
            <a:r>
              <a:rPr lang="en-US" sz="2200" dirty="0" smtClean="0"/>
              <a:t> normally distributed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Maximize the likelihood:</a:t>
            </a:r>
          </a:p>
          <a:p>
            <a:r>
              <a:rPr lang="en-US" sz="2200" dirty="0" smtClean="0"/>
              <a:t>Assuming independence: </a:t>
            </a:r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753269" y="6381328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</a:rPr>
              <a:t>Lab 3</a:t>
            </a:r>
            <a:endParaRPr lang="el-GR" sz="2000" dirty="0" smtClean="0">
              <a:latin typeface="+mn-lt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725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2718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4379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572000"/>
            <a:ext cx="358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03" y="5029200"/>
            <a:ext cx="3810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Regression – probabilistic interpretation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Maximize the log likelihood</a:t>
            </a:r>
          </a:p>
          <a:p>
            <a:pPr marL="0" indent="0">
              <a:buNone/>
            </a:pPr>
            <a:r>
              <a:rPr lang="el-GR" sz="2200" dirty="0" smtClean="0"/>
              <a:t>                                                (</a:t>
            </a:r>
            <a:r>
              <a:rPr lang="en-US" sz="2200" dirty="0" smtClean="0"/>
              <a:t>proof)</a:t>
            </a:r>
          </a:p>
          <a:p>
            <a:endParaRPr lang="en-US" sz="2200" dirty="0" smtClean="0"/>
          </a:p>
          <a:p>
            <a:r>
              <a:rPr lang="en-US" sz="2200" dirty="0" smtClean="0"/>
              <a:t>Equivalent to minimize: </a:t>
            </a:r>
          </a:p>
          <a:p>
            <a:endParaRPr lang="en-US" sz="2200" dirty="0" smtClean="0"/>
          </a:p>
          <a:p>
            <a:r>
              <a:rPr lang="en-US" sz="2200" dirty="0" smtClean="0"/>
              <a:t>This is the J</a:t>
            </a:r>
            <a:r>
              <a:rPr lang="el-GR" sz="2200" dirty="0" smtClean="0"/>
              <a:t>(θ)</a:t>
            </a:r>
            <a:r>
              <a:rPr lang="en-US" sz="2200" dirty="0" smtClean="0"/>
              <a:t>.. Solved above..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27584" y="630932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</a:rPr>
              <a:t>Lab 3</a:t>
            </a:r>
            <a:endParaRPr lang="el-GR" sz="2000" dirty="0" smtClean="0">
              <a:latin typeface="+mn-lt"/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797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23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4946"/>
            <a:ext cx="1892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Evaluating Classification Results (in general)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248400" cy="5141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Summary statistics: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empirical estimate of score function on test data, </a:t>
            </a:r>
            <a:r>
              <a:rPr lang="en-US" sz="1800" dirty="0" err="1"/>
              <a:t>eg</a:t>
            </a:r>
            <a:r>
              <a:rPr lang="en-US" sz="1800" dirty="0"/>
              <a:t>., error rate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More  detailed breakdown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E.g., </a:t>
            </a:r>
            <a:r>
              <a:rPr lang="ja-JP" altLang="en-US" sz="1800" dirty="0"/>
              <a:t>“</a:t>
            </a:r>
            <a:r>
              <a:rPr lang="en-US" sz="1800" dirty="0"/>
              <a:t>confusion matrices</a:t>
            </a:r>
            <a:r>
              <a:rPr lang="ja-JP" altLang="en-US" sz="1800" dirty="0"/>
              <a:t>”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Can be quite useful in detecting systematic errors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Detection v. false-alarm plots (2 classes)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Binary classifier with real-valued output for each example, where higher means more likely to be class 1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For each possible threshold, calculate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Detection rate = fraction of class 1 detected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False alarm rate = fraction of class 2 detected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Plot y (detection rate) versus x (false alarm rate)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Also known as ROC, precision-recall, specificity/sensitivity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2519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86000"/>
            <a:ext cx="2819400" cy="1133475"/>
          </a:xfrm>
          <a:noFill/>
          <a:ln/>
        </p:spPr>
      </p:pic>
      <p:sp>
        <p:nvSpPr>
          <p:cNvPr id="251910" name="Line 6"/>
          <p:cNvSpPr>
            <a:spLocks noChangeShapeType="1"/>
          </p:cNvSpPr>
          <p:nvPr/>
        </p:nvSpPr>
        <p:spPr bwMode="auto">
          <a:xfrm>
            <a:off x="3657600" y="2895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83058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we predict the price of a house based on its size (</a:t>
            </a:r>
            <a:r>
              <a:rPr lang="en-US" dirty="0" err="1" smtClean="0"/>
              <a:t>suface</a:t>
            </a:r>
            <a:r>
              <a:rPr lang="en-US" dirty="0" smtClean="0"/>
              <a:t> in m^2)  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2314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70173"/>
            <a:ext cx="5395913" cy="39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95048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Bagging for Combining Classifiers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Training data sets of size N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Generate B </a:t>
            </a:r>
            <a:r>
              <a:rPr lang="ja-JP" altLang="en-US" sz="1800" dirty="0"/>
              <a:t>“</a:t>
            </a:r>
            <a:r>
              <a:rPr lang="en-US" sz="1800" dirty="0"/>
              <a:t>bootstrap</a:t>
            </a:r>
            <a:r>
              <a:rPr lang="ja-JP" altLang="en-US" sz="1800" dirty="0"/>
              <a:t>”</a:t>
            </a:r>
            <a:r>
              <a:rPr lang="en-US" sz="1800" dirty="0"/>
              <a:t> sampled data sets of size N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Bootstrap sample = sample with replacement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e.g. B = 100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Build B models (e.g., trees), one for each bootstrap sample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Intuition is that the bootstrapping </a:t>
            </a:r>
            <a:r>
              <a:rPr lang="ja-JP" altLang="en-US" sz="1600" dirty="0"/>
              <a:t>“</a:t>
            </a:r>
            <a:r>
              <a:rPr lang="en-US" sz="1600" dirty="0"/>
              <a:t>perturbs</a:t>
            </a:r>
            <a:r>
              <a:rPr lang="ja-JP" altLang="en-US" sz="1600" dirty="0"/>
              <a:t>”</a:t>
            </a:r>
            <a:r>
              <a:rPr lang="en-US" sz="1600" dirty="0"/>
              <a:t> the data enough to make the models more resistant to true variability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For prediction, combine the predictions from the B models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E.g., for classification p(c | x) = fraction of B models that predict c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Plus: generally improves accuracy on models such as trees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Negative: lose interpretability</a:t>
            </a:r>
          </a:p>
        </p:txBody>
      </p:sp>
    </p:spTree>
    <p:extLst>
      <p:ext uri="{BB962C8B-B14F-4D97-AF65-F5344CB8AC3E}">
        <p14:creationId xmlns:p14="http://schemas.microsoft.com/office/powerpoint/2010/main" val="37801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6294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4648200" y="2233613"/>
            <a:ext cx="2089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green = majority vote</a:t>
            </a:r>
          </a:p>
          <a:p>
            <a:r>
              <a:rPr lang="en-US" sz="1600"/>
              <a:t>purple = averaging</a:t>
            </a:r>
          </a:p>
          <a:p>
            <a:r>
              <a:rPr lang="en-US" sz="1600"/>
              <a:t>     the probabilities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2065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From Hastie, Tibshirani,</a:t>
            </a:r>
          </a:p>
          <a:p>
            <a:r>
              <a:rPr lang="en-US" sz="1400"/>
              <a:t>And Friedman, 2001</a:t>
            </a:r>
          </a:p>
        </p:txBody>
      </p:sp>
    </p:spTree>
    <p:extLst>
      <p:ext uri="{BB962C8B-B14F-4D97-AF65-F5344CB8AC3E}">
        <p14:creationId xmlns:p14="http://schemas.microsoft.com/office/powerpoint/2010/main" val="10718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67600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153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cs typeface="Tahoma" charset="0"/>
              </a:rPr>
              <a:t>Illustration of Boosting:</a:t>
            </a:r>
          </a:p>
          <a:p>
            <a:pPr eaLnBrk="0" hangingPunct="0"/>
            <a:r>
              <a:rPr lang="en-US" sz="1600" dirty="0">
                <a:cs typeface="Tahoma" charset="0"/>
              </a:rPr>
              <a:t>Color of points = class label</a:t>
            </a:r>
          </a:p>
          <a:p>
            <a:pPr eaLnBrk="0" hangingPunct="0"/>
            <a:r>
              <a:rPr lang="en-US" sz="1600" dirty="0">
                <a:cs typeface="Tahoma" charset="0"/>
              </a:rPr>
              <a:t>Diameter of points = weight at each iteration</a:t>
            </a:r>
          </a:p>
          <a:p>
            <a:pPr eaLnBrk="0" hangingPunct="0"/>
            <a:r>
              <a:rPr lang="en-US" sz="1600" dirty="0">
                <a:cs typeface="Tahoma" charset="0"/>
              </a:rPr>
              <a:t>Dashed line: single stage classifier.  Green line: combined, boosted classifier</a:t>
            </a:r>
          </a:p>
          <a:p>
            <a:pPr eaLnBrk="0" hangingPunct="0"/>
            <a:r>
              <a:rPr lang="en-US" sz="1600" dirty="0">
                <a:cs typeface="Tahoma" charset="0"/>
              </a:rPr>
              <a:t>Dotted blue in last two: bagging  </a:t>
            </a:r>
          </a:p>
          <a:p>
            <a:pPr eaLnBrk="0" hangingPunct="0"/>
            <a:r>
              <a:rPr lang="en-US" sz="1600" dirty="0">
                <a:cs typeface="Tahoma" charset="0"/>
              </a:rPr>
              <a:t>(from G. </a:t>
            </a:r>
            <a:r>
              <a:rPr lang="en-US" sz="1600" dirty="0" err="1">
                <a:cs typeface="Tahoma" charset="0"/>
              </a:rPr>
              <a:t>Rätsch</a:t>
            </a:r>
            <a:r>
              <a:rPr lang="en-US" sz="1600" dirty="0">
                <a:cs typeface="Tahoma" charset="0"/>
              </a:rPr>
              <a:t>, </a:t>
            </a:r>
            <a:r>
              <a:rPr lang="en-US" sz="1600" dirty="0" err="1">
                <a:cs typeface="Tahoma" charset="0"/>
              </a:rPr>
              <a:t>Phd</a:t>
            </a:r>
            <a:r>
              <a:rPr lang="en-US" sz="1600" dirty="0">
                <a:cs typeface="Tahoma" charset="0"/>
              </a:rPr>
              <a:t> thesis, 2001)</a:t>
            </a:r>
          </a:p>
          <a:p>
            <a:pPr algn="ctr" eaLnBrk="0" hangingPunct="0"/>
            <a:endParaRPr lang="en-US" sz="1600" dirty="0"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181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– Further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 Regression &amp; LSE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http://www.williams.edu/go/math/sjmiller/public_html/BrownClasses/54/mynotes52.htm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Supervised learning</a:t>
            </a:r>
          </a:p>
          <a:p>
            <a:pPr>
              <a:buNone/>
            </a:pPr>
            <a:r>
              <a:rPr lang="en-US" dirty="0" smtClean="0"/>
              <a:t>Andrew NG, Stanford </a:t>
            </a:r>
            <a:r>
              <a:rPr lang="en-US" dirty="0" err="1" smtClean="0"/>
              <a:t>Univ</a:t>
            </a:r>
            <a:r>
              <a:rPr lang="en-US" dirty="0" smtClean="0"/>
              <a:t>, CS229 - Machine Learning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http://www.stanford.edu/class/cs229/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653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Εξόρυξη γνώσης από Βάσεις Δεδομένων και τον Παγκόσμιο Ιστό, </a:t>
            </a:r>
            <a:r>
              <a:rPr lang="el-GR" b="1" dirty="0"/>
              <a:t>Ενότητα # </a:t>
            </a:r>
            <a:r>
              <a:rPr lang="el-GR" b="1" dirty="0" smtClean="0"/>
              <a:t>3: </a:t>
            </a:r>
            <a:r>
              <a:rPr lang="en-US" dirty="0"/>
              <a:t>Supervised learning 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Μιχάλης </a:t>
            </a:r>
            <a:r>
              <a:rPr lang="el-GR" dirty="0" err="1"/>
              <a:t>Βαζιργιάννης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Προπτυχιακό Πρόγραμμα Σπουδών </a:t>
            </a:r>
            <a:r>
              <a:rPr lang="el-GR" dirty="0" smtClean="0"/>
              <a:t>“Πληροφορικής”</a:t>
            </a:r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1902" y="1844824"/>
            <a:ext cx="4495800" cy="3417243"/>
          </a:xfrm>
        </p:spPr>
        <p:txBody>
          <a:bodyPr>
            <a:normAutofit/>
          </a:bodyPr>
          <a:lstStyle/>
          <a:p>
            <a:r>
              <a:rPr lang="en-US" dirty="0" smtClean="0"/>
              <a:t>y continuous value: </a:t>
            </a:r>
            <a:r>
              <a:rPr lang="en-US" b="1" i="1" dirty="0" smtClean="0"/>
              <a:t>prediction</a:t>
            </a:r>
          </a:p>
          <a:p>
            <a:r>
              <a:rPr lang="en-US" dirty="0" smtClean="0"/>
              <a:t> y  discrete value: </a:t>
            </a:r>
            <a:r>
              <a:rPr lang="en-US" b="1" i="1" dirty="0" smtClean="0"/>
              <a:t>classification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36190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059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x(</a:t>
            </a:r>
            <a:r>
              <a:rPr lang="en-US" dirty="0" err="1"/>
              <a:t>i</a:t>
            </a:r>
            <a:r>
              <a:rPr lang="en-US" dirty="0" smtClean="0"/>
              <a:t>): “input” variables (input features)</a:t>
            </a:r>
          </a:p>
          <a:p>
            <a:r>
              <a:rPr lang="en-US" dirty="0" smtClean="0"/>
              <a:t>y(</a:t>
            </a:r>
            <a:r>
              <a:rPr lang="en-US" dirty="0" err="1" smtClean="0"/>
              <a:t>i</a:t>
            </a:r>
            <a:r>
              <a:rPr lang="en-US" dirty="0" smtClean="0"/>
              <a:t>): “</a:t>
            </a:r>
            <a:r>
              <a:rPr lang="en-US" dirty="0"/>
              <a:t>output” or target variable that we are trying to predict</a:t>
            </a:r>
          </a:p>
          <a:p>
            <a:r>
              <a:rPr lang="en-US" dirty="0" smtClean="0"/>
              <a:t>A </a:t>
            </a:r>
            <a:r>
              <a:rPr lang="en-US" dirty="0"/>
              <a:t>pair (x(</a:t>
            </a:r>
            <a:r>
              <a:rPr lang="en-US" dirty="0" err="1"/>
              <a:t>i</a:t>
            </a:r>
            <a:r>
              <a:rPr lang="en-US" dirty="0"/>
              <a:t>), y(</a:t>
            </a:r>
            <a:r>
              <a:rPr lang="en-US" dirty="0" err="1"/>
              <a:t>i</a:t>
            </a:r>
            <a:r>
              <a:rPr lang="en-US" dirty="0"/>
              <a:t>)) is called a training example,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training set </a:t>
            </a:r>
            <a:r>
              <a:rPr lang="en-US" dirty="0" smtClean="0"/>
              <a:t>- a </a:t>
            </a:r>
            <a:r>
              <a:rPr lang="en-US" dirty="0"/>
              <a:t>list of m training examples {(x(</a:t>
            </a:r>
            <a:r>
              <a:rPr lang="en-US" dirty="0" err="1"/>
              <a:t>i</a:t>
            </a:r>
            <a:r>
              <a:rPr lang="en-US" dirty="0"/>
              <a:t>), y(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=1</a:t>
            </a:r>
            <a:r>
              <a:rPr lang="en-US" dirty="0"/>
              <a:t>, . . . ,m}—is called a training set. </a:t>
            </a:r>
            <a:endParaRPr lang="en-US" dirty="0" smtClean="0"/>
          </a:p>
          <a:p>
            <a:r>
              <a:rPr lang="en-US" dirty="0" smtClean="0"/>
              <a:t>X : space </a:t>
            </a:r>
            <a:r>
              <a:rPr lang="en-US" dirty="0"/>
              <a:t>of input </a:t>
            </a:r>
            <a:r>
              <a:rPr lang="en-US" dirty="0" smtClean="0"/>
              <a:t>values, Y : output </a:t>
            </a:r>
            <a:r>
              <a:rPr lang="en-US" dirty="0"/>
              <a:t>values. </a:t>
            </a:r>
          </a:p>
          <a:p>
            <a:r>
              <a:rPr lang="en-US" dirty="0" smtClean="0"/>
              <a:t>The </a:t>
            </a:r>
            <a:r>
              <a:rPr lang="en-US" dirty="0"/>
              <a:t>supervised learning </a:t>
            </a:r>
            <a:r>
              <a:rPr lang="en-US" dirty="0" smtClean="0"/>
              <a:t>problem: 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a training set, </a:t>
            </a:r>
            <a:endParaRPr lang="en-US" dirty="0" smtClean="0"/>
          </a:p>
          <a:p>
            <a:pPr lvl="1"/>
            <a:r>
              <a:rPr lang="en-US" dirty="0" smtClean="0"/>
              <a:t>learn </a:t>
            </a:r>
            <a:r>
              <a:rPr lang="en-US" dirty="0"/>
              <a:t>a function </a:t>
            </a:r>
            <a:r>
              <a:rPr lang="en-US" b="1" dirty="0"/>
              <a:t>h : X </a:t>
            </a:r>
            <a:r>
              <a:rPr lang="en-US" b="1" dirty="0" smtClean="0"/>
              <a:t>→ </a:t>
            </a:r>
            <a:r>
              <a:rPr lang="en-US" b="1" dirty="0"/>
              <a:t>Y </a:t>
            </a:r>
            <a:r>
              <a:rPr lang="en-US" dirty="0"/>
              <a:t>so that </a:t>
            </a:r>
            <a:r>
              <a:rPr lang="en-US" b="1" dirty="0"/>
              <a:t>h(x)</a:t>
            </a:r>
            <a:r>
              <a:rPr lang="en-US" dirty="0"/>
              <a:t> is </a:t>
            </a:r>
            <a:r>
              <a:rPr lang="en-US" dirty="0" smtClean="0"/>
              <a:t>a “good</a:t>
            </a:r>
            <a:r>
              <a:rPr lang="en-US" dirty="0"/>
              <a:t>” predictor for the corresponding value of </a:t>
            </a:r>
            <a:r>
              <a:rPr lang="en-US" b="1" dirty="0"/>
              <a:t>y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dirty="0" smtClean="0"/>
              <a:t>For </a:t>
            </a:r>
            <a:r>
              <a:rPr lang="en-US" dirty="0"/>
              <a:t>historical reasons, </a:t>
            </a:r>
            <a:r>
              <a:rPr lang="en-US" dirty="0" smtClean="0"/>
              <a:t>this function </a:t>
            </a:r>
            <a:r>
              <a:rPr lang="en-US" b="1" dirty="0"/>
              <a:t>h</a:t>
            </a:r>
            <a:r>
              <a:rPr lang="en-US" dirty="0"/>
              <a:t> is called a hypothesis.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71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3363</Words>
  <Application>Microsoft Office PowerPoint</Application>
  <PresentationFormat>Προβολή στην οθόνη (4:3)</PresentationFormat>
  <Paragraphs>702</Paragraphs>
  <Slides>74</Slides>
  <Notes>14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74</vt:i4>
      </vt:variant>
    </vt:vector>
  </HeadingPairs>
  <TitlesOfParts>
    <vt:vector size="77" baseType="lpstr">
      <vt:lpstr>Template_1_introduction</vt:lpstr>
      <vt:lpstr>Worksheet</vt:lpstr>
      <vt:lpstr>Equation</vt:lpstr>
      <vt:lpstr>Εξόρυξη γνώσης από Βάσεις Δεδομένων και τον Παγκόσμιο Ιστό</vt:lpstr>
      <vt:lpstr>Χρηματοδότηση</vt:lpstr>
      <vt:lpstr>Άδειες Χρήσης</vt:lpstr>
      <vt:lpstr>Σκοποί ενότητας</vt:lpstr>
      <vt:lpstr>Περιεχόμενα ενότητας</vt:lpstr>
      <vt:lpstr>Introduction to supervised learning </vt:lpstr>
      <vt:lpstr>Prediction..</vt:lpstr>
      <vt:lpstr>Prediction..</vt:lpstr>
      <vt:lpstr>Prediction..</vt:lpstr>
      <vt:lpstr>Classes of classifiers</vt:lpstr>
      <vt:lpstr>Regression</vt:lpstr>
      <vt:lpstr>Regression</vt:lpstr>
      <vt:lpstr>Regression</vt:lpstr>
      <vt:lpstr>Least Squares method</vt:lpstr>
      <vt:lpstr>Least Squares method</vt:lpstr>
      <vt:lpstr>Least Squares method </vt:lpstr>
      <vt:lpstr>Least Squares method </vt:lpstr>
      <vt:lpstr>Least Squares method </vt:lpstr>
      <vt:lpstr>Naïve Bayes</vt:lpstr>
      <vt:lpstr>Bayesian Classification: Why?</vt:lpstr>
      <vt:lpstr>Bayesian classification</vt:lpstr>
      <vt:lpstr>Estimating a-posteriori probabilities</vt:lpstr>
      <vt:lpstr>Naïve Bayesian Classification</vt:lpstr>
      <vt:lpstr>Naïve Bayes Classifiers</vt:lpstr>
      <vt:lpstr>Play-tennis example: estimating P(xi|C)</vt:lpstr>
      <vt:lpstr>Play-tennis example: classifying X</vt:lpstr>
      <vt:lpstr>The independence hypothesis…</vt:lpstr>
      <vt:lpstr>K-nn</vt:lpstr>
      <vt:lpstr>Linear Discriminant Classifiers</vt:lpstr>
      <vt:lpstr>Nearest Neighbor Classifiers</vt:lpstr>
      <vt:lpstr>Local Decision Boundaries</vt:lpstr>
      <vt:lpstr>Finding the Decision Boundaries</vt:lpstr>
      <vt:lpstr>Finding the Decision Boundaries</vt:lpstr>
      <vt:lpstr>Finding the Decision Boundaries</vt:lpstr>
      <vt:lpstr>Overall Boundary = Piecewise Linear</vt:lpstr>
      <vt:lpstr>Decision Trees </vt:lpstr>
      <vt:lpstr>Decision Tree Classifiers</vt:lpstr>
      <vt:lpstr>Entropy &amp; Information gain</vt:lpstr>
      <vt:lpstr>Information Gain (ID3/C4.5)</vt:lpstr>
      <vt:lpstr>Information Gain in Decision Tree Induction</vt:lpstr>
      <vt:lpstr>Attribute Selection by Information Gain Computation</vt:lpstr>
      <vt:lpstr>Decision Tree Example</vt:lpstr>
      <vt:lpstr>Decision Tree Example</vt:lpstr>
      <vt:lpstr>Decision Tree Example</vt:lpstr>
      <vt:lpstr>Decision Tree Example</vt:lpstr>
      <vt:lpstr>Decision Tree Example</vt:lpstr>
      <vt:lpstr>Decision Trees are not stable</vt:lpstr>
      <vt:lpstr>Decision Tree Pseudocode</vt:lpstr>
      <vt:lpstr>Binary split selection criteria</vt:lpstr>
      <vt:lpstr>Computational Complexity for a Binary Tree </vt:lpstr>
      <vt:lpstr>Splitting on a nominal attribute</vt:lpstr>
      <vt:lpstr>How to Choose the Right-Sized Tree?</vt:lpstr>
      <vt:lpstr>Choosing a Good Tree for Prediction</vt:lpstr>
      <vt:lpstr>Why Trees are widely used in Practice</vt:lpstr>
      <vt:lpstr>Limitations of Trees</vt:lpstr>
      <vt:lpstr>Regression re-visited *Inspired by notes of A. Ng (Stanford) on Machine Learning - CS 229 </vt:lpstr>
      <vt:lpstr>Prediction – Classification..</vt:lpstr>
      <vt:lpstr>Learning – linear regression</vt:lpstr>
      <vt:lpstr>LMS – gradient descent</vt:lpstr>
      <vt:lpstr>LMS rule properties</vt:lpstr>
      <vt:lpstr>LMS – batch gradient descent</vt:lpstr>
      <vt:lpstr>LMS – stochastic gradient descent</vt:lpstr>
      <vt:lpstr>LMS revisited – normal equations</vt:lpstr>
      <vt:lpstr>Trace operator properties</vt:lpstr>
      <vt:lpstr>LMS revisited..</vt:lpstr>
      <vt:lpstr>LMS revisited.. – direct error minimization</vt:lpstr>
      <vt:lpstr>Regression – probabilistic interpretation</vt:lpstr>
      <vt:lpstr>Regression – probabilistic interpretation</vt:lpstr>
      <vt:lpstr>Evaluating Classification Results (in general)</vt:lpstr>
      <vt:lpstr>Bagging for Combining Classifiers</vt:lpstr>
      <vt:lpstr>Παρουσίαση του PowerPoint</vt:lpstr>
      <vt:lpstr>Παρουσίαση του PowerPoint</vt:lpstr>
      <vt:lpstr>References – Further material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2015-10-19T11:55:32Z</dcterms:modified>
</cp:coreProperties>
</file>