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34" r:id="rId3"/>
    <p:sldId id="312" r:id="rId4"/>
    <p:sldId id="435" r:id="rId5"/>
    <p:sldId id="437" r:id="rId6"/>
    <p:sldId id="438" r:id="rId7"/>
    <p:sldId id="439" r:id="rId8"/>
    <p:sldId id="440" r:id="rId9"/>
    <p:sldId id="441" r:id="rId10"/>
    <p:sldId id="442" r:id="rId11"/>
    <p:sldId id="443" r:id="rId12"/>
    <p:sldId id="444" r:id="rId13"/>
    <p:sldId id="445" r:id="rId14"/>
    <p:sldId id="446" r:id="rId15"/>
    <p:sldId id="447" r:id="rId16"/>
    <p:sldId id="448" r:id="rId17"/>
    <p:sldId id="449" r:id="rId18"/>
    <p:sldId id="450" r:id="rId19"/>
    <p:sldId id="451" r:id="rId20"/>
    <p:sldId id="452" r:id="rId21"/>
    <p:sldId id="453" r:id="rId22"/>
    <p:sldId id="454" r:id="rId23"/>
    <p:sldId id="455" r:id="rId24"/>
    <p:sldId id="456" r:id="rId25"/>
    <p:sldId id="457" r:id="rId26"/>
    <p:sldId id="458" r:id="rId27"/>
    <p:sldId id="459" r:id="rId28"/>
    <p:sldId id="369" r:id="rId29"/>
  </p:sldIdLst>
  <p:sldSz cx="9144000" cy="6858000" type="screen4x3"/>
  <p:notesSz cx="6858000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Μεσαίο στυλ 1 - Έμφαση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Σκούρο στυλ 1 - Έμφαση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Μεσαίο στυλ 4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4" autoAdjust="0"/>
    <p:restoredTop sz="90394" autoAdjust="0"/>
  </p:normalViewPr>
  <p:slideViewPr>
    <p:cSldViewPr>
      <p:cViewPr varScale="1">
        <p:scale>
          <a:sx n="65" d="100"/>
          <a:sy n="65" d="100"/>
        </p:scale>
        <p:origin x="13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4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8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74118-61BB-4397-9B91-F215E868AB4F}" type="datetimeFigureOut">
              <a:rPr lang="el-GR" smtClean="0"/>
              <a:pPr/>
              <a:t>14/5/2020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EC176-0691-4B9E-9150-2DE98DC3A21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3035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6232B-CB59-4AC7-8542-AD2E7E4E2C20}" type="datetimeFigureOut">
              <a:rPr lang="el-GR" smtClean="0"/>
              <a:pPr/>
              <a:t>14/5/2020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F6D21-8347-41B1-BF19-36905E395AF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000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3EBD-C836-4876-97DA-10C29C09013D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64D1-B2DC-4AB5-B92A-48A77CF29690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6003-28F9-411B-9112-4F2A20D13D71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D5DB-D0C8-4327-A6D9-B91DB867E2ED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39A-F00D-4FBF-A8A5-9CAFF643D7DE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4432-E71F-4C86-B56B-33BE1C00EC7A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61DB-3B71-4C05-B081-6A019D4F75DC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4D88-2DAB-4AF6-915E-3865F46215AD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3A24-DBB6-4965-BE12-997510BA8B70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77B0-ECD0-4540-806A-9B5F603DF929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7731-DE46-4891-B40F-6D1D680782DF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36D88-53D0-47FD-B186-935FA737755D}" type="datetime1">
              <a:rPr lang="el-GR" smtClean="0"/>
              <a:pPr/>
              <a:t>14/5/2020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4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59.bin"/><Relationship Id="rId5" Type="http://schemas.openxmlformats.org/officeDocument/2006/relationships/image" Target="../media/image57.png"/><Relationship Id="rId4" Type="http://schemas.openxmlformats.org/officeDocument/2006/relationships/image" Target="../media/image5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5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6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66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72.bin"/><Relationship Id="rId4" Type="http://schemas.openxmlformats.org/officeDocument/2006/relationships/image" Target="../media/image68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7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846640" cy="295232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sz="3000" i="1" dirty="0"/>
              <a:t>Εξισώσεις Διαφορών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99592" y="4869160"/>
            <a:ext cx="7200800" cy="1417712"/>
          </a:xfrm>
        </p:spPr>
        <p:txBody>
          <a:bodyPr>
            <a:normAutofit/>
          </a:bodyPr>
          <a:lstStyle/>
          <a:p>
            <a:endParaRPr lang="el-GR" sz="72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10</a:t>
            </a:fld>
            <a:endParaRPr lang="el-GR" dirty="0"/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08934FEF-F775-4B1E-BCDA-438D8EA8AE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819295"/>
              </p:ext>
            </p:extLst>
          </p:nvPr>
        </p:nvGraphicFramePr>
        <p:xfrm>
          <a:off x="899592" y="2474565"/>
          <a:ext cx="69088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34" name="Equation" r:id="rId3" imgW="1841400" imgH="241200" progId="Equation.DSMT4">
                  <p:embed/>
                </p:oleObj>
              </mc:Choice>
              <mc:Fallback>
                <p:oleObj name="Equation" r:id="rId3" imgW="1841400" imgH="24120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CDBAAF63-92C9-4AAA-BD80-B7F487F770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2474565"/>
                        <a:ext cx="6908800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0064BA4E-9578-40E0-8C5B-CD32340665E6}"/>
              </a:ext>
            </a:extLst>
          </p:cNvPr>
          <p:cNvSpPr/>
          <p:nvPr/>
        </p:nvSpPr>
        <p:spPr>
          <a:xfrm>
            <a:off x="462382" y="3628533"/>
            <a:ext cx="82244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In order to find A we need an initial condition. If we know that for,                                    we substitute the initial condition into the general solution and we take A.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B97724ED-2434-491E-8011-FB83E886D2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947566"/>
              </p:ext>
            </p:extLst>
          </p:nvPr>
        </p:nvGraphicFramePr>
        <p:xfrm>
          <a:off x="1115616" y="3963181"/>
          <a:ext cx="2448272" cy="479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35" name="Equation" r:id="rId5" imgW="1143000" imgH="228600" progId="Equation.DSMT4">
                  <p:embed/>
                </p:oleObj>
              </mc:Choice>
              <mc:Fallback>
                <p:oleObj name="Equation" r:id="rId5" imgW="1143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5616" y="3963181"/>
                        <a:ext cx="2448272" cy="4799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F1B51B0F-50E8-4B74-8344-7E7CF1CF6241}"/>
              </a:ext>
            </a:extLst>
          </p:cNvPr>
          <p:cNvSpPr/>
          <p:nvPr/>
        </p:nvSpPr>
        <p:spPr>
          <a:xfrm>
            <a:off x="422462" y="1530603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4:</a:t>
            </a:r>
            <a:r>
              <a:rPr lang="en-US" sz="2400" dirty="0"/>
              <a:t> </a:t>
            </a:r>
            <a:r>
              <a:rPr lang="en-US" sz="2400" u="sng" dirty="0">
                <a:solidFill>
                  <a:srgbClr val="FF0000"/>
                </a:solidFill>
              </a:rPr>
              <a:t>Find the value of A</a:t>
            </a:r>
          </a:p>
        </p:txBody>
      </p:sp>
    </p:spTree>
    <p:extLst>
      <p:ext uri="{BB962C8B-B14F-4D97-AF65-F5344CB8AC3E}">
        <p14:creationId xmlns:p14="http://schemas.microsoft.com/office/powerpoint/2010/main" val="2813294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1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11</a:t>
            </a:fld>
            <a:endParaRPr lang="el-GR" dirty="0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37BAB7F6-B7A0-4F0D-A198-DCEB7BF9E8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424723"/>
              </p:ext>
            </p:extLst>
          </p:nvPr>
        </p:nvGraphicFramePr>
        <p:xfrm>
          <a:off x="1331640" y="1700808"/>
          <a:ext cx="5729288" cy="586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7" name="Equation" r:id="rId3" imgW="2057400" imgH="241200" progId="Equation.DSMT4">
                  <p:embed/>
                </p:oleObj>
              </mc:Choice>
              <mc:Fallback>
                <p:oleObj name="Equation" r:id="rId3" imgW="2057400" imgH="24120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804C8D82-0A6C-4855-9B13-6953F2EECF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640" y="1700808"/>
                        <a:ext cx="5729288" cy="5861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9DF7353E-A7BF-4D64-94CD-CBAFC980702C}"/>
              </a:ext>
            </a:extLst>
          </p:cNvPr>
          <p:cNvSpPr/>
          <p:nvPr/>
        </p:nvSpPr>
        <p:spPr>
          <a:xfrm>
            <a:off x="698452" y="2677050"/>
            <a:ext cx="4375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1: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Homogenous Solution</a:t>
            </a:r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76B83716-B67A-4EC0-BF96-28F2E5A980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573350"/>
              </p:ext>
            </p:extLst>
          </p:nvPr>
        </p:nvGraphicFramePr>
        <p:xfrm>
          <a:off x="1043608" y="3346945"/>
          <a:ext cx="6552728" cy="586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8" name="Equation" r:id="rId5" imgW="2654280" imgH="241200" progId="Equation.DSMT4">
                  <p:embed/>
                </p:oleObj>
              </mc:Choice>
              <mc:Fallback>
                <p:oleObj name="Equation" r:id="rId5" imgW="2654280" imgH="241200" progId="Equation.DSMT4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37BAB7F6-B7A0-4F0D-A198-DCEB7BF9E8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3608" y="3346945"/>
                        <a:ext cx="6552728" cy="5861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68CFE9A3-18C4-411D-8B0A-A27ACBFB6341}"/>
              </a:ext>
            </a:extLst>
          </p:cNvPr>
          <p:cNvSpPr/>
          <p:nvPr/>
        </p:nvSpPr>
        <p:spPr>
          <a:xfrm>
            <a:off x="698452" y="4141286"/>
            <a:ext cx="3771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2: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Particular Solution</a:t>
            </a:r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16EFC6C2-298E-43D3-9748-CA95912B2744}"/>
              </a:ext>
            </a:extLst>
          </p:cNvPr>
          <p:cNvSpPr/>
          <p:nvPr/>
        </p:nvSpPr>
        <p:spPr>
          <a:xfrm>
            <a:off x="465831" y="4969887"/>
            <a:ext cx="10098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Guess:</a:t>
            </a:r>
          </a:p>
        </p:txBody>
      </p:sp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0A339BC3-5075-4EA7-A866-C2972F4F6D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88114"/>
              </p:ext>
            </p:extLst>
          </p:nvPr>
        </p:nvGraphicFramePr>
        <p:xfrm>
          <a:off x="1860550" y="4921250"/>
          <a:ext cx="205263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9" name="Equation" r:id="rId7" imgW="736560" imgH="228600" progId="Equation.DSMT4">
                  <p:embed/>
                </p:oleObj>
              </mc:Choice>
              <mc:Fallback>
                <p:oleObj name="Equation" r:id="rId7" imgW="736560" imgH="2286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08EB425D-23A2-4578-A980-0A53874A34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60550" y="4921250"/>
                        <a:ext cx="2052638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44C87927-6AFD-490A-97F5-2C0198F9337C}"/>
              </a:ext>
            </a:extLst>
          </p:cNvPr>
          <p:cNvSpPr/>
          <p:nvPr/>
        </p:nvSpPr>
        <p:spPr>
          <a:xfrm>
            <a:off x="6012160" y="3247551"/>
            <a:ext cx="1728192" cy="69483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0778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1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12</a:t>
            </a:fld>
            <a:endParaRPr lang="el-GR" dirty="0"/>
          </a:p>
        </p:txBody>
      </p:sp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317D621A-EA44-419B-B2DF-224AFF18D5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72799"/>
              </p:ext>
            </p:extLst>
          </p:nvPr>
        </p:nvGraphicFramePr>
        <p:xfrm>
          <a:off x="597396" y="1492182"/>
          <a:ext cx="5519738" cy="3071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82" name="Equation" r:id="rId3" imgW="1854000" imgH="1371600" progId="Equation.DSMT4">
                  <p:embed/>
                </p:oleObj>
              </mc:Choice>
              <mc:Fallback>
                <p:oleObj name="Equation" r:id="rId3" imgW="1854000" imgH="1371600" progId="Equation.DSMT4">
                  <p:embed/>
                  <p:pic>
                    <p:nvPicPr>
                      <p:cNvPr id="17" name="Αντικείμενο 16">
                        <a:extLst>
                          <a:ext uri="{FF2B5EF4-FFF2-40B4-BE49-F238E27FC236}">
                            <a16:creationId xmlns:a16="http://schemas.microsoft.com/office/drawing/2014/main" id="{317D621A-EA44-419B-B2DF-224AFF18D5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7396" y="1492182"/>
                        <a:ext cx="5519738" cy="3071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90532B9D-C07C-43B4-A3AF-884B0BDB72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25621"/>
              </p:ext>
            </p:extLst>
          </p:nvPr>
        </p:nvGraphicFramePr>
        <p:xfrm>
          <a:off x="1817190" y="4534370"/>
          <a:ext cx="21605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83" name="Equation" r:id="rId5" imgW="774360" imgH="228600" progId="Equation.DSMT4">
                  <p:embed/>
                </p:oleObj>
              </mc:Choice>
              <mc:Fallback>
                <p:oleObj name="Equation" r:id="rId5" imgW="774360" imgH="228600" progId="Equation.DSMT4">
                  <p:embed/>
                  <p:pic>
                    <p:nvPicPr>
                      <p:cNvPr id="9" name="Αντικείμενο 8">
                        <a:extLst>
                          <a:ext uri="{FF2B5EF4-FFF2-40B4-BE49-F238E27FC236}">
                            <a16:creationId xmlns:a16="http://schemas.microsoft.com/office/drawing/2014/main" id="{90532B9D-C07C-43B4-A3AF-884B0BDB72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17190" y="4534370"/>
                        <a:ext cx="2160587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A9E7E6B4-B852-4241-BE82-01C75BB7EEC0}"/>
              </a:ext>
            </a:extLst>
          </p:cNvPr>
          <p:cNvSpPr/>
          <p:nvPr/>
        </p:nvSpPr>
        <p:spPr>
          <a:xfrm>
            <a:off x="597396" y="4631505"/>
            <a:ext cx="12197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So: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09BC74ED-0005-4F3A-A6BC-243F2A37CFFF}"/>
              </a:ext>
            </a:extLst>
          </p:cNvPr>
          <p:cNvSpPr/>
          <p:nvPr/>
        </p:nvSpPr>
        <p:spPr>
          <a:xfrm>
            <a:off x="1691680" y="4534370"/>
            <a:ext cx="2448272" cy="69483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0542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1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13</a:t>
            </a:fld>
            <a:endParaRPr lang="el-GR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F4DFD2F4-1132-4A73-B7DA-0E17F46D9434}"/>
              </a:ext>
            </a:extLst>
          </p:cNvPr>
          <p:cNvSpPr/>
          <p:nvPr/>
        </p:nvSpPr>
        <p:spPr>
          <a:xfrm>
            <a:off x="502739" y="1718343"/>
            <a:ext cx="3557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3: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General Solution</a:t>
            </a:r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C184EF50-55CC-45EE-97B9-4A38E4B4BD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218004"/>
              </p:ext>
            </p:extLst>
          </p:nvPr>
        </p:nvGraphicFramePr>
        <p:xfrm>
          <a:off x="1355724" y="2416565"/>
          <a:ext cx="6432551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31" name="Equation" r:id="rId3" imgW="1714320" imgH="241200" progId="Equation.DSMT4">
                  <p:embed/>
                </p:oleObj>
              </mc:Choice>
              <mc:Fallback>
                <p:oleObj name="Equation" r:id="rId3" imgW="1714320" imgH="24120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CDBAAF63-92C9-4AAA-BD80-B7F487F770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5724" y="2416565"/>
                        <a:ext cx="6432551" cy="655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13A6B7E1-CDB9-4AC8-96C4-7928CC6FDEE8}"/>
              </a:ext>
            </a:extLst>
          </p:cNvPr>
          <p:cNvSpPr/>
          <p:nvPr/>
        </p:nvSpPr>
        <p:spPr>
          <a:xfrm>
            <a:off x="499271" y="3326295"/>
            <a:ext cx="33187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</a:t>
            </a:r>
            <a:r>
              <a:rPr lang="el-GR" sz="2400" u="sng" dirty="0"/>
              <a:t>4</a:t>
            </a:r>
            <a:r>
              <a:rPr lang="en-US" sz="2400" u="sng" dirty="0"/>
              <a:t>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Find value of A</a:t>
            </a:r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193E7EDC-FE7E-42EC-B16D-99B81FC051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584851"/>
              </p:ext>
            </p:extLst>
          </p:nvPr>
        </p:nvGraphicFramePr>
        <p:xfrm>
          <a:off x="1355724" y="4021779"/>
          <a:ext cx="6240612" cy="46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32" name="Equation" r:id="rId5" imgW="3149280" imgH="228600" progId="Equation.DSMT4">
                  <p:embed/>
                </p:oleObj>
              </mc:Choice>
              <mc:Fallback>
                <p:oleObj name="Equation" r:id="rId5" imgW="3149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55724" y="4021779"/>
                        <a:ext cx="6240612" cy="461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3077FB5D-85E1-476F-B591-54325AB00D9C}"/>
              </a:ext>
            </a:extLst>
          </p:cNvPr>
          <p:cNvSpPr/>
          <p:nvPr/>
        </p:nvSpPr>
        <p:spPr>
          <a:xfrm>
            <a:off x="683568" y="4971355"/>
            <a:ext cx="105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l-GR" sz="2400" u="sng" dirty="0">
                <a:solidFill>
                  <a:srgbClr val="FF0000"/>
                </a:solidFill>
              </a:rPr>
              <a:t>Οπότε</a:t>
            </a:r>
            <a:r>
              <a:rPr lang="en-US" sz="2400" u="sng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CD4DA8CE-A477-4191-B3D5-97F7015E5E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159717"/>
              </p:ext>
            </p:extLst>
          </p:nvPr>
        </p:nvGraphicFramePr>
        <p:xfrm>
          <a:off x="2093986" y="4863809"/>
          <a:ext cx="47640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33" name="Equation" r:id="rId7" imgW="1269720" imgH="241200" progId="Equation.DSMT4">
                  <p:embed/>
                </p:oleObj>
              </mc:Choice>
              <mc:Fallback>
                <p:oleObj name="Equation" r:id="rId7" imgW="1269720" imgH="2412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C184EF50-55CC-45EE-97B9-4A38E4B4BD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93986" y="4863809"/>
                        <a:ext cx="4764087" cy="655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3747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2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14</a:t>
            </a:fld>
            <a:endParaRPr lang="el-GR" dirty="0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37BAB7F6-B7A0-4F0D-A198-DCEB7BF9E8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596454"/>
              </p:ext>
            </p:extLst>
          </p:nvPr>
        </p:nvGraphicFramePr>
        <p:xfrm>
          <a:off x="2852738" y="1716088"/>
          <a:ext cx="268763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29" name="Equation" r:id="rId3" imgW="965160" imgH="228600" progId="Equation.DSMT4">
                  <p:embed/>
                </p:oleObj>
              </mc:Choice>
              <mc:Fallback>
                <p:oleObj name="Equation" r:id="rId3" imgW="965160" imgH="228600" progId="Equation.DSMT4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37BAB7F6-B7A0-4F0D-A198-DCEB7BF9E8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52738" y="1716088"/>
                        <a:ext cx="2687637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9DF7353E-A7BF-4D64-94CD-CBAFC980702C}"/>
              </a:ext>
            </a:extLst>
          </p:cNvPr>
          <p:cNvSpPr/>
          <p:nvPr/>
        </p:nvSpPr>
        <p:spPr>
          <a:xfrm>
            <a:off x="698452" y="2677050"/>
            <a:ext cx="4375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1: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Homogenous Solution</a:t>
            </a:r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76B83716-B67A-4EC0-BF96-28F2E5A980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021708"/>
              </p:ext>
            </p:extLst>
          </p:nvPr>
        </p:nvGraphicFramePr>
        <p:xfrm>
          <a:off x="1011238" y="3346450"/>
          <a:ext cx="66167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30" name="Equation" r:id="rId5" imgW="2679480" imgH="241200" progId="Equation.DSMT4">
                  <p:embed/>
                </p:oleObj>
              </mc:Choice>
              <mc:Fallback>
                <p:oleObj name="Equation" r:id="rId5" imgW="2679480" imgH="2412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76B83716-B67A-4EC0-BF96-28F2E5A980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1238" y="3346450"/>
                        <a:ext cx="6616700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68CFE9A3-18C4-411D-8B0A-A27ACBFB6341}"/>
              </a:ext>
            </a:extLst>
          </p:cNvPr>
          <p:cNvSpPr/>
          <p:nvPr/>
        </p:nvSpPr>
        <p:spPr>
          <a:xfrm>
            <a:off x="698452" y="4141286"/>
            <a:ext cx="3771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2: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Particular Solution</a:t>
            </a:r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16EFC6C2-298E-43D3-9748-CA95912B2744}"/>
              </a:ext>
            </a:extLst>
          </p:cNvPr>
          <p:cNvSpPr/>
          <p:nvPr/>
        </p:nvSpPr>
        <p:spPr>
          <a:xfrm>
            <a:off x="465831" y="4969887"/>
            <a:ext cx="10098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Guess:</a:t>
            </a:r>
          </a:p>
        </p:txBody>
      </p:sp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0A339BC3-5075-4EA7-A866-C2972F4F6D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393953"/>
              </p:ext>
            </p:extLst>
          </p:nvPr>
        </p:nvGraphicFramePr>
        <p:xfrm>
          <a:off x="1701800" y="4953000"/>
          <a:ext cx="23717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31" name="Equation" r:id="rId7" imgW="850680" imgH="203040" progId="Equation.DSMT4">
                  <p:embed/>
                </p:oleObj>
              </mc:Choice>
              <mc:Fallback>
                <p:oleObj name="Equation" r:id="rId7" imgW="850680" imgH="20304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0A339BC3-5075-4EA7-A866-C2972F4F6D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01800" y="4953000"/>
                        <a:ext cx="2371725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44C87927-6AFD-490A-97F5-2C0198F9337C}"/>
              </a:ext>
            </a:extLst>
          </p:cNvPr>
          <p:cNvSpPr/>
          <p:nvPr/>
        </p:nvSpPr>
        <p:spPr>
          <a:xfrm>
            <a:off x="6012160" y="3247551"/>
            <a:ext cx="1728192" cy="69483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9058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2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15</a:t>
            </a:fld>
            <a:endParaRPr lang="el-GR" dirty="0"/>
          </a:p>
        </p:txBody>
      </p:sp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317D621A-EA44-419B-B2DF-224AFF18D5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571565"/>
              </p:ext>
            </p:extLst>
          </p:nvPr>
        </p:nvGraphicFramePr>
        <p:xfrm>
          <a:off x="890588" y="1628775"/>
          <a:ext cx="6500812" cy="204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28" name="Equation" r:id="rId3" imgW="2184120" imgH="914400" progId="Equation.DSMT4">
                  <p:embed/>
                </p:oleObj>
              </mc:Choice>
              <mc:Fallback>
                <p:oleObj name="Equation" r:id="rId3" imgW="2184120" imgH="914400" progId="Equation.DSMT4">
                  <p:embed/>
                  <p:pic>
                    <p:nvPicPr>
                      <p:cNvPr id="17" name="Αντικείμενο 16">
                        <a:extLst>
                          <a:ext uri="{FF2B5EF4-FFF2-40B4-BE49-F238E27FC236}">
                            <a16:creationId xmlns:a16="http://schemas.microsoft.com/office/drawing/2014/main" id="{317D621A-EA44-419B-B2DF-224AFF18D5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0588" y="1628775"/>
                        <a:ext cx="6500812" cy="204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90532B9D-C07C-43B4-A3AF-884B0BDB72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503972"/>
              </p:ext>
            </p:extLst>
          </p:nvPr>
        </p:nvGraphicFramePr>
        <p:xfrm>
          <a:off x="1441172" y="4602385"/>
          <a:ext cx="27971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29" name="Equation" r:id="rId5" imgW="1002960" imgH="228600" progId="Equation.DSMT4">
                  <p:embed/>
                </p:oleObj>
              </mc:Choice>
              <mc:Fallback>
                <p:oleObj name="Equation" r:id="rId5" imgW="1002960" imgH="228600" progId="Equation.DSMT4">
                  <p:embed/>
                  <p:pic>
                    <p:nvPicPr>
                      <p:cNvPr id="9" name="Αντικείμενο 8">
                        <a:extLst>
                          <a:ext uri="{FF2B5EF4-FFF2-40B4-BE49-F238E27FC236}">
                            <a16:creationId xmlns:a16="http://schemas.microsoft.com/office/drawing/2014/main" id="{90532B9D-C07C-43B4-A3AF-884B0BDB72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41172" y="4602385"/>
                        <a:ext cx="279717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A9E7E6B4-B852-4241-BE82-01C75BB7EEC0}"/>
              </a:ext>
            </a:extLst>
          </p:cNvPr>
          <p:cNvSpPr/>
          <p:nvPr/>
        </p:nvSpPr>
        <p:spPr>
          <a:xfrm>
            <a:off x="597396" y="4631505"/>
            <a:ext cx="12197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So: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09BC74ED-0005-4F3A-A6BC-243F2A37CFFF}"/>
              </a:ext>
            </a:extLst>
          </p:cNvPr>
          <p:cNvSpPr/>
          <p:nvPr/>
        </p:nvSpPr>
        <p:spPr>
          <a:xfrm>
            <a:off x="1342777" y="4534370"/>
            <a:ext cx="3085207" cy="69483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6075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2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16</a:t>
            </a:fld>
            <a:endParaRPr lang="el-GR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F4DFD2F4-1132-4A73-B7DA-0E17F46D9434}"/>
              </a:ext>
            </a:extLst>
          </p:cNvPr>
          <p:cNvSpPr/>
          <p:nvPr/>
        </p:nvSpPr>
        <p:spPr>
          <a:xfrm>
            <a:off x="502739" y="1718343"/>
            <a:ext cx="3557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3: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General Solution</a:t>
            </a:r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C184EF50-55CC-45EE-97B9-4A38E4B4BD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565706"/>
              </p:ext>
            </p:extLst>
          </p:nvPr>
        </p:nvGraphicFramePr>
        <p:xfrm>
          <a:off x="1093788" y="2416175"/>
          <a:ext cx="6956425" cy="60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77" name="Equation" r:id="rId3" imgW="1854000" imgH="241200" progId="Equation.DSMT4">
                  <p:embed/>
                </p:oleObj>
              </mc:Choice>
              <mc:Fallback>
                <p:oleObj name="Equation" r:id="rId3" imgW="1854000" imgH="2412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C184EF50-55CC-45EE-97B9-4A38E4B4BD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3788" y="2416175"/>
                        <a:ext cx="6956425" cy="600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13A6B7E1-CDB9-4AC8-96C4-7928CC6FDEE8}"/>
              </a:ext>
            </a:extLst>
          </p:cNvPr>
          <p:cNvSpPr/>
          <p:nvPr/>
        </p:nvSpPr>
        <p:spPr>
          <a:xfrm>
            <a:off x="499271" y="3326295"/>
            <a:ext cx="33187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</a:t>
            </a:r>
            <a:r>
              <a:rPr lang="el-GR" sz="2400" u="sng" dirty="0"/>
              <a:t>4</a:t>
            </a:r>
            <a:r>
              <a:rPr lang="en-US" sz="2400" u="sng" dirty="0"/>
              <a:t>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Find value of A</a:t>
            </a:r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193E7EDC-FE7E-42EC-B16D-99B81FC051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078713"/>
              </p:ext>
            </p:extLst>
          </p:nvPr>
        </p:nvGraphicFramePr>
        <p:xfrm>
          <a:off x="1217613" y="4021138"/>
          <a:ext cx="666675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78" name="Equation" r:id="rId5" imgW="3288960" imgH="228600" progId="Equation.DSMT4">
                  <p:embed/>
                </p:oleObj>
              </mc:Choice>
              <mc:Fallback>
                <p:oleObj name="Equation" r:id="rId5" imgW="3288960" imgH="228600" progId="Equation.DSMT4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193E7EDC-FE7E-42EC-B16D-99B81FC051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7613" y="4021138"/>
                        <a:ext cx="6666755" cy="46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3077FB5D-85E1-476F-B591-54325AB00D9C}"/>
              </a:ext>
            </a:extLst>
          </p:cNvPr>
          <p:cNvSpPr/>
          <p:nvPr/>
        </p:nvSpPr>
        <p:spPr>
          <a:xfrm>
            <a:off x="683568" y="4971355"/>
            <a:ext cx="105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l-GR" sz="2400" u="sng" dirty="0">
                <a:solidFill>
                  <a:srgbClr val="FF0000"/>
                </a:solidFill>
              </a:rPr>
              <a:t>Οπότε</a:t>
            </a:r>
            <a:r>
              <a:rPr lang="en-US" sz="2400" u="sng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CD4DA8CE-A477-4191-B3D5-97F7015E5E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922367"/>
              </p:ext>
            </p:extLst>
          </p:nvPr>
        </p:nvGraphicFramePr>
        <p:xfrm>
          <a:off x="2093913" y="4864100"/>
          <a:ext cx="4764087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79" name="Equation" r:id="rId7" imgW="1269720" imgH="241200" progId="Equation.DSMT4">
                  <p:embed/>
                </p:oleObj>
              </mc:Choice>
              <mc:Fallback>
                <p:oleObj name="Equation" r:id="rId7" imgW="1269720" imgH="24120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CD4DA8CE-A477-4191-B3D5-97F7015E5E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93913" y="4864100"/>
                        <a:ext cx="4764087" cy="655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8484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Second-Order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17</a:t>
            </a:fld>
            <a:endParaRPr lang="el-GR" dirty="0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6BD56A6C-7022-40E2-8D25-B0F2A4D80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73" y="50875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Θέση περιεχομένου 16">
            <a:extLst>
              <a:ext uri="{FF2B5EF4-FFF2-40B4-BE49-F238E27FC236}">
                <a16:creationId xmlns:a16="http://schemas.microsoft.com/office/drawing/2014/main" id="{C49A39AB-B5C6-4734-92A2-03E3F8C0B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8" y="165062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u="sng" dirty="0"/>
              <a:t>General Form:</a:t>
            </a:r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n-US" sz="2400" u="sng" dirty="0"/>
              <a:t>Step 1:</a:t>
            </a:r>
            <a:r>
              <a:rPr lang="en-US" sz="2400" dirty="0"/>
              <a:t>           </a:t>
            </a:r>
            <a:r>
              <a:rPr lang="en-US" sz="2400" u="sng" dirty="0">
                <a:solidFill>
                  <a:srgbClr val="FF0000"/>
                </a:solidFill>
              </a:rPr>
              <a:t>Solve the Homogenous Part </a:t>
            </a:r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C615CF9-CEC8-434F-85E7-E20DBC0022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04699"/>
              </p:ext>
            </p:extLst>
          </p:nvPr>
        </p:nvGraphicFramePr>
        <p:xfrm>
          <a:off x="1724025" y="2276475"/>
          <a:ext cx="505777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70" name="Equation" r:id="rId3" imgW="1815840" imgH="228600" progId="Equation.DSMT4">
                  <p:embed/>
                </p:oleObj>
              </mc:Choice>
              <mc:Fallback>
                <p:oleObj name="Equation" r:id="rId3" imgW="1815840" imgH="22860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FC615CF9-CEC8-434F-85E7-E20DBC0022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24025" y="2276475"/>
                        <a:ext cx="5057775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804C8D82-0A6C-4855-9B13-6953F2EECF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520172"/>
              </p:ext>
            </p:extLst>
          </p:nvPr>
        </p:nvGraphicFramePr>
        <p:xfrm>
          <a:off x="437978" y="3609941"/>
          <a:ext cx="8191156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71" name="Equation" r:id="rId5" imgW="3492360" imgH="431640" progId="Equation.DSMT4">
                  <p:embed/>
                </p:oleObj>
              </mc:Choice>
              <mc:Fallback>
                <p:oleObj name="Equation" r:id="rId5" imgW="3492360" imgH="43164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804C8D82-0A6C-4855-9B13-6953F2EECF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7978" y="3609941"/>
                        <a:ext cx="8191156" cy="86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Οβάλ 10">
            <a:extLst>
              <a:ext uri="{FF2B5EF4-FFF2-40B4-BE49-F238E27FC236}">
                <a16:creationId xmlns:a16="http://schemas.microsoft.com/office/drawing/2014/main" id="{CC3830B1-2C14-4989-8622-B025BEC02F44}"/>
              </a:ext>
            </a:extLst>
          </p:cNvPr>
          <p:cNvSpPr/>
          <p:nvPr/>
        </p:nvSpPr>
        <p:spPr>
          <a:xfrm>
            <a:off x="1399989" y="3629058"/>
            <a:ext cx="648072" cy="86677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Οβάλ 13">
            <a:extLst>
              <a:ext uri="{FF2B5EF4-FFF2-40B4-BE49-F238E27FC236}">
                <a16:creationId xmlns:a16="http://schemas.microsoft.com/office/drawing/2014/main" id="{11E37F32-F798-4C38-8A18-6D487A5F51C6}"/>
              </a:ext>
            </a:extLst>
          </p:cNvPr>
          <p:cNvSpPr/>
          <p:nvPr/>
        </p:nvSpPr>
        <p:spPr>
          <a:xfrm>
            <a:off x="5708177" y="3565056"/>
            <a:ext cx="368598" cy="86677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βάλ 11">
            <a:extLst>
              <a:ext uri="{FF2B5EF4-FFF2-40B4-BE49-F238E27FC236}">
                <a16:creationId xmlns:a16="http://schemas.microsoft.com/office/drawing/2014/main" id="{756F0297-F200-4D21-B9ED-44363FF30FB1}"/>
              </a:ext>
            </a:extLst>
          </p:cNvPr>
          <p:cNvSpPr/>
          <p:nvPr/>
        </p:nvSpPr>
        <p:spPr>
          <a:xfrm>
            <a:off x="2749042" y="3629058"/>
            <a:ext cx="648072" cy="86677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βάλ 12">
            <a:extLst>
              <a:ext uri="{FF2B5EF4-FFF2-40B4-BE49-F238E27FC236}">
                <a16:creationId xmlns:a16="http://schemas.microsoft.com/office/drawing/2014/main" id="{478E45C9-2A56-4703-BC42-93CE641A00CB}"/>
              </a:ext>
            </a:extLst>
          </p:cNvPr>
          <p:cNvSpPr/>
          <p:nvPr/>
        </p:nvSpPr>
        <p:spPr>
          <a:xfrm>
            <a:off x="6984356" y="3609942"/>
            <a:ext cx="368598" cy="86677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6" name="Γραμμή σύνδεσης: Γωνιώδης 15">
            <a:extLst>
              <a:ext uri="{FF2B5EF4-FFF2-40B4-BE49-F238E27FC236}">
                <a16:creationId xmlns:a16="http://schemas.microsoft.com/office/drawing/2014/main" id="{512D8E1A-18FA-4AFA-AA1A-5C59A8EAC056}"/>
              </a:ext>
            </a:extLst>
          </p:cNvPr>
          <p:cNvCxnSpPr>
            <a:cxnSpLocks/>
            <a:stCxn id="12" idx="4"/>
            <a:endCxn id="13" idx="4"/>
          </p:cNvCxnSpPr>
          <p:nvPr/>
        </p:nvCxnSpPr>
        <p:spPr>
          <a:xfrm rot="5400000" flipH="1" flipV="1">
            <a:off x="5111308" y="2438485"/>
            <a:ext cx="19116" cy="4095577"/>
          </a:xfrm>
          <a:prstGeom prst="bentConnector3">
            <a:avLst>
              <a:gd name="adj1" fmla="val -1195857"/>
            </a:avLst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Γραμμή σύνδεσης: Γωνιώδης 18">
            <a:extLst>
              <a:ext uri="{FF2B5EF4-FFF2-40B4-BE49-F238E27FC236}">
                <a16:creationId xmlns:a16="http://schemas.microsoft.com/office/drawing/2014/main" id="{84F54CFF-429D-4B16-8D47-F978C2B3EBE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799805" y="2371026"/>
            <a:ext cx="19116" cy="4095577"/>
          </a:xfrm>
          <a:prstGeom prst="bentConnector3">
            <a:avLst>
              <a:gd name="adj1" fmla="val -1195857"/>
            </a:avLst>
          </a:prstGeom>
          <a:ln>
            <a:headEnd type="triangl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606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Second-Order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18</a:t>
            </a:fld>
            <a:endParaRPr lang="el-GR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181DD2B-439B-411A-8395-4937DCAAD5C0}"/>
              </a:ext>
            </a:extLst>
          </p:cNvPr>
          <p:cNvSpPr/>
          <p:nvPr/>
        </p:nvSpPr>
        <p:spPr>
          <a:xfrm>
            <a:off x="457200" y="1524569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Guess:</a:t>
            </a:r>
          </a:p>
          <a:p>
            <a:pPr algn="just"/>
            <a:endParaRPr lang="en-US" sz="2400" u="sng" dirty="0"/>
          </a:p>
          <a:p>
            <a:pPr algn="just"/>
            <a:r>
              <a:rPr lang="el-GR" sz="2400" u="sng" dirty="0"/>
              <a:t>Λύνουμε λοιπόν το πολυώνυμο δευτέρου βαθμού</a:t>
            </a:r>
            <a:r>
              <a:rPr lang="en-US" sz="2400" u="sng" dirty="0"/>
              <a:t>:</a:t>
            </a:r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n-US" sz="2400" u="sng" dirty="0"/>
              <a:t>The solution depends on the roots</a:t>
            </a:r>
          </a:p>
          <a:p>
            <a:pPr algn="just"/>
            <a:endParaRPr lang="en-US" sz="2400" u="sng" dirty="0"/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1) If </a:t>
            </a:r>
            <a:r>
              <a:rPr lang="el-GR" sz="2400" dirty="0">
                <a:solidFill>
                  <a:srgbClr val="FF0000"/>
                </a:solidFill>
              </a:rPr>
              <a:t>Δ&gt;0</a:t>
            </a:r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n-US" sz="2400" u="sng" dirty="0"/>
              <a:t>So, the solution is: </a:t>
            </a:r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A8348A33-9E26-4C08-93BC-07D3FC4D54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000856"/>
              </p:ext>
            </p:extLst>
          </p:nvPr>
        </p:nvGraphicFramePr>
        <p:xfrm>
          <a:off x="1619672" y="1467815"/>
          <a:ext cx="1512168" cy="633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29" name="Equation" r:id="rId3" imgW="457200" imgH="241200" progId="Equation.DSMT4">
                  <p:embed/>
                </p:oleObj>
              </mc:Choice>
              <mc:Fallback>
                <p:oleObj name="Equation" r:id="rId3" imgW="457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1467815"/>
                        <a:ext cx="1512168" cy="633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47E26A6C-C5A3-4416-99CB-AECB057070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610310"/>
              </p:ext>
            </p:extLst>
          </p:nvPr>
        </p:nvGraphicFramePr>
        <p:xfrm>
          <a:off x="2987824" y="2906988"/>
          <a:ext cx="2664296" cy="52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30" name="Equation" r:id="rId5" imgW="1130040" imgH="241200" progId="Equation.DSMT4">
                  <p:embed/>
                </p:oleObj>
              </mc:Choice>
              <mc:Fallback>
                <p:oleObj name="Equation" r:id="rId5" imgW="1130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87824" y="2906988"/>
                        <a:ext cx="2664296" cy="522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BA0CF63F-987C-4FAC-B07D-1DD12C766C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709907"/>
              </p:ext>
            </p:extLst>
          </p:nvPr>
        </p:nvGraphicFramePr>
        <p:xfrm>
          <a:off x="2231740" y="4112247"/>
          <a:ext cx="5509592" cy="882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31" name="Equation" r:id="rId7" imgW="2070000" imgH="431640" progId="Equation.DSMT4">
                  <p:embed/>
                </p:oleObj>
              </mc:Choice>
              <mc:Fallback>
                <p:oleObj name="Equation" r:id="rId7" imgW="2070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31740" y="4112247"/>
                        <a:ext cx="5509592" cy="882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F50EF028-8889-426E-9104-276C92A0B1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049091"/>
              </p:ext>
            </p:extLst>
          </p:nvPr>
        </p:nvGraphicFramePr>
        <p:xfrm>
          <a:off x="3275856" y="5370358"/>
          <a:ext cx="4018260" cy="615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32" name="Equation" r:id="rId9" imgW="1193760" imgH="241200" progId="Equation.DSMT4">
                  <p:embed/>
                </p:oleObj>
              </mc:Choice>
              <mc:Fallback>
                <p:oleObj name="Equation" r:id="rId9" imgW="1193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75856" y="5370358"/>
                        <a:ext cx="4018260" cy="615841"/>
                      </a:xfrm>
                      <a:prstGeom prst="rect">
                        <a:avLst/>
                      </a:prstGeom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66B88C6D-497B-44E5-A0FF-041976AA0944}"/>
              </a:ext>
            </a:extLst>
          </p:cNvPr>
          <p:cNvSpPr/>
          <p:nvPr/>
        </p:nvSpPr>
        <p:spPr>
          <a:xfrm>
            <a:off x="2987824" y="5370358"/>
            <a:ext cx="4753508" cy="6785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2862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Second-Order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19</a:t>
            </a:fld>
            <a:endParaRPr lang="el-GR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181DD2B-439B-411A-8395-4937DCAAD5C0}"/>
              </a:ext>
            </a:extLst>
          </p:cNvPr>
          <p:cNvSpPr/>
          <p:nvPr/>
        </p:nvSpPr>
        <p:spPr>
          <a:xfrm>
            <a:off x="457200" y="1524569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u="sng" dirty="0"/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2) If </a:t>
            </a:r>
            <a:r>
              <a:rPr lang="el-GR" sz="2400" dirty="0">
                <a:solidFill>
                  <a:srgbClr val="FF0000"/>
                </a:solidFill>
              </a:rPr>
              <a:t>Δ</a:t>
            </a:r>
            <a:r>
              <a:rPr lang="en-US" sz="2400" dirty="0">
                <a:solidFill>
                  <a:srgbClr val="FF0000"/>
                </a:solidFill>
              </a:rPr>
              <a:t>=</a:t>
            </a:r>
            <a:r>
              <a:rPr lang="el-GR" sz="2400" dirty="0">
                <a:solidFill>
                  <a:srgbClr val="FF0000"/>
                </a:solidFill>
              </a:rPr>
              <a:t>0</a:t>
            </a:r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l-GR" sz="2400" u="sng" dirty="0"/>
              <a:t>Προφανώς η λύση είναι το</a:t>
            </a:r>
          </a:p>
          <a:p>
            <a:pPr algn="just"/>
            <a:endParaRPr lang="el-GR" sz="2400" u="sng" dirty="0"/>
          </a:p>
          <a:p>
            <a:pPr algn="just">
              <a:lnSpc>
                <a:spcPct val="150000"/>
              </a:lnSpc>
            </a:pPr>
            <a:r>
              <a:rPr lang="el-GR" sz="2400" u="sng" dirty="0"/>
              <a:t>Όμως έχουμε </a:t>
            </a:r>
            <a:r>
              <a:rPr lang="en-US" sz="2400" u="sng" dirty="0"/>
              <a:t>second-order</a:t>
            </a:r>
            <a:r>
              <a:rPr lang="el-GR" sz="2400" u="sng" dirty="0"/>
              <a:t> εξίσωση οπότε χρειαζόμαστε δύο ρίζες. Άρα η δεύτερη ρίζα θα είναι </a:t>
            </a:r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r>
              <a:rPr lang="en-US" sz="2400" u="sng" dirty="0"/>
              <a:t>So, the solution is: </a:t>
            </a:r>
          </a:p>
        </p:txBody>
      </p:sp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BA0CF63F-987C-4FAC-B07D-1DD12C766C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578337"/>
              </p:ext>
            </p:extLst>
          </p:nvPr>
        </p:nvGraphicFramePr>
        <p:xfrm>
          <a:off x="2030413" y="1682750"/>
          <a:ext cx="5408612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42" name="Equation" r:id="rId3" imgW="2031840" imgH="393480" progId="Equation.DSMT4">
                  <p:embed/>
                </p:oleObj>
              </mc:Choice>
              <mc:Fallback>
                <p:oleObj name="Equation" r:id="rId3" imgW="2031840" imgH="393480" progId="Equation.DSMT4">
                  <p:embed/>
                  <p:pic>
                    <p:nvPicPr>
                      <p:cNvPr id="10" name="Αντικείμενο 9">
                        <a:extLst>
                          <a:ext uri="{FF2B5EF4-FFF2-40B4-BE49-F238E27FC236}">
                            <a16:creationId xmlns:a16="http://schemas.microsoft.com/office/drawing/2014/main" id="{BA0CF63F-987C-4FAC-B07D-1DD12C766C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0413" y="1682750"/>
                        <a:ext cx="5408612" cy="804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F50EF028-8889-426E-9104-276C92A0B1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82630"/>
              </p:ext>
            </p:extLst>
          </p:nvPr>
        </p:nvGraphicFramePr>
        <p:xfrm>
          <a:off x="3021013" y="5370356"/>
          <a:ext cx="4445000" cy="562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43" name="Equation" r:id="rId5" imgW="1320480" imgH="241200" progId="Equation.DSMT4">
                  <p:embed/>
                </p:oleObj>
              </mc:Choice>
              <mc:Fallback>
                <p:oleObj name="Equation" r:id="rId5" imgW="1320480" imgH="2412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F50EF028-8889-426E-9104-276C92A0B1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21013" y="5370356"/>
                        <a:ext cx="4445000" cy="562131"/>
                      </a:xfrm>
                      <a:prstGeom prst="rect">
                        <a:avLst/>
                      </a:prstGeom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66B88C6D-497B-44E5-A0FF-041976AA0944}"/>
              </a:ext>
            </a:extLst>
          </p:cNvPr>
          <p:cNvSpPr/>
          <p:nvPr/>
        </p:nvSpPr>
        <p:spPr>
          <a:xfrm>
            <a:off x="2866492" y="3108200"/>
            <a:ext cx="4753508" cy="6785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4D070E60-28AB-4E2D-A5BD-6F5CA6BE36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614219"/>
              </p:ext>
            </p:extLst>
          </p:nvPr>
        </p:nvGraphicFramePr>
        <p:xfrm>
          <a:off x="3970412" y="2842757"/>
          <a:ext cx="601588" cy="5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44" name="Equation" r:id="rId7" imgW="177480" imgH="203040" progId="Equation.DSMT4">
                  <p:embed/>
                </p:oleObj>
              </mc:Choice>
              <mc:Fallback>
                <p:oleObj name="Equation" r:id="rId7" imgW="177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70412" y="2842757"/>
                        <a:ext cx="601588" cy="574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Αντικείμενο 12">
            <a:extLst>
              <a:ext uri="{FF2B5EF4-FFF2-40B4-BE49-F238E27FC236}">
                <a16:creationId xmlns:a16="http://schemas.microsoft.com/office/drawing/2014/main" id="{4E3979B4-6B7E-45B2-BFF2-D0105B50E2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877222"/>
              </p:ext>
            </p:extLst>
          </p:nvPr>
        </p:nvGraphicFramePr>
        <p:xfrm>
          <a:off x="4830778" y="4331876"/>
          <a:ext cx="1225112" cy="458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45" name="Equation" r:id="rId9" imgW="291960" imgH="203040" progId="Equation.DSMT4">
                  <p:embed/>
                </p:oleObj>
              </mc:Choice>
              <mc:Fallback>
                <p:oleObj name="Equation" r:id="rId9" imgW="291960" imgH="20304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4D070E60-28AB-4E2D-A5BD-6F5CA6BE36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30778" y="4331876"/>
                        <a:ext cx="1225112" cy="458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32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</a:t>
            </a:fld>
            <a:endParaRPr lang="el-GR" dirty="0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6BD56A6C-7022-40E2-8D25-B0F2A4D80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73" y="50875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Θέση περιεχομένου 16">
            <a:extLst>
              <a:ext uri="{FF2B5EF4-FFF2-40B4-BE49-F238E27FC236}">
                <a16:creationId xmlns:a16="http://schemas.microsoft.com/office/drawing/2014/main" id="{C49A39AB-B5C6-4734-92A2-03E3F8C0B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8" y="165062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u="sng" dirty="0"/>
              <a:t>General Form:</a:t>
            </a:r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n-US" sz="2400" u="sng" dirty="0"/>
              <a:t>Step 1:</a:t>
            </a:r>
            <a:r>
              <a:rPr lang="en-US" sz="2400" dirty="0"/>
              <a:t>           </a:t>
            </a:r>
            <a:r>
              <a:rPr lang="en-US" sz="2400" u="sng" dirty="0">
                <a:solidFill>
                  <a:srgbClr val="FF0000"/>
                </a:solidFill>
              </a:rPr>
              <a:t>Solve the Homogenous Part </a:t>
            </a:r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C615CF9-CEC8-434F-85E7-E20DBC0022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83768" y="2276872"/>
          <a:ext cx="353695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74" name="Equation" r:id="rId3" imgW="1269720" imgH="228600" progId="Equation.DSMT4">
                  <p:embed/>
                </p:oleObj>
              </mc:Choice>
              <mc:Fallback>
                <p:oleObj name="Equation" r:id="rId3" imgW="1269720" imgH="22860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FC615CF9-CEC8-434F-85E7-E20DBC0022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83768" y="2276872"/>
                        <a:ext cx="3536950" cy="55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804C8D82-0A6C-4855-9B13-6953F2EECF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16124" y="3599087"/>
          <a:ext cx="647223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75" name="Equation" r:id="rId5" imgW="2323800" imgH="431640" progId="Equation.DSMT4">
                  <p:embed/>
                </p:oleObj>
              </mc:Choice>
              <mc:Fallback>
                <p:oleObj name="Equation" r:id="rId5" imgW="2323800" imgH="43164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804C8D82-0A6C-4855-9B13-6953F2EECF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6124" y="3599087"/>
                        <a:ext cx="6472238" cy="86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DA6B11F0-7E97-459A-B1EF-38DA0DFDC602}"/>
              </a:ext>
            </a:extLst>
          </p:cNvPr>
          <p:cNvCxnSpPr/>
          <p:nvPr/>
        </p:nvCxnSpPr>
        <p:spPr>
          <a:xfrm flipV="1">
            <a:off x="2483768" y="4297968"/>
            <a:ext cx="3312368" cy="30956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Οβάλ 10">
            <a:extLst>
              <a:ext uri="{FF2B5EF4-FFF2-40B4-BE49-F238E27FC236}">
                <a16:creationId xmlns:a16="http://schemas.microsoft.com/office/drawing/2014/main" id="{CC3830B1-2C14-4989-8622-B025BEC02F44}"/>
              </a:ext>
            </a:extLst>
          </p:cNvPr>
          <p:cNvSpPr/>
          <p:nvPr/>
        </p:nvSpPr>
        <p:spPr>
          <a:xfrm>
            <a:off x="2195736" y="3624588"/>
            <a:ext cx="648072" cy="86677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Οβάλ 13">
            <a:extLst>
              <a:ext uri="{FF2B5EF4-FFF2-40B4-BE49-F238E27FC236}">
                <a16:creationId xmlns:a16="http://schemas.microsoft.com/office/drawing/2014/main" id="{11E37F32-F798-4C38-8A18-6D487A5F51C6}"/>
              </a:ext>
            </a:extLst>
          </p:cNvPr>
          <p:cNvSpPr/>
          <p:nvPr/>
        </p:nvSpPr>
        <p:spPr>
          <a:xfrm>
            <a:off x="5652120" y="3565056"/>
            <a:ext cx="368598" cy="86677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753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Second-Order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20</a:t>
            </a:fld>
            <a:endParaRPr lang="el-GR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181DD2B-439B-411A-8395-4937DCAAD5C0}"/>
              </a:ext>
            </a:extLst>
          </p:cNvPr>
          <p:cNvSpPr/>
          <p:nvPr/>
        </p:nvSpPr>
        <p:spPr>
          <a:xfrm>
            <a:off x="457200" y="1524569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u="sng" dirty="0"/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3) If </a:t>
            </a:r>
            <a:r>
              <a:rPr lang="el-GR" sz="2400" dirty="0">
                <a:solidFill>
                  <a:srgbClr val="FF0000"/>
                </a:solidFill>
              </a:rPr>
              <a:t>Δ</a:t>
            </a:r>
            <a:r>
              <a:rPr lang="en-US" sz="2400" dirty="0">
                <a:solidFill>
                  <a:srgbClr val="FF0000"/>
                </a:solidFill>
              </a:rPr>
              <a:t>&lt;</a:t>
            </a:r>
            <a:r>
              <a:rPr lang="el-GR" sz="2400" dirty="0">
                <a:solidFill>
                  <a:srgbClr val="FF0000"/>
                </a:solidFill>
              </a:rPr>
              <a:t>0</a:t>
            </a:r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r>
              <a:rPr lang="en-US" sz="2400" u="sng" dirty="0"/>
              <a:t>So, the solution is: </a:t>
            </a:r>
          </a:p>
        </p:txBody>
      </p:sp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BA0CF63F-987C-4FAC-B07D-1DD12C766C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308456"/>
              </p:ext>
            </p:extLst>
          </p:nvPr>
        </p:nvGraphicFramePr>
        <p:xfrm>
          <a:off x="2216150" y="1825625"/>
          <a:ext cx="5037138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3" name="Equation" r:id="rId3" imgW="1892160" imgH="253800" progId="Equation.DSMT4">
                  <p:embed/>
                </p:oleObj>
              </mc:Choice>
              <mc:Fallback>
                <p:oleObj name="Equation" r:id="rId3" imgW="1892160" imgH="253800" progId="Equation.DSMT4">
                  <p:embed/>
                  <p:pic>
                    <p:nvPicPr>
                      <p:cNvPr id="10" name="Αντικείμενο 9">
                        <a:extLst>
                          <a:ext uri="{FF2B5EF4-FFF2-40B4-BE49-F238E27FC236}">
                            <a16:creationId xmlns:a16="http://schemas.microsoft.com/office/drawing/2014/main" id="{BA0CF63F-987C-4FAC-B07D-1DD12C766C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16150" y="1825625"/>
                        <a:ext cx="5037138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F50EF028-8889-426E-9104-276C92A0B1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58142"/>
              </p:ext>
            </p:extLst>
          </p:nvPr>
        </p:nvGraphicFramePr>
        <p:xfrm>
          <a:off x="3032312" y="5444460"/>
          <a:ext cx="5731444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4" name="Equation" r:id="rId5" imgW="1993680" imgH="241200" progId="Equation.DSMT4">
                  <p:embed/>
                </p:oleObj>
              </mc:Choice>
              <mc:Fallback>
                <p:oleObj name="Equation" r:id="rId5" imgW="1993680" imgH="2412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F50EF028-8889-426E-9104-276C92A0B1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32312" y="5444460"/>
                        <a:ext cx="5731444" cy="561975"/>
                      </a:xfrm>
                      <a:prstGeom prst="rect">
                        <a:avLst/>
                      </a:prstGeom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4D978D5D-FCEA-4366-B400-F03FB8DB14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651565"/>
              </p:ext>
            </p:extLst>
          </p:nvPr>
        </p:nvGraphicFramePr>
        <p:xfrm>
          <a:off x="3021012" y="2777515"/>
          <a:ext cx="3351187" cy="1665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5" name="Equation" r:id="rId7" imgW="1028520" imgH="812520" progId="Equation.DSMT4">
                  <p:embed/>
                </p:oleObj>
              </mc:Choice>
              <mc:Fallback>
                <p:oleObj name="Equation" r:id="rId7" imgW="102852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21012" y="2777515"/>
                        <a:ext cx="3351187" cy="1665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9753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Second-Order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21</a:t>
            </a:fld>
            <a:endParaRPr lang="el-GR" dirty="0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6BD56A6C-7022-40E2-8D25-B0F2A4D80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73" y="50875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Θέση περιεχομένου 16">
            <a:extLst>
              <a:ext uri="{FF2B5EF4-FFF2-40B4-BE49-F238E27FC236}">
                <a16:creationId xmlns:a16="http://schemas.microsoft.com/office/drawing/2014/main" id="{C49A39AB-B5C6-4734-92A2-03E3F8C0B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8" y="1650627"/>
            <a:ext cx="8229600" cy="4705720"/>
          </a:xfrm>
        </p:spPr>
        <p:txBody>
          <a:bodyPr>
            <a:normAutofit/>
          </a:bodyPr>
          <a:lstStyle/>
          <a:p>
            <a:pPr algn="just"/>
            <a:r>
              <a:rPr lang="en-US" sz="2400" u="sng" dirty="0"/>
              <a:t>General Form:</a:t>
            </a:r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n-US" sz="2400" u="sng" dirty="0"/>
              <a:t>Step 2:</a:t>
            </a:r>
            <a:r>
              <a:rPr lang="en-US" sz="2400" dirty="0"/>
              <a:t>           </a:t>
            </a:r>
            <a:r>
              <a:rPr lang="en-US" sz="2400" u="sng" dirty="0">
                <a:solidFill>
                  <a:srgbClr val="FF0000"/>
                </a:solidFill>
              </a:rPr>
              <a:t>Particular Part </a:t>
            </a:r>
          </a:p>
          <a:p>
            <a:pPr marL="0" indent="0" algn="just">
              <a:buNone/>
            </a:pPr>
            <a:endParaRPr lang="en-US" sz="2400" u="sng" dirty="0"/>
          </a:p>
          <a:p>
            <a:pPr marL="360000" indent="0" algn="just">
              <a:buNone/>
            </a:pPr>
            <a:r>
              <a:rPr lang="en-US" sz="2400" u="sng" dirty="0">
                <a:solidFill>
                  <a:srgbClr val="C00000"/>
                </a:solidFill>
              </a:rPr>
              <a:t>A) If g(t)=G</a:t>
            </a:r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r>
              <a:rPr lang="en-US" sz="2400" u="sng" dirty="0"/>
              <a:t>Guess: </a:t>
            </a:r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C615CF9-CEC8-434F-85E7-E20DBC0022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24025" y="2276475"/>
          <a:ext cx="505777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8" name="Equation" r:id="rId3" imgW="1815840" imgH="228600" progId="Equation.DSMT4">
                  <p:embed/>
                </p:oleObj>
              </mc:Choice>
              <mc:Fallback>
                <p:oleObj name="Equation" r:id="rId3" imgW="1815840" imgH="22860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FC615CF9-CEC8-434F-85E7-E20DBC0022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24025" y="2276475"/>
                        <a:ext cx="5057775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604B2E79-4BB7-4197-B5EF-26CE3E2513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092321"/>
              </p:ext>
            </p:extLst>
          </p:nvPr>
        </p:nvGraphicFramePr>
        <p:xfrm>
          <a:off x="1589088" y="4649788"/>
          <a:ext cx="1357312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9" name="Equation" r:id="rId5" imgW="419040" imgH="228600" progId="Equation.DSMT4">
                  <p:embed/>
                </p:oleObj>
              </mc:Choice>
              <mc:Fallback>
                <p:oleObj name="Equation" r:id="rId5" imgW="419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9088" y="4649788"/>
                        <a:ext cx="1357312" cy="55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990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Second-Order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22</a:t>
            </a:fld>
            <a:endParaRPr lang="el-GR" dirty="0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6BD56A6C-7022-40E2-8D25-B0F2A4D80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73" y="50875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Θέση περιεχομένου 16">
            <a:extLst>
              <a:ext uri="{FF2B5EF4-FFF2-40B4-BE49-F238E27FC236}">
                <a16:creationId xmlns:a16="http://schemas.microsoft.com/office/drawing/2014/main" id="{C49A39AB-B5C6-4734-92A2-03E3F8C0B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8" y="1650627"/>
            <a:ext cx="8229600" cy="4705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C615CF9-CEC8-434F-85E7-E20DBC0022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467083"/>
              </p:ext>
            </p:extLst>
          </p:nvPr>
        </p:nvGraphicFramePr>
        <p:xfrm>
          <a:off x="1786851" y="1642851"/>
          <a:ext cx="4564062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2" name="Equation" r:id="rId3" imgW="1638000" imgH="660240" progId="Equation.DSMT4">
                  <p:embed/>
                </p:oleObj>
              </mc:Choice>
              <mc:Fallback>
                <p:oleObj name="Equation" r:id="rId3" imgW="1638000" imgH="66024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FC615CF9-CEC8-434F-85E7-E20DBC0022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6851" y="1642851"/>
                        <a:ext cx="4564062" cy="160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>
                <a:extLst>
                  <a:ext uri="{FF2B5EF4-FFF2-40B4-BE49-F238E27FC236}">
                    <a16:creationId xmlns:a16="http://schemas.microsoft.com/office/drawing/2014/main" id="{B2A84534-6DF9-42BA-88BD-78DBC53C9585}"/>
                  </a:ext>
                </a:extLst>
              </p:cNvPr>
              <p:cNvSpPr/>
              <p:nvPr/>
            </p:nvSpPr>
            <p:spPr>
              <a:xfrm>
                <a:off x="476422" y="3772654"/>
                <a:ext cx="481565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𝐼𝑓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l-GR" sz="2400" i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l-GR" sz="2400" i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l-GR" sz="2400" i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l-GR" sz="2400" i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l-GR" sz="2400" i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=0   then new guess: </a:t>
                </a:r>
                <a:endParaRPr lang="el-GR" sz="2400" dirty="0"/>
              </a:p>
            </p:txBody>
          </p:sp>
        </mc:Choice>
        <mc:Fallback xmlns="">
          <p:sp>
            <p:nvSpPr>
              <p:cNvPr id="7" name="Ορθογώνιο 6">
                <a:extLst>
                  <a:ext uri="{FF2B5EF4-FFF2-40B4-BE49-F238E27FC236}">
                    <a16:creationId xmlns:a16="http://schemas.microsoft.com/office/drawing/2014/main" id="{B2A84534-6DF9-42BA-88BD-78DBC53C95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22" y="3772654"/>
                <a:ext cx="4815658" cy="461665"/>
              </a:xfrm>
              <a:prstGeom prst="rect">
                <a:avLst/>
              </a:prstGeom>
              <a:blipFill>
                <a:blip r:embed="rId5"/>
                <a:stretch>
                  <a:fillRect l="-1013" t="-10526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B96DC7F9-188E-4406-9C1C-050B78D4E1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324823"/>
              </p:ext>
            </p:extLst>
          </p:nvPr>
        </p:nvGraphicFramePr>
        <p:xfrm>
          <a:off x="5197948" y="3654236"/>
          <a:ext cx="176847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3" name="Equation" r:id="rId6" imgW="545760" imgH="228600" progId="Equation.DSMT4">
                  <p:embed/>
                </p:oleObj>
              </mc:Choice>
              <mc:Fallback>
                <p:oleObj name="Equation" r:id="rId6" imgW="545760" imgH="228600" progId="Equation.DSMT4">
                  <p:embed/>
                  <p:pic>
                    <p:nvPicPr>
                      <p:cNvPr id="3" name="Αντικείμενο 2">
                        <a:extLst>
                          <a:ext uri="{FF2B5EF4-FFF2-40B4-BE49-F238E27FC236}">
                            <a16:creationId xmlns:a16="http://schemas.microsoft.com/office/drawing/2014/main" id="{604B2E79-4BB7-4197-B5EF-26CE3E2513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97948" y="3654236"/>
                        <a:ext cx="1768475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0825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1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23</a:t>
            </a:fld>
            <a:endParaRPr lang="el-GR" dirty="0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37BAB7F6-B7A0-4F0D-A198-DCEB7BF9E8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201750"/>
              </p:ext>
            </p:extLst>
          </p:nvPr>
        </p:nvGraphicFramePr>
        <p:xfrm>
          <a:off x="688068" y="1705683"/>
          <a:ext cx="74247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00" name="Equation" r:id="rId3" imgW="2666880" imgH="228600" progId="Equation.DSMT4">
                  <p:embed/>
                </p:oleObj>
              </mc:Choice>
              <mc:Fallback>
                <p:oleObj name="Equation" r:id="rId3" imgW="2666880" imgH="228600" progId="Equation.DSMT4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37BAB7F6-B7A0-4F0D-A198-DCEB7BF9E8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8068" y="1705683"/>
                        <a:ext cx="7424738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9DF7353E-A7BF-4D64-94CD-CBAFC980702C}"/>
              </a:ext>
            </a:extLst>
          </p:cNvPr>
          <p:cNvSpPr/>
          <p:nvPr/>
        </p:nvSpPr>
        <p:spPr>
          <a:xfrm>
            <a:off x="767381" y="2677050"/>
            <a:ext cx="4237570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1: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Homogenous Solution</a:t>
            </a:r>
            <a:endParaRPr lang="el-GR" sz="2400" u="sng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sz="2400" u="sng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sz="2400" u="sng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sz="2400" u="sng" dirty="0">
              <a:solidFill>
                <a:srgbClr val="FF0000"/>
              </a:solidFill>
            </a:endParaRPr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l-GR" sz="2400" u="sng" dirty="0"/>
              <a:t>άρα</a:t>
            </a:r>
            <a:endParaRPr lang="en-US" sz="2400" u="sng" dirty="0"/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76B83716-B67A-4EC0-BF96-28F2E5A980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942526"/>
              </p:ext>
            </p:extLst>
          </p:nvPr>
        </p:nvGraphicFramePr>
        <p:xfrm>
          <a:off x="235915" y="3299618"/>
          <a:ext cx="843528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01" name="Equation" r:id="rId5" imgW="3720960" imgH="241200" progId="Equation.DSMT4">
                  <p:embed/>
                </p:oleObj>
              </mc:Choice>
              <mc:Fallback>
                <p:oleObj name="Equation" r:id="rId5" imgW="3720960" imgH="2412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76B83716-B67A-4EC0-BF96-28F2E5A980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5915" y="3299618"/>
                        <a:ext cx="8435280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8A234BE2-026C-4BF4-8892-26D98EE2F5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56320"/>
              </p:ext>
            </p:extLst>
          </p:nvPr>
        </p:nvGraphicFramePr>
        <p:xfrm>
          <a:off x="2608970" y="4811735"/>
          <a:ext cx="3582933" cy="54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02" name="Equation" r:id="rId7" imgW="1155600" imgH="241200" progId="Equation.DSMT4">
                  <p:embed/>
                </p:oleObj>
              </mc:Choice>
              <mc:Fallback>
                <p:oleObj name="Equation" r:id="rId7" imgW="11556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08970" y="4811735"/>
                        <a:ext cx="3582933" cy="542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6007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1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24</a:t>
            </a:fld>
            <a:endParaRPr lang="el-GR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83103C08-0B36-48B9-9D22-DEF95088C70A}"/>
              </a:ext>
            </a:extLst>
          </p:cNvPr>
          <p:cNvSpPr/>
          <p:nvPr/>
        </p:nvSpPr>
        <p:spPr>
          <a:xfrm>
            <a:off x="683568" y="1772816"/>
            <a:ext cx="33187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2: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Find value of A</a:t>
            </a:r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ABD2BF06-F9D4-448D-AE15-1A09835213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80347"/>
              </p:ext>
            </p:extLst>
          </p:nvPr>
        </p:nvGraphicFramePr>
        <p:xfrm>
          <a:off x="457200" y="2452480"/>
          <a:ext cx="836327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4" name="Equation" r:id="rId3" imgW="3657600" imgH="507960" progId="Equation.DSMT4">
                  <p:embed/>
                </p:oleObj>
              </mc:Choice>
              <mc:Fallback>
                <p:oleObj name="Equation" r:id="rId3" imgW="3657600" imgH="507960" progId="Equation.DSMT4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193E7EDC-FE7E-42EC-B16D-99B81FC051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2452480"/>
                        <a:ext cx="8363272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5DBB3241-2AE8-440E-B9BA-DE9809D88C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969984"/>
              </p:ext>
            </p:extLst>
          </p:nvPr>
        </p:nvGraphicFramePr>
        <p:xfrm>
          <a:off x="2336800" y="4508500"/>
          <a:ext cx="4002088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5" name="Equation" r:id="rId5" imgW="1066680" imgH="241200" progId="Equation.DSMT4">
                  <p:embed/>
                </p:oleObj>
              </mc:Choice>
              <mc:Fallback>
                <p:oleObj name="Equation" r:id="rId5" imgW="1066680" imgH="24120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CD4DA8CE-A477-4191-B3D5-97F7015E5E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36800" y="4508500"/>
                        <a:ext cx="4002088" cy="655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3C078D7F-81C1-4928-B6CA-660D101A88E9}"/>
              </a:ext>
            </a:extLst>
          </p:cNvPr>
          <p:cNvSpPr/>
          <p:nvPr/>
        </p:nvSpPr>
        <p:spPr>
          <a:xfrm>
            <a:off x="919806" y="4630322"/>
            <a:ext cx="105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l-GR" sz="2400" u="sng" dirty="0">
                <a:solidFill>
                  <a:srgbClr val="FF0000"/>
                </a:solidFill>
              </a:rPr>
              <a:t>Οπότε</a:t>
            </a:r>
            <a:r>
              <a:rPr lang="en-US" sz="2400" u="sng" dirty="0">
                <a:solidFill>
                  <a:srgbClr val="FF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759731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2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25</a:t>
            </a:fld>
            <a:endParaRPr lang="el-GR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9DF7353E-A7BF-4D64-94CD-CBAFC980702C}"/>
              </a:ext>
            </a:extLst>
          </p:cNvPr>
          <p:cNvSpPr/>
          <p:nvPr/>
        </p:nvSpPr>
        <p:spPr>
          <a:xfrm>
            <a:off x="698452" y="2677050"/>
            <a:ext cx="4375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1: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Homogenous Solution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68CFE9A3-18C4-411D-8B0A-A27ACBFB6341}"/>
              </a:ext>
            </a:extLst>
          </p:cNvPr>
          <p:cNvSpPr/>
          <p:nvPr/>
        </p:nvSpPr>
        <p:spPr>
          <a:xfrm>
            <a:off x="669925" y="4890732"/>
            <a:ext cx="3771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2: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Particular Solution</a:t>
            </a:r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16EFC6C2-298E-43D3-9748-CA95912B2744}"/>
              </a:ext>
            </a:extLst>
          </p:cNvPr>
          <p:cNvSpPr/>
          <p:nvPr/>
        </p:nvSpPr>
        <p:spPr>
          <a:xfrm>
            <a:off x="698452" y="5590468"/>
            <a:ext cx="10098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Guess:</a:t>
            </a:r>
          </a:p>
        </p:txBody>
      </p:sp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0A339BC3-5075-4EA7-A866-C2972F4F6D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711684"/>
              </p:ext>
            </p:extLst>
          </p:nvPr>
        </p:nvGraphicFramePr>
        <p:xfrm>
          <a:off x="2273300" y="5541963"/>
          <a:ext cx="20161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6" name="Equation" r:id="rId3" imgW="723600" imgH="228600" progId="Equation.DSMT4">
                  <p:embed/>
                </p:oleObj>
              </mc:Choice>
              <mc:Fallback>
                <p:oleObj name="Equation" r:id="rId3" imgW="723600" imgH="22860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0A339BC3-5075-4EA7-A866-C2972F4F6D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3300" y="5541963"/>
                        <a:ext cx="201612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Αντικείμενο 15">
            <a:extLst>
              <a:ext uri="{FF2B5EF4-FFF2-40B4-BE49-F238E27FC236}">
                <a16:creationId xmlns:a16="http://schemas.microsoft.com/office/drawing/2014/main" id="{76077F4A-E38B-466A-BB9D-33A80266E4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346200"/>
              </p:ext>
            </p:extLst>
          </p:nvPr>
        </p:nvGraphicFramePr>
        <p:xfrm>
          <a:off x="669925" y="1690688"/>
          <a:ext cx="7459663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7" name="Equation" r:id="rId5" imgW="2679480" imgH="241200" progId="Equation.DSMT4">
                  <p:embed/>
                </p:oleObj>
              </mc:Choice>
              <mc:Fallback>
                <p:oleObj name="Equation" r:id="rId5" imgW="2679480" imgH="241200" progId="Equation.DSMT4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37BAB7F6-B7A0-4F0D-A198-DCEB7BF9E8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9925" y="1690688"/>
                        <a:ext cx="7459663" cy="585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142F97EE-A27A-4862-B84C-4E74D681B8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589037"/>
              </p:ext>
            </p:extLst>
          </p:nvPr>
        </p:nvGraphicFramePr>
        <p:xfrm>
          <a:off x="89755" y="3299405"/>
          <a:ext cx="8964489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8" name="Equation" r:id="rId7" imgW="3695400" imgH="241200" progId="Equation.DSMT4">
                  <p:embed/>
                </p:oleObj>
              </mc:Choice>
              <mc:Fallback>
                <p:oleObj name="Equation" r:id="rId7" imgW="3695400" imgH="2412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76B83716-B67A-4EC0-BF96-28F2E5A980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9755" y="3299405"/>
                        <a:ext cx="8964489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Αντικείμενο 17">
            <a:extLst>
              <a:ext uri="{FF2B5EF4-FFF2-40B4-BE49-F238E27FC236}">
                <a16:creationId xmlns:a16="http://schemas.microsoft.com/office/drawing/2014/main" id="{7FB69007-9BCA-43C7-B00A-F16715E99F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143898"/>
              </p:ext>
            </p:extLst>
          </p:nvPr>
        </p:nvGraphicFramePr>
        <p:xfrm>
          <a:off x="1173163" y="4143375"/>
          <a:ext cx="58674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9" name="Equation" r:id="rId9" imgW="1892160" imgH="241200" progId="Equation.DSMT4">
                  <p:embed/>
                </p:oleObj>
              </mc:Choice>
              <mc:Fallback>
                <p:oleObj name="Equation" r:id="rId9" imgW="1892160" imgH="24120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8A234BE2-026C-4BF4-8892-26D98EE2F5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73163" y="4143375"/>
                        <a:ext cx="5867400" cy="54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0802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2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26</a:t>
            </a:fld>
            <a:endParaRPr lang="el-GR" dirty="0"/>
          </a:p>
        </p:txBody>
      </p:sp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317D621A-EA44-419B-B2DF-224AFF18D5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228836"/>
              </p:ext>
            </p:extLst>
          </p:nvPr>
        </p:nvGraphicFramePr>
        <p:xfrm>
          <a:off x="980281" y="1522906"/>
          <a:ext cx="7183437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8" name="Equation" r:id="rId3" imgW="2412720" imgH="1117440" progId="Equation.DSMT4">
                  <p:embed/>
                </p:oleObj>
              </mc:Choice>
              <mc:Fallback>
                <p:oleObj name="Equation" r:id="rId3" imgW="2412720" imgH="1117440" progId="Equation.DSMT4">
                  <p:embed/>
                  <p:pic>
                    <p:nvPicPr>
                      <p:cNvPr id="17" name="Αντικείμενο 16">
                        <a:extLst>
                          <a:ext uri="{FF2B5EF4-FFF2-40B4-BE49-F238E27FC236}">
                            <a16:creationId xmlns:a16="http://schemas.microsoft.com/office/drawing/2014/main" id="{317D621A-EA44-419B-B2DF-224AFF18D5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0281" y="1522906"/>
                        <a:ext cx="7183437" cy="250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90532B9D-C07C-43B4-A3AF-884B0BDB72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977375"/>
              </p:ext>
            </p:extLst>
          </p:nvPr>
        </p:nvGraphicFramePr>
        <p:xfrm>
          <a:off x="1800225" y="4332288"/>
          <a:ext cx="2195513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9" name="Equation" r:id="rId5" imgW="787320" imgH="393480" progId="Equation.DSMT4">
                  <p:embed/>
                </p:oleObj>
              </mc:Choice>
              <mc:Fallback>
                <p:oleObj name="Equation" r:id="rId5" imgW="787320" imgH="393480" progId="Equation.DSMT4">
                  <p:embed/>
                  <p:pic>
                    <p:nvPicPr>
                      <p:cNvPr id="9" name="Αντικείμενο 8">
                        <a:extLst>
                          <a:ext uri="{FF2B5EF4-FFF2-40B4-BE49-F238E27FC236}">
                            <a16:creationId xmlns:a16="http://schemas.microsoft.com/office/drawing/2014/main" id="{90532B9D-C07C-43B4-A3AF-884B0BDB72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00225" y="4332288"/>
                        <a:ext cx="2195513" cy="96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A9E7E6B4-B852-4241-BE82-01C75BB7EEC0}"/>
              </a:ext>
            </a:extLst>
          </p:cNvPr>
          <p:cNvSpPr/>
          <p:nvPr/>
        </p:nvSpPr>
        <p:spPr>
          <a:xfrm>
            <a:off x="597396" y="4631505"/>
            <a:ext cx="12197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So: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09BC74ED-0005-4F3A-A6BC-243F2A37CFFF}"/>
              </a:ext>
            </a:extLst>
          </p:cNvPr>
          <p:cNvSpPr/>
          <p:nvPr/>
        </p:nvSpPr>
        <p:spPr>
          <a:xfrm>
            <a:off x="1691680" y="4332288"/>
            <a:ext cx="2592288" cy="1002806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70497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2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27</a:t>
            </a:fld>
            <a:endParaRPr lang="el-GR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F4DFD2F4-1132-4A73-B7DA-0E17F46D9434}"/>
              </a:ext>
            </a:extLst>
          </p:cNvPr>
          <p:cNvSpPr/>
          <p:nvPr/>
        </p:nvSpPr>
        <p:spPr>
          <a:xfrm>
            <a:off x="502739" y="1718343"/>
            <a:ext cx="3557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3: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General Solution</a:t>
            </a:r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C184EF50-55CC-45EE-97B9-4A38E4B4BD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49800"/>
              </p:ext>
            </p:extLst>
          </p:nvPr>
        </p:nvGraphicFramePr>
        <p:xfrm>
          <a:off x="736600" y="2209800"/>
          <a:ext cx="76708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8" name="Equation" r:id="rId3" imgW="2044440" imgH="393480" progId="Equation.DSMT4">
                  <p:embed/>
                </p:oleObj>
              </mc:Choice>
              <mc:Fallback>
                <p:oleObj name="Equation" r:id="rId3" imgW="2044440" imgH="39348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C184EF50-55CC-45EE-97B9-4A38E4B4BD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6600" y="2209800"/>
                        <a:ext cx="7670800" cy="106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13A6B7E1-CDB9-4AC8-96C4-7928CC6FDEE8}"/>
              </a:ext>
            </a:extLst>
          </p:cNvPr>
          <p:cNvSpPr/>
          <p:nvPr/>
        </p:nvSpPr>
        <p:spPr>
          <a:xfrm>
            <a:off x="499271" y="3326295"/>
            <a:ext cx="33187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</a:t>
            </a:r>
            <a:r>
              <a:rPr lang="el-GR" sz="2400" u="sng" dirty="0"/>
              <a:t>4</a:t>
            </a:r>
            <a:r>
              <a:rPr lang="en-US" sz="2400" u="sng" dirty="0"/>
              <a:t>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Find value of A</a:t>
            </a:r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193E7EDC-FE7E-42EC-B16D-99B81FC051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982322"/>
              </p:ext>
            </p:extLst>
          </p:nvPr>
        </p:nvGraphicFramePr>
        <p:xfrm>
          <a:off x="223838" y="3833813"/>
          <a:ext cx="8769350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9" name="Equation" r:id="rId5" imgW="3987720" imgH="838080" progId="Equation.DSMT4">
                  <p:embed/>
                </p:oleObj>
              </mc:Choice>
              <mc:Fallback>
                <p:oleObj name="Equation" r:id="rId5" imgW="3987720" imgH="838080" progId="Equation.DSMT4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193E7EDC-FE7E-42EC-B16D-99B81FC051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3838" y="3833813"/>
                        <a:ext cx="8769350" cy="168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3077FB5D-85E1-476F-B591-54325AB00D9C}"/>
              </a:ext>
            </a:extLst>
          </p:cNvPr>
          <p:cNvSpPr/>
          <p:nvPr/>
        </p:nvSpPr>
        <p:spPr>
          <a:xfrm>
            <a:off x="550861" y="5875844"/>
            <a:ext cx="105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l-GR" sz="2400" u="sng" dirty="0">
                <a:solidFill>
                  <a:srgbClr val="FF0000"/>
                </a:solidFill>
              </a:rPr>
              <a:t>Οπότε</a:t>
            </a:r>
            <a:r>
              <a:rPr lang="en-US" sz="2400" u="sng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CD4DA8CE-A477-4191-B3D5-97F7015E5E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59715"/>
              </p:ext>
            </p:extLst>
          </p:nvPr>
        </p:nvGraphicFramePr>
        <p:xfrm>
          <a:off x="1835696" y="5696617"/>
          <a:ext cx="5049837" cy="968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10" name="Equation" r:id="rId7" imgW="1346040" imgH="393480" progId="Equation.DSMT4">
                  <p:embed/>
                </p:oleObj>
              </mc:Choice>
              <mc:Fallback>
                <p:oleObj name="Equation" r:id="rId7" imgW="1346040" imgH="39348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CD4DA8CE-A477-4191-B3D5-97F7015E5E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5696" y="5696617"/>
                        <a:ext cx="5049837" cy="968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6383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l-GR" b="1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r>
              <a:rPr lang="el-GR" dirty="0"/>
              <a:t>Σας Ευχαριστώ πολύ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28</a:t>
            </a:fld>
            <a:endParaRPr lang="el-G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3</a:t>
            </a:fld>
            <a:endParaRPr lang="el-GR" dirty="0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6BD56A6C-7022-40E2-8D25-B0F2A4D80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73" y="50875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C615CF9-CEC8-434F-85E7-E20DBC0022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832237"/>
              </p:ext>
            </p:extLst>
          </p:nvPr>
        </p:nvGraphicFramePr>
        <p:xfrm>
          <a:off x="344488" y="2141538"/>
          <a:ext cx="8121650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74" name="Equation" r:id="rId3" imgW="3619440" imgH="1168200" progId="Equation.DSMT4">
                  <p:embed/>
                </p:oleObj>
              </mc:Choice>
              <mc:Fallback>
                <p:oleObj name="Equation" r:id="rId3" imgW="361944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4488" y="2141538"/>
                        <a:ext cx="8121650" cy="284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181DD2B-439B-411A-8395-4937DCAAD5C0}"/>
              </a:ext>
            </a:extLst>
          </p:cNvPr>
          <p:cNvSpPr/>
          <p:nvPr/>
        </p:nvSpPr>
        <p:spPr>
          <a:xfrm>
            <a:off x="457200" y="1524569"/>
            <a:ext cx="4702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u="sng" dirty="0"/>
              <a:t>We solve with Forward Substitution.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0EA6FA66-AC70-4600-A4E6-441C34EFCCCF}"/>
              </a:ext>
            </a:extLst>
          </p:cNvPr>
          <p:cNvSpPr/>
          <p:nvPr/>
        </p:nvSpPr>
        <p:spPr>
          <a:xfrm>
            <a:off x="6553200" y="3284984"/>
            <a:ext cx="1979240" cy="533698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endParaRPr lang="el-GR" b="1">
              <a:ln/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181DD2B-439B-411A-8395-4937DCAAD5C0}"/>
              </a:ext>
            </a:extLst>
          </p:cNvPr>
          <p:cNvSpPr/>
          <p:nvPr/>
        </p:nvSpPr>
        <p:spPr>
          <a:xfrm>
            <a:off x="399679" y="1548520"/>
            <a:ext cx="8895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Step 2:</a:t>
            </a:r>
            <a:r>
              <a:rPr lang="en-US" sz="2400" dirty="0"/>
              <a:t>   </a:t>
            </a:r>
            <a:r>
              <a:rPr lang="en-US" sz="2400" u="sng" dirty="0">
                <a:solidFill>
                  <a:srgbClr val="FF0000"/>
                </a:solidFill>
              </a:rPr>
              <a:t>Solve for the non-Homogenous Part (Particular Solution) </a:t>
            </a:r>
          </a:p>
        </p:txBody>
      </p:sp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C9E6047F-65A6-4D3A-930E-A6D6D98392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691718"/>
              </p:ext>
            </p:extLst>
          </p:nvPr>
        </p:nvGraphicFramePr>
        <p:xfrm>
          <a:off x="2407481" y="2229618"/>
          <a:ext cx="353695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43" name="Equation" r:id="rId3" imgW="1269720" imgH="228600" progId="Equation.DSMT4">
                  <p:embed/>
                </p:oleObj>
              </mc:Choice>
              <mc:Fallback>
                <p:oleObj name="Equation" r:id="rId3" imgW="1269720" imgH="22860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FC615CF9-CEC8-434F-85E7-E20DBC0022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7481" y="2229618"/>
                        <a:ext cx="3536950" cy="55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15B57A07-8873-405A-991D-3DFCF6E3B853}"/>
              </a:ext>
            </a:extLst>
          </p:cNvPr>
          <p:cNvSpPr/>
          <p:nvPr/>
        </p:nvSpPr>
        <p:spPr>
          <a:xfrm>
            <a:off x="273945" y="3100771"/>
            <a:ext cx="8895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The candidate particular solution has the same algebraic form as g(t).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AD9C7D22-709C-44E3-A11C-DB0848456717}"/>
              </a:ext>
            </a:extLst>
          </p:cNvPr>
          <p:cNvSpPr/>
          <p:nvPr/>
        </p:nvSpPr>
        <p:spPr>
          <a:xfrm>
            <a:off x="2627784" y="4534359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(Where </a:t>
            </a:r>
            <a:r>
              <a:rPr lang="el-GR" sz="2400" dirty="0"/>
              <a:t>α </a:t>
            </a:r>
            <a:r>
              <a:rPr lang="en-US" sz="2400" dirty="0"/>
              <a:t>is a constant)</a:t>
            </a:r>
            <a:endParaRPr lang="en-US" sz="2400" u="sng" dirty="0"/>
          </a:p>
        </p:txBody>
      </p:sp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2F033AB0-55B4-4F02-A4F3-A4AC00BC24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151214"/>
              </p:ext>
            </p:extLst>
          </p:nvPr>
        </p:nvGraphicFramePr>
        <p:xfrm>
          <a:off x="962943" y="4538289"/>
          <a:ext cx="15208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44" name="Equation" r:id="rId5" imgW="545760" imgH="203040" progId="Equation.DSMT4">
                  <p:embed/>
                </p:oleObj>
              </mc:Choice>
              <mc:Fallback>
                <p:oleObj name="Equation" r:id="rId5" imgW="545760" imgH="203040" progId="Equation.DSMT4">
                  <p:embed/>
                  <p:pic>
                    <p:nvPicPr>
                      <p:cNvPr id="9" name="Αντικείμενο 8">
                        <a:extLst>
                          <a:ext uri="{FF2B5EF4-FFF2-40B4-BE49-F238E27FC236}">
                            <a16:creationId xmlns:a16="http://schemas.microsoft.com/office/drawing/2014/main" id="{C9E6047F-65A6-4D3A-930E-A6D6D98392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2943" y="4538289"/>
                        <a:ext cx="1520825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7B7E75CA-4178-4E77-ACCA-60D2D26DDDDB}"/>
              </a:ext>
            </a:extLst>
          </p:cNvPr>
          <p:cNvSpPr/>
          <p:nvPr/>
        </p:nvSpPr>
        <p:spPr>
          <a:xfrm>
            <a:off x="609600" y="3981523"/>
            <a:ext cx="8895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>
                <a:solidFill>
                  <a:srgbClr val="FF0000"/>
                </a:solidFill>
              </a:rPr>
              <a:t>Α) </a:t>
            </a:r>
            <a:r>
              <a:rPr lang="en-US" sz="2400" u="sng" dirty="0">
                <a:solidFill>
                  <a:srgbClr val="FF0000"/>
                </a:solidFill>
              </a:rPr>
              <a:t>First Case </a:t>
            </a:r>
          </a:p>
        </p:txBody>
      </p:sp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DF6531E6-0220-462F-A139-D544CCA26C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957763"/>
              </p:ext>
            </p:extLst>
          </p:nvPr>
        </p:nvGraphicFramePr>
        <p:xfrm>
          <a:off x="2601949" y="5255167"/>
          <a:ext cx="314801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45" name="Equation" r:id="rId7" imgW="1130040" imgH="228600" progId="Equation.DSMT4">
                  <p:embed/>
                </p:oleObj>
              </mc:Choice>
              <mc:Fallback>
                <p:oleObj name="Equation" r:id="rId7" imgW="1130040" imgH="228600" progId="Equation.DSMT4">
                  <p:embed/>
                  <p:pic>
                    <p:nvPicPr>
                      <p:cNvPr id="9" name="Αντικείμενο 8">
                        <a:extLst>
                          <a:ext uri="{FF2B5EF4-FFF2-40B4-BE49-F238E27FC236}">
                            <a16:creationId xmlns:a16="http://schemas.microsoft.com/office/drawing/2014/main" id="{C9E6047F-65A6-4D3A-930E-A6D6D98392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01949" y="5255167"/>
                        <a:ext cx="3148013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565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5</a:t>
            </a:fld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AD9C7D22-709C-44E3-A11C-DB0848456717}"/>
              </a:ext>
            </a:extLst>
          </p:cNvPr>
          <p:cNvSpPr/>
          <p:nvPr/>
        </p:nvSpPr>
        <p:spPr>
          <a:xfrm>
            <a:off x="450971" y="1858046"/>
            <a:ext cx="11687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Guess:</a:t>
            </a:r>
          </a:p>
        </p:txBody>
      </p:sp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2F033AB0-55B4-4F02-A4F3-A4AC00BC24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645286"/>
              </p:ext>
            </p:extLst>
          </p:nvPr>
        </p:nvGraphicFramePr>
        <p:xfrm>
          <a:off x="2051720" y="1858046"/>
          <a:ext cx="15208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9" name="Equation" r:id="rId3" imgW="545760" imgH="203040" progId="Equation.DSMT4">
                  <p:embed/>
                </p:oleObj>
              </mc:Choice>
              <mc:Fallback>
                <p:oleObj name="Equation" r:id="rId3" imgW="545760" imgH="203040" progId="Equation.DSMT4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2F033AB0-55B4-4F02-A4F3-A4AC00BC24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720" y="1858046"/>
                        <a:ext cx="1520825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DF6531E6-0220-462F-A139-D544CCA26C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458816"/>
              </p:ext>
            </p:extLst>
          </p:nvPr>
        </p:nvGraphicFramePr>
        <p:xfrm>
          <a:off x="661597" y="2469007"/>
          <a:ext cx="7787208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30" name="Equation" r:id="rId5" imgW="3136680" imgH="431640" progId="Equation.DSMT4">
                  <p:embed/>
                </p:oleObj>
              </mc:Choice>
              <mc:Fallback>
                <p:oleObj name="Equation" r:id="rId5" imgW="3136680" imgH="43164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DF6531E6-0220-462F-A139-D544CCA26C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1597" y="2469007"/>
                        <a:ext cx="7787208" cy="1052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9CE13BCA-443A-4039-8539-E425E7B945DA}"/>
              </a:ext>
            </a:extLst>
          </p:cNvPr>
          <p:cNvSpPr/>
          <p:nvPr/>
        </p:nvSpPr>
        <p:spPr>
          <a:xfrm>
            <a:off x="683568" y="3924608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In order for </a:t>
            </a:r>
            <a:r>
              <a:rPr lang="el-GR" sz="2400" u="sng" dirty="0"/>
              <a:t>μ </a:t>
            </a:r>
            <a:r>
              <a:rPr lang="en-US" sz="2400" u="sng" dirty="0"/>
              <a:t>to be a solution we need               </a:t>
            </a:r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2BE2DA6A-8FCF-44A4-BAC5-630A09885C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624750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31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D6654114-BC13-48F2-8ECB-DE0CE1200F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521068"/>
              </p:ext>
            </p:extLst>
          </p:nvPr>
        </p:nvGraphicFramePr>
        <p:xfrm>
          <a:off x="5796136" y="3924608"/>
          <a:ext cx="2084647" cy="46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32" name="Equation" r:id="rId9" imgW="749160" imgH="228600" progId="Equation.DSMT4">
                  <p:embed/>
                </p:oleObj>
              </mc:Choice>
              <mc:Fallback>
                <p:oleObj name="Equation" r:id="rId9" imgW="749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96136" y="3924608"/>
                        <a:ext cx="2084647" cy="461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1B8F6EC-CB7E-4EAB-BEAD-FC0FCEB52EDB}"/>
              </a:ext>
            </a:extLst>
          </p:cNvPr>
          <p:cNvSpPr/>
          <p:nvPr/>
        </p:nvSpPr>
        <p:spPr>
          <a:xfrm>
            <a:off x="683568" y="4572889"/>
            <a:ext cx="7787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If                                then this is not a solution and we have to multiply by t our guess.</a:t>
            </a:r>
          </a:p>
          <a:p>
            <a:pPr algn="just"/>
            <a:r>
              <a:rPr lang="en-US" sz="2400" u="sng" dirty="0"/>
              <a:t> </a:t>
            </a:r>
          </a:p>
        </p:txBody>
      </p:sp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C79DE237-3534-4B70-84E1-3C4569D6BC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078136"/>
              </p:ext>
            </p:extLst>
          </p:nvPr>
        </p:nvGraphicFramePr>
        <p:xfrm>
          <a:off x="1035321" y="4572889"/>
          <a:ext cx="2084647" cy="46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33" name="Equation" r:id="rId11" imgW="749160" imgH="228600" progId="Equation.DSMT4">
                  <p:embed/>
                </p:oleObj>
              </mc:Choice>
              <mc:Fallback>
                <p:oleObj name="Equation" r:id="rId11" imgW="749160" imgH="22860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D6654114-BC13-48F2-8ECB-DE0CE1200F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35321" y="4572889"/>
                        <a:ext cx="2084647" cy="461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Αντικείμενο 17">
            <a:extLst>
              <a:ext uri="{FF2B5EF4-FFF2-40B4-BE49-F238E27FC236}">
                <a16:creationId xmlns:a16="http://schemas.microsoft.com/office/drawing/2014/main" id="{911C3280-BD92-4973-8AB9-C7CB200B20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003965"/>
              </p:ext>
            </p:extLst>
          </p:nvPr>
        </p:nvGraphicFramePr>
        <p:xfrm>
          <a:off x="2200275" y="5568950"/>
          <a:ext cx="18399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34" name="Equation" r:id="rId13" imgW="660240" imgH="203040" progId="Equation.DSMT4">
                  <p:embed/>
                </p:oleObj>
              </mc:Choice>
              <mc:Fallback>
                <p:oleObj name="Equation" r:id="rId13" imgW="660240" imgH="203040" progId="Equation.DSMT4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2F033AB0-55B4-4F02-A4F3-A4AC00BC24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200275" y="5568950"/>
                        <a:ext cx="1839913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Ορθογώνιο 18">
            <a:extLst>
              <a:ext uri="{FF2B5EF4-FFF2-40B4-BE49-F238E27FC236}">
                <a16:creationId xmlns:a16="http://schemas.microsoft.com/office/drawing/2014/main" id="{E35FEF58-4EC0-4FCA-B48E-0D199FB1256B}"/>
              </a:ext>
            </a:extLst>
          </p:cNvPr>
          <p:cNvSpPr/>
          <p:nvPr/>
        </p:nvSpPr>
        <p:spPr>
          <a:xfrm>
            <a:off x="450971" y="5578750"/>
            <a:ext cx="1839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New Guess:</a:t>
            </a:r>
          </a:p>
        </p:txBody>
      </p:sp>
    </p:spTree>
    <p:extLst>
      <p:ext uri="{BB962C8B-B14F-4D97-AF65-F5344CB8AC3E}">
        <p14:creationId xmlns:p14="http://schemas.microsoft.com/office/powerpoint/2010/main" val="2013740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6</a:t>
            </a:fld>
            <a:endParaRPr lang="el-GR" dirty="0"/>
          </a:p>
        </p:txBody>
      </p:sp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2F033AB0-55B4-4F02-A4F3-A4AC00BC24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58205"/>
              </p:ext>
            </p:extLst>
          </p:nvPr>
        </p:nvGraphicFramePr>
        <p:xfrm>
          <a:off x="2117039" y="2093720"/>
          <a:ext cx="27940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01" name="Equation" r:id="rId3" imgW="1002960" imgH="228600" progId="Equation.DSMT4">
                  <p:embed/>
                </p:oleObj>
              </mc:Choice>
              <mc:Fallback>
                <p:oleObj name="Equation" r:id="rId3" imgW="1002960" imgH="228600" progId="Equation.DSMT4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2F033AB0-55B4-4F02-A4F3-A4AC00BC24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7039" y="2093720"/>
                        <a:ext cx="2794000" cy="55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7B7E75CA-4178-4E77-ACCA-60D2D26DDDDB}"/>
              </a:ext>
            </a:extLst>
          </p:cNvPr>
          <p:cNvSpPr/>
          <p:nvPr/>
        </p:nvSpPr>
        <p:spPr>
          <a:xfrm>
            <a:off x="463219" y="1589485"/>
            <a:ext cx="8895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FF0000"/>
                </a:solidFill>
              </a:rPr>
              <a:t>B</a:t>
            </a:r>
            <a:r>
              <a:rPr lang="el-GR" sz="2400" dirty="0">
                <a:solidFill>
                  <a:srgbClr val="FF0000"/>
                </a:solidFill>
              </a:rPr>
              <a:t>) </a:t>
            </a:r>
            <a:r>
              <a:rPr lang="en-US" sz="2400" u="sng" dirty="0">
                <a:solidFill>
                  <a:srgbClr val="FF0000"/>
                </a:solidFill>
              </a:rPr>
              <a:t>Second Case </a:t>
            </a:r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835D3AB-8689-4B18-83BA-3E11AB599C84}"/>
              </a:ext>
            </a:extLst>
          </p:cNvPr>
          <p:cNvSpPr/>
          <p:nvPr/>
        </p:nvSpPr>
        <p:spPr>
          <a:xfrm>
            <a:off x="755576" y="2930473"/>
            <a:ext cx="11687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Guess:</a:t>
            </a:r>
          </a:p>
        </p:txBody>
      </p:sp>
      <p:graphicFrame>
        <p:nvGraphicFramePr>
          <p:cNvPr id="16" name="Αντικείμενο 15">
            <a:extLst>
              <a:ext uri="{FF2B5EF4-FFF2-40B4-BE49-F238E27FC236}">
                <a16:creationId xmlns:a16="http://schemas.microsoft.com/office/drawing/2014/main" id="{1BFC31E5-CE43-4E4F-A2F0-FF5D188570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102078"/>
              </p:ext>
            </p:extLst>
          </p:nvPr>
        </p:nvGraphicFramePr>
        <p:xfrm>
          <a:off x="2134501" y="2882700"/>
          <a:ext cx="275907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02" name="Equation" r:id="rId5" imgW="990360" imgH="228600" progId="Equation.DSMT4">
                  <p:embed/>
                </p:oleObj>
              </mc:Choice>
              <mc:Fallback>
                <p:oleObj name="Equation" r:id="rId5" imgW="990360" imgH="228600" progId="Equation.DSMT4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2F033AB0-55B4-4F02-A4F3-A4AC00BC24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4501" y="2882700"/>
                        <a:ext cx="2759075" cy="55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317D621A-EA44-419B-B2DF-224AFF18D5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826794"/>
              </p:ext>
            </p:extLst>
          </p:nvPr>
        </p:nvGraphicFramePr>
        <p:xfrm>
          <a:off x="457200" y="3671680"/>
          <a:ext cx="8537597" cy="2837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03" name="Equation" r:id="rId7" imgW="3619440" imgH="1168200" progId="Equation.DSMT4">
                  <p:embed/>
                </p:oleObj>
              </mc:Choice>
              <mc:Fallback>
                <p:oleObj name="Equation" r:id="rId7" imgW="3619440" imgH="116820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DF6531E6-0220-462F-A139-D544CCA26C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3671680"/>
                        <a:ext cx="8537597" cy="28372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916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7</a:t>
            </a:fld>
            <a:endParaRPr lang="el-GR" dirty="0"/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2BE2DA6A-8FCF-44A4-BAC5-630A09885C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70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2BE2DA6A-8FCF-44A4-BAC5-630A09885C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Αντικείμενο 17">
            <a:extLst>
              <a:ext uri="{FF2B5EF4-FFF2-40B4-BE49-F238E27FC236}">
                <a16:creationId xmlns:a16="http://schemas.microsoft.com/office/drawing/2014/main" id="{911C3280-BD92-4973-8AB9-C7CB200B20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385308"/>
              </p:ext>
            </p:extLst>
          </p:nvPr>
        </p:nvGraphicFramePr>
        <p:xfrm>
          <a:off x="2354779" y="1616864"/>
          <a:ext cx="3255962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71" name="Equation" r:id="rId5" imgW="1168200" imgH="241200" progId="Equation.DSMT4">
                  <p:embed/>
                </p:oleObj>
              </mc:Choice>
              <mc:Fallback>
                <p:oleObj name="Equation" r:id="rId5" imgW="1168200" imgH="241200" progId="Equation.DSMT4">
                  <p:embed/>
                  <p:pic>
                    <p:nvPicPr>
                      <p:cNvPr id="18" name="Αντικείμενο 17">
                        <a:extLst>
                          <a:ext uri="{FF2B5EF4-FFF2-40B4-BE49-F238E27FC236}">
                            <a16:creationId xmlns:a16="http://schemas.microsoft.com/office/drawing/2014/main" id="{911C3280-BD92-4973-8AB9-C7CB200B20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54779" y="1616864"/>
                        <a:ext cx="3255962" cy="588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Ορθογώνιο 18">
            <a:extLst>
              <a:ext uri="{FF2B5EF4-FFF2-40B4-BE49-F238E27FC236}">
                <a16:creationId xmlns:a16="http://schemas.microsoft.com/office/drawing/2014/main" id="{E35FEF58-4EC0-4FCA-B48E-0D199FB1256B}"/>
              </a:ext>
            </a:extLst>
          </p:cNvPr>
          <p:cNvSpPr/>
          <p:nvPr/>
        </p:nvSpPr>
        <p:spPr>
          <a:xfrm>
            <a:off x="536510" y="4033023"/>
            <a:ext cx="1839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Guess:</a:t>
            </a:r>
          </a:p>
        </p:txBody>
      </p:sp>
      <p:sp>
        <p:nvSpPr>
          <p:cNvPr id="20" name="Ορθογώνιο 19">
            <a:extLst>
              <a:ext uri="{FF2B5EF4-FFF2-40B4-BE49-F238E27FC236}">
                <a16:creationId xmlns:a16="http://schemas.microsoft.com/office/drawing/2014/main" id="{E5147BDD-70DE-4566-8C1D-95531C059411}"/>
              </a:ext>
            </a:extLst>
          </p:cNvPr>
          <p:cNvSpPr/>
          <p:nvPr/>
        </p:nvSpPr>
        <p:spPr>
          <a:xfrm>
            <a:off x="457200" y="2549828"/>
            <a:ext cx="8895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>
                <a:solidFill>
                  <a:srgbClr val="FF0000"/>
                </a:solidFill>
              </a:rPr>
              <a:t>Γ) </a:t>
            </a:r>
            <a:r>
              <a:rPr lang="en-US" sz="2400" u="sng" dirty="0">
                <a:solidFill>
                  <a:srgbClr val="FF0000"/>
                </a:solidFill>
              </a:rPr>
              <a:t>Third Case </a:t>
            </a:r>
          </a:p>
        </p:txBody>
      </p:sp>
      <p:graphicFrame>
        <p:nvGraphicFramePr>
          <p:cNvPr id="21" name="Αντικείμενο 20">
            <a:extLst>
              <a:ext uri="{FF2B5EF4-FFF2-40B4-BE49-F238E27FC236}">
                <a16:creationId xmlns:a16="http://schemas.microsoft.com/office/drawing/2014/main" id="{6E16687C-56D7-4B9C-A0A5-119AD01FC8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376430"/>
              </p:ext>
            </p:extLst>
          </p:nvPr>
        </p:nvGraphicFramePr>
        <p:xfrm>
          <a:off x="2817457" y="3024561"/>
          <a:ext cx="2330607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72" name="Equation" r:id="rId7" imgW="749160" imgH="228600" progId="Equation.DSMT4">
                  <p:embed/>
                </p:oleObj>
              </mc:Choice>
              <mc:Fallback>
                <p:oleObj name="Equation" r:id="rId7" imgW="749160" imgH="228600" progId="Equation.DSMT4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2F033AB0-55B4-4F02-A4F3-A4AC00BC24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17457" y="3024561"/>
                        <a:ext cx="2330607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Ορθογώνιο 21">
            <a:extLst>
              <a:ext uri="{FF2B5EF4-FFF2-40B4-BE49-F238E27FC236}">
                <a16:creationId xmlns:a16="http://schemas.microsoft.com/office/drawing/2014/main" id="{2495ABA1-C257-4748-9F05-5419E5CAAF30}"/>
              </a:ext>
            </a:extLst>
          </p:cNvPr>
          <p:cNvSpPr/>
          <p:nvPr/>
        </p:nvSpPr>
        <p:spPr>
          <a:xfrm>
            <a:off x="536510" y="1702736"/>
            <a:ext cx="1839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New Guess:</a:t>
            </a:r>
          </a:p>
        </p:txBody>
      </p:sp>
      <p:graphicFrame>
        <p:nvGraphicFramePr>
          <p:cNvPr id="23" name="Αντικείμενο 22">
            <a:extLst>
              <a:ext uri="{FF2B5EF4-FFF2-40B4-BE49-F238E27FC236}">
                <a16:creationId xmlns:a16="http://schemas.microsoft.com/office/drawing/2014/main" id="{FF5CF6E2-3100-4587-9996-A0A25F3C45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711520"/>
              </p:ext>
            </p:extLst>
          </p:nvPr>
        </p:nvGraphicFramePr>
        <p:xfrm>
          <a:off x="1772882" y="3935888"/>
          <a:ext cx="20891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73" name="Equation" r:id="rId9" imgW="749160" imgH="228600" progId="Equation.DSMT4">
                  <p:embed/>
                </p:oleObj>
              </mc:Choice>
              <mc:Fallback>
                <p:oleObj name="Equation" r:id="rId9" imgW="749160" imgH="228600" progId="Equation.DSMT4">
                  <p:embed/>
                  <p:pic>
                    <p:nvPicPr>
                      <p:cNvPr id="18" name="Αντικείμενο 17">
                        <a:extLst>
                          <a:ext uri="{FF2B5EF4-FFF2-40B4-BE49-F238E27FC236}">
                            <a16:creationId xmlns:a16="http://schemas.microsoft.com/office/drawing/2014/main" id="{911C3280-BD92-4973-8AB9-C7CB200B20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72882" y="3935888"/>
                        <a:ext cx="208915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0261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8</a:t>
            </a:fld>
            <a:endParaRPr lang="el-GR" dirty="0"/>
          </a:p>
        </p:txBody>
      </p:sp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317D621A-EA44-419B-B2DF-224AFF18D5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451389"/>
              </p:ext>
            </p:extLst>
          </p:nvPr>
        </p:nvGraphicFramePr>
        <p:xfrm>
          <a:off x="457200" y="1417638"/>
          <a:ext cx="6995120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88" name="Equation" r:id="rId3" imgW="2349360" imgH="1447560" progId="Equation.DSMT4">
                  <p:embed/>
                </p:oleObj>
              </mc:Choice>
              <mc:Fallback>
                <p:oleObj name="Equation" r:id="rId3" imgW="2349360" imgH="1447560" progId="Equation.DSMT4">
                  <p:embed/>
                  <p:pic>
                    <p:nvPicPr>
                      <p:cNvPr id="17" name="Αντικείμενο 16">
                        <a:extLst>
                          <a:ext uri="{FF2B5EF4-FFF2-40B4-BE49-F238E27FC236}">
                            <a16:creationId xmlns:a16="http://schemas.microsoft.com/office/drawing/2014/main" id="{317D621A-EA44-419B-B2DF-224AFF18D5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417638"/>
                        <a:ext cx="6995120" cy="351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90532B9D-C07C-43B4-A3AF-884B0BDB72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24678"/>
              </p:ext>
            </p:extLst>
          </p:nvPr>
        </p:nvGraphicFramePr>
        <p:xfrm>
          <a:off x="1207293" y="5300663"/>
          <a:ext cx="6729413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89" name="Equation" r:id="rId5" imgW="2412720" imgH="431640" progId="Equation.DSMT4">
                  <p:embed/>
                </p:oleObj>
              </mc:Choice>
              <mc:Fallback>
                <p:oleObj name="Equation" r:id="rId5" imgW="2412720" imgH="431640" progId="Equation.DSMT4">
                  <p:embed/>
                  <p:pic>
                    <p:nvPicPr>
                      <p:cNvPr id="23" name="Αντικείμενο 22">
                        <a:extLst>
                          <a:ext uri="{FF2B5EF4-FFF2-40B4-BE49-F238E27FC236}">
                            <a16:creationId xmlns:a16="http://schemas.microsoft.com/office/drawing/2014/main" id="{FF5CF6E2-3100-4587-9996-A0A25F3C45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07293" y="5300663"/>
                        <a:ext cx="6729413" cy="1055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A9E7E6B4-B852-4241-BE82-01C75BB7EEC0}"/>
              </a:ext>
            </a:extLst>
          </p:cNvPr>
          <p:cNvSpPr/>
          <p:nvPr/>
        </p:nvSpPr>
        <p:spPr>
          <a:xfrm>
            <a:off x="611560" y="5583803"/>
            <a:ext cx="12197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So: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09BC74ED-0005-4F3A-A6BC-243F2A37CFFF}"/>
              </a:ext>
            </a:extLst>
          </p:cNvPr>
          <p:cNvSpPr/>
          <p:nvPr/>
        </p:nvSpPr>
        <p:spPr>
          <a:xfrm>
            <a:off x="3995936" y="5085184"/>
            <a:ext cx="4176464" cy="1498178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8398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9</a:t>
            </a:fld>
            <a:endParaRPr lang="el-GR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51187083-A5B1-4003-9DA0-1FFD81FC61A8}"/>
              </a:ext>
            </a:extLst>
          </p:cNvPr>
          <p:cNvSpPr/>
          <p:nvPr/>
        </p:nvSpPr>
        <p:spPr>
          <a:xfrm>
            <a:off x="467584" y="1667395"/>
            <a:ext cx="7787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If                                then this is not a solution and we have to multiply by t our guess.</a:t>
            </a:r>
          </a:p>
        </p:txBody>
      </p:sp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C4055496-2595-4474-90B8-662D85191E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547743"/>
              </p:ext>
            </p:extLst>
          </p:nvPr>
        </p:nvGraphicFramePr>
        <p:xfrm>
          <a:off x="919564" y="1717678"/>
          <a:ext cx="1996251" cy="343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46" name="Equation" r:id="rId3" imgW="914400" imgH="228600" progId="Equation.DSMT4">
                  <p:embed/>
                </p:oleObj>
              </mc:Choice>
              <mc:Fallback>
                <p:oleObj name="Equation" r:id="rId3" imgW="914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9564" y="1717678"/>
                        <a:ext cx="1996251" cy="343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08EB425D-23A2-4578-A980-0A53874A34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455499"/>
              </p:ext>
            </p:extLst>
          </p:nvPr>
        </p:nvGraphicFramePr>
        <p:xfrm>
          <a:off x="2306638" y="2817813"/>
          <a:ext cx="24431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47" name="Equation" r:id="rId5" imgW="876240" imgH="228600" progId="Equation.DSMT4">
                  <p:embed/>
                </p:oleObj>
              </mc:Choice>
              <mc:Fallback>
                <p:oleObj name="Equation" r:id="rId5" imgW="876240" imgH="228600" progId="Equation.DSMT4">
                  <p:embed/>
                  <p:pic>
                    <p:nvPicPr>
                      <p:cNvPr id="23" name="Αντικείμενο 22">
                        <a:extLst>
                          <a:ext uri="{FF2B5EF4-FFF2-40B4-BE49-F238E27FC236}">
                            <a16:creationId xmlns:a16="http://schemas.microsoft.com/office/drawing/2014/main" id="{FF5CF6E2-3100-4587-9996-A0A25F3C45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06638" y="2817813"/>
                        <a:ext cx="2443162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6F64467D-1467-41AB-8DCB-75313E4232B3}"/>
              </a:ext>
            </a:extLst>
          </p:cNvPr>
          <p:cNvSpPr/>
          <p:nvPr/>
        </p:nvSpPr>
        <p:spPr>
          <a:xfrm>
            <a:off x="611560" y="2899080"/>
            <a:ext cx="1839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New Guess:</a:t>
            </a: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A8E4389-5421-4EFF-AA0B-EE5B26274BB8}"/>
              </a:ext>
            </a:extLst>
          </p:cNvPr>
          <p:cNvSpPr/>
          <p:nvPr/>
        </p:nvSpPr>
        <p:spPr>
          <a:xfrm>
            <a:off x="457200" y="3974724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3:</a:t>
            </a:r>
            <a:r>
              <a:rPr lang="en-US" sz="2400" dirty="0"/>
              <a:t> </a:t>
            </a:r>
            <a:r>
              <a:rPr lang="en-US" sz="2400" u="sng" dirty="0">
                <a:solidFill>
                  <a:srgbClr val="FF0000"/>
                </a:solidFill>
              </a:rPr>
              <a:t>Sum</a:t>
            </a:r>
            <a:r>
              <a:rPr lang="el-GR" sz="2400" u="sng" dirty="0">
                <a:solidFill>
                  <a:srgbClr val="FF0000"/>
                </a:solidFill>
              </a:rPr>
              <a:t> </a:t>
            </a:r>
            <a:r>
              <a:rPr lang="en-US" sz="2400" u="sng" dirty="0">
                <a:solidFill>
                  <a:srgbClr val="FF0000"/>
                </a:solidFill>
              </a:rPr>
              <a:t>the solution of Homogenous part and the particular solution </a:t>
            </a:r>
          </a:p>
        </p:txBody>
      </p:sp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CDBAAF63-92C9-4AAA-BD80-B7F487F770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473903"/>
              </p:ext>
            </p:extLst>
          </p:nvPr>
        </p:nvGraphicFramePr>
        <p:xfrm>
          <a:off x="2741008" y="5092368"/>
          <a:ext cx="3240360" cy="654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48" name="Equation" r:id="rId7" imgW="863280" imgH="241200" progId="Equation.DSMT4">
                  <p:embed/>
                </p:oleObj>
              </mc:Choice>
              <mc:Fallback>
                <p:oleObj name="Equation" r:id="rId7" imgW="8632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41008" y="5092368"/>
                        <a:ext cx="3240360" cy="6546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490263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489</Words>
  <Application>Microsoft Office PowerPoint</Application>
  <PresentationFormat>Προβολή στην οθόνη (4:3)</PresentationFormat>
  <Paragraphs>175</Paragraphs>
  <Slides>28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28</vt:i4>
      </vt:variant>
    </vt:vector>
  </HeadingPairs>
  <TitlesOfParts>
    <vt:vector size="34" baseType="lpstr">
      <vt:lpstr>Arial</vt:lpstr>
      <vt:lpstr>Calibri</vt:lpstr>
      <vt:lpstr>Cambria Math</vt:lpstr>
      <vt:lpstr>Θέμα του Office</vt:lpstr>
      <vt:lpstr>Equation</vt:lpstr>
      <vt:lpstr>MathType 6.0 Equation</vt:lpstr>
      <vt:lpstr>Εξισώσεις Διαφορών</vt:lpstr>
      <vt:lpstr>First-Order Difference Equation</vt:lpstr>
      <vt:lpstr>First-Order Difference Equation</vt:lpstr>
      <vt:lpstr>First-Order Difference Equation</vt:lpstr>
      <vt:lpstr>First-Order Difference Equation</vt:lpstr>
      <vt:lpstr>First-Order Difference Equation</vt:lpstr>
      <vt:lpstr>First-Order Difference Equation</vt:lpstr>
      <vt:lpstr>First-Order Difference Equation</vt:lpstr>
      <vt:lpstr>First-Order Difference Equation</vt:lpstr>
      <vt:lpstr>First-Order Difference Equation</vt:lpstr>
      <vt:lpstr>Άσκηση 1</vt:lpstr>
      <vt:lpstr>Άσκηση 1</vt:lpstr>
      <vt:lpstr>Άσκηση 1</vt:lpstr>
      <vt:lpstr>Άσκηση 2</vt:lpstr>
      <vt:lpstr>Άσκηση 2</vt:lpstr>
      <vt:lpstr>Άσκηση 2</vt:lpstr>
      <vt:lpstr>Second-Order Difference Equation</vt:lpstr>
      <vt:lpstr>Second-Order Difference Equation</vt:lpstr>
      <vt:lpstr>Second-Order Difference Equation</vt:lpstr>
      <vt:lpstr>Second-Order Difference Equation</vt:lpstr>
      <vt:lpstr>Second-Order Difference Equation</vt:lpstr>
      <vt:lpstr>Second-Order Difference Equation</vt:lpstr>
      <vt:lpstr>Άσκηση 1</vt:lpstr>
      <vt:lpstr>Άσκηση 1</vt:lpstr>
      <vt:lpstr>Άσκηση 2</vt:lpstr>
      <vt:lpstr>Άσκηση 2</vt:lpstr>
      <vt:lpstr>Άσκηση 2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Ιδιοτιμές και Ιδιοδιανύσματα</dc:title>
  <dc:creator>GEORGIOS GOUNARIS</dc:creator>
  <cp:lastModifiedBy>GEORGIOS GOUNARIS</cp:lastModifiedBy>
  <cp:revision>69</cp:revision>
  <dcterms:created xsi:type="dcterms:W3CDTF">2020-04-15T15:45:10Z</dcterms:created>
  <dcterms:modified xsi:type="dcterms:W3CDTF">2020-05-14T06:49:22Z</dcterms:modified>
</cp:coreProperties>
</file>