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15"/>
  </p:notesMasterIdLst>
  <p:sldIdLst>
    <p:sldId id="256" r:id="rId3"/>
    <p:sldId id="259" r:id="rId4"/>
    <p:sldId id="257" r:id="rId5"/>
    <p:sldId id="261" r:id="rId6"/>
    <p:sldId id="262" r:id="rId7"/>
    <p:sldId id="480"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4" r:id="rId29"/>
    <p:sldId id="395" r:id="rId30"/>
    <p:sldId id="396" r:id="rId31"/>
    <p:sldId id="397" r:id="rId32"/>
    <p:sldId id="398" r:id="rId33"/>
    <p:sldId id="399" r:id="rId34"/>
    <p:sldId id="400" r:id="rId35"/>
    <p:sldId id="401" r:id="rId36"/>
    <p:sldId id="402" r:id="rId37"/>
    <p:sldId id="403" r:id="rId38"/>
    <p:sldId id="404" r:id="rId39"/>
    <p:sldId id="405" r:id="rId40"/>
    <p:sldId id="406" r:id="rId41"/>
    <p:sldId id="407" r:id="rId42"/>
    <p:sldId id="408" r:id="rId43"/>
    <p:sldId id="410" r:id="rId44"/>
    <p:sldId id="411" r:id="rId45"/>
    <p:sldId id="412" r:id="rId46"/>
    <p:sldId id="413" r:id="rId47"/>
    <p:sldId id="414" r:id="rId48"/>
    <p:sldId id="415" r:id="rId49"/>
    <p:sldId id="416" r:id="rId50"/>
    <p:sldId id="417" r:id="rId51"/>
    <p:sldId id="418" r:id="rId52"/>
    <p:sldId id="419" r:id="rId53"/>
    <p:sldId id="420" r:id="rId54"/>
    <p:sldId id="421" r:id="rId55"/>
    <p:sldId id="422" r:id="rId56"/>
    <p:sldId id="423" r:id="rId57"/>
    <p:sldId id="424" r:id="rId58"/>
    <p:sldId id="425" r:id="rId59"/>
    <p:sldId id="426" r:id="rId60"/>
    <p:sldId id="427" r:id="rId61"/>
    <p:sldId id="428" r:id="rId62"/>
    <p:sldId id="429" r:id="rId63"/>
    <p:sldId id="430" r:id="rId64"/>
    <p:sldId id="431" r:id="rId65"/>
    <p:sldId id="432" r:id="rId66"/>
    <p:sldId id="433" r:id="rId67"/>
    <p:sldId id="434" r:id="rId68"/>
    <p:sldId id="435" r:id="rId69"/>
    <p:sldId id="436" r:id="rId70"/>
    <p:sldId id="437" r:id="rId71"/>
    <p:sldId id="438" r:id="rId72"/>
    <p:sldId id="439" r:id="rId73"/>
    <p:sldId id="440" r:id="rId74"/>
    <p:sldId id="441" r:id="rId75"/>
    <p:sldId id="442" r:id="rId76"/>
    <p:sldId id="443" r:id="rId77"/>
    <p:sldId id="444" r:id="rId78"/>
    <p:sldId id="445" r:id="rId79"/>
    <p:sldId id="446" r:id="rId80"/>
    <p:sldId id="447" r:id="rId81"/>
    <p:sldId id="448" r:id="rId82"/>
    <p:sldId id="449" r:id="rId83"/>
    <p:sldId id="450" r:id="rId84"/>
    <p:sldId id="451" r:id="rId85"/>
    <p:sldId id="452" r:id="rId86"/>
    <p:sldId id="453" r:id="rId87"/>
    <p:sldId id="454" r:id="rId88"/>
    <p:sldId id="455" r:id="rId89"/>
    <p:sldId id="456" r:id="rId90"/>
    <p:sldId id="457" r:id="rId91"/>
    <p:sldId id="458" r:id="rId92"/>
    <p:sldId id="459" r:id="rId93"/>
    <p:sldId id="460" r:id="rId94"/>
    <p:sldId id="461" r:id="rId95"/>
    <p:sldId id="462" r:id="rId96"/>
    <p:sldId id="463" r:id="rId97"/>
    <p:sldId id="464" r:id="rId98"/>
    <p:sldId id="465" r:id="rId99"/>
    <p:sldId id="466" r:id="rId100"/>
    <p:sldId id="467" r:id="rId101"/>
    <p:sldId id="468" r:id="rId102"/>
    <p:sldId id="469" r:id="rId103"/>
    <p:sldId id="470" r:id="rId104"/>
    <p:sldId id="471" r:id="rId105"/>
    <p:sldId id="472" r:id="rId106"/>
    <p:sldId id="473" r:id="rId107"/>
    <p:sldId id="474" r:id="rId108"/>
    <p:sldId id="475" r:id="rId109"/>
    <p:sldId id="476" r:id="rId110"/>
    <p:sldId id="477" r:id="rId111"/>
    <p:sldId id="478" r:id="rId112"/>
    <p:sldId id="479" r:id="rId113"/>
    <p:sldId id="354" r:id="rId1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57">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9309" autoAdjust="0"/>
  </p:normalViewPr>
  <p:slideViewPr>
    <p:cSldViewPr>
      <p:cViewPr varScale="1">
        <p:scale>
          <a:sx n="71" d="100"/>
          <a:sy n="71" d="100"/>
        </p:scale>
        <p:origin x="1296" y="60"/>
      </p:cViewPr>
      <p:guideLst>
        <p:guide orient="horz" pos="365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11/9/2015</a:t>
            </a:fld>
            <a:endParaRPr lang="el-GR" dirty="0"/>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dirty="0"/>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dirty="0"/>
          </a:p>
        </p:txBody>
      </p:sp>
    </p:spTree>
    <p:extLst>
      <p:ext uri="{BB962C8B-B14F-4D97-AF65-F5344CB8AC3E}">
        <p14:creationId xmlns:p14="http://schemas.microsoft.com/office/powerpoint/2010/main" val="2336692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50</a:t>
            </a:fld>
            <a:endParaRPr lang="el-GR" dirty="0"/>
          </a:p>
        </p:txBody>
      </p:sp>
    </p:spTree>
    <p:extLst>
      <p:ext uri="{BB962C8B-B14F-4D97-AF65-F5344CB8AC3E}">
        <p14:creationId xmlns:p14="http://schemas.microsoft.com/office/powerpoint/2010/main" val="418905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55</a:t>
            </a:fld>
            <a:endParaRPr lang="el-GR" dirty="0"/>
          </a:p>
        </p:txBody>
      </p:sp>
    </p:spTree>
    <p:extLst>
      <p:ext uri="{BB962C8B-B14F-4D97-AF65-F5344CB8AC3E}">
        <p14:creationId xmlns:p14="http://schemas.microsoft.com/office/powerpoint/2010/main" val="3601200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68</a:t>
            </a:fld>
            <a:endParaRPr lang="el-GR" dirty="0"/>
          </a:p>
        </p:txBody>
      </p:sp>
    </p:spTree>
    <p:extLst>
      <p:ext uri="{BB962C8B-B14F-4D97-AF65-F5344CB8AC3E}">
        <p14:creationId xmlns:p14="http://schemas.microsoft.com/office/powerpoint/2010/main" val="1541235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70</a:t>
            </a:fld>
            <a:endParaRPr lang="el-GR" dirty="0"/>
          </a:p>
        </p:txBody>
      </p:sp>
    </p:spTree>
    <p:extLst>
      <p:ext uri="{BB962C8B-B14F-4D97-AF65-F5344CB8AC3E}">
        <p14:creationId xmlns:p14="http://schemas.microsoft.com/office/powerpoint/2010/main" val="3887832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82</a:t>
            </a:fld>
            <a:endParaRPr lang="el-GR" dirty="0"/>
          </a:p>
        </p:txBody>
      </p:sp>
    </p:spTree>
    <p:extLst>
      <p:ext uri="{BB962C8B-B14F-4D97-AF65-F5344CB8AC3E}">
        <p14:creationId xmlns:p14="http://schemas.microsoft.com/office/powerpoint/2010/main" val="652546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86</a:t>
            </a:fld>
            <a:endParaRPr lang="el-GR" dirty="0"/>
          </a:p>
        </p:txBody>
      </p:sp>
    </p:spTree>
    <p:extLst>
      <p:ext uri="{BB962C8B-B14F-4D97-AF65-F5344CB8AC3E}">
        <p14:creationId xmlns:p14="http://schemas.microsoft.com/office/powerpoint/2010/main" val="1092021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dirty="0"/>
          </a:p>
        </p:txBody>
      </p:sp>
    </p:spTree>
    <p:extLst>
      <p:ext uri="{BB962C8B-B14F-4D97-AF65-F5344CB8AC3E}">
        <p14:creationId xmlns:p14="http://schemas.microsoft.com/office/powerpoint/2010/main" val="737486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dirty="0"/>
          </a:p>
        </p:txBody>
      </p:sp>
    </p:spTree>
    <p:extLst>
      <p:ext uri="{BB962C8B-B14F-4D97-AF65-F5344CB8AC3E}">
        <p14:creationId xmlns:p14="http://schemas.microsoft.com/office/powerpoint/2010/main" val="416644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dirty="0"/>
          </a:p>
        </p:txBody>
      </p:sp>
    </p:spTree>
    <p:extLst>
      <p:ext uri="{BB962C8B-B14F-4D97-AF65-F5344CB8AC3E}">
        <p14:creationId xmlns:p14="http://schemas.microsoft.com/office/powerpoint/2010/main" val="2388939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dirty="0"/>
          </a:p>
        </p:txBody>
      </p:sp>
    </p:spTree>
    <p:extLst>
      <p:ext uri="{BB962C8B-B14F-4D97-AF65-F5344CB8AC3E}">
        <p14:creationId xmlns:p14="http://schemas.microsoft.com/office/powerpoint/2010/main" val="1486827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Υπότιτλος 2"/>
          <p:cNvSpPr>
            <a:spLocks noGrp="1"/>
          </p:cNvSpPr>
          <p:nvPr>
            <p:ph type="subTitle" idx="1"/>
          </p:nvPr>
        </p:nvSpPr>
        <p:spPr>
          <a:xfrm>
            <a:off x="683568" y="3886200"/>
            <a:ext cx="7776864"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dirty="0"/>
          </a:p>
        </p:txBody>
      </p:sp>
      <p:sp>
        <p:nvSpPr>
          <p:cNvPr id="3" name="Θέση κατακόρυφου κειμένου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936925"/>
            <a:ext cx="7772400" cy="1362075"/>
          </a:xfrm>
        </p:spPr>
        <p:txBody>
          <a:bodyPr anchor="t"/>
          <a:lstStyle>
            <a:lvl1pPr algn="l">
              <a:defRPr sz="4000" b="1" cap="none" baseline="0"/>
            </a:lvl1pPr>
          </a:lstStyle>
          <a:p>
            <a:r>
              <a:rPr lang="en-US" smtClean="0"/>
              <a:t>Click to edit Master title style</a:t>
            </a:r>
            <a:endParaRPr lang="el-GR" dirty="0"/>
          </a:p>
        </p:txBody>
      </p:sp>
      <p:sp>
        <p:nvSpPr>
          <p:cNvPr id="3" name="Θέση κειμένου 2"/>
          <p:cNvSpPr>
            <a:spLocks noGrp="1"/>
          </p:cNvSpPr>
          <p:nvPr>
            <p:ph type="body" idx="1"/>
          </p:nvPr>
        </p:nvSpPr>
        <p:spPr>
          <a:xfrm>
            <a:off x="683568" y="4305077"/>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n-US" smtClean="0"/>
              <a:t>Click to edit Master title style</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n-US" smtClean="0"/>
              <a:t>Click to edit Master title style</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n-US" smtClean="0"/>
              <a:t>Click to edit Master title style</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Οικονομική Ανάπτυξη</a:t>
            </a:r>
            <a:endParaRPr lang="el-GR" dirty="0"/>
          </a:p>
        </p:txBody>
      </p:sp>
      <p:sp>
        <p:nvSpPr>
          <p:cNvPr id="3" name="Υπότιτλος 2"/>
          <p:cNvSpPr>
            <a:spLocks noGrp="1"/>
          </p:cNvSpPr>
          <p:nvPr>
            <p:ph type="subTitle" idx="1"/>
          </p:nvPr>
        </p:nvSpPr>
        <p:spPr>
          <a:xfrm>
            <a:off x="683568" y="3719772"/>
            <a:ext cx="7776864" cy="1752600"/>
          </a:xfrm>
        </p:spPr>
        <p:txBody>
          <a:bodyPr>
            <a:noAutofit/>
          </a:bodyPr>
          <a:lstStyle/>
          <a:p>
            <a:r>
              <a:rPr lang="el-GR" sz="2800" b="1" dirty="0"/>
              <a:t>Ενότητα </a:t>
            </a:r>
            <a:r>
              <a:rPr lang="en-US" sz="2800" b="1" dirty="0" smtClean="0"/>
              <a:t># </a:t>
            </a:r>
            <a:r>
              <a:rPr lang="el-GR" sz="2800" b="1" dirty="0"/>
              <a:t>2</a:t>
            </a:r>
            <a:r>
              <a:rPr lang="el-GR" sz="2800" b="1" dirty="0" smtClean="0"/>
              <a:t>:</a:t>
            </a:r>
            <a:r>
              <a:rPr lang="en-US" sz="2800" dirty="0" smtClean="0"/>
              <a:t> </a:t>
            </a:r>
            <a:r>
              <a:rPr lang="el-GR" sz="2800" dirty="0" smtClean="0"/>
              <a:t>Υποδείγματα οικονομικής μεγέθυνσης</a:t>
            </a:r>
            <a:endParaRPr lang="en-US" sz="2800" dirty="0" smtClean="0"/>
          </a:p>
          <a:p>
            <a:r>
              <a:rPr lang="el-GR" sz="2800" b="1" dirty="0" smtClean="0"/>
              <a:t>Διδάσκων:</a:t>
            </a:r>
            <a:r>
              <a:rPr lang="el-GR" sz="2800" dirty="0" smtClean="0"/>
              <a:t> Πάνος Τσακλόγλου</a:t>
            </a:r>
          </a:p>
          <a:p>
            <a:r>
              <a:rPr lang="el-GR" sz="2800" b="1" dirty="0" smtClean="0"/>
              <a:t>Τμήμα: </a:t>
            </a:r>
            <a:r>
              <a:rPr lang="el-GR" sz="2800" dirty="0" smtClean="0"/>
              <a:t>Διεθνών και Ευρωπαϊκών Οικονομικών Σπουδών</a:t>
            </a:r>
          </a:p>
        </p:txBody>
      </p:sp>
      <p:pic>
        <p:nvPicPr>
          <p:cNvPr id="7" name="Picture 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Θεωρητικά υποδείγματα (3 από 4)</a:t>
            </a:r>
            <a:endParaRPr lang="el-GR" dirty="0"/>
          </a:p>
        </p:txBody>
      </p:sp>
      <p:sp>
        <p:nvSpPr>
          <p:cNvPr id="3" name="Content Placeholder 2"/>
          <p:cNvSpPr>
            <a:spLocks noGrp="1"/>
          </p:cNvSpPr>
          <p:nvPr>
            <p:ph idx="1"/>
          </p:nvPr>
        </p:nvSpPr>
        <p:spPr/>
        <p:txBody>
          <a:bodyPr>
            <a:normAutofit/>
          </a:bodyPr>
          <a:lstStyle/>
          <a:p>
            <a:r>
              <a:rPr lang="el-GR" dirty="0"/>
              <a:t>Παλαιότερες προσεγγίσεις στο φαινόμενο της οικονομικής ανάπτυξης.  </a:t>
            </a:r>
          </a:p>
          <a:p>
            <a:pPr lvl="1"/>
            <a:r>
              <a:rPr lang="el-GR" dirty="0"/>
              <a:t>Ορισμένες έχουν "απορριφθεί" λόγω του ότι οι εμπειρικές τους προβλέψεις ή/και υποθέσεις αποδείχθηκαν λανθασμένες.</a:t>
            </a:r>
          </a:p>
          <a:p>
            <a:pPr lvl="1"/>
            <a:r>
              <a:rPr lang="el-GR" dirty="0"/>
              <a:t>Συχνά επανέρχονται με διαφορετικές </a:t>
            </a:r>
            <a:r>
              <a:rPr lang="el-GR" dirty="0" smtClean="0"/>
              <a:t>διατυπώσεις.</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val="36211629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(14 από 25)</a:t>
            </a:r>
            <a:endParaRPr lang="el-GR" dirty="0"/>
          </a:p>
        </p:txBody>
      </p:sp>
      <p:sp>
        <p:nvSpPr>
          <p:cNvPr id="3" name="Content Placeholder 2"/>
          <p:cNvSpPr>
            <a:spLocks noGrp="1"/>
          </p:cNvSpPr>
          <p:nvPr>
            <p:ph idx="1"/>
          </p:nvPr>
        </p:nvSpPr>
        <p:spPr/>
        <p:txBody>
          <a:bodyPr>
            <a:normAutofit fontScale="85000" lnSpcReduction="20000"/>
          </a:bodyPr>
          <a:lstStyle/>
          <a:p>
            <a:r>
              <a:rPr lang="el-GR" dirty="0"/>
              <a:t>Φάση αποικιοκρατικής </a:t>
            </a:r>
            <a:r>
              <a:rPr lang="el-GR" dirty="0" smtClean="0"/>
              <a:t>εξάρτησης.</a:t>
            </a:r>
            <a:endParaRPr lang="el-GR" dirty="0"/>
          </a:p>
          <a:p>
            <a:pPr lvl="1"/>
            <a:r>
              <a:rPr lang="el-GR" dirty="0"/>
              <a:t>Καταστροφή προκαπιταλιστικών οικονομικών δομών.  Βασίστηκε στο εμπόριο και την εκμετάλλευση των φυσικών πόρων των ΑΧ - 19ος </a:t>
            </a:r>
            <a:r>
              <a:rPr lang="el-GR" dirty="0" smtClean="0"/>
              <a:t>αιώνας.</a:t>
            </a:r>
            <a:endParaRPr lang="el-GR" dirty="0"/>
          </a:p>
          <a:p>
            <a:r>
              <a:rPr lang="el-GR" dirty="0"/>
              <a:t>Φάση πιστωτικής-βιομηχανικής </a:t>
            </a:r>
            <a:r>
              <a:rPr lang="el-GR" dirty="0" smtClean="0"/>
              <a:t>εξάρτησης.</a:t>
            </a:r>
            <a:endParaRPr lang="el-GR" dirty="0"/>
          </a:p>
          <a:p>
            <a:pPr lvl="1"/>
            <a:r>
              <a:rPr lang="el-GR" dirty="0"/>
              <a:t>Οι οικονομίες των ΑΧ προσαρμόζονται στις ανάγκες των αναπτυγμένων οικονομιών - δάνεια στις ΑΧ &amp; οργάνωση αγροτικής </a:t>
            </a:r>
            <a:r>
              <a:rPr lang="el-GR" dirty="0" smtClean="0"/>
              <a:t>παραγωγής.</a:t>
            </a:r>
            <a:endParaRPr lang="el-GR" dirty="0"/>
          </a:p>
          <a:p>
            <a:r>
              <a:rPr lang="el-GR" dirty="0"/>
              <a:t>Φάση τεχνολογικής </a:t>
            </a:r>
            <a:r>
              <a:rPr lang="el-GR" dirty="0" smtClean="0"/>
              <a:t>εξάρτησης.</a:t>
            </a:r>
            <a:endParaRPr lang="el-GR" dirty="0"/>
          </a:p>
          <a:p>
            <a:pPr lvl="1"/>
            <a:r>
              <a:rPr lang="el-GR" dirty="0"/>
              <a:t>Πολυεθνικές επιχειρήσεις - παράγουν κυρίως για τις οικονομίες των αναπτυγμένων χωρών και, σε πολύ μικρότερο βαθμό, για τις οικονομίες των </a:t>
            </a:r>
            <a:r>
              <a:rPr lang="el-GR" dirty="0" smtClean="0"/>
              <a:t>ΑΧ.</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100</a:t>
            </a:fld>
            <a:endParaRPr lang="el-GR" dirty="0"/>
          </a:p>
        </p:txBody>
      </p:sp>
    </p:spTree>
    <p:extLst>
      <p:ext uri="{BB962C8B-B14F-4D97-AF65-F5344CB8AC3E}">
        <p14:creationId xmlns:p14="http://schemas.microsoft.com/office/powerpoint/2010/main" val="19043233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(15 από 25)</a:t>
            </a:r>
            <a:endParaRPr lang="el-GR" dirty="0"/>
          </a:p>
        </p:txBody>
      </p:sp>
      <p:sp>
        <p:nvSpPr>
          <p:cNvPr id="3" name="Content Placeholder 2"/>
          <p:cNvSpPr>
            <a:spLocks noGrp="1"/>
          </p:cNvSpPr>
          <p:nvPr>
            <p:ph idx="1"/>
          </p:nvPr>
        </p:nvSpPr>
        <p:spPr/>
        <p:txBody>
          <a:bodyPr/>
          <a:lstStyle/>
          <a:p>
            <a:r>
              <a:rPr lang="el-GR" dirty="0"/>
              <a:t>Βασικό πλαίσιο ανάλυσης:  Για να αναπτυχθούν οι ΑΧ χρειάζονται κεφάλαια και τεχνολογία/τεχνογνωσία.  Αυτά έρχονται από τις αναπτυγμένες χώρες (είτε σαν άμεσες επενδύσεις είτε υπό τη μορφή δανείων), κυρίως μέσω των πολυεθνικών επιχειρήσεων.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101</a:t>
            </a:fld>
            <a:endParaRPr lang="el-GR" dirty="0"/>
          </a:p>
        </p:txBody>
      </p:sp>
    </p:spTree>
    <p:extLst>
      <p:ext uri="{BB962C8B-B14F-4D97-AF65-F5344CB8AC3E}">
        <p14:creationId xmlns:p14="http://schemas.microsoft.com/office/powerpoint/2010/main" val="24778964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(16 από 25)</a:t>
            </a:r>
            <a:endParaRPr lang="el-GR" dirty="0"/>
          </a:p>
        </p:txBody>
      </p:sp>
      <p:sp>
        <p:nvSpPr>
          <p:cNvPr id="3" name="Content Placeholder 2"/>
          <p:cNvSpPr>
            <a:spLocks noGrp="1"/>
          </p:cNvSpPr>
          <p:nvPr>
            <p:ph idx="1"/>
          </p:nvPr>
        </p:nvSpPr>
        <p:spPr/>
        <p:txBody>
          <a:bodyPr>
            <a:normAutofit fontScale="62500" lnSpcReduction="20000"/>
          </a:bodyPr>
          <a:lstStyle/>
          <a:p>
            <a:r>
              <a:rPr lang="el-GR" dirty="0"/>
              <a:t>Κύρια χαρακτηριστικά των πολυεθνικών επιχειρήσεων:  </a:t>
            </a:r>
          </a:p>
          <a:p>
            <a:pPr lvl="1"/>
            <a:r>
              <a:rPr lang="el-GR" dirty="0" smtClean="0"/>
              <a:t>Ενδιαφέρονται </a:t>
            </a:r>
            <a:r>
              <a:rPr lang="el-GR" dirty="0"/>
              <a:t>κυρίως για τη φθηνή εργασία των ΑΧ.  </a:t>
            </a:r>
            <a:r>
              <a:rPr lang="el-GR" dirty="0" smtClean="0"/>
              <a:t>Δεν </a:t>
            </a:r>
            <a:r>
              <a:rPr lang="el-GR" dirty="0"/>
              <a:t>δείχνουν ιδιαίτερο ενδιαφέρον για την αγορά των ΑΧ (μικρή αγοραστική δύναμη).  Παράγουν για την αγορά των αναπτυγμένων χωρών (  =&gt;  εξάρτηση των ΑΧ από τις οικονομικές συνθήκες των αναπτυγμένων χωρών).  </a:t>
            </a:r>
          </a:p>
          <a:p>
            <a:pPr lvl="1"/>
            <a:r>
              <a:rPr lang="el-GR" dirty="0" smtClean="0"/>
              <a:t>Σχηματίζουν </a:t>
            </a:r>
            <a:r>
              <a:rPr lang="el-GR" dirty="0"/>
              <a:t>συμμαχίες με τους εγχώριους </a:t>
            </a:r>
            <a:r>
              <a:rPr lang="el-GR" dirty="0" smtClean="0"/>
              <a:t>καπιταλιστές. Συνήθως </a:t>
            </a:r>
            <a:r>
              <a:rPr lang="el-GR" dirty="0"/>
              <a:t>επωφελείς και για τους τελευταίους.  </a:t>
            </a:r>
          </a:p>
          <a:p>
            <a:pPr lvl="1"/>
            <a:r>
              <a:rPr lang="el-GR" dirty="0"/>
              <a:t>Σαν αποτέλεσμα, αύξηση ανισότητας στις ΑΧ. </a:t>
            </a:r>
            <a:r>
              <a:rPr lang="el-GR" dirty="0" smtClean="0"/>
              <a:t>Επαναπατρίζουν </a:t>
            </a:r>
            <a:r>
              <a:rPr lang="el-GR" dirty="0"/>
              <a:t>τα κέρδη τους.  </a:t>
            </a:r>
            <a:r>
              <a:rPr lang="el-GR" dirty="0" smtClean="0"/>
              <a:t>Επομένως</a:t>
            </a:r>
            <a:r>
              <a:rPr lang="el-GR" dirty="0"/>
              <a:t>, δεν υπάρχει πλεόνασμα για την αυτοδύναμη οικονομική ανάπτυξη των ΑΧ και αυξάνει η ανισότητα σε παγκόσμιο </a:t>
            </a:r>
            <a:r>
              <a:rPr lang="el-GR" dirty="0" smtClean="0"/>
              <a:t>επίπεδο. Έμμεση </a:t>
            </a:r>
            <a:r>
              <a:rPr lang="el-GR" dirty="0"/>
              <a:t>συνέπεια για τις αναπτυγμένες χώρες:  βελτίωση συνθηκών διαβίωσης εργατικής τάξης ("εργατική αριστοκρατία") και κοινωνική ειρήνη.  </a:t>
            </a:r>
          </a:p>
          <a:p>
            <a:r>
              <a:rPr lang="el-GR" dirty="0"/>
              <a:t>Ο ρόλος των πολυεθνικών επιχειρήσεων οδηγεί σε: "μεγέθυνση χωρίς ανάπτυξη", "ακατάλληλη ανάπτυξη", "ανάπτυξη της υπανάπτυξης".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102</a:t>
            </a:fld>
            <a:endParaRPr lang="el-GR" dirty="0"/>
          </a:p>
        </p:txBody>
      </p:sp>
    </p:spTree>
    <p:extLst>
      <p:ext uri="{BB962C8B-B14F-4D97-AF65-F5344CB8AC3E}">
        <p14:creationId xmlns:p14="http://schemas.microsoft.com/office/powerpoint/2010/main" val="11159009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(17 από 25)</a:t>
            </a:r>
            <a:endParaRPr lang="el-GR" dirty="0"/>
          </a:p>
        </p:txBody>
      </p:sp>
      <p:sp>
        <p:nvSpPr>
          <p:cNvPr id="3" name="Content Placeholder 2"/>
          <p:cNvSpPr>
            <a:spLocks noGrp="1"/>
          </p:cNvSpPr>
          <p:nvPr>
            <p:ph idx="1"/>
          </p:nvPr>
        </p:nvSpPr>
        <p:spPr/>
        <p:txBody>
          <a:bodyPr>
            <a:normAutofit fontScale="92500" lnSpcReduction="20000"/>
          </a:bodyPr>
          <a:lstStyle/>
          <a:p>
            <a:r>
              <a:rPr lang="el-GR" dirty="0"/>
              <a:t>Ενδιαφέρουσα άποψη για το ρόλο των καπιταλιστών των ΑΧ:  </a:t>
            </a:r>
          </a:p>
          <a:p>
            <a:r>
              <a:rPr lang="el-GR" dirty="0" smtClean="0"/>
              <a:t>Δείχνουν </a:t>
            </a:r>
            <a:r>
              <a:rPr lang="el-GR" dirty="0"/>
              <a:t>μεγάλη αποφυγή στον κίνδυνο.  </a:t>
            </a:r>
            <a:r>
              <a:rPr lang="el-GR" dirty="0" smtClean="0"/>
              <a:t>Φόβος </a:t>
            </a:r>
            <a:r>
              <a:rPr lang="el-GR" dirty="0"/>
              <a:t>ξένου ανταγωνισμού  =&gt;  στενοί δεσμοί με διεθνές κεφάλαιο. </a:t>
            </a:r>
            <a:endParaRPr lang="el-GR" dirty="0" smtClean="0"/>
          </a:p>
          <a:p>
            <a:r>
              <a:rPr lang="el-GR" dirty="0" smtClean="0"/>
              <a:t>Το </a:t>
            </a:r>
            <a:r>
              <a:rPr lang="el-GR" dirty="0"/>
              <a:t>πλεόνασμά τους δεν επενδύεται στη βιομηχανία. </a:t>
            </a:r>
            <a:r>
              <a:rPr lang="el-GR" dirty="0" smtClean="0"/>
              <a:t>Είτε </a:t>
            </a:r>
            <a:r>
              <a:rPr lang="el-GR" dirty="0"/>
              <a:t>διατίθεται για την κατανάλωση εισαγομένων πολυτελών αγαθών, είτε επενδύεται σε γη (όχι πολλαπλασιαστικά φαινόμενα), είτε κατατίθεται σε λογαριασμούς στο εξωτερικό.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103</a:t>
            </a:fld>
            <a:endParaRPr lang="el-GR" dirty="0"/>
          </a:p>
        </p:txBody>
      </p:sp>
    </p:spTree>
    <p:extLst>
      <p:ext uri="{BB962C8B-B14F-4D97-AF65-F5344CB8AC3E}">
        <p14:creationId xmlns:p14="http://schemas.microsoft.com/office/powerpoint/2010/main" val="29535746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(18 από 25)</a:t>
            </a:r>
            <a:endParaRPr lang="el-GR" dirty="0"/>
          </a:p>
        </p:txBody>
      </p:sp>
      <p:sp>
        <p:nvSpPr>
          <p:cNvPr id="3" name="Content Placeholder 2"/>
          <p:cNvSpPr>
            <a:spLocks noGrp="1"/>
          </p:cNvSpPr>
          <p:nvPr>
            <p:ph idx="1"/>
          </p:nvPr>
        </p:nvSpPr>
        <p:spPr/>
        <p:txBody>
          <a:bodyPr>
            <a:normAutofit fontScale="92500" lnSpcReduction="10000"/>
          </a:bodyPr>
          <a:lstStyle/>
          <a:p>
            <a:r>
              <a:rPr lang="el-GR" dirty="0"/>
              <a:t>Η οικονομική εξάρτηση οδηγεί σε άλλες μορφές εξάρτησης:  </a:t>
            </a:r>
          </a:p>
          <a:p>
            <a:pPr lvl="1"/>
            <a:r>
              <a:rPr lang="el-GR" dirty="0" smtClean="0"/>
              <a:t>Πολιτισμική: Καταναλωτικά </a:t>
            </a:r>
            <a:r>
              <a:rPr lang="el-GR" dirty="0"/>
              <a:t>πρότυπα κυρίαρχων τάξεων "εισάγονται" από τις αναπτυγμένες χώρες. </a:t>
            </a:r>
            <a:r>
              <a:rPr lang="el-GR" dirty="0" smtClean="0"/>
              <a:t>Σε </a:t>
            </a:r>
            <a:r>
              <a:rPr lang="el-GR" dirty="0"/>
              <a:t>πρόσφατα χρόνια, "επιβολή" προτύπων μαζικής κατανάλωσης των αναπτυγμένων χωρών στις ΑΧ (πχ Coca Cola, κλπ)  </a:t>
            </a:r>
          </a:p>
          <a:p>
            <a:pPr lvl="1"/>
            <a:r>
              <a:rPr lang="el-GR" dirty="0" smtClean="0"/>
              <a:t>Πολιτική: Ηγεμονικές </a:t>
            </a:r>
            <a:r>
              <a:rPr lang="el-GR" dirty="0"/>
              <a:t>τάξεις των ΑΧ στηρίζονται στη βοήθεια των κυρίαρχων τάξεων των αναπτυγμένων χωρών ΑΧ (και όχι στην υποστήριξη των λαϊκών μαζών των ΑΧ).</a:t>
            </a:r>
          </a:p>
        </p:txBody>
      </p:sp>
      <p:sp>
        <p:nvSpPr>
          <p:cNvPr id="4" name="Slide Number Placeholder 3"/>
          <p:cNvSpPr>
            <a:spLocks noGrp="1"/>
          </p:cNvSpPr>
          <p:nvPr>
            <p:ph type="sldNum" sz="quarter" idx="12"/>
          </p:nvPr>
        </p:nvSpPr>
        <p:spPr/>
        <p:txBody>
          <a:bodyPr/>
          <a:lstStyle/>
          <a:p>
            <a:fld id="{53C4726A-630D-4CB4-B088-BAB00F4188E9}" type="slidenum">
              <a:rPr lang="el-GR" smtClean="0"/>
              <a:pPr/>
              <a:t>104</a:t>
            </a:fld>
            <a:endParaRPr lang="el-GR" dirty="0"/>
          </a:p>
        </p:txBody>
      </p:sp>
    </p:spTree>
    <p:extLst>
      <p:ext uri="{BB962C8B-B14F-4D97-AF65-F5344CB8AC3E}">
        <p14:creationId xmlns:p14="http://schemas.microsoft.com/office/powerpoint/2010/main" val="1641028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(19 από 25)</a:t>
            </a:r>
            <a:endParaRPr lang="el-GR" dirty="0"/>
          </a:p>
        </p:txBody>
      </p:sp>
      <p:sp>
        <p:nvSpPr>
          <p:cNvPr id="3" name="Content Placeholder 2"/>
          <p:cNvSpPr>
            <a:spLocks noGrp="1"/>
          </p:cNvSpPr>
          <p:nvPr>
            <p:ph idx="1"/>
          </p:nvPr>
        </p:nvSpPr>
        <p:spPr/>
        <p:txBody>
          <a:bodyPr>
            <a:normAutofit lnSpcReduction="10000"/>
          </a:bodyPr>
          <a:lstStyle/>
          <a:p>
            <a:r>
              <a:rPr lang="el-GR" dirty="0"/>
              <a:t>Προτάσεις πολιτικής:  </a:t>
            </a:r>
            <a:endParaRPr lang="el-GR" dirty="0" smtClean="0"/>
          </a:p>
          <a:p>
            <a:pPr lvl="1"/>
            <a:r>
              <a:rPr lang="el-GR" dirty="0" smtClean="0"/>
              <a:t>Στο </a:t>
            </a:r>
            <a:r>
              <a:rPr lang="el-GR" dirty="0"/>
              <a:t>διεθνές επίπεδο: Ρήξη των δεσμών με τις καπιταλιστικές μητροπόλεις - συνεργασία με άλλες ΑΧ.  </a:t>
            </a:r>
          </a:p>
          <a:p>
            <a:pPr lvl="1"/>
            <a:r>
              <a:rPr lang="el-GR" dirty="0" smtClean="0"/>
              <a:t>Στο </a:t>
            </a:r>
            <a:r>
              <a:rPr lang="el-GR" dirty="0"/>
              <a:t>εθνικό επίπεδο: Προστατευτισμός για την ανάπτυξη βιομηχανίας.  Όμως, λόγω της φύσης της αστικής τάξης των ΑΧ δεν αναμένονται σπουδαία αποτελέσματα.  Άρα απαιτείται εθνικοποίηση και ενεργός ανάμιξη της (επαναστατικής) κυβέρνησης.  </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105</a:t>
            </a:fld>
            <a:endParaRPr lang="el-GR" dirty="0"/>
          </a:p>
        </p:txBody>
      </p:sp>
    </p:spTree>
    <p:extLst>
      <p:ext uri="{BB962C8B-B14F-4D97-AF65-F5344CB8AC3E}">
        <p14:creationId xmlns:p14="http://schemas.microsoft.com/office/powerpoint/2010/main" val="13266165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(20 από 25)</a:t>
            </a:r>
            <a:endParaRPr lang="el-GR" dirty="0"/>
          </a:p>
        </p:txBody>
      </p:sp>
      <p:sp>
        <p:nvSpPr>
          <p:cNvPr id="3" name="Content Placeholder 2"/>
          <p:cNvSpPr>
            <a:spLocks noGrp="1"/>
          </p:cNvSpPr>
          <p:nvPr>
            <p:ph idx="1"/>
          </p:nvPr>
        </p:nvSpPr>
        <p:spPr/>
        <p:txBody>
          <a:bodyPr>
            <a:normAutofit fontScale="85000" lnSpcReduction="20000"/>
          </a:bodyPr>
          <a:lstStyle/>
          <a:p>
            <a:r>
              <a:rPr lang="el-GR" dirty="0"/>
              <a:t>Κριτικές της θεωρίας της εξάρτησης:  </a:t>
            </a:r>
          </a:p>
          <a:p>
            <a:pPr lvl="1"/>
            <a:r>
              <a:rPr lang="el-GR" dirty="0" smtClean="0"/>
              <a:t>Ταυτολογική </a:t>
            </a:r>
            <a:r>
              <a:rPr lang="el-GR" dirty="0"/>
              <a:t>έννοια "Οι ΑΧ είναι φτωχές επειδή είναι εξαρτημένες και είναι εξαρτημένες επειδή είναι φτωχές και κάθε χαρακτηριστικό τους είναι αποδίδεται στην εξάρτησή τους" (D. Lal</a:t>
            </a:r>
            <a:r>
              <a:rPr lang="el-GR" dirty="0" smtClean="0"/>
              <a:t>).</a:t>
            </a:r>
            <a:r>
              <a:rPr lang="el-GR" dirty="0"/>
              <a:t> </a:t>
            </a:r>
          </a:p>
          <a:p>
            <a:pPr lvl="1"/>
            <a:r>
              <a:rPr lang="el-GR" dirty="0" smtClean="0"/>
              <a:t>Ενδείξεις </a:t>
            </a:r>
            <a:r>
              <a:rPr lang="el-GR" dirty="0"/>
              <a:t>δυναμισμού των εγχωρίων καπιταλιστών σε ορισμένες ΑΧ (ειδικά στις χώρες της ΝΑ Ασίας).   Επίσης, παράδειγμα ορισμένων Αφρικανικών χωρών όπου η έλλειψη διείσδυσης ξένων κεφαλαίων τις έχει οδηγήσει σε μόνιμη περιθωριοποίηση.  (B. Warren).  </a:t>
            </a:r>
          </a:p>
          <a:p>
            <a:pPr lvl="1"/>
            <a:r>
              <a:rPr lang="el-GR" dirty="0" smtClean="0"/>
              <a:t>Οι </a:t>
            </a:r>
            <a:r>
              <a:rPr lang="el-GR" dirty="0"/>
              <a:t>θεωρίες της εξάρτησης πρέπει να θεωρηθούν περισσότερο κριτικές των κυρίαρχων θεωριών και όχι πλήρεις θεωρίες (G. Palma).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106</a:t>
            </a:fld>
            <a:endParaRPr lang="el-GR" dirty="0"/>
          </a:p>
        </p:txBody>
      </p:sp>
    </p:spTree>
    <p:extLst>
      <p:ext uri="{BB962C8B-B14F-4D97-AF65-F5344CB8AC3E}">
        <p14:creationId xmlns:p14="http://schemas.microsoft.com/office/powerpoint/2010/main" val="22843595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(21 από 25)</a:t>
            </a:r>
            <a:endParaRPr lang="el-GR" dirty="0"/>
          </a:p>
        </p:txBody>
      </p:sp>
      <p:sp>
        <p:nvSpPr>
          <p:cNvPr id="3" name="Content Placeholder 2"/>
          <p:cNvSpPr>
            <a:spLocks noGrp="1"/>
          </p:cNvSpPr>
          <p:nvPr>
            <p:ph idx="1"/>
          </p:nvPr>
        </p:nvSpPr>
        <p:spPr/>
        <p:txBody>
          <a:bodyPr>
            <a:normAutofit/>
          </a:bodyPr>
          <a:lstStyle/>
          <a:p>
            <a:r>
              <a:rPr lang="el-GR" dirty="0"/>
              <a:t>Οι νεοκλασσικοί αντιτίθενται σ' αυτές τις απόψεις τόσο σε θεωρητικό όσο και σε εμπειρικό επίπεδο.  </a:t>
            </a:r>
          </a:p>
          <a:p>
            <a:r>
              <a:rPr lang="el-GR" dirty="0"/>
              <a:t>Στο θεωρητικό επίπεδο υποστηρίζουν ότι η νεοκλασσική οικονομική θεωρία είναι γενική και η ανάλυση γενικής ισορροπίας των Arrow-Debreu ισχύει για όλες τις χώρες (αναπτυγμένες και υπανάπτυκτες).</a:t>
            </a:r>
          </a:p>
        </p:txBody>
      </p:sp>
      <p:sp>
        <p:nvSpPr>
          <p:cNvPr id="4" name="Slide Number Placeholder 3"/>
          <p:cNvSpPr>
            <a:spLocks noGrp="1"/>
          </p:cNvSpPr>
          <p:nvPr>
            <p:ph type="sldNum" sz="quarter" idx="12"/>
          </p:nvPr>
        </p:nvSpPr>
        <p:spPr/>
        <p:txBody>
          <a:bodyPr/>
          <a:lstStyle/>
          <a:p>
            <a:fld id="{53C4726A-630D-4CB4-B088-BAB00F4188E9}" type="slidenum">
              <a:rPr lang="el-GR" smtClean="0"/>
              <a:pPr/>
              <a:t>107</a:t>
            </a:fld>
            <a:endParaRPr lang="el-GR" dirty="0"/>
          </a:p>
        </p:txBody>
      </p:sp>
    </p:spTree>
    <p:extLst>
      <p:ext uri="{BB962C8B-B14F-4D97-AF65-F5344CB8AC3E}">
        <p14:creationId xmlns:p14="http://schemas.microsoft.com/office/powerpoint/2010/main" val="25429615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(22 από 25)</a:t>
            </a:r>
            <a:endParaRPr lang="el-GR" dirty="0"/>
          </a:p>
        </p:txBody>
      </p:sp>
      <p:sp>
        <p:nvSpPr>
          <p:cNvPr id="3" name="Content Placeholder 2"/>
          <p:cNvSpPr>
            <a:spLocks noGrp="1"/>
          </p:cNvSpPr>
          <p:nvPr>
            <p:ph idx="1"/>
          </p:nvPr>
        </p:nvSpPr>
        <p:spPr/>
        <p:txBody>
          <a:bodyPr>
            <a:normAutofit fontScale="92500" lnSpcReduction="20000"/>
          </a:bodyPr>
          <a:lstStyle/>
          <a:p>
            <a:r>
              <a:rPr lang="el-GR" dirty="0"/>
              <a:t>Στο εμπειρικό επίπεδο ισχυρίζονται ότι οι μόνες χώρες που αναπτύχθηκαν ήταν αυτές που ακολούθησαν τις νεοκλασσικές συνταγές και δεν παρενέβησαν στο μηχανισμό των τιμών (στις αγορές).  Επίσης, ενώ οι μή-νεοκλασσικοί αναλύουν τις "αποτυχίες της αγοράς" (market failures) δεν λαμβάνουν υπόψη τους τις "αποτυχίες της κυβέρνησης" (government failures) το κόστος των οποίων μπορεί να είναι πολύ μεγαλύτερο από το κόστος των "αποτυχιών της αγοράς" τις οποίες προσπαθούν να διορθώσουν.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108</a:t>
            </a:fld>
            <a:endParaRPr lang="el-GR" dirty="0"/>
          </a:p>
        </p:txBody>
      </p:sp>
    </p:spTree>
    <p:extLst>
      <p:ext uri="{BB962C8B-B14F-4D97-AF65-F5344CB8AC3E}">
        <p14:creationId xmlns:p14="http://schemas.microsoft.com/office/powerpoint/2010/main" val="37412459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(23 από 25)</a:t>
            </a:r>
            <a:endParaRPr lang="el-GR" dirty="0"/>
          </a:p>
        </p:txBody>
      </p:sp>
      <p:sp>
        <p:nvSpPr>
          <p:cNvPr id="3" name="Content Placeholder 2"/>
          <p:cNvSpPr>
            <a:spLocks noGrp="1"/>
          </p:cNvSpPr>
          <p:nvPr>
            <p:ph idx="1"/>
          </p:nvPr>
        </p:nvSpPr>
        <p:spPr/>
        <p:txBody>
          <a:bodyPr>
            <a:normAutofit lnSpcReduction="10000"/>
          </a:bodyPr>
          <a:lstStyle/>
          <a:p>
            <a:r>
              <a:rPr lang="el-GR" dirty="0"/>
              <a:t>Όμως, πολλοί είναι οι οικονομολόγοι που κατακρίνουν τις παραπάνω απόψεις τόσο σε θεωρητικό όσο και σε εμπειρικό επίπεδο (Toye, Stewart, Kanbur).  </a:t>
            </a:r>
          </a:p>
          <a:p>
            <a:r>
              <a:rPr lang="el-GR" dirty="0"/>
              <a:t>Σε θεωρητικό επίπεδο: Ο κόσμος που ζούμε κάθε άλλο παρά ανταποκρίνεται στις υποθέσεις των  Arrow-Debreu (μη ανταγωνιστικό διεθνές περιβάλλον, έλλειψη πολλών αγορών στις ΑΧ, κλπ).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109</a:t>
            </a:fld>
            <a:endParaRPr lang="el-GR" dirty="0"/>
          </a:p>
        </p:txBody>
      </p:sp>
    </p:spTree>
    <p:extLst>
      <p:ext uri="{BB962C8B-B14F-4D97-AF65-F5344CB8AC3E}">
        <p14:creationId xmlns:p14="http://schemas.microsoft.com/office/powerpoint/2010/main" val="910043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Θεωρητικά υποδείγματα (4 από 4)</a:t>
            </a:r>
            <a:endParaRPr lang="el-GR" dirty="0"/>
          </a:p>
        </p:txBody>
      </p:sp>
      <p:sp>
        <p:nvSpPr>
          <p:cNvPr id="3" name="Content Placeholder 2"/>
          <p:cNvSpPr>
            <a:spLocks noGrp="1"/>
          </p:cNvSpPr>
          <p:nvPr>
            <p:ph idx="1"/>
          </p:nvPr>
        </p:nvSpPr>
        <p:spPr/>
        <p:txBody>
          <a:bodyPr/>
          <a:lstStyle/>
          <a:p>
            <a:r>
              <a:rPr lang="el-GR" dirty="0"/>
              <a:t>Γιατί τις μελετάμε;</a:t>
            </a:r>
          </a:p>
          <a:p>
            <a:pPr lvl="1"/>
            <a:r>
              <a:rPr lang="el-GR" dirty="0"/>
              <a:t>Μεγάλη επίδραση στο σχεδιασμό της οικονομικής πολιτικής πολλών ΑΧ </a:t>
            </a:r>
            <a:r>
              <a:rPr lang="el-GR" dirty="0" smtClean="0"/>
              <a:t>12250ς </a:t>
            </a:r>
            <a:r>
              <a:rPr lang="el-GR" dirty="0"/>
              <a:t>και </a:t>
            </a:r>
            <a:r>
              <a:rPr lang="el-GR" dirty="0" smtClean="0"/>
              <a:t>12260ς</a:t>
            </a:r>
            <a:r>
              <a:rPr lang="el-GR" dirty="0"/>
              <a:t>.</a:t>
            </a:r>
          </a:p>
          <a:p>
            <a:pPr lvl="1"/>
            <a:r>
              <a:rPr lang="el-GR" dirty="0"/>
              <a:t>Βοηθούν να κατανοήσουμε πως οι οικονομίες των ΑΧ έφθασαν εκεί που βρίσκονται σήμερα.</a:t>
            </a:r>
          </a:p>
          <a:p>
            <a:pPr lvl="1"/>
            <a:r>
              <a:rPr lang="el-GR" dirty="0"/>
              <a:t>Προσφέρουν ορισμένες βασικές ιδέες πάνω στη φύση του προβλήματος της οικονομικής ανάπτυξης.</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val="38749827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(24 από 25)</a:t>
            </a:r>
            <a:endParaRPr lang="el-GR" dirty="0"/>
          </a:p>
        </p:txBody>
      </p:sp>
      <p:sp>
        <p:nvSpPr>
          <p:cNvPr id="3" name="Content Placeholder 2"/>
          <p:cNvSpPr>
            <a:spLocks noGrp="1"/>
          </p:cNvSpPr>
          <p:nvPr>
            <p:ph idx="1"/>
          </p:nvPr>
        </p:nvSpPr>
        <p:spPr/>
        <p:txBody>
          <a:bodyPr>
            <a:normAutofit fontScale="77500" lnSpcReduction="20000"/>
          </a:bodyPr>
          <a:lstStyle/>
          <a:p>
            <a:r>
              <a:rPr lang="el-GR" dirty="0"/>
              <a:t>Άρα οι νεοκλασσικές προτάσεις αποτελούν στην καλύτερη περίπτωση "δεύτερες άριστες" λύσεις (second best solutions) - όπως και οι λύσεις που προτείνουν οι μη νεοκλασσικοί.  Αλλά η (νεοκλασσική) θεωρία της ευημερίας μας λέει ότι οι "δεύτερες άριστες" λύσεις δεν μπορούν να συγκριθούν μεταξύ τους.  </a:t>
            </a:r>
          </a:p>
          <a:p>
            <a:r>
              <a:rPr lang="el-GR" dirty="0"/>
              <a:t>Επιπλέον το τμήμα της νεοκλασσικής θεωρίας που ασχολείται με την οικονομική της ευημερίας στηρίζεται στο σχεδόν αποκλειστικά στο κριτήριο του Pareto και δεν λέει τίποτα για τη διανομή του εισοδήματος.  Επομένως, είναι σχεδόν αδύνατο υπ' αυτές τις συνθήκες να καταλήξει κάποιος σε αναμφισβήτητες προτάσεις πολιτικής.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110</a:t>
            </a:fld>
            <a:endParaRPr lang="el-GR" dirty="0"/>
          </a:p>
        </p:txBody>
      </p:sp>
    </p:spTree>
    <p:extLst>
      <p:ext uri="{BB962C8B-B14F-4D97-AF65-F5344CB8AC3E}">
        <p14:creationId xmlns:p14="http://schemas.microsoft.com/office/powerpoint/2010/main" val="20261183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(25 από 25)</a:t>
            </a:r>
            <a:endParaRPr lang="el-GR" dirty="0"/>
          </a:p>
        </p:txBody>
      </p:sp>
      <p:sp>
        <p:nvSpPr>
          <p:cNvPr id="3" name="Content Placeholder 2"/>
          <p:cNvSpPr>
            <a:spLocks noGrp="1"/>
          </p:cNvSpPr>
          <p:nvPr>
            <p:ph idx="1"/>
          </p:nvPr>
        </p:nvSpPr>
        <p:spPr/>
        <p:txBody>
          <a:bodyPr>
            <a:normAutofit fontScale="85000" lnSpcReduction="20000"/>
          </a:bodyPr>
          <a:lstStyle/>
          <a:p>
            <a:r>
              <a:rPr lang="el-GR" dirty="0"/>
              <a:t>Σε εμπειρικό επίπεδο, κάθε άλλο παρά μη παρεμβατικές ήταν οι κυβερνήσεις των χωρών που προβάλουν ως υποδείγματα οι νεοκλασσικοί (Ιαπωνία παλαιότερα, αλλά και πιο πρόσφατα Ταϊβάν, Ν. Κορέα, Σιγκαπούρη - μόνο το Χονγκ-Κονγκ ακολούθησε πραγματικά μη παρεμβατικές πολιτικές.  Το ίδιο συμβαίνει και σήμερα στις «νέες τίγρεις».</a:t>
            </a:r>
          </a:p>
          <a:p>
            <a:r>
              <a:rPr lang="el-GR" dirty="0"/>
              <a:t>Επίσης, δεν παραγνωρίζουν τις επιτυχίες παρεμβατικών χωρών στην καταπολέμηση της φτώχειας χωρών (Σρι Λάνκα, Κούβα) , αλλά και τις αντίστοιχες αποτυχίες πολλών μη παρεμβατικών χωρών (π.χ. χωρών της Κεντρικής Αμερικής εκτός της Κόστα Ρίκα).</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111</a:t>
            </a:fld>
            <a:endParaRPr lang="el-GR" dirty="0"/>
          </a:p>
        </p:txBody>
      </p:sp>
    </p:spTree>
    <p:extLst>
      <p:ext uri="{BB962C8B-B14F-4D97-AF65-F5344CB8AC3E}">
        <p14:creationId xmlns:p14="http://schemas.microsoft.com/office/powerpoint/2010/main" val="423377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 #</a:t>
            </a:r>
            <a:r>
              <a:rPr lang="en-US" dirty="0" smtClean="0"/>
              <a:t> </a:t>
            </a:r>
            <a:r>
              <a:rPr lang="el-GR" dirty="0" smtClean="0"/>
              <a:t>2</a:t>
            </a:r>
            <a:endParaRPr lang="el-GR" dirty="0"/>
          </a:p>
        </p:txBody>
      </p:sp>
      <p:sp>
        <p:nvSpPr>
          <p:cNvPr id="23" name="Θέση κειμένου 5"/>
          <p:cNvSpPr>
            <a:spLocks noGrp="1"/>
          </p:cNvSpPr>
          <p:nvPr>
            <p:ph type="subTitle" idx="1"/>
          </p:nvPr>
        </p:nvSpPr>
        <p:spPr/>
        <p:txBody>
          <a:bodyPr/>
          <a:lstStyle/>
          <a:p>
            <a:r>
              <a:rPr lang="el-GR" b="1" dirty="0"/>
              <a:t>Μάθημα: </a:t>
            </a:r>
            <a:r>
              <a:rPr lang="el-GR" dirty="0" smtClean="0"/>
              <a:t>Οικονομική Ανάπτυξη, </a:t>
            </a:r>
            <a:r>
              <a:rPr lang="el-GR" b="1" dirty="0"/>
              <a:t>Ενότητα </a:t>
            </a:r>
            <a:r>
              <a:rPr lang="en-US" b="1" dirty="0"/>
              <a:t># </a:t>
            </a:r>
            <a:r>
              <a:rPr lang="el-GR" b="1" dirty="0"/>
              <a:t>2</a:t>
            </a:r>
            <a:r>
              <a:rPr lang="el-GR" b="1" dirty="0" smtClean="0"/>
              <a:t>:</a:t>
            </a:r>
            <a:r>
              <a:rPr lang="el-GR" dirty="0" smtClean="0"/>
              <a:t> Υποδείγματα οικονομικής μεγέθυνσης</a:t>
            </a:r>
            <a:endParaRPr lang="el-GR" dirty="0"/>
          </a:p>
          <a:p>
            <a:r>
              <a:rPr lang="el-GR" b="1" dirty="0"/>
              <a:t>Διδάσκων: </a:t>
            </a:r>
            <a:r>
              <a:rPr lang="el-GR" dirty="0" smtClean="0"/>
              <a:t>Πάνος Τσακλόγλου, </a:t>
            </a:r>
            <a:r>
              <a:rPr lang="el-GR" b="1" dirty="0"/>
              <a:t>Τμήμα: </a:t>
            </a:r>
            <a:r>
              <a:rPr lang="el-GR" dirty="0" smtClean="0"/>
              <a:t>Διεθνών και Ευρωπαϊκών Οικονομικών Σπουδών</a:t>
            </a:r>
            <a:endParaRPr lang="el-GR" dirty="0"/>
          </a:p>
          <a:p>
            <a:endParaRPr lang="el-GR" dirty="0"/>
          </a:p>
          <a:p>
            <a:endParaRPr lang="el-GR" dirty="0"/>
          </a:p>
        </p:txBody>
      </p:sp>
      <p:pic>
        <p:nvPicPr>
          <p:cNvPr id="27" name="Picture 2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altLang="el-GR" dirty="0" smtClean="0"/>
              <a:t>Ένα απλό υπόδειγμα οικονομικής μεγέθυνσης</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2: </a:t>
            </a:r>
            <a:r>
              <a:rPr lang="el-GR" dirty="0" smtClean="0"/>
              <a:t> </a:t>
            </a:r>
            <a:r>
              <a:rPr lang="el-GR" dirty="0"/>
              <a:t>Υποδείγματα οικονομικής μεγέθυνσης</a:t>
            </a:r>
            <a:endParaRPr lang="el-GR" dirty="0" smtClean="0"/>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1908197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Ένα απλό υπόδειγμα οικονομικής </a:t>
            </a:r>
            <a:r>
              <a:rPr lang="el-GR" dirty="0" smtClean="0"/>
              <a:t>μεγέθυνσης (1 από 2)</a:t>
            </a:r>
            <a:endParaRPr lang="el-GR" dirty="0"/>
          </a:p>
        </p:txBody>
      </p:sp>
      <p:sp>
        <p:nvSpPr>
          <p:cNvPr id="3" name="Content Placeholder 2"/>
          <p:cNvSpPr>
            <a:spLocks noGrp="1"/>
          </p:cNvSpPr>
          <p:nvPr>
            <p:ph idx="1"/>
          </p:nvPr>
        </p:nvSpPr>
        <p:spPr/>
        <p:txBody>
          <a:bodyPr/>
          <a:lstStyle/>
          <a:p>
            <a:r>
              <a:rPr lang="el-GR" dirty="0"/>
              <a:t>Συνάρτηση παραγωγής         		Υ = f(K, L</a:t>
            </a:r>
            <a:r>
              <a:rPr lang="el-GR" dirty="0" smtClean="0"/>
              <a:t>).</a:t>
            </a:r>
            <a:endParaRPr lang="el-GR" dirty="0"/>
          </a:p>
          <a:p>
            <a:r>
              <a:rPr lang="el-GR" dirty="0"/>
              <a:t>Συνάρτηση αποταμιεύσεων		S = </a:t>
            </a:r>
            <a:r>
              <a:rPr lang="el-GR" dirty="0" smtClean="0"/>
              <a:t>sY.</a:t>
            </a:r>
            <a:endParaRPr lang="el-GR" dirty="0"/>
          </a:p>
          <a:p>
            <a:r>
              <a:rPr lang="el-GR" dirty="0"/>
              <a:t>Ισότητα αποταμιεύσεων και </a:t>
            </a:r>
            <a:br>
              <a:rPr lang="el-GR" dirty="0"/>
            </a:br>
            <a:r>
              <a:rPr lang="el-GR" dirty="0"/>
              <a:t>επενδύσεων (κλειστή οικονομία)	</a:t>
            </a:r>
            <a:r>
              <a:rPr lang="el-GR" dirty="0" smtClean="0"/>
              <a:t>S </a:t>
            </a:r>
            <a:r>
              <a:rPr lang="el-GR" dirty="0"/>
              <a:t>= </a:t>
            </a:r>
            <a:r>
              <a:rPr lang="el-GR" dirty="0" smtClean="0"/>
              <a:t>I.</a:t>
            </a:r>
            <a:endParaRPr lang="el-GR" dirty="0"/>
          </a:p>
          <a:p>
            <a:r>
              <a:rPr lang="el-GR" dirty="0"/>
              <a:t>Κανόνας μεταβολής </a:t>
            </a:r>
            <a:r>
              <a:rPr lang="el-GR" dirty="0" smtClean="0"/>
              <a:t>κεφαλαίου</a:t>
            </a:r>
            <a:r>
              <a:rPr lang="el-GR" dirty="0"/>
              <a:t>	ΔΚ = Ι-dK = </a:t>
            </a:r>
            <a:r>
              <a:rPr lang="el-GR" dirty="0" smtClean="0"/>
              <a:t>sY-dK.</a:t>
            </a:r>
            <a:endParaRPr lang="el-GR" dirty="0"/>
          </a:p>
          <a:p>
            <a:r>
              <a:rPr lang="el-GR" dirty="0"/>
              <a:t>Κανόνας μεταβολής εργασίας		ΔL = </a:t>
            </a:r>
            <a:r>
              <a:rPr lang="el-GR" dirty="0" smtClean="0"/>
              <a:t>nL.</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p14="http://schemas.microsoft.com/office/powerpoint/2010/main" val="3441397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Ένα απλό υπόδειγμα οικονομικής </a:t>
            </a:r>
            <a:r>
              <a:rPr lang="el-GR" dirty="0" smtClean="0"/>
              <a:t>μεγέθυνσης (2 από 2)</a:t>
            </a:r>
            <a:endParaRPr lang="el-GR" dirty="0"/>
          </a:p>
        </p:txBody>
      </p:sp>
      <p:sp>
        <p:nvSpPr>
          <p:cNvPr id="3" name="Content Placeholder 2"/>
          <p:cNvSpPr>
            <a:spLocks noGrp="1"/>
          </p:cNvSpPr>
          <p:nvPr>
            <p:ph idx="1"/>
          </p:nvPr>
        </p:nvSpPr>
        <p:spPr/>
        <p:txBody>
          <a:bodyPr/>
          <a:lstStyle/>
          <a:p>
            <a:r>
              <a:rPr lang="el-GR" dirty="0" smtClean="0"/>
              <a:t>Ενδιαφέρον </a:t>
            </a:r>
            <a:r>
              <a:rPr lang="el-GR" dirty="0"/>
              <a:t>στο </a:t>
            </a:r>
            <a:r>
              <a:rPr lang="el-GR" dirty="0" smtClean="0"/>
              <a:t>ΔΥ/ΔL.</a:t>
            </a:r>
            <a:endParaRPr lang="el-GR" dirty="0"/>
          </a:p>
          <a:p>
            <a:r>
              <a:rPr lang="el-GR" dirty="0"/>
              <a:t>Συνήθως διαφορές μεταξύ υποδειγμάτων στον τύπο της συνάρτησης </a:t>
            </a:r>
            <a:r>
              <a:rPr lang="el-GR" dirty="0" smtClean="0"/>
              <a:t>παραγωγής.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14</a:t>
            </a:fld>
            <a:endParaRPr lang="el-GR" dirty="0"/>
          </a:p>
        </p:txBody>
      </p:sp>
    </p:spTree>
    <p:extLst>
      <p:ext uri="{BB962C8B-B14F-4D97-AF65-F5344CB8AC3E}">
        <p14:creationId xmlns:p14="http://schemas.microsoft.com/office/powerpoint/2010/main" val="2363166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altLang="el-GR" dirty="0"/>
              <a:t>Το υπόδειγμα </a:t>
            </a:r>
            <a:r>
              <a:rPr lang="en-US" altLang="el-GR" dirty="0" err="1"/>
              <a:t>Harrod-Domar</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2: </a:t>
            </a:r>
            <a:r>
              <a:rPr lang="el-GR" dirty="0" smtClean="0"/>
              <a:t> </a:t>
            </a:r>
            <a:r>
              <a:rPr lang="el-GR" dirty="0"/>
              <a:t>Υποδείγματα οικονομικής μεγέθυνσης</a:t>
            </a:r>
            <a:endParaRPr lang="el-GR" dirty="0" smtClean="0"/>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114371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 υπόδειγμα </a:t>
            </a:r>
            <a:r>
              <a:rPr lang="en-US" dirty="0" err="1" smtClean="0"/>
              <a:t>Harrod-Domar</a:t>
            </a:r>
            <a:r>
              <a:rPr lang="el-GR" dirty="0" smtClean="0"/>
              <a:t> (1 από 12)</a:t>
            </a:r>
            <a:endParaRPr lang="el-GR" dirty="0"/>
          </a:p>
        </p:txBody>
      </p:sp>
      <p:sp>
        <p:nvSpPr>
          <p:cNvPr id="3" name="Content Placeholder 2"/>
          <p:cNvSpPr>
            <a:spLocks noGrp="1"/>
          </p:cNvSpPr>
          <p:nvPr>
            <p:ph idx="1"/>
          </p:nvPr>
        </p:nvSpPr>
        <p:spPr/>
        <p:txBody>
          <a:bodyPr>
            <a:normAutofit fontScale="85000" lnSpcReduction="20000"/>
          </a:bodyPr>
          <a:lstStyle/>
          <a:p>
            <a:r>
              <a:rPr lang="el-GR" dirty="0"/>
              <a:t>Απλό υπόδειγμα που χρησιμοποιήθηκε ευρύτατα στις </a:t>
            </a:r>
            <a:r>
              <a:rPr lang="el-GR" dirty="0" smtClean="0"/>
              <a:t>ΑΧ.</a:t>
            </a:r>
            <a:endParaRPr lang="el-GR" dirty="0"/>
          </a:p>
          <a:p>
            <a:r>
              <a:rPr lang="el-GR" dirty="0"/>
              <a:t>Επιδίωξη τόσο του Harrod όσο και του Domar ήταν να περιγράψουν τις συνθήκες μεγέθυνσης με πλήρη απασχόληση στις ΒΧ κατά τη βραχυχρόνια </a:t>
            </a:r>
            <a:r>
              <a:rPr lang="el-GR" dirty="0" smtClean="0"/>
              <a:t>περίοδο.</a:t>
            </a:r>
            <a:endParaRPr lang="el-GR" dirty="0"/>
          </a:p>
          <a:p>
            <a:r>
              <a:rPr lang="el-GR" dirty="0"/>
              <a:t>Όμως, χρησιμοποιήθηκε πολύ συχνά στις ΑΧ για </a:t>
            </a:r>
            <a:r>
              <a:rPr lang="el-GR" dirty="0" smtClean="0"/>
              <a:t>το </a:t>
            </a:r>
            <a:r>
              <a:rPr lang="el-GR" dirty="0"/>
              <a:t>σχεδιασμό πολιτικών μακροχρόνιας </a:t>
            </a:r>
            <a:r>
              <a:rPr lang="el-GR" dirty="0" smtClean="0"/>
              <a:t>μεγέθυνσης.</a:t>
            </a:r>
            <a:endParaRPr lang="el-GR" dirty="0"/>
          </a:p>
          <a:p>
            <a:r>
              <a:rPr lang="el-GR" dirty="0"/>
              <a:t>Βασική υπόθεση: Για να παραχθεί μία μονάδα προϊόντος (Υ) απαιτούνται ν μονάδες κεφαλαίου (Κ</a:t>
            </a:r>
            <a:r>
              <a:rPr lang="el-GR" dirty="0" smtClean="0"/>
              <a:t>).</a:t>
            </a:r>
            <a:endParaRPr lang="el-GR" dirty="0"/>
          </a:p>
          <a:p>
            <a:r>
              <a:rPr lang="el-GR" dirty="0"/>
              <a:t>Η σχέση αυτή (ν=Κ/Υ, λόγος κεφαλαίου-προϊόντος) παραμένει εξωγενώς </a:t>
            </a:r>
            <a:r>
              <a:rPr lang="el-GR" dirty="0" smtClean="0"/>
              <a:t>σταθερή.</a:t>
            </a:r>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16</a:t>
            </a:fld>
            <a:endParaRPr lang="el-GR" dirty="0"/>
          </a:p>
        </p:txBody>
      </p:sp>
    </p:spTree>
    <p:extLst>
      <p:ext uri="{BB962C8B-B14F-4D97-AF65-F5344CB8AC3E}">
        <p14:creationId xmlns:p14="http://schemas.microsoft.com/office/powerpoint/2010/main" val="2509808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 υπόδειγμα </a:t>
            </a:r>
            <a:r>
              <a:rPr lang="en-US" dirty="0" err="1" smtClean="0"/>
              <a:t>Harrod-Domar</a:t>
            </a:r>
            <a:r>
              <a:rPr lang="el-GR" dirty="0" smtClean="0"/>
              <a:t> (2 από 12)</a:t>
            </a:r>
            <a:endParaRPr lang="el-GR" dirty="0"/>
          </a:p>
        </p:txBody>
      </p:sp>
      <p:sp>
        <p:nvSpPr>
          <p:cNvPr id="3" name="Content Placeholder 2"/>
          <p:cNvSpPr>
            <a:spLocks noGrp="1"/>
          </p:cNvSpPr>
          <p:nvPr>
            <p:ph idx="1"/>
          </p:nvPr>
        </p:nvSpPr>
        <p:spPr/>
        <p:txBody>
          <a:bodyPr>
            <a:normAutofit/>
          </a:bodyPr>
          <a:lstStyle/>
          <a:p>
            <a:r>
              <a:rPr lang="el-GR" dirty="0"/>
              <a:t>Υ = </a:t>
            </a:r>
            <a:r>
              <a:rPr lang="el-GR" dirty="0" smtClean="0"/>
              <a:t>Κ/ν</a:t>
            </a:r>
            <a:r>
              <a:rPr lang="en-US" dirty="0" smtClean="0"/>
              <a:t>.</a:t>
            </a:r>
            <a:endParaRPr lang="el-GR" dirty="0"/>
          </a:p>
          <a:p>
            <a:r>
              <a:rPr lang="el-GR" dirty="0"/>
              <a:t>ΔΥ = </a:t>
            </a:r>
            <a:r>
              <a:rPr lang="el-GR" dirty="0" smtClean="0"/>
              <a:t>ΔΚ/ν</a:t>
            </a:r>
            <a:r>
              <a:rPr lang="en-US" dirty="0" smtClean="0"/>
              <a:t>.</a:t>
            </a:r>
            <a:endParaRPr lang="el-GR" dirty="0"/>
          </a:p>
          <a:p>
            <a:r>
              <a:rPr lang="el-GR" dirty="0"/>
              <a:t>ΔΥ/Υ = ΔΚ/Υν = (</a:t>
            </a:r>
            <a:r>
              <a:rPr lang="en-US" dirty="0" err="1"/>
              <a:t>sY</a:t>
            </a:r>
            <a:r>
              <a:rPr lang="en-US" dirty="0"/>
              <a:t>-d</a:t>
            </a:r>
            <a:r>
              <a:rPr lang="el-GR" dirty="0"/>
              <a:t>Κ)/</a:t>
            </a:r>
            <a:r>
              <a:rPr lang="en-US" dirty="0"/>
              <a:t>Y</a:t>
            </a:r>
            <a:r>
              <a:rPr lang="el-GR" dirty="0"/>
              <a:t>ν = (</a:t>
            </a:r>
            <a:r>
              <a:rPr lang="en-US" dirty="0" err="1"/>
              <a:t>sY-dY</a:t>
            </a:r>
            <a:r>
              <a:rPr lang="el-GR" dirty="0"/>
              <a:t>ν)/</a:t>
            </a:r>
            <a:r>
              <a:rPr lang="en-US" dirty="0" err="1"/>
              <a:t>Yv</a:t>
            </a:r>
            <a:r>
              <a:rPr lang="en-US" dirty="0"/>
              <a:t> =&gt; g = (s/v)-</a:t>
            </a:r>
            <a:r>
              <a:rPr lang="en-US" dirty="0" smtClean="0"/>
              <a:t>d.</a:t>
            </a:r>
            <a:endParaRPr lang="en-US"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17</a:t>
            </a:fld>
            <a:endParaRPr lang="el-GR" dirty="0"/>
          </a:p>
        </p:txBody>
      </p:sp>
    </p:spTree>
    <p:extLst>
      <p:ext uri="{BB962C8B-B14F-4D97-AF65-F5344CB8AC3E}">
        <p14:creationId xmlns:p14="http://schemas.microsoft.com/office/powerpoint/2010/main" val="3498044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 υπόδειγμα Harrod-Domar </a:t>
            </a:r>
            <a:r>
              <a:rPr lang="el-GR" dirty="0" smtClean="0"/>
              <a:t>(</a:t>
            </a:r>
            <a:r>
              <a:rPr lang="en-US" dirty="0"/>
              <a:t>3</a:t>
            </a:r>
            <a:r>
              <a:rPr lang="el-GR" dirty="0" smtClean="0"/>
              <a:t> </a:t>
            </a:r>
            <a:r>
              <a:rPr lang="el-GR" dirty="0"/>
              <a:t>από </a:t>
            </a:r>
            <a:r>
              <a:rPr lang="el-GR" dirty="0" smtClean="0"/>
              <a:t>12)</a:t>
            </a:r>
            <a:endParaRPr lang="el-GR" dirty="0"/>
          </a:p>
        </p:txBody>
      </p:sp>
      <p:sp>
        <p:nvSpPr>
          <p:cNvPr id="3" name="Content Placeholder 2"/>
          <p:cNvSpPr>
            <a:spLocks noGrp="1"/>
          </p:cNvSpPr>
          <p:nvPr>
            <p:ph idx="1"/>
          </p:nvPr>
        </p:nvSpPr>
        <p:spPr/>
        <p:txBody>
          <a:bodyPr>
            <a:normAutofit/>
          </a:bodyPr>
          <a:lstStyle/>
          <a:p>
            <a:r>
              <a:rPr lang="el-GR" dirty="0"/>
              <a:t>Χρήσιμο σαν εργαλείο πολιτικής κατά τη βραχυχρόνια περίοδο </a:t>
            </a:r>
            <a:br>
              <a:rPr lang="el-GR" dirty="0"/>
            </a:br>
            <a:r>
              <a:rPr lang="el-GR" dirty="0"/>
              <a:t>(ν σταθερό</a:t>
            </a:r>
            <a:r>
              <a:rPr lang="el-GR" dirty="0" smtClean="0"/>
              <a:t>)</a:t>
            </a:r>
            <a:r>
              <a:rPr lang="en-US" dirty="0" smtClean="0"/>
              <a:t>.</a:t>
            </a:r>
            <a:endParaRPr lang="el-GR" dirty="0"/>
          </a:p>
          <a:p>
            <a:r>
              <a:rPr lang="el-GR" dirty="0"/>
              <a:t>Αν γνωρίζω s, ν και d μπορώ να προβλέψω το </a:t>
            </a:r>
            <a:r>
              <a:rPr lang="el-GR" dirty="0" smtClean="0"/>
              <a:t>g</a:t>
            </a:r>
            <a:r>
              <a:rPr lang="en-US" dirty="0" smtClean="0"/>
              <a:t>.</a:t>
            </a:r>
            <a:endParaRPr lang="el-GR" dirty="0"/>
          </a:p>
          <a:p>
            <a:r>
              <a:rPr lang="el-GR" dirty="0"/>
              <a:t>Αν γνωρίζω το επιθυμητό g, με δεδομένα τα ν και d, μπορώ να υπολογίσω το απαιτούμενο </a:t>
            </a:r>
            <a:r>
              <a:rPr lang="el-GR" dirty="0" smtClean="0"/>
              <a:t>s</a:t>
            </a:r>
            <a:r>
              <a:rPr lang="en-US" dirty="0" smtClean="0"/>
              <a:t>.</a:t>
            </a:r>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18</a:t>
            </a:fld>
            <a:endParaRPr lang="el-GR" dirty="0"/>
          </a:p>
        </p:txBody>
      </p:sp>
    </p:spTree>
    <p:extLst>
      <p:ext uri="{BB962C8B-B14F-4D97-AF65-F5344CB8AC3E}">
        <p14:creationId xmlns:p14="http://schemas.microsoft.com/office/powerpoint/2010/main" val="3683330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 υπόδειγμα Harrod-Domar </a:t>
            </a:r>
            <a:r>
              <a:rPr lang="el-GR" dirty="0" smtClean="0"/>
              <a:t>(</a:t>
            </a:r>
            <a:r>
              <a:rPr lang="en-US" dirty="0" smtClean="0"/>
              <a:t>4</a:t>
            </a:r>
            <a:r>
              <a:rPr lang="el-GR" dirty="0" smtClean="0"/>
              <a:t> </a:t>
            </a:r>
            <a:r>
              <a:rPr lang="el-GR" dirty="0"/>
              <a:t>από </a:t>
            </a:r>
            <a:r>
              <a:rPr lang="el-GR" dirty="0" smtClean="0"/>
              <a:t>12)</a:t>
            </a:r>
            <a:endParaRPr lang="el-GR" dirty="0"/>
          </a:p>
        </p:txBody>
      </p:sp>
      <p:sp>
        <p:nvSpPr>
          <p:cNvPr id="3" name="Content Placeholder 2"/>
          <p:cNvSpPr>
            <a:spLocks noGrp="1"/>
          </p:cNvSpPr>
          <p:nvPr>
            <p:ph idx="1"/>
          </p:nvPr>
        </p:nvSpPr>
        <p:spPr/>
        <p:txBody>
          <a:bodyPr>
            <a:normAutofit/>
          </a:bodyPr>
          <a:lstStyle/>
          <a:p>
            <a:r>
              <a:rPr lang="el-GR" dirty="0"/>
              <a:t>Παράδειγμα: Μαλαισία </a:t>
            </a:r>
            <a:r>
              <a:rPr lang="el-GR" dirty="0" smtClean="0"/>
              <a:t>1221212-2001</a:t>
            </a:r>
            <a:r>
              <a:rPr lang="el-GR" dirty="0"/>
              <a:t>.  s=0.27, g=0.05, d=0.05 =&gt; v=2.7.</a:t>
            </a:r>
          </a:p>
          <a:p>
            <a:r>
              <a:rPr lang="el-GR" dirty="0"/>
              <a:t>Πρόβλεψη 2002: s=0.244, d=0.05, v=2.7 =&gt; g= 0.04 (0.244/2.7 – 0.05) g*=0.041.</a:t>
            </a:r>
          </a:p>
          <a:p>
            <a:r>
              <a:rPr lang="el-GR" dirty="0"/>
              <a:t>Ποιο s απαιτείται για g=0.05;  s=(g+d)v =&gt; s=(</a:t>
            </a:r>
            <a:r>
              <a:rPr lang="el-GR" dirty="0" smtClean="0"/>
              <a:t>0.06+0.05)2.7=0.2127</a:t>
            </a:r>
            <a:r>
              <a:rPr lang="el-GR" dirty="0"/>
              <a:t>.</a:t>
            </a:r>
          </a:p>
          <a:p>
            <a:pPr marL="0" indent="0">
              <a:buNone/>
            </a:pP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19</a:t>
            </a:fld>
            <a:endParaRPr lang="el-GR" dirty="0"/>
          </a:p>
        </p:txBody>
      </p:sp>
    </p:spTree>
    <p:extLst>
      <p:ext uri="{BB962C8B-B14F-4D97-AF65-F5344CB8AC3E}">
        <p14:creationId xmlns:p14="http://schemas.microsoft.com/office/powerpoint/2010/main" val="587299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Οικονομικό Πανεπιστήμιο Αθηνών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
        <p:nvSpPr>
          <p:cNvPr id="4" name="Slide Number Placeholder 3"/>
          <p:cNvSpPr>
            <a:spLocks noGrp="1"/>
          </p:cNvSpPr>
          <p:nvPr>
            <p:ph type="sldNum" sz="quarter" idx="12"/>
          </p:nvPr>
        </p:nvSpPr>
        <p:spPr/>
        <p:txBody>
          <a:bodyPr/>
          <a:lstStyle/>
          <a:p>
            <a:fld id="{53C4726A-630D-4CB4-B088-BAB00F4188E9}" type="slidenum">
              <a:rPr lang="el-GR" smtClean="0"/>
              <a:pPr/>
              <a:t>2</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 υπόδειγμα Harrod-Domar </a:t>
            </a:r>
            <a:r>
              <a:rPr lang="el-GR" dirty="0" smtClean="0"/>
              <a:t>(</a:t>
            </a:r>
            <a:r>
              <a:rPr lang="en-US" dirty="0" smtClean="0"/>
              <a:t>5</a:t>
            </a:r>
            <a:r>
              <a:rPr lang="el-GR" dirty="0" smtClean="0"/>
              <a:t> </a:t>
            </a:r>
            <a:r>
              <a:rPr lang="el-GR" dirty="0"/>
              <a:t>από </a:t>
            </a:r>
            <a:r>
              <a:rPr lang="el-GR" dirty="0" smtClean="0"/>
              <a:t>12)</a:t>
            </a:r>
            <a:endParaRPr lang="el-GR" dirty="0"/>
          </a:p>
        </p:txBody>
      </p:sp>
      <p:sp>
        <p:nvSpPr>
          <p:cNvPr id="3" name="Content Placeholder 2"/>
          <p:cNvSpPr>
            <a:spLocks noGrp="1"/>
          </p:cNvSpPr>
          <p:nvPr>
            <p:ph idx="1"/>
          </p:nvPr>
        </p:nvSpPr>
        <p:spPr/>
        <p:txBody>
          <a:bodyPr>
            <a:normAutofit/>
          </a:bodyPr>
          <a:lstStyle/>
          <a:p>
            <a:r>
              <a:rPr lang="el-GR" dirty="0"/>
              <a:t>Μεγάλο πλεονέκτημα του υποδείγματος: Συνδέει απ' ευθείας I και g </a:t>
            </a:r>
            <a:r>
              <a:rPr lang="en-US" dirty="0" smtClean="0"/>
              <a:t>.</a:t>
            </a:r>
            <a:endParaRPr lang="el-GR" dirty="0"/>
          </a:p>
          <a:p>
            <a:r>
              <a:rPr lang="el-GR" dirty="0"/>
              <a:t>Eπέκταση Κεϋνσιανών μακροοικονομικών υποδειγμάτων χωρίς </a:t>
            </a:r>
            <a:r>
              <a:rPr lang="el-GR" dirty="0" smtClean="0"/>
              <a:t>μεγέθυνση</a:t>
            </a:r>
            <a:r>
              <a:rPr lang="en-US" dirty="0" smtClean="0"/>
              <a:t>.</a:t>
            </a:r>
            <a:endParaRPr lang="el-GR" dirty="0"/>
          </a:p>
          <a:p>
            <a:r>
              <a:rPr lang="el-GR" dirty="0"/>
              <a:t>Μπορεί να γενικευθεί για περισσότερους του ενός τομείς </a:t>
            </a:r>
            <a:r>
              <a:rPr lang="el-GR" dirty="0" smtClean="0"/>
              <a:t>(</a:t>
            </a:r>
            <a:r>
              <a:rPr lang="el-GR" dirty="0"/>
              <a:t>πχ γεωργία και βιομηχανία), με διαφορετικά ν στον κάθε τομέα, αλλά και για ανοιχτή οικονομία.</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20</a:t>
            </a:fld>
            <a:endParaRPr lang="el-GR" dirty="0"/>
          </a:p>
        </p:txBody>
      </p:sp>
    </p:spTree>
    <p:extLst>
      <p:ext uri="{BB962C8B-B14F-4D97-AF65-F5344CB8AC3E}">
        <p14:creationId xmlns:p14="http://schemas.microsoft.com/office/powerpoint/2010/main" val="4251362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 υπόδειγμα Harrod-Domar </a:t>
            </a:r>
            <a:r>
              <a:rPr lang="el-GR" dirty="0" smtClean="0"/>
              <a:t>(</a:t>
            </a:r>
            <a:r>
              <a:rPr lang="en-US" dirty="0" smtClean="0"/>
              <a:t>6</a:t>
            </a:r>
            <a:r>
              <a:rPr lang="el-GR" dirty="0" smtClean="0"/>
              <a:t> </a:t>
            </a:r>
            <a:r>
              <a:rPr lang="el-GR" dirty="0"/>
              <a:t>από </a:t>
            </a:r>
            <a:r>
              <a:rPr lang="el-GR" dirty="0" smtClean="0"/>
              <a:t>12)</a:t>
            </a:r>
            <a:endParaRPr lang="el-GR" dirty="0"/>
          </a:p>
        </p:txBody>
      </p:sp>
      <p:sp>
        <p:nvSpPr>
          <p:cNvPr id="3" name="Content Placeholder 2"/>
          <p:cNvSpPr>
            <a:spLocks noGrp="1"/>
          </p:cNvSpPr>
          <p:nvPr>
            <p:ph idx="1"/>
          </p:nvPr>
        </p:nvSpPr>
        <p:spPr/>
        <p:txBody>
          <a:bodyPr>
            <a:normAutofit fontScale="85000" lnSpcReduction="10000"/>
          </a:bodyPr>
          <a:lstStyle/>
          <a:p>
            <a:r>
              <a:rPr lang="el-GR" dirty="0"/>
              <a:t>Μειονεκτήματα: Πολύ απλοϊκό, καμία άμεση συνεισφορά της εργασίας, κεφάλαιο μπαίνει στην παραγωγή χωρίς υστερήσεις (+ ορισμός κεφαλαίου)</a:t>
            </a:r>
            <a:br>
              <a:rPr lang="el-GR" dirty="0"/>
            </a:br>
            <a:r>
              <a:rPr lang="el-GR" dirty="0"/>
              <a:t>Tο κυριότερο: υποθέτει σταθερές τεχνικές σχέσεις παραγωγής (ΙCORs) και δεν αφήνει χώρο για τεχνική </a:t>
            </a:r>
            <a:r>
              <a:rPr lang="el-GR" dirty="0" smtClean="0"/>
              <a:t>πρόοδο</a:t>
            </a:r>
            <a:r>
              <a:rPr lang="en-US" dirty="0"/>
              <a:t>.</a:t>
            </a:r>
            <a:endParaRPr lang="en-US" dirty="0" smtClean="0"/>
          </a:p>
          <a:p>
            <a:r>
              <a:rPr lang="el-GR" dirty="0" smtClean="0"/>
              <a:t>Υπονοεί </a:t>
            </a:r>
            <a:r>
              <a:rPr lang="el-GR" dirty="0"/>
              <a:t>καμπύλες ίσου προϊόντος τύπου Leontief (παραγωγικοί συντελεστές πλήρως συμπληρωματικοί)</a:t>
            </a:r>
            <a:br>
              <a:rPr lang="el-GR" dirty="0"/>
            </a:br>
            <a:r>
              <a:rPr lang="el-GR" dirty="0"/>
              <a:t>και, αν υποθέσουμε σταθερές αποδόσεις κλίμακας,  γραμμική καμπύλη επέκτασης της </a:t>
            </a:r>
            <a:r>
              <a:rPr lang="el-GR" dirty="0" smtClean="0"/>
              <a:t>παραγωγής</a:t>
            </a:r>
            <a:r>
              <a:rPr lang="en-US"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21</a:t>
            </a:fld>
            <a:endParaRPr lang="el-GR" dirty="0"/>
          </a:p>
        </p:txBody>
      </p:sp>
    </p:spTree>
    <p:extLst>
      <p:ext uri="{BB962C8B-B14F-4D97-AF65-F5344CB8AC3E}">
        <p14:creationId xmlns:p14="http://schemas.microsoft.com/office/powerpoint/2010/main" val="2758024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 υπόδειγμα Harrod-Domar </a:t>
            </a:r>
            <a:r>
              <a:rPr lang="el-GR" dirty="0" smtClean="0"/>
              <a:t>(</a:t>
            </a:r>
            <a:r>
              <a:rPr lang="en-US" dirty="0"/>
              <a:t>7</a:t>
            </a:r>
            <a:r>
              <a:rPr lang="el-GR" dirty="0" smtClean="0"/>
              <a:t> </a:t>
            </a:r>
            <a:r>
              <a:rPr lang="el-GR" dirty="0"/>
              <a:t>από </a:t>
            </a:r>
            <a:r>
              <a:rPr lang="el-GR" dirty="0" smtClean="0"/>
              <a:t>12)</a:t>
            </a:r>
            <a:endParaRPr lang="el-GR" dirty="0"/>
          </a:p>
        </p:txBody>
      </p:sp>
      <p:sp>
        <p:nvSpPr>
          <p:cNvPr id="3" name="Content Placeholder 2"/>
          <p:cNvSpPr>
            <a:spLocks noGrp="1"/>
          </p:cNvSpPr>
          <p:nvPr>
            <p:ph idx="1"/>
          </p:nvPr>
        </p:nvSpPr>
        <p:spPr/>
        <p:txBody>
          <a:bodyPr>
            <a:normAutofit/>
          </a:bodyPr>
          <a:lstStyle/>
          <a:p>
            <a:r>
              <a:rPr lang="el-GR" dirty="0"/>
              <a:t>Αν οι καμπύλες ίσου προϊόντος είναι νεοκλασσικού τύπου ή Leontief αλλά η καμπύλη επέκτασης της παραγωγής δεν είναι ευθεία, τότε τα συμπεράσματα πολιτικής του υποδείγματος των Harrod και Domar δεν ευσταθούν και η αποδοτικότητα του κεφαλαίου (ICORs) γίνεται κι' αυτή μία μεταβλητή την οποία μπορούν να επηρεάσουν οι κυβερνητικές πολιτικές.</a:t>
            </a:r>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22</a:t>
            </a:fld>
            <a:endParaRPr lang="el-GR" dirty="0"/>
          </a:p>
        </p:txBody>
      </p:sp>
    </p:spTree>
    <p:extLst>
      <p:ext uri="{BB962C8B-B14F-4D97-AF65-F5344CB8AC3E}">
        <p14:creationId xmlns:p14="http://schemas.microsoft.com/office/powerpoint/2010/main" val="1699082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 υπόδειγμα Harrod-Domar </a:t>
            </a:r>
            <a:r>
              <a:rPr lang="el-GR" dirty="0" smtClean="0"/>
              <a:t>(</a:t>
            </a:r>
            <a:r>
              <a:rPr lang="en-US" dirty="0" smtClean="0"/>
              <a:t>8</a:t>
            </a:r>
            <a:r>
              <a:rPr lang="el-GR" dirty="0" smtClean="0"/>
              <a:t> </a:t>
            </a:r>
            <a:r>
              <a:rPr lang="el-GR" dirty="0"/>
              <a:t>από </a:t>
            </a:r>
            <a:r>
              <a:rPr lang="el-GR" dirty="0" smtClean="0"/>
              <a:t>12)</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23</a:t>
            </a:fld>
            <a:endParaRPr lang="el-GR" dirty="0"/>
          </a:p>
        </p:txBody>
      </p:sp>
      <p:pic>
        <p:nvPicPr>
          <p:cNvPr id="5" name="Picture 2" descr="Καμπύλη επέκτασης παραγωγής και καμπύλες ίσου προϊόντος στο υπόδειγμα Harrod-Domar." title="Διάγραμμα"/>
          <p:cNvPicPr>
            <a:picLocks noGrp="1" noChangeAspect="1" noChangeArrowheads="1"/>
          </p:cNvPicPr>
          <p:nvPr>
            <p:ph idx="1"/>
          </p:nvPr>
        </p:nvPicPr>
        <p:blipFill>
          <a:blip r:embed="rId2" cstate="print">
            <a:lum bright="-30000" contrast="30000"/>
            <a:extLst>
              <a:ext uri="{28A0092B-C50C-407E-A947-70E740481C1C}">
                <a14:useLocalDpi xmlns:a14="http://schemas.microsoft.com/office/drawing/2010/main" val="0"/>
              </a:ext>
            </a:extLst>
          </a:blip>
          <a:srcRect/>
          <a:stretch>
            <a:fillRect/>
          </a:stretch>
        </p:blipFill>
        <p:spPr bwMode="auto">
          <a:xfrm>
            <a:off x="1969350" y="1600200"/>
            <a:ext cx="520529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306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 υπόδειγμα Harrod-Domar </a:t>
            </a:r>
            <a:r>
              <a:rPr lang="el-GR" dirty="0" smtClean="0"/>
              <a:t>(9 </a:t>
            </a:r>
            <a:r>
              <a:rPr lang="el-GR" dirty="0"/>
              <a:t>από </a:t>
            </a:r>
            <a:r>
              <a:rPr lang="el-GR" dirty="0" smtClean="0"/>
              <a:t>12)</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24</a:t>
            </a:fld>
            <a:endParaRPr lang="el-GR" dirty="0"/>
          </a:p>
        </p:txBody>
      </p:sp>
      <p:pic>
        <p:nvPicPr>
          <p:cNvPr id="8" name="Picture 3" descr="Καμπύλες ίσου κόστους." title="Διάγραμμα"/>
          <p:cNvPicPr>
            <a:picLocks noGrp="1" noChangeAspect="1" noChangeArrowheads="1"/>
          </p:cNvPicPr>
          <p:nvPr>
            <p:ph sz="half" idx="1"/>
          </p:nvPr>
        </p:nvPicPr>
        <p:blipFill>
          <a:blip r:embed="rId2" cstate="print">
            <a:lum bright="-30000" contrast="30000"/>
            <a:extLst>
              <a:ext uri="{28A0092B-C50C-407E-A947-70E740481C1C}">
                <a14:useLocalDpi xmlns:a14="http://schemas.microsoft.com/office/drawing/2010/main" val="0"/>
              </a:ext>
            </a:extLst>
          </a:blip>
          <a:srcRect/>
          <a:stretch>
            <a:fillRect/>
          </a:stretch>
        </p:blipFill>
        <p:spPr bwMode="auto">
          <a:xfrm>
            <a:off x="457200" y="2208363"/>
            <a:ext cx="4038600" cy="33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Καμπύλες ίσου προϊόντος και επέκτασης παραγωγής. " title="Γράφημα"/>
          <p:cNvPicPr>
            <a:picLocks noGrp="1" noChangeAspect="1" noChangeArrowheads="1"/>
          </p:cNvPicPr>
          <p:nvPr>
            <p:ph sz="half" idx="2"/>
          </p:nvPr>
        </p:nvPicPr>
        <p:blipFill>
          <a:blip r:embed="rId3" cstate="print">
            <a:lum bright="-30000" contrast="30000"/>
            <a:extLst>
              <a:ext uri="{28A0092B-C50C-407E-A947-70E740481C1C}">
                <a14:useLocalDpi xmlns:a14="http://schemas.microsoft.com/office/drawing/2010/main" val="0"/>
              </a:ext>
            </a:extLst>
          </a:blip>
          <a:srcRect/>
          <a:stretch>
            <a:fillRect/>
          </a:stretch>
        </p:blipFill>
        <p:spPr bwMode="auto">
          <a:xfrm>
            <a:off x="4648200" y="1981481"/>
            <a:ext cx="4038600" cy="376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185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 υπόδειγμα Harrod-Domar </a:t>
            </a:r>
            <a:r>
              <a:rPr lang="el-GR" dirty="0" smtClean="0"/>
              <a:t>(10 </a:t>
            </a:r>
            <a:r>
              <a:rPr lang="el-GR" dirty="0"/>
              <a:t>από </a:t>
            </a:r>
            <a:r>
              <a:rPr lang="el-GR" dirty="0" smtClean="0"/>
              <a:t>12)</a:t>
            </a:r>
            <a:endParaRPr lang="el-GR" dirty="0"/>
          </a:p>
        </p:txBody>
      </p:sp>
      <p:sp>
        <p:nvSpPr>
          <p:cNvPr id="3" name="Content Placeholder 2"/>
          <p:cNvSpPr>
            <a:spLocks noGrp="1"/>
          </p:cNvSpPr>
          <p:nvPr>
            <p:ph idx="1"/>
          </p:nvPr>
        </p:nvSpPr>
        <p:spPr/>
        <p:txBody>
          <a:bodyPr>
            <a:normAutofit fontScale="77500" lnSpcReduction="20000"/>
          </a:bodyPr>
          <a:lstStyle/>
          <a:p>
            <a:r>
              <a:rPr lang="el-GR" dirty="0"/>
              <a:t>Θεωρητικά, θα περιμέναμε ότι σε ΒΧ με άφθονο κεφάλαιο η αποδοτικότητα του κεφαλαίου θα είναι χαμηλότερη απ' ότι στις ΑΧ όπου υπάρχει σπάνις κεφαλαίου (άρα, ceteris paribus, στις ΑΧ τα ICORs πρέπει να είναι χαμηλότερα απ' ότι στις αναπτυγμένες χώρες).  Κατά το ίδιο επιχείρημα, όσο η ΑΧ αναπτύσσεται, τόσο η τιμή των ICORs πρέπει να αυξάνει.</a:t>
            </a:r>
          </a:p>
          <a:p>
            <a:r>
              <a:rPr lang="el-GR" dirty="0"/>
              <a:t>Πάντως, από μία διαφορετική σκοπιά, πολλές εμπειρικές μελέτες δείχνουν ότι υψηλό I σχετίζεται με υψηλό </a:t>
            </a:r>
            <a:r>
              <a:rPr lang="el-GR" dirty="0" smtClean="0"/>
              <a:t>g.</a:t>
            </a:r>
            <a:endParaRPr lang="el-GR" dirty="0"/>
          </a:p>
          <a:p>
            <a:r>
              <a:rPr lang="el-GR" dirty="0"/>
              <a:t>Υψηλές επενδύσεις ειδικά στη μεταποίηση σχετίζονται με υψηλό g.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25</a:t>
            </a:fld>
            <a:endParaRPr lang="el-GR" dirty="0"/>
          </a:p>
        </p:txBody>
      </p:sp>
    </p:spTree>
    <p:extLst>
      <p:ext uri="{BB962C8B-B14F-4D97-AF65-F5344CB8AC3E}">
        <p14:creationId xmlns:p14="http://schemas.microsoft.com/office/powerpoint/2010/main" val="4293092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 υπόδειγμα Harrod-Domar </a:t>
            </a:r>
            <a:r>
              <a:rPr lang="el-GR" dirty="0" smtClean="0"/>
              <a:t>(11 </a:t>
            </a:r>
            <a:r>
              <a:rPr lang="el-GR" dirty="0"/>
              <a:t>από </a:t>
            </a:r>
            <a:r>
              <a:rPr lang="el-GR" dirty="0" smtClean="0"/>
              <a:t>12)</a:t>
            </a:r>
            <a:endParaRPr lang="el-GR" dirty="0"/>
          </a:p>
        </p:txBody>
      </p:sp>
      <p:sp>
        <p:nvSpPr>
          <p:cNvPr id="3" name="Content Placeholder 2"/>
          <p:cNvSpPr>
            <a:spLocks noGrp="1"/>
          </p:cNvSpPr>
          <p:nvPr>
            <p:ph idx="1"/>
          </p:nvPr>
        </p:nvSpPr>
        <p:spPr/>
        <p:txBody>
          <a:bodyPr>
            <a:normAutofit/>
          </a:bodyPr>
          <a:lstStyle/>
          <a:p>
            <a:r>
              <a:rPr lang="el-GR" dirty="0"/>
              <a:t>Όμως, η θετική αυτή σχέση παρατηρείται μόνο στις σχετικά αναπτυγμένες ΑΧ, όχι στις ΑΧ με πολύ χαμηλό ή, συχνά, μεσαίο εισόδημα.</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26</a:t>
            </a:fld>
            <a:endParaRPr lang="el-GR" dirty="0"/>
          </a:p>
        </p:txBody>
      </p:sp>
    </p:spTree>
    <p:extLst>
      <p:ext uri="{BB962C8B-B14F-4D97-AF65-F5344CB8AC3E}">
        <p14:creationId xmlns:p14="http://schemas.microsoft.com/office/powerpoint/2010/main" val="1357856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 υπόδειγμα Harrod-Domar (</a:t>
            </a:r>
            <a:r>
              <a:rPr lang="el-GR" dirty="0" smtClean="0"/>
              <a:t>12 </a:t>
            </a:r>
            <a:r>
              <a:rPr lang="el-GR" dirty="0"/>
              <a:t>από </a:t>
            </a:r>
            <a:r>
              <a:rPr lang="el-GR" dirty="0" smtClean="0"/>
              <a:t>12)</a:t>
            </a:r>
            <a:endParaRPr lang="el-GR" dirty="0"/>
          </a:p>
        </p:txBody>
      </p:sp>
      <p:sp>
        <p:nvSpPr>
          <p:cNvPr id="3" name="Content Placeholder 2"/>
          <p:cNvSpPr>
            <a:spLocks noGrp="1"/>
          </p:cNvSpPr>
          <p:nvPr>
            <p:ph idx="1"/>
          </p:nvPr>
        </p:nvSpPr>
        <p:spPr/>
        <p:txBody>
          <a:bodyPr>
            <a:normAutofit fontScale="77500" lnSpcReduction="20000"/>
          </a:bodyPr>
          <a:lstStyle/>
          <a:p>
            <a:r>
              <a:rPr lang="el-GR" dirty="0"/>
              <a:t>Στην περίπτωση της ανοιχτή </a:t>
            </a:r>
            <a:r>
              <a:rPr lang="el-GR" dirty="0" smtClean="0"/>
              <a:t>οικονομίας: C </a:t>
            </a:r>
            <a:r>
              <a:rPr lang="el-GR" dirty="0"/>
              <a:t>+ I + G + X = C + S + T + </a:t>
            </a:r>
            <a:r>
              <a:rPr lang="el-GR" dirty="0" smtClean="0"/>
              <a:t>M.</a:t>
            </a:r>
            <a:endParaRPr lang="el-GR" dirty="0"/>
          </a:p>
          <a:p>
            <a:r>
              <a:rPr lang="el-GR" dirty="0"/>
              <a:t>C, G, T, X και Μ συμβολίζουν, αντίστοιχα την κατανάλωση, τις κυβερνητικές δαπάνες, τους φόρους τις εξαγωγές και τις </a:t>
            </a:r>
            <a:r>
              <a:rPr lang="el-GR" dirty="0" smtClean="0"/>
              <a:t>εισαγωγές.</a:t>
            </a:r>
            <a:endParaRPr lang="el-GR" dirty="0"/>
          </a:p>
          <a:p>
            <a:r>
              <a:rPr lang="el-GR" dirty="0" smtClean="0"/>
              <a:t>Υποθέτοντας </a:t>
            </a:r>
            <a:r>
              <a:rPr lang="el-GR" dirty="0"/>
              <a:t>ότι G=T και M-Χ=Β και ορίζοντας </a:t>
            </a:r>
            <a:r>
              <a:rPr lang="el-GR" dirty="0" smtClean="0"/>
              <a:t>b=B/Y.</a:t>
            </a:r>
            <a:endParaRPr lang="el-GR" dirty="0"/>
          </a:p>
          <a:p>
            <a:r>
              <a:rPr lang="el-GR" dirty="0"/>
              <a:t>Β: έλλειμμα εξωτερικού </a:t>
            </a:r>
            <a:r>
              <a:rPr lang="el-GR" dirty="0" smtClean="0"/>
              <a:t>ισοζυγίου.</a:t>
            </a:r>
            <a:endParaRPr lang="el-GR" dirty="0"/>
          </a:p>
          <a:p>
            <a:r>
              <a:rPr lang="el-GR" dirty="0" smtClean="0"/>
              <a:t>Ι </a:t>
            </a:r>
            <a:r>
              <a:rPr lang="el-GR" dirty="0"/>
              <a:t>= S + B   =&gt;  ΔΚ + dK = S + B =&gt; vΔΥ + dvY = S + B </a:t>
            </a:r>
            <a:r>
              <a:rPr lang="el-GR" dirty="0" smtClean="0"/>
              <a:t>=&gt; vg </a:t>
            </a:r>
            <a:r>
              <a:rPr lang="el-GR" dirty="0"/>
              <a:t>+ vd = s + b =&gt; g = (s+b)/v – </a:t>
            </a:r>
            <a:r>
              <a:rPr lang="el-GR" dirty="0" smtClean="0"/>
              <a:t>d.</a:t>
            </a:r>
            <a:endParaRPr lang="el-GR" dirty="0"/>
          </a:p>
          <a:p>
            <a:r>
              <a:rPr lang="el-GR" dirty="0" smtClean="0"/>
              <a:t>Άρα </a:t>
            </a:r>
            <a:r>
              <a:rPr lang="el-GR" dirty="0"/>
              <a:t>για ταχύτερη μεγέθυνση, Μ&gt;Χ αν το έλλειμμα μπορεί να καλυφθεί από εξωτερικούς πόρους. πχ οικονομική βοήθεια, πιστώσεις, άμεσες επενδύσεις.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27</a:t>
            </a:fld>
            <a:endParaRPr lang="el-GR" dirty="0"/>
          </a:p>
        </p:txBody>
      </p:sp>
    </p:spTree>
    <p:extLst>
      <p:ext uri="{BB962C8B-B14F-4D97-AF65-F5344CB8AC3E}">
        <p14:creationId xmlns:p14="http://schemas.microsoft.com/office/powerpoint/2010/main" val="1041142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Επεκτάσεις (1 από 5)</a:t>
            </a:r>
            <a:endParaRPr lang="el-GR" dirty="0"/>
          </a:p>
        </p:txBody>
      </p:sp>
      <p:sp>
        <p:nvSpPr>
          <p:cNvPr id="3" name="Content Placeholder 2"/>
          <p:cNvSpPr>
            <a:spLocks noGrp="1"/>
          </p:cNvSpPr>
          <p:nvPr>
            <p:ph idx="1"/>
          </p:nvPr>
        </p:nvSpPr>
        <p:spPr/>
        <p:txBody>
          <a:bodyPr/>
          <a:lstStyle/>
          <a:p>
            <a:r>
              <a:rPr lang="el-GR" dirty="0"/>
              <a:t>Θεωρία των δύο ελλειμμάτων (Two-gap theory) - σχετίζεται με το υπόδειγμα ανοικτής οικονομίας των Harrod και </a:t>
            </a:r>
            <a:r>
              <a:rPr lang="el-GR" dirty="0" smtClean="0"/>
              <a:t>Domar.</a:t>
            </a:r>
            <a:endParaRPr lang="el-GR" dirty="0"/>
          </a:p>
          <a:p>
            <a:r>
              <a:rPr lang="el-GR" dirty="0"/>
              <a:t>Όταν μία οικονομία αναπτύσσεται:</a:t>
            </a:r>
          </a:p>
          <a:p>
            <a:pPr lvl="1"/>
            <a:r>
              <a:rPr lang="el-GR" dirty="0" smtClean="0"/>
              <a:t>αυξημένη </a:t>
            </a:r>
            <a:r>
              <a:rPr lang="el-GR" dirty="0"/>
              <a:t>ζήτηση για εισαγωγές μηχανημάτων και ενδιαμέσων </a:t>
            </a:r>
            <a:r>
              <a:rPr lang="el-GR" dirty="0" smtClean="0"/>
              <a:t>αγαθών.</a:t>
            </a:r>
            <a:endParaRPr lang="el-GR" dirty="0"/>
          </a:p>
          <a:p>
            <a:pPr lvl="1"/>
            <a:r>
              <a:rPr lang="el-GR" dirty="0" smtClean="0"/>
              <a:t>τα </a:t>
            </a:r>
            <a:r>
              <a:rPr lang="el-GR" dirty="0"/>
              <a:t>έσοδα από εξαγωγές δεν μπορούν να καλύψουν τις αυξημένες </a:t>
            </a:r>
            <a:r>
              <a:rPr lang="el-GR" dirty="0" smtClean="0"/>
              <a:t>εισαγωγές.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28</a:t>
            </a:fld>
            <a:endParaRPr lang="el-GR" dirty="0"/>
          </a:p>
        </p:txBody>
      </p:sp>
    </p:spTree>
    <p:extLst>
      <p:ext uri="{BB962C8B-B14F-4D97-AF65-F5344CB8AC3E}">
        <p14:creationId xmlns:p14="http://schemas.microsoft.com/office/powerpoint/2010/main" val="1117976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Επεκτάσεις (2 από 5)</a:t>
            </a:r>
            <a:endParaRPr lang="el-GR" dirty="0"/>
          </a:p>
        </p:txBody>
      </p:sp>
      <p:sp>
        <p:nvSpPr>
          <p:cNvPr id="3" name="Content Placeholder 2"/>
          <p:cNvSpPr>
            <a:spLocks noGrp="1"/>
          </p:cNvSpPr>
          <p:nvPr>
            <p:ph idx="1"/>
          </p:nvPr>
        </p:nvSpPr>
        <p:spPr/>
        <p:txBody>
          <a:bodyPr>
            <a:normAutofit fontScale="85000" lnSpcReduction="10000"/>
          </a:bodyPr>
          <a:lstStyle/>
          <a:p>
            <a:r>
              <a:rPr lang="el-GR" dirty="0"/>
              <a:t>Άρα σύντομα εμφανίζεται έλλειψη συναλλάγματος, αυτό οδηγεί σε μείωση των εγχωρίων αποταμιεύσεων που είναι διαθέσιμες για τη χρηματοδότηση επενδύσεων διότι χρειάζονται για τη χρηματοδότηση του εξωτερικού ελλείμματος (S=I-B), άρα και σε έλλειμμα αποταμιεύσεων. </a:t>
            </a:r>
          </a:p>
          <a:p>
            <a:r>
              <a:rPr lang="el-GR" dirty="0"/>
              <a:t>Τελικά, ένα είναι το έλλειμμα, αυτό των ανεπαρκών </a:t>
            </a:r>
            <a:r>
              <a:rPr lang="el-GR" dirty="0" smtClean="0"/>
              <a:t>αποταμιεύσεων.</a:t>
            </a:r>
            <a:endParaRPr lang="el-GR" dirty="0"/>
          </a:p>
          <a:p>
            <a:r>
              <a:rPr lang="el-GR" dirty="0"/>
              <a:t>Τι μπορεί να γίνει; Προσπάθεια αύξησης των αποταμιεύσεων ή/και πολιτική υποκατάστασης </a:t>
            </a:r>
            <a:r>
              <a:rPr lang="el-GR" dirty="0" smtClean="0"/>
              <a:t>εισαγωγών.</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29</a:t>
            </a:fld>
            <a:endParaRPr lang="el-GR" dirty="0"/>
          </a:p>
        </p:txBody>
      </p:sp>
    </p:spTree>
    <p:extLst>
      <p:ext uri="{BB962C8B-B14F-4D97-AF65-F5344CB8AC3E}">
        <p14:creationId xmlns:p14="http://schemas.microsoft.com/office/powerpoint/2010/main" val="1297414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endParaRPr lang="el-GR" sz="2800" dirty="0" smtClean="0"/>
          </a:p>
          <a:p>
            <a:r>
              <a:rPr lang="el-GR" sz="2800" dirty="0" smtClean="0"/>
              <a:t>Οι εικόνες προέρχονται </a:t>
            </a:r>
            <a:r>
              <a:rPr lang="el-GR" sz="2800" dirty="0"/>
              <a:t>από το βιβλίο «Οικονομική της Ανάπτυξης», </a:t>
            </a:r>
            <a:r>
              <a:rPr lang="en-US" sz="2800" dirty="0"/>
              <a:t>M. Gillis, D.H. Perkins, M. Roemer, D.R. Snodgrass, </a:t>
            </a:r>
            <a:r>
              <a:rPr lang="el-GR" sz="2800" dirty="0"/>
              <a:t>1</a:t>
            </a:r>
            <a:r>
              <a:rPr lang="el-GR" sz="2800" baseline="30000" dirty="0"/>
              <a:t>η</a:t>
            </a:r>
            <a:r>
              <a:rPr lang="el-GR" sz="2800" dirty="0"/>
              <a:t> έκδοση, 2011, Εκδόσεις </a:t>
            </a:r>
            <a:r>
              <a:rPr lang="en-US" sz="2800" dirty="0"/>
              <a:t>Gutenberg</a:t>
            </a:r>
            <a:r>
              <a:rPr lang="el-GR" sz="2800"/>
              <a:t>.</a:t>
            </a:r>
            <a:endParaRPr lang="el-GR" sz="2800" dirty="0" smtClean="0"/>
          </a:p>
          <a:p>
            <a:pPr algn="l"/>
            <a:endParaRPr lang="en-US" sz="2800" dirty="0" smtClean="0"/>
          </a:p>
        </p:txBody>
      </p:sp>
      <p:pic>
        <p:nvPicPr>
          <p:cNvPr id="2" name="Picture 1"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570" y="5234900"/>
            <a:ext cx="3070860" cy="1074420"/>
          </a:xfrm>
          <a:prstGeom prst="rect">
            <a:avLst/>
          </a:prstGeom>
        </p:spPr>
      </p:pic>
      <p:sp>
        <p:nvSpPr>
          <p:cNvPr id="3" name="Slide Number Placeholder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Επεκτάσεις (3 από 5)</a:t>
            </a:r>
            <a:endParaRPr lang="el-GR" dirty="0"/>
          </a:p>
        </p:txBody>
      </p:sp>
      <p:sp>
        <p:nvSpPr>
          <p:cNvPr id="3" name="Content Placeholder 2"/>
          <p:cNvSpPr>
            <a:spLocks noGrp="1"/>
          </p:cNvSpPr>
          <p:nvPr>
            <p:ph idx="1"/>
          </p:nvPr>
        </p:nvSpPr>
        <p:spPr/>
        <p:txBody>
          <a:bodyPr>
            <a:normAutofit fontScale="85000" lnSpcReduction="20000"/>
          </a:bodyPr>
          <a:lstStyle/>
          <a:p>
            <a:r>
              <a:rPr lang="el-GR" dirty="0"/>
              <a:t>Θεωρίες της μεγάλης ώθησης (big push), ισόρροπης (balanced) και μη-ισόρροπης (unbalanced) ανάπτυξης.</a:t>
            </a:r>
          </a:p>
          <a:p>
            <a:r>
              <a:rPr lang="el-GR" dirty="0"/>
              <a:t>Σύμφωνα με την πρώτη άποψη, είναι δύσκολο για μία βιομηχανία να επεκταθεί μόνη της γιατί το μέγεθος της εγχώριας αγοράς της ΑΧ είναι πολύ μικρό.  Άρα πρέπει να επιχειρηθεί ταυτόχρονη ανάπτυξη πολλών κλάδων.  Άρα σχεδιασμός οικονομικής πολιτικής και κρατική παρέμβαση. (big push - balanced growth / R. Nurkse, P. Rosenstein-Rodan</a:t>
            </a:r>
            <a:r>
              <a:rPr lang="el-GR" dirty="0" smtClean="0"/>
              <a:t>).</a:t>
            </a:r>
            <a:endParaRPr lang="el-GR" dirty="0"/>
          </a:p>
          <a:p>
            <a:r>
              <a:rPr lang="el-GR" dirty="0"/>
              <a:t>Παράδειγμα εργοστασίου παπουτσιών σε μία μικρή ΑΧ.  Ανεπαρκής ζήτηση αν δεν αναπτυχθούν και άλλοι κλάδοι.</a:t>
            </a:r>
          </a:p>
        </p:txBody>
      </p:sp>
      <p:sp>
        <p:nvSpPr>
          <p:cNvPr id="4" name="Slide Number Placeholder 3"/>
          <p:cNvSpPr>
            <a:spLocks noGrp="1"/>
          </p:cNvSpPr>
          <p:nvPr>
            <p:ph type="sldNum" sz="quarter" idx="12"/>
          </p:nvPr>
        </p:nvSpPr>
        <p:spPr/>
        <p:txBody>
          <a:bodyPr/>
          <a:lstStyle/>
          <a:p>
            <a:fld id="{53C4726A-630D-4CB4-B088-BAB00F4188E9}" type="slidenum">
              <a:rPr lang="el-GR" smtClean="0"/>
              <a:pPr/>
              <a:t>30</a:t>
            </a:fld>
            <a:endParaRPr lang="el-GR" dirty="0"/>
          </a:p>
        </p:txBody>
      </p:sp>
    </p:spTree>
    <p:extLst>
      <p:ext uri="{BB962C8B-B14F-4D97-AF65-F5344CB8AC3E}">
        <p14:creationId xmlns:p14="http://schemas.microsoft.com/office/powerpoint/2010/main" val="2051214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Επεκτάσεις (4 από 5)</a:t>
            </a:r>
            <a:endParaRPr lang="el-GR" dirty="0"/>
          </a:p>
        </p:txBody>
      </p:sp>
      <p:sp>
        <p:nvSpPr>
          <p:cNvPr id="3" name="Content Placeholder 2"/>
          <p:cNvSpPr>
            <a:spLocks noGrp="1"/>
          </p:cNvSpPr>
          <p:nvPr>
            <p:ph idx="1"/>
          </p:nvPr>
        </p:nvSpPr>
        <p:spPr/>
        <p:txBody>
          <a:bodyPr>
            <a:normAutofit fontScale="85000" lnSpcReduction="20000"/>
          </a:bodyPr>
          <a:lstStyle/>
          <a:p>
            <a:r>
              <a:rPr lang="el-GR" dirty="0"/>
              <a:t>Βασικό αντεπιχείρημα: Ιστορικά καμία σχεδόν χώρα δεν αναπτύχθηκε με σύμμετρη ανάπτυξη όλων των κλάδων.  Συνήθως κάποιος κλάδος (ή κλάδοι) που έχουν κάποιο συγκριτικό πλεονέκτημα παίζουν το ρόλο της ατμομηχανής.  Μεταξύ των διαφόρων κλάδων αναπτύσσονται διασυνδέσεις (linkages) οι οποίες αργότερα προωθούν και άλλους κλάδους παραγωγής.  Άρα, οι ΑΧ πρέπει να ακολουθήσουν τα μηνύματα της παγκόσμιας αγοράς, να εξειδικευθούν στον κλάδο παραγωγής όπου έχουν συγκριτικό πλεονέκτημα και κατόπιν θα ακολουθήσει και η υπόλοιπη </a:t>
            </a:r>
            <a:r>
              <a:rPr lang="el-GR" dirty="0" smtClean="0"/>
              <a:t>οικονομία</a:t>
            </a:r>
            <a:r>
              <a:rPr lang="el-GR" dirty="0"/>
              <a:t> </a:t>
            </a:r>
            <a:r>
              <a:rPr lang="el-GR" dirty="0" smtClean="0"/>
              <a:t>(unbalanced </a:t>
            </a:r>
            <a:r>
              <a:rPr lang="el-GR" dirty="0"/>
              <a:t>growth / A. Hirschman</a:t>
            </a:r>
            <a:r>
              <a:rPr lang="el-GR"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31</a:t>
            </a:fld>
            <a:endParaRPr lang="el-GR" dirty="0"/>
          </a:p>
        </p:txBody>
      </p:sp>
    </p:spTree>
    <p:extLst>
      <p:ext uri="{BB962C8B-B14F-4D97-AF65-F5344CB8AC3E}">
        <p14:creationId xmlns:p14="http://schemas.microsoft.com/office/powerpoint/2010/main" val="717108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Επεκτάσεις (5 από 5)</a:t>
            </a:r>
            <a:endParaRPr lang="el-GR" dirty="0"/>
          </a:p>
        </p:txBody>
      </p:sp>
      <p:sp>
        <p:nvSpPr>
          <p:cNvPr id="3" name="Content Placeholder 2"/>
          <p:cNvSpPr>
            <a:spLocks noGrp="1"/>
          </p:cNvSpPr>
          <p:nvPr>
            <p:ph idx="1"/>
          </p:nvPr>
        </p:nvSpPr>
        <p:spPr/>
        <p:txBody>
          <a:bodyPr>
            <a:normAutofit fontScale="85000" lnSpcReduction="20000"/>
          </a:bodyPr>
          <a:lstStyle/>
          <a:p>
            <a:r>
              <a:rPr lang="el-GR" dirty="0"/>
              <a:t>Σε γενικές γραμμές, η διαμάχη μεταξύ των υποστηρικτών της θεωρία της μη-ισόρροπης ανάπτυξης και αυτής της θεωρίας της ισόρροπης ανάπτυξης μοιάζει αρκετά με τη διαμάχη για το κοινωνικό κόστος/όφελος του μονοπωλίου.  Από στατική άποψη είναι πολύ πιθανό ότι υιοθέτηση των απόψεων της ισόρροπης ανάπτυξης μπορεί να οδηγήσει σε αύξηση του συνολικού προϊόντος, όμως μακροχρόνια η έλλειψη κατάλληλου μηχανισμού κινήτρων όπως και η απουσία μηχανισμού πρόσληψης των μηνυμάτων της αγοράς μπορεί να οδηγήσει σε επιβράδυνση της αναπτυξιακής διαδικασίας</a:t>
            </a:r>
            <a:r>
              <a:rPr lang="el-GR"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32</a:t>
            </a:fld>
            <a:endParaRPr lang="el-GR" dirty="0"/>
          </a:p>
        </p:txBody>
      </p:sp>
    </p:spTree>
    <p:extLst>
      <p:ext uri="{BB962C8B-B14F-4D97-AF65-F5344CB8AC3E}">
        <p14:creationId xmlns:p14="http://schemas.microsoft.com/office/powerpoint/2010/main" val="453492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altLang="el-GR" dirty="0"/>
              <a:t>Το υπόδειγμα </a:t>
            </a:r>
            <a:r>
              <a:rPr lang="el-GR" altLang="el-GR" dirty="0" smtClean="0"/>
              <a:t>του </a:t>
            </a:r>
            <a:r>
              <a:rPr lang="en-US" altLang="el-GR" dirty="0" smtClean="0"/>
              <a:t>Solow</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2: </a:t>
            </a:r>
            <a:r>
              <a:rPr lang="el-GR" dirty="0" smtClean="0"/>
              <a:t> </a:t>
            </a:r>
            <a:r>
              <a:rPr lang="el-GR" dirty="0"/>
              <a:t>Υποδείγματα οικονομικής μεγέθυνσης</a:t>
            </a:r>
            <a:endParaRPr lang="el-GR" dirty="0" smtClean="0"/>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37545288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υπόδειγμα του </a:t>
            </a:r>
            <a:r>
              <a:rPr lang="en-US" dirty="0" smtClean="0"/>
              <a:t>Solow (1</a:t>
            </a:r>
            <a:r>
              <a:rPr lang="el-GR" dirty="0" smtClean="0"/>
              <a:t> από 16)</a:t>
            </a:r>
            <a:endParaRPr lang="el-GR" dirty="0"/>
          </a:p>
        </p:txBody>
      </p:sp>
      <p:sp>
        <p:nvSpPr>
          <p:cNvPr id="3" name="Content Placeholder 2"/>
          <p:cNvSpPr>
            <a:spLocks noGrp="1"/>
          </p:cNvSpPr>
          <p:nvPr>
            <p:ph idx="1"/>
          </p:nvPr>
        </p:nvSpPr>
        <p:spPr/>
        <p:txBody>
          <a:bodyPr>
            <a:normAutofit fontScale="92500"/>
          </a:bodyPr>
          <a:lstStyle/>
          <a:p>
            <a:r>
              <a:rPr lang="el-GR" dirty="0"/>
              <a:t>Νεοκλασσικό υπόδειγμα που επιτρέπει υποκατάσταση κεφαλαίου και εργασίας.  Επομένως, το v μπορεί να επηρεασθεί και οι σχετικές τιμές των παραγωγικών συντελεστών παίζουν σημαντικό ρόλο.</a:t>
            </a:r>
          </a:p>
          <a:p>
            <a:r>
              <a:rPr lang="el-GR" dirty="0" smtClean="0"/>
              <a:t>Επίσης</a:t>
            </a:r>
            <a:r>
              <a:rPr lang="el-GR" dirty="0"/>
              <a:t>, για ΒΧ, αλλά έχει χρησιμοποιηθεί ευρύτατα στις </a:t>
            </a:r>
            <a:r>
              <a:rPr lang="el-GR" dirty="0" smtClean="0"/>
              <a:t>ΑΧ.</a:t>
            </a:r>
            <a:endParaRPr lang="el-GR" dirty="0"/>
          </a:p>
          <a:p>
            <a:r>
              <a:rPr lang="el-GR" dirty="0"/>
              <a:t>Όπως και το υπόδειγμα των Harrod και Domar, υποθέτει σταθερές αποδόσεις </a:t>
            </a:r>
            <a:r>
              <a:rPr lang="el-GR" dirty="0" smtClean="0"/>
              <a:t>κλίμακας.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34</a:t>
            </a:fld>
            <a:endParaRPr lang="el-GR" dirty="0"/>
          </a:p>
        </p:txBody>
      </p:sp>
    </p:spTree>
    <p:extLst>
      <p:ext uri="{BB962C8B-B14F-4D97-AF65-F5344CB8AC3E}">
        <p14:creationId xmlns:p14="http://schemas.microsoft.com/office/powerpoint/2010/main" val="3468798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υπόδειγμα του </a:t>
            </a:r>
            <a:r>
              <a:rPr lang="en-US" dirty="0" smtClean="0"/>
              <a:t>Solow (</a:t>
            </a:r>
            <a:r>
              <a:rPr lang="el-GR" dirty="0" smtClean="0"/>
              <a:t>2 από 16)</a:t>
            </a:r>
            <a:endParaRPr lang="el-GR" dirty="0"/>
          </a:p>
        </p:txBody>
      </p:sp>
      <p:sp>
        <p:nvSpPr>
          <p:cNvPr id="3" name="Content Placeholder 2"/>
          <p:cNvSpPr>
            <a:spLocks noGrp="1"/>
          </p:cNvSpPr>
          <p:nvPr>
            <p:ph idx="1"/>
          </p:nvPr>
        </p:nvSpPr>
        <p:spPr/>
        <p:txBody>
          <a:bodyPr>
            <a:normAutofit fontScale="92500" lnSpcReduction="20000"/>
          </a:bodyPr>
          <a:lstStyle/>
          <a:p>
            <a:r>
              <a:rPr lang="el-GR" dirty="0"/>
              <a:t>Το αρχικό υπόδειγμα του Solow αναφέρεται σε μία κλειστή οικονομία χωρίς κρατικό τομέα, υποθέτει σταθερές οικονομίες κλίμακας και φθίνουσες οριακές αποδόσεις των παραγωγικών συντελεστών και δείχνει πως μεταβολές στο επίπεδο της αποταμίευσης (και, συνακόλουθα, των επενδύσεων) οδηγούν σε μεταβολές του επιπέδου του κατά κεφαλή εισοδήματος.  </a:t>
            </a:r>
          </a:p>
          <a:p>
            <a:r>
              <a:rPr lang="el-GR" dirty="0" smtClean="0"/>
              <a:t>Υ </a:t>
            </a:r>
            <a:r>
              <a:rPr lang="el-GR" dirty="0"/>
              <a:t>= F(K, L)</a:t>
            </a:r>
          </a:p>
          <a:p>
            <a:r>
              <a:rPr lang="el-GR" dirty="0" smtClean="0"/>
              <a:t>Διαιρώντας </a:t>
            </a:r>
            <a:r>
              <a:rPr lang="el-GR" dirty="0"/>
              <a:t>δια </a:t>
            </a:r>
            <a:r>
              <a:rPr lang="el-GR" dirty="0" smtClean="0"/>
              <a:t>L:</a:t>
            </a:r>
            <a:r>
              <a:rPr lang="el-GR" dirty="0"/>
              <a:t>	Y/L = F(K/L, </a:t>
            </a:r>
            <a:r>
              <a:rPr lang="el-GR" dirty="0" smtClean="0"/>
              <a:t>1) ή</a:t>
            </a:r>
            <a:r>
              <a:rPr lang="el-GR" dirty="0"/>
              <a:t>, σε κατά κεφαλή </a:t>
            </a:r>
            <a:r>
              <a:rPr lang="el-GR" dirty="0" smtClean="0"/>
              <a:t>όρους y </a:t>
            </a:r>
            <a:r>
              <a:rPr lang="el-GR" dirty="0"/>
              <a:t>= f(k</a:t>
            </a:r>
            <a:r>
              <a:rPr lang="el-GR" dirty="0" smtClean="0"/>
              <a:t>).</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35</a:t>
            </a:fld>
            <a:endParaRPr lang="el-GR" dirty="0"/>
          </a:p>
        </p:txBody>
      </p:sp>
    </p:spTree>
    <p:extLst>
      <p:ext uri="{BB962C8B-B14F-4D97-AF65-F5344CB8AC3E}">
        <p14:creationId xmlns:p14="http://schemas.microsoft.com/office/powerpoint/2010/main" val="2861741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υπόδειγμα του </a:t>
            </a:r>
            <a:r>
              <a:rPr lang="en-US" dirty="0" smtClean="0"/>
              <a:t>Solow (</a:t>
            </a:r>
            <a:r>
              <a:rPr lang="el-GR" dirty="0" smtClean="0"/>
              <a:t>3 από 16)</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36</a:t>
            </a:fld>
            <a:endParaRPr lang="el-GR" dirty="0"/>
          </a:p>
        </p:txBody>
      </p:sp>
      <p:pic>
        <p:nvPicPr>
          <p:cNvPr id="5" name="Picture 2" descr="Κεφάλαιο ανά εργάζομενο και σχέση με το προϊόν ανά εργαζόμενο. " title="Διάγραμμα"/>
          <p:cNvPicPr>
            <a:picLocks noGrp="1" noChangeAspect="1" noChangeArrowheads="1"/>
          </p:cNvPicPr>
          <p:nvPr>
            <p:ph idx="1"/>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457200" y="2059110"/>
            <a:ext cx="8229600" cy="360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170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υπόδειγμα του </a:t>
            </a:r>
            <a:r>
              <a:rPr lang="en-US" dirty="0" smtClean="0"/>
              <a:t>Solow (</a:t>
            </a:r>
            <a:r>
              <a:rPr lang="el-GR" dirty="0" smtClean="0"/>
              <a:t>4 από 16)</a:t>
            </a:r>
            <a:endParaRPr lang="el-GR" dirty="0"/>
          </a:p>
        </p:txBody>
      </p:sp>
      <p:sp>
        <p:nvSpPr>
          <p:cNvPr id="3" name="Content Placeholder 2"/>
          <p:cNvSpPr>
            <a:spLocks noGrp="1"/>
          </p:cNvSpPr>
          <p:nvPr>
            <p:ph idx="1"/>
          </p:nvPr>
        </p:nvSpPr>
        <p:spPr/>
        <p:txBody>
          <a:bodyPr>
            <a:normAutofit lnSpcReduction="10000"/>
          </a:bodyPr>
          <a:lstStyle/>
          <a:p>
            <a:r>
              <a:rPr lang="el-GR" dirty="0"/>
              <a:t>Το προϊόν διαιρείται σε κατανάλωση και επένδυση, επομένως (σε όρους ανά </a:t>
            </a:r>
            <a:r>
              <a:rPr lang="el-GR" dirty="0" smtClean="0"/>
              <a:t>εργαζόμενο): y </a:t>
            </a:r>
            <a:r>
              <a:rPr lang="el-GR" dirty="0"/>
              <a:t>= c + </a:t>
            </a:r>
            <a:r>
              <a:rPr lang="el-GR" dirty="0" smtClean="0"/>
              <a:t>i.</a:t>
            </a:r>
            <a:endParaRPr lang="el-GR" dirty="0"/>
          </a:p>
          <a:p>
            <a:r>
              <a:rPr lang="el-GR" dirty="0" smtClean="0"/>
              <a:t>Στο </a:t>
            </a:r>
            <a:r>
              <a:rPr lang="el-GR" dirty="0"/>
              <a:t>υπόδειγμα αυτό η κατανάλωση είναι αναλογική προς το εισόδημα (δεν υπάρχει αυτόνομη κατανάλωση).  </a:t>
            </a:r>
            <a:endParaRPr lang="el-GR" dirty="0" smtClean="0"/>
          </a:p>
          <a:p>
            <a:r>
              <a:rPr lang="el-GR" dirty="0" smtClean="0"/>
              <a:t>Επομένως: c </a:t>
            </a:r>
            <a:r>
              <a:rPr lang="el-GR" dirty="0"/>
              <a:t>= (</a:t>
            </a:r>
            <a:r>
              <a:rPr lang="el-GR" dirty="0" smtClean="0"/>
              <a:t>1-s)y.</a:t>
            </a:r>
            <a:endParaRPr lang="el-GR" dirty="0"/>
          </a:p>
          <a:p>
            <a:r>
              <a:rPr lang="el-GR" dirty="0" smtClean="0"/>
              <a:t>Αντικαθιστώντας: y </a:t>
            </a:r>
            <a:r>
              <a:rPr lang="el-GR" dirty="0"/>
              <a:t>= (1-s)y + </a:t>
            </a:r>
            <a:r>
              <a:rPr lang="el-GR" dirty="0" smtClean="0"/>
              <a:t>i =&gt; i </a:t>
            </a:r>
            <a:r>
              <a:rPr lang="el-GR" dirty="0"/>
              <a:t>= sy </a:t>
            </a:r>
            <a:r>
              <a:rPr lang="el-GR" dirty="0" smtClean="0"/>
              <a:t>=&gt; i </a:t>
            </a:r>
            <a:r>
              <a:rPr lang="el-GR" dirty="0"/>
              <a:t>= sf(k</a:t>
            </a:r>
            <a:r>
              <a:rPr lang="el-GR" dirty="0" smtClean="0"/>
              <a:t>).</a:t>
            </a:r>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37</a:t>
            </a:fld>
            <a:endParaRPr lang="el-GR" dirty="0"/>
          </a:p>
        </p:txBody>
      </p:sp>
    </p:spTree>
    <p:extLst>
      <p:ext uri="{BB962C8B-B14F-4D97-AF65-F5344CB8AC3E}">
        <p14:creationId xmlns:p14="http://schemas.microsoft.com/office/powerpoint/2010/main" val="3996894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υπόδειγμα του </a:t>
            </a:r>
            <a:r>
              <a:rPr lang="en-US" dirty="0" smtClean="0"/>
              <a:t>Solow (</a:t>
            </a:r>
            <a:r>
              <a:rPr lang="el-GR" dirty="0" smtClean="0"/>
              <a:t>5 από 16)</a:t>
            </a:r>
            <a:endParaRPr lang="el-GR" dirty="0"/>
          </a:p>
        </p:txBody>
      </p:sp>
      <p:sp>
        <p:nvSpPr>
          <p:cNvPr id="3" name="Content Placeholder 2"/>
          <p:cNvSpPr>
            <a:spLocks noGrp="1"/>
          </p:cNvSpPr>
          <p:nvPr>
            <p:ph idx="1"/>
          </p:nvPr>
        </p:nvSpPr>
        <p:spPr/>
        <p:txBody>
          <a:bodyPr>
            <a:normAutofit/>
          </a:bodyPr>
          <a:lstStyle/>
          <a:p>
            <a:r>
              <a:rPr lang="el-GR" dirty="0"/>
              <a:t>Πως μεταβάλλεται το </a:t>
            </a:r>
            <a:r>
              <a:rPr lang="el-GR" dirty="0" smtClean="0"/>
              <a:t>κεφάλαιο; Επενδύσεις/αποσβέσεις</a:t>
            </a:r>
            <a:r>
              <a:rPr lang="el-GR" dirty="0"/>
              <a:t>.  </a:t>
            </a:r>
            <a:endParaRPr lang="el-GR" dirty="0" smtClean="0"/>
          </a:p>
          <a:p>
            <a:r>
              <a:rPr lang="el-GR" dirty="0" smtClean="0"/>
              <a:t>Άρα</a:t>
            </a:r>
            <a:r>
              <a:rPr lang="el-GR" dirty="0"/>
              <a:t>, σε κατά κεφαλή </a:t>
            </a:r>
            <a:r>
              <a:rPr lang="el-GR" dirty="0" smtClean="0"/>
              <a:t>όρους: Δk </a:t>
            </a:r>
            <a:r>
              <a:rPr lang="el-GR" dirty="0"/>
              <a:t>= i – dk   =&gt;   Δk = sf(k) – </a:t>
            </a:r>
            <a:r>
              <a:rPr lang="el-GR" dirty="0" smtClean="0"/>
              <a:t>dk.</a:t>
            </a:r>
            <a:endParaRPr lang="el-GR" dirty="0"/>
          </a:p>
          <a:p>
            <a:r>
              <a:rPr lang="el-GR" dirty="0" smtClean="0"/>
              <a:t>Όταν </a:t>
            </a:r>
            <a:r>
              <a:rPr lang="el-GR" dirty="0"/>
              <a:t>Δk=0, η οικονομία έχει φτάσει σε επίπεδο σταθερότητας (steady state – κατάσταση μακροχρόνιας ισορροπίας), k*, και δεν μπορεί να αυξήσει άλλο το προϊόν της.</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38</a:t>
            </a:fld>
            <a:endParaRPr lang="el-GR" dirty="0"/>
          </a:p>
        </p:txBody>
      </p:sp>
    </p:spTree>
    <p:extLst>
      <p:ext uri="{BB962C8B-B14F-4D97-AF65-F5344CB8AC3E}">
        <p14:creationId xmlns:p14="http://schemas.microsoft.com/office/powerpoint/2010/main" val="1485815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υπόδειγμα του </a:t>
            </a:r>
            <a:r>
              <a:rPr lang="en-US" dirty="0" smtClean="0"/>
              <a:t>Solow (</a:t>
            </a:r>
            <a:r>
              <a:rPr lang="el-GR" dirty="0" smtClean="0"/>
              <a:t>6 από 16)</a:t>
            </a:r>
            <a:endParaRPr lang="el-GR" dirty="0"/>
          </a:p>
        </p:txBody>
      </p:sp>
      <p:sp>
        <p:nvSpPr>
          <p:cNvPr id="5" name="Content Placeholder 4"/>
          <p:cNvSpPr>
            <a:spLocks noGrp="1"/>
          </p:cNvSpPr>
          <p:nvPr>
            <p:ph sz="half" idx="1"/>
          </p:nvPr>
        </p:nvSpPr>
        <p:spPr/>
        <p:txBody>
          <a:bodyPr>
            <a:normAutofit fontScale="92500" lnSpcReduction="20000"/>
          </a:bodyPr>
          <a:lstStyle/>
          <a:p>
            <a:r>
              <a:rPr lang="el-GR" dirty="0"/>
              <a:t>Αριστερά του k* οι επενδύσεις υπερβαίνουν τις αποσβέσεις και επομένως το κεφάλαιο και το προϊόν ανά εργαζόμενο αυξάνουν.  Δεξιά του k* οι επενδύσεις είναι χαμηλότερες από τις αποσβέσεις και, επομένως, το επίπεδο του κεφαλαίου και του εισοδήματος πέφτουν</a:t>
            </a:r>
            <a:r>
              <a:rPr lang="el-GR"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39</a:t>
            </a:fld>
            <a:endParaRPr lang="el-GR" dirty="0"/>
          </a:p>
        </p:txBody>
      </p:sp>
      <p:pic>
        <p:nvPicPr>
          <p:cNvPr id="7" name="Picture 2" descr="Άριστο επίπεδο κεφαλαίου στο του υπόδειγμα Solow." title="Διάγραμμα"/>
          <p:cNvPicPr>
            <a:picLocks noGrp="1" noChangeAspect="1" noChangeArrowheads="1"/>
          </p:cNvPicPr>
          <p:nvPr>
            <p:ph sz="half" idx="2"/>
          </p:nvPr>
        </p:nvPicPr>
        <p:blipFill>
          <a:blip r:embed="rId2" cstate="print">
            <a:lum bright="-40000" contrast="40000"/>
            <a:extLst>
              <a:ext uri="{28A0092B-C50C-407E-A947-70E740481C1C}">
                <a14:useLocalDpi xmlns:a14="http://schemas.microsoft.com/office/drawing/2010/main" val="0"/>
              </a:ext>
            </a:extLst>
          </a:blip>
          <a:srcRect/>
          <a:stretch>
            <a:fillRect/>
          </a:stretch>
        </p:blipFill>
        <p:spPr bwMode="auto">
          <a:xfrm>
            <a:off x="4630016" y="2856014"/>
            <a:ext cx="4038600" cy="2014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52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r>
              <a:rPr lang="el-GR" dirty="0" smtClean="0"/>
              <a:t>Κατανόηση θεωρητικών υποδειγμάτων οικονομικής μεγέθυνσης.</a:t>
            </a:r>
          </a:p>
          <a:p>
            <a:r>
              <a:rPr lang="el-GR" dirty="0" smtClean="0"/>
              <a:t>Κατανόηση των δεικτών μεγέθυνσης. </a:t>
            </a:r>
          </a:p>
          <a:p>
            <a:r>
              <a:rPr lang="el-GR" smtClean="0"/>
              <a:t>Κατανόηση της θεωρίας του στρουκτουραλισμού και της εξάρτησης. </a:t>
            </a:r>
            <a:endParaRPr lang="el-GR" dirty="0" smtClean="0"/>
          </a:p>
        </p:txBody>
      </p:sp>
      <p:sp>
        <p:nvSpPr>
          <p:cNvPr id="4" name="Slide Number Placeholder 3"/>
          <p:cNvSpPr>
            <a:spLocks noGrp="1"/>
          </p:cNvSpPr>
          <p:nvPr>
            <p:ph type="sldNum" sz="quarter" idx="12"/>
          </p:nvPr>
        </p:nvSpPr>
        <p:spPr/>
        <p:txBody>
          <a:bodyPr/>
          <a:lstStyle/>
          <a:p>
            <a:fld id="{53C4726A-630D-4CB4-B088-BAB00F4188E9}" type="slidenum">
              <a:rPr lang="el-GR" smtClean="0"/>
              <a:pPr/>
              <a:t>4</a:t>
            </a:fld>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υπόδειγμα του </a:t>
            </a:r>
            <a:r>
              <a:rPr lang="en-US" dirty="0" smtClean="0"/>
              <a:t>Solow (</a:t>
            </a:r>
            <a:r>
              <a:rPr lang="el-GR" dirty="0" smtClean="0"/>
              <a:t>7 από 16)</a:t>
            </a:r>
            <a:endParaRPr lang="el-GR" dirty="0"/>
          </a:p>
        </p:txBody>
      </p:sp>
      <p:sp>
        <p:nvSpPr>
          <p:cNvPr id="3" name="Content Placeholder 2"/>
          <p:cNvSpPr>
            <a:spLocks noGrp="1"/>
          </p:cNvSpPr>
          <p:nvPr>
            <p:ph idx="1"/>
          </p:nvPr>
        </p:nvSpPr>
        <p:spPr/>
        <p:txBody>
          <a:bodyPr>
            <a:normAutofit fontScale="92500" lnSpcReduction="10000"/>
          </a:bodyPr>
          <a:lstStyle/>
          <a:p>
            <a:r>
              <a:rPr lang="el-GR" dirty="0"/>
              <a:t>Τι θα συμβεί αν μεταβληθεί η αποταμιευτική συμπεριφορά των εργαζομένων, για παράδειγμα αν s’&gt;s;  Υψηλότερο επίπεδο steady state κεφαλαίου και, επομένως, εισοδήματος ανά εργαζόμενο. </a:t>
            </a:r>
          </a:p>
          <a:p>
            <a:r>
              <a:rPr lang="el-GR" dirty="0"/>
              <a:t>Τα διαθέσιμα διαστρωματικά στοιχεία δείχνουν να επιβεβαιώνουν αυτή την υπόθεση. Υψηλότερο ποσοστό επενδύσεων στο ΑΕΠ σχετίζεται θετικά με υψηλότερο επίπεδο εισοδήματος κατά κεφαλή</a:t>
            </a:r>
            <a:r>
              <a:rPr lang="el-GR"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40</a:t>
            </a:fld>
            <a:endParaRPr lang="el-GR" dirty="0"/>
          </a:p>
        </p:txBody>
      </p:sp>
    </p:spTree>
    <p:extLst>
      <p:ext uri="{BB962C8B-B14F-4D97-AF65-F5344CB8AC3E}">
        <p14:creationId xmlns:p14="http://schemas.microsoft.com/office/powerpoint/2010/main" val="4221216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υπόδειγμα του </a:t>
            </a:r>
            <a:r>
              <a:rPr lang="en-US" dirty="0" smtClean="0"/>
              <a:t>Solow (</a:t>
            </a:r>
            <a:r>
              <a:rPr lang="el-GR" dirty="0" smtClean="0"/>
              <a:t>8 από 16)</a:t>
            </a:r>
            <a:endParaRPr lang="el-GR" dirty="0"/>
          </a:p>
        </p:txBody>
      </p:sp>
      <p:sp>
        <p:nvSpPr>
          <p:cNvPr id="3" name="Content Placeholder 2"/>
          <p:cNvSpPr>
            <a:spLocks noGrp="1"/>
          </p:cNvSpPr>
          <p:nvPr>
            <p:ph idx="1"/>
          </p:nvPr>
        </p:nvSpPr>
        <p:spPr/>
        <p:txBody>
          <a:bodyPr>
            <a:normAutofit fontScale="77500" lnSpcReduction="20000"/>
          </a:bodyPr>
          <a:lstStyle/>
          <a:p>
            <a:r>
              <a:rPr lang="el-GR" dirty="0"/>
              <a:t>Αύξηση της συσσώρευσης κεφαλαίου μπορεί να οδηγήσει σε αυξήσεις του επιπέδου steady state κεφαλαίου και εισοδήματος κατά κεφαλή όμως, μακροχρόνια, δεν επηρεάζει το ρυθμό μεταβολής του προϊόντος της οικονομίας (y και k παραμένουν σταθερά).  </a:t>
            </a:r>
          </a:p>
          <a:p>
            <a:r>
              <a:rPr lang="el-GR" dirty="0"/>
              <a:t>Η πρώτη διεύρυνση του υποδείγματος σχετίζεται με τη χαλάρωση της υπόθεσης περί σταθερού πληθυσμού (εργαζομένων).  Ceteris paribus, καθώς ο αριθμός των εργαζομένων αυξάνει, η διαθέσιμη ποσότητα κεφαλαίου ανά εργαζόμενο μειώνεται και επομένως, το νέο steady state επίπεδο κεφαλαίου και εισοδήματος κατά κεφαλή θα είναι χαμηλότερο.  Δηλαδή, </a:t>
            </a:r>
            <a:r>
              <a:rPr lang="el-GR" dirty="0" smtClean="0"/>
              <a:t>τώρα</a:t>
            </a:r>
            <a:r>
              <a:rPr lang="en-US" dirty="0" smtClean="0"/>
              <a:t>: </a:t>
            </a:r>
            <a:r>
              <a:rPr lang="el-GR" dirty="0" smtClean="0"/>
              <a:t>Δk </a:t>
            </a:r>
            <a:r>
              <a:rPr lang="el-GR" dirty="0"/>
              <a:t>= sf(k) – (</a:t>
            </a:r>
            <a:r>
              <a:rPr lang="el-GR" dirty="0" smtClean="0"/>
              <a:t>d+n)k.</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41</a:t>
            </a:fld>
            <a:endParaRPr lang="el-GR" dirty="0"/>
          </a:p>
        </p:txBody>
      </p:sp>
    </p:spTree>
    <p:extLst>
      <p:ext uri="{BB962C8B-B14F-4D97-AF65-F5344CB8AC3E}">
        <p14:creationId xmlns:p14="http://schemas.microsoft.com/office/powerpoint/2010/main" val="1649803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υπόδειγμα του </a:t>
            </a:r>
            <a:r>
              <a:rPr lang="en-US" dirty="0" smtClean="0"/>
              <a:t>Solow (</a:t>
            </a:r>
            <a:r>
              <a:rPr lang="el-GR" dirty="0" smtClean="0"/>
              <a:t>9 από 16)</a:t>
            </a:r>
            <a:endParaRPr lang="el-GR" dirty="0"/>
          </a:p>
        </p:txBody>
      </p:sp>
      <p:sp>
        <p:nvSpPr>
          <p:cNvPr id="3" name="Content Placeholder 2"/>
          <p:cNvSpPr>
            <a:spLocks noGrp="1"/>
          </p:cNvSpPr>
          <p:nvPr>
            <p:ph idx="1"/>
          </p:nvPr>
        </p:nvSpPr>
        <p:spPr/>
        <p:txBody>
          <a:bodyPr>
            <a:normAutofit lnSpcReduction="10000"/>
          </a:bodyPr>
          <a:lstStyle/>
          <a:p>
            <a:r>
              <a:rPr lang="el-GR" dirty="0"/>
              <a:t>Όταν έχουμε αύξηση του ρυθμού πληθυσμιακής μεγέθυνσης, οδηγούμαστε σε χαμηλότερο steady state. </a:t>
            </a:r>
          </a:p>
          <a:p>
            <a:r>
              <a:rPr lang="el-GR" dirty="0"/>
              <a:t>Επομένως, ceteris paribus, ταχύτεροι ρυθμοί πληθυσμιακής μεγέθυνσης πρέπει να οδηγούν σε χαμηλότερα επίπεδα κατά κεφαλή εισοδήματος, κάτι που επιβεβαιώνεται και από τα διαθέσιμα στατιστικά </a:t>
            </a:r>
            <a:r>
              <a:rPr lang="el-GR" dirty="0" smtClean="0"/>
              <a:t>στοιχεία.</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42</a:t>
            </a:fld>
            <a:endParaRPr lang="el-GR" dirty="0"/>
          </a:p>
        </p:txBody>
      </p:sp>
    </p:spTree>
    <p:extLst>
      <p:ext uri="{BB962C8B-B14F-4D97-AF65-F5344CB8AC3E}">
        <p14:creationId xmlns:p14="http://schemas.microsoft.com/office/powerpoint/2010/main" val="255057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υπόδειγμα του </a:t>
            </a:r>
            <a:r>
              <a:rPr lang="en-US" dirty="0" smtClean="0"/>
              <a:t>Solow (</a:t>
            </a:r>
            <a:r>
              <a:rPr lang="el-GR" dirty="0" smtClean="0"/>
              <a:t>10 από 16)</a:t>
            </a:r>
            <a:endParaRPr lang="el-GR" dirty="0"/>
          </a:p>
        </p:txBody>
      </p:sp>
      <p:sp>
        <p:nvSpPr>
          <p:cNvPr id="3" name="Content Placeholder 2"/>
          <p:cNvSpPr>
            <a:spLocks noGrp="1"/>
          </p:cNvSpPr>
          <p:nvPr>
            <p:ph idx="1"/>
          </p:nvPr>
        </p:nvSpPr>
        <p:spPr/>
        <p:txBody>
          <a:bodyPr>
            <a:normAutofit fontScale="92500"/>
          </a:bodyPr>
          <a:lstStyle/>
          <a:p>
            <a:r>
              <a:rPr lang="el-GR" dirty="0"/>
              <a:t>Το υπόδειγμα υπονοεί ότι, ceteris paribus, όσο μακρύτερα βρίσκεται μία χώρα από το steady state τόσο ταχύτερους ρυθμούς ανάπτυξης μπορεί να πετύχει και, επομένως, να επιτευχθεί σύγκλιση μεταξύ των διαφόρων οικονομιών.</a:t>
            </a:r>
          </a:p>
          <a:p>
            <a:r>
              <a:rPr lang="el-GR" dirty="0"/>
              <a:t>Προσοχή. Εφόσον κάθε χώρα έχει διαφορετικό s και n, η κάθε μία θα συγκλίνει σε διαφορετικό steady state.</a:t>
            </a:r>
          </a:p>
          <a:p>
            <a:r>
              <a:rPr lang="el-GR" dirty="0"/>
              <a:t>Unconditional vs conditional </a:t>
            </a:r>
            <a:r>
              <a:rPr lang="el-GR" dirty="0" smtClean="0"/>
              <a:t>convergence.</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43</a:t>
            </a:fld>
            <a:endParaRPr lang="el-GR" dirty="0"/>
          </a:p>
        </p:txBody>
      </p:sp>
    </p:spTree>
    <p:extLst>
      <p:ext uri="{BB962C8B-B14F-4D97-AF65-F5344CB8AC3E}">
        <p14:creationId xmlns:p14="http://schemas.microsoft.com/office/powerpoint/2010/main" val="4002045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υπόδειγμα του </a:t>
            </a:r>
            <a:r>
              <a:rPr lang="en-US" dirty="0" smtClean="0"/>
              <a:t>Solow (</a:t>
            </a:r>
            <a:r>
              <a:rPr lang="el-GR" dirty="0" smtClean="0"/>
              <a:t>11 από 16)</a:t>
            </a:r>
            <a:endParaRPr lang="el-GR" dirty="0"/>
          </a:p>
        </p:txBody>
      </p:sp>
      <p:sp>
        <p:nvSpPr>
          <p:cNvPr id="3" name="Content Placeholder 2"/>
          <p:cNvSpPr>
            <a:spLocks noGrp="1"/>
          </p:cNvSpPr>
          <p:nvPr>
            <p:ph idx="1"/>
          </p:nvPr>
        </p:nvSpPr>
        <p:spPr/>
        <p:txBody>
          <a:bodyPr>
            <a:normAutofit fontScale="70000" lnSpcReduction="20000"/>
          </a:bodyPr>
          <a:lstStyle/>
          <a:p>
            <a:r>
              <a:rPr lang="el-GR" dirty="0"/>
              <a:t>Η εισαγωγή του ρυθμού μεταβολής της εργατικής δύναμης, n, μπορεί να εξηγήσει τους ρυθμούς αύξησης του συνολικού προϊόντος, όχι όμως και τους ρυθμούς αύξησης του κατά κεφαλή προϊόντος.  Για να γίνει αυτό χρειάζεται να εισάγουμε στην ανάλυση την έννοια της τεχνολογικής προόδου και να τροποποιήσουμε το αρχικό υπόδειγμα.  </a:t>
            </a:r>
          </a:p>
          <a:p>
            <a:r>
              <a:rPr lang="el-GR" dirty="0"/>
              <a:t>Συνήθως η τεχνολογική πρόοδος θεωρείται εξωγενώς δεδομένη και περιλαμβάνει τόσο βελτιώσεις στο τεχνολογικό επίπεδο του χρησιμοποιούμενου κεφαλαίου όσο και βελτιώσεις στο επίπεδο του «ανθρώπινου κεφαλαίου» της οικονομίας (εκπαίδευση, υγεία, δεξιότητες, κλπ).  </a:t>
            </a:r>
          </a:p>
          <a:p>
            <a:r>
              <a:rPr lang="el-GR" dirty="0"/>
              <a:t>Ο απλούστερος, ίσως, τρόπος ενσωμάτωσης της τεχνολογικής προόδου στο υπόδειγμα είναι ο </a:t>
            </a:r>
            <a:r>
              <a:rPr lang="el-GR" dirty="0" smtClean="0"/>
              <a:t>εξής: Y </a:t>
            </a:r>
            <a:r>
              <a:rPr lang="el-GR" dirty="0"/>
              <a:t>= F(K, </a:t>
            </a:r>
            <a:r>
              <a:rPr lang="el-GR" dirty="0" smtClean="0"/>
              <a:t>LE), όπου </a:t>
            </a:r>
            <a:r>
              <a:rPr lang="el-GR" dirty="0"/>
              <a:t>Ε είναι η αποτελεσματικότητα της εργασίας.</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44</a:t>
            </a:fld>
            <a:endParaRPr lang="el-GR" dirty="0"/>
          </a:p>
        </p:txBody>
      </p:sp>
    </p:spTree>
    <p:extLst>
      <p:ext uri="{BB962C8B-B14F-4D97-AF65-F5344CB8AC3E}">
        <p14:creationId xmlns:p14="http://schemas.microsoft.com/office/powerpoint/2010/main" val="2494361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υπόδειγμα του </a:t>
            </a:r>
            <a:r>
              <a:rPr lang="en-US" dirty="0" smtClean="0"/>
              <a:t>Solow (</a:t>
            </a:r>
            <a:r>
              <a:rPr lang="el-GR" dirty="0" smtClean="0"/>
              <a:t>12 από 16)</a:t>
            </a:r>
            <a:endParaRPr lang="el-GR" dirty="0"/>
          </a:p>
        </p:txBody>
      </p:sp>
      <p:sp>
        <p:nvSpPr>
          <p:cNvPr id="3" name="Content Placeholder 2"/>
          <p:cNvSpPr>
            <a:spLocks noGrp="1"/>
          </p:cNvSpPr>
          <p:nvPr>
            <p:ph idx="1"/>
          </p:nvPr>
        </p:nvSpPr>
        <p:spPr/>
        <p:txBody>
          <a:bodyPr>
            <a:normAutofit fontScale="85000" lnSpcReduction="20000"/>
          </a:bodyPr>
          <a:lstStyle/>
          <a:p>
            <a:r>
              <a:rPr lang="el-GR" dirty="0"/>
              <a:t>Επομένως, αντί να μετράμε το προϊόν ανά εργαζόμενο, το μετράμε ανά μονάδα «αποτελεσματικής εργασίας» και ο ρυθμός μεγέθυνσης της «αποτελεσματικής εργασίας» είναι ng (πληθυσμιακή μεγέθυνση επί την βελτίωση της αποτελεσματικότητας).  Αλλάζοντας τους ορισμούς και μετρώντας τα πάντα σε επίπεδο μονάδων «αποτελεσματικής εργασίας» το νέο steady state δίνεται από τη </a:t>
            </a:r>
            <a:r>
              <a:rPr lang="el-GR" dirty="0" smtClean="0"/>
              <a:t>σχέση.</a:t>
            </a:r>
            <a:endParaRPr lang="el-GR" dirty="0"/>
          </a:p>
          <a:p>
            <a:r>
              <a:rPr lang="el-GR" dirty="0" smtClean="0"/>
              <a:t>Δk </a:t>
            </a:r>
            <a:r>
              <a:rPr lang="el-GR" dirty="0"/>
              <a:t>= sf(k) – (d+n+g)k </a:t>
            </a:r>
            <a:r>
              <a:rPr lang="el-GR" dirty="0" smtClean="0"/>
              <a:t>ή</a:t>
            </a:r>
            <a:r>
              <a:rPr lang="el-GR" dirty="0"/>
              <a:t>, καλύτερα, </a:t>
            </a:r>
            <a:r>
              <a:rPr lang="el-GR" dirty="0" smtClean="0"/>
              <a:t>Δke </a:t>
            </a:r>
            <a:r>
              <a:rPr lang="el-GR" dirty="0"/>
              <a:t>= sf(ke) – (</a:t>
            </a:r>
            <a:r>
              <a:rPr lang="el-GR" dirty="0" smtClean="0"/>
              <a:t>δ+n+g)ke, όπου </a:t>
            </a:r>
            <a:r>
              <a:rPr lang="el-GR" dirty="0"/>
              <a:t>k είναι η ποσότητα </a:t>
            </a:r>
            <a:r>
              <a:rPr lang="el-GR" dirty="0" smtClean="0"/>
              <a:t>διαθέσιμου </a:t>
            </a:r>
            <a:r>
              <a:rPr lang="el-GR" dirty="0"/>
              <a:t>κεφαλαίου ανά </a:t>
            </a:r>
            <a:r>
              <a:rPr lang="el-GR" dirty="0" smtClean="0"/>
              <a:t>μονάδα </a:t>
            </a:r>
            <a:r>
              <a:rPr lang="el-GR" dirty="0"/>
              <a:t>«αποτελεσματικής </a:t>
            </a:r>
            <a:br>
              <a:rPr lang="el-GR" dirty="0"/>
            </a:br>
            <a:r>
              <a:rPr lang="el-GR" dirty="0"/>
              <a:t>εργασίας»).</a:t>
            </a:r>
          </a:p>
        </p:txBody>
      </p:sp>
      <p:sp>
        <p:nvSpPr>
          <p:cNvPr id="4" name="Slide Number Placeholder 3"/>
          <p:cNvSpPr>
            <a:spLocks noGrp="1"/>
          </p:cNvSpPr>
          <p:nvPr>
            <p:ph type="sldNum" sz="quarter" idx="12"/>
          </p:nvPr>
        </p:nvSpPr>
        <p:spPr/>
        <p:txBody>
          <a:bodyPr/>
          <a:lstStyle/>
          <a:p>
            <a:fld id="{53C4726A-630D-4CB4-B088-BAB00F4188E9}" type="slidenum">
              <a:rPr lang="el-GR" smtClean="0"/>
              <a:pPr/>
              <a:t>45</a:t>
            </a:fld>
            <a:endParaRPr lang="el-GR" dirty="0"/>
          </a:p>
        </p:txBody>
      </p:sp>
    </p:spTree>
    <p:extLst>
      <p:ext uri="{BB962C8B-B14F-4D97-AF65-F5344CB8AC3E}">
        <p14:creationId xmlns:p14="http://schemas.microsoft.com/office/powerpoint/2010/main" val="132593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υπόδειγμα του </a:t>
            </a:r>
            <a:r>
              <a:rPr lang="en-US" dirty="0" smtClean="0"/>
              <a:t>Solow</a:t>
            </a:r>
            <a:r>
              <a:rPr lang="el-GR" dirty="0" smtClean="0"/>
              <a:t> (13 από 16)</a:t>
            </a:r>
            <a:endParaRPr lang="el-GR" dirty="0"/>
          </a:p>
        </p:txBody>
      </p:sp>
      <p:sp>
        <p:nvSpPr>
          <p:cNvPr id="3" name="Content Placeholder 2"/>
          <p:cNvSpPr>
            <a:spLocks noGrp="1"/>
          </p:cNvSpPr>
          <p:nvPr>
            <p:ph idx="1"/>
          </p:nvPr>
        </p:nvSpPr>
        <p:spPr/>
        <p:txBody>
          <a:bodyPr>
            <a:normAutofit fontScale="85000" lnSpcReduction="20000"/>
          </a:bodyPr>
          <a:lstStyle/>
          <a:p>
            <a:r>
              <a:rPr lang="el-GR" dirty="0"/>
              <a:t>Επομένως, μόνο βελτιώσεις στο επίπεδο της τεχνολογικής προόδου μπορούν να οδηγήσουν σε διαρκώς υψηλότερα επίπεδα κατά κεφαλή εισοδήματος.</a:t>
            </a:r>
          </a:p>
          <a:p>
            <a:r>
              <a:rPr lang="el-GR" dirty="0"/>
              <a:t>Στο υπόδειγμα του Solow, η τεχνολογική πρόοδος είναι εξωγενής.  Νεώτερα υποδείγματα επιχειρούν να την «ενδογενοποιήσουν</a:t>
            </a:r>
            <a:r>
              <a:rPr lang="el-GR" dirty="0" smtClean="0"/>
              <a:t>».</a:t>
            </a:r>
            <a:endParaRPr lang="el-GR" dirty="0"/>
          </a:p>
          <a:p>
            <a:r>
              <a:rPr lang="el-GR" dirty="0"/>
              <a:t>Τα περισσότερα από τα υποδείγματα αυτά υποθέτουν την ύπαρξη σημαντικών θετικών εξωτερικοτήτων (κυρίως στον τομέα των επενδύσεων σε ανθρώπινο κεφάλαιο) και, συνακόλουθα, αυξουσών αποδόσεων </a:t>
            </a:r>
            <a:r>
              <a:rPr lang="el-GR" dirty="0" smtClean="0"/>
              <a:t>κλίμακας.</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46</a:t>
            </a:fld>
            <a:endParaRPr lang="el-GR" dirty="0"/>
          </a:p>
        </p:txBody>
      </p:sp>
    </p:spTree>
    <p:extLst>
      <p:ext uri="{BB962C8B-B14F-4D97-AF65-F5344CB8AC3E}">
        <p14:creationId xmlns:p14="http://schemas.microsoft.com/office/powerpoint/2010/main" val="2607100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υπόδειγμα του </a:t>
            </a:r>
            <a:r>
              <a:rPr lang="en-US" dirty="0" smtClean="0"/>
              <a:t>Solow</a:t>
            </a:r>
            <a:r>
              <a:rPr lang="el-GR" dirty="0" smtClean="0"/>
              <a:t> (14 από 16)</a:t>
            </a:r>
            <a:endParaRPr lang="el-GR" dirty="0"/>
          </a:p>
        </p:txBody>
      </p:sp>
      <p:sp>
        <p:nvSpPr>
          <p:cNvPr id="3" name="Content Placeholder 2"/>
          <p:cNvSpPr>
            <a:spLocks noGrp="1"/>
          </p:cNvSpPr>
          <p:nvPr>
            <p:ph idx="1"/>
          </p:nvPr>
        </p:nvSpPr>
        <p:spPr/>
        <p:txBody>
          <a:bodyPr/>
          <a:lstStyle/>
          <a:p>
            <a:r>
              <a:rPr lang="el-GR" dirty="0"/>
              <a:t>Επομένως, στις περισσότερες οικονομετρικές εκτιμήσεις ο ρόλος της αύξησης της «συνδυασμένης» παραγωγικότητας  (total factor productivity) ίσως να </a:t>
            </a:r>
            <a:r>
              <a:rPr lang="el-GR" dirty="0" smtClean="0"/>
              <a:t>υπερεκτιμάται.</a:t>
            </a:r>
            <a:endParaRPr lang="el-GR" dirty="0"/>
          </a:p>
          <a:p>
            <a:r>
              <a:rPr lang="el-GR" dirty="0"/>
              <a:t>Κατά συνέπεια, αύξηση του s μπορεί να οδηγήσει σε μονίμως υψηλότερο g και δεν υπάρχει λόγος να αναμένουμε </a:t>
            </a:r>
            <a:r>
              <a:rPr lang="el-GR" dirty="0" smtClean="0"/>
              <a:t>σύγκλιση.</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47</a:t>
            </a:fld>
            <a:endParaRPr lang="el-GR" dirty="0"/>
          </a:p>
        </p:txBody>
      </p:sp>
    </p:spTree>
    <p:extLst>
      <p:ext uri="{BB962C8B-B14F-4D97-AF65-F5344CB8AC3E}">
        <p14:creationId xmlns:p14="http://schemas.microsoft.com/office/powerpoint/2010/main" val="2100671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υπόδειγμα του </a:t>
            </a:r>
            <a:r>
              <a:rPr lang="en-US" dirty="0" smtClean="0"/>
              <a:t>Solow</a:t>
            </a:r>
            <a:r>
              <a:rPr lang="el-GR" dirty="0" smtClean="0"/>
              <a:t> (15 από 16)</a:t>
            </a:r>
            <a:endParaRPr lang="el-GR" dirty="0"/>
          </a:p>
        </p:txBody>
      </p:sp>
      <p:sp>
        <p:nvSpPr>
          <p:cNvPr id="3" name="Content Placeholder 2"/>
          <p:cNvSpPr>
            <a:spLocks noGrp="1"/>
          </p:cNvSpPr>
          <p:nvPr>
            <p:ph idx="1"/>
          </p:nvPr>
        </p:nvSpPr>
        <p:spPr/>
        <p:txBody>
          <a:bodyPr>
            <a:normAutofit fontScale="92500" lnSpcReduction="20000"/>
          </a:bodyPr>
          <a:lstStyle/>
          <a:p>
            <a:r>
              <a:rPr lang="el-GR" dirty="0"/>
              <a:t>Ουσιαστικά, το υπόδειγμα του Solow είναι η βάση για τις περισσότερες θεωρητικές και εμπειρικές διερευνήσεις της σύγχρονης οικονομικής </a:t>
            </a:r>
            <a:r>
              <a:rPr lang="el-GR" dirty="0" smtClean="0"/>
              <a:t>μεγέθυνσης.</a:t>
            </a:r>
            <a:endParaRPr lang="el-GR" dirty="0"/>
          </a:p>
          <a:p>
            <a:r>
              <a:rPr lang="el-GR" dirty="0"/>
              <a:t>Έμφαση σε ρόλο συσσώρευσης παραγωγικών συντελεστών αλλά και παραγωγικότητας (τεχνολογίας</a:t>
            </a:r>
            <a:r>
              <a:rPr lang="el-GR" dirty="0" smtClean="0"/>
              <a:t>).</a:t>
            </a:r>
            <a:endParaRPr lang="el-GR" dirty="0"/>
          </a:p>
          <a:p>
            <a:r>
              <a:rPr lang="el-GR" dirty="0"/>
              <a:t>Όμως, ποιοι παράγοντες επηρεάζουν τη συσσώρευση παραγωγικών συντελεστών και την παραγωγικότητα (συμπεριλαμβανομένης της τεχνολογικής μεταβολής);</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48</a:t>
            </a:fld>
            <a:endParaRPr lang="el-GR" dirty="0"/>
          </a:p>
        </p:txBody>
      </p:sp>
    </p:spTree>
    <p:extLst>
      <p:ext uri="{BB962C8B-B14F-4D97-AF65-F5344CB8AC3E}">
        <p14:creationId xmlns:p14="http://schemas.microsoft.com/office/powerpoint/2010/main" val="3744794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υπόδειγμα του </a:t>
            </a:r>
            <a:r>
              <a:rPr lang="en-US" dirty="0" smtClean="0"/>
              <a:t>Solow</a:t>
            </a:r>
            <a:r>
              <a:rPr lang="el-GR" dirty="0" smtClean="0"/>
              <a:t> (16 από 16)</a:t>
            </a:r>
            <a:endParaRPr lang="el-GR" dirty="0"/>
          </a:p>
        </p:txBody>
      </p:sp>
      <p:sp>
        <p:nvSpPr>
          <p:cNvPr id="3" name="Content Placeholder 2"/>
          <p:cNvSpPr>
            <a:spLocks noGrp="1"/>
          </p:cNvSpPr>
          <p:nvPr>
            <p:ph idx="1"/>
          </p:nvPr>
        </p:nvSpPr>
        <p:spPr/>
        <p:txBody>
          <a:bodyPr>
            <a:normAutofit/>
          </a:bodyPr>
          <a:lstStyle/>
          <a:p>
            <a:r>
              <a:rPr lang="el-GR" dirty="0"/>
              <a:t>Εμπειρικές μελέτες δείχνουν ότι παράγοντες που αναφέρθηκαν σε προηγούμενες διαλέξεις (πολιτική σταθερότητα, άνοιγμα στο διεθνές εμπόριο, γεωγραφική θέση, κλίμα, κλπ) επηρεάζουν την ίδια τη συνάρτηση παραγωγής και έχουν επίδραση πάνω στη διαδικασία συσσώρευσης και στην παραγωγικότητα των συντελεστών.</a:t>
            </a:r>
          </a:p>
        </p:txBody>
      </p:sp>
      <p:sp>
        <p:nvSpPr>
          <p:cNvPr id="4" name="Slide Number Placeholder 3"/>
          <p:cNvSpPr>
            <a:spLocks noGrp="1"/>
          </p:cNvSpPr>
          <p:nvPr>
            <p:ph type="sldNum" sz="quarter" idx="12"/>
          </p:nvPr>
        </p:nvSpPr>
        <p:spPr/>
        <p:txBody>
          <a:bodyPr/>
          <a:lstStyle/>
          <a:p>
            <a:fld id="{53C4726A-630D-4CB4-B088-BAB00F4188E9}" type="slidenum">
              <a:rPr lang="el-GR" smtClean="0"/>
              <a:pPr/>
              <a:t>49</a:t>
            </a:fld>
            <a:endParaRPr lang="el-GR" dirty="0"/>
          </a:p>
        </p:txBody>
      </p:sp>
    </p:spTree>
    <p:extLst>
      <p:ext uri="{BB962C8B-B14F-4D97-AF65-F5344CB8AC3E}">
        <p14:creationId xmlns:p14="http://schemas.microsoft.com/office/powerpoint/2010/main" val="1858503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 (1 από 2)</a:t>
            </a:r>
            <a:endParaRPr lang="el-GR" dirty="0"/>
          </a:p>
        </p:txBody>
      </p:sp>
      <p:sp>
        <p:nvSpPr>
          <p:cNvPr id="3" name="Content Placeholder 2"/>
          <p:cNvSpPr>
            <a:spLocks noGrp="1"/>
          </p:cNvSpPr>
          <p:nvPr>
            <p:ph idx="1"/>
          </p:nvPr>
        </p:nvSpPr>
        <p:spPr/>
        <p:txBody>
          <a:bodyPr>
            <a:normAutofit/>
          </a:bodyPr>
          <a:lstStyle/>
          <a:p>
            <a:r>
              <a:rPr lang="el-GR" altLang="el-GR" dirty="0" smtClean="0"/>
              <a:t>Θεωρητικά υποδείγματα. </a:t>
            </a:r>
          </a:p>
          <a:p>
            <a:r>
              <a:rPr lang="el-GR" altLang="el-GR" dirty="0" smtClean="0"/>
              <a:t>Ένα απλό υπόδειγμα οικονομικής μεγέθυνσης. </a:t>
            </a:r>
          </a:p>
          <a:p>
            <a:r>
              <a:rPr lang="el-GR" altLang="el-GR" dirty="0" smtClean="0"/>
              <a:t>Το υπόδειγμα </a:t>
            </a:r>
            <a:r>
              <a:rPr lang="en-US" altLang="el-GR" dirty="0" err="1" smtClean="0"/>
              <a:t>Harrod-Domar</a:t>
            </a:r>
            <a:r>
              <a:rPr lang="en-US" altLang="el-GR" dirty="0" smtClean="0"/>
              <a:t>.</a:t>
            </a:r>
          </a:p>
          <a:p>
            <a:r>
              <a:rPr lang="el-GR" altLang="el-GR" dirty="0" smtClean="0"/>
              <a:t>Το υπόδειγμα του </a:t>
            </a:r>
            <a:r>
              <a:rPr lang="en-US" altLang="el-GR" dirty="0" smtClean="0"/>
              <a:t>Solow. </a:t>
            </a:r>
          </a:p>
          <a:p>
            <a:r>
              <a:rPr lang="el-GR" altLang="el-GR" dirty="0" smtClean="0"/>
              <a:t>Συμβολή παραγωγικών συντελεστών στη μεγέθυνση (</a:t>
            </a:r>
            <a:r>
              <a:rPr lang="en-US" altLang="el-GR" dirty="0" smtClean="0"/>
              <a:t>Denison, Solow). </a:t>
            </a:r>
            <a:endParaRPr lang="el-GR" alt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altLang="el-GR" dirty="0"/>
              <a:t>Συμβολή παραγωγικών συντελεστών στη μεγέθυνση (Denison, Solow)</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2: </a:t>
            </a:r>
            <a:r>
              <a:rPr lang="el-GR" dirty="0" smtClean="0"/>
              <a:t> </a:t>
            </a:r>
            <a:r>
              <a:rPr lang="el-GR" dirty="0"/>
              <a:t>Υποδείγματα οικονομικής μεγέθυνσης</a:t>
            </a:r>
            <a:endParaRPr lang="el-GR" dirty="0" smtClean="0"/>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6954055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Συμβολή παραγωγικών συντελεστών στη μεγέθυνση (Denison, Solow</a:t>
            </a:r>
            <a:r>
              <a:rPr lang="el-GR" dirty="0" smtClean="0"/>
              <a:t>) (1 από 4)</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13873"/>
                <a:ext cx="8229600" cy="4525963"/>
              </a:xfrm>
            </p:spPr>
            <p:txBody>
              <a:bodyPr>
                <a:normAutofit/>
              </a:bodyPr>
              <a:lstStyle/>
              <a:p>
                <a:r>
                  <a:rPr lang="el-GR" dirty="0" smtClean="0"/>
                  <a:t>Y </a:t>
                </a:r>
                <a:r>
                  <a:rPr lang="el-GR" dirty="0"/>
                  <a:t>= F(K, L, </a:t>
                </a:r>
                <a:r>
                  <a:rPr lang="el-GR" dirty="0" smtClean="0"/>
                  <a:t>t), όπου </a:t>
                </a:r>
                <a:r>
                  <a:rPr lang="el-GR" dirty="0"/>
                  <a:t>L είναι το σύνολο της εργατικής δύναμης και t ο χρόνος (ουσιαστικά η συμβολή της τεχνολογικής προόδου).  </a:t>
                </a:r>
              </a:p>
              <a:p>
                <a:r>
                  <a:rPr lang="el-GR" dirty="0"/>
                  <a:t>Διαφορίζοντας ως προς </a:t>
                </a:r>
                <a:r>
                  <a:rPr lang="el-GR" dirty="0" smtClean="0"/>
                  <a:t>t: dY/dt </a:t>
                </a:r>
                <a:r>
                  <a:rPr lang="el-GR" dirty="0"/>
                  <a:t>= </a:t>
                </a:r>
                <a:r>
                  <a:rPr lang="el-GR" dirty="0" smtClean="0"/>
                  <a:t>(</a:t>
                </a:r>
                <a14:m>
                  <m:oMath xmlns:m="http://schemas.openxmlformats.org/officeDocument/2006/math">
                    <m:r>
                      <a:rPr lang="el-GR" i="1" smtClean="0">
                        <a:latin typeface="Cambria Math" panose="02040503050406030204" pitchFamily="18" charset="0"/>
                        <a:ea typeface="Cambria Math" panose="02040503050406030204" pitchFamily="18" charset="0"/>
                      </a:rPr>
                      <m:t>𝜕</m:t>
                    </m:r>
                  </m:oMath>
                </a14:m>
                <a:r>
                  <a:rPr lang="el-GR" dirty="0" smtClean="0"/>
                  <a:t>F/</a:t>
                </a:r>
                <a14:m>
                  <m:oMath xmlns:m="http://schemas.openxmlformats.org/officeDocument/2006/math">
                    <m:r>
                      <a:rPr lang="el-GR" i="1">
                        <a:latin typeface="Cambria Math" panose="02040503050406030204" pitchFamily="18" charset="0"/>
                      </a:rPr>
                      <m:t>𝜕</m:t>
                    </m:r>
                  </m:oMath>
                </a14:m>
                <a:r>
                  <a:rPr lang="el-GR" dirty="0"/>
                  <a:t>K)(dK/dt) + (</a:t>
                </a:r>
                <a14:m>
                  <m:oMath xmlns:m="http://schemas.openxmlformats.org/officeDocument/2006/math">
                    <m:r>
                      <a:rPr lang="el-GR" i="1">
                        <a:latin typeface="Cambria Math" panose="02040503050406030204" pitchFamily="18" charset="0"/>
                      </a:rPr>
                      <m:t>𝜕</m:t>
                    </m:r>
                  </m:oMath>
                </a14:m>
                <a:r>
                  <a:rPr lang="el-GR" dirty="0"/>
                  <a:t>F/</a:t>
                </a:r>
                <a14:m>
                  <m:oMath xmlns:m="http://schemas.openxmlformats.org/officeDocument/2006/math">
                    <m:r>
                      <a:rPr lang="el-GR" i="1">
                        <a:latin typeface="Cambria Math" panose="02040503050406030204" pitchFamily="18" charset="0"/>
                      </a:rPr>
                      <m:t>𝜕</m:t>
                    </m:r>
                  </m:oMath>
                </a14:m>
                <a:r>
                  <a:rPr lang="el-GR" dirty="0"/>
                  <a:t>L)(dL/dt) + (</a:t>
                </a:r>
                <a14:m>
                  <m:oMath xmlns:m="http://schemas.openxmlformats.org/officeDocument/2006/math">
                    <m:r>
                      <a:rPr lang="el-GR" i="1">
                        <a:latin typeface="Cambria Math" panose="02040503050406030204" pitchFamily="18" charset="0"/>
                      </a:rPr>
                      <m:t>𝜕</m:t>
                    </m:r>
                  </m:oMath>
                </a14:m>
                <a:r>
                  <a:rPr lang="el-GR" dirty="0"/>
                  <a:t>F/</a:t>
                </a:r>
                <a14:m>
                  <m:oMath xmlns:m="http://schemas.openxmlformats.org/officeDocument/2006/math">
                    <m:r>
                      <a:rPr lang="el-GR" i="1">
                        <a:latin typeface="Cambria Math" panose="02040503050406030204" pitchFamily="18" charset="0"/>
                      </a:rPr>
                      <m:t>𝜕</m:t>
                    </m:r>
                  </m:oMath>
                </a14:m>
                <a:r>
                  <a:rPr lang="el-GR" dirty="0"/>
                  <a:t>t)(dt/dt</a:t>
                </a:r>
                <a:r>
                  <a:rPr lang="el-GR" dirty="0" smtClean="0"/>
                  <a:t>).</a:t>
                </a:r>
                <a:endParaRPr lang="el-GR" dirty="0"/>
              </a:p>
              <a:p>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13873"/>
                <a:ext cx="8229600" cy="4525963"/>
              </a:xfrm>
              <a:blipFill rotWithShape="0">
                <a:blip r:embed="rId2"/>
                <a:stretch>
                  <a:fillRect l="-1704" t="-1752" r="-2519"/>
                </a:stretch>
              </a:blipFill>
            </p:spPr>
            <p:txBody>
              <a:bodyPr/>
              <a:lstStyle/>
              <a:p>
                <a:r>
                  <a:rPr lang="el-GR">
                    <a:noFill/>
                  </a:rPr>
                  <a:t> </a:t>
                </a:r>
              </a:p>
            </p:txBody>
          </p:sp>
        </mc:Fallback>
      </mc:AlternateContent>
      <p:sp>
        <p:nvSpPr>
          <p:cNvPr id="4" name="Slide Number Placeholder 3"/>
          <p:cNvSpPr>
            <a:spLocks noGrp="1"/>
          </p:cNvSpPr>
          <p:nvPr>
            <p:ph type="sldNum" sz="quarter" idx="12"/>
          </p:nvPr>
        </p:nvSpPr>
        <p:spPr/>
        <p:txBody>
          <a:bodyPr/>
          <a:lstStyle/>
          <a:p>
            <a:fld id="{53C4726A-630D-4CB4-B088-BAB00F4188E9}" type="slidenum">
              <a:rPr lang="el-GR" smtClean="0"/>
              <a:pPr/>
              <a:t>51</a:t>
            </a:fld>
            <a:endParaRPr lang="el-GR" dirty="0"/>
          </a:p>
        </p:txBody>
      </p:sp>
    </p:spTree>
    <p:extLst>
      <p:ext uri="{BB962C8B-B14F-4D97-AF65-F5344CB8AC3E}">
        <p14:creationId xmlns:p14="http://schemas.microsoft.com/office/powerpoint/2010/main" val="24422502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Συμβολή παραγωγικών συντελεστών στη μεγέθυνση (Denison, Solow) </a:t>
            </a:r>
            <a:r>
              <a:rPr lang="el-GR" dirty="0" smtClean="0"/>
              <a:t>(2 </a:t>
            </a:r>
            <a:r>
              <a:rPr lang="el-GR" dirty="0"/>
              <a:t>από </a:t>
            </a:r>
            <a:r>
              <a:rPr lang="el-GR" dirty="0" smtClean="0"/>
              <a:t>4)</a:t>
            </a:r>
            <a:endParaRPr lang="el-GR" dirty="0"/>
          </a:p>
        </p:txBody>
      </p:sp>
      <p:sp>
        <p:nvSpPr>
          <p:cNvPr id="3" name="Content Placeholder 2"/>
          <p:cNvSpPr>
            <a:spLocks noGrp="1"/>
          </p:cNvSpPr>
          <p:nvPr>
            <p:ph idx="1"/>
          </p:nvPr>
        </p:nvSpPr>
        <p:spPr/>
        <p:txBody>
          <a:bodyPr/>
          <a:lstStyle/>
          <a:p>
            <a:r>
              <a:rPr lang="el-GR" dirty="0"/>
              <a:t>Διαιρώντας διά Υ και αναπτύσσοντας τούς δύο πρώτους δεξιά όρους: </a:t>
            </a:r>
            <a:r>
              <a:rPr lang="en-US" dirty="0" err="1"/>
              <a:t>dY</a:t>
            </a:r>
            <a:r>
              <a:rPr lang="en-US" dirty="0"/>
              <a:t>/</a:t>
            </a:r>
            <a:r>
              <a:rPr lang="en-US" dirty="0" err="1"/>
              <a:t>dt</a:t>
            </a:r>
            <a:r>
              <a:rPr lang="en-US" dirty="0"/>
              <a:t>)(1/</a:t>
            </a:r>
            <a:r>
              <a:rPr lang="el-GR" dirty="0"/>
              <a:t>Υ) = (1/Υ)[(𝜕</a:t>
            </a:r>
            <a:r>
              <a:rPr lang="en-US" dirty="0"/>
              <a:t>F/𝜕K)(</a:t>
            </a:r>
            <a:r>
              <a:rPr lang="en-US" dirty="0" err="1"/>
              <a:t>dK</a:t>
            </a:r>
            <a:r>
              <a:rPr lang="en-US" dirty="0"/>
              <a:t>/</a:t>
            </a:r>
            <a:r>
              <a:rPr lang="en-US" dirty="0" err="1"/>
              <a:t>dt</a:t>
            </a:r>
            <a:r>
              <a:rPr lang="en-US" dirty="0"/>
              <a:t>)K(1/K) +     (𝜕F/𝜕L)(</a:t>
            </a:r>
            <a:r>
              <a:rPr lang="en-US" dirty="0" err="1"/>
              <a:t>dL</a:t>
            </a:r>
            <a:r>
              <a:rPr lang="en-US" dirty="0"/>
              <a:t>/</a:t>
            </a:r>
            <a:r>
              <a:rPr lang="en-US" dirty="0" err="1"/>
              <a:t>dt</a:t>
            </a:r>
            <a:r>
              <a:rPr lang="en-US" dirty="0"/>
              <a:t>)L(1/L) + (𝜕F/𝜕t)]  =&gt; (</a:t>
            </a:r>
            <a:r>
              <a:rPr lang="en-US" dirty="0" err="1"/>
              <a:t>dY</a:t>
            </a:r>
            <a:r>
              <a:rPr lang="en-US" dirty="0"/>
              <a:t>/</a:t>
            </a:r>
            <a:r>
              <a:rPr lang="en-US" dirty="0" err="1"/>
              <a:t>dt</a:t>
            </a:r>
            <a:r>
              <a:rPr lang="en-US" dirty="0"/>
              <a:t>)/</a:t>
            </a:r>
            <a:r>
              <a:rPr lang="el-GR" dirty="0"/>
              <a:t>Υ = (𝜕</a:t>
            </a:r>
            <a:r>
              <a:rPr lang="en-US" dirty="0"/>
              <a:t>F/𝜕K)(K/Y)(</a:t>
            </a:r>
            <a:r>
              <a:rPr lang="en-US" dirty="0" err="1"/>
              <a:t>dK</a:t>
            </a:r>
            <a:r>
              <a:rPr lang="en-US" dirty="0"/>
              <a:t>/</a:t>
            </a:r>
            <a:r>
              <a:rPr lang="en-US" dirty="0" err="1"/>
              <a:t>dt</a:t>
            </a:r>
            <a:r>
              <a:rPr lang="en-US" dirty="0"/>
              <a:t>)/K + (𝜕F/𝜕L)(L/Y)(</a:t>
            </a:r>
            <a:r>
              <a:rPr lang="en-US" dirty="0" err="1"/>
              <a:t>dL</a:t>
            </a:r>
            <a:r>
              <a:rPr lang="en-US" dirty="0"/>
              <a:t>/</a:t>
            </a:r>
            <a:r>
              <a:rPr lang="en-US" dirty="0" err="1"/>
              <a:t>dt</a:t>
            </a:r>
            <a:r>
              <a:rPr lang="en-US" dirty="0"/>
              <a:t>)/L + (𝜕F/𝜕t)/Y.</a:t>
            </a:r>
          </a:p>
          <a:p>
            <a:r>
              <a:rPr lang="en-US" dirty="0"/>
              <a:t>(</a:t>
            </a:r>
            <a:r>
              <a:rPr lang="en-US" dirty="0" err="1"/>
              <a:t>dY</a:t>
            </a:r>
            <a:r>
              <a:rPr lang="en-US" dirty="0"/>
              <a:t>/</a:t>
            </a:r>
            <a:r>
              <a:rPr lang="en-US" dirty="0" err="1"/>
              <a:t>dt</a:t>
            </a:r>
            <a:r>
              <a:rPr lang="en-US" dirty="0"/>
              <a:t>)/</a:t>
            </a:r>
            <a:r>
              <a:rPr lang="el-GR" dirty="0"/>
              <a:t>Υ : ρυθμός μεγέθυνσης του συνολικού προϊόντος (εισοδήματος) ( = </a:t>
            </a:r>
            <a:r>
              <a:rPr lang="en-US" dirty="0"/>
              <a:t>g ).</a:t>
            </a:r>
          </a:p>
          <a:p>
            <a:pPr marL="0" indent="0">
              <a:buNone/>
            </a:pP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52</a:t>
            </a:fld>
            <a:endParaRPr lang="el-GR" dirty="0"/>
          </a:p>
        </p:txBody>
      </p:sp>
    </p:spTree>
    <p:extLst>
      <p:ext uri="{BB962C8B-B14F-4D97-AF65-F5344CB8AC3E}">
        <p14:creationId xmlns:p14="http://schemas.microsoft.com/office/powerpoint/2010/main" val="27308737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Συμβολή παραγωγικών συντελεστών στη μεγέθυνση (Denison, Solow) </a:t>
            </a:r>
            <a:r>
              <a:rPr lang="el-GR" dirty="0" smtClean="0"/>
              <a:t>(3 </a:t>
            </a:r>
            <a:r>
              <a:rPr lang="el-GR" dirty="0"/>
              <a:t>από </a:t>
            </a:r>
            <a:r>
              <a:rPr lang="el-GR" dirty="0" smtClean="0"/>
              <a:t>4)</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l-GR" dirty="0"/>
                  <a:t>(dK/dt)/K : ρυθμός μεγέθυνσης κεφαλαίου ( = gK </a:t>
                </a:r>
                <a:r>
                  <a:rPr lang="el-GR" dirty="0" smtClean="0"/>
                  <a:t>).</a:t>
                </a:r>
                <a:endParaRPr lang="el-GR" dirty="0"/>
              </a:p>
              <a:p>
                <a:r>
                  <a:rPr lang="el-GR" dirty="0" smtClean="0"/>
                  <a:t>(dL/dt</a:t>
                </a:r>
                <a:r>
                  <a:rPr lang="el-GR" dirty="0"/>
                  <a:t>)/L : ρυθμός μεγέθυνσης εργατικής δύναμης ( = gL </a:t>
                </a:r>
                <a:r>
                  <a:rPr lang="el-GR" dirty="0" smtClean="0"/>
                  <a:t>).</a:t>
                </a:r>
                <a:endParaRPr lang="el-GR" dirty="0"/>
              </a:p>
              <a:p>
                <a14:m>
                  <m:oMath xmlns:m="http://schemas.openxmlformats.org/officeDocument/2006/math">
                    <m:r>
                      <a:rPr lang="el-GR" i="1" smtClean="0">
                        <a:latin typeface="Cambria Math" panose="02040503050406030204" pitchFamily="18" charset="0"/>
                        <a:ea typeface="Cambria Math" panose="02040503050406030204" pitchFamily="18" charset="0"/>
                      </a:rPr>
                      <m:t>𝜕</m:t>
                    </m:r>
                  </m:oMath>
                </a14:m>
                <a:r>
                  <a:rPr lang="el-GR" dirty="0"/>
                  <a:t>F/</a:t>
                </a:r>
                <a14:m>
                  <m:oMath xmlns:m="http://schemas.openxmlformats.org/officeDocument/2006/math">
                    <m:r>
                      <a:rPr lang="el-GR" i="1">
                        <a:latin typeface="Cambria Math" panose="02040503050406030204" pitchFamily="18" charset="0"/>
                      </a:rPr>
                      <m:t>𝜕</m:t>
                    </m:r>
                  </m:oMath>
                </a14:m>
                <a:r>
                  <a:rPr lang="el-GR" dirty="0"/>
                  <a:t>K : οριακό προϊόν κεφαλαίου ( = i </a:t>
                </a:r>
                <a:r>
                  <a:rPr lang="el-GR" dirty="0" smtClean="0"/>
                  <a:t>).</a:t>
                </a:r>
                <a:endParaRPr lang="el-GR" dirty="0"/>
              </a:p>
              <a:p>
                <a14:m>
                  <m:oMath xmlns:m="http://schemas.openxmlformats.org/officeDocument/2006/math">
                    <m:r>
                      <a:rPr lang="el-GR" i="1">
                        <a:latin typeface="Cambria Math" panose="02040503050406030204" pitchFamily="18" charset="0"/>
                      </a:rPr>
                      <m:t>𝜕</m:t>
                    </m:r>
                  </m:oMath>
                </a14:m>
                <a:r>
                  <a:rPr lang="el-GR" dirty="0"/>
                  <a:t>F/</a:t>
                </a:r>
                <a14:m>
                  <m:oMath xmlns:m="http://schemas.openxmlformats.org/officeDocument/2006/math">
                    <m:r>
                      <a:rPr lang="el-GR" i="1">
                        <a:latin typeface="Cambria Math" panose="02040503050406030204" pitchFamily="18" charset="0"/>
                      </a:rPr>
                      <m:t>𝜕</m:t>
                    </m:r>
                  </m:oMath>
                </a14:m>
                <a:r>
                  <a:rPr lang="el-GR" dirty="0"/>
                  <a:t>L : οριακό προϊόν εργασίας ( = w </a:t>
                </a:r>
                <a:r>
                  <a:rPr lang="el-GR" dirty="0" smtClean="0"/>
                  <a:t>).</a:t>
                </a:r>
                <a:endParaRPr lang="el-GR" dirty="0"/>
              </a:p>
              <a:p>
                <a:r>
                  <a:rPr lang="el-GR" dirty="0" smtClean="0"/>
                  <a:t>(</a:t>
                </a:r>
                <a14:m>
                  <m:oMath xmlns:m="http://schemas.openxmlformats.org/officeDocument/2006/math">
                    <m:r>
                      <a:rPr lang="el-GR" i="1">
                        <a:latin typeface="Cambria Math" panose="02040503050406030204" pitchFamily="18" charset="0"/>
                      </a:rPr>
                      <m:t>𝜕</m:t>
                    </m:r>
                  </m:oMath>
                </a14:m>
                <a:r>
                  <a:rPr lang="el-GR" dirty="0"/>
                  <a:t>F/</a:t>
                </a:r>
                <a14:m>
                  <m:oMath xmlns:m="http://schemas.openxmlformats.org/officeDocument/2006/math">
                    <m:r>
                      <a:rPr lang="el-GR" i="1">
                        <a:latin typeface="Cambria Math" panose="02040503050406030204" pitchFamily="18" charset="0"/>
                      </a:rPr>
                      <m:t>𝜕</m:t>
                    </m:r>
                  </m:oMath>
                </a14:m>
                <a:r>
                  <a:rPr lang="el-GR" dirty="0"/>
                  <a:t>K)(K/Y) : μερίδιο κεφαλαίου στο εθνικό προϊόν </a:t>
                </a:r>
                <a:r>
                  <a:rPr lang="el-GR" dirty="0" smtClean="0"/>
                  <a:t>(= </a:t>
                </a:r>
                <a:r>
                  <a:rPr lang="el-GR" dirty="0"/>
                  <a:t>SK </a:t>
                </a:r>
                <a:r>
                  <a:rPr lang="el-GR" dirty="0" smtClean="0"/>
                  <a:t>).</a:t>
                </a:r>
                <a:endParaRPr lang="el-GR" dirty="0"/>
              </a:p>
              <a:p>
                <a:r>
                  <a:rPr lang="el-GR" dirty="0" smtClean="0"/>
                  <a:t>(</a:t>
                </a:r>
                <a14:m>
                  <m:oMath xmlns:m="http://schemas.openxmlformats.org/officeDocument/2006/math">
                    <m:r>
                      <a:rPr lang="el-GR" i="1">
                        <a:latin typeface="Cambria Math" panose="02040503050406030204" pitchFamily="18" charset="0"/>
                      </a:rPr>
                      <m:t>𝜕</m:t>
                    </m:r>
                  </m:oMath>
                </a14:m>
                <a:r>
                  <a:rPr lang="el-GR" dirty="0"/>
                  <a:t>F/</a:t>
                </a:r>
                <a14:m>
                  <m:oMath xmlns:m="http://schemas.openxmlformats.org/officeDocument/2006/math">
                    <m:r>
                      <a:rPr lang="el-GR" i="1">
                        <a:latin typeface="Cambria Math" panose="02040503050406030204" pitchFamily="18" charset="0"/>
                      </a:rPr>
                      <m:t>𝜕</m:t>
                    </m:r>
                  </m:oMath>
                </a14:m>
                <a:r>
                  <a:rPr lang="el-GR" dirty="0"/>
                  <a:t>L)(L/Y) : μερίδιο εργασίας στο εθνικό προϊόν ( = SL </a:t>
                </a:r>
                <a:r>
                  <a:rPr lang="el-GR" dirty="0" smtClean="0"/>
                  <a:t>).</a:t>
                </a:r>
                <a:endParaRPr lang="el-GR" dirty="0"/>
              </a:p>
              <a:p>
                <a:r>
                  <a:rPr lang="el-GR" dirty="0" smtClean="0"/>
                  <a:t>(</a:t>
                </a:r>
                <a14:m>
                  <m:oMath xmlns:m="http://schemas.openxmlformats.org/officeDocument/2006/math">
                    <m:r>
                      <a:rPr lang="el-GR" i="1">
                        <a:latin typeface="Cambria Math" panose="02040503050406030204" pitchFamily="18" charset="0"/>
                      </a:rPr>
                      <m:t>𝜕</m:t>
                    </m:r>
                  </m:oMath>
                </a14:m>
                <a:r>
                  <a:rPr lang="el-GR" dirty="0"/>
                  <a:t>F/</a:t>
                </a:r>
                <a14:m>
                  <m:oMath xmlns:m="http://schemas.openxmlformats.org/officeDocument/2006/math">
                    <m:r>
                      <a:rPr lang="el-GR" i="1">
                        <a:latin typeface="Cambria Math" panose="02040503050406030204" pitchFamily="18" charset="0"/>
                      </a:rPr>
                      <m:t>𝜕</m:t>
                    </m:r>
                  </m:oMath>
                </a14:m>
                <a:r>
                  <a:rPr lang="el-GR" dirty="0"/>
                  <a:t>t)/Y : τμήμα της αύξησης του προϊόντος που δεν ερμηνεύεται από την αύξηση των παραγωγικών συντελεστών / αποτελεσματικότερη παραγωγή ( = q </a:t>
                </a:r>
                <a:r>
                  <a:rPr lang="el-GR" dirty="0" smtClean="0"/>
                  <a:t>).</a:t>
                </a:r>
                <a:endParaRPr lang="el-GR" dirty="0"/>
              </a:p>
              <a:p>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37" t="-2561" r="-1037"/>
                </a:stretch>
              </a:blipFill>
            </p:spPr>
            <p:txBody>
              <a:bodyPr/>
              <a:lstStyle/>
              <a:p>
                <a:r>
                  <a:rPr lang="el-GR">
                    <a:noFill/>
                  </a:rPr>
                  <a:t> </a:t>
                </a:r>
              </a:p>
            </p:txBody>
          </p:sp>
        </mc:Fallback>
      </mc:AlternateContent>
      <p:sp>
        <p:nvSpPr>
          <p:cNvPr id="4" name="Slide Number Placeholder 3"/>
          <p:cNvSpPr>
            <a:spLocks noGrp="1"/>
          </p:cNvSpPr>
          <p:nvPr>
            <p:ph type="sldNum" sz="quarter" idx="12"/>
          </p:nvPr>
        </p:nvSpPr>
        <p:spPr/>
        <p:txBody>
          <a:bodyPr/>
          <a:lstStyle/>
          <a:p>
            <a:fld id="{53C4726A-630D-4CB4-B088-BAB00F4188E9}" type="slidenum">
              <a:rPr lang="el-GR" smtClean="0"/>
              <a:pPr/>
              <a:t>53</a:t>
            </a:fld>
            <a:endParaRPr lang="el-GR" dirty="0"/>
          </a:p>
        </p:txBody>
      </p:sp>
    </p:spTree>
    <p:extLst>
      <p:ext uri="{BB962C8B-B14F-4D97-AF65-F5344CB8AC3E}">
        <p14:creationId xmlns:p14="http://schemas.microsoft.com/office/powerpoint/2010/main" val="209354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Συμβολή παραγωγικών συντελεστών στη μεγέθυνση (Denison, Solow) </a:t>
            </a:r>
            <a:r>
              <a:rPr lang="el-GR" dirty="0" smtClean="0"/>
              <a:t>(4 </a:t>
            </a:r>
            <a:r>
              <a:rPr lang="el-GR" dirty="0"/>
              <a:t>από </a:t>
            </a:r>
            <a:r>
              <a:rPr lang="el-GR" dirty="0" smtClean="0"/>
              <a:t>4)</a:t>
            </a:r>
            <a:endParaRPr lang="el-GR" dirty="0"/>
          </a:p>
        </p:txBody>
      </p:sp>
      <p:sp>
        <p:nvSpPr>
          <p:cNvPr id="3" name="Content Placeholder 2"/>
          <p:cNvSpPr>
            <a:spLocks noGrp="1"/>
          </p:cNvSpPr>
          <p:nvPr>
            <p:ph idx="1"/>
          </p:nvPr>
        </p:nvSpPr>
        <p:spPr/>
        <p:txBody>
          <a:bodyPr/>
          <a:lstStyle/>
          <a:p>
            <a:r>
              <a:rPr lang="el-GR" dirty="0" smtClean="0"/>
              <a:t>Αντικαθιστώντας: g </a:t>
            </a:r>
            <a:r>
              <a:rPr lang="el-GR" dirty="0"/>
              <a:t>= gKSK + gLSL + </a:t>
            </a:r>
            <a:r>
              <a:rPr lang="el-GR" dirty="0" smtClean="0"/>
              <a:t>q.</a:t>
            </a:r>
            <a:endParaRPr lang="el-GR" dirty="0"/>
          </a:p>
          <a:p>
            <a:r>
              <a:rPr lang="el-GR" dirty="0"/>
              <a:t>Αυτή η ανάλυση μπορεί να γενικευθεί και για μεγάλο αριθμό παραγωγικών συντελεστών (πχ γη, εγχώριο και ξένο κεφάλαιο, ειδικευμένη και ανειδίκευτη εργασία, κλπ).</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54</a:t>
            </a:fld>
            <a:endParaRPr lang="el-GR" dirty="0"/>
          </a:p>
        </p:txBody>
      </p:sp>
    </p:spTree>
    <p:extLst>
      <p:ext uri="{BB962C8B-B14F-4D97-AF65-F5344CB8AC3E}">
        <p14:creationId xmlns:p14="http://schemas.microsoft.com/office/powerpoint/2010/main" val="6395879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a:t>Το υπόδειγμα της πλεονάζουσας </a:t>
            </a:r>
            <a:r>
              <a:rPr lang="el-GR" dirty="0" smtClean="0"/>
              <a:t>εργασίας των </a:t>
            </a:r>
            <a:r>
              <a:rPr lang="el-GR" dirty="0"/>
              <a:t>Lewis-Fei-Ranis</a:t>
            </a:r>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2: </a:t>
            </a:r>
            <a:r>
              <a:rPr lang="el-GR" dirty="0" smtClean="0"/>
              <a:t> </a:t>
            </a:r>
            <a:r>
              <a:rPr lang="el-GR" dirty="0"/>
              <a:t>Υποδείγματα οικονομικής μεγέθυνσης</a:t>
            </a:r>
            <a:endParaRPr lang="el-GR" dirty="0" smtClean="0"/>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3601672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Υπόδειγμα πλεονάζουσας εργασίας (1 από 12)</a:t>
            </a:r>
            <a:endParaRPr lang="el-GR" dirty="0"/>
          </a:p>
        </p:txBody>
      </p:sp>
      <p:sp>
        <p:nvSpPr>
          <p:cNvPr id="3" name="Content Placeholder 2"/>
          <p:cNvSpPr>
            <a:spLocks noGrp="1"/>
          </p:cNvSpPr>
          <p:nvPr>
            <p:ph idx="1"/>
          </p:nvPr>
        </p:nvSpPr>
        <p:spPr/>
        <p:txBody>
          <a:bodyPr>
            <a:normAutofit lnSpcReduction="10000"/>
          </a:bodyPr>
          <a:lstStyle/>
          <a:p>
            <a:r>
              <a:rPr lang="el-GR" dirty="0"/>
              <a:t>Κύριο χαρακτηριστικό των περισσοτέρων ΑΧ: η συνύπαρξη δύο </a:t>
            </a:r>
            <a:r>
              <a:rPr lang="el-GR" dirty="0" smtClean="0"/>
              <a:t>τομέων.</a:t>
            </a:r>
            <a:endParaRPr lang="el-GR" dirty="0"/>
          </a:p>
          <a:p>
            <a:pPr lvl="1"/>
            <a:r>
              <a:rPr lang="el-GR" dirty="0"/>
              <a:t>Παραδοσιακού/Σύγχρονου, Παραδοσιακού/Καπιταλιστικού, </a:t>
            </a:r>
            <a:r>
              <a:rPr lang="el-GR" dirty="0" smtClean="0"/>
              <a:t>Αγροτικού/Αστικού.</a:t>
            </a:r>
            <a:endParaRPr lang="el-GR" dirty="0"/>
          </a:p>
          <a:p>
            <a:r>
              <a:rPr lang="el-GR" dirty="0"/>
              <a:t>Κύριο χαρακτηριστικό του παραδοσιακού τομέα, η χαμηλή παραγωγικότητα και η ύπαρξη ανοιχτής ή «καλυμμένης» ανεργίας ή/και </a:t>
            </a:r>
            <a:r>
              <a:rPr lang="el-GR" dirty="0" smtClean="0"/>
              <a:t>υποαπασχόλησης.</a:t>
            </a:r>
            <a:endParaRPr lang="el-GR" dirty="0"/>
          </a:p>
          <a:p>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56</a:t>
            </a:fld>
            <a:endParaRPr lang="el-GR" dirty="0"/>
          </a:p>
        </p:txBody>
      </p:sp>
    </p:spTree>
    <p:extLst>
      <p:ext uri="{BB962C8B-B14F-4D97-AF65-F5344CB8AC3E}">
        <p14:creationId xmlns:p14="http://schemas.microsoft.com/office/powerpoint/2010/main" val="11968618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Υπόδειγμα πλεονάζουσας εργασίας (2 από 12)</a:t>
            </a:r>
            <a:endParaRPr lang="el-GR" dirty="0"/>
          </a:p>
        </p:txBody>
      </p:sp>
      <p:sp>
        <p:nvSpPr>
          <p:cNvPr id="3" name="Content Placeholder 2"/>
          <p:cNvSpPr>
            <a:spLocks noGrp="1"/>
          </p:cNvSpPr>
          <p:nvPr>
            <p:ph idx="1"/>
          </p:nvPr>
        </p:nvSpPr>
        <p:spPr/>
        <p:txBody>
          <a:bodyPr>
            <a:normAutofit/>
          </a:bodyPr>
          <a:lstStyle/>
          <a:p>
            <a:r>
              <a:rPr lang="el-GR" dirty="0"/>
              <a:t>Οικονομική Ανάπτυξη: Η διαδικασία μεγέθυνσης του σύγχρονου τομέα μέσω απορρόφησης πληθυσμού του παραδοσιακού τομέα και, τελικά, εκσυχρονισμού και του παραδοσιακού τομέα.</a:t>
            </a:r>
          </a:p>
          <a:p>
            <a:r>
              <a:rPr lang="el-GR" dirty="0"/>
              <a:t>Τα δυαδικά υποδείγματα στηρίζονται πάνω σ’ αυτή τη διαφοροποίηση μεταξύ τομέων.</a:t>
            </a:r>
          </a:p>
        </p:txBody>
      </p:sp>
      <p:sp>
        <p:nvSpPr>
          <p:cNvPr id="4" name="Slide Number Placeholder 3"/>
          <p:cNvSpPr>
            <a:spLocks noGrp="1"/>
          </p:cNvSpPr>
          <p:nvPr>
            <p:ph type="sldNum" sz="quarter" idx="12"/>
          </p:nvPr>
        </p:nvSpPr>
        <p:spPr/>
        <p:txBody>
          <a:bodyPr/>
          <a:lstStyle/>
          <a:p>
            <a:fld id="{53C4726A-630D-4CB4-B088-BAB00F4188E9}" type="slidenum">
              <a:rPr lang="el-GR" smtClean="0"/>
              <a:pPr/>
              <a:t>57</a:t>
            </a:fld>
            <a:endParaRPr lang="el-GR" dirty="0"/>
          </a:p>
        </p:txBody>
      </p:sp>
    </p:spTree>
    <p:extLst>
      <p:ext uri="{BB962C8B-B14F-4D97-AF65-F5344CB8AC3E}">
        <p14:creationId xmlns:p14="http://schemas.microsoft.com/office/powerpoint/2010/main" val="1580815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Υπόδειγμα πλεονάζουσας εργασίας (3 από 12)</a:t>
            </a:r>
            <a:endParaRPr lang="el-GR" dirty="0"/>
          </a:p>
        </p:txBody>
      </p:sp>
      <p:sp>
        <p:nvSpPr>
          <p:cNvPr id="3" name="Content Placeholder 2"/>
          <p:cNvSpPr>
            <a:spLocks noGrp="1"/>
          </p:cNvSpPr>
          <p:nvPr>
            <p:ph idx="1"/>
          </p:nvPr>
        </p:nvSpPr>
        <p:spPr/>
        <p:txBody>
          <a:bodyPr>
            <a:normAutofit lnSpcReduction="10000"/>
          </a:bodyPr>
          <a:lstStyle/>
          <a:p>
            <a:r>
              <a:rPr lang="el-GR" dirty="0"/>
              <a:t>Το γνωστότερο υπόδειγμα είναι αυτό του Lewis </a:t>
            </a:r>
            <a:r>
              <a:rPr lang="el-GR" dirty="0" smtClean="0"/>
              <a:t>κυρίως </a:t>
            </a:r>
            <a:r>
              <a:rPr lang="el-GR" dirty="0"/>
              <a:t>όπως τροποποιήθηκε ελαφρά και συμπληρώθηκε από τους Fei και </a:t>
            </a:r>
            <a:r>
              <a:rPr lang="el-GR" dirty="0" smtClean="0"/>
              <a:t>Ranis.</a:t>
            </a:r>
            <a:endParaRPr lang="el-GR" dirty="0"/>
          </a:p>
          <a:p>
            <a:r>
              <a:rPr lang="el-GR" dirty="0"/>
              <a:t>Είναι μάλλον «κλασσικό» υπόδειγμα και στηρίζεται εν μέρει πάνω σε παλαιότερα υποδείγματα του Ricardo, αλλά και του </a:t>
            </a:r>
            <a:r>
              <a:rPr lang="el-GR" dirty="0" smtClean="0"/>
              <a:t>Marx.</a:t>
            </a:r>
            <a:endParaRPr lang="el-GR" dirty="0"/>
          </a:p>
          <a:p>
            <a:r>
              <a:rPr lang="el-GR" dirty="0"/>
              <a:t>το πρώτο που διακρίνει, ουσιαστικά, την Οικονομική Ανάπτυξη από τη </a:t>
            </a:r>
            <a:r>
              <a:rPr lang="el-GR" dirty="0" smtClean="0"/>
              <a:t>Μακροοικονομική.</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58</a:t>
            </a:fld>
            <a:endParaRPr lang="el-GR" dirty="0"/>
          </a:p>
        </p:txBody>
      </p:sp>
    </p:spTree>
    <p:extLst>
      <p:ext uri="{BB962C8B-B14F-4D97-AF65-F5344CB8AC3E}">
        <p14:creationId xmlns:p14="http://schemas.microsoft.com/office/powerpoint/2010/main" val="17145191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Υπόδειγμα πλεονάζουσας εργασίας (4 από 12)</a:t>
            </a:r>
            <a:endParaRPr lang="el-GR" dirty="0"/>
          </a:p>
        </p:txBody>
      </p:sp>
      <p:sp>
        <p:nvSpPr>
          <p:cNvPr id="3" name="Content Placeholder 2"/>
          <p:cNvSpPr>
            <a:spLocks noGrp="1"/>
          </p:cNvSpPr>
          <p:nvPr>
            <p:ph idx="1"/>
          </p:nvPr>
        </p:nvSpPr>
        <p:spPr/>
        <p:txBody>
          <a:bodyPr>
            <a:normAutofit/>
          </a:bodyPr>
          <a:lstStyle/>
          <a:p>
            <a:r>
              <a:rPr lang="el-GR" altLang="el-GR" dirty="0" smtClean="0"/>
              <a:t>Υποθέσεις:</a:t>
            </a:r>
            <a:endParaRPr lang="en-US" altLang="el-GR" dirty="0"/>
          </a:p>
          <a:p>
            <a:pPr lvl="1"/>
            <a:r>
              <a:rPr lang="el-GR" altLang="el-GR" dirty="0"/>
              <a:t>Κλειστή οικονομία - κυρίως όχι σύνδεση του παραδοσιακού τομέα με τον υπόλοιπο κόσμο (μπορεί να τροποποιηθεί</a:t>
            </a:r>
            <a:r>
              <a:rPr lang="el-GR" altLang="el-GR" dirty="0" smtClean="0"/>
              <a:t>).</a:t>
            </a:r>
            <a:endParaRPr lang="en-US" altLang="el-GR" dirty="0"/>
          </a:p>
          <a:p>
            <a:pPr lvl="1"/>
            <a:r>
              <a:rPr lang="el-GR" altLang="el-GR" dirty="0"/>
              <a:t>Όλη η διαθέσιμη γη καλλιεργείται (</a:t>
            </a:r>
            <a:r>
              <a:rPr lang="en-US" altLang="el-GR" dirty="0"/>
              <a:t>H</a:t>
            </a:r>
            <a:r>
              <a:rPr lang="el-GR" altLang="el-GR" dirty="0"/>
              <a:t>*) και το επίπεδο παραγωγής </a:t>
            </a:r>
            <a:r>
              <a:rPr lang="el-GR" altLang="el-GR" dirty="0" smtClean="0"/>
              <a:t>του παραδοσιακού /αγροτικού </a:t>
            </a:r>
            <a:r>
              <a:rPr lang="el-GR" altLang="el-GR" dirty="0"/>
              <a:t>τομέα είναι συνάρτηση μόνο της εργασίας  </a:t>
            </a:r>
            <a:r>
              <a:rPr lang="en-US" altLang="el-GR" dirty="0" err="1"/>
              <a:t>Y</a:t>
            </a:r>
            <a:r>
              <a:rPr lang="en-US" altLang="el-GR" baseline="-25000" dirty="0" err="1"/>
              <a:t>t</a:t>
            </a:r>
            <a:r>
              <a:rPr lang="el-GR" altLang="el-GR" dirty="0"/>
              <a:t> = </a:t>
            </a:r>
            <a:r>
              <a:rPr lang="en-US" altLang="el-GR" dirty="0" err="1"/>
              <a:t>Y</a:t>
            </a:r>
            <a:r>
              <a:rPr lang="en-US" altLang="el-GR" baseline="-25000" dirty="0" err="1"/>
              <a:t>t</a:t>
            </a:r>
            <a:r>
              <a:rPr lang="el-GR" altLang="el-GR" dirty="0"/>
              <a:t>(</a:t>
            </a:r>
            <a:r>
              <a:rPr lang="en-US" altLang="el-GR" dirty="0"/>
              <a:t>H</a:t>
            </a:r>
            <a:r>
              <a:rPr lang="el-GR" altLang="el-GR" dirty="0"/>
              <a:t>*, </a:t>
            </a:r>
            <a:r>
              <a:rPr lang="en-US" altLang="el-GR" dirty="0"/>
              <a:t>L</a:t>
            </a:r>
            <a:r>
              <a:rPr lang="el-GR" altLang="el-GR" dirty="0"/>
              <a:t>), άρα  </a:t>
            </a:r>
            <a:r>
              <a:rPr lang="en-US" altLang="el-GR" dirty="0" err="1"/>
              <a:t>Y</a:t>
            </a:r>
            <a:r>
              <a:rPr lang="en-US" altLang="el-GR" baseline="-25000" dirty="0" err="1"/>
              <a:t>t</a:t>
            </a:r>
            <a:r>
              <a:rPr lang="el-GR" altLang="el-GR" dirty="0"/>
              <a:t> = </a:t>
            </a:r>
            <a:r>
              <a:rPr lang="en-US" altLang="el-GR" dirty="0" err="1"/>
              <a:t>Y</a:t>
            </a:r>
            <a:r>
              <a:rPr lang="en-US" altLang="el-GR" baseline="-25000" dirty="0" err="1"/>
              <a:t>t</a:t>
            </a:r>
            <a:r>
              <a:rPr lang="el-GR" altLang="el-GR" dirty="0"/>
              <a:t>(</a:t>
            </a:r>
            <a:r>
              <a:rPr lang="en-US" altLang="el-GR" dirty="0"/>
              <a:t>L</a:t>
            </a:r>
            <a:r>
              <a:rPr lang="el-GR" altLang="el-GR" dirty="0" smtClean="0"/>
              <a:t>).</a:t>
            </a:r>
            <a:endParaRPr lang="en-US" altLang="el-GR" dirty="0"/>
          </a:p>
          <a:p>
            <a:pPr lvl="1"/>
            <a:r>
              <a:rPr lang="el-GR" altLang="el-GR" dirty="0"/>
              <a:t>Στο σύγχρονο τομέα της οικονομίας </a:t>
            </a:r>
            <a:r>
              <a:rPr lang="en-US" altLang="el-GR" dirty="0" err="1"/>
              <a:t>Y</a:t>
            </a:r>
            <a:r>
              <a:rPr lang="en-US" altLang="el-GR" baseline="-25000" dirty="0" err="1"/>
              <a:t>m</a:t>
            </a:r>
            <a:r>
              <a:rPr lang="el-GR" altLang="el-GR" dirty="0"/>
              <a:t> = </a:t>
            </a:r>
            <a:r>
              <a:rPr lang="en-US" altLang="el-GR" dirty="0" err="1"/>
              <a:t>Y</a:t>
            </a:r>
            <a:r>
              <a:rPr lang="en-US" altLang="el-GR" baseline="-25000" dirty="0" err="1"/>
              <a:t>m</a:t>
            </a:r>
            <a:r>
              <a:rPr lang="el-GR" altLang="el-GR" dirty="0"/>
              <a:t>(</a:t>
            </a:r>
            <a:r>
              <a:rPr lang="en-US" altLang="el-GR" dirty="0"/>
              <a:t>K</a:t>
            </a:r>
            <a:r>
              <a:rPr lang="el-GR" altLang="el-GR" dirty="0"/>
              <a:t>, </a:t>
            </a:r>
            <a:r>
              <a:rPr lang="en-US" altLang="el-GR" dirty="0"/>
              <a:t>L</a:t>
            </a:r>
            <a:r>
              <a:rPr lang="el-GR" altLang="el-GR" dirty="0" smtClean="0"/>
              <a:t>).</a:t>
            </a:r>
            <a:endParaRPr lang="en-US" alt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59</a:t>
            </a:fld>
            <a:endParaRPr lang="el-GR" dirty="0"/>
          </a:p>
        </p:txBody>
      </p:sp>
    </p:spTree>
    <p:extLst>
      <p:ext uri="{BB962C8B-B14F-4D97-AF65-F5344CB8AC3E}">
        <p14:creationId xmlns:p14="http://schemas.microsoft.com/office/powerpoint/2010/main" val="176513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 (</a:t>
            </a:r>
            <a:r>
              <a:rPr lang="en-US" dirty="0" smtClean="0"/>
              <a:t>2 </a:t>
            </a:r>
            <a:r>
              <a:rPr lang="el-GR" dirty="0" smtClean="0"/>
              <a:t>από 2)</a:t>
            </a:r>
            <a:endParaRPr lang="el-GR" dirty="0"/>
          </a:p>
        </p:txBody>
      </p:sp>
      <p:sp>
        <p:nvSpPr>
          <p:cNvPr id="3" name="Content Placeholder 2"/>
          <p:cNvSpPr>
            <a:spLocks noGrp="1"/>
          </p:cNvSpPr>
          <p:nvPr>
            <p:ph idx="1"/>
          </p:nvPr>
        </p:nvSpPr>
        <p:spPr/>
        <p:txBody>
          <a:bodyPr>
            <a:normAutofit/>
          </a:bodyPr>
          <a:lstStyle/>
          <a:p>
            <a:r>
              <a:rPr lang="el-GR" altLang="el-GR" dirty="0" smtClean="0"/>
              <a:t>Το υπόδειγμα της πλεονάζουσας εργασίας. </a:t>
            </a:r>
          </a:p>
          <a:p>
            <a:r>
              <a:rPr lang="el-GR" altLang="el-GR" dirty="0" smtClean="0"/>
              <a:t>Νεοκλασσικό υπόδειγμα του </a:t>
            </a:r>
            <a:r>
              <a:rPr lang="en-US" altLang="el-GR" dirty="0" smtClean="0"/>
              <a:t>Jorgenson.</a:t>
            </a:r>
          </a:p>
          <a:p>
            <a:r>
              <a:rPr lang="el-GR" altLang="el-GR" dirty="0" smtClean="0"/>
              <a:t>Η υπόθεση του </a:t>
            </a:r>
            <a:r>
              <a:rPr lang="en-US" altLang="el-GR" dirty="0" smtClean="0"/>
              <a:t>Kuznets.</a:t>
            </a:r>
          </a:p>
          <a:p>
            <a:r>
              <a:rPr lang="el-GR" altLang="el-GR" dirty="0" smtClean="0"/>
              <a:t>Δείκτες μεγέθυνσης.</a:t>
            </a:r>
          </a:p>
          <a:p>
            <a:r>
              <a:rPr lang="el-GR" altLang="el-GR" dirty="0" smtClean="0"/>
              <a:t>Στρουκτουραλισμός και εξάρτηση. </a:t>
            </a:r>
            <a:endParaRPr lang="el-GR" alt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p14="http://schemas.microsoft.com/office/powerpoint/2010/main" val="9367188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Υπόδειγμα πλεονάζουσας εργασίας (5 από 12)</a:t>
            </a:r>
            <a:endParaRPr lang="el-GR" dirty="0"/>
          </a:p>
        </p:txBody>
      </p:sp>
      <p:sp>
        <p:nvSpPr>
          <p:cNvPr id="3" name="Content Placeholder 2"/>
          <p:cNvSpPr>
            <a:spLocks noGrp="1"/>
          </p:cNvSpPr>
          <p:nvPr>
            <p:ph idx="1"/>
          </p:nvPr>
        </p:nvSpPr>
        <p:spPr/>
        <p:txBody>
          <a:bodyPr>
            <a:normAutofit fontScale="85000" lnSpcReduction="20000"/>
          </a:bodyPr>
          <a:lstStyle/>
          <a:p>
            <a:r>
              <a:rPr lang="el-GR" altLang="el-GR" dirty="0" smtClean="0"/>
              <a:t>Υποθέσεις:</a:t>
            </a:r>
            <a:endParaRPr lang="en-US" altLang="el-GR" dirty="0"/>
          </a:p>
          <a:p>
            <a:pPr lvl="1"/>
            <a:r>
              <a:rPr lang="el-GR" dirty="0"/>
              <a:t>Όλα τα κέρδη </a:t>
            </a:r>
            <a:r>
              <a:rPr lang="el-GR" dirty="0" smtClean="0"/>
              <a:t>επανεπενδύονται.</a:t>
            </a:r>
            <a:endParaRPr lang="el-GR" dirty="0"/>
          </a:p>
          <a:p>
            <a:pPr lvl="1"/>
            <a:r>
              <a:rPr lang="el-GR" dirty="0"/>
              <a:t>Το οριακό προϊόν της εργασίας στον παραδοσιακό τομέα της οικονομίας είναι μηδενικό (MPLt = 0</a:t>
            </a:r>
            <a:r>
              <a:rPr lang="el-GR" dirty="0" smtClean="0"/>
              <a:t>).</a:t>
            </a:r>
            <a:endParaRPr lang="el-GR" dirty="0"/>
          </a:p>
          <a:p>
            <a:pPr lvl="1"/>
            <a:r>
              <a:rPr lang="el-GR" dirty="0"/>
              <a:t>Υπόθεση που χρησιμοποιείται επανειλημμένα από τους κλασσικούς, ιδιαίτερα από το Ricardo και το Marx (εφεδρικός βιομηχανικός στρατός</a:t>
            </a:r>
            <a:r>
              <a:rPr lang="el-GR" dirty="0" smtClean="0"/>
              <a:t>).</a:t>
            </a:r>
            <a:endParaRPr lang="el-GR" dirty="0"/>
          </a:p>
          <a:p>
            <a:pPr lvl="1"/>
            <a:r>
              <a:rPr lang="el-GR" dirty="0"/>
              <a:t>Υπονοεί την ύπαρξη ανοικτής ή καλυμμένης ανεργίας ή </a:t>
            </a:r>
            <a:r>
              <a:rPr lang="el-GR" dirty="0" smtClean="0"/>
              <a:t>υποαπασχόλησης.</a:t>
            </a:r>
            <a:endParaRPr lang="el-GR" dirty="0"/>
          </a:p>
          <a:p>
            <a:pPr lvl="1"/>
            <a:r>
              <a:rPr lang="el-GR" dirty="0"/>
              <a:t>Δικαιολόγηση Lewis: μέλη της οικογένειας, υπηρετικό προσωπικό, κλπ (wt=APLt όχι wt=MPLt,  σίγουρα όχι κάτω από επίπεδο επιβίωσης</a:t>
            </a:r>
            <a:r>
              <a:rPr lang="el-GR" dirty="0" smtClean="0"/>
              <a:t>).</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60</a:t>
            </a:fld>
            <a:endParaRPr lang="el-GR" dirty="0"/>
          </a:p>
        </p:txBody>
      </p:sp>
    </p:spTree>
    <p:extLst>
      <p:ext uri="{BB962C8B-B14F-4D97-AF65-F5344CB8AC3E}">
        <p14:creationId xmlns:p14="http://schemas.microsoft.com/office/powerpoint/2010/main" val="11761979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Υπόδειγμα πλεονάζουσας εργασίας (6 από 12)</a:t>
            </a:r>
            <a:endParaRPr lang="el-GR" dirty="0"/>
          </a:p>
        </p:txBody>
      </p:sp>
      <p:sp>
        <p:nvSpPr>
          <p:cNvPr id="5" name="Content Placeholder 4"/>
          <p:cNvSpPr>
            <a:spLocks noGrp="1"/>
          </p:cNvSpPr>
          <p:nvPr>
            <p:ph sz="half" idx="1"/>
          </p:nvPr>
        </p:nvSpPr>
        <p:spPr/>
        <p:txBody>
          <a:bodyPr>
            <a:normAutofit fontScale="70000" lnSpcReduction="20000"/>
          </a:bodyPr>
          <a:lstStyle/>
          <a:p>
            <a:r>
              <a:rPr lang="el-GR" dirty="0"/>
              <a:t>Παραδοσιακός </a:t>
            </a:r>
            <a:r>
              <a:rPr lang="el-GR" dirty="0" smtClean="0"/>
              <a:t>τομέας.</a:t>
            </a:r>
            <a:endParaRPr lang="el-GR" dirty="0"/>
          </a:p>
          <a:p>
            <a:r>
              <a:rPr lang="el-GR" dirty="0"/>
              <a:t>Η διαθέσιμη γη είναι περιορισμένη, και πέρα από ένα σημείο διαδοχικές αυξήσεις της εργασίας δεν αυξάνουν το παραγόμενο </a:t>
            </a:r>
            <a:r>
              <a:rPr lang="el-GR" dirty="0" smtClean="0"/>
              <a:t>προϊόν.</a:t>
            </a:r>
            <a:endParaRPr lang="el-GR" dirty="0"/>
          </a:p>
          <a:p>
            <a:r>
              <a:rPr lang="el-GR" dirty="0"/>
              <a:t>Όταν εξαντληθεί η πλεονάζουσα εργασία, το παραγόμενο προϊόν μειώνεται και οι όροι εμπορίου στρέφονται κατά του σύγχρονου τομέα (αυξάνεται η τιμή των προϊόντων του παραδοσιακού τομέα σε σχέση με την τιμή των προϊόντων του σύγχρονου τομέα – καπιταλιστική ανάπτυξη</a:t>
            </a:r>
            <a:r>
              <a:rPr lang="el-GR" dirty="0" smtClean="0"/>
              <a:t>).</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61</a:t>
            </a:fld>
            <a:endParaRPr lang="el-GR" dirty="0"/>
          </a:p>
        </p:txBody>
      </p:sp>
      <p:pic>
        <p:nvPicPr>
          <p:cNvPr id="7" name="Picture 4" descr="Το υπόδειγμα της πλεονάζουσας εργασίας των Lewis-Fei-Ranis.&#10;" title="Διαγράμμα"/>
          <p:cNvPicPr>
            <a:picLocks noGrp="1" noChangeAspect="1" noChangeArrowheads="1"/>
          </p:cNvPicPr>
          <p:nvPr>
            <p:ph sz="half" idx="2"/>
          </p:nvPr>
        </p:nvPicPr>
        <p:blipFill>
          <a:blip r:embed="rId2">
            <a:lum bright="20000" contrast="-30000"/>
            <a:extLst>
              <a:ext uri="{28A0092B-C50C-407E-A947-70E740481C1C}">
                <a14:useLocalDpi xmlns:a14="http://schemas.microsoft.com/office/drawing/2010/main" val="0"/>
              </a:ext>
            </a:extLst>
          </a:blip>
          <a:srcRect/>
          <a:stretch>
            <a:fillRect/>
          </a:stretch>
        </p:blipFill>
        <p:spPr bwMode="auto">
          <a:xfrm>
            <a:off x="5187683" y="1600200"/>
            <a:ext cx="320074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34016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Υπόδειγμα πλεονάζουσας εργασίας (7 από 12)</a:t>
            </a:r>
            <a:endParaRPr lang="el-GR" dirty="0"/>
          </a:p>
        </p:txBody>
      </p:sp>
      <p:sp>
        <p:nvSpPr>
          <p:cNvPr id="5" name="Content Placeholder 4"/>
          <p:cNvSpPr>
            <a:spLocks noGrp="1"/>
          </p:cNvSpPr>
          <p:nvPr>
            <p:ph sz="half" idx="1"/>
          </p:nvPr>
        </p:nvSpPr>
        <p:spPr/>
        <p:txBody>
          <a:bodyPr>
            <a:normAutofit/>
          </a:bodyPr>
          <a:lstStyle/>
          <a:p>
            <a:r>
              <a:rPr lang="el-GR" altLang="el-GR" sz="2200" dirty="0"/>
              <a:t>Σύγχρονος </a:t>
            </a:r>
            <a:r>
              <a:rPr lang="el-GR" altLang="el-GR" sz="2200" dirty="0" smtClean="0"/>
              <a:t>τομέας:</a:t>
            </a:r>
            <a:endParaRPr lang="el-GR" altLang="el-GR" sz="2200" dirty="0"/>
          </a:p>
          <a:p>
            <a:pPr lvl="1"/>
            <a:r>
              <a:rPr lang="el-GR" altLang="el-GR" sz="2000" dirty="0"/>
              <a:t>Καμπύλη ζήτησης </a:t>
            </a:r>
            <a:r>
              <a:rPr lang="el-GR" altLang="el-GR" sz="2000" dirty="0" smtClean="0"/>
              <a:t>εργασίας.</a:t>
            </a:r>
            <a:endParaRPr lang="en-US" altLang="el-GR" sz="2000" dirty="0"/>
          </a:p>
          <a:p>
            <a:pPr lvl="1"/>
            <a:r>
              <a:rPr lang="en-US" altLang="el-GR" sz="2000" dirty="0"/>
              <a:t>MPL, </a:t>
            </a:r>
            <a:r>
              <a:rPr lang="en-US" altLang="el-GR" sz="2000" dirty="0" err="1"/>
              <a:t>w</a:t>
            </a:r>
            <a:r>
              <a:rPr lang="en-US" altLang="el-GR" sz="2000" baseline="-25000" dirty="0" err="1"/>
              <a:t>t</a:t>
            </a:r>
            <a:r>
              <a:rPr lang="en-US" altLang="el-GR" sz="2000" dirty="0"/>
              <a:t>, </a:t>
            </a:r>
            <a:r>
              <a:rPr lang="en-US" altLang="el-GR" sz="2000" dirty="0" err="1"/>
              <a:t>w</a:t>
            </a:r>
            <a:r>
              <a:rPr lang="en-US" altLang="el-GR" sz="2000" baseline="-25000" dirty="0" err="1"/>
              <a:t>m</a:t>
            </a:r>
            <a:r>
              <a:rPr lang="en-US" altLang="el-GR" sz="2000" dirty="0"/>
              <a:t> (</a:t>
            </a:r>
            <a:r>
              <a:rPr lang="en-US" altLang="el-GR" sz="2000" dirty="0" err="1"/>
              <a:t>w</a:t>
            </a:r>
            <a:r>
              <a:rPr lang="en-US" altLang="el-GR" sz="2000" baseline="-25000" dirty="0" err="1"/>
              <a:t>t</a:t>
            </a:r>
            <a:r>
              <a:rPr lang="el-GR" altLang="el-GR" sz="2000" dirty="0"/>
              <a:t>&lt;</a:t>
            </a:r>
            <a:r>
              <a:rPr lang="en-US" altLang="el-GR" sz="2000" dirty="0"/>
              <a:t> </a:t>
            </a:r>
            <a:r>
              <a:rPr lang="en-US" altLang="el-GR" sz="2000" dirty="0" err="1"/>
              <a:t>w</a:t>
            </a:r>
            <a:r>
              <a:rPr lang="en-US" altLang="el-GR" sz="2000" baseline="-25000" dirty="0" err="1"/>
              <a:t>m</a:t>
            </a:r>
            <a:r>
              <a:rPr lang="en-US" altLang="el-GR" sz="2000" dirty="0"/>
              <a:t> </a:t>
            </a:r>
            <a:r>
              <a:rPr lang="el-GR" altLang="el-GR" sz="2000" dirty="0"/>
              <a:t>ως κίνητρο μετακίνησης</a:t>
            </a:r>
            <a:r>
              <a:rPr lang="el-GR" altLang="el-GR" sz="2000" dirty="0" smtClean="0"/>
              <a:t>).</a:t>
            </a:r>
            <a:endParaRPr lang="el-GR" altLang="el-GR" sz="2000" dirty="0"/>
          </a:p>
          <a:p>
            <a:pPr lvl="1"/>
            <a:r>
              <a:rPr lang="el-GR" altLang="el-GR" sz="2000" dirty="0"/>
              <a:t>Επανεπένδυση </a:t>
            </a:r>
            <a:r>
              <a:rPr lang="el-GR" altLang="el-GR" sz="2000" dirty="0" smtClean="0"/>
              <a:t>κερδών.</a:t>
            </a:r>
            <a:endParaRPr lang="el-GR" altLang="el-GR" sz="2000"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62</a:t>
            </a:fld>
            <a:endParaRPr lang="el-GR" dirty="0"/>
          </a:p>
        </p:txBody>
      </p:sp>
      <p:pic>
        <p:nvPicPr>
          <p:cNvPr id="8" name="Picture 4" descr="Καμπύλη ζήτησης εργασίας στο υπόδειγμα πλεονάζουσας εργασίας. " title="Διάγραμμα"/>
          <p:cNvPicPr>
            <a:picLocks noGrp="1" noChangeAspect="1" noChangeArrowheads="1"/>
          </p:cNvPicPr>
          <p:nvPr>
            <p:ph sz="half" idx="2"/>
          </p:nvPr>
        </p:nvPicPr>
        <p:blipFill>
          <a:blip r:embed="rId2">
            <a:lum bright="10000" contrast="-30000"/>
            <a:extLst>
              <a:ext uri="{28A0092B-C50C-407E-A947-70E740481C1C}">
                <a14:useLocalDpi xmlns:a14="http://schemas.microsoft.com/office/drawing/2010/main" val="0"/>
              </a:ext>
            </a:extLst>
          </a:blip>
          <a:srcRect/>
          <a:stretch>
            <a:fillRect/>
          </a:stretch>
        </p:blipFill>
        <p:spPr bwMode="auto">
          <a:xfrm>
            <a:off x="4427984" y="1604102"/>
            <a:ext cx="4014795" cy="246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5256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Υπόδειγμα πλεονάζουσας εργασίας (8 από 12)</a:t>
            </a:r>
            <a:endParaRPr lang="el-GR" dirty="0"/>
          </a:p>
        </p:txBody>
      </p:sp>
      <p:sp>
        <p:nvSpPr>
          <p:cNvPr id="5" name="Content Placeholder 4"/>
          <p:cNvSpPr>
            <a:spLocks noGrp="1"/>
          </p:cNvSpPr>
          <p:nvPr>
            <p:ph idx="1"/>
          </p:nvPr>
        </p:nvSpPr>
        <p:spPr/>
        <p:txBody>
          <a:bodyPr>
            <a:normAutofit fontScale="77500" lnSpcReduction="20000"/>
          </a:bodyPr>
          <a:lstStyle/>
          <a:p>
            <a:r>
              <a:rPr lang="el-GR" dirty="0"/>
              <a:t>Επεκτάσεις </a:t>
            </a:r>
            <a:r>
              <a:rPr lang="el-GR" dirty="0" smtClean="0"/>
              <a:t>– τροποποιήσεις.</a:t>
            </a:r>
            <a:endParaRPr lang="el-GR" dirty="0"/>
          </a:p>
          <a:p>
            <a:r>
              <a:rPr lang="el-GR" dirty="0"/>
              <a:t>Πληθυσμιακή </a:t>
            </a:r>
            <a:r>
              <a:rPr lang="el-GR" dirty="0" smtClean="0"/>
              <a:t>μεγέθυνση.</a:t>
            </a:r>
            <a:endParaRPr lang="el-GR" dirty="0"/>
          </a:p>
          <a:p>
            <a:pPr lvl="1"/>
            <a:r>
              <a:rPr lang="el-GR" dirty="0"/>
              <a:t>Καταστροφικά αποτελέσματα - καθυστέρηση απορρόφησης πλεονάζουσας </a:t>
            </a:r>
            <a:r>
              <a:rPr lang="el-GR" dirty="0" smtClean="0"/>
              <a:t>εργασίας.</a:t>
            </a:r>
            <a:endParaRPr lang="el-GR" dirty="0"/>
          </a:p>
          <a:p>
            <a:r>
              <a:rPr lang="el-GR" dirty="0"/>
              <a:t>Τεχνολογική μεταβολή στο σύγχρονο </a:t>
            </a:r>
            <a:r>
              <a:rPr lang="el-GR" dirty="0" smtClean="0"/>
              <a:t>τομέα.</a:t>
            </a:r>
            <a:endParaRPr lang="el-GR" dirty="0"/>
          </a:p>
          <a:p>
            <a:pPr lvl="1"/>
            <a:r>
              <a:rPr lang="el-GR" dirty="0"/>
              <a:t>Μπορεί να οδηγήσει σε αύξηση του μεριδίου των κερδών στο εθνικό εισόδημα χωρίς απορρόφηση πλεονάζουσας εργασίας παραδοσιακού τομέα – «μεγέθυνση χωρίς ανάπτυξη</a:t>
            </a:r>
            <a:r>
              <a:rPr lang="el-GR" dirty="0" smtClean="0"/>
              <a:t>».</a:t>
            </a:r>
            <a:endParaRPr lang="el-GR" dirty="0"/>
          </a:p>
          <a:p>
            <a:r>
              <a:rPr lang="el-GR" dirty="0"/>
              <a:t>Επίδραση εργατικών συνδικάτων στο σύγχρονο τομέα </a:t>
            </a:r>
            <a:r>
              <a:rPr lang="el-GR" dirty="0" smtClean="0"/>
              <a:t>.</a:t>
            </a:r>
            <a:endParaRPr lang="el-GR" dirty="0"/>
          </a:p>
          <a:p>
            <a:pPr lvl="1"/>
            <a:r>
              <a:rPr lang="el-GR" dirty="0"/>
              <a:t>Καταστροφικά αποτελέσματα - ανεπαρκή κέρδη/ανεπαρκείς επενδύσεις  - - καθυστέρηση απορρόφησης πλεονάζουσας </a:t>
            </a:r>
            <a:r>
              <a:rPr lang="el-GR" dirty="0" smtClean="0"/>
              <a:t>εργασίας.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63</a:t>
            </a:fld>
            <a:endParaRPr lang="el-GR" dirty="0"/>
          </a:p>
        </p:txBody>
      </p:sp>
    </p:spTree>
    <p:extLst>
      <p:ext uri="{BB962C8B-B14F-4D97-AF65-F5344CB8AC3E}">
        <p14:creationId xmlns:p14="http://schemas.microsoft.com/office/powerpoint/2010/main" val="25394946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Υπόδειγμα πλεονάζουσας εργασίας (9 από 12)</a:t>
            </a:r>
            <a:endParaRPr lang="el-GR" dirty="0"/>
          </a:p>
        </p:txBody>
      </p:sp>
      <p:sp>
        <p:nvSpPr>
          <p:cNvPr id="5" name="Content Placeholder 4"/>
          <p:cNvSpPr>
            <a:spLocks noGrp="1"/>
          </p:cNvSpPr>
          <p:nvPr>
            <p:ph idx="1"/>
          </p:nvPr>
        </p:nvSpPr>
        <p:spPr/>
        <p:txBody>
          <a:bodyPr>
            <a:normAutofit/>
          </a:bodyPr>
          <a:lstStyle/>
          <a:p>
            <a:r>
              <a:rPr lang="el-GR" dirty="0" smtClean="0"/>
              <a:t>Επικρίσεις.</a:t>
            </a:r>
            <a:endParaRPr lang="el-GR" dirty="0"/>
          </a:p>
          <a:p>
            <a:r>
              <a:rPr lang="el-GR" dirty="0"/>
              <a:t>Οι κυριότερες επικρίσεις του υποδείγματος έχουν να κάνουν με την υπόθεση της πλεονάζουσας εργασίας (MPLt = 0</a:t>
            </a:r>
            <a:r>
              <a:rPr lang="el-GR" dirty="0" smtClean="0"/>
              <a:t>).</a:t>
            </a:r>
            <a:endParaRPr lang="el-GR" dirty="0"/>
          </a:p>
          <a:p>
            <a:r>
              <a:rPr lang="el-GR" dirty="0"/>
              <a:t>Βάση για νεοκλασσικό υπόδειγμα δυαδικής </a:t>
            </a:r>
            <a:r>
              <a:rPr lang="el-GR" dirty="0" smtClean="0"/>
              <a:t>οικονομίας.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64</a:t>
            </a:fld>
            <a:endParaRPr lang="el-GR" dirty="0"/>
          </a:p>
        </p:txBody>
      </p:sp>
    </p:spTree>
    <p:extLst>
      <p:ext uri="{BB962C8B-B14F-4D97-AF65-F5344CB8AC3E}">
        <p14:creationId xmlns:p14="http://schemas.microsoft.com/office/powerpoint/2010/main" val="19950254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Υπόδειγμα πλεονάζουσας εργασίας (10 από 12)</a:t>
            </a:r>
            <a:endParaRPr lang="el-GR" dirty="0"/>
          </a:p>
        </p:txBody>
      </p:sp>
      <p:sp>
        <p:nvSpPr>
          <p:cNvPr id="5" name="Content Placeholder 4"/>
          <p:cNvSpPr>
            <a:spLocks noGrp="1"/>
          </p:cNvSpPr>
          <p:nvPr>
            <p:ph idx="1"/>
          </p:nvPr>
        </p:nvSpPr>
        <p:spPr/>
        <p:txBody>
          <a:bodyPr>
            <a:normAutofit fontScale="77500" lnSpcReduction="20000"/>
          </a:bodyPr>
          <a:lstStyle/>
          <a:p>
            <a:r>
              <a:rPr lang="el-GR" dirty="0"/>
              <a:t>Σύμφωνα με τις γνωστές υποθέσεις της νεοκλασσικής ανάλυσης, αυτό δεν μπορεί να συμβεί. Για να συμβεί κάτι τέτοιο πρέπει:</a:t>
            </a:r>
          </a:p>
          <a:p>
            <a:pPr lvl="1"/>
            <a:r>
              <a:rPr lang="el-GR" dirty="0" smtClean="0"/>
              <a:t>Σχόλη </a:t>
            </a:r>
            <a:r>
              <a:rPr lang="el-GR" dirty="0"/>
              <a:t>κατώτερο αγαθό, (όχι παράλογο για ένα άνεργο χωρίς </a:t>
            </a:r>
            <a:r>
              <a:rPr lang="el-GR" dirty="0" smtClean="0"/>
              <a:t>επιδόματα </a:t>
            </a:r>
            <a:r>
              <a:rPr lang="el-GR" dirty="0"/>
              <a:t>ανεργίας</a:t>
            </a:r>
            <a:r>
              <a:rPr lang="el-GR" dirty="0" smtClean="0"/>
              <a:t>).</a:t>
            </a:r>
          </a:p>
          <a:p>
            <a:pPr lvl="1"/>
            <a:r>
              <a:rPr lang="el-GR" dirty="0" smtClean="0"/>
              <a:t>ή  </a:t>
            </a:r>
            <a:r>
              <a:rPr lang="el-GR" dirty="0"/>
              <a:t>Κορεσμός </a:t>
            </a:r>
            <a:r>
              <a:rPr lang="el-GR" dirty="0" smtClean="0"/>
              <a:t>σχόλης.</a:t>
            </a:r>
            <a:endParaRPr lang="el-GR" dirty="0"/>
          </a:p>
          <a:p>
            <a:pPr lvl="1"/>
            <a:r>
              <a:rPr lang="el-GR" dirty="0" smtClean="0"/>
              <a:t>ή   σχόλη </a:t>
            </a:r>
            <a:r>
              <a:rPr lang="el-GR" dirty="0"/>
              <a:t>και κατανάλωση τέλεια </a:t>
            </a:r>
            <a:r>
              <a:rPr lang="el-GR" dirty="0" smtClean="0"/>
              <a:t>υποκατάστατα.</a:t>
            </a:r>
            <a:endParaRPr lang="el-GR" dirty="0"/>
          </a:p>
          <a:p>
            <a:r>
              <a:rPr lang="el-GR" dirty="0" smtClean="0"/>
              <a:t>Σταθερός </a:t>
            </a:r>
            <a:r>
              <a:rPr lang="el-GR" dirty="0"/>
              <a:t>οριακός λόγος υποκατάστασης - γραμμικές καμπύλες </a:t>
            </a:r>
            <a:r>
              <a:rPr lang="el-GR" dirty="0" smtClean="0"/>
              <a:t>αδιαφορίας.</a:t>
            </a:r>
            <a:endParaRPr lang="el-GR" dirty="0"/>
          </a:p>
          <a:p>
            <a:r>
              <a:rPr lang="el-GR" dirty="0"/>
              <a:t>Εμπειρικές μελέτες - όχι ξεκάθαρα αποτελέσματα (ούτε καν για την ίδια χώρα - λογικό ότι δεν ισχύει για όλες τις χώρες) (Schultz - Sen</a:t>
            </a:r>
            <a:r>
              <a:rPr lang="el-GR"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65</a:t>
            </a:fld>
            <a:endParaRPr lang="el-GR" dirty="0"/>
          </a:p>
        </p:txBody>
      </p:sp>
    </p:spTree>
    <p:extLst>
      <p:ext uri="{BB962C8B-B14F-4D97-AF65-F5344CB8AC3E}">
        <p14:creationId xmlns:p14="http://schemas.microsoft.com/office/powerpoint/2010/main" val="38559286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Υπόδειγμα πλεονάζουσας εργασίας (11 από 12)</a:t>
            </a:r>
            <a:endParaRPr lang="el-GR" dirty="0"/>
          </a:p>
        </p:txBody>
      </p:sp>
      <p:sp>
        <p:nvSpPr>
          <p:cNvPr id="5" name="Content Placeholder 4"/>
          <p:cNvSpPr>
            <a:spLocks noGrp="1"/>
          </p:cNvSpPr>
          <p:nvPr>
            <p:ph idx="1"/>
          </p:nvPr>
        </p:nvSpPr>
        <p:spPr/>
        <p:txBody>
          <a:bodyPr>
            <a:normAutofit fontScale="92500" lnSpcReduction="10000"/>
          </a:bodyPr>
          <a:lstStyle/>
          <a:p>
            <a:r>
              <a:rPr lang="el-GR" dirty="0"/>
              <a:t>Άλλες </a:t>
            </a:r>
            <a:r>
              <a:rPr lang="el-GR" dirty="0" smtClean="0"/>
              <a:t>επικρίσεις.</a:t>
            </a:r>
            <a:endParaRPr lang="el-GR" dirty="0"/>
          </a:p>
          <a:p>
            <a:r>
              <a:rPr lang="el-GR" dirty="0"/>
              <a:t>Δεν εξηγεί τη δημιουργία του σύγχρονου </a:t>
            </a:r>
            <a:r>
              <a:rPr lang="el-GR" dirty="0" smtClean="0"/>
              <a:t>τομέα.</a:t>
            </a:r>
            <a:endParaRPr lang="el-GR" dirty="0"/>
          </a:p>
          <a:p>
            <a:r>
              <a:rPr lang="el-GR" dirty="0"/>
              <a:t>Ύπαρξη ειδικευμένης-ανιδείκευτης εργασίας στο σύγχρονο τομέα της οικονομίας.  </a:t>
            </a:r>
          </a:p>
          <a:p>
            <a:r>
              <a:rPr lang="el-GR" dirty="0"/>
              <a:t>Υψηλοί μισθοί στο σύγχρονο τομέα.  Προσέλκυση πλεοναζόντων εργατών στο σύγχρονο τομέα ακόμα και όταν δεν υπάρχουν προοπτικές απασχόλησης .  Ανεργία στα αστικά </a:t>
            </a:r>
            <a:r>
              <a:rPr lang="el-GR" dirty="0" smtClean="0"/>
              <a:t>κέντρα.</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66</a:t>
            </a:fld>
            <a:endParaRPr lang="el-GR" dirty="0"/>
          </a:p>
        </p:txBody>
      </p:sp>
    </p:spTree>
    <p:extLst>
      <p:ext uri="{BB962C8B-B14F-4D97-AF65-F5344CB8AC3E}">
        <p14:creationId xmlns:p14="http://schemas.microsoft.com/office/powerpoint/2010/main" val="24323265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Υπόδειγμα πλεονάζουσας εργασίας (12 από 12)</a:t>
            </a:r>
            <a:endParaRPr lang="el-GR" dirty="0"/>
          </a:p>
        </p:txBody>
      </p:sp>
      <p:sp>
        <p:nvSpPr>
          <p:cNvPr id="5" name="Content Placeholder 4"/>
          <p:cNvSpPr>
            <a:spLocks noGrp="1"/>
          </p:cNvSpPr>
          <p:nvPr>
            <p:ph idx="1"/>
          </p:nvPr>
        </p:nvSpPr>
        <p:spPr/>
        <p:txBody>
          <a:bodyPr>
            <a:normAutofit fontScale="85000" lnSpcReduction="20000"/>
          </a:bodyPr>
          <a:lstStyle/>
          <a:p>
            <a:r>
              <a:rPr lang="el-GR" dirty="0"/>
              <a:t>Ο αγροτικός τομέας παίζει ένα παθητικό ρόλο.</a:t>
            </a:r>
          </a:p>
          <a:p>
            <a:r>
              <a:rPr lang="el-GR" dirty="0"/>
              <a:t>Αν δεν βελτιωθεί η παραγωγικότητα του παραδοσιακού/αγροτικού τομέα, πολύ σύντομα φτάνουμε στο σημείο όπου MPLt=0.  Από εκεί και πέρα, μεταβολή όρων εμπορίου υπέρ παραδοσιακού τομέα, και επιβράδυνση της διαδικασίας μεγέθυνσης.  Το αντίστροφο συμβαίνει αν υπάρχει βελτίωση της παραγωγικότητας στον αγροτικό τομέα.</a:t>
            </a:r>
          </a:p>
          <a:p>
            <a:r>
              <a:rPr lang="el-GR" dirty="0"/>
              <a:t>Σε πολλές ΑΧ τα κέρδη απλώς μετατρέπονται σε υψηλή κατανάλωση εισαγομένων ειδών ή φυγαδεύονται σε λογαριασμούς του εξωτερικού – όχι </a:t>
            </a:r>
            <a:r>
              <a:rPr lang="el-GR" dirty="0" smtClean="0"/>
              <a:t>επανεπένδυση.</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67</a:t>
            </a:fld>
            <a:endParaRPr lang="el-GR" dirty="0"/>
          </a:p>
        </p:txBody>
      </p:sp>
    </p:spTree>
    <p:extLst>
      <p:ext uri="{BB962C8B-B14F-4D97-AF65-F5344CB8AC3E}">
        <p14:creationId xmlns:p14="http://schemas.microsoft.com/office/powerpoint/2010/main" val="35736167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a:t>Νεοκλασσικό δυαδικό υπόδειγμα του Jorgenson</a:t>
            </a:r>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2: </a:t>
            </a:r>
            <a:r>
              <a:rPr lang="el-GR" dirty="0" smtClean="0"/>
              <a:t> </a:t>
            </a:r>
            <a:r>
              <a:rPr lang="el-GR" dirty="0"/>
              <a:t>Υποδείγματα οικονομικής μεγέθυνσης</a:t>
            </a:r>
            <a:endParaRPr lang="el-GR" dirty="0" smtClean="0"/>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6904071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Νεοκλασσικό δυαδικό υπόδειγμα του </a:t>
            </a:r>
            <a:r>
              <a:rPr lang="el-GR" dirty="0" smtClean="0"/>
              <a:t>Jorgenson </a:t>
            </a:r>
            <a:endParaRPr lang="el-GR" dirty="0"/>
          </a:p>
        </p:txBody>
      </p:sp>
      <p:sp>
        <p:nvSpPr>
          <p:cNvPr id="5" name="Content Placeholder 4"/>
          <p:cNvSpPr>
            <a:spLocks noGrp="1"/>
          </p:cNvSpPr>
          <p:nvPr>
            <p:ph sz="half" idx="1"/>
          </p:nvPr>
        </p:nvSpPr>
        <p:spPr/>
        <p:txBody>
          <a:bodyPr>
            <a:normAutofit fontScale="85000" lnSpcReduction="20000"/>
          </a:bodyPr>
          <a:lstStyle/>
          <a:p>
            <a:r>
              <a:rPr lang="el-GR" dirty="0"/>
              <a:t>Δέχεται την ύπαρξη δύο διακριτών τομέων στην οικονομία, με διαφορές στην παραγωγικότητά </a:t>
            </a:r>
            <a:r>
              <a:rPr lang="el-GR" dirty="0" smtClean="0"/>
              <a:t>τους.</a:t>
            </a:r>
            <a:endParaRPr lang="el-GR" dirty="0"/>
          </a:p>
          <a:p>
            <a:r>
              <a:rPr lang="el-GR" dirty="0"/>
              <a:t>Όμως, δεν δέχεται ότι MPL</a:t>
            </a:r>
            <a:r>
              <a:rPr lang="el-GR" baseline="-25000" dirty="0"/>
              <a:t>t</a:t>
            </a:r>
            <a:r>
              <a:rPr lang="el-GR" dirty="0"/>
              <a:t>=0.</a:t>
            </a:r>
          </a:p>
          <a:p>
            <a:r>
              <a:rPr lang="el-GR" dirty="0"/>
              <a:t>Επομένως, κάθε μεταφορά εργατών από τον παραδοσιακό στο σύγχρονο τομέα μειώνει το προϊόν του παραδοσιακού τομέα και προκαλεί αύξηση μισθών στο σύγχρονο </a:t>
            </a:r>
            <a:r>
              <a:rPr lang="el-GR" dirty="0" smtClean="0"/>
              <a:t>τομέα.</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69</a:t>
            </a:fld>
            <a:endParaRPr lang="el-GR" dirty="0"/>
          </a:p>
        </p:txBody>
      </p:sp>
      <p:pic>
        <p:nvPicPr>
          <p:cNvPr id="7" name="Picture 2" descr="Νεοκλασσικό δυαδικό υπόδειγμα Jorgenson." title="Διαγράμμα"/>
          <p:cNvPicPr>
            <a:picLocks noGrp="1" noChangeAspect="1" noChangeArrowheads="1"/>
          </p:cNvPicPr>
          <p:nvPr>
            <p:ph sz="half" idx="2"/>
          </p:nvPr>
        </p:nvPicPr>
        <p:blipFill>
          <a:blip r:embed="rId2">
            <a:lum bright="-30000" contrast="40000"/>
            <a:extLst>
              <a:ext uri="{28A0092B-C50C-407E-A947-70E740481C1C}">
                <a14:useLocalDpi xmlns:a14="http://schemas.microsoft.com/office/drawing/2010/main" val="0"/>
              </a:ext>
            </a:extLst>
          </a:blip>
          <a:srcRect/>
          <a:stretch>
            <a:fillRect/>
          </a:stretch>
        </p:blipFill>
        <p:spPr bwMode="auto">
          <a:xfrm>
            <a:off x="4985777" y="1593268"/>
            <a:ext cx="313484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5529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altLang="el-GR" dirty="0" smtClean="0"/>
              <a:t>Θεωρητικά υποδείγματα</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2: </a:t>
            </a:r>
            <a:r>
              <a:rPr lang="el-GR" dirty="0" smtClean="0"/>
              <a:t> </a:t>
            </a:r>
            <a:r>
              <a:rPr lang="el-GR" dirty="0"/>
              <a:t>Υποδείγματα οικονομικής μεγέθυνσης</a:t>
            </a:r>
            <a:endParaRPr lang="el-GR" dirty="0" smtClean="0"/>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11955029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a:t>Η υπόθεση του </a:t>
            </a:r>
            <a:r>
              <a:rPr lang="en-US" dirty="0"/>
              <a:t>Kuznets</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2: </a:t>
            </a:r>
            <a:r>
              <a:rPr lang="el-GR" dirty="0" smtClean="0"/>
              <a:t> </a:t>
            </a:r>
            <a:r>
              <a:rPr lang="el-GR" dirty="0"/>
              <a:t>Υποδείγματα οικονομικής μεγέθυνσης</a:t>
            </a:r>
            <a:endParaRPr lang="el-GR" dirty="0" smtClean="0"/>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40983245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υπόθεση του </a:t>
            </a:r>
            <a:r>
              <a:rPr lang="en-US" dirty="0" smtClean="0"/>
              <a:t>Kuznets</a:t>
            </a:r>
            <a:r>
              <a:rPr lang="el-GR" dirty="0" smtClean="0"/>
              <a:t> (1 από </a:t>
            </a:r>
            <a:r>
              <a:rPr lang="en-US" dirty="0" smtClean="0"/>
              <a:t>11</a:t>
            </a:r>
            <a:r>
              <a:rPr lang="el-GR" dirty="0" smtClean="0"/>
              <a:t>)</a:t>
            </a:r>
            <a:endParaRPr lang="el-GR" dirty="0"/>
          </a:p>
        </p:txBody>
      </p:sp>
      <p:sp>
        <p:nvSpPr>
          <p:cNvPr id="3" name="Content Placeholder 2"/>
          <p:cNvSpPr>
            <a:spLocks noGrp="1"/>
          </p:cNvSpPr>
          <p:nvPr>
            <p:ph idx="1"/>
          </p:nvPr>
        </p:nvSpPr>
        <p:spPr/>
        <p:txBody>
          <a:bodyPr>
            <a:normAutofit fontScale="85000" lnSpcReduction="20000"/>
          </a:bodyPr>
          <a:lstStyle/>
          <a:p>
            <a:r>
              <a:rPr lang="el-GR" dirty="0"/>
              <a:t>Ποιός κερδίζει από τη μεγέθυνση;</a:t>
            </a:r>
          </a:p>
          <a:p>
            <a:r>
              <a:rPr lang="el-GR" dirty="0"/>
              <a:t>Παλαιότερες απόψεις (κυρίως δεκαετία 1950 και αρχές δεκαετίας 1960) : διάχυση ωφελειών (trickle down effect</a:t>
            </a:r>
            <a:r>
              <a:rPr lang="el-GR" dirty="0" smtClean="0"/>
              <a:t>). </a:t>
            </a:r>
            <a:r>
              <a:rPr lang="el-GR" dirty="0"/>
              <a:t> </a:t>
            </a:r>
          </a:p>
          <a:p>
            <a:r>
              <a:rPr lang="el-GR" dirty="0"/>
              <a:t>Τέλη δεκαετίας 1960 αρχές δεκαετίας 1970: πρώτες σοβαρές στατιστικές μελέτες =&gt; αύξηση ανισότητας, λίγα οφέλη στους </a:t>
            </a:r>
            <a:r>
              <a:rPr lang="el-GR" dirty="0" smtClean="0"/>
              <a:t>φτωχούς.</a:t>
            </a:r>
            <a:endParaRPr lang="el-GR" dirty="0"/>
          </a:p>
          <a:p>
            <a:r>
              <a:rPr lang="el-GR" dirty="0"/>
              <a:t>1970ς και εντεύθεν: συχνά παρεμβάσεις και σχεδιασμός πολιτικής για τη γρήγορη εξάλειψη της φτώχειας (ή/και μείωση ανισοτήτων</a:t>
            </a:r>
            <a:r>
              <a:rPr lang="el-GR" dirty="0" smtClean="0"/>
              <a:t>).</a:t>
            </a:r>
            <a:endParaRPr lang="el-GR" dirty="0"/>
          </a:p>
          <a:p>
            <a:r>
              <a:rPr lang="el-GR" dirty="0"/>
              <a:t>Με πολλές </a:t>
            </a:r>
            <a:r>
              <a:rPr lang="el-GR" dirty="0" smtClean="0"/>
              <a:t>παλινδρομήσεις. Όχι </a:t>
            </a:r>
            <a:r>
              <a:rPr lang="el-GR" dirty="0"/>
              <a:t>πάντα </a:t>
            </a:r>
            <a:r>
              <a:rPr lang="el-GR" dirty="0" smtClean="0"/>
              <a:t>επιτυχημένες.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71</a:t>
            </a:fld>
            <a:endParaRPr lang="el-GR" dirty="0"/>
          </a:p>
        </p:txBody>
      </p:sp>
    </p:spTree>
    <p:extLst>
      <p:ext uri="{BB962C8B-B14F-4D97-AF65-F5344CB8AC3E}">
        <p14:creationId xmlns:p14="http://schemas.microsoft.com/office/powerpoint/2010/main" val="26962931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υπόθεση του </a:t>
            </a:r>
            <a:r>
              <a:rPr lang="en-US" dirty="0" smtClean="0"/>
              <a:t>Kuznets</a:t>
            </a:r>
            <a:r>
              <a:rPr lang="el-GR" dirty="0" smtClean="0"/>
              <a:t> (2 από </a:t>
            </a:r>
            <a:r>
              <a:rPr lang="en-US" dirty="0" smtClean="0"/>
              <a:t>11</a:t>
            </a:r>
            <a:r>
              <a:rPr lang="el-GR" dirty="0" smtClean="0"/>
              <a:t>)</a:t>
            </a:r>
            <a:endParaRPr lang="el-GR" dirty="0"/>
          </a:p>
        </p:txBody>
      </p:sp>
      <p:sp>
        <p:nvSpPr>
          <p:cNvPr id="3" name="Content Placeholder 2"/>
          <p:cNvSpPr>
            <a:spLocks noGrp="1"/>
          </p:cNvSpPr>
          <p:nvPr>
            <p:ph idx="1"/>
          </p:nvPr>
        </p:nvSpPr>
        <p:spPr/>
        <p:txBody>
          <a:bodyPr>
            <a:normAutofit fontScale="92500" lnSpcReduction="20000"/>
          </a:bodyPr>
          <a:lstStyle/>
          <a:p>
            <a:r>
              <a:rPr lang="el-GR" dirty="0"/>
              <a:t>Υπάρχει σχέση ανάμεσα στη διαδικασία της οικονομικής ανάπτυξης και την ανισότητα;  </a:t>
            </a:r>
          </a:p>
          <a:p>
            <a:r>
              <a:rPr lang="el-GR" dirty="0"/>
              <a:t>Υπόθεση του Kuznets: Κωδωνοειδής </a:t>
            </a:r>
            <a:r>
              <a:rPr lang="el-GR" dirty="0" smtClean="0"/>
              <a:t>σχέση.</a:t>
            </a:r>
            <a:endParaRPr lang="el-GR" dirty="0"/>
          </a:p>
          <a:p>
            <a:r>
              <a:rPr lang="el-GR" dirty="0"/>
              <a:t>Δυαδική οικονομία - μετάβαση από παραδοσιακή/αγροτική σε σύγρονη/βιομηχανική οικονομία (συνεπές με υπόδειγμα Lewis).  </a:t>
            </a:r>
          </a:p>
          <a:p>
            <a:pPr lvl="1"/>
            <a:r>
              <a:rPr lang="el-GR" dirty="0"/>
              <a:t>Διαφορετικά επίπεδα εισοδήματος και ανισότητας σε κάθε </a:t>
            </a:r>
            <a:r>
              <a:rPr lang="el-GR" dirty="0" smtClean="0"/>
              <a:t>τομέα.</a:t>
            </a:r>
            <a:endParaRPr lang="el-GR" dirty="0"/>
          </a:p>
          <a:p>
            <a:pPr lvl="1"/>
            <a:r>
              <a:rPr lang="el-GR" dirty="0" smtClean="0"/>
              <a:t>Το </a:t>
            </a:r>
            <a:r>
              <a:rPr lang="el-GR" dirty="0"/>
              <a:t>δεύτερο, όχι αναγκαίο για την ορθότητα της </a:t>
            </a:r>
            <a:r>
              <a:rPr lang="el-GR" dirty="0" smtClean="0"/>
              <a:t>υπόθεσης.</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72</a:t>
            </a:fld>
            <a:endParaRPr lang="el-GR" dirty="0"/>
          </a:p>
        </p:txBody>
      </p:sp>
    </p:spTree>
    <p:extLst>
      <p:ext uri="{BB962C8B-B14F-4D97-AF65-F5344CB8AC3E}">
        <p14:creationId xmlns:p14="http://schemas.microsoft.com/office/powerpoint/2010/main" val="25875208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υπόθεση του </a:t>
            </a:r>
            <a:r>
              <a:rPr lang="en-US" dirty="0" smtClean="0"/>
              <a:t>Kuznets</a:t>
            </a:r>
            <a:r>
              <a:rPr lang="el-GR" dirty="0" smtClean="0"/>
              <a:t> (3 από </a:t>
            </a:r>
            <a:r>
              <a:rPr lang="en-US" dirty="0" smtClean="0"/>
              <a:t>11</a:t>
            </a:r>
            <a:r>
              <a:rPr lang="el-GR" dirty="0" smtClean="0"/>
              <a:t>)</a:t>
            </a:r>
            <a:endParaRPr lang="el-GR" dirty="0"/>
          </a:p>
        </p:txBody>
      </p:sp>
      <p:sp>
        <p:nvSpPr>
          <p:cNvPr id="3" name="Content Placeholder 2"/>
          <p:cNvSpPr>
            <a:spLocks noGrp="1"/>
          </p:cNvSpPr>
          <p:nvPr>
            <p:ph idx="1"/>
          </p:nvPr>
        </p:nvSpPr>
        <p:spPr/>
        <p:txBody>
          <a:bodyPr>
            <a:normAutofit fontScale="92500" lnSpcReduction="10000"/>
          </a:bodyPr>
          <a:lstStyle/>
          <a:p>
            <a:r>
              <a:rPr lang="el-GR" dirty="0"/>
              <a:t>Λογικά: τρείς τύποι οικονομικής </a:t>
            </a:r>
            <a:r>
              <a:rPr lang="el-GR" dirty="0" smtClean="0"/>
              <a:t>μεγέθυνσης.</a:t>
            </a:r>
          </a:p>
          <a:p>
            <a:r>
              <a:rPr lang="el-GR" dirty="0" smtClean="0"/>
              <a:t>Εμπλουτισμός </a:t>
            </a:r>
            <a:r>
              <a:rPr lang="el-GR" dirty="0"/>
              <a:t>σύγχρονου </a:t>
            </a:r>
            <a:r>
              <a:rPr lang="el-GR" dirty="0" smtClean="0"/>
              <a:t>τομέα.</a:t>
            </a:r>
            <a:endParaRPr lang="el-GR" dirty="0"/>
          </a:p>
          <a:p>
            <a:r>
              <a:rPr lang="el-GR" dirty="0" smtClean="0"/>
              <a:t>Εμπλουτισμός </a:t>
            </a:r>
            <a:r>
              <a:rPr lang="el-GR"/>
              <a:t>παραδοσιακού </a:t>
            </a:r>
            <a:r>
              <a:rPr lang="el-GR" smtClean="0"/>
              <a:t>τομέα. </a:t>
            </a:r>
            <a:r>
              <a:rPr lang="el-GR" dirty="0"/>
              <a:t> </a:t>
            </a:r>
          </a:p>
          <a:p>
            <a:r>
              <a:rPr lang="el-GR" dirty="0" smtClean="0"/>
              <a:t>Μετακίνηση </a:t>
            </a:r>
            <a:r>
              <a:rPr lang="el-GR" dirty="0"/>
              <a:t>πληθυσμού από παραδοσιακό σε σύγχρονο </a:t>
            </a:r>
            <a:r>
              <a:rPr lang="el-GR" dirty="0" smtClean="0"/>
              <a:t>τομέα. Υπόδειγμα </a:t>
            </a:r>
            <a:r>
              <a:rPr lang="el-GR" dirty="0"/>
              <a:t>Lewis (συνήθης περίπτωση</a:t>
            </a:r>
            <a:r>
              <a:rPr lang="el-GR" dirty="0" smtClean="0"/>
              <a:t>).</a:t>
            </a:r>
            <a:endParaRPr lang="el-GR" dirty="0"/>
          </a:p>
          <a:p>
            <a:r>
              <a:rPr lang="el-GR" dirty="0" smtClean="0"/>
              <a:t>Μετακίνηση </a:t>
            </a:r>
            <a:r>
              <a:rPr lang="el-GR" dirty="0"/>
              <a:t>πληθυσμού από  σύγχρονο σε παραδοσιακό τομέα οδηγεί σε υπανάπτυξη και αύξηση της </a:t>
            </a:r>
            <a:r>
              <a:rPr lang="el-GR" dirty="0" smtClean="0"/>
              <a:t>φτώχειας.</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73</a:t>
            </a:fld>
            <a:endParaRPr lang="el-GR" dirty="0"/>
          </a:p>
        </p:txBody>
      </p:sp>
    </p:spTree>
    <p:extLst>
      <p:ext uri="{BB962C8B-B14F-4D97-AF65-F5344CB8AC3E}">
        <p14:creationId xmlns:p14="http://schemas.microsoft.com/office/powerpoint/2010/main" val="27021010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υπόθεση του </a:t>
            </a:r>
            <a:r>
              <a:rPr lang="en-US" dirty="0" smtClean="0"/>
              <a:t>Kuznets</a:t>
            </a:r>
            <a:r>
              <a:rPr lang="el-GR" dirty="0" smtClean="0"/>
              <a:t> (4 από </a:t>
            </a:r>
            <a:r>
              <a:rPr lang="en-US" dirty="0" smtClean="0"/>
              <a:t>11</a:t>
            </a:r>
            <a:r>
              <a:rPr lang="el-GR" dirty="0" smtClean="0"/>
              <a:t>)</a:t>
            </a:r>
            <a:endParaRPr lang="el-GR" dirty="0"/>
          </a:p>
        </p:txBody>
      </p:sp>
      <p:sp>
        <p:nvSpPr>
          <p:cNvPr id="3" name="Content Placeholder 2"/>
          <p:cNvSpPr>
            <a:spLocks noGrp="1"/>
          </p:cNvSpPr>
          <p:nvPr>
            <p:ph idx="1"/>
          </p:nvPr>
        </p:nvSpPr>
        <p:spPr/>
        <p:txBody>
          <a:bodyPr>
            <a:normAutofit fontScale="92500" lnSpcReduction="10000"/>
          </a:bodyPr>
          <a:lstStyle/>
          <a:p>
            <a:r>
              <a:rPr lang="el-GR" dirty="0"/>
              <a:t>Διάσπαση συνολικής ανισότητας, σε ανισότητα "μεταξύ τομέων» και  ανισότητα "εντός </a:t>
            </a:r>
            <a:r>
              <a:rPr lang="el-GR" dirty="0" smtClean="0"/>
              <a:t>τομέων“</a:t>
            </a:r>
            <a:r>
              <a:rPr lang="en-US" dirty="0" smtClean="0"/>
              <a:t>.</a:t>
            </a:r>
            <a:r>
              <a:rPr lang="el-GR" dirty="0" smtClean="0"/>
              <a:t> </a:t>
            </a:r>
            <a:endParaRPr lang="el-GR" dirty="0"/>
          </a:p>
          <a:p>
            <a:r>
              <a:rPr lang="el-GR" dirty="0"/>
              <a:t>Μεταβολή συνολικής ανισότητας καθώς αυξάνει η πληθυσμιακή μερίδα του σύγχρονου τομέα </a:t>
            </a:r>
            <a:r>
              <a:rPr lang="el-GR" dirty="0" smtClean="0"/>
              <a:t>SU</a:t>
            </a:r>
            <a:r>
              <a:rPr lang="en-US" dirty="0" smtClean="0"/>
              <a:t>.</a:t>
            </a:r>
            <a:r>
              <a:rPr lang="el-GR" dirty="0"/>
              <a:t> </a:t>
            </a:r>
          </a:p>
          <a:p>
            <a:r>
              <a:rPr lang="el-GR" dirty="0"/>
              <a:t>Γενικότερα </a:t>
            </a:r>
            <a:r>
              <a:rPr lang="el-GR" dirty="0" smtClean="0"/>
              <a:t>ζητήματα</a:t>
            </a:r>
            <a:r>
              <a:rPr lang="en-US" dirty="0" smtClean="0"/>
              <a:t>.</a:t>
            </a:r>
            <a:endParaRPr lang="el-GR" dirty="0"/>
          </a:p>
          <a:p>
            <a:r>
              <a:rPr lang="el-GR" dirty="0"/>
              <a:t>Ανισότητα  ποιάς κατανομής</a:t>
            </a:r>
            <a:br>
              <a:rPr lang="el-GR" dirty="0"/>
            </a:br>
            <a:r>
              <a:rPr lang="el-GR" dirty="0"/>
              <a:t>Εισόδημα, κατανάλωση, πλούτος, ευκαιρίες;</a:t>
            </a:r>
          </a:p>
          <a:p>
            <a:r>
              <a:rPr lang="el-GR" dirty="0"/>
              <a:t>Δείκτες ανισότητας και ιδιότητές </a:t>
            </a:r>
            <a:r>
              <a:rPr lang="el-GR" dirty="0" smtClean="0"/>
              <a:t>τους</a:t>
            </a:r>
            <a:r>
              <a:rPr lang="en-US" dirty="0" smtClean="0"/>
              <a:t>.</a:t>
            </a:r>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74</a:t>
            </a:fld>
            <a:endParaRPr lang="el-GR" dirty="0"/>
          </a:p>
        </p:txBody>
      </p:sp>
    </p:spTree>
    <p:extLst>
      <p:ext uri="{BB962C8B-B14F-4D97-AF65-F5344CB8AC3E}">
        <p14:creationId xmlns:p14="http://schemas.microsoft.com/office/powerpoint/2010/main" val="19000094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υπόθεση του </a:t>
            </a:r>
            <a:r>
              <a:rPr lang="en-US" dirty="0" smtClean="0"/>
              <a:t>Kuznets</a:t>
            </a:r>
            <a:r>
              <a:rPr lang="el-GR" dirty="0" smtClean="0"/>
              <a:t> (5 από </a:t>
            </a:r>
            <a:r>
              <a:rPr lang="en-US" dirty="0" smtClean="0"/>
              <a:t>11</a:t>
            </a:r>
            <a:r>
              <a:rPr lang="el-GR" dirty="0" smtClean="0"/>
              <a:t>)</a:t>
            </a:r>
            <a:endParaRPr lang="el-GR" dirty="0"/>
          </a:p>
        </p:txBody>
      </p:sp>
      <p:sp>
        <p:nvSpPr>
          <p:cNvPr id="3" name="Content Placeholder 2"/>
          <p:cNvSpPr>
            <a:spLocks noGrp="1"/>
          </p:cNvSpPr>
          <p:nvPr>
            <p:ph idx="1"/>
          </p:nvPr>
        </p:nvSpPr>
        <p:spPr/>
        <p:txBody>
          <a:bodyPr>
            <a:normAutofit fontScale="92500" lnSpcReduction="20000"/>
          </a:bodyPr>
          <a:lstStyle/>
          <a:p>
            <a:r>
              <a:rPr lang="el-GR" dirty="0"/>
              <a:t>Διαστρωματικές μελέτες δείχνουν να επιβεβαιώνουν την υπόθεση του </a:t>
            </a:r>
            <a:r>
              <a:rPr lang="el-GR" dirty="0" smtClean="0"/>
              <a:t>Kuznets</a:t>
            </a:r>
            <a:r>
              <a:rPr lang="en-US" dirty="0" smtClean="0"/>
              <a:t>.</a:t>
            </a:r>
            <a:endParaRPr lang="el-GR" dirty="0"/>
          </a:p>
          <a:p>
            <a:r>
              <a:rPr lang="el-GR" dirty="0"/>
              <a:t>Όμως, αποτέλεσμα σχετικά μικρό σε ποσοτικούς </a:t>
            </a:r>
            <a:r>
              <a:rPr lang="el-GR" dirty="0" smtClean="0"/>
              <a:t>όρους</a:t>
            </a:r>
            <a:r>
              <a:rPr lang="en-US" dirty="0" smtClean="0"/>
              <a:t>.</a:t>
            </a:r>
            <a:endParaRPr lang="el-GR" dirty="0"/>
          </a:p>
          <a:p>
            <a:r>
              <a:rPr lang="el-GR" dirty="0"/>
              <a:t>Άλλες μεταβλητές που επηρεάζουν το επίπεδο ανισότητας</a:t>
            </a:r>
            <a:r>
              <a:rPr lang="el-GR" dirty="0" smtClean="0"/>
              <a:t>:</a:t>
            </a:r>
            <a:endParaRPr lang="en-US" dirty="0" smtClean="0"/>
          </a:p>
          <a:p>
            <a:r>
              <a:rPr lang="el-GR" dirty="0" smtClean="0"/>
              <a:t>Εκπαιδευτικό </a:t>
            </a:r>
            <a:r>
              <a:rPr lang="el-GR" dirty="0"/>
              <a:t>επίπεδο </a:t>
            </a:r>
            <a:r>
              <a:rPr lang="el-GR" dirty="0" smtClean="0"/>
              <a:t>(-)</a:t>
            </a:r>
            <a:r>
              <a:rPr lang="en-US" dirty="0" smtClean="0"/>
              <a:t>.</a:t>
            </a:r>
          </a:p>
          <a:p>
            <a:r>
              <a:rPr lang="el-GR" dirty="0" smtClean="0"/>
              <a:t>Ρυθμός </a:t>
            </a:r>
            <a:r>
              <a:rPr lang="el-GR" dirty="0"/>
              <a:t>αύξησης του πληθυσμού </a:t>
            </a:r>
            <a:r>
              <a:rPr lang="el-GR" dirty="0" smtClean="0"/>
              <a:t>(+)</a:t>
            </a:r>
            <a:r>
              <a:rPr lang="en-US" dirty="0" smtClean="0"/>
              <a:t>.</a:t>
            </a:r>
          </a:p>
          <a:p>
            <a:r>
              <a:rPr lang="el-GR" dirty="0" smtClean="0"/>
              <a:t>Φυσικοί </a:t>
            </a:r>
            <a:r>
              <a:rPr lang="el-GR" dirty="0"/>
              <a:t>πόροι (και ξένη </a:t>
            </a:r>
            <a:r>
              <a:rPr lang="el-GR" dirty="0" smtClean="0"/>
              <a:t>ιδιοκτησία</a:t>
            </a:r>
            <a:r>
              <a:rPr lang="en-US" dirty="0" smtClean="0"/>
              <a:t> </a:t>
            </a:r>
            <a:r>
              <a:rPr lang="el-GR" dirty="0" smtClean="0"/>
              <a:t>πλουτοπαραγωγικών </a:t>
            </a:r>
            <a:r>
              <a:rPr lang="el-GR" dirty="0"/>
              <a:t>πόρων) </a:t>
            </a:r>
            <a:r>
              <a:rPr lang="el-GR" dirty="0" smtClean="0"/>
              <a:t>(+)</a:t>
            </a:r>
            <a:r>
              <a:rPr lang="en-US" dirty="0" smtClean="0"/>
              <a:t>.</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75</a:t>
            </a:fld>
            <a:endParaRPr lang="el-GR" dirty="0"/>
          </a:p>
        </p:txBody>
      </p:sp>
    </p:spTree>
    <p:extLst>
      <p:ext uri="{BB962C8B-B14F-4D97-AF65-F5344CB8AC3E}">
        <p14:creationId xmlns:p14="http://schemas.microsoft.com/office/powerpoint/2010/main" val="3842169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υπόθεση του </a:t>
            </a:r>
            <a:r>
              <a:rPr lang="en-US" dirty="0" smtClean="0"/>
              <a:t>Kuznets</a:t>
            </a:r>
            <a:r>
              <a:rPr lang="el-GR" dirty="0" smtClean="0"/>
              <a:t> (</a:t>
            </a:r>
            <a:r>
              <a:rPr lang="en-US" dirty="0" smtClean="0"/>
              <a:t>6</a:t>
            </a:r>
            <a:r>
              <a:rPr lang="el-GR" dirty="0" smtClean="0"/>
              <a:t> από </a:t>
            </a:r>
            <a:r>
              <a:rPr lang="en-US" dirty="0" smtClean="0"/>
              <a:t>11</a:t>
            </a:r>
            <a:r>
              <a:rPr lang="el-GR" dirty="0" smtClean="0"/>
              <a:t>)</a:t>
            </a:r>
            <a:endParaRPr lang="el-GR" dirty="0"/>
          </a:p>
        </p:txBody>
      </p:sp>
      <p:sp>
        <p:nvSpPr>
          <p:cNvPr id="3" name="Content Placeholder 2"/>
          <p:cNvSpPr>
            <a:spLocks noGrp="1"/>
          </p:cNvSpPr>
          <p:nvPr>
            <p:ph idx="1"/>
          </p:nvPr>
        </p:nvSpPr>
        <p:spPr/>
        <p:txBody>
          <a:bodyPr/>
          <a:lstStyle/>
          <a:p>
            <a:r>
              <a:rPr lang="el-GR" dirty="0"/>
              <a:t>Μελέτες επιμέρους κρατών όχι πάντα ξεκάθαρα </a:t>
            </a:r>
            <a:r>
              <a:rPr lang="el-GR" dirty="0" smtClean="0"/>
              <a:t>αποτελέσματα</a:t>
            </a:r>
            <a:r>
              <a:rPr lang="en-US" dirty="0" smtClean="0"/>
              <a:t>.</a:t>
            </a:r>
            <a:endParaRPr lang="el-GR" dirty="0"/>
          </a:p>
          <a:p>
            <a:pPr lvl="1"/>
            <a:r>
              <a:rPr lang="el-GR" dirty="0"/>
              <a:t>Αλλά σχετικά μικρές χρονικές </a:t>
            </a:r>
            <a:r>
              <a:rPr lang="el-GR" dirty="0" smtClean="0"/>
              <a:t>περίοδοι</a:t>
            </a:r>
            <a:r>
              <a:rPr lang="en-US" dirty="0" smtClean="0"/>
              <a:t>.</a:t>
            </a:r>
            <a:endParaRPr lang="el-GR" dirty="0"/>
          </a:p>
          <a:p>
            <a:pPr lvl="1"/>
            <a:r>
              <a:rPr lang="el-GR" dirty="0"/>
              <a:t>Ξεκάθαρο συμπέρασμα: Ιστορία και πολιτικές κεφαλαιώδους </a:t>
            </a:r>
            <a:r>
              <a:rPr lang="el-GR" dirty="0" smtClean="0"/>
              <a:t>σημασίας</a:t>
            </a:r>
            <a:r>
              <a:rPr lang="en-US"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76</a:t>
            </a:fld>
            <a:endParaRPr lang="el-GR" dirty="0"/>
          </a:p>
        </p:txBody>
      </p:sp>
    </p:spTree>
    <p:extLst>
      <p:ext uri="{BB962C8B-B14F-4D97-AF65-F5344CB8AC3E}">
        <p14:creationId xmlns:p14="http://schemas.microsoft.com/office/powerpoint/2010/main" val="15916479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υπόθεση του </a:t>
            </a:r>
            <a:r>
              <a:rPr lang="en-US" dirty="0" smtClean="0"/>
              <a:t>Kuznets</a:t>
            </a:r>
            <a:r>
              <a:rPr lang="el-GR" dirty="0" smtClean="0"/>
              <a:t> (</a:t>
            </a:r>
            <a:r>
              <a:rPr lang="en-US" dirty="0" smtClean="0"/>
              <a:t>7</a:t>
            </a:r>
            <a:r>
              <a:rPr lang="el-GR" dirty="0" smtClean="0"/>
              <a:t> από </a:t>
            </a:r>
            <a:r>
              <a:rPr lang="en-US" dirty="0" smtClean="0"/>
              <a:t>11</a:t>
            </a:r>
            <a:r>
              <a:rPr lang="el-GR" dirty="0" smtClean="0"/>
              <a:t>)</a:t>
            </a:r>
            <a:endParaRPr lang="el-GR" dirty="0"/>
          </a:p>
        </p:txBody>
      </p:sp>
      <p:sp>
        <p:nvSpPr>
          <p:cNvPr id="3" name="Content Placeholder 2"/>
          <p:cNvSpPr>
            <a:spLocks noGrp="1"/>
          </p:cNvSpPr>
          <p:nvPr>
            <p:ph idx="1"/>
          </p:nvPr>
        </p:nvSpPr>
        <p:spPr/>
        <p:txBody>
          <a:bodyPr/>
          <a:lstStyle/>
          <a:p>
            <a:r>
              <a:rPr lang="el-GR" dirty="0"/>
              <a:t>Παρ' ότι η ανισότητα (και η σχετική φτώχεια) μπορεί να αυξάνει κατά τη διαδικασία της οικονομικής ανάπτυξης, η (απόλυτη) φτώχεια σχεδόν πάντα μειώνεται.  </a:t>
            </a:r>
          </a:p>
          <a:p>
            <a:pPr lvl="1"/>
            <a:r>
              <a:rPr lang="el-GR" dirty="0"/>
              <a:t>Tο εισόδημα επιμέρους στρωμάτων μπορεί να μειώνεται.</a:t>
            </a:r>
          </a:p>
          <a:p>
            <a:pPr lvl="1"/>
            <a:r>
              <a:rPr lang="el-GR" dirty="0"/>
              <a:t>Σπανιότατα αύξηση φτώχειας σ' όλο τον πληθυσμό.  </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77</a:t>
            </a:fld>
            <a:endParaRPr lang="el-GR" dirty="0"/>
          </a:p>
        </p:txBody>
      </p:sp>
    </p:spTree>
    <p:extLst>
      <p:ext uri="{BB962C8B-B14F-4D97-AF65-F5344CB8AC3E}">
        <p14:creationId xmlns:p14="http://schemas.microsoft.com/office/powerpoint/2010/main" val="398066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υπόθεση του </a:t>
            </a:r>
            <a:r>
              <a:rPr lang="en-US" dirty="0" smtClean="0"/>
              <a:t>Kuznets</a:t>
            </a:r>
            <a:r>
              <a:rPr lang="el-GR" dirty="0" smtClean="0"/>
              <a:t> (</a:t>
            </a:r>
            <a:r>
              <a:rPr lang="en-US" dirty="0" smtClean="0"/>
              <a:t>8</a:t>
            </a:r>
            <a:r>
              <a:rPr lang="el-GR" dirty="0" smtClean="0"/>
              <a:t> από </a:t>
            </a:r>
            <a:r>
              <a:rPr lang="en-US" dirty="0" smtClean="0"/>
              <a:t>11</a:t>
            </a:r>
            <a:r>
              <a:rPr lang="el-GR" dirty="0" smtClean="0"/>
              <a:t>)</a:t>
            </a:r>
            <a:endParaRPr lang="el-GR" dirty="0"/>
          </a:p>
        </p:txBody>
      </p:sp>
      <p:sp>
        <p:nvSpPr>
          <p:cNvPr id="3" name="Content Placeholder 2"/>
          <p:cNvSpPr>
            <a:spLocks noGrp="1"/>
          </p:cNvSpPr>
          <p:nvPr>
            <p:ph idx="1"/>
          </p:nvPr>
        </p:nvSpPr>
        <p:spPr/>
        <p:txBody>
          <a:bodyPr>
            <a:normAutofit lnSpcReduction="10000"/>
          </a:bodyPr>
          <a:lstStyle/>
          <a:p>
            <a:r>
              <a:rPr lang="el-GR" dirty="0"/>
              <a:t>Σχέση μεταξύ ανισότητας και ρυθμού οικονομικής ανάπτυξης;  </a:t>
            </a:r>
          </a:p>
          <a:p>
            <a:r>
              <a:rPr lang="el-GR" dirty="0"/>
              <a:t>Όχι </a:t>
            </a:r>
            <a:r>
              <a:rPr lang="el-GR" dirty="0" smtClean="0"/>
              <a:t>ξεκάθαρη</a:t>
            </a:r>
            <a:r>
              <a:rPr lang="en-US" dirty="0"/>
              <a:t>.</a:t>
            </a:r>
            <a:endParaRPr lang="el-GR" dirty="0"/>
          </a:p>
          <a:p>
            <a:r>
              <a:rPr lang="el-GR" dirty="0"/>
              <a:t>Μάλλον </a:t>
            </a:r>
            <a:r>
              <a:rPr lang="el-GR" dirty="0" smtClean="0"/>
              <a:t>αμφίδρομη</a:t>
            </a:r>
            <a:r>
              <a:rPr lang="en-US" dirty="0" smtClean="0"/>
              <a:t>.</a:t>
            </a:r>
            <a:endParaRPr lang="el-GR" dirty="0"/>
          </a:p>
          <a:p>
            <a:r>
              <a:rPr lang="el-GR" dirty="0"/>
              <a:t>Ρόλος αποταμιεύσεων και </a:t>
            </a:r>
            <a:r>
              <a:rPr lang="el-GR" dirty="0" smtClean="0"/>
              <a:t>κινήτρων</a:t>
            </a:r>
            <a:r>
              <a:rPr lang="en-US" dirty="0" smtClean="0"/>
              <a:t>.</a:t>
            </a:r>
            <a:endParaRPr lang="el-GR" dirty="0"/>
          </a:p>
          <a:p>
            <a:r>
              <a:rPr lang="el-GR" dirty="0"/>
              <a:t>Από την άποψη της πολιτικής οικονομίας, πολύ μεγάλη η σημασία της σχέσης ανάπτυξης και </a:t>
            </a:r>
            <a:r>
              <a:rPr lang="el-GR" dirty="0" smtClean="0"/>
              <a:t>ανισότητας</a:t>
            </a:r>
            <a:r>
              <a:rPr lang="en-US" dirty="0" smtClean="0"/>
              <a:t>.</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78</a:t>
            </a:fld>
            <a:endParaRPr lang="el-GR" dirty="0"/>
          </a:p>
        </p:txBody>
      </p:sp>
    </p:spTree>
    <p:extLst>
      <p:ext uri="{BB962C8B-B14F-4D97-AF65-F5344CB8AC3E}">
        <p14:creationId xmlns:p14="http://schemas.microsoft.com/office/powerpoint/2010/main" val="24124955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υπόθεση του </a:t>
            </a:r>
            <a:r>
              <a:rPr lang="en-US" dirty="0" smtClean="0"/>
              <a:t>Kuznets</a:t>
            </a:r>
            <a:r>
              <a:rPr lang="el-GR" dirty="0" smtClean="0"/>
              <a:t> (</a:t>
            </a:r>
            <a:r>
              <a:rPr lang="en-US" dirty="0"/>
              <a:t>9</a:t>
            </a:r>
            <a:r>
              <a:rPr lang="el-GR" dirty="0" smtClean="0"/>
              <a:t> από </a:t>
            </a:r>
            <a:r>
              <a:rPr lang="en-US" dirty="0" smtClean="0"/>
              <a:t>11</a:t>
            </a:r>
            <a:r>
              <a:rPr lang="el-GR" dirty="0" smtClean="0"/>
              <a:t>)</a:t>
            </a:r>
            <a:endParaRPr lang="el-GR" dirty="0"/>
          </a:p>
        </p:txBody>
      </p:sp>
      <p:sp>
        <p:nvSpPr>
          <p:cNvPr id="3" name="Content Placeholder 2"/>
          <p:cNvSpPr>
            <a:spLocks noGrp="1"/>
          </p:cNvSpPr>
          <p:nvPr>
            <p:ph idx="1"/>
          </p:nvPr>
        </p:nvSpPr>
        <p:spPr/>
        <p:txBody>
          <a:bodyPr>
            <a:normAutofit fontScale="85000" lnSpcReduction="10000"/>
          </a:bodyPr>
          <a:lstStyle/>
          <a:p>
            <a:r>
              <a:rPr lang="el-GR" dirty="0"/>
              <a:t>Αρχική δικαιολόγηση (Lewis): Κέρδη =&gt; επενδύσεις =&gt; ταχύτερη ανάπτυξη =&gt; διάχυση ωφελειών / αν η διαδικασία αυτή ανακοπεί =&gt; διακόπτεται η αναπτυξιακή διαδικασία.</a:t>
            </a:r>
          </a:p>
          <a:p>
            <a:r>
              <a:rPr lang="el-GR" dirty="0"/>
              <a:t>Άρα, πρώτα μεγέθυνση και μετά αναδιανομή (Βραζιλία). </a:t>
            </a:r>
          </a:p>
          <a:p>
            <a:r>
              <a:rPr lang="el-GR" dirty="0"/>
              <a:t>Όμως άλλες και πολύ διαφορετικές χώρες, ακολούθησαν διαφορετική πορεία</a:t>
            </a:r>
          </a:p>
          <a:p>
            <a:r>
              <a:rPr lang="el-GR" dirty="0"/>
              <a:t>Πρώτα αναδιανομή, μετά μεγέθυνση.</a:t>
            </a:r>
          </a:p>
          <a:p>
            <a:r>
              <a:rPr lang="el-GR" dirty="0"/>
              <a:t>Σοβιετική Ένωση, Κίνα, αλλά και Ταϊβάν, Ν. Κορέα.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79</a:t>
            </a:fld>
            <a:endParaRPr lang="el-GR" dirty="0"/>
          </a:p>
        </p:txBody>
      </p:sp>
    </p:spTree>
    <p:extLst>
      <p:ext uri="{BB962C8B-B14F-4D97-AF65-F5344CB8AC3E}">
        <p14:creationId xmlns:p14="http://schemas.microsoft.com/office/powerpoint/2010/main" val="2083709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Θεωρητικά υποδείγματα (1 από 4)</a:t>
            </a:r>
            <a:endParaRPr lang="el-GR" dirty="0"/>
          </a:p>
        </p:txBody>
      </p:sp>
      <p:sp>
        <p:nvSpPr>
          <p:cNvPr id="3" name="Content Placeholder 2"/>
          <p:cNvSpPr>
            <a:spLocks noGrp="1"/>
          </p:cNvSpPr>
          <p:nvPr>
            <p:ph idx="1"/>
          </p:nvPr>
        </p:nvSpPr>
        <p:spPr/>
        <p:txBody>
          <a:bodyPr>
            <a:normAutofit/>
          </a:bodyPr>
          <a:lstStyle/>
          <a:p>
            <a:r>
              <a:rPr lang="el-GR" dirty="0"/>
              <a:t>Απλουστεύσεις ενός πολυσύνθετου κόσμου (μερικές-γενικές</a:t>
            </a:r>
            <a:r>
              <a:rPr lang="el-GR" dirty="0" smtClean="0"/>
              <a:t>).</a:t>
            </a:r>
            <a:endParaRPr lang="el-GR" dirty="0"/>
          </a:p>
          <a:p>
            <a:r>
              <a:rPr lang="el-GR" dirty="0"/>
              <a:t>Προσπαθούν να περιγράψουν την πραγματικότητα με λίγες μόνο μεταβλητές.  </a:t>
            </a:r>
          </a:p>
          <a:p>
            <a:r>
              <a:rPr lang="el-GR" dirty="0"/>
              <a:t>Μόνο τα πολύ απλά θεωρητικά υποδείγματα μπορούν να δώσουν γενικά αποτελέσματα.</a:t>
            </a:r>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val="40845697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υπόθεση του </a:t>
            </a:r>
            <a:r>
              <a:rPr lang="en-US" dirty="0" smtClean="0"/>
              <a:t>Kuznets</a:t>
            </a:r>
            <a:r>
              <a:rPr lang="el-GR" dirty="0" smtClean="0"/>
              <a:t> (</a:t>
            </a:r>
            <a:r>
              <a:rPr lang="en-US" dirty="0" smtClean="0"/>
              <a:t>10</a:t>
            </a:r>
            <a:r>
              <a:rPr lang="el-GR" dirty="0" smtClean="0"/>
              <a:t> από </a:t>
            </a:r>
            <a:r>
              <a:rPr lang="en-US" dirty="0" smtClean="0"/>
              <a:t>11</a:t>
            </a:r>
            <a:r>
              <a:rPr lang="el-GR" dirty="0" smtClean="0"/>
              <a:t>)</a:t>
            </a:r>
            <a:endParaRPr lang="el-GR" dirty="0"/>
          </a:p>
        </p:txBody>
      </p:sp>
      <p:sp>
        <p:nvSpPr>
          <p:cNvPr id="3" name="Content Placeholder 2"/>
          <p:cNvSpPr>
            <a:spLocks noGrp="1"/>
          </p:cNvSpPr>
          <p:nvPr>
            <p:ph idx="1"/>
          </p:nvPr>
        </p:nvSpPr>
        <p:spPr/>
        <p:txBody>
          <a:bodyPr>
            <a:normAutofit fontScale="70000" lnSpcReduction="20000"/>
          </a:bodyPr>
          <a:lstStyle/>
          <a:p>
            <a:r>
              <a:rPr lang="el-GR" dirty="0"/>
              <a:t>Αναδιανομή με ανάπτυξη (Διεθνής Τράπεζα, 1970ς &amp; 1980ς): Επενδύσεις σε εκπαίδευση και υποδομές - έμφαση σε αύξηση παραγωγικότητας φτωχών και κατ' αυτό τον τρόπο δυνατότητα ικανοποίησης βασικών αναγκών </a:t>
            </a:r>
            <a:r>
              <a:rPr lang="el-GR" dirty="0" smtClean="0"/>
              <a:t>τους</a:t>
            </a:r>
            <a:r>
              <a:rPr lang="en-US" dirty="0" smtClean="0"/>
              <a:t>.</a:t>
            </a:r>
            <a:endParaRPr lang="el-GR" dirty="0"/>
          </a:p>
          <a:p>
            <a:r>
              <a:rPr lang="el-GR" dirty="0"/>
              <a:t>Αργή διαδικασία, όχι εντυπωσιακά αποτελέσματα (Σρι Λάνκα</a:t>
            </a:r>
            <a:r>
              <a:rPr lang="el-GR" dirty="0" smtClean="0"/>
              <a:t>)</a:t>
            </a:r>
            <a:r>
              <a:rPr lang="en-US" dirty="0" smtClean="0"/>
              <a:t>.</a:t>
            </a:r>
            <a:endParaRPr lang="el-GR" dirty="0"/>
          </a:p>
          <a:p>
            <a:r>
              <a:rPr lang="el-GR" dirty="0"/>
              <a:t>Μετά από οικονομικές κρίσεις =&gt; προγράμματα μακροοικονομικής σταθεροποίησης =&gt; περικοπές προγραμμάτων ικανοποίησης βασικών αναγκών =&gt; </a:t>
            </a:r>
            <a:r>
              <a:rPr lang="el-GR" dirty="0" smtClean="0"/>
              <a:t>(</a:t>
            </a:r>
            <a:r>
              <a:rPr lang="el-GR" dirty="0"/>
              <a:t>σε πολλές περιπτώσεις) έντονη αντίδραση θιγομένων κοινωνικών στρωμάτων.  </a:t>
            </a:r>
          </a:p>
          <a:p>
            <a:r>
              <a:rPr lang="el-GR" dirty="0"/>
              <a:t>Ανάγκη για καλύτερη επικέντρωση πόρων, μελέτη, συμπεριφοράς &amp; κινήτρων, περιορισμός διαρροών οφελών σε μη φτωχούς </a:t>
            </a:r>
            <a:br>
              <a:rPr lang="el-GR" dirty="0"/>
            </a:br>
            <a:r>
              <a:rPr lang="el-GR" dirty="0"/>
              <a:t>("Προσαρμογή με ανθρώπινο πρόσωπο").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80</a:t>
            </a:fld>
            <a:endParaRPr lang="el-GR" dirty="0"/>
          </a:p>
        </p:txBody>
      </p:sp>
    </p:spTree>
    <p:extLst>
      <p:ext uri="{BB962C8B-B14F-4D97-AF65-F5344CB8AC3E}">
        <p14:creationId xmlns:p14="http://schemas.microsoft.com/office/powerpoint/2010/main" val="4668758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υπόθεση του </a:t>
            </a:r>
            <a:r>
              <a:rPr lang="en-US" dirty="0" smtClean="0"/>
              <a:t>Kuznets</a:t>
            </a:r>
            <a:r>
              <a:rPr lang="el-GR" dirty="0" smtClean="0"/>
              <a:t> (</a:t>
            </a:r>
            <a:r>
              <a:rPr lang="en-US" dirty="0" smtClean="0"/>
              <a:t>11</a:t>
            </a:r>
            <a:r>
              <a:rPr lang="el-GR" dirty="0" smtClean="0"/>
              <a:t> από </a:t>
            </a:r>
            <a:r>
              <a:rPr lang="en-US" dirty="0" smtClean="0"/>
              <a:t>11</a:t>
            </a:r>
            <a:r>
              <a:rPr lang="el-GR" dirty="0" smtClean="0"/>
              <a:t>)</a:t>
            </a:r>
            <a:endParaRPr lang="el-GR" dirty="0"/>
          </a:p>
        </p:txBody>
      </p:sp>
      <p:sp>
        <p:nvSpPr>
          <p:cNvPr id="3" name="Content Placeholder 2"/>
          <p:cNvSpPr>
            <a:spLocks noGrp="1"/>
          </p:cNvSpPr>
          <p:nvPr>
            <p:ph idx="1"/>
          </p:nvPr>
        </p:nvSpPr>
        <p:spPr/>
        <p:txBody>
          <a:bodyPr>
            <a:normAutofit fontScale="85000" lnSpcReduction="10000"/>
          </a:bodyPr>
          <a:lstStyle/>
          <a:p>
            <a:r>
              <a:rPr lang="el-GR" dirty="0"/>
              <a:t>Ποιός όμως θα εφαρμόσει αυτά τα προγράμματα; </a:t>
            </a:r>
          </a:p>
          <a:p>
            <a:r>
              <a:rPr lang="el-GR" dirty="0"/>
              <a:t>Σημαντικό ερώτημα πολιτικής </a:t>
            </a:r>
            <a:r>
              <a:rPr lang="el-GR" dirty="0" smtClean="0"/>
              <a:t>οικονομίας</a:t>
            </a:r>
            <a:r>
              <a:rPr lang="en-US" dirty="0" smtClean="0"/>
              <a:t>.</a:t>
            </a:r>
            <a:endParaRPr lang="el-GR" dirty="0"/>
          </a:p>
          <a:p>
            <a:r>
              <a:rPr lang="el-GR" dirty="0"/>
              <a:t>Μαρξιστική αντίληψη περί κοινωνικών τάξεων: </a:t>
            </a:r>
            <a:br>
              <a:rPr lang="el-GR" dirty="0"/>
            </a:br>
            <a:r>
              <a:rPr lang="el-GR" dirty="0"/>
              <a:t>Πολλές κυβερνήσεις ΑΧ στηρίζονται στην τοπική ολιγαρχία και στο στρατό και δεν έχουν κανένα πραγματικό ενδιαφέρον για την υλοποίηση παρόμοιων </a:t>
            </a:r>
            <a:r>
              <a:rPr lang="el-GR" dirty="0" smtClean="0"/>
              <a:t>προγραμμάτων</a:t>
            </a:r>
            <a:r>
              <a:rPr lang="en-US" dirty="0" smtClean="0"/>
              <a:t>.</a:t>
            </a:r>
            <a:endParaRPr lang="el-GR" dirty="0"/>
          </a:p>
          <a:p>
            <a:r>
              <a:rPr lang="el-GR" dirty="0"/>
              <a:t>Ακραίο παράδειγμα: </a:t>
            </a:r>
            <a:r>
              <a:rPr lang="el-GR" dirty="0" smtClean="0"/>
              <a:t>Aϊτή</a:t>
            </a:r>
            <a:r>
              <a:rPr lang="en-US" dirty="0" smtClean="0"/>
              <a:t>.</a:t>
            </a:r>
            <a:endParaRPr lang="el-GR" dirty="0"/>
          </a:p>
          <a:p>
            <a:r>
              <a:rPr lang="el-GR" dirty="0"/>
              <a:t>Αλλά και επίδραση φυλής, θρησκείας, κλπ (Μαλαισία, Νιγηρία, Κένυα</a:t>
            </a:r>
            <a:r>
              <a:rPr lang="el-GR" dirty="0" smtClean="0"/>
              <a:t>)</a:t>
            </a:r>
            <a:r>
              <a:rPr lang="en-US"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81</a:t>
            </a:fld>
            <a:endParaRPr lang="el-GR" dirty="0"/>
          </a:p>
        </p:txBody>
      </p:sp>
    </p:spTree>
    <p:extLst>
      <p:ext uri="{BB962C8B-B14F-4D97-AF65-F5344CB8AC3E}">
        <p14:creationId xmlns:p14="http://schemas.microsoft.com/office/powerpoint/2010/main" val="18836266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Δείκτες μεγέθυνσης</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2: </a:t>
            </a:r>
            <a:r>
              <a:rPr lang="el-GR" dirty="0" smtClean="0"/>
              <a:t> </a:t>
            </a:r>
            <a:r>
              <a:rPr lang="el-GR" dirty="0"/>
              <a:t>Υποδείγματα οικονομικής μεγέθυνσης</a:t>
            </a:r>
            <a:endParaRPr lang="el-GR" dirty="0" smtClean="0"/>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402266165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Δείκτες μεγέθυνσης (1 από 3)</a:t>
            </a:r>
            <a:endParaRPr lang="el-GR" dirty="0"/>
          </a:p>
        </p:txBody>
      </p:sp>
      <p:sp>
        <p:nvSpPr>
          <p:cNvPr id="3" name="Content Placeholder 2"/>
          <p:cNvSpPr>
            <a:spLocks noGrp="1"/>
          </p:cNvSpPr>
          <p:nvPr>
            <p:ph idx="1"/>
          </p:nvPr>
        </p:nvSpPr>
        <p:spPr/>
        <p:txBody>
          <a:bodyPr>
            <a:normAutofit fontScale="70000" lnSpcReduction="20000"/>
          </a:bodyPr>
          <a:lstStyle/>
          <a:p>
            <a:r>
              <a:rPr lang="el-GR" dirty="0"/>
              <a:t>Πριν κλείσουμε, μία μικρή αλλά πολύ σημαντική παρένθεση.  </a:t>
            </a:r>
          </a:p>
          <a:p>
            <a:r>
              <a:rPr lang="el-GR" dirty="0"/>
              <a:t>Ο πιο κοινός δείκτης οικονομικής ανάπτυξης (κατά κεφαλή ΑΕΠ) δεν παρουσιάζει καμία ευαισθησία στη διανομή του εισοδήματος.</a:t>
            </a:r>
          </a:p>
          <a:p>
            <a:r>
              <a:rPr lang="el-GR" dirty="0"/>
              <a:t>Το ίδιο και ο ρυθμός οικονομικής ανάπτυξης:  </a:t>
            </a:r>
            <a:r>
              <a:rPr lang="el-GR" dirty="0" smtClean="0"/>
              <a:t>g </a:t>
            </a:r>
            <a:r>
              <a:rPr lang="el-GR" dirty="0"/>
              <a:t>= </a:t>
            </a:r>
            <a:r>
              <a:rPr lang="el-GR" dirty="0" smtClean="0"/>
              <a:t>Σ</a:t>
            </a:r>
            <a:r>
              <a:rPr lang="el-GR" baseline="-25000" dirty="0" smtClean="0"/>
              <a:t>i</a:t>
            </a:r>
            <a:r>
              <a:rPr lang="el-GR" dirty="0" smtClean="0"/>
              <a:t>w</a:t>
            </a:r>
            <a:r>
              <a:rPr lang="el-GR" baseline="-25000" dirty="0" smtClean="0"/>
              <a:t>i</a:t>
            </a:r>
            <a:r>
              <a:rPr lang="el-GR" dirty="0" smtClean="0"/>
              <a:t>g</a:t>
            </a:r>
            <a:r>
              <a:rPr lang="el-GR" baseline="-25000" dirty="0" smtClean="0"/>
              <a:t>i</a:t>
            </a:r>
            <a:r>
              <a:rPr lang="el-GR" dirty="0" smtClean="0"/>
              <a:t> (όπου </a:t>
            </a:r>
            <a:r>
              <a:rPr lang="el-GR" dirty="0"/>
              <a:t>w</a:t>
            </a:r>
            <a:r>
              <a:rPr lang="el-GR" baseline="-25000" dirty="0"/>
              <a:t>i</a:t>
            </a:r>
            <a:r>
              <a:rPr lang="el-GR" dirty="0"/>
              <a:t>=Υ</a:t>
            </a:r>
            <a:r>
              <a:rPr lang="el-GR" baseline="-25000" dirty="0"/>
              <a:t>i</a:t>
            </a:r>
            <a:r>
              <a:rPr lang="el-GR" dirty="0"/>
              <a:t>/Υ είναι οι εισοδηματικές μερίδες</a:t>
            </a:r>
            <a:r>
              <a:rPr lang="el-GR" dirty="0" smtClean="0"/>
              <a:t>).</a:t>
            </a:r>
            <a:endParaRPr lang="el-GR" dirty="0"/>
          </a:p>
          <a:p>
            <a:r>
              <a:rPr lang="el-GR" dirty="0"/>
              <a:t>Αν αντί για εισοδηματικές μερίδες, εφαρμόσουμε ως σταθμά πληθυσμιακές μερίδες, w</a:t>
            </a:r>
            <a:r>
              <a:rPr lang="el-GR" baseline="-25000" dirty="0"/>
              <a:t>i</a:t>
            </a:r>
            <a:r>
              <a:rPr lang="el-GR" dirty="0"/>
              <a:t>=Ν</a:t>
            </a:r>
            <a:r>
              <a:rPr lang="el-GR" baseline="-25000" dirty="0"/>
              <a:t>i</a:t>
            </a:r>
            <a:r>
              <a:rPr lang="el-GR" dirty="0"/>
              <a:t>/Ν, τα αποτελέσματα ως προς το ρυθμό ανάπτυξης μπορεί να είναι πολύ διαφορετικά.  </a:t>
            </a:r>
          </a:p>
          <a:p>
            <a:r>
              <a:rPr lang="el-GR" dirty="0"/>
              <a:t>Ακόμα περισσότερο διαφορετικά μπορεί να είναι τα αποτελέσματά αν εφαρμόσουμε σταθμά φτώχειας.  </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83</a:t>
            </a:fld>
            <a:endParaRPr lang="el-GR" dirty="0"/>
          </a:p>
        </p:txBody>
      </p:sp>
    </p:spTree>
    <p:extLst>
      <p:ext uri="{BB962C8B-B14F-4D97-AF65-F5344CB8AC3E}">
        <p14:creationId xmlns:p14="http://schemas.microsoft.com/office/powerpoint/2010/main" val="6086084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Δείκτες μεγέθυνσης (2 από 3)</a:t>
            </a:r>
            <a:endParaRPr lang="el-GR" dirty="0"/>
          </a:p>
        </p:txBody>
      </p:sp>
      <p:sp>
        <p:nvSpPr>
          <p:cNvPr id="3" name="Content Placeholder 2"/>
          <p:cNvSpPr>
            <a:spLocks noGrp="1"/>
          </p:cNvSpPr>
          <p:nvPr>
            <p:ph idx="1"/>
          </p:nvPr>
        </p:nvSpPr>
        <p:spPr/>
        <p:txBody>
          <a:bodyPr>
            <a:normAutofit fontScale="85000" lnSpcReduction="10000"/>
          </a:bodyPr>
          <a:lstStyle/>
          <a:p>
            <a:r>
              <a:rPr lang="el-GR" dirty="0"/>
              <a:t>Παράδειγμα:  </a:t>
            </a:r>
          </a:p>
          <a:p>
            <a:r>
              <a:rPr lang="el-GR" dirty="0" smtClean="0"/>
              <a:t>Ni/N</a:t>
            </a:r>
            <a:r>
              <a:rPr lang="el-GR" dirty="0"/>
              <a:t>		70%	30</a:t>
            </a:r>
            <a:r>
              <a:rPr lang="el-GR" dirty="0" smtClean="0"/>
              <a:t>%.</a:t>
            </a:r>
            <a:endParaRPr lang="el-GR" dirty="0"/>
          </a:p>
          <a:p>
            <a:r>
              <a:rPr lang="el-GR" dirty="0" smtClean="0"/>
              <a:t>Υi/Υ</a:t>
            </a:r>
            <a:r>
              <a:rPr lang="el-GR" dirty="0"/>
              <a:t>		</a:t>
            </a:r>
            <a:r>
              <a:rPr lang="el-GR" dirty="0" smtClean="0"/>
              <a:t>            20</a:t>
            </a:r>
            <a:r>
              <a:rPr lang="el-GR" dirty="0"/>
              <a:t>%	</a:t>
            </a:r>
            <a:r>
              <a:rPr lang="el-GR" dirty="0" smtClean="0"/>
              <a:t>80%.</a:t>
            </a:r>
            <a:endParaRPr lang="el-GR" dirty="0"/>
          </a:p>
          <a:p>
            <a:r>
              <a:rPr lang="el-GR" dirty="0" smtClean="0"/>
              <a:t>gi</a:t>
            </a:r>
            <a:r>
              <a:rPr lang="el-GR" dirty="0"/>
              <a:t>	</a:t>
            </a:r>
            <a:r>
              <a:rPr lang="el-GR" dirty="0" smtClean="0"/>
              <a:t>                 </a:t>
            </a:r>
            <a:r>
              <a:rPr lang="el-GR" dirty="0"/>
              <a:t>	 2%	 5</a:t>
            </a:r>
            <a:r>
              <a:rPr lang="el-GR" dirty="0" smtClean="0"/>
              <a:t>%. </a:t>
            </a:r>
            <a:r>
              <a:rPr lang="el-GR" dirty="0"/>
              <a:t> </a:t>
            </a:r>
          </a:p>
          <a:p>
            <a:r>
              <a:rPr lang="el-GR" dirty="0" smtClean="0"/>
              <a:t>Ρυθμός </a:t>
            </a:r>
            <a:r>
              <a:rPr lang="el-GR" dirty="0"/>
              <a:t>ανόδου κατά κεφαλή ΑΕΠ:	0.2*2 + 0.8*5 = 4.4</a:t>
            </a:r>
            <a:r>
              <a:rPr lang="el-GR" dirty="0" smtClean="0"/>
              <a:t>%. </a:t>
            </a:r>
            <a:r>
              <a:rPr lang="el-GR" dirty="0"/>
              <a:t> </a:t>
            </a:r>
          </a:p>
          <a:p>
            <a:r>
              <a:rPr lang="el-GR" dirty="0" smtClean="0"/>
              <a:t>Με </a:t>
            </a:r>
            <a:r>
              <a:rPr lang="el-GR" dirty="0"/>
              <a:t>πληθυσμιακές μερίδες:	</a:t>
            </a:r>
            <a:r>
              <a:rPr lang="el-GR" dirty="0" smtClean="0"/>
              <a:t>0.7*2 </a:t>
            </a:r>
            <a:r>
              <a:rPr lang="el-GR" dirty="0"/>
              <a:t>+ 0.3*5 = 2.9</a:t>
            </a:r>
            <a:r>
              <a:rPr lang="el-GR" dirty="0" smtClean="0"/>
              <a:t>%. </a:t>
            </a:r>
            <a:r>
              <a:rPr lang="el-GR" dirty="0"/>
              <a:t> </a:t>
            </a:r>
          </a:p>
          <a:p>
            <a:r>
              <a:rPr lang="el-GR" dirty="0" smtClean="0"/>
              <a:t>Mε </a:t>
            </a:r>
            <a:r>
              <a:rPr lang="el-GR" dirty="0"/>
              <a:t>σταθμά φτώχειας:		</a:t>
            </a:r>
            <a:r>
              <a:rPr lang="el-GR" dirty="0" smtClean="0"/>
              <a:t>1.0*2 </a:t>
            </a:r>
            <a:r>
              <a:rPr lang="el-GR" dirty="0"/>
              <a:t>+ 0.0*5 = 2.0</a:t>
            </a:r>
            <a:r>
              <a:rPr lang="el-GR" dirty="0" smtClean="0"/>
              <a:t>%.</a:t>
            </a:r>
            <a:r>
              <a:rPr lang="el-GR" dirty="0"/>
              <a:t> </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84</a:t>
            </a:fld>
            <a:endParaRPr lang="el-GR" dirty="0"/>
          </a:p>
        </p:txBody>
      </p:sp>
    </p:spTree>
    <p:extLst>
      <p:ext uri="{BB962C8B-B14F-4D97-AF65-F5344CB8AC3E}">
        <p14:creationId xmlns:p14="http://schemas.microsoft.com/office/powerpoint/2010/main" val="26596326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Δείκτες μεγέθυνσης (3 από 3)</a:t>
            </a:r>
            <a:endParaRPr lang="el-GR" dirty="0"/>
          </a:p>
        </p:txBody>
      </p:sp>
      <p:sp>
        <p:nvSpPr>
          <p:cNvPr id="3" name="Content Placeholder 2"/>
          <p:cNvSpPr>
            <a:spLocks noGrp="1"/>
          </p:cNvSpPr>
          <p:nvPr>
            <p:ph idx="1"/>
          </p:nvPr>
        </p:nvSpPr>
        <p:spPr/>
        <p:txBody>
          <a:bodyPr/>
          <a:lstStyle/>
          <a:p>
            <a:r>
              <a:rPr lang="el-GR" dirty="0"/>
              <a:t>Εφαρμογή στην αξιολόγηση προγραμμάτων (ιδίως κοινωνικών).</a:t>
            </a:r>
          </a:p>
          <a:p>
            <a:r>
              <a:rPr lang="el-GR" dirty="0"/>
              <a:t> Όσο μεγαλύτερη η ανισότητα και όσο πιο διαφορετικοί οι ρυθμοί αύξησης του κατά κεφαλή ΑΕΠ των πληθυσμιακών στρωμάτων, τόσο μεγαλύτερες οι διαφορές στις εκτιμήσεις.  </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85</a:t>
            </a:fld>
            <a:endParaRPr lang="el-GR" dirty="0"/>
          </a:p>
        </p:txBody>
      </p:sp>
    </p:spTree>
    <p:extLst>
      <p:ext uri="{BB962C8B-B14F-4D97-AF65-F5344CB8AC3E}">
        <p14:creationId xmlns:p14="http://schemas.microsoft.com/office/powerpoint/2010/main" val="40090839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Στρουκτουραλισμός και εξάρτηση</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2: </a:t>
            </a:r>
            <a:r>
              <a:rPr lang="el-GR" dirty="0" smtClean="0"/>
              <a:t> </a:t>
            </a:r>
            <a:r>
              <a:rPr lang="el-GR" dirty="0"/>
              <a:t>Υποδείγματα οικονομικής μεγέθυνσης</a:t>
            </a:r>
            <a:endParaRPr lang="el-GR" dirty="0" smtClean="0"/>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23036941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(1 από 25)</a:t>
            </a:r>
            <a:endParaRPr lang="el-GR" dirty="0"/>
          </a:p>
        </p:txBody>
      </p:sp>
      <p:sp>
        <p:nvSpPr>
          <p:cNvPr id="3" name="Content Placeholder 2"/>
          <p:cNvSpPr>
            <a:spLocks noGrp="1"/>
          </p:cNvSpPr>
          <p:nvPr>
            <p:ph idx="1"/>
          </p:nvPr>
        </p:nvSpPr>
        <p:spPr/>
        <p:txBody>
          <a:bodyPr>
            <a:normAutofit lnSpcReduction="10000"/>
          </a:bodyPr>
          <a:lstStyle/>
          <a:p>
            <a:r>
              <a:rPr lang="el-GR" dirty="0"/>
              <a:t>Εναλλακτικές (κριτικές) θεωρήσεις της διαδικασίας οικονομικής </a:t>
            </a:r>
            <a:r>
              <a:rPr lang="el-GR" dirty="0" smtClean="0"/>
              <a:t>ανάπτυξης.</a:t>
            </a:r>
            <a:endParaRPr lang="el-GR" dirty="0"/>
          </a:p>
          <a:p>
            <a:r>
              <a:rPr lang="el-GR" dirty="0"/>
              <a:t>Στρουκτουραλισμός:  Όχι αποκλειστικά οικονομική θεώρηση, αν και βασίζεται στην οικονομική ανάλυση. </a:t>
            </a:r>
          </a:p>
          <a:p>
            <a:r>
              <a:rPr lang="el-GR" dirty="0"/>
              <a:t>Ξεκίνησε από την ανθρωπολογία, την κοινωνιολογία και τις πολιτικές επιστήμες (Levi Strauss, Godelier, Althusser και, σε κάποιο βαθμό, Πουλαντζάς).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87</a:t>
            </a:fld>
            <a:endParaRPr lang="el-GR" dirty="0"/>
          </a:p>
        </p:txBody>
      </p:sp>
    </p:spTree>
    <p:extLst>
      <p:ext uri="{BB962C8B-B14F-4D97-AF65-F5344CB8AC3E}">
        <p14:creationId xmlns:p14="http://schemas.microsoft.com/office/powerpoint/2010/main" val="29422768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(2 από 25)</a:t>
            </a:r>
            <a:endParaRPr lang="el-GR" dirty="0"/>
          </a:p>
        </p:txBody>
      </p:sp>
      <p:sp>
        <p:nvSpPr>
          <p:cNvPr id="3" name="Content Placeholder 2"/>
          <p:cNvSpPr>
            <a:spLocks noGrp="1"/>
          </p:cNvSpPr>
          <p:nvPr>
            <p:ph idx="1"/>
          </p:nvPr>
        </p:nvSpPr>
        <p:spPr/>
        <p:txBody>
          <a:bodyPr>
            <a:normAutofit lnSpcReduction="10000"/>
          </a:bodyPr>
          <a:lstStyle/>
          <a:p>
            <a:r>
              <a:rPr lang="el-GR" dirty="0"/>
              <a:t>Αντίθετα με τη νεοκλασσική προσέγγιση που ξεκινά από τη μελέτη των συστατικών ενός συστήματος, οι στρουκτουραλιστές βασίζονται στη διερεύνηση του συστήματος και την επίδρασή του πάνω στα συστατικά του.  Υποστηρίζεται ότι υπάρχει ένα σύνολο οικονομικών και κοινωνικών δομών οι οποίες δεν είναι άμεσα παρατηρήσιμες αλλά δημιουργούν παρατηρήσιμα οικονομικά και κοινωνικά φαινόμενα.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88</a:t>
            </a:fld>
            <a:endParaRPr lang="el-GR" dirty="0"/>
          </a:p>
        </p:txBody>
      </p:sp>
    </p:spTree>
    <p:extLst>
      <p:ext uri="{BB962C8B-B14F-4D97-AF65-F5344CB8AC3E}">
        <p14:creationId xmlns:p14="http://schemas.microsoft.com/office/powerpoint/2010/main" val="37049674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(3 από 25)</a:t>
            </a:r>
            <a:endParaRPr lang="el-GR" dirty="0"/>
          </a:p>
        </p:txBody>
      </p:sp>
      <p:sp>
        <p:nvSpPr>
          <p:cNvPr id="3" name="Content Placeholder 2"/>
          <p:cNvSpPr>
            <a:spLocks noGrp="1"/>
          </p:cNvSpPr>
          <p:nvPr>
            <p:ph idx="1"/>
          </p:nvPr>
        </p:nvSpPr>
        <p:spPr/>
        <p:txBody>
          <a:bodyPr/>
          <a:lstStyle/>
          <a:p>
            <a:r>
              <a:rPr lang="el-GR" dirty="0"/>
              <a:t>Επηρεασμένοι από αλλά, οι περισσότεροι, όχι Μαρξιστές ή </a:t>
            </a:r>
            <a:r>
              <a:rPr lang="el-GR" dirty="0" smtClean="0"/>
              <a:t>νεο-μαρξιστές.</a:t>
            </a:r>
          </a:p>
          <a:p>
            <a:r>
              <a:rPr lang="el-GR" dirty="0" smtClean="0"/>
              <a:t>Μεγάλη </a:t>
            </a:r>
            <a:r>
              <a:rPr lang="el-GR" dirty="0"/>
              <a:t>επιρροή στις δεκαετίες του 1950 και 1960.  Μετά σταδιακή παρακμή, ανάπτυξη θεωριών εξάρτησης (1970ς), επανεμφάνιση με διαφορετική μορφή (1980ς και 1990ς).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89</a:t>
            </a:fld>
            <a:endParaRPr lang="el-GR" dirty="0"/>
          </a:p>
        </p:txBody>
      </p:sp>
    </p:spTree>
    <p:extLst>
      <p:ext uri="{BB962C8B-B14F-4D97-AF65-F5344CB8AC3E}">
        <p14:creationId xmlns:p14="http://schemas.microsoft.com/office/powerpoint/2010/main" val="261211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Θεωρητικά υποδείγματα (2 από 4)</a:t>
            </a:r>
            <a:endParaRPr lang="el-GR" dirty="0"/>
          </a:p>
        </p:txBody>
      </p:sp>
      <p:sp>
        <p:nvSpPr>
          <p:cNvPr id="3" name="Content Placeholder 2"/>
          <p:cNvSpPr>
            <a:spLocks noGrp="1"/>
          </p:cNvSpPr>
          <p:nvPr>
            <p:ph idx="1"/>
          </p:nvPr>
        </p:nvSpPr>
        <p:spPr/>
        <p:txBody>
          <a:bodyPr/>
          <a:lstStyle/>
          <a:p>
            <a:r>
              <a:rPr lang="el-GR" dirty="0"/>
              <a:t>Συνήθως σύνθετα υποδείγματα απαιτούνται για τη μελέτη των οικονομιών (τόσο των ΒΧ όσο και των ΑΧ).</a:t>
            </a:r>
          </a:p>
          <a:p>
            <a:r>
              <a:rPr lang="el-GR" dirty="0"/>
              <a:t>Σχεδόν ποτέ το ίδιο (σύνθετο) υπόδειγμα δεν είναι κατάλληλο για όλες τις ΑΧ </a:t>
            </a:r>
          </a:p>
          <a:p>
            <a:r>
              <a:rPr lang="el-GR" dirty="0"/>
              <a:t>Εφόσον αυτές διαφέρουν ως προς βασικά χαρακτηριστικά τους (πχ Μπανγκλαντές και Παραγουάη ως προς τη χρήση γης).</a:t>
            </a:r>
          </a:p>
        </p:txBody>
      </p:sp>
      <p:sp>
        <p:nvSpPr>
          <p:cNvPr id="4" name="Slide Number Placeholder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val="15457645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(4 από 25)</a:t>
            </a:r>
            <a:endParaRPr lang="el-GR" dirty="0"/>
          </a:p>
        </p:txBody>
      </p:sp>
      <p:sp>
        <p:nvSpPr>
          <p:cNvPr id="3" name="Content Placeholder 2"/>
          <p:cNvSpPr>
            <a:spLocks noGrp="1"/>
          </p:cNvSpPr>
          <p:nvPr>
            <p:ph idx="1"/>
          </p:nvPr>
        </p:nvSpPr>
        <p:spPr/>
        <p:txBody>
          <a:bodyPr>
            <a:normAutofit fontScale="92500" lnSpcReduction="20000"/>
          </a:bodyPr>
          <a:lstStyle/>
          <a:p>
            <a:r>
              <a:rPr lang="el-GR" dirty="0"/>
              <a:t>Παγκόσμια οικονομία: Κέντρο-περιφέρεια / πολύ διαφορετική η δομή της παραγωγής </a:t>
            </a:r>
            <a:r>
              <a:rPr lang="el-GR" dirty="0" smtClean="0"/>
              <a:t>τους.</a:t>
            </a:r>
            <a:endParaRPr lang="el-GR" dirty="0"/>
          </a:p>
          <a:p>
            <a:r>
              <a:rPr lang="el-GR" dirty="0"/>
              <a:t>Κέντρο: παραγωγή ομοιογενής (όχι δυισμός) και διαφοροποιημένη (παραγωγή μεγάλου αριθμού αγαθών).  </a:t>
            </a:r>
          </a:p>
          <a:p>
            <a:r>
              <a:rPr lang="el-GR" dirty="0"/>
              <a:t>Περιφέρεια: παραγωγή ανομοιογενής (δυισμός) και εξειδικευμένη σε λίγα προϊόντα (προϊόντα βασικής διαβίωσης-τομέας χαμηλής παραγωγικότητας, προϊόντα για εξαγωγή-τομέας υψηλής παραγωγικότητας σε θύλακες αποκομμένους από την υπόλοιπη οικονομία).  </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90</a:t>
            </a:fld>
            <a:endParaRPr lang="el-GR" dirty="0"/>
          </a:p>
        </p:txBody>
      </p:sp>
    </p:spTree>
    <p:extLst>
      <p:ext uri="{BB962C8B-B14F-4D97-AF65-F5344CB8AC3E}">
        <p14:creationId xmlns:p14="http://schemas.microsoft.com/office/powerpoint/2010/main" val="17879414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(5 από 25)</a:t>
            </a:r>
            <a:endParaRPr lang="el-GR" dirty="0"/>
          </a:p>
        </p:txBody>
      </p:sp>
      <p:sp>
        <p:nvSpPr>
          <p:cNvPr id="3" name="Content Placeholder 2"/>
          <p:cNvSpPr>
            <a:spLocks noGrp="1"/>
          </p:cNvSpPr>
          <p:nvPr>
            <p:ph idx="1"/>
          </p:nvPr>
        </p:nvSpPr>
        <p:spPr/>
        <p:txBody>
          <a:bodyPr>
            <a:normAutofit fontScale="92500" lnSpcReduction="10000"/>
          </a:bodyPr>
          <a:lstStyle/>
          <a:p>
            <a:r>
              <a:rPr lang="el-GR" dirty="0"/>
              <a:t>Βασικά χαρακτηριστικά στρουκτουραλιστικών οικονομικών υποδειγμάτων:</a:t>
            </a:r>
          </a:p>
          <a:p>
            <a:pPr lvl="1"/>
            <a:r>
              <a:rPr lang="el-GR" dirty="0" smtClean="0"/>
              <a:t>Δυισμός: Δομική </a:t>
            </a:r>
            <a:r>
              <a:rPr lang="el-GR" dirty="0"/>
              <a:t>ετερογένεια και ύπαρξη ανεργίας ανοικτής ή </a:t>
            </a:r>
            <a:r>
              <a:rPr lang="el-GR" dirty="0" smtClean="0"/>
              <a:t>καλυμμένης.</a:t>
            </a:r>
            <a:endParaRPr lang="el-GR" dirty="0"/>
          </a:p>
          <a:p>
            <a:pPr lvl="1"/>
            <a:r>
              <a:rPr lang="el-GR" dirty="0" smtClean="0"/>
              <a:t>Συμπληρωματικότητα </a:t>
            </a:r>
            <a:r>
              <a:rPr lang="el-GR" dirty="0"/>
              <a:t>της </a:t>
            </a:r>
            <a:r>
              <a:rPr lang="el-GR" dirty="0" smtClean="0"/>
              <a:t>ζήτησης: Η </a:t>
            </a:r>
            <a:r>
              <a:rPr lang="el-GR" dirty="0"/>
              <a:t>ζήτηση για εγχώρια αγαθά καθορίζεται κυρίως από το επίπεδο του εισοδήματος - όχι από τις σχετικές τιμές των αγαθών.  </a:t>
            </a:r>
          </a:p>
          <a:p>
            <a:pPr lvl="1"/>
            <a:r>
              <a:rPr lang="el-GR" dirty="0" smtClean="0"/>
              <a:t>Χειροτέρευση </a:t>
            </a:r>
            <a:r>
              <a:rPr lang="el-GR" dirty="0"/>
              <a:t>όρων διεθνούς εμπορίου.  </a:t>
            </a:r>
            <a:endParaRPr lang="el-GR" dirty="0" smtClean="0"/>
          </a:p>
          <a:p>
            <a:r>
              <a:rPr lang="el-GR" dirty="0" smtClean="0"/>
              <a:t>Φύση </a:t>
            </a:r>
            <a:r>
              <a:rPr lang="el-GR" dirty="0"/>
              <a:t>εισαγωγών και εξαγωγών ΑΧ.  </a:t>
            </a:r>
          </a:p>
          <a:p>
            <a:endParaRPr lang="el-GR" dirty="0"/>
          </a:p>
          <a:p>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91</a:t>
            </a:fld>
            <a:endParaRPr lang="el-GR" dirty="0"/>
          </a:p>
        </p:txBody>
      </p:sp>
    </p:spTree>
    <p:extLst>
      <p:ext uri="{BB962C8B-B14F-4D97-AF65-F5344CB8AC3E}">
        <p14:creationId xmlns:p14="http://schemas.microsoft.com/office/powerpoint/2010/main" val="6113884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(6 από 25)</a:t>
            </a:r>
            <a:endParaRPr lang="el-GR" dirty="0"/>
          </a:p>
        </p:txBody>
      </p:sp>
      <p:sp>
        <p:nvSpPr>
          <p:cNvPr id="3" name="Content Placeholder 2"/>
          <p:cNvSpPr>
            <a:spLocks noGrp="1"/>
          </p:cNvSpPr>
          <p:nvPr>
            <p:ph idx="1"/>
          </p:nvPr>
        </p:nvSpPr>
        <p:spPr/>
        <p:txBody>
          <a:bodyPr>
            <a:normAutofit fontScale="92500" lnSpcReduction="10000"/>
          </a:bodyPr>
          <a:lstStyle/>
          <a:p>
            <a:r>
              <a:rPr lang="el-GR" dirty="0"/>
              <a:t>Διαφορετικές εισοδηματικές ελαστικότητες ζήτησης για εξαγωγές και εισαγωγές ΑΧ (+χαμηλή ελαστικότητα τιμής εξαγωγών ΑΧ) =&gt; οι ΑΧ μπορούν να αναπτυχθούν μόνο με ρυθμούς χαμηλότερους από αυτούς των ΒΧ.  Διαφορετικά οδηγούνται σε ελλείμματα του εξωτερικού τους ισοζυγίου (εξωτερική ανισορροπία).  </a:t>
            </a:r>
          </a:p>
          <a:p>
            <a:r>
              <a:rPr lang="el-GR" dirty="0"/>
              <a:t>Άρα, αντίθετα από τη θεωρία του συγκριτικού πλεονεκτήματος, το διεθνές εμπόριο δίνει πολύ μικρά οφέλη στις ΑΧ.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92</a:t>
            </a:fld>
            <a:endParaRPr lang="el-GR" dirty="0"/>
          </a:p>
        </p:txBody>
      </p:sp>
    </p:spTree>
    <p:extLst>
      <p:ext uri="{BB962C8B-B14F-4D97-AF65-F5344CB8AC3E}">
        <p14:creationId xmlns:p14="http://schemas.microsoft.com/office/powerpoint/2010/main" val="3056486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(7 από 25)</a:t>
            </a:r>
            <a:endParaRPr lang="el-GR" dirty="0"/>
          </a:p>
        </p:txBody>
      </p:sp>
      <p:sp>
        <p:nvSpPr>
          <p:cNvPr id="3" name="Content Placeholder 2"/>
          <p:cNvSpPr>
            <a:spLocks noGrp="1"/>
          </p:cNvSpPr>
          <p:nvPr>
            <p:ph idx="1"/>
          </p:nvPr>
        </p:nvSpPr>
        <p:spPr/>
        <p:txBody>
          <a:bodyPr>
            <a:normAutofit fontScale="92500"/>
          </a:bodyPr>
          <a:lstStyle/>
          <a:p>
            <a:r>
              <a:rPr lang="el-GR" dirty="0"/>
              <a:t>Πολλά από τα εργαλεία της οικονομικής ανάλυσης των στρουκτουραλιστών είναι νεοκλασσικά, αλλά πολλά από τα συμπεράσματά τους προσεγγίζουν αυτά των νεομαρξιστών.</a:t>
            </a:r>
          </a:p>
          <a:p>
            <a:r>
              <a:rPr lang="el-GR" dirty="0"/>
              <a:t>Στα υποδείγματά τους οι παραπάνω ακαμψίες ενσωματώνονται είτε σε υποδείγματα γενικής ισορροπίας (ελαχιστοποίηση των ακαμψιών) είτε σε υποδείγματα εισροών-εκροών (μεγιστοποίηση των ακαμψιών).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93</a:t>
            </a:fld>
            <a:endParaRPr lang="el-GR" dirty="0"/>
          </a:p>
        </p:txBody>
      </p:sp>
    </p:spTree>
    <p:extLst>
      <p:ext uri="{BB962C8B-B14F-4D97-AF65-F5344CB8AC3E}">
        <p14:creationId xmlns:p14="http://schemas.microsoft.com/office/powerpoint/2010/main" val="38585196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(8 από 25)</a:t>
            </a:r>
            <a:endParaRPr lang="el-GR" dirty="0"/>
          </a:p>
        </p:txBody>
      </p:sp>
      <p:sp>
        <p:nvSpPr>
          <p:cNvPr id="3" name="Content Placeholder 2"/>
          <p:cNvSpPr>
            <a:spLocks noGrp="1"/>
          </p:cNvSpPr>
          <p:nvPr>
            <p:ph idx="1"/>
          </p:nvPr>
        </p:nvSpPr>
        <p:spPr/>
        <p:txBody>
          <a:bodyPr>
            <a:normAutofit lnSpcReduction="10000"/>
          </a:bodyPr>
          <a:lstStyle/>
          <a:p>
            <a:r>
              <a:rPr lang="el-GR" dirty="0"/>
              <a:t>Προτάσεις πολιτικής στρουκτουραλιστών:  </a:t>
            </a:r>
          </a:p>
          <a:p>
            <a:pPr lvl="1"/>
            <a:r>
              <a:rPr lang="el-GR" dirty="0"/>
              <a:t>Προσπάθεια για ανάπτυξη τομέων σύμφωνα με την αύξηση της εγχώριας (όχι διεθνούς) </a:t>
            </a:r>
            <a:r>
              <a:rPr lang="el-GR" dirty="0" smtClean="0"/>
              <a:t>ζήτησης. Άρα </a:t>
            </a:r>
            <a:r>
              <a:rPr lang="el-GR" dirty="0"/>
              <a:t>εκβιομηχάνιση.  </a:t>
            </a:r>
          </a:p>
          <a:p>
            <a:pPr lvl="1"/>
            <a:r>
              <a:rPr lang="el-GR" dirty="0" smtClean="0"/>
              <a:t>Όμως </a:t>
            </a:r>
            <a:r>
              <a:rPr lang="el-GR" dirty="0"/>
              <a:t>αυτό δεν μπορεί να γίνει σε συνθήκες ανοικτής οικονομίας (επιχείρημα νηπιακής </a:t>
            </a:r>
            <a:r>
              <a:rPr lang="el-GR" dirty="0" smtClean="0"/>
              <a:t>βιομηχανίας). Άρα </a:t>
            </a:r>
            <a:r>
              <a:rPr lang="el-GR" dirty="0"/>
              <a:t>πρώτα εκβιομηχάνιση σε κλειστή οικονομία μέσω υποκατάστασης εισαγωγών και κατόπιν προώθηση εξαγωγών σε συνθήκες ανοικτής οικονομίας.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94</a:t>
            </a:fld>
            <a:endParaRPr lang="el-GR" dirty="0"/>
          </a:p>
        </p:txBody>
      </p:sp>
    </p:spTree>
    <p:extLst>
      <p:ext uri="{BB962C8B-B14F-4D97-AF65-F5344CB8AC3E}">
        <p14:creationId xmlns:p14="http://schemas.microsoft.com/office/powerpoint/2010/main" val="12506910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(9 από 25)</a:t>
            </a:r>
            <a:endParaRPr lang="el-GR" dirty="0"/>
          </a:p>
        </p:txBody>
      </p:sp>
      <p:sp>
        <p:nvSpPr>
          <p:cNvPr id="3" name="Content Placeholder 2"/>
          <p:cNvSpPr>
            <a:spLocks noGrp="1"/>
          </p:cNvSpPr>
          <p:nvPr>
            <p:ph idx="1"/>
          </p:nvPr>
        </p:nvSpPr>
        <p:spPr/>
        <p:txBody>
          <a:bodyPr>
            <a:normAutofit fontScale="92500" lnSpcReduction="20000"/>
          </a:bodyPr>
          <a:lstStyle/>
          <a:p>
            <a:r>
              <a:rPr lang="el-GR" dirty="0"/>
              <a:t>Κριτικές νεοκλασσικών: </a:t>
            </a:r>
            <a:r>
              <a:rPr lang="el-GR" dirty="0" smtClean="0"/>
              <a:t>Στο </a:t>
            </a:r>
            <a:r>
              <a:rPr lang="el-GR" dirty="0"/>
              <a:t>θεωρητικό επίπεδο επίθεση στις υποθέσεις των στρουκτουραλιστών (κυρίως στο επιχείρημα περί όρων εμπορίου).  </a:t>
            </a:r>
            <a:br>
              <a:rPr lang="el-GR" dirty="0"/>
            </a:br>
            <a:r>
              <a:rPr lang="el-GR" dirty="0"/>
              <a:t>Στο εμπειρικό επίπεδο, σύγκριση επιδόσεων χωρών που ακολούθησαν υποκατάσταση εισαγωγών (χώρες Λατινικής Αμερικής, Ινδία, κλπ) με χώρες που ακολούθησαν πολιτική προώθησης των εξαγωγών και, όπως ισχυρίζονται, άφησαν το μηχανισμό των σχετικών τιμών να λειτουργήσει ελεύθερα (Ταϊβάν, Ν. Κορέα, Χονγκ-Κονγκ, Σιγκαπούρη).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95</a:t>
            </a:fld>
            <a:endParaRPr lang="el-GR" dirty="0"/>
          </a:p>
        </p:txBody>
      </p:sp>
    </p:spTree>
    <p:extLst>
      <p:ext uri="{BB962C8B-B14F-4D97-AF65-F5344CB8AC3E}">
        <p14:creationId xmlns:p14="http://schemas.microsoft.com/office/powerpoint/2010/main" val="32990906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(10 από 25)</a:t>
            </a:r>
            <a:endParaRPr lang="el-GR" dirty="0"/>
          </a:p>
        </p:txBody>
      </p:sp>
      <p:sp>
        <p:nvSpPr>
          <p:cNvPr id="3" name="Content Placeholder 2"/>
          <p:cNvSpPr>
            <a:spLocks noGrp="1"/>
          </p:cNvSpPr>
          <p:nvPr>
            <p:ph idx="1"/>
          </p:nvPr>
        </p:nvSpPr>
        <p:spPr/>
        <p:txBody>
          <a:bodyPr>
            <a:normAutofit fontScale="92500" lnSpcReduction="20000"/>
          </a:bodyPr>
          <a:lstStyle/>
          <a:p>
            <a:r>
              <a:rPr lang="el-GR" dirty="0"/>
              <a:t>Κριτικές θεωρητικών της εξάρτησης (κυρίως νεο-μαρξιστών): Υπερβολική έμφαση στις διεθνείς σχέσεις και έλλειψη ανάλυσης σχέσεων παραγωγής και, συνακόλουθα, ταξικών σχέσεων μέσα στις ΑΧ.  </a:t>
            </a:r>
          </a:p>
          <a:p>
            <a:r>
              <a:rPr lang="el-GR" dirty="0"/>
              <a:t>Θεωρίες εξάρτησης: όπως και οι στρουκτουραλιστικές θεωρίες, οικονομικές-πολιτικές-κοινωνιολογικές.  </a:t>
            </a:r>
          </a:p>
          <a:p>
            <a:r>
              <a:rPr lang="el-GR" dirty="0"/>
              <a:t>Κυρίως αλλά όχι αποκλειστικά νεομαρξιστικές.  Κυρίως κριτική του κυρίαρχου υποδείγματος - όχι πλήρης θεωρία.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96</a:t>
            </a:fld>
            <a:endParaRPr lang="el-GR" dirty="0"/>
          </a:p>
        </p:txBody>
      </p:sp>
    </p:spTree>
    <p:extLst>
      <p:ext uri="{BB962C8B-B14F-4D97-AF65-F5344CB8AC3E}">
        <p14:creationId xmlns:p14="http://schemas.microsoft.com/office/powerpoint/2010/main" val="10098088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(11 από 25)</a:t>
            </a:r>
            <a:endParaRPr lang="el-GR" dirty="0"/>
          </a:p>
        </p:txBody>
      </p:sp>
      <p:sp>
        <p:nvSpPr>
          <p:cNvPr id="3" name="Content Placeholder 2"/>
          <p:cNvSpPr>
            <a:spLocks noGrp="1"/>
          </p:cNvSpPr>
          <p:nvPr>
            <p:ph idx="1"/>
          </p:nvPr>
        </p:nvSpPr>
        <p:spPr/>
        <p:txBody>
          <a:bodyPr>
            <a:normAutofit fontScale="70000" lnSpcReduction="20000"/>
          </a:bodyPr>
          <a:lstStyle/>
          <a:p>
            <a:r>
              <a:rPr lang="el-GR" dirty="0"/>
              <a:t>Γιατί νέο-μαρξιστικές;  </a:t>
            </a:r>
          </a:p>
          <a:p>
            <a:r>
              <a:rPr lang="el-GR" dirty="0"/>
              <a:t>Μαρξιστικές γιατί δίνουν έμφαση στις ταξικές σχέσεις, κυρίως μέσα στις ΑΧ, αλλά και διεθνώς.  </a:t>
            </a:r>
          </a:p>
          <a:p>
            <a:r>
              <a:rPr lang="el-GR" dirty="0"/>
              <a:t>Μarx: όχι έμφαση σε προβλήματα οικονομικής ανάπτυξης.  Στα περισσότερα κείμενά του όπου αναφέρεται σε προβλήματα των ΑΧ (κυρίως Ινδίας) τονίζει το θετικό ρόλο του καπιταλισμού.</a:t>
            </a:r>
          </a:p>
          <a:p>
            <a:r>
              <a:rPr lang="el-GR" dirty="0"/>
              <a:t>Αποικιοκρατία, καταστροφή προ-καπιταλιστικών οικονομικών και κοινωνικών δομών, ανάδυση του καπιταλισμού, οικονομική ανάπτυξη.</a:t>
            </a:r>
          </a:p>
          <a:p>
            <a:r>
              <a:rPr lang="el-GR" dirty="0"/>
              <a:t>"Οι αναπτυγμένες χώρες είναι ο καθρέφτης μέσα στον οποίο οι υπανάπτυκτες χώρες μπορούν να δουν το μελλοντικό τους πρόσωπο</a:t>
            </a:r>
            <a:r>
              <a:rPr lang="el-GR"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97</a:t>
            </a:fld>
            <a:endParaRPr lang="el-GR" dirty="0"/>
          </a:p>
        </p:txBody>
      </p:sp>
    </p:spTree>
    <p:extLst>
      <p:ext uri="{BB962C8B-B14F-4D97-AF65-F5344CB8AC3E}">
        <p14:creationId xmlns:p14="http://schemas.microsoft.com/office/powerpoint/2010/main" val="38710403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(12 από 25)</a:t>
            </a:r>
            <a:endParaRPr lang="el-GR" dirty="0"/>
          </a:p>
        </p:txBody>
      </p:sp>
      <p:sp>
        <p:nvSpPr>
          <p:cNvPr id="3" name="Content Placeholder 2"/>
          <p:cNvSpPr>
            <a:spLocks noGrp="1"/>
          </p:cNvSpPr>
          <p:nvPr>
            <p:ph idx="1"/>
          </p:nvPr>
        </p:nvSpPr>
        <p:spPr/>
        <p:txBody>
          <a:bodyPr>
            <a:normAutofit fontScale="77500" lnSpcReduction="20000"/>
          </a:bodyPr>
          <a:lstStyle/>
          <a:p>
            <a:r>
              <a:rPr lang="el-GR" dirty="0"/>
              <a:t>Όμως σε γραπτά του για την Ιρλανδία ο Marx αναφέρει ρητά ότι η Ιρλανδία δεν αναπτύσσεται διότι το δημιουργούμενο εκεί πλεόνασμα μεταφέρεται στην Αγγλία.  </a:t>
            </a:r>
          </a:p>
          <a:p>
            <a:r>
              <a:rPr lang="el-GR" dirty="0"/>
              <a:t>Αυτό είναι και ένα από τα σημεία εκκίνησης των θεωρητικών του </a:t>
            </a:r>
            <a:r>
              <a:rPr lang="el-GR" dirty="0" smtClean="0"/>
              <a:t>ιμπεριαλισμού.</a:t>
            </a:r>
            <a:endParaRPr lang="el-GR" dirty="0"/>
          </a:p>
          <a:p>
            <a:pPr lvl="1"/>
            <a:r>
              <a:rPr lang="el-GR" dirty="0" smtClean="0"/>
              <a:t>Τόσο </a:t>
            </a:r>
            <a:r>
              <a:rPr lang="el-GR" dirty="0"/>
              <a:t>Μαρξιστών (Lenin, Bucharin, </a:t>
            </a:r>
            <a:r>
              <a:rPr lang="el-GR" dirty="0" smtClean="0"/>
              <a:t>Luxembourg) όσο </a:t>
            </a:r>
            <a:r>
              <a:rPr lang="el-GR" dirty="0"/>
              <a:t>και μη Μαρξιστών (Hobson).  </a:t>
            </a:r>
          </a:p>
          <a:p>
            <a:r>
              <a:rPr lang="el-GR" dirty="0"/>
              <a:t>Πρώτος Baran (1957), αργότερα Frank, Amin, Εμμανουήλ, Cardoso, Dos Santos, Furtado.  </a:t>
            </a:r>
          </a:p>
          <a:p>
            <a:r>
              <a:rPr lang="el-GR" dirty="0"/>
              <a:t>Μεγάλη επιρροή σε ακαδημαϊκούς κυρίως κύκλους τη δεκαετία του 1970ς.  Σχετικά μικρή επιρροή σήμερα.  </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98</a:t>
            </a:fld>
            <a:endParaRPr lang="el-GR" dirty="0"/>
          </a:p>
        </p:txBody>
      </p:sp>
    </p:spTree>
    <p:extLst>
      <p:ext uri="{BB962C8B-B14F-4D97-AF65-F5344CB8AC3E}">
        <p14:creationId xmlns:p14="http://schemas.microsoft.com/office/powerpoint/2010/main" val="22199144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Στρουκτουραλισμός και </a:t>
            </a:r>
            <a:r>
              <a:rPr lang="el-GR" dirty="0" smtClean="0"/>
              <a:t>εξάρτηση (13 από 25)</a:t>
            </a:r>
            <a:endParaRPr lang="el-GR" dirty="0"/>
          </a:p>
        </p:txBody>
      </p:sp>
      <p:sp>
        <p:nvSpPr>
          <p:cNvPr id="3" name="Content Placeholder 2"/>
          <p:cNvSpPr>
            <a:spLocks noGrp="1"/>
          </p:cNvSpPr>
          <p:nvPr>
            <p:ph idx="1"/>
          </p:nvPr>
        </p:nvSpPr>
        <p:spPr/>
        <p:txBody>
          <a:bodyPr>
            <a:normAutofit lnSpcReduction="10000"/>
          </a:bodyPr>
          <a:lstStyle/>
          <a:p>
            <a:r>
              <a:rPr lang="el-GR" dirty="0"/>
              <a:t>Δύσκολος ένας ορισμός της </a:t>
            </a:r>
            <a:r>
              <a:rPr lang="el-GR" dirty="0" smtClean="0"/>
              <a:t>«εξάρτησης».</a:t>
            </a:r>
            <a:endParaRPr lang="el-GR" dirty="0"/>
          </a:p>
          <a:p>
            <a:r>
              <a:rPr lang="el-GR" dirty="0"/>
              <a:t>Γενικά, είναι η κατάσταση όπου οι οικονομίες κάποιων χωρών εξαρτώνται από τις οικονομικές συνθήκες κάποιων άλλων αλλά όχι το αντίστροφο.  Ορισμένες χώρες (κυρίαρχες) μπορούν να αναπτύσσονται αυτοδύναμα, ενώ η ανάπτυξη κάποιων άλλων (εξαρτημένων) εξαρτάται θετικά ή αρνητικά από τις εξελίξεις στις κυρίαρχες χώρες.  </a:t>
            </a:r>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99</a:t>
            </a:fld>
            <a:endParaRPr lang="el-GR" dirty="0"/>
          </a:p>
        </p:txBody>
      </p:sp>
    </p:spTree>
    <p:extLst>
      <p:ext uri="{BB962C8B-B14F-4D97-AF65-F5344CB8AC3E}">
        <p14:creationId xmlns:p14="http://schemas.microsoft.com/office/powerpoint/2010/main" val="424390689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B098E1A-2F85-46DA-9BF7-2850C075DFD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Template_CC_BY_NC_ND_0 (1)</Template>
  <TotalTime>0</TotalTime>
  <Words>5820</Words>
  <Application>Microsoft Office PowerPoint</Application>
  <PresentationFormat>On-screen Show (4:3)</PresentationFormat>
  <Paragraphs>574</Paragraphs>
  <Slides>112</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112</vt:i4>
      </vt:variant>
    </vt:vector>
  </HeadingPairs>
  <TitlesOfParts>
    <vt:vector size="116" baseType="lpstr">
      <vt:lpstr>Arial</vt:lpstr>
      <vt:lpstr>Calibri</vt:lpstr>
      <vt:lpstr>Cambria Math</vt:lpstr>
      <vt:lpstr>Θέμα του Office</vt:lpstr>
      <vt:lpstr>Οικονομική Ανάπτυξη</vt:lpstr>
      <vt:lpstr>Χρηματοδότηση</vt:lpstr>
      <vt:lpstr>Άδειες Χρήσης</vt:lpstr>
      <vt:lpstr>Σκοποί ενότητας</vt:lpstr>
      <vt:lpstr>Περιεχόμενα ενότητας (1 από 2)</vt:lpstr>
      <vt:lpstr>Περιεχόμενα ενότητας (2 από 2)</vt:lpstr>
      <vt:lpstr>Θεωρητικά υποδείγματα</vt:lpstr>
      <vt:lpstr>Θεωρητικά υποδείγματα (1 από 4)</vt:lpstr>
      <vt:lpstr>Θεωρητικά υποδείγματα (2 από 4)</vt:lpstr>
      <vt:lpstr>Θεωρητικά υποδείγματα (3 από 4)</vt:lpstr>
      <vt:lpstr>Θεωρητικά υποδείγματα (4 από 4)</vt:lpstr>
      <vt:lpstr>Ένα απλό υπόδειγμα οικονομικής μεγέθυνσης</vt:lpstr>
      <vt:lpstr>Ένα απλό υπόδειγμα οικονομικής μεγέθυνσης (1 από 2)</vt:lpstr>
      <vt:lpstr>Ένα απλό υπόδειγμα οικονομικής μεγέθυνσης (2 από 2)</vt:lpstr>
      <vt:lpstr>Το υπόδειγμα Harrod-Domar</vt:lpstr>
      <vt:lpstr>Το υπόδειγμα Harrod-Domar (1 από 12)</vt:lpstr>
      <vt:lpstr>Το υπόδειγμα Harrod-Domar (2 από 12)</vt:lpstr>
      <vt:lpstr>Το υπόδειγμα Harrod-Domar (3 από 12)</vt:lpstr>
      <vt:lpstr>Το υπόδειγμα Harrod-Domar (4 από 12)</vt:lpstr>
      <vt:lpstr>Το υπόδειγμα Harrod-Domar (5 από 12)</vt:lpstr>
      <vt:lpstr>Το υπόδειγμα Harrod-Domar (6 από 12)</vt:lpstr>
      <vt:lpstr>Το υπόδειγμα Harrod-Domar (7 από 12)</vt:lpstr>
      <vt:lpstr>Το υπόδειγμα Harrod-Domar (8 από 12)</vt:lpstr>
      <vt:lpstr>Το υπόδειγμα Harrod-Domar (9 από 12)</vt:lpstr>
      <vt:lpstr>Το υπόδειγμα Harrod-Domar (10 από 12)</vt:lpstr>
      <vt:lpstr>Το υπόδειγμα Harrod-Domar (11 από 12)</vt:lpstr>
      <vt:lpstr>Το υπόδειγμα Harrod-Domar (12 από 12)</vt:lpstr>
      <vt:lpstr>Επεκτάσεις (1 από 5)</vt:lpstr>
      <vt:lpstr>Επεκτάσεις (2 από 5)</vt:lpstr>
      <vt:lpstr>Επεκτάσεις (3 από 5)</vt:lpstr>
      <vt:lpstr>Επεκτάσεις (4 από 5)</vt:lpstr>
      <vt:lpstr>Επεκτάσεις (5 από 5)</vt:lpstr>
      <vt:lpstr>Το υπόδειγμα του Solow</vt:lpstr>
      <vt:lpstr>Το υπόδειγμα του Solow (1 από 16)</vt:lpstr>
      <vt:lpstr>Το υπόδειγμα του Solow (2 από 16)</vt:lpstr>
      <vt:lpstr>Το υπόδειγμα του Solow (3 από 16)</vt:lpstr>
      <vt:lpstr>Το υπόδειγμα του Solow (4 από 16)</vt:lpstr>
      <vt:lpstr>Το υπόδειγμα του Solow (5 από 16)</vt:lpstr>
      <vt:lpstr>Το υπόδειγμα του Solow (6 από 16)</vt:lpstr>
      <vt:lpstr>Το υπόδειγμα του Solow (7 από 16)</vt:lpstr>
      <vt:lpstr>Το υπόδειγμα του Solow (8 από 16)</vt:lpstr>
      <vt:lpstr>Το υπόδειγμα του Solow (9 από 16)</vt:lpstr>
      <vt:lpstr>Το υπόδειγμα του Solow (10 από 16)</vt:lpstr>
      <vt:lpstr>Το υπόδειγμα του Solow (11 από 16)</vt:lpstr>
      <vt:lpstr>Το υπόδειγμα του Solow (12 από 16)</vt:lpstr>
      <vt:lpstr>Το υπόδειγμα του Solow (13 από 16)</vt:lpstr>
      <vt:lpstr>Το υπόδειγμα του Solow (14 από 16)</vt:lpstr>
      <vt:lpstr>Το υπόδειγμα του Solow (15 από 16)</vt:lpstr>
      <vt:lpstr>Το υπόδειγμα του Solow (16 από 16)</vt:lpstr>
      <vt:lpstr>Συμβολή παραγωγικών συντελεστών στη μεγέθυνση (Denison, Solow)</vt:lpstr>
      <vt:lpstr>Συμβολή παραγωγικών συντελεστών στη μεγέθυνση (Denison, Solow) (1 από 4)</vt:lpstr>
      <vt:lpstr>Συμβολή παραγωγικών συντελεστών στη μεγέθυνση (Denison, Solow) (2 από 4)</vt:lpstr>
      <vt:lpstr>Συμβολή παραγωγικών συντελεστών στη μεγέθυνση (Denison, Solow) (3 από 4)</vt:lpstr>
      <vt:lpstr>Συμβολή παραγωγικών συντελεστών στη μεγέθυνση (Denison, Solow) (4 από 4)</vt:lpstr>
      <vt:lpstr>Το υπόδειγμα της πλεονάζουσας εργασίας των Lewis-Fei-Ranis</vt:lpstr>
      <vt:lpstr>Υπόδειγμα πλεονάζουσας εργασίας (1 από 12)</vt:lpstr>
      <vt:lpstr>Υπόδειγμα πλεονάζουσας εργασίας (2 από 12)</vt:lpstr>
      <vt:lpstr>Υπόδειγμα πλεονάζουσας εργασίας (3 από 12)</vt:lpstr>
      <vt:lpstr>Υπόδειγμα πλεονάζουσας εργασίας (4 από 12)</vt:lpstr>
      <vt:lpstr>Υπόδειγμα πλεονάζουσας εργασίας (5 από 12)</vt:lpstr>
      <vt:lpstr>Υπόδειγμα πλεονάζουσας εργασίας (6 από 12)</vt:lpstr>
      <vt:lpstr>Υπόδειγμα πλεονάζουσας εργασίας (7 από 12)</vt:lpstr>
      <vt:lpstr>Υπόδειγμα πλεονάζουσας εργασίας (8 από 12)</vt:lpstr>
      <vt:lpstr>Υπόδειγμα πλεονάζουσας εργασίας (9 από 12)</vt:lpstr>
      <vt:lpstr>Υπόδειγμα πλεονάζουσας εργασίας (10 από 12)</vt:lpstr>
      <vt:lpstr>Υπόδειγμα πλεονάζουσας εργασίας (11 από 12)</vt:lpstr>
      <vt:lpstr>Υπόδειγμα πλεονάζουσας εργασίας (12 από 12)</vt:lpstr>
      <vt:lpstr>Νεοκλασσικό δυαδικό υπόδειγμα του Jorgenson</vt:lpstr>
      <vt:lpstr>Νεοκλασσικό δυαδικό υπόδειγμα του Jorgenson </vt:lpstr>
      <vt:lpstr>Η υπόθεση του Kuznets</vt:lpstr>
      <vt:lpstr>Η υπόθεση του Kuznets (1 από 11)</vt:lpstr>
      <vt:lpstr>Η υπόθεση του Kuznets (2 από 11)</vt:lpstr>
      <vt:lpstr>Η υπόθεση του Kuznets (3 από 11)</vt:lpstr>
      <vt:lpstr>Η υπόθεση του Kuznets (4 από 11)</vt:lpstr>
      <vt:lpstr>Η υπόθεση του Kuznets (5 από 11)</vt:lpstr>
      <vt:lpstr>Η υπόθεση του Kuznets (6 από 11)</vt:lpstr>
      <vt:lpstr>Η υπόθεση του Kuznets (7 από 11)</vt:lpstr>
      <vt:lpstr>Η υπόθεση του Kuznets (8 από 11)</vt:lpstr>
      <vt:lpstr>Η υπόθεση του Kuznets (9 από 11)</vt:lpstr>
      <vt:lpstr>Η υπόθεση του Kuznets (10 από 11)</vt:lpstr>
      <vt:lpstr>Η υπόθεση του Kuznets (11 από 11)</vt:lpstr>
      <vt:lpstr>Δείκτες μεγέθυνσης</vt:lpstr>
      <vt:lpstr>Δείκτες μεγέθυνσης (1 από 3)</vt:lpstr>
      <vt:lpstr>Δείκτες μεγέθυνσης (2 από 3)</vt:lpstr>
      <vt:lpstr>Δείκτες μεγέθυνσης (3 από 3)</vt:lpstr>
      <vt:lpstr>Στρουκτουραλισμός και εξάρτηση</vt:lpstr>
      <vt:lpstr>Στρουκτουραλισμός και εξάρτηση (1 από 25)</vt:lpstr>
      <vt:lpstr>Στρουκτουραλισμός και εξάρτηση (2 από 25)</vt:lpstr>
      <vt:lpstr>Στρουκτουραλισμός και εξάρτηση (3 από 25)</vt:lpstr>
      <vt:lpstr>Στρουκτουραλισμός και εξάρτηση (4 από 25)</vt:lpstr>
      <vt:lpstr>Στρουκτουραλισμός και εξάρτηση (5 από 25)</vt:lpstr>
      <vt:lpstr>Στρουκτουραλισμός και εξάρτηση (6 από 25)</vt:lpstr>
      <vt:lpstr>Στρουκτουραλισμός και εξάρτηση (7 από 25)</vt:lpstr>
      <vt:lpstr>Στρουκτουραλισμός και εξάρτηση (8 από 25)</vt:lpstr>
      <vt:lpstr>Στρουκτουραλισμός και εξάρτηση (9 από 25)</vt:lpstr>
      <vt:lpstr>Στρουκτουραλισμός και εξάρτηση (10 από 25)</vt:lpstr>
      <vt:lpstr>Στρουκτουραλισμός και εξάρτηση (11 από 25)</vt:lpstr>
      <vt:lpstr>Στρουκτουραλισμός και εξάρτηση (12 από 25)</vt:lpstr>
      <vt:lpstr>Στρουκτουραλισμός και εξάρτηση (13 από 25)</vt:lpstr>
      <vt:lpstr>Στρουκτουραλισμός και εξάρτηση (14 από 25)</vt:lpstr>
      <vt:lpstr>Στρουκτουραλισμός και εξάρτηση (15 από 25)</vt:lpstr>
      <vt:lpstr>Στρουκτουραλισμός και εξάρτηση (16 από 25)</vt:lpstr>
      <vt:lpstr>Στρουκτουραλισμός και εξάρτηση (17 από 25)</vt:lpstr>
      <vt:lpstr>Στρουκτουραλισμός και εξάρτηση (18 από 25)</vt:lpstr>
      <vt:lpstr>Στρουκτουραλισμός και εξάρτηση (19 από 25)</vt:lpstr>
      <vt:lpstr>Στρουκτουραλισμός και εξάρτηση (20 από 25)</vt:lpstr>
      <vt:lpstr>Στρουκτουραλισμός και εξάρτηση (21 από 25)</vt:lpstr>
      <vt:lpstr>Στρουκτουραλισμός και εξάρτηση (22 από 25)</vt:lpstr>
      <vt:lpstr>Στρουκτουραλισμός και εξάρτηση (23 από 25)</vt:lpstr>
      <vt:lpstr>Στρουκτουραλισμός και εξάρτηση (24 από 25)</vt:lpstr>
      <vt:lpstr>Στρουκτουραλισμός και εξάρτηση (25 από 25)</vt:lpstr>
      <vt:lpstr>Τέλος Ενότητας # 2</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2015-08-18T08:56:14Z</dcterms:created>
  <dcterms:modified xsi:type="dcterms:W3CDTF">2015-09-11T10:02:27Z</dcterms:modified>
</cp:coreProperties>
</file>