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sldIdLst>
    <p:sldId id="256" r:id="rId3"/>
    <p:sldId id="257" r:id="rId4"/>
    <p:sldId id="259" r:id="rId5"/>
    <p:sldId id="260" r:id="rId6"/>
    <p:sldId id="320" r:id="rId7"/>
    <p:sldId id="352" r:id="rId8"/>
    <p:sldId id="353" r:id="rId9"/>
    <p:sldId id="354" r:id="rId10"/>
    <p:sldId id="366" r:id="rId11"/>
    <p:sldId id="326" r:id="rId12"/>
    <p:sldId id="327" r:id="rId13"/>
    <p:sldId id="355" r:id="rId14"/>
    <p:sldId id="328" r:id="rId15"/>
    <p:sldId id="356" r:id="rId16"/>
    <p:sldId id="329" r:id="rId17"/>
    <p:sldId id="330" r:id="rId18"/>
    <p:sldId id="331" r:id="rId19"/>
    <p:sldId id="332" r:id="rId20"/>
    <p:sldId id="333" r:id="rId21"/>
    <p:sldId id="334" r:id="rId22"/>
    <p:sldId id="357" r:id="rId23"/>
    <p:sldId id="336" r:id="rId24"/>
    <p:sldId id="337" r:id="rId25"/>
    <p:sldId id="338" r:id="rId26"/>
    <p:sldId id="339" r:id="rId27"/>
    <p:sldId id="358" r:id="rId28"/>
    <p:sldId id="341" r:id="rId29"/>
    <p:sldId id="342" r:id="rId30"/>
    <p:sldId id="359" r:id="rId31"/>
    <p:sldId id="343" r:id="rId32"/>
    <p:sldId id="360" r:id="rId33"/>
    <p:sldId id="345" r:id="rId34"/>
    <p:sldId id="361" r:id="rId35"/>
    <p:sldId id="362" r:id="rId36"/>
    <p:sldId id="347" r:id="rId37"/>
    <p:sldId id="364" r:id="rId38"/>
    <p:sldId id="365" r:id="rId39"/>
    <p:sldId id="350" r:id="rId40"/>
    <p:sldId id="319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Θέματα </a:t>
            </a:r>
            <a:r>
              <a:rPr lang="en-US" smtClean="0"/>
              <a:t>Συστημάτων Πολυμέσων</a:t>
            </a:r>
            <a:br>
              <a:rPr lang="en-US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Βα</a:t>
            </a:r>
            <a:r>
              <a:rPr lang="en-US" sz="2800" dirty="0" err="1" smtClean="0"/>
              <a:t>σική</a:t>
            </a:r>
            <a:r>
              <a:rPr lang="en-US" sz="2800" dirty="0" smtClean="0"/>
              <a:t> </a:t>
            </a:r>
            <a:r>
              <a:rPr lang="en-US" sz="2800" dirty="0" err="1" smtClean="0"/>
              <a:t>Θεωρί</a:t>
            </a:r>
            <a:r>
              <a:rPr lang="en-US" sz="2800" dirty="0" smtClean="0"/>
              <a:t>α Πληροφορίας</a:t>
            </a:r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Γεώργιος</a:t>
            </a:r>
            <a:r>
              <a:rPr lang="en-US" sz="2800" dirty="0" smtClean="0"/>
              <a:t> </a:t>
            </a:r>
            <a:r>
              <a:rPr lang="en-US" sz="2800" dirty="0" err="1" smtClean="0"/>
              <a:t>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</a:t>
            </a:r>
            <a:r>
              <a:rPr lang="en-US" sz="2800" dirty="0" err="1" smtClean="0"/>
              <a:t>Πρόγρ</a:t>
            </a:r>
            <a:r>
              <a:rPr lang="en-US" sz="2800" dirty="0" smtClean="0"/>
              <a:t>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Βασικές οντότητες</a:t>
            </a:r>
            <a:endParaRPr lang="en-US" altLang="x-none" dirty="0"/>
          </a:p>
        </p:txBody>
      </p:sp>
      <p:grpSp>
        <p:nvGrpSpPr>
          <p:cNvPr id="3" name="Group 2" descr="Διάγραμμα με τα στάδια επεξεργασίας της πληροφορίας στην μετάδοσή της από την πηγή μέχρι τον παραλήπτη"/>
          <p:cNvGrpSpPr/>
          <p:nvPr/>
        </p:nvGrpSpPr>
        <p:grpSpPr>
          <a:xfrm>
            <a:off x="323850" y="1557338"/>
            <a:ext cx="8496300" cy="2710502"/>
            <a:chOff x="323850" y="1557338"/>
            <a:chExt cx="8496300" cy="2710502"/>
          </a:xfrm>
        </p:grpSpPr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1835150" y="1557338"/>
              <a:ext cx="47160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en-US" altLang="x-none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4067175" y="1557338"/>
              <a:ext cx="43473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en-US" altLang="x-none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" name="Group 1" descr="Διάγραμμα με τα στάδια επεξεργασίας της πληροφορίας στην μετάδοσή της από την πηγή μέχρι τον παραλήπτη"/>
            <p:cNvGrpSpPr/>
            <p:nvPr/>
          </p:nvGrpSpPr>
          <p:grpSpPr>
            <a:xfrm>
              <a:off x="323850" y="1781817"/>
              <a:ext cx="8496300" cy="2486023"/>
              <a:chOff x="323850" y="1781817"/>
              <a:chExt cx="8496300" cy="2486023"/>
            </a:xfrm>
          </p:grpSpPr>
          <p:grpSp>
            <p:nvGrpSpPr>
              <p:cNvPr id="70661" name="Group 5"/>
              <p:cNvGrpSpPr>
                <a:grpSpLocks/>
              </p:cNvGrpSpPr>
              <p:nvPr/>
            </p:nvGrpSpPr>
            <p:grpSpPr bwMode="auto">
              <a:xfrm>
                <a:off x="323850" y="1781817"/>
                <a:ext cx="7705725" cy="974724"/>
                <a:chOff x="204" y="255"/>
                <a:chExt cx="4854" cy="614"/>
              </a:xfrm>
            </p:grpSpPr>
            <p:grpSp>
              <p:nvGrpSpPr>
                <p:cNvPr id="70662" name="Group 6"/>
                <p:cNvGrpSpPr>
                  <a:grpSpLocks/>
                </p:cNvGrpSpPr>
                <p:nvPr/>
              </p:nvGrpSpPr>
              <p:grpSpPr bwMode="auto">
                <a:xfrm>
                  <a:off x="204" y="300"/>
                  <a:ext cx="862" cy="544"/>
                  <a:chOff x="703" y="300"/>
                  <a:chExt cx="862" cy="544"/>
                </a:xfrm>
              </p:grpSpPr>
              <p:sp>
                <p:nvSpPr>
                  <p:cNvPr id="706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300"/>
                    <a:ext cx="862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6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456"/>
                    <a:ext cx="77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Πηγή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grpSp>
              <p:nvGrpSpPr>
                <p:cNvPr id="70665" name="Group 9"/>
                <p:cNvGrpSpPr>
                  <a:grpSpLocks/>
                </p:cNvGrpSpPr>
                <p:nvPr/>
              </p:nvGrpSpPr>
              <p:grpSpPr bwMode="auto">
                <a:xfrm>
                  <a:off x="3016" y="300"/>
                  <a:ext cx="862" cy="569"/>
                  <a:chOff x="2925" y="2160"/>
                  <a:chExt cx="862" cy="569"/>
                </a:xfrm>
              </p:grpSpPr>
              <p:sp>
                <p:nvSpPr>
                  <p:cNvPr id="706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160"/>
                    <a:ext cx="862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6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1" y="2186"/>
                    <a:ext cx="771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Κωδ/της</a:t>
                    </a:r>
                  </a:p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καναλιού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grpSp>
              <p:nvGrpSpPr>
                <p:cNvPr id="70668" name="Group 12"/>
                <p:cNvGrpSpPr>
                  <a:grpSpLocks/>
                </p:cNvGrpSpPr>
                <p:nvPr/>
              </p:nvGrpSpPr>
              <p:grpSpPr bwMode="auto">
                <a:xfrm>
                  <a:off x="1610" y="300"/>
                  <a:ext cx="862" cy="569"/>
                  <a:chOff x="2925" y="2160"/>
                  <a:chExt cx="862" cy="569"/>
                </a:xfrm>
              </p:grpSpPr>
              <p:sp>
                <p:nvSpPr>
                  <p:cNvPr id="706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160"/>
                    <a:ext cx="862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7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1" y="2186"/>
                    <a:ext cx="771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Κωδ/της</a:t>
                    </a:r>
                  </a:p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πηγής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sp>
              <p:nvSpPr>
                <p:cNvPr id="70671" name="Line 15"/>
                <p:cNvSpPr>
                  <a:spLocks noChangeShapeType="1"/>
                </p:cNvSpPr>
                <p:nvPr/>
              </p:nvSpPr>
              <p:spPr bwMode="auto">
                <a:xfrm>
                  <a:off x="1066" y="572"/>
                  <a:ext cx="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72" name="Line 16"/>
                <p:cNvSpPr>
                  <a:spLocks noChangeShapeType="1"/>
                </p:cNvSpPr>
                <p:nvPr/>
              </p:nvSpPr>
              <p:spPr bwMode="auto">
                <a:xfrm>
                  <a:off x="2472" y="572"/>
                  <a:ext cx="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73" name="Line 17"/>
                <p:cNvSpPr>
                  <a:spLocks noChangeShapeType="1"/>
                </p:cNvSpPr>
                <p:nvPr/>
              </p:nvSpPr>
              <p:spPr bwMode="auto">
                <a:xfrm>
                  <a:off x="3878" y="572"/>
                  <a:ext cx="5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74" name="Line 18"/>
                <p:cNvSpPr>
                  <a:spLocks noChangeShapeType="1"/>
                </p:cNvSpPr>
                <p:nvPr/>
              </p:nvSpPr>
              <p:spPr bwMode="auto">
                <a:xfrm>
                  <a:off x="4468" y="572"/>
                  <a:ext cx="5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32" y="255"/>
                  <a:ext cx="57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sv-SE" altLang="x-none" sz="2000" dirty="0" smtClean="0">
                      <a:latin typeface="+mj-lt"/>
                    </a:rPr>
                    <a:t>Κανάλι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70676" name="Group 20"/>
              <p:cNvGrpSpPr>
                <a:grpSpLocks/>
              </p:cNvGrpSpPr>
              <p:nvPr/>
            </p:nvGrpSpPr>
            <p:grpSpPr bwMode="auto">
              <a:xfrm>
                <a:off x="1187450" y="3293116"/>
                <a:ext cx="7632700" cy="974724"/>
                <a:chOff x="748" y="1389"/>
                <a:chExt cx="4808" cy="614"/>
              </a:xfrm>
            </p:grpSpPr>
            <p:grpSp>
              <p:nvGrpSpPr>
                <p:cNvPr id="70677" name="Group 21"/>
                <p:cNvGrpSpPr>
                  <a:grpSpLocks/>
                </p:cNvGrpSpPr>
                <p:nvPr/>
              </p:nvGrpSpPr>
              <p:grpSpPr bwMode="auto">
                <a:xfrm>
                  <a:off x="3243" y="1434"/>
                  <a:ext cx="998" cy="569"/>
                  <a:chOff x="2881" y="2160"/>
                  <a:chExt cx="998" cy="569"/>
                </a:xfrm>
              </p:grpSpPr>
              <p:sp>
                <p:nvSpPr>
                  <p:cNvPr id="7067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160"/>
                    <a:ext cx="954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7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1" y="2186"/>
                    <a:ext cx="998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Αποκωδ/της</a:t>
                    </a:r>
                    <a:endParaRPr lang="sv-SE" altLang="x-none" sz="2000" dirty="0">
                      <a:latin typeface="+mj-lt"/>
                    </a:endParaRPr>
                  </a:p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>
                        <a:latin typeface="+mj-lt"/>
                      </a:rPr>
                      <a:t>πηγής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sp>
              <p:nvSpPr>
                <p:cNvPr id="70680" name="Line 24"/>
                <p:cNvSpPr>
                  <a:spLocks noChangeShapeType="1"/>
                </p:cNvSpPr>
                <p:nvPr/>
              </p:nvSpPr>
              <p:spPr bwMode="auto">
                <a:xfrm>
                  <a:off x="4241" y="1705"/>
                  <a:ext cx="453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grpSp>
              <p:nvGrpSpPr>
                <p:cNvPr id="70681" name="Group 25"/>
                <p:cNvGrpSpPr>
                  <a:grpSpLocks/>
                </p:cNvGrpSpPr>
                <p:nvPr/>
              </p:nvGrpSpPr>
              <p:grpSpPr bwMode="auto">
                <a:xfrm>
                  <a:off x="4694" y="1434"/>
                  <a:ext cx="862" cy="544"/>
                  <a:chOff x="2925" y="2160"/>
                  <a:chExt cx="862" cy="544"/>
                </a:xfrm>
              </p:grpSpPr>
              <p:sp>
                <p:nvSpPr>
                  <p:cNvPr id="7068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160"/>
                    <a:ext cx="862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8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1" y="2186"/>
                    <a:ext cx="7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Παραλήπτης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grpSp>
              <p:nvGrpSpPr>
                <p:cNvPr id="70684" name="Group 28"/>
                <p:cNvGrpSpPr>
                  <a:grpSpLocks/>
                </p:cNvGrpSpPr>
                <p:nvPr/>
              </p:nvGrpSpPr>
              <p:grpSpPr bwMode="auto">
                <a:xfrm>
                  <a:off x="1837" y="1434"/>
                  <a:ext cx="1088" cy="569"/>
                  <a:chOff x="2881" y="2160"/>
                  <a:chExt cx="1088" cy="569"/>
                </a:xfrm>
              </p:grpSpPr>
              <p:sp>
                <p:nvSpPr>
                  <p:cNvPr id="7068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160"/>
                    <a:ext cx="1005" cy="54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 sz="2000">
                      <a:latin typeface="+mj-lt"/>
                    </a:endParaRPr>
                  </a:p>
                </p:txBody>
              </p:sp>
              <p:sp>
                <p:nvSpPr>
                  <p:cNvPr id="7068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1" y="2186"/>
                    <a:ext cx="1088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 smtClean="0">
                        <a:latin typeface="+mj-lt"/>
                      </a:rPr>
                      <a:t>Απκωδ/της</a:t>
                    </a:r>
                    <a:endParaRPr lang="sv-SE" altLang="x-none" sz="2000" dirty="0">
                      <a:latin typeface="+mj-lt"/>
                    </a:endParaRPr>
                  </a:p>
                  <a:p>
                    <a:pPr algn="ctr">
                      <a:spcBef>
                        <a:spcPct val="50000"/>
                      </a:spcBef>
                    </a:pPr>
                    <a:r>
                      <a:rPr lang="sv-SE" altLang="x-none" sz="2000" dirty="0">
                        <a:latin typeface="+mj-lt"/>
                      </a:rPr>
                      <a:t>καναλιού</a:t>
                    </a:r>
                    <a:endParaRPr lang="en-US" altLang="x-none" sz="2000" dirty="0">
                      <a:latin typeface="+mj-lt"/>
                    </a:endParaRPr>
                  </a:p>
                </p:txBody>
              </p:sp>
            </p:grpSp>
            <p:sp>
              <p:nvSpPr>
                <p:cNvPr id="7068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86" y="1706"/>
                  <a:ext cx="402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88" name="Line 32"/>
                <p:cNvSpPr>
                  <a:spLocks noChangeShapeType="1"/>
                </p:cNvSpPr>
                <p:nvPr/>
              </p:nvSpPr>
              <p:spPr bwMode="auto">
                <a:xfrm>
                  <a:off x="748" y="1707"/>
                  <a:ext cx="5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89" name="Line 33"/>
                <p:cNvSpPr>
                  <a:spLocks noChangeShapeType="1"/>
                </p:cNvSpPr>
                <p:nvPr/>
              </p:nvSpPr>
              <p:spPr bwMode="auto">
                <a:xfrm>
                  <a:off x="1338" y="1707"/>
                  <a:ext cx="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069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8" y="1389"/>
                  <a:ext cx="57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sv-SE" altLang="x-none" sz="2000" dirty="0" smtClean="0">
                      <a:latin typeface="+mj-lt"/>
                    </a:rPr>
                    <a:t>Κανάλι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70695" name="Text Box 39"/>
              <p:cNvSpPr txBox="1">
                <a:spLocks noChangeArrowheads="1"/>
              </p:cNvSpPr>
              <p:nvPr/>
            </p:nvSpPr>
            <p:spPr bwMode="auto">
              <a:xfrm>
                <a:off x="8172450" y="1916113"/>
                <a:ext cx="43152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36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en-US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0696" name="Text Box 40"/>
              <p:cNvSpPr txBox="1">
                <a:spLocks noChangeArrowheads="1"/>
              </p:cNvSpPr>
              <p:nvPr/>
            </p:nvSpPr>
            <p:spPr bwMode="auto">
              <a:xfrm>
                <a:off x="611188" y="3437579"/>
                <a:ext cx="45878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4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en-US" altLang="x-none" sz="4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504031" y="4437112"/>
            <a:ext cx="68405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sv-SE" altLang="x-none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sv-SE" altLang="x-none" sz="2800" dirty="0"/>
              <a:t>: </a:t>
            </a:r>
            <a:r>
              <a:rPr lang="sv-SE" altLang="x-none" sz="2800" dirty="0" smtClean="0"/>
              <a:t>Η πληροφορία της πηγής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sv-SE" altLang="x-none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sv-SE" altLang="x-none" sz="2800" dirty="0"/>
              <a:t>: Ρυθμός από των κωδικοποιητή πηγής</a:t>
            </a:r>
            <a:r>
              <a:rPr lang="sv-SE" altLang="x-none" sz="28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sv-SE" altLang="x-none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sv-SE" altLang="x-none" sz="2800" dirty="0"/>
              <a:t>: Χωριτικότητα </a:t>
            </a:r>
            <a:r>
              <a:rPr lang="sv-SE" altLang="x-none" sz="2800" dirty="0" smtClean="0"/>
              <a:t>καναλιού</a:t>
            </a:r>
            <a:endParaRPr lang="en-US" altLang="x-none" sz="2800" dirty="0"/>
          </a:p>
        </p:txBody>
      </p:sp>
      <p:sp>
        <p:nvSpPr>
          <p:cNvPr id="4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64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Βασικά Θεωρήματα</a:t>
            </a:r>
            <a:endParaRPr lang="en-US" altLang="x-none" dirty="0"/>
          </a:p>
        </p:txBody>
      </p:sp>
      <p:grpSp>
        <p:nvGrpSpPr>
          <p:cNvPr id="2" name="Group 1" descr="Διάγραμμα με τα στάδια επεξεργασίας της πληροφορίας στην μετάδοσή της από την πηγή μέχρι τον παραλήπτη"/>
          <p:cNvGrpSpPr/>
          <p:nvPr/>
        </p:nvGrpSpPr>
        <p:grpSpPr>
          <a:xfrm>
            <a:off x="323850" y="1557338"/>
            <a:ext cx="8496300" cy="2710502"/>
            <a:chOff x="323850" y="1557338"/>
            <a:chExt cx="8496300" cy="2710502"/>
          </a:xfrm>
        </p:grpSpPr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323850" y="1781817"/>
              <a:ext cx="7705725" cy="974724"/>
              <a:chOff x="204" y="255"/>
              <a:chExt cx="4854" cy="614"/>
            </a:xfrm>
          </p:grpSpPr>
          <p:grpSp>
            <p:nvGrpSpPr>
              <p:cNvPr id="48" name="Group 6"/>
              <p:cNvGrpSpPr>
                <a:grpSpLocks/>
              </p:cNvGrpSpPr>
              <p:nvPr/>
            </p:nvGrpSpPr>
            <p:grpSpPr bwMode="auto">
              <a:xfrm>
                <a:off x="204" y="300"/>
                <a:ext cx="862" cy="544"/>
                <a:chOff x="703" y="300"/>
                <a:chExt cx="862" cy="544"/>
              </a:xfrm>
            </p:grpSpPr>
            <p:sp>
              <p:nvSpPr>
                <p:cNvPr id="60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30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6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49" y="456"/>
                  <a:ext cx="771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Πηγή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49" name="Group 9"/>
              <p:cNvGrpSpPr>
                <a:grpSpLocks/>
              </p:cNvGrpSpPr>
              <p:nvPr/>
            </p:nvGrpSpPr>
            <p:grpSpPr bwMode="auto">
              <a:xfrm>
                <a:off x="3016" y="300"/>
                <a:ext cx="862" cy="569"/>
                <a:chOff x="2925" y="2160"/>
                <a:chExt cx="862" cy="569"/>
              </a:xfrm>
            </p:grpSpPr>
            <p:sp>
              <p:nvSpPr>
                <p:cNvPr id="58" name="Rectangle 10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καναλιού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50" name="Group 12"/>
              <p:cNvGrpSpPr>
                <a:grpSpLocks/>
              </p:cNvGrpSpPr>
              <p:nvPr/>
            </p:nvGrpSpPr>
            <p:grpSpPr bwMode="auto">
              <a:xfrm>
                <a:off x="1610" y="300"/>
                <a:ext cx="862" cy="569"/>
                <a:chOff x="2925" y="2160"/>
                <a:chExt cx="862" cy="569"/>
              </a:xfrm>
            </p:grpSpPr>
            <p:sp>
              <p:nvSpPr>
                <p:cNvPr id="56" name="Rectangle 13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5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πηγής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1066" y="572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>
                <a:off x="2472" y="572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>
                <a:off x="3878" y="572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4468" y="572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55" name="Text Box 19"/>
              <p:cNvSpPr txBox="1">
                <a:spLocks noChangeArrowheads="1"/>
              </p:cNvSpPr>
              <p:nvPr/>
            </p:nvSpPr>
            <p:spPr bwMode="auto">
              <a:xfrm>
                <a:off x="4332" y="255"/>
                <a:ext cx="57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2000" dirty="0" smtClean="0">
                    <a:latin typeface="+mj-lt"/>
                  </a:rPr>
                  <a:t>Κανάλι</a:t>
                </a:r>
                <a:endParaRPr lang="en-US" altLang="x-none" sz="2000" dirty="0">
                  <a:latin typeface="+mj-lt"/>
                </a:endParaRPr>
              </a:p>
            </p:txBody>
          </p:sp>
        </p:grp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>
              <a:off x="1187450" y="3293116"/>
              <a:ext cx="7632700" cy="974724"/>
              <a:chOff x="748" y="1389"/>
              <a:chExt cx="4808" cy="614"/>
            </a:xfrm>
          </p:grpSpPr>
          <p:grpSp>
            <p:nvGrpSpPr>
              <p:cNvPr id="63" name="Group 21"/>
              <p:cNvGrpSpPr>
                <a:grpSpLocks/>
              </p:cNvGrpSpPr>
              <p:nvPr/>
            </p:nvGrpSpPr>
            <p:grpSpPr bwMode="auto">
              <a:xfrm>
                <a:off x="3243" y="1434"/>
                <a:ext cx="998" cy="569"/>
                <a:chOff x="2881" y="2160"/>
                <a:chExt cx="998" cy="569"/>
              </a:xfrm>
            </p:grpSpPr>
            <p:sp>
              <p:nvSpPr>
                <p:cNvPr id="75" name="Rectangle 22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954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81" y="2186"/>
                  <a:ext cx="998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Αποκωδ/της</a:t>
                  </a:r>
                  <a:endParaRPr lang="sv-SE" altLang="x-none" sz="2000" dirty="0">
                    <a:latin typeface="+mj-lt"/>
                  </a:endParaRP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>
                      <a:latin typeface="+mj-lt"/>
                    </a:rPr>
                    <a:t>πηγής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4241" y="1705"/>
                <a:ext cx="45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grpSp>
            <p:nvGrpSpPr>
              <p:cNvPr id="65" name="Group 25"/>
              <p:cNvGrpSpPr>
                <a:grpSpLocks/>
              </p:cNvGrpSpPr>
              <p:nvPr/>
            </p:nvGrpSpPr>
            <p:grpSpPr bwMode="auto">
              <a:xfrm>
                <a:off x="4694" y="1434"/>
                <a:ext cx="862" cy="544"/>
                <a:chOff x="2925" y="2160"/>
                <a:chExt cx="862" cy="544"/>
              </a:xfrm>
            </p:grpSpPr>
            <p:sp>
              <p:nvSpPr>
                <p:cNvPr id="73" name="Rectangle 26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Παραλήπτης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66" name="Group 28"/>
              <p:cNvGrpSpPr>
                <a:grpSpLocks/>
              </p:cNvGrpSpPr>
              <p:nvPr/>
            </p:nvGrpSpPr>
            <p:grpSpPr bwMode="auto">
              <a:xfrm>
                <a:off x="1837" y="1434"/>
                <a:ext cx="1088" cy="569"/>
                <a:chOff x="2881" y="2160"/>
                <a:chExt cx="1088" cy="569"/>
              </a:xfrm>
            </p:grpSpPr>
            <p:sp>
              <p:nvSpPr>
                <p:cNvPr id="71" name="Rectangle 29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1005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7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81" y="2186"/>
                  <a:ext cx="1088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Απκωδ/της</a:t>
                  </a:r>
                  <a:endParaRPr lang="sv-SE" altLang="x-none" sz="2000" dirty="0">
                    <a:latin typeface="+mj-lt"/>
                  </a:endParaRP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>
                      <a:latin typeface="+mj-lt"/>
                    </a:rPr>
                    <a:t>καναλιού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 flipV="1">
                <a:off x="2886" y="1706"/>
                <a:ext cx="40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68" name="Line 32"/>
              <p:cNvSpPr>
                <a:spLocks noChangeShapeType="1"/>
              </p:cNvSpPr>
              <p:nvPr/>
            </p:nvSpPr>
            <p:spPr bwMode="auto">
              <a:xfrm>
                <a:off x="748" y="1707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69" name="Line 33"/>
              <p:cNvSpPr>
                <a:spLocks noChangeShapeType="1"/>
              </p:cNvSpPr>
              <p:nvPr/>
            </p:nvSpPr>
            <p:spPr bwMode="auto">
              <a:xfrm>
                <a:off x="1338" y="1707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70" name="Text Box 34"/>
              <p:cNvSpPr txBox="1">
                <a:spLocks noChangeArrowheads="1"/>
              </p:cNvSpPr>
              <p:nvPr/>
            </p:nvSpPr>
            <p:spPr bwMode="auto">
              <a:xfrm>
                <a:off x="748" y="1389"/>
                <a:ext cx="57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2000" dirty="0" smtClean="0">
                    <a:latin typeface="+mj-lt"/>
                  </a:rPr>
                  <a:t>Κανάλι</a:t>
                </a:r>
                <a:endParaRPr lang="en-US" altLang="x-none" sz="2000" dirty="0">
                  <a:latin typeface="+mj-lt"/>
                </a:endParaRPr>
              </a:p>
            </p:txBody>
          </p:sp>
        </p:grp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>
              <a:off x="1835150" y="1557338"/>
              <a:ext cx="47160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en-US" altLang="x-none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/>
          </p:nvSpPr>
          <p:spPr bwMode="auto">
            <a:xfrm>
              <a:off x="4067175" y="1557338"/>
              <a:ext cx="43473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en-US" altLang="x-none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Text Box 39"/>
            <p:cNvSpPr txBox="1">
              <a:spLocks noChangeArrowheads="1"/>
            </p:cNvSpPr>
            <p:nvPr/>
          </p:nvSpPr>
          <p:spPr bwMode="auto">
            <a:xfrm>
              <a:off x="8172450" y="1916113"/>
              <a:ext cx="43152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x-none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/>
          </p:nvSpPr>
          <p:spPr bwMode="auto">
            <a:xfrm>
              <a:off x="611188" y="3437579"/>
              <a:ext cx="4587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4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x-none" sz="4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250825" y="4365104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altLang="x-non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Shannon 1</a:t>
            </a:r>
            <a:r>
              <a:rPr lang="sv-SE" altLang="x-none" sz="2400" dirty="0"/>
              <a:t>: </a:t>
            </a:r>
            <a:r>
              <a:rPr lang="sv-SE" altLang="x-none" sz="2400" dirty="0" smtClean="0"/>
              <a:t>Αποστολή χωρίς σφάλματα μόνο αν R</a:t>
            </a:r>
            <a:r>
              <a:rPr lang="en-US" altLang="x-none" sz="2400" dirty="0">
                <a:latin typeface="cmsy10" pitchFamily="34" charset="0"/>
              </a:rPr>
              <a:t>¸</a:t>
            </a:r>
            <a:r>
              <a:rPr lang="sv-SE" altLang="x-none" sz="2400" dirty="0"/>
              <a:t>H </a:t>
            </a:r>
            <a:r>
              <a:rPr lang="sv-SE" altLang="x-none" sz="2400" dirty="0" smtClean="0"/>
              <a:t>και C</a:t>
            </a:r>
            <a:r>
              <a:rPr lang="en-US" altLang="x-none" sz="2400" dirty="0">
                <a:latin typeface="cmsy10" pitchFamily="34" charset="0"/>
              </a:rPr>
              <a:t>¸</a:t>
            </a:r>
            <a:r>
              <a:rPr lang="sv-SE" altLang="x-none" sz="2400" dirty="0"/>
              <a:t>R</a:t>
            </a:r>
            <a:r>
              <a:rPr lang="sv-SE" altLang="x-none" sz="2400" dirty="0" smtClean="0"/>
              <a:t>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altLang="x-non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Shannon 2</a:t>
            </a:r>
            <a:r>
              <a:rPr lang="sv-SE" altLang="x-none" sz="2400" dirty="0"/>
              <a:t>: </a:t>
            </a:r>
            <a:r>
              <a:rPr lang="sv-SE" altLang="x-none" sz="2400" dirty="0" smtClean="0"/>
              <a:t>Η κωδικοποίηση πηγής και καναλιού βελτιστοποιήται ανεξάρτητα, και δυαδικά σύμβολα μπορούν να είναι ο ενδιάμεσος τύπος. Υπόθεση: Assumption: Αυθαίρετα μεγάλες καθυστερήσης.</a:t>
            </a:r>
            <a:endParaRPr lang="en-US" altLang="x-none" sz="2400" dirty="0"/>
          </a:p>
        </p:txBody>
      </p:sp>
      <p:sp>
        <p:nvSpPr>
          <p:cNvPr id="8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4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Στοχ</a:t>
            </a:r>
            <a:r>
              <a:rPr lang="en-US" dirty="0" smtClean="0"/>
              <a:t>αστικές Πηγές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5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Βα</a:t>
            </a:r>
            <a:r>
              <a:rPr lang="en-US" sz="2400" dirty="0" err="1"/>
              <a:t>σική</a:t>
            </a:r>
            <a:r>
              <a:rPr lang="en-US" sz="2400" dirty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Πληροφορίας 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932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Στοχαστικές Πηγές (1 από 2)</a:t>
            </a:r>
            <a:endParaRPr lang="en-US" altLang="x-none" dirty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x-none" dirty="0" smtClean="0">
                <a:latin typeface="+mj-lt"/>
              </a:rPr>
              <a:t>Παραγώμενα σύμβολα πηγής </a:t>
            </a:r>
            <a:r>
              <a:rPr lang="sv-SE" altLang="x-none" i="1" dirty="0" smtClean="0">
                <a:latin typeface="+mj-lt"/>
              </a:rPr>
              <a:t>X</a:t>
            </a:r>
            <a:r>
              <a:rPr lang="sv-SE" altLang="x-none" baseline="-25000" dirty="0" smtClean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, ...</a:t>
            </a:r>
          </a:p>
          <a:p>
            <a:r>
              <a:rPr lang="sv-SE" altLang="x-none" dirty="0" smtClean="0">
                <a:latin typeface="+mj-lt"/>
              </a:rPr>
              <a:t>Κάθε σύμβολο παίρνει τιμή από το σύνολο </a:t>
            </a:r>
            <a:r>
              <a:rPr lang="en-US" altLang="x-none" dirty="0" smtClean="0">
                <a:latin typeface="+mj-lt"/>
              </a:rPr>
              <a:t>A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dirty="0">
                <a:latin typeface="+mj-lt"/>
              </a:rPr>
              <a:t>= (</a:t>
            </a:r>
            <a:r>
              <a:rPr lang="sv-SE" altLang="x-none" i="1" dirty="0">
                <a:latin typeface="+mj-lt"/>
              </a:rPr>
              <a:t>a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i="1" dirty="0">
                <a:latin typeface="+mj-lt"/>
              </a:rPr>
              <a:t>a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dirty="0" smtClean="0">
                <a:latin typeface="+mj-lt"/>
              </a:rPr>
              <a:t>…).</a:t>
            </a:r>
          </a:p>
          <a:p>
            <a:pPr lvl="1"/>
            <a:r>
              <a:rPr lang="el-GR" altLang="x-none" dirty="0" smtClean="0">
                <a:latin typeface="+mj-lt"/>
              </a:rPr>
              <a:t>Π</a:t>
            </a:r>
            <a:r>
              <a:rPr lang="sv-SE" altLang="x-none" dirty="0" smtClean="0">
                <a:latin typeface="+mj-lt"/>
              </a:rPr>
              <a:t>χ. Το κείμενο είναι ακολουθία συμβόλων με τιμές στο αλφάβητο </a:t>
            </a:r>
            <a:r>
              <a:rPr lang="en-US" altLang="x-none" dirty="0" smtClean="0">
                <a:latin typeface="+mj-lt"/>
              </a:rPr>
              <a:t>A</a:t>
            </a:r>
            <a:r>
              <a:rPr lang="sv-SE" altLang="x-none" dirty="0" smtClean="0">
                <a:latin typeface="+mj-lt"/>
              </a:rPr>
              <a:t> = (a, …, z, A, …, Z, 1, 2, …9, !, ?, …).</a:t>
            </a:r>
            <a:endParaRPr lang="en-US" altLang="x-none" dirty="0" smtClean="0">
              <a:latin typeface="+mj-lt"/>
            </a:endParaRPr>
          </a:p>
          <a:p>
            <a:pPr lvl="1"/>
            <a:r>
              <a:rPr lang="el-GR" altLang="x-none" dirty="0" smtClean="0">
                <a:latin typeface="+mj-lt"/>
              </a:rPr>
              <a:t>Π</a:t>
            </a:r>
            <a:r>
              <a:rPr lang="sv-SE" altLang="x-none" dirty="0" smtClean="0">
                <a:latin typeface="+mj-lt"/>
              </a:rPr>
              <a:t>χ. Μια ψηφιακή ασπρόμαυρη εικόνα είναι ακολουθία συμβόλων στο αλφάβητο A = (0,1) ή A = (0,..,255)</a:t>
            </a:r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3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Στοχαστικές Πηγές (2 από 2)</a:t>
            </a:r>
            <a:endParaRPr lang="en-US" altLang="x-none" dirty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altLang="x-none" dirty="0" smtClean="0">
                <a:latin typeface="+mj-lt"/>
              </a:rPr>
              <a:t>Μοντέλο: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, …,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dirty="0" smtClean="0">
                <a:latin typeface="+mj-lt"/>
              </a:rPr>
              <a:t>) θεωρούνται γνωστά για όλους τους συνδυασμούς. </a:t>
            </a:r>
          </a:p>
        </p:txBody>
      </p:sp>
      <p:grpSp>
        <p:nvGrpSpPr>
          <p:cNvPr id="89098" name="Group 10" descr="Σχήμα στοχαστικής πηγής&#10;"/>
          <p:cNvGrpSpPr>
            <a:grpSpLocks/>
          </p:cNvGrpSpPr>
          <p:nvPr/>
        </p:nvGrpSpPr>
        <p:grpSpPr bwMode="auto">
          <a:xfrm>
            <a:off x="2609543" y="2930738"/>
            <a:ext cx="4379912" cy="1295400"/>
            <a:chOff x="1791" y="3158"/>
            <a:chExt cx="2759" cy="816"/>
          </a:xfrm>
        </p:grpSpPr>
        <p:sp>
          <p:nvSpPr>
            <p:cNvPr id="89092" name="Rectangle 4" descr="Σχήμα στοχαστικής πηγής "/>
            <p:cNvSpPr>
              <a:spLocks noChangeArrowheads="1"/>
            </p:cNvSpPr>
            <p:nvPr/>
          </p:nvSpPr>
          <p:spPr bwMode="auto">
            <a:xfrm>
              <a:off x="1791" y="3158"/>
              <a:ext cx="1134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800" dirty="0" smtClean="0"/>
                <a:t>Πηγή</a:t>
              </a:r>
              <a:endParaRPr lang="en-US" altLang="x-none" sz="2800" dirty="0"/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2925" y="3566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3560" y="3386"/>
              <a:ext cx="9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 sz="2800" i="1">
                  <a:latin typeface="Times New Roman" pitchFamily="18" charset="0"/>
                </a:rPr>
                <a:t>X</a:t>
              </a:r>
              <a:r>
                <a:rPr lang="sv-SE" altLang="x-none" sz="2800" baseline="-25000">
                  <a:latin typeface="Times New Roman" pitchFamily="18" charset="0"/>
                </a:rPr>
                <a:t>1</a:t>
              </a:r>
              <a:r>
                <a:rPr lang="sv-SE" altLang="x-none" sz="2800">
                  <a:latin typeface="Times New Roman" pitchFamily="18" charset="0"/>
                </a:rPr>
                <a:t>, </a:t>
              </a:r>
              <a:r>
                <a:rPr lang="sv-SE" altLang="x-none" sz="2800" i="1">
                  <a:latin typeface="Times New Roman" pitchFamily="18" charset="0"/>
                </a:rPr>
                <a:t>X</a:t>
              </a:r>
              <a:r>
                <a:rPr lang="sv-SE" altLang="x-none" sz="2800" baseline="-25000">
                  <a:latin typeface="Times New Roman" pitchFamily="18" charset="0"/>
                </a:rPr>
                <a:t>2</a:t>
              </a:r>
              <a:r>
                <a:rPr lang="sv-SE" altLang="x-none" sz="2800">
                  <a:latin typeface="Times New Roman" pitchFamily="18" charset="0"/>
                </a:rPr>
                <a:t>, …</a:t>
              </a:r>
              <a:endParaRPr lang="en-US" altLang="x-none" sz="2800">
                <a:latin typeface="Times New Roman" pitchFamily="18" charset="0"/>
              </a:endParaRPr>
            </a:p>
          </p:txBody>
        </p:sp>
      </p:grp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10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Δύο ειδικές περιπτώσεις</a:t>
            </a:r>
            <a:endParaRPr lang="en-US" altLang="x-none" dirty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sv-SE" altLang="x-none" dirty="0" smtClean="0">
                <a:latin typeface="+mj-lt"/>
              </a:rPr>
              <a:t>Πηγή χωρίς μνήμη</a:t>
            </a:r>
            <a:endParaRPr lang="sv-SE" altLang="x-none" dirty="0">
              <a:latin typeface="+mj-lt"/>
            </a:endParaRPr>
          </a:p>
          <a:p>
            <a:pPr marL="990600" lvl="1" indent="-533400">
              <a:buFont typeface="Wingdings" pitchFamily="2" charset="2"/>
              <a:buChar char="§"/>
            </a:pPr>
            <a:r>
              <a:rPr lang="sv-SE" altLang="x-none" dirty="0" smtClean="0">
                <a:latin typeface="+mj-lt"/>
              </a:rPr>
              <a:t>Κάθε σύμβολο είναι ανεξάρτητο του προηγούμενου.</a:t>
            </a:r>
            <a:endParaRPr lang="sv-SE" altLang="x-none" dirty="0">
              <a:latin typeface="+mj-lt"/>
            </a:endParaRPr>
          </a:p>
          <a:p>
            <a:pPr marL="990600" lvl="1" indent="-533400">
              <a:buFont typeface="Wingdings" pitchFamily="2" charset="2"/>
              <a:buChar char="§"/>
            </a:pP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, …,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dirty="0">
                <a:latin typeface="+mj-lt"/>
              </a:rPr>
              <a:t>) =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dirty="0" smtClean="0">
                <a:latin typeface="+mj-lt"/>
              </a:rPr>
              <a:t>Ȼ </a:t>
            </a:r>
            <a:r>
              <a:rPr lang="sv-SE" altLang="x-none" i="1" dirty="0" smtClean="0">
                <a:latin typeface="+mj-lt"/>
              </a:rPr>
              <a:t>P</a:t>
            </a:r>
            <a:r>
              <a:rPr lang="sv-SE" altLang="x-none" dirty="0" smtClean="0">
                <a:latin typeface="+mj-lt"/>
              </a:rPr>
              <a:t>(</a:t>
            </a:r>
            <a:r>
              <a:rPr lang="sv-SE" altLang="x-none" i="1" dirty="0" smtClean="0">
                <a:latin typeface="+mj-lt"/>
              </a:rPr>
              <a:t>X</a:t>
            </a:r>
            <a:r>
              <a:rPr lang="sv-SE" altLang="x-none" baseline="-25000" dirty="0" smtClean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sz="2400" dirty="0"/>
              <a:t>Ȼ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dirty="0">
                <a:latin typeface="+mj-lt"/>
              </a:rPr>
              <a:t>… </a:t>
            </a:r>
            <a:r>
              <a:rPr lang="sv-SE" altLang="x-none" sz="2400" dirty="0"/>
              <a:t>Ȼ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dirty="0">
                <a:latin typeface="+mj-lt"/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v-SE" altLang="x-none" dirty="0" smtClean="0">
                <a:latin typeface="+mj-lt"/>
              </a:rPr>
              <a:t>Μαρκοβιανή Πηγή ή Πηγή Markov</a:t>
            </a:r>
            <a:endParaRPr lang="sv-SE" altLang="x-none" dirty="0">
              <a:latin typeface="+mj-lt"/>
            </a:endParaRPr>
          </a:p>
          <a:p>
            <a:pPr marL="990600" lvl="1" indent="-533400">
              <a:buFont typeface="Wingdings" pitchFamily="2" charset="2"/>
              <a:buChar char="§"/>
            </a:pPr>
            <a:r>
              <a:rPr lang="sv-SE" altLang="x-none" dirty="0" smtClean="0">
                <a:latin typeface="+mj-lt"/>
              </a:rPr>
              <a:t>Κάθε σύμβολο εξαρτάται από το προηγούμενο.</a:t>
            </a:r>
            <a:endParaRPr lang="sv-SE" altLang="x-none" dirty="0">
              <a:latin typeface="+mj-lt"/>
            </a:endParaRPr>
          </a:p>
          <a:p>
            <a:pPr marL="990600" lvl="1" indent="-533400">
              <a:buFont typeface="Wingdings" pitchFamily="2" charset="2"/>
              <a:buChar char="§"/>
            </a:pP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, …, 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dirty="0">
                <a:latin typeface="+mj-lt"/>
              </a:rPr>
              <a:t>) =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|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1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sz="2400" dirty="0"/>
              <a:t>Ȼ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3</a:t>
            </a:r>
            <a:r>
              <a:rPr lang="sv-SE" altLang="x-none" dirty="0">
                <a:latin typeface="+mj-lt"/>
              </a:rPr>
              <a:t>|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baseline="-25000" dirty="0">
                <a:latin typeface="+mj-lt"/>
              </a:rPr>
              <a:t>2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sz="2400" dirty="0"/>
              <a:t>Ȼ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dirty="0">
                <a:latin typeface="+mj-lt"/>
              </a:rPr>
              <a:t>… </a:t>
            </a:r>
            <a:r>
              <a:rPr lang="sv-SE" altLang="x-none" sz="2400" dirty="0"/>
              <a:t>Ȼ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(</a:t>
            </a:r>
            <a:r>
              <a:rPr lang="sv-SE" altLang="x-none" i="1" dirty="0">
                <a:latin typeface="+mj-lt"/>
              </a:rPr>
              <a:t>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i="1" dirty="0">
                <a:latin typeface="+mj-lt"/>
              </a:rPr>
              <a:t>|X</a:t>
            </a:r>
            <a:r>
              <a:rPr lang="sv-SE" altLang="x-none" i="1" baseline="-25000" dirty="0">
                <a:latin typeface="+mj-lt"/>
              </a:rPr>
              <a:t>n</a:t>
            </a:r>
            <a:r>
              <a:rPr lang="sv-SE" altLang="x-none" baseline="-25000" dirty="0">
                <a:latin typeface="+mj-lt"/>
              </a:rPr>
              <a:t>-1</a:t>
            </a:r>
            <a:r>
              <a:rPr lang="sv-SE" altLang="x-none" dirty="0">
                <a:latin typeface="+mj-lt"/>
              </a:rPr>
              <a:t>)</a:t>
            </a:r>
            <a:endParaRPr lang="en-US" altLang="x-none" dirty="0">
              <a:latin typeface="+mj-lt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Πηγή Markov (1 από 4)</a:t>
            </a:r>
            <a:endParaRPr lang="en-US" altLang="x-none" dirty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1608138"/>
          </a:xfrm>
        </p:spPr>
        <p:txBody>
          <a:bodyPr/>
          <a:lstStyle/>
          <a:p>
            <a:r>
              <a:rPr lang="en-US" altLang="x-none" dirty="0" err="1" smtClean="0"/>
              <a:t>Έν</a:t>
            </a:r>
            <a:r>
              <a:rPr lang="en-US" altLang="x-none" dirty="0" smtClean="0"/>
              <a:t>α σύμβολο εξαρτάται από το προηγούμενο σύμβολο, και η πηγή μοντελοποιείται με διάγραμμα καταστάσεων.</a:t>
            </a:r>
            <a:endParaRPr lang="en-US" altLang="x-none" dirty="0"/>
          </a:p>
        </p:txBody>
      </p:sp>
      <p:grpSp>
        <p:nvGrpSpPr>
          <p:cNvPr id="92184" name="Group 24" descr="Εικόνα με το μαρκοβιανό μοντέλο μιας τριαδικής πηγής"/>
          <p:cNvGrpSpPr>
            <a:grpSpLocks/>
          </p:cNvGrpSpPr>
          <p:nvPr/>
        </p:nvGrpSpPr>
        <p:grpSpPr bwMode="auto">
          <a:xfrm>
            <a:off x="1187450" y="3429000"/>
            <a:ext cx="4102100" cy="2906713"/>
            <a:chOff x="735" y="2160"/>
            <a:chExt cx="2584" cy="1831"/>
          </a:xfrm>
        </p:grpSpPr>
        <p:sp>
          <p:nvSpPr>
            <p:cNvPr id="92165" name="Oval 5"/>
            <p:cNvSpPr>
              <a:spLocks noChangeArrowheads="1"/>
            </p:cNvSpPr>
            <p:nvPr/>
          </p:nvSpPr>
          <p:spPr bwMode="auto">
            <a:xfrm>
              <a:off x="1202" y="275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a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2472" y="216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 dirty="0">
                  <a:latin typeface="Times New Roman" pitchFamily="18" charset="0"/>
                </a:rPr>
                <a:t>b</a:t>
              </a:r>
              <a:endParaRPr lang="en-US" altLang="x-none" sz="2400" i="1" dirty="0">
                <a:latin typeface="Times New Roman" pitchFamily="18" charset="0"/>
              </a:endParaRPr>
            </a:p>
          </p:txBody>
        </p:sp>
        <p:sp>
          <p:nvSpPr>
            <p:cNvPr id="92168" name="Oval 8"/>
            <p:cNvSpPr>
              <a:spLocks noChangeArrowheads="1"/>
            </p:cNvSpPr>
            <p:nvPr/>
          </p:nvSpPr>
          <p:spPr bwMode="auto">
            <a:xfrm>
              <a:off x="2336" y="343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/>
                <a:t>c</a:t>
              </a:r>
              <a:endParaRPr lang="en-US" altLang="x-none" sz="2400" i="1"/>
            </a:p>
          </p:txBody>
        </p:sp>
        <p:cxnSp>
          <p:nvCxnSpPr>
            <p:cNvPr id="92169" name="AutoShape 9"/>
            <p:cNvCxnSpPr>
              <a:cxnSpLocks noChangeShapeType="1"/>
              <a:stCxn id="92165" idx="7"/>
              <a:endCxn id="92167" idx="2"/>
            </p:cNvCxnSpPr>
            <p:nvPr/>
          </p:nvCxnSpPr>
          <p:spPr bwMode="auto">
            <a:xfrm rot="16200000">
              <a:off x="1844" y="2194"/>
              <a:ext cx="404" cy="83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72" name="AutoShape 12"/>
            <p:cNvCxnSpPr>
              <a:cxnSpLocks noChangeShapeType="1"/>
              <a:stCxn id="92168" idx="1"/>
              <a:endCxn id="92167" idx="3"/>
            </p:cNvCxnSpPr>
            <p:nvPr/>
          </p:nvCxnSpPr>
          <p:spPr bwMode="auto">
            <a:xfrm rot="16200000">
              <a:off x="2027" y="2977"/>
              <a:ext cx="899" cy="136"/>
            </a:xfrm>
            <a:prstGeom prst="curvedConnector3">
              <a:avLst>
                <a:gd name="adj1" fmla="val 499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73" name="AutoShape 13"/>
            <p:cNvCxnSpPr>
              <a:cxnSpLocks noChangeShapeType="1"/>
              <a:stCxn id="92167" idx="5"/>
              <a:endCxn id="92168" idx="7"/>
            </p:cNvCxnSpPr>
            <p:nvPr/>
          </p:nvCxnSpPr>
          <p:spPr bwMode="auto">
            <a:xfrm rot="5400000">
              <a:off x="2380" y="2977"/>
              <a:ext cx="899" cy="136"/>
            </a:xfrm>
            <a:prstGeom prst="curvedConnector3">
              <a:avLst>
                <a:gd name="adj1" fmla="val 555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74" name="AutoShape 14"/>
            <p:cNvCxnSpPr>
              <a:cxnSpLocks noChangeShapeType="1"/>
              <a:stCxn id="92168" idx="6"/>
              <a:endCxn id="92168" idx="4"/>
            </p:cNvCxnSpPr>
            <p:nvPr/>
          </p:nvCxnSpPr>
          <p:spPr bwMode="auto">
            <a:xfrm flipH="1">
              <a:off x="2586" y="3680"/>
              <a:ext cx="258" cy="258"/>
            </a:xfrm>
            <a:prstGeom prst="curvedConnector4">
              <a:avLst>
                <a:gd name="adj1" fmla="val -52324"/>
                <a:gd name="adj2" fmla="val 15232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75" name="AutoShape 15"/>
            <p:cNvCxnSpPr>
              <a:cxnSpLocks noChangeShapeType="1"/>
              <a:stCxn id="92168" idx="2"/>
              <a:endCxn id="92165" idx="5"/>
            </p:cNvCxnSpPr>
            <p:nvPr/>
          </p:nvCxnSpPr>
          <p:spPr bwMode="auto">
            <a:xfrm rot="10800000">
              <a:off x="1628" y="3185"/>
              <a:ext cx="699" cy="49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76" name="AutoShape 16"/>
            <p:cNvCxnSpPr>
              <a:cxnSpLocks noChangeShapeType="1"/>
              <a:stCxn id="92165" idx="3"/>
              <a:endCxn id="92165" idx="1"/>
            </p:cNvCxnSpPr>
            <p:nvPr/>
          </p:nvCxnSpPr>
          <p:spPr bwMode="auto">
            <a:xfrm rot="5400000" flipH="1" flipV="1">
              <a:off x="1090" y="2999"/>
              <a:ext cx="371" cy="1"/>
            </a:xfrm>
            <a:prstGeom prst="curvedConnector5">
              <a:avLst>
                <a:gd name="adj1" fmla="val -56065"/>
                <a:gd name="adj2" fmla="val -45500000"/>
                <a:gd name="adj3" fmla="val 15606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2913" y="2989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1.0</a:t>
              </a:r>
              <a:endParaRPr lang="en-US" altLang="x-none"/>
            </a:p>
          </p:txBody>
        </p:sp>
        <p:sp>
          <p:nvSpPr>
            <p:cNvPr id="92178" name="Text Box 18"/>
            <p:cNvSpPr txBox="1">
              <a:spLocks noChangeArrowheads="1"/>
            </p:cNvSpPr>
            <p:nvPr/>
          </p:nvSpPr>
          <p:spPr bwMode="auto">
            <a:xfrm>
              <a:off x="2154" y="284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0.5</a:t>
              </a:r>
              <a:endParaRPr lang="en-US" altLang="x-none"/>
            </a:p>
          </p:txBody>
        </p:sp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1746" y="225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0.7</a:t>
              </a:r>
              <a:endParaRPr lang="en-US" altLang="x-none"/>
            </a:p>
          </p:txBody>
        </p:sp>
        <p:sp>
          <p:nvSpPr>
            <p:cNvPr id="92180" name="Text Box 20"/>
            <p:cNvSpPr txBox="1">
              <a:spLocks noChangeArrowheads="1"/>
            </p:cNvSpPr>
            <p:nvPr/>
          </p:nvSpPr>
          <p:spPr bwMode="auto">
            <a:xfrm>
              <a:off x="735" y="335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2181" name="Text Box 21"/>
            <p:cNvSpPr txBox="1">
              <a:spLocks noChangeArrowheads="1"/>
            </p:cNvSpPr>
            <p:nvPr/>
          </p:nvSpPr>
          <p:spPr bwMode="auto">
            <a:xfrm>
              <a:off x="3003" y="376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1597" y="3579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0.2</a:t>
              </a:r>
              <a:endParaRPr lang="en-US" altLang="x-none"/>
            </a:p>
          </p:txBody>
        </p:sp>
      </p:grp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292725" y="4365625"/>
            <a:ext cx="33323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x-none" sz="2800" dirty="0" smtClean="0">
                <a:latin typeface="+mj-lt"/>
              </a:rPr>
              <a:t>Τριαδική πηγή με </a:t>
            </a:r>
          </a:p>
          <a:p>
            <a:r>
              <a:rPr lang="en-US" altLang="x-none" sz="2800" dirty="0">
                <a:latin typeface="+mj-lt"/>
              </a:rPr>
              <a:t>α</a:t>
            </a:r>
            <a:r>
              <a:rPr lang="sv-SE" altLang="x-none" sz="2800" dirty="0" smtClean="0">
                <a:latin typeface="+mj-lt"/>
              </a:rPr>
              <a:t>φάβητο </a:t>
            </a:r>
            <a:r>
              <a:rPr lang="en-US" altLang="x-none" sz="2800" dirty="0" smtClean="0">
                <a:latin typeface="+mj-lt"/>
              </a:rPr>
              <a:t>A</a:t>
            </a:r>
            <a:r>
              <a:rPr lang="sv-SE" altLang="x-none" sz="2800" dirty="0" smtClean="0">
                <a:latin typeface="+mj-lt"/>
              </a:rPr>
              <a:t> </a:t>
            </a:r>
            <a:r>
              <a:rPr lang="sv-SE" altLang="x-none" sz="2800" dirty="0">
                <a:latin typeface="+mj-lt"/>
              </a:rPr>
              <a:t>= (</a:t>
            </a:r>
            <a:r>
              <a:rPr lang="sv-SE" altLang="x-none" sz="2800" i="1" dirty="0">
                <a:latin typeface="+mj-lt"/>
              </a:rPr>
              <a:t>a, b, c</a:t>
            </a:r>
            <a:r>
              <a:rPr lang="sv-SE" altLang="x-none" sz="2800" dirty="0">
                <a:latin typeface="+mj-lt"/>
              </a:rPr>
              <a:t>).</a:t>
            </a:r>
            <a:endParaRPr lang="en-US" altLang="x-none" sz="2800" dirty="0">
              <a:latin typeface="+mj-lt"/>
            </a:endParaRPr>
          </a:p>
        </p:txBody>
      </p:sp>
      <p:sp>
        <p:nvSpPr>
          <p:cNvPr id="2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Πηγή Markov </a:t>
            </a:r>
            <a:r>
              <a:rPr lang="sv-SE" altLang="x-none" dirty="0" smtClean="0"/>
              <a:t>(2 </a:t>
            </a:r>
            <a:r>
              <a:rPr lang="sv-SE" altLang="x-none" dirty="0"/>
              <a:t>από </a:t>
            </a:r>
            <a:r>
              <a:rPr lang="sv-SE" altLang="x-none" dirty="0" smtClean="0"/>
              <a:t>4)</a:t>
            </a:r>
            <a:endParaRPr lang="en-US" altLang="x-none" dirty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2339975"/>
          </a:xfrm>
        </p:spPr>
        <p:txBody>
          <a:bodyPr/>
          <a:lstStyle/>
          <a:p>
            <a:r>
              <a:rPr lang="sv-SE" altLang="x-none" dirty="0" smtClean="0"/>
              <a:t>Έστω ότι βρισκόμαστε στην κατάσταση </a:t>
            </a:r>
            <a:r>
              <a:rPr lang="sv-SE" altLang="x-none" i="1" dirty="0" smtClean="0">
                <a:latin typeface="Times New Roman" pitchFamily="18" charset="0"/>
              </a:rPr>
              <a:t>a</a:t>
            </a:r>
            <a:r>
              <a:rPr lang="sv-SE" altLang="x-none" dirty="0"/>
              <a:t>, i.e., </a:t>
            </a:r>
            <a:r>
              <a:rPr lang="sv-SE" altLang="x-none" i="1" dirty="0">
                <a:latin typeface="Times New Roman" pitchFamily="18" charset="0"/>
              </a:rPr>
              <a:t>X</a:t>
            </a:r>
            <a:r>
              <a:rPr lang="sv-SE" altLang="x-none" i="1" baseline="-25000" dirty="0">
                <a:latin typeface="Times New Roman" pitchFamily="18" charset="0"/>
              </a:rPr>
              <a:t>k</a:t>
            </a:r>
            <a:r>
              <a:rPr lang="sv-SE" altLang="x-none" dirty="0">
                <a:latin typeface="Times New Roman" pitchFamily="18" charset="0"/>
              </a:rPr>
              <a:t> = </a:t>
            </a:r>
            <a:r>
              <a:rPr lang="sv-SE" altLang="x-none" i="1" dirty="0">
                <a:latin typeface="Times New Roman" pitchFamily="18" charset="0"/>
              </a:rPr>
              <a:t>a</a:t>
            </a:r>
            <a:r>
              <a:rPr lang="sv-SE" altLang="x-none" dirty="0"/>
              <a:t>.</a:t>
            </a:r>
          </a:p>
          <a:p>
            <a:r>
              <a:rPr lang="sv-SE" altLang="x-none" dirty="0" smtClean="0"/>
              <a:t>Οι πιθανότητες για το επόμενο σύμβολο είναι:</a:t>
            </a:r>
            <a:endParaRPr lang="en-US" altLang="x-none" dirty="0"/>
          </a:p>
        </p:txBody>
      </p:sp>
      <p:grpSp>
        <p:nvGrpSpPr>
          <p:cNvPr id="2" name="Group 1" descr="Εικόνα με το μαρκοβιανό μοντέλο μιας τριαδικής πηγής"/>
          <p:cNvGrpSpPr/>
          <p:nvPr/>
        </p:nvGrpSpPr>
        <p:grpSpPr>
          <a:xfrm>
            <a:off x="1187450" y="3429000"/>
            <a:ext cx="4102100" cy="2906713"/>
            <a:chOff x="1187450" y="3429000"/>
            <a:chExt cx="4102100" cy="2906713"/>
          </a:xfrm>
        </p:grpSpPr>
        <p:sp>
          <p:nvSpPr>
            <p:cNvPr id="97284" name="Oval 4"/>
            <p:cNvSpPr>
              <a:spLocks noChangeArrowheads="1"/>
            </p:cNvSpPr>
            <p:nvPr/>
          </p:nvSpPr>
          <p:spPr bwMode="auto">
            <a:xfrm>
              <a:off x="1928813" y="4365625"/>
              <a:ext cx="792162" cy="7921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a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auto">
            <a:xfrm>
              <a:off x="3944938" y="3429000"/>
              <a:ext cx="792162" cy="7921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b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729038" y="5445125"/>
              <a:ext cx="792162" cy="7921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c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cxnSp>
          <p:nvCxnSpPr>
            <p:cNvPr id="97287" name="AutoShape 7"/>
            <p:cNvCxnSpPr>
              <a:cxnSpLocks noChangeShapeType="1"/>
              <a:stCxn id="97286" idx="1"/>
              <a:endCxn id="97285" idx="3"/>
            </p:cNvCxnSpPr>
            <p:nvPr/>
          </p:nvCxnSpPr>
          <p:spPr bwMode="auto">
            <a:xfrm rot="16200000">
              <a:off x="3239294" y="4725194"/>
              <a:ext cx="1427162" cy="215900"/>
            </a:xfrm>
            <a:prstGeom prst="curvedConnector3">
              <a:avLst>
                <a:gd name="adj1" fmla="val 499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8" name="AutoShape 8"/>
            <p:cNvCxnSpPr>
              <a:cxnSpLocks noChangeShapeType="1"/>
              <a:stCxn id="97285" idx="5"/>
              <a:endCxn id="97286" idx="7"/>
            </p:cNvCxnSpPr>
            <p:nvPr/>
          </p:nvCxnSpPr>
          <p:spPr bwMode="auto">
            <a:xfrm rot="5400000">
              <a:off x="3799682" y="4725194"/>
              <a:ext cx="1427162" cy="215900"/>
            </a:xfrm>
            <a:prstGeom prst="curvedConnector3">
              <a:avLst>
                <a:gd name="adj1" fmla="val 555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9" name="AutoShape 9"/>
            <p:cNvCxnSpPr>
              <a:cxnSpLocks noChangeShapeType="1"/>
              <a:stCxn id="97286" idx="6"/>
              <a:endCxn id="97286" idx="4"/>
            </p:cNvCxnSpPr>
            <p:nvPr/>
          </p:nvCxnSpPr>
          <p:spPr bwMode="auto">
            <a:xfrm flipH="1">
              <a:off x="4125913" y="5842000"/>
              <a:ext cx="409575" cy="409575"/>
            </a:xfrm>
            <a:prstGeom prst="curvedConnector4">
              <a:avLst>
                <a:gd name="adj1" fmla="val -52324"/>
                <a:gd name="adj2" fmla="val 15232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90" name="AutoShape 10"/>
            <p:cNvCxnSpPr>
              <a:cxnSpLocks noChangeShapeType="1"/>
              <a:stCxn id="97286" idx="2"/>
              <a:endCxn id="97284" idx="5"/>
            </p:cNvCxnSpPr>
            <p:nvPr/>
          </p:nvCxnSpPr>
          <p:spPr bwMode="auto">
            <a:xfrm rot="10800000">
              <a:off x="2605088" y="5056188"/>
              <a:ext cx="1109662" cy="785812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4645025" y="4745038"/>
              <a:ext cx="501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1.0</a:t>
              </a:r>
              <a:endParaRPr lang="en-US" altLang="x-none"/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3440113" y="4508500"/>
              <a:ext cx="50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0.5</a:t>
              </a:r>
              <a:endParaRPr lang="en-US" altLang="x-none"/>
            </a:p>
          </p:txBody>
        </p:sp>
        <p:cxnSp>
          <p:nvCxnSpPr>
            <p:cNvPr id="97293" name="AutoShape 13"/>
            <p:cNvCxnSpPr>
              <a:cxnSpLocks noChangeShapeType="1"/>
            </p:cNvCxnSpPr>
            <p:nvPr/>
          </p:nvCxnSpPr>
          <p:spPr bwMode="auto">
            <a:xfrm rot="16200000">
              <a:off x="2947194" y="3483769"/>
              <a:ext cx="641350" cy="1325562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94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751012" y="4760913"/>
              <a:ext cx="588963" cy="1588"/>
            </a:xfrm>
            <a:prstGeom prst="curvedConnector5">
              <a:avLst>
                <a:gd name="adj1" fmla="val -56065"/>
                <a:gd name="adj2" fmla="val -45500000"/>
                <a:gd name="adj3" fmla="val 15606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792413" y="3573463"/>
              <a:ext cx="501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0.7</a:t>
              </a:r>
              <a:endParaRPr lang="en-US" altLang="x-none"/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1187450" y="5321300"/>
              <a:ext cx="50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4787900" y="5969000"/>
              <a:ext cx="50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2555875" y="5681663"/>
              <a:ext cx="501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0.2</a:t>
              </a:r>
              <a:endParaRPr lang="en-US" altLang="x-none"/>
            </a:p>
          </p:txBody>
        </p:sp>
      </p:grp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5508625" y="3862388"/>
            <a:ext cx="31021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+1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| 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a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 = 0.3</a:t>
            </a:r>
            <a:b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+1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</a:t>
            </a:r>
            <a:r>
              <a:rPr lang="sv-SE" altLang="x-none" sz="2400" dirty="0">
                <a:latin typeface="+mj-lt"/>
              </a:rPr>
              <a:t> 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 | 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a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 = 0.7</a:t>
            </a:r>
            <a:b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+1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 | X</a:t>
            </a:r>
            <a:r>
              <a:rPr lang="sv-SE" altLang="x-non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</a:t>
            </a:r>
            <a:r>
              <a:rPr lang="sv-SE" altLang="x-non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a</a:t>
            </a:r>
            <a:r>
              <a:rPr lang="sv-SE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 = 0</a:t>
            </a:r>
            <a:endParaRPr lang="en-US" altLang="x-none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2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0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Πηγή Markov </a:t>
            </a:r>
            <a:r>
              <a:rPr lang="sv-SE" altLang="x-none" dirty="0" smtClean="0"/>
              <a:t>(3 </a:t>
            </a:r>
            <a:r>
              <a:rPr lang="sv-SE" altLang="x-none" dirty="0"/>
              <a:t>από 4)</a:t>
            </a:r>
            <a:endParaRPr lang="en-US" altLang="x-none" dirty="0"/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252736"/>
          </a:xfrm>
        </p:spPr>
        <p:txBody>
          <a:bodyPr/>
          <a:lstStyle/>
          <a:p>
            <a:r>
              <a:rPr lang="sv-SE" altLang="x-none" dirty="0" smtClean="0"/>
              <a:t>Αν </a:t>
            </a:r>
            <a:r>
              <a:rPr lang="sv-SE" altLang="x-none" i="1" dirty="0" smtClean="0">
                <a:latin typeface="Times New Roman" pitchFamily="18" charset="0"/>
              </a:rPr>
              <a:t>X</a:t>
            </a:r>
            <a:r>
              <a:rPr lang="sv-SE" altLang="x-none" i="1" baseline="-25000" dirty="0" smtClean="0">
                <a:latin typeface="Times New Roman" pitchFamily="18" charset="0"/>
              </a:rPr>
              <a:t>k</a:t>
            </a:r>
            <a:r>
              <a:rPr lang="sv-SE" altLang="x-none" baseline="-25000" dirty="0" smtClean="0">
                <a:latin typeface="Times New Roman" pitchFamily="18" charset="0"/>
              </a:rPr>
              <a:t>+1</a:t>
            </a:r>
            <a:r>
              <a:rPr lang="sv-SE" altLang="x-none" dirty="0" smtClean="0">
                <a:latin typeface="Times New Roman" pitchFamily="18" charset="0"/>
              </a:rPr>
              <a:t> </a:t>
            </a:r>
            <a:r>
              <a:rPr lang="sv-SE" altLang="x-none" dirty="0">
                <a:latin typeface="Times New Roman" pitchFamily="18" charset="0"/>
              </a:rPr>
              <a:t>= </a:t>
            </a:r>
            <a:r>
              <a:rPr lang="sv-SE" altLang="x-none" i="1" dirty="0">
                <a:latin typeface="Times New Roman" pitchFamily="18" charset="0"/>
              </a:rPr>
              <a:t>b</a:t>
            </a:r>
            <a:r>
              <a:rPr lang="sv-SE" altLang="x-none" dirty="0"/>
              <a:t>, </a:t>
            </a:r>
            <a:r>
              <a:rPr lang="sv-SE" altLang="x-none" dirty="0" smtClean="0"/>
              <a:t>ξέρουμε ότι </a:t>
            </a:r>
            <a:r>
              <a:rPr lang="sv-SE" altLang="x-none" i="1" dirty="0" smtClean="0">
                <a:latin typeface="Times New Roman" pitchFamily="18" charset="0"/>
              </a:rPr>
              <a:t>X</a:t>
            </a:r>
            <a:r>
              <a:rPr lang="sv-SE" altLang="x-none" i="1" baseline="-25000" dirty="0" smtClean="0">
                <a:latin typeface="Times New Roman" pitchFamily="18" charset="0"/>
              </a:rPr>
              <a:t>k</a:t>
            </a:r>
            <a:r>
              <a:rPr lang="sv-SE" altLang="x-none" baseline="-25000" dirty="0" smtClean="0">
                <a:latin typeface="Times New Roman" pitchFamily="18" charset="0"/>
              </a:rPr>
              <a:t>+2</a:t>
            </a:r>
            <a:r>
              <a:rPr lang="sv-SE" altLang="x-none" dirty="0" smtClean="0"/>
              <a:t> θα ισούται με </a:t>
            </a:r>
            <a:r>
              <a:rPr lang="sv-SE" altLang="x-none" i="1" dirty="0" smtClean="0">
                <a:latin typeface="Times New Roman" pitchFamily="18" charset="0"/>
              </a:rPr>
              <a:t>c</a:t>
            </a:r>
            <a:r>
              <a:rPr lang="sv-SE" altLang="x-none" dirty="0"/>
              <a:t>.</a:t>
            </a:r>
            <a:endParaRPr lang="en-US" altLang="x-none" dirty="0"/>
          </a:p>
        </p:txBody>
      </p:sp>
      <p:grpSp>
        <p:nvGrpSpPr>
          <p:cNvPr id="98324" name="Group 20" descr="Εικόνα με το μαρκοβιανό μοντέλο μιας τριαδικής πηγής"/>
          <p:cNvGrpSpPr>
            <a:grpSpLocks/>
          </p:cNvGrpSpPr>
          <p:nvPr/>
        </p:nvGrpSpPr>
        <p:grpSpPr bwMode="auto">
          <a:xfrm>
            <a:off x="1187450" y="3429000"/>
            <a:ext cx="7397750" cy="2906713"/>
            <a:chOff x="748" y="2160"/>
            <a:chExt cx="4660" cy="1831"/>
          </a:xfrm>
        </p:grpSpPr>
        <p:sp>
          <p:nvSpPr>
            <p:cNvPr id="98308" name="Oval 4"/>
            <p:cNvSpPr>
              <a:spLocks noChangeArrowheads="1"/>
            </p:cNvSpPr>
            <p:nvPr/>
          </p:nvSpPr>
          <p:spPr bwMode="auto">
            <a:xfrm>
              <a:off x="1215" y="275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a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2485" y="216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b="1" i="1">
                  <a:solidFill>
                    <a:schemeClr val="folHlink"/>
                  </a:solidFill>
                  <a:latin typeface="Times New Roman" pitchFamily="18" charset="0"/>
                </a:rPr>
                <a:t>b</a:t>
              </a:r>
              <a:endParaRPr lang="en-US" altLang="x-none" sz="2400" b="1" i="1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2349" y="3430"/>
              <a:ext cx="499" cy="4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400" i="1">
                  <a:latin typeface="Times New Roman" pitchFamily="18" charset="0"/>
                </a:rPr>
                <a:t>c</a:t>
              </a:r>
              <a:endParaRPr lang="en-US" altLang="x-none" sz="2400" i="1">
                <a:latin typeface="Times New Roman" pitchFamily="18" charset="0"/>
              </a:endParaRPr>
            </a:p>
          </p:txBody>
        </p:sp>
        <p:cxnSp>
          <p:nvCxnSpPr>
            <p:cNvPr id="98311" name="AutoShape 7"/>
            <p:cNvCxnSpPr>
              <a:cxnSpLocks noChangeShapeType="1"/>
              <a:stCxn id="98310" idx="1"/>
              <a:endCxn id="98309" idx="3"/>
            </p:cNvCxnSpPr>
            <p:nvPr/>
          </p:nvCxnSpPr>
          <p:spPr bwMode="auto">
            <a:xfrm rot="16200000">
              <a:off x="2040" y="2977"/>
              <a:ext cx="899" cy="136"/>
            </a:xfrm>
            <a:prstGeom prst="curvedConnector3">
              <a:avLst>
                <a:gd name="adj1" fmla="val 499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12" name="AutoShape 8"/>
            <p:cNvCxnSpPr>
              <a:cxnSpLocks noChangeShapeType="1"/>
              <a:stCxn id="98309" idx="5"/>
              <a:endCxn id="98310" idx="7"/>
            </p:cNvCxnSpPr>
            <p:nvPr/>
          </p:nvCxnSpPr>
          <p:spPr bwMode="auto">
            <a:xfrm rot="5400000">
              <a:off x="2393" y="2977"/>
              <a:ext cx="899" cy="136"/>
            </a:xfrm>
            <a:prstGeom prst="curvedConnector3">
              <a:avLst>
                <a:gd name="adj1" fmla="val 55505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13" name="AutoShape 9"/>
            <p:cNvCxnSpPr>
              <a:cxnSpLocks noChangeShapeType="1"/>
              <a:stCxn id="98310" idx="6"/>
              <a:endCxn id="98310" idx="4"/>
            </p:cNvCxnSpPr>
            <p:nvPr/>
          </p:nvCxnSpPr>
          <p:spPr bwMode="auto">
            <a:xfrm flipH="1">
              <a:off x="2599" y="3680"/>
              <a:ext cx="258" cy="258"/>
            </a:xfrm>
            <a:prstGeom prst="curvedConnector4">
              <a:avLst>
                <a:gd name="adj1" fmla="val -52324"/>
                <a:gd name="adj2" fmla="val 15232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14" name="AutoShape 10"/>
            <p:cNvCxnSpPr>
              <a:cxnSpLocks noChangeShapeType="1"/>
              <a:stCxn id="98310" idx="2"/>
              <a:endCxn id="98308" idx="5"/>
            </p:cNvCxnSpPr>
            <p:nvPr/>
          </p:nvCxnSpPr>
          <p:spPr bwMode="auto">
            <a:xfrm rot="10800000">
              <a:off x="1641" y="3185"/>
              <a:ext cx="699" cy="49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2926" y="2989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>
                  <a:solidFill>
                    <a:schemeClr val="folHlink"/>
                  </a:solidFill>
                </a:rPr>
                <a:t>1.0</a:t>
              </a:r>
              <a:endParaRPr lang="en-US" altLang="x-none">
                <a:solidFill>
                  <a:schemeClr val="folHlink"/>
                </a:solidFill>
              </a:endParaRP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2167" y="284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0.5</a:t>
              </a:r>
              <a:endParaRPr lang="en-US" altLang="x-none"/>
            </a:p>
          </p:txBody>
        </p:sp>
        <p:cxnSp>
          <p:nvCxnSpPr>
            <p:cNvPr id="98317" name="AutoShape 13"/>
            <p:cNvCxnSpPr>
              <a:cxnSpLocks noChangeShapeType="1"/>
            </p:cNvCxnSpPr>
            <p:nvPr/>
          </p:nvCxnSpPr>
          <p:spPr bwMode="auto">
            <a:xfrm rot="16200000">
              <a:off x="1857" y="2194"/>
              <a:ext cx="404" cy="83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18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103" y="2999"/>
              <a:ext cx="371" cy="1"/>
            </a:xfrm>
            <a:prstGeom prst="curvedConnector5">
              <a:avLst>
                <a:gd name="adj1" fmla="val -56065"/>
                <a:gd name="adj2" fmla="val -45500000"/>
                <a:gd name="adj3" fmla="val 15606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1759" y="225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0.7</a:t>
              </a:r>
              <a:endParaRPr lang="en-US" altLang="x-none"/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748" y="335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auto">
            <a:xfrm>
              <a:off x="3016" y="376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0.3</a:t>
              </a:r>
              <a:endParaRPr lang="en-US" altLang="x-none"/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1610" y="3579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0.2</a:t>
              </a:r>
              <a:endParaRPr lang="en-US" altLang="x-none"/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470" y="2433"/>
              <a:ext cx="193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P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+2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 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a | 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+1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 b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 = 0</a:t>
              </a:r>
              <a:b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P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+2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</a:t>
              </a:r>
              <a:r>
                <a:rPr lang="sv-SE" altLang="x-none" sz="2400" dirty="0">
                  <a:latin typeface="+mj-lt"/>
                </a:rPr>
                <a:t> 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b | 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+1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 b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 = 0</a:t>
              </a:r>
              <a:b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P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+2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 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c | X</a:t>
              </a:r>
              <a:r>
                <a:rPr lang="sv-SE" altLang="x-none" sz="24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</a:t>
              </a:r>
              <a:r>
                <a:rPr lang="sv-SE" altLang="x-none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+1</a:t>
              </a:r>
              <a:r>
                <a:rPr lang="sv-SE" altLang="x-none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= b</a:t>
              </a:r>
              <a:r>
                <a:rPr lang="sv-SE" altLang="x-none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 = 1</a:t>
              </a:r>
              <a:endParaRPr lang="en-US" altLang="x-non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2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Πηγή Markov </a:t>
            </a:r>
            <a:r>
              <a:rPr lang="sv-SE" altLang="x-none" dirty="0" smtClean="0"/>
              <a:t>(4 </a:t>
            </a:r>
            <a:r>
              <a:rPr lang="sv-SE" altLang="x-none" dirty="0"/>
              <a:t>από 4)</a:t>
            </a:r>
            <a:endParaRPr lang="en-US" altLang="x-none" dirty="0"/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altLang="x-none" dirty="0" smtClean="0"/>
              <a:t>Aν κάθε κατάσταση είναι πιθανή, οι στατικές πιθανότητες (stationary probabilities) των καταστάσεων υπολογίζονται από τις πιθανότητες μετάβασης.</a:t>
            </a:r>
          </a:p>
          <a:p>
            <a:pPr lvl="1">
              <a:lnSpc>
                <a:spcPct val="90000"/>
              </a:lnSpc>
            </a:pPr>
            <a:r>
              <a:rPr lang="sv-SE" altLang="x-none" dirty="0" smtClean="0"/>
              <a:t>Στατικές πιθανότητες: </a:t>
            </a:r>
            <a:r>
              <a:rPr lang="sv-SE" altLang="x-none" dirty="0" smtClean="0">
                <a:latin typeface="Symbol" pitchFamily="18" charset="2"/>
                <a:sym typeface="Symbol" pitchFamily="18" charset="2"/>
              </a:rPr>
              <a:t></a:t>
            </a:r>
            <a:r>
              <a:rPr lang="sv-SE" altLang="x-none" baseline="-25000" dirty="0">
                <a:sym typeface="Symbol" pitchFamily="18" charset="2"/>
              </a:rPr>
              <a:t>i</a:t>
            </a:r>
            <a:r>
              <a:rPr lang="sv-SE" altLang="x-none" dirty="0"/>
              <a:t> </a:t>
            </a:r>
            <a:r>
              <a:rPr lang="sv-SE" altLang="x-none" dirty="0">
                <a:latin typeface="Times New Roman" pitchFamily="18" charset="0"/>
              </a:rPr>
              <a:t>= </a:t>
            </a:r>
            <a:r>
              <a:rPr lang="sv-SE" altLang="x-none" i="1" dirty="0">
                <a:latin typeface="Times New Roman" pitchFamily="18" charset="0"/>
              </a:rPr>
              <a:t>P</a:t>
            </a:r>
            <a:r>
              <a:rPr lang="sv-SE" altLang="x-none" dirty="0">
                <a:latin typeface="Times New Roman" pitchFamily="18" charset="0"/>
              </a:rPr>
              <a:t>(</a:t>
            </a:r>
            <a:r>
              <a:rPr lang="sv-SE" altLang="x-none" i="1" dirty="0">
                <a:latin typeface="Times New Roman" pitchFamily="18" charset="0"/>
              </a:rPr>
              <a:t>X</a:t>
            </a:r>
            <a:r>
              <a:rPr lang="sv-SE" altLang="x-none" i="1" baseline="-25000" dirty="0">
                <a:latin typeface="Times New Roman" pitchFamily="18" charset="0"/>
              </a:rPr>
              <a:t>k</a:t>
            </a:r>
            <a:r>
              <a:rPr lang="sv-SE" altLang="x-none" i="1" dirty="0">
                <a:latin typeface="Times New Roman" pitchFamily="18" charset="0"/>
              </a:rPr>
              <a:t> = a</a:t>
            </a:r>
            <a:r>
              <a:rPr lang="sv-SE" altLang="x-none" i="1" baseline="-25000" dirty="0">
                <a:latin typeface="Times New Roman" pitchFamily="18" charset="0"/>
              </a:rPr>
              <a:t>i</a:t>
            </a:r>
            <a:r>
              <a:rPr lang="sv-SE" altLang="x-none" dirty="0">
                <a:latin typeface="Times New Roman" pitchFamily="18" charset="0"/>
              </a:rPr>
              <a:t>)</a:t>
            </a:r>
            <a:r>
              <a:rPr lang="sv-SE" altLang="x-none" dirty="0"/>
              <a:t> </a:t>
            </a:r>
            <a:r>
              <a:rPr lang="sv-SE" altLang="x-none" dirty="0" smtClean="0"/>
              <a:t> για κάθε </a:t>
            </a:r>
            <a:r>
              <a:rPr lang="sv-SE" altLang="x-none" i="1" dirty="0" smtClean="0">
                <a:latin typeface="Times New Roman" pitchFamily="18" charset="0"/>
              </a:rPr>
              <a:t>k</a:t>
            </a:r>
            <a:r>
              <a:rPr lang="sv-SE" altLang="x-none" dirty="0" smtClean="0"/>
              <a:t> όταν </a:t>
            </a:r>
            <a:r>
              <a:rPr lang="sv-SE" altLang="x-none" i="1" dirty="0" smtClean="0">
                <a:latin typeface="Times New Roman" pitchFamily="18" charset="0"/>
              </a:rPr>
              <a:t>X</a:t>
            </a:r>
            <a:r>
              <a:rPr lang="sv-SE" altLang="x-none" i="1" baseline="-25000" dirty="0" smtClean="0">
                <a:latin typeface="Times New Roman" pitchFamily="18" charset="0"/>
              </a:rPr>
              <a:t>k</a:t>
            </a:r>
            <a:r>
              <a:rPr lang="sv-SE" altLang="x-none" baseline="-25000" dirty="0" smtClean="0">
                <a:latin typeface="Times New Roman" pitchFamily="18" charset="0"/>
              </a:rPr>
              <a:t>-1</a:t>
            </a:r>
            <a:r>
              <a:rPr lang="sv-SE" altLang="x-none" dirty="0">
                <a:latin typeface="Times New Roman" pitchFamily="18" charset="0"/>
              </a:rPr>
              <a:t>, </a:t>
            </a:r>
            <a:r>
              <a:rPr lang="sv-SE" altLang="x-none" i="1" dirty="0">
                <a:latin typeface="Times New Roman" pitchFamily="18" charset="0"/>
              </a:rPr>
              <a:t>X</a:t>
            </a:r>
            <a:r>
              <a:rPr lang="sv-SE" altLang="x-none" i="1" baseline="-25000" dirty="0">
                <a:latin typeface="Times New Roman" pitchFamily="18" charset="0"/>
              </a:rPr>
              <a:t>k</a:t>
            </a:r>
            <a:r>
              <a:rPr lang="sv-SE" altLang="x-none" baseline="-25000" dirty="0">
                <a:latin typeface="Times New Roman" pitchFamily="18" charset="0"/>
              </a:rPr>
              <a:t>-2</a:t>
            </a:r>
            <a:r>
              <a:rPr lang="sv-SE" altLang="x-none" dirty="0"/>
              <a:t>, … </a:t>
            </a:r>
            <a:r>
              <a:rPr lang="sv-SE" altLang="x-none" dirty="0" smtClean="0"/>
              <a:t>δεν δίνονται</a:t>
            </a:r>
            <a:endParaRPr lang="sv-SE" altLang="x-none" dirty="0"/>
          </a:p>
          <a:p>
            <a:pPr>
              <a:lnSpc>
                <a:spcPct val="90000"/>
              </a:lnSpc>
            </a:pPr>
            <a:r>
              <a:rPr lang="sv-SE" altLang="x-none" dirty="0" smtClean="0"/>
              <a:t>Τα μοντέλα Markov αναπαριστούν πηγές με εξαρτήσεις πάνω από ένα βήματα πίσω.</a:t>
            </a:r>
            <a:endParaRPr lang="sv-SE" altLang="x-none" dirty="0"/>
          </a:p>
          <a:p>
            <a:pPr lvl="1">
              <a:lnSpc>
                <a:spcPct val="90000"/>
              </a:lnSpc>
            </a:pPr>
            <a:r>
              <a:rPr lang="sv-SE" altLang="x-none" dirty="0" smtClean="0"/>
              <a:t>Χρήση διαγράμματος καταστάσεων με πολλά σύμβολα σε κάθε κατάσταση</a:t>
            </a:r>
            <a:endParaRPr lang="en-US" altLang="x-none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95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Ανάλυση και σύνθεση</a:t>
            </a:r>
            <a:endParaRPr lang="en-US" altLang="x-none" dirty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altLang="x-none" dirty="0" smtClean="0"/>
              <a:t>Τα στοχαστικά μοντέλα χρησιμεύουν στην ανάλυση μιας πηγής.</a:t>
            </a:r>
            <a:endParaRPr lang="sv-SE" altLang="x-none" dirty="0"/>
          </a:p>
          <a:p>
            <a:pPr lvl="1">
              <a:lnSpc>
                <a:spcPct val="90000"/>
              </a:lnSpc>
            </a:pPr>
            <a:r>
              <a:rPr lang="sv-SE" altLang="x-none" dirty="0" err="1" smtClean="0"/>
              <a:t>Κ</a:t>
            </a:r>
            <a:r>
              <a:rPr lang="sv-SE" altLang="x-none" dirty="0" smtClean="0"/>
              <a:t>α</a:t>
            </a:r>
            <a:r>
              <a:rPr lang="sv-SE" altLang="x-none" dirty="0" err="1" smtClean="0"/>
              <a:t>τ</a:t>
            </a:r>
            <a:r>
              <a:rPr lang="sv-SE" altLang="x-none" dirty="0" smtClean="0"/>
              <a:t>α</a:t>
            </a:r>
            <a:r>
              <a:rPr lang="sv-SE" altLang="x-none" dirty="0" err="1" smtClean="0"/>
              <a:t>σκευή</a:t>
            </a:r>
            <a:r>
              <a:rPr lang="sv-SE" altLang="x-none" dirty="0" smtClean="0"/>
              <a:t> μοντέλου που αναπαριστά τον κόσμο και ανάλυση του μοντέλου αντί του πραγματικού κόσμου</a:t>
            </a:r>
            <a:endParaRPr lang="sv-SE" altLang="x-none" dirty="0"/>
          </a:p>
          <a:p>
            <a:pPr>
              <a:lnSpc>
                <a:spcPct val="90000"/>
              </a:lnSpc>
            </a:pPr>
            <a:r>
              <a:rPr lang="sv-SE" altLang="x-none" dirty="0"/>
              <a:t>Τα στοχαστικά μοντέλα χρησιμεύουν στην </a:t>
            </a:r>
            <a:r>
              <a:rPr lang="sv-SE" altLang="x-none" dirty="0" smtClean="0"/>
              <a:t>σύνθεση μιας </a:t>
            </a:r>
            <a:r>
              <a:rPr lang="sv-SE" altLang="x-none" dirty="0"/>
              <a:t>πηγής</a:t>
            </a:r>
            <a:r>
              <a:rPr lang="sv-SE" altLang="x-none" dirty="0" smtClean="0"/>
              <a:t>.</a:t>
            </a:r>
            <a:endParaRPr lang="sv-SE" altLang="x-none" dirty="0"/>
          </a:p>
          <a:p>
            <a:pPr lvl="1">
              <a:lnSpc>
                <a:spcPct val="90000"/>
              </a:lnSpc>
            </a:pPr>
            <a:r>
              <a:rPr lang="sv-SE" altLang="x-none" dirty="0" smtClean="0"/>
              <a:t>Προσομοίωση πηγής: Χρήση μήτρας τυχαίων αριθμών σε κάθε βήμα του μαρκοβιανού μοντέλου για την παραγωγή ακολουθίας συμβόλων</a:t>
            </a:r>
            <a:endParaRPr lang="en-US" altLang="x-none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6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Πληροφορί</a:t>
            </a:r>
            <a:r>
              <a:rPr lang="en-US" dirty="0" smtClean="0"/>
              <a:t>α και εντροπία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5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Βα</a:t>
            </a:r>
            <a:r>
              <a:rPr lang="en-US" sz="2400" dirty="0" err="1"/>
              <a:t>σική</a:t>
            </a:r>
            <a:r>
              <a:rPr lang="en-US" sz="2400" dirty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Πληροφορίας 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828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Πληροφορία και εντροπία</a:t>
            </a:r>
            <a:endParaRPr lang="en-US" altLang="x-none" dirty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/>
              <a:t>Έστω δυαδική πηγή χωρίς μνήμη, πχ κέρμα. Πόση πληροφορία παίρνουμε όταν μαθαίνουμε ότι ήρθε </a:t>
            </a:r>
            <a:r>
              <a:rPr lang="sv-SE" altLang="x-none" sz="2800" dirty="0" smtClean="0">
                <a:latin typeface="+mj-lt"/>
              </a:rPr>
              <a:t>”γράμματα”;</a:t>
            </a:r>
          </a:p>
          <a:p>
            <a:pPr lvl="1">
              <a:lnSpc>
                <a:spcPct val="90000"/>
              </a:lnSpc>
            </a:pPr>
            <a:r>
              <a:rPr lang="sv-SE" altLang="x-none" sz="2400" dirty="0" smtClean="0">
                <a:latin typeface="+mj-lt"/>
              </a:rPr>
              <a:t>Αν είναι δίκαιο κέρμα, δηλ.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heads</a:t>
            </a:r>
            <a:r>
              <a:rPr lang="sv-SE" altLang="x-none" sz="2400" dirty="0" smtClean="0">
                <a:latin typeface="+mj-lt"/>
              </a:rPr>
              <a:t>) =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 (</a:t>
            </a:r>
            <a:r>
              <a:rPr lang="sv-SE" altLang="x-none" sz="2400" i="1" dirty="0" smtClean="0">
                <a:latin typeface="+mj-lt"/>
              </a:rPr>
              <a:t>tails</a:t>
            </a:r>
            <a:r>
              <a:rPr lang="sv-SE" altLang="x-none" sz="2400" dirty="0" smtClean="0">
                <a:latin typeface="+mj-lt"/>
              </a:rPr>
              <a:t>) = 0.5, η ποσότητα της πληροφορίας είναι </a:t>
            </a:r>
            <a:r>
              <a:rPr lang="sv-SE" altLang="x-none" sz="2400" b="1" dirty="0" smtClean="0">
                <a:latin typeface="+mj-lt"/>
              </a:rPr>
              <a:t>1 bit</a:t>
            </a:r>
            <a:r>
              <a:rPr lang="sv-SE" altLang="x-none" sz="2400" dirty="0" smtClean="0">
                <a:latin typeface="+mj-lt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sv-SE" altLang="x-none" sz="2400" dirty="0" smtClean="0">
                <a:latin typeface="+mj-lt"/>
              </a:rPr>
              <a:t>Αν γνωρίζαμε πως θα ερχόταν ”γράμματα”, δηλ.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heads</a:t>
            </a:r>
            <a:r>
              <a:rPr lang="sv-SE" altLang="x-none" sz="2400" dirty="0" smtClean="0">
                <a:latin typeface="+mj-lt"/>
              </a:rPr>
              <a:t>) = 1, η ποσότητα της πληροφορίας είναι </a:t>
            </a:r>
            <a:r>
              <a:rPr lang="sv-SE" altLang="x-none" sz="2400" b="1" dirty="0" smtClean="0">
                <a:latin typeface="+mj-lt"/>
              </a:rPr>
              <a:t>μηδέν</a:t>
            </a:r>
            <a:r>
              <a:rPr lang="sv-SE" altLang="x-none" sz="2400" dirty="0" smtClean="0">
                <a:latin typeface="+mj-lt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sv-SE" altLang="x-none" sz="2400" dirty="0" smtClean="0">
                <a:latin typeface="+mj-lt"/>
              </a:rPr>
              <a:t>Αν δεν είναι δίκαιο κέρμα, δηλ.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heads</a:t>
            </a:r>
            <a:r>
              <a:rPr lang="sv-SE" altLang="x-none" sz="2400" dirty="0" smtClean="0">
                <a:latin typeface="+mj-lt"/>
              </a:rPr>
              <a:t>) = 0.9 , η ποσότητα της πληροφορίας είναι </a:t>
            </a:r>
            <a:r>
              <a:rPr lang="sv-SE" altLang="x-none" sz="2400" b="1" dirty="0" smtClean="0">
                <a:latin typeface="+mj-lt"/>
              </a:rPr>
              <a:t>πάνω από μηδέν αλλά λιγότερη από 1bit</a:t>
            </a:r>
            <a:r>
              <a:rPr lang="sv-SE" altLang="x-none" sz="2400" dirty="0" smtClean="0">
                <a:latin typeface="+mj-lt"/>
              </a:rPr>
              <a:t>.</a:t>
            </a:r>
            <a:endParaRPr lang="sv-SE" altLang="x-none" sz="2400" i="1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sv-SE" altLang="x-none" sz="2400" dirty="0" smtClean="0">
                <a:latin typeface="+mj-lt"/>
              </a:rPr>
              <a:t>Διαισθητικά, η ποσότητα πληροφορίας είναι</a:t>
            </a:r>
            <a:r>
              <a:rPr lang="sv-SE" altLang="x-none" sz="2400" b="1" dirty="0" smtClean="0">
                <a:latin typeface="+mj-lt"/>
              </a:rPr>
              <a:t> ίδια </a:t>
            </a:r>
            <a:r>
              <a:rPr lang="sv-SE" altLang="x-none" sz="2400" dirty="0" smtClean="0">
                <a:latin typeface="+mj-lt"/>
              </a:rPr>
              <a:t>αν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heads</a:t>
            </a:r>
            <a:r>
              <a:rPr lang="sv-SE" altLang="x-none" sz="2400" dirty="0" smtClean="0">
                <a:latin typeface="+mj-lt"/>
              </a:rPr>
              <a:t>) = 0.9 ή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 (</a:t>
            </a:r>
            <a:r>
              <a:rPr lang="sv-SE" altLang="x-none" sz="2400" i="1" dirty="0" smtClean="0">
                <a:latin typeface="+mj-lt"/>
              </a:rPr>
              <a:t>heads</a:t>
            </a:r>
            <a:r>
              <a:rPr lang="sv-SE" altLang="x-none" sz="2400" dirty="0" smtClean="0">
                <a:latin typeface="+mj-lt"/>
              </a:rPr>
              <a:t>) = 0.1.</a:t>
            </a:r>
            <a:endParaRPr lang="en-US" altLang="x-none" sz="2400" dirty="0">
              <a:latin typeface="+mj-lt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3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79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Εσωτερική πληροφορία (1 από 4)</a:t>
            </a:r>
            <a:endParaRPr lang="en-US" altLang="x-none" dirty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altLang="x-none" sz="2800" dirty="0" smtClean="0">
                <a:latin typeface="+mj-lt"/>
              </a:rPr>
              <a:t>Μελετώντας το όπως ο Shannon.</a:t>
            </a:r>
            <a:endParaRPr lang="sv-SE" altLang="x-none" sz="2800" dirty="0">
              <a:latin typeface="+mj-lt"/>
            </a:endParaRPr>
          </a:p>
          <a:p>
            <a:r>
              <a:rPr lang="sv-SE" altLang="x-none" sz="2800" dirty="0" smtClean="0">
                <a:latin typeface="+mj-lt"/>
              </a:rPr>
              <a:t>Θεωρούμε πηγή χωρίς μνήμη</a:t>
            </a:r>
            <a:endParaRPr lang="sv-SE" altLang="x-none" sz="2800" dirty="0">
              <a:latin typeface="+mj-lt"/>
            </a:endParaRPr>
          </a:p>
          <a:p>
            <a:pPr lvl="1"/>
            <a:r>
              <a:rPr lang="el-GR" altLang="x-none" sz="2400" dirty="0" smtClean="0">
                <a:latin typeface="+mj-lt"/>
              </a:rPr>
              <a:t>Α</a:t>
            </a:r>
            <a:r>
              <a:rPr lang="sv-SE" altLang="x-none" sz="2400" dirty="0" smtClean="0">
                <a:latin typeface="+mj-lt"/>
              </a:rPr>
              <a:t>λφάβητο </a:t>
            </a:r>
            <a:r>
              <a:rPr lang="en-US" altLang="x-none" sz="2400" dirty="0" smtClean="0">
                <a:latin typeface="+mj-lt"/>
              </a:rPr>
              <a:t>A</a:t>
            </a:r>
            <a:r>
              <a:rPr lang="sv-SE" altLang="x-none" sz="2400" dirty="0" smtClean="0">
                <a:latin typeface="+mj-lt"/>
              </a:rPr>
              <a:t> </a:t>
            </a:r>
            <a:r>
              <a:rPr lang="sv-SE" altLang="x-none" sz="2400" dirty="0">
                <a:latin typeface="+mj-lt"/>
              </a:rPr>
              <a:t>= (</a:t>
            </a:r>
            <a:r>
              <a:rPr lang="sv-SE" altLang="x-none" sz="2400" i="1" dirty="0">
                <a:latin typeface="+mj-lt"/>
              </a:rPr>
              <a:t>a</a:t>
            </a:r>
            <a:r>
              <a:rPr lang="sv-SE" altLang="x-none" sz="2400" baseline="-25000" dirty="0">
                <a:latin typeface="+mj-lt"/>
              </a:rPr>
              <a:t>1</a:t>
            </a:r>
            <a:r>
              <a:rPr lang="sv-SE" altLang="x-none" sz="2400" i="1" dirty="0">
                <a:latin typeface="+mj-lt"/>
              </a:rPr>
              <a:t>, …, a</a:t>
            </a:r>
            <a:r>
              <a:rPr lang="sv-SE" altLang="x-none" sz="2400" i="1" baseline="-25000" dirty="0">
                <a:latin typeface="+mj-lt"/>
              </a:rPr>
              <a:t>n</a:t>
            </a:r>
            <a:r>
              <a:rPr lang="sv-SE" altLang="x-none" sz="2400" dirty="0">
                <a:latin typeface="+mj-lt"/>
              </a:rPr>
              <a:t>)</a:t>
            </a:r>
          </a:p>
          <a:p>
            <a:pPr lvl="1"/>
            <a:r>
              <a:rPr lang="el-GR" altLang="x-none" sz="2400" dirty="0" smtClean="0">
                <a:latin typeface="+mj-lt"/>
              </a:rPr>
              <a:t>Π</a:t>
            </a:r>
            <a:r>
              <a:rPr lang="sv-SE" altLang="x-none" sz="2400" dirty="0" smtClean="0">
                <a:latin typeface="+mj-lt"/>
              </a:rPr>
              <a:t>ιθανότητες συμβόλων (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baseline="-25000" dirty="0" smtClean="0">
                <a:latin typeface="+mj-lt"/>
              </a:rPr>
              <a:t>1</a:t>
            </a:r>
            <a:r>
              <a:rPr lang="sv-SE" altLang="x-none" sz="2400" i="1" dirty="0">
                <a:latin typeface="+mj-lt"/>
              </a:rPr>
              <a:t>, …, p</a:t>
            </a:r>
            <a:r>
              <a:rPr lang="sv-SE" altLang="x-none" sz="2400" i="1" baseline="-25000" dirty="0">
                <a:latin typeface="+mj-lt"/>
              </a:rPr>
              <a:t>n</a:t>
            </a:r>
            <a:r>
              <a:rPr lang="sv-SE" altLang="x-none" sz="2400" dirty="0">
                <a:latin typeface="+mj-lt"/>
              </a:rPr>
              <a:t>).</a:t>
            </a:r>
          </a:p>
          <a:p>
            <a:r>
              <a:rPr lang="sv-SE" altLang="x-none" sz="2800" dirty="0" smtClean="0">
                <a:latin typeface="+mj-lt"/>
              </a:rPr>
              <a:t>Πόση πιθανότητα παίρνουμε βρίσκοντας το επόμενο σύμβολο ίσο με </a:t>
            </a:r>
            <a:r>
              <a:rPr lang="sv-SE" altLang="x-none" sz="2800" i="1" dirty="0" smtClean="0">
                <a:latin typeface="+mj-lt"/>
              </a:rPr>
              <a:t>a</a:t>
            </a:r>
            <a:r>
              <a:rPr lang="sv-SE" altLang="x-none" sz="2800" i="1" baseline="-25000" dirty="0" smtClean="0">
                <a:latin typeface="+mj-lt"/>
              </a:rPr>
              <a:t>i</a:t>
            </a:r>
            <a:r>
              <a:rPr lang="sv-SE" altLang="x-none" sz="2800" dirty="0">
                <a:latin typeface="+mj-lt"/>
              </a:rPr>
              <a:t>?</a:t>
            </a:r>
          </a:p>
          <a:p>
            <a:r>
              <a:rPr lang="sv-SE" altLang="x-none" sz="2800" dirty="0" smtClean="0">
                <a:latin typeface="+mj-lt"/>
              </a:rPr>
              <a:t>Σύμφωνα με τον Shannon η εσωτερική πληροφορία  του </a:t>
            </a:r>
            <a:r>
              <a:rPr lang="sv-SE" altLang="x-none" sz="2800" i="1" dirty="0" smtClean="0">
                <a:latin typeface="+mj-lt"/>
              </a:rPr>
              <a:t>a</a:t>
            </a:r>
            <a:r>
              <a:rPr lang="sv-SE" altLang="x-none" sz="2800" i="1" baseline="-25000" dirty="0" smtClean="0">
                <a:latin typeface="+mj-lt"/>
              </a:rPr>
              <a:t>i</a:t>
            </a:r>
            <a:r>
              <a:rPr lang="sv-SE" altLang="x-none" sz="2800" dirty="0" smtClean="0">
                <a:latin typeface="+mj-lt"/>
              </a:rPr>
              <a:t> είναι </a:t>
            </a:r>
            <a:endParaRPr lang="en-US" altLang="x-none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1800" y="5157192"/>
                <a:ext cx="345638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sv-SE" altLang="x-none" sz="2800" i="1" baseline="-25000" dirty="0">
                        <a:latin typeface="+mj-lt"/>
                      </a:rPr>
                      <m:t>i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log(1</a:t>
                </a:r>
                <a:r>
                  <a:rPr lang="en-US" sz="2800" i="1" dirty="0">
                    <a:latin typeface="+mj-lt"/>
                  </a:rPr>
                  <a:t>/p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altLang="x-none" sz="2800" i="1" baseline="-25000" dirty="0">
                        <a:latin typeface="+mj-lt"/>
                      </a:rPr>
                      <m:t>i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)</a:t>
                </a:r>
                <a:endParaRPr lang="el-GR" sz="28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157192"/>
                <a:ext cx="3456384" cy="648072"/>
              </a:xfrm>
              <a:prstGeom prst="rect">
                <a:avLst/>
              </a:prstGeom>
              <a:blipFill rotWithShape="1">
                <a:blip r:embed="rId2"/>
                <a:stretch>
                  <a:fillRect b="-17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3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Εσωτερική πληροφορία </a:t>
            </a:r>
            <a:r>
              <a:rPr lang="sv-SE" altLang="x-none" dirty="0" smtClean="0"/>
              <a:t>(2 </a:t>
            </a:r>
            <a:r>
              <a:rPr lang="sv-SE" altLang="x-none" dirty="0"/>
              <a:t>από </a:t>
            </a:r>
            <a:r>
              <a:rPr lang="sv-SE" altLang="x-none" dirty="0" smtClean="0"/>
              <a:t>4)</a:t>
            </a:r>
            <a:endParaRPr lang="en-US" altLang="x-none" dirty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55576" y="1398588"/>
            <a:ext cx="76328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x-none" sz="2400" dirty="0" err="1" smtClean="0">
                <a:latin typeface="+mj-lt"/>
              </a:rPr>
              <a:t>Έστω</a:t>
            </a:r>
            <a:r>
              <a:rPr lang="en-US" altLang="x-none" sz="2400" dirty="0" smtClean="0">
                <a:latin typeface="+mj-lt"/>
              </a:rPr>
              <a:t> </a:t>
            </a:r>
            <a:r>
              <a:rPr lang="en-US" altLang="x-none" sz="2400" dirty="0" err="1" smtClean="0">
                <a:latin typeface="+mj-lt"/>
              </a:rPr>
              <a:t>δύο</a:t>
            </a:r>
            <a:r>
              <a:rPr lang="en-US" altLang="x-none" sz="2400" dirty="0" smtClean="0">
                <a:latin typeface="+mj-lt"/>
              </a:rPr>
              <a:t> α</a:t>
            </a:r>
            <a:r>
              <a:rPr lang="en-US" altLang="x-none" sz="2400" dirty="0" err="1" smtClean="0">
                <a:latin typeface="+mj-lt"/>
              </a:rPr>
              <a:t>νεξάρτητ</a:t>
            </a:r>
            <a:r>
              <a:rPr lang="en-US" altLang="x-none" sz="2400" dirty="0" smtClean="0">
                <a:latin typeface="+mj-lt"/>
              </a:rPr>
              <a:t>α γεγονότα Α και Β, με πιθανότητες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A</a:t>
            </a:r>
            <a:r>
              <a:rPr lang="sv-SE" altLang="x-none" sz="2400" dirty="0" smtClean="0">
                <a:latin typeface="+mj-lt"/>
              </a:rPr>
              <a:t>)</a:t>
            </a:r>
            <a:r>
              <a:rPr lang="sv-SE" altLang="x-none" sz="2400" i="1" dirty="0" smtClean="0">
                <a:latin typeface="+mj-lt"/>
              </a:rPr>
              <a:t> = p</a:t>
            </a:r>
            <a:r>
              <a:rPr lang="sv-SE" altLang="x-none" sz="2400" i="1" baseline="-25000" dirty="0" smtClean="0">
                <a:latin typeface="+mj-lt"/>
              </a:rPr>
              <a:t>A</a:t>
            </a:r>
            <a:r>
              <a:rPr lang="sv-SE" altLang="x-none" sz="2400" dirty="0" smtClean="0">
                <a:latin typeface="+mj-lt"/>
              </a:rPr>
              <a:t> and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dirty="0" smtClean="0">
                <a:latin typeface="+mj-lt"/>
              </a:rPr>
              <a:t>(</a:t>
            </a:r>
            <a:r>
              <a:rPr lang="sv-SE" altLang="x-none" sz="2400" i="1" dirty="0" smtClean="0">
                <a:latin typeface="+mj-lt"/>
              </a:rPr>
              <a:t>B</a:t>
            </a:r>
            <a:r>
              <a:rPr lang="sv-SE" altLang="x-none" sz="2400" dirty="0" smtClean="0">
                <a:latin typeface="+mj-lt"/>
              </a:rPr>
              <a:t>)</a:t>
            </a:r>
            <a:r>
              <a:rPr lang="sv-SE" altLang="x-none" sz="2400" i="1" dirty="0" smtClean="0">
                <a:latin typeface="+mj-lt"/>
              </a:rPr>
              <a:t> = p</a:t>
            </a:r>
            <a:r>
              <a:rPr lang="sv-SE" altLang="x-none" sz="2400" i="1" baseline="-25000" dirty="0" smtClean="0">
                <a:latin typeface="+mj-lt"/>
              </a:rPr>
              <a:t>B</a:t>
            </a:r>
            <a:r>
              <a:rPr lang="sv-SE" altLang="x-none" sz="2400" dirty="0" smtClean="0">
                <a:latin typeface="+mj-lt"/>
              </a:rPr>
              <a:t>.</a:t>
            </a:r>
            <a:endParaRPr lang="en-US" altLang="x-none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x-none" sz="2400" dirty="0" smtClean="0">
                <a:latin typeface="+mj-lt"/>
              </a:rPr>
              <a:t>Η π</a:t>
            </a:r>
            <a:r>
              <a:rPr lang="en-US" altLang="x-none" sz="2400" dirty="0" err="1" smtClean="0">
                <a:latin typeface="+mj-lt"/>
              </a:rPr>
              <a:t>ιθ</a:t>
            </a:r>
            <a:r>
              <a:rPr lang="en-US" altLang="x-none" sz="2400" dirty="0" smtClean="0">
                <a:latin typeface="+mj-lt"/>
              </a:rPr>
              <a:t>ανότητα να συμβούν και τα δύο γεγονότα είναι     </a:t>
            </a:r>
            <a:r>
              <a:rPr lang="sv-SE" altLang="x-none" sz="2400" i="1" dirty="0" smtClean="0">
                <a:latin typeface="+mj-lt"/>
              </a:rPr>
              <a:t>p</a:t>
            </a:r>
            <a:r>
              <a:rPr lang="sv-SE" altLang="x-none" sz="2400" i="1" baseline="-25000" dirty="0" smtClean="0">
                <a:latin typeface="+mj-lt"/>
              </a:rPr>
              <a:t>A</a:t>
            </a:r>
            <a:r>
              <a:rPr lang="sv-SE" altLang="x-none" sz="2400" i="1" dirty="0" smtClean="0">
                <a:latin typeface="+mj-lt"/>
              </a:rPr>
              <a:t> </a:t>
            </a:r>
            <a:r>
              <a:rPr lang="en-US" altLang="x-none" sz="2400" i="1" dirty="0" smtClean="0">
                <a:latin typeface="+mj-lt"/>
              </a:rPr>
              <a:t>¢</a:t>
            </a:r>
            <a:r>
              <a:rPr lang="sv-SE" altLang="x-none" sz="2400" i="1" dirty="0" smtClean="0">
                <a:latin typeface="+mj-lt"/>
              </a:rPr>
              <a:t> p</a:t>
            </a:r>
            <a:r>
              <a:rPr lang="sv-SE" altLang="x-none" sz="2400" i="1" baseline="-25000" dirty="0" smtClean="0">
                <a:latin typeface="+mj-lt"/>
              </a:rPr>
              <a:t>B. </a:t>
            </a:r>
            <a:r>
              <a:rPr lang="sv-SE" altLang="x-none" sz="2400" dirty="0" smtClean="0">
                <a:latin typeface="+mj-lt"/>
              </a:rPr>
              <a:t>Ωστόσο η ποσότητα της πληροφορίας πρέπει να προσταιθεί όχι να πολλαπλασιαστεί.</a:t>
            </a:r>
            <a:endParaRPr lang="sv-SE" altLang="x-none" sz="2400" baseline="-25000" dirty="0" smtClean="0">
              <a:latin typeface="+mj-lt"/>
            </a:endParaRPr>
          </a:p>
          <a:p>
            <a:endParaRPr lang="en-US" altLang="x-none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83768" y="3284984"/>
                <a:ext cx="345638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US" sz="2800" i="1" baseline="-25000" dirty="0"/>
                      <m:t>A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</a:rPr>
                      <m:t>∘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US" sz="2800" b="0" i="1" baseline="-25000" dirty="0" smtClean="0"/>
                      <m:t>B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(</a:t>
                </a:r>
                <a:r>
                  <a:rPr lang="en-US" sz="2800" i="1" dirty="0" err="1" smtClean="0">
                    <a:latin typeface="+mj-lt"/>
                  </a:rPr>
                  <a:t>p</a:t>
                </a:r>
                <a:r>
                  <a:rPr lang="en-US" sz="2800" i="1" baseline="-25000" dirty="0" err="1" smtClean="0">
                    <a:latin typeface="+mj-lt"/>
                  </a:rPr>
                  <a:t>A</a:t>
                </a:r>
                <a:r>
                  <a:rPr lang="en-US" sz="2800" i="1" dirty="0" smtClean="0">
                    <a:latin typeface="+mj-lt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(</a:t>
                </a:r>
                <a:r>
                  <a:rPr lang="en-US" sz="2800" i="1" dirty="0" err="1" smtClean="0">
                    <a:latin typeface="+mj-lt"/>
                  </a:rPr>
                  <a:t>p</a:t>
                </a:r>
                <a:r>
                  <a:rPr lang="en-US" sz="2800" baseline="-25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aseline="-25000" dirty="0">
                        <a:latin typeface="Cambria Math"/>
                      </a:rPr>
                      <m:t>B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)</a:t>
                </a:r>
                <a:endParaRPr lang="el-GR" sz="28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3456384" cy="648072"/>
              </a:xfrm>
              <a:prstGeom prst="rect">
                <a:avLst/>
              </a:prstGeom>
              <a:blipFill rotWithShape="1">
                <a:blip r:embed="rId2"/>
                <a:stretch>
                  <a:fillRect r="-15168" b="-17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742726" y="3937653"/>
            <a:ext cx="76456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altLang="x-none" sz="2400" dirty="0" smtClean="0"/>
              <a:t>Οι λογάριθμοι ικανοποιούν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x-non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3789040"/>
                <a:ext cx="345638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Α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𝑙𝑜𝑔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(</a:t>
                </a:r>
                <a:r>
                  <a:rPr lang="en-US" sz="2800" i="1" dirty="0" err="1" smtClean="0">
                    <a:latin typeface="+mj-lt"/>
                  </a:rPr>
                  <a:t>p</a:t>
                </a:r>
                <a:r>
                  <a:rPr lang="en-US" sz="2800" i="1" baseline="-25000" dirty="0" err="1" smtClean="0">
                    <a:latin typeface="+mj-lt"/>
                  </a:rPr>
                  <a:t>A</a:t>
                </a:r>
                <a:r>
                  <a:rPr lang="en-US" sz="2800" i="1" dirty="0" smtClean="0">
                    <a:latin typeface="+mj-lt"/>
                  </a:rPr>
                  <a:t>)?</a:t>
                </a:r>
                <a:endParaRPr lang="el-GR" sz="28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89040"/>
                <a:ext cx="3456384" cy="648072"/>
              </a:xfrm>
              <a:prstGeom prst="rect">
                <a:avLst/>
              </a:prstGeom>
              <a:blipFill rotWithShape="1">
                <a:blip r:embed="rId3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42726" y="4365104"/>
            <a:ext cx="75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x-none" sz="2400" dirty="0" err="1"/>
              <a:t>Θέλουμε</a:t>
            </a:r>
            <a:r>
              <a:rPr lang="en-US" altLang="x-none" sz="2400" dirty="0"/>
              <a:t> η π</a:t>
            </a:r>
            <a:r>
              <a:rPr lang="en-US" altLang="x-none" sz="2400" dirty="0" err="1"/>
              <a:t>ιθ</a:t>
            </a:r>
            <a:r>
              <a:rPr lang="en-US" altLang="x-none" sz="2400" dirty="0"/>
              <a:t>ανότητα να αυξάνεται για φθήνουσες πιθανότητες και χρησιμοποιούμε τον αρνητικό λογάριθμο.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84" y="5445224"/>
                <a:ext cx="4032448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Α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𝑙𝑜𝑔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(</a:t>
                </a:r>
                <a:r>
                  <a:rPr lang="en-US" sz="2800" i="1" dirty="0" err="1" smtClean="0">
                    <a:latin typeface="+mj-lt"/>
                  </a:rPr>
                  <a:t>p</a:t>
                </a:r>
                <a:r>
                  <a:rPr lang="en-US" sz="2800" i="1" baseline="-25000" dirty="0" err="1" smtClean="0">
                    <a:latin typeface="+mj-lt"/>
                  </a:rPr>
                  <a:t>A</a:t>
                </a:r>
                <a:r>
                  <a:rPr lang="en-US" sz="2800" i="1" dirty="0" smtClean="0">
                    <a:latin typeface="+mj-lt"/>
                  </a:rPr>
                  <a:t>) = log 1/</a:t>
                </a:r>
                <a:r>
                  <a:rPr lang="en-US" sz="2800" i="1" dirty="0" err="1" smtClean="0">
                    <a:latin typeface="+mj-lt"/>
                  </a:rPr>
                  <a:t>p</a:t>
                </a:r>
                <a:r>
                  <a:rPr lang="en-US" sz="2800" i="1" baseline="-25000" dirty="0" err="1"/>
                  <a:t>A</a:t>
                </a:r>
                <a:endParaRPr lang="el-GR" sz="28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445224"/>
                <a:ext cx="4032448" cy="648072"/>
              </a:xfrm>
              <a:prstGeom prst="rect">
                <a:avLst/>
              </a:prstGeom>
              <a:blipFill rotWithShape="1">
                <a:blip r:embed="rId4"/>
                <a:stretch>
                  <a:fillRect b="-16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28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Εσωτερική πληροφορία </a:t>
            </a:r>
            <a:r>
              <a:rPr lang="sv-SE" altLang="x-none" dirty="0" smtClean="0"/>
              <a:t>(3 </a:t>
            </a:r>
            <a:r>
              <a:rPr lang="sv-SE" altLang="x-none" dirty="0"/>
              <a:t>από </a:t>
            </a:r>
            <a:r>
              <a:rPr lang="sv-SE" altLang="x-none" dirty="0" smtClean="0"/>
              <a:t>4)</a:t>
            </a:r>
            <a:endParaRPr lang="en-US" altLang="x-none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1484784"/>
            <a:ext cx="763284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smtClean="0">
                <a:latin typeface="+mj-lt"/>
              </a:rPr>
              <a:t>Πα</a:t>
            </a:r>
            <a:r>
              <a:rPr lang="en-US" altLang="x-none" sz="3200" dirty="0" err="1" smtClean="0">
                <a:latin typeface="+mj-lt"/>
              </a:rPr>
              <a:t>ράδειγμ</a:t>
            </a:r>
            <a:r>
              <a:rPr lang="en-US" altLang="x-none" sz="3200" dirty="0" smtClean="0">
                <a:latin typeface="+mj-lt"/>
              </a:rPr>
              <a:t>α 1ο:</a:t>
            </a:r>
          </a:p>
          <a:p>
            <a:pPr lvl="1" algn="ctr"/>
            <a:r>
              <a:rPr lang="en-US" sz="3200" i="1" dirty="0" smtClean="0"/>
              <a:t>p</a:t>
            </a:r>
            <a:r>
              <a:rPr lang="en-US" sz="3200" i="1" baseline="-25000" dirty="0" smtClean="0"/>
              <a:t>i</a:t>
            </a:r>
            <a:r>
              <a:rPr lang="en-US" sz="3200" i="1" dirty="0" smtClean="0"/>
              <a:t> = 1 =&gt; I(1) = log 1/1 = 0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smtClean="0"/>
              <a:t>Πα</a:t>
            </a:r>
            <a:r>
              <a:rPr lang="en-US" altLang="x-none" sz="3200" dirty="0" err="1" smtClean="0"/>
              <a:t>ράδειγμ</a:t>
            </a:r>
            <a:r>
              <a:rPr lang="en-US" altLang="x-none" sz="3200" dirty="0" smtClean="0"/>
              <a:t>α 2ο:</a:t>
            </a:r>
            <a:endParaRPr lang="en-US" altLang="x-none" sz="3200" dirty="0"/>
          </a:p>
          <a:p>
            <a:pPr lvl="1" algn="ctr"/>
            <a:r>
              <a:rPr lang="en-US" sz="3200" i="1" dirty="0"/>
              <a:t>p</a:t>
            </a:r>
            <a:r>
              <a:rPr lang="en-US" sz="3200" i="1" baseline="-25000" dirty="0"/>
              <a:t>i</a:t>
            </a:r>
            <a:r>
              <a:rPr lang="en-US" sz="3200" i="1" dirty="0"/>
              <a:t> = 0.5 =&gt; I(0.5) = log</a:t>
            </a:r>
            <a:r>
              <a:rPr lang="en-US" sz="3200" i="1" baseline="-25000" dirty="0"/>
              <a:t>2</a:t>
            </a:r>
            <a:r>
              <a:rPr lang="en-US" sz="3200" i="1" dirty="0"/>
              <a:t> 1/0.5 = 1 [bit</a:t>
            </a:r>
            <a:r>
              <a:rPr lang="en-US" sz="3200" i="1" dirty="0" smtClean="0"/>
              <a:t>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err="1" smtClean="0"/>
              <a:t>Ποιος</a:t>
            </a:r>
            <a:r>
              <a:rPr lang="en-US" altLang="x-none" sz="3200" dirty="0" smtClean="0"/>
              <a:t> </a:t>
            </a:r>
            <a:r>
              <a:rPr lang="en-US" altLang="x-none" sz="3200" dirty="0"/>
              <a:t>α</a:t>
            </a:r>
            <a:r>
              <a:rPr lang="en-US" altLang="x-none" sz="3200" dirty="0" err="1"/>
              <a:t>λγόριθμος</a:t>
            </a:r>
            <a:r>
              <a:rPr lang="en-US" altLang="x-none" sz="3200" dirty="0"/>
              <a:t>; Επ</a:t>
            </a:r>
            <a:r>
              <a:rPr lang="en-US" altLang="x-none" sz="3200" dirty="0" err="1"/>
              <a:t>ιλέξτε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έν</a:t>
            </a:r>
            <a:r>
              <a:rPr lang="en-US" altLang="x-none" sz="3200" dirty="0"/>
              <a:t>αν.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x-none" sz="2800" dirty="0" err="1"/>
              <a:t>Στον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φυσικό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λογάριθμο</a:t>
            </a:r>
            <a:r>
              <a:rPr lang="en-US" altLang="x-none" sz="2800" dirty="0"/>
              <a:t> η </a:t>
            </a:r>
            <a:r>
              <a:rPr lang="en-US" altLang="x-none" sz="2800" dirty="0" err="1"/>
              <a:t>μονάδ</a:t>
            </a:r>
            <a:r>
              <a:rPr lang="en-US" altLang="x-none" sz="2800" dirty="0"/>
              <a:t>α μέτρησης είναι τα nats.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x-none" sz="2800" dirty="0" err="1"/>
              <a:t>Στον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δεκ</a:t>
            </a:r>
            <a:r>
              <a:rPr lang="en-US" altLang="x-none" sz="2800" dirty="0"/>
              <a:t>αδικό τα Harleys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x-none" sz="2800" dirty="0" err="1"/>
              <a:t>Στον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δυ</a:t>
            </a:r>
            <a:r>
              <a:rPr lang="en-US" altLang="x-none" sz="2800" dirty="0"/>
              <a:t>αδικό τα </a:t>
            </a:r>
            <a:r>
              <a:rPr lang="en-US" altLang="x-none" sz="2800" dirty="0" smtClean="0"/>
              <a:t>bits</a:t>
            </a:r>
            <a:endParaRPr lang="en-US" altLang="x-none" sz="2800" dirty="0"/>
          </a:p>
        </p:txBody>
      </p:sp>
      <p:sp>
        <p:nvSpPr>
          <p:cNvPr id="1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32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/>
              <a:t>Εσωτερική πληροφορία </a:t>
            </a:r>
            <a:r>
              <a:rPr lang="sv-SE" altLang="x-none" dirty="0" smtClean="0"/>
              <a:t>(4 </a:t>
            </a:r>
            <a:r>
              <a:rPr lang="sv-SE" altLang="x-none" dirty="0"/>
              <a:t>από </a:t>
            </a:r>
            <a:r>
              <a:rPr lang="sv-SE" altLang="x-none" dirty="0" smtClean="0"/>
              <a:t>4)</a:t>
            </a:r>
            <a:endParaRPr lang="en-US" altLang="x-none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1484784"/>
            <a:ext cx="76328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err="1" smtClean="0">
                <a:latin typeface="+mj-lt"/>
              </a:rPr>
              <a:t>Στον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μέσο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όρο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όλων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των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συμ</a:t>
            </a:r>
            <a:r>
              <a:rPr lang="en-US" altLang="x-none" sz="3200" dirty="0" smtClean="0">
                <a:latin typeface="+mj-lt"/>
              </a:rPr>
              <a:t>βόλων, παίρνουμε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x-none" sz="3200" dirty="0">
              <a:latin typeface="+mj-lt"/>
            </a:endParaRPr>
          </a:p>
          <a:p>
            <a:endParaRPr lang="en-US" altLang="x-none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x-none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2564904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3200" dirty="0" smtClean="0">
                    <a:latin typeface="+mj-lt"/>
                  </a:rPr>
                  <a:t>Η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Ν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i="1" baseline="-25000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 baseline="-2500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Ν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i="1" baseline="-25000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𝑙𝑜𝑔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1/</m:t>
                        </m:r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i="1" baseline="-2500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l-GR" sz="3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64904"/>
                <a:ext cx="3816424" cy="648072"/>
              </a:xfrm>
              <a:prstGeom prst="rect">
                <a:avLst/>
              </a:prstGeom>
              <a:blipFill rotWithShape="1">
                <a:blip r:embed="rId2"/>
                <a:stretch>
                  <a:fillRect l="-4153" t="-4717" r="-38658" b="-283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1560" y="3301821"/>
            <a:ext cx="763284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err="1" smtClean="0">
                <a:latin typeface="+mj-lt"/>
              </a:rPr>
              <a:t>Το</a:t>
            </a:r>
            <a:r>
              <a:rPr lang="en-US" altLang="x-none" sz="3200" dirty="0" smtClean="0">
                <a:latin typeface="+mj-lt"/>
              </a:rPr>
              <a:t> H(X) </a:t>
            </a:r>
            <a:r>
              <a:rPr lang="en-US" altLang="x-none" sz="3200" dirty="0" err="1" smtClean="0">
                <a:latin typeface="+mj-lt"/>
              </a:rPr>
              <a:t>ονομάζετ</a:t>
            </a:r>
            <a:r>
              <a:rPr lang="en-US" altLang="x-none" sz="3200" dirty="0" smtClean="0">
                <a:latin typeface="+mj-lt"/>
              </a:rPr>
              <a:t>αι εντροπία πηγής πρώτου βαθμού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x-none" sz="3200" dirty="0" err="1" smtClean="0">
                <a:latin typeface="+mj-lt"/>
              </a:rPr>
              <a:t>Εκφράζει</a:t>
            </a:r>
            <a:r>
              <a:rPr lang="en-US" altLang="x-none" sz="3200" dirty="0" smtClean="0">
                <a:latin typeface="+mj-lt"/>
              </a:rPr>
              <a:t> </a:t>
            </a:r>
            <a:r>
              <a:rPr lang="en-US" altLang="x-none" sz="3200" dirty="0" err="1" smtClean="0">
                <a:latin typeface="+mj-lt"/>
              </a:rPr>
              <a:t>τον</a:t>
            </a:r>
            <a:r>
              <a:rPr lang="en-US" altLang="x-none" sz="3200" dirty="0" smtClean="0">
                <a:latin typeface="+mj-lt"/>
              </a:rPr>
              <a:t> βα</a:t>
            </a:r>
            <a:r>
              <a:rPr lang="en-US" altLang="x-none" sz="3200" dirty="0" err="1" smtClean="0">
                <a:latin typeface="+mj-lt"/>
              </a:rPr>
              <a:t>θμό</a:t>
            </a:r>
            <a:r>
              <a:rPr lang="en-US" altLang="x-none" sz="3200" dirty="0" smtClean="0">
                <a:latin typeface="+mj-lt"/>
              </a:rPr>
              <a:t> αβεβα</a:t>
            </a:r>
            <a:r>
              <a:rPr lang="en-US" altLang="x-none" sz="3200" dirty="0" err="1" smtClean="0">
                <a:latin typeface="+mj-lt"/>
              </a:rPr>
              <a:t>ιότητ</a:t>
            </a:r>
            <a:r>
              <a:rPr lang="en-US" altLang="x-none" sz="3200" dirty="0" smtClean="0">
                <a:latin typeface="+mj-lt"/>
              </a:rPr>
              <a:t>ας για το επόμενο σύμβολο</a:t>
            </a:r>
            <a:endParaRPr lang="en-US" altLang="x-none" sz="28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x-none" sz="2400" dirty="0">
              <a:latin typeface="+mj-lt"/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7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Εντροπία</a:t>
            </a:r>
            <a:endParaRPr lang="en-US" altLang="x-none" dirty="0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49995" y="1412776"/>
            <a:ext cx="6342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x-none" sz="2800" dirty="0" smtClean="0"/>
              <a:t>Παράδειγμα δυαδικής πηγής χωρίς μνήμη</a:t>
            </a:r>
            <a:endParaRPr lang="en-US" altLang="x-none" sz="2800" dirty="0"/>
          </a:p>
        </p:txBody>
      </p:sp>
      <p:grpSp>
        <p:nvGrpSpPr>
          <p:cNvPr id="116746" name="Group 10" descr="Σχήμα δυαδικής πηγής"/>
          <p:cNvGrpSpPr>
            <a:grpSpLocks/>
          </p:cNvGrpSpPr>
          <p:nvPr/>
        </p:nvGrpSpPr>
        <p:grpSpPr bwMode="auto">
          <a:xfrm>
            <a:off x="2189857" y="1988840"/>
            <a:ext cx="3584575" cy="561975"/>
            <a:chOff x="1911" y="2376"/>
            <a:chExt cx="2258" cy="354"/>
          </a:xfrm>
        </p:grpSpPr>
        <p:sp>
          <p:nvSpPr>
            <p:cNvPr id="116743" name="Rectangle 7" descr="Σχήμα δυαδικής πηγής γεγονότων"/>
            <p:cNvSpPr>
              <a:spLocks noChangeArrowheads="1"/>
            </p:cNvSpPr>
            <p:nvPr/>
          </p:nvSpPr>
          <p:spPr bwMode="auto">
            <a:xfrm>
              <a:off x="1911" y="2376"/>
              <a:ext cx="665" cy="3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 sz="2000" dirty="0"/>
                <a:t>BMS</a:t>
              </a:r>
              <a:endParaRPr lang="en-US" altLang="x-none" sz="2000" dirty="0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2576" y="2553"/>
              <a:ext cx="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2949" y="2438"/>
              <a:ext cx="1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 1 1 0 1 0 0 0 …</a:t>
              </a:r>
              <a:endParaRPr lang="en-US" altLang="x-none"/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55576" y="2636912"/>
            <a:ext cx="1499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altLang="x-none" sz="2800" dirty="0" smtClean="0"/>
              <a:t>Έστω:</a:t>
            </a:r>
            <a:endParaRPr lang="en-US" altLang="x-non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744" y="3068960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p</m:t>
                    </m:r>
                    <m:r>
                      <a:rPr lang="en-US" sz="320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200" smtClean="0">
                        <a:latin typeface="Cambria Math"/>
                      </a:rPr>
                      <m:t>P</m:t>
                    </m:r>
                    <m:r>
                      <a:rPr lang="en-US" sz="320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k</m:t>
                    </m:r>
                    <m:r>
                      <m:rPr>
                        <m:nor/>
                      </m:rPr>
                      <a:rPr lang="en-US" sz="3200" dirty="0"/>
                      <m:t> = </m:t>
                    </m:r>
                    <m:r>
                      <m:rPr>
                        <m:nor/>
                      </m:rPr>
                      <a:rPr lang="en-US" sz="3200" b="0" i="0" dirty="0" smtClean="0"/>
                      <m:t>1</m:t>
                    </m:r>
                    <m:r>
                      <m:rPr>
                        <m:nor/>
                      </m:rPr>
                      <a:rPr lang="en-US" sz="3200" dirty="0"/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q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= 0)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=1−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plog</m:t>
                          </m:r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3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068960"/>
                <a:ext cx="3816424" cy="648072"/>
              </a:xfrm>
              <a:prstGeom prst="rect">
                <a:avLst/>
              </a:prstGeom>
              <a:blipFill rotWithShape="1">
                <a:blip r:embed="rId2"/>
                <a:stretch>
                  <a:fillRect t="-49533" r="-38818" b="-644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55576" y="4201924"/>
            <a:ext cx="1409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altLang="x-none" sz="2800" dirty="0" smtClean="0"/>
              <a:t>Tότε:</a:t>
            </a:r>
            <a:endParaRPr lang="en-US" altLang="x-non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89857" y="4149080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H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1 −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3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7" y="4149080"/>
                <a:ext cx="3816424" cy="648072"/>
              </a:xfrm>
              <a:prstGeom prst="rect">
                <a:avLst/>
              </a:prstGeom>
              <a:blipFill rotWithShape="1">
                <a:blip r:embed="rId3"/>
                <a:stretch>
                  <a:fillRect t="-19811" r="-41853" b="-273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768" name="Group 32" descr="Διάγραμμα εντροπίας - πιθανότητας"/>
          <p:cNvGrpSpPr>
            <a:grpSpLocks/>
          </p:cNvGrpSpPr>
          <p:nvPr/>
        </p:nvGrpSpPr>
        <p:grpSpPr bwMode="auto">
          <a:xfrm>
            <a:off x="537270" y="4882580"/>
            <a:ext cx="3076575" cy="1574800"/>
            <a:chOff x="176" y="3121"/>
            <a:chExt cx="1938" cy="992"/>
          </a:xfrm>
        </p:grpSpPr>
        <p:sp>
          <p:nvSpPr>
            <p:cNvPr id="116759" name="Line 23"/>
            <p:cNvSpPr>
              <a:spLocks noChangeShapeType="1"/>
            </p:cNvSpPr>
            <p:nvPr/>
          </p:nvSpPr>
          <p:spPr bwMode="auto">
            <a:xfrm>
              <a:off x="380" y="3905"/>
              <a:ext cx="1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 flipV="1">
              <a:off x="386" y="3121"/>
              <a:ext cx="0" cy="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86" y="3310"/>
              <a:ext cx="1576" cy="589"/>
            </a:xfrm>
            <a:custGeom>
              <a:avLst/>
              <a:gdLst>
                <a:gd name="T0" fmla="*/ 0 w 1576"/>
                <a:gd name="T1" fmla="*/ 589 h 589"/>
                <a:gd name="T2" fmla="*/ 791 w 1576"/>
                <a:gd name="T3" fmla="*/ 0 h 589"/>
                <a:gd name="T4" fmla="*/ 1576 w 1576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6" h="589">
                  <a:moveTo>
                    <a:pt x="0" y="589"/>
                  </a:moveTo>
                  <a:cubicBezTo>
                    <a:pt x="264" y="294"/>
                    <a:pt x="528" y="0"/>
                    <a:pt x="791" y="0"/>
                  </a:cubicBezTo>
                  <a:cubicBezTo>
                    <a:pt x="1054" y="0"/>
                    <a:pt x="1315" y="294"/>
                    <a:pt x="1576" y="58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386" y="3317"/>
              <a:ext cx="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176" y="3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1</a:t>
              </a:r>
              <a:endParaRPr lang="en-US" altLang="x-none"/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315" y="38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</a:t>
              </a:r>
              <a:endParaRPr lang="en-US" altLang="x-none"/>
            </a:p>
          </p:txBody>
        </p:sp>
        <p:sp>
          <p:nvSpPr>
            <p:cNvPr id="116766" name="Text Box 30"/>
            <p:cNvSpPr txBox="1">
              <a:spLocks noChangeArrowheads="1"/>
            </p:cNvSpPr>
            <p:nvPr/>
          </p:nvSpPr>
          <p:spPr bwMode="auto">
            <a:xfrm>
              <a:off x="993" y="388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0.5</a:t>
              </a:r>
              <a:endParaRPr lang="en-US" altLang="x-none"/>
            </a:p>
          </p:txBody>
        </p:sp>
        <p:sp>
          <p:nvSpPr>
            <p:cNvPr id="116767" name="Text Box 31"/>
            <p:cNvSpPr txBox="1">
              <a:spLocks noChangeArrowheads="1"/>
            </p:cNvSpPr>
            <p:nvPr/>
          </p:nvSpPr>
          <p:spPr bwMode="auto">
            <a:xfrm>
              <a:off x="1879" y="38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x-none"/>
                <a:t>1</a:t>
              </a:r>
              <a:endParaRPr lang="en-US" altLang="x-none"/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921280" y="5157192"/>
            <a:ext cx="50432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altLang="x-none" sz="2800" dirty="0" smtClean="0"/>
              <a:t>Η αβεβαιότητα μεγιστοποιείται για p=q=1/2</a:t>
            </a:r>
            <a:endParaRPr lang="en-US" altLang="x-none" sz="2800" dirty="0"/>
          </a:p>
        </p:txBody>
      </p:sp>
      <p:sp>
        <p:nvSpPr>
          <p:cNvPr id="3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3 ιδιότητες της εντροπίας</a:t>
            </a:r>
            <a:endParaRPr lang="en-US" altLang="x-none" dirty="0"/>
          </a:p>
        </p:txBody>
      </p:sp>
      <p:sp>
        <p:nvSpPr>
          <p:cNvPr id="118790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sv-SE" altLang="x-none" dirty="0" smtClean="0">
                <a:latin typeface="+mj-lt"/>
              </a:rPr>
              <a:t>Aποδεικνύεται ότι 0 </a:t>
            </a:r>
            <a:r>
              <a:rPr lang="en-US" altLang="x-none" dirty="0">
                <a:latin typeface="+mj-lt"/>
              </a:rPr>
              <a:t>·</a:t>
            </a:r>
            <a:r>
              <a:rPr lang="sv-SE" altLang="x-none" dirty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H</a:t>
            </a:r>
            <a:r>
              <a:rPr lang="sv-SE" altLang="x-none" dirty="0">
                <a:latin typeface="+mj-lt"/>
              </a:rPr>
              <a:t> </a:t>
            </a:r>
            <a:r>
              <a:rPr lang="en-US" altLang="x-none" dirty="0">
                <a:latin typeface="+mj-lt"/>
              </a:rPr>
              <a:t>·</a:t>
            </a:r>
            <a:r>
              <a:rPr lang="sv-SE" altLang="x-none" dirty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log N</a:t>
            </a:r>
            <a:r>
              <a:rPr lang="sv-SE" altLang="x-none" dirty="0">
                <a:latin typeface="+mj-lt"/>
              </a:rPr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v-SE" altLang="x-none" dirty="0" smtClean="0">
                <a:latin typeface="+mj-lt"/>
              </a:rPr>
              <a:t>Μέγιστη εντροπία (</a:t>
            </a:r>
            <a:r>
              <a:rPr lang="sv-SE" altLang="x-none" i="1" dirty="0" smtClean="0">
                <a:latin typeface="+mj-lt"/>
              </a:rPr>
              <a:t>H </a:t>
            </a:r>
            <a:r>
              <a:rPr lang="sv-SE" altLang="x-none" i="1" dirty="0">
                <a:latin typeface="+mj-lt"/>
              </a:rPr>
              <a:t>= log N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dirty="0" smtClean="0">
                <a:latin typeface="+mj-lt"/>
              </a:rPr>
              <a:t>έχουμε όταν τα γεγονότα είναι ισοπίθανα, δηλ </a:t>
            </a:r>
            <a:r>
              <a:rPr lang="sv-SE" altLang="x-none" i="1" dirty="0" smtClean="0">
                <a:latin typeface="+mj-lt"/>
              </a:rPr>
              <a:t>p</a:t>
            </a:r>
            <a:r>
              <a:rPr lang="sv-SE" altLang="x-none" i="1" baseline="-25000" dirty="0" smtClean="0">
                <a:latin typeface="+mj-lt"/>
              </a:rPr>
              <a:t>i</a:t>
            </a:r>
            <a:r>
              <a:rPr lang="sv-SE" altLang="x-none" i="1" dirty="0" smtClean="0">
                <a:latin typeface="+mj-lt"/>
              </a:rPr>
              <a:t> </a:t>
            </a:r>
            <a:r>
              <a:rPr lang="sv-SE" altLang="x-none" i="1" dirty="0">
                <a:latin typeface="+mj-lt"/>
              </a:rPr>
              <a:t>= </a:t>
            </a:r>
            <a:r>
              <a:rPr lang="sv-SE" altLang="x-none" dirty="0">
                <a:latin typeface="+mj-lt"/>
              </a:rPr>
              <a:t>1</a:t>
            </a:r>
            <a:r>
              <a:rPr lang="sv-SE" altLang="x-none" i="1" dirty="0">
                <a:latin typeface="+mj-lt"/>
              </a:rPr>
              <a:t>/N</a:t>
            </a:r>
            <a:r>
              <a:rPr lang="sv-SE" altLang="x-none" dirty="0">
                <a:latin typeface="+mj-lt"/>
              </a:rPr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sv-SE" altLang="x-none" dirty="0" smtClean="0">
                <a:latin typeface="+mj-lt"/>
              </a:rPr>
              <a:t>Η διαφορά </a:t>
            </a:r>
            <a:r>
              <a:rPr lang="sv-SE" altLang="x-none" i="1" dirty="0" smtClean="0">
                <a:latin typeface="+mj-lt"/>
              </a:rPr>
              <a:t>log </a:t>
            </a:r>
            <a:r>
              <a:rPr lang="sv-SE" altLang="x-none" i="1" dirty="0">
                <a:latin typeface="+mj-lt"/>
              </a:rPr>
              <a:t>N – H</a:t>
            </a:r>
            <a:r>
              <a:rPr lang="sv-SE" altLang="x-none" dirty="0">
                <a:latin typeface="+mj-lt"/>
              </a:rPr>
              <a:t> </a:t>
            </a:r>
            <a:r>
              <a:rPr lang="sv-SE" altLang="x-none" dirty="0" smtClean="0">
                <a:latin typeface="+mj-lt"/>
              </a:rPr>
              <a:t> ονομάζεται πλεονασμός πηγής.</a:t>
            </a:r>
            <a:endParaRPr lang="en-US" altLang="x-none" dirty="0">
              <a:latin typeface="+mj-lt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4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Εντρο</a:t>
            </a:r>
            <a:r>
              <a:rPr lang="en-US" dirty="0" smtClean="0"/>
              <a:t>πία πηγής χωρίς μνήμη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5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Βα</a:t>
            </a:r>
            <a:r>
              <a:rPr lang="en-US" sz="2400" dirty="0" err="1"/>
              <a:t>σική</a:t>
            </a:r>
            <a:r>
              <a:rPr lang="en-US" sz="2400" dirty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Πληροφορίας 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16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Εντρο</a:t>
            </a:r>
            <a:r>
              <a:rPr lang="en-US" sz="4000" dirty="0"/>
              <a:t>πία πηγής χωρίς μνήμη</a:t>
            </a:r>
            <a:endParaRPr lang="en-US" altLang="x-none" sz="4000" dirty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540768"/>
          </a:xfrm>
        </p:spPr>
        <p:txBody>
          <a:bodyPr>
            <a:noAutofit/>
          </a:bodyPr>
          <a:lstStyle/>
          <a:p>
            <a:r>
              <a:rPr lang="sv-SE" altLang="x-none" sz="2400" dirty="0" smtClean="0"/>
              <a:t>Θεωρούμε ομάδα παραγόμενων συμβόλων </a:t>
            </a:r>
            <a:r>
              <a:rPr lang="sv-SE" altLang="x-none" sz="2400" dirty="0" smtClean="0">
                <a:latin typeface="Times New Roman" pitchFamily="18" charset="0"/>
              </a:rPr>
              <a:t>(</a:t>
            </a:r>
            <a:r>
              <a:rPr lang="sv-SE" altLang="x-none" sz="2400" i="1" dirty="0" smtClean="0">
                <a:latin typeface="Times New Roman" pitchFamily="18" charset="0"/>
              </a:rPr>
              <a:t>X</a:t>
            </a:r>
            <a:r>
              <a:rPr lang="sv-SE" altLang="x-none" sz="2400" baseline="-25000" dirty="0" smtClean="0">
                <a:latin typeface="Times New Roman" pitchFamily="18" charset="0"/>
              </a:rPr>
              <a:t>1</a:t>
            </a:r>
            <a:r>
              <a:rPr lang="sv-SE" altLang="x-none" sz="2400" dirty="0">
                <a:latin typeface="Times New Roman" pitchFamily="18" charset="0"/>
              </a:rPr>
              <a:t>, …, </a:t>
            </a:r>
            <a:r>
              <a:rPr lang="sv-SE" altLang="x-none" sz="2400" i="1" dirty="0">
                <a:latin typeface="Times New Roman" pitchFamily="18" charset="0"/>
              </a:rPr>
              <a:t>X</a:t>
            </a:r>
            <a:r>
              <a:rPr lang="sv-SE" altLang="x-none" sz="2400" i="1" baseline="-25000" dirty="0">
                <a:latin typeface="Times New Roman" pitchFamily="18" charset="0"/>
              </a:rPr>
              <a:t>n</a:t>
            </a:r>
            <a:r>
              <a:rPr lang="sv-SE" altLang="x-none" sz="2400" dirty="0">
                <a:latin typeface="Times New Roman" pitchFamily="18" charset="0"/>
              </a:rPr>
              <a:t>)</a:t>
            </a:r>
            <a:r>
              <a:rPr lang="sv-SE" altLang="x-none" sz="2400" dirty="0"/>
              <a:t> </a:t>
            </a:r>
            <a:r>
              <a:rPr lang="sv-SE" altLang="x-none" sz="2400" dirty="0" smtClean="0"/>
              <a:t>και ορίζουμε την ομαδική εντροπία:</a:t>
            </a:r>
            <a:r>
              <a:rPr lang="sv-SE" altLang="x-none" sz="2400" dirty="0"/>
              <a:t/>
            </a:r>
            <a:br>
              <a:rPr lang="sv-SE" altLang="x-none" sz="2400" dirty="0"/>
            </a:br>
            <a:r>
              <a:rPr lang="sv-SE" altLang="x-none" sz="2400" dirty="0"/>
              <a:t/>
            </a:r>
            <a:br>
              <a:rPr lang="sv-SE" altLang="x-none" sz="2400" dirty="0"/>
            </a:br>
            <a:r>
              <a:rPr lang="sv-SE" altLang="x-none" sz="2400" dirty="0"/>
              <a:t/>
            </a:r>
            <a:br>
              <a:rPr lang="sv-SE" altLang="x-none" sz="2400" dirty="0"/>
            </a:br>
            <a:endParaRPr lang="sv-SE" altLang="x-non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2888" y="2564904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𝛨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sz="2400" i="1" baseline="-25000" dirty="0"/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1" dirty="0"/>
                            <m:t>,..,</m:t>
                          </m:r>
                          <m:r>
                            <m:rPr>
                              <m:nor/>
                            </m:rPr>
                            <a:rPr lang="en-US" sz="2400" i="1" dirty="0"/>
                            <m:t>Χn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𝛮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,..,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Χn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,..,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Χn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4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88" y="2564904"/>
                <a:ext cx="3816424" cy="648072"/>
              </a:xfrm>
              <a:prstGeom prst="rect">
                <a:avLst/>
              </a:prstGeom>
              <a:blipFill rotWithShape="1">
                <a:blip r:embed="rId2"/>
                <a:stretch>
                  <a:fillRect t="-27358" r="-43770" b="-292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46856" y="3356992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x-none" sz="2400" dirty="0" smtClean="0"/>
              <a:t>H γενίκευση γίνεται σε κάθε πιθανό συνδυασμό των </a:t>
            </a:r>
            <a:r>
              <a:rPr lang="sv-SE" altLang="x-none" sz="2400" i="1" dirty="0" smtClean="0"/>
              <a:t>n</a:t>
            </a:r>
            <a:r>
              <a:rPr lang="sv-SE" altLang="x-none" sz="2400" dirty="0" smtClean="0"/>
              <a:t> συμβόλων.</a:t>
            </a:r>
          </a:p>
          <a:p>
            <a:r>
              <a:rPr lang="sv-SE" altLang="x-none" sz="2400" dirty="0" smtClean="0"/>
              <a:t>Η εντροπία πηγής με μνήμη δίνεται από τον τύπο:</a:t>
            </a:r>
            <a:endParaRPr lang="sv-SE" altLang="x-non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67744" y="4725144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∞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,..,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sz="24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25144"/>
                <a:ext cx="3816424" cy="648072"/>
              </a:xfrm>
              <a:prstGeom prst="rect">
                <a:avLst/>
              </a:prstGeom>
              <a:blipFill rotWithShape="1"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446856" y="5416624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x-none" sz="2400" dirty="0" smtClean="0"/>
              <a:t>Όταν το μήκος της ομάδας απειρίζεται, διαιρούμε με </a:t>
            </a:r>
            <a:r>
              <a:rPr lang="sv-SE" altLang="x-none" sz="2400" i="1" dirty="0" smtClean="0"/>
              <a:t>n</a:t>
            </a:r>
            <a:r>
              <a:rPr lang="sv-SE" altLang="x-none" sz="2400" dirty="0" smtClean="0"/>
              <a:t> για να βρούμε τον αριθμό των bits ανά σύμβολο.</a:t>
            </a:r>
            <a:endParaRPr lang="sv-SE" altLang="x-none" sz="2400" dirty="0"/>
          </a:p>
        </p:txBody>
      </p:sp>
      <p:sp>
        <p:nvSpPr>
          <p:cNvPr id="1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5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9" grpId="0" build="p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Εντρο</a:t>
            </a:r>
            <a:r>
              <a:rPr lang="en-US" sz="4000" dirty="0"/>
              <a:t>πία </a:t>
            </a:r>
            <a:r>
              <a:rPr lang="en-US" sz="4000" dirty="0" smtClean="0"/>
              <a:t>μαρκοβιανής πηγής</a:t>
            </a:r>
            <a:endParaRPr lang="en-US" altLang="x-none" sz="4000" dirty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540768"/>
          </a:xfrm>
        </p:spPr>
        <p:txBody>
          <a:bodyPr>
            <a:noAutofit/>
          </a:bodyPr>
          <a:lstStyle/>
          <a:p>
            <a:r>
              <a:rPr lang="sv-SE" altLang="x-none" sz="2400" dirty="0" smtClean="0"/>
              <a:t>Η εντροπία για την κατάσταση Sk εκφράζεται ως</a:t>
            </a:r>
            <a:endParaRPr lang="sv-SE" altLang="x-non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1800" y="2160075"/>
                <a:ext cx="3816424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𝛨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1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1" baseline="-2500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𝑘𝑙</m:t>
                          </m:r>
                          <m:r>
                            <a:rPr lang="en-US" sz="2400" i="1">
                              <a:latin typeface="Cambria Math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i="1" baseline="-25000">
                                  <a:latin typeface="Cambria Math"/>
                                </a:rPr>
                                <m:t>𝑘𝑙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4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60075"/>
                <a:ext cx="3816424" cy="936104"/>
              </a:xfrm>
              <a:prstGeom prst="rect">
                <a:avLst/>
              </a:prstGeom>
              <a:blipFill rotWithShape="1">
                <a:blip r:embed="rId2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Rot="1" noChangeArrowheads="1"/>
              </p:cNvSpPr>
              <p:nvPr/>
            </p:nvSpPr>
            <p:spPr>
              <a:xfrm>
                <a:off x="446856" y="3184376"/>
                <a:ext cx="8229600" cy="1540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Μ</a:t>
                </a:r>
                <a:r>
                  <a:rPr lang="en-US" sz="2400" dirty="0" smtClean="0"/>
                  <a:t>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 baseline="-25000">
                        <a:latin typeface="Cambria Math"/>
                      </a:rPr>
                      <m:t>𝑘𝑙</m:t>
                    </m:r>
                  </m:oMath>
                </a14:m>
                <a:r>
                  <a:rPr lang="sv-SE" altLang="x-none" sz="2400" dirty="0" smtClean="0"/>
                  <a:t> την πιθανότητα μετάβασης από την κατάσταση </a:t>
                </a:r>
                <a:r>
                  <a:rPr lang="sv-SE" altLang="x-none" sz="2400" i="1" dirty="0" smtClean="0"/>
                  <a:t>k</a:t>
                </a:r>
                <a:r>
                  <a:rPr lang="sv-SE" altLang="x-none" sz="2400" dirty="0" smtClean="0"/>
                  <a:t> στην κατάσταση </a:t>
                </a:r>
                <a:r>
                  <a:rPr lang="sv-SE" altLang="x-none" sz="2400" i="1" dirty="0" smtClean="0"/>
                  <a:t>l</a:t>
                </a:r>
                <a:r>
                  <a:rPr lang="sv-SE" altLang="x-none" sz="2400" dirty="0" smtClean="0"/>
                  <a:t>.</a:t>
                </a:r>
              </a:p>
              <a:p>
                <a:r>
                  <a:rPr lang="sv-SE" altLang="x-none" sz="2400" dirty="0" smtClean="0"/>
                  <a:t>Η εντροπία μαρκοβιανής πηγής δίδεται από τον μέσο όρο όλων των καταστάσεων.</a:t>
                </a:r>
              </a:p>
              <a:p>
                <a:endParaRPr lang="sv-SE" altLang="x-none" sz="2400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3184376"/>
                <a:ext cx="8229600" cy="1540768"/>
              </a:xfrm>
              <a:prstGeom prst="rect">
                <a:avLst/>
              </a:prstGeom>
              <a:blipFill rotWithShape="1">
                <a:blip r:embed="rId3"/>
                <a:stretch>
                  <a:fillRect l="-963" t="-3162" r="-889" b="-197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43808" y="5157192"/>
                <a:ext cx="381642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m:rPr>
                              <m:sty m:val="p"/>
                            </m:rPr>
                            <a:rPr lang="en-US" sz="2400" b="0" i="0" baseline="-25000" smtClean="0">
                              <a:latin typeface="Cambria Math"/>
                            </a:rPr>
                            <m:t>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 baseline="-2500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 baseline="-2500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l-GR" sz="24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157192"/>
                <a:ext cx="3816424" cy="648072"/>
              </a:xfrm>
              <a:prstGeom prst="rect">
                <a:avLst/>
              </a:prstGeom>
              <a:blipFill rotWithShape="1">
                <a:blip r:embed="rId4"/>
                <a:stretch>
                  <a:fillRect t="-21698" b="-273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8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Πηγή μήκους σειρών</a:t>
            </a:r>
            <a:endParaRPr lang="en-US" altLang="x-none" dirty="0"/>
          </a:p>
        </p:txBody>
      </p:sp>
      <p:sp>
        <p:nvSpPr>
          <p:cNvPr id="125958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5081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/>
              <a:t>Κάποιες πηγές παράγουν ακολουθίες ίδιων χαρακτήρων</a:t>
            </a:r>
            <a:endParaRPr lang="sv-SE" altLang="x-none" sz="2800" dirty="0"/>
          </a:p>
          <a:p>
            <a:pPr>
              <a:lnSpc>
                <a:spcPct val="90000"/>
              </a:lnSpc>
            </a:pPr>
            <a:r>
              <a:rPr lang="sv-SE" altLang="x-none" sz="2800" dirty="0" smtClean="0"/>
              <a:t>Πχ:</a:t>
            </a:r>
            <a:endParaRPr lang="sv-SE" altLang="x-none" sz="2800" dirty="0"/>
          </a:p>
        </p:txBody>
      </p:sp>
      <p:grpSp>
        <p:nvGrpSpPr>
          <p:cNvPr id="125971" name="Group 19" descr="Μαρκοβιανή αλυσίδα πηγής μήκους σειράς."/>
          <p:cNvGrpSpPr>
            <a:grpSpLocks/>
          </p:cNvGrpSpPr>
          <p:nvPr/>
        </p:nvGrpSpPr>
        <p:grpSpPr bwMode="auto">
          <a:xfrm>
            <a:off x="2347913" y="2414588"/>
            <a:ext cx="4919662" cy="1368425"/>
            <a:chOff x="1796" y="1629"/>
            <a:chExt cx="3099" cy="862"/>
          </a:xfrm>
        </p:grpSpPr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2627" y="1956"/>
              <a:ext cx="403" cy="38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/>
                <a:t>A</a:t>
              </a:r>
              <a:endParaRPr lang="en-US" altLang="x-none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3604" y="1974"/>
              <a:ext cx="403" cy="38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/>
                <a:t>B</a:t>
              </a:r>
              <a:endParaRPr lang="en-US" altLang="x-none"/>
            </a:p>
          </p:txBody>
        </p:sp>
        <p:cxnSp>
          <p:nvCxnSpPr>
            <p:cNvPr id="125974" name="AutoShape 22"/>
            <p:cNvCxnSpPr>
              <a:cxnSpLocks noChangeShapeType="1"/>
              <a:stCxn id="125972" idx="7"/>
              <a:endCxn id="125973" idx="1"/>
            </p:cNvCxnSpPr>
            <p:nvPr/>
          </p:nvCxnSpPr>
          <p:spPr bwMode="auto">
            <a:xfrm rot="5400000" flipV="1">
              <a:off x="3307" y="1672"/>
              <a:ext cx="19" cy="690"/>
            </a:xfrm>
            <a:prstGeom prst="curvedConnector3">
              <a:avLst>
                <a:gd name="adj1" fmla="val -92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5" name="AutoShape 23"/>
            <p:cNvCxnSpPr>
              <a:cxnSpLocks noChangeShapeType="1"/>
              <a:stCxn id="125973" idx="3"/>
              <a:endCxn id="125972" idx="5"/>
            </p:cNvCxnSpPr>
            <p:nvPr/>
          </p:nvCxnSpPr>
          <p:spPr bwMode="auto">
            <a:xfrm rot="16200000" flipV="1">
              <a:off x="3308" y="1952"/>
              <a:ext cx="18" cy="690"/>
            </a:xfrm>
            <a:prstGeom prst="curvedConnector3">
              <a:avLst>
                <a:gd name="adj1" fmla="val -92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6" name="AutoShape 24"/>
            <p:cNvCxnSpPr>
              <a:cxnSpLocks noChangeShapeType="1"/>
              <a:stCxn id="125973" idx="7"/>
              <a:endCxn id="125973" idx="5"/>
            </p:cNvCxnSpPr>
            <p:nvPr/>
          </p:nvCxnSpPr>
          <p:spPr bwMode="auto">
            <a:xfrm rot="5400000" flipV="1">
              <a:off x="3809" y="2165"/>
              <a:ext cx="280" cy="1"/>
            </a:xfrm>
            <a:prstGeom prst="curvedConnector5">
              <a:avLst>
                <a:gd name="adj1" fmla="val -61819"/>
                <a:gd name="adj2" fmla="val 54900000"/>
                <a:gd name="adj3" fmla="val 1618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7" name="AutoShape 25"/>
            <p:cNvCxnSpPr>
              <a:cxnSpLocks noChangeShapeType="1"/>
              <a:stCxn id="125972" idx="1"/>
              <a:endCxn id="125972" idx="3"/>
            </p:cNvCxnSpPr>
            <p:nvPr/>
          </p:nvCxnSpPr>
          <p:spPr bwMode="auto">
            <a:xfrm rot="5400000" flipV="1">
              <a:off x="2546" y="2147"/>
              <a:ext cx="281" cy="1"/>
            </a:xfrm>
            <a:prstGeom prst="curvedConnector5">
              <a:avLst>
                <a:gd name="adj1" fmla="val -61819"/>
                <a:gd name="adj2" fmla="val -54900000"/>
                <a:gd name="adj3" fmla="val 1618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978" name="Text Box 26"/>
            <p:cNvSpPr txBox="1">
              <a:spLocks noChangeArrowheads="1"/>
            </p:cNvSpPr>
            <p:nvPr/>
          </p:nvSpPr>
          <p:spPr bwMode="auto">
            <a:xfrm>
              <a:off x="3263" y="1629"/>
              <a:ext cx="1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</a:t>
              </a:r>
            </a:p>
          </p:txBody>
        </p:sp>
        <p:sp>
          <p:nvSpPr>
            <p:cNvPr id="125979" name="Text Box 27"/>
            <p:cNvSpPr txBox="1">
              <a:spLocks noChangeArrowheads="1"/>
            </p:cNvSpPr>
            <p:nvPr/>
          </p:nvSpPr>
          <p:spPr bwMode="auto">
            <a:xfrm>
              <a:off x="3263" y="2260"/>
              <a:ext cx="1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>
                  <a:latin typeface="Symbol" pitchFamily="18" charset="2"/>
                  <a:sym typeface="Symbol" pitchFamily="18" charset="2"/>
                </a:rPr>
                <a:t></a:t>
              </a: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4546" y="2066"/>
              <a:ext cx="3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1-</a:t>
              </a:r>
            </a:p>
          </p:txBody>
        </p:sp>
        <p:sp>
          <p:nvSpPr>
            <p:cNvPr id="125981" name="Text Box 29"/>
            <p:cNvSpPr txBox="1">
              <a:spLocks noChangeArrowheads="1"/>
            </p:cNvSpPr>
            <p:nvPr/>
          </p:nvSpPr>
          <p:spPr bwMode="auto">
            <a:xfrm>
              <a:off x="1796" y="2062"/>
              <a:ext cx="3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1-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47688" y="3997354"/>
            <a:ext cx="7984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x-none" sz="2800" dirty="0" smtClean="0"/>
              <a:t>Probability for a burst of length </a:t>
            </a:r>
            <a:r>
              <a:rPr lang="sv-SE" altLang="x-none" sz="2800" i="1" dirty="0" smtClean="0">
                <a:latin typeface="Times New Roman" pitchFamily="18" charset="0"/>
              </a:rPr>
              <a:t>r</a:t>
            </a:r>
            <a:r>
              <a:rPr lang="sv-SE" altLang="x-none" sz="2800" dirty="0" smtClean="0"/>
              <a:t>: </a:t>
            </a:r>
            <a:r>
              <a:rPr lang="sv-SE" altLang="x-none" sz="2800" i="1" dirty="0" smtClean="0">
                <a:latin typeface="Times New Roman" pitchFamily="18" charset="0"/>
              </a:rPr>
              <a:t>P</a:t>
            </a:r>
            <a:r>
              <a:rPr lang="sv-SE" altLang="x-none" sz="2800" dirty="0" smtClean="0">
                <a:latin typeface="Times New Roman" pitchFamily="18" charset="0"/>
              </a:rPr>
              <a:t>(</a:t>
            </a:r>
            <a:r>
              <a:rPr lang="sv-SE" altLang="x-none" sz="2800" i="1" dirty="0" smtClean="0">
                <a:latin typeface="Times New Roman" pitchFamily="18" charset="0"/>
              </a:rPr>
              <a:t>r</a:t>
            </a:r>
            <a:r>
              <a:rPr lang="sv-SE" altLang="x-none" sz="2800" dirty="0" smtClean="0">
                <a:latin typeface="Times New Roman" pitchFamily="18" charset="0"/>
              </a:rPr>
              <a:t>)</a:t>
            </a:r>
            <a:r>
              <a:rPr lang="sv-SE" altLang="x-none" sz="2800" i="1" dirty="0" smtClean="0">
                <a:latin typeface="Times New Roman" pitchFamily="18" charset="0"/>
              </a:rPr>
              <a:t> = </a:t>
            </a:r>
            <a:r>
              <a:rPr lang="sv-SE" altLang="x-none" sz="2800" dirty="0" smtClean="0">
                <a:latin typeface="Times New Roman" pitchFamily="18" charset="0"/>
              </a:rPr>
              <a:t>(</a:t>
            </a:r>
            <a:r>
              <a:rPr lang="sv-SE" altLang="x-none" sz="2800" i="1" dirty="0" smtClean="0">
                <a:latin typeface="Times New Roman" pitchFamily="18" charset="0"/>
              </a:rPr>
              <a:t>1-</a:t>
            </a:r>
            <a:r>
              <a:rPr lang="sv-SE" altLang="x-none" sz="2800" i="1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sv-SE" altLang="x-none" sz="2800" dirty="0" smtClean="0">
                <a:latin typeface="Times New Roman" pitchFamily="18" charset="0"/>
              </a:rPr>
              <a:t>)</a:t>
            </a:r>
            <a:r>
              <a:rPr lang="sv-SE" altLang="x-none" sz="2800" i="1" baseline="30000" dirty="0" smtClean="0">
                <a:latin typeface="Times New Roman" pitchFamily="18" charset="0"/>
              </a:rPr>
              <a:t>r-1</a:t>
            </a:r>
            <a:r>
              <a:rPr lang="en-US" altLang="x-none" sz="2800" i="1" dirty="0" smtClean="0">
                <a:latin typeface="cmsy10" pitchFamily="34" charset="0"/>
              </a:rPr>
              <a:t>¢</a:t>
            </a:r>
            <a:r>
              <a:rPr lang="en-US" altLang="x-none" sz="2800" i="1" dirty="0" smtClean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x-none" sz="2800" dirty="0" smtClean="0">
                <a:solidFill>
                  <a:schemeClr val="hlink"/>
                </a:solidFill>
                <a:sym typeface="Symbol" pitchFamily="18" charset="2"/>
              </a:rPr>
              <a:t>Entropy</a:t>
            </a:r>
            <a:r>
              <a:rPr lang="sv-SE" altLang="x-none" sz="2800" dirty="0">
                <a:sym typeface="Symbol" pitchFamily="18" charset="2"/>
              </a:rPr>
              <a:t>: 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H</a:t>
            </a:r>
            <a:r>
              <a:rPr lang="sv-SE" altLang="x-none" sz="2800" i="1" baseline="-25000" dirty="0">
                <a:latin typeface="Times New Roman" pitchFamily="18" charset="0"/>
                <a:sym typeface="Symbol" pitchFamily="18" charset="2"/>
              </a:rPr>
              <a:t>R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 = - </a:t>
            </a:r>
            <a:r>
              <a:rPr lang="sv-SE" altLang="x-none" sz="2800" dirty="0">
                <a:latin typeface="Symbol" pitchFamily="18" charset="2"/>
                <a:sym typeface="Symbol" pitchFamily="18" charset="2"/>
              </a:rPr>
              <a:t></a:t>
            </a:r>
            <a:r>
              <a:rPr lang="sv-SE" altLang="x-none" sz="2800" baseline="-25000" dirty="0">
                <a:latin typeface="Times New Roman" pitchFamily="18" charset="0"/>
                <a:sym typeface="Symbol" pitchFamily="18" charset="2"/>
              </a:rPr>
              <a:t>r=1</a:t>
            </a:r>
            <a:r>
              <a:rPr lang="en-US" altLang="x-none" sz="2800" baseline="30000" dirty="0">
                <a:latin typeface="cmsy10" pitchFamily="34" charset="0"/>
                <a:sym typeface="Symbol" pitchFamily="18" charset="2"/>
              </a:rPr>
              <a:t>1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r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sv-SE" altLang="x-none" sz="2800" dirty="0">
                <a:sym typeface="Symbol" pitchFamily="18" charset="2"/>
              </a:rPr>
              <a:t>log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r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x-none" sz="2800" dirty="0">
                <a:sym typeface="Symbol" pitchFamily="18" charset="2"/>
              </a:rPr>
              <a:t>If the average run length is </a:t>
            </a:r>
            <a:r>
              <a:rPr lang="sv-SE" altLang="x-none" sz="2800" dirty="0">
                <a:latin typeface="Symbol" pitchFamily="18" charset="2"/>
                <a:sym typeface="Symbol" pitchFamily="18" charset="2"/>
              </a:rPr>
              <a:t></a:t>
            </a:r>
            <a:r>
              <a:rPr lang="sv-SE" altLang="x-none" sz="2800" dirty="0">
                <a:sym typeface="Symbol" pitchFamily="18" charset="2"/>
              </a:rPr>
              <a:t>, then 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H</a:t>
            </a:r>
            <a:r>
              <a:rPr lang="sv-SE" altLang="x-none" sz="2800" i="1" baseline="-25000" dirty="0">
                <a:latin typeface="Times New Roman" pitchFamily="18" charset="0"/>
                <a:sym typeface="Symbol" pitchFamily="18" charset="2"/>
              </a:rPr>
              <a:t>R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sv-SE" altLang="x-none" sz="2800" dirty="0">
                <a:latin typeface="Symbol" pitchFamily="18" charset="2"/>
                <a:sym typeface="Symbol" pitchFamily="18" charset="2"/>
              </a:rPr>
              <a:t></a:t>
            </a:r>
            <a:r>
              <a:rPr lang="sv-SE" altLang="x-none" sz="2800" dirty="0">
                <a:latin typeface="Times New Roman" pitchFamily="18" charset="0"/>
                <a:sym typeface="Symbol" pitchFamily="18" charset="2"/>
              </a:rPr>
              <a:t> = </a:t>
            </a:r>
            <a:r>
              <a:rPr lang="sv-SE" altLang="x-none" sz="2800" i="1" dirty="0">
                <a:latin typeface="Times New Roman" pitchFamily="18" charset="0"/>
                <a:sym typeface="Symbol" pitchFamily="18" charset="2"/>
              </a:rPr>
              <a:t>H</a:t>
            </a:r>
            <a:r>
              <a:rPr lang="sv-SE" altLang="x-none" sz="2800" i="1" baseline="-25000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sv-SE" altLang="x-none" sz="2800" dirty="0">
                <a:sym typeface="Symbol" pitchFamily="18" charset="2"/>
              </a:rPr>
              <a:t>.</a:t>
            </a:r>
            <a:endParaRPr lang="en-US" altLang="x-none" sz="2800" dirty="0">
              <a:sym typeface="Symbol" pitchFamily="18" charset="2"/>
            </a:endParaRPr>
          </a:p>
        </p:txBody>
      </p:sp>
      <p:sp>
        <p:nvSpPr>
          <p:cNvPr id="1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0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Πηγή μήκους σειρών</a:t>
            </a:r>
            <a:endParaRPr lang="en-US" altLang="x-none" dirty="0"/>
          </a:p>
        </p:txBody>
      </p:sp>
      <p:sp>
        <p:nvSpPr>
          <p:cNvPr id="125958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15081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/>
              <a:t>Κάποιες πηγές παράγουν σειρέςς ίδιων χαρακτήρων</a:t>
            </a:r>
            <a:endParaRPr lang="sv-SE" altLang="x-none" sz="2800" dirty="0"/>
          </a:p>
          <a:p>
            <a:pPr>
              <a:lnSpc>
                <a:spcPct val="90000"/>
              </a:lnSpc>
            </a:pPr>
            <a:r>
              <a:rPr lang="sv-SE" altLang="x-none" sz="2800" dirty="0" smtClean="0"/>
              <a:t>Πχ:</a:t>
            </a:r>
            <a:endParaRPr lang="sv-SE" altLang="x-none" sz="2800" dirty="0"/>
          </a:p>
        </p:txBody>
      </p:sp>
      <p:grpSp>
        <p:nvGrpSpPr>
          <p:cNvPr id="125971" name="Group 19" descr="Μαρκοβιανή αλυσίδα πηγής μήκους σειράς."/>
          <p:cNvGrpSpPr>
            <a:grpSpLocks/>
          </p:cNvGrpSpPr>
          <p:nvPr/>
        </p:nvGrpSpPr>
        <p:grpSpPr bwMode="auto">
          <a:xfrm>
            <a:off x="2347913" y="2132856"/>
            <a:ext cx="4919662" cy="1368425"/>
            <a:chOff x="1796" y="1629"/>
            <a:chExt cx="3099" cy="862"/>
          </a:xfrm>
        </p:grpSpPr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2627" y="1956"/>
              <a:ext cx="403" cy="38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/>
                <a:t>A</a:t>
              </a:r>
              <a:endParaRPr lang="en-US" altLang="x-none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3604" y="1974"/>
              <a:ext cx="403" cy="38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v-SE" altLang="x-none"/>
                <a:t>B</a:t>
              </a:r>
              <a:endParaRPr lang="en-US" altLang="x-none"/>
            </a:p>
          </p:txBody>
        </p:sp>
        <p:cxnSp>
          <p:nvCxnSpPr>
            <p:cNvPr id="125974" name="AutoShape 22"/>
            <p:cNvCxnSpPr>
              <a:cxnSpLocks noChangeShapeType="1"/>
              <a:stCxn id="125972" idx="7"/>
              <a:endCxn id="125973" idx="1"/>
            </p:cNvCxnSpPr>
            <p:nvPr/>
          </p:nvCxnSpPr>
          <p:spPr bwMode="auto">
            <a:xfrm rot="5400000" flipV="1">
              <a:off x="3307" y="1672"/>
              <a:ext cx="19" cy="690"/>
            </a:xfrm>
            <a:prstGeom prst="curvedConnector3">
              <a:avLst>
                <a:gd name="adj1" fmla="val -92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5" name="AutoShape 23"/>
            <p:cNvCxnSpPr>
              <a:cxnSpLocks noChangeShapeType="1"/>
              <a:stCxn id="125973" idx="3"/>
              <a:endCxn id="125972" idx="5"/>
            </p:cNvCxnSpPr>
            <p:nvPr/>
          </p:nvCxnSpPr>
          <p:spPr bwMode="auto">
            <a:xfrm rot="16200000" flipV="1">
              <a:off x="3308" y="1952"/>
              <a:ext cx="18" cy="690"/>
            </a:xfrm>
            <a:prstGeom prst="curvedConnector3">
              <a:avLst>
                <a:gd name="adj1" fmla="val -92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6" name="AutoShape 24"/>
            <p:cNvCxnSpPr>
              <a:cxnSpLocks noChangeShapeType="1"/>
              <a:stCxn id="125973" idx="7"/>
              <a:endCxn id="125973" idx="5"/>
            </p:cNvCxnSpPr>
            <p:nvPr/>
          </p:nvCxnSpPr>
          <p:spPr bwMode="auto">
            <a:xfrm rot="5400000" flipV="1">
              <a:off x="3809" y="2165"/>
              <a:ext cx="280" cy="1"/>
            </a:xfrm>
            <a:prstGeom prst="curvedConnector5">
              <a:avLst>
                <a:gd name="adj1" fmla="val -61819"/>
                <a:gd name="adj2" fmla="val 54900000"/>
                <a:gd name="adj3" fmla="val 1618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77" name="AutoShape 25"/>
            <p:cNvCxnSpPr>
              <a:cxnSpLocks noChangeShapeType="1"/>
              <a:stCxn id="125972" idx="1"/>
              <a:endCxn id="125972" idx="3"/>
            </p:cNvCxnSpPr>
            <p:nvPr/>
          </p:nvCxnSpPr>
          <p:spPr bwMode="auto">
            <a:xfrm rot="5400000" flipV="1">
              <a:off x="2546" y="2147"/>
              <a:ext cx="281" cy="1"/>
            </a:xfrm>
            <a:prstGeom prst="curvedConnector5">
              <a:avLst>
                <a:gd name="adj1" fmla="val -61819"/>
                <a:gd name="adj2" fmla="val -54900000"/>
                <a:gd name="adj3" fmla="val 1618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978" name="Text Box 26"/>
            <p:cNvSpPr txBox="1">
              <a:spLocks noChangeArrowheads="1"/>
            </p:cNvSpPr>
            <p:nvPr/>
          </p:nvSpPr>
          <p:spPr bwMode="auto">
            <a:xfrm>
              <a:off x="3263" y="1629"/>
              <a:ext cx="1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</a:t>
              </a:r>
            </a:p>
          </p:txBody>
        </p:sp>
        <p:sp>
          <p:nvSpPr>
            <p:cNvPr id="125979" name="Text Box 27"/>
            <p:cNvSpPr txBox="1">
              <a:spLocks noChangeArrowheads="1"/>
            </p:cNvSpPr>
            <p:nvPr/>
          </p:nvSpPr>
          <p:spPr bwMode="auto">
            <a:xfrm>
              <a:off x="3263" y="2260"/>
              <a:ext cx="1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>
                  <a:latin typeface="Symbol" pitchFamily="18" charset="2"/>
                  <a:sym typeface="Symbol" pitchFamily="18" charset="2"/>
                </a:rPr>
                <a:t></a:t>
              </a: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4546" y="2066"/>
              <a:ext cx="3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1-</a:t>
              </a:r>
            </a:p>
          </p:txBody>
        </p:sp>
        <p:sp>
          <p:nvSpPr>
            <p:cNvPr id="125981" name="Text Box 29"/>
            <p:cNvSpPr txBox="1">
              <a:spLocks noChangeArrowheads="1"/>
            </p:cNvSpPr>
            <p:nvPr/>
          </p:nvSpPr>
          <p:spPr bwMode="auto">
            <a:xfrm>
              <a:off x="1796" y="2062"/>
              <a:ext cx="3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600">
                  <a:latin typeface="Symbol" pitchFamily="18" charset="2"/>
                  <a:sym typeface="Symbol" pitchFamily="18" charset="2"/>
                </a:rPr>
                <a:t>1-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47688" y="3717032"/>
            <a:ext cx="7984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altLang="x-none" sz="2800" dirty="0" smtClean="0">
                <a:latin typeface="+mj-lt"/>
              </a:rPr>
              <a:t>Πιθανότητα παραγωγής σειράς μήκους </a:t>
            </a:r>
            <a:r>
              <a:rPr lang="sv-SE" altLang="x-none" sz="2800" i="1" dirty="0" smtClean="0">
                <a:latin typeface="+mj-lt"/>
              </a:rPr>
              <a:t>r</a:t>
            </a:r>
            <a:r>
              <a:rPr lang="sv-SE" altLang="x-none" sz="2800" dirty="0" smtClean="0">
                <a:latin typeface="+mj-lt"/>
              </a:rPr>
              <a:t>: </a:t>
            </a:r>
          </a:p>
          <a:p>
            <a:pPr lvl="1"/>
            <a:r>
              <a:rPr lang="sv-SE" altLang="x-none" sz="2800" i="1" dirty="0" smtClean="0">
                <a:latin typeface="+mj-lt"/>
              </a:rPr>
              <a:t>P</a:t>
            </a:r>
            <a:r>
              <a:rPr lang="sv-SE" altLang="x-none" sz="2800" dirty="0" smtClean="0">
                <a:latin typeface="+mj-lt"/>
              </a:rPr>
              <a:t>(</a:t>
            </a:r>
            <a:r>
              <a:rPr lang="sv-SE" altLang="x-none" sz="2800" i="1" dirty="0" smtClean="0">
                <a:latin typeface="+mj-lt"/>
              </a:rPr>
              <a:t>r</a:t>
            </a:r>
            <a:r>
              <a:rPr lang="sv-SE" altLang="x-none" sz="2800" dirty="0" smtClean="0">
                <a:latin typeface="+mj-lt"/>
              </a:rPr>
              <a:t>)</a:t>
            </a:r>
            <a:r>
              <a:rPr lang="sv-SE" altLang="x-none" sz="2800" i="1" dirty="0" smtClean="0">
                <a:latin typeface="+mj-lt"/>
              </a:rPr>
              <a:t> = </a:t>
            </a:r>
            <a:r>
              <a:rPr lang="sv-SE" altLang="x-none" sz="2800" dirty="0" smtClean="0">
                <a:latin typeface="+mj-lt"/>
              </a:rPr>
              <a:t>(</a:t>
            </a:r>
            <a:r>
              <a:rPr lang="sv-SE" altLang="x-none" sz="2800" i="1" dirty="0" smtClean="0">
                <a:latin typeface="+mj-lt"/>
              </a:rPr>
              <a:t>1-</a:t>
            </a:r>
            <a:r>
              <a:rPr lang="sv-SE" altLang="x-none" sz="2800" i="1" dirty="0" smtClean="0">
                <a:latin typeface="+mj-lt"/>
                <a:sym typeface="Symbol" pitchFamily="18" charset="2"/>
              </a:rPr>
              <a:t></a:t>
            </a:r>
            <a:r>
              <a:rPr lang="sv-SE" altLang="x-none" sz="2800" dirty="0" smtClean="0">
                <a:latin typeface="+mj-lt"/>
              </a:rPr>
              <a:t>)</a:t>
            </a:r>
            <a:r>
              <a:rPr lang="sv-SE" altLang="x-none" sz="2800" i="1" baseline="30000" dirty="0" smtClean="0">
                <a:latin typeface="+mj-lt"/>
              </a:rPr>
              <a:t>r-1</a:t>
            </a:r>
            <a:r>
              <a:rPr lang="en-US" altLang="x-none" sz="2800" i="1" dirty="0" smtClean="0">
                <a:latin typeface="+mj-lt"/>
              </a:rPr>
              <a:t>¢</a:t>
            </a:r>
            <a:r>
              <a:rPr lang="en-US" altLang="x-none" sz="2800" i="1" dirty="0" smtClean="0">
                <a:latin typeface="+mj-lt"/>
                <a:sym typeface="Symbol" pitchFamily="18" charset="2"/>
              </a:rPr>
              <a:t>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x-none" sz="2800" dirty="0" smtClean="0">
                <a:latin typeface="+mj-lt"/>
                <a:sym typeface="Symbol" pitchFamily="18" charset="2"/>
              </a:rPr>
              <a:t>Εντροπία: </a:t>
            </a:r>
            <a:r>
              <a:rPr lang="sv-SE" altLang="x-none" sz="2800" i="1" dirty="0">
                <a:latin typeface="+mj-lt"/>
                <a:sym typeface="Symbol" pitchFamily="18" charset="2"/>
              </a:rPr>
              <a:t>H</a:t>
            </a:r>
            <a:r>
              <a:rPr lang="sv-SE" altLang="x-none" sz="2800" i="1" baseline="-25000" dirty="0">
                <a:latin typeface="+mj-lt"/>
                <a:sym typeface="Symbol" pitchFamily="18" charset="2"/>
              </a:rPr>
              <a:t>R</a:t>
            </a:r>
            <a:r>
              <a:rPr lang="sv-SE" altLang="x-none" sz="2800" i="1" dirty="0">
                <a:latin typeface="+mj-lt"/>
                <a:sym typeface="Symbol" pitchFamily="18" charset="2"/>
              </a:rPr>
              <a:t> = - </a:t>
            </a:r>
            <a:r>
              <a:rPr lang="sv-SE" altLang="x-none" sz="2800" i="1" baseline="-25000" dirty="0">
                <a:latin typeface="+mj-lt"/>
                <a:sym typeface="Symbol" pitchFamily="18" charset="2"/>
              </a:rPr>
              <a:t>r=1</a:t>
            </a:r>
            <a:r>
              <a:rPr lang="en-US" altLang="x-none" sz="2800" i="1" baseline="30000" dirty="0">
                <a:latin typeface="+mj-lt"/>
                <a:sym typeface="Symbol" pitchFamily="18" charset="2"/>
              </a:rPr>
              <a:t>1</a:t>
            </a:r>
            <a:r>
              <a:rPr lang="sv-SE" altLang="x-none" sz="2800" i="1" dirty="0">
                <a:latin typeface="+mj-lt"/>
                <a:sym typeface="Symbol" pitchFamily="18" charset="2"/>
              </a:rPr>
              <a:t> P(r) log P(r)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x-none" sz="2800" dirty="0" smtClean="0">
                <a:latin typeface="+mj-lt"/>
                <a:sym typeface="Symbol" pitchFamily="18" charset="2"/>
              </a:rPr>
              <a:t>Αν το μέσο μήκος σειρά είναι </a:t>
            </a:r>
            <a:r>
              <a:rPr lang="sv-SE" altLang="x-none" sz="2800" dirty="0">
                <a:latin typeface="+mj-lt"/>
                <a:sym typeface="Symbol" pitchFamily="18" charset="2"/>
              </a:rPr>
              <a:t>, </a:t>
            </a:r>
            <a:r>
              <a:rPr lang="sv-SE" altLang="x-none" sz="2800" dirty="0" smtClean="0">
                <a:latin typeface="+mj-lt"/>
                <a:sym typeface="Symbol" pitchFamily="18" charset="2"/>
              </a:rPr>
              <a:t>τότε </a:t>
            </a:r>
            <a:r>
              <a:rPr lang="sv-SE" altLang="x-none" sz="2800" i="1" dirty="0" smtClean="0">
                <a:latin typeface="+mj-lt"/>
                <a:sym typeface="Symbol" pitchFamily="18" charset="2"/>
              </a:rPr>
              <a:t>H</a:t>
            </a:r>
            <a:r>
              <a:rPr lang="sv-SE" altLang="x-none" sz="2800" i="1" baseline="-25000" dirty="0" smtClean="0">
                <a:latin typeface="+mj-lt"/>
                <a:sym typeface="Symbol" pitchFamily="18" charset="2"/>
              </a:rPr>
              <a:t>R</a:t>
            </a:r>
            <a:r>
              <a:rPr lang="sv-SE" altLang="x-none" sz="2800" dirty="0">
                <a:latin typeface="+mj-lt"/>
                <a:sym typeface="Symbol" pitchFamily="18" charset="2"/>
              </a:rPr>
              <a:t>/ = </a:t>
            </a:r>
            <a:r>
              <a:rPr lang="sv-SE" altLang="x-none" sz="2800" i="1" dirty="0">
                <a:latin typeface="+mj-lt"/>
                <a:sym typeface="Symbol" pitchFamily="18" charset="2"/>
              </a:rPr>
              <a:t>H</a:t>
            </a:r>
            <a:r>
              <a:rPr lang="sv-SE" altLang="x-none" sz="2800" i="1" baseline="-25000" dirty="0">
                <a:latin typeface="+mj-lt"/>
                <a:sym typeface="Symbol" pitchFamily="18" charset="2"/>
              </a:rPr>
              <a:t>M</a:t>
            </a:r>
            <a:r>
              <a:rPr lang="sv-SE" altLang="x-none" sz="2800" dirty="0">
                <a:latin typeface="+mj-lt"/>
                <a:sym typeface="Symbol" pitchFamily="18" charset="2"/>
              </a:rPr>
              <a:t>.</a:t>
            </a:r>
            <a:endParaRPr lang="en-US" altLang="x-none" sz="2800" dirty="0">
              <a:latin typeface="+mj-lt"/>
              <a:sym typeface="Symbol" pitchFamily="18" charset="2"/>
            </a:endParaRPr>
          </a:p>
        </p:txBody>
      </p:sp>
      <p:sp>
        <p:nvSpPr>
          <p:cNvPr id="1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06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Θεώρημ</a:t>
            </a:r>
            <a:r>
              <a:rPr lang="en-US" dirty="0" smtClean="0"/>
              <a:t>α κωδικοποίησης πηγής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5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Βα</a:t>
            </a:r>
            <a:r>
              <a:rPr lang="en-US" sz="2400" dirty="0" err="1"/>
              <a:t>σική</a:t>
            </a:r>
            <a:r>
              <a:rPr lang="en-US" sz="2400" dirty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Πληροφορίας 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484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Τυπικές Ακολουθίες (1 από 3)</a:t>
            </a:r>
            <a:endParaRPr lang="en-US" altLang="x-none" dirty="0"/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altLang="x-none" dirty="0" smtClean="0">
                <a:latin typeface="+mj-lt"/>
              </a:rPr>
              <a:t>Έστω η μακρά ακολουθία της χωρίς μνήμης πηγής με </a:t>
            </a:r>
            <a:r>
              <a:rPr lang="sv-SE" altLang="x-none" i="1" dirty="0" smtClean="0">
                <a:latin typeface="+mj-lt"/>
              </a:rPr>
              <a:t>P</a:t>
            </a:r>
            <a:r>
              <a:rPr lang="sv-SE" altLang="x-none" dirty="0" smtClean="0">
                <a:latin typeface="+mj-lt"/>
              </a:rPr>
              <a:t>(1</a:t>
            </a:r>
            <a:r>
              <a:rPr lang="sv-SE" altLang="x-none" dirty="0">
                <a:latin typeface="+mj-lt"/>
              </a:rPr>
              <a:t>) = </a:t>
            </a:r>
            <a:r>
              <a:rPr lang="sv-SE" altLang="x-none" i="1" dirty="0">
                <a:latin typeface="+mj-lt"/>
              </a:rPr>
              <a:t>p</a:t>
            </a:r>
            <a:r>
              <a:rPr lang="sv-SE" altLang="x-none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v-SE" altLang="x-none" dirty="0" smtClean="0">
                <a:latin typeface="+mj-lt"/>
              </a:rPr>
              <a:t>Σε </a:t>
            </a:r>
            <a:r>
              <a:rPr lang="sv-SE" altLang="x-none" i="1" dirty="0" smtClean="0">
                <a:latin typeface="+mj-lt"/>
              </a:rPr>
              <a:t>n</a:t>
            </a:r>
            <a:r>
              <a:rPr lang="sv-SE" altLang="x-none" dirty="0" smtClean="0">
                <a:latin typeface="+mj-lt"/>
              </a:rPr>
              <a:t> </a:t>
            </a:r>
            <a:r>
              <a:rPr lang="sv-SE" altLang="x-none" dirty="0">
                <a:latin typeface="+mj-lt"/>
              </a:rPr>
              <a:t>bits, </a:t>
            </a:r>
            <a:r>
              <a:rPr lang="sv-SE" altLang="x-none" dirty="0" smtClean="0">
                <a:latin typeface="+mj-lt"/>
              </a:rPr>
              <a:t>θα υπάρχουν περίπου </a:t>
            </a:r>
            <a:r>
              <a:rPr lang="sv-SE" altLang="x-none" dirty="0">
                <a:latin typeface="+mj-lt"/>
              </a:rPr>
              <a:t/>
            </a:r>
            <a:br>
              <a:rPr lang="sv-SE" altLang="x-none" dirty="0">
                <a:latin typeface="+mj-lt"/>
              </a:rPr>
            </a:br>
            <a:r>
              <a:rPr lang="sv-SE" altLang="x-none" i="1" dirty="0">
                <a:latin typeface="+mj-lt"/>
              </a:rPr>
              <a:t>w = n </a:t>
            </a:r>
            <a:r>
              <a:rPr lang="en-US" altLang="x-none" i="1" dirty="0">
                <a:latin typeface="+mj-lt"/>
              </a:rPr>
              <a:t>¢</a:t>
            </a:r>
            <a:r>
              <a:rPr lang="sv-SE" altLang="x-none" i="1" dirty="0">
                <a:latin typeface="+mj-lt"/>
              </a:rPr>
              <a:t> </a:t>
            </a:r>
            <a:r>
              <a:rPr lang="sv-SE" altLang="x-none" i="1" dirty="0" smtClean="0">
                <a:latin typeface="+mj-lt"/>
              </a:rPr>
              <a:t>p ”ένα”</a:t>
            </a:r>
            <a:r>
              <a:rPr lang="sv-SE" altLang="x-none" dirty="0" smtClean="0">
                <a:latin typeface="+mj-lt"/>
              </a:rPr>
              <a:t>.</a:t>
            </a:r>
            <a:endParaRPr lang="sv-SE" altLang="x-none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v-SE" altLang="x-none" dirty="0" smtClean="0">
                <a:latin typeface="+mj-lt"/>
              </a:rPr>
              <a:t>Άρα, υπάρχουν </a:t>
            </a:r>
            <a:r>
              <a:rPr lang="sv-SE" altLang="x-none" i="1" dirty="0">
                <a:latin typeface="+mj-lt"/>
              </a:rPr>
              <a:t>M</a:t>
            </a:r>
            <a:r>
              <a:rPr lang="sv-SE" altLang="x-none" dirty="0">
                <a:latin typeface="+mj-lt"/>
              </a:rPr>
              <a:t> = (</a:t>
            </a:r>
            <a:r>
              <a:rPr lang="sv-SE" altLang="x-none" i="1" dirty="0">
                <a:latin typeface="+mj-lt"/>
              </a:rPr>
              <a:t>n </a:t>
            </a:r>
            <a:r>
              <a:rPr lang="sv-SE" altLang="x-none" dirty="0">
                <a:latin typeface="+mj-lt"/>
              </a:rPr>
              <a:t>over </a:t>
            </a:r>
            <a:r>
              <a:rPr lang="sv-SE" altLang="x-none" i="1" dirty="0">
                <a:latin typeface="+mj-lt"/>
              </a:rPr>
              <a:t>w</a:t>
            </a:r>
            <a:r>
              <a:rPr lang="sv-SE" altLang="x-none" dirty="0">
                <a:latin typeface="+mj-lt"/>
              </a:rPr>
              <a:t>) </a:t>
            </a:r>
            <a:r>
              <a:rPr lang="sv-SE" altLang="x-none" dirty="0" smtClean="0">
                <a:latin typeface="+mj-lt"/>
              </a:rPr>
              <a:t>τέτοιες τυπικές ακολουθίες!</a:t>
            </a:r>
            <a:endParaRPr lang="sv-SE" altLang="x-none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v-SE" altLang="x-none" dirty="0" smtClean="0">
                <a:latin typeface="+mj-lt"/>
              </a:rPr>
              <a:t>Μας ενδιαφέρουν μόνο αυτές οι ακολουθίες. Οι υπόλοιπες εμφανίζονται με μικρότερη πιθανότητα.</a:t>
            </a:r>
            <a:endParaRPr lang="en-US" altLang="x-none" dirty="0">
              <a:latin typeface="+mj-lt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0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1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Τυπικές Ακολουθίες (2 από 3)</a:t>
            </a:r>
            <a:endParaRPr lang="en-US" altLang="x-none" dirty="0"/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>
                <a:latin typeface="+mj-lt"/>
              </a:rPr>
              <a:t>Πόσες τυπικές ακολουθίες υπάρχουν;</a:t>
            </a:r>
            <a:endParaRPr lang="sv-SE" altLang="x-none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7744" y="2154560"/>
                <a:ext cx="40576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l-GR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54560"/>
                <a:ext cx="40576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3212976"/>
                <a:ext cx="40576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32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𝑆𝑡𝑖𝑟𝑙𝑖𝑛𝑔</m:t>
                    </m:r>
                    <m:r>
                      <a:rPr lang="en-US" sz="3200" b="0" i="1" smtClean="0">
                        <a:latin typeface="Cambria Math"/>
                      </a:rPr>
                      <m:t> :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!≃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𝑛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/>
                  <a:t>)</a:t>
                </a:r>
                <a:endParaRPr lang="el-GR" sz="3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12976"/>
                <a:ext cx="4057600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3754" r="-16366"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4077072"/>
                <a:ext cx="7848872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𝑀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sz="3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l-GR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𝑤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≃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 baseline="3000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 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baseline="30000" smtClean="0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3600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𝑐𝑜𝑛𝑠𝑡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l-GR" sz="3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77072"/>
                <a:ext cx="7848872" cy="914400"/>
              </a:xfrm>
              <a:prstGeom prst="rect">
                <a:avLst/>
              </a:prstGeom>
              <a:blipFill rotWithShape="1">
                <a:blip r:embed="rId4"/>
                <a:stretch>
                  <a:fillRect b="-7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Rot="1" noChangeArrowheads="1"/>
              </p:cNvSpPr>
              <p:nvPr/>
            </p:nvSpPr>
            <p:spPr>
              <a:xfrm>
                <a:off x="446856" y="5157192"/>
                <a:ext cx="8229600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v-SE" altLang="x-none" sz="2800" dirty="0" smtClean="0">
                    <a:latin typeface="+mj-lt"/>
                  </a:rPr>
                  <a:t>H απαρίθμηση χρειάζεται log M bits, δηλ.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𝑙𝑜𝑔𝑀</m:t>
                    </m:r>
                  </m:oMath>
                </a14:m>
                <a:r>
                  <a:rPr lang="en-US" sz="2800" dirty="0" smtClean="0"/>
                  <a:t> bits α</a:t>
                </a:r>
                <a:r>
                  <a:rPr lang="en-US" sz="2800" dirty="0" err="1" smtClean="0"/>
                  <a:t>νά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σύμ</a:t>
                </a:r>
                <a:r>
                  <a:rPr lang="en-US" sz="2800" dirty="0" smtClean="0"/>
                  <a:t>βολο.</a:t>
                </a:r>
                <a:endParaRPr lang="el-GR" sz="28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5157192"/>
                <a:ext cx="8229600" cy="748680"/>
              </a:xfrm>
              <a:prstGeom prst="rect">
                <a:avLst/>
              </a:prstGeom>
              <a:blipFill rotWithShape="1">
                <a:blip r:embed="rId5"/>
                <a:stretch>
                  <a:fillRect l="-1259" b="-731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3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1" grpId="1" build="p"/>
      <p:bldP spid="8" grpId="0" build="p"/>
      <p:bldP spid="8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x-none" dirty="0" smtClean="0"/>
              <a:t>Τυπικές Ακολουθίες (3 από 3)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07288" cy="49251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sv-SE" altLang="x-none" sz="2800" dirty="0" smtClean="0">
                    <a:latin typeface="+mj-lt"/>
                  </a:rPr>
                  <a:t>Πόσα bits χρειαζόμασ</a:t>
                </a:r>
                <a:r>
                  <a:rPr lang="sv-SE" altLang="x-none" sz="2800" dirty="0"/>
                  <a:t>τε</a:t>
                </a:r>
                <a:r>
                  <a:rPr lang="sv-SE" altLang="x-none" sz="2800" dirty="0" smtClean="0"/>
                  <a:t>;</a:t>
                </a:r>
                <a:endParaRPr lang="sv-SE" altLang="x-none" sz="28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  <a:p>
                <a:pPr marL="1257300" lvl="3" indent="0">
                  <a:lnSpc>
                    <a:spcPct val="150000"/>
                  </a:lnSpc>
                  <a:buNone/>
                </a:pPr>
                <a:r>
                  <a:rPr lang="en-US" sz="1200" b="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l-GR" sz="2400" dirty="0"/>
              </a:p>
              <a:p>
                <a:endParaRPr lang="el-GR" sz="3600" dirty="0"/>
              </a:p>
            </p:txBody>
          </p:sp>
        </mc:Choice>
        <mc:Fallback xmlns=""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07288" cy="4925144"/>
              </a:xfrm>
              <a:blipFill rotWithShape="1">
                <a:blip r:embed="rId2"/>
                <a:stretch>
                  <a:fillRect l="-1218" t="-19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37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1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x-none" dirty="0" smtClean="0"/>
              <a:t>Το θεώρημα κωδικοποίησης πηγής</a:t>
            </a:r>
            <a:endParaRPr lang="en-US" altLang="x-none" dirty="0"/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x-none" dirty="0" smtClean="0"/>
              <a:t>Μας λέει</a:t>
            </a:r>
            <a:endParaRPr lang="sv-SE" altLang="x-none" dirty="0"/>
          </a:p>
          <a:p>
            <a:pPr lvl="1"/>
            <a:r>
              <a:rPr lang="el-GR" altLang="x-none" dirty="0" smtClean="0"/>
              <a:t>Μ</a:t>
            </a:r>
            <a:r>
              <a:rPr lang="sv-SE" altLang="x-none" dirty="0" smtClean="0"/>
              <a:t>πορούμε να αναπαραστήσουμε τα παραγόμενα σύμβολα μιας πηγής </a:t>
            </a:r>
            <a:r>
              <a:rPr lang="sv-SE" altLang="x-none" i="1" dirty="0" smtClean="0"/>
              <a:t>X</a:t>
            </a:r>
            <a:r>
              <a:rPr lang="sv-SE" altLang="x-none" dirty="0" smtClean="0"/>
              <a:t> χρησιμοποιώντας </a:t>
            </a:r>
            <a:r>
              <a:rPr lang="sv-SE" altLang="x-none" i="1" dirty="0" smtClean="0">
                <a:latin typeface="Times New Roman" pitchFamily="18" charset="0"/>
              </a:rPr>
              <a:t>H</a:t>
            </a:r>
            <a:r>
              <a:rPr lang="sv-SE" altLang="x-none" dirty="0" smtClean="0">
                <a:latin typeface="Times New Roman" pitchFamily="18" charset="0"/>
              </a:rPr>
              <a:t>(</a:t>
            </a:r>
            <a:r>
              <a:rPr lang="sv-SE" altLang="x-none" i="1" dirty="0" smtClean="0">
                <a:latin typeface="Times New Roman" pitchFamily="18" charset="0"/>
              </a:rPr>
              <a:t>X</a:t>
            </a:r>
            <a:r>
              <a:rPr lang="sv-SE" altLang="x-none" dirty="0">
                <a:latin typeface="Times New Roman" pitchFamily="18" charset="0"/>
              </a:rPr>
              <a:t>)</a:t>
            </a:r>
            <a:r>
              <a:rPr lang="sv-SE" altLang="x-none" dirty="0"/>
              <a:t> </a:t>
            </a:r>
            <a:r>
              <a:rPr lang="sv-SE" altLang="x-none" dirty="0" smtClean="0"/>
              <a:t>bits/σύμβολο.</a:t>
            </a:r>
            <a:endParaRPr lang="sv-SE" altLang="x-none" dirty="0"/>
          </a:p>
          <a:p>
            <a:pPr lvl="1"/>
            <a:r>
              <a:rPr lang="sv-SE" altLang="x-none" dirty="0" smtClean="0"/>
              <a:t>Δε μπορεί να γίνει κάτι καλύτερο</a:t>
            </a:r>
            <a:endParaRPr lang="sv-SE" altLang="x-none" dirty="0"/>
          </a:p>
          <a:p>
            <a:r>
              <a:rPr lang="sv-SE" altLang="x-none" dirty="0" smtClean="0"/>
              <a:t>Δε μας λέει</a:t>
            </a:r>
            <a:endParaRPr lang="sv-SE" altLang="x-none" dirty="0"/>
          </a:p>
          <a:p>
            <a:pPr lvl="1"/>
            <a:r>
              <a:rPr lang="el-GR" altLang="x-none" dirty="0" smtClean="0"/>
              <a:t>Π</a:t>
            </a:r>
            <a:r>
              <a:rPr lang="sv-SE" altLang="x-none" dirty="0" smtClean="0"/>
              <a:t>ως να το κάνουμε</a:t>
            </a:r>
            <a:endParaRPr lang="sv-SE" altLang="x-none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1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5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5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Βα</a:t>
            </a:r>
            <a:r>
              <a:rPr lang="en-US" sz="2400" dirty="0" err="1"/>
              <a:t>σική</a:t>
            </a:r>
            <a:r>
              <a:rPr lang="en-US" sz="2400" dirty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Πληροφορίας 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του θεωρήματος Shannon </a:t>
            </a:r>
          </a:p>
          <a:p>
            <a:pPr marL="0"/>
            <a:r>
              <a:rPr lang="en-US" dirty="0" smtClean="0"/>
              <a:t>Κατα</a:t>
            </a:r>
            <a:r>
              <a:rPr lang="en-US" dirty="0" err="1" smtClean="0"/>
              <a:t>νόηση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εντρο</a:t>
            </a:r>
            <a:r>
              <a:rPr lang="en-US" dirty="0" smtClean="0"/>
              <a:t>πίας μιας πηγής και τους σκοπούς που εξυπηρετεί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Περιεχόμενα ενότητας</a:t>
            </a:r>
            <a:endParaRPr lang="en-US" dirty="0">
              <a:latin typeface="Calibri"/>
            </a:endParaRP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Calibri"/>
              </a:rPr>
              <a:t>Τι</a:t>
            </a:r>
            <a:r>
              <a:rPr lang="en-US" sz="3200" dirty="0" smtClean="0">
                <a:latin typeface="Calibri"/>
              </a:rPr>
              <a:t> </a:t>
            </a:r>
            <a:r>
              <a:rPr lang="en-US" sz="3200" dirty="0" err="1" smtClean="0">
                <a:latin typeface="Calibri"/>
              </a:rPr>
              <a:t>είν</a:t>
            </a:r>
            <a:r>
              <a:rPr lang="en-US" sz="3200" dirty="0" smtClean="0">
                <a:latin typeface="Calibri"/>
              </a:rPr>
              <a:t>αι θεωρία πληροφορίας</a:t>
            </a:r>
          </a:p>
          <a:p>
            <a:r>
              <a:rPr lang="en-US" sz="3200" dirty="0" err="1" smtClean="0">
                <a:latin typeface="Calibri"/>
              </a:rPr>
              <a:t>Στοχ</a:t>
            </a:r>
            <a:r>
              <a:rPr lang="en-US" sz="3200" dirty="0" smtClean="0">
                <a:latin typeface="Calibri"/>
              </a:rPr>
              <a:t>αστικές πηγές πληροφορίας</a:t>
            </a:r>
          </a:p>
          <a:p>
            <a:r>
              <a:rPr lang="en-US" sz="3200" dirty="0" err="1" smtClean="0">
                <a:latin typeface="Calibri"/>
              </a:rPr>
              <a:t>Εντρο</a:t>
            </a:r>
            <a:r>
              <a:rPr lang="en-US" sz="3200" dirty="0" smtClean="0">
                <a:latin typeface="Calibri"/>
              </a:rPr>
              <a:t>πία πληροφορίας</a:t>
            </a:r>
          </a:p>
          <a:p>
            <a:r>
              <a:rPr lang="en-US" sz="3200" dirty="0" err="1" smtClean="0">
                <a:latin typeface="Calibri"/>
              </a:rPr>
              <a:t>Εντρο</a:t>
            </a:r>
            <a:r>
              <a:rPr lang="en-US" sz="3200" dirty="0" smtClean="0">
                <a:latin typeface="Calibri"/>
              </a:rPr>
              <a:t>πία στοχαστικών πηγών</a:t>
            </a:r>
          </a:p>
          <a:p>
            <a:r>
              <a:rPr lang="en-US" sz="3200" dirty="0" err="1" smtClean="0">
                <a:latin typeface="Calibri"/>
              </a:rPr>
              <a:t>Θεώρημ</a:t>
            </a:r>
            <a:r>
              <a:rPr lang="en-US" sz="3200" dirty="0" smtClean="0">
                <a:latin typeface="Calibri"/>
              </a:rPr>
              <a:t>α κωδικοποίησης πηγής</a:t>
            </a:r>
            <a:endParaRPr lang="en-US" sz="3200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Θεωρί</a:t>
            </a:r>
            <a:r>
              <a:rPr lang="en-US" dirty="0" smtClean="0"/>
              <a:t>α Πληροφορίας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Βα</a:t>
            </a:r>
            <a:r>
              <a:rPr lang="en-US" sz="2400" dirty="0" err="1" smtClean="0"/>
              <a:t>σική</a:t>
            </a:r>
            <a:r>
              <a:rPr lang="en-US" sz="2400" dirty="0" smtClean="0"/>
              <a:t> </a:t>
            </a:r>
            <a:r>
              <a:rPr lang="en-US" sz="2400" dirty="0" err="1" smtClean="0"/>
              <a:t>Θεωρί</a:t>
            </a:r>
            <a:r>
              <a:rPr lang="en-US" sz="2400" dirty="0" smtClean="0"/>
              <a:t>α Πληροφορίας 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</a:p>
          <a:p>
            <a:pPr algn="l"/>
            <a:r>
              <a:rPr lang="el-GR" sz="2400" b="1" dirty="0" smtClean="0"/>
              <a:t>Τμήμα</a:t>
            </a:r>
            <a:r>
              <a:rPr lang="el-GR" sz="2400" b="1" dirty="0"/>
              <a:t>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859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x-none" dirty="0" smtClean="0"/>
              <a:t>Θεωρία πληροφορίας κατά Shannon</a:t>
            </a:r>
            <a:endParaRPr lang="en-US" altLang="x-none" dirty="0"/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/>
              <a:t>Claude Shannon: </a:t>
            </a:r>
            <a:r>
              <a:rPr lang="sv-SE" altLang="x-none" sz="2800" b="1" dirty="0" smtClean="0"/>
              <a:t>Η</a:t>
            </a:r>
            <a:r>
              <a:rPr lang="sv-SE" altLang="x-none" sz="2800" dirty="0" smtClean="0"/>
              <a:t> μαθηματική θεωρία της επικοινωνίας</a:t>
            </a:r>
          </a:p>
          <a:p>
            <a:pPr lvl="1">
              <a:lnSpc>
                <a:spcPct val="90000"/>
              </a:lnSpc>
            </a:pPr>
            <a:r>
              <a:rPr lang="sv-SE" altLang="x-none" sz="2400" dirty="0" smtClean="0"/>
              <a:t>”Α mathematical theory of communication”, Bell System Technical Journal, 1948</a:t>
            </a:r>
          </a:p>
          <a:p>
            <a:pPr>
              <a:lnSpc>
                <a:spcPct val="90000"/>
              </a:lnSpc>
            </a:pPr>
            <a:r>
              <a:rPr lang="sv-SE" altLang="x-none" sz="2800" dirty="0" smtClean="0"/>
              <a:t>Αναφέρεται και ως ”Shannon-Waver”, μιας και την ειδική δημοσίευση προλογίζει ο Weaver.</a:t>
            </a:r>
            <a:endParaRPr lang="en-US" altLang="x-none" sz="2800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8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x-none" dirty="0" smtClean="0"/>
              <a:t>Ρητά για τον Shannon</a:t>
            </a:r>
            <a:endParaRPr lang="en-US" altLang="x-none" dirty="0"/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altLang="x-none" sz="2800" dirty="0" smtClean="0"/>
              <a:t>Τι είναι πληροφορία; Αποφεύγοντας ερωτήματα σχετικά με το νόημα, ο Shannon έδειξε πως είναι μετρήσιμη ποσότητα.</a:t>
            </a:r>
          </a:p>
          <a:p>
            <a:pPr>
              <a:lnSpc>
                <a:spcPct val="90000"/>
              </a:lnSpc>
            </a:pPr>
            <a:r>
              <a:rPr lang="en-US" altLang="x-none" sz="2800" dirty="0" err="1" smtClean="0"/>
              <a:t>Σήμερ</a:t>
            </a:r>
            <a:r>
              <a:rPr lang="en-US" altLang="x-none" sz="2800" dirty="0" smtClean="0"/>
              <a:t>α η διορατικότητα του Shannon βοήθησε στον εικονικό σχηματισμό όλων των συστημάτων που αποθηκεύουν, επεξεργάζονται ή ανταλλάσουν ψηφιακή πληροφορία, από τα CDs σε υπολογιστές έως αναμεταδότες σε διαστημικούς σταθμούς.</a:t>
            </a:r>
          </a:p>
          <a:p>
            <a:pPr>
              <a:lnSpc>
                <a:spcPct val="90000"/>
              </a:lnSpc>
            </a:pPr>
            <a:r>
              <a:rPr lang="en-US" altLang="x-none" sz="2800" dirty="0" smtClean="0"/>
              <a:t>Η </a:t>
            </a:r>
            <a:r>
              <a:rPr lang="en-US" altLang="x-none" sz="2800" dirty="0" err="1" smtClean="0"/>
              <a:t>θεωρί</a:t>
            </a:r>
            <a:r>
              <a:rPr lang="en-US" altLang="x-none" sz="2800" dirty="0" smtClean="0"/>
              <a:t>α πληροφορίας έχει ξεπεράσει τα όρια των επικοινωνιών, διεισδύοντας στα πεδία της ψυχολογίας, των οικονομικών, της βιολογίας ακόμα και των τεχνών.</a:t>
            </a:r>
            <a:endParaRPr lang="en-US" altLang="x-none" sz="2800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x-none" dirty="0"/>
              <a:t>Στάδια μετάδοσης πληροφορίας</a:t>
            </a:r>
            <a:endParaRPr lang="en-US" altLang="x-none" dirty="0"/>
          </a:p>
        </p:txBody>
      </p:sp>
      <p:grpSp>
        <p:nvGrpSpPr>
          <p:cNvPr id="5" name="Group 4" descr="Διάγραμμα με τα στάδια επεξεργασίας της πληροφορίας στην μετάδοσή της από την πηγή μέχρι τον παραλήπτη"/>
          <p:cNvGrpSpPr/>
          <p:nvPr/>
        </p:nvGrpSpPr>
        <p:grpSpPr>
          <a:xfrm>
            <a:off x="323850" y="1341636"/>
            <a:ext cx="8512511" cy="4575093"/>
            <a:chOff x="323850" y="1341636"/>
            <a:chExt cx="8512511" cy="4575093"/>
          </a:xfrm>
        </p:grpSpPr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1938959" y="1341636"/>
              <a:ext cx="3390906" cy="1511300"/>
              <a:chOff x="1092" y="210"/>
              <a:chExt cx="2136" cy="952"/>
            </a:xfrm>
          </p:grpSpPr>
          <p:sp>
            <p:nvSpPr>
              <p:cNvPr id="49" name="Text Box 60"/>
              <p:cNvSpPr txBox="1">
                <a:spLocks noChangeArrowheads="1"/>
              </p:cNvSpPr>
              <p:nvPr/>
            </p:nvSpPr>
            <p:spPr bwMode="auto">
              <a:xfrm>
                <a:off x="1092" y="210"/>
                <a:ext cx="2136" cy="44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altLang="x-none" sz="2000" dirty="0" smtClean="0">
                    <a:solidFill>
                      <a:schemeClr val="tx2"/>
                    </a:solidFill>
                    <a:latin typeface="+mj-lt"/>
                  </a:rPr>
                  <a:t>Τρoποποίηση αναπαράστασης</a:t>
                </a:r>
              </a:p>
              <a:p>
                <a:pPr algn="ctr"/>
                <a:r>
                  <a:rPr lang="en-US" altLang="x-none" sz="2000" dirty="0">
                    <a:solidFill>
                      <a:schemeClr val="tx2"/>
                    </a:solidFill>
                    <a:latin typeface="+mj-lt"/>
                  </a:rPr>
                  <a:t>π</a:t>
                </a:r>
                <a:r>
                  <a:rPr lang="sv-SE" altLang="x-none" sz="2000" dirty="0" smtClean="0">
                    <a:solidFill>
                      <a:schemeClr val="tx2"/>
                    </a:solidFill>
                    <a:latin typeface="+mj-lt"/>
                  </a:rPr>
                  <a:t>χ. κωδικοποίηση</a:t>
                </a:r>
                <a:endParaRPr lang="en-US" altLang="x-none" sz="20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50" name="Line 62"/>
              <p:cNvSpPr>
                <a:spLocks noChangeShapeType="1"/>
              </p:cNvSpPr>
              <p:nvPr/>
            </p:nvSpPr>
            <p:spPr bwMode="auto">
              <a:xfrm flipH="1">
                <a:off x="2064" y="663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76"/>
            <p:cNvGrpSpPr>
              <a:grpSpLocks/>
            </p:cNvGrpSpPr>
            <p:nvPr/>
          </p:nvGrpSpPr>
          <p:grpSpPr bwMode="auto">
            <a:xfrm>
              <a:off x="323850" y="2854003"/>
              <a:ext cx="7705725" cy="974724"/>
              <a:chOff x="204" y="255"/>
              <a:chExt cx="4854" cy="614"/>
            </a:xfrm>
          </p:grpSpPr>
          <p:grpSp>
            <p:nvGrpSpPr>
              <p:cNvPr id="35" name="Group 42"/>
              <p:cNvGrpSpPr>
                <a:grpSpLocks/>
              </p:cNvGrpSpPr>
              <p:nvPr/>
            </p:nvGrpSpPr>
            <p:grpSpPr bwMode="auto">
              <a:xfrm>
                <a:off x="204" y="300"/>
                <a:ext cx="862" cy="544"/>
                <a:chOff x="703" y="300"/>
                <a:chExt cx="862" cy="544"/>
              </a:xfrm>
            </p:grpSpPr>
            <p:sp>
              <p:nvSpPr>
                <p:cNvPr id="47" name="Rectangle 6"/>
                <p:cNvSpPr>
                  <a:spLocks noChangeArrowheads="1"/>
                </p:cNvSpPr>
                <p:nvPr/>
              </p:nvSpPr>
              <p:spPr bwMode="auto">
                <a:xfrm>
                  <a:off x="703" y="30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/>
                </a:p>
              </p:txBody>
            </p:sp>
            <p:sp>
              <p:nvSpPr>
                <p:cNvPr id="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49" y="456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400" dirty="0" smtClean="0">
                      <a:latin typeface="+mj-lt"/>
                    </a:rPr>
                    <a:t>Πηγή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016" y="300"/>
                <a:ext cx="862" cy="569"/>
                <a:chOff x="2925" y="2160"/>
                <a:chExt cx="862" cy="569"/>
              </a:xfrm>
            </p:grpSpPr>
            <p:sp>
              <p:nvSpPr>
                <p:cNvPr id="4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/>
                </a:p>
              </p:txBody>
            </p:sp>
            <p:sp>
              <p:nvSpPr>
                <p:cNvPr id="4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Καναλιού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1610" y="300"/>
                <a:ext cx="862" cy="569"/>
                <a:chOff x="2925" y="2160"/>
                <a:chExt cx="862" cy="569"/>
              </a:xfrm>
            </p:grpSpPr>
            <p:sp>
              <p:nvSpPr>
                <p:cNvPr id="43" name="Rectangle 40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/>
                </a:p>
              </p:txBody>
            </p:sp>
            <p:sp>
              <p:nvSpPr>
                <p:cNvPr id="4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Πηγής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>
                <a:off x="1066" y="572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>
                <a:off x="2472" y="572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/>
              </a:p>
            </p:txBody>
          </p:sp>
          <p:sp>
            <p:nvSpPr>
              <p:cNvPr id="40" name="Line 45"/>
              <p:cNvSpPr>
                <a:spLocks noChangeShapeType="1"/>
              </p:cNvSpPr>
              <p:nvPr/>
            </p:nvSpPr>
            <p:spPr bwMode="auto">
              <a:xfrm>
                <a:off x="3878" y="572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/>
              </a:p>
            </p:txBody>
          </p:sp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4468" y="572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4332" y="255"/>
                <a:ext cx="6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2400" dirty="0" smtClean="0">
                    <a:latin typeface="+mj-lt"/>
                  </a:rPr>
                  <a:t>Κανάλι</a:t>
                </a:r>
                <a:endParaRPr lang="en-US" altLang="x-none" sz="2000" dirty="0">
                  <a:latin typeface="+mj-lt"/>
                </a:endParaRPr>
              </a:p>
            </p:txBody>
          </p:sp>
        </p:grp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187450" y="4078138"/>
              <a:ext cx="7632700" cy="974724"/>
              <a:chOff x="748" y="1389"/>
              <a:chExt cx="4808" cy="614"/>
            </a:xfrm>
          </p:grpSpPr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3107" y="1434"/>
                <a:ext cx="1088" cy="569"/>
                <a:chOff x="2745" y="2160"/>
                <a:chExt cx="1088" cy="569"/>
              </a:xfrm>
            </p:grpSpPr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45" y="2160"/>
                  <a:ext cx="104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45" y="2186"/>
                  <a:ext cx="1088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Αποκωδ/της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Πηγής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149" y="1706"/>
                <a:ext cx="5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>
                <a:off x="4694" y="1434"/>
                <a:ext cx="862" cy="544"/>
                <a:chOff x="2925" y="2160"/>
                <a:chExt cx="862" cy="544"/>
              </a:xfrm>
            </p:grpSpPr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2925" y="2160"/>
                  <a:ext cx="862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3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71" y="2186"/>
                  <a:ext cx="771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Παραλήπτης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grpSp>
            <p:nvGrpSpPr>
              <p:cNvPr id="24" name="Group 32"/>
              <p:cNvGrpSpPr>
                <a:grpSpLocks/>
              </p:cNvGrpSpPr>
              <p:nvPr/>
            </p:nvGrpSpPr>
            <p:grpSpPr bwMode="auto">
              <a:xfrm>
                <a:off x="1656" y="1434"/>
                <a:ext cx="1087" cy="569"/>
                <a:chOff x="2700" y="2160"/>
                <a:chExt cx="1087" cy="569"/>
              </a:xfrm>
            </p:grpSpPr>
            <p:sp>
              <p:nvSpPr>
                <p:cNvPr id="29" name="Rectangle 33"/>
                <p:cNvSpPr>
                  <a:spLocks noChangeArrowheads="1"/>
                </p:cNvSpPr>
                <p:nvPr/>
              </p:nvSpPr>
              <p:spPr bwMode="auto">
                <a:xfrm>
                  <a:off x="2700" y="2160"/>
                  <a:ext cx="1087" cy="54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 sz="2000">
                    <a:latin typeface="+mj-lt"/>
                  </a:endParaRPr>
                </a:p>
              </p:txBody>
            </p:sp>
            <p:sp>
              <p:nvSpPr>
                <p:cNvPr id="3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700" y="2186"/>
                  <a:ext cx="1042" cy="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Αποκωδ/της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sv-SE" altLang="x-none" sz="2000" dirty="0" smtClean="0">
                      <a:latin typeface="+mj-lt"/>
                    </a:rPr>
                    <a:t>καναλιού</a:t>
                  </a:r>
                  <a:endParaRPr lang="en-US" altLang="x-none" sz="2000" dirty="0">
                    <a:latin typeface="+mj-lt"/>
                  </a:endParaRPr>
                </a:p>
              </p:txBody>
            </p:sp>
          </p:grp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2743" y="1706"/>
                <a:ext cx="36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26" name="Line 47"/>
              <p:cNvSpPr>
                <a:spLocks noChangeShapeType="1"/>
              </p:cNvSpPr>
              <p:nvPr/>
            </p:nvSpPr>
            <p:spPr bwMode="auto">
              <a:xfrm>
                <a:off x="748" y="1707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27" name="Line 48"/>
              <p:cNvSpPr>
                <a:spLocks noChangeShapeType="1"/>
              </p:cNvSpPr>
              <p:nvPr/>
            </p:nvSpPr>
            <p:spPr bwMode="auto">
              <a:xfrm flipV="1">
                <a:off x="1338" y="1705"/>
                <a:ext cx="318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  <p:sp>
            <p:nvSpPr>
              <p:cNvPr id="28" name="Text Box 53"/>
              <p:cNvSpPr txBox="1">
                <a:spLocks noChangeArrowheads="1"/>
              </p:cNvSpPr>
              <p:nvPr/>
            </p:nvSpPr>
            <p:spPr bwMode="auto">
              <a:xfrm>
                <a:off x="748" y="1389"/>
                <a:ext cx="57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sz="2000" dirty="0" smtClean="0">
                    <a:latin typeface="+mj-lt"/>
                  </a:rPr>
                  <a:t>Κανάλι</a:t>
                </a:r>
                <a:endParaRPr lang="en-US" altLang="x-none" sz="2000" dirty="0">
                  <a:latin typeface="+mj-lt"/>
                </a:endParaRPr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81276" y="2060575"/>
              <a:ext cx="2522543" cy="865188"/>
              <a:chOff x="1429" y="300"/>
              <a:chExt cx="1589" cy="545"/>
            </a:xfrm>
          </p:grpSpPr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1429" y="300"/>
                <a:ext cx="1589" cy="2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altLang="x-none" dirty="0" smtClean="0">
                    <a:solidFill>
                      <a:schemeClr val="tx2"/>
                    </a:solidFill>
                  </a:rPr>
                  <a:t>Κάθε πηγή πληροφορίας</a:t>
                </a:r>
                <a:endParaRPr lang="en-US" altLang="x-non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Line 57"/>
              <p:cNvSpPr>
                <a:spLocks noChangeShapeType="1"/>
              </p:cNvSpPr>
              <p:nvPr/>
            </p:nvSpPr>
            <p:spPr bwMode="auto">
              <a:xfrm flipH="1">
                <a:off x="1931" y="550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4407228" y="2194371"/>
              <a:ext cx="4429133" cy="730250"/>
              <a:chOff x="2052" y="475"/>
              <a:chExt cx="2790" cy="460"/>
            </a:xfrm>
          </p:grpSpPr>
          <p:sp>
            <p:nvSpPr>
              <p:cNvPr id="17" name="Text Box 65"/>
              <p:cNvSpPr txBox="1">
                <a:spLocks noChangeArrowheads="1"/>
              </p:cNvSpPr>
              <p:nvPr/>
            </p:nvSpPr>
            <p:spPr bwMode="auto">
              <a:xfrm>
                <a:off x="2052" y="475"/>
                <a:ext cx="2790" cy="2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altLang="x-none" dirty="0" smtClean="0">
                    <a:solidFill>
                      <a:schemeClr val="tx2"/>
                    </a:solidFill>
                    <a:latin typeface="+mj-lt"/>
                  </a:rPr>
                  <a:t>Τροποποίηση αναπαράστασης για αποστολή</a:t>
                </a:r>
                <a:endParaRPr lang="en-US" altLang="x-none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  <p:sp>
            <p:nvSpPr>
              <p:cNvPr id="18" name="Line 66"/>
              <p:cNvSpPr>
                <a:spLocks noChangeShapeType="1"/>
              </p:cNvSpPr>
              <p:nvPr/>
            </p:nvSpPr>
            <p:spPr bwMode="auto">
              <a:xfrm flipH="1">
                <a:off x="2700" y="708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947743" y="5013171"/>
              <a:ext cx="3636971" cy="903558"/>
              <a:chOff x="743" y="3099"/>
              <a:chExt cx="2291" cy="583"/>
            </a:xfrm>
          </p:grpSpPr>
          <p:sp>
            <p:nvSpPr>
              <p:cNvPr id="15" name="Text Box 68"/>
              <p:cNvSpPr txBox="1">
                <a:spLocks noChangeArrowheads="1"/>
              </p:cNvSpPr>
              <p:nvPr/>
            </p:nvSpPr>
            <p:spPr bwMode="auto">
              <a:xfrm>
                <a:off x="743" y="3424"/>
                <a:ext cx="2291" cy="2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altLang="x-none" sz="2000" dirty="0" smtClean="0">
                    <a:solidFill>
                      <a:schemeClr val="tx2"/>
                    </a:solidFill>
                    <a:latin typeface="+mj-lt"/>
                  </a:rPr>
                  <a:t>Αντιμετόπιση θόρυβου καναλιού</a:t>
                </a:r>
                <a:endParaRPr lang="en-US" altLang="x-none" sz="20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6" name="Line 69"/>
              <p:cNvSpPr>
                <a:spLocks noChangeShapeType="1"/>
              </p:cNvSpPr>
              <p:nvPr/>
            </p:nvSpPr>
            <p:spPr bwMode="auto">
              <a:xfrm flipH="1" flipV="1">
                <a:off x="2491" y="3099"/>
                <a:ext cx="0" cy="33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j-lt"/>
                </a:endParaRPr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5133977" y="4970465"/>
              <a:ext cx="1625602" cy="946150"/>
              <a:chOff x="1987" y="3086"/>
              <a:chExt cx="1024" cy="596"/>
            </a:xfrm>
          </p:grpSpPr>
          <p:sp>
            <p:nvSpPr>
              <p:cNvPr id="13" name="Text Box 72"/>
              <p:cNvSpPr txBox="1">
                <a:spLocks noChangeArrowheads="1"/>
              </p:cNvSpPr>
              <p:nvPr/>
            </p:nvSpPr>
            <p:spPr bwMode="auto">
              <a:xfrm>
                <a:off x="1987" y="3430"/>
                <a:ext cx="1024" cy="2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altLang="x-none" sz="2000" dirty="0" smtClean="0">
                    <a:solidFill>
                      <a:schemeClr val="tx2"/>
                    </a:solidFill>
                    <a:latin typeface="+mj-lt"/>
                  </a:rPr>
                  <a:t>Αποσυμπίεση</a:t>
                </a:r>
                <a:endParaRPr lang="en-US" altLang="x-none" sz="20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4" name="Line 73"/>
              <p:cNvSpPr>
                <a:spLocks noChangeShapeType="1"/>
              </p:cNvSpPr>
              <p:nvPr/>
            </p:nvSpPr>
            <p:spPr bwMode="auto">
              <a:xfrm flipH="1" flipV="1">
                <a:off x="2471" y="3086"/>
                <a:ext cx="20" cy="3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/>
              </a:p>
            </p:txBody>
          </p:sp>
        </p:grpSp>
      </p:grp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539552" y="5919043"/>
            <a:ext cx="73947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x-none" sz="2000" dirty="0" smtClean="0">
                <a:latin typeface="+mj-lt"/>
              </a:rPr>
              <a:t>Κανάλι θεωρήται οτιδήποτε μεταφέρει ή αποθηκεύει πληροφορία, πχ κεραία ράδιο, καλώδιο, CD, ένα κομμάτι χαρτί</a:t>
            </a:r>
            <a:endParaRPr lang="en-US" altLang="x-none" sz="2000" dirty="0">
              <a:latin typeface="+mj-lt"/>
            </a:endParaRPr>
          </a:p>
        </p:txBody>
      </p:sp>
      <p:sp>
        <p:nvSpPr>
          <p:cNvPr id="5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</TotalTime>
  <Words>2087</Words>
  <Application>Microsoft Office PowerPoint</Application>
  <PresentationFormat>On-screen Show (4:3)</PresentationFormat>
  <Paragraphs>346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Θέμα του Office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Θεωρία Πληροφορίας</vt:lpstr>
      <vt:lpstr>Θεωρία πληροφορίας κατά Shannon</vt:lpstr>
      <vt:lpstr>Ρητά για τον Shannon</vt:lpstr>
      <vt:lpstr>Στάδια μετάδοσης πληροφορίας</vt:lpstr>
      <vt:lpstr>Βασικές οντότητες</vt:lpstr>
      <vt:lpstr>Βασικά Θεωρήματα</vt:lpstr>
      <vt:lpstr>Στοχαστικές Πηγές</vt:lpstr>
      <vt:lpstr>Στοχαστικές Πηγές (1 από 2)</vt:lpstr>
      <vt:lpstr>Στοχαστικές Πηγές (2 από 2)</vt:lpstr>
      <vt:lpstr>Δύο ειδικές περιπτώσεις</vt:lpstr>
      <vt:lpstr>Πηγή Markov (1 από 4)</vt:lpstr>
      <vt:lpstr>Πηγή Markov (2 από 4)</vt:lpstr>
      <vt:lpstr>Πηγή Markov (3 από 4)</vt:lpstr>
      <vt:lpstr>Πηγή Markov (4 από 4)</vt:lpstr>
      <vt:lpstr>Ανάλυση και σύνθεση</vt:lpstr>
      <vt:lpstr>Πληροφορία και εντροπία</vt:lpstr>
      <vt:lpstr>Πληροφορία και εντροπία</vt:lpstr>
      <vt:lpstr>Εσωτερική πληροφορία (1 από 4)</vt:lpstr>
      <vt:lpstr>Εσωτερική πληροφορία (2 από 4)</vt:lpstr>
      <vt:lpstr>Εσωτερική πληροφορία (3 από 4)</vt:lpstr>
      <vt:lpstr>Εσωτερική πληροφορία (4 από 4)</vt:lpstr>
      <vt:lpstr>Εντροπία</vt:lpstr>
      <vt:lpstr>3 ιδιότητες της εντροπίας</vt:lpstr>
      <vt:lpstr>Εντροπία πηγής χωρίς μνήμη</vt:lpstr>
      <vt:lpstr>Εντροπία πηγής χωρίς μνήμη</vt:lpstr>
      <vt:lpstr>Εντροπία μαρκοβιανής πηγής</vt:lpstr>
      <vt:lpstr>Πηγή μήκους σειρών</vt:lpstr>
      <vt:lpstr>Πηγή μήκους σειρών</vt:lpstr>
      <vt:lpstr>Θεώρημα κωδικοποίησης πηγής</vt:lpstr>
      <vt:lpstr>Τυπικές Ακολουθίες (1 από 3)</vt:lpstr>
      <vt:lpstr>Τυπικές Ακολουθίες (2 από 3)</vt:lpstr>
      <vt:lpstr>Τυπικές Ακολουθίες (3 από 3)</vt:lpstr>
      <vt:lpstr>Το θεώρημα κωδικοποίησης πηγής</vt:lpstr>
      <vt:lpstr>Τέλος Ενότητας # 5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Βασική Θεωρία Πληροφορίας</dc:title>
  <dc:subject>Θέματα Συστημάτων Πολυμέσων</dc:subject>
  <dc:creator>Γεώργιος Πολύζος</dc:creator>
  <cp:keywords>Πληροφορία; εντροπία; πηγές; κωδικοποίηση πηγής</cp:keywords>
  <cp:lastModifiedBy>georgex</cp:lastModifiedBy>
  <cp:revision>437</cp:revision>
  <cp:lastPrinted>2014-02-16T13:16:25Z</cp:lastPrinted>
  <dcterms:created xsi:type="dcterms:W3CDTF">2012-09-06T09:03:05Z</dcterms:created>
  <dcterms:modified xsi:type="dcterms:W3CDTF">2015-05-26T17:40:43Z</dcterms:modified>
</cp:coreProperties>
</file>