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381" r:id="rId7"/>
    <p:sldId id="316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91" r:id="rId17"/>
    <p:sldId id="294" r:id="rId18"/>
    <p:sldId id="295" r:id="rId19"/>
    <p:sldId id="29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BFBF-F093-49A6-8A02-25D91E9A6AAF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FD53-398F-4040-B11A-29ED67B03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BFBF-F093-49A6-8A02-25D91E9A6AAF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FD53-398F-4040-B11A-29ED67B03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BFBF-F093-49A6-8A02-25D91E9A6AAF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FD53-398F-4040-B11A-29ED67B03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4C7601-DD54-435D-9327-4FBE2F252BA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05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BFBF-F093-49A6-8A02-25D91E9A6AAF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FD53-398F-4040-B11A-29ED67B03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BFBF-F093-49A6-8A02-25D91E9A6AAF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FD53-398F-4040-B11A-29ED67B03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BFBF-F093-49A6-8A02-25D91E9A6AAF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FD53-398F-4040-B11A-29ED67B03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BFBF-F093-49A6-8A02-25D91E9A6AAF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FD53-398F-4040-B11A-29ED67B03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BFBF-F093-49A6-8A02-25D91E9A6AAF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FD53-398F-4040-B11A-29ED67B03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BFBF-F093-49A6-8A02-25D91E9A6AAF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FD53-398F-4040-B11A-29ED67B03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BFBF-F093-49A6-8A02-25D91E9A6AAF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FD53-398F-4040-B11A-29ED67B0302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BFBF-F093-49A6-8A02-25D91E9A6AAF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64FD53-398F-4040-B11A-29ED67B0302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864FD53-398F-4040-B11A-29ED67B0302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A8FBFBF-F093-49A6-8A02-25D91E9A6AAF}" type="datetimeFigureOut">
              <a:rPr lang="en-US" smtClean="0"/>
              <a:t>10/10/2023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sblavo@aueb.g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3167" y="2781299"/>
            <a:ext cx="7543800" cy="1295401"/>
          </a:xfrm>
        </p:spPr>
        <p:txBody>
          <a:bodyPr/>
          <a:lstStyle/>
          <a:p>
            <a:r>
              <a:rPr lang="en-GB" sz="4000" dirty="0"/>
              <a:t>NEGOTIATION ANALYSIS AND NEGOTIATING ENVIRONMENT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461760" cy="137160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Spyros Blavoukos </a:t>
            </a:r>
            <a:r>
              <a:rPr lang="el-GR" dirty="0"/>
              <a:t>(</a:t>
            </a:r>
            <a:r>
              <a:rPr lang="en-US" dirty="0">
                <a:hlinkClick r:id="rId2"/>
              </a:rPr>
              <a:t>sblavo@aueb.gr</a:t>
            </a:r>
            <a:r>
              <a:rPr lang="en-US" dirty="0"/>
              <a:t>) </a:t>
            </a:r>
          </a:p>
          <a:p>
            <a:r>
              <a:rPr lang="en-GB" dirty="0"/>
              <a:t>Professor</a:t>
            </a:r>
            <a:endParaRPr lang="el-GR" dirty="0"/>
          </a:p>
          <a:p>
            <a:r>
              <a:rPr lang="en-GB" dirty="0"/>
              <a:t>Department of International and European Studies</a:t>
            </a:r>
          </a:p>
          <a:p>
            <a:r>
              <a:rPr lang="en-GB" dirty="0"/>
              <a:t>Athens University of Economics and Business</a:t>
            </a:r>
            <a:endParaRPr lang="el-GR" dirty="0"/>
          </a:p>
        </p:txBody>
      </p:sp>
      <p:pic>
        <p:nvPicPr>
          <p:cNvPr id="1026" name="Picture 2" descr="Αρχική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413" y="381000"/>
            <a:ext cx="2493987" cy="1189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Spyros\Desktop\sblavo\AUEB\1_AUEB-pantone-H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7" y="381001"/>
            <a:ext cx="4760913" cy="118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4771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And Answering Them… [First Attempt]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487" y="1752600"/>
            <a:ext cx="7620000" cy="4495800"/>
          </a:xfrm>
        </p:spPr>
        <p:txBody>
          <a:bodyPr>
            <a:normAutofit/>
          </a:bodyPr>
          <a:lstStyle/>
          <a:p>
            <a:r>
              <a:rPr lang="en-US" sz="2400" dirty="0"/>
              <a:t>HOW? divergent positions are combined by </a:t>
            </a:r>
            <a:r>
              <a:rPr lang="en-US" sz="2400" b="1" dirty="0"/>
              <a:t>limiting alternatives</a:t>
            </a:r>
            <a:r>
              <a:rPr lang="en-US" sz="2400" dirty="0"/>
              <a:t>. </a:t>
            </a:r>
          </a:p>
          <a:p>
            <a:pPr>
              <a:spcBef>
                <a:spcPts val="1800"/>
              </a:spcBef>
            </a:pPr>
            <a:r>
              <a:rPr lang="en-US" sz="2400" dirty="0"/>
              <a:t>Negotiation is a process of </a:t>
            </a:r>
            <a:r>
              <a:rPr lang="en-US" sz="2400" b="1" dirty="0"/>
              <a:t>defining and reducing alternative positions</a:t>
            </a:r>
            <a:r>
              <a:rPr lang="en-US" sz="2400" dirty="0"/>
              <a:t> until a unique combination is reached that is acceptable to all parties; it is a collective decision-making process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07464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Limiting Alternatives…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536192"/>
            <a:ext cx="3962400" cy="504717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800" dirty="0"/>
              <a:t>FOUR WAYS: </a:t>
            </a:r>
          </a:p>
          <a:p>
            <a:pPr lvl="1">
              <a:lnSpc>
                <a:spcPct val="90000"/>
              </a:lnSpc>
              <a:spcBef>
                <a:spcPts val="1800"/>
              </a:spcBef>
            </a:pPr>
            <a:r>
              <a:rPr lang="en-US" sz="1800" dirty="0"/>
              <a:t>make one alternative appear </a:t>
            </a:r>
            <a:r>
              <a:rPr lang="en-US" sz="1800" b="1" dirty="0"/>
              <a:t>more attractive </a:t>
            </a:r>
            <a:r>
              <a:rPr lang="en-US" sz="1800" dirty="0"/>
              <a:t>than others (promising side effects, predicting benefits inherent in the favored alternative). </a:t>
            </a:r>
          </a:p>
          <a:p>
            <a:pPr lvl="1">
              <a:lnSpc>
                <a:spcPct val="90000"/>
              </a:lnSpc>
              <a:spcBef>
                <a:spcPts val="1800"/>
              </a:spcBef>
            </a:pPr>
            <a:r>
              <a:rPr lang="en-US" sz="1800" dirty="0"/>
              <a:t>make one alternative appear </a:t>
            </a:r>
            <a:r>
              <a:rPr lang="en-US" sz="1800" b="1" dirty="0"/>
              <a:t>less attractive </a:t>
            </a:r>
            <a:r>
              <a:rPr lang="en-US" sz="1800" dirty="0"/>
              <a:t>than others (threaten sanctions, warn of deprivations) </a:t>
            </a:r>
          </a:p>
          <a:p>
            <a:pPr lvl="1">
              <a:lnSpc>
                <a:spcPct val="90000"/>
              </a:lnSpc>
              <a:spcBef>
                <a:spcPts val="1800"/>
              </a:spcBef>
            </a:pPr>
            <a:r>
              <a:rPr lang="en-US" sz="1800" dirty="0"/>
              <a:t>make one alternative appear to be </a:t>
            </a:r>
            <a:r>
              <a:rPr lang="en-US" sz="1800" b="1" dirty="0"/>
              <a:t>already chosen</a:t>
            </a:r>
            <a:r>
              <a:rPr lang="en-US" sz="1800" dirty="0"/>
              <a:t> (use of commitments and obligations)</a:t>
            </a:r>
          </a:p>
          <a:p>
            <a:pPr lvl="1">
              <a:lnSpc>
                <a:spcPct val="90000"/>
              </a:lnSpc>
              <a:spcBef>
                <a:spcPts val="1800"/>
              </a:spcBef>
            </a:pPr>
            <a:r>
              <a:rPr lang="en-US" sz="1800" dirty="0"/>
              <a:t>make some alternatives appear to be </a:t>
            </a:r>
            <a:r>
              <a:rPr lang="en-US" sz="1800" b="1" dirty="0"/>
              <a:t>already eliminated </a:t>
            </a:r>
            <a:r>
              <a:rPr lang="en-US" sz="1800" dirty="0"/>
              <a:t>(</a:t>
            </a:r>
            <a:r>
              <a:rPr lang="en-US" sz="1800" i="1" dirty="0"/>
              <a:t>fait accompli</a:t>
            </a:r>
            <a:r>
              <a:rPr lang="en-US" sz="1800" dirty="0"/>
              <a:t>, simple incapacity)</a:t>
            </a:r>
          </a:p>
        </p:txBody>
      </p:sp>
      <p:pic>
        <p:nvPicPr>
          <p:cNvPr id="1026" name="Picture 2" descr="Σεμινάριο Διαπραγματεύσεων / Negotiations Seminar - Debrief.gr">
            <a:extLst>
              <a:ext uri="{FF2B5EF4-FFF2-40B4-BE49-F238E27FC236}">
                <a16:creationId xmlns:a16="http://schemas.microsoft.com/office/drawing/2014/main" id="{80F69243-A046-4C36-8032-16B487451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95798" y="2743200"/>
            <a:ext cx="4648202" cy="251460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801717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4456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And Answering them…[Second Attempt]</a:t>
            </a:r>
          </a:p>
        </p:txBody>
      </p:sp>
      <p:pic>
        <p:nvPicPr>
          <p:cNvPr id="5122" name="Picture 2" descr="Good Negotiation Quotes. QuotesGram">
            <a:extLst>
              <a:ext uri="{FF2B5EF4-FFF2-40B4-BE49-F238E27FC236}">
                <a16:creationId xmlns:a16="http://schemas.microsoft.com/office/drawing/2014/main" id="{89B0D647-9805-4D23-B0BA-341300675B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1524000"/>
            <a:ext cx="4327086" cy="4768139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419600" y="1219200"/>
            <a:ext cx="3962400" cy="5562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2000" dirty="0"/>
              <a:t>HOW? divergent positions are combined by </a:t>
            </a:r>
            <a:r>
              <a:rPr lang="en-US" sz="2000" b="1" dirty="0"/>
              <a:t>ensuring convergence of positions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/>
              <a:t>simple coincidence of initial positions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/>
              <a:t>concession (one party gives in to the other)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/>
              <a:t>counter-concessions or compensation (the receiver of a concession makes also one in return, but on another matter)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/>
              <a:t>compromise or joint concession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/>
              <a:t>understanding (explicit convergence is bypassed and the debate goes on to implement an ambiguity) (</a:t>
            </a:r>
            <a:r>
              <a:rPr lang="en-US" sz="2000" dirty="0" err="1"/>
              <a:t>Ikle</a:t>
            </a:r>
            <a:r>
              <a:rPr lang="en-US" sz="2000" dirty="0"/>
              <a:t> 1964, pp. 14–22).</a:t>
            </a:r>
          </a:p>
          <a:p>
            <a:pPr lvl="1">
              <a:lnSpc>
                <a:spcPct val="90000"/>
              </a:lnSpc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764851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Tell Success…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b="1" dirty="0"/>
              <a:t>Signature of an agreement</a:t>
            </a:r>
            <a:r>
              <a:rPr lang="en-US" sz="2400" dirty="0"/>
              <a:t>: a nominal sign (parties expect to be better off with the agreement than without it and can do not better by either continuing negotiations or choosing an alternative outcome). </a:t>
            </a:r>
          </a:p>
          <a:p>
            <a:pPr marL="514350" indent="-514350">
              <a:spcBef>
                <a:spcPts val="1800"/>
              </a:spcBef>
              <a:buFont typeface="Arial" pitchFamily="34" charset="0"/>
              <a:buAutoNum type="arabicPeriod"/>
            </a:pPr>
            <a:r>
              <a:rPr lang="en-US" sz="2400" b="1" dirty="0"/>
              <a:t>Empirical verification</a:t>
            </a:r>
            <a:r>
              <a:rPr lang="en-US" sz="2400" dirty="0"/>
              <a:t>: are parties indeed better off? </a:t>
            </a:r>
          </a:p>
          <a:p>
            <a:pPr marL="914400" lvl="1" indent="-514350">
              <a:buFont typeface="Arial" pitchFamily="34" charset="0"/>
              <a:buAutoNum type="arabicPeriod"/>
            </a:pPr>
            <a:r>
              <a:rPr lang="en-US" dirty="0"/>
              <a:t>by comparing their condition before and after the agreement </a:t>
            </a:r>
          </a:p>
          <a:p>
            <a:pPr marL="914400" lvl="1" indent="-514350">
              <a:buFont typeface="Arial" pitchFamily="34" charset="0"/>
              <a:buAutoNum type="arabicPeriod"/>
            </a:pPr>
            <a:r>
              <a:rPr lang="en-US" dirty="0"/>
              <a:t>by comparing their position after the agreement with their presumed position at the same time in the absence of an agreement (counterfactual).</a:t>
            </a:r>
          </a:p>
          <a:p>
            <a:pPr marL="514350" indent="-514350">
              <a:spcBef>
                <a:spcPts val="1800"/>
              </a:spcBef>
              <a:buFont typeface="Arial" pitchFamily="34" charset="0"/>
              <a:buAutoNum type="arabicPeriod"/>
            </a:pPr>
            <a:r>
              <a:rPr lang="en-US" sz="2400" dirty="0"/>
              <a:t>Results evaluated against the parties’ </a:t>
            </a:r>
            <a:r>
              <a:rPr lang="en-US" sz="2400" b="1" dirty="0"/>
              <a:t>opening positions </a:t>
            </a:r>
            <a:r>
              <a:rPr lang="en-US" sz="2400" dirty="0"/>
              <a:t>(problem: initial inflation of demands)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467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Theoretical Readings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3200" dirty="0"/>
              <a:t>Schelling (1960): “The Strategy of Conflict”,  elements of power</a:t>
            </a:r>
          </a:p>
          <a:p>
            <a:pPr>
              <a:spcBef>
                <a:spcPts val="1800"/>
              </a:spcBef>
            </a:pPr>
            <a:r>
              <a:rPr lang="en-US" sz="3200" dirty="0" err="1"/>
              <a:t>Ikle</a:t>
            </a:r>
            <a:r>
              <a:rPr lang="en-US" sz="3200" dirty="0"/>
              <a:t> (1964): “How Nations Negotiate”, different types of processes</a:t>
            </a:r>
          </a:p>
          <a:p>
            <a:pPr>
              <a:spcBef>
                <a:spcPts val="1800"/>
              </a:spcBef>
            </a:pPr>
            <a:r>
              <a:rPr lang="en-US" sz="3200" dirty="0"/>
              <a:t>Walton and </a:t>
            </a:r>
            <a:r>
              <a:rPr lang="en-US" sz="3200" dirty="0" err="1"/>
              <a:t>McKersie</a:t>
            </a:r>
            <a:r>
              <a:rPr lang="en-US" sz="3200" dirty="0"/>
              <a:t> (1965) “A Behavioral Theory of Labor Negotiations”, typology of process-driven outcomes</a:t>
            </a:r>
          </a:p>
        </p:txBody>
      </p:sp>
    </p:spTree>
    <p:extLst>
      <p:ext uri="{BB962C8B-B14F-4D97-AF65-F5344CB8AC3E}">
        <p14:creationId xmlns:p14="http://schemas.microsoft.com/office/powerpoint/2010/main" val="3807862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4191000"/>
            <a:ext cx="7659687" cy="1168400"/>
          </a:xfrm>
        </p:spPr>
        <p:txBody>
          <a:bodyPr>
            <a:normAutofit fontScale="90000"/>
          </a:bodyPr>
          <a:lstStyle/>
          <a:p>
            <a:r>
              <a:rPr lang="en-US" sz="4400" b="1" dirty="0"/>
              <a:t>Studying negotiations - Different approaches</a:t>
            </a:r>
          </a:p>
        </p:txBody>
      </p:sp>
    </p:spTree>
    <p:extLst>
      <p:ext uri="{BB962C8B-B14F-4D97-AF65-F5344CB8AC3E}">
        <p14:creationId xmlns:p14="http://schemas.microsoft.com/office/powerpoint/2010/main" val="3950777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Structural analysis</a:t>
            </a:r>
          </a:p>
        </p:txBody>
      </p:sp>
      <p:pic>
        <p:nvPicPr>
          <p:cNvPr id="2" name="Picture 2" descr="Golden Rule of Negotiation – My Negotiation Club">
            <a:extLst>
              <a:ext uri="{FF2B5EF4-FFF2-40B4-BE49-F238E27FC236}">
                <a16:creationId xmlns:a16="http://schemas.microsoft.com/office/drawing/2014/main" id="{57F18B40-EF54-8BC2-7BE9-B539E32E9A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656040"/>
            <a:ext cx="4038600" cy="4414283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7338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based on a </a:t>
            </a:r>
            <a:r>
              <a:rPr lang="en-US" sz="2400" b="1" dirty="0"/>
              <a:t>distribution of elements</a:t>
            </a:r>
            <a:r>
              <a:rPr lang="en-US" sz="24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200" b="1" dirty="0"/>
              <a:t>power-based </a:t>
            </a:r>
            <a:r>
              <a:rPr lang="en-US" sz="2200" dirty="0"/>
              <a:t>approach: </a:t>
            </a:r>
          </a:p>
          <a:p>
            <a:pPr lvl="2">
              <a:lnSpc>
                <a:spcPct val="90000"/>
              </a:lnSpc>
            </a:pPr>
            <a:r>
              <a:rPr lang="en-US" sz="2200" dirty="0"/>
              <a:t>parties’ relative positions (resource possessions) or </a:t>
            </a:r>
          </a:p>
          <a:p>
            <a:pPr lvl="2">
              <a:lnSpc>
                <a:spcPct val="90000"/>
              </a:lnSpc>
            </a:pPr>
            <a:r>
              <a:rPr lang="en-US" sz="2200" dirty="0"/>
              <a:t>their relative ability to make their options prevail (or to counter the other’s efforts to make its options prevail)</a:t>
            </a:r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E5ABD79F-F48F-1BC8-7702-4E1F4C7DF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fld id="{AC4C7601-DD54-435D-9327-4FBE2F252BA0}" type="slidenum">
              <a:rPr lang="en-GB" smtClean="0"/>
              <a:pPr>
                <a:spcAft>
                  <a:spcPts val="600"/>
                </a:spcAft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016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en-US" sz="2600" dirty="0"/>
              <a:t>Also based on an array of elements but its focus is on </a:t>
            </a:r>
            <a:r>
              <a:rPr lang="en-US" sz="2600" b="1" dirty="0"/>
              <a:t>ends</a:t>
            </a:r>
            <a:r>
              <a:rPr lang="en-US" sz="2600" dirty="0"/>
              <a:t> (goals), not </a:t>
            </a:r>
            <a:r>
              <a:rPr lang="en-US" sz="2600" b="1" dirty="0"/>
              <a:t>means </a:t>
            </a:r>
            <a:r>
              <a:rPr lang="en-US" sz="2600" dirty="0"/>
              <a:t>(power). </a:t>
            </a:r>
          </a:p>
          <a:p>
            <a:pPr>
              <a:spcBef>
                <a:spcPts val="1800"/>
              </a:spcBef>
            </a:pPr>
            <a:r>
              <a:rPr lang="en-US" sz="2600" dirty="0"/>
              <a:t>Key assumption (as portrayed in game theoretic matrices): outcomes determined by the relative array of their values to the parties, </a:t>
            </a:r>
            <a:r>
              <a:rPr lang="en-US" sz="2600" b="1" dirty="0"/>
              <a:t>under conditions of rational choice</a:t>
            </a:r>
            <a:r>
              <a:rPr lang="en-US" sz="2600" dirty="0"/>
              <a:t>. </a:t>
            </a:r>
          </a:p>
          <a:p>
            <a:pPr>
              <a:spcBef>
                <a:spcPts val="1800"/>
              </a:spcBef>
            </a:pPr>
            <a:r>
              <a:rPr lang="en-US" sz="2600" dirty="0"/>
              <a:t>Standard strategic models [Prisoners’ Dilemma Game (PDG) and Chicken Dilemma Game (CDG)]. </a:t>
            </a:r>
          </a:p>
          <a:p>
            <a:pPr>
              <a:spcBef>
                <a:spcPts val="1800"/>
              </a:spcBef>
            </a:pPr>
            <a:r>
              <a:rPr lang="en-US" sz="2600" dirty="0"/>
              <a:t>Game theory records values as given and shows the strategies that will be chosen and the consequences of doing so.</a:t>
            </a:r>
          </a:p>
        </p:txBody>
      </p:sp>
    </p:spTree>
    <p:extLst>
      <p:ext uri="{BB962C8B-B14F-4D97-AF65-F5344CB8AC3E}">
        <p14:creationId xmlns:p14="http://schemas.microsoft.com/office/powerpoint/2010/main" val="2599726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Process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en-US" sz="2000" dirty="0"/>
              <a:t>Explains outcomes through </a:t>
            </a:r>
            <a:r>
              <a:rPr lang="en-US" sz="2000" b="1" dirty="0"/>
              <a:t>a series of concessions </a:t>
            </a:r>
            <a:r>
              <a:rPr lang="en-US" sz="2000" dirty="0"/>
              <a:t>determined by some element inherent in each party’s position. </a:t>
            </a: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en-US" sz="2000" dirty="0"/>
              <a:t>Concessions based on a comparative calculation of one’s own vs. opponent’s costs, or of one’s own costs vs. some acceptability level </a:t>
            </a: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en-US" sz="2000" dirty="0"/>
              <a:t>On this basis, we seek to identify </a:t>
            </a:r>
            <a:r>
              <a:rPr lang="en-US" sz="2000" b="1" dirty="0"/>
              <a:t>which party will concede how much until the final point of convergence is reached</a:t>
            </a:r>
          </a:p>
        </p:txBody>
      </p:sp>
      <p:pic>
        <p:nvPicPr>
          <p:cNvPr id="4" name="Picture 2" descr="Negotiations Cartoons and Comics - funny pictures from CartoonStock">
            <a:extLst>
              <a:ext uri="{FF2B5EF4-FFF2-40B4-BE49-F238E27FC236}">
                <a16:creationId xmlns:a16="http://schemas.microsoft.com/office/drawing/2014/main" id="{BC4317EB-62AB-6DBF-3F71-3AB8676CD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0" y="2443943"/>
            <a:ext cx="4572000" cy="304245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CBB00141-3663-2085-E6CC-46D687D85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fld id="{AC4C7601-DD54-435D-9327-4FBE2F252BA0}" type="slidenum">
              <a:rPr lang="en-GB" smtClean="0"/>
              <a:pPr>
                <a:spcAft>
                  <a:spcPts val="600"/>
                </a:spcAft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4631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0235"/>
            <a:ext cx="6400800" cy="793750"/>
          </a:xfrm>
        </p:spPr>
        <p:txBody>
          <a:bodyPr anchor="ctr">
            <a:normAutofit/>
          </a:bodyPr>
          <a:lstStyle/>
          <a:p>
            <a:r>
              <a:rPr lang="en-US" sz="4400" b="0" dirty="0"/>
              <a:t>Behavioral analysis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DDAB63-CA0A-A011-E870-5EDD290F4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447800"/>
            <a:ext cx="5105400" cy="43434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000" dirty="0"/>
              <a:t>Different explanation: focus on the </a:t>
            </a:r>
            <a:r>
              <a:rPr lang="en-US" sz="2000" b="1" dirty="0"/>
              <a:t>negotiators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000" dirty="0"/>
              <a:t>The terms of analysis used are the </a:t>
            </a:r>
            <a:r>
              <a:rPr lang="en-US" sz="2000" b="1" dirty="0"/>
              <a:t>personalities of the negotiators</a:t>
            </a:r>
            <a:r>
              <a:rPr lang="en-US" sz="2000" dirty="0"/>
              <a:t>, either directly or in interaction. 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000" dirty="0"/>
              <a:t>Personal predispositions that exist at a number of different levels, from biologically-ingrained needs to more influenceable attitudes. </a:t>
            </a:r>
          </a:p>
          <a:p>
            <a:endParaRPr lang="en-GB" dirty="0"/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850162C6-5EF1-9151-2D2C-37877995B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Aft>
                <a:spcPts val="600"/>
              </a:spcAft>
              <a:defRPr/>
            </a:pPr>
            <a:fld id="{AC4C7601-DD54-435D-9327-4FBE2F252BA0}" type="slidenum">
              <a:rPr lang="en-GB" smtClean="0"/>
              <a:pPr>
                <a:spcAft>
                  <a:spcPts val="600"/>
                </a:spcAft>
                <a:defRPr/>
              </a:pPr>
              <a:t>19</a:t>
            </a:fld>
            <a:endParaRPr lang="en-GB"/>
          </a:p>
        </p:txBody>
      </p:sp>
      <p:pic>
        <p:nvPicPr>
          <p:cNvPr id="4" name="Picture 2" descr="Panda will lead negotiation. Business cartoon about a panda who is cute as  a button and will lead the company's negotiation. | CanStock">
            <a:extLst>
              <a:ext uri="{FF2B5EF4-FFF2-40B4-BE49-F238E27FC236}">
                <a16:creationId xmlns:a16="http://schemas.microsoft.com/office/drawing/2014/main" id="{0432AE09-0270-4B78-0625-FEA6937EC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1999" y="3690382"/>
            <a:ext cx="4191001" cy="3167617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5" name="Content Placeholder 4" descr="Speed Bump - Negotiation Comics And Cartoons | The Cartoonist Group">
            <a:extLst>
              <a:ext uri="{FF2B5EF4-FFF2-40B4-BE49-F238E27FC236}">
                <a16:creationId xmlns:a16="http://schemas.microsoft.com/office/drawing/2014/main" id="{353D6C0C-6C15-0DB9-35E8-11642DAA2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51428" y="1550669"/>
            <a:ext cx="3429000" cy="3783331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771743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3886200"/>
            <a:ext cx="7278687" cy="1882775"/>
          </a:xfrm>
        </p:spPr>
        <p:txBody>
          <a:bodyPr>
            <a:normAutofit/>
          </a:bodyPr>
          <a:lstStyle/>
          <a:p>
            <a:r>
              <a:rPr lang="en-US" sz="4400" b="1" dirty="0"/>
              <a:t>STUDYING </a:t>
            </a:r>
            <a:r>
              <a:rPr lang="en-US" sz="4400" b="1" dirty="0" err="1"/>
              <a:t>negotiationS</a:t>
            </a:r>
            <a:r>
              <a:rPr lang="en-US" sz="4400" b="1" dirty="0"/>
              <a:t> – </a:t>
            </a:r>
            <a:br>
              <a:rPr lang="en-US" sz="4400" b="1" dirty="0"/>
            </a:br>
            <a:r>
              <a:rPr lang="en-US" sz="4400" b="1" dirty="0"/>
              <a:t>KEY Concepts </a:t>
            </a:r>
          </a:p>
        </p:txBody>
      </p:sp>
    </p:spTree>
    <p:extLst>
      <p:ext uri="{BB962C8B-B14F-4D97-AF65-F5344CB8AC3E}">
        <p14:creationId xmlns:p14="http://schemas.microsoft.com/office/powerpoint/2010/main" val="3641998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Negotiation?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800" dirty="0"/>
              <a:t>First written text describing a negotiation: Abraham in his negotiation with the Lord over the fate of Sodom [Genesis 18:23–33]</a:t>
            </a:r>
          </a:p>
          <a:p>
            <a:pPr>
              <a:spcBef>
                <a:spcPts val="1800"/>
              </a:spcBef>
            </a:pPr>
            <a:r>
              <a:rPr lang="en-US" sz="2800" dirty="0"/>
              <a:t>negotiation as one of the basic </a:t>
            </a:r>
            <a:r>
              <a:rPr lang="en-US" sz="2800" b="1" dirty="0"/>
              <a:t>processes </a:t>
            </a:r>
            <a:r>
              <a:rPr lang="en-US" sz="2800" dirty="0"/>
              <a:t>of </a:t>
            </a:r>
            <a:r>
              <a:rPr lang="en-US" sz="2800" b="1" dirty="0"/>
              <a:t>decision-making</a:t>
            </a:r>
            <a:r>
              <a:rPr lang="en-US" sz="2800" dirty="0"/>
              <a:t>: </a:t>
            </a:r>
          </a:p>
          <a:p>
            <a:pPr lvl="1">
              <a:spcBef>
                <a:spcPts val="600"/>
              </a:spcBef>
            </a:pPr>
            <a:r>
              <a:rPr lang="en-US" sz="2800" dirty="0"/>
              <a:t>dynamic, not static</a:t>
            </a:r>
          </a:p>
          <a:p>
            <a:pPr>
              <a:spcBef>
                <a:spcPts val="1800"/>
              </a:spcBef>
            </a:pPr>
            <a:r>
              <a:rPr lang="en-US" sz="2800" b="1" dirty="0"/>
              <a:t>parties</a:t>
            </a:r>
            <a:r>
              <a:rPr lang="en-US" sz="2800" dirty="0"/>
              <a:t>, </a:t>
            </a:r>
            <a:r>
              <a:rPr lang="en-US" sz="2800" b="1" dirty="0"/>
              <a:t>values</a:t>
            </a:r>
            <a:r>
              <a:rPr lang="en-US" sz="2800" dirty="0"/>
              <a:t>, </a:t>
            </a:r>
            <a:r>
              <a:rPr lang="en-US" sz="2800" b="1" dirty="0"/>
              <a:t>outcomes </a:t>
            </a:r>
            <a:r>
              <a:rPr lang="en-US" sz="2800" dirty="0"/>
              <a:t>(success), and </a:t>
            </a:r>
            <a:r>
              <a:rPr lang="en-US" sz="2800" b="1" dirty="0"/>
              <a:t>movement</a:t>
            </a:r>
          </a:p>
        </p:txBody>
      </p:sp>
    </p:spTree>
    <p:extLst>
      <p:ext uri="{BB962C8B-B14F-4D97-AF65-F5344CB8AC3E}">
        <p14:creationId xmlns:p14="http://schemas.microsoft.com/office/powerpoint/2010/main" val="18347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620000" cy="5516563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800" dirty="0"/>
              <a:t>Negotiation as a means to accomplish conflict management and conflict resolution.</a:t>
            </a:r>
          </a:p>
          <a:p>
            <a:pPr>
              <a:spcBef>
                <a:spcPts val="1800"/>
              </a:spcBef>
            </a:pPr>
            <a:r>
              <a:rPr lang="en-US" sz="2800" b="1" dirty="0"/>
              <a:t>Negotiation is the process of combining divergent/conflicting positions through communication into a joint decision.</a:t>
            </a:r>
          </a:p>
          <a:p>
            <a:pPr>
              <a:spcBef>
                <a:spcPts val="1800"/>
              </a:spcBef>
            </a:pPr>
            <a:r>
              <a:rPr lang="en-US" sz="2800" dirty="0"/>
              <a:t>Negotiation means giving something to get something:</a:t>
            </a:r>
          </a:p>
          <a:p>
            <a:pPr lvl="1" algn="just">
              <a:spcBef>
                <a:spcPts val="600"/>
              </a:spcBef>
            </a:pPr>
            <a:r>
              <a:rPr lang="en-US" sz="2400" dirty="0"/>
              <a:t>“Many negotiators forget that if they want something, right is not enough: they have to either take it or buy it; if they can’t take it, they must buy it; and if they have to buy it, they have to pay for it, by giving something in exchange”</a:t>
            </a:r>
          </a:p>
        </p:txBody>
      </p:sp>
    </p:spTree>
    <p:extLst>
      <p:ext uri="{BB962C8B-B14F-4D97-AF65-F5344CB8AC3E}">
        <p14:creationId xmlns:p14="http://schemas.microsoft.com/office/powerpoint/2010/main" val="716250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 Paradox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620000" cy="4495800"/>
          </a:xfrm>
        </p:spPr>
        <p:txBody>
          <a:bodyPr/>
          <a:lstStyle/>
          <a:p>
            <a:r>
              <a:rPr lang="en-US" sz="3200" dirty="0"/>
              <a:t>“If I am Tough, I increase the chances of a favorable agreement but decrease the chances of any agreement at all, whereas if I am Soft, I increase the chances for an agreement but decrease the chances for a favorable one.” [</a:t>
            </a:r>
            <a:r>
              <a:rPr lang="en-US" sz="3200" dirty="0" err="1"/>
              <a:t>Zartman</a:t>
            </a:r>
            <a:r>
              <a:rPr lang="en-US" sz="3200" dirty="0"/>
              <a:t>, 2008]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97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F5B4D-3391-8A96-93E8-338351AFE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Negotiations and Right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9ABD5-C0C2-9C83-61CA-DD9B95C13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spcBef>
                <a:spcPts val="600"/>
              </a:spcBef>
            </a:pPr>
            <a:r>
              <a:rPr lang="en-US" sz="2400" dirty="0"/>
              <a:t>“Many negotiators forget that if they want something, right is not enough: they have to either take it or buy it; if they can’t take it, they must buy it; and if they have to buy it, they have to pay for it, by giving something in exchange”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6D9483-1DF0-44EF-BDD5-FDE0A4D75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4C7601-DD54-435D-9327-4FBE2F252BA0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pic>
        <p:nvPicPr>
          <p:cNvPr id="5" name="Picture 2" descr="Let the negotiations begin! What's your... - Baby Blues Comic Strip  (Official) | Facebook">
            <a:extLst>
              <a:ext uri="{FF2B5EF4-FFF2-40B4-BE49-F238E27FC236}">
                <a16:creationId xmlns:a16="http://schemas.microsoft.com/office/drawing/2014/main" id="{F66BA903-4B9C-DD95-97FC-CE2FFCAA19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109" y="3733800"/>
            <a:ext cx="7817091" cy="274320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4326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 Myopia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Two frequent cognitive mistakes:</a:t>
            </a:r>
          </a:p>
          <a:p>
            <a:pPr lvl="1"/>
            <a:r>
              <a:rPr lang="en-US" b="1" dirty="0"/>
              <a:t>fixed-pie bias</a:t>
            </a:r>
            <a:r>
              <a:rPr lang="en-US" dirty="0"/>
              <a:t> can blind participants to the possible gains in a negotiation (up to 60%) </a:t>
            </a:r>
          </a:p>
          <a:p>
            <a:pPr lvl="1"/>
            <a:r>
              <a:rPr lang="en-US" b="1" dirty="0"/>
              <a:t>self-serving bias</a:t>
            </a:r>
            <a:r>
              <a:rPr lang="en-US" dirty="0"/>
              <a:t> often produces impasse even when both parties can gain from agreement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1028" name="Picture 4" descr="8 Common Thinking Mistakes Our Brains Make Every Day">
            <a:extLst>
              <a:ext uri="{FF2B5EF4-FFF2-40B4-BE49-F238E27FC236}">
                <a16:creationId xmlns:a16="http://schemas.microsoft.com/office/drawing/2014/main" id="{5F5C9434-BF05-EFDC-0D31-73FA152CAD0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133600"/>
            <a:ext cx="3451463" cy="3436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1253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Overcoming Negotiation Myopia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400" dirty="0"/>
              <a:t>Rules of collective political engagement</a:t>
            </a:r>
          </a:p>
          <a:p>
            <a:pPr lvl="1"/>
            <a:r>
              <a:rPr lang="en-US" sz="2400" dirty="0"/>
              <a:t>careful incorporation of technical expertise, </a:t>
            </a:r>
          </a:p>
          <a:p>
            <a:pPr lvl="1"/>
            <a:r>
              <a:rPr lang="en-US" sz="2400" dirty="0"/>
              <a:t>repeated interactions,</a:t>
            </a:r>
          </a:p>
          <a:p>
            <a:pPr lvl="1"/>
            <a:r>
              <a:rPr lang="en-US" sz="2400" dirty="0"/>
              <a:t>penalty defaults, </a:t>
            </a:r>
          </a:p>
          <a:p>
            <a:pPr lvl="1"/>
            <a:r>
              <a:rPr lang="en-US" sz="2400" dirty="0"/>
              <a:t>and relative autonomy/flexibility/confidentiality in the conduct of negotiations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562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Studying Negotiations:</a:t>
            </a:r>
            <a:br>
              <a:rPr lang="en-US" dirty="0"/>
            </a:br>
            <a:r>
              <a:rPr lang="en-US" dirty="0"/>
              <a:t>Asking the right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848600" cy="4221163"/>
          </a:xfrm>
        </p:spPr>
        <p:txBody>
          <a:bodyPr>
            <a:normAutofit/>
          </a:bodyPr>
          <a:lstStyle/>
          <a:p>
            <a:r>
              <a:rPr lang="en-US" sz="2800" dirty="0"/>
              <a:t>“Who” is negotiating (</a:t>
            </a:r>
            <a:r>
              <a:rPr lang="en-US" sz="2800" b="1" dirty="0"/>
              <a:t>parties</a:t>
            </a:r>
            <a:r>
              <a:rPr lang="en-US" sz="2800" dirty="0"/>
              <a:t> + </a:t>
            </a:r>
            <a:r>
              <a:rPr lang="en-US" sz="2800" b="1" dirty="0"/>
              <a:t>values</a:t>
            </a:r>
            <a:r>
              <a:rPr lang="en-US" sz="2800" dirty="0"/>
              <a:t>)</a:t>
            </a:r>
          </a:p>
          <a:p>
            <a:r>
              <a:rPr lang="en-US" sz="2800" dirty="0"/>
              <a:t>“What”</a:t>
            </a:r>
            <a:r>
              <a:rPr lang="el-GR" sz="2800" dirty="0"/>
              <a:t> </a:t>
            </a:r>
            <a:r>
              <a:rPr lang="en-US" sz="2800" dirty="0"/>
              <a:t>comes out of the negotiations (</a:t>
            </a:r>
            <a:r>
              <a:rPr lang="en-US" sz="2800" b="1" dirty="0"/>
              <a:t>outcome</a:t>
            </a:r>
            <a:r>
              <a:rPr lang="en-US" sz="2800" dirty="0"/>
              <a:t>)</a:t>
            </a:r>
          </a:p>
          <a:p>
            <a:r>
              <a:rPr lang="en-US" sz="2800" dirty="0"/>
              <a:t> “When” refers to the end of the process (element of time and timing)</a:t>
            </a:r>
          </a:p>
          <a:p>
            <a:pPr marL="0" indent="0">
              <a:buNone/>
            </a:pPr>
            <a:r>
              <a:rPr lang="en-US" sz="2800" dirty="0"/>
              <a:t>But more importantly:</a:t>
            </a:r>
          </a:p>
          <a:p>
            <a:r>
              <a:rPr lang="en-US" sz="2800" dirty="0"/>
              <a:t>“How” are divergent viewpoints combined to produce a common agreement? (</a:t>
            </a:r>
            <a:r>
              <a:rPr lang="en-US" sz="2800" b="1" dirty="0"/>
              <a:t>process </a:t>
            </a:r>
            <a:r>
              <a:rPr lang="en-US" sz="2800" dirty="0"/>
              <a:t>- </a:t>
            </a:r>
            <a:r>
              <a:rPr lang="en-US" sz="2800" b="1" dirty="0"/>
              <a:t>movement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566527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1030</Words>
  <Application>Microsoft Office PowerPoint</Application>
  <PresentationFormat>On-screen Show (4:3)</PresentationFormat>
  <Paragraphs>84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Cambria</vt:lpstr>
      <vt:lpstr>Adjacency</vt:lpstr>
      <vt:lpstr>NEGOTIATION ANALYSIS AND NEGOTIATING ENVIRONMENT</vt:lpstr>
      <vt:lpstr>STUDYING negotiationS –  KEY Concepts </vt:lpstr>
      <vt:lpstr>What is Negotiation?</vt:lpstr>
      <vt:lpstr>PowerPoint Presentation</vt:lpstr>
      <vt:lpstr>Fundamental Paradox</vt:lpstr>
      <vt:lpstr>Negotiations and Right</vt:lpstr>
      <vt:lpstr>Negotiation Myopia</vt:lpstr>
      <vt:lpstr>Overcoming Negotiation Myopia</vt:lpstr>
      <vt:lpstr>Studying Negotiations: Asking the right questions</vt:lpstr>
      <vt:lpstr>And Answering Them… [First Attempt]</vt:lpstr>
      <vt:lpstr>Limiting Alternatives…</vt:lpstr>
      <vt:lpstr>And Answering them…[Second Attempt]</vt:lpstr>
      <vt:lpstr>How Can We Tell Success…</vt:lpstr>
      <vt:lpstr>Key Theoretical Readings</vt:lpstr>
      <vt:lpstr>Studying negotiations - Different approaches</vt:lpstr>
      <vt:lpstr>Structural analysis</vt:lpstr>
      <vt:lpstr>Strategic analysis</vt:lpstr>
      <vt:lpstr>Process analysis</vt:lpstr>
      <vt:lpstr>Behavioral 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ΑΝΑΛΥΣΗ ΔΙΑΠΡΑΓΜΑΤΕΥΣΕΩΝ ΚΑΙ ΔΙΑΠΡΑΓΜΑΤΕΥΤΙΚΟ ΠΕΡΙΒΑΛΛΟΝ</dc:title>
  <dc:creator>BLAVOUKOS SPYROS</dc:creator>
  <cp:lastModifiedBy>SPYRIDON BLAVOUKOS</cp:lastModifiedBy>
  <cp:revision>6</cp:revision>
  <dcterms:created xsi:type="dcterms:W3CDTF">2020-10-05T10:46:53Z</dcterms:created>
  <dcterms:modified xsi:type="dcterms:W3CDTF">2023-10-10T10:10:21Z</dcterms:modified>
</cp:coreProperties>
</file>