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39" r:id="rId2"/>
  </p:sldMasterIdLst>
  <p:notesMasterIdLst>
    <p:notesMasterId r:id="rId19"/>
  </p:notesMasterIdLst>
  <p:handoutMasterIdLst>
    <p:handoutMasterId r:id="rId20"/>
  </p:handoutMasterIdLst>
  <p:sldIdLst>
    <p:sldId id="306" r:id="rId3"/>
    <p:sldId id="307" r:id="rId4"/>
    <p:sldId id="308" r:id="rId5"/>
    <p:sldId id="288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5" r:id="rId18"/>
  </p:sldIdLst>
  <p:sldSz cx="9144000" cy="6858000" type="screen4x3"/>
  <p:notesSz cx="10234613" cy="7099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>
        <p:scale>
          <a:sx n="117" d="100"/>
          <a:sy n="117" d="100"/>
        </p:scale>
        <p:origin x="3016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00725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00725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fld id="{EA434746-6871-4499-97EA-70DCEB8E0A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05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0725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1813"/>
            <a:ext cx="3551238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5250" y="3371850"/>
            <a:ext cx="75041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725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fld id="{91AE5D3F-8342-4613-A04F-622D78CB4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62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493" indent="-19149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00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7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7DF3E9-A179-4910-BAF0-C50247EF2112}" type="slidenum">
              <a:rPr lang="en-US" altLang="en-US" sz="1300" smtClean="0"/>
              <a:pPr eaLnBrk="1" hangingPunct="1"/>
              <a:t>4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992120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64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2286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 userDrawn="1"/>
        </p:nvGraphicFramePr>
        <p:xfrm>
          <a:off x="134938" y="996950"/>
          <a:ext cx="12985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Microsoft Drawing" r:id="rId3" imgW="928809" imgH="896743" progId="MSDraw">
                  <p:embed/>
                </p:oleObj>
              </mc:Choice>
              <mc:Fallback>
                <p:oleObj name="Microsoft Drawing" r:id="rId3" imgW="928809" imgH="896743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996950"/>
                        <a:ext cx="1298575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1143000"/>
            <a:ext cx="6705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743200"/>
            <a:ext cx="6400800" cy="289560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95B8A1DF-6E71-456C-A459-602B934575F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793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05b-</a:t>
            </a:r>
            <a:fld id="{25AF9FC3-7A4C-4424-9320-B45BCE521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1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"/>
            <a:ext cx="2095500" cy="6286500"/>
          </a:xfrm>
        </p:spPr>
        <p:txBody>
          <a:bodyPr vert="eaVert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"/>
            <a:ext cx="6134100" cy="6286500"/>
          </a:xfr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05b-</a:t>
            </a:r>
            <a:fld id="{33F3ABC5-0C22-41FC-96F5-AD46C3966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16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5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9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1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6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1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1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06c-</a:t>
            </a:r>
            <a:fld id="{FB646FF3-14A6-4504-87BF-30AF04667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15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911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2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6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05b-</a:t>
            </a:r>
            <a:fld id="{28516205-817B-4845-B28C-F8DF659B7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2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05b-</a:t>
            </a:r>
            <a:fld id="{B90AACC5-4F5D-4856-AAB7-784798C54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Information-Centric Networks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05b-</a:t>
            </a:r>
            <a:fld id="{B2DF8D1A-1625-4588-99F7-C3B3F0F0A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9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Information-Centric Networks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05b-</a:t>
            </a:r>
            <a:fld id="{913948AA-12EE-4AAE-B385-4A948BEC3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8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Information-Centric Networks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05b-</a:t>
            </a:r>
            <a:fld id="{843D3607-1EF7-4BFB-9720-D5CC0C69C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05b-</a:t>
            </a:r>
            <a:fld id="{F55B472A-B360-4ECB-A54B-A9EFAC057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0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05b-</a:t>
            </a:r>
            <a:fld id="{04EF6D2B-675B-4246-B7B7-1E6C45739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1219200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 dirty="0"/>
          </a:p>
        </p:txBody>
      </p:sp>
      <p:sp>
        <p:nvSpPr>
          <p:cNvPr id="307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"/>
            <a:ext cx="8382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307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5CD2FCB6-DF3A-40F2-96E6-AEE786AEA2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0" y="6429375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21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Section # </a:t>
            </a:r>
            <a:r>
              <a:rPr lang="fr-FR" sz="2800" b="1" dirty="0" smtClean="0"/>
              <a:t>6.3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b="1" dirty="0"/>
              <a:t>Evolved Naming &amp; </a:t>
            </a:r>
            <a:r>
              <a:rPr lang="en-US" sz="2800" b="1" dirty="0" smtClean="0"/>
              <a:t>Resolution</a:t>
            </a:r>
            <a:endParaRPr lang="en-US" sz="2800" b="1" dirty="0"/>
          </a:p>
          <a:p>
            <a:r>
              <a:rPr lang="en-US" sz="2800" b="1" dirty="0"/>
              <a:t>Instructor</a:t>
            </a:r>
            <a:r>
              <a:rPr lang="el-GR" sz="2800" b="1" dirty="0"/>
              <a:t>: </a:t>
            </a:r>
            <a:r>
              <a:rPr lang="en-US" sz="2800" dirty="0"/>
              <a:t>George </a:t>
            </a:r>
            <a:r>
              <a:rPr lang="en-US" sz="2800" dirty="0" err="1"/>
              <a:t>Xylomenos</a:t>
            </a:r>
            <a:endParaRPr lang="el-GR" sz="2800" dirty="0"/>
          </a:p>
          <a:p>
            <a:r>
              <a:rPr lang="en-US" sz="2800" b="1" dirty="0"/>
              <a:t>Department:</a:t>
            </a:r>
            <a:r>
              <a:rPr lang="el-GR" sz="2800" b="1" dirty="0"/>
              <a:t> </a:t>
            </a:r>
            <a:r>
              <a:rPr lang="en-US" sz="2800" dirty="0"/>
              <a:t>Informatics</a:t>
            </a:r>
            <a:endParaRPr lang="el-G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75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Detailed DOA design</a:t>
            </a:r>
            <a:endParaRPr lang="el-GR" alt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Security and Integrity</a:t>
            </a:r>
          </a:p>
          <a:p>
            <a:pPr lvl="1"/>
            <a:r>
              <a:rPr lang="en-US" altLang="en-US" smtClean="0"/>
              <a:t>Anyone fetching an erecord must be able to verify its EID</a:t>
            </a:r>
          </a:p>
          <a:p>
            <a:pPr lvl="1"/>
            <a:r>
              <a:rPr lang="en-US" altLang="en-US" smtClean="0"/>
              <a:t>Only the owner of an EID should update its erecord</a:t>
            </a:r>
          </a:p>
          <a:p>
            <a:pPr lvl="1"/>
            <a:r>
              <a:rPr lang="en-US" altLang="en-US" smtClean="0"/>
              <a:t>A sender must not be able to forge an erecord</a:t>
            </a:r>
          </a:p>
          <a:p>
            <a:r>
              <a:rPr lang="en-US" altLang="en-US" smtClean="0"/>
              <a:t>EIDs are the hash of a public key</a:t>
            </a:r>
          </a:p>
          <a:p>
            <a:pPr lvl="1"/>
            <a:r>
              <a:rPr lang="en-US" altLang="en-US" smtClean="0"/>
              <a:t>The erecord is signed with the corresponding private key</a:t>
            </a:r>
          </a:p>
          <a:p>
            <a:pPr lvl="1"/>
            <a:r>
              <a:rPr lang="en-US" altLang="en-US" smtClean="0"/>
              <a:t>Does not prevent source EID spoofing</a:t>
            </a:r>
          </a:p>
          <a:p>
            <a:pPr lvl="1"/>
            <a:r>
              <a:rPr lang="en-US" altLang="en-US" smtClean="0"/>
              <a:t>The receiver resolves the EID again to return responses</a:t>
            </a:r>
          </a:p>
          <a:p>
            <a:r>
              <a:rPr lang="en-US" altLang="en-US" smtClean="0"/>
              <a:t>Host software</a:t>
            </a:r>
          </a:p>
          <a:p>
            <a:pPr lvl="1"/>
            <a:r>
              <a:rPr lang="en-US" altLang="en-US" smtClean="0"/>
              <a:t>Modified socket calls using a sockaddr_ein struct</a:t>
            </a:r>
          </a:p>
          <a:p>
            <a:pPr lvl="1"/>
            <a:r>
              <a:rPr lang="en-US" altLang="en-US" smtClean="0"/>
              <a:t>Connect() and sendto() may require EID lookups</a:t>
            </a:r>
          </a:p>
          <a:p>
            <a:pPr lvl="1"/>
            <a:r>
              <a:rPr lang="en-US" altLang="en-US" smtClean="0"/>
              <a:t>Accept() will return an EID</a:t>
            </a:r>
          </a:p>
          <a:p>
            <a:pPr lvl="1"/>
            <a:r>
              <a:rPr lang="en-US" altLang="en-US" smtClean="0"/>
              <a:t>Hosts need to be bootstrapped with an EID resolver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06c-</a:t>
            </a:r>
            <a:fld id="{14F79DFB-E7DC-4CFA-8634-37444BE37214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Network extension boxes</a:t>
            </a:r>
            <a:endParaRPr lang="el-GR" alt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Network Extension Box (NEB): akin to a NAT</a:t>
            </a:r>
          </a:p>
          <a:p>
            <a:pPr lvl="1"/>
            <a:r>
              <a:rPr lang="en-US" altLang="en-US" smtClean="0"/>
              <a:t>Offers some kind of delegated functionality</a:t>
            </a:r>
          </a:p>
          <a:p>
            <a:pPr lvl="1"/>
            <a:r>
              <a:rPr lang="en-US" altLang="en-US" smtClean="0"/>
              <a:t>Preserve headers, using the EID to demultiplex packets</a:t>
            </a:r>
          </a:p>
          <a:p>
            <a:pPr lvl="2"/>
            <a:r>
              <a:rPr lang="en-US" altLang="en-US" smtClean="0"/>
              <a:t>Simply insert the right IP address for the EID in the packet</a:t>
            </a:r>
          </a:p>
          <a:p>
            <a:pPr lvl="1"/>
            <a:r>
              <a:rPr lang="en-US" altLang="en-US" smtClean="0"/>
              <a:t>End-to-end communication possible</a:t>
            </a:r>
          </a:p>
          <a:p>
            <a:pPr lvl="1"/>
            <a:r>
              <a:rPr lang="en-US" altLang="en-US" smtClean="0"/>
              <a:t>Ports are not overloaded</a:t>
            </a:r>
          </a:p>
          <a:p>
            <a:pPr lvl="1"/>
            <a:r>
              <a:rPr lang="en-US" altLang="en-US" smtClean="0"/>
              <a:t>VPNs can work around NEBs</a:t>
            </a:r>
          </a:p>
          <a:p>
            <a:pPr lvl="1"/>
            <a:r>
              <a:rPr lang="en-US" altLang="en-US" smtClean="0"/>
              <a:t>NEBs can be configured automatically</a:t>
            </a:r>
          </a:p>
          <a:p>
            <a:r>
              <a:rPr lang="en-US" altLang="en-US" smtClean="0"/>
              <a:t>Configuration of cascaded NEBs</a:t>
            </a:r>
          </a:p>
          <a:p>
            <a:pPr lvl="1"/>
            <a:r>
              <a:rPr lang="en-US" altLang="en-US" smtClean="0"/>
              <a:t>The endpoint must know what to put in its erecord</a:t>
            </a:r>
          </a:p>
          <a:p>
            <a:pPr lvl="1"/>
            <a:r>
              <a:rPr lang="en-US" altLang="en-US" smtClean="0"/>
              <a:t>State must be established at NEBs or in the resolvers</a:t>
            </a:r>
          </a:p>
          <a:p>
            <a:pPr lvl="1"/>
            <a:r>
              <a:rPr lang="en-US" altLang="en-US" smtClean="0"/>
              <a:t>This state must not be modified by attackers</a:t>
            </a:r>
          </a:p>
          <a:p>
            <a:pPr lvl="1"/>
            <a:r>
              <a:rPr lang="en-US" altLang="en-US" smtClean="0"/>
              <a:t>Assume that each NEB only trusts the upstream NEB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06c-</a:t>
            </a:r>
            <a:fld id="{09AF27CE-0C36-4807-960A-B50728906A3D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Network extension boxes</a:t>
            </a:r>
            <a:endParaRPr lang="el-GR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EID maps to EID</a:t>
            </a:r>
          </a:p>
          <a:p>
            <a:pPr lvl="1"/>
            <a:r>
              <a:rPr lang="en-US" altLang="en-US" smtClean="0"/>
              <a:t>Each NEB adds an erecord from its EID to its parent’s EID</a:t>
            </a:r>
          </a:p>
          <a:p>
            <a:pPr lvl="1"/>
            <a:r>
              <a:rPr lang="en-US" altLang="en-US" smtClean="0"/>
              <a:t>Each NEB holds a mapping from its children’s EIDs to their IPs</a:t>
            </a:r>
          </a:p>
          <a:p>
            <a:pPr lvl="1"/>
            <a:r>
              <a:rPr lang="en-US" altLang="en-US" smtClean="0"/>
              <a:t>Incoming packets are resolved to a sequence of EIDs</a:t>
            </a:r>
          </a:p>
          <a:p>
            <a:pPr lvl="1"/>
            <a:r>
              <a:rPr lang="en-US" altLang="en-US" smtClean="0"/>
              <a:t>As they pass NEBs they are sent to the next IP address</a:t>
            </a:r>
          </a:p>
          <a:p>
            <a:r>
              <a:rPr lang="en-US" altLang="en-US" smtClean="0"/>
              <a:t>EID maps to EID and a hint</a:t>
            </a:r>
          </a:p>
          <a:p>
            <a:pPr lvl="1"/>
            <a:r>
              <a:rPr lang="en-US" altLang="en-US" smtClean="0"/>
              <a:t>As above, but the erecord also holds the IP address in the Hint</a:t>
            </a:r>
          </a:p>
          <a:p>
            <a:pPr lvl="1"/>
            <a:r>
              <a:rPr lang="en-US" altLang="en-US" smtClean="0"/>
              <a:t>The IP addresses are included in the header</a:t>
            </a:r>
          </a:p>
          <a:p>
            <a:pPr lvl="1"/>
            <a:r>
              <a:rPr lang="en-US" altLang="en-US" smtClean="0"/>
              <a:t>Each NEB can find the next IP address without internal state</a:t>
            </a:r>
          </a:p>
          <a:p>
            <a:r>
              <a:rPr lang="en-US" altLang="en-US" smtClean="0"/>
              <a:t>EID maps to IP address</a:t>
            </a:r>
          </a:p>
          <a:p>
            <a:pPr lvl="1"/>
            <a:r>
              <a:rPr lang="en-US" altLang="en-US" smtClean="0"/>
              <a:t>Three round protocol to establish state at all NEBs</a:t>
            </a:r>
          </a:p>
          <a:p>
            <a:pPr lvl="1"/>
            <a:r>
              <a:rPr lang="en-US" altLang="en-US" smtClean="0"/>
              <a:t>More complex, but the one actually implemented</a:t>
            </a:r>
          </a:p>
          <a:p>
            <a:pPr lvl="1"/>
            <a:r>
              <a:rPr lang="en-US" altLang="en-US" smtClean="0"/>
              <a:t>Only requires a single EID to IP lookup by the sender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06c-</a:t>
            </a:r>
            <a:fld id="{7600183D-DEB0-4A0D-9B78-56A6586F8EC5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Network filtering boxes</a:t>
            </a:r>
            <a:endParaRPr lang="el-GR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Network Filtering Box (NFB): akin to a firewall</a:t>
            </a:r>
          </a:p>
          <a:p>
            <a:pPr lvl="1"/>
            <a:r>
              <a:rPr lang="en-US" altLang="en-US" smtClean="0"/>
              <a:t>Essentially remote packet filters</a:t>
            </a:r>
          </a:p>
          <a:p>
            <a:pPr lvl="2"/>
            <a:r>
              <a:rPr lang="en-US" altLang="en-US" smtClean="0"/>
              <a:t>No need to be on the path to the endpoint</a:t>
            </a:r>
          </a:p>
          <a:p>
            <a:pPr lvl="1"/>
            <a:r>
              <a:rPr lang="en-US" altLang="en-US" smtClean="0"/>
              <a:t>The NFB can work in statefull or stateless mode (as with NEBs)</a:t>
            </a:r>
          </a:p>
          <a:p>
            <a:pPr lvl="1"/>
            <a:r>
              <a:rPr lang="en-US" altLang="en-US" smtClean="0"/>
              <a:t>The NFB receives packets and checks its rule base</a:t>
            </a:r>
          </a:p>
          <a:p>
            <a:pPr lvl="1"/>
            <a:r>
              <a:rPr lang="en-US" altLang="en-US" smtClean="0"/>
              <a:t>Packets that pass the rules are attested</a:t>
            </a:r>
          </a:p>
          <a:p>
            <a:pPr lvl="2"/>
            <a:r>
              <a:rPr lang="en-US" altLang="en-US" smtClean="0"/>
              <a:t>The NFB hashes the passed packet and signs the hash</a:t>
            </a:r>
          </a:p>
          <a:p>
            <a:pPr lvl="2"/>
            <a:r>
              <a:rPr lang="en-US" altLang="en-US" smtClean="0"/>
              <a:t>A secret key shared between NFB and endpoint is used</a:t>
            </a:r>
          </a:p>
          <a:p>
            <a:pPr lvl="2"/>
            <a:r>
              <a:rPr lang="en-US" altLang="en-US" smtClean="0"/>
              <a:t>Carried in an extension header</a:t>
            </a:r>
          </a:p>
          <a:p>
            <a:pPr lvl="1"/>
            <a:r>
              <a:rPr lang="en-US" altLang="en-US" smtClean="0"/>
              <a:t>The endpoint only accepts packets attested by the NFB</a:t>
            </a:r>
          </a:p>
          <a:p>
            <a:pPr lvl="1"/>
            <a:r>
              <a:rPr lang="en-US" altLang="en-US" smtClean="0"/>
              <a:t>Of course NEB and NFB can be combined in a chain</a:t>
            </a:r>
          </a:p>
          <a:p>
            <a:pPr lvl="1"/>
            <a:r>
              <a:rPr lang="en-US" altLang="en-US" smtClean="0"/>
              <a:t>Can also be combined with an on-path middlebox</a:t>
            </a:r>
          </a:p>
          <a:p>
            <a:pPr lvl="2"/>
            <a:r>
              <a:rPr lang="en-US" altLang="en-US" smtClean="0"/>
              <a:t>That middlebox can then check that packets are attested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06c-</a:t>
            </a:r>
            <a:fld id="{B7F69E87-3142-47FA-9FD2-E5505A56F744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Implementation</a:t>
            </a:r>
            <a:endParaRPr lang="el-GR" alt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User level software and Click modules in Linux</a:t>
            </a:r>
          </a:p>
          <a:p>
            <a:pPr lvl="1"/>
            <a:r>
              <a:rPr lang="en-US" altLang="en-US" smtClean="0"/>
              <a:t>Click is a modular router building toolkit</a:t>
            </a:r>
          </a:p>
          <a:p>
            <a:pPr lvl="2"/>
            <a:r>
              <a:rPr lang="en-US" altLang="en-US" smtClean="0"/>
              <a:t>Runs at both user and kernel levels</a:t>
            </a:r>
          </a:p>
          <a:p>
            <a:pPr lvl="2"/>
            <a:r>
              <a:rPr lang="en-US" altLang="en-US" smtClean="0"/>
              <a:t>Allows mature implementations to migrate to the kernel</a:t>
            </a:r>
          </a:p>
          <a:p>
            <a:pPr lvl="1"/>
            <a:r>
              <a:rPr lang="en-US" altLang="en-US" smtClean="0"/>
              <a:t>User level daemon (doad) resolves EIDs to erecords</a:t>
            </a:r>
          </a:p>
          <a:p>
            <a:pPr lvl="2"/>
            <a:r>
              <a:rPr lang="en-US" altLang="en-US" smtClean="0"/>
              <a:t>Queries the DHT infrastructure</a:t>
            </a:r>
          </a:p>
          <a:p>
            <a:pPr lvl="2"/>
            <a:r>
              <a:rPr lang="en-US" altLang="en-US" smtClean="0"/>
              <a:t>Inserts the EID to IP mapping in Click with a private IP</a:t>
            </a:r>
          </a:p>
          <a:p>
            <a:pPr lvl="2"/>
            <a:r>
              <a:rPr lang="en-US" altLang="en-US" smtClean="0"/>
              <a:t>Returns the private IP to the client application</a:t>
            </a:r>
          </a:p>
          <a:p>
            <a:pPr lvl="2"/>
            <a:r>
              <a:rPr lang="en-US" altLang="en-US" smtClean="0"/>
              <a:t>The client sends the packet with the private IP</a:t>
            </a:r>
          </a:p>
          <a:p>
            <a:pPr lvl="2"/>
            <a:r>
              <a:rPr lang="en-US" altLang="en-US" smtClean="0"/>
              <a:t>Click rewrites the packet with the real IP and EID</a:t>
            </a:r>
          </a:p>
          <a:p>
            <a:r>
              <a:rPr lang="en-US" altLang="en-US" smtClean="0"/>
              <a:t>NEB prototype: user level implementation</a:t>
            </a:r>
          </a:p>
          <a:p>
            <a:r>
              <a:rPr lang="en-US" altLang="en-US" smtClean="0"/>
              <a:t>NFB pototype: user level and Click modules</a:t>
            </a:r>
          </a:p>
          <a:p>
            <a:pPr lvl="1"/>
            <a:r>
              <a:rPr lang="en-US" altLang="en-US" smtClean="0"/>
              <a:t>Click module for clients to verify attested packets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06c-</a:t>
            </a:r>
            <a:fld id="{64303E2A-3F6F-43E6-B957-F32970AF10C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Evaluation</a:t>
            </a:r>
            <a:endParaRPr lang="el-GR" alt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Round-trip times</a:t>
            </a:r>
          </a:p>
          <a:p>
            <a:pPr lvl="1"/>
            <a:r>
              <a:rPr lang="en-US" altLang="en-US" smtClean="0"/>
              <a:t>A DNS and a DHT lookup are needed for resolution</a:t>
            </a:r>
          </a:p>
          <a:p>
            <a:pPr lvl="1"/>
            <a:r>
              <a:rPr lang="en-US" altLang="en-US" smtClean="0"/>
              <a:t>DNS lookups take from 70 to 190 ms depending on caching</a:t>
            </a:r>
          </a:p>
          <a:p>
            <a:pPr lvl="1"/>
            <a:r>
              <a:rPr lang="en-US" altLang="en-US" smtClean="0"/>
              <a:t>Median DHT lookups require 138 ms: needs improvement</a:t>
            </a:r>
          </a:p>
          <a:p>
            <a:pPr lvl="2"/>
            <a:r>
              <a:rPr lang="en-US" altLang="en-US" smtClean="0"/>
              <a:t>Proactive caching as in Beehive</a:t>
            </a:r>
          </a:p>
          <a:p>
            <a:pPr lvl="2"/>
            <a:r>
              <a:rPr lang="en-US" altLang="en-US" smtClean="0"/>
              <a:t>DNS names could also return erecords</a:t>
            </a:r>
          </a:p>
          <a:p>
            <a:pPr lvl="2"/>
            <a:r>
              <a:rPr lang="en-US" altLang="en-US" smtClean="0"/>
              <a:t>Hosts could include their erecords in messages</a:t>
            </a:r>
          </a:p>
          <a:p>
            <a:r>
              <a:rPr lang="en-US" altLang="en-US" smtClean="0"/>
              <a:t>Packet size overhead</a:t>
            </a:r>
          </a:p>
          <a:p>
            <a:pPr lvl="1"/>
            <a:r>
              <a:rPr lang="en-US" altLang="en-US" smtClean="0"/>
              <a:t>68 byte header (44 fixed and 24 for security extension)</a:t>
            </a:r>
          </a:p>
          <a:p>
            <a:pPr lvl="2"/>
            <a:r>
              <a:rPr lang="en-US" altLang="en-US" smtClean="0"/>
              <a:t>For large packets small overhead, for small packets quite high</a:t>
            </a:r>
          </a:p>
          <a:p>
            <a:r>
              <a:rPr lang="en-US" altLang="en-US" smtClean="0"/>
              <a:t>Processing time</a:t>
            </a:r>
          </a:p>
          <a:p>
            <a:pPr lvl="1"/>
            <a:r>
              <a:rPr lang="en-US" altLang="en-US" smtClean="0"/>
              <a:t>DOA to IP translation does not take a lot</a:t>
            </a:r>
          </a:p>
          <a:p>
            <a:pPr lvl="1"/>
            <a:r>
              <a:rPr lang="en-US" altLang="en-US" smtClean="0"/>
              <a:t>Filtering and verification take far more time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06c-</a:t>
            </a:r>
            <a:fld id="{76076604-7DC7-4F3D-B7CC-3E80CF472BC7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Section </a:t>
            </a:r>
            <a:r>
              <a:rPr lang="el-GR" dirty="0"/>
              <a:t>#</a:t>
            </a:r>
            <a:r>
              <a:rPr lang="en-US" dirty="0"/>
              <a:t> </a:t>
            </a:r>
            <a:r>
              <a:rPr lang="fr-FR" dirty="0" smtClean="0"/>
              <a:t>6.3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Course</a:t>
            </a:r>
            <a:r>
              <a:rPr lang="el-GR" b="1" dirty="0"/>
              <a:t>: </a:t>
            </a:r>
            <a:r>
              <a:rPr lang="en-US" dirty="0"/>
              <a:t>Information-Centric Networks</a:t>
            </a:r>
            <a:r>
              <a:rPr lang="el-GR" dirty="0"/>
              <a:t>, </a:t>
            </a:r>
            <a:r>
              <a:rPr lang="en-US" b="1" dirty="0"/>
              <a:t>Section # </a:t>
            </a:r>
            <a:r>
              <a:rPr lang="fr-FR" b="1" dirty="0" smtClean="0"/>
              <a:t>6.3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n-US" b="1" dirty="0"/>
              <a:t>Evolved Naming &amp; Resolution</a:t>
            </a:r>
          </a:p>
          <a:p>
            <a:r>
              <a:rPr lang="en-US" b="1" dirty="0" smtClean="0"/>
              <a:t>Instructor</a:t>
            </a:r>
            <a:r>
              <a:rPr lang="el-GR" b="1" dirty="0"/>
              <a:t>: </a:t>
            </a:r>
            <a:r>
              <a:rPr lang="en-US" dirty="0"/>
              <a:t>George </a:t>
            </a:r>
            <a:r>
              <a:rPr lang="en-US" dirty="0" err="1"/>
              <a:t>Xylomenos</a:t>
            </a:r>
            <a:r>
              <a:rPr lang="el-GR" dirty="0"/>
              <a:t>, </a:t>
            </a:r>
            <a:r>
              <a:rPr lang="en-US" b="1" dirty="0"/>
              <a:t>Department:</a:t>
            </a:r>
            <a:r>
              <a:rPr lang="el-GR" b="1" dirty="0"/>
              <a:t> </a:t>
            </a:r>
            <a:r>
              <a:rPr lang="en-US" dirty="0"/>
              <a:t>Informatics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3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educational materials have been developed as part of the instructors educational tasks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“Athens University of Economics and Business Open Courses”</a:t>
            </a:r>
            <a:r>
              <a:rPr lang="en-US" sz="2400" dirty="0" smtClean="0"/>
              <a:t> project only funded the reformatting of these educational materials</a:t>
            </a:r>
            <a:r>
              <a:rPr lang="el-GR" sz="2400" dirty="0" smtClean="0"/>
              <a:t>. </a:t>
            </a:r>
          </a:p>
          <a:p>
            <a:r>
              <a:rPr lang="en-US" sz="2400" dirty="0" smtClean="0"/>
              <a:t>The project is being implemented as part of the Operational Program</a:t>
            </a:r>
            <a:r>
              <a:rPr lang="el-GR" sz="2400" dirty="0" smtClean="0"/>
              <a:t> </a:t>
            </a:r>
            <a:r>
              <a:rPr lang="en-US" sz="2400" dirty="0" smtClean="0"/>
              <a:t>“Instruction and Lifelong Learning” and is co-financed by the European Union (European Social Fund) and national funds</a:t>
            </a:r>
            <a:r>
              <a:rPr lang="el-GR" sz="2400" dirty="0" smtClean="0"/>
              <a:t>.</a:t>
            </a:r>
          </a:p>
        </p:txBody>
      </p:sp>
      <p:pic>
        <p:nvPicPr>
          <p:cNvPr id="10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9240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Licencing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These educational materials are subject to a Creative Commons License. 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06c-</a:t>
            </a:r>
            <a:fld id="{4FE07F9B-CA65-4FFD-A2EB-BEB5FCBC632E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Week 6 / Paper 3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Middleboxes No Longer Considered Harmful</a:t>
            </a:r>
          </a:p>
          <a:p>
            <a:pPr lvl="1" eaLnBrk="1" hangingPunct="1"/>
            <a:r>
              <a:rPr lang="en-US" altLang="en-US" smtClean="0"/>
              <a:t>Michael Walfish, Jeremy Stribling, Maxwell Krohn, Hari Balakrishnan, Robert Morris, Scott Shenker</a:t>
            </a:r>
          </a:p>
          <a:p>
            <a:pPr lvl="1" eaLnBrk="1" hangingPunct="1"/>
            <a:r>
              <a:rPr lang="en-US" altLang="en-US" smtClean="0"/>
              <a:t>Operating Systems Design &amp; Implementation (OSDI), 2004</a:t>
            </a:r>
          </a:p>
          <a:p>
            <a:pPr eaLnBrk="1" hangingPunct="1"/>
            <a:r>
              <a:rPr lang="en-US" altLang="en-US" smtClean="0"/>
              <a:t>Main point</a:t>
            </a:r>
          </a:p>
          <a:p>
            <a:pPr lvl="1" eaLnBrk="1" hangingPunct="1"/>
            <a:r>
              <a:rPr lang="en-US" altLang="en-US" smtClean="0"/>
              <a:t>Middleboxes are everywhere</a:t>
            </a:r>
          </a:p>
          <a:p>
            <a:pPr lvl="1" eaLnBrk="1" hangingPunct="1"/>
            <a:r>
              <a:rPr lang="en-US" altLang="en-US" smtClean="0"/>
              <a:t>Internet purists scorn middleboxes (with reason)</a:t>
            </a:r>
          </a:p>
          <a:p>
            <a:pPr lvl="1" eaLnBrk="1" hangingPunct="1"/>
            <a:r>
              <a:rPr lang="en-US" altLang="en-US" smtClean="0"/>
              <a:t>But middleboxes offer valuable functionality</a:t>
            </a:r>
          </a:p>
          <a:p>
            <a:pPr lvl="1" eaLnBrk="1" hangingPunct="1"/>
            <a:r>
              <a:rPr lang="en-US" altLang="en-US" smtClean="0"/>
              <a:t>How can we retain the functionality without the side-effects?</a:t>
            </a:r>
          </a:p>
          <a:p>
            <a:pPr lvl="1" eaLnBrk="1" hangingPunct="1"/>
            <a:r>
              <a:rPr lang="en-US" altLang="en-US" smtClean="0"/>
              <a:t>The answer: Delegation Oriented Architecture (DOA)</a:t>
            </a:r>
          </a:p>
          <a:p>
            <a:pPr lvl="1" eaLnBrk="1" hangingPunct="1"/>
            <a:r>
              <a:rPr lang="en-US" altLang="en-US" smtClean="0"/>
              <a:t>Subset of the “layered naming architecture”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Introduction</a:t>
            </a:r>
            <a:endParaRPr lang="el-GR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Two Internet tenets are often disobeyed</a:t>
            </a:r>
          </a:p>
          <a:p>
            <a:pPr lvl="1" eaLnBrk="1" hangingPunct="1"/>
            <a:r>
              <a:rPr lang="en-US" altLang="en-US" smtClean="0"/>
              <a:t>Every Internet entity has a unique network level identifier</a:t>
            </a:r>
          </a:p>
          <a:p>
            <a:pPr lvl="2" eaLnBrk="1" hangingPunct="1"/>
            <a:r>
              <a:rPr lang="en-US" altLang="en-US" smtClean="0"/>
              <a:t>NAT and host mobility prevent this</a:t>
            </a:r>
          </a:p>
          <a:p>
            <a:pPr lvl="1" eaLnBrk="1" hangingPunct="1"/>
            <a:r>
              <a:rPr lang="en-US" altLang="en-US" smtClean="0"/>
              <a:t>Network elements should not process other’s packets</a:t>
            </a:r>
          </a:p>
          <a:p>
            <a:pPr lvl="2" eaLnBrk="1" hangingPunct="1"/>
            <a:r>
              <a:rPr lang="en-US" altLang="en-US" smtClean="0"/>
              <a:t>Caches, firewalls, NATs regularly look inside passing packets</a:t>
            </a:r>
          </a:p>
          <a:p>
            <a:pPr eaLnBrk="1" hangingPunct="1"/>
            <a:r>
              <a:rPr lang="en-US" altLang="en-US" smtClean="0"/>
              <a:t>Layer violations make lead to real problems</a:t>
            </a:r>
          </a:p>
          <a:p>
            <a:pPr lvl="1" eaLnBrk="1" hangingPunct="1"/>
            <a:r>
              <a:rPr lang="en-US" altLang="en-US" smtClean="0"/>
              <a:t>SIP and P2P systems are hindered by IP address translation</a:t>
            </a:r>
          </a:p>
          <a:p>
            <a:pPr lvl="1" eaLnBrk="1" hangingPunct="1"/>
            <a:r>
              <a:rPr lang="en-US" altLang="en-US" smtClean="0"/>
              <a:t>Hard to deploy new applications</a:t>
            </a:r>
          </a:p>
          <a:p>
            <a:pPr eaLnBrk="1" hangingPunct="1"/>
            <a:r>
              <a:rPr lang="en-US" altLang="en-US" smtClean="0"/>
              <a:t>But middleboxes offer useful functions</a:t>
            </a:r>
          </a:p>
          <a:p>
            <a:pPr lvl="1" eaLnBrk="1" hangingPunct="1"/>
            <a:r>
              <a:rPr lang="en-US" altLang="en-US" smtClean="0"/>
              <a:t>It would be even better if they could be located off-path</a:t>
            </a:r>
          </a:p>
          <a:p>
            <a:pPr eaLnBrk="1" hangingPunct="1"/>
            <a:r>
              <a:rPr lang="en-US" altLang="en-US" smtClean="0"/>
              <a:t>The Delegation Oriented Architecture (DOA)</a:t>
            </a:r>
          </a:p>
          <a:p>
            <a:pPr lvl="1" eaLnBrk="1" hangingPunct="1"/>
            <a:r>
              <a:rPr lang="en-US" altLang="en-US" smtClean="0"/>
              <a:t>Globally unique identifiers in a flat namespace</a:t>
            </a:r>
          </a:p>
          <a:p>
            <a:pPr lvl="1" eaLnBrk="1" hangingPunct="1"/>
            <a:r>
              <a:rPr lang="en-US" altLang="en-US" smtClean="0"/>
              <a:t>Senders and receivers can indicate multiple such identifiers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0</a:t>
            </a:r>
            <a:r>
              <a:rPr lang="en-US" dirty="0"/>
              <a:t>6c</a:t>
            </a:r>
            <a:r>
              <a:rPr lang="el-GR" dirty="0"/>
              <a:t>-</a:t>
            </a:r>
            <a:fld id="{B2915ACA-7F31-4132-999B-B0BB7861A095}" type="slidenum">
              <a:rPr lang="el-GR"/>
              <a:pPr>
                <a:defRPr/>
              </a:pPr>
              <a:t>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NATs, NAPTs and Firewalls</a:t>
            </a:r>
            <a:endParaRPr lang="el-GR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NAT and NAPT</a:t>
            </a:r>
          </a:p>
          <a:p>
            <a:pPr lvl="1"/>
            <a:r>
              <a:rPr lang="en-US" altLang="en-US" smtClean="0"/>
              <a:t>Hide networks with private addresses behind a public address</a:t>
            </a:r>
          </a:p>
          <a:p>
            <a:pPr lvl="1"/>
            <a:r>
              <a:rPr lang="en-US" altLang="en-US" smtClean="0"/>
              <a:t>NAPT looks at address and port, NAT only at address</a:t>
            </a:r>
          </a:p>
          <a:p>
            <a:pPr lvl="2"/>
            <a:r>
              <a:rPr lang="en-US" altLang="en-US" smtClean="0"/>
              <a:t>NAT nearly always means NAT, so we only use this term</a:t>
            </a:r>
          </a:p>
          <a:p>
            <a:pPr lvl="1"/>
            <a:r>
              <a:rPr lang="en-US" altLang="en-US" smtClean="0"/>
              <a:t>Convenience and flexibility in internal addressing</a:t>
            </a:r>
          </a:p>
          <a:p>
            <a:pPr lvl="1"/>
            <a:r>
              <a:rPr lang="en-US" altLang="en-US" smtClean="0"/>
              <a:t>Security since only outbound connections are allowed</a:t>
            </a:r>
          </a:p>
          <a:p>
            <a:pPr lvl="1"/>
            <a:r>
              <a:rPr lang="en-US" altLang="en-US" smtClean="0"/>
              <a:t>Static configuration needed to handle inbound connections</a:t>
            </a:r>
          </a:p>
          <a:p>
            <a:pPr lvl="1"/>
            <a:r>
              <a:rPr lang="en-US" altLang="en-US" smtClean="0"/>
              <a:t>No way to use the same port for two applications</a:t>
            </a:r>
          </a:p>
          <a:p>
            <a:r>
              <a:rPr lang="en-US" altLang="en-US" smtClean="0"/>
              <a:t>Firewalls</a:t>
            </a:r>
          </a:p>
          <a:p>
            <a:pPr lvl="1"/>
            <a:r>
              <a:rPr lang="en-US" altLang="en-US" smtClean="0"/>
              <a:t>Inspect inbound and outbound packets</a:t>
            </a:r>
          </a:p>
          <a:p>
            <a:pPr lvl="1"/>
            <a:r>
              <a:rPr lang="en-US" altLang="en-US" smtClean="0"/>
              <a:t>Enforce filtering rules</a:t>
            </a:r>
          </a:p>
          <a:p>
            <a:pPr lvl="1"/>
            <a:r>
              <a:rPr lang="en-US" altLang="en-US" smtClean="0"/>
              <a:t>Need to be on the path to the endpoint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06c-</a:t>
            </a:r>
            <a:fld id="{E26440B0-6E98-406D-BFAF-C36A3E48118B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Architectural overview</a:t>
            </a:r>
            <a:endParaRPr lang="el-GR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Desired architectural properties</a:t>
            </a:r>
          </a:p>
          <a:p>
            <a:pPr lvl="1"/>
            <a:r>
              <a:rPr lang="en-US" altLang="en-US" smtClean="0"/>
              <a:t>Packets should contain global identifiers</a:t>
            </a:r>
          </a:p>
          <a:p>
            <a:pPr lvl="2"/>
            <a:r>
              <a:rPr lang="en-US" altLang="en-US" smtClean="0"/>
              <a:t>As used to be the case with IP</a:t>
            </a:r>
          </a:p>
          <a:p>
            <a:pPr lvl="1"/>
            <a:r>
              <a:rPr lang="en-US" altLang="en-US" smtClean="0"/>
              <a:t>Application-independent way to express delegation</a:t>
            </a:r>
          </a:p>
          <a:p>
            <a:pPr lvl="2"/>
            <a:r>
              <a:rPr lang="en-US" altLang="en-US" smtClean="0"/>
              <a:t>Delegates should not have to be on the direct path</a:t>
            </a:r>
          </a:p>
          <a:p>
            <a:r>
              <a:rPr lang="en-US" altLang="en-US" smtClean="0"/>
              <a:t>EIDs: endpoint identifiers</a:t>
            </a:r>
          </a:p>
          <a:p>
            <a:pPr lvl="1"/>
            <a:r>
              <a:rPr lang="en-US" altLang="en-US" smtClean="0"/>
              <a:t>Must be independent of network topology</a:t>
            </a:r>
          </a:p>
          <a:p>
            <a:pPr lvl="1"/>
            <a:r>
              <a:rPr lang="en-US" altLang="en-US" smtClean="0"/>
              <a:t>Can carry cryptographic meaning</a:t>
            </a:r>
          </a:p>
          <a:p>
            <a:pPr lvl="1"/>
            <a:r>
              <a:rPr lang="en-US" altLang="en-US" smtClean="0"/>
              <a:t>160 bit flat EIDs were chosen</a:t>
            </a:r>
          </a:p>
          <a:p>
            <a:pPr lvl="1"/>
            <a:r>
              <a:rPr lang="en-US" altLang="en-US" smtClean="0"/>
              <a:t>Carried in a header between TCP and IP</a:t>
            </a:r>
          </a:p>
          <a:p>
            <a:r>
              <a:rPr lang="en-US" altLang="en-US" smtClean="0"/>
              <a:t>EIDs can be resolved to two things</a:t>
            </a:r>
          </a:p>
          <a:p>
            <a:pPr lvl="1"/>
            <a:r>
              <a:rPr lang="en-US" altLang="en-US" smtClean="0"/>
              <a:t>An IP address (could be the delegate’s)</a:t>
            </a:r>
          </a:p>
          <a:p>
            <a:pPr lvl="1"/>
            <a:r>
              <a:rPr lang="en-US" altLang="en-US" smtClean="0"/>
              <a:t>One or more EIDs, as in a loose source route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06c-</a:t>
            </a:r>
            <a:fld id="{2E24EF04-5163-4A65-9510-137D58F317C1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Architectural overview</a:t>
            </a:r>
            <a:endParaRPr lang="el-GR" alt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DOA and the two Internet tenets</a:t>
            </a:r>
          </a:p>
          <a:p>
            <a:pPr lvl="1"/>
            <a:r>
              <a:rPr lang="en-US" altLang="en-US" smtClean="0"/>
              <a:t>EIDs are globally unique identifiers</a:t>
            </a:r>
          </a:p>
          <a:p>
            <a:pPr lvl="2"/>
            <a:r>
              <a:rPr lang="en-US" altLang="en-US" smtClean="0"/>
              <a:t>Packets sent to EIDs actually reach the hosts with these EIDs</a:t>
            </a:r>
          </a:p>
          <a:p>
            <a:pPr lvl="1"/>
            <a:r>
              <a:rPr lang="en-US" altLang="en-US" smtClean="0"/>
              <a:t>Network elements only process packets with their own IP</a:t>
            </a:r>
          </a:p>
          <a:p>
            <a:pPr lvl="1"/>
            <a:r>
              <a:rPr lang="en-US" altLang="en-US" smtClean="0"/>
              <a:t>A delegate can see that the EID does not match its own</a:t>
            </a:r>
          </a:p>
          <a:p>
            <a:pPr lvl="2"/>
            <a:r>
              <a:rPr lang="en-US" altLang="en-US" smtClean="0"/>
              <a:t>It then resorts to local state to further forward the packet</a:t>
            </a:r>
          </a:p>
          <a:p>
            <a:pPr lvl="1"/>
            <a:r>
              <a:rPr lang="en-US" altLang="en-US" smtClean="0"/>
              <a:t>No need for complex configuration at NATs</a:t>
            </a:r>
          </a:p>
          <a:p>
            <a:pPr lvl="2"/>
            <a:r>
              <a:rPr lang="en-US" altLang="en-US" smtClean="0"/>
              <a:t>Just send the packet to the host with the right EID</a:t>
            </a:r>
          </a:p>
          <a:p>
            <a:r>
              <a:rPr lang="en-US" altLang="en-US" smtClean="0"/>
              <a:t>DOA and Internet evolvability</a:t>
            </a:r>
          </a:p>
          <a:p>
            <a:pPr lvl="1"/>
            <a:r>
              <a:rPr lang="en-US" altLang="en-US" smtClean="0"/>
              <a:t>DOA allows managed service provision</a:t>
            </a:r>
          </a:p>
          <a:p>
            <a:pPr lvl="2"/>
            <a:r>
              <a:rPr lang="en-US" altLang="en-US" smtClean="0"/>
              <a:t>You select your firewall provider and delegate packets to 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06c-</a:t>
            </a:r>
            <a:fld id="{FDF0D536-7619-4E94-8A3E-EA0F6BE9257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Detailed DOA design</a:t>
            </a:r>
            <a:endParaRPr lang="el-GR" alt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Header format</a:t>
            </a:r>
          </a:p>
          <a:p>
            <a:pPr lvl="1"/>
            <a:r>
              <a:rPr lang="en-US" altLang="en-US" smtClean="0"/>
              <a:t>DOA header inserted between TCP and IP headers</a:t>
            </a:r>
          </a:p>
          <a:p>
            <a:pPr lvl="2"/>
            <a:r>
              <a:rPr lang="en-US" altLang="en-US" smtClean="0"/>
              <a:t>TCP uses EIDs for checksum calculations</a:t>
            </a:r>
          </a:p>
          <a:p>
            <a:pPr lvl="1"/>
            <a:r>
              <a:rPr lang="en-US" altLang="en-US" smtClean="0"/>
              <a:t>Carries at least one source and one destination EID</a:t>
            </a:r>
          </a:p>
          <a:p>
            <a:pPr lvl="1"/>
            <a:r>
              <a:rPr lang="en-US" altLang="en-US" smtClean="0"/>
              <a:t>Can be extended</a:t>
            </a:r>
          </a:p>
          <a:p>
            <a:r>
              <a:rPr lang="en-US" altLang="en-US" smtClean="0"/>
              <a:t>Resolution and invoking intermediaries</a:t>
            </a:r>
          </a:p>
          <a:p>
            <a:pPr lvl="1"/>
            <a:r>
              <a:rPr lang="en-US" altLang="en-US" smtClean="0"/>
              <a:t>The EID is resolved to an erecord containing:</a:t>
            </a:r>
          </a:p>
          <a:p>
            <a:pPr lvl="2"/>
            <a:r>
              <a:rPr lang="en-US" altLang="en-US" smtClean="0"/>
              <a:t>EID being resolved</a:t>
            </a:r>
          </a:p>
          <a:p>
            <a:pPr lvl="2"/>
            <a:r>
              <a:rPr lang="en-US" altLang="en-US" smtClean="0"/>
              <a:t>Target: IP or one or more EIDs</a:t>
            </a:r>
          </a:p>
          <a:p>
            <a:pPr lvl="2"/>
            <a:r>
              <a:rPr lang="en-US" altLang="en-US" smtClean="0"/>
              <a:t>Hint (optional)</a:t>
            </a:r>
          </a:p>
          <a:p>
            <a:pPr lvl="2"/>
            <a:r>
              <a:rPr lang="en-US" altLang="en-US" smtClean="0"/>
              <a:t>TTL: caching time</a:t>
            </a:r>
          </a:p>
          <a:p>
            <a:pPr lvl="1"/>
            <a:r>
              <a:rPr lang="en-US" altLang="en-US" smtClean="0"/>
              <a:t>Transport connections are bound to the last EID</a:t>
            </a:r>
          </a:p>
          <a:p>
            <a:pPr lvl="2"/>
            <a:r>
              <a:rPr lang="en-US" altLang="en-US" smtClean="0"/>
              <a:t>The others need to be traversed on the way to the destination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06c-</a:t>
            </a:r>
            <a:fld id="{3BD1E712-32CA-4251-9F4D-81B2B5581504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1344</Words>
  <Application>Microsoft Macintosh PowerPoint</Application>
  <PresentationFormat>On-screen Show (4:3)</PresentationFormat>
  <Paragraphs>204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Times New Roman</vt:lpstr>
      <vt:lpstr>Arial</vt:lpstr>
      <vt:lpstr>Default Design</vt:lpstr>
      <vt:lpstr>Θέμα του Office</vt:lpstr>
      <vt:lpstr>Microsoft Drawing</vt:lpstr>
      <vt:lpstr>Information-Centric Networks</vt:lpstr>
      <vt:lpstr>Funding</vt:lpstr>
      <vt:lpstr>Licencing</vt:lpstr>
      <vt:lpstr>Week 6 / Paper 3</vt:lpstr>
      <vt:lpstr>Introduction</vt:lpstr>
      <vt:lpstr>NATs, NAPTs and Firewalls</vt:lpstr>
      <vt:lpstr>Architectural overview</vt:lpstr>
      <vt:lpstr>Architectural overview</vt:lpstr>
      <vt:lpstr>Detailed DOA design</vt:lpstr>
      <vt:lpstr>Detailed DOA design</vt:lpstr>
      <vt:lpstr>Network extension boxes</vt:lpstr>
      <vt:lpstr>Network extension boxes</vt:lpstr>
      <vt:lpstr>Network filtering boxes</vt:lpstr>
      <vt:lpstr>Implementation</vt:lpstr>
      <vt:lpstr>Evaluation</vt:lpstr>
      <vt:lpstr>End of Section # 6.3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Κατανεμημένα Συστήματα</dc:title>
  <dc:creator>George Xylomenos</dc:creator>
  <cp:lastModifiedBy>George Xylomenos</cp:lastModifiedBy>
  <cp:revision>240</cp:revision>
  <dcterms:created xsi:type="dcterms:W3CDTF">2002-02-24T19:33:17Z</dcterms:created>
  <dcterms:modified xsi:type="dcterms:W3CDTF">2015-11-23T21:43:35Z</dcterms:modified>
</cp:coreProperties>
</file>