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7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6/11/2023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6/11/2023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eam-migration.org/publ_uploads/CDP_02_22_1.pdf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FA9F75-1A69-FF50-558F-8E7A215AFD27}"/>
              </a:ext>
            </a:extLst>
          </p:cNvPr>
          <p:cNvSpPr txBox="1"/>
          <p:nvPr/>
        </p:nvSpPr>
        <p:spPr>
          <a:xfrm>
            <a:off x="2000577" y="633047"/>
            <a:ext cx="7790537" cy="5309960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el-GR" sz="2400" dirty="0"/>
              <a:t>         Οικονομικό Πανεπιστήμιο Αθηνών</a:t>
            </a:r>
          </a:p>
          <a:p>
            <a:pPr algn="ctr"/>
            <a:endParaRPr lang="el-GR" sz="2400" dirty="0"/>
          </a:p>
          <a:p>
            <a:pPr algn="ctr"/>
            <a:r>
              <a:rPr lang="el-GR" sz="2400" dirty="0"/>
              <a:t>  Τμήμα Διεθνών και Ευρωπαϊκών Οικονομικών Σπουδών</a:t>
            </a:r>
          </a:p>
          <a:p>
            <a:pPr algn="ctr"/>
            <a:endParaRPr lang="el-GR" sz="2400" b="1" dirty="0"/>
          </a:p>
          <a:p>
            <a:pPr algn="ctr"/>
            <a:r>
              <a:rPr lang="el-GR" sz="2400" dirty="0"/>
              <a:t>Θέματα διεθνούς οικονομίας, Ευγενία Βέλλα</a:t>
            </a:r>
          </a:p>
          <a:p>
            <a:pPr algn="ctr"/>
            <a:endParaRPr lang="el-GR" sz="2400" dirty="0"/>
          </a:p>
          <a:p>
            <a:pPr algn="ctr"/>
            <a:r>
              <a:rPr lang="el-GR" sz="2400" dirty="0"/>
              <a:t>Άνοδος της μετανάστευσης, ένα παράδειγμα προς αποφυγή: Ο Τελευταίος μισός αιώνας της παγκόσμιας κινητικότητας.</a:t>
            </a:r>
          </a:p>
          <a:p>
            <a:pPr algn="ctr"/>
            <a:endParaRPr lang="el-GR" sz="2400" dirty="0"/>
          </a:p>
          <a:p>
            <a:pPr algn="ctr"/>
            <a:r>
              <a:rPr lang="el-GR" sz="2400" dirty="0"/>
              <a:t>Γιάννης Ηλιόπουλος</a:t>
            </a:r>
          </a:p>
          <a:p>
            <a:pPr algn="ctr"/>
            <a:r>
              <a:rPr lang="el-GR" sz="2400" dirty="0"/>
              <a:t>Γιώργος Κοκοτσάκης</a:t>
            </a:r>
          </a:p>
          <a:p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255293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127BC8-D692-3601-1B74-1E844E1F2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7664" y="882891"/>
            <a:ext cx="8761413" cy="706964"/>
          </a:xfrm>
        </p:spPr>
        <p:txBody>
          <a:bodyPr/>
          <a:lstStyle/>
          <a:p>
            <a:r>
              <a:rPr lang="el-GR" dirty="0"/>
              <a:t>Επιπτώσεις μετανάστευσης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24CA4A-5181-57A9-44F4-A28386B8FF49}"/>
              </a:ext>
            </a:extLst>
          </p:cNvPr>
          <p:cNvSpPr txBox="1"/>
          <p:nvPr/>
        </p:nvSpPr>
        <p:spPr>
          <a:xfrm rot="10800000" flipV="1">
            <a:off x="157242" y="2761722"/>
            <a:ext cx="12034758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l-GR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l-GR" sz="2000" b="1" i="1" dirty="0"/>
              <a:t>Σε αντίθεση με το παλιό μοντέλο παρατηρούμε θετικές επιδράσεις της μετανάστευσης.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dirty="0"/>
          </a:p>
          <a:p>
            <a:pPr marL="342900" indent="-342900" algn="just">
              <a:buFont typeface="+mj-lt"/>
              <a:buAutoNum type="arabicPeriod"/>
            </a:pPr>
            <a:r>
              <a:rPr lang="el-GR" dirty="0"/>
              <a:t>Η μετανάστευση δεν υποκατέστησε τους εργαζόμενους στις χώρες προορισμού.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l-GR" dirty="0"/>
              <a:t>Έχει ουδέτερο η ακόμη και θετικό αντίκτυπο στους μισθούς των γηγενών.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l-GR" dirty="0"/>
              <a:t>Υπάρχει τόνωση, στην ζήτηση στο εμπόριο στις επενδύσεις  την καινοτομία την επιχειρηματικότητα την επαγγελματική αναβάθμιση καθώς και στην εκπαίδευση των ημεδαπών.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l-GR" dirty="0"/>
              <a:t>Έχουμε αύξηση στην ζήτηση εργασίας λόγο της προσαρμογής των εταιριών στις μεταναστευτικές ροές.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l-GR" dirty="0"/>
              <a:t>Έχουμε σημαντική οικονομική βοήθεια μεταναστών στις χώρες προέλευσης τους.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l-GR" dirty="0"/>
              <a:t>Αύξηση ροών κεφαλαίου ,αύξηση όγκου εμπορίου και μεταφοράς τεχνολογίας.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l-GR" dirty="0"/>
              <a:t>Τέλος, έχουμε ανακατανομή εργασίας στις παραγωγικές περιοχές με αποτέλεσμα την παγκόσμια οικονομική ανάπτυξη και την μερική μείωση της παγκόσμιας ανισότητας.</a:t>
            </a:r>
          </a:p>
        </p:txBody>
      </p:sp>
    </p:spTree>
    <p:extLst>
      <p:ext uri="{BB962C8B-B14F-4D97-AF65-F5344CB8AC3E}">
        <p14:creationId xmlns:p14="http://schemas.microsoft.com/office/powerpoint/2010/main" val="956608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08F5E5-FB88-FFDA-D955-D23401EEA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Αναθεώρηση του παλιού μοντέλου μετανάστευσης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B206D2-47C2-0AEA-9795-33581659D5B1}"/>
              </a:ext>
            </a:extLst>
          </p:cNvPr>
          <p:cNvSpPr txBox="1"/>
          <p:nvPr/>
        </p:nvSpPr>
        <p:spPr>
          <a:xfrm>
            <a:off x="-41897" y="2367523"/>
            <a:ext cx="1226182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2000" b="1" dirty="0"/>
              <a:t>Αποτυχία παλιού μοντέλου μετανάστευσης στην ερμηνεία αποτελεσμάτων.</a:t>
            </a:r>
          </a:p>
          <a:p>
            <a:pPr marL="342900" indent="-342900" algn="l">
              <a:buFont typeface="+mj-lt"/>
              <a:buAutoNum type="arabicPeriod"/>
            </a:pPr>
            <a:endParaRPr lang="el-GR" dirty="0"/>
          </a:p>
          <a:p>
            <a:pPr algn="l"/>
            <a:r>
              <a:rPr lang="el-GR" dirty="0"/>
              <a:t>Αναθεώρηση του παλαιού μοντέλου μετανάστευσης με 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l-GR" dirty="0"/>
              <a:t> απόρριψη βασικών υποθέσεων μοντέλου.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l-GR" dirty="0"/>
              <a:t>Υιοθέτηση νέας προοπτικής.</a:t>
            </a:r>
          </a:p>
          <a:p>
            <a:pPr algn="l"/>
            <a:endParaRPr lang="el-GR" dirty="0"/>
          </a:p>
          <a:p>
            <a:pPr algn="l"/>
            <a:r>
              <a:rPr lang="el-GR" dirty="0"/>
              <a:t>Το νέο μοντέλο θα πρέπει να βλέπει την μετανάστευση ως επένδυση στο ανθρώπινο κεφάλαιο και να τονίζει την  ανάγκη  για επένδυση στην εκπαίδευση.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l-GR" dirty="0"/>
              <a:t>Αυτή η νέα οπτική αναθεωρεί όχι μόνο το μοντελο αλλά και την αντίληψη σχετικά με την μετανάστευση, η οποία 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l-GR" dirty="0"/>
              <a:t>Βοηθάει στην εξειδίκευση.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l-GR" dirty="0"/>
              <a:t>Αυξάνει τις δεξιότητες των εργαζομένων.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l-GR" dirty="0"/>
              <a:t>Αυξάνει τον πλούτο.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l-GR" dirty="0"/>
              <a:t>Αυξάνει την επίδοση σε άλλες επενδύσεις.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l-GR" dirty="0"/>
              <a:t>Κάνει επιλογή ταλαντούχων ατόμων.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l-GR" dirty="0"/>
              <a:t>Εμπλουτίζει την οικονομία στο σύνολο της.</a:t>
            </a:r>
          </a:p>
        </p:txBody>
      </p:sp>
    </p:spTree>
    <p:extLst>
      <p:ext uri="{BB962C8B-B14F-4D97-AF65-F5344CB8AC3E}">
        <p14:creationId xmlns:p14="http://schemas.microsoft.com/office/powerpoint/2010/main" val="3886418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6C811C0-DABD-95A5-3990-44EB0CEC43D4}"/>
              </a:ext>
            </a:extLst>
          </p:cNvPr>
          <p:cNvSpPr txBox="1"/>
          <p:nvPr/>
        </p:nvSpPr>
        <p:spPr>
          <a:xfrm>
            <a:off x="0" y="1174247"/>
            <a:ext cx="12192000" cy="5683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l-GR" dirty="0"/>
          </a:p>
        </p:txBody>
      </p:sp>
      <p:sp>
        <p:nvSpPr>
          <p:cNvPr id="4" name="Τίτλος 3">
            <a:extLst>
              <a:ext uri="{FF2B5EF4-FFF2-40B4-BE49-F238E27FC236}">
                <a16:creationId xmlns:a16="http://schemas.microsoft.com/office/drawing/2014/main" id="{C2045BEF-E8CA-6DDA-B2AB-6A0FD86E1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Συνοπτικά:</a:t>
            </a: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564F74C0-58E6-5EB2-560C-0575333EA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76399"/>
            <a:ext cx="12192000" cy="4581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Το άρθρο αναφέρει πως :</a:t>
            </a:r>
          </a:p>
          <a:p>
            <a:pPr marL="0" indent="0">
              <a:buNone/>
            </a:pPr>
            <a:r>
              <a:rPr lang="el-GR" dirty="0"/>
              <a:t>   </a:t>
            </a:r>
          </a:p>
          <a:p>
            <a:pPr marL="0" indent="0">
              <a:buNone/>
            </a:pPr>
            <a:r>
              <a:rPr lang="el-GR" sz="2000" i="1" dirty="0"/>
              <a:t>Τον τελευταίο αιώνα υπάρχει μια αύξηση στην μετανάστευση λόγω:</a:t>
            </a:r>
          </a:p>
          <a:p>
            <a:endParaRPr lang="el-GR" dirty="0"/>
          </a:p>
          <a:p>
            <a:r>
              <a:rPr lang="el-GR" dirty="0"/>
              <a:t>Αύξηση  ικανοτήτων και βελτίωση εκπαίδευσης στις αναπτυσσόμενες χώρες </a:t>
            </a:r>
          </a:p>
          <a:p>
            <a:r>
              <a:rPr lang="el-GR" dirty="0"/>
              <a:t>Μεγαλύτερο εμπόριο ,επενδύσεις , καινοτομίες</a:t>
            </a:r>
          </a:p>
          <a:p>
            <a:r>
              <a:rPr lang="el-GR" dirty="0"/>
              <a:t>Snowball effect</a:t>
            </a:r>
          </a:p>
          <a:p>
            <a:r>
              <a:rPr lang="el-GR" dirty="0"/>
              <a:t>Οικονομική Ανάπτυξη των αναπτυσσόμενων χωρών 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 </a:t>
            </a:r>
          </a:p>
          <a:p>
            <a:pPr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56019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88111C0-03D2-C502-1CE2-EA728041F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f-ZA" dirty="0"/>
              <a:t>Migration on the Rise, a </a:t>
            </a:r>
            <a:br>
              <a:rPr lang="af-ZA" dirty="0"/>
            </a:br>
            <a:r>
              <a:rPr lang="af-ZA" dirty="0"/>
              <a:t>Paradigm in Decline: The Last </a:t>
            </a:r>
            <a:br>
              <a:rPr lang="af-ZA" dirty="0"/>
            </a:br>
            <a:r>
              <a:rPr lang="af-ZA" dirty="0"/>
              <a:t>Half-Century of Global Mobility</a:t>
            </a:r>
            <a:br>
              <a:rPr lang="el-GR" dirty="0"/>
            </a:br>
            <a:br>
              <a:rPr lang="el-GR" dirty="0"/>
            </a:br>
            <a:r>
              <a:rPr lang="el-GR" dirty="0"/>
              <a:t>Michael A. Clemens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C79DE64-DC75-6FFB-131D-D898DACE6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10056997" cy="1174653"/>
          </a:xfrm>
        </p:spPr>
        <p:txBody>
          <a:bodyPr/>
          <a:lstStyle/>
          <a:p>
            <a:r>
              <a:rPr lang="af-ZA" b="0" i="0" dirty="0">
                <a:solidFill>
                  <a:srgbClr val="555555"/>
                </a:solidFill>
                <a:effectLst/>
                <a:latin typeface="Open Sans" panose="02000000000000000000" pitchFamily="2" charset="0"/>
              </a:rPr>
              <a:t>Clemens, M.A. (2022). Migration on the Rise, a Paradigm in Decline: The Last Half-Century of Global Mobility. </a:t>
            </a:r>
            <a:r>
              <a:rPr lang="af-ZA" b="0" i="0" u="none" strike="noStrike" dirty="0">
                <a:solidFill>
                  <a:srgbClr val="988F8A"/>
                </a:solidFill>
                <a:effectLst/>
                <a:latin typeface="Open Sans" panose="02000000000000000000" pitchFamily="2" charset="0"/>
                <a:hlinkClick r:id="rId2"/>
              </a:rPr>
              <a:t>https://www.cream-migration.org/publ_uploads/CDP_02_22_1.pdf</a:t>
            </a:r>
            <a:endParaRPr lang="af-ZA" b="0" i="0" dirty="0">
              <a:solidFill>
                <a:srgbClr val="555555"/>
              </a:solidFill>
              <a:effectLst/>
              <a:latin typeface="Open Sans" panose="02000000000000000000" pitchFamily="2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68934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7DCE5F-DF0F-FAFF-2FD1-53DC45ECC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Κύριο ερώτημα 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B693014-40F4-B817-7905-CBF997868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813538"/>
            <a:ext cx="8825659" cy="2489982"/>
          </a:xfrm>
        </p:spPr>
        <p:txBody>
          <a:bodyPr>
            <a:normAutofit/>
          </a:bodyPr>
          <a:lstStyle/>
          <a:p>
            <a:endParaRPr lang="el-GR" sz="2800" dirty="0"/>
          </a:p>
          <a:p>
            <a:r>
              <a:rPr lang="el-GR" sz="2800" dirty="0"/>
              <a:t>Μεταναστευτικά οικονομικά: Το άρθρο αυτό αμφισβητεί ή όχι το</a:t>
            </a:r>
            <a:r>
              <a:rPr lang="en-US" sz="2800" dirty="0"/>
              <a:t> </a:t>
            </a:r>
            <a:r>
              <a:rPr lang="el-GR" sz="2800" dirty="0"/>
              <a:t>οικονομικό μοντέλο επιλογής τοποθεσίας (1980)</a:t>
            </a:r>
            <a:r>
              <a:rPr lang="en-US" sz="2800" dirty="0"/>
              <a:t>;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84470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ED4CB50-FAB6-C8C2-B4D1-64BEFB5D4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Εισαγωγή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AA1DB15-5088-78E9-1BCF-529B68052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75600" y="1235959"/>
            <a:ext cx="4427080" cy="4180356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tx1"/>
                </a:solidFill>
              </a:rPr>
              <a:t>Αναγεννηση της παγκοσμιας εργατικης κινητικοτητας </a:t>
            </a:r>
          </a:p>
          <a:p>
            <a:endParaRPr lang="el-GR" dirty="0">
              <a:solidFill>
                <a:schemeClr val="tx1"/>
              </a:solidFill>
            </a:endParaRPr>
          </a:p>
          <a:p>
            <a:r>
              <a:rPr lang="el-GR" dirty="0">
                <a:solidFill>
                  <a:schemeClr val="tx1"/>
                </a:solidFill>
              </a:rPr>
              <a:t>Χρησιμοποιηση παλαιου οικονομικου μοντελου για διεθνη κινητικοτητα με βαση την τοποθεσια</a:t>
            </a:r>
          </a:p>
          <a:p>
            <a:endParaRPr lang="el-GR" dirty="0">
              <a:solidFill>
                <a:schemeClr val="tx1"/>
              </a:solidFill>
            </a:endParaRPr>
          </a:p>
          <a:p>
            <a:r>
              <a:rPr lang="el-GR" dirty="0">
                <a:solidFill>
                  <a:schemeClr val="tx1"/>
                </a:solidFill>
              </a:rPr>
              <a:t>Το αρθρο αυτο διαψευδει το παλαιο μοντελο μεταναστευσης</a:t>
            </a:r>
            <a:r>
              <a:rPr lang="en-US" dirty="0">
                <a:solidFill>
                  <a:schemeClr val="tx1"/>
                </a:solidFill>
              </a:rPr>
              <a:t>;</a:t>
            </a:r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232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0A394D-A38D-66B7-5B9B-07464FF6D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παλιό μοντέλο επιλογής τοποθεσίας (1980)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1F8C6FF-BC8E-DEB4-F442-16B96FCB0F2D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590843" y="2321169"/>
            <a:ext cx="11252016" cy="41359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Υποθέσεις</a:t>
            </a:r>
            <a:r>
              <a:rPr lang="el-GR" dirty="0"/>
              <a:t> 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Οι εργαζόμενοι επιλέγουν  χώρα  διαμονής και επάγγελμα.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Σταθερή συνάρτηση παραγωγής με φθίνουσες αποδόσεις.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Διαρροή εργατικού δυναμικού από φτωχές χώρες προς τις πλούσιες. </a:t>
            </a:r>
          </a:p>
          <a:p>
            <a:pPr marL="0" indent="0">
              <a:buNone/>
            </a:pPr>
            <a:r>
              <a:rPr lang="el-GR" sz="2000" dirty="0"/>
              <a:t>Προβλέψεις</a:t>
            </a:r>
            <a:r>
              <a:rPr lang="el-GR" dirty="0"/>
              <a:t>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Αύξηση ροών κεφαλαίου και εμπορίου.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Η οικονομική ανάπτυξη των φτωχών χωρών θα πρέπει να μειώσει τον αριθμό των μεταναστών.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Η μετανάστευση του σήμερα θα πρέπει να μειώσει την μετανάστευση στο μέλλον.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Στρέβλωση αγοράς εργασίας γηγενών λόγω μεταναστευτικών ροών.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Λιγότερο παραγωγικοί μετανάστες από τις φτωχές χώρες. </a:t>
            </a:r>
          </a:p>
          <a:p>
            <a:pPr marL="342900" indent="-34290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5296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4">
            <a:extLst>
              <a:ext uri="{FF2B5EF4-FFF2-40B4-BE49-F238E27FC236}">
                <a16:creationId xmlns:a16="http://schemas.microsoft.com/office/drawing/2014/main" id="{5FB34D89-656E-220B-7A0B-9B9F7EEB14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1" y="422032"/>
            <a:ext cx="8947052" cy="579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373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3BC7A0-14B6-1F3B-D059-2CE68A358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Αιτίες αυξανόμενης παγκόσμιας κινητικότητας 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BE00AEE-6FFC-1A2F-4FF5-CE6A74E9552F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0" y="2269416"/>
            <a:ext cx="12192000" cy="44268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000" b="1" i="1" dirty="0"/>
              <a:t> Τρείς φορές περισσότεροι άνθρωποι ζουν εκτός της χώρας γέννησης τους τώρα σε σύγκριση με 52 χρόνια πριν.</a:t>
            </a:r>
          </a:p>
          <a:p>
            <a:pPr>
              <a:buFont typeface="Wingdings" panose="05000000000000000000" pitchFamily="2" charset="2"/>
              <a:buChar char="v"/>
            </a:pPr>
            <a:endParaRPr lang="el-GR" dirty="0"/>
          </a:p>
          <a:p>
            <a:pPr>
              <a:buFont typeface="Wingdings" panose="05000000000000000000" pitchFamily="2" charset="2"/>
              <a:buChar char="v"/>
            </a:pPr>
            <a:r>
              <a:rPr lang="el-GR" dirty="0"/>
              <a:t>Αυξημένες ροές αγαθών και κεφαλαίων. </a:t>
            </a:r>
          </a:p>
          <a:p>
            <a:pPr marL="0" indent="0">
              <a:buNone/>
            </a:pPr>
            <a:endParaRPr lang="el-GR" dirty="0"/>
          </a:p>
          <a:p>
            <a:pPr>
              <a:buFont typeface="Wingdings" panose="05000000000000000000" pitchFamily="2" charset="2"/>
              <a:buChar char="v"/>
            </a:pPr>
            <a:r>
              <a:rPr lang="el-GR" dirty="0"/>
              <a:t>Οικονομική  ανάπτυξη φτωχών χωρών η οποία συνοδεύεται από αλλαγές στην δημογραφία την αστικοποίηση το ανθρώπινο κεφαλαίου  τους διεθνείς δεσμούς. </a:t>
            </a:r>
          </a:p>
          <a:p>
            <a:pPr>
              <a:buAutoNum type="arabicPeriod" startAt="2"/>
            </a:pPr>
            <a:endParaRPr lang="el-GR" dirty="0"/>
          </a:p>
          <a:p>
            <a:pPr>
              <a:buFont typeface="Wingdings" panose="05000000000000000000" pitchFamily="2" charset="2"/>
              <a:buChar char="v"/>
            </a:pPr>
            <a:r>
              <a:rPr lang="el-GR" dirty="0"/>
              <a:t>Η μετανάστευση δημιουργεί κίνητρα για περαιτέρω μετανάστευση παρέχοντας πληροφορίες κεφάλαιο και έμπνευση. </a:t>
            </a:r>
          </a:p>
          <a:p>
            <a:pPr>
              <a:buAutoNum type="arabicPeriod" startAt="3"/>
            </a:pPr>
            <a:endParaRPr lang="el-GR" dirty="0"/>
          </a:p>
          <a:p>
            <a:pPr>
              <a:buFont typeface="Wingdings" panose="05000000000000000000" pitchFamily="2" charset="2"/>
              <a:buChar char="v"/>
            </a:pPr>
            <a:r>
              <a:rPr lang="el-GR" dirty="0"/>
              <a:t>Διάφορες πολιτικές που μπορεί να λάβουν οι χώρες προορισμού. </a:t>
            </a:r>
          </a:p>
          <a:p>
            <a:pPr marL="342900" indent="-34290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1364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>
            <a:extLst>
              <a:ext uri="{FF2B5EF4-FFF2-40B4-BE49-F238E27FC236}">
                <a16:creationId xmlns:a16="http://schemas.microsoft.com/office/drawing/2014/main" id="{CCE36CAB-1AA7-C8FC-F809-20B816B247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9333"/>
            <a:ext cx="12192000" cy="541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812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>
            <a:extLst>
              <a:ext uri="{FF2B5EF4-FFF2-40B4-BE49-F238E27FC236}">
                <a16:creationId xmlns:a16="http://schemas.microsoft.com/office/drawing/2014/main" id="{F5CDDA69-DC00-D072-2E25-D60B516F982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1173163"/>
            <a:ext cx="12192000" cy="5684837"/>
          </a:xfrm>
        </p:spPr>
      </p:pic>
    </p:spTree>
    <p:extLst>
      <p:ext uri="{BB962C8B-B14F-4D97-AF65-F5344CB8AC3E}">
        <p14:creationId xmlns:p14="http://schemas.microsoft.com/office/powerpoint/2010/main" val="31433725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F10001029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9" id="{ED3996BA-162B-43C7-B0E2-A5CA4E649741}" vid="{187088E4-27D7-4455-856F-4A44258D82E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575</Words>
  <Application>Microsoft Office PowerPoint</Application>
  <PresentationFormat>Ευρεία οθόνη</PresentationFormat>
  <Paragraphs>79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8" baseType="lpstr">
      <vt:lpstr>Arial</vt:lpstr>
      <vt:lpstr>Century Gothic</vt:lpstr>
      <vt:lpstr>Open Sans</vt:lpstr>
      <vt:lpstr>Wingdings</vt:lpstr>
      <vt:lpstr>Wingdings 3</vt:lpstr>
      <vt:lpstr>TF10001029</vt:lpstr>
      <vt:lpstr>Παρουσίαση του PowerPoint</vt:lpstr>
      <vt:lpstr>Migration on the Rise, a  Paradigm in Decline: The Last  Half-Century of Global Mobility  Michael A. Clemens</vt:lpstr>
      <vt:lpstr>Κύριο ερώτημα :</vt:lpstr>
      <vt:lpstr>Εισαγωγή </vt:lpstr>
      <vt:lpstr>Το παλιό μοντέλο επιλογής τοποθεσίας (1980)</vt:lpstr>
      <vt:lpstr>Παρουσίαση του PowerPoint</vt:lpstr>
      <vt:lpstr>Αιτίες αυξανόμενης παγκόσμιας κινητικότητας </vt:lpstr>
      <vt:lpstr>Παρουσίαση του PowerPoint</vt:lpstr>
      <vt:lpstr>Παρουσίαση του PowerPoint</vt:lpstr>
      <vt:lpstr>Επιπτώσεις μετανάστευσης </vt:lpstr>
      <vt:lpstr>Αναθεώρηση του παλιού μοντέλου μετανάστευσης</vt:lpstr>
      <vt:lpstr>Συνοπτικά: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ΑΛΕΞΑΝΔΡΟΣ ΗΛΙΟΠΟΥΛΟΣ</dc:creator>
  <cp:lastModifiedBy>cocks</cp:lastModifiedBy>
  <cp:revision>14</cp:revision>
  <dcterms:created xsi:type="dcterms:W3CDTF">2023-06-05T11:43:55Z</dcterms:created>
  <dcterms:modified xsi:type="dcterms:W3CDTF">2023-06-11T17:04:08Z</dcterms:modified>
</cp:coreProperties>
</file>