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3"/>
  </p:notesMasterIdLst>
  <p:sldIdLst>
    <p:sldId id="256" r:id="rId3"/>
    <p:sldId id="259" r:id="rId4"/>
    <p:sldId id="257" r:id="rId5"/>
    <p:sldId id="261" r:id="rId6"/>
    <p:sldId id="262" r:id="rId7"/>
    <p:sldId id="374" r:id="rId8"/>
    <p:sldId id="381" r:id="rId9"/>
    <p:sldId id="382" r:id="rId10"/>
    <p:sldId id="431" r:id="rId11"/>
    <p:sldId id="407" r:id="rId12"/>
    <p:sldId id="379" r:id="rId13"/>
    <p:sldId id="417" r:id="rId14"/>
    <p:sldId id="383" r:id="rId15"/>
    <p:sldId id="384" r:id="rId16"/>
    <p:sldId id="439" r:id="rId17"/>
    <p:sldId id="440" r:id="rId18"/>
    <p:sldId id="418" r:id="rId19"/>
    <p:sldId id="443" r:id="rId20"/>
    <p:sldId id="449" r:id="rId21"/>
    <p:sldId id="450" r:id="rId22"/>
    <p:sldId id="444" r:id="rId23"/>
    <p:sldId id="445" r:id="rId24"/>
    <p:sldId id="446" r:id="rId25"/>
    <p:sldId id="448" r:id="rId26"/>
    <p:sldId id="438" r:id="rId27"/>
    <p:sldId id="441" r:id="rId28"/>
    <p:sldId id="447" r:id="rId29"/>
    <p:sldId id="451" r:id="rId30"/>
    <p:sldId id="434" r:id="rId31"/>
    <p:sldId id="410" r:id="rId32"/>
    <p:sldId id="432" r:id="rId33"/>
    <p:sldId id="433" r:id="rId34"/>
    <p:sldId id="396" r:id="rId35"/>
    <p:sldId id="408" r:id="rId36"/>
    <p:sldId id="409" r:id="rId37"/>
    <p:sldId id="421" r:id="rId38"/>
    <p:sldId id="420" r:id="rId39"/>
    <p:sldId id="436" r:id="rId40"/>
    <p:sldId id="437" r:id="rId41"/>
    <p:sldId id="422" r:id="rId42"/>
    <p:sldId id="423" r:id="rId43"/>
    <p:sldId id="452" r:id="rId44"/>
    <p:sldId id="459" r:id="rId45"/>
    <p:sldId id="460" r:id="rId46"/>
    <p:sldId id="461" r:id="rId47"/>
    <p:sldId id="462" r:id="rId48"/>
    <p:sldId id="463" r:id="rId49"/>
    <p:sldId id="464" r:id="rId50"/>
    <p:sldId id="465" r:id="rId51"/>
    <p:sldId id="354" r:id="rId5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3" autoAdjust="0"/>
    <p:restoredTop sz="99309" autoAdjust="0"/>
  </p:normalViewPr>
  <p:slideViewPr>
    <p:cSldViewPr>
      <p:cViewPr>
        <p:scale>
          <a:sx n="46" d="100"/>
          <a:sy n="46" d="100"/>
        </p:scale>
        <p:origin x="-618" y="-600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10/10/2015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2</a:t>
            </a:r>
            <a:r>
              <a:rPr lang="el-GR" sz="2800" b="1" dirty="0" smtClean="0"/>
              <a:t>: </a:t>
            </a:r>
            <a:r>
              <a:rPr lang="el-GR" sz="2800" dirty="0" smtClean="0"/>
              <a:t>Διαδικασία Λήψης Αποφάσεων</a:t>
            </a:r>
            <a:endParaRPr lang="en-US" sz="2800" dirty="0"/>
          </a:p>
          <a:p>
            <a:r>
              <a:rPr lang="el-GR" sz="2800" b="1" dirty="0" smtClean="0"/>
              <a:t>Διδάσκουσα: </a:t>
            </a:r>
            <a:r>
              <a:rPr lang="el-GR" sz="2800" dirty="0" smtClean="0"/>
              <a:t>Άννα Ζαρκάδα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Οργάνωση &amp; Διοίκηση Επιχειρήσεων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Συμπεριφορά Καταναλωτή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Συμπεριφορά </a:t>
            </a:r>
            <a:r>
              <a:rPr lang="el-GR" dirty="0" smtClean="0"/>
              <a:t>Καταναλωτή </a:t>
            </a:r>
          </a:p>
          <a:p>
            <a:r>
              <a:rPr lang="el-GR" b="1" dirty="0" smtClean="0"/>
              <a:t>Ενότητα </a:t>
            </a:r>
            <a:r>
              <a:rPr lang="en-US" b="1" dirty="0" smtClean="0"/>
              <a:t># 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Διαδικασία Λήψης Αποφάσεων</a:t>
            </a:r>
            <a:endParaRPr lang="el-GR" dirty="0"/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Προσεγγίσεις στη Λήψη Καταναλωτικών Αποφάσεων</a:t>
            </a:r>
          </a:p>
        </p:txBody>
      </p:sp>
    </p:spTree>
    <p:extLst>
      <p:ext uri="{BB962C8B-B14F-4D97-AF65-F5344CB8AC3E}">
        <p14:creationId xmlns:p14="http://schemas.microsoft.com/office/powerpoint/2010/main" val="257928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err="1"/>
              <a:t>Homo</a:t>
            </a:r>
            <a:r>
              <a:rPr lang="el-GR" dirty="0"/>
              <a:t> </a:t>
            </a:r>
            <a:r>
              <a:rPr lang="el-GR" dirty="0" err="1"/>
              <a:t>Œconomicus</a:t>
            </a:r>
            <a:r>
              <a:rPr lang="el-GR" dirty="0"/>
              <a:t> – </a:t>
            </a:r>
            <a:endParaRPr lang="el-GR" dirty="0" smtClean="0"/>
          </a:p>
          <a:p>
            <a:pPr lvl="1"/>
            <a:r>
              <a:rPr lang="el-GR" dirty="0" smtClean="0"/>
              <a:t>ο </a:t>
            </a:r>
            <a:r>
              <a:rPr lang="el-GR" dirty="0"/>
              <a:t>ορθολογικός καταναλωτής επικεντρωμένος στο προϊόν και την τιμή του</a:t>
            </a:r>
          </a:p>
          <a:p>
            <a:r>
              <a:rPr lang="el-GR" dirty="0"/>
              <a:t>Παθητικός καταναλωτής </a:t>
            </a:r>
            <a:endParaRPr lang="el-GR" dirty="0" smtClean="0"/>
          </a:p>
          <a:p>
            <a:pPr lvl="1"/>
            <a:r>
              <a:rPr lang="el-GR" dirty="0" smtClean="0"/>
              <a:t>ο </a:t>
            </a:r>
            <a:r>
              <a:rPr lang="el-GR" dirty="0"/>
              <a:t>δέκτης </a:t>
            </a:r>
            <a:r>
              <a:rPr lang="el-GR" dirty="0" smtClean="0"/>
              <a:t>μηνυμάτων</a:t>
            </a:r>
          </a:p>
          <a:p>
            <a:r>
              <a:rPr lang="el-GR" dirty="0" smtClean="0"/>
              <a:t>Γνωστικός </a:t>
            </a:r>
            <a:r>
              <a:rPr lang="el-GR" dirty="0"/>
              <a:t>(</a:t>
            </a:r>
            <a:r>
              <a:rPr lang="el-GR" dirty="0" err="1"/>
              <a:t>cognitive</a:t>
            </a:r>
            <a:r>
              <a:rPr lang="el-GR" dirty="0"/>
              <a:t>) </a:t>
            </a:r>
            <a:r>
              <a:rPr lang="el-GR" dirty="0" smtClean="0"/>
              <a:t>άνθρωπος</a:t>
            </a:r>
          </a:p>
          <a:p>
            <a:pPr lvl="1"/>
            <a:r>
              <a:rPr lang="el-GR" dirty="0" smtClean="0"/>
              <a:t>ενεργός </a:t>
            </a:r>
            <a:r>
              <a:rPr lang="el-GR" dirty="0"/>
              <a:t>συλλέκτης πληροφοριών</a:t>
            </a:r>
          </a:p>
          <a:p>
            <a:r>
              <a:rPr lang="el-GR" dirty="0"/>
              <a:t>Συναισθηματικός άνθρωπος </a:t>
            </a:r>
          </a:p>
          <a:p>
            <a:pPr lvl="1"/>
            <a:r>
              <a:rPr lang="el-GR" dirty="0" smtClean="0"/>
              <a:t>κυριαρχία </a:t>
            </a:r>
            <a:r>
              <a:rPr lang="el-GR" dirty="0"/>
              <a:t>του υποκειμενικού κριτηρίου</a:t>
            </a:r>
          </a:p>
          <a:p>
            <a:r>
              <a:rPr lang="el-GR" dirty="0"/>
              <a:t>Μεταμοντέρνος άνθρωπος </a:t>
            </a:r>
            <a:endParaRPr lang="el-GR" dirty="0" smtClean="0"/>
          </a:p>
          <a:p>
            <a:pPr lvl="1"/>
            <a:r>
              <a:rPr lang="el-GR" dirty="0" smtClean="0"/>
              <a:t>ο </a:t>
            </a:r>
            <a:r>
              <a:rPr lang="el-GR" dirty="0"/>
              <a:t>ποικιλόχρωμος</a:t>
            </a:r>
          </a:p>
          <a:p>
            <a:endParaRPr lang="el-GR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Φιλοσοφικό Υπόβαθρο</a:t>
            </a:r>
          </a:p>
        </p:txBody>
      </p:sp>
    </p:spTree>
    <p:extLst>
      <p:ext uri="{BB962C8B-B14F-4D97-AF65-F5344CB8AC3E}">
        <p14:creationId xmlns:p14="http://schemas.microsoft.com/office/powerpoint/2010/main" val="14856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el-GR" dirty="0"/>
              <a:t>Πρόβλημα μεγιστοποίησης της συνολικής χρησιμότητας από την κατανάλωση ενός ορθολογικού συνδυασμού προϊόντων / ποσοτήτων </a:t>
            </a:r>
          </a:p>
          <a:p>
            <a:pPr>
              <a:spcBef>
                <a:spcPts val="0"/>
              </a:spcBef>
              <a:defRPr/>
            </a:pPr>
            <a:r>
              <a:rPr lang="el-GR" dirty="0"/>
              <a:t>Συμπεριλαμβάνονται </a:t>
            </a:r>
          </a:p>
          <a:p>
            <a:pPr lvl="1">
              <a:spcBef>
                <a:spcPts val="0"/>
              </a:spcBef>
              <a:defRPr/>
            </a:pPr>
            <a:r>
              <a:rPr lang="el-GR" dirty="0"/>
              <a:t>Οριακή χρησιμότητα </a:t>
            </a:r>
          </a:p>
          <a:p>
            <a:pPr lvl="1">
              <a:spcBef>
                <a:spcPts val="0"/>
              </a:spcBef>
              <a:defRPr/>
            </a:pPr>
            <a:r>
              <a:rPr lang="el-GR" dirty="0"/>
              <a:t>Εισόδημα </a:t>
            </a:r>
          </a:p>
          <a:p>
            <a:pPr lvl="1">
              <a:spcBef>
                <a:spcPts val="0"/>
              </a:spcBef>
              <a:defRPr/>
            </a:pPr>
            <a:r>
              <a:rPr lang="el-GR" dirty="0"/>
              <a:t>Βαθμός κορεσμού</a:t>
            </a:r>
          </a:p>
          <a:p>
            <a:pPr>
              <a:spcBef>
                <a:spcPts val="0"/>
              </a:spcBef>
              <a:defRPr/>
            </a:pPr>
            <a:r>
              <a:rPr lang="el-GR" dirty="0"/>
              <a:t>Δεν συμπεριλαμβάνονται:</a:t>
            </a:r>
          </a:p>
          <a:p>
            <a:pPr lvl="1">
              <a:spcBef>
                <a:spcPts val="0"/>
              </a:spcBef>
              <a:defRPr/>
            </a:pPr>
            <a:r>
              <a:rPr lang="el-GR" dirty="0"/>
              <a:t>Πάθος</a:t>
            </a:r>
          </a:p>
          <a:p>
            <a:pPr lvl="1">
              <a:spcBef>
                <a:spcPts val="0"/>
              </a:spcBef>
              <a:defRPr/>
            </a:pPr>
            <a:r>
              <a:rPr lang="el-GR" dirty="0"/>
              <a:t> Ήθος</a:t>
            </a:r>
          </a:p>
          <a:p>
            <a:pPr marL="265176" indent="-265176">
              <a:spcBef>
                <a:spcPts val="0"/>
              </a:spcBef>
              <a:buFont typeface="Wingdings 2"/>
              <a:buChar char=""/>
              <a:defRPr/>
            </a:pPr>
            <a:endParaRPr lang="el-GR" sz="2400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Κριτική στο Οικονομικό Υπόδειγμα </a:t>
            </a:r>
            <a:br>
              <a:rPr lang="el-GR" altLang="el-GR" dirty="0" smtClean="0"/>
            </a:br>
            <a:r>
              <a:rPr lang="el-GR" altLang="el-GR" dirty="0" smtClean="0"/>
              <a:t>(1 από 2)</a:t>
            </a:r>
          </a:p>
        </p:txBody>
      </p:sp>
    </p:spTree>
    <p:extLst>
      <p:ext uri="{BB962C8B-B14F-4D97-AF65-F5344CB8AC3E}">
        <p14:creationId xmlns:p14="http://schemas.microsoft.com/office/powerpoint/2010/main" val="28915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el-GR" dirty="0"/>
              <a:t>Περιορισμοί</a:t>
            </a:r>
          </a:p>
          <a:p>
            <a:pPr lvl="1">
              <a:spcBef>
                <a:spcPts val="0"/>
              </a:spcBef>
              <a:defRPr/>
            </a:pPr>
            <a:r>
              <a:rPr lang="el-GR" dirty="0"/>
              <a:t>Προϋποθέτει πλήρη γνώση και τέλεια πληροφόρηση</a:t>
            </a:r>
          </a:p>
          <a:p>
            <a:pPr lvl="1">
              <a:spcBef>
                <a:spcPts val="0"/>
              </a:spcBef>
              <a:defRPr/>
            </a:pPr>
            <a:r>
              <a:rPr lang="el-GR" dirty="0"/>
              <a:t>Δεν ελέγχεται εμπειρικά </a:t>
            </a:r>
          </a:p>
          <a:p>
            <a:pPr lvl="1">
              <a:spcBef>
                <a:spcPts val="0"/>
              </a:spcBef>
              <a:defRPr/>
            </a:pPr>
            <a:r>
              <a:rPr lang="el-GR" dirty="0"/>
              <a:t>Επικέντρωση στο αντικείμενο και όχι το </a:t>
            </a:r>
            <a:r>
              <a:rPr lang="el-GR" b="1" dirty="0"/>
              <a:t>χρήμα</a:t>
            </a:r>
          </a:p>
          <a:p>
            <a:pPr>
              <a:spcBef>
                <a:spcPts val="0"/>
              </a:spcBef>
              <a:defRPr/>
            </a:pPr>
            <a:endParaRPr lang="el-GR" dirty="0"/>
          </a:p>
          <a:p>
            <a:pPr>
              <a:spcBef>
                <a:spcPts val="0"/>
              </a:spcBef>
              <a:defRPr/>
            </a:pPr>
            <a:r>
              <a:rPr lang="el-GR" dirty="0"/>
              <a:t>Συνεισφορά στο Μίγμα Μάρκετινγκ</a:t>
            </a:r>
          </a:p>
          <a:p>
            <a:pPr lvl="1">
              <a:spcBef>
                <a:spcPts val="0"/>
              </a:spcBef>
              <a:defRPr/>
            </a:pPr>
            <a:r>
              <a:rPr lang="el-GR" dirty="0"/>
              <a:t>Αναγκαιότητα προβολής</a:t>
            </a:r>
          </a:p>
          <a:p>
            <a:pPr lvl="1">
              <a:spcBef>
                <a:spcPts val="0"/>
              </a:spcBef>
              <a:defRPr/>
            </a:pPr>
            <a:r>
              <a:rPr lang="el-GR" dirty="0"/>
              <a:t>Αντιλαμβανόμενη αξία σε σχέση με τα υποκατάστατα και ανταγωνιστικά προϊόντα</a:t>
            </a:r>
          </a:p>
          <a:p>
            <a:pPr lvl="1">
              <a:spcBef>
                <a:spcPts val="0"/>
              </a:spcBef>
              <a:defRPr/>
            </a:pPr>
            <a:r>
              <a:rPr lang="el-GR" dirty="0"/>
              <a:t>Ρόλος της τιμής</a:t>
            </a:r>
          </a:p>
          <a:p>
            <a:pPr>
              <a:spcBef>
                <a:spcPts val="0"/>
              </a:spcBef>
              <a:defRPr/>
            </a:pPr>
            <a:endParaRPr lang="el-GR" sz="24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Κριτική στο Οικονομικό Υπόδειγμα </a:t>
            </a:r>
            <a:br>
              <a:rPr lang="el-GR" altLang="el-GR" dirty="0"/>
            </a:b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0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Ο σκύλος του </a:t>
            </a:r>
            <a:r>
              <a:rPr lang="en-US" dirty="0" smtClean="0"/>
              <a:t>Pavlov</a:t>
            </a:r>
            <a:r>
              <a:rPr lang="el-GR" dirty="0" smtClean="0"/>
              <a:t> - Εξαρτημένη μάθηση</a:t>
            </a:r>
          </a:p>
          <a:p>
            <a:pPr lvl="1"/>
            <a:r>
              <a:rPr lang="el-GR" dirty="0" smtClean="0"/>
              <a:t>σύνδεση </a:t>
            </a:r>
            <a:r>
              <a:rPr lang="el-GR" dirty="0"/>
              <a:t>αγαθών με ορμές</a:t>
            </a:r>
          </a:p>
          <a:p>
            <a:pPr lvl="1"/>
            <a:r>
              <a:rPr lang="el-GR" dirty="0"/>
              <a:t>ερεθίσματα και νύξεις</a:t>
            </a:r>
          </a:p>
          <a:p>
            <a:pPr lvl="1"/>
            <a:r>
              <a:rPr lang="el-GR" dirty="0"/>
              <a:t>σημασία της ικανοποίησης του καταναλωτή</a:t>
            </a:r>
          </a:p>
          <a:p>
            <a:pPr lvl="1"/>
            <a:r>
              <a:rPr lang="el-GR" dirty="0"/>
              <a:t>ρόλος της επαναλαμβανόμενης διαφήμισης</a:t>
            </a:r>
          </a:p>
          <a:p>
            <a:pPr lvl="1"/>
            <a:r>
              <a:rPr lang="el-GR" dirty="0"/>
              <a:t>έμφαση στις ανεξάρτητες μεταβλητές (καταναλωτής και μίγμα μάρκετινγκ) που επηρεάζουν την εξαρτημένη (συμπεριφορά)</a:t>
            </a:r>
          </a:p>
          <a:p>
            <a:r>
              <a:rPr lang="el-GR" dirty="0"/>
              <a:t>Περιορισμοί</a:t>
            </a:r>
          </a:p>
          <a:p>
            <a:pPr lvl="1"/>
            <a:r>
              <a:rPr lang="el-GR" dirty="0"/>
              <a:t>καταναλωτής – έρμαιο</a:t>
            </a:r>
          </a:p>
          <a:p>
            <a:pPr lvl="1"/>
            <a:r>
              <a:rPr lang="el-GR" dirty="0"/>
              <a:t>πώς υπολογίζουμε τον αριθμό επαναλήψεων για την </a:t>
            </a:r>
            <a:r>
              <a:rPr lang="el-GR" dirty="0" smtClean="0"/>
              <a:t>μάθηση;</a:t>
            </a:r>
          </a:p>
          <a:p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Παθητικός Καταναλωτής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7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67213"/>
            <a:ext cx="7922568" cy="1500187"/>
          </a:xfrm>
        </p:spPr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Συμπεριφορά Καταναλωτή </a:t>
            </a:r>
          </a:p>
          <a:p>
            <a:r>
              <a:rPr lang="el-GR" b="1" dirty="0"/>
              <a:t>Ενότητα </a:t>
            </a:r>
            <a:r>
              <a:rPr lang="en-US" b="1" dirty="0"/>
              <a:t># 2</a:t>
            </a:r>
            <a:r>
              <a:rPr lang="el-GR" b="1" dirty="0"/>
              <a:t>:</a:t>
            </a:r>
            <a:r>
              <a:rPr lang="en-US" b="1" dirty="0"/>
              <a:t> </a:t>
            </a:r>
            <a:r>
              <a:rPr lang="el-GR" dirty="0"/>
              <a:t>Διαδικασία Λήψης Αποφάσεων</a:t>
            </a:r>
          </a:p>
          <a:p>
            <a:r>
              <a:rPr lang="el-GR" b="1" dirty="0"/>
              <a:t>Διδάσκουσα: </a:t>
            </a:r>
            <a:r>
              <a:rPr lang="el-GR" dirty="0"/>
              <a:t>Άννα Ζαρκάδα, </a:t>
            </a:r>
            <a:r>
              <a:rPr lang="el-GR" b="1" dirty="0"/>
              <a:t>Τμήμα: </a:t>
            </a:r>
            <a:r>
              <a:rPr lang="el-GR" dirty="0"/>
              <a:t>Οργάνωση &amp; Διοίκηση Επιχειρήσεων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Η Γνωστική Διαδικασία </a:t>
            </a:r>
            <a:r>
              <a:rPr lang="el-GR" altLang="el-GR" dirty="0" smtClean="0"/>
              <a:t>Λήψης </a:t>
            </a:r>
            <a:r>
              <a:rPr lang="el-GR" altLang="el-GR" dirty="0"/>
              <a:t>Απόφασης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90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Γνώση</a:t>
            </a:r>
          </a:p>
          <a:p>
            <a:pPr lvl="1"/>
            <a:r>
              <a:rPr lang="el-GR" dirty="0" smtClean="0"/>
              <a:t>Η λήψη απόφασης είναι: </a:t>
            </a:r>
          </a:p>
          <a:p>
            <a:pPr lvl="1"/>
            <a:r>
              <a:rPr lang="el-GR" dirty="0" smtClean="0"/>
              <a:t>Σκόπιμη, Λογική, Με αλληλουχία</a:t>
            </a:r>
          </a:p>
          <a:p>
            <a:r>
              <a:rPr lang="el-GR" dirty="0" smtClean="0"/>
              <a:t>Συνήθεια</a:t>
            </a:r>
          </a:p>
          <a:p>
            <a:pPr lvl="1"/>
            <a:r>
              <a:rPr lang="el-GR" dirty="0"/>
              <a:t>Η λήψη απόφασης είναι: </a:t>
            </a:r>
          </a:p>
          <a:p>
            <a:pPr lvl="1"/>
            <a:r>
              <a:rPr lang="el-GR" dirty="0" smtClean="0"/>
              <a:t>Συμπεριφορική, Ασυναίσθητη, Αυτόματη</a:t>
            </a:r>
          </a:p>
          <a:p>
            <a:r>
              <a:rPr lang="el-GR" dirty="0" smtClean="0"/>
              <a:t>Συναίσθημα </a:t>
            </a:r>
          </a:p>
          <a:p>
            <a:pPr marL="747713" lvl="1" indent="-290513"/>
            <a:r>
              <a:rPr lang="el-GR" dirty="0"/>
              <a:t>Η λήψη απόφασης είναι: </a:t>
            </a:r>
            <a:endParaRPr lang="el-GR" dirty="0" smtClean="0"/>
          </a:p>
          <a:p>
            <a:pPr marL="747713" lvl="1" indent="-290513"/>
            <a:r>
              <a:rPr lang="el-GR" dirty="0" smtClean="0"/>
              <a:t>Συναισθηματική, Στιγμιαία</a:t>
            </a:r>
            <a:endParaRPr lang="el-GR" dirty="0"/>
          </a:p>
          <a:p>
            <a:pPr lvl="1"/>
            <a:endParaRPr lang="el-GR" dirty="0" smtClean="0"/>
          </a:p>
          <a:p>
            <a:pPr lvl="1"/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3 Διαστάσεις στη Λήψη Αποφάσεων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13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numCol="1">
            <a:no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l-GR" sz="2800" dirty="0"/>
              <a:t>Αναγνώριση του προβλήματος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l-GR" sz="2800" dirty="0"/>
              <a:t>Αναζήτηση </a:t>
            </a:r>
            <a:r>
              <a:rPr lang="el-GR" sz="2800" dirty="0" smtClean="0"/>
              <a:t>λύσεων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l-GR" sz="2800" dirty="0" smtClean="0"/>
              <a:t>Αξιολόγηση εναλλακτικών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l-GR" sz="2800" dirty="0" smtClean="0"/>
              <a:t>Επιλογή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l-GR" sz="2800" dirty="0" smtClean="0"/>
              <a:t>Απόφαση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l-GR" sz="2800" dirty="0" smtClean="0"/>
              <a:t>Αγορά (Επανάληψη/ Πίστη)</a:t>
            </a:r>
            <a:endParaRPr lang="el-GR" sz="2800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Η Γνωστική Διαδικασία </a:t>
            </a:r>
            <a:br>
              <a:rPr lang="el-GR" altLang="el-GR" dirty="0" smtClean="0"/>
            </a:br>
            <a:r>
              <a:rPr lang="el-GR" altLang="el-GR" dirty="0" smtClean="0"/>
              <a:t>Λήψης Απόφασης </a:t>
            </a: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6205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 smtClean="0"/>
              <a:t>Κανένα πρόβλημα </a:t>
            </a:r>
          </a:p>
          <a:p>
            <a:pPr lvl="1"/>
            <a:r>
              <a:rPr lang="el-GR" altLang="en-US" dirty="0" smtClean="0"/>
              <a:t>Ιδανική = πραγματική κατάσταση</a:t>
            </a:r>
          </a:p>
          <a:p>
            <a:r>
              <a:rPr lang="el-GR" altLang="en-US" dirty="0" smtClean="0"/>
              <a:t>Αναγνώριση ανάγκης</a:t>
            </a:r>
          </a:p>
          <a:p>
            <a:pPr lvl="1"/>
            <a:r>
              <a:rPr lang="el-GR" altLang="en-US" dirty="0" smtClean="0"/>
              <a:t>Ιδανική &gt; πραγματική κατάσταση</a:t>
            </a:r>
          </a:p>
          <a:p>
            <a:r>
              <a:rPr lang="el-GR" altLang="en-US" dirty="0" smtClean="0"/>
              <a:t>Αναγνώριση ευκαιρίας</a:t>
            </a:r>
          </a:p>
          <a:p>
            <a:pPr lvl="1"/>
            <a:r>
              <a:rPr lang="el-GR" altLang="en-US" dirty="0" smtClean="0"/>
              <a:t>Έκθεση σε νέα </a:t>
            </a:r>
            <a:r>
              <a:rPr lang="el-GR" altLang="en-US" dirty="0" smtClean="0"/>
              <a:t>ιδανική </a:t>
            </a:r>
            <a:r>
              <a:rPr lang="el-GR" altLang="en-US" dirty="0" smtClean="0"/>
              <a:t>κατάσταση και σύγκριση με την πραγματική κατάσταση</a:t>
            </a:r>
          </a:p>
          <a:p>
            <a:pPr lvl="1"/>
            <a:endParaRPr lang="el-GR" altLang="en-US" dirty="0" smtClean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 smtClean="0"/>
              <a:t>Αναγνώριση Προβλήματος</a:t>
            </a:r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02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dirty="0" smtClean="0"/>
              <a:t>Ανάγκη</a:t>
            </a:r>
          </a:p>
          <a:p>
            <a:pPr lvl="1">
              <a:defRPr/>
            </a:pPr>
            <a:r>
              <a:rPr lang="el-GR" dirty="0"/>
              <a:t>Β</a:t>
            </a:r>
            <a:r>
              <a:rPr lang="el-GR" dirty="0" smtClean="0"/>
              <a:t>ασική </a:t>
            </a:r>
            <a:r>
              <a:rPr lang="el-GR" dirty="0"/>
              <a:t>απαίτηση για τη συνέχιση της ζωής</a:t>
            </a:r>
          </a:p>
          <a:p>
            <a:pPr>
              <a:defRPr/>
            </a:pPr>
            <a:r>
              <a:rPr lang="el-GR" dirty="0" smtClean="0"/>
              <a:t>Επιθυμία</a:t>
            </a:r>
          </a:p>
          <a:p>
            <a:pPr lvl="1">
              <a:defRPr/>
            </a:pPr>
            <a:r>
              <a:rPr lang="el-GR" dirty="0"/>
              <a:t>Σ</a:t>
            </a:r>
            <a:r>
              <a:rPr lang="el-GR" dirty="0" smtClean="0"/>
              <a:t>τόχος </a:t>
            </a:r>
            <a:r>
              <a:rPr lang="el-GR" dirty="0"/>
              <a:t>η ευχαρίστηση</a:t>
            </a:r>
          </a:p>
          <a:p>
            <a:pPr>
              <a:defRPr/>
            </a:pPr>
            <a:r>
              <a:rPr lang="el-GR" dirty="0"/>
              <a:t>Διάκριση αναγκών &amp; επιθυμιών</a:t>
            </a:r>
          </a:p>
          <a:p>
            <a:pPr marL="434975" lvl="1" indent="-342900">
              <a:defRPr/>
            </a:pPr>
            <a:r>
              <a:rPr lang="el-GR" dirty="0"/>
              <a:t>Φ</a:t>
            </a:r>
            <a:r>
              <a:rPr lang="el-GR" dirty="0" smtClean="0"/>
              <a:t>υσιολογικές/ψυχολογικές</a:t>
            </a:r>
            <a:endParaRPr lang="el-GR" dirty="0"/>
          </a:p>
          <a:p>
            <a:pPr marL="434975" lvl="1" indent="-342900">
              <a:defRPr/>
            </a:pPr>
            <a:r>
              <a:rPr lang="el-GR" dirty="0"/>
              <a:t>Ε</a:t>
            </a:r>
            <a:r>
              <a:rPr lang="el-GR" dirty="0" smtClean="0"/>
              <a:t>πείγουσες </a:t>
            </a:r>
            <a:r>
              <a:rPr lang="el-GR" dirty="0"/>
              <a:t>και παρελκόμενες</a:t>
            </a:r>
          </a:p>
          <a:p>
            <a:endParaRPr lang="en-US" sz="24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Ανάγκες &amp; Επιθυμίες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Φυσιολογικές </a:t>
            </a:r>
            <a:r>
              <a:rPr lang="el-GR" dirty="0"/>
              <a:t>Α</a:t>
            </a:r>
            <a:r>
              <a:rPr lang="el-GR" dirty="0" smtClean="0"/>
              <a:t>νάγκες</a:t>
            </a:r>
            <a:r>
              <a:rPr lang="el-GR" dirty="0"/>
              <a:t>, </a:t>
            </a:r>
            <a:endParaRPr lang="el-GR" dirty="0" smtClean="0"/>
          </a:p>
          <a:p>
            <a:pPr lvl="1"/>
            <a:r>
              <a:rPr lang="el-GR" dirty="0" smtClean="0"/>
              <a:t>Φαγητό</a:t>
            </a:r>
          </a:p>
          <a:p>
            <a:r>
              <a:rPr lang="el-GR" dirty="0" smtClean="0"/>
              <a:t>Ανάγκες </a:t>
            </a:r>
            <a:r>
              <a:rPr lang="el-GR" dirty="0"/>
              <a:t>Α</a:t>
            </a:r>
            <a:r>
              <a:rPr lang="el-GR" dirty="0" smtClean="0"/>
              <a:t>σφάλειας</a:t>
            </a:r>
            <a:r>
              <a:rPr lang="el-GR" dirty="0"/>
              <a:t>, </a:t>
            </a:r>
            <a:endParaRPr lang="el-GR" dirty="0" smtClean="0"/>
          </a:p>
          <a:p>
            <a:pPr lvl="1"/>
            <a:r>
              <a:rPr lang="el-GR" dirty="0" smtClean="0"/>
              <a:t>Σωματική ασφάλεια</a:t>
            </a:r>
          </a:p>
          <a:p>
            <a:r>
              <a:rPr lang="el-GR" dirty="0" smtClean="0"/>
              <a:t>Κοινωνικές </a:t>
            </a:r>
            <a:r>
              <a:rPr lang="el-GR" dirty="0"/>
              <a:t>Ανάγκες, </a:t>
            </a:r>
            <a:endParaRPr lang="el-GR" dirty="0" smtClean="0"/>
          </a:p>
          <a:p>
            <a:pPr lvl="1"/>
            <a:r>
              <a:rPr lang="el-GR" dirty="0" smtClean="0"/>
              <a:t>Φιλία</a:t>
            </a:r>
            <a:endParaRPr lang="el-GR" dirty="0"/>
          </a:p>
          <a:p>
            <a:r>
              <a:rPr lang="el-GR" dirty="0"/>
              <a:t>Ανάγκες </a:t>
            </a:r>
            <a:r>
              <a:rPr lang="el-GR" dirty="0" smtClean="0"/>
              <a:t>Εκτίμησης</a:t>
            </a:r>
          </a:p>
          <a:p>
            <a:pPr lvl="1"/>
            <a:r>
              <a:rPr lang="el-GR" dirty="0" smtClean="0"/>
              <a:t>Αυτοπεποίθηση</a:t>
            </a:r>
            <a:endParaRPr lang="el-GR" dirty="0"/>
          </a:p>
          <a:p>
            <a:r>
              <a:rPr lang="el-GR" dirty="0"/>
              <a:t>Ανάγκες </a:t>
            </a:r>
            <a:r>
              <a:rPr lang="el-GR" dirty="0" err="1"/>
              <a:t>Αυτο</a:t>
            </a:r>
            <a:r>
              <a:rPr lang="el-GR" dirty="0"/>
              <a:t>-πραγμάτωσης, </a:t>
            </a:r>
            <a:endParaRPr lang="el-GR" dirty="0" smtClean="0"/>
          </a:p>
          <a:p>
            <a:pPr lvl="1"/>
            <a:r>
              <a:rPr lang="el-GR" dirty="0" smtClean="0"/>
              <a:t>Πληρότητα</a:t>
            </a:r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Ιεράρχηση </a:t>
            </a:r>
            <a:r>
              <a:rPr lang="el-GR" dirty="0" smtClean="0"/>
              <a:t>Αναγκών κατά το </a:t>
            </a:r>
            <a:r>
              <a:rPr lang="en-US" dirty="0" smtClean="0"/>
              <a:t>Maslow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69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l-GR" sz="3200" dirty="0" smtClean="0"/>
              <a:t>Ανικανοποίητες  </a:t>
            </a:r>
            <a:r>
              <a:rPr lang="el-GR" sz="3200" dirty="0"/>
              <a:t>ανάγκες -επιθυμίες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l-GR" sz="3200" dirty="0"/>
              <a:t>Ανάγκες</a:t>
            </a:r>
          </a:p>
          <a:p>
            <a:pPr marL="1074738" lvl="2" indent="-274638" fontAlgn="auto">
              <a:spcAft>
                <a:spcPts val="0"/>
              </a:spcAft>
              <a:defRPr/>
            </a:pPr>
            <a:r>
              <a:rPr lang="el-GR" dirty="0"/>
              <a:t>Έμφυτες</a:t>
            </a:r>
          </a:p>
          <a:p>
            <a:pPr marL="1074738" lvl="2" indent="-274638" fontAlgn="auto">
              <a:spcAft>
                <a:spcPts val="0"/>
              </a:spcAft>
              <a:defRPr/>
            </a:pPr>
            <a:r>
              <a:rPr lang="el-GR" dirty="0"/>
              <a:t>Δευτερεύουσες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l-GR" sz="3200" dirty="0" smtClean="0"/>
              <a:t>Επιθυμίες</a:t>
            </a:r>
            <a:endParaRPr lang="el-GR" dirty="0"/>
          </a:p>
          <a:p>
            <a:pPr fontAlgn="auto">
              <a:spcAft>
                <a:spcPts val="0"/>
              </a:spcAft>
              <a:defRPr/>
            </a:pPr>
            <a:endParaRPr lang="el-GR" dirty="0" smtClean="0"/>
          </a:p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Ένταση – Ορμή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l-GR" sz="3200" dirty="0" smtClean="0"/>
              <a:t>Μάθηση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l-GR" sz="3200" dirty="0" smtClean="0"/>
              <a:t>Σκέψη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Συμπεριφορά</a:t>
            </a:r>
            <a:endParaRPr lang="el-GR" dirty="0"/>
          </a:p>
          <a:p>
            <a:pPr fontAlgn="auto">
              <a:spcAft>
                <a:spcPts val="0"/>
              </a:spcAft>
              <a:defRPr/>
            </a:pPr>
            <a:r>
              <a:rPr lang="el-GR" dirty="0"/>
              <a:t>Ικανοποίηση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dirty="0"/>
              <a:t>Μείωση </a:t>
            </a:r>
            <a:r>
              <a:rPr lang="el-GR" dirty="0" smtClean="0"/>
              <a:t>έντασης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Κινητροποίηση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811222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Προσέγγιση – Προσέγγιση</a:t>
            </a:r>
          </a:p>
          <a:p>
            <a:pPr lvl="1"/>
            <a:r>
              <a:rPr lang="el-GR" altLang="en-US" dirty="0"/>
              <a:t>Επιλογή ανάμεσα σε δύο επιθυμητά προϊόντα</a:t>
            </a:r>
          </a:p>
          <a:p>
            <a:r>
              <a:rPr lang="el-GR" altLang="en-US" dirty="0"/>
              <a:t>Αποφυγή – Αποφυγή</a:t>
            </a:r>
          </a:p>
          <a:p>
            <a:pPr lvl="1"/>
            <a:r>
              <a:rPr lang="el-GR" altLang="en-US" dirty="0"/>
              <a:t>Επιλογή ανάμεσα σε δύο ανεπιθύμητες καταστάσεις</a:t>
            </a:r>
          </a:p>
          <a:p>
            <a:r>
              <a:rPr lang="el-GR" altLang="en-US" dirty="0"/>
              <a:t>Προσέγγιση – Αποφυγή</a:t>
            </a:r>
          </a:p>
          <a:p>
            <a:pPr lvl="1"/>
            <a:r>
              <a:rPr lang="el-GR" altLang="en-US" dirty="0"/>
              <a:t>Επιθυμία για προϊόν με αρνητικές συνέπειες </a:t>
            </a:r>
          </a:p>
          <a:p>
            <a:pPr lvl="1"/>
            <a:endParaRPr lang="el-GR" altLang="en-US" dirty="0" smtClean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Γενικοί Τύποι Σύγκρουσης Κινήτρων</a:t>
            </a:r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22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Επεξεργασία Πληροφοριών </a:t>
            </a:r>
            <a:br>
              <a:rPr lang="el-GR" dirty="0" smtClean="0"/>
            </a:br>
            <a:r>
              <a:rPr lang="el-GR" dirty="0" smtClean="0"/>
              <a:t>(1 από 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l-GR" altLang="en-US" dirty="0"/>
              <a:t>Ερέθισμα</a:t>
            </a:r>
          </a:p>
          <a:p>
            <a:pPr lvl="1">
              <a:spcBef>
                <a:spcPct val="0"/>
              </a:spcBef>
            </a:pPr>
            <a:r>
              <a:rPr lang="el-GR" altLang="en-US" dirty="0"/>
              <a:t>Προσοχή</a:t>
            </a:r>
          </a:p>
          <a:p>
            <a:pPr lvl="1">
              <a:spcBef>
                <a:spcPct val="0"/>
              </a:spcBef>
            </a:pPr>
            <a:r>
              <a:rPr lang="el-GR" altLang="en-US" dirty="0"/>
              <a:t>Κατανόηση</a:t>
            </a:r>
          </a:p>
          <a:p>
            <a:pPr lvl="1">
              <a:spcBef>
                <a:spcPct val="0"/>
              </a:spcBef>
            </a:pPr>
            <a:r>
              <a:rPr lang="el-GR" altLang="en-US" dirty="0"/>
              <a:t>Διατήρηση</a:t>
            </a:r>
          </a:p>
          <a:p>
            <a:pPr lvl="1">
              <a:spcBef>
                <a:spcPct val="0"/>
              </a:spcBef>
            </a:pPr>
            <a:r>
              <a:rPr lang="el-GR" altLang="en-US" dirty="0"/>
              <a:t>Μνήμη </a:t>
            </a:r>
          </a:p>
          <a:p>
            <a:pPr>
              <a:spcBef>
                <a:spcPct val="0"/>
              </a:spcBef>
            </a:pPr>
            <a:r>
              <a:rPr lang="el-GR" altLang="en-US" dirty="0"/>
              <a:t>Αναμενόμενη Ικανοποίηση</a:t>
            </a:r>
          </a:p>
          <a:p>
            <a:pPr>
              <a:spcBef>
                <a:spcPct val="0"/>
              </a:spcBef>
            </a:pPr>
            <a:r>
              <a:rPr lang="el-GR" altLang="en-US" dirty="0"/>
              <a:t>Ποσότητα και Ποιότητα Πληροφόρησης</a:t>
            </a:r>
          </a:p>
          <a:p>
            <a:pPr>
              <a:spcBef>
                <a:spcPct val="0"/>
              </a:spcBef>
            </a:pPr>
            <a:r>
              <a:rPr lang="el-GR" altLang="en-US" dirty="0"/>
              <a:t>Τρόπος Συλλογής Πληροφοριών</a:t>
            </a:r>
          </a:p>
          <a:p>
            <a:pPr>
              <a:spcBef>
                <a:spcPct val="0"/>
              </a:spcBef>
            </a:pPr>
            <a:r>
              <a:rPr lang="el-GR" altLang="en-US" dirty="0"/>
              <a:t>Διαθέσιμος Χρόνος του Καταναλωτή</a:t>
            </a:r>
          </a:p>
          <a:p>
            <a:pPr>
              <a:spcBef>
                <a:spcPct val="0"/>
              </a:spcBef>
            </a:pPr>
            <a:endParaRPr lang="el-GR" altLang="en-US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8993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Επεξεργασία Πληροφοριών </a:t>
            </a:r>
            <a:br>
              <a:rPr lang="el-GR" dirty="0" smtClean="0"/>
            </a:br>
            <a:r>
              <a:rPr lang="el-GR" dirty="0" smtClean="0"/>
              <a:t>(2 από 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l-GR" altLang="en-US" sz="3000" dirty="0" smtClean="0"/>
              <a:t>Τύπος Προϊόντος</a:t>
            </a:r>
          </a:p>
          <a:p>
            <a:pPr>
              <a:spcBef>
                <a:spcPct val="0"/>
              </a:spcBef>
            </a:pPr>
            <a:r>
              <a:rPr lang="el-GR" altLang="en-US" sz="3000" dirty="0" smtClean="0"/>
              <a:t>Συχνότητα Αγοράς</a:t>
            </a:r>
          </a:p>
          <a:p>
            <a:pPr>
              <a:spcBef>
                <a:spcPct val="0"/>
              </a:spcBef>
            </a:pPr>
            <a:r>
              <a:rPr lang="el-GR" altLang="en-US" sz="3000" dirty="0" smtClean="0"/>
              <a:t>Ανάμιξη</a:t>
            </a:r>
          </a:p>
          <a:p>
            <a:pPr lvl="1">
              <a:spcBef>
                <a:spcPct val="0"/>
              </a:spcBef>
            </a:pPr>
            <a:r>
              <a:rPr lang="el-GR" altLang="en-US" sz="2400" dirty="0" smtClean="0"/>
              <a:t>Εκτεταμένη Λήψη Αποφάσεων</a:t>
            </a:r>
          </a:p>
          <a:p>
            <a:pPr lvl="2">
              <a:spcBef>
                <a:spcPct val="0"/>
              </a:spcBef>
            </a:pPr>
            <a:r>
              <a:rPr lang="el-GR" altLang="en-US" sz="2000" dirty="0" smtClean="0"/>
              <a:t>Ακριβό Προϊόν, Μεγάλος Κύκλος Ζωής, Υψηλή Ανάμιξη, Ενεργή Συλλογή Πληροφοριών </a:t>
            </a:r>
          </a:p>
          <a:p>
            <a:pPr lvl="2">
              <a:spcBef>
                <a:spcPct val="0"/>
              </a:spcBef>
            </a:pPr>
            <a:r>
              <a:rPr lang="el-GR" altLang="en-US" sz="2000" dirty="0" smtClean="0"/>
              <a:t>Αυτοκίνητο, Διαμέρισμα</a:t>
            </a:r>
            <a:endParaRPr lang="el-GR" altLang="en-US" sz="2000" dirty="0"/>
          </a:p>
          <a:p>
            <a:pPr lvl="1">
              <a:spcBef>
                <a:spcPct val="0"/>
              </a:spcBef>
            </a:pPr>
            <a:r>
              <a:rPr lang="el-GR" altLang="en-US" sz="2400" dirty="0" smtClean="0"/>
              <a:t>Περιορισμένη Λήψη Αποφάσεων</a:t>
            </a:r>
          </a:p>
          <a:p>
            <a:pPr lvl="2">
              <a:spcBef>
                <a:spcPct val="0"/>
              </a:spcBef>
            </a:pPr>
            <a:r>
              <a:rPr lang="el-GR" altLang="en-US" sz="2000" dirty="0" smtClean="0"/>
              <a:t>Φθηνότερο </a:t>
            </a:r>
            <a:r>
              <a:rPr lang="el-GR" altLang="en-US" sz="2000" dirty="0"/>
              <a:t>Προϊόν, </a:t>
            </a:r>
            <a:r>
              <a:rPr lang="el-GR" altLang="en-US" sz="2000" dirty="0" smtClean="0"/>
              <a:t>Αραιές Αγορές, Λιγότερο Ενεργή </a:t>
            </a:r>
            <a:r>
              <a:rPr lang="el-GR" altLang="en-US" sz="2000" dirty="0"/>
              <a:t>Συλλογή Πληροφοριών </a:t>
            </a:r>
            <a:endParaRPr lang="el-GR" altLang="en-US" sz="2000" dirty="0" smtClean="0"/>
          </a:p>
          <a:p>
            <a:pPr lvl="2">
              <a:spcBef>
                <a:spcPct val="0"/>
              </a:spcBef>
            </a:pPr>
            <a:r>
              <a:rPr lang="el-GR" altLang="en-US" sz="2000" dirty="0" smtClean="0"/>
              <a:t>Ρακέτα τένις</a:t>
            </a:r>
            <a:endParaRPr lang="el-GR" altLang="en-US" dirty="0" smtClean="0"/>
          </a:p>
          <a:p>
            <a:pPr lvl="1">
              <a:spcBef>
                <a:spcPct val="0"/>
              </a:spcBef>
            </a:pPr>
            <a:r>
              <a:rPr lang="el-GR" altLang="en-US" sz="2400" dirty="0" smtClean="0"/>
              <a:t>Μηχανική/ Αυτόματη  Λήψη Αποφάσεων</a:t>
            </a:r>
          </a:p>
          <a:p>
            <a:pPr lvl="2">
              <a:spcBef>
                <a:spcPct val="0"/>
              </a:spcBef>
            </a:pPr>
            <a:r>
              <a:rPr lang="el-GR" altLang="en-US" sz="2000" dirty="0" smtClean="0"/>
              <a:t>Φθηνό Προϊόν</a:t>
            </a:r>
            <a:r>
              <a:rPr lang="el-GR" altLang="en-US" sz="2000" dirty="0"/>
              <a:t>, </a:t>
            </a:r>
            <a:r>
              <a:rPr lang="el-GR" altLang="en-US" sz="2000" dirty="0" smtClean="0"/>
              <a:t>Συχνή Αγορά</a:t>
            </a:r>
          </a:p>
          <a:p>
            <a:pPr lvl="2">
              <a:spcBef>
                <a:spcPct val="0"/>
              </a:spcBef>
            </a:pPr>
            <a:r>
              <a:rPr lang="el-GR" altLang="en-US" sz="2000" dirty="0" smtClean="0"/>
              <a:t>Ψωμί, Βενζίνη</a:t>
            </a:r>
            <a:endParaRPr lang="el-GR" altLang="en-US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679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Η </a:t>
            </a:r>
            <a:r>
              <a:rPr lang="el-GR" dirty="0"/>
              <a:t>α</a:t>
            </a:r>
            <a:r>
              <a:rPr lang="el-GR" dirty="0" smtClean="0"/>
              <a:t>ντιλαμβανόμενη συνάφεια του ατόμου με ένα αντικείμενο, βάσει των έμφυτων αναγκών του, του συστήματος αξιών και των ενδιαφερόντων του.</a:t>
            </a:r>
          </a:p>
          <a:p>
            <a:pPr marL="0" indent="0" algn="r">
              <a:buNone/>
            </a:pPr>
            <a:r>
              <a:rPr lang="en-US" dirty="0" smtClean="0"/>
              <a:t>Solomon, 2012</a:t>
            </a:r>
            <a:endParaRPr lang="el-GR" dirty="0" smtClean="0"/>
          </a:p>
          <a:p>
            <a:r>
              <a:rPr lang="el-GR" dirty="0" smtClean="0"/>
              <a:t>Αντικείμενο</a:t>
            </a:r>
          </a:p>
          <a:p>
            <a:pPr lvl="1"/>
            <a:r>
              <a:rPr lang="el-GR" dirty="0" smtClean="0"/>
              <a:t>Προϊόν ή Μάρκα</a:t>
            </a:r>
          </a:p>
          <a:p>
            <a:pPr lvl="1"/>
            <a:r>
              <a:rPr lang="el-GR" dirty="0" smtClean="0"/>
              <a:t>Διαφήμιση</a:t>
            </a:r>
          </a:p>
          <a:p>
            <a:pPr lvl="1"/>
            <a:r>
              <a:rPr lang="el-GR" dirty="0" smtClean="0"/>
              <a:t>Αγοραστική Απόφαση</a:t>
            </a:r>
            <a:endParaRPr lang="el-GR" dirty="0"/>
          </a:p>
          <a:p>
            <a:pPr lvl="1"/>
            <a:endParaRPr lang="el-GR" dirty="0" smtClean="0"/>
          </a:p>
          <a:p>
            <a:pPr lvl="1"/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Ορισμός της Ανάμιξης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91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Ιεραρχία Χαμηλής Ανάμιξης</a:t>
            </a:r>
          </a:p>
          <a:p>
            <a:pPr lvl="1"/>
            <a:r>
              <a:rPr lang="el-GR" sz="3600" dirty="0" smtClean="0"/>
              <a:t>Γνώση -&gt; Στάση -&gt; Συμπεριφορά</a:t>
            </a:r>
          </a:p>
          <a:p>
            <a:pPr lvl="1"/>
            <a:endParaRPr lang="el-GR" sz="3600" dirty="0" smtClean="0"/>
          </a:p>
          <a:p>
            <a:r>
              <a:rPr lang="el-GR" sz="4000" dirty="0" smtClean="0"/>
              <a:t>Ιεραρχία Υψηλής Ανάμιξης</a:t>
            </a:r>
            <a:endParaRPr lang="el-GR" sz="4000" dirty="0"/>
          </a:p>
          <a:p>
            <a:pPr lvl="1"/>
            <a:r>
              <a:rPr lang="el-GR" sz="3600" dirty="0" smtClean="0"/>
              <a:t>Γνώση -&gt; Συμπεριφορά -&gt; Στάση</a:t>
            </a:r>
          </a:p>
          <a:p>
            <a:pPr lvl="1"/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Ιεραρχίες Ανάμιξης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92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sz="6300" dirty="0"/>
              <a:t>Όλες οι μάρκες</a:t>
            </a:r>
          </a:p>
          <a:p>
            <a:pPr lvl="1"/>
            <a:r>
              <a:rPr lang="el-GR" sz="5700" dirty="0"/>
              <a:t>Άγνωστες</a:t>
            </a:r>
          </a:p>
          <a:p>
            <a:pPr lvl="1"/>
            <a:r>
              <a:rPr lang="el-GR" sz="5700" dirty="0"/>
              <a:t>Μάρκες που ξέρουμε ότι υπάρχουν </a:t>
            </a:r>
          </a:p>
          <a:p>
            <a:pPr lvl="2"/>
            <a:r>
              <a:rPr lang="el-GR" sz="5100" dirty="0"/>
              <a:t>Υποσύνολο </a:t>
            </a:r>
            <a:r>
              <a:rPr lang="el-GR" sz="5100" dirty="0"/>
              <a:t>θεώρησης </a:t>
            </a:r>
            <a:r>
              <a:rPr lang="el-GR" sz="5100" dirty="0"/>
              <a:t>= </a:t>
            </a:r>
            <a:r>
              <a:rPr lang="el-GR" sz="5100" dirty="0"/>
              <a:t>αποδεκτές</a:t>
            </a:r>
          </a:p>
          <a:p>
            <a:pPr lvl="2"/>
            <a:r>
              <a:rPr lang="el-GR" sz="5100" dirty="0"/>
              <a:t>Αδιάφορο υποσύνολο </a:t>
            </a:r>
            <a:r>
              <a:rPr lang="el-GR" sz="5100" dirty="0" smtClean="0"/>
              <a:t>= </a:t>
            </a:r>
            <a:r>
              <a:rPr lang="el-GR" sz="5100" dirty="0"/>
              <a:t>αδιάφορες</a:t>
            </a:r>
          </a:p>
          <a:p>
            <a:pPr lvl="2"/>
            <a:r>
              <a:rPr lang="el-GR" sz="5100" dirty="0"/>
              <a:t>Ανάρμοστο υποσύνολο </a:t>
            </a:r>
            <a:r>
              <a:rPr lang="el-GR" sz="5100" dirty="0" smtClean="0"/>
              <a:t>= </a:t>
            </a:r>
            <a:r>
              <a:rPr lang="el-GR" sz="5100" dirty="0"/>
              <a:t>απαράδεκτες</a:t>
            </a:r>
          </a:p>
          <a:p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Επιλογή Μάρκας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17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Κανόνες Λήψης Αποφάσεων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l-GR" altLang="en-US" sz="3600" dirty="0" smtClean="0"/>
              <a:t>Αποζημιωτικό Υπόδειγμα</a:t>
            </a:r>
          </a:p>
          <a:p>
            <a:pPr lvl="1">
              <a:spcBef>
                <a:spcPct val="0"/>
              </a:spcBef>
            </a:pPr>
            <a:r>
              <a:rPr lang="el-GR" altLang="en-US" sz="3200" dirty="0" smtClean="0"/>
              <a:t>Αξιολόγηση κάθε μάρκας σε όλα τα χαρακτηριστικά</a:t>
            </a:r>
          </a:p>
          <a:p>
            <a:pPr>
              <a:spcBef>
                <a:spcPct val="0"/>
              </a:spcBef>
            </a:pPr>
            <a:r>
              <a:rPr lang="el-GR" altLang="en-US" dirty="0"/>
              <a:t>Μη Αποζημιω</a:t>
            </a:r>
            <a:r>
              <a:rPr lang="el-GR" altLang="en-US" dirty="0"/>
              <a:t>τικό </a:t>
            </a:r>
            <a:r>
              <a:rPr lang="el-GR" altLang="en-US" dirty="0"/>
              <a:t>Υπόδειγμα</a:t>
            </a:r>
          </a:p>
          <a:p>
            <a:pPr marL="752475" lvl="1" indent="-357188">
              <a:spcBef>
                <a:spcPct val="0"/>
              </a:spcBef>
            </a:pPr>
            <a:r>
              <a:rPr lang="el-GR" altLang="en-US" sz="3200" dirty="0" smtClean="0"/>
              <a:t>Αξιολόγηση ενός χαρακτηριστικού ανά φορά</a:t>
            </a:r>
            <a:endParaRPr lang="el-GR" altLang="en-US" sz="3600" dirty="0" smtClean="0"/>
          </a:p>
          <a:p>
            <a:pPr lvl="2">
              <a:spcBef>
                <a:spcPct val="0"/>
              </a:spcBef>
            </a:pPr>
            <a:r>
              <a:rPr lang="el-GR" altLang="en-US" dirty="0" smtClean="0"/>
              <a:t>Συνδετικός Κανόνας</a:t>
            </a:r>
          </a:p>
          <a:p>
            <a:pPr lvl="2">
              <a:spcBef>
                <a:spcPct val="0"/>
              </a:spcBef>
            </a:pPr>
            <a:r>
              <a:rPr lang="el-GR" altLang="en-US" dirty="0" smtClean="0"/>
              <a:t>Διαζευκτικός Κανόνας</a:t>
            </a:r>
          </a:p>
          <a:p>
            <a:pPr lvl="2">
              <a:spcBef>
                <a:spcPct val="0"/>
              </a:spcBef>
            </a:pPr>
            <a:r>
              <a:rPr lang="el-GR" altLang="en-US" dirty="0" smtClean="0"/>
              <a:t>Λεξικογραφικός Κανόνας</a:t>
            </a:r>
          </a:p>
          <a:p>
            <a:pPr lvl="2">
              <a:spcBef>
                <a:spcPct val="0"/>
              </a:spcBef>
            </a:pPr>
            <a:r>
              <a:rPr lang="el-GR" altLang="en-US" dirty="0" smtClean="0"/>
              <a:t>Κανόνας Εξάλειψης με Απόψεις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8137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Συμπεριφορά Καταναλωτή </a:t>
            </a:r>
          </a:p>
          <a:p>
            <a:r>
              <a:rPr lang="el-GR" b="1" dirty="0"/>
              <a:t>Ενότητα </a:t>
            </a:r>
            <a:r>
              <a:rPr lang="en-US" b="1" dirty="0"/>
              <a:t># 2</a:t>
            </a:r>
            <a:r>
              <a:rPr lang="el-GR" b="1" dirty="0"/>
              <a:t>:</a:t>
            </a:r>
            <a:r>
              <a:rPr lang="en-US" b="1" dirty="0"/>
              <a:t> </a:t>
            </a:r>
            <a:r>
              <a:rPr lang="el-GR" dirty="0"/>
              <a:t>Διαδικασία Λήψης Αποφάσεων</a:t>
            </a:r>
          </a:p>
          <a:p>
            <a:r>
              <a:rPr lang="el-GR" b="1" dirty="0"/>
              <a:t>Διδάσκουσα: </a:t>
            </a:r>
            <a:r>
              <a:rPr lang="el-GR" dirty="0"/>
              <a:t>Άννα Ζαρκάδα, </a:t>
            </a:r>
            <a:r>
              <a:rPr lang="el-GR" b="1" dirty="0"/>
              <a:t>Τμήμα: </a:t>
            </a:r>
            <a:r>
              <a:rPr lang="el-GR" dirty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Το Γενικό Υπόδειγμα Συμπεριφοράς Καταναλωτή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85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pPr algn="l"/>
            <a:endParaRPr lang="en-US" sz="28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Ερεθίσματα</a:t>
            </a:r>
          </a:p>
          <a:p>
            <a:pPr lvl="1"/>
            <a:r>
              <a:rPr lang="el-GR" dirty="0" smtClean="0"/>
              <a:t>Ο καταναλωτής δέχεται δύο ειδών ερεθίσματα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smtClean="0"/>
              <a:t>Ερεθίσματα </a:t>
            </a:r>
            <a:r>
              <a:rPr lang="el-GR" dirty="0" smtClean="0"/>
              <a:t>Μάρκετινγκ</a:t>
            </a:r>
          </a:p>
          <a:p>
            <a:pPr lvl="1"/>
            <a:r>
              <a:rPr lang="el-GR" dirty="0" smtClean="0"/>
              <a:t>Προϊόν</a:t>
            </a:r>
            <a:r>
              <a:rPr lang="el-GR" dirty="0" smtClean="0"/>
              <a:t>, Τιμή, Διανομή, Προβολή (</a:t>
            </a:r>
            <a:r>
              <a:rPr lang="en-US" dirty="0" smtClean="0"/>
              <a:t>4 Ps</a:t>
            </a:r>
            <a:r>
              <a:rPr lang="el-GR" dirty="0" smtClean="0"/>
              <a:t>) 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l-GR" dirty="0" smtClean="0"/>
              <a:t>Άλλα ερεθίσματα</a:t>
            </a:r>
            <a:endParaRPr lang="en-US" dirty="0" smtClean="0"/>
          </a:p>
          <a:p>
            <a:pPr lvl="2"/>
            <a:r>
              <a:rPr lang="el-GR" dirty="0" smtClean="0"/>
              <a:t>Οικονομικά</a:t>
            </a:r>
          </a:p>
          <a:p>
            <a:pPr lvl="2"/>
            <a:r>
              <a:rPr lang="el-GR" dirty="0" smtClean="0"/>
              <a:t>Τεχνολογικά</a:t>
            </a:r>
          </a:p>
          <a:p>
            <a:pPr lvl="2"/>
            <a:r>
              <a:rPr lang="el-GR" dirty="0" smtClean="0"/>
              <a:t>Πολιτικά/Νομικά</a:t>
            </a:r>
          </a:p>
          <a:p>
            <a:pPr lvl="2"/>
            <a:r>
              <a:rPr lang="el-GR" dirty="0" err="1" smtClean="0"/>
              <a:t>Πολιτισιμκά</a:t>
            </a:r>
            <a:endParaRPr lang="en-US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Γενικό Υπόδειγμα Συμπεριφοράς Καταναλωτή (1 από 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8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Επεξεργασία Ερεθισμάτων</a:t>
            </a:r>
          </a:p>
          <a:p>
            <a:pPr lvl="1"/>
            <a:r>
              <a:rPr lang="el-GR" dirty="0" smtClean="0"/>
              <a:t>Γίνεται μέσα στο «Μαύρο Κουτί» του Καταναλωτή</a:t>
            </a:r>
            <a:endParaRPr lang="el-GR" dirty="0"/>
          </a:p>
          <a:p>
            <a:pPr lvl="1"/>
            <a:r>
              <a:rPr lang="el-GR" dirty="0" smtClean="0"/>
              <a:t>Εξαρτάται από: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smtClean="0"/>
              <a:t>Τα χαρακτηριστικά του αγοραστή</a:t>
            </a:r>
          </a:p>
          <a:p>
            <a:pPr marL="1371600" lvl="2" indent="-514350"/>
            <a:r>
              <a:rPr lang="el-GR" dirty="0" smtClean="0"/>
              <a:t>Ηλικία, </a:t>
            </a:r>
            <a:r>
              <a:rPr lang="el-GR" dirty="0" smtClean="0"/>
              <a:t>φύλο </a:t>
            </a:r>
            <a:endParaRPr lang="el-GR" dirty="0" smtClean="0"/>
          </a:p>
          <a:p>
            <a:pPr marL="971550" lvl="1" indent="-514350">
              <a:buFont typeface="+mj-lt"/>
              <a:buAutoNum type="arabicPeriod"/>
            </a:pPr>
            <a:r>
              <a:rPr lang="el-GR" dirty="0" smtClean="0"/>
              <a:t>Τη διαδικασία λήψης απόφασης από τον αγοραστή</a:t>
            </a:r>
            <a:endParaRPr lang="en-US" dirty="0" smtClean="0"/>
          </a:p>
          <a:p>
            <a:pPr lvl="2"/>
            <a:r>
              <a:rPr lang="el-GR" dirty="0" smtClean="0"/>
              <a:t>Εκτεταμένη, </a:t>
            </a:r>
            <a:r>
              <a:rPr lang="el-GR" dirty="0" err="1" smtClean="0"/>
              <a:t>Περιοριασμένη</a:t>
            </a:r>
            <a:r>
              <a:rPr lang="el-GR" dirty="0" smtClean="0"/>
              <a:t>, Από </a:t>
            </a:r>
            <a:r>
              <a:rPr lang="el-GR" dirty="0" smtClean="0"/>
              <a:t>συνήθεια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Γενικό Υπόδειγμα Συμπεριφοράς Καταναλωτή (2 από 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Ανταπόκριση </a:t>
            </a:r>
          </a:p>
          <a:p>
            <a:pPr lvl="1"/>
            <a:r>
              <a:rPr lang="el-GR" dirty="0" err="1" smtClean="0"/>
              <a:t>Εκφαίνεται</a:t>
            </a:r>
            <a:r>
              <a:rPr lang="el-GR" dirty="0" smtClean="0"/>
              <a:t> ως:</a:t>
            </a:r>
          </a:p>
          <a:p>
            <a:pPr lvl="2"/>
            <a:r>
              <a:rPr lang="el-GR" dirty="0" smtClean="0"/>
              <a:t>Επιλογή προϊόντος</a:t>
            </a:r>
          </a:p>
          <a:p>
            <a:pPr lvl="2"/>
            <a:r>
              <a:rPr lang="el-GR" dirty="0" smtClean="0"/>
              <a:t>Επιλογή μάρκας </a:t>
            </a:r>
          </a:p>
          <a:p>
            <a:pPr lvl="2"/>
            <a:r>
              <a:rPr lang="el-GR" dirty="0" smtClean="0"/>
              <a:t>Επιλογή προμηθευτή</a:t>
            </a:r>
          </a:p>
          <a:p>
            <a:pPr lvl="2"/>
            <a:r>
              <a:rPr lang="el-GR" dirty="0" smtClean="0"/>
              <a:t>Χρόνος Αγοράς </a:t>
            </a:r>
          </a:p>
          <a:p>
            <a:pPr lvl="2"/>
            <a:r>
              <a:rPr lang="el-GR" dirty="0" smtClean="0"/>
              <a:t>Ποσότητα Αγοράς</a:t>
            </a:r>
          </a:p>
          <a:p>
            <a:pPr lvl="2"/>
            <a:endParaRPr lang="el-GR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Γενικό Υπόδειγμα Συμπεριφοράς Καταναλωτή (3 από 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Συμπεριφορά Καταναλωτή </a:t>
            </a:r>
          </a:p>
          <a:p>
            <a:r>
              <a:rPr lang="el-GR" b="1" dirty="0"/>
              <a:t>Ενότητα </a:t>
            </a:r>
            <a:r>
              <a:rPr lang="en-US" b="1" dirty="0"/>
              <a:t># 2</a:t>
            </a:r>
            <a:r>
              <a:rPr lang="el-GR" b="1" dirty="0"/>
              <a:t>:</a:t>
            </a:r>
            <a:r>
              <a:rPr lang="en-US" b="1" dirty="0"/>
              <a:t> </a:t>
            </a:r>
            <a:r>
              <a:rPr lang="el-GR" dirty="0"/>
              <a:t>Διαδικασία Λήψης Αποφάσεων</a:t>
            </a:r>
          </a:p>
          <a:p>
            <a:r>
              <a:rPr lang="el-GR" b="1" dirty="0"/>
              <a:t>Διδάσκουσα: </a:t>
            </a:r>
            <a:r>
              <a:rPr lang="el-GR" dirty="0"/>
              <a:t>Άννα Ζαρκάδα, </a:t>
            </a:r>
            <a:r>
              <a:rPr lang="el-GR" b="1" dirty="0"/>
              <a:t>Τμήμα: </a:t>
            </a:r>
            <a:r>
              <a:rPr lang="el-GR" dirty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Μαύρο Κουτί του Καταναλωτή</a:t>
            </a:r>
          </a:p>
        </p:txBody>
      </p:sp>
    </p:spTree>
    <p:extLst>
      <p:ext uri="{BB962C8B-B14F-4D97-AF65-F5344CB8AC3E}">
        <p14:creationId xmlns:p14="http://schemas.microsoft.com/office/powerpoint/2010/main" val="20762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4000" dirty="0"/>
              <a:t>Βιολογικός κύκλος</a:t>
            </a:r>
          </a:p>
          <a:p>
            <a:pPr marL="918972" lvl="1" indent="-571500">
              <a:defRPr/>
            </a:pPr>
            <a:r>
              <a:rPr lang="el-GR" sz="3600" dirty="0" smtClean="0"/>
              <a:t>Κύκλος </a:t>
            </a:r>
            <a:r>
              <a:rPr lang="el-GR" sz="3600" dirty="0"/>
              <a:t>ζωής</a:t>
            </a:r>
          </a:p>
          <a:p>
            <a:pPr marL="918972" lvl="1" indent="-571500">
              <a:defRPr/>
            </a:pPr>
            <a:r>
              <a:rPr lang="el-GR" sz="3600" dirty="0" smtClean="0"/>
              <a:t>Γενιά</a:t>
            </a:r>
            <a:endParaRPr lang="el-GR" sz="3600" dirty="0"/>
          </a:p>
          <a:p>
            <a:pPr>
              <a:defRPr/>
            </a:pPr>
            <a:r>
              <a:rPr lang="el-GR" sz="4000" dirty="0" smtClean="0"/>
              <a:t>Κοινωνιολογικό </a:t>
            </a:r>
            <a:r>
              <a:rPr lang="el-GR" sz="4000" dirty="0"/>
              <a:t>Υ</a:t>
            </a:r>
            <a:r>
              <a:rPr lang="el-GR" sz="4000" dirty="0" smtClean="0"/>
              <a:t>πόδειγμα</a:t>
            </a:r>
            <a:endParaRPr lang="el-GR" sz="4000" dirty="0"/>
          </a:p>
          <a:p>
            <a:pPr>
              <a:defRPr/>
            </a:pPr>
            <a:r>
              <a:rPr lang="el-GR" sz="4000" dirty="0"/>
              <a:t>Ψυχαναλυτικό </a:t>
            </a:r>
            <a:r>
              <a:rPr lang="el-GR" sz="4000" dirty="0" smtClean="0"/>
              <a:t>Υπόδειγμα</a:t>
            </a:r>
            <a:endParaRPr lang="el-GR" sz="40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Μοντέλα </a:t>
            </a:r>
            <a:r>
              <a:rPr lang="el-GR" dirty="0" smtClean="0"/>
              <a:t>με </a:t>
            </a:r>
            <a:r>
              <a:rPr lang="el-GR" dirty="0"/>
              <a:t>βάση τα χαρακτηριστικά του </a:t>
            </a:r>
            <a:r>
              <a:rPr lang="el-GR" dirty="0" smtClean="0"/>
              <a:t>καταναλωτή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97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800" dirty="0"/>
              <a:t>Κριτήριο: ηλικία</a:t>
            </a:r>
          </a:p>
          <a:p>
            <a:pPr marL="804672" lvl="1" indent="-457200">
              <a:defRPr/>
            </a:pPr>
            <a:r>
              <a:rPr lang="el-GR" sz="2400" dirty="0"/>
              <a:t>πρώιμα έτη (&lt;14)</a:t>
            </a:r>
          </a:p>
          <a:p>
            <a:pPr marL="804672" lvl="1" indent="-457200">
              <a:defRPr/>
            </a:pPr>
            <a:r>
              <a:rPr lang="el-GR" sz="2400" dirty="0"/>
              <a:t>νέοι καταναλωτές (15-17)</a:t>
            </a:r>
          </a:p>
          <a:p>
            <a:pPr marL="804672" lvl="1" indent="-457200">
              <a:defRPr/>
            </a:pPr>
            <a:r>
              <a:rPr lang="el-GR" sz="2400" dirty="0"/>
              <a:t>νέοι ενήλικες (18-34)</a:t>
            </a:r>
          </a:p>
          <a:p>
            <a:pPr marL="946404" lvl="2" indent="-342900">
              <a:defRPr/>
            </a:pPr>
            <a:r>
              <a:rPr lang="el-GR" sz="2000" dirty="0"/>
              <a:t>ανύπαντροι</a:t>
            </a:r>
          </a:p>
          <a:p>
            <a:pPr marL="946404" lvl="2" indent="-342900">
              <a:defRPr/>
            </a:pPr>
            <a:r>
              <a:rPr lang="el-GR" sz="2000" dirty="0"/>
              <a:t>παντρεμένοι χωρίς παιδιά</a:t>
            </a:r>
          </a:p>
          <a:p>
            <a:pPr marL="946404" lvl="2" indent="-342900">
              <a:defRPr/>
            </a:pPr>
            <a:r>
              <a:rPr lang="el-GR" sz="2000" dirty="0"/>
              <a:t>παντρεμένοι με παιδιά</a:t>
            </a:r>
          </a:p>
          <a:p>
            <a:pPr marL="804672" lvl="1" indent="-457200">
              <a:defRPr/>
            </a:pPr>
            <a:r>
              <a:rPr lang="el-GR" sz="2400" dirty="0"/>
              <a:t>μεσαία έτη (35-54)</a:t>
            </a:r>
          </a:p>
          <a:p>
            <a:pPr marL="946404" lvl="2" indent="-342900">
              <a:defRPr/>
            </a:pPr>
            <a:r>
              <a:rPr lang="el-GR" sz="2000" dirty="0"/>
              <a:t>οικογένειες με παιδιά</a:t>
            </a:r>
          </a:p>
          <a:p>
            <a:pPr marL="946404" lvl="2" indent="-342900">
              <a:defRPr/>
            </a:pPr>
            <a:r>
              <a:rPr lang="en-US" sz="2000" dirty="0"/>
              <a:t>empty nesters</a:t>
            </a:r>
            <a:endParaRPr lang="el-GR" sz="2000" dirty="0"/>
          </a:p>
          <a:p>
            <a:pPr marL="804672" lvl="1" indent="-457200">
              <a:defRPr/>
            </a:pPr>
            <a:r>
              <a:rPr lang="el-GR" sz="2400" dirty="0"/>
              <a:t>ηλικιωμένοι</a:t>
            </a:r>
            <a:r>
              <a:rPr lang="en-US" sz="2400" dirty="0"/>
              <a:t> (&gt;55)</a:t>
            </a:r>
            <a:endParaRPr lang="en-GB" sz="2400" dirty="0"/>
          </a:p>
          <a:p>
            <a:endParaRPr lang="el-GR" sz="20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Βιολογικός κύκλος </a:t>
            </a:r>
            <a:br>
              <a:rPr lang="el-GR" dirty="0"/>
            </a:br>
            <a:r>
              <a:rPr lang="el-GR" dirty="0"/>
              <a:t>(κύκλος ζωής</a:t>
            </a:r>
            <a:r>
              <a:rPr lang="el-G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Lost Generation (1883–1900)</a:t>
            </a:r>
          </a:p>
          <a:p>
            <a:pPr>
              <a:defRPr/>
            </a:pPr>
            <a:r>
              <a:rPr lang="en-GB" dirty="0"/>
              <a:t>Greatest Generation (1901–1924)</a:t>
            </a:r>
          </a:p>
          <a:p>
            <a:pPr>
              <a:defRPr/>
            </a:pPr>
            <a:r>
              <a:rPr lang="en-GB" dirty="0"/>
              <a:t>Silent Generation (1925–1942)</a:t>
            </a:r>
          </a:p>
          <a:p>
            <a:pPr>
              <a:defRPr/>
            </a:pPr>
            <a:r>
              <a:rPr lang="en-GB" dirty="0"/>
              <a:t>Baby Boomer (1943–1960)</a:t>
            </a:r>
          </a:p>
          <a:p>
            <a:pPr>
              <a:defRPr/>
            </a:pPr>
            <a:r>
              <a:rPr lang="en-GB" dirty="0"/>
              <a:t>Generation X (1961–1981)</a:t>
            </a:r>
          </a:p>
          <a:p>
            <a:pPr>
              <a:defRPr/>
            </a:pPr>
            <a:r>
              <a:rPr lang="en-GB" dirty="0"/>
              <a:t>Generation Y (1982–2001)</a:t>
            </a:r>
          </a:p>
          <a:p>
            <a:pPr>
              <a:defRPr/>
            </a:pPr>
            <a:r>
              <a:rPr lang="en-GB" dirty="0"/>
              <a:t>Generation Z (2001–)</a:t>
            </a:r>
          </a:p>
          <a:p>
            <a:pPr lvl="1" fontAlgn="base"/>
            <a:endParaRPr lang="en-US" dirty="0"/>
          </a:p>
          <a:p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Βιολογικός κύκλος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(Εναλλακτική </a:t>
            </a:r>
            <a:r>
              <a:rPr lang="el-GR" dirty="0"/>
              <a:t>προσέγγιση: </a:t>
            </a:r>
            <a:r>
              <a:rPr lang="el-GR" dirty="0" smtClean="0"/>
              <a:t>Γενιά)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04622" indent="-457200">
              <a:defRPr/>
            </a:pPr>
            <a:r>
              <a:rPr lang="el-GR" dirty="0"/>
              <a:t>Οικογένεια</a:t>
            </a:r>
          </a:p>
          <a:p>
            <a:pPr marL="660654" lvl="1" indent="-457200">
              <a:defRPr/>
            </a:pPr>
            <a:r>
              <a:rPr lang="el-GR" dirty="0"/>
              <a:t>κατανομή ρόλων</a:t>
            </a:r>
          </a:p>
          <a:p>
            <a:pPr marL="726948" lvl="2" indent="-342900">
              <a:spcBef>
                <a:spcPts val="230"/>
              </a:spcBef>
              <a:defRPr/>
            </a:pPr>
            <a:r>
              <a:rPr lang="el-GR" dirty="0"/>
              <a:t>επιρροή / βαρύτητα γνώμης</a:t>
            </a:r>
          </a:p>
          <a:p>
            <a:pPr marL="726948" lvl="2" indent="-342900">
              <a:spcBef>
                <a:spcPts val="230"/>
              </a:spcBef>
              <a:defRPr/>
            </a:pPr>
            <a:r>
              <a:rPr lang="el-GR" dirty="0"/>
              <a:t>απόφαση / διαδικασία και τελικός λόγος</a:t>
            </a:r>
          </a:p>
          <a:p>
            <a:pPr marL="726948" lvl="2" indent="-342900">
              <a:spcBef>
                <a:spcPts val="230"/>
              </a:spcBef>
              <a:defRPr/>
            </a:pPr>
            <a:r>
              <a:rPr lang="el-GR" dirty="0"/>
              <a:t>διεκπεραίωση αγοράς / πληρωμή</a:t>
            </a:r>
          </a:p>
          <a:p>
            <a:pPr marL="726948" lvl="2" indent="-342900">
              <a:spcBef>
                <a:spcPts val="230"/>
              </a:spcBef>
              <a:defRPr/>
            </a:pPr>
            <a:r>
              <a:rPr lang="el-GR" dirty="0"/>
              <a:t>χρήση / ικανοποίηση αναγκών</a:t>
            </a:r>
          </a:p>
          <a:p>
            <a:pPr marL="726948" lvl="2" indent="-342900">
              <a:spcBef>
                <a:spcPts val="230"/>
              </a:spcBef>
              <a:defRPr/>
            </a:pPr>
            <a:r>
              <a:rPr lang="el-GR" dirty="0"/>
              <a:t>αξιολόγηση</a:t>
            </a:r>
          </a:p>
          <a:p>
            <a:pPr marL="660654" lvl="1" indent="-457200">
              <a:defRPr/>
            </a:pPr>
            <a:r>
              <a:rPr lang="el-GR" dirty="0"/>
              <a:t>Κύκλος ζωής της οικογένειας</a:t>
            </a:r>
          </a:p>
          <a:p>
            <a:pPr marL="404622" indent="-457200">
              <a:defRPr/>
            </a:pPr>
            <a:r>
              <a:rPr lang="el-GR" dirty="0"/>
              <a:t>Ομάδες αναφοράς</a:t>
            </a:r>
          </a:p>
          <a:p>
            <a:pPr marL="660654" lvl="1" indent="-457200">
              <a:defRPr/>
            </a:pPr>
            <a:r>
              <a:rPr lang="el-GR" dirty="0"/>
              <a:t>πρωτογενείς (οικογένεια)/ δευτερογενείς (συνάδελφοι)</a:t>
            </a:r>
          </a:p>
          <a:p>
            <a:pPr marL="660654" lvl="1" indent="-457200">
              <a:defRPr/>
            </a:pPr>
            <a:r>
              <a:rPr lang="el-GR" dirty="0"/>
              <a:t>καταναλωτικά πρότυπα ανά προϊόν</a:t>
            </a:r>
          </a:p>
          <a:p>
            <a:pPr marL="660654" lvl="1" indent="-457200">
              <a:defRPr/>
            </a:pPr>
            <a:r>
              <a:rPr lang="el-GR" dirty="0"/>
              <a:t>επιρροή</a:t>
            </a:r>
          </a:p>
          <a:p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Κοινωνιολογικό </a:t>
            </a:r>
            <a:r>
              <a:rPr lang="el-GR" dirty="0" smtClean="0"/>
              <a:t>υπόδειγμα (1 από 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438400"/>
            <a:ext cx="8305800" cy="3429000"/>
          </a:xfrm>
          <a:prstGeom prst="rect">
            <a:avLst/>
          </a:prstGeom>
        </p:spPr>
        <p:txBody>
          <a:bodyPr vert="horz" wrap="square" lIns="91440" tIns="45720" rIns="91440" bIns="45720" numCol="2" rtlCol="0" anchor="ctr">
            <a:normAutofit fontScale="92500" lnSpcReduction="20000"/>
          </a:bodyPr>
          <a:lstStyle/>
          <a:p>
            <a:pPr marL="681038" lvl="2" indent="-457200">
              <a:buFont typeface="Calibri" panose="020F0502020204030204" pitchFamily="34" charset="0"/>
              <a:buChar char="₋"/>
              <a:defRPr/>
            </a:pPr>
            <a:r>
              <a:rPr lang="el-GR" sz="3500" dirty="0" smtClean="0"/>
              <a:t>Εξουσία</a:t>
            </a:r>
          </a:p>
          <a:p>
            <a:pPr marL="681038" lvl="2" indent="-457200">
              <a:buFont typeface="Calibri" panose="020F0502020204030204" pitchFamily="34" charset="0"/>
              <a:buChar char="₋"/>
              <a:defRPr/>
            </a:pPr>
            <a:r>
              <a:rPr lang="el-GR" sz="3500" dirty="0" smtClean="0"/>
              <a:t>Ισχύς</a:t>
            </a:r>
          </a:p>
          <a:p>
            <a:pPr marL="681038" lvl="2" indent="-457200">
              <a:buFont typeface="Calibri" panose="020F0502020204030204" pitchFamily="34" charset="0"/>
              <a:buChar char="₋"/>
              <a:defRPr/>
            </a:pPr>
            <a:r>
              <a:rPr lang="el-GR" sz="3500" dirty="0" smtClean="0"/>
              <a:t>Περιουσία</a:t>
            </a:r>
          </a:p>
          <a:p>
            <a:pPr marL="681038" lvl="2" indent="-457200">
              <a:buFont typeface="Calibri" panose="020F0502020204030204" pitchFamily="34" charset="0"/>
              <a:buChar char="₋"/>
              <a:defRPr/>
            </a:pPr>
            <a:r>
              <a:rPr lang="el-GR" sz="3500" dirty="0" smtClean="0"/>
              <a:t>Εισόδημα</a:t>
            </a:r>
          </a:p>
          <a:p>
            <a:pPr marL="681038" lvl="2" indent="-457200">
              <a:buFont typeface="Calibri" panose="020F0502020204030204" pitchFamily="34" charset="0"/>
              <a:buChar char="₋"/>
              <a:defRPr/>
            </a:pPr>
            <a:r>
              <a:rPr lang="el-GR" sz="3500" dirty="0" smtClean="0"/>
              <a:t>Τρόπος Ζωής</a:t>
            </a:r>
          </a:p>
          <a:p>
            <a:pPr marL="681038" lvl="2" indent="-457200">
              <a:buFont typeface="Calibri" panose="020F0502020204030204" pitchFamily="34" charset="0"/>
              <a:buChar char="₋"/>
              <a:defRPr/>
            </a:pPr>
            <a:r>
              <a:rPr lang="el-GR" sz="3500" dirty="0" smtClean="0"/>
              <a:t>Επάγγελμα – Επιτεύγματα</a:t>
            </a:r>
          </a:p>
          <a:p>
            <a:pPr marL="681038" lvl="2" indent="-457200">
              <a:buFont typeface="Calibri" panose="020F0502020204030204" pitchFamily="34" charset="0"/>
              <a:buChar char="₋"/>
              <a:defRPr/>
            </a:pPr>
            <a:r>
              <a:rPr lang="el-GR" sz="3500" dirty="0" smtClean="0"/>
              <a:t>Μόρφωση – Γνώση</a:t>
            </a:r>
          </a:p>
          <a:p>
            <a:pPr marL="681038" lvl="2" indent="-457200">
              <a:buFont typeface="Calibri" panose="020F0502020204030204" pitchFamily="34" charset="0"/>
              <a:buChar char="₋"/>
              <a:defRPr/>
            </a:pPr>
            <a:r>
              <a:rPr lang="el-GR" sz="3500" dirty="0" smtClean="0"/>
              <a:t>Θεότητα (Υπερφυσικό)</a:t>
            </a:r>
          </a:p>
          <a:p>
            <a:pPr marL="681038" lvl="2" indent="-457200">
              <a:buFont typeface="Calibri" panose="020F0502020204030204" pitchFamily="34" charset="0"/>
              <a:buChar char="₋"/>
              <a:defRPr/>
            </a:pPr>
            <a:r>
              <a:rPr lang="el-GR" sz="3500" dirty="0" smtClean="0"/>
              <a:t>Αλτρουισμός – Ηθική</a:t>
            </a:r>
          </a:p>
          <a:p>
            <a:pPr marL="681038" lvl="2" indent="-457200">
              <a:buFont typeface="Calibri" panose="020F0502020204030204" pitchFamily="34" charset="0"/>
              <a:buChar char="₋"/>
              <a:defRPr/>
            </a:pPr>
            <a:r>
              <a:rPr lang="el-GR" sz="3500" dirty="0" smtClean="0"/>
              <a:t>Σχέσεις &amp; Δεσμοί</a:t>
            </a:r>
          </a:p>
          <a:p>
            <a:pPr marL="681038" lvl="2" indent="-457200">
              <a:buFont typeface="Calibri" panose="020F0502020204030204" pitchFamily="34" charset="0"/>
              <a:buChar char="₋"/>
              <a:defRPr/>
            </a:pPr>
            <a:r>
              <a:rPr lang="el-GR" sz="3500" dirty="0" smtClean="0"/>
              <a:t>Εθνότητα – Θρησκεία – Φυλή</a:t>
            </a:r>
          </a:p>
          <a:p>
            <a:pPr marL="681038" lvl="1" indent="-457200">
              <a:buFont typeface="Arial" panose="020B0604020202020204" pitchFamily="34" charset="0"/>
              <a:buChar char="•"/>
            </a:pPr>
            <a:endParaRPr lang="en-US" sz="3500" dirty="0"/>
          </a:p>
          <a:p>
            <a:endParaRPr lang="en-US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>
            <a:normAutofit/>
          </a:bodyPr>
          <a:lstStyle/>
          <a:p>
            <a:pPr marL="404622" indent="-457200">
              <a:defRPr/>
            </a:pPr>
            <a:r>
              <a:rPr lang="el-GR" dirty="0"/>
              <a:t>Κοινωνική τάξη </a:t>
            </a:r>
            <a:r>
              <a:rPr lang="el-GR" dirty="0" smtClean="0"/>
              <a:t>– κριτήρια</a:t>
            </a:r>
          </a:p>
          <a:p>
            <a:pPr marL="404622" indent="-457200">
              <a:defRPr/>
            </a:pP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Κοινωνιολογικό </a:t>
            </a:r>
            <a:r>
              <a:rPr lang="el-GR" dirty="0" smtClean="0"/>
              <a:t>υπόδειγμα (2 από 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Κοινωνική τάξη – κατάταξη</a:t>
            </a:r>
          </a:p>
          <a:p>
            <a:pPr marL="660654" lvl="1" indent="-457200">
              <a:defRPr/>
            </a:pPr>
            <a:r>
              <a:rPr lang="el-GR" dirty="0"/>
              <a:t>ανώτερη – μεσαία – χαμηλή</a:t>
            </a:r>
          </a:p>
          <a:p>
            <a:pPr marL="660654" lvl="1" indent="-457200">
              <a:defRPr/>
            </a:pPr>
            <a:r>
              <a:rPr lang="el-GR" i="1" dirty="0"/>
              <a:t>παγκόσμια – αστική – αγροτική</a:t>
            </a:r>
            <a:endParaRPr lang="en-US" i="1" dirty="0"/>
          </a:p>
          <a:p>
            <a:pPr>
              <a:defRPr/>
            </a:pPr>
            <a:r>
              <a:rPr lang="el-GR" dirty="0"/>
              <a:t>Πολιτισμός</a:t>
            </a:r>
          </a:p>
          <a:p>
            <a:pPr marL="660654" lvl="1" indent="-457200">
              <a:defRPr/>
            </a:pPr>
            <a:r>
              <a:rPr lang="el-GR" dirty="0"/>
              <a:t>κουλτούρα</a:t>
            </a:r>
          </a:p>
          <a:p>
            <a:pPr marL="660654" lvl="1" indent="-457200">
              <a:defRPr/>
            </a:pPr>
            <a:r>
              <a:rPr lang="el-GR" dirty="0"/>
              <a:t>υποκουλτούρες</a:t>
            </a:r>
          </a:p>
          <a:p>
            <a:pPr marL="404622" indent="-457200">
              <a:defRPr/>
            </a:pP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Κοινωνιολογικό </a:t>
            </a:r>
            <a:r>
              <a:rPr lang="el-GR" dirty="0" smtClean="0"/>
              <a:t>υπόδειγμα (3 από 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6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l-GR" altLang="x-none" dirty="0" smtClean="0"/>
              <a:t>Κατανόηση των τύπων κατανάλωσης</a:t>
            </a:r>
          </a:p>
          <a:p>
            <a:r>
              <a:rPr lang="el-GR" altLang="x-none" dirty="0" smtClean="0"/>
              <a:t>Σύντομη παρουσίαση των προσεγγίσεων λήψης αποφάσεων </a:t>
            </a:r>
          </a:p>
          <a:p>
            <a:r>
              <a:rPr lang="el-GR" altLang="x-none" dirty="0" smtClean="0"/>
              <a:t>Αναλυτική </a:t>
            </a:r>
            <a:r>
              <a:rPr lang="el-GR" altLang="x-none" dirty="0"/>
              <a:t>παρουσίαση</a:t>
            </a:r>
            <a:r>
              <a:rPr lang="el-GR" altLang="x-none" dirty="0" smtClean="0"/>
              <a:t> και κατανόηση της γνωστικής λήψης αποφάσεων</a:t>
            </a:r>
          </a:p>
          <a:p>
            <a:r>
              <a:rPr lang="el-GR" altLang="x-none" dirty="0"/>
              <a:t>Αναλυτική παρουσίαση </a:t>
            </a:r>
            <a:r>
              <a:rPr lang="el-GR" altLang="x-none" dirty="0" smtClean="0"/>
              <a:t>και κατανόηση του γενικού υποδείγματος καταναλωτικής συμπεριφοράς</a:t>
            </a:r>
          </a:p>
          <a:p>
            <a:endParaRPr lang="el-GR" altLang="x-none" dirty="0" smtClean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</a:t>
            </a:r>
            <a:r>
              <a:rPr lang="el-GR" dirty="0" smtClean="0"/>
              <a:t>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  <p:sp>
        <p:nvSpPr>
          <p:cNvPr id="7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000" dirty="0"/>
              <a:t>Βάσεις </a:t>
            </a:r>
            <a:r>
              <a:rPr lang="el-GR" sz="2000" dirty="0" smtClean="0"/>
              <a:t>του Υποδείγματος</a:t>
            </a:r>
            <a:endParaRPr lang="el-GR" sz="2000" dirty="0"/>
          </a:p>
          <a:p>
            <a:pPr marL="804672" lvl="1" indent="-457200"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Sigmund Freud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46404" lvl="2" indent="-342900">
              <a:defRPr/>
            </a:pPr>
            <a:r>
              <a:rPr lang="el-G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Ψυχή – Νους</a:t>
            </a:r>
          </a:p>
          <a:p>
            <a:pPr marL="946404" lvl="2" indent="-342900">
              <a:defRPr/>
            </a:pPr>
            <a:r>
              <a:rPr lang="el-G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Ασυνείδητο – Ορμές</a:t>
            </a:r>
          </a:p>
          <a:p>
            <a:pPr marL="946404" lvl="2" indent="-342900">
              <a:defRPr/>
            </a:pPr>
            <a:r>
              <a:rPr lang="el-G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Εγώ – Συνειδητός Νους</a:t>
            </a:r>
          </a:p>
          <a:p>
            <a:pPr marL="946404" lvl="2" indent="-342900">
              <a:defRPr/>
            </a:pPr>
            <a:r>
              <a:rPr lang="el-G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Υπερεγώ – Ασυνείδητος Νους συνδεδεμένος 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με το κοινωνικά αποδεκτό</a:t>
            </a:r>
          </a:p>
          <a:p>
            <a:pPr marL="804672" lvl="1" indent="-457200"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Robert Young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46404" lvl="2" indent="-342900">
              <a:defRPr/>
            </a:pPr>
            <a:r>
              <a:rPr lang="el-G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Συλλογικό Υποσυνείδητο</a:t>
            </a:r>
          </a:p>
          <a:p>
            <a:pPr marL="946404" lvl="2" indent="-342900">
              <a:defRPr/>
            </a:pPr>
            <a:r>
              <a:rPr lang="el-G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Σύμβολα και Αρχέτυπα</a:t>
            </a:r>
          </a:p>
          <a:p>
            <a:pPr marL="804672" lvl="1" indent="-457200">
              <a:defRPr/>
            </a:pPr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Σημειωτική</a:t>
            </a:r>
          </a:p>
          <a:p>
            <a:pPr marL="1204722" lvl="2" indent="-457200">
              <a:defRPr/>
            </a:pPr>
            <a:r>
              <a:rPr lang="el-G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Σημαίνον: η 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μορφή ενός </a:t>
            </a:r>
            <a:r>
              <a:rPr lang="el-G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σημείου</a:t>
            </a:r>
          </a:p>
          <a:p>
            <a:pPr marL="1204722" lvl="2" indent="-457200">
              <a:defRPr/>
            </a:pPr>
            <a:r>
              <a:rPr lang="el-G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Σημαινόμενο: περιεχόμενο 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του </a:t>
            </a:r>
            <a:r>
              <a:rPr lang="el-G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σημείου</a:t>
            </a:r>
            <a:endParaRPr lang="el-G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04722" lvl="2" indent="-457200">
              <a:defRPr/>
            </a:pPr>
            <a:endParaRPr lang="el-G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latin typeface="+mn-lt"/>
              </a:rPr>
              <a:t>Ψυχαναλυτικό </a:t>
            </a:r>
            <a:r>
              <a:rPr lang="el-GR" dirty="0" smtClean="0">
                <a:latin typeface="+mn-lt"/>
              </a:rPr>
              <a:t>Υπόδειγμα (1 από 2)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268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l-GR" dirty="0"/>
              <a:t>Συνεισφορά</a:t>
            </a:r>
          </a:p>
          <a:p>
            <a:pPr marL="804672" lvl="1" indent="-457200">
              <a:defRPr/>
            </a:pPr>
            <a:r>
              <a:rPr lang="el-GR" dirty="0" smtClean="0"/>
              <a:t>Δυσκολία </a:t>
            </a:r>
            <a:r>
              <a:rPr lang="el-GR" dirty="0"/>
              <a:t>αναγνώρισης των παραγόντων υποκίνησης (παγόβουνο)</a:t>
            </a:r>
          </a:p>
          <a:p>
            <a:pPr marL="804672" lvl="1" indent="-457200">
              <a:defRPr/>
            </a:pPr>
            <a:r>
              <a:rPr lang="el-GR" dirty="0" smtClean="0"/>
              <a:t>Διαχωρισμός </a:t>
            </a:r>
            <a:r>
              <a:rPr lang="el-GR" dirty="0"/>
              <a:t>συνειδητοποιημένων και ασυνείδητων αναγκών</a:t>
            </a:r>
          </a:p>
          <a:p>
            <a:pPr marL="804672" lvl="1" indent="-457200">
              <a:defRPr/>
            </a:pPr>
            <a:r>
              <a:rPr lang="el-GR" dirty="0" smtClean="0"/>
              <a:t>Υπογράμμιση </a:t>
            </a:r>
            <a:r>
              <a:rPr lang="el-GR" dirty="0"/>
              <a:t>συμβολικής αξίας</a:t>
            </a:r>
          </a:p>
          <a:p>
            <a:pPr marL="804672" lvl="1" indent="-457200">
              <a:defRPr/>
            </a:pPr>
            <a:r>
              <a:rPr lang="el-GR" dirty="0" smtClean="0"/>
              <a:t>Ρόλος </a:t>
            </a:r>
            <a:r>
              <a:rPr lang="el-GR" dirty="0"/>
              <a:t>του υποδείγματος (</a:t>
            </a:r>
            <a:r>
              <a:rPr lang="en-US" dirty="0"/>
              <a:t>celebrity endorsement)</a:t>
            </a:r>
          </a:p>
          <a:p>
            <a:pPr marL="804672" lvl="1" indent="-457200">
              <a:defRPr/>
            </a:pPr>
            <a:r>
              <a:rPr lang="el-GR" dirty="0" err="1" smtClean="0"/>
              <a:t>Αλληλο</a:t>
            </a:r>
            <a:r>
              <a:rPr lang="el-GR" dirty="0" smtClean="0"/>
              <a:t>- υποκατάσταση </a:t>
            </a:r>
            <a:r>
              <a:rPr lang="el-GR" dirty="0"/>
              <a:t>ασυνείδητου – εγώ - υπερεγώ</a:t>
            </a:r>
          </a:p>
          <a:p>
            <a:pPr lvl="1" fontAlgn="base"/>
            <a:endParaRPr lang="el-GR" dirty="0"/>
          </a:p>
          <a:p>
            <a:pPr fontAlgn="base"/>
            <a:endParaRPr lang="en-US" dirty="0"/>
          </a:p>
          <a:p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Ψυχαναλυτικό Υπόδειγμα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68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Συμπεριφορά Καταναλωτή </a:t>
            </a:r>
          </a:p>
          <a:p>
            <a:r>
              <a:rPr lang="el-GR" b="1" dirty="0"/>
              <a:t>Ενότητα </a:t>
            </a:r>
            <a:r>
              <a:rPr lang="en-US" b="1" dirty="0"/>
              <a:t># 2</a:t>
            </a:r>
            <a:r>
              <a:rPr lang="el-GR" b="1" dirty="0"/>
              <a:t>:</a:t>
            </a:r>
            <a:r>
              <a:rPr lang="en-US" b="1" dirty="0"/>
              <a:t> </a:t>
            </a:r>
            <a:r>
              <a:rPr lang="el-GR" dirty="0"/>
              <a:t>Διαδικασία Λήψης Αποφάσεων</a:t>
            </a:r>
          </a:p>
          <a:p>
            <a:r>
              <a:rPr lang="el-GR" b="1" dirty="0"/>
              <a:t>Διδάσκουσα: </a:t>
            </a:r>
            <a:r>
              <a:rPr lang="el-GR" dirty="0"/>
              <a:t>Άννα Ζαρκάδα, </a:t>
            </a:r>
            <a:r>
              <a:rPr lang="el-GR" b="1" dirty="0"/>
              <a:t>Τμήμα: </a:t>
            </a:r>
            <a:r>
              <a:rPr lang="el-GR" dirty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Άνθρωπος και οι Συνθήκες Αγοράς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99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Ποιος </a:t>
            </a:r>
          </a:p>
          <a:p>
            <a:pPr lvl="1">
              <a:defRPr/>
            </a:pPr>
            <a:r>
              <a:rPr lang="el-GR" dirty="0" smtClean="0"/>
              <a:t>Καταναλωτής / Οργανισμός</a:t>
            </a:r>
          </a:p>
          <a:p>
            <a:pPr lvl="1">
              <a:defRPr/>
            </a:pPr>
            <a:r>
              <a:rPr lang="el-GR" dirty="0" smtClean="0"/>
              <a:t>Ρόλος</a:t>
            </a:r>
            <a:endParaRPr lang="el-GR" dirty="0"/>
          </a:p>
          <a:p>
            <a:pPr>
              <a:defRPr/>
            </a:pPr>
            <a:r>
              <a:rPr lang="el-GR" dirty="0"/>
              <a:t> Τι</a:t>
            </a:r>
          </a:p>
          <a:p>
            <a:pPr lvl="1">
              <a:defRPr/>
            </a:pPr>
            <a:r>
              <a:rPr lang="el-GR" dirty="0" smtClean="0"/>
              <a:t>Αξία </a:t>
            </a:r>
            <a:r>
              <a:rPr lang="el-GR" dirty="0"/>
              <a:t>σαν σχέση «ποιότητας» / «τιμής»</a:t>
            </a:r>
          </a:p>
          <a:p>
            <a:pPr lvl="1">
              <a:defRPr/>
            </a:pPr>
            <a:r>
              <a:rPr lang="el-GR" dirty="0" smtClean="0"/>
              <a:t>Κόστος </a:t>
            </a:r>
            <a:r>
              <a:rPr lang="el-GR" dirty="0"/>
              <a:t>κτήσης και κόστος χρήσης</a:t>
            </a:r>
          </a:p>
          <a:p>
            <a:pPr lvl="1">
              <a:defRPr/>
            </a:pPr>
            <a:r>
              <a:rPr lang="el-GR" dirty="0" smtClean="0"/>
              <a:t>Οριακό </a:t>
            </a:r>
            <a:r>
              <a:rPr lang="el-GR" dirty="0"/>
              <a:t>κόστος και οριακή χρησιμότητα</a:t>
            </a:r>
          </a:p>
          <a:p>
            <a:pPr lvl="1" fontAlgn="base"/>
            <a:endParaRPr lang="el-GR" dirty="0"/>
          </a:p>
          <a:p>
            <a:pPr fontAlgn="base"/>
            <a:endParaRPr lang="en-US" dirty="0"/>
          </a:p>
          <a:p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 Άνθρωπος και οι Συνθήκες </a:t>
            </a:r>
            <a:r>
              <a:rPr lang="el-GR" dirty="0" smtClean="0"/>
              <a:t>Αγοράς (1 από 3)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15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fontAlgn="base"/>
            <a:r>
              <a:rPr lang="el-GR" dirty="0" smtClean="0"/>
              <a:t>Πώς (ερευνητικές </a:t>
            </a:r>
            <a:r>
              <a:rPr lang="el-GR" dirty="0"/>
              <a:t>προσεγγίσεις)</a:t>
            </a:r>
          </a:p>
          <a:p>
            <a:pPr lvl="1" fontAlgn="base"/>
            <a:r>
              <a:rPr lang="el-GR" dirty="0" smtClean="0"/>
              <a:t>Λήψη αποφάσεων</a:t>
            </a:r>
          </a:p>
          <a:p>
            <a:pPr lvl="2" fontAlgn="base"/>
            <a:r>
              <a:rPr lang="el-GR" dirty="0" smtClean="0"/>
              <a:t>λογικά </a:t>
            </a:r>
            <a:r>
              <a:rPr lang="el-GR" dirty="0"/>
              <a:t>και διακριτά βήματα για επίλυση προβλημάτων</a:t>
            </a:r>
          </a:p>
          <a:p>
            <a:pPr lvl="1" fontAlgn="base"/>
            <a:r>
              <a:rPr lang="el-GR" dirty="0" smtClean="0"/>
              <a:t>Εμπειρίας </a:t>
            </a:r>
          </a:p>
          <a:p>
            <a:pPr lvl="2" fontAlgn="base"/>
            <a:r>
              <a:rPr lang="el-GR" dirty="0" smtClean="0"/>
              <a:t>διασκέδαση</a:t>
            </a:r>
            <a:r>
              <a:rPr lang="el-GR" dirty="0"/>
              <a:t>, φαντασίωση, συγκίνηση</a:t>
            </a:r>
          </a:p>
          <a:p>
            <a:pPr lvl="1" fontAlgn="base"/>
            <a:r>
              <a:rPr lang="el-GR" dirty="0" smtClean="0"/>
              <a:t>Συμπεριφορική επίδραση</a:t>
            </a:r>
          </a:p>
          <a:p>
            <a:pPr lvl="2" fontAlgn="base"/>
            <a:r>
              <a:rPr lang="el-GR" dirty="0" smtClean="0"/>
              <a:t>κοινωνικός </a:t>
            </a:r>
            <a:r>
              <a:rPr lang="el-GR" dirty="0"/>
              <a:t>περίγυρος, οικονομικές συνθήκες, προωθητικές τεχνικές</a:t>
            </a:r>
          </a:p>
          <a:p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 Άνθρωπος και οι Συνθήκες </a:t>
            </a:r>
            <a:r>
              <a:rPr lang="el-GR" dirty="0" smtClean="0"/>
              <a:t>Αγοράς (2 από 3)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96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l-GR" dirty="0"/>
              <a:t> Πού </a:t>
            </a:r>
          </a:p>
          <a:p>
            <a:pPr lvl="1"/>
            <a:r>
              <a:rPr lang="el-GR" dirty="0" smtClean="0"/>
              <a:t>Διαθεσιμότητα </a:t>
            </a:r>
            <a:r>
              <a:rPr lang="el-GR" dirty="0"/>
              <a:t>και προσβασιμότητα δικτύων διανομής</a:t>
            </a:r>
          </a:p>
          <a:p>
            <a:r>
              <a:rPr lang="el-GR" dirty="0"/>
              <a:t> Πότε</a:t>
            </a:r>
          </a:p>
          <a:p>
            <a:pPr lvl="1"/>
            <a:r>
              <a:rPr lang="el-GR" dirty="0" smtClean="0"/>
              <a:t>Συχνότητα </a:t>
            </a:r>
            <a:r>
              <a:rPr lang="el-GR" dirty="0"/>
              <a:t>αγοράς</a:t>
            </a:r>
          </a:p>
          <a:p>
            <a:r>
              <a:rPr lang="el-GR" dirty="0"/>
              <a:t> Γιατί</a:t>
            </a:r>
          </a:p>
          <a:p>
            <a:pPr lvl="1"/>
            <a:r>
              <a:rPr lang="el-GR" dirty="0" smtClean="0"/>
              <a:t>Συνθήκες </a:t>
            </a:r>
            <a:r>
              <a:rPr lang="el-GR" dirty="0"/>
              <a:t>χρήσης</a:t>
            </a:r>
          </a:p>
          <a:p>
            <a:pPr lvl="1"/>
            <a:r>
              <a:rPr lang="el-GR" dirty="0" smtClean="0"/>
              <a:t>Εικόνα </a:t>
            </a:r>
            <a:r>
              <a:rPr lang="el-GR" dirty="0"/>
              <a:t>του εαυτού και ταύτιση</a:t>
            </a:r>
          </a:p>
          <a:p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 Άνθρωπος και οι Συνθήκες </a:t>
            </a:r>
            <a:r>
              <a:rPr lang="el-GR" dirty="0" smtClean="0"/>
              <a:t>Αγοράς (3 από 3)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328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l-GR" dirty="0"/>
              <a:t>Γνώση = θετικισμός </a:t>
            </a:r>
          </a:p>
          <a:p>
            <a:pPr lvl="1"/>
            <a:r>
              <a:rPr lang="el-GR" dirty="0"/>
              <a:t>Μ</a:t>
            </a:r>
            <a:r>
              <a:rPr lang="el-GR" dirty="0" smtClean="0"/>
              <a:t>ία </a:t>
            </a:r>
            <a:r>
              <a:rPr lang="el-GR" dirty="0"/>
              <a:t>αντικειμενική και σταθερή αλήθεια</a:t>
            </a:r>
          </a:p>
          <a:p>
            <a:pPr lvl="1"/>
            <a:r>
              <a:rPr lang="el-GR" dirty="0" smtClean="0"/>
              <a:t>Κανόνας </a:t>
            </a:r>
            <a:r>
              <a:rPr lang="el-GR" dirty="0"/>
              <a:t>του λόγου και της λογικής τάξης</a:t>
            </a:r>
          </a:p>
          <a:p>
            <a:pPr lvl="1"/>
            <a:r>
              <a:rPr lang="el-GR" dirty="0" smtClean="0"/>
              <a:t>Εγκυρότητα </a:t>
            </a:r>
            <a:r>
              <a:rPr lang="el-GR" dirty="0"/>
              <a:t>της έρευνας και της επιστημονικής διαδικασίας </a:t>
            </a:r>
          </a:p>
          <a:p>
            <a:pPr lvl="1"/>
            <a:r>
              <a:rPr lang="el-GR" dirty="0" smtClean="0"/>
              <a:t>Κατανάλωση ως οικονομικό </a:t>
            </a:r>
            <a:r>
              <a:rPr lang="el-GR" dirty="0"/>
              <a:t>σύστημα</a:t>
            </a:r>
          </a:p>
          <a:p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Οι Παράγοντες </a:t>
            </a:r>
            <a:r>
              <a:rPr lang="el-GR" altLang="en-US" dirty="0" smtClean="0"/>
              <a:t>που </a:t>
            </a:r>
            <a:r>
              <a:rPr lang="el-GR" altLang="en-US" dirty="0"/>
              <a:t>Αλληλεπιδρούν </a:t>
            </a:r>
            <a:r>
              <a:rPr lang="el-GR" altLang="en-US" dirty="0" smtClean="0"/>
              <a:t>(1 από 2)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003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l-GR" dirty="0"/>
              <a:t>Γνώση = θετικισμός </a:t>
            </a:r>
          </a:p>
          <a:p>
            <a:pPr lvl="1"/>
            <a:r>
              <a:rPr lang="el-GR" dirty="0"/>
              <a:t>Μ</a:t>
            </a:r>
            <a:r>
              <a:rPr lang="el-GR" dirty="0" smtClean="0"/>
              <a:t>ία </a:t>
            </a:r>
            <a:r>
              <a:rPr lang="el-GR" dirty="0"/>
              <a:t>αντικειμενική και σταθερή αλήθεια</a:t>
            </a:r>
          </a:p>
          <a:p>
            <a:pPr lvl="1"/>
            <a:r>
              <a:rPr lang="el-GR" dirty="0" smtClean="0"/>
              <a:t>Κανόνας </a:t>
            </a:r>
            <a:r>
              <a:rPr lang="el-GR" dirty="0"/>
              <a:t>του λόγου και της λογικής τάξης</a:t>
            </a:r>
          </a:p>
          <a:p>
            <a:pPr lvl="1"/>
            <a:r>
              <a:rPr lang="el-GR" dirty="0" smtClean="0"/>
              <a:t>Εγκυρότητα </a:t>
            </a:r>
            <a:r>
              <a:rPr lang="el-GR" dirty="0"/>
              <a:t>της έρευνας και της επιστημονικής διαδικασίας </a:t>
            </a:r>
          </a:p>
          <a:p>
            <a:pPr lvl="1"/>
            <a:r>
              <a:rPr lang="el-GR" dirty="0" smtClean="0"/>
              <a:t>Κατανάλωση ως οικονομικό </a:t>
            </a:r>
            <a:r>
              <a:rPr lang="el-GR" dirty="0"/>
              <a:t>σύστημα</a:t>
            </a:r>
          </a:p>
          <a:p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Οι Παράγοντες Που Αλληλεπιδρούν </a:t>
            </a:r>
            <a:r>
              <a:rPr lang="el-GR" altLang="en-US" dirty="0" smtClean="0"/>
              <a:t>(1 από 3)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34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l-GR" dirty="0"/>
              <a:t>Συναίσθημα = </a:t>
            </a:r>
            <a:r>
              <a:rPr lang="el-GR" dirty="0" smtClean="0"/>
              <a:t>μεταμοντερνισμός</a:t>
            </a:r>
          </a:p>
          <a:p>
            <a:pPr lvl="1"/>
            <a:r>
              <a:rPr lang="el-GR" dirty="0"/>
              <a:t>Η</a:t>
            </a:r>
            <a:r>
              <a:rPr lang="el-GR" dirty="0" smtClean="0"/>
              <a:t> κατανόηση δεν είναι ούτε γενική ούτε μόνιμη</a:t>
            </a:r>
          </a:p>
          <a:p>
            <a:pPr lvl="1"/>
            <a:r>
              <a:rPr lang="el-GR" dirty="0"/>
              <a:t>Η</a:t>
            </a:r>
            <a:r>
              <a:rPr lang="el-GR" dirty="0" smtClean="0"/>
              <a:t> </a:t>
            </a:r>
            <a:r>
              <a:rPr lang="el-GR" dirty="0"/>
              <a:t>πραγματικότητα είναι κατασκεύασμα του ατόμου ή μιας ομάδας η γνώση εξαρτάται από την κουλτούρα, το χώρο, το χρόνο και </a:t>
            </a:r>
            <a:r>
              <a:rPr lang="el-GR" dirty="0" smtClean="0"/>
              <a:t>το πλαίσιο</a:t>
            </a:r>
          </a:p>
          <a:p>
            <a:pPr lvl="1"/>
            <a:r>
              <a:rPr lang="el-GR" dirty="0" smtClean="0"/>
              <a:t>Η </a:t>
            </a:r>
            <a:r>
              <a:rPr lang="el-GR" dirty="0"/>
              <a:t>κατανάλωση είναι συμβολικό σύστημα</a:t>
            </a:r>
          </a:p>
          <a:p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Οι Παράγοντες </a:t>
            </a:r>
            <a:r>
              <a:rPr lang="el-GR" altLang="en-US" dirty="0" smtClean="0"/>
              <a:t>που </a:t>
            </a:r>
            <a:r>
              <a:rPr lang="el-GR" altLang="en-US" dirty="0"/>
              <a:t>Αλληλεπιδρούν </a:t>
            </a:r>
            <a:r>
              <a:rPr lang="el-GR" altLang="en-US" dirty="0" smtClean="0"/>
              <a:t>(2 από 3)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26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l-GR" sz="3600" dirty="0"/>
              <a:t>Περιβάλλον</a:t>
            </a:r>
          </a:p>
          <a:p>
            <a:pPr lvl="1"/>
            <a:r>
              <a:rPr lang="el-GR" sz="3200" dirty="0"/>
              <a:t>Κοινωνικές ομάδες</a:t>
            </a:r>
          </a:p>
          <a:p>
            <a:pPr lvl="1"/>
            <a:r>
              <a:rPr lang="el-GR" sz="3200" dirty="0"/>
              <a:t>Ομάδες αναφοράς</a:t>
            </a:r>
          </a:p>
          <a:p>
            <a:pPr lvl="1"/>
            <a:r>
              <a:rPr lang="el-GR" sz="3200" dirty="0" smtClean="0"/>
              <a:t>Καθοδηγητές </a:t>
            </a:r>
            <a:r>
              <a:rPr lang="el-GR" sz="3200" dirty="0"/>
              <a:t>γνώμης</a:t>
            </a:r>
          </a:p>
          <a:p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Οι Παράγοντες π</a:t>
            </a:r>
            <a:r>
              <a:rPr lang="el-GR" altLang="en-US" dirty="0" smtClean="0"/>
              <a:t>ου </a:t>
            </a:r>
            <a:r>
              <a:rPr lang="el-GR" altLang="en-US" dirty="0"/>
              <a:t>Αλληλεπιδρούν </a:t>
            </a:r>
            <a:r>
              <a:rPr lang="el-GR" altLang="en-US" dirty="0" smtClean="0"/>
              <a:t>(3 από 3)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26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Έρευνα της Συμπεριφοράς του </a:t>
            </a:r>
            <a:r>
              <a:rPr lang="el-GR" dirty="0" smtClean="0"/>
              <a:t>Καταναλωτή</a:t>
            </a:r>
          </a:p>
          <a:p>
            <a:r>
              <a:rPr lang="el-GR" dirty="0" smtClean="0"/>
              <a:t>Προσεγγίσεις στη Λήψη Καταναλωτικών </a:t>
            </a:r>
            <a:r>
              <a:rPr lang="el-GR" dirty="0" smtClean="0"/>
              <a:t>Αποφάσεων</a:t>
            </a:r>
          </a:p>
          <a:p>
            <a:r>
              <a:rPr lang="el-GR" altLang="el-GR" dirty="0"/>
              <a:t>Η Γνωστική Διαδικασία Λήψης Απόφασης </a:t>
            </a:r>
            <a:endParaRPr lang="el-GR" dirty="0" smtClean="0"/>
          </a:p>
          <a:p>
            <a:r>
              <a:rPr lang="el-GR" altLang="el-GR" dirty="0"/>
              <a:t>Το Γενικό Υπόδειγμα Συμπεριφοράς </a:t>
            </a:r>
            <a:r>
              <a:rPr lang="el-GR" altLang="el-GR" dirty="0" smtClean="0"/>
              <a:t>Καταναλωτή</a:t>
            </a:r>
          </a:p>
          <a:p>
            <a:r>
              <a:rPr lang="el-GR" dirty="0" smtClean="0"/>
              <a:t>Το Μαύρο Κουτί του </a:t>
            </a:r>
            <a:r>
              <a:rPr lang="el-GR" dirty="0" smtClean="0"/>
              <a:t>Καταναλωτή</a:t>
            </a:r>
          </a:p>
          <a:p>
            <a:r>
              <a:rPr lang="el-GR" dirty="0"/>
              <a:t>Ο Άνθρωπος και οι Συνθήκες Αγοράς</a:t>
            </a:r>
            <a:endParaRPr lang="el-G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Συμπεριφορά </a:t>
            </a:r>
            <a:r>
              <a:rPr lang="el-GR" dirty="0" smtClean="0"/>
              <a:t>Καταναλωτή </a:t>
            </a:r>
          </a:p>
          <a:p>
            <a:r>
              <a:rPr lang="el-GR" b="1" dirty="0" smtClean="0"/>
              <a:t>Ενότητα </a:t>
            </a:r>
            <a:r>
              <a:rPr lang="en-US" b="1" dirty="0" smtClean="0"/>
              <a:t># 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Διαδικασία Λήψης Αποφάσεων</a:t>
            </a:r>
            <a:endParaRPr lang="el-GR" dirty="0"/>
          </a:p>
          <a:p>
            <a:r>
              <a:rPr lang="el-GR" b="1" dirty="0" smtClean="0"/>
              <a:t>Διδάσκουσα</a:t>
            </a:r>
            <a:r>
              <a:rPr lang="el-GR" b="1" dirty="0"/>
              <a:t>: </a:t>
            </a:r>
            <a:r>
              <a:rPr lang="el-GR" dirty="0" smtClean="0"/>
              <a:t>Άννα </a:t>
            </a:r>
            <a:r>
              <a:rPr lang="el-GR" dirty="0" smtClean="0"/>
              <a:t>Ζαρκάδα</a:t>
            </a:r>
          </a:p>
          <a:p>
            <a:r>
              <a:rPr lang="el-GR" b="1" dirty="0" smtClean="0"/>
              <a:t>Τμήμα</a:t>
            </a:r>
            <a:r>
              <a:rPr lang="el-GR" b="1" dirty="0"/>
              <a:t>: </a:t>
            </a:r>
            <a:r>
              <a:rPr lang="el-GR" dirty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 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Συμπεριφορά </a:t>
            </a:r>
            <a:r>
              <a:rPr lang="el-GR" dirty="0" smtClean="0"/>
              <a:t>Καταναλωτή </a:t>
            </a:r>
          </a:p>
          <a:p>
            <a:r>
              <a:rPr lang="el-GR" b="1" dirty="0" smtClean="0"/>
              <a:t>Ενότητα </a:t>
            </a:r>
            <a:r>
              <a:rPr lang="en-US" b="1" dirty="0" smtClean="0"/>
              <a:t># 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Διαδικασία Λήψης Αποφάσεων</a:t>
            </a:r>
            <a:endParaRPr lang="el-GR" dirty="0"/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Έρευνα της Συμπεριφοράς του Καταναλωτή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dirty="0"/>
              <a:t>Κατανάλωση </a:t>
            </a:r>
            <a:r>
              <a:rPr lang="el-GR" dirty="0" smtClean="0"/>
              <a:t>ως: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b="1" i="1" dirty="0" smtClean="0"/>
              <a:t>εμπειρία</a:t>
            </a:r>
            <a:r>
              <a:rPr lang="el-GR" b="1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as </a:t>
            </a:r>
            <a:r>
              <a:rPr lang="en-US" dirty="0"/>
              <a:t>experience)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Υποκειμενικές &amp; συγκινησιακές αντιδράσεις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b="1" i="1" dirty="0"/>
              <a:t>ολοκλήρωση </a:t>
            </a:r>
            <a:r>
              <a:rPr lang="el-GR" dirty="0"/>
              <a:t>(</a:t>
            </a:r>
            <a:r>
              <a:rPr lang="en-US" dirty="0"/>
              <a:t>as integration)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Η συμβολική αξία του αντικειμένου γίνεται στοιχείο της ταυτότητας του καταναλωτή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b="1" i="1" dirty="0"/>
              <a:t>παιχνίδι</a:t>
            </a:r>
            <a:r>
              <a:rPr lang="el-GR" i="1" dirty="0"/>
              <a:t> </a:t>
            </a:r>
            <a:r>
              <a:rPr lang="el-GR" dirty="0"/>
              <a:t>(</a:t>
            </a:r>
            <a:r>
              <a:rPr lang="en-US" dirty="0"/>
              <a:t>as play)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Τα αντικείμενα είναι πόροι για την αλληλεπίδραση με άλλους καταναλωτές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b="1" i="1" dirty="0"/>
              <a:t>ταξινόμηση</a:t>
            </a:r>
            <a:r>
              <a:rPr lang="el-GR" b="1" dirty="0"/>
              <a:t> </a:t>
            </a:r>
            <a:r>
              <a:rPr lang="el-GR" dirty="0"/>
              <a:t>(</a:t>
            </a:r>
            <a:r>
              <a:rPr lang="en-US" dirty="0"/>
              <a:t>as classification)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Τα πολιτισμικά νοήματα των αντικειμένων κατηγοριοποιούν τους καταναλωτές σε σχέση με τους άλλους καταναλωτές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Τυπολογία </a:t>
            </a:r>
            <a:r>
              <a:rPr lang="el-GR" dirty="0" smtClean="0"/>
              <a:t>Πρακτικών Κατανάλωσης</a:t>
            </a: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5538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b="1" i="1" dirty="0" smtClean="0"/>
              <a:t>Ως εμπειρία</a:t>
            </a:r>
            <a:endParaRPr lang="el-GR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 smtClean="0"/>
              <a:t>Έμφαση </a:t>
            </a:r>
            <a:r>
              <a:rPr lang="el-GR" dirty="0"/>
              <a:t>στον προορισμό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Φαντασιώσεις, ηδονιστικές απολαύσεις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Απόδραση στο </a:t>
            </a:r>
            <a:r>
              <a:rPr lang="el-GR" dirty="0" smtClean="0"/>
              <a:t>«άλλο», </a:t>
            </a:r>
            <a:r>
              <a:rPr lang="el-GR" dirty="0"/>
              <a:t>το ιερό και διαφορετικό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Ρομαντισμός, φυσιολατρία, πνευματική </a:t>
            </a:r>
            <a:r>
              <a:rPr lang="el-GR" dirty="0" smtClean="0"/>
              <a:t>αναζήτηση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l-GR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b="1" i="1" dirty="0"/>
              <a:t>Ως ο</a:t>
            </a:r>
            <a:r>
              <a:rPr lang="el-GR" b="1" i="1" dirty="0" smtClean="0"/>
              <a:t>λοκλήρωση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 smtClean="0"/>
              <a:t>Συγκερασμός </a:t>
            </a:r>
            <a:r>
              <a:rPr lang="el-GR" dirty="0"/>
              <a:t>συμβολικών αντικειμένων στην ταυτότητα του ατόμου ή προσαρμογή της ταυτότητας στα αντικείμενα = προσαρμογή στην τοπική κουλτούρα ή την κουλτούρα του </a:t>
            </a:r>
            <a:r>
              <a:rPr lang="el-GR" dirty="0" smtClean="0"/>
              <a:t>«τουρίστα»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 smtClean="0"/>
              <a:t>Συμμετοχή </a:t>
            </a:r>
            <a:r>
              <a:rPr lang="el-GR" dirty="0"/>
              <a:t>στην παραγωγή της υπηρεσίας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Παράδειγμα: </a:t>
            </a:r>
            <a:br>
              <a:rPr lang="el-GR" dirty="0" smtClean="0"/>
            </a:br>
            <a:r>
              <a:rPr lang="el-GR" dirty="0" smtClean="0"/>
              <a:t>Τουρισμός ως </a:t>
            </a:r>
            <a:r>
              <a:rPr lang="el-GR" dirty="0" smtClean="0"/>
              <a:t>Κατανάλωση </a:t>
            </a:r>
            <a:r>
              <a:rPr lang="el-GR" dirty="0" smtClean="0"/>
              <a:t>(1 από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b="1" i="1" dirty="0" smtClean="0"/>
              <a:t>Ως Παιχνίδι</a:t>
            </a:r>
            <a:endParaRPr lang="el-GR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Δευτερεύουσα σημασία του τόπου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Κοινωνικοποίηση, γνωριμία με άλλους καταναλωτές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Μοίρασμα </a:t>
            </a:r>
            <a:r>
              <a:rPr lang="el-GR" dirty="0" smtClean="0"/>
              <a:t>εμπειριών, ακόμα </a:t>
            </a:r>
            <a:r>
              <a:rPr lang="el-GR" dirty="0"/>
              <a:t>και επικίνδυνων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l-GR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b="1" i="1" dirty="0"/>
              <a:t>Ως </a:t>
            </a:r>
            <a:r>
              <a:rPr lang="el-GR" b="1" i="1" dirty="0" smtClean="0"/>
              <a:t>Ταξινόμηση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dirty="0" smtClean="0"/>
              <a:t>Τα </a:t>
            </a:r>
            <a:r>
              <a:rPr lang="el-GR" dirty="0"/>
              <a:t>ταξίδια σαν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έκφραση καλού γούστου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δείγμα κοινωνικής κατάταξης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επίδειξη πλούτου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δήλωση ιδεολογίας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Παράδειγμα: </a:t>
            </a:r>
            <a:br>
              <a:rPr lang="el-GR" dirty="0" smtClean="0"/>
            </a:br>
            <a:r>
              <a:rPr lang="el-GR" dirty="0" smtClean="0"/>
              <a:t>Τουρισμός ως </a:t>
            </a:r>
            <a:r>
              <a:rPr lang="el-GR" dirty="0" smtClean="0"/>
              <a:t>Κατανάλωση </a:t>
            </a:r>
            <a:r>
              <a:rPr lang="el-GR" dirty="0" smtClean="0"/>
              <a:t>(2 από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CC_BY_NC_ND_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1742</Words>
  <Application>Microsoft Office PowerPoint</Application>
  <PresentationFormat>Προβολή στην οθόνη (4:3)</PresentationFormat>
  <Paragraphs>446</Paragraphs>
  <Slides>50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1" baseType="lpstr">
      <vt:lpstr>Template_CC_BY_NC_ND_0</vt:lpstr>
      <vt:lpstr>Συμπεριφορά Καταναλωτή</vt:lpstr>
      <vt:lpstr>Χρηματοδότηση</vt:lpstr>
      <vt:lpstr>Άδειες Χρήσης</vt:lpstr>
      <vt:lpstr>Σκοποί ενότητας</vt:lpstr>
      <vt:lpstr>Περιεχόμενα ενότητας</vt:lpstr>
      <vt:lpstr>Έρευνα της Συμπεριφοράς του Καταναλωτή</vt:lpstr>
      <vt:lpstr>Τυπολογία Πρακτικών Κατανάλωσης</vt:lpstr>
      <vt:lpstr>Παράδειγμα:  Τουρισμός ως Κατανάλωση (1 από 2)</vt:lpstr>
      <vt:lpstr>Παράδειγμα:  Τουρισμός ως Κατανάλωση (2 από 2)</vt:lpstr>
      <vt:lpstr>Προσεγγίσεις στη Λήψη Καταναλωτικών Αποφάσεων</vt:lpstr>
      <vt:lpstr>Φιλοσοφικό Υπόβαθρο</vt:lpstr>
      <vt:lpstr>Κριτική στο Οικονομικό Υπόδειγμα  (1 από 2)</vt:lpstr>
      <vt:lpstr>Κριτική στο Οικονομικό Υπόδειγμα  (2 από 2)</vt:lpstr>
      <vt:lpstr>Παθητικός Καταναλωτής </vt:lpstr>
      <vt:lpstr>Η Γνωστική Διαδικασία Λήψης Απόφασης </vt:lpstr>
      <vt:lpstr>3 Διαστάσεις στη Λήψη Αποφάσεων</vt:lpstr>
      <vt:lpstr>Η Γνωστική Διαδικασία  Λήψης Απόφασης </vt:lpstr>
      <vt:lpstr>Αναγνώριση Προβλήματος</vt:lpstr>
      <vt:lpstr>Ανάγκες &amp; Επιθυμίες</vt:lpstr>
      <vt:lpstr>Ιεράρχηση Αναγκών κατά το Maslow</vt:lpstr>
      <vt:lpstr>Κινητροποίηση</vt:lpstr>
      <vt:lpstr>Γενικοί Τύποι Σύγκρουσης Κινήτρων</vt:lpstr>
      <vt:lpstr>Επεξεργασία Πληροφοριών  (1 από 2)</vt:lpstr>
      <vt:lpstr>Επεξεργασία Πληροφοριών  (2 από 2)</vt:lpstr>
      <vt:lpstr>Ορισμός της Ανάμιξης</vt:lpstr>
      <vt:lpstr>Ιεραρχίες Ανάμιξης</vt:lpstr>
      <vt:lpstr>Επιλογή Μάρκας</vt:lpstr>
      <vt:lpstr>Κανόνες Λήψης Αποφάσεων</vt:lpstr>
      <vt:lpstr>Το Γενικό Υπόδειγμα Συμπεριφοράς Καταναλωτή</vt:lpstr>
      <vt:lpstr>Γενικό Υπόδειγμα Συμπεριφοράς Καταναλωτή (1 από 3)</vt:lpstr>
      <vt:lpstr>Γενικό Υπόδειγμα Συμπεριφοράς Καταναλωτή (2 από 3)</vt:lpstr>
      <vt:lpstr>Γενικό Υπόδειγμα Συμπεριφοράς Καταναλωτή (3 από 3)</vt:lpstr>
      <vt:lpstr>Το Μαύρο Κουτί του Καταναλωτή</vt:lpstr>
      <vt:lpstr>Μοντέλα με βάση τα χαρακτηριστικά του καταναλωτή</vt:lpstr>
      <vt:lpstr>Βιολογικός κύκλος  (κύκλος ζωής)</vt:lpstr>
      <vt:lpstr>Βιολογικός κύκλος  (Εναλλακτική προσέγγιση: Γενιά)</vt:lpstr>
      <vt:lpstr>Κοινωνιολογικό υπόδειγμα (1 από 3)</vt:lpstr>
      <vt:lpstr>Κοινωνιολογικό υπόδειγμα (2 από 3)</vt:lpstr>
      <vt:lpstr>Κοινωνιολογικό υπόδειγμα (3 από 3)</vt:lpstr>
      <vt:lpstr>Ψυχαναλυτικό Υπόδειγμα (1 από 2)</vt:lpstr>
      <vt:lpstr>Ψυχαναλυτικό Υπόδειγμα (2 από 2)</vt:lpstr>
      <vt:lpstr>Ο Άνθρωπος και οι Συνθήκες Αγοράς</vt:lpstr>
      <vt:lpstr>Ο Άνθρωπος και οι Συνθήκες Αγοράς (1 από 3)</vt:lpstr>
      <vt:lpstr>Ο Άνθρωπος και οι Συνθήκες Αγοράς (2 από 3)</vt:lpstr>
      <vt:lpstr>Ο Άνθρωπος και οι Συνθήκες Αγοράς (3 από 3)</vt:lpstr>
      <vt:lpstr>Οι Παράγοντες που Αλληλεπιδρούν (1 από 2)</vt:lpstr>
      <vt:lpstr>Οι Παράγοντες Που Αλληλεπιδρούν (1 από 3)</vt:lpstr>
      <vt:lpstr>Οι Παράγοντες που Αλληλεπιδρούν (2 από 3)</vt:lpstr>
      <vt:lpstr>Οι Παράγοντες που Αλληλεπιδρούν (3 από 3)</vt:lpstr>
      <vt:lpstr>Τέλος Ενότητας #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2015-08-11T19:46:04Z</dcterms:created>
  <dcterms:modified xsi:type="dcterms:W3CDTF">2015-10-12T16:37:12Z</dcterms:modified>
</cp:coreProperties>
</file>