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14"/>
  </p:notesMasterIdLst>
  <p:sldIdLst>
    <p:sldId id="293" r:id="rId4"/>
    <p:sldId id="294" r:id="rId5"/>
    <p:sldId id="295" r:id="rId6"/>
    <p:sldId id="297" r:id="rId7"/>
    <p:sldId id="258" r:id="rId8"/>
    <p:sldId id="300" r:id="rId9"/>
    <p:sldId id="301" r:id="rId10"/>
    <p:sldId id="302" r:id="rId11"/>
    <p:sldId id="303" r:id="rId12"/>
    <p:sldId id="299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7A47-BA6F-497E-8EC7-01D3C9F79818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AABD-1255-496D-BA10-87FFD84197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0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7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2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8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1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2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9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2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19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8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7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44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9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51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47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80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630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378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175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616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4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184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207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1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6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4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53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5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92758" y="2411017"/>
            <a:ext cx="5830974" cy="1316831"/>
          </a:xfrm>
        </p:spPr>
        <p:txBody>
          <a:bodyPr>
            <a:normAutofit fontScale="90000"/>
          </a:bodyPr>
          <a:lstStyle/>
          <a:p>
            <a:r>
              <a:rPr lang="en-US" altLang="el-GR" kern="0" dirty="0" smtClean="0"/>
              <a:t/>
            </a:r>
            <a:br>
              <a:rPr lang="en-US" altLang="el-GR" kern="0" dirty="0" smtClean="0"/>
            </a:br>
            <a:r>
              <a:rPr lang="el-GR" altLang="el-GR" kern="0" dirty="0" smtClean="0"/>
              <a:t>Διοίκηση Τεχνολογίας</a:t>
            </a:r>
            <a:r>
              <a:rPr lang="el-GR" altLang="el-GR" kern="0" dirty="0"/>
              <a:t/>
            </a:r>
            <a:br>
              <a:rPr lang="el-GR" altLang="el-GR" kern="0" dirty="0"/>
            </a:br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417517"/>
            <a:ext cx="1151573" cy="402908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893" y="5234270"/>
            <a:ext cx="3232717" cy="769405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2567502" y="3727848"/>
            <a:ext cx="5832648" cy="1314450"/>
          </a:xfrm>
        </p:spPr>
        <p:txBody>
          <a:bodyPr>
            <a:noAutofit/>
          </a:bodyPr>
          <a:lstStyle/>
          <a:p>
            <a:pPr algn="l"/>
            <a:r>
              <a:rPr lang="el-GR" sz="2000" b="1" dirty="0" smtClean="0"/>
              <a:t>Εργασία:</a:t>
            </a:r>
            <a:r>
              <a:rPr lang="en-US" sz="2000" dirty="0"/>
              <a:t> </a:t>
            </a:r>
            <a:r>
              <a:rPr lang="el-GR" sz="2000" dirty="0" smtClean="0"/>
              <a:t>«</a:t>
            </a:r>
            <a:r>
              <a:rPr lang="el-GR" sz="2000" dirty="0" smtClean="0"/>
              <a:t>Καθορίζοντας </a:t>
            </a:r>
            <a:r>
              <a:rPr lang="el-GR" sz="2000" dirty="0"/>
              <a:t>τη Στρατηγική των </a:t>
            </a:r>
            <a:r>
              <a:rPr lang="el-GR" sz="2000" dirty="0" smtClean="0"/>
              <a:t>Επιχειρήσεων (περίπτωση </a:t>
            </a:r>
            <a:r>
              <a:rPr lang="el-GR" sz="2000" dirty="0" err="1"/>
              <a:t>Genzyme</a:t>
            </a:r>
            <a:r>
              <a:rPr lang="el-GR" sz="2000" dirty="0" smtClean="0"/>
              <a:t>)»</a:t>
            </a:r>
            <a:endParaRPr lang="el-GR" sz="2000" dirty="0"/>
          </a:p>
          <a:p>
            <a:pPr algn="l"/>
            <a:r>
              <a:rPr lang="el-GR" sz="2000" b="1" dirty="0" smtClean="0"/>
              <a:t>Πρόγραμμα:</a:t>
            </a:r>
            <a:r>
              <a:rPr lang="en-US" sz="2000" dirty="0" smtClean="0"/>
              <a:t>MBA Part-Time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7987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996179" y="2605177"/>
            <a:ext cx="7772400" cy="114097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l-GR" sz="3600" dirty="0" smtClean="0"/>
              <a:t>Τέλος </a:t>
            </a:r>
            <a:r>
              <a:rPr lang="el-GR" sz="3600" dirty="0" smtClean="0"/>
              <a:t>Μελέτης Περίπτωσης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 smtClean="0"/>
              <a:t>Genzyme</a:t>
            </a:r>
            <a:r>
              <a:rPr lang="en-US" sz="3600" dirty="0" smtClean="0"/>
              <a:t>”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sz="3200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66448" y="3732787"/>
            <a:ext cx="7776864" cy="1752600"/>
          </a:xfrm>
        </p:spPr>
        <p:txBody>
          <a:bodyPr>
            <a:normAutofit/>
          </a:bodyPr>
          <a:lstStyle/>
          <a:p>
            <a:r>
              <a:rPr lang="el-GR" sz="2000" b="1" dirty="0"/>
              <a:t>Μάθημα: </a:t>
            </a:r>
            <a:r>
              <a:rPr lang="el-GR" sz="2000" dirty="0" smtClean="0"/>
              <a:t>Διοίκηση Τεχνολογίας</a:t>
            </a:r>
            <a:endParaRPr lang="en-US" sz="2000" dirty="0" smtClean="0"/>
          </a:p>
          <a:p>
            <a:r>
              <a:rPr lang="el-GR" sz="2000" b="1" dirty="0" smtClean="0"/>
              <a:t>Πρόγραμμα: </a:t>
            </a:r>
            <a:r>
              <a:rPr lang="en-US" sz="2000" dirty="0" smtClean="0"/>
              <a:t>MBA Part-Time</a:t>
            </a:r>
            <a:endParaRPr lang="el-GR" sz="2000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234269"/>
            <a:ext cx="1151573" cy="402908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0798" y="5051022"/>
            <a:ext cx="3232717" cy="769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5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2827"/>
            <a:ext cx="6172200" cy="3394472"/>
          </a:xfrm>
        </p:spPr>
        <p:txBody>
          <a:bodyPr>
            <a:normAutofit/>
          </a:bodyPr>
          <a:lstStyle/>
          <a:p>
            <a:r>
              <a:rPr lang="el-GR" sz="18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1800" dirty="0"/>
          </a:p>
          <a:p>
            <a:r>
              <a:rPr lang="el-GR" sz="1800" dirty="0"/>
              <a:t>Το έργο «</a:t>
            </a:r>
            <a:r>
              <a:rPr lang="el-GR" sz="1800" b="1" dirty="0"/>
              <a:t>Ανοικτά Ακαδημαϊκά Μαθήματα στο Οικονομικό Πανεπιστήμιο Αθηνών</a:t>
            </a:r>
            <a:r>
              <a:rPr lang="el-GR" sz="18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18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234" y="4648548"/>
            <a:ext cx="4860036" cy="115671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100" dirty="0"/>
              <a:t>Το παρόν εκπαιδευτικό υλικό υπόκειται σε</a:t>
            </a:r>
            <a:r>
              <a:rPr lang="en-US" sz="2100" dirty="0"/>
              <a:t> </a:t>
            </a:r>
            <a:r>
              <a:rPr lang="el-GR" sz="2100" dirty="0"/>
              <a:t>άδειες χρήσης </a:t>
            </a:r>
            <a:r>
              <a:rPr lang="en-US" sz="2100" dirty="0"/>
              <a:t>Creative Commons. </a:t>
            </a:r>
            <a:endParaRPr lang="el-GR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2303145" cy="8058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Ένταση Ανταγωνισμού ανάμεσα στις επιχειρήσεις του κλάδου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914400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l-GR" altLang="el-GR" sz="2000" dirty="0"/>
              <a:t>H </a:t>
            </a:r>
            <a:r>
              <a:rPr lang="el-GR" altLang="el-GR" sz="2000" dirty="0" err="1"/>
              <a:t>Genzyme</a:t>
            </a:r>
            <a:r>
              <a:rPr lang="el-GR" altLang="el-GR" sz="2000" dirty="0"/>
              <a:t> υπήρξε στην πραγματικότητα ο μοναδικός παίκτης στη συγκεκριμένη αγορά  με τη στρατηγική επιλογή να καινοτομήσει τεχνολογικά και να αναπτύξει φάρμακα για σπάνιες ασθένειες</a:t>
            </a:r>
          </a:p>
          <a:p>
            <a:pPr marL="0" indent="0" defTabSz="914400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endParaRPr lang="el-GR" alt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b="1" dirty="0">
                <a:latin typeface="+mn-lt"/>
              </a:rPr>
              <a:t>Απειλή εισόδου νέων επιχειρήσεων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l-GR" sz="2000" dirty="0"/>
              <a:t>Μηδενική απειλή εισόδου νέων επιχειρήσεων στον συγκεκριμένο κλάδο δεδομένης της παγιωμένης αντίληψης ότι αφορά ασύμφορη επένδυση (για κάθε νέο φάρμακο απαιτείται 10-14 χρόνια έρευνα, εγκρίσεις από FDA, και περίπου $800 εκ. σε δαπάνες)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862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>
                <a:latin typeface="+mn-lt"/>
              </a:rPr>
              <a:t>Διαπραγματευτική δύναμη αγοραστών</a:t>
            </a:r>
            <a:endParaRPr lang="el-GR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l-GR" altLang="el-GR" sz="2000" dirty="0"/>
              <a:t>Χαμηλή διαπραγματευτική δύναμη αγοραστών λόγω της δημιουργίας μονοπωλίου από την </a:t>
            </a:r>
            <a:r>
              <a:rPr lang="el-GR" altLang="el-GR" sz="2000" dirty="0" err="1"/>
              <a:t>Genzyme</a:t>
            </a:r>
            <a:r>
              <a:rPr lang="el-GR" altLang="el-GR" sz="2000" dirty="0"/>
              <a:t> με τη δημιουργία μοναδικών φαρμάκων όπως </a:t>
            </a:r>
            <a:r>
              <a:rPr lang="el-GR" altLang="el-GR" sz="2000" dirty="0" err="1"/>
              <a:t>Ceredase</a:t>
            </a:r>
            <a:r>
              <a:rPr lang="el-GR" altLang="el-GR" sz="2000" dirty="0"/>
              <a:t> και </a:t>
            </a:r>
            <a:r>
              <a:rPr lang="el-GR" altLang="el-GR" sz="2000" dirty="0" err="1"/>
              <a:t>Cerezyme</a:t>
            </a:r>
            <a:r>
              <a:rPr lang="el-GR" altLang="el-GR" sz="2000" dirty="0"/>
              <a:t> για την αντιμετώπιση σπάνιων ασθενειών (</a:t>
            </a:r>
            <a:r>
              <a:rPr lang="el-GR" altLang="el-GR" sz="2000" dirty="0" err="1"/>
              <a:t>Gaucher’s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desease</a:t>
            </a:r>
            <a:r>
              <a:rPr lang="el-GR" altLang="el-GR" sz="2000" dirty="0"/>
              <a:t>, </a:t>
            </a:r>
            <a:r>
              <a:rPr lang="el-GR" altLang="el-GR" sz="2000" dirty="0" err="1"/>
              <a:t>kidney</a:t>
            </a:r>
            <a:r>
              <a:rPr lang="el-GR" altLang="el-GR" sz="2000" dirty="0"/>
              <a:t> </a:t>
            </a:r>
            <a:r>
              <a:rPr lang="el-GR" altLang="el-GR" sz="2000" dirty="0" err="1"/>
              <a:t>desease</a:t>
            </a:r>
            <a:r>
              <a:rPr lang="el-GR" altLang="el-GR" sz="2000" dirty="0"/>
              <a:t>, MPS- 1)</a:t>
            </a:r>
          </a:p>
          <a:p>
            <a:pPr marL="0" indent="0" defTabSz="914400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endParaRPr lang="el-GR" alt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b="1" dirty="0">
                <a:latin typeface="+mn-lt"/>
              </a:rPr>
              <a:t>Διαπραγματευτική δύναμη προμηθευτών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l-GR" dirty="0"/>
              <a:t>Η διαπραγματευτική δύναμη των προμηθευτών είναι συγκεκριμένη καθώς αφορά πολύ ιδιαίτερες πρώτες ύλες όπως ανθρώπινοι πλακούντες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889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>
                <a:latin typeface="+mn-lt"/>
              </a:rPr>
              <a:t>Απειλή από υποκατάστατα προϊόντα</a:t>
            </a:r>
            <a:endParaRPr lang="el-GR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l-GR" altLang="el-GR" sz="2000" dirty="0"/>
              <a:t>Μηδενική απειλή για εμφάνιση υποκατάστατων προϊόντων λόγω της σπανιότητας των ασθενειών σε συνδυασμό με τον περιορισμένο αριθμό ασθενών  (πχ. το </a:t>
            </a:r>
            <a:r>
              <a:rPr lang="el-GR" altLang="el-GR" sz="2000" dirty="0" err="1"/>
              <a:t>Ceredase</a:t>
            </a:r>
            <a:r>
              <a:rPr lang="el-GR" altLang="el-GR" sz="2000" dirty="0"/>
              <a:t> απευθύνθηκε σε λιγότερους από 10.000 ασθενείς παγκοσμίως)</a:t>
            </a:r>
          </a:p>
          <a:p>
            <a:pPr marL="0" indent="0" defTabSz="914400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endParaRPr lang="el-GR" alt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b="1" dirty="0">
                <a:latin typeface="+mn-lt"/>
              </a:rPr>
              <a:t>Μερικές επιπλέον παρατηρήσεις- διαπιστώσεις...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l-GR" dirty="0"/>
              <a:t> δημιούργησε συμβουλευτική εταιρία σε θέματα γενετικής και εξεταστικά- διαγνωστικά κέντρα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l-GR" dirty="0"/>
              <a:t> προχώρησε στην κατασκευή εργοστασίου για την συλλογή πλακούντα στη Γαλλία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l-GR" dirty="0"/>
              <a:t> εκμεταλλεύθηκε το νομικό πλαίσιο περί ασφαλιστικών καλύψεων για τα φάρμακα που ανέπτυξε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l-GR" dirty="0"/>
              <a:t> σε αντίθεση με παρόμοιες μικρές εταιρίες, έμεινε σταθερά ανεξάρτητη από εξαγορές για διάστημα 30 χρόνων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l-GR" dirty="0"/>
              <a:t> ξεκίνησε την εμπορική της λειτουργία το 1981 ως ένα μικρό </a:t>
            </a:r>
            <a:r>
              <a:rPr lang="el-GR" dirty="0" err="1"/>
              <a:t>start-up</a:t>
            </a:r>
            <a:r>
              <a:rPr lang="el-GR" dirty="0"/>
              <a:t> και εξαγοράσθηκε το 2011 από την </a:t>
            </a:r>
            <a:r>
              <a:rPr lang="el-GR" dirty="0" err="1"/>
              <a:t>Sanofi</a:t>
            </a:r>
            <a:r>
              <a:rPr lang="el-GR" dirty="0"/>
              <a:t> έναντι $ 20 δις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3563051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367</Words>
  <Application>Microsoft Office PowerPoint</Application>
  <PresentationFormat>Προβολή στην οθόνη (4:3)</PresentationFormat>
  <Paragraphs>43</Paragraphs>
  <Slides>10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1_Θέμα του Office</vt:lpstr>
      <vt:lpstr>2_Θέμα του Office</vt:lpstr>
      <vt:lpstr>Θέμα του Office</vt:lpstr>
      <vt:lpstr> Διοίκηση Τεχνολογίας </vt:lpstr>
      <vt:lpstr>Χρηματοδότηση</vt:lpstr>
      <vt:lpstr>Άδειες Χρήσης</vt:lpstr>
      <vt:lpstr>Ένταση Ανταγωνισμού ανάμεσα στις επιχειρήσεις του κλάδου</vt:lpstr>
      <vt:lpstr>Απειλή εισόδου νέων επιχειρήσεων</vt:lpstr>
      <vt:lpstr>Διαπραγματευτική δύναμη αγοραστών</vt:lpstr>
      <vt:lpstr>Διαπραγματευτική δύναμη προμηθευτών</vt:lpstr>
      <vt:lpstr>Απειλή από υποκατάστατα προϊόντα</vt:lpstr>
      <vt:lpstr>Μερικές επιπλέον παρατηρήσεις- διαπιστώσεις...</vt:lpstr>
      <vt:lpstr>Τέλος Μελέτης Περίπτωσης “Genzyme”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Christina Polychronaki</dc:creator>
  <cp:lastModifiedBy>Christina Polychronaki</cp:lastModifiedBy>
  <cp:revision>39</cp:revision>
  <dcterms:created xsi:type="dcterms:W3CDTF">2015-09-22T19:30:12Z</dcterms:created>
  <dcterms:modified xsi:type="dcterms:W3CDTF">2015-11-28T19:41:08Z</dcterms:modified>
</cp:coreProperties>
</file>