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sldIdLst>
    <p:sldId id="256" r:id="rId3"/>
    <p:sldId id="259" r:id="rId4"/>
    <p:sldId id="257" r:id="rId5"/>
    <p:sldId id="261" r:id="rId6"/>
    <p:sldId id="262" r:id="rId7"/>
    <p:sldId id="474" r:id="rId8"/>
    <p:sldId id="478" r:id="rId9"/>
    <p:sldId id="479" r:id="rId10"/>
    <p:sldId id="483" r:id="rId11"/>
    <p:sldId id="477" r:id="rId12"/>
    <p:sldId id="481" r:id="rId13"/>
    <p:sldId id="484" r:id="rId14"/>
    <p:sldId id="482" r:id="rId15"/>
    <p:sldId id="485" r:id="rId16"/>
    <p:sldId id="491" r:id="rId17"/>
    <p:sldId id="487" r:id="rId18"/>
    <p:sldId id="486" r:id="rId19"/>
    <p:sldId id="488" r:id="rId20"/>
    <p:sldId id="476" r:id="rId21"/>
    <p:sldId id="489" r:id="rId22"/>
    <p:sldId id="490" r:id="rId23"/>
    <p:sldId id="354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10" autoAdjust="0"/>
    <p:restoredTop sz="99309" autoAdjust="0"/>
  </p:normalViewPr>
  <p:slideViewPr>
    <p:cSldViewPr>
      <p:cViewPr>
        <p:scale>
          <a:sx n="77" d="100"/>
          <a:sy n="77" d="100"/>
        </p:scale>
        <p:origin x="144" y="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30/9/2015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055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81534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Το Θεωρητικό Μοντέλο της Ποιότητας των Υπηρεσιών</a:t>
            </a:r>
            <a:endParaRPr lang="en-US" sz="2800" dirty="0" smtClean="0"/>
          </a:p>
          <a:p>
            <a:r>
              <a:rPr lang="el-GR" sz="2800" b="1" dirty="0" smtClean="0"/>
              <a:t>Διδάσκουσα: </a:t>
            </a:r>
            <a:r>
              <a:rPr lang="el-GR" sz="2800" dirty="0" smtClean="0"/>
              <a:t>Άννα Ζαρκάδα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Οργάνωση &amp; Διοίκηση Επιχειρήσεων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Μάρκετινγκ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56" name="TextBox 54"/>
          <p:cNvSpPr txBox="1">
            <a:spLocks noChangeArrowheads="1"/>
          </p:cNvSpPr>
          <p:nvPr/>
        </p:nvSpPr>
        <p:spPr bwMode="auto">
          <a:xfrm>
            <a:off x="5410200" y="6172200"/>
            <a:ext cx="33814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n-US" sz="1200" dirty="0" smtClean="0">
                <a:latin typeface="Calibri" pitchFamily="34" charset="0"/>
              </a:rPr>
              <a:t>Προσαρμογή από </a:t>
            </a:r>
            <a:r>
              <a:rPr lang="en-US" altLang="en-US" sz="1200" dirty="0" smtClean="0">
                <a:latin typeface="Calibri" pitchFamily="34" charset="0"/>
              </a:rPr>
              <a:t>Wilson, </a:t>
            </a:r>
            <a:r>
              <a:rPr lang="en-US" altLang="en-US" sz="1200" dirty="0" err="1" smtClean="0">
                <a:latin typeface="Calibri" pitchFamily="34" charset="0"/>
              </a:rPr>
              <a:t>Zeithalm</a:t>
            </a:r>
            <a:r>
              <a:rPr lang="en-US" altLang="en-US" sz="1200" dirty="0" smtClean="0">
                <a:latin typeface="Calibri" pitchFamily="34" charset="0"/>
              </a:rPr>
              <a:t>, </a:t>
            </a:r>
            <a:r>
              <a:rPr lang="en-US" altLang="en-US" sz="1200" dirty="0" err="1" smtClean="0">
                <a:latin typeface="Calibri" pitchFamily="34" charset="0"/>
              </a:rPr>
              <a:t>Bitner</a:t>
            </a:r>
            <a:r>
              <a:rPr lang="en-US" altLang="en-US" sz="1200" dirty="0" smtClean="0">
                <a:latin typeface="Calibri" pitchFamily="34" charset="0"/>
              </a:rPr>
              <a:t>, </a:t>
            </a:r>
            <a:r>
              <a:rPr lang="en-US" altLang="en-US" sz="1200" dirty="0" err="1" smtClean="0">
                <a:latin typeface="Calibri" pitchFamily="34" charset="0"/>
              </a:rPr>
              <a:t>Gremler</a:t>
            </a:r>
            <a:endParaRPr lang="en-GB" altLang="en-US" sz="1200" dirty="0">
              <a:latin typeface="Calibri" pitchFamily="34" charset="0"/>
            </a:endParaRPr>
          </a:p>
        </p:txBody>
      </p:sp>
      <p:pic>
        <p:nvPicPr>
          <p:cNvPr id="1027" name="Picture 3" descr="Γραφική απεικόνιση του Κενού #1 ανάμεσα στην αντίληψη της διοίκησης για τις προσδοκώμενες υπηρεσίες από τους καταναλωτές και τις πραγματικά προσδοκώμενες  υπηρεσίες από  τους καταναλωτές." title="Κενό #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7"/>
          <a:stretch/>
        </p:blipFill>
        <p:spPr bwMode="auto">
          <a:xfrm>
            <a:off x="558371" y="1600199"/>
            <a:ext cx="7442629" cy="484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>
                <a:latin typeface="+mn-lt"/>
              </a:rPr>
              <a:t>Κενό #1: </a:t>
            </a:r>
            <a:br>
              <a:rPr lang="el-GR" altLang="en-US" dirty="0" smtClean="0">
                <a:latin typeface="+mn-lt"/>
              </a:rPr>
            </a:br>
            <a:r>
              <a:rPr lang="el-GR" altLang="en-US" dirty="0" smtClean="0">
                <a:latin typeface="+mn-lt"/>
              </a:rPr>
              <a:t>Άγνοια των προσδοκιών του πελάτη</a:t>
            </a:r>
            <a:endParaRPr lang="el-G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006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Κενό #1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 </a:t>
            </a:r>
            <a:r>
              <a:rPr lang="el-GR" dirty="0" err="1" smtClean="0"/>
              <a:t>πάροχος</a:t>
            </a:r>
            <a:r>
              <a:rPr lang="el-GR" dirty="0" smtClean="0"/>
              <a:t> της υπηρεσίας αγνοεί τις προσδοκίες του πελάτη</a:t>
            </a:r>
          </a:p>
          <a:p>
            <a:r>
              <a:rPr lang="el-GR" dirty="0" smtClean="0"/>
              <a:t>Πιθανά αίτια:</a:t>
            </a:r>
          </a:p>
          <a:p>
            <a:pPr lvl="1"/>
            <a:r>
              <a:rPr lang="el-GR" dirty="0" smtClean="0"/>
              <a:t>Ανεπαρκής προσανατολισμός στην έρευνα μάρκετινγκ </a:t>
            </a:r>
          </a:p>
          <a:p>
            <a:pPr lvl="1"/>
            <a:r>
              <a:rPr lang="el-GR" dirty="0" smtClean="0"/>
              <a:t>Ελλιπής επικοινωνία προς την ανώτερη διοίκηση</a:t>
            </a:r>
          </a:p>
          <a:p>
            <a:pPr lvl="1"/>
            <a:r>
              <a:rPr lang="el-GR" dirty="0" smtClean="0"/>
              <a:t>Έλλειψη εστίασης στο χτίσιμο σχέσεων με τους πελάτες</a:t>
            </a:r>
          </a:p>
          <a:p>
            <a:pPr lvl="1"/>
            <a:r>
              <a:rPr lang="el-GR" dirty="0" smtClean="0"/>
              <a:t>Ανεπαρκής αποκατάσταση παρεχόμενης υπηρεσίας</a:t>
            </a:r>
          </a:p>
          <a:p>
            <a:pPr lvl="1"/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218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33" name="TextBox 54"/>
          <p:cNvSpPr txBox="1">
            <a:spLocks noChangeArrowheads="1"/>
          </p:cNvSpPr>
          <p:nvPr/>
        </p:nvSpPr>
        <p:spPr bwMode="auto">
          <a:xfrm>
            <a:off x="5257800" y="6172200"/>
            <a:ext cx="33814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n-US" sz="1200" dirty="0" smtClean="0">
                <a:latin typeface="Calibri" pitchFamily="34" charset="0"/>
              </a:rPr>
              <a:t>Προσαρμογή από </a:t>
            </a:r>
            <a:r>
              <a:rPr lang="en-US" altLang="en-US" sz="1200" dirty="0" smtClean="0">
                <a:latin typeface="Calibri" pitchFamily="34" charset="0"/>
              </a:rPr>
              <a:t>Wilson, </a:t>
            </a:r>
            <a:r>
              <a:rPr lang="en-US" altLang="en-US" sz="1200" dirty="0" err="1" smtClean="0">
                <a:latin typeface="Calibri" pitchFamily="34" charset="0"/>
              </a:rPr>
              <a:t>Zeithalm</a:t>
            </a:r>
            <a:r>
              <a:rPr lang="en-US" altLang="en-US" sz="1200" dirty="0" smtClean="0">
                <a:latin typeface="Calibri" pitchFamily="34" charset="0"/>
              </a:rPr>
              <a:t>, </a:t>
            </a:r>
            <a:r>
              <a:rPr lang="en-US" altLang="en-US" sz="1200" dirty="0" err="1" smtClean="0">
                <a:latin typeface="Calibri" pitchFamily="34" charset="0"/>
              </a:rPr>
              <a:t>Bitner</a:t>
            </a:r>
            <a:r>
              <a:rPr lang="en-US" altLang="en-US" sz="1200" dirty="0" smtClean="0">
                <a:latin typeface="Calibri" pitchFamily="34" charset="0"/>
              </a:rPr>
              <a:t>, </a:t>
            </a:r>
            <a:r>
              <a:rPr lang="en-US" altLang="en-US" sz="1200" dirty="0" err="1" smtClean="0">
                <a:latin typeface="Calibri" pitchFamily="34" charset="0"/>
              </a:rPr>
              <a:t>Gremler</a:t>
            </a:r>
            <a:endParaRPr lang="en-GB" altLang="en-US" sz="1200" dirty="0">
              <a:latin typeface="Calibri" pitchFamily="34" charset="0"/>
            </a:endParaRPr>
          </a:p>
        </p:txBody>
      </p:sp>
      <p:pic>
        <p:nvPicPr>
          <p:cNvPr id="2050" name="Picture 2" descr="Γραφική απεικόνιση του Κενού #2 ανάμεσα στην αντίληψη της διοίκησης για τις προσδοκώμενες υπηρεσίες από τους καταναλωτές και τα χαρακτηριστικά των υπηρεσιών." title="Κενό #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5"/>
          <a:stretch/>
        </p:blipFill>
        <p:spPr bwMode="auto">
          <a:xfrm>
            <a:off x="381000" y="1447800"/>
            <a:ext cx="7980363" cy="555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>
                <a:latin typeface="+mn-lt"/>
              </a:rPr>
              <a:t>Κενό #2: Εσφαλμένη </a:t>
            </a:r>
            <a:r>
              <a:rPr lang="el-GR" altLang="en-US" dirty="0">
                <a:latin typeface="+mn-lt"/>
              </a:rPr>
              <a:t>επιλογή χαρακτηριστικών </a:t>
            </a:r>
            <a:r>
              <a:rPr lang="el-GR" altLang="en-US" dirty="0" smtClean="0">
                <a:latin typeface="+mn-lt"/>
              </a:rPr>
              <a:t>υπηρεσίας</a:t>
            </a:r>
            <a:endParaRPr lang="el-G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67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>
            <a:normAutofit/>
          </a:bodyPr>
          <a:lstStyle/>
          <a:p>
            <a:r>
              <a:rPr lang="el-GR" altLang="en-US" dirty="0"/>
              <a:t>Κενό #</a:t>
            </a:r>
            <a:r>
              <a:rPr lang="el-GR" altLang="en-US" dirty="0" smtClean="0"/>
              <a:t>2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716463"/>
          </a:xfrm>
        </p:spPr>
        <p:txBody>
          <a:bodyPr>
            <a:normAutofit/>
          </a:bodyPr>
          <a:lstStyle/>
          <a:p>
            <a:pPr marL="457200" indent="-457200"/>
            <a:r>
              <a:rPr lang="el-GR" dirty="0" smtClean="0"/>
              <a:t>Ο </a:t>
            </a:r>
            <a:r>
              <a:rPr lang="el-GR" dirty="0" err="1" smtClean="0"/>
              <a:t>πάροχος</a:t>
            </a:r>
            <a:r>
              <a:rPr lang="el-GR" dirty="0" smtClean="0"/>
              <a:t> επιλέγει εσφαλμένο σχεδιασμό και πρότυπα ποιότητας της υπηρεσίας</a:t>
            </a:r>
            <a:endParaRPr lang="el-GR" dirty="0"/>
          </a:p>
          <a:p>
            <a:pPr marL="457200" indent="-457200"/>
            <a:r>
              <a:rPr lang="el-GR" dirty="0" smtClean="0"/>
              <a:t>Πιθανά Αίτια:</a:t>
            </a:r>
          </a:p>
          <a:p>
            <a:pPr lvl="1">
              <a:defRPr/>
            </a:pPr>
            <a:r>
              <a:rPr lang="el-GR" dirty="0" smtClean="0"/>
              <a:t>Κενό # 1: </a:t>
            </a:r>
            <a:r>
              <a:rPr lang="el-GR" altLang="en-US" dirty="0" smtClean="0"/>
              <a:t>Άγνοια </a:t>
            </a:r>
            <a:r>
              <a:rPr lang="el-GR" altLang="en-US" dirty="0"/>
              <a:t>των προσδοκιών του </a:t>
            </a:r>
            <a:r>
              <a:rPr lang="el-GR" altLang="en-US" dirty="0" smtClean="0"/>
              <a:t>πελάτη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Ασάφεια στο σχεδιασμό υπηρεσίας </a:t>
            </a:r>
          </a:p>
          <a:p>
            <a:pPr lvl="1">
              <a:defRPr/>
            </a:pPr>
            <a:r>
              <a:rPr lang="el-GR" dirty="0" smtClean="0"/>
              <a:t>Απουσία διαδικασίας τυποποίησης ποιότητας</a:t>
            </a:r>
          </a:p>
          <a:p>
            <a:pPr lvl="1">
              <a:defRPr/>
            </a:pPr>
            <a:r>
              <a:rPr lang="el-GR" dirty="0" smtClean="0"/>
              <a:t>Ακατάλληλα υλικά περιουσιακά στοιχεία και χώρος παροχής υπηρεσίας</a:t>
            </a:r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6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40" name="TextBox 54"/>
          <p:cNvSpPr txBox="1">
            <a:spLocks noChangeArrowheads="1"/>
          </p:cNvSpPr>
          <p:nvPr/>
        </p:nvSpPr>
        <p:spPr bwMode="auto">
          <a:xfrm>
            <a:off x="5181600" y="6172200"/>
            <a:ext cx="33814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n-US" sz="1200" dirty="0" smtClean="0">
                <a:latin typeface="Calibri" pitchFamily="34" charset="0"/>
              </a:rPr>
              <a:t>Προσαρμογή από </a:t>
            </a:r>
            <a:r>
              <a:rPr lang="en-US" altLang="en-US" sz="1200" dirty="0" smtClean="0">
                <a:latin typeface="Calibri" pitchFamily="34" charset="0"/>
              </a:rPr>
              <a:t>Wilson, </a:t>
            </a:r>
            <a:r>
              <a:rPr lang="en-US" altLang="en-US" sz="1200" dirty="0" err="1" smtClean="0">
                <a:latin typeface="Calibri" pitchFamily="34" charset="0"/>
              </a:rPr>
              <a:t>Zeithalm</a:t>
            </a:r>
            <a:r>
              <a:rPr lang="en-US" altLang="en-US" sz="1200" dirty="0" smtClean="0">
                <a:latin typeface="Calibri" pitchFamily="34" charset="0"/>
              </a:rPr>
              <a:t>, </a:t>
            </a:r>
            <a:r>
              <a:rPr lang="en-US" altLang="en-US" sz="1200" dirty="0" err="1" smtClean="0">
                <a:latin typeface="Calibri" pitchFamily="34" charset="0"/>
              </a:rPr>
              <a:t>Bitner</a:t>
            </a:r>
            <a:r>
              <a:rPr lang="en-US" altLang="en-US" sz="1200" dirty="0" smtClean="0">
                <a:latin typeface="Calibri" pitchFamily="34" charset="0"/>
              </a:rPr>
              <a:t>, </a:t>
            </a:r>
            <a:r>
              <a:rPr lang="en-US" altLang="en-US" sz="1200" dirty="0" err="1" smtClean="0">
                <a:latin typeface="Calibri" pitchFamily="34" charset="0"/>
              </a:rPr>
              <a:t>Gremler</a:t>
            </a:r>
            <a:endParaRPr lang="en-GB" altLang="en-US" sz="1200" dirty="0">
              <a:latin typeface="Calibri" pitchFamily="34" charset="0"/>
            </a:endParaRPr>
          </a:p>
        </p:txBody>
      </p:sp>
      <p:pic>
        <p:nvPicPr>
          <p:cNvPr id="5122" name="Picture 2" descr="Γραφική απεικόνιση του Κενού #3 ανάμεσα στα χαρακτηριστικά των υπηρεσιών και τις παρεχόμενες υπηρεσίες." title="Κενό #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6"/>
          <a:stretch/>
        </p:blipFill>
        <p:spPr bwMode="auto">
          <a:xfrm>
            <a:off x="381000" y="1905000"/>
            <a:ext cx="7980363" cy="48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n-US" dirty="0" smtClean="0">
                <a:latin typeface="+mn-lt"/>
              </a:rPr>
              <a:t>Κενό # 3</a:t>
            </a:r>
            <a:r>
              <a:rPr lang="el-GR" altLang="en-US" dirty="0">
                <a:latin typeface="+mn-lt"/>
              </a:rPr>
              <a:t>:  Ανεπαρκής παράδοση των χαρακτηριστικών της παρεχόμενης υπηρεσίας</a:t>
            </a:r>
            <a:br>
              <a:rPr lang="el-GR" altLang="en-US" dirty="0">
                <a:latin typeface="+mn-lt"/>
              </a:rPr>
            </a:br>
            <a:endParaRPr lang="el-G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182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Κενό # 3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Ο </a:t>
            </a:r>
            <a:r>
              <a:rPr lang="el-GR" altLang="en-US" dirty="0" err="1" smtClean="0"/>
              <a:t>πάροχος</a:t>
            </a:r>
            <a:r>
              <a:rPr lang="el-GR" altLang="en-US" dirty="0" smtClean="0"/>
              <a:t> παραδίδει υπηρεσίας που δεν ανταποκρίνεται στο σχεδιασμό και τα πρότυπα ποιότητας.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err="1" smtClean="0"/>
              <a:t>Πιθανα</a:t>
            </a:r>
            <a:r>
              <a:rPr lang="el-GR" altLang="en-US" dirty="0" smtClean="0"/>
              <a:t> αίτια: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Προβλήματα στο τμήμα Ανθρώπινου Δυναμικού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Καταναλωτές που δεν ανταποκρίνονται στο ρόλο τους</a:t>
            </a:r>
          </a:p>
          <a:p>
            <a:pPr lvl="2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Άγνοια υποχρεώσεων</a:t>
            </a:r>
            <a:endParaRPr lang="el-GR" altLang="en-US" dirty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Προβλήματα με μεσάζοντες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dirty="0" smtClean="0"/>
              <a:t>Αποτυχία εναρμονισμού προσφοράς και ζήτησης</a:t>
            </a:r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3612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57" name="TextBox 54"/>
          <p:cNvSpPr txBox="1">
            <a:spLocks noChangeArrowheads="1"/>
          </p:cNvSpPr>
          <p:nvPr/>
        </p:nvSpPr>
        <p:spPr bwMode="auto">
          <a:xfrm>
            <a:off x="5181600" y="6172200"/>
            <a:ext cx="33814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n-US" sz="1200" dirty="0" smtClean="0">
                <a:latin typeface="Calibri" pitchFamily="34" charset="0"/>
              </a:rPr>
              <a:t>Προσαρμογή από </a:t>
            </a:r>
            <a:r>
              <a:rPr lang="en-US" altLang="en-US" sz="1200" dirty="0" smtClean="0">
                <a:latin typeface="Calibri" pitchFamily="34" charset="0"/>
              </a:rPr>
              <a:t>Wilson, </a:t>
            </a:r>
            <a:r>
              <a:rPr lang="en-US" altLang="en-US" sz="1200" dirty="0" err="1" smtClean="0">
                <a:latin typeface="Calibri" pitchFamily="34" charset="0"/>
              </a:rPr>
              <a:t>Zeithalm</a:t>
            </a:r>
            <a:r>
              <a:rPr lang="en-US" altLang="en-US" sz="1200" dirty="0" smtClean="0">
                <a:latin typeface="Calibri" pitchFamily="34" charset="0"/>
              </a:rPr>
              <a:t>, </a:t>
            </a:r>
            <a:r>
              <a:rPr lang="en-US" altLang="en-US" sz="1200" dirty="0" err="1" smtClean="0">
                <a:latin typeface="Calibri" pitchFamily="34" charset="0"/>
              </a:rPr>
              <a:t>Bitner</a:t>
            </a:r>
            <a:r>
              <a:rPr lang="en-US" altLang="en-US" sz="1200" dirty="0" smtClean="0">
                <a:latin typeface="Calibri" pitchFamily="34" charset="0"/>
              </a:rPr>
              <a:t>, </a:t>
            </a:r>
            <a:r>
              <a:rPr lang="en-US" altLang="en-US" sz="1200" dirty="0" err="1" smtClean="0">
                <a:latin typeface="Calibri" pitchFamily="34" charset="0"/>
              </a:rPr>
              <a:t>Gremler</a:t>
            </a:r>
            <a:endParaRPr lang="en-GB" altLang="en-US" sz="1200" dirty="0">
              <a:latin typeface="Calibri" pitchFamily="34" charset="0"/>
            </a:endParaRPr>
          </a:p>
        </p:txBody>
      </p:sp>
      <p:pic>
        <p:nvPicPr>
          <p:cNvPr id="4098" name="Picture 2" descr="Γραφική απεικόνιση του Κενού #4 ανάμεσα στις υποσχέσις που είχαν δοθεί στην πελάτη μέσα από την εταιρική επικοινωνία και τις παρεχόμενες υπηρεσίες." title="Κενό #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r="-1548" b="26143"/>
          <a:stretch/>
        </p:blipFill>
        <p:spPr bwMode="auto">
          <a:xfrm>
            <a:off x="457200" y="1524000"/>
            <a:ext cx="7980363" cy="533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>
                <a:latin typeface="+mn-lt"/>
              </a:rPr>
              <a:t>Κενό # 4: Αποτυχία </a:t>
            </a:r>
            <a:r>
              <a:rPr lang="el-GR" altLang="en-US" dirty="0">
                <a:latin typeface="+mn-lt"/>
              </a:rPr>
              <a:t>εναρμονισμού των υποσχέσεων με την επίδοση </a:t>
            </a:r>
          </a:p>
        </p:txBody>
      </p:sp>
    </p:spTree>
    <p:extLst>
      <p:ext uri="{BB962C8B-B14F-4D97-AF65-F5344CB8AC3E}">
        <p14:creationId xmlns:p14="http://schemas.microsoft.com/office/powerpoint/2010/main" val="18139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Κενό # 4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Ο </a:t>
            </a:r>
            <a:r>
              <a:rPr lang="el-GR" altLang="en-US" dirty="0" err="1" smtClean="0"/>
              <a:t>πάροχος</a:t>
            </a:r>
            <a:r>
              <a:rPr lang="el-GR" altLang="en-US" dirty="0" smtClean="0"/>
              <a:t> της υπηρεσίας δεν υλοποιεί τις υποσχέσεις που έχει δώσει μέσα από την εξωτερική του επικοινωνία π.χ. διαφήμιση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Πιθανά αίτια:</a:t>
            </a:r>
            <a:endParaRPr lang="en-US" altLang="en-US" dirty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Έλλειψη ολοκληρωμένης επικοινωνίας μάρκετινγκ</a:t>
            </a:r>
            <a:endParaRPr lang="el-GR" altLang="en-US" dirty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Αναποτελεσματική διαχείριση των προσδοκιών των καταναλωτών</a:t>
            </a:r>
            <a:endParaRPr lang="el-GR" altLang="en-US" dirty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dirty="0" smtClean="0"/>
              <a:t>Υπερβολικές Υποσχέσεις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dirty="0" smtClean="0"/>
              <a:t>Ανεπαρκής οριζόντια επικοινωνία</a:t>
            </a:r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525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4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Το Θεωρητικό Μοντέλο της Ποιότητας των Υπηρεσιών 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Κενό του Καταναλωτή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71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57" name="TextBox 54"/>
          <p:cNvSpPr txBox="1">
            <a:spLocks noChangeArrowheads="1"/>
          </p:cNvSpPr>
          <p:nvPr/>
        </p:nvSpPr>
        <p:spPr bwMode="auto">
          <a:xfrm>
            <a:off x="5181600" y="6200001"/>
            <a:ext cx="33814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n-US" sz="1200" dirty="0" smtClean="0">
                <a:latin typeface="Calibri" pitchFamily="34" charset="0"/>
              </a:rPr>
              <a:t>Προσαρμογή από </a:t>
            </a:r>
            <a:r>
              <a:rPr lang="en-US" altLang="en-US" sz="1200" dirty="0" smtClean="0">
                <a:latin typeface="Calibri" pitchFamily="34" charset="0"/>
              </a:rPr>
              <a:t>Wilson, </a:t>
            </a:r>
            <a:r>
              <a:rPr lang="en-US" altLang="en-US" sz="1200" dirty="0" err="1" smtClean="0">
                <a:latin typeface="Calibri" pitchFamily="34" charset="0"/>
              </a:rPr>
              <a:t>Zeithalm</a:t>
            </a:r>
            <a:r>
              <a:rPr lang="en-US" altLang="en-US" sz="1200" dirty="0" smtClean="0">
                <a:latin typeface="Calibri" pitchFamily="34" charset="0"/>
              </a:rPr>
              <a:t>, </a:t>
            </a:r>
            <a:r>
              <a:rPr lang="en-US" altLang="en-US" sz="1200" dirty="0" err="1" smtClean="0">
                <a:latin typeface="Calibri" pitchFamily="34" charset="0"/>
              </a:rPr>
              <a:t>Bitner</a:t>
            </a:r>
            <a:r>
              <a:rPr lang="en-US" altLang="en-US" sz="1200" dirty="0" smtClean="0">
                <a:latin typeface="Calibri" pitchFamily="34" charset="0"/>
              </a:rPr>
              <a:t>, </a:t>
            </a:r>
            <a:r>
              <a:rPr lang="en-US" altLang="en-US" sz="1200" dirty="0" err="1" smtClean="0">
                <a:latin typeface="Calibri" pitchFamily="34" charset="0"/>
              </a:rPr>
              <a:t>Gremler</a:t>
            </a:r>
            <a:endParaRPr lang="en-GB" altLang="en-US" sz="1200" dirty="0">
              <a:latin typeface="Calibri" pitchFamily="34" charset="0"/>
            </a:endParaRPr>
          </a:p>
        </p:txBody>
      </p:sp>
      <p:pic>
        <p:nvPicPr>
          <p:cNvPr id="3074" name="Picture 2" descr="Γραφική απεικόνιση του Κενού #5 ανάμεσα στις αντιλαμβανόμενες και τις προσδοκόμενες υπηρεσίες από τον πελάτη." title="Κενό #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2"/>
          <a:stretch/>
        </p:blipFill>
        <p:spPr bwMode="auto">
          <a:xfrm>
            <a:off x="304800" y="1524000"/>
            <a:ext cx="7980363" cy="534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n-US" sz="3600" dirty="0" smtClean="0">
                <a:latin typeface="+mn-lt"/>
              </a:rPr>
              <a:t>Κενό # 5: Διαφορά μεταξύ προσδοκώμενων και αντιλαμβανόμενων υπηρεσιών</a:t>
            </a:r>
            <a:endParaRPr lang="el-GR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57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Κενό #5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Ο καταναλωτής προσδοκά διαφορετική υπηρεσία από εκείνη που τελικά γίνεται αντιληπτή</a:t>
            </a:r>
            <a:endParaRPr lang="el-GR" altLang="en-US" dirty="0"/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Πιθανοί παράγοντες απόκλισης: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Ελεγχόμενοι από το μάρκετινγκ</a:t>
            </a:r>
          </a:p>
          <a:p>
            <a:pPr lvl="2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Τιμή, διαφημίσεις, υποσχέσεις πωλητών</a:t>
            </a:r>
            <a:endParaRPr lang="el-GR" altLang="en-US" dirty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Μη ελεγχόμενοι από το μάρκετινγκ</a:t>
            </a:r>
          </a:p>
          <a:p>
            <a:pPr lvl="2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Ανάγκες του καταναλωτή, ανταγωνιστικές προσφορές, από στόμα σε στόμα επικοινωνία</a:t>
            </a:r>
            <a:endParaRPr lang="en-US" altLang="en-US" dirty="0"/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8522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Προτάσεις για το Μάρκετινγκ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Ξεκάθαρο μήνυμα για τη βελτίωση των παρεχόμενων υπηρεσιών:</a:t>
            </a:r>
            <a:endParaRPr lang="en-US" altLang="en-US" dirty="0" smtClean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Κλείσιμο των κενών του </a:t>
            </a:r>
            <a:r>
              <a:rPr lang="el-GR" altLang="en-US" dirty="0" err="1" smtClean="0"/>
              <a:t>παρόχου</a:t>
            </a:r>
            <a:r>
              <a:rPr lang="el-GR" altLang="en-US" dirty="0" smtClean="0"/>
              <a:t> (#1, #2, #3, #4)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Διατήρηση της κατάστασης αυτής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Εάν υπάρχει έστω μία ασυνέπεια, ο καταναλωτής διαπιστώνει ελλείμματα στην ποιότητα της παρεχόμενης υπηρεσίας και η αντιλαμβανόμενη ποιότητα φθίνει.</a:t>
            </a:r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0787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Μάρκετινγκ Υπηρεσιών, </a:t>
            </a:r>
            <a:r>
              <a:rPr lang="el-GR" b="1" dirty="0"/>
              <a:t>Ενότητα </a:t>
            </a:r>
            <a:r>
              <a:rPr lang="en-US" b="1" dirty="0" smtClean="0"/>
              <a:t># 4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Το Θεωρητικό Μοντέλο της Ποιότητας των Υπηρεσιών</a:t>
            </a:r>
            <a:endParaRPr lang="el-GR" dirty="0"/>
          </a:p>
          <a:p>
            <a:r>
              <a:rPr lang="el-GR" b="1" dirty="0" smtClean="0"/>
              <a:t>Διδάσκουσα</a:t>
            </a:r>
            <a:r>
              <a:rPr lang="el-GR" b="1" dirty="0"/>
              <a:t>: </a:t>
            </a:r>
            <a:r>
              <a:rPr lang="el-GR" dirty="0" smtClean="0"/>
              <a:t>Άννα </a:t>
            </a:r>
            <a:r>
              <a:rPr lang="el-GR" dirty="0"/>
              <a:t>Ζαρκάδα, </a:t>
            </a:r>
            <a:r>
              <a:rPr lang="el-GR" b="1" dirty="0"/>
              <a:t>Τμήμα: </a:t>
            </a:r>
            <a:r>
              <a:rPr lang="el-GR" dirty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l"/>
            <a:endParaRPr lang="en-US" sz="28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Εισαγωγή </a:t>
            </a:r>
            <a:r>
              <a:rPr lang="el-GR" dirty="0"/>
              <a:t>και </a:t>
            </a:r>
            <a:r>
              <a:rPr lang="el-GR" dirty="0" smtClean="0"/>
              <a:t>ανάλυση του θεωρητικού μοντέλου </a:t>
            </a:r>
            <a:r>
              <a:rPr lang="el-GR" dirty="0"/>
              <a:t>της ποιότητας των υπηρεσιών, γνωστό και ως το μοντέλο των κενών στις υπηρεσίες. </a:t>
            </a:r>
            <a:endParaRPr lang="el-GR" dirty="0" smtClean="0"/>
          </a:p>
          <a:p>
            <a:r>
              <a:rPr lang="el-GR" dirty="0"/>
              <a:t>Κ</a:t>
            </a:r>
            <a:r>
              <a:rPr lang="el-GR" dirty="0" smtClean="0"/>
              <a:t>ατανόηση </a:t>
            </a:r>
            <a:r>
              <a:rPr lang="el-GR" dirty="0"/>
              <a:t>των κενών </a:t>
            </a:r>
            <a:r>
              <a:rPr lang="el-GR" dirty="0" smtClean="0"/>
              <a:t>του </a:t>
            </a:r>
            <a:r>
              <a:rPr lang="el-GR" dirty="0" err="1"/>
              <a:t>παρόχου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/>
              <a:t>των πιθανών αιτίων. </a:t>
            </a:r>
            <a:endParaRPr lang="el-GR" dirty="0" smtClean="0"/>
          </a:p>
          <a:p>
            <a:r>
              <a:rPr lang="el-GR" dirty="0" smtClean="0"/>
              <a:t>Κατανόηση του κενού </a:t>
            </a:r>
            <a:r>
              <a:rPr lang="el-GR" dirty="0"/>
              <a:t>του πελάτη, την απόκλιση ανάμεσα στις προσδοκώμενες και τις αντιλαμβανόμενες </a:t>
            </a:r>
            <a:r>
              <a:rPr lang="el-GR" dirty="0" smtClean="0"/>
              <a:t>υπηρεσίες</a:t>
            </a:r>
            <a:r>
              <a:rPr lang="el-GR" dirty="0"/>
              <a:t> </a:t>
            </a:r>
            <a:r>
              <a:rPr lang="el-GR" dirty="0" smtClean="0"/>
              <a:t>και των πιθανών αιτιών.</a:t>
            </a:r>
          </a:p>
          <a:p>
            <a:r>
              <a:rPr lang="el-GR" dirty="0" smtClean="0"/>
              <a:t>Προτάσεις για το Μάρκετινγκ</a:t>
            </a:r>
            <a:endParaRPr lang="en-US" dirty="0"/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Κενά στις Υπηρεσίες</a:t>
            </a:r>
          </a:p>
          <a:p>
            <a:r>
              <a:rPr lang="el-GR" dirty="0"/>
              <a:t>Τα Κενά του </a:t>
            </a:r>
            <a:r>
              <a:rPr lang="el-GR" dirty="0" err="1"/>
              <a:t>Παρόχου</a:t>
            </a:r>
            <a:r>
              <a:rPr lang="el-GR" dirty="0"/>
              <a:t> </a:t>
            </a:r>
            <a:r>
              <a:rPr lang="el-GR" dirty="0" smtClean="0"/>
              <a:t>Υπηρεσιών</a:t>
            </a:r>
          </a:p>
          <a:p>
            <a:r>
              <a:rPr lang="el-GR" dirty="0" smtClean="0"/>
              <a:t>Το Κενό του Καταναλωτή Υπηρεσιών</a:t>
            </a:r>
          </a:p>
          <a:p>
            <a:r>
              <a:rPr lang="el-GR" dirty="0"/>
              <a:t>Προτάσεις για το Μάρκετινγκ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4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Το Θεωρητικό Μοντέλο της Ποιότητας των Υπηρεσιών 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Κενά στις Υπηρεσίες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59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έννοια των Κενών στις </a:t>
            </a:r>
            <a:r>
              <a:rPr lang="el-GR" dirty="0"/>
              <a:t>Υπηρεσίες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sz="3500" dirty="0" smtClean="0"/>
              <a:t>Το μάρκετινγκ υπηρεσιών χαρακτηρίζεται από περιπλοκότητα</a:t>
            </a:r>
            <a:endParaRPr lang="en-US" altLang="en-US" sz="3500" dirty="0"/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sz="3500" dirty="0" smtClean="0"/>
              <a:t>Τα χαρακτηριστικά των υπηρεσιών δεν επιτρέπουν την αντικειμενική και ενιαία αξιολόγηση τους</a:t>
            </a:r>
            <a:endParaRPr lang="el-GR" altLang="en-US" sz="3500" dirty="0"/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sz="3500" dirty="0" smtClean="0"/>
              <a:t>Είναι συχνή η δημιουργία κενών, διαφοροποιήσεων ανάμεσα στις θεωρήσεις καταναλωτών, </a:t>
            </a:r>
            <a:r>
              <a:rPr lang="el-GR" altLang="en-US" sz="3500" dirty="0" err="1" smtClean="0"/>
              <a:t>παρόχων</a:t>
            </a:r>
            <a:r>
              <a:rPr lang="el-GR" altLang="en-US" sz="3500" dirty="0" smtClean="0"/>
              <a:t> </a:t>
            </a:r>
            <a:r>
              <a:rPr lang="el-GR" altLang="en-US" sz="3500" dirty="0" err="1" smtClean="0"/>
              <a:t>κ.ο.κ</a:t>
            </a:r>
            <a:r>
              <a:rPr lang="el-GR" altLang="en-US" sz="3500" dirty="0" smtClean="0"/>
              <a:t>.</a:t>
            </a:r>
            <a:endParaRPr lang="el-GR" altLang="en-US" sz="3500" dirty="0"/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sz="3500" dirty="0" smtClean="0"/>
              <a:t>Τα κενά αυτά καταγράφονται με συστηματικό τρόπο στο Μοντέλο Ανάλυσης Κενών στην Ποιότητα Υπηρεσιών</a:t>
            </a:r>
            <a:endParaRPr lang="en-US" altLang="en-US" sz="3500" dirty="0"/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190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4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Το Θεωρητικό Μοντέλο της Ποιότητας των Υπηρεσιών 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Κενά του </a:t>
            </a:r>
            <a:r>
              <a:rPr lang="el-GR" dirty="0" err="1" smtClean="0"/>
              <a:t>Παρόχου</a:t>
            </a:r>
            <a:r>
              <a:rPr lang="el-GR" dirty="0" smtClean="0"/>
              <a:t>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26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</a:t>
            </a:r>
            <a:r>
              <a:rPr lang="el-GR" dirty="0" smtClean="0"/>
              <a:t>4 Κενά </a:t>
            </a:r>
            <a:r>
              <a:rPr lang="el-GR" dirty="0"/>
              <a:t>του </a:t>
            </a:r>
            <a:r>
              <a:rPr lang="el-GR" dirty="0" err="1"/>
              <a:t>Παρόχου</a:t>
            </a:r>
            <a:r>
              <a:rPr lang="el-GR" dirty="0"/>
              <a:t> Υπηρεσιών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πλειοψηφία των κενών στην παρεχόμενη υπηρεσία εδράζει στον οργανισμό που την παρέχει: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n-US" dirty="0"/>
              <a:t>Άγνοια των προσδοκιών του </a:t>
            </a:r>
            <a:r>
              <a:rPr lang="el-GR" altLang="en-US" dirty="0" smtClean="0"/>
              <a:t>πελάτη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Εσφαλμένη επιλογή χαρακτηριστικών υπηρεσίας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Ανεπαρκής παράδοση των χαρακτηριστικών της παρεχόμενης υπηρεσίας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Αποτυχία εναρμονισμού των υποσχέσεων με την επίδοση </a:t>
            </a:r>
          </a:p>
          <a:p>
            <a:pPr marL="914400" lvl="1" indent="-514350">
              <a:buFont typeface="+mj-lt"/>
              <a:buAutoNum type="arabicPeriod"/>
            </a:pPr>
            <a:endParaRPr lang="el-GR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086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799</Words>
  <Application>Microsoft Office PowerPoint</Application>
  <PresentationFormat>Προβολή στην οθόνη (4:3)</PresentationFormat>
  <Paragraphs>124</Paragraphs>
  <Slides>22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Template_CC_BY_NC_ND_0</vt:lpstr>
      <vt:lpstr>Μάρκετινγκ Υπηρεσιών</vt:lpstr>
      <vt:lpstr>Χρηματοδότηση</vt:lpstr>
      <vt:lpstr>Άδειες Χρήσης</vt:lpstr>
      <vt:lpstr>Σκοποί ενότητας</vt:lpstr>
      <vt:lpstr>Περιεχόμενα ενότητας</vt:lpstr>
      <vt:lpstr>Τα Κενά στις Υπηρεσίες</vt:lpstr>
      <vt:lpstr>Η έννοια των Κενών στις Υπηρεσίες</vt:lpstr>
      <vt:lpstr>Τα Κενά του Παρόχου Υπηρεσιών</vt:lpstr>
      <vt:lpstr>Τα 4 Κενά του Παρόχου Υπηρεσιών</vt:lpstr>
      <vt:lpstr>Κενό #1:  Άγνοια των προσδοκιών του πελάτη</vt:lpstr>
      <vt:lpstr>Κενό #1</vt:lpstr>
      <vt:lpstr>Κενό #2: Εσφαλμένη επιλογή χαρακτηριστικών υπηρεσίας</vt:lpstr>
      <vt:lpstr>Κενό #2</vt:lpstr>
      <vt:lpstr>Κενό # 3:  Ανεπαρκής παράδοση των χαρακτηριστικών της παρεχόμενης υπηρεσίας </vt:lpstr>
      <vt:lpstr>Κενό # 3</vt:lpstr>
      <vt:lpstr>Κενό # 4: Αποτυχία εναρμονισμού των υποσχέσεων με την επίδοση </vt:lpstr>
      <vt:lpstr>Κενό # 4</vt:lpstr>
      <vt:lpstr>Το Κενό του Καταναλωτή Υπηρεσιών</vt:lpstr>
      <vt:lpstr>Κενό # 5: Διαφορά μεταξύ προσδοκώμενων και αντιλαμβανόμενων υπηρεσιών</vt:lpstr>
      <vt:lpstr>Κενό #5</vt:lpstr>
      <vt:lpstr>Προτάσεις για το Μάρκετινγκ</vt:lpstr>
      <vt:lpstr>Τέλος Ενότητας #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2015-08-11T19:46:04Z</dcterms:created>
  <dcterms:modified xsi:type="dcterms:W3CDTF">2015-09-29T21:59:25Z</dcterms:modified>
</cp:coreProperties>
</file>