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57"/>
  </p:notesMasterIdLst>
  <p:handoutMasterIdLst>
    <p:handoutMasterId r:id="rId58"/>
  </p:handoutMasterIdLst>
  <p:sldIdLst>
    <p:sldId id="256" r:id="rId2"/>
    <p:sldId id="505" r:id="rId3"/>
    <p:sldId id="506" r:id="rId4"/>
    <p:sldId id="584" r:id="rId5"/>
    <p:sldId id="585" r:id="rId6"/>
    <p:sldId id="586" r:id="rId7"/>
    <p:sldId id="507" r:id="rId8"/>
    <p:sldId id="573" r:id="rId9"/>
    <p:sldId id="574" r:id="rId10"/>
    <p:sldId id="576" r:id="rId11"/>
    <p:sldId id="575" r:id="rId12"/>
    <p:sldId id="577" r:id="rId13"/>
    <p:sldId id="510" r:id="rId14"/>
    <p:sldId id="511" r:id="rId15"/>
    <p:sldId id="588" r:id="rId16"/>
    <p:sldId id="512" r:id="rId17"/>
    <p:sldId id="513" r:id="rId18"/>
    <p:sldId id="514" r:id="rId19"/>
    <p:sldId id="515" r:id="rId20"/>
    <p:sldId id="517" r:id="rId21"/>
    <p:sldId id="589" r:id="rId22"/>
    <p:sldId id="518" r:id="rId23"/>
    <p:sldId id="519" r:id="rId24"/>
    <p:sldId id="520" r:id="rId25"/>
    <p:sldId id="521" r:id="rId26"/>
    <p:sldId id="522" r:id="rId27"/>
    <p:sldId id="523" r:id="rId28"/>
    <p:sldId id="524" r:id="rId29"/>
    <p:sldId id="526" r:id="rId30"/>
    <p:sldId id="527" r:id="rId31"/>
    <p:sldId id="529" r:id="rId32"/>
    <p:sldId id="530" r:id="rId33"/>
    <p:sldId id="558" r:id="rId34"/>
    <p:sldId id="676" r:id="rId35"/>
    <p:sldId id="590" r:id="rId36"/>
    <p:sldId id="562" r:id="rId37"/>
    <p:sldId id="533" r:id="rId38"/>
    <p:sldId id="536" r:id="rId39"/>
    <p:sldId id="537" r:id="rId40"/>
    <p:sldId id="540" r:id="rId41"/>
    <p:sldId id="541" r:id="rId42"/>
    <p:sldId id="542" r:id="rId43"/>
    <p:sldId id="543" r:id="rId44"/>
    <p:sldId id="545" r:id="rId45"/>
    <p:sldId id="580" r:id="rId46"/>
    <p:sldId id="582" r:id="rId47"/>
    <p:sldId id="591" r:id="rId48"/>
    <p:sldId id="678" r:id="rId49"/>
    <p:sldId id="679" r:id="rId50"/>
    <p:sldId id="547" r:id="rId51"/>
    <p:sldId id="579" r:id="rId52"/>
    <p:sldId id="555" r:id="rId53"/>
    <p:sldId id="592" r:id="rId54"/>
    <p:sldId id="556" r:id="rId55"/>
    <p:sldId id="557" r:id="rId5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CC"/>
    <a:srgbClr val="DAC2EC"/>
    <a:srgbClr val="FFFF99"/>
    <a:srgbClr val="CC33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>
      <p:cViewPr varScale="1">
        <p:scale>
          <a:sx n="87" d="100"/>
          <a:sy n="87" d="100"/>
        </p:scale>
        <p:origin x="1272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2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Social</a:t>
            </a:r>
            <a:r>
              <a:rPr lang="en-GB" baseline="0"/>
              <a:t> protection benefits (% of GDP)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Data!$A$25</c:f>
              <c:strCache>
                <c:ptCount val="1"/>
                <c:pt idx="0">
                  <c:v>European Union - 27 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Data!$B$24:$L$24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Data!$B$25:$L$25</c:f>
              <c:numCache>
                <c:formatCode>#,##0.0</c:formatCode>
                <c:ptCount val="11"/>
                <c:pt idx="0">
                  <c:v>24.9</c:v>
                </c:pt>
                <c:pt idx="1">
                  <c:v>27.5</c:v>
                </c:pt>
                <c:pt idx="2">
                  <c:v>27.4</c:v>
                </c:pt>
                <c:pt idx="3">
                  <c:v>27.2</c:v>
                </c:pt>
                <c:pt idx="4">
                  <c:v>27.6</c:v>
                </c:pt>
                <c:pt idx="5">
                  <c:v>27.8</c:v>
                </c:pt>
                <c:pt idx="6">
                  <c:v>27.6</c:v>
                </c:pt>
                <c:pt idx="7">
                  <c:v>27.3</c:v>
                </c:pt>
                <c:pt idx="8">
                  <c:v>27</c:v>
                </c:pt>
                <c:pt idx="9">
                  <c:v>26.8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5F-4623-AE00-AA45F20A9642}"/>
            </c:ext>
          </c:extLst>
        </c:ser>
        <c:ser>
          <c:idx val="1"/>
          <c:order val="1"/>
          <c:tx>
            <c:strRef>
              <c:f>Data!$A$26</c:f>
              <c:strCache>
                <c:ptCount val="1"/>
                <c:pt idx="0">
                  <c:v>Greece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Data!$B$24:$L$24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Data!$B$26:$L$26</c:f>
              <c:numCache>
                <c:formatCode>#,##0.0</c:formatCode>
                <c:ptCount val="11"/>
                <c:pt idx="0">
                  <c:v>22.4</c:v>
                </c:pt>
                <c:pt idx="1">
                  <c:v>24.4</c:v>
                </c:pt>
                <c:pt idx="2">
                  <c:v>25.6</c:v>
                </c:pt>
                <c:pt idx="3">
                  <c:v>27.3</c:v>
                </c:pt>
                <c:pt idx="4">
                  <c:v>27.9</c:v>
                </c:pt>
                <c:pt idx="5">
                  <c:v>25.9</c:v>
                </c:pt>
                <c:pt idx="6">
                  <c:v>25.7</c:v>
                </c:pt>
                <c:pt idx="7">
                  <c:v>25.8</c:v>
                </c:pt>
                <c:pt idx="8">
                  <c:v>26.2</c:v>
                </c:pt>
                <c:pt idx="9">
                  <c:v>25.3</c:v>
                </c:pt>
                <c:pt idx="1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5F-4623-AE00-AA45F20A96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2329952"/>
        <c:axId val="332330368"/>
      </c:lineChart>
      <c:catAx>
        <c:axId val="33232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2330368"/>
        <c:crosses val="autoZero"/>
        <c:auto val="1"/>
        <c:lblAlgn val="ctr"/>
        <c:lblOffset val="100"/>
        <c:noMultiLvlLbl val="0"/>
      </c:catAx>
      <c:valAx>
        <c:axId val="332330368"/>
        <c:scaling>
          <c:orientation val="minMax"/>
          <c:max val="3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232995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355569474710854E-2"/>
          <c:y val="0.90483634634139309"/>
          <c:w val="0.94464434751411475"/>
          <c:h val="7.88934845369194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'Pensions % of GDP'!$AM$4</c:f>
              <c:strCache>
                <c:ptCount val="1"/>
                <c:pt idx="0">
                  <c:v>EU15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'Pensions % of GDP'!$AN$3:$BE$3</c:f>
              <c:strCache>
                <c:ptCount val="18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</c:strCache>
            </c:strRef>
          </c:cat>
          <c:val>
            <c:numRef>
              <c:f>'Pensions % of GDP'!$AN$4:$BE$4</c:f>
              <c:numCache>
                <c:formatCode>General</c:formatCode>
                <c:ptCount val="18"/>
                <c:pt idx="0">
                  <c:v>12.1</c:v>
                </c:pt>
                <c:pt idx="1">
                  <c:v>12.2</c:v>
                </c:pt>
                <c:pt idx="2">
                  <c:v>12.2</c:v>
                </c:pt>
                <c:pt idx="3">
                  <c:v>12</c:v>
                </c:pt>
                <c:pt idx="4">
                  <c:v>12</c:v>
                </c:pt>
                <c:pt idx="5">
                  <c:v>11.9</c:v>
                </c:pt>
                <c:pt idx="6">
                  <c:v>11.9</c:v>
                </c:pt>
                <c:pt idx="7">
                  <c:v>11.6</c:v>
                </c:pt>
                <c:pt idx="8">
                  <c:v>11.7</c:v>
                </c:pt>
                <c:pt idx="9">
                  <c:v>11.6</c:v>
                </c:pt>
                <c:pt idx="10">
                  <c:v>11.6</c:v>
                </c:pt>
                <c:pt idx="11">
                  <c:v>11.4</c:v>
                </c:pt>
                <c:pt idx="12">
                  <c:v>11.5</c:v>
                </c:pt>
                <c:pt idx="13">
                  <c:v>11.5</c:v>
                </c:pt>
                <c:pt idx="14">
                  <c:v>12.5</c:v>
                </c:pt>
                <c:pt idx="15">
                  <c:v>12.5</c:v>
                </c:pt>
                <c:pt idx="16">
                  <c:v>12.5</c:v>
                </c:pt>
                <c:pt idx="17">
                  <c:v>12.8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20-4728-AD86-91861F02C167}"/>
            </c:ext>
          </c:extLst>
        </c:ser>
        <c:ser>
          <c:idx val="1"/>
          <c:order val="1"/>
          <c:tx>
            <c:strRef>
              <c:f>'Pensions % of GDP'!$AM$5</c:f>
              <c:strCache>
                <c:ptCount val="1"/>
                <c:pt idx="0">
                  <c:v>Greece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'Pensions % of GDP'!$AN$3:$BE$3</c:f>
              <c:strCache>
                <c:ptCount val="18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</c:strCache>
            </c:strRef>
          </c:cat>
          <c:val>
            <c:numRef>
              <c:f>'Pensions % of GDP'!$AN$5:$BE$5</c:f>
              <c:numCache>
                <c:formatCode>General</c:formatCode>
                <c:ptCount val="18"/>
                <c:pt idx="0">
                  <c:v>9.6</c:v>
                </c:pt>
                <c:pt idx="1">
                  <c:v>9.9</c:v>
                </c:pt>
                <c:pt idx="2">
                  <c:v>9.9</c:v>
                </c:pt>
                <c:pt idx="3">
                  <c:v>10.5</c:v>
                </c:pt>
                <c:pt idx="4">
                  <c:v>10.6</c:v>
                </c:pt>
                <c:pt idx="5">
                  <c:v>10.7</c:v>
                </c:pt>
                <c:pt idx="6">
                  <c:v>11.4</c:v>
                </c:pt>
                <c:pt idx="7">
                  <c:v>11.3</c:v>
                </c:pt>
                <c:pt idx="8">
                  <c:v>11.1</c:v>
                </c:pt>
                <c:pt idx="9">
                  <c:v>11.2</c:v>
                </c:pt>
                <c:pt idx="10">
                  <c:v>11.8</c:v>
                </c:pt>
                <c:pt idx="11">
                  <c:v>11.6</c:v>
                </c:pt>
                <c:pt idx="12">
                  <c:v>11.8</c:v>
                </c:pt>
                <c:pt idx="13">
                  <c:v>12.3</c:v>
                </c:pt>
                <c:pt idx="14">
                  <c:v>13.1</c:v>
                </c:pt>
                <c:pt idx="15">
                  <c:v>13.7</c:v>
                </c:pt>
                <c:pt idx="16">
                  <c:v>15</c:v>
                </c:pt>
                <c:pt idx="17">
                  <c:v>17.7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20-4728-AD86-91861F02C1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8819456"/>
        <c:axId val="348820992"/>
      </c:lineChart>
      <c:catAx>
        <c:axId val="348819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3600000"/>
          <a:lstStyle/>
          <a:p>
            <a:pPr>
              <a:defRPr/>
            </a:pPr>
            <a:endParaRPr lang="en-US"/>
          </a:p>
        </c:txPr>
        <c:crossAx val="348820992"/>
        <c:crosses val="autoZero"/>
        <c:auto val="1"/>
        <c:lblAlgn val="ctr"/>
        <c:lblOffset val="100"/>
        <c:noMultiLvlLbl val="0"/>
      </c:catAx>
      <c:valAx>
        <c:axId val="348820992"/>
        <c:scaling>
          <c:orientation val="minMax"/>
          <c:max val="18"/>
          <c:min val="8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48819456"/>
        <c:crosses val="autoZero"/>
        <c:crossBetween val="between"/>
        <c:majorUnit val="2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8025809273841885E-2"/>
          <c:y val="4.9440792342966833E-2"/>
          <c:w val="0.86196653543307444"/>
          <c:h val="0.708091792673776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'Pensions % of GDP'!$S$11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Pt>
            <c:idx val="21"/>
            <c:invertIfNegative val="0"/>
            <c:bubble3D val="0"/>
            <c:spPr>
              <a:solidFill>
                <a:schemeClr val="tx1"/>
              </a:solidFill>
            </c:spPr>
            <c:extLst>
              <c:ext xmlns:c16="http://schemas.microsoft.com/office/drawing/2014/chart" uri="{C3380CC4-5D6E-409C-BE32-E72D297353CC}">
                <c16:uniqueId val="{00000001-A717-4E15-BF68-37F6345CD780}"/>
              </c:ext>
            </c:extLst>
          </c:dPt>
          <c:dPt>
            <c:idx val="23"/>
            <c:invertIfNegative val="0"/>
            <c:bubble3D val="0"/>
            <c:spPr>
              <a:solidFill>
                <a:schemeClr val="tx1"/>
              </a:solidFill>
            </c:spPr>
            <c:extLst>
              <c:ext xmlns:c16="http://schemas.microsoft.com/office/drawing/2014/chart" uri="{C3380CC4-5D6E-409C-BE32-E72D297353CC}">
                <c16:uniqueId val="{00000003-A717-4E15-BF68-37F6345CD780}"/>
              </c:ext>
            </c:extLst>
          </c:dPt>
          <c:dPt>
            <c:idx val="29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5-A717-4E15-BF68-37F6345CD780}"/>
              </c:ext>
            </c:extLst>
          </c:dPt>
          <c:cat>
            <c:strRef>
              <c:f>('Pensions % of GDP'!$A$12:$A$34,'Pensions % of GDP'!$A$38,'Pensions % of GDP'!$A$44:$A$49)</c:f>
              <c:strCache>
                <c:ptCount val="30"/>
                <c:pt idx="0">
                  <c:v>Ireland</c:v>
                </c:pt>
                <c:pt idx="1">
                  <c:v>Estonia</c:v>
                </c:pt>
                <c:pt idx="2">
                  <c:v>Lithuania</c:v>
                </c:pt>
                <c:pt idx="3">
                  <c:v>Bulgaria</c:v>
                </c:pt>
                <c:pt idx="4">
                  <c:v>Latvia</c:v>
                </c:pt>
                <c:pt idx="5">
                  <c:v>Slovakia</c:v>
                </c:pt>
                <c:pt idx="6">
                  <c:v>Cyprus</c:v>
                </c:pt>
                <c:pt idx="7">
                  <c:v>Romania</c:v>
                </c:pt>
                <c:pt idx="8">
                  <c:v>Malta</c:v>
                </c:pt>
                <c:pt idx="9">
                  <c:v>Czech Republic</c:v>
                </c:pt>
                <c:pt idx="10">
                  <c:v>Hungary</c:v>
                </c:pt>
                <c:pt idx="11">
                  <c:v>Luxembourg</c:v>
                </c:pt>
                <c:pt idx="12">
                  <c:v>Croatia</c:v>
                </c:pt>
                <c:pt idx="13">
                  <c:v>Poland</c:v>
                </c:pt>
                <c:pt idx="14">
                  <c:v>Slovenia</c:v>
                </c:pt>
                <c:pt idx="15">
                  <c:v>United Kingdom</c:v>
                </c:pt>
                <c:pt idx="16">
                  <c:v>Sweden</c:v>
                </c:pt>
                <c:pt idx="17">
                  <c:v>Spain</c:v>
                </c:pt>
                <c:pt idx="18">
                  <c:v>Belgium</c:v>
                </c:pt>
                <c:pt idx="19">
                  <c:v>Germany</c:v>
                </c:pt>
                <c:pt idx="20">
                  <c:v>Netherlands</c:v>
                </c:pt>
                <c:pt idx="21">
                  <c:v>EU (28)</c:v>
                </c:pt>
                <c:pt idx="22">
                  <c:v>Finland</c:v>
                </c:pt>
                <c:pt idx="23">
                  <c:v>Euro area (18 countries)</c:v>
                </c:pt>
                <c:pt idx="24">
                  <c:v>Denmark</c:v>
                </c:pt>
                <c:pt idx="25">
                  <c:v>Austria</c:v>
                </c:pt>
                <c:pt idx="26">
                  <c:v>Portugal</c:v>
                </c:pt>
                <c:pt idx="27">
                  <c:v>France</c:v>
                </c:pt>
                <c:pt idx="28">
                  <c:v>Italy</c:v>
                </c:pt>
                <c:pt idx="29">
                  <c:v>Greece</c:v>
                </c:pt>
              </c:strCache>
            </c:strRef>
          </c:cat>
          <c:val>
            <c:numRef>
              <c:f>('Pensions % of GDP'!$S$12:$S$34,'Pensions % of GDP'!$S$38,'Pensions % of GDP'!$S$44:$S$49)</c:f>
              <c:numCache>
                <c:formatCode>#,##0.0</c:formatCode>
                <c:ptCount val="30"/>
                <c:pt idx="0">
                  <c:v>6.8</c:v>
                </c:pt>
                <c:pt idx="1">
                  <c:v>7.6</c:v>
                </c:pt>
                <c:pt idx="2">
                  <c:v>7.6</c:v>
                </c:pt>
                <c:pt idx="3">
                  <c:v>8.1</c:v>
                </c:pt>
                <c:pt idx="4">
                  <c:v>8.3000000000000007</c:v>
                </c:pt>
                <c:pt idx="5">
                  <c:v>8.3000000000000007</c:v>
                </c:pt>
                <c:pt idx="6">
                  <c:v>8.6</c:v>
                </c:pt>
                <c:pt idx="7">
                  <c:v>8.7000000000000011</c:v>
                </c:pt>
                <c:pt idx="8">
                  <c:v>9.2000000000000011</c:v>
                </c:pt>
                <c:pt idx="9">
                  <c:v>9.4</c:v>
                </c:pt>
                <c:pt idx="10">
                  <c:v>9.4</c:v>
                </c:pt>
                <c:pt idx="11">
                  <c:v>9.7000000000000011</c:v>
                </c:pt>
                <c:pt idx="12">
                  <c:v>10.6</c:v>
                </c:pt>
                <c:pt idx="13">
                  <c:v>10.9</c:v>
                </c:pt>
                <c:pt idx="14">
                  <c:v>11.4</c:v>
                </c:pt>
                <c:pt idx="15">
                  <c:v>11.5</c:v>
                </c:pt>
                <c:pt idx="16">
                  <c:v>11.6</c:v>
                </c:pt>
                <c:pt idx="17">
                  <c:v>11.8</c:v>
                </c:pt>
                <c:pt idx="18">
                  <c:v>12</c:v>
                </c:pt>
                <c:pt idx="19">
                  <c:v>12</c:v>
                </c:pt>
                <c:pt idx="20">
                  <c:v>12.4</c:v>
                </c:pt>
                <c:pt idx="21">
                  <c:v>12.5</c:v>
                </c:pt>
                <c:pt idx="22">
                  <c:v>12.5</c:v>
                </c:pt>
                <c:pt idx="23">
                  <c:v>13.1</c:v>
                </c:pt>
                <c:pt idx="24">
                  <c:v>14.1</c:v>
                </c:pt>
                <c:pt idx="25">
                  <c:v>14.5</c:v>
                </c:pt>
                <c:pt idx="26">
                  <c:v>14.5</c:v>
                </c:pt>
                <c:pt idx="27">
                  <c:v>14.8</c:v>
                </c:pt>
                <c:pt idx="28">
                  <c:v>16.100000000000001</c:v>
                </c:pt>
                <c:pt idx="29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717-4E15-BF68-37F6345CD7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312384"/>
        <c:axId val="79313920"/>
      </c:barChart>
      <c:catAx>
        <c:axId val="7931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4020000"/>
          <a:lstStyle/>
          <a:p>
            <a:pPr>
              <a:defRPr sz="900"/>
            </a:pPr>
            <a:endParaRPr lang="en-US"/>
          </a:p>
        </c:txPr>
        <c:crossAx val="79313920"/>
        <c:crosses val="autoZero"/>
        <c:auto val="1"/>
        <c:lblAlgn val="ctr"/>
        <c:lblOffset val="100"/>
        <c:noMultiLvlLbl val="0"/>
      </c:catAx>
      <c:valAx>
        <c:axId val="79313920"/>
        <c:scaling>
          <c:orientation val="minMax"/>
          <c:max val="18"/>
        </c:scaling>
        <c:delete val="0"/>
        <c:axPos val="l"/>
        <c:numFmt formatCode="#,##0" sourceLinked="0"/>
        <c:majorTickMark val="out"/>
        <c:minorTickMark val="none"/>
        <c:tickLblPos val="nextTo"/>
        <c:crossAx val="79312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Arial Narrow" panose="020B0606020202030204" pitchFamily="34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8882318255847701E-2"/>
          <c:y val="0.10730876240547733"/>
          <c:w val="0.83027997975090551"/>
          <c:h val="0.59948513170074458"/>
        </c:manualLayout>
      </c:layout>
      <c:lineChart>
        <c:grouping val="standard"/>
        <c:varyColors val="0"/>
        <c:ser>
          <c:idx val="0"/>
          <c:order val="0"/>
          <c:tx>
            <c:v>Συνταξιοδοτική δαπάνη/ΑΕΠ</c:v>
          </c:tx>
          <c:spPr>
            <a:ln w="41275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'C:\Users\USER\Documents\Conferences\Beijing 2014\[Βιβλίο1.xlsx]Φύλλο1'!$C$4:$BD$4</c:f>
              <c:numCache>
                <c:formatCode>General</c:formatCode>
                <c:ptCount val="54"/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  <c:pt idx="18">
                  <c:v>2025</c:v>
                </c:pt>
                <c:pt idx="19">
                  <c:v>2026</c:v>
                </c:pt>
                <c:pt idx="20">
                  <c:v>2027</c:v>
                </c:pt>
                <c:pt idx="21">
                  <c:v>2028</c:v>
                </c:pt>
                <c:pt idx="22">
                  <c:v>2029</c:v>
                </c:pt>
                <c:pt idx="23">
                  <c:v>2030</c:v>
                </c:pt>
                <c:pt idx="24">
                  <c:v>2031</c:v>
                </c:pt>
                <c:pt idx="25">
                  <c:v>2032</c:v>
                </c:pt>
                <c:pt idx="26">
                  <c:v>2033</c:v>
                </c:pt>
                <c:pt idx="27">
                  <c:v>2034</c:v>
                </c:pt>
                <c:pt idx="28">
                  <c:v>2035</c:v>
                </c:pt>
                <c:pt idx="29">
                  <c:v>2036</c:v>
                </c:pt>
                <c:pt idx="30">
                  <c:v>2037</c:v>
                </c:pt>
                <c:pt idx="31">
                  <c:v>2038</c:v>
                </c:pt>
                <c:pt idx="32">
                  <c:v>2039</c:v>
                </c:pt>
                <c:pt idx="33">
                  <c:v>2040</c:v>
                </c:pt>
                <c:pt idx="34">
                  <c:v>2041</c:v>
                </c:pt>
                <c:pt idx="35">
                  <c:v>2042</c:v>
                </c:pt>
                <c:pt idx="36">
                  <c:v>2043</c:v>
                </c:pt>
                <c:pt idx="37">
                  <c:v>2044</c:v>
                </c:pt>
                <c:pt idx="38">
                  <c:v>2045</c:v>
                </c:pt>
                <c:pt idx="39">
                  <c:v>2046</c:v>
                </c:pt>
                <c:pt idx="40">
                  <c:v>2047</c:v>
                </c:pt>
                <c:pt idx="41">
                  <c:v>2048</c:v>
                </c:pt>
                <c:pt idx="42">
                  <c:v>2049</c:v>
                </c:pt>
                <c:pt idx="43">
                  <c:v>2050</c:v>
                </c:pt>
                <c:pt idx="44">
                  <c:v>2051</c:v>
                </c:pt>
                <c:pt idx="45">
                  <c:v>2052</c:v>
                </c:pt>
                <c:pt idx="46">
                  <c:v>2053</c:v>
                </c:pt>
                <c:pt idx="47">
                  <c:v>2054</c:v>
                </c:pt>
                <c:pt idx="48">
                  <c:v>2055</c:v>
                </c:pt>
                <c:pt idx="49">
                  <c:v>2056</c:v>
                </c:pt>
                <c:pt idx="50">
                  <c:v>2057</c:v>
                </c:pt>
                <c:pt idx="51">
                  <c:v>2058</c:v>
                </c:pt>
                <c:pt idx="52">
                  <c:v>2059</c:v>
                </c:pt>
                <c:pt idx="53">
                  <c:v>2060</c:v>
                </c:pt>
              </c:numCache>
            </c:numRef>
          </c:cat>
          <c:val>
            <c:numRef>
              <c:f>'C:\Users\USER\Documents\Conferences\Beijing 2014\[Βιβλίο1.xlsx]Φύλλο1'!$C$8:$BD$8</c:f>
              <c:numCache>
                <c:formatCode>General</c:formatCode>
                <c:ptCount val="54"/>
                <c:pt idx="0">
                  <c:v>0.11680239816325445</c:v>
                </c:pt>
                <c:pt idx="1">
                  <c:v>0.11627940813441121</c:v>
                </c:pt>
                <c:pt idx="2">
                  <c:v>0.1158930882221437</c:v>
                </c:pt>
                <c:pt idx="3">
                  <c:v>0.11625213827449919</c:v>
                </c:pt>
                <c:pt idx="4">
                  <c:v>0.11696268926451757</c:v>
                </c:pt>
                <c:pt idx="5">
                  <c:v>0.11790815449515336</c:v>
                </c:pt>
                <c:pt idx="6">
                  <c:v>0.11903575237133004</c:v>
                </c:pt>
                <c:pt idx="7">
                  <c:v>0.12024131785346738</c:v>
                </c:pt>
                <c:pt idx="8">
                  <c:v>0.12168310029887069</c:v>
                </c:pt>
                <c:pt idx="9">
                  <c:v>0.12334737693900515</c:v>
                </c:pt>
                <c:pt idx="10">
                  <c:v>0.12533383945467053</c:v>
                </c:pt>
                <c:pt idx="11">
                  <c:v>0.12740373323051618</c:v>
                </c:pt>
                <c:pt idx="12">
                  <c:v>0.12967840721321916</c:v>
                </c:pt>
                <c:pt idx="13">
                  <c:v>0.13164809994116144</c:v>
                </c:pt>
                <c:pt idx="14">
                  <c:v>0.1342483564854369</c:v>
                </c:pt>
                <c:pt idx="15">
                  <c:v>0.13714649308538673</c:v>
                </c:pt>
                <c:pt idx="16">
                  <c:v>0.14044088607100025</c:v>
                </c:pt>
                <c:pt idx="17">
                  <c:v>0.14412115708632348</c:v>
                </c:pt>
                <c:pt idx="18">
                  <c:v>0.14811176555066546</c:v>
                </c:pt>
                <c:pt idx="19">
                  <c:v>0.15233963702155259</c:v>
                </c:pt>
                <c:pt idx="20">
                  <c:v>0.15682183780674044</c:v>
                </c:pt>
                <c:pt idx="21">
                  <c:v>0.16143239076642674</c:v>
                </c:pt>
                <c:pt idx="22">
                  <c:v>0.1660649182892994</c:v>
                </c:pt>
                <c:pt idx="23">
                  <c:v>0.17074222667994141</c:v>
                </c:pt>
                <c:pt idx="24">
                  <c:v>0.17545840881502697</c:v>
                </c:pt>
                <c:pt idx="25">
                  <c:v>0.18020741484619035</c:v>
                </c:pt>
                <c:pt idx="26">
                  <c:v>0.18504234267966738</c:v>
                </c:pt>
                <c:pt idx="27">
                  <c:v>0.18985267002681711</c:v>
                </c:pt>
                <c:pt idx="28">
                  <c:v>0.19418254830409937</c:v>
                </c:pt>
                <c:pt idx="29">
                  <c:v>0.1984258512100312</c:v>
                </c:pt>
                <c:pt idx="30">
                  <c:v>0.20259650999548084</c:v>
                </c:pt>
                <c:pt idx="31">
                  <c:v>0.20663432768395112</c:v>
                </c:pt>
                <c:pt idx="32">
                  <c:v>0.21052599161924576</c:v>
                </c:pt>
                <c:pt idx="33">
                  <c:v>0.21425015725131424</c:v>
                </c:pt>
                <c:pt idx="34">
                  <c:v>0.21779292323562341</c:v>
                </c:pt>
                <c:pt idx="35">
                  <c:v>0.22112353000581467</c:v>
                </c:pt>
                <c:pt idx="36">
                  <c:v>0.22428573375092237</c:v>
                </c:pt>
                <c:pt idx="37">
                  <c:v>0.22727523241350298</c:v>
                </c:pt>
                <c:pt idx="38">
                  <c:v>0.23010645531474133</c:v>
                </c:pt>
                <c:pt idx="39">
                  <c:v>0.23276558636099282</c:v>
                </c:pt>
                <c:pt idx="40">
                  <c:v>0.23506003468932313</c:v>
                </c:pt>
                <c:pt idx="41">
                  <c:v>0.23695794084651478</c:v>
                </c:pt>
                <c:pt idx="42">
                  <c:v>0.23855317668344145</c:v>
                </c:pt>
                <c:pt idx="43">
                  <c:v>0.23986736061507641</c:v>
                </c:pt>
                <c:pt idx="44">
                  <c:v>0.24091276527204991</c:v>
                </c:pt>
                <c:pt idx="45">
                  <c:v>0.24171677092583871</c:v>
                </c:pt>
                <c:pt idx="46">
                  <c:v>0.2423287449896937</c:v>
                </c:pt>
                <c:pt idx="47">
                  <c:v>0.24269268978102138</c:v>
                </c:pt>
                <c:pt idx="48">
                  <c:v>0.24287491226131888</c:v>
                </c:pt>
                <c:pt idx="49">
                  <c:v>0.24277839201422469</c:v>
                </c:pt>
                <c:pt idx="50">
                  <c:v>0.24252998132809311</c:v>
                </c:pt>
                <c:pt idx="51">
                  <c:v>0.24214019389449881</c:v>
                </c:pt>
                <c:pt idx="52">
                  <c:v>0.24162689787893743</c:v>
                </c:pt>
                <c:pt idx="53">
                  <c:v>0.24092298055953704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C6-4D3D-8760-5D3CD7ED1B2E}"/>
            </c:ext>
          </c:extLst>
        </c:ser>
        <c:ser>
          <c:idx val="1"/>
          <c:order val="1"/>
          <c:tx>
            <c:v>Εισφορές κοινωνικής ασφάλισης/ΑΕΠ</c:v>
          </c:tx>
          <c:spPr>
            <a:ln w="41275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'C:\Users\USER\Documents\Conferences\Beijing 2014\[Βιβλίο1.xlsx]Φύλλο1'!$C$4:$BD$4</c:f>
              <c:numCache>
                <c:formatCode>General</c:formatCode>
                <c:ptCount val="54"/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  <c:pt idx="18">
                  <c:v>2025</c:v>
                </c:pt>
                <c:pt idx="19">
                  <c:v>2026</c:v>
                </c:pt>
                <c:pt idx="20">
                  <c:v>2027</c:v>
                </c:pt>
                <c:pt idx="21">
                  <c:v>2028</c:v>
                </c:pt>
                <c:pt idx="22">
                  <c:v>2029</c:v>
                </c:pt>
                <c:pt idx="23">
                  <c:v>2030</c:v>
                </c:pt>
                <c:pt idx="24">
                  <c:v>2031</c:v>
                </c:pt>
                <c:pt idx="25">
                  <c:v>2032</c:v>
                </c:pt>
                <c:pt idx="26">
                  <c:v>2033</c:v>
                </c:pt>
                <c:pt idx="27">
                  <c:v>2034</c:v>
                </c:pt>
                <c:pt idx="28">
                  <c:v>2035</c:v>
                </c:pt>
                <c:pt idx="29">
                  <c:v>2036</c:v>
                </c:pt>
                <c:pt idx="30">
                  <c:v>2037</c:v>
                </c:pt>
                <c:pt idx="31">
                  <c:v>2038</c:v>
                </c:pt>
                <c:pt idx="32">
                  <c:v>2039</c:v>
                </c:pt>
                <c:pt idx="33">
                  <c:v>2040</c:v>
                </c:pt>
                <c:pt idx="34">
                  <c:v>2041</c:v>
                </c:pt>
                <c:pt idx="35">
                  <c:v>2042</c:v>
                </c:pt>
                <c:pt idx="36">
                  <c:v>2043</c:v>
                </c:pt>
                <c:pt idx="37">
                  <c:v>2044</c:v>
                </c:pt>
                <c:pt idx="38">
                  <c:v>2045</c:v>
                </c:pt>
                <c:pt idx="39">
                  <c:v>2046</c:v>
                </c:pt>
                <c:pt idx="40">
                  <c:v>2047</c:v>
                </c:pt>
                <c:pt idx="41">
                  <c:v>2048</c:v>
                </c:pt>
                <c:pt idx="42">
                  <c:v>2049</c:v>
                </c:pt>
                <c:pt idx="43">
                  <c:v>2050</c:v>
                </c:pt>
                <c:pt idx="44">
                  <c:v>2051</c:v>
                </c:pt>
                <c:pt idx="45">
                  <c:v>2052</c:v>
                </c:pt>
                <c:pt idx="46">
                  <c:v>2053</c:v>
                </c:pt>
                <c:pt idx="47">
                  <c:v>2054</c:v>
                </c:pt>
                <c:pt idx="48">
                  <c:v>2055</c:v>
                </c:pt>
                <c:pt idx="49">
                  <c:v>2056</c:v>
                </c:pt>
                <c:pt idx="50">
                  <c:v>2057</c:v>
                </c:pt>
                <c:pt idx="51">
                  <c:v>2058</c:v>
                </c:pt>
                <c:pt idx="52">
                  <c:v>2059</c:v>
                </c:pt>
                <c:pt idx="53">
                  <c:v>2060</c:v>
                </c:pt>
              </c:numCache>
            </c:numRef>
          </c:cat>
          <c:val>
            <c:numRef>
              <c:f>'C:\Users\USER\Documents\Conferences\Beijing 2014\[Βιβλίο1.xlsx]Φύλλο1'!$C$9:$BD$9</c:f>
              <c:numCache>
                <c:formatCode>General</c:formatCode>
                <c:ptCount val="54"/>
                <c:pt idx="0">
                  <c:v>8.5006876481378044E-2</c:v>
                </c:pt>
                <c:pt idx="1">
                  <c:v>8.6775809731461248E-2</c:v>
                </c:pt>
                <c:pt idx="2">
                  <c:v>8.7741201064051019E-2</c:v>
                </c:pt>
                <c:pt idx="3">
                  <c:v>8.8224118659020578E-2</c:v>
                </c:pt>
                <c:pt idx="4">
                  <c:v>8.8592252635074725E-2</c:v>
                </c:pt>
                <c:pt idx="5">
                  <c:v>8.8831995481945064E-2</c:v>
                </c:pt>
                <c:pt idx="6">
                  <c:v>8.9141242692588926E-2</c:v>
                </c:pt>
                <c:pt idx="7">
                  <c:v>8.944982221978505E-2</c:v>
                </c:pt>
                <c:pt idx="8">
                  <c:v>8.9747497723561928E-2</c:v>
                </c:pt>
                <c:pt idx="9">
                  <c:v>9.0013987830157724E-2</c:v>
                </c:pt>
                <c:pt idx="10">
                  <c:v>9.0378070229005611E-2</c:v>
                </c:pt>
                <c:pt idx="11">
                  <c:v>9.0668962274440254E-2</c:v>
                </c:pt>
                <c:pt idx="12">
                  <c:v>9.0985902652873568E-2</c:v>
                </c:pt>
                <c:pt idx="13">
                  <c:v>9.1150079990787725E-2</c:v>
                </c:pt>
                <c:pt idx="14">
                  <c:v>9.150676074527285E-2</c:v>
                </c:pt>
                <c:pt idx="15">
                  <c:v>9.1900352987362557E-2</c:v>
                </c:pt>
                <c:pt idx="16">
                  <c:v>9.2211633021445319E-2</c:v>
                </c:pt>
                <c:pt idx="17">
                  <c:v>9.2560074539574225E-2</c:v>
                </c:pt>
                <c:pt idx="18">
                  <c:v>9.2830862714914725E-2</c:v>
                </c:pt>
                <c:pt idx="19">
                  <c:v>9.3052385175131994E-2</c:v>
                </c:pt>
                <c:pt idx="20">
                  <c:v>9.3287438085821295E-2</c:v>
                </c:pt>
                <c:pt idx="21">
                  <c:v>9.3535791813726066E-2</c:v>
                </c:pt>
                <c:pt idx="22">
                  <c:v>9.3747390512891743E-2</c:v>
                </c:pt>
                <c:pt idx="23">
                  <c:v>9.3925286370672975E-2</c:v>
                </c:pt>
                <c:pt idx="24">
                  <c:v>8.3004195134838601E-2</c:v>
                </c:pt>
                <c:pt idx="25">
                  <c:v>8.3166066083933801E-2</c:v>
                </c:pt>
                <c:pt idx="26">
                  <c:v>8.3289824984997027E-2</c:v>
                </c:pt>
                <c:pt idx="27">
                  <c:v>8.3402697839249584E-2</c:v>
                </c:pt>
                <c:pt idx="28">
                  <c:v>8.3518463880045413E-2</c:v>
                </c:pt>
                <c:pt idx="29">
                  <c:v>8.3347198875899767E-2</c:v>
                </c:pt>
                <c:pt idx="30">
                  <c:v>8.3197970678508648E-2</c:v>
                </c:pt>
                <c:pt idx="31">
                  <c:v>8.3102908365338263E-2</c:v>
                </c:pt>
                <c:pt idx="32">
                  <c:v>8.2983636894920054E-2</c:v>
                </c:pt>
                <c:pt idx="33">
                  <c:v>8.2858785766174142E-2</c:v>
                </c:pt>
                <c:pt idx="34">
                  <c:v>8.2763561901934193E-2</c:v>
                </c:pt>
                <c:pt idx="35">
                  <c:v>8.2680547876356994E-2</c:v>
                </c:pt>
                <c:pt idx="36">
                  <c:v>8.2674771531087043E-2</c:v>
                </c:pt>
                <c:pt idx="37">
                  <c:v>8.2695498706588766E-2</c:v>
                </c:pt>
                <c:pt idx="38">
                  <c:v>8.2721355043701206E-2</c:v>
                </c:pt>
                <c:pt idx="39">
                  <c:v>8.2765051090488026E-2</c:v>
                </c:pt>
                <c:pt idx="40">
                  <c:v>8.2836995311747708E-2</c:v>
                </c:pt>
                <c:pt idx="41">
                  <c:v>8.2877957707306993E-2</c:v>
                </c:pt>
                <c:pt idx="42">
                  <c:v>8.2992636563468253E-2</c:v>
                </c:pt>
                <c:pt idx="43">
                  <c:v>8.3109052037180067E-2</c:v>
                </c:pt>
                <c:pt idx="44">
                  <c:v>8.3203505817395579E-2</c:v>
                </c:pt>
                <c:pt idx="45">
                  <c:v>8.3307672425126225E-2</c:v>
                </c:pt>
                <c:pt idx="46">
                  <c:v>8.3445857380277669E-2</c:v>
                </c:pt>
                <c:pt idx="47">
                  <c:v>8.3586736762157623E-2</c:v>
                </c:pt>
                <c:pt idx="48">
                  <c:v>8.3714342428961169E-2</c:v>
                </c:pt>
                <c:pt idx="49">
                  <c:v>8.3843933992565664E-2</c:v>
                </c:pt>
                <c:pt idx="50">
                  <c:v>8.4004735622506446E-2</c:v>
                </c:pt>
                <c:pt idx="51">
                  <c:v>8.4168756289776367E-2</c:v>
                </c:pt>
                <c:pt idx="52">
                  <c:v>8.4349746917843804E-2</c:v>
                </c:pt>
                <c:pt idx="53">
                  <c:v>8.4507190141926758E-2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C6-4D3D-8760-5D3CD7ED1B2E}"/>
            </c:ext>
          </c:extLst>
        </c:ser>
        <c:ser>
          <c:idx val="2"/>
          <c:order val="2"/>
          <c:tx>
            <c:v>Έλλειμμα/ΑΕΠ</c:v>
          </c:tx>
          <c:spPr>
            <a:ln w="4127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'C:\Users\USER\Documents\Conferences\Beijing 2014\[Βιβλίο1.xlsx]Φύλλο1'!$C$4:$BD$4</c:f>
              <c:numCache>
                <c:formatCode>General</c:formatCode>
                <c:ptCount val="54"/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  <c:pt idx="18">
                  <c:v>2025</c:v>
                </c:pt>
                <c:pt idx="19">
                  <c:v>2026</c:v>
                </c:pt>
                <c:pt idx="20">
                  <c:v>2027</c:v>
                </c:pt>
                <c:pt idx="21">
                  <c:v>2028</c:v>
                </c:pt>
                <c:pt idx="22">
                  <c:v>2029</c:v>
                </c:pt>
                <c:pt idx="23">
                  <c:v>2030</c:v>
                </c:pt>
                <c:pt idx="24">
                  <c:v>2031</c:v>
                </c:pt>
                <c:pt idx="25">
                  <c:v>2032</c:v>
                </c:pt>
                <c:pt idx="26">
                  <c:v>2033</c:v>
                </c:pt>
                <c:pt idx="27">
                  <c:v>2034</c:v>
                </c:pt>
                <c:pt idx="28">
                  <c:v>2035</c:v>
                </c:pt>
                <c:pt idx="29">
                  <c:v>2036</c:v>
                </c:pt>
                <c:pt idx="30">
                  <c:v>2037</c:v>
                </c:pt>
                <c:pt idx="31">
                  <c:v>2038</c:v>
                </c:pt>
                <c:pt idx="32">
                  <c:v>2039</c:v>
                </c:pt>
                <c:pt idx="33">
                  <c:v>2040</c:v>
                </c:pt>
                <c:pt idx="34">
                  <c:v>2041</c:v>
                </c:pt>
                <c:pt idx="35">
                  <c:v>2042</c:v>
                </c:pt>
                <c:pt idx="36">
                  <c:v>2043</c:v>
                </c:pt>
                <c:pt idx="37">
                  <c:v>2044</c:v>
                </c:pt>
                <c:pt idx="38">
                  <c:v>2045</c:v>
                </c:pt>
                <c:pt idx="39">
                  <c:v>2046</c:v>
                </c:pt>
                <c:pt idx="40">
                  <c:v>2047</c:v>
                </c:pt>
                <c:pt idx="41">
                  <c:v>2048</c:v>
                </c:pt>
                <c:pt idx="42">
                  <c:v>2049</c:v>
                </c:pt>
                <c:pt idx="43">
                  <c:v>2050</c:v>
                </c:pt>
                <c:pt idx="44">
                  <c:v>2051</c:v>
                </c:pt>
                <c:pt idx="45">
                  <c:v>2052</c:v>
                </c:pt>
                <c:pt idx="46">
                  <c:v>2053</c:v>
                </c:pt>
                <c:pt idx="47">
                  <c:v>2054</c:v>
                </c:pt>
                <c:pt idx="48">
                  <c:v>2055</c:v>
                </c:pt>
                <c:pt idx="49">
                  <c:v>2056</c:v>
                </c:pt>
                <c:pt idx="50">
                  <c:v>2057</c:v>
                </c:pt>
                <c:pt idx="51">
                  <c:v>2058</c:v>
                </c:pt>
                <c:pt idx="52">
                  <c:v>2059</c:v>
                </c:pt>
                <c:pt idx="53">
                  <c:v>2060</c:v>
                </c:pt>
              </c:numCache>
            </c:numRef>
          </c:cat>
          <c:val>
            <c:numRef>
              <c:f>'C:\Users\USER\Documents\Conferences\Beijing 2014\[Βιβλίο1.xlsx]Φύλλο1'!$C$10:$BD$10</c:f>
              <c:numCache>
                <c:formatCode>General</c:formatCode>
                <c:ptCount val="54"/>
                <c:pt idx="0">
                  <c:v>3.1795521681876611E-2</c:v>
                </c:pt>
                <c:pt idx="1">
                  <c:v>2.9503598402950082E-2</c:v>
                </c:pt>
                <c:pt idx="2">
                  <c:v>2.8151887158092647E-2</c:v>
                </c:pt>
                <c:pt idx="3">
                  <c:v>2.8028019615478995E-2</c:v>
                </c:pt>
                <c:pt idx="4">
                  <c:v>2.837043662944267E-2</c:v>
                </c:pt>
                <c:pt idx="5">
                  <c:v>2.9076159013208515E-2</c:v>
                </c:pt>
                <c:pt idx="6">
                  <c:v>2.9894509678740681E-2</c:v>
                </c:pt>
                <c:pt idx="7">
                  <c:v>3.0791495633682338E-2</c:v>
                </c:pt>
                <c:pt idx="8">
                  <c:v>3.1935602575308815E-2</c:v>
                </c:pt>
                <c:pt idx="9">
                  <c:v>3.3333389108847152E-2</c:v>
                </c:pt>
                <c:pt idx="10">
                  <c:v>3.4955769225664915E-2</c:v>
                </c:pt>
                <c:pt idx="11">
                  <c:v>3.673477095607678E-2</c:v>
                </c:pt>
                <c:pt idx="12">
                  <c:v>3.8692504560346189E-2</c:v>
                </c:pt>
                <c:pt idx="13">
                  <c:v>4.0498019950373568E-2</c:v>
                </c:pt>
                <c:pt idx="14">
                  <c:v>4.2741595740163674E-2</c:v>
                </c:pt>
                <c:pt idx="15">
                  <c:v>4.5246140098023975E-2</c:v>
                </c:pt>
                <c:pt idx="16">
                  <c:v>4.8229253049553965E-2</c:v>
                </c:pt>
                <c:pt idx="17">
                  <c:v>5.1561082546748932E-2</c:v>
                </c:pt>
                <c:pt idx="18">
                  <c:v>5.5280902835750774E-2</c:v>
                </c:pt>
                <c:pt idx="19">
                  <c:v>5.9287251846421279E-2</c:v>
                </c:pt>
                <c:pt idx="20">
                  <c:v>6.3534399720918774E-2</c:v>
                </c:pt>
                <c:pt idx="21">
                  <c:v>6.7896598952699991E-2</c:v>
                </c:pt>
                <c:pt idx="22">
                  <c:v>7.2317527776408458E-2</c:v>
                </c:pt>
                <c:pt idx="23">
                  <c:v>7.6816940309269013E-2</c:v>
                </c:pt>
                <c:pt idx="24">
                  <c:v>9.245421368018801E-2</c:v>
                </c:pt>
                <c:pt idx="25">
                  <c:v>9.7041348762256632E-2</c:v>
                </c:pt>
                <c:pt idx="26">
                  <c:v>0.10175251769466957</c:v>
                </c:pt>
                <c:pt idx="27">
                  <c:v>0.10644997218756751</c:v>
                </c:pt>
                <c:pt idx="28">
                  <c:v>0.11066408442405452</c:v>
                </c:pt>
                <c:pt idx="29">
                  <c:v>0.11507865233413142</c:v>
                </c:pt>
                <c:pt idx="30">
                  <c:v>0.11939853931697224</c:v>
                </c:pt>
                <c:pt idx="31">
                  <c:v>0.1235314193186131</c:v>
                </c:pt>
                <c:pt idx="32">
                  <c:v>0.12754235472432582</c:v>
                </c:pt>
                <c:pt idx="33">
                  <c:v>0.13139137148514021</c:v>
                </c:pt>
                <c:pt idx="34">
                  <c:v>0.13502936133368917</c:v>
                </c:pt>
                <c:pt idx="35">
                  <c:v>0.13844298212945846</c:v>
                </c:pt>
                <c:pt idx="36">
                  <c:v>0.14161096221983488</c:v>
                </c:pt>
                <c:pt idx="37">
                  <c:v>0.14457973370691446</c:v>
                </c:pt>
                <c:pt idx="38">
                  <c:v>0.14738510027104021</c:v>
                </c:pt>
                <c:pt idx="39">
                  <c:v>0.15000053527050425</c:v>
                </c:pt>
                <c:pt idx="40">
                  <c:v>0.15222303937757548</c:v>
                </c:pt>
                <c:pt idx="41">
                  <c:v>0.15407998313920793</c:v>
                </c:pt>
                <c:pt idx="42">
                  <c:v>0.15556054011997344</c:v>
                </c:pt>
                <c:pt idx="43">
                  <c:v>0.15675830857789752</c:v>
                </c:pt>
                <c:pt idx="44">
                  <c:v>0.15770925945465444</c:v>
                </c:pt>
                <c:pt idx="45">
                  <c:v>0.15840909850071314</c:v>
                </c:pt>
                <c:pt idx="46">
                  <c:v>0.15888288760941641</c:v>
                </c:pt>
                <c:pt idx="47">
                  <c:v>0.15910595301886321</c:v>
                </c:pt>
                <c:pt idx="48">
                  <c:v>0.15916056983235841</c:v>
                </c:pt>
                <c:pt idx="49">
                  <c:v>0.15893445802165884</c:v>
                </c:pt>
                <c:pt idx="50">
                  <c:v>0.15852524570558629</c:v>
                </c:pt>
                <c:pt idx="51">
                  <c:v>0.15797143760472218</c:v>
                </c:pt>
                <c:pt idx="52">
                  <c:v>0.15727715096109418</c:v>
                </c:pt>
                <c:pt idx="53">
                  <c:v>0.15641579041761103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1C6-4D3D-8760-5D3CD7ED1B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355520"/>
        <c:axId val="171366656"/>
      </c:lineChart>
      <c:catAx>
        <c:axId val="17135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 anchor="b" anchorCtr="1"/>
          <a:lstStyle/>
          <a:p>
            <a:pPr>
              <a:defRPr/>
            </a:pPr>
            <a:endParaRPr lang="en-US"/>
          </a:p>
        </c:txPr>
        <c:crossAx val="171366656"/>
        <c:crosses val="autoZero"/>
        <c:auto val="1"/>
        <c:lblAlgn val="ctr"/>
        <c:lblOffset val="100"/>
        <c:tickLblSkip val="5"/>
        <c:noMultiLvlLbl val="0"/>
      </c:catAx>
      <c:valAx>
        <c:axId val="171366656"/>
        <c:scaling>
          <c:orientation val="minMax"/>
          <c:max val="0.25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crossAx val="171355520"/>
        <c:crosses val="autoZero"/>
        <c:crossBetween val="between"/>
      </c:valAx>
      <c:spPr>
        <a:noFill/>
      </c:spPr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948269122360905"/>
          <c:y val="2.440370382126859E-2"/>
          <c:w val="0.84213532882857889"/>
          <c:h val="0.81841418907039187"/>
        </c:manualLayout>
      </c:layout>
      <c:lineChart>
        <c:grouping val="standard"/>
        <c:varyColors val="0"/>
        <c:ser>
          <c:idx val="0"/>
          <c:order val="0"/>
          <c:tx>
            <c:strRef>
              <c:f>Φύλλο1!$B$8</c:f>
              <c:strCache>
                <c:ptCount val="1"/>
                <c:pt idx="0">
                  <c:v>Pension Expenditure/GDP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Φύλλο1!$C$4:$BD$4</c:f>
              <c:numCache>
                <c:formatCode>General</c:formatCode>
                <c:ptCount val="54"/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  <c:pt idx="18">
                  <c:v>2025</c:v>
                </c:pt>
                <c:pt idx="19">
                  <c:v>2026</c:v>
                </c:pt>
                <c:pt idx="20">
                  <c:v>2027</c:v>
                </c:pt>
                <c:pt idx="21">
                  <c:v>2028</c:v>
                </c:pt>
                <c:pt idx="22">
                  <c:v>2029</c:v>
                </c:pt>
                <c:pt idx="23">
                  <c:v>2030</c:v>
                </c:pt>
                <c:pt idx="24">
                  <c:v>2031</c:v>
                </c:pt>
                <c:pt idx="25">
                  <c:v>2032</c:v>
                </c:pt>
                <c:pt idx="26">
                  <c:v>2033</c:v>
                </c:pt>
                <c:pt idx="27">
                  <c:v>2034</c:v>
                </c:pt>
                <c:pt idx="28">
                  <c:v>2035</c:v>
                </c:pt>
                <c:pt idx="29">
                  <c:v>2036</c:v>
                </c:pt>
                <c:pt idx="30">
                  <c:v>2037</c:v>
                </c:pt>
                <c:pt idx="31">
                  <c:v>2038</c:v>
                </c:pt>
                <c:pt idx="32">
                  <c:v>2039</c:v>
                </c:pt>
                <c:pt idx="33">
                  <c:v>2040</c:v>
                </c:pt>
                <c:pt idx="34">
                  <c:v>2041</c:v>
                </c:pt>
                <c:pt idx="35">
                  <c:v>2042</c:v>
                </c:pt>
                <c:pt idx="36">
                  <c:v>2043</c:v>
                </c:pt>
                <c:pt idx="37">
                  <c:v>2044</c:v>
                </c:pt>
                <c:pt idx="38">
                  <c:v>2045</c:v>
                </c:pt>
                <c:pt idx="39">
                  <c:v>2046</c:v>
                </c:pt>
                <c:pt idx="40">
                  <c:v>2047</c:v>
                </c:pt>
                <c:pt idx="41">
                  <c:v>2048</c:v>
                </c:pt>
                <c:pt idx="42">
                  <c:v>2049</c:v>
                </c:pt>
                <c:pt idx="43">
                  <c:v>2050</c:v>
                </c:pt>
                <c:pt idx="44">
                  <c:v>2051</c:v>
                </c:pt>
                <c:pt idx="45">
                  <c:v>2052</c:v>
                </c:pt>
                <c:pt idx="46">
                  <c:v>2053</c:v>
                </c:pt>
                <c:pt idx="47">
                  <c:v>2054</c:v>
                </c:pt>
                <c:pt idx="48">
                  <c:v>2055</c:v>
                </c:pt>
                <c:pt idx="49">
                  <c:v>2056</c:v>
                </c:pt>
                <c:pt idx="50">
                  <c:v>2057</c:v>
                </c:pt>
                <c:pt idx="51">
                  <c:v>2058</c:v>
                </c:pt>
                <c:pt idx="52">
                  <c:v>2059</c:v>
                </c:pt>
                <c:pt idx="53">
                  <c:v>2060</c:v>
                </c:pt>
              </c:numCache>
            </c:numRef>
          </c:cat>
          <c:val>
            <c:numRef>
              <c:f>Φύλλο1!$C$8:$BD$8</c:f>
              <c:numCache>
                <c:formatCode>0.00%</c:formatCode>
                <c:ptCount val="54"/>
                <c:pt idx="0">
                  <c:v>0.11680239816325447</c:v>
                </c:pt>
                <c:pt idx="1">
                  <c:v>0.11627940813441121</c:v>
                </c:pt>
                <c:pt idx="2">
                  <c:v>0.11589308822214371</c:v>
                </c:pt>
                <c:pt idx="3">
                  <c:v>0.11625213827449922</c:v>
                </c:pt>
                <c:pt idx="4">
                  <c:v>0.11696268926451751</c:v>
                </c:pt>
                <c:pt idx="5">
                  <c:v>0.11790815449515339</c:v>
                </c:pt>
                <c:pt idx="6">
                  <c:v>0.11903575237132989</c:v>
                </c:pt>
                <c:pt idx="7">
                  <c:v>0.12024131785346738</c:v>
                </c:pt>
                <c:pt idx="8">
                  <c:v>0.12168310029887069</c:v>
                </c:pt>
                <c:pt idx="9">
                  <c:v>0.12334737693900515</c:v>
                </c:pt>
                <c:pt idx="10">
                  <c:v>0.12533383945467053</c:v>
                </c:pt>
                <c:pt idx="11">
                  <c:v>0.12740373323051618</c:v>
                </c:pt>
                <c:pt idx="12">
                  <c:v>0.12967840721321933</c:v>
                </c:pt>
                <c:pt idx="13">
                  <c:v>0.13164809994116136</c:v>
                </c:pt>
                <c:pt idx="14">
                  <c:v>0.13424835648543657</c:v>
                </c:pt>
                <c:pt idx="15">
                  <c:v>0.13714649308538651</c:v>
                </c:pt>
                <c:pt idx="16">
                  <c:v>0.14044088607099997</c:v>
                </c:pt>
                <c:pt idx="17">
                  <c:v>0.14412115708632334</c:v>
                </c:pt>
                <c:pt idx="18">
                  <c:v>0.14811176555066546</c:v>
                </c:pt>
                <c:pt idx="19">
                  <c:v>0.15233963702155259</c:v>
                </c:pt>
                <c:pt idx="20">
                  <c:v>0.15682183780674039</c:v>
                </c:pt>
                <c:pt idx="21">
                  <c:v>0.16143239076642643</c:v>
                </c:pt>
                <c:pt idx="22">
                  <c:v>0.16606491828929942</c:v>
                </c:pt>
                <c:pt idx="23">
                  <c:v>0.17074222667994141</c:v>
                </c:pt>
                <c:pt idx="24">
                  <c:v>0.1754584088150267</c:v>
                </c:pt>
                <c:pt idx="25">
                  <c:v>0.18020741484618999</c:v>
                </c:pt>
                <c:pt idx="26">
                  <c:v>0.18504234267966713</c:v>
                </c:pt>
                <c:pt idx="27">
                  <c:v>0.18985267002681711</c:v>
                </c:pt>
                <c:pt idx="28">
                  <c:v>0.19418254830409937</c:v>
                </c:pt>
                <c:pt idx="29">
                  <c:v>0.19842585121003123</c:v>
                </c:pt>
                <c:pt idx="30">
                  <c:v>0.20259650999548084</c:v>
                </c:pt>
                <c:pt idx="31">
                  <c:v>0.20663432768395112</c:v>
                </c:pt>
                <c:pt idx="32">
                  <c:v>0.21052599161924576</c:v>
                </c:pt>
                <c:pt idx="33">
                  <c:v>0.21425015725131424</c:v>
                </c:pt>
                <c:pt idx="34">
                  <c:v>0.21779292323562341</c:v>
                </c:pt>
                <c:pt idx="35">
                  <c:v>0.22112353000581467</c:v>
                </c:pt>
                <c:pt idx="36">
                  <c:v>0.22428573375092223</c:v>
                </c:pt>
                <c:pt idx="37">
                  <c:v>0.227275232413503</c:v>
                </c:pt>
                <c:pt idx="38">
                  <c:v>0.23010645531474133</c:v>
                </c:pt>
                <c:pt idx="39">
                  <c:v>0.23276558636099262</c:v>
                </c:pt>
                <c:pt idx="40">
                  <c:v>0.23506003468932293</c:v>
                </c:pt>
                <c:pt idx="41">
                  <c:v>0.23695794084651461</c:v>
                </c:pt>
                <c:pt idx="42">
                  <c:v>0.23855317668344145</c:v>
                </c:pt>
                <c:pt idx="43">
                  <c:v>0.23986736061507641</c:v>
                </c:pt>
                <c:pt idx="44">
                  <c:v>0.24091276527204991</c:v>
                </c:pt>
                <c:pt idx="45">
                  <c:v>0.24171677092583871</c:v>
                </c:pt>
                <c:pt idx="46">
                  <c:v>0.2423287449896937</c:v>
                </c:pt>
                <c:pt idx="47">
                  <c:v>0.24269268978102118</c:v>
                </c:pt>
                <c:pt idx="48">
                  <c:v>0.24287491226131888</c:v>
                </c:pt>
                <c:pt idx="49">
                  <c:v>0.24277839201422446</c:v>
                </c:pt>
                <c:pt idx="50">
                  <c:v>0.24252998132809298</c:v>
                </c:pt>
                <c:pt idx="51">
                  <c:v>0.24214019389449851</c:v>
                </c:pt>
                <c:pt idx="52">
                  <c:v>0.24162689787893743</c:v>
                </c:pt>
                <c:pt idx="53">
                  <c:v>0.24092298055953687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FD-48FE-BF0A-BADE6562277B}"/>
            </c:ext>
          </c:extLst>
        </c:ser>
        <c:ser>
          <c:idx val="1"/>
          <c:order val="1"/>
          <c:tx>
            <c:strRef>
              <c:f>Φύλλο1!$B$9</c:f>
              <c:strCache>
                <c:ptCount val="1"/>
                <c:pt idx="0">
                  <c:v>Social Insurance Contributions / GDP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Φύλλο1!$C$4:$BD$4</c:f>
              <c:numCache>
                <c:formatCode>General</c:formatCode>
                <c:ptCount val="54"/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  <c:pt idx="18">
                  <c:v>2025</c:v>
                </c:pt>
                <c:pt idx="19">
                  <c:v>2026</c:v>
                </c:pt>
                <c:pt idx="20">
                  <c:v>2027</c:v>
                </c:pt>
                <c:pt idx="21">
                  <c:v>2028</c:v>
                </c:pt>
                <c:pt idx="22">
                  <c:v>2029</c:v>
                </c:pt>
                <c:pt idx="23">
                  <c:v>2030</c:v>
                </c:pt>
                <c:pt idx="24">
                  <c:v>2031</c:v>
                </c:pt>
                <c:pt idx="25">
                  <c:v>2032</c:v>
                </c:pt>
                <c:pt idx="26">
                  <c:v>2033</c:v>
                </c:pt>
                <c:pt idx="27">
                  <c:v>2034</c:v>
                </c:pt>
                <c:pt idx="28">
                  <c:v>2035</c:v>
                </c:pt>
                <c:pt idx="29">
                  <c:v>2036</c:v>
                </c:pt>
                <c:pt idx="30">
                  <c:v>2037</c:v>
                </c:pt>
                <c:pt idx="31">
                  <c:v>2038</c:v>
                </c:pt>
                <c:pt idx="32">
                  <c:v>2039</c:v>
                </c:pt>
                <c:pt idx="33">
                  <c:v>2040</c:v>
                </c:pt>
                <c:pt idx="34">
                  <c:v>2041</c:v>
                </c:pt>
                <c:pt idx="35">
                  <c:v>2042</c:v>
                </c:pt>
                <c:pt idx="36">
                  <c:v>2043</c:v>
                </c:pt>
                <c:pt idx="37">
                  <c:v>2044</c:v>
                </c:pt>
                <c:pt idx="38">
                  <c:v>2045</c:v>
                </c:pt>
                <c:pt idx="39">
                  <c:v>2046</c:v>
                </c:pt>
                <c:pt idx="40">
                  <c:v>2047</c:v>
                </c:pt>
                <c:pt idx="41">
                  <c:v>2048</c:v>
                </c:pt>
                <c:pt idx="42">
                  <c:v>2049</c:v>
                </c:pt>
                <c:pt idx="43">
                  <c:v>2050</c:v>
                </c:pt>
                <c:pt idx="44">
                  <c:v>2051</c:v>
                </c:pt>
                <c:pt idx="45">
                  <c:v>2052</c:v>
                </c:pt>
                <c:pt idx="46">
                  <c:v>2053</c:v>
                </c:pt>
                <c:pt idx="47">
                  <c:v>2054</c:v>
                </c:pt>
                <c:pt idx="48">
                  <c:v>2055</c:v>
                </c:pt>
                <c:pt idx="49">
                  <c:v>2056</c:v>
                </c:pt>
                <c:pt idx="50">
                  <c:v>2057</c:v>
                </c:pt>
                <c:pt idx="51">
                  <c:v>2058</c:v>
                </c:pt>
                <c:pt idx="52">
                  <c:v>2059</c:v>
                </c:pt>
                <c:pt idx="53">
                  <c:v>2060</c:v>
                </c:pt>
              </c:numCache>
            </c:numRef>
          </c:cat>
          <c:val>
            <c:numRef>
              <c:f>Φύλλο1!$C$9:$BD$9</c:f>
              <c:numCache>
                <c:formatCode>0.00%</c:formatCode>
                <c:ptCount val="54"/>
                <c:pt idx="0">
                  <c:v>8.5006876481378044E-2</c:v>
                </c:pt>
                <c:pt idx="1">
                  <c:v>8.6775809731461276E-2</c:v>
                </c:pt>
                <c:pt idx="2">
                  <c:v>8.7741201064051019E-2</c:v>
                </c:pt>
                <c:pt idx="3">
                  <c:v>8.8224118659020453E-2</c:v>
                </c:pt>
                <c:pt idx="4">
                  <c:v>8.8592252635074767E-2</c:v>
                </c:pt>
                <c:pt idx="5">
                  <c:v>8.8831995481945092E-2</c:v>
                </c:pt>
                <c:pt idx="6">
                  <c:v>8.914124269258894E-2</c:v>
                </c:pt>
                <c:pt idx="7">
                  <c:v>8.944982221978505E-2</c:v>
                </c:pt>
                <c:pt idx="8">
                  <c:v>8.9747497723561956E-2</c:v>
                </c:pt>
                <c:pt idx="9">
                  <c:v>9.0013987830157863E-2</c:v>
                </c:pt>
                <c:pt idx="10">
                  <c:v>9.0378070229005611E-2</c:v>
                </c:pt>
                <c:pt idx="11">
                  <c:v>9.0668962274440046E-2</c:v>
                </c:pt>
                <c:pt idx="12">
                  <c:v>9.098590265287361E-2</c:v>
                </c:pt>
                <c:pt idx="13">
                  <c:v>9.1150079990787752E-2</c:v>
                </c:pt>
                <c:pt idx="14">
                  <c:v>9.1506760745272711E-2</c:v>
                </c:pt>
                <c:pt idx="15">
                  <c:v>9.1900352987362405E-2</c:v>
                </c:pt>
                <c:pt idx="16">
                  <c:v>9.2211633021445319E-2</c:v>
                </c:pt>
                <c:pt idx="17">
                  <c:v>9.2560074539574225E-2</c:v>
                </c:pt>
                <c:pt idx="18">
                  <c:v>9.2830862714914766E-2</c:v>
                </c:pt>
                <c:pt idx="19">
                  <c:v>9.3052385175131869E-2</c:v>
                </c:pt>
                <c:pt idx="20">
                  <c:v>9.3287438085821336E-2</c:v>
                </c:pt>
                <c:pt idx="21">
                  <c:v>9.3535791813726107E-2</c:v>
                </c:pt>
                <c:pt idx="22">
                  <c:v>9.374739051289159E-2</c:v>
                </c:pt>
                <c:pt idx="23">
                  <c:v>9.3925286370672781E-2</c:v>
                </c:pt>
                <c:pt idx="24">
                  <c:v>8.3004195134838435E-2</c:v>
                </c:pt>
                <c:pt idx="25">
                  <c:v>8.316606608393369E-2</c:v>
                </c:pt>
                <c:pt idx="26">
                  <c:v>8.3289824984997041E-2</c:v>
                </c:pt>
                <c:pt idx="27">
                  <c:v>8.3402697839249584E-2</c:v>
                </c:pt>
                <c:pt idx="28">
                  <c:v>8.3518463880045288E-2</c:v>
                </c:pt>
                <c:pt idx="29">
                  <c:v>8.3347198875899808E-2</c:v>
                </c:pt>
                <c:pt idx="30">
                  <c:v>8.3197970678508662E-2</c:v>
                </c:pt>
                <c:pt idx="31">
                  <c:v>8.3102908365338277E-2</c:v>
                </c:pt>
                <c:pt idx="32">
                  <c:v>8.2983636894920235E-2</c:v>
                </c:pt>
                <c:pt idx="33">
                  <c:v>8.285878576617417E-2</c:v>
                </c:pt>
                <c:pt idx="34">
                  <c:v>8.2763561901934193E-2</c:v>
                </c:pt>
                <c:pt idx="35">
                  <c:v>8.2680547876356994E-2</c:v>
                </c:pt>
                <c:pt idx="36">
                  <c:v>8.2674771531087071E-2</c:v>
                </c:pt>
                <c:pt idx="37">
                  <c:v>8.2695498706588752E-2</c:v>
                </c:pt>
                <c:pt idx="38">
                  <c:v>8.2721355043701206E-2</c:v>
                </c:pt>
                <c:pt idx="39">
                  <c:v>8.2765051090488054E-2</c:v>
                </c:pt>
                <c:pt idx="40">
                  <c:v>8.283699531174768E-2</c:v>
                </c:pt>
                <c:pt idx="41">
                  <c:v>8.2877957707306993E-2</c:v>
                </c:pt>
                <c:pt idx="42">
                  <c:v>8.2992636563468253E-2</c:v>
                </c:pt>
                <c:pt idx="43">
                  <c:v>8.3109052037180109E-2</c:v>
                </c:pt>
                <c:pt idx="44">
                  <c:v>8.3203505817395579E-2</c:v>
                </c:pt>
                <c:pt idx="45">
                  <c:v>8.3307672425126225E-2</c:v>
                </c:pt>
                <c:pt idx="46">
                  <c:v>8.3445857380277558E-2</c:v>
                </c:pt>
                <c:pt idx="47">
                  <c:v>8.3586736762157651E-2</c:v>
                </c:pt>
                <c:pt idx="48">
                  <c:v>8.3714342428961044E-2</c:v>
                </c:pt>
                <c:pt idx="49">
                  <c:v>8.3843933992565664E-2</c:v>
                </c:pt>
                <c:pt idx="50">
                  <c:v>8.4004735622506474E-2</c:v>
                </c:pt>
                <c:pt idx="51">
                  <c:v>8.4168756289776367E-2</c:v>
                </c:pt>
                <c:pt idx="52">
                  <c:v>8.4349746917843818E-2</c:v>
                </c:pt>
                <c:pt idx="53">
                  <c:v>8.4507190141926633E-2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FD-48FE-BF0A-BADE6562277B}"/>
            </c:ext>
          </c:extLst>
        </c:ser>
        <c:ser>
          <c:idx val="2"/>
          <c:order val="2"/>
          <c:tx>
            <c:strRef>
              <c:f>Φύλλο1!$B$10</c:f>
              <c:strCache>
                <c:ptCount val="1"/>
                <c:pt idx="0">
                  <c:v>Deficit / GDP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Φύλλο1!$C$4:$BD$4</c:f>
              <c:numCache>
                <c:formatCode>General</c:formatCode>
                <c:ptCount val="54"/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  <c:pt idx="18">
                  <c:v>2025</c:v>
                </c:pt>
                <c:pt idx="19">
                  <c:v>2026</c:v>
                </c:pt>
                <c:pt idx="20">
                  <c:v>2027</c:v>
                </c:pt>
                <c:pt idx="21">
                  <c:v>2028</c:v>
                </c:pt>
                <c:pt idx="22">
                  <c:v>2029</c:v>
                </c:pt>
                <c:pt idx="23">
                  <c:v>2030</c:v>
                </c:pt>
                <c:pt idx="24">
                  <c:v>2031</c:v>
                </c:pt>
                <c:pt idx="25">
                  <c:v>2032</c:v>
                </c:pt>
                <c:pt idx="26">
                  <c:v>2033</c:v>
                </c:pt>
                <c:pt idx="27">
                  <c:v>2034</c:v>
                </c:pt>
                <c:pt idx="28">
                  <c:v>2035</c:v>
                </c:pt>
                <c:pt idx="29">
                  <c:v>2036</c:v>
                </c:pt>
                <c:pt idx="30">
                  <c:v>2037</c:v>
                </c:pt>
                <c:pt idx="31">
                  <c:v>2038</c:v>
                </c:pt>
                <c:pt idx="32">
                  <c:v>2039</c:v>
                </c:pt>
                <c:pt idx="33">
                  <c:v>2040</c:v>
                </c:pt>
                <c:pt idx="34">
                  <c:v>2041</c:v>
                </c:pt>
                <c:pt idx="35">
                  <c:v>2042</c:v>
                </c:pt>
                <c:pt idx="36">
                  <c:v>2043</c:v>
                </c:pt>
                <c:pt idx="37">
                  <c:v>2044</c:v>
                </c:pt>
                <c:pt idx="38">
                  <c:v>2045</c:v>
                </c:pt>
                <c:pt idx="39">
                  <c:v>2046</c:v>
                </c:pt>
                <c:pt idx="40">
                  <c:v>2047</c:v>
                </c:pt>
                <c:pt idx="41">
                  <c:v>2048</c:v>
                </c:pt>
                <c:pt idx="42">
                  <c:v>2049</c:v>
                </c:pt>
                <c:pt idx="43">
                  <c:v>2050</c:v>
                </c:pt>
                <c:pt idx="44">
                  <c:v>2051</c:v>
                </c:pt>
                <c:pt idx="45">
                  <c:v>2052</c:v>
                </c:pt>
                <c:pt idx="46">
                  <c:v>2053</c:v>
                </c:pt>
                <c:pt idx="47">
                  <c:v>2054</c:v>
                </c:pt>
                <c:pt idx="48">
                  <c:v>2055</c:v>
                </c:pt>
                <c:pt idx="49">
                  <c:v>2056</c:v>
                </c:pt>
                <c:pt idx="50">
                  <c:v>2057</c:v>
                </c:pt>
                <c:pt idx="51">
                  <c:v>2058</c:v>
                </c:pt>
                <c:pt idx="52">
                  <c:v>2059</c:v>
                </c:pt>
                <c:pt idx="53">
                  <c:v>2060</c:v>
                </c:pt>
              </c:numCache>
            </c:numRef>
          </c:cat>
          <c:val>
            <c:numRef>
              <c:f>Φύλλο1!$C$10:$BD$10</c:f>
              <c:numCache>
                <c:formatCode>0.00%</c:formatCode>
                <c:ptCount val="54"/>
                <c:pt idx="0">
                  <c:v>3.1795521681876618E-2</c:v>
                </c:pt>
                <c:pt idx="1">
                  <c:v>2.9503598402950089E-2</c:v>
                </c:pt>
                <c:pt idx="2">
                  <c:v>2.8151887158092647E-2</c:v>
                </c:pt>
                <c:pt idx="3">
                  <c:v>2.8028019615478999E-2</c:v>
                </c:pt>
                <c:pt idx="4">
                  <c:v>2.837043662944267E-2</c:v>
                </c:pt>
                <c:pt idx="5">
                  <c:v>2.9076159013208518E-2</c:v>
                </c:pt>
                <c:pt idx="6">
                  <c:v>2.9894509678740681E-2</c:v>
                </c:pt>
                <c:pt idx="7">
                  <c:v>3.0791495633682338E-2</c:v>
                </c:pt>
                <c:pt idx="8">
                  <c:v>3.1935602575308766E-2</c:v>
                </c:pt>
                <c:pt idx="9">
                  <c:v>3.3333389108847152E-2</c:v>
                </c:pt>
                <c:pt idx="10">
                  <c:v>3.4955769225664929E-2</c:v>
                </c:pt>
                <c:pt idx="11">
                  <c:v>3.6734770956076745E-2</c:v>
                </c:pt>
                <c:pt idx="12">
                  <c:v>3.8692504560346196E-2</c:v>
                </c:pt>
                <c:pt idx="13">
                  <c:v>4.0498019950373512E-2</c:v>
                </c:pt>
                <c:pt idx="14">
                  <c:v>4.2741595740163681E-2</c:v>
                </c:pt>
                <c:pt idx="15">
                  <c:v>4.5246140098023975E-2</c:v>
                </c:pt>
                <c:pt idx="16">
                  <c:v>4.8229253049553965E-2</c:v>
                </c:pt>
                <c:pt idx="17">
                  <c:v>5.1561082546748932E-2</c:v>
                </c:pt>
                <c:pt idx="18">
                  <c:v>5.5280902835750781E-2</c:v>
                </c:pt>
                <c:pt idx="19">
                  <c:v>5.9287251846421148E-2</c:v>
                </c:pt>
                <c:pt idx="20">
                  <c:v>6.3534399720918802E-2</c:v>
                </c:pt>
                <c:pt idx="21">
                  <c:v>6.7896598952699908E-2</c:v>
                </c:pt>
                <c:pt idx="22">
                  <c:v>7.2317527776408375E-2</c:v>
                </c:pt>
                <c:pt idx="23">
                  <c:v>7.6816940309269013E-2</c:v>
                </c:pt>
                <c:pt idx="24">
                  <c:v>9.245421368018801E-2</c:v>
                </c:pt>
                <c:pt idx="25">
                  <c:v>9.7041348762256494E-2</c:v>
                </c:pt>
                <c:pt idx="26">
                  <c:v>0.10175251769466964</c:v>
                </c:pt>
                <c:pt idx="27">
                  <c:v>0.10644997218756751</c:v>
                </c:pt>
                <c:pt idx="28">
                  <c:v>0.11066408442405452</c:v>
                </c:pt>
                <c:pt idx="29">
                  <c:v>0.11507865233413143</c:v>
                </c:pt>
                <c:pt idx="30">
                  <c:v>0.11939853931697225</c:v>
                </c:pt>
                <c:pt idx="31">
                  <c:v>0.12353141931861303</c:v>
                </c:pt>
                <c:pt idx="32">
                  <c:v>0.12754235472432562</c:v>
                </c:pt>
                <c:pt idx="33">
                  <c:v>0.13139137148514021</c:v>
                </c:pt>
                <c:pt idx="34">
                  <c:v>0.13502936133368917</c:v>
                </c:pt>
                <c:pt idx="35">
                  <c:v>0.13844298212945824</c:v>
                </c:pt>
                <c:pt idx="36">
                  <c:v>0.14161096221983488</c:v>
                </c:pt>
                <c:pt idx="37">
                  <c:v>0.14457973370691446</c:v>
                </c:pt>
                <c:pt idx="38">
                  <c:v>0.14738510027104021</c:v>
                </c:pt>
                <c:pt idx="39">
                  <c:v>0.15000053527050425</c:v>
                </c:pt>
                <c:pt idx="40">
                  <c:v>0.15222303937757534</c:v>
                </c:pt>
                <c:pt idx="41">
                  <c:v>0.15407998313920773</c:v>
                </c:pt>
                <c:pt idx="42">
                  <c:v>0.15556054011997344</c:v>
                </c:pt>
                <c:pt idx="43">
                  <c:v>0.15675830857789713</c:v>
                </c:pt>
                <c:pt idx="44">
                  <c:v>0.15770925945465444</c:v>
                </c:pt>
                <c:pt idx="45">
                  <c:v>0.15840909850071291</c:v>
                </c:pt>
                <c:pt idx="46">
                  <c:v>0.15888288760941641</c:v>
                </c:pt>
                <c:pt idx="47">
                  <c:v>0.15910595301886321</c:v>
                </c:pt>
                <c:pt idx="48">
                  <c:v>0.15916056983235841</c:v>
                </c:pt>
                <c:pt idx="49">
                  <c:v>0.15893445802165868</c:v>
                </c:pt>
                <c:pt idx="50">
                  <c:v>0.15852524570558629</c:v>
                </c:pt>
                <c:pt idx="51">
                  <c:v>0.15797143760472199</c:v>
                </c:pt>
                <c:pt idx="52">
                  <c:v>0.15727715096109399</c:v>
                </c:pt>
                <c:pt idx="53">
                  <c:v>0.15641579041761075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EFD-48FE-BF0A-BADE656227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384896"/>
        <c:axId val="286386432"/>
      </c:lineChart>
      <c:catAx>
        <c:axId val="28638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/>
            </a:pPr>
            <a:endParaRPr lang="en-US"/>
          </a:p>
        </c:txPr>
        <c:crossAx val="286386432"/>
        <c:crosses val="autoZero"/>
        <c:auto val="1"/>
        <c:lblAlgn val="ctr"/>
        <c:lblOffset val="100"/>
        <c:tickLblSkip val="5"/>
        <c:noMultiLvlLbl val="0"/>
      </c:catAx>
      <c:valAx>
        <c:axId val="286386432"/>
        <c:scaling>
          <c:orientation val="minMax"/>
          <c:max val="0.2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86384896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68297966892738E-2"/>
          <c:y val="2.4959516443189951E-2"/>
          <c:w val="0.91349969051058044"/>
          <c:h val="0.75831037474766128"/>
        </c:manualLayout>
      </c:layout>
      <c:lineChart>
        <c:grouping val="standard"/>
        <c:varyColors val="0"/>
        <c:ser>
          <c:idx val="0"/>
          <c:order val="0"/>
          <c:tx>
            <c:strRef>
              <c:f>Φύλλο1!$E$5</c:f>
              <c:strCache>
                <c:ptCount val="1"/>
                <c:pt idx="0">
                  <c:v>Pension Expenditure/GDP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Φύλλο1!$F$4:$BD$4</c:f>
              <c:numCache>
                <c:formatCode>General</c:formatCode>
                <c:ptCount val="5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  <c:pt idx="41">
                  <c:v>2051</c:v>
                </c:pt>
                <c:pt idx="42">
                  <c:v>2052</c:v>
                </c:pt>
                <c:pt idx="43">
                  <c:v>2053</c:v>
                </c:pt>
                <c:pt idx="44">
                  <c:v>2054</c:v>
                </c:pt>
                <c:pt idx="45">
                  <c:v>2055</c:v>
                </c:pt>
                <c:pt idx="46">
                  <c:v>2056</c:v>
                </c:pt>
                <c:pt idx="47">
                  <c:v>2057</c:v>
                </c:pt>
                <c:pt idx="48">
                  <c:v>2058</c:v>
                </c:pt>
                <c:pt idx="49">
                  <c:v>2059</c:v>
                </c:pt>
                <c:pt idx="50">
                  <c:v>2060</c:v>
                </c:pt>
              </c:numCache>
            </c:numRef>
          </c:cat>
          <c:val>
            <c:numRef>
              <c:f>Φύλλο1!$F$5:$BD$5</c:f>
              <c:numCache>
                <c:formatCode>0.00%</c:formatCode>
                <c:ptCount val="51"/>
                <c:pt idx="0">
                  <c:v>0.13769999999999999</c:v>
                </c:pt>
                <c:pt idx="1">
                  <c:v>0.14770000000000028</c:v>
                </c:pt>
                <c:pt idx="2">
                  <c:v>0.15696223233595302</c:v>
                </c:pt>
                <c:pt idx="3">
                  <c:v>0.15581797101824621</c:v>
                </c:pt>
                <c:pt idx="4">
                  <c:v>0.15525705507663937</c:v>
                </c:pt>
                <c:pt idx="5">
                  <c:v>0.1546981583289124</c:v>
                </c:pt>
                <c:pt idx="6">
                  <c:v>0.15160419516233475</c:v>
                </c:pt>
                <c:pt idx="7">
                  <c:v>0.14994547101280331</c:v>
                </c:pt>
                <c:pt idx="8">
                  <c:v>0.14969636407110559</c:v>
                </c:pt>
                <c:pt idx="9">
                  <c:v>0.14931407093449459</c:v>
                </c:pt>
                <c:pt idx="10">
                  <c:v>0.14895405080860089</c:v>
                </c:pt>
                <c:pt idx="11">
                  <c:v>0.14861476266516443</c:v>
                </c:pt>
                <c:pt idx="12">
                  <c:v>0.14838598741147047</c:v>
                </c:pt>
                <c:pt idx="13">
                  <c:v>0.14834836464957998</c:v>
                </c:pt>
                <c:pt idx="14">
                  <c:v>0.14774005971265144</c:v>
                </c:pt>
                <c:pt idx="15">
                  <c:v>0.14793768179881833</c:v>
                </c:pt>
                <c:pt idx="16">
                  <c:v>0.14864880885026358</c:v>
                </c:pt>
                <c:pt idx="17">
                  <c:v>0.14969156464712541</c:v>
                </c:pt>
                <c:pt idx="18">
                  <c:v>0.15074736988571918</c:v>
                </c:pt>
                <c:pt idx="19">
                  <c:v>0.15185489566867763</c:v>
                </c:pt>
                <c:pt idx="20">
                  <c:v>0.15297218283798558</c:v>
                </c:pt>
                <c:pt idx="21">
                  <c:v>0.15406354428230451</c:v>
                </c:pt>
                <c:pt idx="22">
                  <c:v>0.15524160003910062</c:v>
                </c:pt>
                <c:pt idx="23">
                  <c:v>0.15635734632378129</c:v>
                </c:pt>
                <c:pt idx="24">
                  <c:v>0.15733207583141526</c:v>
                </c:pt>
                <c:pt idx="25">
                  <c:v>0.15827632720373461</c:v>
                </c:pt>
                <c:pt idx="26">
                  <c:v>0.15857212375139926</c:v>
                </c:pt>
                <c:pt idx="27">
                  <c:v>0.15899700316444282</c:v>
                </c:pt>
                <c:pt idx="28">
                  <c:v>0.15968660544617524</c:v>
                </c:pt>
                <c:pt idx="29">
                  <c:v>0.16065154502165152</c:v>
                </c:pt>
                <c:pt idx="30">
                  <c:v>0.16184664423469111</c:v>
                </c:pt>
                <c:pt idx="31">
                  <c:v>0.16312560448884839</c:v>
                </c:pt>
                <c:pt idx="32">
                  <c:v>0.16427838515781618</c:v>
                </c:pt>
                <c:pt idx="33">
                  <c:v>0.16527276327057949</c:v>
                </c:pt>
                <c:pt idx="34">
                  <c:v>0.16611376234635139</c:v>
                </c:pt>
                <c:pt idx="35">
                  <c:v>0.16636485453335179</c:v>
                </c:pt>
                <c:pt idx="36">
                  <c:v>0.16683450370406586</c:v>
                </c:pt>
                <c:pt idx="37">
                  <c:v>0.16727025579554156</c:v>
                </c:pt>
                <c:pt idx="38">
                  <c:v>0.16752976638774184</c:v>
                </c:pt>
                <c:pt idx="39">
                  <c:v>0.16753000472679891</c:v>
                </c:pt>
                <c:pt idx="40">
                  <c:v>0.16724920275915106</c:v>
                </c:pt>
                <c:pt idx="41">
                  <c:v>0.16661442506612992</c:v>
                </c:pt>
                <c:pt idx="42">
                  <c:v>0.16563330246856522</c:v>
                </c:pt>
                <c:pt idx="43">
                  <c:v>0.16455484699021589</c:v>
                </c:pt>
                <c:pt idx="44">
                  <c:v>0.16334562219992624</c:v>
                </c:pt>
                <c:pt idx="45">
                  <c:v>0.16207261337700807</c:v>
                </c:pt>
                <c:pt idx="46">
                  <c:v>0.16095693433684599</c:v>
                </c:pt>
                <c:pt idx="47">
                  <c:v>0.15958692330527641</c:v>
                </c:pt>
                <c:pt idx="48">
                  <c:v>0.15856583622718448</c:v>
                </c:pt>
                <c:pt idx="49">
                  <c:v>0.15812924483320964</c:v>
                </c:pt>
                <c:pt idx="50">
                  <c:v>0.15797208346857874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51-4EF2-BE47-99D4B4FF36B1}"/>
            </c:ext>
          </c:extLst>
        </c:ser>
        <c:ser>
          <c:idx val="1"/>
          <c:order val="1"/>
          <c:tx>
            <c:strRef>
              <c:f>Φύλλο1!$E$6</c:f>
              <c:strCache>
                <c:ptCount val="1"/>
                <c:pt idx="0">
                  <c:v>Social Insurance Contributions / GDP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Φύλλο1!$F$4:$BD$4</c:f>
              <c:numCache>
                <c:formatCode>General</c:formatCode>
                <c:ptCount val="5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  <c:pt idx="41">
                  <c:v>2051</c:v>
                </c:pt>
                <c:pt idx="42">
                  <c:v>2052</c:v>
                </c:pt>
                <c:pt idx="43">
                  <c:v>2053</c:v>
                </c:pt>
                <c:pt idx="44">
                  <c:v>2054</c:v>
                </c:pt>
                <c:pt idx="45">
                  <c:v>2055</c:v>
                </c:pt>
                <c:pt idx="46">
                  <c:v>2056</c:v>
                </c:pt>
                <c:pt idx="47">
                  <c:v>2057</c:v>
                </c:pt>
                <c:pt idx="48">
                  <c:v>2058</c:v>
                </c:pt>
                <c:pt idx="49">
                  <c:v>2059</c:v>
                </c:pt>
                <c:pt idx="50">
                  <c:v>2060</c:v>
                </c:pt>
              </c:numCache>
            </c:numRef>
          </c:cat>
          <c:val>
            <c:numRef>
              <c:f>Φύλλο1!$F$6:$BD$6</c:f>
              <c:numCache>
                <c:formatCode>0.00%</c:formatCode>
                <c:ptCount val="51"/>
                <c:pt idx="0">
                  <c:v>9.0563951467807297E-2</c:v>
                </c:pt>
                <c:pt idx="1">
                  <c:v>9.1057280677638033E-2</c:v>
                </c:pt>
                <c:pt idx="2">
                  <c:v>8.4829726576794565E-2</c:v>
                </c:pt>
                <c:pt idx="3">
                  <c:v>6.3471031484030577E-2</c:v>
                </c:pt>
                <c:pt idx="4">
                  <c:v>6.5027696501167881E-2</c:v>
                </c:pt>
                <c:pt idx="5">
                  <c:v>6.6468737431536237E-2</c:v>
                </c:pt>
                <c:pt idx="6">
                  <c:v>6.62008771459041E-2</c:v>
                </c:pt>
                <c:pt idx="7">
                  <c:v>6.6205736774587257E-2</c:v>
                </c:pt>
                <c:pt idx="8">
                  <c:v>6.667101416998221E-2</c:v>
                </c:pt>
                <c:pt idx="9">
                  <c:v>6.6760040069371362E-2</c:v>
                </c:pt>
                <c:pt idx="10">
                  <c:v>6.7070596965149734E-2</c:v>
                </c:pt>
                <c:pt idx="11">
                  <c:v>6.8054275771666006E-2</c:v>
                </c:pt>
                <c:pt idx="12">
                  <c:v>6.8963197918209124E-2</c:v>
                </c:pt>
                <c:pt idx="13">
                  <c:v>6.9820021695312484E-2</c:v>
                </c:pt>
                <c:pt idx="14">
                  <c:v>7.0743419237407068E-2</c:v>
                </c:pt>
                <c:pt idx="15">
                  <c:v>7.1507244709208037E-2</c:v>
                </c:pt>
                <c:pt idx="16">
                  <c:v>7.2252066649875019E-2</c:v>
                </c:pt>
                <c:pt idx="17">
                  <c:v>7.2864207726659969E-2</c:v>
                </c:pt>
                <c:pt idx="18">
                  <c:v>7.3487030131069483E-2</c:v>
                </c:pt>
                <c:pt idx="19">
                  <c:v>7.4117845973731111E-2</c:v>
                </c:pt>
                <c:pt idx="20">
                  <c:v>7.4770706912853702E-2</c:v>
                </c:pt>
                <c:pt idx="21">
                  <c:v>7.4746190484247424E-2</c:v>
                </c:pt>
                <c:pt idx="22">
                  <c:v>7.4722197497391465E-2</c:v>
                </c:pt>
                <c:pt idx="23">
                  <c:v>7.481642053843103E-2</c:v>
                </c:pt>
                <c:pt idx="24">
                  <c:v>7.4801531195576615E-2</c:v>
                </c:pt>
                <c:pt idx="25">
                  <c:v>7.4791358577459791E-2</c:v>
                </c:pt>
                <c:pt idx="26">
                  <c:v>7.482041269576549E-2</c:v>
                </c:pt>
                <c:pt idx="27">
                  <c:v>7.4833501776729192E-2</c:v>
                </c:pt>
                <c:pt idx="28">
                  <c:v>7.4822295514383533E-2</c:v>
                </c:pt>
                <c:pt idx="29">
                  <c:v>7.4795595239427096E-2</c:v>
                </c:pt>
                <c:pt idx="30">
                  <c:v>7.4763980951607842E-2</c:v>
                </c:pt>
                <c:pt idx="31">
                  <c:v>7.4728881512896514E-2</c:v>
                </c:pt>
                <c:pt idx="32">
                  <c:v>7.4710626192679333E-2</c:v>
                </c:pt>
                <c:pt idx="33">
                  <c:v>7.4701978201063501E-2</c:v>
                </c:pt>
                <c:pt idx="34">
                  <c:v>7.4698033197209884E-2</c:v>
                </c:pt>
                <c:pt idx="35">
                  <c:v>7.4741790697437013E-2</c:v>
                </c:pt>
                <c:pt idx="36">
                  <c:v>7.486084522557683E-2</c:v>
                </c:pt>
                <c:pt idx="37">
                  <c:v>7.4859118654210882E-2</c:v>
                </c:pt>
                <c:pt idx="38">
                  <c:v>7.4863691830369658E-2</c:v>
                </c:pt>
                <c:pt idx="39">
                  <c:v>7.487437564969196E-2</c:v>
                </c:pt>
                <c:pt idx="40">
                  <c:v>7.4886976254048068E-2</c:v>
                </c:pt>
                <c:pt idx="41">
                  <c:v>7.4897290299029903E-2</c:v>
                </c:pt>
                <c:pt idx="42">
                  <c:v>7.4902936563254169E-2</c:v>
                </c:pt>
                <c:pt idx="43">
                  <c:v>7.4900731948061572E-2</c:v>
                </c:pt>
                <c:pt idx="44">
                  <c:v>7.490080525399119E-2</c:v>
                </c:pt>
                <c:pt idx="45">
                  <c:v>7.5003048155949922E-2</c:v>
                </c:pt>
                <c:pt idx="46">
                  <c:v>7.4997320509248247E-2</c:v>
                </c:pt>
                <c:pt idx="47">
                  <c:v>7.5012555409713119E-2</c:v>
                </c:pt>
                <c:pt idx="48">
                  <c:v>7.5003363507244E-2</c:v>
                </c:pt>
                <c:pt idx="49">
                  <c:v>7.4976919874725614E-2</c:v>
                </c:pt>
                <c:pt idx="50">
                  <c:v>7.4968581825504574E-2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51-4EF2-BE47-99D4B4FF36B1}"/>
            </c:ext>
          </c:extLst>
        </c:ser>
        <c:ser>
          <c:idx val="2"/>
          <c:order val="2"/>
          <c:tx>
            <c:strRef>
              <c:f>Φύλλο1!$E$7</c:f>
              <c:strCache>
                <c:ptCount val="1"/>
                <c:pt idx="0">
                  <c:v>Deficit / GDP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Φύλλο1!$F$4:$BD$4</c:f>
              <c:numCache>
                <c:formatCode>General</c:formatCode>
                <c:ptCount val="5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  <c:pt idx="41">
                  <c:v>2051</c:v>
                </c:pt>
                <c:pt idx="42">
                  <c:v>2052</c:v>
                </c:pt>
                <c:pt idx="43">
                  <c:v>2053</c:v>
                </c:pt>
                <c:pt idx="44">
                  <c:v>2054</c:v>
                </c:pt>
                <c:pt idx="45">
                  <c:v>2055</c:v>
                </c:pt>
                <c:pt idx="46">
                  <c:v>2056</c:v>
                </c:pt>
                <c:pt idx="47">
                  <c:v>2057</c:v>
                </c:pt>
                <c:pt idx="48">
                  <c:v>2058</c:v>
                </c:pt>
                <c:pt idx="49">
                  <c:v>2059</c:v>
                </c:pt>
                <c:pt idx="50">
                  <c:v>2060</c:v>
                </c:pt>
              </c:numCache>
            </c:numRef>
          </c:cat>
          <c:val>
            <c:numRef>
              <c:f>Φύλλο1!$F$7:$BD$7</c:f>
              <c:numCache>
                <c:formatCode>0.00%</c:formatCode>
                <c:ptCount val="51"/>
                <c:pt idx="0">
                  <c:v>4.7136048532192699E-2</c:v>
                </c:pt>
                <c:pt idx="1">
                  <c:v>5.6642719322361916E-2</c:v>
                </c:pt>
                <c:pt idx="2">
                  <c:v>7.2132505759157972E-2</c:v>
                </c:pt>
                <c:pt idx="3">
                  <c:v>9.2346939534215633E-2</c:v>
                </c:pt>
                <c:pt idx="4">
                  <c:v>9.0229358575471472E-2</c:v>
                </c:pt>
                <c:pt idx="5">
                  <c:v>8.8229420897376579E-2</c:v>
                </c:pt>
                <c:pt idx="6">
                  <c:v>8.5403318016430016E-2</c:v>
                </c:pt>
                <c:pt idx="7">
                  <c:v>8.373973423821543E-2</c:v>
                </c:pt>
                <c:pt idx="8">
                  <c:v>8.3025349901123424E-2</c:v>
                </c:pt>
                <c:pt idx="9">
                  <c:v>8.2554030865123154E-2</c:v>
                </c:pt>
                <c:pt idx="10">
                  <c:v>8.1883453843450929E-2</c:v>
                </c:pt>
                <c:pt idx="11">
                  <c:v>8.0560486893498567E-2</c:v>
                </c:pt>
                <c:pt idx="12">
                  <c:v>7.9422789493260884E-2</c:v>
                </c:pt>
                <c:pt idx="13">
                  <c:v>7.8528342954267555E-2</c:v>
                </c:pt>
                <c:pt idx="14">
                  <c:v>7.6996640475244224E-2</c:v>
                </c:pt>
                <c:pt idx="15">
                  <c:v>7.6430437089610156E-2</c:v>
                </c:pt>
                <c:pt idx="16">
                  <c:v>7.6396742200388154E-2</c:v>
                </c:pt>
                <c:pt idx="17">
                  <c:v>7.6827356920465412E-2</c:v>
                </c:pt>
                <c:pt idx="18">
                  <c:v>7.7260339754649424E-2</c:v>
                </c:pt>
                <c:pt idx="19">
                  <c:v>7.7737049694946533E-2</c:v>
                </c:pt>
                <c:pt idx="20">
                  <c:v>7.8201475925131533E-2</c:v>
                </c:pt>
                <c:pt idx="21">
                  <c:v>7.9317353798056892E-2</c:v>
                </c:pt>
                <c:pt idx="22">
                  <c:v>8.0519402541709265E-2</c:v>
                </c:pt>
                <c:pt idx="23">
                  <c:v>8.1540925785350757E-2</c:v>
                </c:pt>
                <c:pt idx="24">
                  <c:v>8.2530544635838504E-2</c:v>
                </c:pt>
                <c:pt idx="25">
                  <c:v>8.3484968626275038E-2</c:v>
                </c:pt>
                <c:pt idx="26">
                  <c:v>8.3751711055633504E-2</c:v>
                </c:pt>
                <c:pt idx="27">
                  <c:v>8.4163501387713002E-2</c:v>
                </c:pt>
                <c:pt idx="28">
                  <c:v>8.4864309931792073E-2</c:v>
                </c:pt>
                <c:pt idx="29">
                  <c:v>8.5855949782225272E-2</c:v>
                </c:pt>
                <c:pt idx="30">
                  <c:v>8.7082663283083644E-2</c:v>
                </c:pt>
                <c:pt idx="31">
                  <c:v>8.8396722975952552E-2</c:v>
                </c:pt>
                <c:pt idx="32">
                  <c:v>8.9567758965136954E-2</c:v>
                </c:pt>
                <c:pt idx="33">
                  <c:v>9.0570785069516324E-2</c:v>
                </c:pt>
                <c:pt idx="34">
                  <c:v>9.1415729149141492E-2</c:v>
                </c:pt>
                <c:pt idx="35">
                  <c:v>9.1623063835914897E-2</c:v>
                </c:pt>
                <c:pt idx="36">
                  <c:v>9.197365847848904E-2</c:v>
                </c:pt>
                <c:pt idx="37">
                  <c:v>9.2411137141330479E-2</c:v>
                </c:pt>
                <c:pt idx="38">
                  <c:v>9.2666074557372705E-2</c:v>
                </c:pt>
                <c:pt idx="39">
                  <c:v>9.2655629077107032E-2</c:v>
                </c:pt>
                <c:pt idx="40">
                  <c:v>9.2362226505102923E-2</c:v>
                </c:pt>
                <c:pt idx="41">
                  <c:v>9.1717134767100014E-2</c:v>
                </c:pt>
                <c:pt idx="42">
                  <c:v>9.0730365905311333E-2</c:v>
                </c:pt>
                <c:pt idx="43">
                  <c:v>8.9654115042154772E-2</c:v>
                </c:pt>
                <c:pt idx="44">
                  <c:v>8.8444816945935034E-2</c:v>
                </c:pt>
                <c:pt idx="45">
                  <c:v>8.7069565221058201E-2</c:v>
                </c:pt>
                <c:pt idx="46">
                  <c:v>8.5959613827597883E-2</c:v>
                </c:pt>
                <c:pt idx="47">
                  <c:v>8.4574367895563579E-2</c:v>
                </c:pt>
                <c:pt idx="48">
                  <c:v>8.3562472719940425E-2</c:v>
                </c:pt>
                <c:pt idx="49">
                  <c:v>8.3152324958484278E-2</c:v>
                </c:pt>
                <c:pt idx="50">
                  <c:v>8.3003501643074296E-2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51-4EF2-BE47-99D4B4FF36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504448"/>
        <c:axId val="182510336"/>
      </c:lineChart>
      <c:catAx>
        <c:axId val="18250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251033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82510336"/>
        <c:scaling>
          <c:orientation val="minMax"/>
          <c:max val="0.2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82504448"/>
        <c:crosses val="autoZero"/>
        <c:crossBetween val="between"/>
        <c:majorUnit val="0.05"/>
      </c:valAx>
      <c:spPr>
        <a:solidFill>
          <a:schemeClr val="bg1">
            <a:lumMod val="95000"/>
          </a:schemeClr>
        </a:solidFill>
      </c:spPr>
    </c:plotArea>
    <c:legend>
      <c:legendPos val="b"/>
      <c:layout>
        <c:manualLayout>
          <c:xMode val="edge"/>
          <c:yMode val="edge"/>
          <c:x val="5.4173228346456805E-2"/>
          <c:y val="0.91572033810734288"/>
          <c:w val="0.8999999178506447"/>
          <c:h val="6.3282286564573131E-2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02870F4-0086-45D1-86F1-77442F0C0EC5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932280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B5887B5-4C86-4A88-98F6-E3066F11515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03010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739F6BC-92D3-402E-8827-1EBEC7399E1B}" type="slidenum">
              <a:rPr kumimoji="0" lang="el-GR" altLang="el-GR" smtClean="0"/>
              <a:pPr>
                <a:spcBef>
                  <a:spcPct val="0"/>
                </a:spcBef>
              </a:pPr>
              <a:t>2</a:t>
            </a:fld>
            <a:endParaRPr kumimoji="0" lang="el-GR" altLang="el-G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058269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7F80A79-3480-425F-84CB-27604CF8A7F9}" type="slidenum">
              <a:rPr kumimoji="0" lang="el-GR" altLang="el-GR" smtClean="0"/>
              <a:pPr>
                <a:spcBef>
                  <a:spcPct val="0"/>
                </a:spcBef>
              </a:pPr>
              <a:t>17</a:t>
            </a:fld>
            <a:endParaRPr kumimoji="0" lang="el-GR" altLang="el-GR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170475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2E1686-E900-42B5-9757-F49F03EE6B49}" type="slidenum">
              <a:rPr kumimoji="0" lang="el-GR" altLang="el-GR" smtClean="0"/>
              <a:pPr>
                <a:spcBef>
                  <a:spcPct val="0"/>
                </a:spcBef>
              </a:pPr>
              <a:t>18</a:t>
            </a:fld>
            <a:endParaRPr kumimoji="0" lang="el-GR" altLang="el-GR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612401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2185CB-AB89-41C6-99FB-FB7219CC3D82}" type="slidenum">
              <a:rPr kumimoji="0" lang="el-GR" altLang="el-GR" smtClean="0"/>
              <a:pPr>
                <a:spcBef>
                  <a:spcPct val="0"/>
                </a:spcBef>
              </a:pPr>
              <a:t>19</a:t>
            </a:fld>
            <a:endParaRPr kumimoji="0" lang="el-GR" alt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393213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728EB4A-0D72-4922-A5D9-C008F383E94C}" type="slidenum">
              <a:rPr kumimoji="0" lang="el-GR" altLang="el-GR" smtClean="0"/>
              <a:pPr>
                <a:spcBef>
                  <a:spcPct val="0"/>
                </a:spcBef>
              </a:pPr>
              <a:t>20</a:t>
            </a:fld>
            <a:endParaRPr kumimoji="0" lang="el-GR" altLang="el-GR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6850992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E5EBBD2-7F15-445F-9BD6-D5BB6221BC29}" type="slidenum">
              <a:rPr kumimoji="0" lang="el-GR" altLang="el-GR" smtClean="0"/>
              <a:pPr>
                <a:spcBef>
                  <a:spcPct val="0"/>
                </a:spcBef>
              </a:pPr>
              <a:t>22</a:t>
            </a:fld>
            <a:endParaRPr kumimoji="0" lang="el-GR" altLang="el-G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4033764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B404984-3DDE-4843-B78C-0C9B6339415E}" type="slidenum">
              <a:rPr kumimoji="0" lang="el-GR" altLang="el-GR" smtClean="0"/>
              <a:pPr>
                <a:spcBef>
                  <a:spcPct val="0"/>
                </a:spcBef>
              </a:pPr>
              <a:t>23</a:t>
            </a:fld>
            <a:endParaRPr kumimoji="0" lang="el-GR" altLang="el-GR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551124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F228DA-73B0-4A2F-AA7C-82AAF45157BF}" type="slidenum">
              <a:rPr kumimoji="0" lang="el-GR" altLang="el-GR" smtClean="0"/>
              <a:pPr>
                <a:spcBef>
                  <a:spcPct val="0"/>
                </a:spcBef>
              </a:pPr>
              <a:t>24</a:t>
            </a:fld>
            <a:endParaRPr kumimoji="0" lang="el-GR" altLang="el-GR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366498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ED31920-650F-4A96-8A1B-5FE1775B84C1}" type="slidenum">
              <a:rPr kumimoji="0" lang="el-GR" altLang="el-GR" smtClean="0"/>
              <a:pPr>
                <a:spcBef>
                  <a:spcPct val="0"/>
                </a:spcBef>
              </a:pPr>
              <a:t>25</a:t>
            </a:fld>
            <a:endParaRPr kumimoji="0" lang="el-GR" altLang="el-GR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6706927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97EB2EB-0510-4729-AFE6-56240F769663}" type="slidenum">
              <a:rPr kumimoji="0" lang="el-GR" altLang="el-GR" smtClean="0"/>
              <a:pPr>
                <a:spcBef>
                  <a:spcPct val="0"/>
                </a:spcBef>
              </a:pPr>
              <a:t>26</a:t>
            </a:fld>
            <a:endParaRPr kumimoji="0" lang="el-GR" alt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5983367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D9E313E-AB13-457E-A8AB-8F01E7C94083}" type="slidenum">
              <a:rPr kumimoji="0" lang="el-GR" altLang="el-GR" smtClean="0"/>
              <a:pPr>
                <a:spcBef>
                  <a:spcPct val="0"/>
                </a:spcBef>
              </a:pPr>
              <a:t>30</a:t>
            </a:fld>
            <a:endParaRPr kumimoji="0" lang="el-GR" alt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112093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35B3F21-B692-4BD5-83B9-0C02A64D6E29}" type="slidenum">
              <a:rPr kumimoji="0" lang="el-GR" altLang="el-GR" smtClean="0"/>
              <a:pPr>
                <a:spcBef>
                  <a:spcPct val="0"/>
                </a:spcBef>
              </a:pPr>
              <a:t>7</a:t>
            </a:fld>
            <a:endParaRPr kumimoji="0" lang="el-GR" altLang="el-GR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8068028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3C6605-B20D-419E-BB31-698C6E10B8D6}" type="slidenum">
              <a:rPr kumimoji="0" lang="el-GR" altLang="el-GR" smtClean="0"/>
              <a:pPr>
                <a:spcBef>
                  <a:spcPct val="0"/>
                </a:spcBef>
              </a:pPr>
              <a:t>31</a:t>
            </a:fld>
            <a:endParaRPr kumimoji="0" lang="el-GR" altLang="el-G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9735880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DEA5DADF-BA56-4725-BA14-2EF06DF3BDB2}" type="slidenum">
              <a:rPr lang="el-GR" altLang="en-US">
                <a:latin typeface="Times New Roman" panose="02020603050405020304" pitchFamily="18" charset="0"/>
              </a:rPr>
              <a:pPr/>
              <a:t>34</a:t>
            </a:fld>
            <a:endParaRPr lang="el-GR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n-US" b="1"/>
          </a:p>
        </p:txBody>
      </p:sp>
    </p:spTree>
    <p:extLst>
      <p:ext uri="{BB962C8B-B14F-4D97-AF65-F5344CB8AC3E}">
        <p14:creationId xmlns:p14="http://schemas.microsoft.com/office/powerpoint/2010/main" val="36723843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CE00CEA-A34A-4876-9A00-AC12225B628D}" type="slidenum">
              <a:rPr kumimoji="0" lang="el-GR" altLang="el-GR" smtClean="0"/>
              <a:pPr>
                <a:spcBef>
                  <a:spcPct val="0"/>
                </a:spcBef>
              </a:pPr>
              <a:t>37</a:t>
            </a:fld>
            <a:endParaRPr kumimoji="0" lang="el-GR" altLang="el-GR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3074842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E1A3F2F-55A6-4D10-B8A5-8B4EE09B1E2C}" type="slidenum">
              <a:rPr kumimoji="0" lang="el-GR" altLang="el-GR" smtClean="0"/>
              <a:pPr>
                <a:spcBef>
                  <a:spcPct val="0"/>
                </a:spcBef>
              </a:pPr>
              <a:t>38</a:t>
            </a:fld>
            <a:endParaRPr kumimoji="0" lang="el-GR" altLang="el-GR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4538645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5B531A-6686-45B2-A622-41F85B34593A}" type="slidenum">
              <a:rPr kumimoji="0" lang="el-GR" altLang="el-GR" smtClean="0"/>
              <a:pPr>
                <a:spcBef>
                  <a:spcPct val="0"/>
                </a:spcBef>
              </a:pPr>
              <a:t>39</a:t>
            </a:fld>
            <a:endParaRPr kumimoji="0" lang="el-GR" altLang="el-GR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4836047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9A8D85C-1DA1-4752-9EBD-32131D8C6655}" type="slidenum">
              <a:rPr kumimoji="0" lang="el-GR" altLang="el-GR" smtClean="0"/>
              <a:pPr>
                <a:spcBef>
                  <a:spcPct val="0"/>
                </a:spcBef>
              </a:pPr>
              <a:t>40</a:t>
            </a:fld>
            <a:endParaRPr kumimoji="0" lang="el-GR" altLang="el-GR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6454732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5A715AC-3260-4EBF-8D1B-FDF1A99984F3}" type="slidenum">
              <a:rPr kumimoji="0" lang="el-GR" altLang="el-GR" smtClean="0"/>
              <a:pPr>
                <a:spcBef>
                  <a:spcPct val="0"/>
                </a:spcBef>
              </a:pPr>
              <a:t>41</a:t>
            </a:fld>
            <a:endParaRPr kumimoji="0" lang="el-GR" altLang="el-GR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792524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B868DAA-81D0-4764-9974-05AF1506F71E}" type="slidenum">
              <a:rPr kumimoji="0" lang="el-GR" altLang="el-GR" smtClean="0"/>
              <a:pPr>
                <a:spcBef>
                  <a:spcPct val="0"/>
                </a:spcBef>
              </a:pPr>
              <a:t>42</a:t>
            </a:fld>
            <a:endParaRPr kumimoji="0" lang="el-GR" altLang="el-GR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41313362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0EC065-D627-4AAC-806F-764D9C523838}" type="slidenum">
              <a:rPr kumimoji="0" lang="el-GR" altLang="el-GR" smtClean="0"/>
              <a:pPr>
                <a:spcBef>
                  <a:spcPct val="0"/>
                </a:spcBef>
              </a:pPr>
              <a:t>44</a:t>
            </a:fld>
            <a:endParaRPr kumimoji="0" lang="el-GR" altLang="el-GR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6405707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DEA5DADF-BA56-4725-BA14-2EF06DF3BDB2}" type="slidenum">
              <a:rPr lang="el-GR" altLang="en-US">
                <a:latin typeface="Times New Roman" panose="02020603050405020304" pitchFamily="18" charset="0"/>
              </a:rPr>
              <a:pPr/>
              <a:t>48</a:t>
            </a:fld>
            <a:endParaRPr lang="el-GR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n-US" b="1"/>
          </a:p>
        </p:txBody>
      </p:sp>
    </p:spTree>
    <p:extLst>
      <p:ext uri="{BB962C8B-B14F-4D97-AF65-F5344CB8AC3E}">
        <p14:creationId xmlns:p14="http://schemas.microsoft.com/office/powerpoint/2010/main" val="3320022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84D874C-D281-44BC-950B-49B5E0AC6FA1}" type="slidenum">
              <a:rPr kumimoji="0" lang="el-GR" altLang="el-GR" smtClean="0"/>
              <a:pPr>
                <a:spcBef>
                  <a:spcPct val="0"/>
                </a:spcBef>
              </a:pPr>
              <a:t>8</a:t>
            </a:fld>
            <a:endParaRPr kumimoji="0" lang="el-GR" altLang="el-GR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9872919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9EA671F-465B-4DF3-9171-BC5EDCED5CD4}" type="slidenum">
              <a:rPr kumimoji="0" lang="el-GR" altLang="el-GR" smtClean="0"/>
              <a:pPr>
                <a:spcBef>
                  <a:spcPct val="0"/>
                </a:spcBef>
              </a:pPr>
              <a:t>50</a:t>
            </a:fld>
            <a:endParaRPr kumimoji="0" lang="el-GR" altLang="el-GR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4122774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BFD360B-B75B-48B9-A950-E9B9D6EB57EF}" type="slidenum">
              <a:rPr kumimoji="0" lang="el-GR" altLang="el-GR" smtClean="0"/>
              <a:pPr>
                <a:spcBef>
                  <a:spcPct val="0"/>
                </a:spcBef>
              </a:pPr>
              <a:t>9</a:t>
            </a:fld>
            <a:endParaRPr kumimoji="0" lang="el-GR" altLang="el-GR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897477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60B243E-544B-453F-B008-2DFF0D661FCD}" type="slidenum">
              <a:rPr kumimoji="0" lang="el-GR" altLang="el-GR" smtClean="0"/>
              <a:pPr>
                <a:spcBef>
                  <a:spcPct val="0"/>
                </a:spcBef>
              </a:pPr>
              <a:t>10</a:t>
            </a:fld>
            <a:endParaRPr kumimoji="0" lang="el-GR" altLang="el-G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104521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7DE3CF-BC8F-4C09-9812-63452AD69A1C}" type="slidenum">
              <a:rPr kumimoji="0" lang="el-GR" altLang="el-GR" smtClean="0"/>
              <a:pPr>
                <a:spcBef>
                  <a:spcPct val="0"/>
                </a:spcBef>
              </a:pPr>
              <a:t>11</a:t>
            </a:fld>
            <a:endParaRPr kumimoji="0" lang="el-GR" altLang="el-GR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335640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07083F-28F7-45C1-B8AE-D48A3F2A2EEA}" type="slidenum">
              <a:rPr kumimoji="0" lang="el-GR" altLang="el-GR" smtClean="0"/>
              <a:pPr>
                <a:spcBef>
                  <a:spcPct val="0"/>
                </a:spcBef>
              </a:pPr>
              <a:t>12</a:t>
            </a:fld>
            <a:endParaRPr kumimoji="0" lang="el-GR" altLang="el-GR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4280068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38BB94-4B18-4C6F-8FC7-230AC2D1667D}" type="slidenum">
              <a:rPr kumimoji="0" lang="el-GR" altLang="el-GR" smtClean="0"/>
              <a:pPr>
                <a:spcBef>
                  <a:spcPct val="0"/>
                </a:spcBef>
              </a:pPr>
              <a:t>13</a:t>
            </a:fld>
            <a:endParaRPr kumimoji="0" lang="el-GR" altLang="el-GR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688264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7F5BF79-D2EE-445D-A8CD-930E087605F8}" type="slidenum">
              <a:rPr kumimoji="0" lang="el-GR" altLang="el-GR" smtClean="0"/>
              <a:pPr>
                <a:spcBef>
                  <a:spcPct val="0"/>
                </a:spcBef>
              </a:pPr>
              <a:t>16</a:t>
            </a:fld>
            <a:endParaRPr kumimoji="0" lang="el-GR" altLang="el-GR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620351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l-GR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l-G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l-G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l-G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63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12BE5-C4EC-423D-9C0D-3E2D3227911B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9974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ACE7F-A3C5-4892-976A-81CF85F81D9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4953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6780D-447C-48C1-84FA-BC1F3837EB7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76601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62CC1-2C5C-4921-84B8-43EEBAF0C31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09488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84312-5CEA-4CD8-96E6-9E98BADC14D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64592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CE5A8-8E83-40AB-9F56-0B503425E6C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825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2230D-2A7F-4F70-A114-5A7D18306BE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1392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A10C6-3AE1-4F89-8877-256F8BD3813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9195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5469A-8958-41D6-83DA-87B33520795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245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B65FA-379A-42A0-BF62-E22AEFA5FB9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426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71A62-11A1-4095-966D-055A0EE3666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827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C8502-DD70-434F-B1DE-117FBC5A778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6854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0C9D9-08AA-482B-BFD0-0417DA14EDC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4461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9F655-F6A1-4D95-A6DE-14931D64256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810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l-GR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l-G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text styles</a:t>
            </a:r>
          </a:p>
          <a:p>
            <a:pPr lvl="1"/>
            <a:r>
              <a:rPr lang="el-GR" altLang="el-GR"/>
              <a:t>Second level</a:t>
            </a:r>
          </a:p>
          <a:p>
            <a:pPr lvl="2"/>
            <a:r>
              <a:rPr lang="el-GR" altLang="el-GR"/>
              <a:t>Third level</a:t>
            </a:r>
          </a:p>
          <a:p>
            <a:pPr lvl="3"/>
            <a:r>
              <a:rPr lang="el-GR" altLang="el-GR"/>
              <a:t>Fourth level</a:t>
            </a:r>
          </a:p>
          <a:p>
            <a:pPr lvl="4"/>
            <a:r>
              <a:rPr lang="el-GR" altLang="el-GR"/>
              <a:t>Fifth level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53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53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E2F014-4A46-4B23-ADFD-4FD6E98AB34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8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epikouriko.gr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altLang="el-GR" sz="2400" b="1" noProof="1">
                <a:solidFill>
                  <a:srgbClr val="993300"/>
                </a:solidFill>
                <a:latin typeface="Trebuchet MS" panose="020B0603020202020204" pitchFamily="34" charset="0"/>
              </a:rPr>
              <a:t>Προγράμματα κοινωνικής προστασίας</a:t>
            </a:r>
            <a:br>
              <a:rPr lang="el-GR" altLang="el-GR" sz="2400" b="1" noProof="1">
                <a:solidFill>
                  <a:srgbClr val="993300"/>
                </a:solidFill>
                <a:latin typeface="Trebuchet MS" panose="020B0603020202020204" pitchFamily="34" charset="0"/>
              </a:rPr>
            </a:br>
            <a:r>
              <a:rPr lang="el-GR" altLang="el-GR" sz="2000" i="1">
                <a:solidFill>
                  <a:srgbClr val="993300"/>
                </a:solidFill>
                <a:latin typeface="Trebuchet MS" panose="020B0603020202020204" pitchFamily="34" charset="0"/>
              </a:rPr>
              <a:t>πολιτική για τις συντάξεις στην Ελλάδα</a:t>
            </a:r>
            <a:endParaRPr lang="el-GR" altLang="el-GR" sz="4000" noProof="1">
              <a:solidFill>
                <a:srgbClr val="993300"/>
              </a:solidFill>
              <a:latin typeface="Trebuchet MS" panose="020B06030202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4495800" cy="1600200"/>
          </a:xfrm>
        </p:spPr>
        <p:txBody>
          <a:bodyPr/>
          <a:lstStyle/>
          <a:p>
            <a:pPr eaLnBrk="1" hangingPunct="1"/>
            <a:r>
              <a:rPr lang="el-GR" altLang="el-GR" sz="1400" noProof="1">
                <a:solidFill>
                  <a:srgbClr val="993300"/>
                </a:solidFill>
                <a:latin typeface="Trebuchet MS" panose="020B0603020202020204" pitchFamily="34" charset="0"/>
              </a:rPr>
              <a:t>διάλεξη 1</a:t>
            </a:r>
            <a:r>
              <a:rPr lang="en-GB" altLang="el-GR" sz="1400" noProof="1">
                <a:solidFill>
                  <a:srgbClr val="993300"/>
                </a:solidFill>
                <a:latin typeface="Trebuchet MS" panose="020B0603020202020204" pitchFamily="34" charset="0"/>
              </a:rPr>
              <a:t>6-17</a:t>
            </a:r>
            <a:endParaRPr lang="el-GR" altLang="el-GR" sz="1400" noProof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eaLnBrk="1" hangingPunct="1"/>
            <a:r>
              <a:rPr lang="el-GR" altLang="el-GR" sz="1400" b="1" dirty="0">
                <a:solidFill>
                  <a:srgbClr val="993300"/>
                </a:solidFill>
                <a:latin typeface="Trebuchet MS" panose="020B0603020202020204" pitchFamily="34" charset="0"/>
              </a:rPr>
              <a:t>Οικονομικά κοινωνικών πολιτικών Ε.Ε.</a:t>
            </a:r>
            <a:endParaRPr lang="el-GR" altLang="el-GR" sz="1400" b="1" noProof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eaLnBrk="1" hangingPunct="1"/>
            <a:endParaRPr lang="el-GR" altLang="el-GR" sz="1400" b="1" noProof="1">
              <a:solidFill>
                <a:srgbClr val="993300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3CDA4F-B5AF-4714-B1A2-FE8D0CD9B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3417" y="4221088"/>
            <a:ext cx="2628900" cy="9334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οι συντάξεις στην Ελλάδα</a:t>
            </a:r>
            <a:r>
              <a:rPr lang="el-GR" altLang="el-GR" sz="2000">
                <a:latin typeface="Trebuchet MS" panose="020B0603020202020204" pitchFamily="34" charset="0"/>
              </a:rPr>
              <a:t>: </a:t>
            </a: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αδρά δεδομένα (4)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373881"/>
              </p:ext>
            </p:extLst>
          </p:nvPr>
        </p:nvGraphicFramePr>
        <p:xfrm>
          <a:off x="914400" y="1600200"/>
          <a:ext cx="7772400" cy="3093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7240"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ποσό σύνταξης γήρατος </a:t>
                      </a: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συνταξιούχοι </a:t>
                      </a: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ποσοστό </a:t>
                      </a: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σωρευτικό ποσοστό </a:t>
                      </a:r>
                    </a:p>
                  </a:txBody>
                  <a:tcPr marL="9525" marR="9525" marT="9526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(0-500]    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670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912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32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32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(500-1000] 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705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676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34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61%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67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52%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(1000-1500]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502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080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24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63%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92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(1500-2000]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135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298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64%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98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79%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(2000-2500]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22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99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&gt;2500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291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11%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100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00%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σύνολο 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1600" b="1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038</a:t>
                      </a:r>
                      <a:r>
                        <a:rPr lang="el-GR" sz="1600" b="1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702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BA42321-61D9-40FB-B30D-B87CDA4AF364}"/>
              </a:ext>
            </a:extLst>
          </p:cNvPr>
          <p:cNvSpPr txBox="1"/>
          <p:nvPr/>
        </p:nvSpPr>
        <p:spPr>
          <a:xfrm>
            <a:off x="914400" y="6453336"/>
            <a:ext cx="45720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Aft>
                <a:spcPct val="20000"/>
              </a:spcAft>
            </a:pPr>
            <a:r>
              <a:rPr lang="el-GR" altLang="el-GR" sz="1300" kern="1200" dirty="0">
                <a:latin typeface="Trebuchet MS" panose="020B0603020202020204" pitchFamily="34" charset="0"/>
              </a:rPr>
              <a:t>Πηγή: ΗΔΙΚΑ</a:t>
            </a:r>
            <a:r>
              <a:rPr lang="el-GR" altLang="el-GR" sz="1300" dirty="0"/>
              <a:t>, 12/2015 </a:t>
            </a:r>
            <a:endParaRPr lang="el-GR" altLang="el-GR" sz="1300" kern="12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οι συντάξεις στην Ελλάδα</a:t>
            </a:r>
            <a:r>
              <a:rPr lang="el-GR" altLang="el-GR" sz="2000">
                <a:latin typeface="Trebuchet MS" panose="020B0603020202020204" pitchFamily="34" charset="0"/>
              </a:rPr>
              <a:t>: </a:t>
            </a: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αδρά δεδομένα (5)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846631"/>
              </p:ext>
            </p:extLst>
          </p:nvPr>
        </p:nvGraphicFramePr>
        <p:xfrm>
          <a:off x="914400" y="1600200"/>
          <a:ext cx="7772400" cy="4924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8295"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ηλικία συνταξιούχου 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συνταξιούχοι 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ποσοστό  </a:t>
                      </a: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σωρευτικό ποσοστό </a:t>
                      </a:r>
                    </a:p>
                  </a:txBody>
                  <a:tcPr marL="9525" marR="9525" marT="9524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&lt;25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039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13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13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26-50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86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355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25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4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38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51-55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104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353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93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8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31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56-60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207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772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82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16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13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61-65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335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505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12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62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28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75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66-70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449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749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16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92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45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67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71-75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399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890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15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04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71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76-80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429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700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16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16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76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87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81-85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350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972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13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07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86-90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193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366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27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97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34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91-95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57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511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16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99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50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&gt;95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12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419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47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99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97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απροσδιόριστη 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837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03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100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%</a:t>
                      </a:r>
                      <a:endParaRPr lang="en-GB" sz="16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σύνολο 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2,658,468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B49436B-8C3A-4970-94A0-4765D97F5784}"/>
              </a:ext>
            </a:extLst>
          </p:cNvPr>
          <p:cNvSpPr txBox="1"/>
          <p:nvPr/>
        </p:nvSpPr>
        <p:spPr>
          <a:xfrm>
            <a:off x="914400" y="6565512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Aft>
                <a:spcPct val="20000"/>
              </a:spcAft>
            </a:pPr>
            <a:r>
              <a:rPr lang="el-GR" altLang="el-GR" sz="1200" kern="1200" dirty="0">
                <a:latin typeface="Trebuchet MS" panose="020B0603020202020204" pitchFamily="34" charset="0"/>
              </a:rPr>
              <a:t>Πηγή: ΗΔΙΚΑ</a:t>
            </a:r>
            <a:r>
              <a:rPr lang="el-GR" altLang="el-GR" sz="1200" dirty="0"/>
              <a:t>, 12/2015 </a:t>
            </a:r>
            <a:endParaRPr lang="el-GR" altLang="el-GR" sz="1200" kern="12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οι συντάξεις στην Ελλάδα</a:t>
            </a:r>
            <a:r>
              <a:rPr lang="el-GR" altLang="el-GR" sz="2000">
                <a:latin typeface="Trebuchet MS" panose="020B0603020202020204" pitchFamily="34" charset="0"/>
              </a:rPr>
              <a:t>: </a:t>
            </a: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αδρά δεδομένα (6)</a:t>
            </a: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700695"/>
              </p:ext>
            </p:extLst>
          </p:nvPr>
        </p:nvGraphicFramePr>
        <p:xfrm>
          <a:off x="914400" y="1600200"/>
          <a:ext cx="7772400" cy="5062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110">
                <a:tc>
                  <a:txBody>
                    <a:bodyPr/>
                    <a:lstStyle/>
                    <a:p>
                      <a:pPr algn="ctr"/>
                      <a:r>
                        <a:rPr lang="el-GR" sz="1600" b="0" dirty="0">
                          <a:latin typeface="Trebuchet MS" pitchFamily="34" charset="0"/>
                        </a:rPr>
                        <a:t>ηλικία  συνταξιούχου (γήρατος)</a:t>
                      </a:r>
                    </a:p>
                  </a:txBody>
                  <a:tcPr marT="45715" marB="45715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0" dirty="0">
                          <a:latin typeface="Trebuchet MS" pitchFamily="34" charset="0"/>
                        </a:rPr>
                        <a:t>συνταξιούχοι</a:t>
                      </a:r>
                    </a:p>
                  </a:txBody>
                  <a:tcPr marT="45715" marB="45715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0" dirty="0">
                          <a:latin typeface="Trebuchet MS" pitchFamily="34" charset="0"/>
                        </a:rPr>
                        <a:t>μέση σύνταξη</a:t>
                      </a:r>
                      <a:br>
                        <a:rPr lang="el-GR" sz="1600" b="0" dirty="0">
                          <a:latin typeface="Trebuchet MS" pitchFamily="34" charset="0"/>
                        </a:rPr>
                      </a:br>
                      <a:r>
                        <a:rPr lang="el-GR" sz="1600" b="0" dirty="0">
                          <a:latin typeface="Trebuchet MS" pitchFamily="34" charset="0"/>
                        </a:rPr>
                        <a:t>(€ ανά μήνα)</a:t>
                      </a:r>
                    </a:p>
                  </a:txBody>
                  <a:tcPr marT="45715" marB="45715">
                    <a:solidFill>
                      <a:srgbClr val="DAC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&lt;25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26-50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680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294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51-55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65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194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56-60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847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290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61-65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269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428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287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66-70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375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735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072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71-75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331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586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916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76-80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345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808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829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81-85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270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991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750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86-90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138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910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704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91-95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37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522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697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&gt;95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el-GR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771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654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απροσδιόριστη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782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871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024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σύνολο</a:t>
                      </a:r>
                    </a:p>
                  </a:txBody>
                  <a:tcPr marL="9525" marR="9525" marT="9524" marB="0" anchor="ctr"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2,016,562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1" i="0" u="none" strike="noStrike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979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προβλήματα οικονομικής αποδοτικότητας </a:t>
            </a:r>
            <a:r>
              <a:rPr lang="el-GR" altLang="el-GR" sz="2000">
                <a:latin typeface="Trebuchet MS" panose="020B0603020202020204" pitchFamily="34" charset="0"/>
              </a:rPr>
              <a:t>(1)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85950"/>
            <a:ext cx="8497888" cy="4422775"/>
          </a:xfrm>
        </p:spPr>
        <p:txBody>
          <a:bodyPr/>
          <a:lstStyle/>
          <a:p>
            <a:pPr>
              <a:lnSpc>
                <a:spcPct val="140000"/>
              </a:lnSpc>
              <a:tabLst>
                <a:tab pos="3584575" algn="l"/>
                <a:tab pos="6459538" algn="l"/>
              </a:tabLst>
            </a:pPr>
            <a:r>
              <a:rPr lang="el-GR" altLang="el-GR" sz="1800" noProof="1">
                <a:solidFill>
                  <a:schemeClr val="hlink"/>
                </a:solidFill>
                <a:latin typeface="Trebuchet MS" panose="020B0603020202020204" pitchFamily="34" charset="0"/>
              </a:rPr>
              <a:t>μακρο-οικονομική αποδοτικότητα</a:t>
            </a:r>
          </a:p>
          <a:p>
            <a:pPr lvl="1">
              <a:lnSpc>
                <a:spcPct val="140000"/>
              </a:lnSpc>
              <a:tabLst>
                <a:tab pos="3584575" algn="l"/>
                <a:tab pos="6459538" algn="l"/>
              </a:tabLst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lnSpc>
                <a:spcPct val="140000"/>
              </a:lnSpc>
              <a:tabLst>
                <a:tab pos="3584575" algn="l"/>
                <a:tab pos="6459538" algn="l"/>
              </a:tabLst>
            </a:pPr>
            <a:r>
              <a:rPr lang="el-GR" altLang="el-GR" sz="1800" noProof="1">
                <a:latin typeface="Trebuchet MS" panose="020B0603020202020204" pitchFamily="34" charset="0"/>
              </a:rPr>
              <a:t>«</a:t>
            </a:r>
            <a:r>
              <a:rPr lang="el-GR" altLang="el-GR" sz="1800" i="1" noProof="1">
                <a:latin typeface="Trebuchet MS" panose="020B0603020202020204" pitchFamily="34" charset="0"/>
              </a:rPr>
              <a:t>το μερίδιο του εθνικού εισοδήματος που απορροφάται από το σύστημα συντάξεων πρέπει να είναι βιώσιμο</a:t>
            </a:r>
            <a:r>
              <a:rPr lang="el-GR" altLang="el-GR" sz="1800" noProof="1">
                <a:latin typeface="Trebuchet MS" panose="020B0603020202020204" pitchFamily="34" charset="0"/>
              </a:rPr>
              <a:t>»</a:t>
            </a:r>
          </a:p>
          <a:p>
            <a:pPr lvl="1">
              <a:lnSpc>
                <a:spcPct val="140000"/>
              </a:lnSpc>
              <a:tabLst>
                <a:tab pos="3584575" algn="l"/>
                <a:tab pos="6459538" algn="l"/>
              </a:tabLst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ð"/>
              <a:tabLst>
                <a:tab pos="3584575" algn="l"/>
                <a:tab pos="6459538" algn="l"/>
              </a:tabLst>
            </a:pPr>
            <a:r>
              <a:rPr lang="el-GR" altLang="el-GR" sz="1800" noProof="1">
                <a:latin typeface="Trebuchet MS" panose="020B0603020202020204" pitchFamily="34" charset="0"/>
              </a:rPr>
              <a:t>προ κρίσης, η δαπάνη για συντάξεις ήταν ήδη υψηλή …</a:t>
            </a:r>
          </a:p>
          <a:p>
            <a:pPr lvl="2">
              <a:lnSpc>
                <a:spcPct val="140000"/>
              </a:lnSpc>
              <a:buFont typeface="Wingdings" panose="05000000000000000000" pitchFamily="2" charset="2"/>
              <a:buChar char="ð"/>
              <a:tabLst>
                <a:tab pos="3584575" algn="l"/>
                <a:tab pos="6459538" algn="l"/>
              </a:tabLst>
            </a:pPr>
            <a:r>
              <a:rPr lang="el-GR" altLang="el-GR" sz="1600" noProof="1">
                <a:latin typeface="Trebuchet MS" panose="020B0603020202020204" pitchFamily="34" charset="0"/>
              </a:rPr>
              <a:t>Ελλάδα: </a:t>
            </a:r>
            <a:r>
              <a:rPr lang="el-GR" altLang="el-GR" sz="1600" b="1" noProof="1">
                <a:latin typeface="Trebuchet MS" panose="020B0603020202020204" pitchFamily="34" charset="0"/>
              </a:rPr>
              <a:t>11,6</a:t>
            </a:r>
            <a:r>
              <a:rPr lang="el-GR" altLang="el-GR" sz="1600" noProof="1">
                <a:latin typeface="Trebuchet MS" panose="020B0603020202020204" pitchFamily="34" charset="0"/>
              </a:rPr>
              <a:t>% του ΑΕΠ	Ε.Ε.-27: </a:t>
            </a:r>
            <a:r>
              <a:rPr lang="el-GR" altLang="el-GR" sz="1600" b="1" noProof="1">
                <a:latin typeface="Trebuchet MS" panose="020B0603020202020204" pitchFamily="34" charset="0"/>
              </a:rPr>
              <a:t>10,2</a:t>
            </a:r>
            <a:r>
              <a:rPr lang="el-GR" altLang="el-GR" sz="1600" noProof="1">
                <a:latin typeface="Trebuchet MS" panose="020B0603020202020204" pitchFamily="34" charset="0"/>
              </a:rPr>
              <a:t>% του ΑΕΠ	(2010)</a:t>
            </a:r>
          </a:p>
          <a:p>
            <a:pPr lvl="1">
              <a:lnSpc>
                <a:spcPct val="140000"/>
              </a:lnSpc>
              <a:tabLst>
                <a:tab pos="3584575" algn="l"/>
                <a:tab pos="6459538" algn="l"/>
              </a:tabLst>
            </a:pPr>
            <a:endParaRPr lang="el-GR" altLang="el-GR" sz="1600" noProof="1">
              <a:latin typeface="Trebuchet MS" panose="020B0603020202020204" pitchFamily="34" charset="0"/>
            </a:endParaRP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ð"/>
              <a:tabLst>
                <a:tab pos="3584575" algn="l"/>
                <a:tab pos="6459538" algn="l"/>
              </a:tabLst>
            </a:pPr>
            <a:r>
              <a:rPr lang="el-GR" altLang="el-GR" sz="1800" noProof="1">
                <a:latin typeface="Trebuchet MS" panose="020B0603020202020204" pitchFamily="34" charset="0"/>
              </a:rPr>
              <a:t>… και αυξανόταν με ανεξέλεγκτους ρυθμούς</a:t>
            </a:r>
          </a:p>
          <a:p>
            <a:pPr lvl="2">
              <a:lnSpc>
                <a:spcPct val="140000"/>
              </a:lnSpc>
              <a:buFont typeface="Wingdings" panose="05000000000000000000" pitchFamily="2" charset="2"/>
              <a:buChar char="ð"/>
              <a:tabLst>
                <a:tab pos="3584575" algn="l"/>
                <a:tab pos="6459538" algn="l"/>
              </a:tabLst>
            </a:pPr>
            <a:r>
              <a:rPr lang="el-GR" altLang="el-GR" sz="1600" noProof="1">
                <a:latin typeface="Trebuchet MS" panose="020B0603020202020204" pitchFamily="34" charset="0"/>
              </a:rPr>
              <a:t>Ελλάδα: </a:t>
            </a:r>
            <a:r>
              <a:rPr lang="el-GR" altLang="el-GR" sz="1600" b="1" noProof="1">
                <a:latin typeface="Trebuchet MS" panose="020B0603020202020204" pitchFamily="34" charset="0"/>
              </a:rPr>
              <a:t>24,1</a:t>
            </a:r>
            <a:r>
              <a:rPr lang="el-GR" altLang="el-GR" sz="1600" noProof="1">
                <a:latin typeface="Trebuchet MS" panose="020B0603020202020204" pitchFamily="34" charset="0"/>
              </a:rPr>
              <a:t>% του ΑΕΠ	Ε.Ε.-27: </a:t>
            </a:r>
            <a:r>
              <a:rPr lang="el-GR" altLang="el-GR" sz="1600" b="1" noProof="1">
                <a:latin typeface="Trebuchet MS" panose="020B0603020202020204" pitchFamily="34" charset="0"/>
              </a:rPr>
              <a:t>12,5</a:t>
            </a:r>
            <a:r>
              <a:rPr lang="el-GR" altLang="el-GR" sz="1600" noProof="1">
                <a:latin typeface="Trebuchet MS" panose="020B0603020202020204" pitchFamily="34" charset="0"/>
              </a:rPr>
              <a:t>% του ΑΕΠ	(2060)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προβλεπόμενη δαπάνη για συντάξεις</a:t>
            </a:r>
            <a:endParaRPr lang="en-US" altLang="el-GR" sz="2000">
              <a:latin typeface="Trebuchet MS" panose="020B0603020202020204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755650" y="6165850"/>
            <a:ext cx="68405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l-GR" altLang="el-GR" sz="1200" u="sng" noProof="1">
                <a:latin typeface="Trebuchet MS" panose="020B0603020202020204" pitchFamily="34" charset="0"/>
              </a:rPr>
              <a:t>Πηγή</a:t>
            </a:r>
            <a:r>
              <a:rPr lang="el-GR" altLang="el-GR" sz="1200" noProof="1">
                <a:latin typeface="Trebuchet MS" panose="020B0603020202020204" pitchFamily="34" charset="0"/>
              </a:rPr>
              <a:t>: </a:t>
            </a:r>
            <a:r>
              <a:rPr lang="en-GB" altLang="el-GR" sz="1200">
                <a:latin typeface="Trebuchet MS" panose="020B0603020202020204" pitchFamily="34" charset="0"/>
              </a:rPr>
              <a:t>European Economy</a:t>
            </a:r>
            <a:r>
              <a:rPr lang="en-GB" altLang="el-GR" sz="1200" noProof="1">
                <a:latin typeface="Trebuchet MS" panose="020B0603020202020204" pitchFamily="34" charset="0"/>
              </a:rPr>
              <a:t> (20</a:t>
            </a:r>
            <a:r>
              <a:rPr lang="en-GB" altLang="el-GR" sz="1200">
                <a:latin typeface="Trebuchet MS" panose="020B0603020202020204" pitchFamily="34" charset="0"/>
              </a:rPr>
              <a:t>09</a:t>
            </a:r>
            <a:r>
              <a:rPr lang="en-GB" altLang="el-GR" sz="1200" noProof="1">
                <a:latin typeface="Trebuchet MS" panose="020B0603020202020204" pitchFamily="34" charset="0"/>
              </a:rPr>
              <a:t>).</a:t>
            </a:r>
          </a:p>
        </p:txBody>
      </p:sp>
      <p:graphicFrame>
        <p:nvGraphicFramePr>
          <p:cNvPr id="3174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11188" y="1557338"/>
          <a:ext cx="7300912" cy="453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3" imgW="4896002" imgH="3038424" progId="Excel.Chart.8">
                  <p:embed/>
                </p:oleObj>
              </mc:Choice>
              <mc:Fallback>
                <p:oleObj name="Chart" r:id="rId3" imgW="4896002" imgH="3038424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557338"/>
                        <a:ext cx="7300912" cy="453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 dirty="0">
                <a:solidFill>
                  <a:srgbClr val="CC0000"/>
                </a:solidFill>
                <a:latin typeface="Trebuchet MS" panose="020B0603020202020204" pitchFamily="34" charset="0"/>
              </a:rPr>
              <a:t>και, το σημαντικότερο, προβλεπόμενο έλλειμμα ως ποσοστό του ΑΕΠ</a:t>
            </a:r>
            <a:endParaRPr lang="el-GR" altLang="en-US" dirty="0"/>
          </a:p>
        </p:txBody>
      </p:sp>
      <p:graphicFrame>
        <p:nvGraphicFramePr>
          <p:cNvPr id="4" name="Γράφημα 69"/>
          <p:cNvGraphicFramePr/>
          <p:nvPr/>
        </p:nvGraphicFramePr>
        <p:xfrm>
          <a:off x="1043608" y="1600200"/>
          <a:ext cx="7344816" cy="4925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προβλήματα οικονομικής αποδοτικότητας </a:t>
            </a:r>
            <a:r>
              <a:rPr lang="el-GR" altLang="el-GR" sz="2000">
                <a:latin typeface="Trebuchet MS" panose="020B0603020202020204" pitchFamily="34" charset="0"/>
              </a:rPr>
              <a:t>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5589240"/>
            <a:ext cx="8135938" cy="679798"/>
          </a:xfrm>
        </p:spPr>
        <p:txBody>
          <a:bodyPr/>
          <a:lstStyle/>
          <a:p>
            <a:pPr marL="457200" lvl="1" indent="0">
              <a:lnSpc>
                <a:spcPct val="140000"/>
              </a:lnSpc>
              <a:buNone/>
              <a:tabLst>
                <a:tab pos="3584575" algn="l"/>
              </a:tabLst>
            </a:pPr>
            <a:r>
              <a:rPr lang="el-GR" altLang="el-GR" sz="1100" i="1" dirty="0">
                <a:latin typeface="Verdana" panose="020B0604030504040204" pitchFamily="34" charset="0"/>
              </a:rPr>
              <a:t>                 </a:t>
            </a:r>
            <a:r>
              <a:rPr lang="en-US" altLang="el-GR" sz="1100" i="1" dirty="0">
                <a:latin typeface="Verdana" panose="020B0604030504040204" pitchFamily="34" charset="0"/>
              </a:rPr>
              <a:t>* </a:t>
            </a:r>
            <a:r>
              <a:rPr lang="el-GR" altLang="el-GR" sz="1100" i="1" dirty="0">
                <a:latin typeface="Verdana" panose="020B0604030504040204" pitchFamily="34" charset="0"/>
              </a:rPr>
              <a:t>ως ποσοστό του συνολικού ισοδύναμου διαθέσιμου εισοδήματος των νοικοκυριών  </a:t>
            </a: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ð"/>
              <a:tabLst>
                <a:tab pos="3584575" algn="l"/>
              </a:tabLst>
            </a:pPr>
            <a:endParaRPr lang="en-US" altLang="el-GR" sz="800" i="1" dirty="0">
              <a:latin typeface="Verdana" panose="020B0604030504040204" pitchFamily="34" charset="0"/>
            </a:endParaRPr>
          </a:p>
          <a:p>
            <a:pPr lvl="1">
              <a:lnSpc>
                <a:spcPct val="140000"/>
              </a:lnSpc>
              <a:buFont typeface="Wingdings" panose="05000000000000000000" pitchFamily="2" charset="2"/>
              <a:buChar char="ð"/>
              <a:tabLst>
                <a:tab pos="3584575" algn="l"/>
              </a:tabLst>
            </a:pPr>
            <a:r>
              <a:rPr lang="el-GR" altLang="el-GR" sz="1300" dirty="0">
                <a:latin typeface="Verdana" panose="020B0604030504040204" pitchFamily="34" charset="0"/>
              </a:rPr>
              <a:t>ποιο είναι το κόστος ευκαιρίας της υπερβάλλουσας συνταξιοδοτικής δαπάνης;</a:t>
            </a:r>
          </a:p>
        </p:txBody>
      </p:sp>
      <p:graphicFrame>
        <p:nvGraphicFramePr>
          <p:cNvPr id="224260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85725864"/>
              </p:ext>
            </p:extLst>
          </p:nvPr>
        </p:nvGraphicFramePr>
        <p:xfrm>
          <a:off x="2155825" y="4527550"/>
          <a:ext cx="4789488" cy="987426"/>
        </p:xfrm>
        <a:graphic>
          <a:graphicData uri="http://schemas.openxmlformats.org/drawingml/2006/table">
            <a:tbl>
              <a:tblPr/>
              <a:tblGrid>
                <a:gridCol w="1595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8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5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συντάξεις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άλλες παροχές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*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Ελλάδα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(2007)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24,1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3,2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kern="1200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Ελλάδα </a:t>
                      </a:r>
                      <a:r>
                        <a:rPr kumimoji="0" lang="el-GR" sz="1400" b="0" i="0" u="none" strike="noStrike" kern="1200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(2016)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kern="1200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27,7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kern="1200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4,5</a:t>
                      </a:r>
                    </a:p>
                  </a:txBody>
                  <a:tcPr marT="45701" marB="457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812" name="Rectangle 22"/>
          <p:cNvSpPr>
            <a:spLocks noChangeArrowheads="1"/>
          </p:cNvSpPr>
          <p:nvPr/>
        </p:nvSpPr>
        <p:spPr bwMode="auto">
          <a:xfrm>
            <a:off x="395288" y="1700213"/>
            <a:ext cx="8462962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35845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3584575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3584575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el-GR" altLang="el-GR" sz="1800">
                <a:solidFill>
                  <a:schemeClr val="hlink"/>
                </a:solidFill>
                <a:latin typeface="Trebuchet MS" panose="020B0603020202020204" pitchFamily="34" charset="0"/>
              </a:rPr>
              <a:t>μικρο-οικονομική αποδοτικότητα</a:t>
            </a:r>
          </a:p>
          <a:p>
            <a:pPr lvl="1" eaLnBrk="1" hangingPunct="1">
              <a:lnSpc>
                <a:spcPct val="140000"/>
              </a:lnSpc>
            </a:pPr>
            <a:endParaRPr lang="el-GR" altLang="el-GR" sz="1800"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140000"/>
              </a:lnSpc>
            </a:pPr>
            <a:r>
              <a:rPr lang="el-GR" altLang="el-GR" sz="1800">
                <a:latin typeface="Trebuchet MS" panose="020B0603020202020204" pitchFamily="34" charset="0"/>
              </a:rPr>
              <a:t>«</a:t>
            </a:r>
            <a:r>
              <a:rPr lang="el-GR" altLang="el-GR" sz="1800" i="1">
                <a:latin typeface="Trebuchet MS" panose="020B0603020202020204" pitchFamily="34" charset="0"/>
              </a:rPr>
              <a:t>η κατανομή της κοινωνικής δαπάνης μεταξύ των συντάξεων και των υπόλοιπων προγραμμάτων πρέπει να είναι ισορροπημένη</a:t>
            </a:r>
            <a:r>
              <a:rPr lang="el-GR" altLang="el-GR" sz="1800">
                <a:latin typeface="Trebuchet MS" panose="020B0603020202020204" pitchFamily="34" charset="0"/>
              </a:rPr>
              <a:t>»</a:t>
            </a:r>
          </a:p>
          <a:p>
            <a:pPr lvl="1" eaLnBrk="1" hangingPunct="1">
              <a:lnSpc>
                <a:spcPct val="140000"/>
              </a:lnSpc>
            </a:pPr>
            <a:endParaRPr lang="el-GR" altLang="el-GR" sz="1800"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140000"/>
              </a:lnSpc>
              <a:buFont typeface="Wingdings" panose="05000000000000000000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οι συντάξεις σχεδόν μονοπωλούν τις κοινωνικές μεταβιβάσεις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προβλήματα οικονομικής αποδοτικότητας </a:t>
            </a:r>
            <a:r>
              <a:rPr lang="el-GR" altLang="el-GR" sz="2000">
                <a:latin typeface="Trebuchet MS" panose="020B0603020202020204" pitchFamily="34" charset="0"/>
              </a:rPr>
              <a:t>(3)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28775"/>
            <a:ext cx="8208962" cy="2736850"/>
          </a:xfrm>
        </p:spPr>
        <p:txBody>
          <a:bodyPr/>
          <a:lstStyle/>
          <a:p>
            <a:pPr>
              <a:spcAft>
                <a:spcPct val="20000"/>
              </a:spcAft>
              <a:tabLst>
                <a:tab pos="3584575" algn="l"/>
              </a:tabLst>
            </a:pPr>
            <a:r>
              <a:rPr lang="el-GR" altLang="el-GR" sz="2000" noProof="1">
                <a:solidFill>
                  <a:schemeClr val="hlink"/>
                </a:solidFill>
                <a:latin typeface="Trebuchet MS" panose="020B0603020202020204" pitchFamily="34" charset="0"/>
              </a:rPr>
              <a:t>κίνητρα προσφοράς εργασίας</a:t>
            </a:r>
          </a:p>
          <a:p>
            <a:pPr lvl="1">
              <a:spcAft>
                <a:spcPct val="20000"/>
              </a:spcAft>
              <a:tabLst>
                <a:tab pos="3584575" algn="l"/>
              </a:tabLst>
            </a:pP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tabLst>
                <a:tab pos="3584575" algn="l"/>
              </a:tabLst>
            </a:pPr>
            <a:r>
              <a:rPr lang="el-GR" altLang="el-GR" sz="2000" noProof="1">
                <a:latin typeface="Trebuchet MS" panose="020B0603020202020204" pitchFamily="34" charset="0"/>
              </a:rPr>
              <a:t>«</a:t>
            </a:r>
            <a:r>
              <a:rPr lang="el-GR" altLang="el-GR" sz="2000" i="1" noProof="1">
                <a:latin typeface="Trebuchet MS" panose="020B0603020202020204" pitchFamily="34" charset="0"/>
              </a:rPr>
              <a:t>τα αντικίνητρα για εργασία πρέπει να ελαχιστοποιούνται</a:t>
            </a:r>
            <a:r>
              <a:rPr lang="el-GR" altLang="el-GR" sz="2000" noProof="1">
                <a:latin typeface="Trebuchet MS" panose="020B0603020202020204" pitchFamily="34" charset="0"/>
              </a:rPr>
              <a:t>»</a:t>
            </a:r>
          </a:p>
          <a:p>
            <a:pPr lvl="1">
              <a:spcAft>
                <a:spcPct val="20000"/>
              </a:spcAft>
              <a:tabLst>
                <a:tab pos="3584575" algn="l"/>
              </a:tabLst>
            </a:pP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tabLst>
                <a:tab pos="3584575" algn="l"/>
              </a:tabLst>
            </a:pPr>
            <a:r>
              <a:rPr lang="el-GR" altLang="el-GR" sz="2000" noProof="1">
                <a:latin typeface="Trebuchet MS" panose="020B0603020202020204" pitchFamily="34" charset="0"/>
              </a:rPr>
              <a:t>το σύστημα συντάξεων δεν πρέπει να ωθεί τα άτομα να μην εργάζονται ή/και να μην καταβάλλουν εισφορές κοινωνικής ασφάλισης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προβλήματα οικονομικής αποδοτικότητας </a:t>
            </a:r>
            <a:r>
              <a:rPr lang="el-GR" altLang="el-GR" sz="2000">
                <a:latin typeface="Trebuchet MS" panose="020B0603020202020204" pitchFamily="34" charset="0"/>
              </a:rPr>
              <a:t>(4)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00213"/>
            <a:ext cx="8208962" cy="4824412"/>
          </a:xfrm>
        </p:spPr>
        <p:txBody>
          <a:bodyPr/>
          <a:lstStyle/>
          <a:p>
            <a:pPr lvl="1">
              <a:lnSpc>
                <a:spcPct val="90000"/>
              </a:lnSpc>
              <a:spcAft>
                <a:spcPct val="20000"/>
              </a:spcAft>
              <a:tabLst>
                <a:tab pos="3584575" algn="l"/>
              </a:tabLst>
            </a:pPr>
            <a:r>
              <a:rPr lang="el-GR" altLang="el-GR" sz="1800" noProof="1">
                <a:latin typeface="Trebuchet MS" panose="020B0603020202020204" pitchFamily="34" charset="0"/>
              </a:rPr>
              <a:t>προ κρίσης, πολλοί ασφαλισμένοι δικαιούνταν να συνταξιοδοτηθούν με πλήρη σύνταξη νωρίτερα από τα γενικά όρια ηλικίας</a:t>
            </a:r>
            <a:endParaRPr lang="el-GR" altLang="el-GR" sz="1800" dirty="0">
              <a:latin typeface="Trebuchet MS" panose="020B0603020202020204" pitchFamily="34" charset="0"/>
            </a:endParaRPr>
          </a:p>
          <a:p>
            <a:pPr lvl="2">
              <a:lnSpc>
                <a:spcPct val="90000"/>
              </a:lnSpc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  <a:tabLst>
                <a:tab pos="3584575" algn="l"/>
              </a:tabLst>
            </a:pPr>
            <a:r>
              <a:rPr lang="el-GR" altLang="el-GR" sz="1600" noProof="1">
                <a:solidFill>
                  <a:schemeClr val="hlink"/>
                </a:solidFill>
                <a:latin typeface="Trebuchet MS" panose="020B0603020202020204" pitchFamily="34" charset="0"/>
              </a:rPr>
              <a:t>Βαρέα και ανθυγιεινά: 40% των ανδρών που είναι ασφαλισμένοι στο ΙΚΑ</a:t>
            </a:r>
          </a:p>
          <a:p>
            <a:pPr lvl="2">
              <a:lnSpc>
                <a:spcPct val="90000"/>
              </a:lnSpc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  <a:tabLst>
                <a:tab pos="3584575" algn="l"/>
              </a:tabLst>
            </a:pPr>
            <a:r>
              <a:rPr lang="el-GR" altLang="el-GR" sz="1600" noProof="1">
                <a:solidFill>
                  <a:schemeClr val="hlink"/>
                </a:solidFill>
                <a:latin typeface="Trebuchet MS" panose="020B0603020202020204" pitchFamily="34" charset="0"/>
              </a:rPr>
              <a:t>κίνητρο πρόωρης συνταξιοδότησης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tabLst>
                <a:tab pos="3584575" algn="l"/>
              </a:tabLst>
            </a:pPr>
            <a:endParaRPr lang="el-GR" altLang="el-GR" sz="1600" noProof="1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tabLst>
                <a:tab pos="3584575" algn="l"/>
              </a:tabLst>
            </a:pPr>
            <a:r>
              <a:rPr lang="el-GR" altLang="el-GR" sz="1800" noProof="1">
                <a:latin typeface="Trebuchet MS" panose="020B0603020202020204" pitchFamily="34" charset="0"/>
              </a:rPr>
              <a:t>ασφαλισμένοι </a:t>
            </a:r>
            <a:r>
              <a:rPr lang="el-GR" altLang="el-GR" sz="1800" dirty="0">
                <a:latin typeface="Trebuchet MS" panose="020B0603020202020204" pitchFamily="34" charset="0"/>
              </a:rPr>
              <a:t>με χαμηλές</a:t>
            </a:r>
            <a:r>
              <a:rPr lang="el-GR" altLang="el-GR" sz="1800" noProof="1">
                <a:latin typeface="Trebuchet MS" panose="020B0603020202020204" pitchFamily="34" charset="0"/>
              </a:rPr>
              <a:t> αποδοχές έπαιρναν την ίδια σύνταξη είτε παρουσιάσουν 4.500 ένσημα είτε 9.500</a:t>
            </a:r>
          </a:p>
          <a:p>
            <a:pPr lvl="2">
              <a:lnSpc>
                <a:spcPct val="90000"/>
              </a:lnSpc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  <a:tabLst>
                <a:tab pos="3584575" algn="l"/>
              </a:tabLst>
            </a:pPr>
            <a:r>
              <a:rPr lang="el-GR" altLang="el-GR" sz="1600" noProof="1">
                <a:solidFill>
                  <a:schemeClr val="hlink"/>
                </a:solidFill>
                <a:latin typeface="Trebuchet MS" panose="020B0603020202020204" pitchFamily="34" charset="0"/>
              </a:rPr>
              <a:t>κίνητρο εισφοροδιαφυγής </a:t>
            </a:r>
            <a:endParaRPr lang="el-GR" altLang="el-GR" sz="1600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lvl="2">
              <a:lnSpc>
                <a:spcPct val="90000"/>
              </a:lnSpc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  <a:tabLst>
                <a:tab pos="3584575" algn="l"/>
              </a:tabLst>
            </a:pPr>
            <a:r>
              <a:rPr lang="el-GR" altLang="el-GR" sz="1600" noProof="1">
                <a:solidFill>
                  <a:schemeClr val="hlink"/>
                </a:solidFill>
                <a:latin typeface="Trebuchet MS" panose="020B0603020202020204" pitchFamily="34" charset="0"/>
              </a:rPr>
              <a:t>κίνητρο«χειραγώγησης» των κανόνων του συστήματος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tabLst>
                <a:tab pos="3584575" algn="l"/>
              </a:tabLst>
            </a:pPr>
            <a:endParaRPr lang="el-GR" altLang="el-GR" sz="1600" noProof="1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tabLst>
                <a:tab pos="3584575" algn="l"/>
              </a:tabLst>
            </a:pPr>
            <a:r>
              <a:rPr lang="el-GR" altLang="el-GR" sz="1800" noProof="1">
                <a:latin typeface="Trebuchet MS" panose="020B0603020202020204" pitchFamily="34" charset="0"/>
              </a:rPr>
              <a:t>κάποιοι δικαιούχοι του ΕΚΑΣ </a:t>
            </a:r>
            <a:r>
              <a:rPr lang="el-GR" altLang="el-GR" sz="1800" dirty="0">
                <a:latin typeface="Trebuchet MS" panose="020B0603020202020204" pitchFamily="34" charset="0"/>
              </a:rPr>
              <a:t>κατέληγαν με υψηλότερο εισόδημα </a:t>
            </a:r>
            <a:r>
              <a:rPr lang="el-GR" altLang="el-GR" sz="1800" noProof="1">
                <a:latin typeface="Trebuchet MS" panose="020B0603020202020204" pitchFamily="34" charset="0"/>
              </a:rPr>
              <a:t>(</a:t>
            </a:r>
            <a:r>
              <a:rPr lang="el-GR" altLang="el-GR" sz="1800" dirty="0">
                <a:latin typeface="Trebuchet MS" panose="020B0603020202020204" pitchFamily="34" charset="0"/>
              </a:rPr>
              <a:t>σύνταξη </a:t>
            </a:r>
            <a:r>
              <a:rPr lang="el-GR" altLang="el-GR" sz="1800" noProof="1">
                <a:latin typeface="Trebuchet MS" panose="020B0603020202020204" pitchFamily="34" charset="0"/>
              </a:rPr>
              <a:t>+ ΕΚΑΣ)</a:t>
            </a:r>
            <a:r>
              <a:rPr lang="el-GR" altLang="el-GR" sz="1800" dirty="0">
                <a:latin typeface="Trebuchet MS" panose="020B0603020202020204" pitchFamily="34" charset="0"/>
              </a:rPr>
              <a:t> από ό,τι κάποιοι μη δικαιούχοι (λόγω υψηλού εισοδήματος!)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2">
              <a:lnSpc>
                <a:spcPct val="90000"/>
              </a:lnSpc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  <a:tabLst>
                <a:tab pos="3584575" algn="l"/>
              </a:tabLst>
            </a:pPr>
            <a:r>
              <a:rPr lang="el-GR" altLang="el-GR" sz="1600" noProof="1">
                <a:solidFill>
                  <a:schemeClr val="hlink"/>
                </a:solidFill>
                <a:latin typeface="Trebuchet MS" panose="020B0603020202020204" pitchFamily="34" charset="0"/>
              </a:rPr>
              <a:t>κίνητρο εισφοροδιαφυγής </a:t>
            </a:r>
            <a:r>
              <a:rPr lang="el-GR" altLang="el-GR" sz="1600" dirty="0">
                <a:solidFill>
                  <a:schemeClr val="hlink"/>
                </a:solidFill>
                <a:latin typeface="Trebuchet MS" panose="020B0603020202020204" pitchFamily="34" charset="0"/>
              </a:rPr>
              <a:t>&amp;</a:t>
            </a:r>
            <a:r>
              <a:rPr lang="el-GR" altLang="el-GR" sz="1600" noProof="1">
                <a:solidFill>
                  <a:schemeClr val="hlink"/>
                </a:solidFill>
                <a:latin typeface="Trebuchet MS" panose="020B0603020202020204" pitchFamily="34" charset="0"/>
              </a:rPr>
              <a:t> «χειραγώγησης» των κανόνων</a:t>
            </a:r>
          </a:p>
          <a:p>
            <a:pPr lvl="2">
              <a:lnSpc>
                <a:spcPct val="90000"/>
              </a:lnSpc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  <a:tabLst>
                <a:tab pos="3584575" algn="l"/>
              </a:tabLst>
            </a:pPr>
            <a:r>
              <a:rPr lang="el-GR" altLang="el-GR" sz="1600" noProof="1">
                <a:solidFill>
                  <a:schemeClr val="hlink"/>
                </a:solidFill>
                <a:latin typeface="Trebuchet MS" panose="020B0603020202020204" pitchFamily="34" charset="0"/>
              </a:rPr>
              <a:t>παραβίαση αρχών δικαιοσύνης</a:t>
            </a:r>
            <a:r>
              <a:rPr lang="el-GR" altLang="el-GR" sz="1600" dirty="0">
                <a:solidFill>
                  <a:schemeClr val="hlink"/>
                </a:solidFill>
                <a:latin typeface="Trebuchet MS" panose="020B0603020202020204" pitchFamily="34" charset="0"/>
              </a:rPr>
              <a:t> &amp; </a:t>
            </a:r>
            <a:r>
              <a:rPr lang="el-GR" altLang="el-GR" sz="1600" noProof="1">
                <a:solidFill>
                  <a:schemeClr val="hlink"/>
                </a:solidFill>
                <a:latin typeface="Trebuchet MS" panose="020B0603020202020204" pitchFamily="34" charset="0"/>
              </a:rPr>
              <a:t>άριστης φορολογίας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49275"/>
            <a:ext cx="7772400" cy="87153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προβλήματα οικονομικής αποδοτικότητας </a:t>
            </a:r>
            <a:r>
              <a:rPr lang="el-GR" altLang="el-GR" sz="2000">
                <a:latin typeface="Trebuchet MS" panose="020B0603020202020204" pitchFamily="34" charset="0"/>
              </a:rPr>
              <a:t>(5)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 rot="10800000" flipV="1">
            <a:off x="755650" y="1773238"/>
            <a:ext cx="7493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>
                <a:latin typeface="Trebuchet MS" panose="020B0603020202020204" pitchFamily="34" charset="0"/>
              </a:rPr>
              <a:t>αλληλεπίδραση οργανικής και πραγματικής σύνταξης </a:t>
            </a:r>
            <a:endParaRPr lang="el-GR" altLang="el-GR" sz="1800" noProof="1">
              <a:latin typeface="Trebuchet MS" panose="020B0603020202020204" pitchFamily="34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 rot="10800000" flipV="1">
            <a:off x="1257300" y="6308725"/>
            <a:ext cx="7493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200">
                <a:latin typeface="Trebuchet MS" panose="020B0603020202020204" pitchFamily="34" charset="0"/>
              </a:rPr>
              <a:t>α.κ. = ασφαλιστική κλάση		κ.ό. = κατώτατα όρια	</a:t>
            </a:r>
            <a:endParaRPr lang="el-GR" altLang="el-GR" sz="1200" noProof="1">
              <a:latin typeface="Trebuchet MS" panose="020B0603020202020204" pitchFamily="34" charset="0"/>
            </a:endParaRPr>
          </a:p>
        </p:txBody>
      </p:sp>
      <p:pic>
        <p:nvPicPr>
          <p:cNvPr id="3994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2133600"/>
            <a:ext cx="6337300" cy="4119563"/>
          </a:xfrm>
          <a:noFill/>
        </p:spPr>
      </p:pic>
      <p:sp>
        <p:nvSpPr>
          <p:cNvPr id="39942" name="Rectangle 6"/>
          <p:cNvSpPr>
            <a:spLocks noChangeArrowheads="1"/>
          </p:cNvSpPr>
          <p:nvPr/>
        </p:nvSpPr>
        <p:spPr bwMode="auto">
          <a:xfrm rot="10800000" flipV="1">
            <a:off x="6948488" y="2205038"/>
            <a:ext cx="2022475" cy="421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20000"/>
              </a:spcAft>
              <a:buClrTx/>
              <a:buSzTx/>
              <a:buFontTx/>
              <a:buNone/>
            </a:pPr>
            <a:r>
              <a:rPr lang="el-GR" altLang="el-GR" sz="1400" noProof="1">
                <a:solidFill>
                  <a:srgbClr val="333399"/>
                </a:solidFill>
                <a:latin typeface="Trebuchet MS" panose="020B0603020202020204" pitchFamily="34" charset="0"/>
              </a:rPr>
              <a:t>Όταν η οργανική σύνταξη είναι χαμηλότερη από το κατώτατο όριο, ο συνταξιούχος εισπράττει την κατώτατη σύνταξη (€489 το 2011).</a:t>
            </a:r>
          </a:p>
          <a:p>
            <a:pPr>
              <a:spcAft>
                <a:spcPct val="20000"/>
              </a:spcAft>
              <a:buClrTx/>
              <a:buSzTx/>
              <a:buFontTx/>
              <a:buNone/>
            </a:pPr>
            <a:r>
              <a:rPr lang="el-GR" altLang="el-GR" sz="1400" noProof="1">
                <a:solidFill>
                  <a:srgbClr val="333399"/>
                </a:solidFill>
                <a:latin typeface="Trebuchet MS" panose="020B0603020202020204" pitchFamily="34" charset="0"/>
              </a:rPr>
              <a:t>Όταν η οργανική σύνταξη είναι υψηλότερη από το κατώτατο όριο, εισπράττει κανονικά την οργανική σύνταξη.</a:t>
            </a:r>
          </a:p>
          <a:p>
            <a:pPr>
              <a:spcAft>
                <a:spcPct val="20000"/>
              </a:spcAft>
              <a:buClrTx/>
              <a:buSzTx/>
              <a:buFontTx/>
              <a:buNone/>
            </a:pPr>
            <a:r>
              <a:rPr lang="el-GR" altLang="el-GR" sz="1400" noProof="1">
                <a:solidFill>
                  <a:srgbClr val="333399"/>
                </a:solidFill>
                <a:latin typeface="Trebuchet MS" panose="020B0603020202020204" pitchFamily="34" charset="0"/>
              </a:rPr>
              <a:t>Στη χαμηλότερη ασφαλιστική κλάση (α.κ. 8), συνταξιούχοι με 15 έτη ασφάλισης εισπράττουν €</a:t>
            </a:r>
            <a:r>
              <a:rPr lang="el-GR" altLang="el-GR" sz="1400" b="1" noProof="1">
                <a:solidFill>
                  <a:srgbClr val="333399"/>
                </a:solidFill>
                <a:latin typeface="Trebuchet MS" panose="020B0603020202020204" pitchFamily="34" charset="0"/>
              </a:rPr>
              <a:t>489</a:t>
            </a:r>
            <a:r>
              <a:rPr lang="el-GR" altLang="el-GR" sz="1400" noProof="1">
                <a:solidFill>
                  <a:srgbClr val="333399"/>
                </a:solidFill>
                <a:latin typeface="Trebuchet MS" panose="020B0603020202020204" pitchFamily="34" charset="0"/>
              </a:rPr>
              <a:t>, ενώ με 31 έτη ασφάλισης €</a:t>
            </a:r>
            <a:r>
              <a:rPr lang="el-GR" altLang="el-GR" sz="1400" b="1" noProof="1">
                <a:solidFill>
                  <a:srgbClr val="333399"/>
                </a:solidFill>
                <a:latin typeface="Trebuchet MS" panose="020B0603020202020204" pitchFamily="34" charset="0"/>
              </a:rPr>
              <a:t>491</a:t>
            </a:r>
            <a:r>
              <a:rPr lang="el-GR" altLang="el-GR" sz="1400" noProof="1">
                <a:solidFill>
                  <a:srgbClr val="333399"/>
                </a:solidFill>
                <a:latin typeface="Trebuchet MS" panose="020B0603020202020204" pitchFamily="34" charset="0"/>
              </a:rPr>
              <a:t> (...)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 flipV="1">
            <a:off x="2392363" y="4102100"/>
            <a:ext cx="0" cy="503238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5364163" y="4076700"/>
            <a:ext cx="144462" cy="144463"/>
          </a:xfrm>
          <a:prstGeom prst="ellipse">
            <a:avLst/>
          </a:prstGeom>
          <a:solidFill>
            <a:srgbClr val="FF99CC">
              <a:alpha val="50195"/>
            </a:srgbClr>
          </a:solidFill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η κοινωνική δαπάνη στην Ελλάδα</a:t>
            </a:r>
            <a:endParaRPr lang="el-GR" altLang="el-GR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435975" cy="5229225"/>
          </a:xfrm>
        </p:spPr>
        <p:txBody>
          <a:bodyPr/>
          <a:lstStyle/>
          <a:p>
            <a:r>
              <a:rPr lang="el-GR" altLang="el-GR" sz="2000" dirty="0">
                <a:solidFill>
                  <a:srgbClr val="333399"/>
                </a:solidFill>
                <a:latin typeface="Trebuchet MS" panose="020B0603020202020204" pitchFamily="34" charset="0"/>
              </a:rPr>
              <a:t>η εποχή πριν την οικονομική κρίση ήταν – και για την κοινωνική πολιτική – «εποχή των παχιών αγελάδων»</a:t>
            </a:r>
            <a:endParaRPr lang="el-GR" altLang="el-GR" sz="2000" noProof="1">
              <a:solidFill>
                <a:srgbClr val="333399"/>
              </a:solidFill>
              <a:latin typeface="Trebuchet MS" panose="020B0603020202020204" pitchFamily="34" charset="0"/>
            </a:endParaRPr>
          </a:p>
          <a:p>
            <a:pPr lvl="1"/>
            <a:r>
              <a:rPr lang="el-GR" altLang="el-GR" sz="1800" dirty="0">
                <a:latin typeface="Trebuchet MS" panose="020B0603020202020204" pitchFamily="34" charset="0"/>
              </a:rPr>
              <a:t>καθώς το εθνικό εισόδημα αυξανόταν σταθερά ...</a:t>
            </a:r>
          </a:p>
          <a:p>
            <a:pPr lvl="2"/>
            <a:r>
              <a:rPr lang="el-GR" altLang="el-GR" sz="1600" dirty="0">
                <a:latin typeface="Trebuchet MS" panose="020B0603020202020204" pitchFamily="34" charset="0"/>
              </a:rPr>
              <a:t>μέσος ετήσιος ρυθμός αύξησης του ΑΕΠ 2000-2008: &gt;4% </a:t>
            </a:r>
          </a:p>
          <a:p>
            <a:pPr lvl="1"/>
            <a:r>
              <a:rPr lang="el-GR" altLang="el-GR" sz="1800" dirty="0">
                <a:latin typeface="Trebuchet MS" panose="020B0603020202020204" pitchFamily="34" charset="0"/>
              </a:rPr>
              <a:t>... η δαπάνη για κοινωνική προστασία αυξανόταν και εκείνη και μάλιστα με ακόμη ταχύτερο ρυθμό</a:t>
            </a:r>
          </a:p>
          <a:p>
            <a:pPr lvl="1"/>
            <a:r>
              <a:rPr lang="el-GR" altLang="el-GR" sz="1800" dirty="0">
                <a:latin typeface="Trebuchet MS" panose="020B0603020202020204" pitchFamily="34" charset="0"/>
              </a:rPr>
              <a:t>έτσι, το μερίδιο της κοινωνικής δαπάνης ως προς το ΑΕΠ παρουσίασε αξιοσημείωτη άνοδο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endParaRPr lang="el-GR" altLang="el-GR" sz="1800" dirty="0">
              <a:latin typeface="Trebuchet MS" panose="020B0603020202020204" pitchFamily="34" charset="0"/>
            </a:endParaRPr>
          </a:p>
          <a:p>
            <a:r>
              <a:rPr lang="el-GR" altLang="el-GR" sz="2000" dirty="0">
                <a:solidFill>
                  <a:srgbClr val="333399"/>
                </a:solidFill>
                <a:latin typeface="Trebuchet MS" panose="020B0603020202020204" pitchFamily="34" charset="0"/>
              </a:rPr>
              <a:t>το πρόβλημα δεν ήταν το χαμηλό επίπεδο της κοινωνικής δαπάνης, αλλά η κακή κατανομή της</a:t>
            </a:r>
            <a:endParaRPr lang="el-GR" altLang="el-GR" sz="2000" noProof="1">
              <a:solidFill>
                <a:srgbClr val="333399"/>
              </a:solidFill>
              <a:latin typeface="Trebuchet MS" panose="020B0603020202020204" pitchFamily="34" charset="0"/>
            </a:endParaRPr>
          </a:p>
          <a:p>
            <a:pPr lvl="1"/>
            <a:r>
              <a:rPr lang="el-GR" altLang="el-GR" sz="1800" dirty="0">
                <a:latin typeface="Trebuchet MS" panose="020B0603020202020204" pitchFamily="34" charset="0"/>
              </a:rPr>
              <a:t>η κοινωνική δαπάνη ως ποσοστό του ΑΕΠ πλησίασε (και</a:t>
            </a:r>
            <a:r>
              <a:rPr lang="en-US" altLang="el-GR" sz="1800" dirty="0">
                <a:latin typeface="Trebuchet MS" panose="020B0603020202020204" pitchFamily="34" charset="0"/>
              </a:rPr>
              <a:t>, </a:t>
            </a:r>
            <a:r>
              <a:rPr lang="el-GR" altLang="el-GR" sz="1800" dirty="0">
                <a:latin typeface="Trebuchet MS" panose="020B0603020202020204" pitchFamily="34" charset="0"/>
              </a:rPr>
              <a:t>ιδίως στα χρόνια της κρίσης, ξεπέρασε) το μέσο όρο της ΕΕ ...</a:t>
            </a:r>
          </a:p>
          <a:p>
            <a:pPr lvl="1"/>
            <a:r>
              <a:rPr lang="el-GR" altLang="el-GR" sz="1800" dirty="0">
                <a:latin typeface="Trebuchet MS" panose="020B0603020202020204" pitchFamily="34" charset="0"/>
              </a:rPr>
              <a:t>... όμως η κοινωνική πολιτική στην Ελλάδα δεν «εξευρωπαΐστηκε»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 dirty="0">
                <a:latin typeface="Trebuchet MS" panose="020B0603020202020204" pitchFamily="34" charset="0"/>
              </a:rPr>
              <a:t>προβλήματα οικονομικής αποδοτικότητας </a:t>
            </a:r>
            <a:r>
              <a:rPr lang="el-GR" altLang="el-GR" sz="2000" dirty="0">
                <a:latin typeface="Trebuchet MS" panose="020B0603020202020204" pitchFamily="34" charset="0"/>
              </a:rPr>
              <a:t>(6)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00213"/>
            <a:ext cx="8064500" cy="3783012"/>
          </a:xfrm>
          <a:prstGeom prst="rect">
            <a:avLst/>
          </a:prstGeom>
          <a:noFill/>
          <a:ln w="3175" algn="ctr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6" name="Rectangle 4"/>
          <p:cNvSpPr>
            <a:spLocks noChangeArrowheads="1"/>
          </p:cNvSpPr>
          <p:nvPr/>
        </p:nvSpPr>
        <p:spPr bwMode="auto">
          <a:xfrm rot="10800000" flipV="1">
            <a:off x="1187450" y="5949950"/>
            <a:ext cx="7491413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200" noProof="1">
                <a:latin typeface="Trebuchet MS" panose="020B0603020202020204" pitchFamily="34" charset="0"/>
              </a:rPr>
              <a:t> </a:t>
            </a:r>
            <a:r>
              <a:rPr lang="el-GR" altLang="el-GR" sz="1200" u="sng" dirty="0">
                <a:latin typeface="Trebuchet MS" panose="020B0603020202020204" pitchFamily="34" charset="0"/>
              </a:rPr>
              <a:t>Σημείωση</a:t>
            </a:r>
            <a:r>
              <a:rPr lang="el-GR" altLang="el-GR" sz="1200" noProof="1">
                <a:latin typeface="Trebuchet MS" panose="020B0603020202020204" pitchFamily="34" charset="0"/>
              </a:rPr>
              <a:t>:</a:t>
            </a:r>
            <a:r>
              <a:rPr lang="el-GR" altLang="el-GR" sz="1200" dirty="0">
                <a:latin typeface="Trebuchet MS" panose="020B0603020202020204" pitchFamily="34" charset="0"/>
              </a:rPr>
              <a:t>	Ένας άνδρας ασφαλισμένος, με σύζυγο και δύο παιδιά, με τις κατώτατες αποδοχές,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200" dirty="0">
                <a:latin typeface="Trebuchet MS" panose="020B0603020202020204" pitchFamily="34" charset="0"/>
              </a:rPr>
              <a:t>	που συνταξιοδοτήθηκε το 2007, στην ηλικία των 65 ετών, με 15 έτη ασφάλισης στο ΙΚΑ,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200" dirty="0">
                <a:latin typeface="Trebuchet MS" panose="020B0603020202020204" pitchFamily="34" charset="0"/>
              </a:rPr>
              <a:t>	έχει πληρώσει με τις εισφορές του μόνο το </a:t>
            </a:r>
            <a:r>
              <a:rPr lang="el-GR" altLang="el-GR" sz="1200" b="1" dirty="0">
                <a:solidFill>
                  <a:schemeClr val="hlink"/>
                </a:solidFill>
                <a:latin typeface="Trebuchet MS" panose="020B0603020202020204" pitchFamily="34" charset="0"/>
              </a:rPr>
              <a:t>20</a:t>
            </a:r>
            <a:r>
              <a:rPr lang="el-GR" altLang="el-GR" sz="1200" dirty="0">
                <a:solidFill>
                  <a:schemeClr val="hlink"/>
                </a:solidFill>
                <a:latin typeface="Trebuchet MS" panose="020B0603020202020204" pitchFamily="34" charset="0"/>
              </a:rPr>
              <a:t>%</a:t>
            </a:r>
            <a:r>
              <a:rPr lang="el-GR" altLang="el-GR" sz="1200" dirty="0">
                <a:latin typeface="Trebuchet MS" panose="020B0603020202020204" pitchFamily="34" charset="0"/>
              </a:rPr>
              <a:t> της σύνταξης που λαμβάνει.</a:t>
            </a:r>
            <a:endParaRPr lang="el-GR" altLang="el-GR" sz="12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>
                <a:latin typeface="Trebuchet MS" panose="020B0603020202020204" pitchFamily="34" charset="0"/>
              </a:rPr>
              <a:t>Παρότι ασφαλιστικές εισφορές σχετικά υψηλές, σύστημα εντόνως ελλειμματικό</a:t>
            </a:r>
            <a:endParaRPr lang="en-US" altLang="en-US" sz="2000" b="1">
              <a:latin typeface="Trebuchet MS" panose="020B0603020202020204" pitchFamily="34" charset="0"/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906072" cy="4530725"/>
          </a:xfrm>
        </p:spPr>
        <p:txBody>
          <a:bodyPr/>
          <a:lstStyle/>
          <a:p>
            <a:pPr marL="0" lvl="1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el-GR" altLang="el-GR" sz="1800" dirty="0">
                <a:latin typeface="Trebuchet MS" panose="020B0603020202020204" pitchFamily="34" charset="0"/>
              </a:rPr>
              <a:t>ΙΚΑ</a:t>
            </a:r>
            <a:r>
              <a:rPr lang="en-US" altLang="el-GR" sz="1800" dirty="0">
                <a:latin typeface="Trebuchet MS" panose="020B0603020202020204" pitchFamily="34" charset="0"/>
              </a:rPr>
              <a:t>: </a:t>
            </a:r>
            <a:r>
              <a:rPr lang="el-GR" altLang="el-GR" sz="1800" dirty="0">
                <a:latin typeface="Trebuchet MS" panose="020B0603020202020204" pitchFamily="34" charset="0"/>
              </a:rPr>
              <a:t>20% των αποδοχών αναφοράς για κύρια σύνταξη</a:t>
            </a:r>
          </a:p>
          <a:p>
            <a:pPr marL="0" lvl="1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el-GR" altLang="el-GR" sz="1800" dirty="0">
                <a:latin typeface="Trebuchet MS" panose="020B0603020202020204" pitchFamily="34" charset="0"/>
              </a:rPr>
              <a:t>Όμως, ακόμα και στις κύριες συντάξεις του ΙΚΑ, υπεραντοποδοτικότητα</a:t>
            </a:r>
            <a:r>
              <a:rPr lang="en-GB" altLang="el-GR" sz="1800" dirty="0">
                <a:latin typeface="Trebuchet MS" panose="020B0603020202020204" pitchFamily="34" charset="0"/>
              </a:rPr>
              <a:t> </a:t>
            </a:r>
            <a:r>
              <a:rPr lang="el-GR" altLang="el-GR" sz="1800" dirty="0">
                <a:latin typeface="Trebuchet MS" panose="020B0603020202020204" pitchFamily="34" charset="0"/>
              </a:rPr>
              <a:t>σε όλη την κλίμακα συντάξεων</a:t>
            </a:r>
          </a:p>
          <a:p>
            <a:pPr marL="0" lvl="1">
              <a:spcAft>
                <a:spcPct val="20000"/>
              </a:spcAft>
              <a:buFont typeface="Wingdings" panose="05000000000000000000" pitchFamily="2" charset="2"/>
              <a:buChar char="q"/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marL="0" lvl="1">
              <a:spcAft>
                <a:spcPct val="20000"/>
              </a:spcAft>
              <a:buFont typeface="Wingdings" panose="05000000000000000000" pitchFamily="2" charset="2"/>
              <a:buChar char="q"/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marL="0" lvl="1">
              <a:spcAft>
                <a:spcPct val="20000"/>
              </a:spcAft>
              <a:buFont typeface="Wingdings" panose="05000000000000000000" pitchFamily="2" charset="2"/>
              <a:buChar char="q"/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marL="0" lvl="1">
              <a:spcAft>
                <a:spcPct val="20000"/>
              </a:spcAft>
              <a:buFont typeface="Wingdings" panose="05000000000000000000" pitchFamily="2" charset="2"/>
              <a:buChar char="q"/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marL="0" lvl="1">
              <a:spcAft>
                <a:spcPct val="20000"/>
              </a:spcAft>
              <a:buFont typeface="Wingdings" panose="05000000000000000000" pitchFamily="2" charset="2"/>
              <a:buChar char="q"/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marL="0" lvl="1">
              <a:spcAft>
                <a:spcPct val="20000"/>
              </a:spcAft>
              <a:buFont typeface="Wingdings" panose="05000000000000000000" pitchFamily="2" charset="2"/>
              <a:buChar char="q"/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marL="0" lvl="1" indent="0">
              <a:spcAft>
                <a:spcPct val="20000"/>
              </a:spcAft>
              <a:buNone/>
            </a:pPr>
            <a:endParaRPr lang="el-GR" altLang="el-GR" sz="1800" dirty="0">
              <a:latin typeface="Trebuchet MS" panose="020B0603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EE8767C-06DC-49B4-9D62-1DE4ECEA0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7" y="2708920"/>
            <a:ext cx="6200661" cy="4104456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προβλήματα κοινωνικής δικαιοσύνης</a:t>
            </a:r>
            <a:r>
              <a:rPr lang="el-GR" altLang="el-GR" sz="2000">
                <a:latin typeface="Trebuchet MS" panose="020B0603020202020204" pitchFamily="34" charset="0"/>
              </a:rPr>
              <a:t> (1)</a:t>
            </a:r>
            <a:endParaRPr lang="el-GR" altLang="el-GR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85950"/>
            <a:ext cx="8569325" cy="4206875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1800" dirty="0">
                <a:solidFill>
                  <a:schemeClr val="hlink"/>
                </a:solidFill>
                <a:latin typeface="Trebuchet MS" panose="020B0603020202020204" pitchFamily="34" charset="0"/>
              </a:rPr>
              <a:t>διαχωρισμός των ασφαλισμένων σε επαγγελματικές κατηγορίες</a:t>
            </a:r>
            <a:endParaRPr lang="el-GR" altLang="el-GR" sz="1800" noProof="1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800" dirty="0">
                <a:latin typeface="Trebuchet MS" panose="020B0603020202020204" pitchFamily="34" charset="0"/>
              </a:rPr>
              <a:t>μεγάλες διαφορές στην αναλογία συνταξιούχων-ασφαλισμένων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800" dirty="0">
                <a:latin typeface="Trebuchet MS" panose="020B0603020202020204" pitchFamily="34" charset="0"/>
              </a:rPr>
              <a:t>η ακμή / παρακμή επαγγελματικών ομάδων παρασύρει τα ταμεία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600" dirty="0">
                <a:latin typeface="Trebuchet MS" panose="020B0603020202020204" pitchFamily="34" charset="0"/>
              </a:rPr>
              <a:t>π.χ. ναυτικοί και δημοσιογράφοι</a:t>
            </a:r>
            <a:endParaRPr lang="el-GR" altLang="el-GR" sz="16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800" dirty="0">
                <a:latin typeface="Trebuchet MS" panose="020B0603020202020204" pitchFamily="34" charset="0"/>
              </a:rPr>
              <a:t>μέσα ή έξω από το ΙΚΑ;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800" dirty="0">
                <a:latin typeface="Trebuchet MS" panose="020B0603020202020204" pitchFamily="34" charset="0"/>
              </a:rPr>
              <a:t>το «σήριαλ» της σταδιακής ενσωμάτωσης όλων των ταμείων στο ΙΚΑ: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3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600" dirty="0">
                <a:latin typeface="Trebuchet MS" panose="020B0603020202020204" pitchFamily="34" charset="0"/>
              </a:rPr>
              <a:t>έξοδος από το ΙΚΑ όταν οι δημογραφικές συνθήκες το επέτρεπαν</a:t>
            </a:r>
            <a:endParaRPr lang="el-GR" altLang="el-GR" sz="1600" noProof="1">
              <a:latin typeface="Trebuchet MS" panose="020B0603020202020204" pitchFamily="34" charset="0"/>
            </a:endParaRPr>
          </a:p>
          <a:p>
            <a:pPr lvl="3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600" dirty="0">
                <a:latin typeface="Trebuchet MS" panose="020B0603020202020204" pitchFamily="34" charset="0"/>
              </a:rPr>
              <a:t>επιστροφή στο ΙΚΑ όταν οι δημογραφικές συνθήκες το επέβαλαν</a:t>
            </a:r>
            <a:endParaRPr lang="el-GR" altLang="el-GR" sz="16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800" dirty="0">
                <a:latin typeface="Trebuchet MS" panose="020B0603020202020204" pitchFamily="34" charset="0"/>
              </a:rPr>
              <a:t>ταξικός διαχωρισμός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600" dirty="0">
                <a:latin typeface="Trebuchet MS" panose="020B0603020202020204" pitchFamily="34" charset="0"/>
              </a:rPr>
              <a:t>οι ομάδες υψηλού εισοδήματος ασφαλίζονταν σε «ευγενή» ταμεία</a:t>
            </a:r>
            <a:endParaRPr lang="el-GR" altLang="el-GR" sz="16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600" dirty="0">
                <a:latin typeface="Trebuchet MS" panose="020B0603020202020204" pitchFamily="34" charset="0"/>
              </a:rPr>
              <a:t>οι ομάδες χαμηλού εισοδήματος ασφαλίζονταν σε «λαϊκά» ταμεία</a:t>
            </a:r>
            <a:endParaRPr lang="el-GR" altLang="el-GR" sz="16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κατανομή ασφαλισμένων και συνταξιούχων</a:t>
            </a:r>
          </a:p>
        </p:txBody>
      </p:sp>
      <p:graphicFrame>
        <p:nvGraphicFramePr>
          <p:cNvPr id="238595" name="Group 3"/>
          <p:cNvGraphicFramePr>
            <a:graphicFrameLocks noGrp="1"/>
          </p:cNvGraphicFramePr>
          <p:nvPr>
            <p:ph type="tbl" idx="1"/>
          </p:nvPr>
        </p:nvGraphicFramePr>
        <p:xfrm>
          <a:off x="611188" y="1844675"/>
          <a:ext cx="8178800" cy="4221160"/>
        </p:xfrm>
        <a:graphic>
          <a:graphicData uri="http://schemas.openxmlformats.org/drawingml/2006/table">
            <a:tbl>
              <a:tblPr/>
              <a:tblGrid>
                <a:gridCol w="3671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3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ταμείο / κατηγορία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ασφαλισμένοι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(χιλιάδες)</a:t>
                      </a:r>
                    </a:p>
                  </a:txBody>
                  <a:tcPr marL="90000" marR="90000" marT="46806" marB="4680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συνταξιούχοι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(χιλιάδες)</a:t>
                      </a:r>
                      <a:endParaRPr kumimoji="0" lang="el-GR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6" marB="4680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αναλογία</a:t>
                      </a:r>
                    </a:p>
                  </a:txBody>
                  <a:tcPr marL="90000" marR="90000" marT="46806" marB="46806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ΙΚΑ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2.559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1.004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2,5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ΟΓΑ (αγρότες)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710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775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0,9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ΝΑΤ (ναυτικοί)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22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70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0,3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Δημόσιο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549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336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1,6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ΟΤΕ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50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0,6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ΔΕΗ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25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32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0,8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Τράπεζες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23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0,8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ΟΑΕΕ (ελεύθεροι επαγγελματίες)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750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279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2,7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ΕΤΑΑ (ιατροί-μηχανικοί-νομικοί)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255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29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8,8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ΕΤΑΠ-ΜΜΕ (δημοσιογράφοι κ.ά.)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22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4,2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άλλα μικρότερα ταμεία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24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1,6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4.968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2.625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1,9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9218" name="Rectangle 70"/>
          <p:cNvSpPr>
            <a:spLocks noChangeArrowheads="1"/>
          </p:cNvSpPr>
          <p:nvPr/>
        </p:nvSpPr>
        <p:spPr bwMode="auto">
          <a:xfrm>
            <a:off x="250825" y="6165850"/>
            <a:ext cx="83629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l-GR" altLang="el-GR" sz="1200" u="sng" noProof="1">
                <a:latin typeface="Trebuchet MS" panose="020B0603020202020204" pitchFamily="34" charset="0"/>
              </a:rPr>
              <a:t>Πηγή</a:t>
            </a:r>
            <a:r>
              <a:rPr lang="el-GR" altLang="el-GR" sz="1200" noProof="1">
                <a:latin typeface="Trebuchet MS" panose="020B0603020202020204" pitchFamily="34" charset="0"/>
              </a:rPr>
              <a:t>: </a:t>
            </a:r>
            <a:r>
              <a:rPr lang="el-GR" altLang="el-GR" sz="1200">
                <a:latin typeface="Trebuchet MS" panose="020B0603020202020204" pitchFamily="34" charset="0"/>
              </a:rPr>
              <a:t>Εθνική Αναλογιστική Αρχή</a:t>
            </a:r>
            <a:r>
              <a:rPr lang="el-GR" altLang="el-GR" sz="1200" noProof="1">
                <a:latin typeface="Trebuchet MS" panose="020B0603020202020204" pitchFamily="34" charset="0"/>
              </a:rPr>
              <a:t> (20</a:t>
            </a:r>
            <a:r>
              <a:rPr lang="el-GR" altLang="el-GR" sz="1200">
                <a:latin typeface="Trebuchet MS" panose="020B0603020202020204" pitchFamily="34" charset="0"/>
              </a:rPr>
              <a:t>09</a:t>
            </a:r>
            <a:r>
              <a:rPr lang="el-GR" altLang="el-GR" sz="1200" noProof="1">
                <a:latin typeface="Trebuchet MS" panose="020B0603020202020204" pitchFamily="34" charset="0"/>
              </a:rPr>
              <a:t>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προβλήματα κοινωνικής δικαιοσύνης </a:t>
            </a:r>
            <a:r>
              <a:rPr lang="el-GR" altLang="el-GR" sz="2000">
                <a:latin typeface="Trebuchet MS" panose="020B0603020202020204" pitchFamily="34" charset="0"/>
              </a:rPr>
              <a:t>(2)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85950"/>
            <a:ext cx="8569325" cy="3703638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dirty="0">
                <a:solidFill>
                  <a:schemeClr val="hlink"/>
                </a:solidFill>
                <a:latin typeface="Trebuchet MS" panose="020B0603020202020204" pitchFamily="34" charset="0"/>
              </a:rPr>
              <a:t>όχι ένα (ενιαίο) σύστημα συντάξεων αλλά πολλά</a:t>
            </a:r>
            <a:endParaRPr lang="el-GR" altLang="el-GR" sz="1800" noProof="1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ð"/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800" dirty="0">
                <a:latin typeface="Trebuchet MS" panose="020B0603020202020204" pitchFamily="34" charset="0"/>
              </a:rPr>
              <a:t>όλες οι παράμετροι που ορίζουν ένα σύστημα συντάξεων …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ð"/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l-GR" altLang="el-GR" sz="1600" dirty="0">
                <a:latin typeface="Trebuchet MS" panose="020B0603020202020204" pitchFamily="34" charset="0"/>
              </a:rPr>
              <a:t>ποσοστό εισφοράς</a:t>
            </a: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l-GR" altLang="el-GR" sz="1600" dirty="0">
                <a:latin typeface="Trebuchet MS" panose="020B0603020202020204" pitchFamily="34" charset="0"/>
              </a:rPr>
              <a:t>αποδοχές αναφοράς</a:t>
            </a: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l-GR" altLang="el-GR" sz="1600" dirty="0">
                <a:latin typeface="Trebuchet MS" panose="020B0603020202020204" pitchFamily="34" charset="0"/>
              </a:rPr>
              <a:t>ποσοστό αναπλήρωσης</a:t>
            </a: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l-GR" altLang="el-GR" sz="1600" dirty="0">
                <a:latin typeface="Trebuchet MS" panose="020B0603020202020204" pitchFamily="34" charset="0"/>
              </a:rPr>
              <a:t>ηλικία συνταξιοδότησης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ð"/>
            </a:pPr>
            <a:endParaRPr lang="el-GR" altLang="el-GR" sz="1600" dirty="0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800" dirty="0">
                <a:latin typeface="Trebuchet MS" panose="020B0603020202020204" pitchFamily="34" charset="0"/>
              </a:rPr>
              <a:t>… υπόκεινται (ακόμα) σε ένα μωσαϊκό (διαφορετικών) ρυθμίσεων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επίσημη ηλικία συνταξιοδότησης</a:t>
            </a:r>
            <a:b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ΙΚΑ 2010</a:t>
            </a:r>
          </a:p>
        </p:txBody>
      </p:sp>
      <p:graphicFrame>
        <p:nvGraphicFramePr>
          <p:cNvPr id="242691" name="Group 3"/>
          <p:cNvGraphicFramePr>
            <a:graphicFrameLocks noGrp="1"/>
          </p:cNvGraphicFramePr>
          <p:nvPr>
            <p:ph type="tbl" idx="1"/>
          </p:nvPr>
        </p:nvGraphicFramePr>
        <p:xfrm>
          <a:off x="684213" y="1773238"/>
          <a:ext cx="8135937" cy="4298953"/>
        </p:xfrm>
        <a:graphic>
          <a:graphicData uri="http://schemas.openxmlformats.org/drawingml/2006/table">
            <a:tbl>
              <a:tblPr/>
              <a:tblGrid>
                <a:gridCol w="352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κατηγορία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απαιτούμενος χρόνος ασφάλισης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ηλικία συνταξιοδότησης</a:t>
                      </a:r>
                      <a:endParaRPr kumimoji="0" lang="el-GR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άνδρες, πριν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65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γυναίκες, πριν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μητέρες ανηλίκων, πριν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18 έτη + 4 μήνες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55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άνδρες, πριν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35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58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γυναίκες, πριν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33έτη + 4μήνες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57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άνδρες, πριν το 1993, βαρέα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35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55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γυναίκες, πριν το 1993, βαρέα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55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άνδρες, μετά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65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γυναίκες, μετά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65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μητέρες ανηλίκων, μετά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...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55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επίσημη ηλικία συνταξιοδότησης</a:t>
            </a:r>
            <a:b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άλλα ταμεία 2010</a:t>
            </a:r>
          </a:p>
        </p:txBody>
      </p:sp>
      <p:graphicFrame>
        <p:nvGraphicFramePr>
          <p:cNvPr id="244739" name="Group 3"/>
          <p:cNvGraphicFramePr>
            <a:graphicFrameLocks noGrp="1"/>
          </p:cNvGraphicFramePr>
          <p:nvPr>
            <p:ph type="tbl" idx="1"/>
          </p:nvPr>
        </p:nvGraphicFramePr>
        <p:xfrm>
          <a:off x="684213" y="1773238"/>
          <a:ext cx="8135937" cy="4305302"/>
        </p:xfrm>
        <a:graphic>
          <a:graphicData uri="http://schemas.openxmlformats.org/drawingml/2006/table">
            <a:tbl>
              <a:tblPr/>
              <a:tblGrid>
                <a:gridCol w="3671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ταμείο / κατηγορία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απαιτούμενος χρόνος ασφάλισης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ηλικία συνταξιοδότησης</a:t>
                      </a:r>
                      <a:endParaRPr kumimoji="0" lang="el-GR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Δημόσιο</a:t>
                      </a:r>
                      <a:endParaRPr kumimoji="0" lang="el-GR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άνδρες, πριν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37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χωρίς όριο ηλικίας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γυναίκες, πριν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μητέρες ανηλίκων, πριν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25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50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γονείς 3+ ανηλίκων, πριν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20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χωρίς όριο ηλικίας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ΔΕΚΟ-Τράπεζες</a:t>
                      </a:r>
                      <a:endParaRPr kumimoji="0" lang="el-GR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άνδρες, πριν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35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58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γυναίκες, πριν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μητέρες ανηλίκων, πριν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25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50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γονείς 3+ ανηλίκων, πριν το 1993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20 έτη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χωρίς όριο ηλικίας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πραγματική ηλικία συνταξιοδότησης</a:t>
            </a:r>
            <a:endParaRPr lang="el-GR" altLang="el-GR" sz="2000" noProof="1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57347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762000" y="1671638"/>
          <a:ext cx="7829550" cy="423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Document" r:id="rId3" imgW="8854515" imgH="4794498" progId="Word.Document.8">
                  <p:embed/>
                </p:oleObj>
              </mc:Choice>
              <mc:Fallback>
                <p:oleObj name="Document" r:id="rId3" imgW="8854515" imgH="479449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71638"/>
                        <a:ext cx="7829550" cy="423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μέση ηλικία συνταξιοδότησης</a:t>
            </a:r>
            <a:b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ΙΚΑ 1978-2006</a:t>
            </a:r>
            <a:endParaRPr lang="el-GR" altLang="el-GR" sz="2000" noProof="1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2052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pic>
        <p:nvPicPr>
          <p:cNvPr id="58372" name="Chart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628775"/>
            <a:ext cx="6888163" cy="412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4805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971550" y="5949950"/>
            <a:ext cx="68405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l-GR" altLang="el-GR" sz="1200" u="sng" noProof="1">
                <a:latin typeface="Trebuchet MS" panose="020B0603020202020204" pitchFamily="34" charset="0"/>
              </a:rPr>
              <a:t>Πηγή</a:t>
            </a:r>
            <a:r>
              <a:rPr lang="el-GR" altLang="el-GR" sz="1200" noProof="1">
                <a:latin typeface="Trebuchet MS" panose="020B0603020202020204" pitchFamily="34" charset="0"/>
              </a:rPr>
              <a:t>: Τήνιος (2010).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ποσοστό απασχόλησης 60+</a:t>
            </a:r>
            <a:endParaRPr lang="el-GR" altLang="el-GR" sz="2000" noProof="1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60419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508125" y="2133600"/>
          <a:ext cx="6316663" cy="447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3" imgW="8559144" imgH="6065693" progId="Word.Document.8">
                  <p:embed/>
                </p:oleObj>
              </mc:Choice>
              <mc:Fallback>
                <p:oleObj name="Document" r:id="rId3" imgW="8559144" imgH="606569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25" y="2133600"/>
                        <a:ext cx="6316663" cy="447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η κοινωνική δαπάνη στην Ελλάδα και την ΕΕ</a:t>
            </a:r>
            <a:endParaRPr lang="en-US" altLang="el-GR" sz="2000" b="1">
              <a:latin typeface="Trebuchet MS" panose="020B0603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650" y="4868863"/>
            <a:ext cx="8137525" cy="170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ct val="20000"/>
              </a:spcAft>
              <a:defRPr/>
            </a:pPr>
            <a:r>
              <a:rPr lang="el-GR" altLang="el-GR" sz="2000" kern="0" dirty="0">
                <a:latin typeface="Trebuchet MS" panose="020B0603020202020204" pitchFamily="34" charset="0"/>
              </a:rPr>
              <a:t>Στις αρχές τις δεκαετίας του 1990, οι κοινωνικές δαπάνες στην Ελλάδα, πολύ χαμηλότερες της ΕΕ</a:t>
            </a:r>
          </a:p>
          <a:p>
            <a:pPr>
              <a:spcAft>
                <a:spcPct val="20000"/>
              </a:spcAft>
              <a:defRPr/>
            </a:pPr>
            <a:r>
              <a:rPr lang="el-GR" altLang="el-GR" sz="2000" kern="0" dirty="0">
                <a:latin typeface="Trebuchet MS" panose="020B0603020202020204" pitchFamily="34" charset="0"/>
              </a:rPr>
              <a:t>Ταχεία αύξηση ποσοστού κοινωνικών δαπανών στο ΑΕΠ</a:t>
            </a:r>
          </a:p>
          <a:p>
            <a:pPr>
              <a:spcAft>
                <a:spcPct val="20000"/>
              </a:spcAft>
              <a:defRPr/>
            </a:pPr>
            <a:r>
              <a:rPr lang="el-GR" altLang="el-GR" sz="2000" kern="0" dirty="0">
                <a:latin typeface="Trebuchet MS" panose="020B0603020202020204" pitchFamily="34" charset="0"/>
              </a:rPr>
              <a:t>Επιτάχυνση στης τάσης στα χρόνια της κρίσης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48C6B2BA-788B-4040-92A5-EBF023B65B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1022871"/>
              </p:ext>
            </p:extLst>
          </p:nvPr>
        </p:nvGraphicFramePr>
        <p:xfrm>
          <a:off x="1706245" y="1617299"/>
          <a:ext cx="5731510" cy="3122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 dirty="0">
                <a:latin typeface="Trebuchet MS" panose="020B0603020202020204" pitchFamily="34" charset="0"/>
              </a:rPr>
              <a:t>προβλήματα κοινωνικής δικαιοσύνης </a:t>
            </a:r>
            <a:r>
              <a:rPr lang="el-GR" altLang="el-GR" sz="2000" dirty="0">
                <a:latin typeface="Trebuchet MS" panose="020B0603020202020204" pitchFamily="34" charset="0"/>
              </a:rPr>
              <a:t>(3)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85950"/>
            <a:ext cx="8497888" cy="4567238"/>
          </a:xfrm>
        </p:spPr>
        <p:txBody>
          <a:bodyPr/>
          <a:lstStyle/>
          <a:p>
            <a:pPr>
              <a:spcAft>
                <a:spcPct val="20000"/>
              </a:spcAft>
              <a:tabLst>
                <a:tab pos="4659313" algn="l"/>
              </a:tabLst>
            </a:pPr>
            <a:r>
              <a:rPr lang="el-GR" altLang="el-GR" sz="1800">
                <a:solidFill>
                  <a:schemeClr val="hlink"/>
                </a:solidFill>
                <a:latin typeface="Trebuchet MS" panose="020B0603020202020204" pitchFamily="34" charset="0"/>
              </a:rPr>
              <a:t>ανταποδοτικό σύστημα;</a:t>
            </a:r>
            <a:endParaRPr lang="el-GR" altLang="el-GR" sz="1800" noProof="1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  <a:tabLst>
                <a:tab pos="4659313" algn="l"/>
              </a:tabLst>
            </a:pPr>
            <a:endParaRPr lang="el-GR" altLang="el-GR" sz="18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  <a:tabLst>
                <a:tab pos="4659313" algn="l"/>
              </a:tabLst>
            </a:pPr>
            <a:r>
              <a:rPr lang="el-GR" altLang="el-GR" sz="1800">
                <a:latin typeface="Trebuchet MS" panose="020B0603020202020204" pitchFamily="34" charset="0"/>
              </a:rPr>
              <a:t>εισφορές και παροχές διαφέρουν μεταξύ ταμείων …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  <a:tabLst>
                <a:tab pos="4659313" algn="l"/>
              </a:tabLst>
            </a:pPr>
            <a:r>
              <a:rPr lang="el-GR" altLang="el-GR" sz="1800">
                <a:latin typeface="Trebuchet MS" panose="020B0603020202020204" pitchFamily="34" charset="0"/>
              </a:rPr>
              <a:t>… όμως η σχέση τους είναι κάθε άλλο παρά γραμμική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  <a:tabLst>
                <a:tab pos="4659313" algn="l"/>
              </a:tabLst>
            </a:pPr>
            <a:endParaRPr lang="el-GR" altLang="el-GR" sz="18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  <a:tabLst>
                <a:tab pos="4659313" algn="l"/>
              </a:tabLst>
            </a:pPr>
            <a:r>
              <a:rPr lang="el-GR" altLang="el-GR" sz="1800">
                <a:latin typeface="Trebuchet MS" panose="020B0603020202020204" pitchFamily="34" charset="0"/>
              </a:rPr>
              <a:t>οι κανόνες του συστήματος συντάξεων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ð"/>
              <a:tabLst>
                <a:tab pos="4659313" algn="l"/>
              </a:tabLst>
            </a:pPr>
            <a:r>
              <a:rPr lang="el-GR" altLang="el-GR" sz="1800">
                <a:latin typeface="Trebuchet MS" panose="020B0603020202020204" pitchFamily="34" charset="0"/>
              </a:rPr>
              <a:t>είναι </a:t>
            </a:r>
            <a:r>
              <a:rPr lang="el-GR" altLang="el-GR" sz="1800" u="sng">
                <a:latin typeface="Trebuchet MS" panose="020B0603020202020204" pitchFamily="34" charset="0"/>
              </a:rPr>
              <a:t>ευνοϊκοί</a:t>
            </a:r>
            <a:r>
              <a:rPr lang="el-GR" altLang="el-GR" sz="1800">
                <a:latin typeface="Trebuchet MS" panose="020B0603020202020204" pitchFamily="34" charset="0"/>
              </a:rPr>
              <a:t> για:	είναι </a:t>
            </a:r>
            <a:r>
              <a:rPr lang="el-GR" altLang="el-GR" sz="1800" u="sng">
                <a:latin typeface="Trebuchet MS" panose="020B0603020202020204" pitchFamily="34" charset="0"/>
              </a:rPr>
              <a:t>δυσμενείς</a:t>
            </a:r>
            <a:r>
              <a:rPr lang="el-GR" altLang="el-GR" sz="1800">
                <a:latin typeface="Trebuchet MS" panose="020B0603020202020204" pitchFamily="34" charset="0"/>
              </a:rPr>
              <a:t> για: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None/>
              <a:tabLst>
                <a:tab pos="4659313" algn="l"/>
              </a:tabLst>
            </a:pPr>
            <a:r>
              <a:rPr lang="el-GR" altLang="el-GR" sz="1600">
                <a:latin typeface="Trebuchet MS" panose="020B0603020202020204" pitchFamily="34" charset="0"/>
              </a:rPr>
              <a:t>μισθωτούς του δημοσίου τομέα	μισθωτούς του ιδιωτικού τομέα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None/>
              <a:tabLst>
                <a:tab pos="4659313" algn="l"/>
              </a:tabLst>
            </a:pPr>
            <a:r>
              <a:rPr lang="el-GR" altLang="el-GR" sz="1600">
                <a:latin typeface="Trebuchet MS" panose="020B0603020202020204" pitchFamily="34" charset="0"/>
              </a:rPr>
              <a:t>ασφαλισμένους σε «ευγενή» ταμεία	ασφαλισμένους σε «λαϊκά» ταμεία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None/>
              <a:tabLst>
                <a:tab pos="4659313" algn="l"/>
              </a:tabLst>
            </a:pPr>
            <a:r>
              <a:rPr lang="el-GR" altLang="el-GR" sz="1600">
                <a:latin typeface="Trebuchet MS" panose="020B0603020202020204" pitchFamily="34" charset="0"/>
              </a:rPr>
              <a:t>εργαζόμενους με μονιμότητα	εργαζόμενους σε επισφαλείς θέσεις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None/>
              <a:tabLst>
                <a:tab pos="4659313" algn="l"/>
              </a:tabLst>
            </a:pPr>
            <a:r>
              <a:rPr lang="el-GR" altLang="el-GR" sz="1600">
                <a:latin typeface="Trebuchet MS" panose="020B0603020202020204" pitchFamily="34" charset="0"/>
              </a:rPr>
              <a:t>μεσήλικες εργαζόμενους	νέους εργαζόμενους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None/>
              <a:tabLst>
                <a:tab pos="4659313" algn="l"/>
              </a:tabLst>
            </a:pPr>
            <a:r>
              <a:rPr lang="el-GR" altLang="el-GR" sz="1600">
                <a:latin typeface="Trebuchet MS" panose="020B0603020202020204" pitchFamily="34" charset="0"/>
              </a:rPr>
              <a:t>άνδρες	γυναίκες (εκτός «ευγενών» ταμείων)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προβλήματα κοινωνικής δικαιοσύνης </a:t>
            </a:r>
            <a:r>
              <a:rPr lang="el-GR" altLang="el-GR" sz="2000">
                <a:latin typeface="Trebuchet MS" panose="020B0603020202020204" pitchFamily="34" charset="0"/>
              </a:rPr>
              <a:t>(4)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85950"/>
            <a:ext cx="8713788" cy="4495800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1800" noProof="1">
                <a:solidFill>
                  <a:schemeClr val="hlink"/>
                </a:solidFill>
                <a:latin typeface="Trebuchet MS" panose="020B0603020202020204" pitchFamily="34" charset="0"/>
              </a:rPr>
              <a:t>κρατική ενίσχυση στο σύστημα συντάξεων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800" noProof="1">
                <a:latin typeface="Trebuchet MS" panose="020B0603020202020204" pitchFamily="34" charset="0"/>
              </a:rPr>
              <a:t>η κοινωνική ασφάλιση είναι θεωρητικά αυτοχρηματοδοτούμενη …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800" noProof="1">
                <a:latin typeface="Trebuchet MS" panose="020B0603020202020204" pitchFamily="34" charset="0"/>
              </a:rPr>
              <a:t>… όμως το κράτος συνεισφέρει </a:t>
            </a:r>
            <a:r>
              <a:rPr lang="el-GR" altLang="el-GR" sz="1800" dirty="0">
                <a:latin typeface="Trebuchet MS" panose="020B0603020202020204" pitchFamily="34" charset="0"/>
              </a:rPr>
              <a:t>5</a:t>
            </a:r>
            <a:r>
              <a:rPr lang="el-GR" altLang="el-GR" sz="1800" noProof="1">
                <a:latin typeface="Trebuchet MS" panose="020B0603020202020204" pitchFamily="34" charset="0"/>
              </a:rPr>
              <a:t>0%+ της δαπάνης συντάξεων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800" noProof="1">
                <a:latin typeface="Trebuchet MS" panose="020B0603020202020204" pitchFamily="34" charset="0"/>
              </a:rPr>
              <a:t>η κατανομή της κρατικής ενίσχυσης δεν είναι ορθολογική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600" i="1" noProof="1">
                <a:latin typeface="Trebuchet MS" panose="020B0603020202020204" pitchFamily="34" charset="0"/>
              </a:rPr>
              <a:t>«Το σύστημα των πολλαπλών ταμείων και κοινωνικών πόρων […] έχει ως συνέπεια ο κάθε Έλληνας να φορολογεί τους υπολοίπους και οι εισφορές να αναδιανέμονται σε όφελος της ισχυρότερης ομάδας.»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200" noProof="1">
                <a:latin typeface="Trebuchet MS" panose="020B0603020202020204" pitchFamily="34" charset="0"/>
              </a:rPr>
              <a:t>Κ. Σημίτης (1989) «Ανάπτυξη και εκσυγχρονισμός της ελληνικής κοινωνίας» Εκδόσεις Γνώση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</a:pPr>
            <a:endParaRPr lang="el-GR" altLang="el-GR" sz="12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κρατική ενίσχυση στα ασφαλιστικά ταμεία</a:t>
            </a:r>
            <a:endParaRPr lang="el-GR" altLang="el-GR" sz="2000" noProof="1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256003" name="Group 3"/>
          <p:cNvGraphicFramePr>
            <a:graphicFrameLocks noGrp="1"/>
          </p:cNvGraphicFramePr>
          <p:nvPr>
            <p:ph idx="1"/>
          </p:nvPr>
        </p:nvGraphicFramePr>
        <p:xfrm>
          <a:off x="684213" y="1773238"/>
          <a:ext cx="8178800" cy="4716463"/>
        </p:xfrm>
        <a:graphic>
          <a:graphicData uri="http://schemas.openxmlformats.org/drawingml/2006/table">
            <a:tbl>
              <a:tblPr/>
              <a:tblGrid>
                <a:gridCol w="317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1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ταμείο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συνταξιούχοι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(χιλιάδες)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κρατική ενίσχυση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(εκατ. ευρώ)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ανά συνταξιούχο </a:t>
                      </a: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(ευρώ ανά έτος)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ΙΚΑ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1.004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2.535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2.525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ΟΓΑ (αγρότες)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775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4.697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6.062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ΝΑΤ (ναυτικοί)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1.050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15.046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Δημόσιο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336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3.416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10.181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ΟΤΕ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528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10.524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ΔΕΗ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412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12.709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Τράπεζες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1.322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ΟΑΕΕ (ελεύθεροι επαγγελματίες)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279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775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2.778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ΕΤΑΑ (ιατροί-μηχανικοί-νομικοί)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455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15.703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ΕΤΑΠ-ΜΜΕ (δημοσιογράφοι κ.ά.)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9.769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άλλα μικρότερα ταμεία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130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8.505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σύνολο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2.625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14.090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5.367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321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Matsaganis M., Leventi C. (2011) «Pathways to a universal basic pension in Greece». </a:t>
                      </a:r>
                      <a:r>
                        <a:rPr kumimoji="0" lang="en-GB" sz="1200" b="0" i="1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Basic Income Studies</a:t>
                      </a:r>
                      <a:r>
                        <a:rPr kumimoji="0" lang="en-GB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 6 (1) 1-20.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871538"/>
          </a:xfrm>
        </p:spPr>
        <p:txBody>
          <a:bodyPr/>
          <a:lstStyle/>
          <a:p>
            <a:r>
              <a:rPr lang="el-GR" altLang="el-GR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το κοινωνικό δίχτυ ασφαλείας των ηλικιωμένων</a:t>
            </a:r>
            <a:endParaRPr lang="el-GR" altLang="el-GR" sz="2000" b="1" noProof="1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905750" cy="4924425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2000" noProof="1">
                <a:latin typeface="Trebuchet MS" panose="020B0603020202020204" pitchFamily="34" charset="0"/>
              </a:rPr>
              <a:t>το δίχτυ ασφαλείας είναι πιο ουσιαστικό για τους ηλικιωμένους</a:t>
            </a: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1800" noProof="1">
                <a:latin typeface="Trebuchet MS" panose="020B0603020202020204" pitchFamily="34" charset="0"/>
              </a:rPr>
              <a:t>κατώτατες συντάξεις</a:t>
            </a: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1800" noProof="1">
                <a:latin typeface="Trebuchet MS" panose="020B0603020202020204" pitchFamily="34" charset="0"/>
              </a:rPr>
              <a:t>βασικές συντάξεις ΟΓΑ</a:t>
            </a: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1800" noProof="1">
                <a:latin typeface="Trebuchet MS" panose="020B0603020202020204" pitchFamily="34" charset="0"/>
              </a:rPr>
              <a:t>σύνταξη ανασφαλίστων</a:t>
            </a: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1800" noProof="1">
                <a:latin typeface="Trebuchet MS" panose="020B0603020202020204" pitchFamily="34" charset="0"/>
              </a:rPr>
              <a:t>επίδομα κοινωνικής αλληλεγγύης συνταξιούχων ΕΚΑΣ (ως 2019)</a:t>
            </a:r>
          </a:p>
          <a:p>
            <a:pPr>
              <a:spcAft>
                <a:spcPct val="20000"/>
              </a:spcAft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>
              <a:spcAft>
                <a:spcPct val="20000"/>
              </a:spcAft>
            </a:pPr>
            <a:r>
              <a:rPr lang="el-GR" altLang="el-GR" sz="2000" noProof="1">
                <a:latin typeface="Trebuchet MS" panose="020B0603020202020204" pitchFamily="34" charset="0"/>
              </a:rPr>
              <a:t>... και πάλι όμως απέχει πολύ από το να είναι συνεκτικό</a:t>
            </a: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1800" noProof="1">
                <a:latin typeface="Trebuchet MS" panose="020B0603020202020204" pitchFamily="34" charset="0"/>
              </a:rPr>
              <a:t>οι κατώτατες συντάξεις «παγιδεύουν» το 60% των συνταξιούχων ΙΚΑ</a:t>
            </a: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1800" noProof="1">
                <a:latin typeface="Trebuchet MS" panose="020B0603020202020204" pitchFamily="34" charset="0"/>
              </a:rPr>
              <a:t>η βασική σύνταξη ΟΓΑ αντικαθίσταται από κύρια σύνταξη αγροτών</a:t>
            </a: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1800" noProof="1">
                <a:latin typeface="Trebuchet MS" panose="020B0603020202020204" pitchFamily="34" charset="0"/>
              </a:rPr>
              <a:t>η σύνταξη ανασφαλίστων έχει προβλήματα στόχευσης</a:t>
            </a: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1800" noProof="1">
                <a:latin typeface="Trebuchet MS" panose="020B0603020202020204" pitchFamily="34" charset="0"/>
              </a:rPr>
              <a:t>το ΕΚΑΣ αφορούσε μόνο τα ταμεία κύριας ασφάλισης (όχι ΟΓΑ)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01688" y="620687"/>
            <a:ext cx="8091487" cy="779487"/>
          </a:xfrm>
        </p:spPr>
        <p:txBody>
          <a:bodyPr/>
          <a:lstStyle/>
          <a:p>
            <a:pPr eaLnBrk="1" hangingPunct="1"/>
            <a:r>
              <a:rPr lang="el-GR" altLang="el-GR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το κοινωνικό δίχτυ ασφαλείας των ηλικιωμένων</a:t>
            </a:r>
            <a:endParaRPr lang="el-GR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9" y="1557338"/>
            <a:ext cx="8091488" cy="5300662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endParaRPr lang="en-US" altLang="en-US" sz="1000" noProof="1">
              <a:latin typeface="Trebuchet MS" panose="020B0603020202020204" pitchFamily="34" charset="0"/>
            </a:endParaRPr>
          </a:p>
          <a:p>
            <a:pPr marL="342900" lvl="1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1800" dirty="0">
                <a:latin typeface="Trebuchet MS" panose="020B0603020202020204" pitchFamily="34" charset="0"/>
                <a:ea typeface="+mn-ea"/>
                <a:cs typeface="+mn-cs"/>
              </a:rPr>
              <a:t>Social pension </a:t>
            </a:r>
            <a:r>
              <a:rPr lang="el-GR" altLang="en-US" sz="1800" dirty="0">
                <a:latin typeface="Trebuchet MS" panose="020B0603020202020204" pitchFamily="34" charset="0"/>
                <a:ea typeface="+mn-ea"/>
                <a:cs typeface="+mn-cs"/>
              </a:rPr>
              <a:t>(σύνταξη ανασφαλίστων) </a:t>
            </a:r>
            <a:endParaRPr lang="en-US" altLang="en-US" sz="1800" dirty="0">
              <a:latin typeface="Trebuchet MS" panose="020B0603020202020204" pitchFamily="34" charset="0"/>
              <a:ea typeface="+mn-ea"/>
              <a:cs typeface="+mn-cs"/>
            </a:endParaRPr>
          </a:p>
          <a:p>
            <a:pPr marL="742950" lvl="2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1500" dirty="0">
                <a:latin typeface="Trebuchet MS" panose="020B0603020202020204" pitchFamily="34" charset="0"/>
              </a:rPr>
              <a:t>Non-contributory, income-tested pension</a:t>
            </a:r>
          </a:p>
          <a:p>
            <a:pPr marL="742950" lvl="2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1500" dirty="0">
                <a:latin typeface="Trebuchet MS" panose="020B0603020202020204" pitchFamily="34" charset="0"/>
              </a:rPr>
              <a:t>Since 2013 it is reserved for people over 67 years of age who lack independent means of support, who are not in receipt of any Greek contributory pension </a:t>
            </a:r>
          </a:p>
          <a:p>
            <a:pPr marL="742950" lvl="2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1500" dirty="0">
                <a:latin typeface="Trebuchet MS" panose="020B0603020202020204" pitchFamily="34" charset="0"/>
              </a:rPr>
              <a:t>Income test: personal income should not exceed the benefit amount itself (i.e. €4,320 per year) and couples’ income should not exceed twice the benefit amount itself (i.e. €8,640 per year)</a:t>
            </a:r>
          </a:p>
          <a:p>
            <a:pPr marL="742950" lvl="2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1500" dirty="0">
                <a:latin typeface="Trebuchet MS" panose="020B0603020202020204" pitchFamily="34" charset="0"/>
              </a:rPr>
              <a:t>Wealth test: the total taxable immovable property of the beneficiary which should not exceed €90,000</a:t>
            </a:r>
          </a:p>
          <a:p>
            <a:pPr marL="742950" lvl="2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1500" dirty="0">
                <a:latin typeface="Trebuchet MS" panose="020B0603020202020204" pitchFamily="34" charset="0"/>
              </a:rPr>
              <a:t>Amount: difference between a recipient’s sum of pensions and €360 per month (amounts below €20 are not paid out)</a:t>
            </a:r>
            <a:endParaRPr lang="en-US" altLang="en-US" sz="1800" dirty="0">
              <a:latin typeface="Trebuchet MS" panose="020B0603020202020204" pitchFamily="34" charset="0"/>
            </a:endParaRPr>
          </a:p>
          <a:p>
            <a:pPr marL="342900" lvl="1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n-US" altLang="en-US" sz="1800" dirty="0">
              <a:latin typeface="Trebuchet MS" panose="020B0603020202020204" pitchFamily="34" charset="0"/>
            </a:endParaRPr>
          </a:p>
          <a:p>
            <a:pPr marL="0" lvl="1" indent="0" eaLnBrk="1" hangingPunct="1">
              <a:spcAft>
                <a:spcPct val="20000"/>
              </a:spcAft>
              <a:buClr>
                <a:schemeClr val="tx2"/>
              </a:buClr>
              <a:buNone/>
            </a:pPr>
            <a:endParaRPr lang="en-US" altLang="en-US" sz="1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3208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Βελτίωση της σχετικής θέσης των ηλικιωμένων</a:t>
            </a:r>
            <a:endParaRPr lang="en-US" altLang="en-US" sz="2000" b="1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l-GR" sz="2000" dirty="0">
                <a:latin typeface="Trebuchet MS" panose="020B0603020202020204" pitchFamily="34" charset="0"/>
              </a:rPr>
              <a:t>Τόσο σε όρους ποσοστού φτώχειας όσο και σε όρους χάσματος φτώχειας, η θέση των ηλικιωμένων βελτιώθηκε θεαματικά</a:t>
            </a:r>
          </a:p>
          <a:p>
            <a:pPr marL="342900" lvl="1" indent="-342900">
              <a:spcAft>
                <a:spcPct val="20000"/>
              </a:spcAft>
              <a:buClr>
                <a:schemeClr val="folHlink"/>
              </a:buClr>
              <a:buSzPct val="90000"/>
              <a:defRPr/>
            </a:pPr>
            <a:r>
              <a:rPr lang="el-GR" sz="2000" dirty="0">
                <a:latin typeface="Trebuchet MS" panose="020B0603020202020204" pitchFamily="34" charset="0"/>
                <a:ea typeface="+mn-ea"/>
                <a:cs typeface="+mn-cs"/>
              </a:rPr>
              <a:t>Λόγω της φύσης πολλών μεταβιβάσεων που ήταν διαθέσιμες μόνο σε ηλικιωμένους, σε όρους χάσματος φτώχειας, οι ηλικιωμένοι σε καλύτερη θέση από τον υπόλοιπο πληθυσμό</a:t>
            </a:r>
            <a:endParaRPr lang="en-US" sz="2000" dirty="0"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C623AAF-D585-4EA0-B891-C98EE1C8EE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3429000"/>
            <a:ext cx="4103688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hart 5">
            <a:extLst>
              <a:ext uri="{FF2B5EF4-FFF2-40B4-BE49-F238E27FC236}">
                <a16:creationId xmlns:a16="http://schemas.microsoft.com/office/drawing/2014/main" id="{5C22B78C-47D1-462B-986F-F736454CD1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936411"/>
              </p:ext>
            </p:extLst>
          </p:nvPr>
        </p:nvGraphicFramePr>
        <p:xfrm>
          <a:off x="684213" y="3429000"/>
          <a:ext cx="4175125" cy="331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Chart" r:id="rId4" imgW="7882811" imgH="4785775" progId="Excel.Chart.8">
                  <p:embed/>
                </p:oleObj>
              </mc:Choice>
              <mc:Fallback>
                <p:oleObj name="Chart" r:id="rId4" imgW="7882811" imgH="4785775" progId="Excel.Chart.8">
                  <p:embed/>
                  <p:pic>
                    <p:nvPicPr>
                      <p:cNvPr id="5" name="Chart 5">
                        <a:extLst>
                          <a:ext uri="{FF2B5EF4-FFF2-40B4-BE49-F238E27FC236}">
                            <a16:creationId xmlns:a16="http://schemas.microsoft.com/office/drawing/2014/main" id="{1AED4B17-C406-412B-A2BA-7914844AFBEB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429000"/>
                        <a:ext cx="4175125" cy="331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889000"/>
          </a:xfrm>
        </p:spPr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πώς μειώθηκε η φτώχεια των ηλικιωμένων;</a:t>
            </a:r>
            <a:endParaRPr lang="el-GR" altLang="el-GR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76400"/>
            <a:ext cx="8178800" cy="5181600"/>
          </a:xfrm>
        </p:spPr>
        <p:txBody>
          <a:bodyPr/>
          <a:lstStyle/>
          <a:p>
            <a:pPr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κοινωνικός εκσυγχρονισμός;</a:t>
            </a:r>
            <a:endParaRPr lang="el-GR" altLang="el-GR" sz="2000" noProof="1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el-GR" altLang="el-GR" sz="1800" dirty="0">
                <a:latin typeface="Trebuchet MS" panose="020B0603020202020204" pitchFamily="34" charset="0"/>
              </a:rPr>
              <a:t>εν μέρει ναι ...</a:t>
            </a:r>
          </a:p>
          <a:p>
            <a:pPr lvl="2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n-GB" altLang="el-GR" sz="1600" dirty="0">
                <a:latin typeface="Trebuchet MS" panose="020B0603020202020204" pitchFamily="34" charset="0"/>
              </a:rPr>
              <a:t>two-earner couples: </a:t>
            </a:r>
            <a:r>
              <a:rPr lang="el-GR" altLang="el-GR" sz="1600" dirty="0">
                <a:latin typeface="Trebuchet MS" panose="020B0603020202020204" pitchFamily="34" charset="0"/>
              </a:rPr>
              <a:t>δύο εργαζόμενοι = δύο συνταξιούχοι</a:t>
            </a:r>
          </a:p>
          <a:p>
            <a:pPr lvl="2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l-GR" sz="1600" dirty="0">
                <a:latin typeface="Trebuchet MS" panose="020B0603020202020204" pitchFamily="34" charset="0"/>
              </a:rPr>
              <a:t>συνταξιοδότηση με υψηλότερες αποταμιεύσεις + άλλα εισοδήματα</a:t>
            </a:r>
          </a:p>
          <a:p>
            <a:pPr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αύξηση συνταξιοδοτικής δαπάνης;</a:t>
            </a:r>
            <a:endParaRPr lang="el-GR" altLang="el-GR" sz="2000" noProof="1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el-GR" altLang="el-GR" sz="1800" dirty="0">
                <a:latin typeface="Trebuchet MS" panose="020B0603020202020204" pitchFamily="34" charset="0"/>
              </a:rPr>
              <a:t>αναμφίβολα, αλλά ...</a:t>
            </a:r>
          </a:p>
          <a:p>
            <a:pPr lvl="2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l-GR" sz="1600" dirty="0">
                <a:latin typeface="Trebuchet MS" panose="020B0603020202020204" pitchFamily="34" charset="0"/>
              </a:rPr>
              <a:t>μεγάλο τμήμα της απορροφάται για τη συνταξιοδότηση ατόμων μικρότερης ηλικίας</a:t>
            </a:r>
          </a:p>
          <a:p>
            <a:pPr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βελτίωση των ελάχιστων συντάξεων;</a:t>
            </a:r>
            <a:endParaRPr lang="el-GR" altLang="el-GR" sz="2000" noProof="1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l-GR" altLang="el-GR" sz="1800" dirty="0">
                <a:latin typeface="Trebuchet MS" panose="020B0603020202020204" pitchFamily="34" charset="0"/>
              </a:rPr>
              <a:t>ίσως η αποφασιστικότερη εξέλιξη της τελευταίας περιόδου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 dirty="0">
                <a:latin typeface="Trebuchet MS" panose="020B0603020202020204" pitchFamily="34" charset="0"/>
              </a:rPr>
              <a:t>χαμηλές συντάξεις και φτώχεια</a:t>
            </a:r>
            <a:r>
              <a:rPr lang="el-GR" altLang="el-GR" sz="2000" dirty="0">
                <a:latin typeface="Trebuchet MS" panose="020B0603020202020204" pitchFamily="34" charset="0"/>
              </a:rPr>
              <a:t> (1)</a:t>
            </a:r>
            <a:endParaRPr lang="el-GR" altLang="el-GR" sz="2000" b="1" dirty="0">
              <a:latin typeface="Trebuchet MS" panose="020B0603020202020204" pitchFamily="34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773238"/>
            <a:ext cx="7273925" cy="750887"/>
          </a:xfrm>
        </p:spPr>
        <p:txBody>
          <a:bodyPr/>
          <a:lstStyle/>
          <a:p>
            <a:pPr>
              <a:lnSpc>
                <a:spcPct val="140000"/>
              </a:lnSpc>
              <a:tabLst>
                <a:tab pos="3584575" algn="l"/>
              </a:tabLst>
            </a:pPr>
            <a:r>
              <a:rPr lang="el-GR" altLang="el-GR" sz="1600" dirty="0">
                <a:latin typeface="Trebuchet MS" panose="020B0603020202020204" pitchFamily="34" charset="0"/>
              </a:rPr>
              <a:t>η φτώχεια ηλικιωμένων μειώθηκε θεαματικά …</a:t>
            </a:r>
          </a:p>
        </p:txBody>
      </p:sp>
      <p:graphicFrame>
        <p:nvGraphicFramePr>
          <p:cNvPr id="261124" name="Group 4"/>
          <p:cNvGraphicFramePr>
            <a:graphicFrameLocks noGrp="1"/>
          </p:cNvGraphicFramePr>
          <p:nvPr>
            <p:ph sz="half" idx="2"/>
          </p:nvPr>
        </p:nvGraphicFramePr>
        <p:xfrm>
          <a:off x="925513" y="2806700"/>
          <a:ext cx="7419975" cy="1889126"/>
        </p:xfrm>
        <a:graphic>
          <a:graphicData uri="http://schemas.openxmlformats.org/drawingml/2006/table">
            <a:tbl>
              <a:tblPr/>
              <a:tblGrid>
                <a:gridCol w="4795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1998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2008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εισοδηματική ανισότητα ηλικιωμένων (</a:t>
                      </a: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S80/S20</a:t>
                      </a: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8,0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4,5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ποσοστό φτώχειας ηλικιωμένων (60% διαμέσου)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35,0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22,3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itchFamily="34" charset="0"/>
                        </a:rPr>
                        <a:t>ποσοστό φτώχειας ηλικιωμένων</a:t>
                      </a: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(50% διαμέσου)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27,0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12,3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ποσοστό φτώχειας υπερηλίκων (75+ ετών)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43,0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28,0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707" name="Rectangle 31"/>
          <p:cNvSpPr>
            <a:spLocks noChangeArrowheads="1"/>
          </p:cNvSpPr>
          <p:nvPr/>
        </p:nvSpPr>
        <p:spPr bwMode="auto">
          <a:xfrm>
            <a:off x="755650" y="5300663"/>
            <a:ext cx="7992814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35845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3584575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3584575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el-GR" altLang="el-GR" sz="1600" dirty="0">
                <a:latin typeface="Trebuchet MS" panose="020B0603020202020204" pitchFamily="34" charset="0"/>
              </a:rPr>
              <a:t>… όμως</a:t>
            </a:r>
            <a:r>
              <a:rPr lang="en-GB" altLang="el-GR" sz="1600" dirty="0">
                <a:latin typeface="Trebuchet MS" panose="020B0603020202020204" pitchFamily="34" charset="0"/>
              </a:rPr>
              <a:t>, </a:t>
            </a:r>
            <a:r>
              <a:rPr lang="el-GR" altLang="el-GR" sz="1600" dirty="0">
                <a:latin typeface="Trebuchet MS" panose="020B0603020202020204" pitchFamily="34" charset="0"/>
              </a:rPr>
              <a:t>προ κρίσης, η απόσταση από το μέσο όρο της Ε.Ε. παρέμενε σημαντική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οι «συντάξεις του Μνημονίου» </a:t>
            </a:r>
            <a:r>
              <a:rPr lang="el-GR" altLang="el-GR" sz="2000">
                <a:latin typeface="Trebuchet MS" panose="020B0603020202020204" pitchFamily="34" charset="0"/>
              </a:rPr>
              <a:t>(1)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85950"/>
            <a:ext cx="7834313" cy="4711700"/>
          </a:xfrm>
        </p:spPr>
        <p:txBody>
          <a:bodyPr/>
          <a:lstStyle/>
          <a:p>
            <a:pPr>
              <a:defRPr/>
            </a:pPr>
            <a:r>
              <a:rPr lang="el-GR" altLang="el-GR" sz="2000" dirty="0">
                <a:latin typeface="Trebuchet MS" panose="020B0603020202020204" pitchFamily="34" charset="0"/>
              </a:rPr>
              <a:t>η μεταρρύθμιση των συντάξεων του 2010 …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l-GR" altLang="el-GR" sz="1600" dirty="0">
              <a:latin typeface="Trebuchet MS" panose="020B0603020202020204" pitchFamily="34" charset="0"/>
            </a:endParaRPr>
          </a:p>
          <a:p>
            <a:pPr>
              <a:defRPr/>
            </a:pPr>
            <a:r>
              <a:rPr lang="el-GR" altLang="el-GR" sz="2000" dirty="0">
                <a:latin typeface="Trebuchet MS" panose="020B0603020202020204" pitchFamily="34" charset="0"/>
              </a:rPr>
              <a:t>… κάνει αυστηρότερες τις προϋποθέσεις συνταξιοδότησης για όσους πρόκειται να συνταξιοδοτηθούν τα επόμενα χρόνια …</a:t>
            </a:r>
          </a:p>
          <a:p>
            <a:pPr>
              <a:defRPr/>
            </a:pPr>
            <a:endParaRPr lang="el-GR" altLang="el-GR" sz="2000" dirty="0">
              <a:latin typeface="Trebuchet MS" panose="020B0603020202020204" pitchFamily="34" charset="0"/>
            </a:endParaRPr>
          </a:p>
          <a:p>
            <a:pPr>
              <a:defRPr/>
            </a:pPr>
            <a:r>
              <a:rPr lang="el-GR" altLang="el-GR" sz="2000" dirty="0">
                <a:latin typeface="Trebuchet MS" panose="020B0603020202020204" pitchFamily="34" charset="0"/>
              </a:rPr>
              <a:t>… ενώ αλλάζει ριζικά την αρχιτεκτονική του συστήματος από το 201</a:t>
            </a:r>
            <a:r>
              <a:rPr lang="en-GB" altLang="el-GR" sz="2000" dirty="0">
                <a:latin typeface="Trebuchet MS" panose="020B0603020202020204" pitchFamily="34" charset="0"/>
              </a:rPr>
              <a:t>6</a:t>
            </a:r>
            <a:endParaRPr lang="el-GR" altLang="el-GR" sz="20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οι «συντάξεις του Μνημονίου» </a:t>
            </a:r>
            <a:r>
              <a:rPr lang="el-GR" altLang="el-GR" sz="2000">
                <a:latin typeface="Trebuchet MS" panose="020B0603020202020204" pitchFamily="34" charset="0"/>
              </a:rPr>
              <a:t>(2)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4375" y="2000250"/>
            <a:ext cx="8107363" cy="3857625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1800">
                <a:latin typeface="Trebuchet MS" panose="020B0603020202020204" pitchFamily="34" charset="0"/>
              </a:rPr>
              <a:t>οι αλλαγές για όσους είναι </a:t>
            </a:r>
            <a:r>
              <a:rPr lang="el-GR" altLang="el-GR" sz="1800">
                <a:solidFill>
                  <a:srgbClr val="CC3300"/>
                </a:solidFill>
                <a:latin typeface="Trebuchet MS" panose="020B0603020202020204" pitchFamily="34" charset="0"/>
              </a:rPr>
              <a:t>ήδη συνταξιούχοι: </a:t>
            </a:r>
            <a:r>
              <a:rPr lang="el-GR" altLang="el-GR" sz="1800" b="1">
                <a:solidFill>
                  <a:srgbClr val="CC3300"/>
                </a:solidFill>
                <a:latin typeface="Trebuchet MS" panose="020B0603020202020204" pitchFamily="34" charset="0"/>
              </a:rPr>
              <a:t>περικοπές</a:t>
            </a:r>
          </a:p>
          <a:p>
            <a:pPr lvl="1">
              <a:spcAft>
                <a:spcPct val="20000"/>
              </a:spcAft>
            </a:pPr>
            <a:endParaRPr lang="el-GR" altLang="el-GR" sz="18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1600">
                <a:latin typeface="Trebuchet MS" panose="020B0603020202020204" pitchFamily="34" charset="0"/>
              </a:rPr>
              <a:t>κατάργηση 13</a:t>
            </a:r>
            <a:r>
              <a:rPr lang="el-GR" altLang="el-GR" sz="1600" baseline="30000">
                <a:latin typeface="Trebuchet MS" panose="020B0603020202020204" pitchFamily="34" charset="0"/>
              </a:rPr>
              <a:t>ης</a:t>
            </a:r>
            <a:r>
              <a:rPr lang="el-GR" altLang="el-GR" sz="1600">
                <a:latin typeface="Trebuchet MS" panose="020B0603020202020204" pitchFamily="34" charset="0"/>
              </a:rPr>
              <a:t> και 14</a:t>
            </a:r>
            <a:r>
              <a:rPr lang="el-GR" altLang="el-GR" sz="1600" baseline="30000">
                <a:latin typeface="Trebuchet MS" panose="020B0603020202020204" pitchFamily="34" charset="0"/>
              </a:rPr>
              <a:t>ης</a:t>
            </a:r>
            <a:r>
              <a:rPr lang="el-GR" altLang="el-GR" sz="1600">
                <a:latin typeface="Trebuchet MS" panose="020B0603020202020204" pitchFamily="34" charset="0"/>
              </a:rPr>
              <a:t> μηνιαίας σύνταξης</a:t>
            </a:r>
          </a:p>
          <a:p>
            <a:pPr lvl="1">
              <a:spcAft>
                <a:spcPct val="20000"/>
              </a:spcAft>
            </a:pPr>
            <a:r>
              <a:rPr lang="el-GR" altLang="el-GR" sz="1600">
                <a:latin typeface="Trebuchet MS" panose="020B0603020202020204" pitchFamily="34" charset="0"/>
              </a:rPr>
              <a:t>Εισφορά Αλληλεγγύης Συνταξιούχων</a:t>
            </a:r>
          </a:p>
          <a:p>
            <a:pPr lvl="1">
              <a:spcAft>
                <a:spcPct val="20000"/>
              </a:spcAft>
            </a:pPr>
            <a:r>
              <a:rPr lang="el-GR" altLang="el-GR" sz="1600">
                <a:latin typeface="Trebuchet MS" panose="020B0603020202020204" pitchFamily="34" charset="0"/>
              </a:rPr>
              <a:t>άλλες </a:t>
            </a:r>
            <a:r>
              <a:rPr lang="en-GB" altLang="el-GR" sz="1600" i="1">
                <a:latin typeface="Trebuchet MS" panose="020B0603020202020204" pitchFamily="34" charset="0"/>
              </a:rPr>
              <a:t>ad hoc </a:t>
            </a:r>
            <a:r>
              <a:rPr lang="el-GR" altLang="el-GR" sz="1600">
                <a:latin typeface="Trebuchet MS" panose="020B0603020202020204" pitchFamily="34" charset="0"/>
              </a:rPr>
              <a:t>περικοπές</a:t>
            </a:r>
          </a:p>
          <a:p>
            <a:pPr lvl="1">
              <a:spcAft>
                <a:spcPct val="20000"/>
              </a:spcAft>
            </a:pPr>
            <a:endParaRPr lang="el-GR" altLang="el-GR" sz="16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1600">
                <a:latin typeface="Trebuchet MS" panose="020B0603020202020204" pitchFamily="34" charset="0"/>
              </a:rPr>
              <a:t>συνολική επίπτωση το 2010-2013</a:t>
            </a:r>
            <a:r>
              <a:rPr lang="en-GB" altLang="el-GR" sz="1600">
                <a:latin typeface="Trebuchet MS" panose="020B0603020202020204" pitchFamily="34" charset="0"/>
              </a:rPr>
              <a:t> </a:t>
            </a:r>
            <a:r>
              <a:rPr lang="el-GR" altLang="el-GR" sz="1600">
                <a:latin typeface="Trebuchet MS" panose="020B0603020202020204" pitchFamily="34" charset="0"/>
              </a:rPr>
              <a:t>(σε πραγματικές τιμές)</a:t>
            </a:r>
          </a:p>
          <a:p>
            <a:pPr lvl="2">
              <a:spcAft>
                <a:spcPct val="20000"/>
              </a:spcAft>
            </a:pPr>
            <a:r>
              <a:rPr lang="el-GR" altLang="el-GR" sz="1400" b="1">
                <a:solidFill>
                  <a:srgbClr val="CC3300"/>
                </a:solidFill>
                <a:latin typeface="Trebuchet MS" panose="020B0603020202020204" pitchFamily="34" charset="0"/>
              </a:rPr>
              <a:t>-</a:t>
            </a:r>
            <a:r>
              <a:rPr lang="en-GB" altLang="el-GR" sz="1400" b="1">
                <a:solidFill>
                  <a:srgbClr val="CC3300"/>
                </a:solidFill>
                <a:latin typeface="Trebuchet MS" panose="020B0603020202020204" pitchFamily="34" charset="0"/>
              </a:rPr>
              <a:t>17,6</a:t>
            </a:r>
            <a:r>
              <a:rPr lang="el-GR" altLang="el-GR" sz="1400">
                <a:latin typeface="Trebuchet MS" panose="020B0603020202020204" pitchFamily="34" charset="0"/>
              </a:rPr>
              <a:t>% (συντάξεις ύψους </a:t>
            </a:r>
            <a:r>
              <a:rPr lang="el-GR" altLang="el-GR" sz="1400" b="1">
                <a:solidFill>
                  <a:srgbClr val="333399"/>
                </a:solidFill>
                <a:latin typeface="Trebuchet MS" panose="020B0603020202020204" pitchFamily="34" charset="0"/>
              </a:rPr>
              <a:t>600</a:t>
            </a:r>
            <a:r>
              <a:rPr lang="el-GR" altLang="el-GR" sz="1400">
                <a:latin typeface="Trebuchet MS" panose="020B0603020202020204" pitchFamily="34" charset="0"/>
              </a:rPr>
              <a:t> ευρώ το μήνα το 2010)</a:t>
            </a:r>
          </a:p>
          <a:p>
            <a:pPr lvl="2">
              <a:spcAft>
                <a:spcPct val="20000"/>
              </a:spcAft>
            </a:pPr>
            <a:r>
              <a:rPr lang="el-GR" altLang="el-GR" sz="1400" b="1">
                <a:solidFill>
                  <a:srgbClr val="CC3300"/>
                </a:solidFill>
                <a:latin typeface="Trebuchet MS" panose="020B0603020202020204" pitchFamily="34" charset="0"/>
              </a:rPr>
              <a:t>-2</a:t>
            </a:r>
            <a:r>
              <a:rPr lang="en-GB" altLang="el-GR" sz="1400" b="1">
                <a:solidFill>
                  <a:srgbClr val="CC3300"/>
                </a:solidFill>
                <a:latin typeface="Trebuchet MS" panose="020B0603020202020204" pitchFamily="34" charset="0"/>
              </a:rPr>
              <a:t>4,5</a:t>
            </a:r>
            <a:r>
              <a:rPr lang="el-GR" altLang="el-GR" sz="1400">
                <a:latin typeface="Trebuchet MS" panose="020B0603020202020204" pitchFamily="34" charset="0"/>
              </a:rPr>
              <a:t>% (συντάξεις ύψους </a:t>
            </a:r>
            <a:r>
              <a:rPr lang="el-GR" altLang="el-GR" sz="1400" b="1">
                <a:solidFill>
                  <a:srgbClr val="333399"/>
                </a:solidFill>
                <a:latin typeface="Trebuchet MS" panose="020B0603020202020204" pitchFamily="34" charset="0"/>
              </a:rPr>
              <a:t>600+300</a:t>
            </a:r>
            <a:r>
              <a:rPr lang="el-GR" altLang="el-GR" sz="1400">
                <a:latin typeface="Trebuchet MS" panose="020B0603020202020204" pitchFamily="34" charset="0"/>
              </a:rPr>
              <a:t> ευρώ το μήνα το 2010)</a:t>
            </a:r>
          </a:p>
          <a:p>
            <a:pPr lvl="2">
              <a:spcAft>
                <a:spcPct val="20000"/>
              </a:spcAft>
            </a:pPr>
            <a:r>
              <a:rPr lang="el-GR" altLang="el-GR" sz="1400" b="1">
                <a:solidFill>
                  <a:srgbClr val="CC3300"/>
                </a:solidFill>
                <a:latin typeface="Trebuchet MS" panose="020B0603020202020204" pitchFamily="34" charset="0"/>
              </a:rPr>
              <a:t>-2</a:t>
            </a:r>
            <a:r>
              <a:rPr lang="en-GB" altLang="el-GR" sz="1400" b="1">
                <a:solidFill>
                  <a:srgbClr val="CC3300"/>
                </a:solidFill>
                <a:latin typeface="Trebuchet MS" panose="020B0603020202020204" pitchFamily="34" charset="0"/>
              </a:rPr>
              <a:t>6,2</a:t>
            </a:r>
            <a:r>
              <a:rPr lang="el-GR" altLang="el-GR" sz="1400">
                <a:latin typeface="Trebuchet MS" panose="020B0603020202020204" pitchFamily="34" charset="0"/>
              </a:rPr>
              <a:t>% (συντάξεις ύψους </a:t>
            </a:r>
            <a:r>
              <a:rPr lang="el-GR" altLang="el-GR" sz="1400" b="1">
                <a:solidFill>
                  <a:srgbClr val="333399"/>
                </a:solidFill>
                <a:latin typeface="Trebuchet MS" panose="020B0603020202020204" pitchFamily="34" charset="0"/>
              </a:rPr>
              <a:t>1000+300</a:t>
            </a:r>
            <a:r>
              <a:rPr lang="el-GR" altLang="el-GR" sz="1400">
                <a:latin typeface="Trebuchet MS" panose="020B0603020202020204" pitchFamily="34" charset="0"/>
              </a:rPr>
              <a:t> ευρώ το μήνα το 2010)</a:t>
            </a:r>
          </a:p>
          <a:p>
            <a:pPr lvl="2">
              <a:spcAft>
                <a:spcPct val="20000"/>
              </a:spcAft>
            </a:pPr>
            <a:r>
              <a:rPr lang="el-GR" altLang="el-GR" sz="1400" b="1">
                <a:solidFill>
                  <a:srgbClr val="CC3300"/>
                </a:solidFill>
                <a:latin typeface="Trebuchet MS" panose="020B0603020202020204" pitchFamily="34" charset="0"/>
              </a:rPr>
              <a:t>-3</a:t>
            </a:r>
            <a:r>
              <a:rPr lang="en-GB" altLang="el-GR" sz="1400" b="1">
                <a:solidFill>
                  <a:srgbClr val="CC3300"/>
                </a:solidFill>
                <a:latin typeface="Trebuchet MS" panose="020B0603020202020204" pitchFamily="34" charset="0"/>
              </a:rPr>
              <a:t>6,8</a:t>
            </a:r>
            <a:r>
              <a:rPr lang="el-GR" altLang="el-GR" sz="1400">
                <a:latin typeface="Trebuchet MS" panose="020B0603020202020204" pitchFamily="34" charset="0"/>
              </a:rPr>
              <a:t>% (συντάξεις ύψους </a:t>
            </a:r>
            <a:r>
              <a:rPr lang="el-GR" altLang="el-GR" sz="1400" b="1">
                <a:solidFill>
                  <a:srgbClr val="333399"/>
                </a:solidFill>
                <a:latin typeface="Trebuchet MS" panose="020B0603020202020204" pitchFamily="34" charset="0"/>
              </a:rPr>
              <a:t>1800+300</a:t>
            </a:r>
            <a:r>
              <a:rPr lang="el-GR" altLang="el-GR" sz="1400">
                <a:latin typeface="Trebuchet MS" panose="020B0603020202020204" pitchFamily="34" charset="0"/>
              </a:rPr>
              <a:t> ευρώ το μήνα το 2010)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>
                <a:solidFill>
                  <a:srgbClr val="CC0000"/>
                </a:solidFill>
                <a:latin typeface="Trebuchet MS" panose="020B0603020202020204" pitchFamily="34" charset="0"/>
              </a:rPr>
              <a:t>δομή κοινωνικών δαπανών στην Ελλάδα και την ΕΕ</a:t>
            </a:r>
            <a:endParaRPr lang="el-GR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576" y="5434964"/>
            <a:ext cx="7416750" cy="13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ct val="20000"/>
              </a:spcAft>
              <a:defRPr/>
            </a:pPr>
            <a:r>
              <a:rPr lang="el-GR" altLang="el-GR" sz="2000" kern="0" dirty="0">
                <a:latin typeface="Trebuchet MS" panose="020B0603020202020204" pitchFamily="34" charset="0"/>
              </a:rPr>
              <a:t>Κυριαρχία συντάξεων στην Ελλάδα </a:t>
            </a:r>
          </a:p>
          <a:p>
            <a:pPr lvl="1">
              <a:spcAft>
                <a:spcPct val="20000"/>
              </a:spcAft>
              <a:defRPr/>
            </a:pPr>
            <a:r>
              <a:rPr lang="el-GR" altLang="el-GR" sz="1800" kern="0" dirty="0">
                <a:latin typeface="Trebuchet MS" panose="020B0603020202020204" pitchFamily="34" charset="0"/>
              </a:rPr>
              <a:t>16% του ΑΕΠ </a:t>
            </a:r>
            <a:r>
              <a:rPr lang="el-GR" altLang="el-GR" sz="1800" kern="0" dirty="0" err="1">
                <a:latin typeface="Trebuchet MS" panose="020B0603020202020204" pitchFamily="34" charset="0"/>
              </a:rPr>
              <a:t>vs</a:t>
            </a:r>
            <a:r>
              <a:rPr lang="el-GR" altLang="el-GR" sz="1800" kern="0" dirty="0">
                <a:latin typeface="Trebuchet MS" panose="020B0603020202020204" pitchFamily="34" charset="0"/>
              </a:rPr>
              <a:t> 12% στην ΕΕ</a:t>
            </a:r>
          </a:p>
          <a:p>
            <a:pPr>
              <a:spcAft>
                <a:spcPct val="20000"/>
              </a:spcAft>
              <a:defRPr/>
            </a:pPr>
            <a:r>
              <a:rPr lang="el-GR" altLang="el-GR" sz="2000" kern="0" dirty="0">
                <a:latin typeface="Trebuchet MS" panose="020B0603020202020204" pitchFamily="34" charset="0"/>
              </a:rPr>
              <a:t>Περιορισμένοι πόροι για την άσκηση άλλων πολιτικών </a:t>
            </a:r>
            <a:br>
              <a:rPr lang="el-GR" altLang="el-GR" sz="2000" kern="0" dirty="0">
                <a:latin typeface="Trebuchet MS" panose="020B0603020202020204" pitchFamily="34" charset="0"/>
              </a:rPr>
            </a:br>
            <a:endParaRPr lang="el-GR" altLang="el-GR" sz="2000" kern="0" dirty="0">
              <a:latin typeface="Trebuchet MS" panose="020B0603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92F0772-A3DD-40B9-8987-48920FFC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288666"/>
              </p:ext>
            </p:extLst>
          </p:nvPr>
        </p:nvGraphicFramePr>
        <p:xfrm>
          <a:off x="1331640" y="1821678"/>
          <a:ext cx="5976665" cy="3214644"/>
        </p:xfrm>
        <a:graphic>
          <a:graphicData uri="http://schemas.openxmlformats.org/drawingml/2006/table">
            <a:tbl>
              <a:tblPr firstRow="1" firstCol="1" bandRow="1"/>
              <a:tblGrid>
                <a:gridCol w="2527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0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endParaRPr lang="en-GB" sz="1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n-GB" sz="1400" dirty="0">
                          <a:effectLst/>
                          <a:latin typeface="Trebuchet MS" panose="020B0603020202020204" pitchFamily="34" charset="0"/>
                        </a:rPr>
                        <a:t>Greece</a:t>
                      </a:r>
                    </a:p>
                    <a:p>
                      <a:pPr algn="ctr"/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% </a:t>
                      </a:r>
                      <a:r>
                        <a:rPr lang="en-GB" sz="1400" dirty="0">
                          <a:effectLst/>
                          <a:latin typeface="Trebuchet MS" panose="020B0603020202020204" pitchFamily="34" charset="0"/>
                        </a:rPr>
                        <a:t>of </a:t>
                      </a:r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GDP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EU</a:t>
                      </a:r>
                    </a:p>
                    <a:p>
                      <a:pPr marL="0" algn="ctr" defTabSz="914400" rtl="0" eaLnBrk="1" latinLnBrk="0" hangingPunct="1"/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% of GDP</a:t>
                      </a:r>
                    </a:p>
                  </a:txBody>
                  <a:tcPr marL="68570" marR="6857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400" dirty="0" err="1">
                          <a:effectLst/>
                          <a:latin typeface="Trebuchet MS" panose="020B0603020202020204" pitchFamily="34" charset="0"/>
                        </a:rPr>
                        <a:t>Sickness</a:t>
                      </a:r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/Health </a:t>
                      </a:r>
                      <a:r>
                        <a:rPr lang="el-GR" sz="1400" dirty="0" err="1">
                          <a:effectLst/>
                          <a:latin typeface="Trebuchet MS" panose="020B0603020202020204" pitchFamily="34" charset="0"/>
                        </a:rPr>
                        <a:t>care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400" dirty="0" err="1">
                          <a:effectLst/>
                          <a:latin typeface="Trebuchet MS" panose="020B0603020202020204" pitchFamily="34" charset="0"/>
                        </a:rPr>
                        <a:t>Disability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400" dirty="0" err="1">
                          <a:solidFill>
                            <a:srgbClr val="FFFF00"/>
                          </a:solidFill>
                          <a:effectLst/>
                          <a:latin typeface="Trebuchet MS" panose="020B0603020202020204" pitchFamily="34" charset="0"/>
                        </a:rPr>
                        <a:t>Old</a:t>
                      </a:r>
                      <a:r>
                        <a:rPr lang="el-GR" sz="1400" dirty="0">
                          <a:solidFill>
                            <a:srgbClr val="FFFF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l-GR" sz="1400" dirty="0" err="1">
                          <a:solidFill>
                            <a:srgbClr val="FFFF00"/>
                          </a:solidFill>
                          <a:effectLst/>
                          <a:latin typeface="Trebuchet MS" panose="020B0603020202020204" pitchFamily="34" charset="0"/>
                        </a:rPr>
                        <a:t>age</a:t>
                      </a:r>
                      <a:endParaRPr lang="en-GB" sz="1400" dirty="0">
                        <a:solidFill>
                          <a:srgbClr val="FFFF00"/>
                        </a:solidFill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n-GB" sz="1400" dirty="0"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400" dirty="0" err="1">
                          <a:solidFill>
                            <a:srgbClr val="FFFF00"/>
                          </a:solidFill>
                          <a:effectLst/>
                          <a:latin typeface="Trebuchet MS" panose="020B0603020202020204" pitchFamily="34" charset="0"/>
                        </a:rPr>
                        <a:t>Survivors</a:t>
                      </a:r>
                      <a:endParaRPr lang="en-GB" sz="1400" dirty="0">
                        <a:solidFill>
                          <a:srgbClr val="FFFF00"/>
                        </a:solidFill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400" dirty="0" err="1">
                          <a:effectLst/>
                          <a:latin typeface="Trebuchet MS" panose="020B0603020202020204" pitchFamily="34" charset="0"/>
                        </a:rPr>
                        <a:t>Family</a:t>
                      </a:r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/Children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400" dirty="0" err="1">
                          <a:effectLst/>
                          <a:latin typeface="Trebuchet MS" panose="020B0603020202020204" pitchFamily="34" charset="0"/>
                        </a:rPr>
                        <a:t>Unemployment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400" dirty="0" err="1">
                          <a:effectLst/>
                          <a:latin typeface="Trebuchet MS" panose="020B0603020202020204" pitchFamily="34" charset="0"/>
                        </a:rPr>
                        <a:t>Housing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</a:rPr>
                        <a:t>Social exclusion </a:t>
                      </a:r>
                      <a:r>
                        <a:rPr lang="en-US" sz="1400" dirty="0" err="1">
                          <a:effectLst/>
                          <a:latin typeface="Trebuchet MS" panose="020B0603020202020204" pitchFamily="34" charset="0"/>
                        </a:rPr>
                        <a:t>n.e.c.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rebuchet MS" panose="020B0603020202020204" pitchFamily="34" charset="0"/>
                        </a:rPr>
                        <a:t>T</a:t>
                      </a:r>
                      <a:r>
                        <a:rPr lang="el-GR" sz="1400" dirty="0" err="1">
                          <a:effectLst/>
                          <a:latin typeface="Trebuchet MS" panose="020B0603020202020204" pitchFamily="34" charset="0"/>
                        </a:rPr>
                        <a:t>otal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400" b="1" dirty="0">
                          <a:effectLst/>
                          <a:latin typeface="Trebuchet MS" panose="020B0603020202020204" pitchFamily="34" charset="0"/>
                        </a:rPr>
                        <a:t>25</a:t>
                      </a:r>
                      <a:endParaRPr lang="en-GB" sz="1400" b="1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27</a:t>
                      </a:r>
                      <a:endParaRPr lang="en-GB" sz="1400" b="1" kern="1200" dirty="0">
                        <a:solidFill>
                          <a:schemeClr val="dk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400" dirty="0" err="1">
                          <a:effectLst/>
                          <a:latin typeface="Trebuchet MS" panose="020B0603020202020204" pitchFamily="34" charset="0"/>
                        </a:rPr>
                        <a:t>Pensions</a:t>
                      </a:r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l-GR" sz="1400" dirty="0" err="1">
                          <a:effectLst/>
                          <a:latin typeface="Trebuchet MS" panose="020B0603020202020204" pitchFamily="34" charset="0"/>
                        </a:rPr>
                        <a:t>related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Health </a:t>
                      </a:r>
                      <a:r>
                        <a:rPr lang="el-GR" sz="1400" dirty="0" err="1">
                          <a:effectLst/>
                          <a:latin typeface="Trebuchet MS" panose="020B0603020202020204" pitchFamily="34" charset="0"/>
                        </a:rPr>
                        <a:t>care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Social </a:t>
                      </a:r>
                      <a:r>
                        <a:rPr lang="en-GB" sz="1400" dirty="0">
                          <a:effectLst/>
                          <a:latin typeface="Trebuchet MS" panose="020B0603020202020204" pitchFamily="34" charset="0"/>
                        </a:rPr>
                        <a:t>benefits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r>
                        <a:rPr lang="en-GB" sz="1400" dirty="0">
                          <a:effectLst/>
                          <a:latin typeface="Trebuchet MS" panose="020B0603020202020204" pitchFamily="34" charset="0"/>
                        </a:rPr>
                        <a:t>T</a:t>
                      </a:r>
                      <a:r>
                        <a:rPr lang="el-GR" sz="1400" dirty="0" err="1">
                          <a:effectLst/>
                          <a:latin typeface="Trebuchet MS" panose="020B0603020202020204" pitchFamily="34" charset="0"/>
                        </a:rPr>
                        <a:t>otal</a:t>
                      </a:r>
                      <a:endParaRPr lang="en-GB" sz="1400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400" b="1" dirty="0">
                          <a:effectLst/>
                          <a:latin typeface="Trebuchet MS" panose="020B0603020202020204" pitchFamily="34" charset="0"/>
                        </a:rPr>
                        <a:t>25</a:t>
                      </a:r>
                      <a:endParaRPr lang="en-GB" sz="1400" b="1" dirty="0">
                        <a:effectLst/>
                        <a:latin typeface="Trebuchet MS" panose="020B0603020202020204" pitchFamily="34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DFED97E-9386-4707-A56E-50A9A8909A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7372"/>
              </p:ext>
            </p:extLst>
          </p:nvPr>
        </p:nvGraphicFramePr>
        <p:xfrm>
          <a:off x="1349669" y="5098483"/>
          <a:ext cx="3294339" cy="137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4339">
                  <a:extLst>
                    <a:ext uri="{9D8B030D-6E8A-4147-A177-3AD203B41FA5}">
                      <a16:colId xmlns:a16="http://schemas.microsoft.com/office/drawing/2014/main" val="2137865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l-GR" sz="900" dirty="0" err="1">
                          <a:effectLst/>
                        </a:rPr>
                        <a:t>Source</a:t>
                      </a:r>
                      <a:r>
                        <a:rPr lang="el-GR" sz="900" dirty="0">
                          <a:effectLst/>
                        </a:rPr>
                        <a:t>: ESSPROS, ELSTAT 2018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2826324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οι «συντάξεις του Μνημονίου» </a:t>
            </a:r>
            <a:r>
              <a:rPr lang="el-GR" altLang="el-GR" sz="2000">
                <a:latin typeface="Trebuchet MS" panose="020B0603020202020204" pitchFamily="34" charset="0"/>
              </a:rPr>
              <a:t>(5)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85950"/>
            <a:ext cx="8497888" cy="4638675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το</a:t>
            </a:r>
            <a:r>
              <a:rPr lang="el-GR" altLang="el-GR" sz="2000" b="1" dirty="0">
                <a:solidFill>
                  <a:srgbClr val="333399"/>
                </a:solidFill>
                <a:latin typeface="Trebuchet MS" panose="020B0603020202020204" pitchFamily="34" charset="0"/>
              </a:rPr>
              <a:t> νέο σύστημα</a:t>
            </a:r>
            <a:endParaRPr lang="el-GR" altLang="el-GR" sz="2000" dirty="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απομακρύνεται από την παραδοσιακή κοινωνική ασφάλιση …</a:t>
            </a:r>
          </a:p>
          <a:p>
            <a:pPr lvl="2">
              <a:spcAft>
                <a:spcPct val="20000"/>
              </a:spcAft>
            </a:pPr>
            <a:r>
              <a:rPr lang="el-GR" altLang="el-GR" sz="1600" dirty="0">
                <a:latin typeface="Trebuchet MS" panose="020B0603020202020204" pitchFamily="34" charset="0"/>
              </a:rPr>
              <a:t>(μοντέλο Bismarck)</a:t>
            </a:r>
          </a:p>
          <a:p>
            <a:pPr lvl="1"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… και προσεγγίζει ένα σύστημα πολλών επιπέδων</a:t>
            </a:r>
          </a:p>
          <a:p>
            <a:pPr lvl="2">
              <a:spcAft>
                <a:spcPct val="20000"/>
              </a:spcAft>
            </a:pPr>
            <a:r>
              <a:rPr lang="el-GR" altLang="el-GR" sz="1600" dirty="0">
                <a:latin typeface="Trebuchet MS" panose="020B0603020202020204" pitchFamily="34" charset="0"/>
              </a:rPr>
              <a:t>διαχωρισμός ανταποδοτικών από μη ανταποδοτικές παροχές</a:t>
            </a:r>
          </a:p>
          <a:p>
            <a:pPr lvl="1"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κεντρική ιδέα: από το 2016 καταβάλλεται</a:t>
            </a:r>
          </a:p>
          <a:p>
            <a:pPr lvl="2">
              <a:spcAft>
                <a:spcPct val="20000"/>
              </a:spcAft>
            </a:pPr>
            <a:r>
              <a:rPr lang="el-GR" altLang="el-GR" sz="18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βασική</a:t>
            </a:r>
            <a:r>
              <a:rPr lang="el-GR" altLang="el-GR" sz="1800" dirty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el-GR" altLang="el-GR" sz="1800" b="1" dirty="0">
                <a:solidFill>
                  <a:schemeClr val="hlink"/>
                </a:solidFill>
                <a:latin typeface="Trebuchet MS" panose="020B0603020202020204" pitchFamily="34" charset="0"/>
              </a:rPr>
              <a:t>σύνταξη</a:t>
            </a:r>
            <a:r>
              <a:rPr lang="el-GR" altLang="el-GR" sz="1800" dirty="0">
                <a:latin typeface="Trebuchet MS" panose="020B0603020202020204" pitchFamily="34" charset="0"/>
              </a:rPr>
              <a:t> και</a:t>
            </a:r>
          </a:p>
          <a:p>
            <a:pPr lvl="2">
              <a:spcAft>
                <a:spcPct val="20000"/>
              </a:spcAft>
            </a:pPr>
            <a:r>
              <a:rPr lang="el-GR" altLang="el-GR" sz="18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αναλογική σύνταξη</a:t>
            </a:r>
          </a:p>
          <a:p>
            <a:pPr lvl="1"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αύξηση ηλικίας συνταξιοδότησης στα 67 (νομοθετήθηκε το 2012)</a:t>
            </a:r>
          </a:p>
          <a:p>
            <a:pPr lvl="1"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μείωση αριθμού ταμείων</a:t>
            </a:r>
          </a:p>
          <a:p>
            <a:pPr lvl="2">
              <a:spcAft>
                <a:spcPct val="20000"/>
              </a:spcAft>
            </a:pPr>
            <a:r>
              <a:rPr lang="el-GR" altLang="el-GR" sz="1500" dirty="0">
                <a:latin typeface="Trebuchet MS" panose="020B0603020202020204" pitchFamily="34" charset="0"/>
              </a:rPr>
              <a:t>αλλά με  κάποιες (περίεργες;) εξαιρέσεις</a:t>
            </a:r>
            <a:endParaRPr lang="en-GB" altLang="el-GR" sz="1500" dirty="0">
              <a:latin typeface="Trebuchet MS" panose="020B0603020202020204" pitchFamily="34" charset="0"/>
            </a:endParaRPr>
          </a:p>
          <a:p>
            <a:pPr marL="914400" lvl="2" indent="0">
              <a:spcAft>
                <a:spcPct val="20000"/>
              </a:spcAft>
              <a:buNone/>
            </a:pPr>
            <a:endParaRPr lang="en-GB" altLang="el-GR" sz="15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οι «συντάξεις του Μνημονίου» </a:t>
            </a:r>
            <a:r>
              <a:rPr lang="el-GR" altLang="el-GR" sz="2000">
                <a:latin typeface="Trebuchet MS" panose="020B0603020202020204" pitchFamily="34" charset="0"/>
              </a:rPr>
              <a:t>(6)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00213"/>
            <a:ext cx="8497888" cy="5157787"/>
          </a:xfrm>
        </p:spPr>
        <p:txBody>
          <a:bodyPr/>
          <a:lstStyle/>
          <a:p>
            <a:r>
              <a:rPr lang="el-GR" altLang="el-GR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βασική</a:t>
            </a:r>
            <a:r>
              <a:rPr lang="el-GR" altLang="el-GR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el-GR" altLang="el-GR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σύνταξη</a:t>
            </a:r>
            <a:endParaRPr lang="el-GR" altLang="el-GR" sz="2000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marL="742950" lvl="2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n-US" sz="1800" dirty="0">
                <a:latin typeface="Trebuchet MS" panose="020B0603020202020204" pitchFamily="34" charset="0"/>
              </a:rPr>
              <a:t>Για να χορηγηθεί πλήρες το ποσό της εθνικής σύνταξης θα πρέπει ο συνταξιούχος να έχει συμπληρώσει </a:t>
            </a:r>
            <a:r>
              <a:rPr lang="el-GR" altLang="en-US" sz="1800" b="1" dirty="0">
                <a:latin typeface="Trebuchet MS" panose="020B0603020202020204" pitchFamily="34" charset="0"/>
              </a:rPr>
              <a:t>40 έτη μόνιμης και νόμιμης διαμονής </a:t>
            </a:r>
            <a:r>
              <a:rPr lang="el-GR" altLang="en-US" sz="1800" dirty="0">
                <a:latin typeface="Trebuchet MS" panose="020B0603020202020204" pitchFamily="34" charset="0"/>
              </a:rPr>
              <a:t>στην Ελλάδα και τουλάχιστον </a:t>
            </a:r>
            <a:r>
              <a:rPr lang="el-GR" altLang="en-US" sz="1800" b="1" dirty="0">
                <a:latin typeface="Trebuchet MS" panose="020B0603020202020204" pitchFamily="34" charset="0"/>
              </a:rPr>
              <a:t>20 έτη ασφάλισης</a:t>
            </a:r>
          </a:p>
          <a:p>
            <a:pPr marL="742950" lvl="2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n-US" sz="1800" dirty="0">
                <a:latin typeface="Trebuchet MS" panose="020B0603020202020204" pitchFamily="34" charset="0"/>
              </a:rPr>
              <a:t>Το πλήρες ποσό της εθνικής σύνταξης ορίζεται σε 384 ευρώ μηνιαίως</a:t>
            </a:r>
            <a:endParaRPr lang="en-US" altLang="en-US" sz="1800" dirty="0">
              <a:latin typeface="Trebuchet MS" panose="020B0603020202020204" pitchFamily="34" charset="0"/>
            </a:endParaRPr>
          </a:p>
          <a:p>
            <a:pPr marL="742950" lvl="2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n-US" sz="1800" dirty="0">
                <a:latin typeface="Trebuchet MS" panose="020B0603020202020204" pitchFamily="34" charset="0"/>
              </a:rPr>
              <a:t>Το ποσό της εθνικής σύνταξης μειώνεται κατά 1/40 για κάθε χρόνο που υπολείπεται των 40 ετών διαμονής στην Ελλάδα</a:t>
            </a:r>
          </a:p>
          <a:p>
            <a:pPr marL="742950" lvl="2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n-US" sz="1800" dirty="0">
                <a:latin typeface="Trebuchet MS" panose="020B0603020202020204" pitchFamily="34" charset="0"/>
              </a:rPr>
              <a:t>Το ποσό της εθνικής σύνταξης μειώνεται κατά 2% για κάθε έτος ασφάλισης που υπολείπεται των 20 ετών </a:t>
            </a:r>
          </a:p>
          <a:p>
            <a:pPr marL="742950" lvl="2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n-US" sz="1800" dirty="0">
                <a:latin typeface="Trebuchet MS" panose="020B0603020202020204" pitchFamily="34" charset="0"/>
              </a:rPr>
              <a:t>Για 15 έτη ασφάλισης, το πλήρες ποσό της εθνικής σύνταξης είναι 345.6 ευρώ</a:t>
            </a:r>
            <a:r>
              <a:rPr lang="en-GB" altLang="en-US" sz="1800" dirty="0">
                <a:latin typeface="Trebuchet MS" panose="020B0603020202020204" pitchFamily="34" charset="0"/>
              </a:rPr>
              <a:t> </a:t>
            </a:r>
            <a:r>
              <a:rPr lang="en-US" altLang="en-US" sz="1800" dirty="0">
                <a:latin typeface="Trebuchet MS" panose="020B0603020202020204" pitchFamily="34" charset="0"/>
              </a:rPr>
              <a:t>[</a:t>
            </a:r>
            <a:r>
              <a:rPr lang="en-US" altLang="el-GR" sz="1800" dirty="0">
                <a:latin typeface="Trebuchet MS" panose="020B0603020202020204" pitchFamily="34" charset="0"/>
              </a:rPr>
              <a:t>384*(1-2%*(20-15))] </a:t>
            </a:r>
            <a:endParaRPr lang="el-GR" altLang="el-GR" sz="1800" dirty="0">
              <a:latin typeface="Trebuchet MS" panose="020B0603020202020204" pitchFamily="34" charset="0"/>
            </a:endParaRPr>
          </a:p>
          <a:p>
            <a:pPr marL="742950" lvl="2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1800" dirty="0">
                <a:latin typeface="Trebuchet MS" panose="020B0603020202020204" pitchFamily="34" charset="0"/>
              </a:rPr>
              <a:t>Τιμαριθμική προσαρμογή </a:t>
            </a:r>
            <a:endParaRPr lang="en-US" altLang="el-GR" sz="18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οι «συντάξεις του Μνημονίου» </a:t>
            </a:r>
            <a:r>
              <a:rPr lang="el-GR" altLang="el-GR" sz="2000">
                <a:latin typeface="Trebuchet MS" panose="020B0603020202020204" pitchFamily="34" charset="0"/>
              </a:rPr>
              <a:t>(7)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85950"/>
            <a:ext cx="8497888" cy="4638675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αναλογική</a:t>
            </a:r>
            <a:r>
              <a:rPr lang="el-GR" altLang="el-GR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el-GR" altLang="el-GR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σύνταξη</a:t>
            </a:r>
            <a:endParaRPr lang="el-GR" altLang="el-GR" sz="2000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>
              <a:spcAft>
                <a:spcPct val="20000"/>
              </a:spcAft>
            </a:pPr>
            <a:endParaRPr lang="el-GR" altLang="el-GR" sz="2000" dirty="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υπολογίζεται ως το γινόμενο τριών παραμέτρων:</a:t>
            </a:r>
          </a:p>
          <a:p>
            <a:pPr lvl="2">
              <a:spcAft>
                <a:spcPct val="20000"/>
              </a:spcAft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</a:pPr>
            <a:r>
              <a:rPr lang="el-GR" altLang="el-GR" sz="1800" b="1" dirty="0">
                <a:solidFill>
                  <a:srgbClr val="333399"/>
                </a:solidFill>
                <a:latin typeface="Trebuchet MS" panose="020B0603020202020204" pitchFamily="34" charset="0"/>
              </a:rPr>
              <a:t>μέσες διά βίου αποδοχές</a:t>
            </a:r>
          </a:p>
          <a:p>
            <a:pPr lvl="3"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1600" dirty="0">
                <a:latin typeface="Trebuchet MS" panose="020B0603020202020204" pitchFamily="34" charset="0"/>
              </a:rPr>
              <a:t>σε τρέχουσες τιμές</a:t>
            </a:r>
          </a:p>
          <a:p>
            <a:pPr lvl="2">
              <a:spcAft>
                <a:spcPct val="20000"/>
              </a:spcAft>
            </a:pPr>
            <a:endParaRPr lang="el-GR" altLang="el-GR" sz="16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</a:pPr>
            <a:r>
              <a:rPr lang="el-GR" altLang="el-GR" sz="1800" b="1" dirty="0">
                <a:solidFill>
                  <a:srgbClr val="333399"/>
                </a:solidFill>
                <a:latin typeface="Trebuchet MS" panose="020B0603020202020204" pitchFamily="34" charset="0"/>
              </a:rPr>
              <a:t>ετήσιο ποσοστό αναπλήρωσης</a:t>
            </a:r>
          </a:p>
          <a:p>
            <a:pPr lvl="3"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1600" dirty="0">
                <a:latin typeface="Trebuchet MS" panose="020B0603020202020204" pitchFamily="34" charset="0"/>
              </a:rPr>
              <a:t>κυμαινόταν από 0,8% (1-15 έτη) έως 1,5% (40+ έτη ασφάλισης)</a:t>
            </a:r>
          </a:p>
          <a:p>
            <a:pPr lvl="3"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1600" dirty="0">
                <a:latin typeface="Trebuchet MS" panose="020B0603020202020204" pitchFamily="34" charset="0"/>
              </a:rPr>
              <a:t>άλλαξε σε 0,77% (1-15 έτη) έως 2% (40+ έτη ασφάλισης) </a:t>
            </a:r>
          </a:p>
          <a:p>
            <a:pPr lvl="2">
              <a:spcAft>
                <a:spcPct val="20000"/>
              </a:spcAft>
            </a:pPr>
            <a:endParaRPr lang="el-GR" altLang="el-GR" sz="16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</a:pPr>
            <a:r>
              <a:rPr lang="el-GR" altLang="el-GR" sz="1800" b="1" dirty="0">
                <a:solidFill>
                  <a:srgbClr val="333399"/>
                </a:solidFill>
                <a:latin typeface="Trebuchet MS" panose="020B0603020202020204" pitchFamily="34" charset="0"/>
              </a:rPr>
              <a:t>αριθμός ετών ασφάλισης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827088" y="620713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35845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3584575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3584575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l-GR" altLang="el-GR" sz="2000" b="1">
                <a:latin typeface="Trebuchet MS" panose="020B0603020202020204" pitchFamily="34" charset="0"/>
              </a:rPr>
              <a:t>ποσοστό αναπλήρωσης της αναλογικής σύνταξης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l-GR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ανάλογα με τη διάρκεια της περιόδου ασφάλισης</a:t>
            </a:r>
            <a:r>
              <a:rPr lang="en-US" altLang="el-GR" sz="2000" b="1">
                <a:latin typeface="Trebuchet MS" panose="020B0603020202020204" pitchFamily="34" charset="0"/>
              </a:rPr>
              <a:t> </a:t>
            </a:r>
            <a:endParaRPr lang="el-GR" altLang="el-GR" sz="2000" b="1">
              <a:latin typeface="Trebuchet MS" panose="020B0603020202020204" pitchFamily="34" charset="0"/>
            </a:endParaRPr>
          </a:p>
        </p:txBody>
      </p:sp>
      <p:pic>
        <p:nvPicPr>
          <p:cNvPr id="839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603375"/>
            <a:ext cx="7993062" cy="4752975"/>
          </a:xfrm>
          <a:noFill/>
        </p:spPr>
      </p:pic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3563938" y="3933825"/>
            <a:ext cx="647700" cy="358775"/>
          </a:xfrm>
          <a:prstGeom prst="ellipse">
            <a:avLst/>
          </a:prstGeom>
          <a:noFill/>
          <a:ln w="9525" algn="ctr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Trebuchet MS" panose="020B0603020202020204" pitchFamily="34" charset="0"/>
            </a:endParaRPr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>
            <a:off x="3924300" y="4292600"/>
            <a:ext cx="0" cy="2159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83974" name="Oval 6"/>
          <p:cNvSpPr>
            <a:spLocks noChangeArrowheads="1"/>
          </p:cNvSpPr>
          <p:nvPr/>
        </p:nvSpPr>
        <p:spPr bwMode="auto">
          <a:xfrm>
            <a:off x="6084888" y="2852738"/>
            <a:ext cx="647700" cy="288925"/>
          </a:xfrm>
          <a:prstGeom prst="ellipse">
            <a:avLst/>
          </a:prstGeom>
          <a:noFill/>
          <a:ln w="9525" algn="ctr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Trebuchet MS" panose="020B0603020202020204" pitchFamily="34" charset="0"/>
            </a:endParaRPr>
          </a:p>
        </p:txBody>
      </p:sp>
      <p:sp>
        <p:nvSpPr>
          <p:cNvPr id="83975" name="Line 7"/>
          <p:cNvSpPr>
            <a:spLocks noChangeShapeType="1"/>
          </p:cNvSpPr>
          <p:nvPr/>
        </p:nvSpPr>
        <p:spPr bwMode="auto">
          <a:xfrm>
            <a:off x="6443663" y="3141663"/>
            <a:ext cx="1587" cy="142875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83976" name="Oval 8"/>
          <p:cNvSpPr>
            <a:spLocks noChangeArrowheads="1"/>
          </p:cNvSpPr>
          <p:nvPr/>
        </p:nvSpPr>
        <p:spPr bwMode="auto">
          <a:xfrm>
            <a:off x="4932363" y="4365625"/>
            <a:ext cx="647700" cy="287338"/>
          </a:xfrm>
          <a:prstGeom prst="ellipse">
            <a:avLst/>
          </a:prstGeom>
          <a:noFill/>
          <a:ln w="9525" algn="ctr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Trebuchet MS" panose="020B0603020202020204" pitchFamily="34" charset="0"/>
            </a:endParaRPr>
          </a:p>
        </p:txBody>
      </p:sp>
      <p:sp>
        <p:nvSpPr>
          <p:cNvPr id="83977" name="Line 9"/>
          <p:cNvSpPr>
            <a:spLocks noChangeShapeType="1"/>
          </p:cNvSpPr>
          <p:nvPr/>
        </p:nvSpPr>
        <p:spPr bwMode="auto">
          <a:xfrm flipH="1" flipV="1">
            <a:off x="5219700" y="4221163"/>
            <a:ext cx="0" cy="142875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 b="1" dirty="0">
                <a:latin typeface="Trebuchet MS" panose="020B0603020202020204" pitchFamily="34" charset="0"/>
              </a:rPr>
              <a:t>οι «συντάξεις του Μνημονίου» </a:t>
            </a:r>
            <a:r>
              <a:rPr lang="el-GR" altLang="el-GR" sz="2000" dirty="0">
                <a:latin typeface="Trebuchet MS" panose="020B0603020202020204" pitchFamily="34" charset="0"/>
              </a:rPr>
              <a:t>(8)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85950"/>
            <a:ext cx="7834313" cy="497205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b="1" dirty="0">
                <a:solidFill>
                  <a:srgbClr val="333399"/>
                </a:solidFill>
                <a:latin typeface="Trebuchet MS" panose="020B0603020202020204" pitchFamily="34" charset="0"/>
              </a:rPr>
              <a:t>τιμαριθμική αναπροσαρμογή</a:t>
            </a:r>
            <a:endParaRPr lang="el-GR" altLang="el-GR" sz="1800" dirty="0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l-GR" altLang="el-GR" sz="1600" dirty="0">
                <a:latin typeface="Trebuchet MS" panose="020B0603020202020204" pitchFamily="34" charset="0"/>
              </a:rPr>
              <a:t>ποσοστό αναπροσαρμογής συντάξεων = μέσος όρος μεταβολής ΑΕΠ και Δείκτη Τιμών Καταναλωτή</a:t>
            </a: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l-GR" altLang="el-GR" sz="1600" dirty="0">
                <a:latin typeface="Trebuchet MS" panose="020B0603020202020204" pitchFamily="34" charset="0"/>
              </a:rPr>
              <a:t>υπό τον περιορισμό: ποσοστό αναπροσαρμογής ≤ αύξηση Δείκτη Τιμών Καταναλωτή</a:t>
            </a: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l-GR" altLang="el-GR" sz="1600" dirty="0">
                <a:latin typeface="Trebuchet MS" panose="020B0603020202020204" pitchFamily="34" charset="0"/>
              </a:rPr>
              <a:t>η διάταξη αυτή έχει παγώσει έως το 2022 </a:t>
            </a:r>
            <a:endParaRPr lang="el-GR" altLang="el-GR" sz="1800" dirty="0">
              <a:latin typeface="Trebuchet MS" panose="020B0603020202020204" pitchFamily="34" charset="0"/>
            </a:endParaRP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endParaRPr lang="el-GR" altLang="el-GR" sz="1600" dirty="0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endParaRPr lang="el-GR" altLang="el-GR" sz="1600" dirty="0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συνεπώς:</a:t>
            </a: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l-GR" altLang="el-GR" sz="1600" dirty="0">
                <a:latin typeface="Trebuchet MS" panose="020B0603020202020204" pitchFamily="34" charset="0"/>
              </a:rPr>
              <a:t>όταν η αύξηση του ΑΕΠ είναι </a:t>
            </a:r>
            <a:r>
              <a:rPr lang="el-GR" altLang="el-GR" sz="1600" b="1" dirty="0">
                <a:solidFill>
                  <a:srgbClr val="333399"/>
                </a:solidFill>
                <a:latin typeface="Trebuchet MS" panose="020B0603020202020204" pitchFamily="34" charset="0"/>
              </a:rPr>
              <a:t>μεγαλύτερη</a:t>
            </a:r>
            <a:r>
              <a:rPr lang="el-GR" altLang="el-GR" sz="1600" dirty="0">
                <a:latin typeface="Trebuchet MS" panose="020B0603020202020204" pitchFamily="34" charset="0"/>
              </a:rPr>
              <a:t> από τον πληθωρισμό, η αγοραστική αξία των συντάξεων θα παραμένει </a:t>
            </a:r>
            <a:r>
              <a:rPr lang="el-GR" altLang="el-GR" sz="1600" b="1" dirty="0">
                <a:solidFill>
                  <a:srgbClr val="333399"/>
                </a:solidFill>
                <a:latin typeface="Trebuchet MS" panose="020B0603020202020204" pitchFamily="34" charset="0"/>
              </a:rPr>
              <a:t>σταθερή</a:t>
            </a: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l-GR" altLang="el-GR" sz="1600" dirty="0">
                <a:latin typeface="Trebuchet MS" panose="020B0603020202020204" pitchFamily="34" charset="0"/>
              </a:rPr>
              <a:t>όταν η αύξηση του ΑΕΠ είναι </a:t>
            </a:r>
            <a:r>
              <a:rPr lang="el-GR" altLang="el-GR" sz="1600" b="1" dirty="0">
                <a:solidFill>
                  <a:srgbClr val="333399"/>
                </a:solidFill>
                <a:latin typeface="Trebuchet MS" panose="020B0603020202020204" pitchFamily="34" charset="0"/>
              </a:rPr>
              <a:t>μικρότερη</a:t>
            </a:r>
            <a:r>
              <a:rPr lang="el-GR" altLang="el-GR" sz="1600" dirty="0">
                <a:latin typeface="Trebuchet MS" panose="020B0603020202020204" pitchFamily="34" charset="0"/>
              </a:rPr>
              <a:t> από τον πληθωρισμό, η αγοραστική αξία των συντάξεων θα </a:t>
            </a:r>
            <a:r>
              <a:rPr lang="el-GR" altLang="el-GR" sz="1600" b="1" dirty="0">
                <a:solidFill>
                  <a:srgbClr val="333399"/>
                </a:solidFill>
                <a:latin typeface="Trebuchet MS" panose="020B0603020202020204" pitchFamily="34" charset="0"/>
              </a:rPr>
              <a:t>μειώνεται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Ø"/>
            </a:pPr>
            <a:endParaRPr lang="el-GR" altLang="el-GR" sz="18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- Τίτλος"/>
          <p:cNvSpPr>
            <a:spLocks noGrp="1"/>
          </p:cNvSpPr>
          <p:nvPr>
            <p:ph type="title"/>
          </p:nvPr>
        </p:nvSpPr>
        <p:spPr>
          <a:xfrm>
            <a:off x="684213" y="188913"/>
            <a:ext cx="8002587" cy="719137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Δημοσιονομικές επιπτώσεις</a:t>
            </a:r>
          </a:p>
        </p:txBody>
      </p:sp>
      <p:graphicFrame>
        <p:nvGraphicFramePr>
          <p:cNvPr id="6" name="3 - Γράφημα"/>
          <p:cNvGraphicFramePr/>
          <p:nvPr/>
        </p:nvGraphicFramePr>
        <p:xfrm>
          <a:off x="2123728" y="980728"/>
          <a:ext cx="691276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6 - Γράφημα"/>
          <p:cNvGraphicFramePr/>
          <p:nvPr/>
        </p:nvGraphicFramePr>
        <p:xfrm>
          <a:off x="2483768" y="3429000"/>
          <a:ext cx="6408712" cy="3196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11188" y="908050"/>
            <a:ext cx="1873250" cy="583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l-GR" b="1" kern="0" dirty="0">
              <a:solidFill>
                <a:srgbClr val="000099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l-GR" b="1" kern="0" dirty="0">
              <a:solidFill>
                <a:srgbClr val="000099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l-GR" b="1" kern="0" dirty="0">
              <a:solidFill>
                <a:srgbClr val="000099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n-US" b="1" kern="0" dirty="0">
              <a:solidFill>
                <a:srgbClr val="000099"/>
              </a:solidFill>
              <a:latin typeface="Book Antiqua" pitchFamily="18" charset="0"/>
            </a:endParaRPr>
          </a:p>
          <a:p>
            <a:pPr marL="0" lvl="2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/>
            </a:pPr>
            <a:r>
              <a:rPr lang="el-GR" sz="1600" dirty="0"/>
              <a:t>Εκτιμήσεις πριν τη μεταρρύθμιση</a:t>
            </a:r>
            <a:endParaRPr lang="en-US" sz="1600" dirty="0"/>
          </a:p>
          <a:p>
            <a:pPr marL="0" lvl="2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/>
            </a:pPr>
            <a:endParaRPr lang="en-US" sz="1600" dirty="0"/>
          </a:p>
          <a:p>
            <a:pPr marL="0" lvl="2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/>
            </a:pPr>
            <a:endParaRPr lang="en-US" sz="1600" dirty="0"/>
          </a:p>
          <a:p>
            <a:pPr marL="0" lvl="2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/>
            </a:pPr>
            <a:endParaRPr lang="en-US" sz="1600" dirty="0"/>
          </a:p>
          <a:p>
            <a:pPr marL="0" lvl="2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/>
            </a:pPr>
            <a:endParaRPr lang="en-US" sz="1600" dirty="0"/>
          </a:p>
          <a:p>
            <a:pPr marL="0" lvl="2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/>
            </a:pPr>
            <a:endParaRPr lang="en-US" sz="1600" dirty="0"/>
          </a:p>
          <a:p>
            <a:pPr marL="0" lvl="2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/>
            </a:pPr>
            <a:r>
              <a:rPr lang="el-GR" sz="1600" dirty="0"/>
              <a:t>Εκτιμήσεις μετά τη μεταρρύθμιση (αλλά χωρίς την αύξηση του ορίου συνταξιοδότησης από τα 65 στα 67)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- Τίτλος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993775"/>
          </a:xfrm>
        </p:spPr>
        <p:txBody>
          <a:bodyPr/>
          <a:lstStyle/>
          <a:p>
            <a:r>
              <a:rPr lang="el-GR" altLang="el-GR" sz="2000" b="1">
                <a:solidFill>
                  <a:srgbClr val="CC0000"/>
                </a:solidFill>
                <a:latin typeface="Trebuchet MS" panose="020B0603020202020204" pitchFamily="34" charset="0"/>
              </a:rPr>
              <a:t>Υπερανταποδοτικότητα;</a:t>
            </a:r>
            <a:endParaRPr lang="el-GR" altLang="el-GR"/>
          </a:p>
        </p:txBody>
      </p:sp>
      <p:sp>
        <p:nvSpPr>
          <p:cNvPr id="9" name="2 - Θέση περιεχομένου"/>
          <p:cNvSpPr txBox="1">
            <a:spLocks/>
          </p:cNvSpPr>
          <p:nvPr/>
        </p:nvSpPr>
        <p:spPr bwMode="auto">
          <a:xfrm>
            <a:off x="1258888" y="2708275"/>
            <a:ext cx="4038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endParaRPr lang="el-GR" sz="2000" kern="0" dirty="0">
              <a:latin typeface="+mn-lt"/>
            </a:endParaRPr>
          </a:p>
        </p:txBody>
      </p:sp>
      <p:pic>
        <p:nvPicPr>
          <p:cNvPr id="9011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429000"/>
            <a:ext cx="5584825" cy="322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14400" y="1885950"/>
            <a:ext cx="7834313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l-GR" altLang="el-GR" sz="2000" kern="0" dirty="0">
                <a:latin typeface="Trebuchet MS" panose="020B0603020202020204" pitchFamily="34" charset="0"/>
              </a:rPr>
              <a:t>Τα προβλεπόμενα ελλείμματα μειώθηκαν, αλλά παρέμειναν υψηλά</a:t>
            </a:r>
          </a:p>
          <a:p>
            <a:pPr lvl="1">
              <a:defRPr/>
            </a:pPr>
            <a:r>
              <a:rPr lang="el-GR" altLang="el-GR" sz="1600" kern="0" dirty="0">
                <a:latin typeface="Trebuchet MS" panose="020B0603020202020204" pitchFamily="34" charset="0"/>
              </a:rPr>
              <a:t>Προβλέψεις για μειώσεις σε επικουρικές συντάξεις</a:t>
            </a:r>
          </a:p>
          <a:p>
            <a:pPr>
              <a:defRPr/>
            </a:pPr>
            <a:r>
              <a:rPr lang="el-GR" altLang="el-GR" sz="2000" kern="0" dirty="0">
                <a:latin typeface="Trebuchet MS" panose="020B0603020202020204" pitchFamily="34" charset="0"/>
              </a:rPr>
              <a:t>Παρότι η </a:t>
            </a:r>
            <a:r>
              <a:rPr lang="el-GR" altLang="el-GR" sz="2000" kern="0" dirty="0" err="1">
                <a:latin typeface="Trebuchet MS" panose="020B0603020202020204" pitchFamily="34" charset="0"/>
              </a:rPr>
              <a:t>υπερανταποδοτικότητα</a:t>
            </a:r>
            <a:r>
              <a:rPr lang="el-GR" altLang="el-GR" sz="2000" kern="0" dirty="0">
                <a:latin typeface="Trebuchet MS" panose="020B0603020202020204" pitchFamily="34" charset="0"/>
              </a:rPr>
              <a:t> μειώθηκε, παρέμεινε υψηλή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000" dirty="0">
                <a:latin typeface="Trebuchet MS" panose="020B0603020202020204" pitchFamily="34" charset="0"/>
              </a:rPr>
              <a:t>A</a:t>
            </a:r>
            <a:r>
              <a:rPr lang="el-GR" altLang="en-US" sz="2000" dirty="0" err="1">
                <a:latin typeface="Trebuchet MS" panose="020B0603020202020204" pitchFamily="34" charset="0"/>
              </a:rPr>
              <a:t>λλαγές</a:t>
            </a:r>
            <a:r>
              <a:rPr lang="el-GR" altLang="en-US" sz="2000" dirty="0">
                <a:latin typeface="Trebuchet MS" panose="020B0603020202020204" pitchFamily="34" charset="0"/>
              </a:rPr>
              <a:t> 2015-</a:t>
            </a:r>
            <a:r>
              <a:rPr lang="en-GB" altLang="en-US" sz="2000" dirty="0">
                <a:latin typeface="Trebuchet MS" panose="020B0603020202020204" pitchFamily="34" charset="0"/>
              </a:rPr>
              <a:t>2020</a:t>
            </a:r>
            <a:r>
              <a:rPr lang="el-GR" altLang="en-US" sz="2000" dirty="0">
                <a:latin typeface="Trebuchet MS" panose="020B0603020202020204" pitchFamily="34" charset="0"/>
              </a:rPr>
              <a:t> </a:t>
            </a:r>
            <a:endParaRPr lang="en-US" altLang="en-US" sz="2000" dirty="0">
              <a:latin typeface="Trebuchet MS" panose="020B0603020202020204" pitchFamily="34" charset="0"/>
            </a:endParaRP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122096" cy="4979987"/>
          </a:xfrm>
        </p:spPr>
        <p:txBody>
          <a:bodyPr/>
          <a:lstStyle/>
          <a:p>
            <a:r>
              <a:rPr lang="el-GR" altLang="en-US" sz="2000" dirty="0">
                <a:latin typeface="Trebuchet MS" panose="020B0603020202020204" pitchFamily="34" charset="0"/>
              </a:rPr>
              <a:t>Στα πλαίσια του 3</a:t>
            </a:r>
            <a:r>
              <a:rPr lang="el-GR" altLang="en-US" sz="2000" baseline="30000" dirty="0">
                <a:latin typeface="Trebuchet MS" panose="020B0603020202020204" pitchFamily="34" charset="0"/>
              </a:rPr>
              <a:t>ου</a:t>
            </a:r>
            <a:r>
              <a:rPr lang="el-GR" altLang="en-US" sz="2000" dirty="0">
                <a:latin typeface="Trebuchet MS" panose="020B0603020202020204" pitchFamily="34" charset="0"/>
              </a:rPr>
              <a:t> Μνημονίου</a:t>
            </a:r>
            <a:r>
              <a:rPr lang="en-GB" altLang="en-US" sz="2000" dirty="0">
                <a:latin typeface="Trebuchet MS" panose="020B0603020202020204" pitchFamily="34" charset="0"/>
              </a:rPr>
              <a:t> </a:t>
            </a:r>
            <a:r>
              <a:rPr lang="el-GR" altLang="en-US" sz="2000" dirty="0">
                <a:latin typeface="Trebuchet MS" panose="020B0603020202020204" pitchFamily="34" charset="0"/>
              </a:rPr>
              <a:t>και του καθεστώτος ενισχυμένης επιτήρησης</a:t>
            </a:r>
            <a:r>
              <a:rPr lang="en-GB" altLang="en-US" sz="2000" dirty="0">
                <a:latin typeface="Trebuchet MS" panose="020B0603020202020204" pitchFamily="34" charset="0"/>
              </a:rPr>
              <a:t>:</a:t>
            </a:r>
            <a:r>
              <a:rPr lang="el-GR" altLang="en-US" sz="2000" dirty="0">
                <a:latin typeface="Trebuchet MS" panose="020B0603020202020204" pitchFamily="34" charset="0"/>
              </a:rPr>
              <a:t> </a:t>
            </a:r>
          </a:p>
          <a:p>
            <a:pPr lvl="1"/>
            <a:r>
              <a:rPr lang="el-GR" altLang="en-US" sz="2000" dirty="0">
                <a:latin typeface="Trebuchet MS" panose="020B0603020202020204" pitchFamily="34" charset="0"/>
              </a:rPr>
              <a:t>Νέες περικοπές</a:t>
            </a:r>
            <a:r>
              <a:rPr lang="en-GB" altLang="en-US" sz="2000" dirty="0">
                <a:latin typeface="Trebuchet MS" panose="020B0603020202020204" pitchFamily="34" charset="0"/>
              </a:rPr>
              <a:t>, </a:t>
            </a:r>
            <a:r>
              <a:rPr lang="el-GR" altLang="en-US" sz="2000" dirty="0">
                <a:latin typeface="Trebuchet MS" panose="020B0603020202020204" pitchFamily="34" charset="0"/>
              </a:rPr>
              <a:t>κυρίως στις επικουρικές συντάξεις</a:t>
            </a:r>
          </a:p>
          <a:p>
            <a:pPr lvl="1"/>
            <a:r>
              <a:rPr lang="el-GR" altLang="en-US" sz="2000" dirty="0">
                <a:latin typeface="Trebuchet MS" panose="020B0603020202020204" pitchFamily="34" charset="0"/>
                <a:ea typeface="+mn-ea"/>
                <a:cs typeface="+mn-cs"/>
              </a:rPr>
              <a:t>Ένταξη όλων των ταμείων σε ένα και δημιουργία του Ενιαίου Φορέα Κοινωνικής Ασφάλισης (ΕΦΚΑ), 2017</a:t>
            </a:r>
          </a:p>
          <a:p>
            <a:pPr lvl="1"/>
            <a:r>
              <a:rPr lang="el-GR" altLang="en-US" sz="2000" dirty="0">
                <a:latin typeface="Trebuchet MS" panose="020B0603020202020204" pitchFamily="34" charset="0"/>
                <a:ea typeface="+mn-ea"/>
                <a:cs typeface="+mn-cs"/>
              </a:rPr>
              <a:t>Διατήρηση βασικής και αναλογικής σύνταξης</a:t>
            </a:r>
          </a:p>
          <a:p>
            <a:pPr lvl="1"/>
            <a:r>
              <a:rPr lang="el-GR" altLang="en-US" sz="2000" dirty="0">
                <a:latin typeface="Trebuchet MS" panose="020B0603020202020204" pitchFamily="34" charset="0"/>
                <a:ea typeface="+mn-ea"/>
                <a:cs typeface="+mn-cs"/>
              </a:rPr>
              <a:t>Κατάργηση ΕΚΑΣ (2019)</a:t>
            </a:r>
          </a:p>
          <a:p>
            <a:pPr lvl="1"/>
            <a:r>
              <a:rPr lang="el-GR" altLang="en-US" sz="2000" dirty="0">
                <a:latin typeface="Trebuchet MS" panose="020B0603020202020204" pitchFamily="34" charset="0"/>
                <a:ea typeface="+mn-ea"/>
                <a:cs typeface="+mn-cs"/>
              </a:rPr>
              <a:t>Άμεση εφαρμογή των διατάξεων σε νέους συνταξιούχους</a:t>
            </a:r>
          </a:p>
          <a:p>
            <a:pPr lvl="1"/>
            <a:r>
              <a:rPr lang="el-GR" altLang="en-US" sz="2000" dirty="0">
                <a:latin typeface="Trebuchet MS" panose="020B0603020202020204" pitchFamily="34" charset="0"/>
                <a:ea typeface="+mn-ea"/>
                <a:cs typeface="+mn-cs"/>
              </a:rPr>
              <a:t>Αναβολή για παλαιούς συνταξιούχους (‘</a:t>
            </a:r>
            <a:r>
              <a:rPr lang="el-GR" altLang="en-US" sz="2000" i="1" dirty="0">
                <a:latin typeface="Trebuchet MS" panose="020B0603020202020204" pitchFamily="34" charset="0"/>
                <a:ea typeface="+mn-ea"/>
                <a:cs typeface="+mn-cs"/>
              </a:rPr>
              <a:t>προσωπική διαφορά’</a:t>
            </a:r>
            <a:r>
              <a:rPr lang="el-GR" altLang="en-US" sz="2000" dirty="0">
                <a:latin typeface="Trebuchet MS" panose="020B0603020202020204" pitchFamily="34" charset="0"/>
                <a:ea typeface="+mn-ea"/>
                <a:cs typeface="+mn-cs"/>
              </a:rPr>
              <a:t>)</a:t>
            </a:r>
          </a:p>
          <a:p>
            <a:pPr marL="457200" lvl="1" indent="0">
              <a:buNone/>
            </a:pPr>
            <a:endParaRPr lang="el-GR" altLang="en-US" sz="1000" dirty="0"/>
          </a:p>
          <a:p>
            <a:pPr lvl="1"/>
            <a:r>
              <a:rPr lang="el-GR" altLang="en-US" sz="2000" dirty="0">
                <a:latin typeface="Trebuchet MS" panose="020B0603020202020204" pitchFamily="34" charset="0"/>
                <a:ea typeface="+mn-ea"/>
                <a:cs typeface="+mn-cs"/>
              </a:rPr>
              <a:t>Ελλείματα παραμένουν υψηλά</a:t>
            </a:r>
          </a:p>
          <a:p>
            <a:pPr lvl="1"/>
            <a:r>
              <a:rPr lang="el-GR" altLang="en-US" sz="2000" dirty="0">
                <a:latin typeface="Trebuchet MS" panose="020B0603020202020204" pitchFamily="34" charset="0"/>
                <a:ea typeface="+mn-ea"/>
                <a:cs typeface="+mn-cs"/>
              </a:rPr>
              <a:t>Πιέσεις για περεταίρω αλλαγές/περικοπές</a:t>
            </a:r>
            <a:endParaRPr lang="en-GB" altLang="en-US" sz="2000" dirty="0">
              <a:latin typeface="Trebuchet MS" panose="020B0603020202020204" pitchFamily="34" charset="0"/>
              <a:ea typeface="+mn-ea"/>
              <a:cs typeface="+mn-cs"/>
            </a:endParaRPr>
          </a:p>
          <a:p>
            <a:pPr lvl="2"/>
            <a:r>
              <a:rPr lang="el-GR" altLang="en-US" sz="1700" dirty="0">
                <a:latin typeface="Trebuchet MS" panose="020B0603020202020204" pitchFamily="34" charset="0"/>
                <a:ea typeface="+mn-ea"/>
                <a:cs typeface="+mn-cs"/>
              </a:rPr>
              <a:t>Μεγάλη </a:t>
            </a:r>
            <a:r>
              <a:rPr lang="el-GR" altLang="en-US" sz="1700" dirty="0">
                <a:latin typeface="Trebuchet MS" panose="020B0603020202020204" pitchFamily="34" charset="0"/>
                <a:ea typeface="+mn-ea"/>
                <a:cs typeface="+mn-cs"/>
                <a:hlinkClick r:id="rId2"/>
              </a:rPr>
              <a:t>μεταρρύθμιση στις επικουρικές συντάξεις </a:t>
            </a:r>
            <a:r>
              <a:rPr lang="el-GR" altLang="en-US" sz="1700" dirty="0">
                <a:latin typeface="Trebuchet MS" panose="020B0603020202020204" pitchFamily="34" charset="0"/>
                <a:ea typeface="+mn-ea"/>
                <a:cs typeface="+mn-cs"/>
              </a:rPr>
              <a:t>(2021) </a:t>
            </a:r>
          </a:p>
          <a:p>
            <a:pPr lvl="1"/>
            <a:r>
              <a:rPr lang="el-GR" altLang="en-US" sz="2000" dirty="0">
                <a:latin typeface="Trebuchet MS" panose="020B0603020202020204" pitchFamily="34" charset="0"/>
                <a:ea typeface="+mn-ea"/>
                <a:cs typeface="+mn-cs"/>
              </a:rPr>
              <a:t>Προσωρινό (λόγω κρίσης) / διαρθρωτικό έλλειμμα;</a:t>
            </a:r>
          </a:p>
          <a:p>
            <a:pPr lvl="1"/>
            <a:endParaRPr lang="en-US" altLang="en-US" sz="24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01688" y="333375"/>
            <a:ext cx="8091487" cy="1066800"/>
          </a:xfrm>
        </p:spPr>
        <p:txBody>
          <a:bodyPr/>
          <a:lstStyle/>
          <a:p>
            <a:pPr eaLnBrk="1" hangingPunct="1"/>
            <a:r>
              <a:rPr lang="en-GB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Pensions’ recalculations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(«προσωπική διαφορά»)</a:t>
            </a:r>
            <a:endParaRPr lang="el-GR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281987" cy="5300662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endParaRPr lang="en-US" altLang="en-US" sz="1000" noProof="1">
              <a:latin typeface="Trebuchet MS" panose="020B0603020202020204" pitchFamily="34" charset="0"/>
            </a:endParaRPr>
          </a:p>
          <a:p>
            <a:pPr marL="342900" lvl="1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1800" dirty="0">
                <a:latin typeface="Trebuchet MS" panose="020B0603020202020204" pitchFamily="34" charset="0"/>
                <a:ea typeface="+mn-ea"/>
                <a:cs typeface="+mn-cs"/>
              </a:rPr>
              <a:t>In 2019 </a:t>
            </a:r>
            <a:r>
              <a:rPr lang="en-US" altLang="en-US" sz="1800" b="1" dirty="0">
                <a:latin typeface="Trebuchet MS" panose="020B0603020202020204" pitchFamily="34" charset="0"/>
                <a:ea typeface="+mn-ea"/>
                <a:cs typeface="+mn-cs"/>
              </a:rPr>
              <a:t>main pensions were recalculated </a:t>
            </a:r>
            <a:r>
              <a:rPr lang="en-US" altLang="en-US" sz="1800" dirty="0">
                <a:latin typeface="Trebuchet MS" panose="020B0603020202020204" pitchFamily="34" charset="0"/>
                <a:ea typeface="+mn-ea"/>
                <a:cs typeface="+mn-cs"/>
              </a:rPr>
              <a:t>according to the provisions of law 4387/2016, which established a two-tier pension benefit (national pension + contributory part)</a:t>
            </a:r>
          </a:p>
          <a:p>
            <a:pPr marL="742950" lvl="2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1600" dirty="0">
                <a:latin typeface="Trebuchet MS" panose="020B0603020202020204" pitchFamily="34" charset="0"/>
                <a:ea typeface="+mn-ea"/>
                <a:cs typeface="+mn-cs"/>
              </a:rPr>
              <a:t>A ‘personal difference’ was calculated for all pensioners (i.e. the difference between the new and the old pension amount) </a:t>
            </a:r>
          </a:p>
          <a:p>
            <a:pPr marL="742950" lvl="2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1600" dirty="0">
                <a:latin typeface="Trebuchet MS" panose="020B0603020202020204" pitchFamily="34" charset="0"/>
                <a:ea typeface="+mn-ea"/>
                <a:cs typeface="+mn-cs"/>
              </a:rPr>
              <a:t>In case of resulting negative personal differences, no pension reduction was made; in the case of positive personal difference, 1/5 of it is added every year (until 2023) to the old pension amount  </a:t>
            </a:r>
          </a:p>
          <a:p>
            <a:pPr marL="400050" lvl="2" indent="0" eaLnBrk="1" hangingPunct="1">
              <a:spcAft>
                <a:spcPct val="20000"/>
              </a:spcAft>
              <a:buClr>
                <a:schemeClr val="tx2"/>
              </a:buClr>
              <a:buNone/>
            </a:pPr>
            <a:endParaRPr lang="en-US" altLang="en-US" sz="1600" dirty="0">
              <a:latin typeface="Trebuchet MS" panose="020B0603020202020204" pitchFamily="34" charset="0"/>
              <a:ea typeface="+mn-ea"/>
              <a:cs typeface="+mn-cs"/>
            </a:endParaRPr>
          </a:p>
          <a:p>
            <a:pPr marL="400050" lvl="2" indent="0" eaLnBrk="1" hangingPunct="1">
              <a:spcAft>
                <a:spcPct val="20000"/>
              </a:spcAft>
              <a:buClr>
                <a:schemeClr val="tx2"/>
              </a:buClr>
              <a:buNone/>
            </a:pPr>
            <a:endParaRPr lang="en-US" altLang="en-US" sz="1500" dirty="0">
              <a:latin typeface="Trebuchet MS" panose="020B0603020202020204" pitchFamily="34" charset="0"/>
              <a:ea typeface="+mn-ea"/>
              <a:cs typeface="+mn-cs"/>
            </a:endParaRPr>
          </a:p>
          <a:p>
            <a:pPr marL="342900" lvl="1" indent="-342900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n-US" altLang="en-US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0414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827088" y="620713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35845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3584575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3584575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35845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l-GR" altLang="el-GR" sz="2000" b="1" dirty="0">
                <a:latin typeface="Trebuchet MS" panose="020B0603020202020204" pitchFamily="34" charset="0"/>
              </a:rPr>
              <a:t>νέα ποσοστά αναπλήρωσης αναλογικής σύνταξης (2020 - 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l-GR" altLang="el-GR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ανάλογα με τη διάρκεια της περιόδου ασφάλισης</a:t>
            </a:r>
            <a:r>
              <a:rPr lang="en-US" altLang="el-GR" sz="2000" b="1" dirty="0">
                <a:latin typeface="Trebuchet MS" panose="020B0603020202020204" pitchFamily="34" charset="0"/>
              </a:rPr>
              <a:t> </a:t>
            </a:r>
            <a:endParaRPr lang="el-GR" altLang="el-GR" sz="2000" b="1" dirty="0">
              <a:latin typeface="Trebuchet MS" panose="020B0603020202020204" pitchFamily="34" charset="0"/>
            </a:endParaRPr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3563938" y="3933825"/>
            <a:ext cx="647700" cy="358775"/>
          </a:xfrm>
          <a:prstGeom prst="ellipse">
            <a:avLst/>
          </a:prstGeom>
          <a:noFill/>
          <a:ln w="9525" algn="ctr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Trebuchet MS" panose="020B0603020202020204" pitchFamily="34" charset="0"/>
            </a:endParaRPr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>
            <a:off x="3924300" y="4292600"/>
            <a:ext cx="0" cy="2159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83976" name="Oval 8"/>
          <p:cNvSpPr>
            <a:spLocks noChangeArrowheads="1"/>
          </p:cNvSpPr>
          <p:nvPr/>
        </p:nvSpPr>
        <p:spPr bwMode="auto">
          <a:xfrm>
            <a:off x="4932363" y="4365625"/>
            <a:ext cx="647700" cy="287338"/>
          </a:xfrm>
          <a:prstGeom prst="ellipse">
            <a:avLst/>
          </a:prstGeom>
          <a:noFill/>
          <a:ln w="9525" algn="ctr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Trebuchet MS" panose="020B0603020202020204" pitchFamily="34" charset="0"/>
            </a:endParaRPr>
          </a:p>
        </p:txBody>
      </p:sp>
      <p:sp>
        <p:nvSpPr>
          <p:cNvPr id="83977" name="Line 9"/>
          <p:cNvSpPr>
            <a:spLocks noChangeShapeType="1"/>
          </p:cNvSpPr>
          <p:nvPr/>
        </p:nvSpPr>
        <p:spPr bwMode="auto">
          <a:xfrm flipH="1" flipV="1">
            <a:off x="5219700" y="4221163"/>
            <a:ext cx="0" cy="142875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C49422-E6FC-441D-9596-D272BD5F8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724779"/>
            <a:ext cx="5705298" cy="345638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4442B3B-DF5E-4774-AD86-98D65F2C5593}"/>
              </a:ext>
            </a:extLst>
          </p:cNvPr>
          <p:cNvSpPr txBox="1"/>
          <p:nvPr/>
        </p:nvSpPr>
        <p:spPr>
          <a:xfrm>
            <a:off x="971599" y="5181163"/>
            <a:ext cx="77768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131212"/>
                </a:solidFill>
                <a:effectLst/>
              </a:rPr>
              <a:t>Το </a:t>
            </a:r>
            <a:r>
              <a:rPr lang="el-GR" dirty="0">
                <a:solidFill>
                  <a:srgbClr val="131212"/>
                </a:solidFill>
              </a:rPr>
              <a:t>σωρευτικό </a:t>
            </a:r>
            <a:r>
              <a:rPr lang="el-GR" b="0" i="0" dirty="0">
                <a:solidFill>
                  <a:srgbClr val="131212"/>
                </a:solidFill>
                <a:effectLst/>
              </a:rPr>
              <a:t>ποσοστό αναπλήρωσης, με τον νόμο 4670/2020 ξεκινάει από </a:t>
            </a:r>
            <a:r>
              <a:rPr lang="el-GR" b="1" i="0" dirty="0">
                <a:solidFill>
                  <a:srgbClr val="131212"/>
                </a:solidFill>
                <a:effectLst/>
              </a:rPr>
              <a:t>11,55% για 15 έτη</a:t>
            </a:r>
            <a:r>
              <a:rPr lang="el-GR" b="0" i="0" dirty="0">
                <a:solidFill>
                  <a:srgbClr val="131212"/>
                </a:solidFill>
                <a:effectLst/>
              </a:rPr>
              <a:t> ασφάλισης (δηλαδή 4.500 ημερομίσθια), φτάνει το</a:t>
            </a:r>
            <a:r>
              <a:rPr lang="el-GR" b="1" i="0" dirty="0">
                <a:solidFill>
                  <a:srgbClr val="131212"/>
                </a:solidFill>
                <a:effectLst/>
              </a:rPr>
              <a:t> 50% για 40 έτη ασφάλισης (12.000 ημερομίσθια)</a:t>
            </a:r>
            <a:r>
              <a:rPr lang="el-GR" b="0" i="0" dirty="0">
                <a:solidFill>
                  <a:srgbClr val="131212"/>
                </a:solidFill>
                <a:effectLst/>
              </a:rPr>
              <a:t> και αυξάνεται κατά 0,5% για κάθε επιπλέον έτος.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586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>
                <a:latin typeface="Trebuchet MS" panose="020B0603020202020204" pitchFamily="34" charset="0"/>
              </a:rPr>
              <a:t>Συνταξιοδοτική δαπάνη ως ποσοστό του ΑΕΠ </a:t>
            </a:r>
            <a:r>
              <a:rPr lang="en-US" altLang="en-US" sz="2000" b="1">
                <a:latin typeface="Trebuchet MS" panose="020B0603020202020204" pitchFamily="34" charset="0"/>
              </a:rPr>
              <a:t>1995-2012</a:t>
            </a:r>
            <a:r>
              <a:rPr lang="el-GR" altLang="en-US" sz="2000" b="1">
                <a:latin typeface="Trebuchet MS" panose="020B0603020202020204" pitchFamily="34" charset="0"/>
              </a:rPr>
              <a:t>, σε Ελλάδα και ΕΕ15</a:t>
            </a:r>
          </a:p>
        </p:txBody>
      </p:sp>
      <p:graphicFrame>
        <p:nvGraphicFramePr>
          <p:cNvPr id="4" name="Γράφημα 1"/>
          <p:cNvGraphicFramePr/>
          <p:nvPr/>
        </p:nvGraphicFramePr>
        <p:xfrm>
          <a:off x="827584" y="1628800"/>
          <a:ext cx="655272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650" y="4868863"/>
            <a:ext cx="8137525" cy="170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ct val="20000"/>
              </a:spcAft>
              <a:defRPr/>
            </a:pPr>
            <a:r>
              <a:rPr lang="el-GR" altLang="el-GR" sz="2000" kern="0" dirty="0" err="1">
                <a:latin typeface="Trebuchet MS" panose="020B0603020202020204" pitchFamily="34" charset="0"/>
              </a:rPr>
              <a:t>Υπερδιπλασιασμός</a:t>
            </a:r>
            <a:r>
              <a:rPr lang="el-GR" altLang="el-GR" sz="2000" kern="0" dirty="0">
                <a:latin typeface="Trebuchet MS" panose="020B0603020202020204" pitchFamily="34" charset="0"/>
              </a:rPr>
              <a:t> του ποσοστού των συντάξεων στο ΑΕΠ μέσα σε μία δεκαπενταετία</a:t>
            </a:r>
          </a:p>
          <a:p>
            <a:pPr>
              <a:spcAft>
                <a:spcPct val="20000"/>
              </a:spcAft>
              <a:defRPr/>
            </a:pPr>
            <a:r>
              <a:rPr lang="el-GR" altLang="el-GR" sz="2000" kern="0" dirty="0">
                <a:latin typeface="Trebuchet MS" panose="020B0603020202020204" pitchFamily="34" charset="0"/>
              </a:rPr>
              <a:t>Ταχύτατη αύξηση, ιδίως μετά το 2005, αλλά και στα χρόνια της κρίσης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</p:spPr>
        <p:txBody>
          <a:bodyPr/>
          <a:lstStyle/>
          <a:p>
            <a:r>
              <a:rPr lang="el-GR" altLang="el-GR" sz="2000">
                <a:latin typeface="Trebuchet MS" panose="020B0603020202020204" pitchFamily="34" charset="0"/>
              </a:rPr>
              <a:t>(προσωρινά)</a:t>
            </a:r>
            <a:r>
              <a:rPr lang="el-GR" altLang="el-GR" sz="2000" b="1">
                <a:latin typeface="Trebuchet MS" panose="020B0603020202020204" pitchFamily="34" charset="0"/>
              </a:rPr>
              <a:t> συμπεράσματα</a:t>
            </a:r>
            <a:endParaRPr lang="el-GR" altLang="el-GR" sz="2000">
              <a:latin typeface="Trebuchet MS" panose="020B0603020202020204" pitchFamily="34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700213"/>
            <a:ext cx="8050213" cy="4968875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b="1" noProof="1">
                <a:solidFill>
                  <a:srgbClr val="333399"/>
                </a:solidFill>
                <a:latin typeface="Trebuchet MS" panose="020B0603020202020204" pitchFamily="34" charset="0"/>
              </a:rPr>
              <a:t>μια αποτίμηση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οι νέες ρυθμίσεις αυστηρότερες, αλλά αυτονόητες στις περισσότερες Ευρωπαϊκές χώρες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η νέα δομή μοιάζει με αυτή χωρών όπως η Δανία και η Ολλανδία</a:t>
            </a: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l-GR" altLang="el-GR" sz="1600" noProof="1">
                <a:latin typeface="Trebuchet MS" panose="020B0603020202020204" pitchFamily="34" charset="0"/>
              </a:rPr>
              <a:t>αλλά αυστηρότερη, και χωρίς συνοδευτικές κοινωνικές πολιτικές</a:t>
            </a: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l-GR" altLang="el-GR" sz="1600" noProof="1">
                <a:latin typeface="Trebuchet MS" panose="020B0603020202020204" pitchFamily="34" charset="0"/>
              </a:rPr>
              <a:t>κοινός τόπος πολλών μεταρρυθμιστικών σχεδίων από το 1990 και μετά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ραγδαίες αλλαγές απότομα και σε λίγα χρόνια = πηγή προβλημάτων</a:t>
            </a: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l-GR" altLang="el-GR" sz="1600" noProof="1">
                <a:latin typeface="Trebuchet MS" panose="020B0603020202020204" pitchFamily="34" charset="0"/>
              </a:rPr>
              <a:t>όμως: σπαταλήσαμε είκοσι χρόνια …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σημαντικό βήμα προς ένα πιο βιώσιμο, δίκαιο, διαφανές σύστημα</a:t>
            </a: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l-GR" altLang="el-GR" sz="1600" noProof="1">
                <a:latin typeface="Trebuchet MS" panose="020B0603020202020204" pitchFamily="34" charset="0"/>
              </a:rPr>
              <a:t>… που όμως θα παραμένει μετέωρο όσο διατηρείται ακόμη ο πελατειακός κατακερματισμός του προηγούμενου συστήματος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η ριζική (αν και όχι οριστική) επίλυση του ασφαλιστικού </a:t>
            </a:r>
            <a:r>
              <a:rPr lang="el-GR" altLang="el-GR" sz="1800" noProof="1">
                <a:latin typeface="Trebuchet MS" panose="020B0603020202020204" pitchFamily="34" charset="0"/>
                <a:sym typeface="Wingdings" panose="05000000000000000000" pitchFamily="2" charset="2"/>
              </a:rPr>
              <a:t></a:t>
            </a:r>
            <a:r>
              <a:rPr lang="el-GR" altLang="el-GR" sz="1800" noProof="1">
                <a:latin typeface="Trebuchet MS" panose="020B0603020202020204" pitchFamily="34" charset="0"/>
              </a:rPr>
              <a:t> ευκαιρία να διευρυνθεί η θεματολογία της κοινωνικής πολιτικής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η κρίση αυξάνει την φτώχεια των ηλικιωμένων;</a:t>
            </a:r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(1)</a:t>
            </a:r>
            <a:endParaRPr lang="el-GR" altLang="el-GR" sz="1200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721600" cy="4705350"/>
          </a:xfrm>
        </p:spPr>
        <p:txBody>
          <a:bodyPr/>
          <a:lstStyle/>
          <a:p>
            <a:pPr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2000">
                <a:solidFill>
                  <a:schemeClr val="tx2"/>
                </a:solidFill>
                <a:latin typeface="Trebuchet MS" panose="020B0603020202020204" pitchFamily="34" charset="0"/>
              </a:rPr>
              <a:t>ηλικιωμένοι ≠ ευπαθής ομάδα</a:t>
            </a:r>
            <a:endParaRPr lang="el-GR" altLang="el-GR" sz="2000" noProof="1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q"/>
            </a:pPr>
            <a:endParaRPr lang="el-GR" altLang="el-GR" sz="18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q"/>
            </a:pPr>
            <a:r>
              <a:rPr lang="el-GR" altLang="el-GR" sz="1800">
                <a:latin typeface="Trebuchet MS" panose="020B0603020202020204" pitchFamily="34" charset="0"/>
              </a:rPr>
              <a:t>οι περικοπές στις συντάξεις υπήρξαν μικρότερες από τις μειώσεις μισθών</a:t>
            </a:r>
          </a:p>
          <a:p>
            <a:pPr lvl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q"/>
            </a:pPr>
            <a:endParaRPr lang="el-GR" altLang="el-GR" sz="18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q"/>
            </a:pPr>
            <a:r>
              <a:rPr lang="el-GR" altLang="el-GR" sz="1800">
                <a:latin typeface="Trebuchet MS" panose="020B0603020202020204" pitchFamily="34" charset="0"/>
              </a:rPr>
              <a:t>οι περικοπές στις χαμηλές συντάξεις υπήρξαν μικρότερες από τις περικοπές στις υψηλότερες συντάξεις</a:t>
            </a:r>
          </a:p>
          <a:p>
            <a:pPr lvl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q"/>
            </a:pPr>
            <a:endParaRPr lang="el-GR" altLang="el-GR" sz="14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q"/>
            </a:pPr>
            <a:r>
              <a:rPr lang="el-GR" altLang="el-GR" sz="1800">
                <a:latin typeface="Trebuchet MS" panose="020B0603020202020204" pitchFamily="34" charset="0"/>
              </a:rPr>
              <a:t>οι συντάξεις - έστω και μειωμένες - συνεχίζουν να καταβάλλονται στους συνταξιούχους (ενώ οι άνεργοι χάνουν το εισόδημά τους)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η κρίση αυξάνει την φτώχεια των ηλικιωμένων; </a:t>
            </a: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(2)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978775" cy="4921250"/>
          </a:xfrm>
        </p:spPr>
        <p:txBody>
          <a:bodyPr/>
          <a:lstStyle/>
          <a:p>
            <a:pPr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2000" dirty="0">
                <a:solidFill>
                  <a:schemeClr val="tx2"/>
                </a:solidFill>
                <a:latin typeface="Trebuchet MS" panose="020B0603020202020204" pitchFamily="34" charset="0"/>
              </a:rPr>
              <a:t>ηλικιωμένοι = ευπαθής ομάδα</a:t>
            </a:r>
            <a:endParaRPr lang="el-GR" altLang="el-GR" sz="2000" noProof="1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q"/>
            </a:pPr>
            <a:endParaRPr lang="el-GR" altLang="el-GR" sz="1800" dirty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el-GR" altLang="el-GR" sz="1800" dirty="0">
                <a:latin typeface="Trebuchet MS" panose="020B0603020202020204" pitchFamily="34" charset="0"/>
              </a:rPr>
              <a:t>ικανότητα προσαρμογής σε δυσκολίες αντιστρόφως ανάλογη της ηλικίας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el-GR" altLang="el-GR" sz="1800" dirty="0">
                <a:latin typeface="Trebuchet MS" panose="020B0603020202020204" pitchFamily="34" charset="0"/>
              </a:rPr>
              <a:t>στενά περιθώρια αντίδρασης για τους οριστικά εκτός αγοράς εργασίας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el-GR" altLang="el-GR" sz="1800" dirty="0">
                <a:latin typeface="Trebuchet MS" panose="020B0603020202020204" pitchFamily="34" charset="0"/>
              </a:rPr>
              <a:t>(μεγάλη) μείωση του «κοινωνικού μισθού»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el-GR" altLang="el-GR" sz="1600" dirty="0">
                <a:latin typeface="Trebuchet MS" panose="020B0603020202020204" pitchFamily="34" charset="0"/>
              </a:rPr>
              <a:t>κυρίως φάρμακα + περίθαλψη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q"/>
            </a:pPr>
            <a:endParaRPr lang="el-GR" altLang="el-GR" sz="17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 dirty="0">
                <a:solidFill>
                  <a:srgbClr val="666699"/>
                </a:solidFill>
                <a:latin typeface="Trebuchet MS" panose="020B0603020202020204" pitchFamily="34" charset="0"/>
              </a:rPr>
              <a:t>φτώχεια ηλικιωμένων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14400" y="1676400"/>
            <a:ext cx="7721600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q"/>
              <a:defRPr/>
            </a:pPr>
            <a:r>
              <a:rPr lang="el-GR" altLang="el-GR" sz="1800" kern="0" dirty="0">
                <a:latin typeface="Trebuchet MS" panose="020B0603020202020204" pitchFamily="34" charset="0"/>
              </a:rPr>
              <a:t>Αντίθετα από την κυριαρχούσα πεποίθηση στο δημόσιο διάλογο, τα διαθέσιμα στοιχεία δείχνουν ότι κατά την περίοδο της κρίσης</a:t>
            </a:r>
          </a:p>
          <a:p>
            <a:pPr marL="400050" lvl="2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q"/>
              <a:defRPr/>
            </a:pPr>
            <a:r>
              <a:rPr lang="el-GR" altLang="el-GR" sz="1800" kern="0" dirty="0">
                <a:latin typeface="Trebuchet MS" panose="020B0603020202020204" pitchFamily="34" charset="0"/>
              </a:rPr>
              <a:t>οι συντάξεις μειώθηκαν αναλογικά λιγότερο από το μέσο εισόδημα του πληθυσμού</a:t>
            </a:r>
          </a:p>
          <a:p>
            <a:pPr marL="400050" lvl="2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q"/>
              <a:defRPr/>
            </a:pPr>
            <a:r>
              <a:rPr lang="el-GR" altLang="el-GR" sz="1800" kern="0" dirty="0">
                <a:latin typeface="Trebuchet MS" panose="020B0603020202020204" pitchFamily="34" charset="0"/>
              </a:rPr>
              <a:t>το ποσοστό φτώχειας και, κυρίως, το χάσμα φτώχειας των ηλικιωμένων είναι πολύ μικρότερο του εθνικού μέσου όρου</a:t>
            </a:r>
          </a:p>
          <a:p>
            <a:pPr marL="857250" lvl="3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q"/>
              <a:defRPr/>
            </a:pPr>
            <a:r>
              <a:rPr lang="el-GR" altLang="el-GR" sz="1600" i="1" kern="0" dirty="0">
                <a:latin typeface="Trebuchet MS" panose="020B0603020202020204" pitchFamily="34" charset="0"/>
              </a:rPr>
              <a:t>Για πρώτη φορά από τότε που διαθέτουμε αξιόπιστα στατιστικά δεδομένα</a:t>
            </a:r>
          </a:p>
          <a:p>
            <a:pPr marL="400050" lvl="2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q"/>
              <a:defRPr/>
            </a:pPr>
            <a:r>
              <a:rPr lang="el-GR" altLang="el-GR" sz="1800" kern="0" dirty="0">
                <a:latin typeface="Trebuchet MS" panose="020B0603020202020204" pitchFamily="34" charset="0"/>
              </a:rPr>
              <a:t>Αντίθετα, αυξήθηκε δραματικά η συνεισφορά των μακροχρονίως ανέργων αλλά και των παιδιών στη διαμόρφωση του συνολικού ποσοστού φτώχειας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F8B7E1-CA78-43AF-B312-CE23BDB337A6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1043608" y="980729"/>
            <a:ext cx="4608512" cy="576064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προοπτικές για το μέλλον</a:t>
            </a:r>
            <a:b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φτώχεια ηλικιωμένων </a:t>
            </a: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(1)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218487" cy="3816350"/>
          </a:xfrm>
        </p:spPr>
        <p:txBody>
          <a:bodyPr/>
          <a:lstStyle/>
          <a:p>
            <a:pPr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1800" noProof="1">
                <a:solidFill>
                  <a:schemeClr val="tx2"/>
                </a:solidFill>
                <a:latin typeface="Trebuchet MS" panose="020B0603020202020204" pitchFamily="34" charset="0"/>
              </a:rPr>
              <a:t>νέο ασφαλιστικό</a:t>
            </a:r>
            <a:r>
              <a:rPr lang="el-GR" altLang="el-GR" sz="1800" noProof="1">
                <a:latin typeface="Trebuchet MS" panose="020B0603020202020204" pitchFamily="34" charset="0"/>
              </a:rPr>
              <a:t> (από το 2016)</a:t>
            </a:r>
            <a:endParaRPr lang="el-GR" altLang="el-GR" sz="1800" noProof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SzPct val="80000"/>
              <a:buFont typeface="Wingdings" panose="05000000000000000000" pitchFamily="2" charset="2"/>
              <a:buChar char="v"/>
            </a:pPr>
            <a:endParaRPr lang="el-GR" altLang="el-GR" sz="16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el-GR" altLang="el-GR" sz="1800" noProof="1">
                <a:latin typeface="Trebuchet MS" panose="020B0603020202020204" pitchFamily="34" charset="0"/>
              </a:rPr>
              <a:t>παράγοντες που μπορεί να </a:t>
            </a:r>
            <a:r>
              <a:rPr lang="el-GR" altLang="el-GR" sz="1800" i="1" noProof="1">
                <a:solidFill>
                  <a:schemeClr val="hlink"/>
                </a:solidFill>
                <a:latin typeface="Trebuchet MS" panose="020B0603020202020204" pitchFamily="34" charset="0"/>
              </a:rPr>
              <a:t>μειώσουν</a:t>
            </a:r>
            <a:r>
              <a:rPr lang="el-GR" altLang="el-GR" sz="1800" noProof="1">
                <a:latin typeface="Trebuchet MS" panose="020B0603020202020204" pitchFamily="34" charset="0"/>
              </a:rPr>
              <a:t> τη φτώχεια των ηλικιωμένων</a:t>
            </a:r>
          </a:p>
          <a:p>
            <a:pPr lvl="2">
              <a:spcAft>
                <a:spcPct val="20000"/>
              </a:spcAft>
              <a:buSzPct val="80000"/>
              <a:buFont typeface="Wingdings" panose="05000000000000000000" pitchFamily="2" charset="2"/>
              <a:buChar char="v"/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SzPct val="80000"/>
              <a:buFont typeface="Wingdings" panose="05000000000000000000" pitchFamily="2" charset="2"/>
              <a:buChar char="v"/>
            </a:pPr>
            <a:r>
              <a:rPr lang="el-GR" altLang="el-GR" sz="1800" noProof="1">
                <a:latin typeface="Trebuchet MS" panose="020B0603020202020204" pitchFamily="34" charset="0"/>
              </a:rPr>
              <a:t>η βασική σύνταξη θα παρέχει (σχεδόν) καθολική προστασία</a:t>
            </a:r>
          </a:p>
          <a:p>
            <a:pPr lvl="2">
              <a:spcAft>
                <a:spcPct val="20000"/>
              </a:spcAft>
              <a:buSzPct val="80000"/>
              <a:buFont typeface="Wingdings" panose="05000000000000000000" pitchFamily="2" charset="2"/>
              <a:buChar char="v"/>
            </a:pPr>
            <a:endParaRPr lang="el-GR" altLang="el-GR" sz="18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προοπτικές για το μέλλον</a:t>
            </a:r>
            <a:b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φτώχεια ηλικιωμένων </a:t>
            </a: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(2)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532812" cy="4848225"/>
          </a:xfrm>
        </p:spPr>
        <p:txBody>
          <a:bodyPr/>
          <a:lstStyle/>
          <a:p>
            <a:pPr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1800" noProof="1">
                <a:solidFill>
                  <a:schemeClr val="tx2"/>
                </a:solidFill>
                <a:latin typeface="Trebuchet MS" panose="020B0603020202020204" pitchFamily="34" charset="0"/>
              </a:rPr>
              <a:t>νέο ασφαλιστικό</a:t>
            </a:r>
            <a:r>
              <a:rPr lang="el-GR" altLang="el-GR" sz="1800" noProof="1">
                <a:latin typeface="Trebuchet MS" panose="020B0603020202020204" pitchFamily="34" charset="0"/>
              </a:rPr>
              <a:t> (από το 2016)</a:t>
            </a:r>
            <a:endParaRPr lang="el-GR" altLang="el-GR" sz="1800" noProof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SzPct val="80000"/>
              <a:buFont typeface="Wingdings" panose="05000000000000000000" pitchFamily="2" charset="2"/>
              <a:buChar char="v"/>
            </a:pPr>
            <a:endParaRPr lang="el-GR" altLang="el-GR" sz="16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el-GR" altLang="el-GR" sz="1800" noProof="1">
                <a:latin typeface="Trebuchet MS" panose="020B0603020202020204" pitchFamily="34" charset="0"/>
              </a:rPr>
              <a:t>παράγοντες που μπορεί να </a:t>
            </a:r>
            <a:r>
              <a:rPr lang="el-GR" altLang="el-GR" sz="1800" i="1" noProof="1">
                <a:solidFill>
                  <a:schemeClr val="hlink"/>
                </a:solidFill>
                <a:latin typeface="Trebuchet MS" panose="020B0603020202020204" pitchFamily="34" charset="0"/>
              </a:rPr>
              <a:t>αυξήσουν</a:t>
            </a:r>
            <a:r>
              <a:rPr lang="el-GR" altLang="el-GR" sz="1800" noProof="1">
                <a:latin typeface="Trebuchet MS" panose="020B0603020202020204" pitchFamily="34" charset="0"/>
              </a:rPr>
              <a:t> τη φτώχεια των ηλικιωμένων</a:t>
            </a:r>
          </a:p>
          <a:p>
            <a:pPr lvl="2">
              <a:spcAft>
                <a:spcPct val="20000"/>
              </a:spcAft>
              <a:buSzPct val="80000"/>
              <a:buFont typeface="Wingdings" panose="05000000000000000000" pitchFamily="2" charset="2"/>
              <a:buChar char="v"/>
            </a:pPr>
            <a:endParaRPr lang="el-GR" altLang="el-GR" sz="17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SzPct val="80000"/>
              <a:buFont typeface="Wingdings" panose="05000000000000000000" pitchFamily="2" charset="2"/>
              <a:buChar char="v"/>
            </a:pPr>
            <a:r>
              <a:rPr lang="el-GR" altLang="el-GR" sz="1900" noProof="1">
                <a:latin typeface="Trebuchet MS" panose="020B0603020202020204" pitchFamily="34" charset="0"/>
              </a:rPr>
              <a:t>α</a:t>
            </a:r>
            <a:r>
              <a:rPr lang="el-GR" altLang="el-GR" sz="1700" noProof="1">
                <a:latin typeface="Trebuchet MS" panose="020B0603020202020204" pitchFamily="34" charset="0"/>
              </a:rPr>
              <a:t>υστηροποίηση</a:t>
            </a:r>
            <a:r>
              <a:rPr lang="el-GR" altLang="el-GR" sz="1700" dirty="0">
                <a:latin typeface="Trebuchet MS" panose="020B0603020202020204" pitchFamily="34" charset="0"/>
              </a:rPr>
              <a:t> των κανόνων</a:t>
            </a:r>
            <a:r>
              <a:rPr lang="el-GR" altLang="el-GR" sz="1700" noProof="1">
                <a:latin typeface="Trebuchet MS" panose="020B0603020202020204" pitchFamily="34" charset="0"/>
              </a:rPr>
              <a:t> του συστήματος συντάξεων</a:t>
            </a:r>
          </a:p>
          <a:p>
            <a:pPr lvl="2">
              <a:spcAft>
                <a:spcPct val="20000"/>
              </a:spcAft>
              <a:buSzPct val="80000"/>
              <a:buFont typeface="Wingdings" panose="05000000000000000000" pitchFamily="2" charset="2"/>
              <a:buChar char="v"/>
            </a:pPr>
            <a:endParaRPr lang="el-GR" altLang="el-GR" sz="17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SzPct val="80000"/>
              <a:buFont typeface="Wingdings" panose="05000000000000000000" pitchFamily="2" charset="2"/>
              <a:buChar char="v"/>
            </a:pPr>
            <a:r>
              <a:rPr lang="el-GR" altLang="el-GR" sz="1700" noProof="1">
                <a:latin typeface="Trebuchet MS" panose="020B0603020202020204" pitchFamily="34" charset="0"/>
              </a:rPr>
              <a:t>μείωση της αγοραστικής αξίας των συντάξεων σε βάθος χρόνου</a:t>
            </a:r>
          </a:p>
          <a:p>
            <a:pPr lvl="3">
              <a:spcAft>
                <a:spcPct val="20000"/>
              </a:spcAft>
              <a:buClr>
                <a:schemeClr val="hlink"/>
              </a:buClr>
              <a:buFontTx/>
              <a:buChar char="•"/>
            </a:pPr>
            <a:r>
              <a:rPr lang="el-GR" altLang="el-GR" sz="1600" noProof="1">
                <a:latin typeface="Trebuchet MS" panose="020B0603020202020204" pitchFamily="34" charset="0"/>
              </a:rPr>
              <a:t>άρθρο 11</a:t>
            </a:r>
            <a:r>
              <a:rPr lang="el-GR" altLang="el-GR" sz="1600" dirty="0">
                <a:latin typeface="Trebuchet MS" panose="020B0603020202020204" pitchFamily="34" charset="0"/>
              </a:rPr>
              <a:t>,</a:t>
            </a:r>
            <a:r>
              <a:rPr lang="el-GR" altLang="el-GR" sz="1600" noProof="1">
                <a:latin typeface="Trebuchet MS" panose="020B0603020202020204" pitchFamily="34" charset="0"/>
              </a:rPr>
              <a:t> Ν3863/2010</a:t>
            </a:r>
          </a:p>
          <a:p>
            <a:pPr lvl="2">
              <a:spcAft>
                <a:spcPct val="20000"/>
              </a:spcAft>
              <a:buSzPct val="80000"/>
              <a:buFont typeface="Wingdings" panose="05000000000000000000" pitchFamily="2" charset="2"/>
              <a:buChar char="v"/>
            </a:pPr>
            <a:endParaRPr lang="el-GR" altLang="el-GR" sz="17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SzPct val="80000"/>
              <a:buFont typeface="Wingdings" panose="05000000000000000000" pitchFamily="2" charset="2"/>
              <a:buChar char="v"/>
            </a:pPr>
            <a:r>
              <a:rPr lang="el-GR" altLang="el-GR" sz="1700" noProof="1">
                <a:latin typeface="Trebuchet MS" panose="020B0603020202020204" pitchFamily="34" charset="0"/>
              </a:rPr>
              <a:t>ανασφάλιστη εργασία, ανεργία</a:t>
            </a:r>
          </a:p>
          <a:p>
            <a:pPr lvl="3">
              <a:spcAft>
                <a:spcPct val="20000"/>
              </a:spcAft>
              <a:buClr>
                <a:schemeClr val="hlink"/>
              </a:buClr>
              <a:buFontTx/>
              <a:buChar char="•"/>
            </a:pPr>
            <a:r>
              <a:rPr lang="el-GR" altLang="el-GR" sz="1600" noProof="1">
                <a:latin typeface="Trebuchet MS" panose="020B0603020202020204" pitchFamily="34" charset="0"/>
              </a:rPr>
              <a:t>χαμηλό ετήσιο ποσοστό αναπλήρωσης για ≤15 έτη ασφάλισης</a:t>
            </a:r>
          </a:p>
          <a:p>
            <a:pPr lvl="3">
              <a:spcAft>
                <a:spcPct val="20000"/>
              </a:spcAft>
              <a:buClr>
                <a:schemeClr val="hlink"/>
              </a:buClr>
              <a:buFontTx/>
              <a:buChar char="•"/>
            </a:pPr>
            <a:endParaRPr lang="el-GR" altLang="el-GR" sz="1600" noProof="1">
              <a:latin typeface="Trebuchet MS" panose="020B0603020202020204" pitchFamily="34" charset="0"/>
            </a:endParaRPr>
          </a:p>
          <a:p>
            <a:pPr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1800" dirty="0">
                <a:solidFill>
                  <a:schemeClr val="tx2"/>
                </a:solidFill>
                <a:latin typeface="Trebuchet MS" panose="020B0603020202020204" pitchFamily="34" charset="0"/>
              </a:rPr>
              <a:t>πολλά </a:t>
            </a:r>
            <a:r>
              <a:rPr lang="el-GR" altLang="el-GR" sz="1800" noProof="1">
                <a:solidFill>
                  <a:schemeClr val="tx2"/>
                </a:solidFill>
                <a:latin typeface="Trebuchet MS" panose="020B0603020202020204" pitchFamily="34" charset="0"/>
              </a:rPr>
              <a:t>θα </a:t>
            </a:r>
            <a:r>
              <a:rPr lang="el-GR" altLang="el-GR" sz="1800" dirty="0">
                <a:solidFill>
                  <a:schemeClr val="tx2"/>
                </a:solidFill>
                <a:latin typeface="Trebuchet MS" panose="020B0603020202020204" pitchFamily="34" charset="0"/>
              </a:rPr>
              <a:t>κριθούν </a:t>
            </a:r>
            <a:r>
              <a:rPr lang="el-GR" altLang="el-GR" sz="1800" noProof="1">
                <a:solidFill>
                  <a:schemeClr val="tx2"/>
                </a:solidFill>
                <a:latin typeface="Trebuchet MS" panose="020B0603020202020204" pitchFamily="34" charset="0"/>
              </a:rPr>
              <a:t>από τις εξελίξεις στην οικονομία και στην αγορά εργασίας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defRPr sz="1050" b="1" i="0" u="none" strike="noStrike" kern="1200" baseline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l-GR" sz="2000" b="1" kern="1200" dirty="0">
                <a:solidFill>
                  <a:srgbClr val="FF0000"/>
                </a:solidFill>
                <a:latin typeface="Trebuchet MS" panose="020B0603020202020204" pitchFamily="34" charset="0"/>
                <a:ea typeface="+mn-ea"/>
                <a:cs typeface="+mn-cs"/>
              </a:rPr>
              <a:t>Συνταξιοδοτική δαπάνη ως ποσοστό του ΑΕΠ στα κράτη-μέλη της ΕΕ </a:t>
            </a:r>
            <a:r>
              <a:rPr lang="en-US" sz="2000" b="1" kern="1200" dirty="0">
                <a:solidFill>
                  <a:srgbClr val="FF0000"/>
                </a:solidFill>
                <a:latin typeface="Trebuchet MS" panose="020B0603020202020204" pitchFamily="34" charset="0"/>
                <a:ea typeface="+mn-ea"/>
                <a:cs typeface="+mn-cs"/>
              </a:rPr>
              <a:t>2012</a:t>
            </a:r>
            <a:endParaRPr lang="el-GR" altLang="en-US" sz="2000" b="1" kern="1200" dirty="0">
              <a:solidFill>
                <a:srgbClr val="FF0000"/>
              </a:solidFill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14400" y="5373688"/>
            <a:ext cx="7772400" cy="1397000"/>
          </a:xfrm>
        </p:spPr>
        <p:txBody>
          <a:bodyPr/>
          <a:lstStyle/>
          <a:p>
            <a:pPr>
              <a:spcAft>
                <a:spcPct val="20000"/>
              </a:spcAft>
              <a:defRPr/>
            </a:pPr>
            <a:r>
              <a:rPr lang="el-GR" altLang="en-US" sz="2000" dirty="0">
                <a:latin typeface="Trebuchet MS" panose="020B0603020202020204" pitchFamily="34" charset="0"/>
              </a:rPr>
              <a:t>Η συνταξιοδοτική δαπάνη στην Ελλάδα, μακράν η υψηλότερη στην ΕΕ το 2012</a:t>
            </a:r>
          </a:p>
          <a:p>
            <a:pPr lvl="1">
              <a:spcAft>
                <a:spcPct val="20000"/>
              </a:spcAft>
              <a:defRPr/>
            </a:pPr>
            <a:r>
              <a:rPr lang="el-GR" altLang="en-US" sz="1800" dirty="0">
                <a:latin typeface="Trebuchet MS" panose="020B0603020202020204" pitchFamily="34" charset="0"/>
              </a:rPr>
              <a:t>2019: </a:t>
            </a:r>
            <a:r>
              <a:rPr lang="en-GB" altLang="en-US" sz="1800" dirty="0">
                <a:latin typeface="Trebuchet MS" panose="020B0603020202020204" pitchFamily="34" charset="0"/>
              </a:rPr>
              <a:t>still first (15.7% of GDP vs 11.6% in the EU) </a:t>
            </a:r>
            <a:endParaRPr lang="el-GR" altLang="en-US" sz="1800" dirty="0">
              <a:latin typeface="Trebuchet MS" panose="020B0603020202020204" pitchFamily="34" charset="0"/>
            </a:endParaRPr>
          </a:p>
        </p:txBody>
      </p:sp>
      <p:graphicFrame>
        <p:nvGraphicFramePr>
          <p:cNvPr id="4" name="Γράφημα 2"/>
          <p:cNvGraphicFramePr/>
          <p:nvPr/>
        </p:nvGraphicFramePr>
        <p:xfrm>
          <a:off x="914400" y="1772816"/>
          <a:ext cx="7772400" cy="338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οι συντάξεις στην Ελλάδα</a:t>
            </a:r>
            <a:r>
              <a:rPr lang="el-GR" altLang="el-GR" sz="2000">
                <a:latin typeface="Trebuchet MS" panose="020B0603020202020204" pitchFamily="34" charset="0"/>
              </a:rPr>
              <a:t>: </a:t>
            </a: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αδρά δεδομένα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85950"/>
            <a:ext cx="8137525" cy="4686300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«</a:t>
            </a:r>
            <a:r>
              <a:rPr lang="el-GR" altLang="el-GR" sz="2000" dirty="0" err="1">
                <a:latin typeface="Trebuchet MS" panose="020B0603020202020204" pitchFamily="34" charset="0"/>
              </a:rPr>
              <a:t>ραχοκοκκαλιά</a:t>
            </a:r>
            <a:r>
              <a:rPr lang="el-GR" altLang="el-GR" sz="2000" dirty="0">
                <a:latin typeface="Trebuchet MS" panose="020B0603020202020204" pitchFamily="34" charset="0"/>
              </a:rPr>
              <a:t>» του συστήματος κοινωνικής προστασίας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ένα από τα σημαντικότερα προγράμματα δημόσιας δαπάνης</a:t>
            </a:r>
          </a:p>
          <a:p>
            <a:pPr lvl="2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2009: €33 δις (14,3% του ΑΕΠ)</a:t>
            </a:r>
          </a:p>
          <a:p>
            <a:pPr lvl="2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2013: €29 δις (15,8% του ΑΕΠ)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πολύ μεγάλο μέρος της συνολικής κοινωνικής δαπάνης (εκτός δαπανών υγείας)</a:t>
            </a:r>
          </a:p>
          <a:p>
            <a:pPr lvl="2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60% το 2009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72% το 2013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πάνω από 90% των κοινωνικών παροχών σε χρήμα</a:t>
            </a:r>
            <a:endParaRPr lang="el-GR" altLang="el-GR" sz="20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οι συντάξεις στην Ελλάδα</a:t>
            </a:r>
            <a:r>
              <a:rPr lang="el-GR" altLang="el-GR" sz="2000">
                <a:latin typeface="Trebuchet MS" panose="020B0603020202020204" pitchFamily="34" charset="0"/>
              </a:rPr>
              <a:t>: </a:t>
            </a: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αδρά δεδομένα (2)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435975" cy="4135438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πάνω από 4,4 εκατομμύρια συντάξεις</a:t>
            </a:r>
            <a:r>
              <a:rPr lang="en-GB" altLang="el-GR" sz="2000" dirty="0">
                <a:latin typeface="Trebuchet MS" panose="020B0603020202020204" pitchFamily="34" charset="0"/>
              </a:rPr>
              <a:t> (2014)</a:t>
            </a:r>
            <a:endParaRPr lang="el-GR" altLang="el-GR" sz="2000" dirty="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σχεδόν 2</a:t>
            </a:r>
            <a:r>
              <a:rPr lang="en-US" altLang="el-GR" sz="2000" dirty="0">
                <a:latin typeface="Trebuchet MS" panose="020B0603020202020204" pitchFamily="34" charset="0"/>
              </a:rPr>
              <a:t>,</a:t>
            </a:r>
            <a:r>
              <a:rPr lang="el-GR" altLang="el-GR" sz="2000" dirty="0">
                <a:latin typeface="Trebuchet MS" panose="020B0603020202020204" pitchFamily="34" charset="0"/>
              </a:rPr>
              <a:t>9 εκατομμύρια κύριες συντάξεις</a:t>
            </a: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πάνω από 1,5 εκατομμύριο επικουρικές συντάξεις</a:t>
            </a: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 απροσδιόριστος αριθμός εφάπαξ</a:t>
            </a:r>
          </a:p>
          <a:p>
            <a:pPr>
              <a:spcAft>
                <a:spcPct val="20000"/>
              </a:spcAft>
            </a:pPr>
            <a:endParaRPr lang="el-GR" altLang="el-GR" sz="2000" dirty="0">
              <a:latin typeface="Trebuchet MS" panose="020B0603020202020204" pitchFamily="34" charset="0"/>
            </a:endParaRPr>
          </a:p>
          <a:p>
            <a:pPr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σχεδόν 2,7 εκατομμύρια συνταξιούχοι</a:t>
            </a:r>
            <a:r>
              <a:rPr lang="en-GB" altLang="el-GR" sz="2000" dirty="0">
                <a:latin typeface="Trebuchet MS" panose="020B0603020202020204" pitchFamily="34" charset="0"/>
              </a:rPr>
              <a:t> (2014)</a:t>
            </a:r>
            <a:endParaRPr lang="el-GR" altLang="el-GR" sz="2000" dirty="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2 εκατομμύρια γήρατος</a:t>
            </a: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4</a:t>
            </a:r>
            <a:r>
              <a:rPr lang="en-GB" altLang="el-GR" sz="2000" dirty="0">
                <a:latin typeface="Trebuchet MS" panose="020B0603020202020204" pitchFamily="34" charset="0"/>
              </a:rPr>
              <a:t>00</a:t>
            </a:r>
            <a:r>
              <a:rPr lang="el-GR" altLang="el-GR" sz="2000" dirty="0">
                <a:latin typeface="Trebuchet MS" panose="020B0603020202020204" pitchFamily="34" charset="0"/>
              </a:rPr>
              <a:t> χιλιάδες χηρείας</a:t>
            </a: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23</a:t>
            </a:r>
            <a:r>
              <a:rPr lang="en-GB" altLang="el-GR" sz="2000" dirty="0">
                <a:latin typeface="Trebuchet MS" panose="020B0603020202020204" pitchFamily="34" charset="0"/>
              </a:rPr>
              <a:t>0</a:t>
            </a:r>
            <a:r>
              <a:rPr lang="el-GR" altLang="el-GR" sz="2000" dirty="0">
                <a:latin typeface="Trebuchet MS" panose="020B0603020202020204" pitchFamily="34" charset="0"/>
              </a:rPr>
              <a:t> χιλιάδες αναπηρίας</a:t>
            </a:r>
          </a:p>
          <a:p>
            <a:pPr lvl="1">
              <a:spcAft>
                <a:spcPct val="20000"/>
              </a:spcAft>
            </a:pPr>
            <a:r>
              <a:rPr lang="el-GR" altLang="el-GR" sz="2000" dirty="0">
                <a:latin typeface="Trebuchet MS" panose="020B0603020202020204" pitchFamily="34" charset="0"/>
              </a:rPr>
              <a:t>3</a:t>
            </a:r>
            <a:r>
              <a:rPr lang="en-GB" altLang="el-GR" sz="2000" dirty="0">
                <a:latin typeface="Trebuchet MS" panose="020B0603020202020204" pitchFamily="34" charset="0"/>
              </a:rPr>
              <a:t>0 </a:t>
            </a:r>
            <a:r>
              <a:rPr lang="el-GR" altLang="el-GR" sz="2000" dirty="0">
                <a:latin typeface="Trebuchet MS" panose="020B0603020202020204" pitchFamily="34" charset="0"/>
              </a:rPr>
              <a:t>χιλιάδες ανασφαλίστων</a:t>
            </a:r>
          </a:p>
          <a:p>
            <a:pPr lvl="1">
              <a:spcAft>
                <a:spcPct val="20000"/>
              </a:spcAft>
            </a:pPr>
            <a:endParaRPr lang="el-GR" altLang="el-GR" sz="2000" dirty="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endParaRPr lang="el-GR" altLang="el-GR" sz="20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οι συντάξεις στην Ελλάδα</a:t>
            </a:r>
            <a:r>
              <a:rPr lang="el-GR" altLang="el-GR" sz="2000">
                <a:latin typeface="Trebuchet MS" panose="020B0603020202020204" pitchFamily="34" charset="0"/>
              </a:rPr>
              <a:t>: </a:t>
            </a: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αδρά δεδομένα (3)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228165"/>
              </p:ext>
            </p:extLst>
          </p:nvPr>
        </p:nvGraphicFramePr>
        <p:xfrm>
          <a:off x="914400" y="1600200"/>
          <a:ext cx="7772400" cy="4821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64"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αριθμός συντάξεων</a:t>
                      </a: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συνταξιούχοι </a:t>
                      </a: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ποσοστό </a:t>
                      </a: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σωρευτικό ποσοστό </a:t>
                      </a:r>
                    </a:p>
                  </a:txBody>
                  <a:tcPr marL="9525" marR="9525" marT="9526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ανά συνταξιούχο </a:t>
                      </a: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l-GR" sz="16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10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0,00%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00%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9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0,00%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00%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8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0,00%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00%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7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377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0,01%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02%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4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887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0,18%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5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14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599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0,55%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75%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4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61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665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2,32%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07%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3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337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322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12,69%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15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76%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2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953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059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35,85%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51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61%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1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286</a:t>
                      </a:r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490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48,39%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100.00%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σύνολο 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1600" b="1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658</a:t>
                      </a:r>
                      <a:r>
                        <a:rPr lang="el-GR" sz="1600" b="1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468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F59911E-A732-45C9-A3A2-F24B10D67F24}"/>
              </a:ext>
            </a:extLst>
          </p:cNvPr>
          <p:cNvSpPr txBox="1"/>
          <p:nvPr/>
        </p:nvSpPr>
        <p:spPr>
          <a:xfrm>
            <a:off x="942664" y="6454625"/>
            <a:ext cx="45720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Aft>
                <a:spcPct val="20000"/>
              </a:spcAft>
            </a:pPr>
            <a:r>
              <a:rPr lang="el-GR" altLang="el-GR" sz="1300" kern="1200" dirty="0">
                <a:latin typeface="Trebuchet MS" panose="020B0603020202020204" pitchFamily="34" charset="0"/>
              </a:rPr>
              <a:t>Πηγή: ΗΔΙΚΑ</a:t>
            </a:r>
            <a:r>
              <a:rPr lang="el-GR" altLang="el-GR" sz="1300" dirty="0"/>
              <a:t>, 12/2015 </a:t>
            </a:r>
            <a:endParaRPr lang="el-GR" altLang="el-GR" sz="1300" kern="12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8">
      <a:dk1>
        <a:srgbClr val="000000"/>
      </a:dk1>
      <a:lt1>
        <a:srgbClr val="FFFFFF"/>
      </a:lt1>
      <a:dk2>
        <a:srgbClr val="CC0000"/>
      </a:dk2>
      <a:lt2>
        <a:srgbClr val="999966"/>
      </a:lt2>
      <a:accent1>
        <a:srgbClr val="CCCCCC"/>
      </a:accent1>
      <a:accent2>
        <a:srgbClr val="CCCC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B9B95C"/>
      </a:accent6>
      <a:hlink>
        <a:srgbClr val="666699"/>
      </a:hlink>
      <a:folHlink>
        <a:srgbClr val="CCCC99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Θέμα του Office">
    <a:dk1>
      <a:srgbClr val="000000"/>
    </a:dk1>
    <a:lt1>
      <a:srgbClr val="FFFFFF"/>
    </a:lt1>
    <a:dk2>
      <a:srgbClr val="A7A7A7"/>
    </a:dk2>
    <a:lt2>
      <a:srgbClr val="535353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FF00FF"/>
    </a:folHlink>
  </a:clrScheme>
  <a:fontScheme name="Θέμα του Office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Θέμα του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381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38100" dist="20000" dir="5400000" rotWithShape="0">
            <a:srgbClr val="000000">
              <a:alpha val="38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yers 8">
    <a:dk1>
      <a:srgbClr val="000000"/>
    </a:dk1>
    <a:lt1>
      <a:srgbClr val="FFFFFF"/>
    </a:lt1>
    <a:dk2>
      <a:srgbClr val="CC0000"/>
    </a:dk2>
    <a:lt2>
      <a:srgbClr val="999966"/>
    </a:lt2>
    <a:accent1>
      <a:srgbClr val="CCCCCC"/>
    </a:accent1>
    <a:accent2>
      <a:srgbClr val="CCCC66"/>
    </a:accent2>
    <a:accent3>
      <a:srgbClr val="FFFFFF"/>
    </a:accent3>
    <a:accent4>
      <a:srgbClr val="000000"/>
    </a:accent4>
    <a:accent5>
      <a:srgbClr val="E2E2E2"/>
    </a:accent5>
    <a:accent6>
      <a:srgbClr val="B9B95C"/>
    </a:accent6>
    <a:hlink>
      <a:srgbClr val="666699"/>
    </a:hlink>
    <a:folHlink>
      <a:srgbClr val="CCCC99"/>
    </a:folHlink>
  </a:clrScheme>
  <a:fontScheme name="Layers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Layers 8">
    <a:dk1>
      <a:srgbClr val="000000"/>
    </a:dk1>
    <a:lt1>
      <a:srgbClr val="FFFFFF"/>
    </a:lt1>
    <a:dk2>
      <a:srgbClr val="CC0000"/>
    </a:dk2>
    <a:lt2>
      <a:srgbClr val="999966"/>
    </a:lt2>
    <a:accent1>
      <a:srgbClr val="CCCCCC"/>
    </a:accent1>
    <a:accent2>
      <a:srgbClr val="CCCC66"/>
    </a:accent2>
    <a:accent3>
      <a:srgbClr val="FFFFFF"/>
    </a:accent3>
    <a:accent4>
      <a:srgbClr val="000000"/>
    </a:accent4>
    <a:accent5>
      <a:srgbClr val="E2E2E2"/>
    </a:accent5>
    <a:accent6>
      <a:srgbClr val="B9B95C"/>
    </a:accent6>
    <a:hlink>
      <a:srgbClr val="666699"/>
    </a:hlink>
    <a:folHlink>
      <a:srgbClr val="CCCC99"/>
    </a:folHlink>
  </a:clrScheme>
  <a:fontScheme name="Layers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Layers 8">
    <a:dk1>
      <a:srgbClr val="000000"/>
    </a:dk1>
    <a:lt1>
      <a:srgbClr val="FFFFFF"/>
    </a:lt1>
    <a:dk2>
      <a:srgbClr val="CC0000"/>
    </a:dk2>
    <a:lt2>
      <a:srgbClr val="999966"/>
    </a:lt2>
    <a:accent1>
      <a:srgbClr val="CCCCCC"/>
    </a:accent1>
    <a:accent2>
      <a:srgbClr val="CCCC66"/>
    </a:accent2>
    <a:accent3>
      <a:srgbClr val="FFFFFF"/>
    </a:accent3>
    <a:accent4>
      <a:srgbClr val="000000"/>
    </a:accent4>
    <a:accent5>
      <a:srgbClr val="E2E2E2"/>
    </a:accent5>
    <a:accent6>
      <a:srgbClr val="B9B95C"/>
    </a:accent6>
    <a:hlink>
      <a:srgbClr val="666699"/>
    </a:hlink>
    <a:folHlink>
      <a:srgbClr val="CCCC99"/>
    </a:folHlink>
  </a:clrScheme>
  <a:fontScheme name="Layers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Layers 8">
    <a:dk1>
      <a:srgbClr val="000000"/>
    </a:dk1>
    <a:lt1>
      <a:srgbClr val="FFFFFF"/>
    </a:lt1>
    <a:dk2>
      <a:srgbClr val="CC0000"/>
    </a:dk2>
    <a:lt2>
      <a:srgbClr val="999966"/>
    </a:lt2>
    <a:accent1>
      <a:srgbClr val="CCCCCC"/>
    </a:accent1>
    <a:accent2>
      <a:srgbClr val="CCCC66"/>
    </a:accent2>
    <a:accent3>
      <a:srgbClr val="FFFFFF"/>
    </a:accent3>
    <a:accent4>
      <a:srgbClr val="000000"/>
    </a:accent4>
    <a:accent5>
      <a:srgbClr val="E2E2E2"/>
    </a:accent5>
    <a:accent6>
      <a:srgbClr val="B9B95C"/>
    </a:accent6>
    <a:hlink>
      <a:srgbClr val="666699"/>
    </a:hlink>
    <a:folHlink>
      <a:srgbClr val="CCCC99"/>
    </a:folHlink>
  </a:clrScheme>
  <a:fontScheme name="Layers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Layers 8">
    <a:dk1>
      <a:srgbClr val="000000"/>
    </a:dk1>
    <a:lt1>
      <a:srgbClr val="FFFFFF"/>
    </a:lt1>
    <a:dk2>
      <a:srgbClr val="CC0000"/>
    </a:dk2>
    <a:lt2>
      <a:srgbClr val="999966"/>
    </a:lt2>
    <a:accent1>
      <a:srgbClr val="CCCCCC"/>
    </a:accent1>
    <a:accent2>
      <a:srgbClr val="CCCC66"/>
    </a:accent2>
    <a:accent3>
      <a:srgbClr val="FFFFFF"/>
    </a:accent3>
    <a:accent4>
      <a:srgbClr val="000000"/>
    </a:accent4>
    <a:accent5>
      <a:srgbClr val="E2E2E2"/>
    </a:accent5>
    <a:accent6>
      <a:srgbClr val="B9B95C"/>
    </a:accent6>
    <a:hlink>
      <a:srgbClr val="666699"/>
    </a:hlink>
    <a:folHlink>
      <a:srgbClr val="CCCC99"/>
    </a:folHlink>
  </a:clrScheme>
  <a:fontScheme name="Layers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2726</TotalTime>
  <Words>3859</Words>
  <Application>Microsoft Office PowerPoint</Application>
  <PresentationFormat>On-screen Show (4:3)</PresentationFormat>
  <Paragraphs>812</Paragraphs>
  <Slides>55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55</vt:i4>
      </vt:variant>
    </vt:vector>
  </HeadingPairs>
  <TitlesOfParts>
    <vt:vector size="65" baseType="lpstr">
      <vt:lpstr>Arial</vt:lpstr>
      <vt:lpstr>Book Antiqua</vt:lpstr>
      <vt:lpstr>Calibri</vt:lpstr>
      <vt:lpstr>Times New Roman</vt:lpstr>
      <vt:lpstr>Trebuchet MS</vt:lpstr>
      <vt:lpstr>Verdana</vt:lpstr>
      <vt:lpstr>Wingdings</vt:lpstr>
      <vt:lpstr>Layers</vt:lpstr>
      <vt:lpstr>Chart</vt:lpstr>
      <vt:lpstr>Document</vt:lpstr>
      <vt:lpstr>Προγράμματα κοινωνικής προστασίας πολιτική για τις συντάξεις στην Ελλάδα</vt:lpstr>
      <vt:lpstr>η κοινωνική δαπάνη στην Ελλάδα</vt:lpstr>
      <vt:lpstr>η κοινωνική δαπάνη στην Ελλάδα και την ΕΕ</vt:lpstr>
      <vt:lpstr>δομή κοινωνικών δαπανών στην Ελλάδα και την ΕΕ</vt:lpstr>
      <vt:lpstr>Συνταξιοδοτική δαπάνη ως ποσοστό του ΑΕΠ 1995-2012, σε Ελλάδα και ΕΕ15</vt:lpstr>
      <vt:lpstr>Συνταξιοδοτική δαπάνη ως ποσοστό του ΑΕΠ στα κράτη-μέλη της ΕΕ 2012</vt:lpstr>
      <vt:lpstr>οι συντάξεις στην Ελλάδα: αδρά δεδομένα (1)</vt:lpstr>
      <vt:lpstr>οι συντάξεις στην Ελλάδα: αδρά δεδομένα (2)</vt:lpstr>
      <vt:lpstr>οι συντάξεις στην Ελλάδα: αδρά δεδομένα (3)</vt:lpstr>
      <vt:lpstr>οι συντάξεις στην Ελλάδα: αδρά δεδομένα (4)</vt:lpstr>
      <vt:lpstr>οι συντάξεις στην Ελλάδα: αδρά δεδομένα (5)</vt:lpstr>
      <vt:lpstr>οι συντάξεις στην Ελλάδα: αδρά δεδομένα (6)</vt:lpstr>
      <vt:lpstr>προβλήματα οικονομικής αποδοτικότητας (1)</vt:lpstr>
      <vt:lpstr>προβλεπόμενη δαπάνη για συντάξεις</vt:lpstr>
      <vt:lpstr>και, το σημαντικότερο, προβλεπόμενο έλλειμμα ως ποσοστό του ΑΕΠ</vt:lpstr>
      <vt:lpstr>προβλήματα οικονομικής αποδοτικότητας (2)</vt:lpstr>
      <vt:lpstr>προβλήματα οικονομικής αποδοτικότητας (3)</vt:lpstr>
      <vt:lpstr>προβλήματα οικονομικής αποδοτικότητας (4)</vt:lpstr>
      <vt:lpstr>προβλήματα οικονομικής αποδοτικότητας (5)</vt:lpstr>
      <vt:lpstr>προβλήματα οικονομικής αποδοτικότητας (6)</vt:lpstr>
      <vt:lpstr>Παρότι ασφαλιστικές εισφορές σχετικά υψηλές, σύστημα εντόνως ελλειμματικό</vt:lpstr>
      <vt:lpstr>προβλήματα κοινωνικής δικαιοσύνης (1)</vt:lpstr>
      <vt:lpstr>κατανομή ασφαλισμένων και συνταξιούχων</vt:lpstr>
      <vt:lpstr>προβλήματα κοινωνικής δικαιοσύνης (2)</vt:lpstr>
      <vt:lpstr>επίσημη ηλικία συνταξιοδότησης ΙΚΑ 2010</vt:lpstr>
      <vt:lpstr>επίσημη ηλικία συνταξιοδότησης άλλα ταμεία 2010</vt:lpstr>
      <vt:lpstr>πραγματική ηλικία συνταξιοδότησης</vt:lpstr>
      <vt:lpstr>μέση ηλικία συνταξιοδότησης ΙΚΑ 1978-2006</vt:lpstr>
      <vt:lpstr>ποσοστό απασχόλησης 60+</vt:lpstr>
      <vt:lpstr>προβλήματα κοινωνικής δικαιοσύνης (3)</vt:lpstr>
      <vt:lpstr>προβλήματα κοινωνικής δικαιοσύνης (4)</vt:lpstr>
      <vt:lpstr>κρατική ενίσχυση στα ασφαλιστικά ταμεία</vt:lpstr>
      <vt:lpstr>το κοινωνικό δίχτυ ασφαλείας των ηλικιωμένων</vt:lpstr>
      <vt:lpstr>το κοινωνικό δίχτυ ασφαλείας των ηλικιωμένων</vt:lpstr>
      <vt:lpstr>Βελτίωση της σχετικής θέσης των ηλικιωμένων</vt:lpstr>
      <vt:lpstr>πώς μειώθηκε η φτώχεια των ηλικιωμένων;</vt:lpstr>
      <vt:lpstr>χαμηλές συντάξεις και φτώχεια (1)</vt:lpstr>
      <vt:lpstr>οι «συντάξεις του Μνημονίου» (1)</vt:lpstr>
      <vt:lpstr>οι «συντάξεις του Μνημονίου» (2)</vt:lpstr>
      <vt:lpstr>οι «συντάξεις του Μνημονίου» (5)</vt:lpstr>
      <vt:lpstr>οι «συντάξεις του Μνημονίου» (6)</vt:lpstr>
      <vt:lpstr>οι «συντάξεις του Μνημονίου» (7)</vt:lpstr>
      <vt:lpstr>PowerPoint Presentation</vt:lpstr>
      <vt:lpstr>οι «συντάξεις του Μνημονίου» (8)</vt:lpstr>
      <vt:lpstr>Δημοσιονομικές επιπτώσεις</vt:lpstr>
      <vt:lpstr>Υπερανταποδοτικότητα;</vt:lpstr>
      <vt:lpstr>Aλλαγές 2015-2020 </vt:lpstr>
      <vt:lpstr>Pensions’ recalculations («προσωπική διαφορά»)</vt:lpstr>
      <vt:lpstr>PowerPoint Presentation</vt:lpstr>
      <vt:lpstr>(προσωρινά) συμπεράσματα</vt:lpstr>
      <vt:lpstr>η κρίση αυξάνει την φτώχεια των ηλικιωμένων; (1)</vt:lpstr>
      <vt:lpstr>η κρίση αυξάνει την φτώχεια των ηλικιωμένων; (2)</vt:lpstr>
      <vt:lpstr>φτώχεια ηλικιωμένων</vt:lpstr>
      <vt:lpstr>προοπτικές για το μέλλον φτώχεια ηλικιωμένων (1)</vt:lpstr>
      <vt:lpstr>προοπτικές για το μέλλον φτώχεια ηλικιωμένων (2)</vt:lpstr>
    </vt:vector>
  </TitlesOfParts>
  <Company>MoF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welfare state as an efficiency device</dc:title>
  <dc:creator>manos</dc:creator>
  <cp:lastModifiedBy>LEVENTI CHRYSOYLA;ΛΕΒΕΝΤΗ ΧΡΥΣΟΥΛΑ</cp:lastModifiedBy>
  <cp:revision>190</cp:revision>
  <dcterms:created xsi:type="dcterms:W3CDTF">2003-02-10T10:17:58Z</dcterms:created>
  <dcterms:modified xsi:type="dcterms:W3CDTF">2022-01-10T10:20:51Z</dcterms:modified>
</cp:coreProperties>
</file>