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46" r:id="rId1"/>
  </p:sldMasterIdLst>
  <p:sldIdLst>
    <p:sldId id="259" r:id="rId2"/>
    <p:sldId id="282" r:id="rId3"/>
    <p:sldId id="314" r:id="rId4"/>
    <p:sldId id="295" r:id="rId5"/>
    <p:sldId id="274" r:id="rId6"/>
    <p:sldId id="315" r:id="rId7"/>
    <p:sldId id="262" r:id="rId8"/>
    <p:sldId id="316" r:id="rId9"/>
    <p:sldId id="317" r:id="rId10"/>
    <p:sldId id="318" r:id="rId11"/>
    <p:sldId id="319" r:id="rId12"/>
    <p:sldId id="320" r:id="rId13"/>
    <p:sldId id="321" r:id="rId14"/>
    <p:sldId id="322" r:id="rId15"/>
    <p:sldId id="323" r:id="rId16"/>
    <p:sldId id="324" r:id="rId17"/>
    <p:sldId id="325" r:id="rId18"/>
    <p:sldId id="326" r:id="rId19"/>
    <p:sldId id="327" r:id="rId20"/>
    <p:sldId id="328" r:id="rId21"/>
    <p:sldId id="329" r:id="rId22"/>
    <p:sldId id="330" r:id="rId23"/>
    <p:sldId id="331" r:id="rId24"/>
    <p:sldId id="332" r:id="rId25"/>
    <p:sldId id="333" r:id="rId26"/>
    <p:sldId id="334" r:id="rId27"/>
    <p:sldId id="335" r:id="rId28"/>
    <p:sldId id="336" r:id="rId29"/>
    <p:sldId id="337" r:id="rId30"/>
    <p:sldId id="338" r:id="rId31"/>
    <p:sldId id="339" r:id="rId32"/>
    <p:sldId id="340" r:id="rId33"/>
    <p:sldId id="341"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A8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60" autoAdjust="0"/>
    <p:restoredTop sz="94660"/>
  </p:normalViewPr>
  <p:slideViewPr>
    <p:cSldViewPr snapToGrid="0">
      <p:cViewPr varScale="1">
        <p:scale>
          <a:sx n="114" d="100"/>
          <a:sy n="114" d="100"/>
        </p:scale>
        <p:origin x="49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package" Target="../embeddings/Microsoft_Excel_Worksheet21.xlsx"/><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package" Target="../embeddings/Microsoft_Excel_Worksheet22.xlsx"/><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package" Target="../embeddings/Microsoft_Excel_Worksheet23.xlsx"/><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package" Target="../embeddings/Microsoft_Excel_Worksheet24.xlsx"/><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package" Target="../embeddings/Microsoft_Excel_Worksheet25.xlsx"/><Relationship Id="rId2" Type="http://schemas.microsoft.com/office/2011/relationships/chartColorStyle" Target="colors26.xml"/><Relationship Id="rId1" Type="http://schemas.microsoft.com/office/2011/relationships/chartStyle" Target="style26.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GB">
                <a:solidFill>
                  <a:schemeClr val="tx1"/>
                </a:solidFill>
              </a:rPr>
              <a:t>How many years has your company been in Business?</a:t>
            </a:r>
          </a:p>
        </c:rich>
      </c:tx>
      <c:layout>
        <c:manualLayout>
          <c:xMode val="edge"/>
          <c:yMode val="edge"/>
          <c:x val="0.10189902732746642"/>
          <c:y val="3.8198312907846567E-2"/>
        </c:manualLayout>
      </c:layout>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0.2328680892655903"/>
          <c:y val="0.18497407703075791"/>
          <c:w val="0.5134208386063831"/>
          <c:h val="0.70569829097640047"/>
        </c:manualLayout>
      </c:layout>
      <c:pieChart>
        <c:varyColors val="1"/>
        <c:ser>
          <c:idx val="0"/>
          <c:order val="0"/>
          <c:tx>
            <c:strRef>
              <c:f>Φύλλο1!$B$1</c:f>
              <c:strCache>
                <c:ptCount val="1"/>
                <c:pt idx="0">
                  <c:v>A2. How many years has your company been in Business?</c:v>
                </c:pt>
              </c:strCache>
            </c:strRef>
          </c:tx>
          <c:explosion val="7"/>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781C-4F67-9DEC-9FD5B8A80E05}"/>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781C-4F67-9DEC-9FD5B8A80E05}"/>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781C-4F67-9DEC-9FD5B8A80E05}"/>
              </c:ext>
            </c:extLst>
          </c:dPt>
          <c:dPt>
            <c:idx val="3"/>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7-781C-4F67-9DEC-9FD5B8A80E05}"/>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781C-4F67-9DEC-9FD5B8A80E05}"/>
              </c:ext>
            </c:extLst>
          </c:dPt>
          <c:dLbls>
            <c:dLbl>
              <c:idx val="4"/>
              <c:layout>
                <c:manualLayout>
                  <c:x val="9.2635479388604985E-3"/>
                  <c:y val="-3.1831927423205474E-2"/>
                </c:manualLayout>
              </c:layout>
              <c:dLblPos val="bestFit"/>
              <c:showLegendKey val="0"/>
              <c:showVal val="0"/>
              <c:showCatName val="0"/>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9-781C-4F67-9DEC-9FD5B8A80E05}"/>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dLblPos val="outEnd"/>
            <c:showLegendKey val="0"/>
            <c:showVal val="0"/>
            <c:showCatName val="0"/>
            <c:showSerName val="0"/>
            <c:showPercent val="1"/>
            <c:showBubbleSize val="0"/>
            <c:separator>
</c:separator>
            <c:showLeaderLines val="1"/>
            <c:leaderLines>
              <c:spPr>
                <a:ln w="9525">
                  <a:solidFill>
                    <a:schemeClr val="lt1">
                      <a:lumMod val="95000"/>
                      <a:alpha val="54000"/>
                    </a:schemeClr>
                  </a:solidFill>
                </a:ln>
                <a:effectLst/>
              </c:spPr>
            </c:leaderLines>
            <c:extLst>
              <c:ext xmlns:c15="http://schemas.microsoft.com/office/drawing/2012/chart" uri="{CE6537A1-D6FC-4f65-9D91-7224C49458BB}"/>
            </c:extLst>
          </c:dLbls>
          <c:cat>
            <c:strRef>
              <c:f>Φύλλο1!$A$2:$A$6</c:f>
              <c:strCache>
                <c:ptCount val="5"/>
                <c:pt idx="0">
                  <c:v>Less than 3</c:v>
                </c:pt>
                <c:pt idx="1">
                  <c:v>4 to 6</c:v>
                </c:pt>
                <c:pt idx="2">
                  <c:v>7 to 10</c:v>
                </c:pt>
                <c:pt idx="3">
                  <c:v>More than 10</c:v>
                </c:pt>
                <c:pt idx="4">
                  <c:v>DK/DA</c:v>
                </c:pt>
              </c:strCache>
            </c:strRef>
          </c:cat>
          <c:val>
            <c:numRef>
              <c:f>Φύλλο1!$B$2:$B$6</c:f>
              <c:numCache>
                <c:formatCode>###0.0</c:formatCode>
                <c:ptCount val="5"/>
                <c:pt idx="0">
                  <c:v>2.5714285714285716</c:v>
                </c:pt>
                <c:pt idx="1">
                  <c:v>4.5714285714285712</c:v>
                </c:pt>
                <c:pt idx="2">
                  <c:v>7.4285714285714288</c:v>
                </c:pt>
                <c:pt idx="3">
                  <c:v>85.142857142857139</c:v>
                </c:pt>
                <c:pt idx="4" formatCode="####.0">
                  <c:v>0.2857142857142857</c:v>
                </c:pt>
              </c:numCache>
            </c:numRef>
          </c:val>
          <c:extLst>
            <c:ext xmlns:c16="http://schemas.microsoft.com/office/drawing/2014/chart" uri="{C3380CC4-5D6E-409C-BE32-E72D297353CC}">
              <c16:uniqueId val="{0000000A-781C-4F67-9DEC-9FD5B8A80E05}"/>
            </c:ext>
          </c:extLst>
        </c:ser>
        <c:dLbls>
          <c:showLegendKey val="0"/>
          <c:showVal val="0"/>
          <c:showCatName val="0"/>
          <c:showSerName val="0"/>
          <c:showPercent val="0"/>
          <c:showBubbleSize val="0"/>
          <c:showLeaderLines val="1"/>
        </c:dLbls>
        <c:firstSliceAng val="69"/>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accent1">
        <a:lumMod val="60000"/>
        <a:lumOff val="40000"/>
      </a:schemeClr>
    </a:solid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cap="all" spc="120" normalizeH="0" baseline="0">
                <a:solidFill>
                  <a:schemeClr val="dk1"/>
                </a:solidFill>
                <a:latin typeface="+mn-lt"/>
                <a:ea typeface="+mn-ea"/>
                <a:cs typeface="+mn-cs"/>
              </a:defRPr>
            </a:pPr>
            <a:r>
              <a:rPr lang="en-GB" sz="1400"/>
              <a:t>WE have the ability to:</a:t>
            </a:r>
          </a:p>
        </c:rich>
      </c:tx>
      <c:layout>
        <c:manualLayout>
          <c:xMode val="edge"/>
          <c:yMode val="edge"/>
          <c:x val="1.9461581463189697E-2"/>
          <c:y val="2.5971616733141637E-2"/>
        </c:manualLayout>
      </c:layout>
      <c:overlay val="0"/>
      <c:spPr>
        <a:noFill/>
        <a:ln>
          <a:noFill/>
        </a:ln>
        <a:effectLst/>
      </c:spPr>
      <c:txPr>
        <a:bodyPr rot="0" spcFirstLastPara="1" vertOverflow="ellipsis" vert="horz" wrap="square" anchor="ctr" anchorCtr="1"/>
        <a:lstStyle/>
        <a:p>
          <a:pPr>
            <a:defRPr sz="1400" b="1" i="0" u="none" strike="noStrike" kern="1200" cap="all" spc="120" normalizeH="0" baseline="0">
              <a:solidFill>
                <a:schemeClr val="dk1"/>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8381108280133616"/>
          <c:y val="4.796068823358994E-2"/>
          <c:w val="0.67663767422961263"/>
          <c:h val="0.87690110992873871"/>
        </c:manualLayout>
      </c:layout>
      <c:bar3DChart>
        <c:barDir val="bar"/>
        <c:grouping val="percentStacked"/>
        <c:varyColors val="0"/>
        <c:ser>
          <c:idx val="0"/>
          <c:order val="0"/>
          <c:tx>
            <c:strRef>
              <c:f>Sheet1!$A$2</c:f>
              <c:strCache>
                <c:ptCount val="1"/>
                <c:pt idx="0">
                  <c:v>Disagree</c:v>
                </c:pt>
              </c:strCache>
            </c:strRef>
          </c:tx>
          <c:spPr>
            <a:solidFill>
              <a:schemeClr val="accent1"/>
            </a:solidFill>
            <a:ln>
              <a:noFill/>
            </a:ln>
            <a:effectLst/>
            <a:sp3d/>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Sheet1!$B$1:$K$1</c:f>
              <c:strCache>
                <c:ptCount val="10"/>
                <c:pt idx="0">
                  <c:v>identify/analyze potential foreign markets</c:v>
                </c:pt>
                <c:pt idx="1">
                  <c:v>identify attractive foreign business opportunities</c:v>
                </c:pt>
                <c:pt idx="2">
                  <c:v>establish business relationships with other organizations in foreign markets</c:v>
                </c:pt>
                <c:pt idx="3">
                  <c:v>develop new / innovative products for foreign markets</c:v>
                </c:pt>
                <c:pt idx="4">
                  <c:v>obtain reliable representation in foreign markets</c:v>
                </c:pt>
                <c:pt idx="5">
                  <c:v>maintain strong relationships with foreign organizations</c:v>
                </c:pt>
                <c:pt idx="6">
                  <c:v>contact potential foreign customers</c:v>
                </c:pt>
                <c:pt idx="7">
                  <c:v>understand the needs of foreign customers</c:v>
                </c:pt>
                <c:pt idx="8">
                  <c:v>adopt new methods and ideas in the production process</c:v>
                </c:pt>
                <c:pt idx="9">
                  <c:v>improve/modify our existing products</c:v>
                </c:pt>
              </c:strCache>
            </c:strRef>
          </c:cat>
          <c:val>
            <c:numRef>
              <c:f>Sheet1!$B$2:$K$2</c:f>
              <c:numCache>
                <c:formatCode>###0</c:formatCode>
                <c:ptCount val="10"/>
                <c:pt idx="0">
                  <c:v>18</c:v>
                </c:pt>
                <c:pt idx="1">
                  <c:v>16</c:v>
                </c:pt>
                <c:pt idx="2">
                  <c:v>9.4285714285714288</c:v>
                </c:pt>
                <c:pt idx="3">
                  <c:v>8.2857142857142865</c:v>
                </c:pt>
                <c:pt idx="4">
                  <c:v>8</c:v>
                </c:pt>
                <c:pt idx="5">
                  <c:v>6</c:v>
                </c:pt>
                <c:pt idx="6">
                  <c:v>4.5714285714285712</c:v>
                </c:pt>
                <c:pt idx="7">
                  <c:v>4</c:v>
                </c:pt>
                <c:pt idx="8">
                  <c:v>4</c:v>
                </c:pt>
                <c:pt idx="9">
                  <c:v>1.7142857142857142</c:v>
                </c:pt>
              </c:numCache>
            </c:numRef>
          </c:val>
          <c:extLst>
            <c:ext xmlns:c16="http://schemas.microsoft.com/office/drawing/2014/chart" uri="{C3380CC4-5D6E-409C-BE32-E72D297353CC}">
              <c16:uniqueId val="{00000000-327D-48FA-809D-5513DF18474B}"/>
            </c:ext>
          </c:extLst>
        </c:ser>
        <c:ser>
          <c:idx val="1"/>
          <c:order val="1"/>
          <c:tx>
            <c:strRef>
              <c:f>Sheet1!$A$3</c:f>
              <c:strCache>
                <c:ptCount val="1"/>
                <c:pt idx="0">
                  <c:v>2</c:v>
                </c:pt>
              </c:strCache>
            </c:strRef>
          </c:tx>
          <c:spPr>
            <a:solidFill>
              <a:schemeClr val="tx2">
                <a:lumMod val="40000"/>
                <a:lumOff val="60000"/>
              </a:schemeClr>
            </a:solidFill>
            <a:ln>
              <a:noFill/>
            </a:ln>
            <a:effectLst/>
            <a:sp3d/>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Sheet1!$B$1:$K$1</c:f>
              <c:strCache>
                <c:ptCount val="10"/>
                <c:pt idx="0">
                  <c:v>identify/analyze potential foreign markets</c:v>
                </c:pt>
                <c:pt idx="1">
                  <c:v>identify attractive foreign business opportunities</c:v>
                </c:pt>
                <c:pt idx="2">
                  <c:v>establish business relationships with other organizations in foreign markets</c:v>
                </c:pt>
                <c:pt idx="3">
                  <c:v>develop new / innovative products for foreign markets</c:v>
                </c:pt>
                <c:pt idx="4">
                  <c:v>obtain reliable representation in foreign markets</c:v>
                </c:pt>
                <c:pt idx="5">
                  <c:v>maintain strong relationships with foreign organizations</c:v>
                </c:pt>
                <c:pt idx="6">
                  <c:v>contact potential foreign customers</c:v>
                </c:pt>
                <c:pt idx="7">
                  <c:v>understand the needs of foreign customers</c:v>
                </c:pt>
                <c:pt idx="8">
                  <c:v>adopt new methods and ideas in the production process</c:v>
                </c:pt>
                <c:pt idx="9">
                  <c:v>improve/modify our existing products</c:v>
                </c:pt>
              </c:strCache>
            </c:strRef>
          </c:cat>
          <c:val>
            <c:numRef>
              <c:f>Sheet1!$B$3:$K$3</c:f>
              <c:numCache>
                <c:formatCode>###0</c:formatCode>
                <c:ptCount val="10"/>
                <c:pt idx="0">
                  <c:v>21.428571428571427</c:v>
                </c:pt>
                <c:pt idx="1">
                  <c:v>24</c:v>
                </c:pt>
                <c:pt idx="2">
                  <c:v>12.857142857142858</c:v>
                </c:pt>
                <c:pt idx="3">
                  <c:v>12</c:v>
                </c:pt>
                <c:pt idx="4">
                  <c:v>11.142857142857142</c:v>
                </c:pt>
                <c:pt idx="5">
                  <c:v>8.5714285714285712</c:v>
                </c:pt>
                <c:pt idx="6">
                  <c:v>8</c:v>
                </c:pt>
                <c:pt idx="7">
                  <c:v>3.4285714285714284</c:v>
                </c:pt>
                <c:pt idx="8">
                  <c:v>8.8571428571428577</c:v>
                </c:pt>
                <c:pt idx="9">
                  <c:v>6.2857142857142856</c:v>
                </c:pt>
              </c:numCache>
            </c:numRef>
          </c:val>
          <c:extLst>
            <c:ext xmlns:c16="http://schemas.microsoft.com/office/drawing/2014/chart" uri="{C3380CC4-5D6E-409C-BE32-E72D297353CC}">
              <c16:uniqueId val="{00000001-327D-48FA-809D-5513DF18474B}"/>
            </c:ext>
          </c:extLst>
        </c:ser>
        <c:ser>
          <c:idx val="2"/>
          <c:order val="2"/>
          <c:tx>
            <c:strRef>
              <c:f>Sheet1!$A$4</c:f>
              <c:strCache>
                <c:ptCount val="1"/>
                <c:pt idx="0">
                  <c:v>3</c:v>
                </c:pt>
              </c:strCache>
            </c:strRef>
          </c:tx>
          <c:spPr>
            <a:solidFill>
              <a:schemeClr val="accent4"/>
            </a:solidFill>
            <a:ln>
              <a:noFill/>
            </a:ln>
            <a:effectLst/>
            <a:sp3d/>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Sheet1!$B$1:$K$1</c:f>
              <c:strCache>
                <c:ptCount val="10"/>
                <c:pt idx="0">
                  <c:v>identify/analyze potential foreign markets</c:v>
                </c:pt>
                <c:pt idx="1">
                  <c:v>identify attractive foreign business opportunities</c:v>
                </c:pt>
                <c:pt idx="2">
                  <c:v>establish business relationships with other organizations in foreign markets</c:v>
                </c:pt>
                <c:pt idx="3">
                  <c:v>develop new / innovative products for foreign markets</c:v>
                </c:pt>
                <c:pt idx="4">
                  <c:v>obtain reliable representation in foreign markets</c:v>
                </c:pt>
                <c:pt idx="5">
                  <c:v>maintain strong relationships with foreign organizations</c:v>
                </c:pt>
                <c:pt idx="6">
                  <c:v>contact potential foreign customers</c:v>
                </c:pt>
                <c:pt idx="7">
                  <c:v>understand the needs of foreign customers</c:v>
                </c:pt>
                <c:pt idx="8">
                  <c:v>adopt new methods and ideas in the production process</c:v>
                </c:pt>
                <c:pt idx="9">
                  <c:v>improve/modify our existing products</c:v>
                </c:pt>
              </c:strCache>
            </c:strRef>
          </c:cat>
          <c:val>
            <c:numRef>
              <c:f>Sheet1!$B$4:$K$4</c:f>
              <c:numCache>
                <c:formatCode>###0</c:formatCode>
                <c:ptCount val="10"/>
                <c:pt idx="0">
                  <c:v>30.571428571428573</c:v>
                </c:pt>
                <c:pt idx="1">
                  <c:v>31.714285714285715</c:v>
                </c:pt>
                <c:pt idx="2">
                  <c:v>22.857142857142858</c:v>
                </c:pt>
                <c:pt idx="3">
                  <c:v>24.857142857142858</c:v>
                </c:pt>
                <c:pt idx="4">
                  <c:v>27.142857142857142</c:v>
                </c:pt>
                <c:pt idx="5">
                  <c:v>18.571428571428573</c:v>
                </c:pt>
                <c:pt idx="6">
                  <c:v>23.142857142857142</c:v>
                </c:pt>
                <c:pt idx="7">
                  <c:v>18.285714285714285</c:v>
                </c:pt>
                <c:pt idx="8">
                  <c:v>27.714285714285715</c:v>
                </c:pt>
                <c:pt idx="9">
                  <c:v>14.571428571428571</c:v>
                </c:pt>
              </c:numCache>
            </c:numRef>
          </c:val>
          <c:extLst>
            <c:ext xmlns:c16="http://schemas.microsoft.com/office/drawing/2014/chart" uri="{C3380CC4-5D6E-409C-BE32-E72D297353CC}">
              <c16:uniqueId val="{00000002-327D-48FA-809D-5513DF18474B}"/>
            </c:ext>
          </c:extLst>
        </c:ser>
        <c:ser>
          <c:idx val="3"/>
          <c:order val="3"/>
          <c:tx>
            <c:strRef>
              <c:f>Sheet1!$A$5</c:f>
              <c:strCache>
                <c:ptCount val="1"/>
                <c:pt idx="0">
                  <c:v>4</c:v>
                </c:pt>
              </c:strCache>
            </c:strRef>
          </c:tx>
          <c:spPr>
            <a:solidFill>
              <a:schemeClr val="accent3">
                <a:lumMod val="75000"/>
              </a:schemeClr>
            </a:solidFill>
            <a:ln>
              <a:noFill/>
            </a:ln>
            <a:effectLst/>
            <a:sp3d/>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Sheet1!$B$1:$K$1</c:f>
              <c:strCache>
                <c:ptCount val="10"/>
                <c:pt idx="0">
                  <c:v>identify/analyze potential foreign markets</c:v>
                </c:pt>
                <c:pt idx="1">
                  <c:v>identify attractive foreign business opportunities</c:v>
                </c:pt>
                <c:pt idx="2">
                  <c:v>establish business relationships with other organizations in foreign markets</c:v>
                </c:pt>
                <c:pt idx="3">
                  <c:v>develop new / innovative products for foreign markets</c:v>
                </c:pt>
                <c:pt idx="4">
                  <c:v>obtain reliable representation in foreign markets</c:v>
                </c:pt>
                <c:pt idx="5">
                  <c:v>maintain strong relationships with foreign organizations</c:v>
                </c:pt>
                <c:pt idx="6">
                  <c:v>contact potential foreign customers</c:v>
                </c:pt>
                <c:pt idx="7">
                  <c:v>understand the needs of foreign customers</c:v>
                </c:pt>
                <c:pt idx="8">
                  <c:v>adopt new methods and ideas in the production process</c:v>
                </c:pt>
                <c:pt idx="9">
                  <c:v>improve/modify our existing products</c:v>
                </c:pt>
              </c:strCache>
            </c:strRef>
          </c:cat>
          <c:val>
            <c:numRef>
              <c:f>Sheet1!$B$5:$K$5</c:f>
              <c:numCache>
                <c:formatCode>###0</c:formatCode>
                <c:ptCount val="10"/>
                <c:pt idx="0">
                  <c:v>22.571428571428573</c:v>
                </c:pt>
                <c:pt idx="1">
                  <c:v>19.428571428571427</c:v>
                </c:pt>
                <c:pt idx="2">
                  <c:v>34.285714285714285</c:v>
                </c:pt>
                <c:pt idx="3">
                  <c:v>33.142857142857146</c:v>
                </c:pt>
                <c:pt idx="4">
                  <c:v>33.428571428571431</c:v>
                </c:pt>
                <c:pt idx="5">
                  <c:v>37.142857142857146</c:v>
                </c:pt>
                <c:pt idx="6">
                  <c:v>40.285714285714285</c:v>
                </c:pt>
                <c:pt idx="7">
                  <c:v>44.571428571428569</c:v>
                </c:pt>
                <c:pt idx="8">
                  <c:v>36.857142857142854</c:v>
                </c:pt>
                <c:pt idx="9">
                  <c:v>42</c:v>
                </c:pt>
              </c:numCache>
            </c:numRef>
          </c:val>
          <c:extLst>
            <c:ext xmlns:c16="http://schemas.microsoft.com/office/drawing/2014/chart" uri="{C3380CC4-5D6E-409C-BE32-E72D297353CC}">
              <c16:uniqueId val="{00000003-327D-48FA-809D-5513DF18474B}"/>
            </c:ext>
          </c:extLst>
        </c:ser>
        <c:ser>
          <c:idx val="4"/>
          <c:order val="4"/>
          <c:tx>
            <c:strRef>
              <c:f>Sheet1!$A$6</c:f>
              <c:strCache>
                <c:ptCount val="1"/>
                <c:pt idx="0">
                  <c:v>Agree</c:v>
                </c:pt>
              </c:strCache>
            </c:strRef>
          </c:tx>
          <c:spPr>
            <a:solidFill>
              <a:schemeClr val="accent3">
                <a:lumMod val="50000"/>
              </a:schemeClr>
            </a:solidFill>
            <a:ln>
              <a:noFill/>
            </a:ln>
            <a:effectLst/>
            <a:sp3d/>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Sheet1!$B$1:$K$1</c:f>
              <c:strCache>
                <c:ptCount val="10"/>
                <c:pt idx="0">
                  <c:v>identify/analyze potential foreign markets</c:v>
                </c:pt>
                <c:pt idx="1">
                  <c:v>identify attractive foreign business opportunities</c:v>
                </c:pt>
                <c:pt idx="2">
                  <c:v>establish business relationships with other organizations in foreign markets</c:v>
                </c:pt>
                <c:pt idx="3">
                  <c:v>develop new / innovative products for foreign markets</c:v>
                </c:pt>
                <c:pt idx="4">
                  <c:v>obtain reliable representation in foreign markets</c:v>
                </c:pt>
                <c:pt idx="5">
                  <c:v>maintain strong relationships with foreign organizations</c:v>
                </c:pt>
                <c:pt idx="6">
                  <c:v>contact potential foreign customers</c:v>
                </c:pt>
                <c:pt idx="7">
                  <c:v>understand the needs of foreign customers</c:v>
                </c:pt>
                <c:pt idx="8">
                  <c:v>adopt new methods and ideas in the production process</c:v>
                </c:pt>
                <c:pt idx="9">
                  <c:v>improve/modify our existing products</c:v>
                </c:pt>
              </c:strCache>
            </c:strRef>
          </c:cat>
          <c:val>
            <c:numRef>
              <c:f>Sheet1!$B$6:$K$6</c:f>
              <c:numCache>
                <c:formatCode>###0</c:formatCode>
                <c:ptCount val="10"/>
                <c:pt idx="0">
                  <c:v>7.1428571428571432</c:v>
                </c:pt>
                <c:pt idx="1">
                  <c:v>8.5714285714285712</c:v>
                </c:pt>
                <c:pt idx="2">
                  <c:v>20.571428571428573</c:v>
                </c:pt>
                <c:pt idx="3">
                  <c:v>21.428571428571427</c:v>
                </c:pt>
                <c:pt idx="4">
                  <c:v>19.428571428571427</c:v>
                </c:pt>
                <c:pt idx="5">
                  <c:v>29.714285714285715</c:v>
                </c:pt>
                <c:pt idx="6">
                  <c:v>24</c:v>
                </c:pt>
                <c:pt idx="7">
                  <c:v>29.714285714285715</c:v>
                </c:pt>
                <c:pt idx="8">
                  <c:v>22</c:v>
                </c:pt>
                <c:pt idx="9">
                  <c:v>34.857142857142854</c:v>
                </c:pt>
              </c:numCache>
            </c:numRef>
          </c:val>
          <c:extLst>
            <c:ext xmlns:c16="http://schemas.microsoft.com/office/drawing/2014/chart" uri="{C3380CC4-5D6E-409C-BE32-E72D297353CC}">
              <c16:uniqueId val="{00000004-327D-48FA-809D-5513DF18474B}"/>
            </c:ext>
          </c:extLst>
        </c:ser>
        <c:ser>
          <c:idx val="5"/>
          <c:order val="5"/>
          <c:tx>
            <c:strRef>
              <c:f>Sheet1!$A$7</c:f>
              <c:strCache>
                <c:ptCount val="1"/>
                <c:pt idx="0">
                  <c:v>DK/DA</c:v>
                </c:pt>
              </c:strCache>
            </c:strRef>
          </c:tx>
          <c:spPr>
            <a:solidFill>
              <a:schemeClr val="accent5">
                <a:lumMod val="60000"/>
              </a:schemeClr>
            </a:solidFill>
            <a:ln>
              <a:noFill/>
            </a:ln>
            <a:effectLst/>
            <a:sp3d/>
          </c:spPr>
          <c:invertIfNegative val="0"/>
          <c:dLbls>
            <c:dLbl>
              <c:idx val="0"/>
              <c:layout>
                <c:manualLayout>
                  <c:x val="1.5908756445949454E-2"/>
                  <c:y val="3.723354742622966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27D-48FA-809D-5513DF18474B}"/>
                </c:ext>
              </c:extLst>
            </c:dLbl>
            <c:dLbl>
              <c:idx val="4"/>
              <c:tx>
                <c:rich>
                  <a:bodyPr/>
                  <a:lstStyle/>
                  <a:p>
                    <a:r>
                      <a:rPr lang="en-US"/>
                      <a:t>3.1</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27D-48FA-809D-5513DF18474B}"/>
                </c:ext>
              </c:extLst>
            </c:dLbl>
            <c:spPr>
              <a:noFill/>
              <a:ln>
                <a:noFill/>
              </a:ln>
              <a:effectLst/>
            </c:spPr>
            <c:txPr>
              <a:bodyPr rot="0" spcFirstLastPara="1" vertOverflow="ellipsis" vert="horz" wrap="square" anchor="ctr" anchorCtr="1"/>
              <a:lstStyle/>
              <a:p>
                <a:pPr>
                  <a:defRPr sz="8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Sheet1!$B$1:$K$1</c:f>
              <c:strCache>
                <c:ptCount val="10"/>
                <c:pt idx="0">
                  <c:v>identify/analyze potential foreign markets</c:v>
                </c:pt>
                <c:pt idx="1">
                  <c:v>identify attractive foreign business opportunities</c:v>
                </c:pt>
                <c:pt idx="2">
                  <c:v>establish business relationships with other organizations in foreign markets</c:v>
                </c:pt>
                <c:pt idx="3">
                  <c:v>develop new / innovative products for foreign markets</c:v>
                </c:pt>
                <c:pt idx="4">
                  <c:v>obtain reliable representation in foreign markets</c:v>
                </c:pt>
                <c:pt idx="5">
                  <c:v>maintain strong relationships with foreign organizations</c:v>
                </c:pt>
                <c:pt idx="6">
                  <c:v>contact potential foreign customers</c:v>
                </c:pt>
                <c:pt idx="7">
                  <c:v>understand the needs of foreign customers</c:v>
                </c:pt>
                <c:pt idx="8">
                  <c:v>adopt new methods and ideas in the production process</c:v>
                </c:pt>
                <c:pt idx="9">
                  <c:v>improve/modify our existing products</c:v>
                </c:pt>
              </c:strCache>
            </c:strRef>
          </c:cat>
          <c:val>
            <c:numRef>
              <c:f>Sheet1!$B$7:$K$7</c:f>
              <c:numCache>
                <c:formatCode>###0</c:formatCode>
                <c:ptCount val="10"/>
                <c:pt idx="0">
                  <c:v>0.2857142857142857</c:v>
                </c:pt>
                <c:pt idx="1">
                  <c:v>0.2857142857142857</c:v>
                </c:pt>
                <c:pt idx="2">
                  <c:v>0</c:v>
                </c:pt>
                <c:pt idx="3">
                  <c:v>0.2857142857142857</c:v>
                </c:pt>
                <c:pt idx="4">
                  <c:v>0.8571428571428571</c:v>
                </c:pt>
                <c:pt idx="5">
                  <c:v>0</c:v>
                </c:pt>
                <c:pt idx="6">
                  <c:v>0</c:v>
                </c:pt>
                <c:pt idx="7">
                  <c:v>0</c:v>
                </c:pt>
                <c:pt idx="8">
                  <c:v>0.5714285714285714</c:v>
                </c:pt>
                <c:pt idx="9">
                  <c:v>0.5714285714285714</c:v>
                </c:pt>
              </c:numCache>
            </c:numRef>
          </c:val>
          <c:extLst>
            <c:ext xmlns:c16="http://schemas.microsoft.com/office/drawing/2014/chart" uri="{C3380CC4-5D6E-409C-BE32-E72D297353CC}">
              <c16:uniqueId val="{00000007-327D-48FA-809D-5513DF18474B}"/>
            </c:ext>
          </c:extLst>
        </c:ser>
        <c:dLbls>
          <c:showLegendKey val="0"/>
          <c:showVal val="1"/>
          <c:showCatName val="0"/>
          <c:showSerName val="0"/>
          <c:showPercent val="0"/>
          <c:showBubbleSize val="0"/>
        </c:dLbls>
        <c:gapWidth val="79"/>
        <c:shape val="box"/>
        <c:axId val="1303813279"/>
        <c:axId val="1"/>
        <c:axId val="0"/>
      </c:bar3DChart>
      <c:catAx>
        <c:axId val="130381327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800" b="0" i="0" u="none" strike="noStrike" kern="1200" cap="all" spc="120" normalizeH="0" baseline="0">
                <a:solidFill>
                  <a:schemeClr val="dk1"/>
                </a:solidFill>
                <a:latin typeface="+mn-lt"/>
                <a:ea typeface="+mn-ea"/>
                <a:cs typeface="+mn-cs"/>
              </a:defRPr>
            </a:pPr>
            <a:endParaRPr lang="en-US"/>
          </a:p>
        </c:txPr>
        <c:crossAx val="1"/>
        <c:crosses val="autoZero"/>
        <c:auto val="1"/>
        <c:lblAlgn val="ctr"/>
        <c:lblOffset val="100"/>
        <c:noMultiLvlLbl val="0"/>
      </c:catAx>
      <c:valAx>
        <c:axId val="1"/>
        <c:scaling>
          <c:orientation val="minMax"/>
        </c:scaling>
        <c:delete val="0"/>
        <c:axPos val="b"/>
        <c:numFmt formatCode="0%"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crossAx val="1303813279"/>
        <c:crosses val="autoZero"/>
        <c:crossBetween val="between"/>
        <c:majorUnit val="0.2"/>
      </c:valAx>
      <c:spPr>
        <a:noFill/>
        <a:ln>
          <a:noFill/>
        </a:ln>
        <a:effectLst/>
      </c:spPr>
    </c:plotArea>
    <c:legend>
      <c:legendPos val="t"/>
      <c:layout>
        <c:manualLayout>
          <c:xMode val="edge"/>
          <c:yMode val="edge"/>
          <c:x val="0.27939018944951205"/>
          <c:y val="0.97561554456628419"/>
          <c:w val="0.71757130537288438"/>
          <c:h val="2.3606069068230477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legend>
    <c:plotVisOnly val="1"/>
    <c:dispBlanksAs val="gap"/>
    <c:showDLblsOverMax val="0"/>
  </c:chart>
  <c: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cap="flat" cmpd="sng" algn="ctr">
      <a:solidFill>
        <a:schemeClr val="tx1">
          <a:lumMod val="15000"/>
          <a:lumOff val="85000"/>
        </a:schemeClr>
      </a:solidFill>
      <a:round/>
    </a:ln>
    <a:effectLst/>
  </c:spPr>
  <c:txPr>
    <a:bodyPr/>
    <a:lstStyle/>
    <a:p>
      <a:pPr>
        <a:defRPr>
          <a:solidFill>
            <a:schemeClr val="dk1"/>
          </a:solidFill>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7732275828893282"/>
          <c:y val="6.4715716734793802E-2"/>
          <c:w val="0.67248163211433443"/>
          <c:h val="0.86189608175548849"/>
        </c:manualLayout>
      </c:layout>
      <c:bar3DChart>
        <c:barDir val="bar"/>
        <c:grouping val="percentStacked"/>
        <c:varyColors val="0"/>
        <c:ser>
          <c:idx val="0"/>
          <c:order val="0"/>
          <c:tx>
            <c:strRef>
              <c:f>Sheet1!$A$2</c:f>
              <c:strCache>
                <c:ptCount val="1"/>
                <c:pt idx="0">
                  <c:v>Disagree</c:v>
                </c:pt>
              </c:strCache>
            </c:strRef>
          </c:tx>
          <c:spPr>
            <a:solidFill>
              <a:schemeClr val="accent1"/>
            </a:solidFill>
            <a:ln>
              <a:noFill/>
            </a:ln>
            <a:effectLst/>
            <a:sp3d/>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We have exclusive technical knowledge for the export activity</c:v>
                </c:pt>
                <c:pt idx="1">
                  <c:v>We have a knowledge of the logistical requirements for export</c:v>
                </c:pt>
                <c:pt idx="2">
                  <c:v>We have knowledge of the demand in foreign markets</c:v>
                </c:pt>
                <c:pt idx="3">
                  <c:v>We have knowledge of export regulations and formalities</c:v>
                </c:pt>
                <c:pt idx="4">
                  <c:v>We have knowledge of business/commercial practices abroad</c:v>
                </c:pt>
              </c:strCache>
            </c:strRef>
          </c:cat>
          <c:val>
            <c:numRef>
              <c:f>Sheet1!$B$2:$F$2</c:f>
              <c:numCache>
                <c:formatCode>###0</c:formatCode>
                <c:ptCount val="5"/>
                <c:pt idx="0">
                  <c:v>14.857142857142858</c:v>
                </c:pt>
                <c:pt idx="1">
                  <c:v>9.1428571428571423</c:v>
                </c:pt>
                <c:pt idx="2">
                  <c:v>8</c:v>
                </c:pt>
                <c:pt idx="3">
                  <c:v>6.8571428571428568</c:v>
                </c:pt>
                <c:pt idx="4">
                  <c:v>6.2857142857142856</c:v>
                </c:pt>
              </c:numCache>
            </c:numRef>
          </c:val>
          <c:extLst>
            <c:ext xmlns:c16="http://schemas.microsoft.com/office/drawing/2014/chart" uri="{C3380CC4-5D6E-409C-BE32-E72D297353CC}">
              <c16:uniqueId val="{00000000-FB79-41B9-90D4-E7492906E010}"/>
            </c:ext>
          </c:extLst>
        </c:ser>
        <c:ser>
          <c:idx val="1"/>
          <c:order val="1"/>
          <c:tx>
            <c:strRef>
              <c:f>Sheet1!$A$3</c:f>
              <c:strCache>
                <c:ptCount val="1"/>
                <c:pt idx="0">
                  <c:v>2</c:v>
                </c:pt>
              </c:strCache>
            </c:strRef>
          </c:tx>
          <c:spPr>
            <a:solidFill>
              <a:schemeClr val="tx2">
                <a:lumMod val="40000"/>
                <a:lumOff val="60000"/>
              </a:schemeClr>
            </a:solidFill>
            <a:ln>
              <a:noFill/>
            </a:ln>
            <a:effectLst/>
            <a:sp3d/>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We have exclusive technical knowledge for the export activity</c:v>
                </c:pt>
                <c:pt idx="1">
                  <c:v>We have a knowledge of the logistical requirements for export</c:v>
                </c:pt>
                <c:pt idx="2">
                  <c:v>We have knowledge of the demand in foreign markets</c:v>
                </c:pt>
                <c:pt idx="3">
                  <c:v>We have knowledge of export regulations and formalities</c:v>
                </c:pt>
                <c:pt idx="4">
                  <c:v>We have knowledge of business/commercial practices abroad</c:v>
                </c:pt>
              </c:strCache>
            </c:strRef>
          </c:cat>
          <c:val>
            <c:numRef>
              <c:f>Sheet1!$B$3:$F$3</c:f>
              <c:numCache>
                <c:formatCode>###0</c:formatCode>
                <c:ptCount val="5"/>
                <c:pt idx="0">
                  <c:v>14.285714285714286</c:v>
                </c:pt>
                <c:pt idx="1">
                  <c:v>11.428571428571429</c:v>
                </c:pt>
                <c:pt idx="2">
                  <c:v>15.428571428571429</c:v>
                </c:pt>
                <c:pt idx="3">
                  <c:v>12</c:v>
                </c:pt>
                <c:pt idx="4">
                  <c:v>12.857142857142858</c:v>
                </c:pt>
              </c:numCache>
            </c:numRef>
          </c:val>
          <c:extLst>
            <c:ext xmlns:c16="http://schemas.microsoft.com/office/drawing/2014/chart" uri="{C3380CC4-5D6E-409C-BE32-E72D297353CC}">
              <c16:uniqueId val="{00000001-FB79-41B9-90D4-E7492906E010}"/>
            </c:ext>
          </c:extLst>
        </c:ser>
        <c:ser>
          <c:idx val="2"/>
          <c:order val="2"/>
          <c:tx>
            <c:strRef>
              <c:f>Sheet1!$A$4</c:f>
              <c:strCache>
                <c:ptCount val="1"/>
                <c:pt idx="0">
                  <c:v>3</c:v>
                </c:pt>
              </c:strCache>
            </c:strRef>
          </c:tx>
          <c:spPr>
            <a:solidFill>
              <a:schemeClr val="accent4"/>
            </a:solidFill>
            <a:ln>
              <a:noFill/>
            </a:ln>
            <a:effectLst/>
            <a:sp3d/>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We have exclusive technical knowledge for the export activity</c:v>
                </c:pt>
                <c:pt idx="1">
                  <c:v>We have a knowledge of the logistical requirements for export</c:v>
                </c:pt>
                <c:pt idx="2">
                  <c:v>We have knowledge of the demand in foreign markets</c:v>
                </c:pt>
                <c:pt idx="3">
                  <c:v>We have knowledge of export regulations and formalities</c:v>
                </c:pt>
                <c:pt idx="4">
                  <c:v>We have knowledge of business/commercial practices abroad</c:v>
                </c:pt>
              </c:strCache>
            </c:strRef>
          </c:cat>
          <c:val>
            <c:numRef>
              <c:f>Sheet1!$B$4:$F$4</c:f>
              <c:numCache>
                <c:formatCode>###0</c:formatCode>
                <c:ptCount val="5"/>
                <c:pt idx="0">
                  <c:v>22.857142857142858</c:v>
                </c:pt>
                <c:pt idx="1">
                  <c:v>23.142857142857142</c:v>
                </c:pt>
                <c:pt idx="2">
                  <c:v>28.857142857142858</c:v>
                </c:pt>
                <c:pt idx="3">
                  <c:v>24</c:v>
                </c:pt>
                <c:pt idx="4">
                  <c:v>26.571428571428573</c:v>
                </c:pt>
              </c:numCache>
            </c:numRef>
          </c:val>
          <c:extLst>
            <c:ext xmlns:c16="http://schemas.microsoft.com/office/drawing/2014/chart" uri="{C3380CC4-5D6E-409C-BE32-E72D297353CC}">
              <c16:uniqueId val="{00000002-FB79-41B9-90D4-E7492906E010}"/>
            </c:ext>
          </c:extLst>
        </c:ser>
        <c:ser>
          <c:idx val="3"/>
          <c:order val="3"/>
          <c:tx>
            <c:strRef>
              <c:f>Sheet1!$A$5</c:f>
              <c:strCache>
                <c:ptCount val="1"/>
                <c:pt idx="0">
                  <c:v>4</c:v>
                </c:pt>
              </c:strCache>
            </c:strRef>
          </c:tx>
          <c:spPr>
            <a:solidFill>
              <a:schemeClr val="accent3">
                <a:lumMod val="75000"/>
              </a:schemeClr>
            </a:solidFill>
            <a:ln>
              <a:noFill/>
            </a:ln>
            <a:effectLst/>
            <a:sp3d/>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We have exclusive technical knowledge for the export activity</c:v>
                </c:pt>
                <c:pt idx="1">
                  <c:v>We have a knowledge of the logistical requirements for export</c:v>
                </c:pt>
                <c:pt idx="2">
                  <c:v>We have knowledge of the demand in foreign markets</c:v>
                </c:pt>
                <c:pt idx="3">
                  <c:v>We have knowledge of export regulations and formalities</c:v>
                </c:pt>
                <c:pt idx="4">
                  <c:v>We have knowledge of business/commercial practices abroad</c:v>
                </c:pt>
              </c:strCache>
            </c:strRef>
          </c:cat>
          <c:val>
            <c:numRef>
              <c:f>Sheet1!$B$5:$F$5</c:f>
              <c:numCache>
                <c:formatCode>###0</c:formatCode>
                <c:ptCount val="5"/>
                <c:pt idx="0">
                  <c:v>28</c:v>
                </c:pt>
                <c:pt idx="1">
                  <c:v>31.142857142857142</c:v>
                </c:pt>
                <c:pt idx="2">
                  <c:v>36</c:v>
                </c:pt>
                <c:pt idx="3">
                  <c:v>39.714285714285715</c:v>
                </c:pt>
                <c:pt idx="4">
                  <c:v>36.857142857142854</c:v>
                </c:pt>
              </c:numCache>
            </c:numRef>
          </c:val>
          <c:extLst>
            <c:ext xmlns:c16="http://schemas.microsoft.com/office/drawing/2014/chart" uri="{C3380CC4-5D6E-409C-BE32-E72D297353CC}">
              <c16:uniqueId val="{00000003-FB79-41B9-90D4-E7492906E010}"/>
            </c:ext>
          </c:extLst>
        </c:ser>
        <c:ser>
          <c:idx val="4"/>
          <c:order val="4"/>
          <c:tx>
            <c:strRef>
              <c:f>Sheet1!$A$6</c:f>
              <c:strCache>
                <c:ptCount val="1"/>
                <c:pt idx="0">
                  <c:v>Agree</c:v>
                </c:pt>
              </c:strCache>
            </c:strRef>
          </c:tx>
          <c:spPr>
            <a:solidFill>
              <a:schemeClr val="accent3">
                <a:lumMod val="50000"/>
              </a:schemeClr>
            </a:solidFill>
            <a:ln>
              <a:noFill/>
            </a:ln>
            <a:effectLst/>
            <a:sp3d/>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We have exclusive technical knowledge for the export activity</c:v>
                </c:pt>
                <c:pt idx="1">
                  <c:v>We have a knowledge of the logistical requirements for export</c:v>
                </c:pt>
                <c:pt idx="2">
                  <c:v>We have knowledge of the demand in foreign markets</c:v>
                </c:pt>
                <c:pt idx="3">
                  <c:v>We have knowledge of export regulations and formalities</c:v>
                </c:pt>
                <c:pt idx="4">
                  <c:v>We have knowledge of business/commercial practices abroad</c:v>
                </c:pt>
              </c:strCache>
            </c:strRef>
          </c:cat>
          <c:val>
            <c:numRef>
              <c:f>Sheet1!$B$6:$F$6</c:f>
              <c:numCache>
                <c:formatCode>###0</c:formatCode>
                <c:ptCount val="5"/>
                <c:pt idx="0">
                  <c:v>20</c:v>
                </c:pt>
                <c:pt idx="1">
                  <c:v>24.285714285714285</c:v>
                </c:pt>
                <c:pt idx="2">
                  <c:v>11.714285714285714</c:v>
                </c:pt>
                <c:pt idx="3">
                  <c:v>17.428571428571427</c:v>
                </c:pt>
                <c:pt idx="4">
                  <c:v>16.857142857142858</c:v>
                </c:pt>
              </c:numCache>
            </c:numRef>
          </c:val>
          <c:extLst>
            <c:ext xmlns:c16="http://schemas.microsoft.com/office/drawing/2014/chart" uri="{C3380CC4-5D6E-409C-BE32-E72D297353CC}">
              <c16:uniqueId val="{00000004-FB79-41B9-90D4-E7492906E010}"/>
            </c:ext>
          </c:extLst>
        </c:ser>
        <c:ser>
          <c:idx val="5"/>
          <c:order val="5"/>
          <c:tx>
            <c:strRef>
              <c:f>Sheet1!$A$7</c:f>
              <c:strCache>
                <c:ptCount val="1"/>
                <c:pt idx="0">
                  <c:v>DK/DA</c:v>
                </c:pt>
              </c:strCache>
            </c:strRef>
          </c:tx>
          <c:spPr>
            <a:solidFill>
              <a:schemeClr val="accent5">
                <a:lumMod val="60000"/>
              </a:schemeClr>
            </a:solidFill>
            <a:ln>
              <a:noFill/>
            </a:ln>
            <a:effectLst/>
            <a:sp3d/>
          </c:spPr>
          <c:invertIfNegative val="0"/>
          <c:dLbls>
            <c:dLbl>
              <c:idx val="0"/>
              <c:layout>
                <c:manualLayout>
                  <c:x val="1.5908756445949454E-2"/>
                  <c:y val="3.723354742622966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B79-41B9-90D4-E7492906E010}"/>
                </c:ext>
              </c:extLst>
            </c:dLbl>
            <c:dLbl>
              <c:idx val="4"/>
              <c:tx>
                <c:rich>
                  <a:bodyPr/>
                  <a:lstStyle/>
                  <a:p>
                    <a:r>
                      <a:rPr lang="en-US"/>
                      <a:t>3.1</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B79-41B9-90D4-E7492906E010}"/>
                </c:ext>
              </c:extLst>
            </c:dLbl>
            <c:spPr>
              <a:noFill/>
              <a:ln>
                <a:noFill/>
              </a:ln>
              <a:effectLst/>
            </c:spPr>
            <c:txPr>
              <a:bodyPr rot="0" spcFirstLastPara="1" vertOverflow="ellipsis" vert="horz" wrap="square" anchor="ctr" anchorCtr="1"/>
              <a:lstStyle/>
              <a:p>
                <a:pPr>
                  <a:defRPr sz="8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We have exclusive technical knowledge for the export activity</c:v>
                </c:pt>
                <c:pt idx="1">
                  <c:v>We have a knowledge of the logistical requirements for export</c:v>
                </c:pt>
                <c:pt idx="2">
                  <c:v>We have knowledge of the demand in foreign markets</c:v>
                </c:pt>
                <c:pt idx="3">
                  <c:v>We have knowledge of export regulations and formalities</c:v>
                </c:pt>
                <c:pt idx="4">
                  <c:v>We have knowledge of business/commercial practices abroad</c:v>
                </c:pt>
              </c:strCache>
            </c:strRef>
          </c:cat>
          <c:val>
            <c:numRef>
              <c:f>Sheet1!$B$7:$F$7</c:f>
              <c:numCache>
                <c:formatCode>###0</c:formatCode>
                <c:ptCount val="5"/>
                <c:pt idx="0">
                  <c:v>0</c:v>
                </c:pt>
                <c:pt idx="1">
                  <c:v>0.8571428571428571</c:v>
                </c:pt>
                <c:pt idx="2">
                  <c:v>0</c:v>
                </c:pt>
                <c:pt idx="3">
                  <c:v>0</c:v>
                </c:pt>
                <c:pt idx="4">
                  <c:v>0.5714285714285714</c:v>
                </c:pt>
              </c:numCache>
            </c:numRef>
          </c:val>
          <c:extLst>
            <c:ext xmlns:c16="http://schemas.microsoft.com/office/drawing/2014/chart" uri="{C3380CC4-5D6E-409C-BE32-E72D297353CC}">
              <c16:uniqueId val="{00000007-FB79-41B9-90D4-E7492906E010}"/>
            </c:ext>
          </c:extLst>
        </c:ser>
        <c:dLbls>
          <c:showLegendKey val="0"/>
          <c:showVal val="1"/>
          <c:showCatName val="0"/>
          <c:showSerName val="0"/>
          <c:showPercent val="0"/>
          <c:showBubbleSize val="0"/>
        </c:dLbls>
        <c:gapWidth val="79"/>
        <c:shape val="box"/>
        <c:axId val="1303813279"/>
        <c:axId val="1"/>
        <c:axId val="0"/>
      </c:bar3DChart>
      <c:catAx>
        <c:axId val="130381327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800" b="0" i="0" u="none" strike="noStrike" kern="1200" cap="all" spc="120" normalizeH="0" baseline="0">
                <a:solidFill>
                  <a:schemeClr val="dk1"/>
                </a:solidFill>
                <a:latin typeface="+mn-lt"/>
                <a:ea typeface="+mn-ea"/>
                <a:cs typeface="+mn-cs"/>
              </a:defRPr>
            </a:pPr>
            <a:endParaRPr lang="en-US"/>
          </a:p>
        </c:txPr>
        <c:crossAx val="1"/>
        <c:crosses val="autoZero"/>
        <c:auto val="1"/>
        <c:lblAlgn val="ctr"/>
        <c:lblOffset val="100"/>
        <c:noMultiLvlLbl val="0"/>
      </c:catAx>
      <c:valAx>
        <c:axId val="1"/>
        <c:scaling>
          <c:orientation val="minMax"/>
        </c:scaling>
        <c:delete val="0"/>
        <c:axPos val="b"/>
        <c:numFmt formatCode="0%"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crossAx val="1303813279"/>
        <c:crosses val="autoZero"/>
        <c:crossBetween val="between"/>
        <c:majorUnit val="0.2"/>
      </c:valAx>
      <c:spPr>
        <a:noFill/>
        <a:ln>
          <a:noFill/>
        </a:ln>
        <a:effectLst/>
      </c:spPr>
    </c:plotArea>
    <c:legend>
      <c:legendPos val="t"/>
      <c:layout>
        <c:manualLayout>
          <c:xMode val="edge"/>
          <c:yMode val="edge"/>
          <c:x val="0.27939018944951205"/>
          <c:y val="0.97561554456628419"/>
          <c:w val="0.71757130537288438"/>
          <c:h val="2.3606069068230477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legend>
    <c:plotVisOnly val="1"/>
    <c:dispBlanksAs val="gap"/>
    <c:showDLblsOverMax val="0"/>
  </c:chart>
  <c: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cap="flat" cmpd="sng" algn="ctr">
      <a:solidFill>
        <a:schemeClr val="tx1">
          <a:lumMod val="15000"/>
          <a:lumOff val="85000"/>
        </a:schemeClr>
      </a:solidFill>
      <a:round/>
    </a:ln>
    <a:effectLst/>
  </c:spPr>
  <c:txPr>
    <a:bodyPr/>
    <a:lstStyle/>
    <a:p>
      <a:pPr>
        <a:defRPr>
          <a:solidFill>
            <a:schemeClr val="dk1"/>
          </a:solidFill>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8381108280133616"/>
          <c:y val="4.796068823358994E-2"/>
          <c:w val="0.67663767422961263"/>
          <c:h val="0.90843806104129265"/>
        </c:manualLayout>
      </c:layout>
      <c:bar3DChart>
        <c:barDir val="bar"/>
        <c:grouping val="percentStacked"/>
        <c:varyColors val="0"/>
        <c:ser>
          <c:idx val="0"/>
          <c:order val="0"/>
          <c:tx>
            <c:strRef>
              <c:f>Sheet1!$A$2</c:f>
              <c:strCache>
                <c:ptCount val="1"/>
                <c:pt idx="0">
                  <c:v>Disagree</c:v>
                </c:pt>
              </c:strCache>
            </c:strRef>
          </c:tx>
          <c:spPr>
            <a:solidFill>
              <a:schemeClr val="accent1"/>
            </a:solidFill>
            <a:ln>
              <a:noFill/>
            </a:ln>
            <a:effectLst/>
            <a:sp3d/>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Sheet1!$B$1:$I$1</c:f>
              <c:strCache>
                <c:ptCount val="8"/>
                <c:pt idx="0">
                  <c:v>We have an international network</c:v>
                </c:pt>
                <c:pt idx="1">
                  <c:v>We have unique or patented products for foreign markets</c:v>
                </c:pt>
                <c:pt idx="2">
                  <c:v>We have specialized managerial skills/abilities for exporting</c:v>
                </c:pt>
                <c:pt idx="3">
                  <c:v>We have experience in foreign markets</c:v>
                </c:pt>
                <c:pt idx="4">
                  <c:v>We have modern production technology and equipment for the export activity</c:v>
                </c:pt>
                <c:pt idx="5">
                  <c:v>We have a particular interest/commitment to exporting</c:v>
                </c:pt>
                <c:pt idx="6">
                  <c:v>We have a positive attitude towards export activities</c:v>
                </c:pt>
                <c:pt idx="7">
                  <c:v>We have an availability of production capacity for the export activity</c:v>
                </c:pt>
              </c:strCache>
            </c:strRef>
          </c:cat>
          <c:val>
            <c:numRef>
              <c:f>Sheet1!$B$2:$I$2</c:f>
              <c:numCache>
                <c:formatCode>###0</c:formatCode>
                <c:ptCount val="8"/>
                <c:pt idx="0">
                  <c:v>36.857142857142854</c:v>
                </c:pt>
                <c:pt idx="1">
                  <c:v>20.571428571428573</c:v>
                </c:pt>
                <c:pt idx="2">
                  <c:v>8.5714285714285712</c:v>
                </c:pt>
                <c:pt idx="3">
                  <c:v>8</c:v>
                </c:pt>
                <c:pt idx="4">
                  <c:v>4.8571428571428568</c:v>
                </c:pt>
                <c:pt idx="5">
                  <c:v>3.4285714285714284</c:v>
                </c:pt>
                <c:pt idx="6">
                  <c:v>2.2857142857142856</c:v>
                </c:pt>
                <c:pt idx="7">
                  <c:v>2</c:v>
                </c:pt>
              </c:numCache>
            </c:numRef>
          </c:val>
          <c:extLst>
            <c:ext xmlns:c16="http://schemas.microsoft.com/office/drawing/2014/chart" uri="{C3380CC4-5D6E-409C-BE32-E72D297353CC}">
              <c16:uniqueId val="{00000000-F748-44FE-834C-A40560CCA9BD}"/>
            </c:ext>
          </c:extLst>
        </c:ser>
        <c:ser>
          <c:idx val="1"/>
          <c:order val="1"/>
          <c:tx>
            <c:strRef>
              <c:f>Sheet1!$A$3</c:f>
              <c:strCache>
                <c:ptCount val="1"/>
                <c:pt idx="0">
                  <c:v>2</c:v>
                </c:pt>
              </c:strCache>
            </c:strRef>
          </c:tx>
          <c:spPr>
            <a:solidFill>
              <a:schemeClr val="tx2">
                <a:lumMod val="40000"/>
                <a:lumOff val="60000"/>
              </a:schemeClr>
            </a:solidFill>
            <a:ln>
              <a:noFill/>
            </a:ln>
            <a:effectLst/>
            <a:sp3d/>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Sheet1!$B$1:$I$1</c:f>
              <c:strCache>
                <c:ptCount val="8"/>
                <c:pt idx="0">
                  <c:v>We have an international network</c:v>
                </c:pt>
                <c:pt idx="1">
                  <c:v>We have unique or patented products for foreign markets</c:v>
                </c:pt>
                <c:pt idx="2">
                  <c:v>We have specialized managerial skills/abilities for exporting</c:v>
                </c:pt>
                <c:pt idx="3">
                  <c:v>We have experience in foreign markets</c:v>
                </c:pt>
                <c:pt idx="4">
                  <c:v>We have modern production technology and equipment for the export activity</c:v>
                </c:pt>
                <c:pt idx="5">
                  <c:v>We have a particular interest/commitment to exporting</c:v>
                </c:pt>
                <c:pt idx="6">
                  <c:v>We have a positive attitude towards export activities</c:v>
                </c:pt>
                <c:pt idx="7">
                  <c:v>We have an availability of production capacity for the export activity</c:v>
                </c:pt>
              </c:strCache>
            </c:strRef>
          </c:cat>
          <c:val>
            <c:numRef>
              <c:f>Sheet1!$B$3:$I$3</c:f>
              <c:numCache>
                <c:formatCode>###0</c:formatCode>
                <c:ptCount val="8"/>
                <c:pt idx="0">
                  <c:v>15.142857142857142</c:v>
                </c:pt>
                <c:pt idx="1">
                  <c:v>12.857142857142858</c:v>
                </c:pt>
                <c:pt idx="2">
                  <c:v>9.4285714285714288</c:v>
                </c:pt>
                <c:pt idx="3">
                  <c:v>15.428571428571429</c:v>
                </c:pt>
                <c:pt idx="4">
                  <c:v>7.7142857142857144</c:v>
                </c:pt>
                <c:pt idx="5">
                  <c:v>2.2857142857142856</c:v>
                </c:pt>
                <c:pt idx="6">
                  <c:v>3.7142857142857144</c:v>
                </c:pt>
                <c:pt idx="7">
                  <c:v>5.4285714285714288</c:v>
                </c:pt>
              </c:numCache>
            </c:numRef>
          </c:val>
          <c:extLst>
            <c:ext xmlns:c16="http://schemas.microsoft.com/office/drawing/2014/chart" uri="{C3380CC4-5D6E-409C-BE32-E72D297353CC}">
              <c16:uniqueId val="{00000001-F748-44FE-834C-A40560CCA9BD}"/>
            </c:ext>
          </c:extLst>
        </c:ser>
        <c:ser>
          <c:idx val="2"/>
          <c:order val="2"/>
          <c:tx>
            <c:strRef>
              <c:f>Sheet1!$A$4</c:f>
              <c:strCache>
                <c:ptCount val="1"/>
                <c:pt idx="0">
                  <c:v>3</c:v>
                </c:pt>
              </c:strCache>
            </c:strRef>
          </c:tx>
          <c:spPr>
            <a:solidFill>
              <a:schemeClr val="accent4"/>
            </a:solidFill>
            <a:ln>
              <a:noFill/>
            </a:ln>
            <a:effectLst/>
            <a:sp3d/>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Sheet1!$B$1:$I$1</c:f>
              <c:strCache>
                <c:ptCount val="8"/>
                <c:pt idx="0">
                  <c:v>We have an international network</c:v>
                </c:pt>
                <c:pt idx="1">
                  <c:v>We have unique or patented products for foreign markets</c:v>
                </c:pt>
                <c:pt idx="2">
                  <c:v>We have specialized managerial skills/abilities for exporting</c:v>
                </c:pt>
                <c:pt idx="3">
                  <c:v>We have experience in foreign markets</c:v>
                </c:pt>
                <c:pt idx="4">
                  <c:v>We have modern production technology and equipment for the export activity</c:v>
                </c:pt>
                <c:pt idx="5">
                  <c:v>We have a particular interest/commitment to exporting</c:v>
                </c:pt>
                <c:pt idx="6">
                  <c:v>We have a positive attitude towards export activities</c:v>
                </c:pt>
                <c:pt idx="7">
                  <c:v>We have an availability of production capacity for the export activity</c:v>
                </c:pt>
              </c:strCache>
            </c:strRef>
          </c:cat>
          <c:val>
            <c:numRef>
              <c:f>Sheet1!$B$4:$I$4</c:f>
              <c:numCache>
                <c:formatCode>###0</c:formatCode>
                <c:ptCount val="8"/>
                <c:pt idx="0">
                  <c:v>18.285714285714285</c:v>
                </c:pt>
                <c:pt idx="1">
                  <c:v>19.428571428571427</c:v>
                </c:pt>
                <c:pt idx="2">
                  <c:v>21.428571428571427</c:v>
                </c:pt>
                <c:pt idx="3">
                  <c:v>22</c:v>
                </c:pt>
                <c:pt idx="4">
                  <c:v>22.857142857142858</c:v>
                </c:pt>
                <c:pt idx="5">
                  <c:v>9.4285714285714288</c:v>
                </c:pt>
                <c:pt idx="6">
                  <c:v>14.285714285714286</c:v>
                </c:pt>
                <c:pt idx="7">
                  <c:v>16</c:v>
                </c:pt>
              </c:numCache>
            </c:numRef>
          </c:val>
          <c:extLst>
            <c:ext xmlns:c16="http://schemas.microsoft.com/office/drawing/2014/chart" uri="{C3380CC4-5D6E-409C-BE32-E72D297353CC}">
              <c16:uniqueId val="{00000002-F748-44FE-834C-A40560CCA9BD}"/>
            </c:ext>
          </c:extLst>
        </c:ser>
        <c:ser>
          <c:idx val="3"/>
          <c:order val="3"/>
          <c:tx>
            <c:strRef>
              <c:f>Sheet1!$A$5</c:f>
              <c:strCache>
                <c:ptCount val="1"/>
                <c:pt idx="0">
                  <c:v>4</c:v>
                </c:pt>
              </c:strCache>
            </c:strRef>
          </c:tx>
          <c:spPr>
            <a:solidFill>
              <a:schemeClr val="accent3">
                <a:lumMod val="75000"/>
              </a:schemeClr>
            </a:solidFill>
            <a:ln>
              <a:noFill/>
            </a:ln>
            <a:effectLst/>
            <a:sp3d/>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Sheet1!$B$1:$I$1</c:f>
              <c:strCache>
                <c:ptCount val="8"/>
                <c:pt idx="0">
                  <c:v>We have an international network</c:v>
                </c:pt>
                <c:pt idx="1">
                  <c:v>We have unique or patented products for foreign markets</c:v>
                </c:pt>
                <c:pt idx="2">
                  <c:v>We have specialized managerial skills/abilities for exporting</c:v>
                </c:pt>
                <c:pt idx="3">
                  <c:v>We have experience in foreign markets</c:v>
                </c:pt>
                <c:pt idx="4">
                  <c:v>We have modern production technology and equipment for the export activity</c:v>
                </c:pt>
                <c:pt idx="5">
                  <c:v>We have a particular interest/commitment to exporting</c:v>
                </c:pt>
                <c:pt idx="6">
                  <c:v>We have a positive attitude towards export activities</c:v>
                </c:pt>
                <c:pt idx="7">
                  <c:v>We have an availability of production capacity for the export activity</c:v>
                </c:pt>
              </c:strCache>
            </c:strRef>
          </c:cat>
          <c:val>
            <c:numRef>
              <c:f>Sheet1!$B$5:$I$5</c:f>
              <c:numCache>
                <c:formatCode>###0</c:formatCode>
                <c:ptCount val="8"/>
                <c:pt idx="0">
                  <c:v>18</c:v>
                </c:pt>
                <c:pt idx="1">
                  <c:v>25.714285714285715</c:v>
                </c:pt>
                <c:pt idx="2">
                  <c:v>34.571428571428569</c:v>
                </c:pt>
                <c:pt idx="3">
                  <c:v>26.285714285714285</c:v>
                </c:pt>
                <c:pt idx="4">
                  <c:v>33.714285714285715</c:v>
                </c:pt>
                <c:pt idx="5">
                  <c:v>28.571428571428573</c:v>
                </c:pt>
                <c:pt idx="6">
                  <c:v>28.571428571428573</c:v>
                </c:pt>
                <c:pt idx="7">
                  <c:v>38</c:v>
                </c:pt>
              </c:numCache>
            </c:numRef>
          </c:val>
          <c:extLst>
            <c:ext xmlns:c16="http://schemas.microsoft.com/office/drawing/2014/chart" uri="{C3380CC4-5D6E-409C-BE32-E72D297353CC}">
              <c16:uniqueId val="{00000003-F748-44FE-834C-A40560CCA9BD}"/>
            </c:ext>
          </c:extLst>
        </c:ser>
        <c:ser>
          <c:idx val="4"/>
          <c:order val="4"/>
          <c:tx>
            <c:strRef>
              <c:f>Sheet1!$A$6</c:f>
              <c:strCache>
                <c:ptCount val="1"/>
                <c:pt idx="0">
                  <c:v>Agree</c:v>
                </c:pt>
              </c:strCache>
            </c:strRef>
          </c:tx>
          <c:spPr>
            <a:solidFill>
              <a:schemeClr val="accent3">
                <a:lumMod val="50000"/>
              </a:schemeClr>
            </a:solidFill>
            <a:ln>
              <a:noFill/>
            </a:ln>
            <a:effectLst/>
            <a:sp3d/>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Sheet1!$B$1:$I$1</c:f>
              <c:strCache>
                <c:ptCount val="8"/>
                <c:pt idx="0">
                  <c:v>We have an international network</c:v>
                </c:pt>
                <c:pt idx="1">
                  <c:v>We have unique or patented products for foreign markets</c:v>
                </c:pt>
                <c:pt idx="2">
                  <c:v>We have specialized managerial skills/abilities for exporting</c:v>
                </c:pt>
                <c:pt idx="3">
                  <c:v>We have experience in foreign markets</c:v>
                </c:pt>
                <c:pt idx="4">
                  <c:v>We have modern production technology and equipment for the export activity</c:v>
                </c:pt>
                <c:pt idx="5">
                  <c:v>We have a particular interest/commitment to exporting</c:v>
                </c:pt>
                <c:pt idx="6">
                  <c:v>We have a positive attitude towards export activities</c:v>
                </c:pt>
                <c:pt idx="7">
                  <c:v>We have an availability of production capacity for the export activity</c:v>
                </c:pt>
              </c:strCache>
            </c:strRef>
          </c:cat>
          <c:val>
            <c:numRef>
              <c:f>Sheet1!$B$6:$I$6</c:f>
              <c:numCache>
                <c:formatCode>###0</c:formatCode>
                <c:ptCount val="8"/>
                <c:pt idx="0">
                  <c:v>11.714285714285714</c:v>
                </c:pt>
                <c:pt idx="1">
                  <c:v>21.142857142857142</c:v>
                </c:pt>
                <c:pt idx="2">
                  <c:v>26</c:v>
                </c:pt>
                <c:pt idx="3">
                  <c:v>28</c:v>
                </c:pt>
                <c:pt idx="4">
                  <c:v>30.857142857142858</c:v>
                </c:pt>
                <c:pt idx="5">
                  <c:v>56.285714285714285</c:v>
                </c:pt>
                <c:pt idx="6">
                  <c:v>50.857142857142854</c:v>
                </c:pt>
                <c:pt idx="7">
                  <c:v>38.571428571428569</c:v>
                </c:pt>
              </c:numCache>
            </c:numRef>
          </c:val>
          <c:extLst>
            <c:ext xmlns:c16="http://schemas.microsoft.com/office/drawing/2014/chart" uri="{C3380CC4-5D6E-409C-BE32-E72D297353CC}">
              <c16:uniqueId val="{00000004-F748-44FE-834C-A40560CCA9BD}"/>
            </c:ext>
          </c:extLst>
        </c:ser>
        <c:ser>
          <c:idx val="5"/>
          <c:order val="5"/>
          <c:tx>
            <c:strRef>
              <c:f>Sheet1!$A$7</c:f>
              <c:strCache>
                <c:ptCount val="1"/>
                <c:pt idx="0">
                  <c:v>DK/DA</c:v>
                </c:pt>
              </c:strCache>
            </c:strRef>
          </c:tx>
          <c:spPr>
            <a:solidFill>
              <a:schemeClr val="accent5">
                <a:lumMod val="60000"/>
              </a:schemeClr>
            </a:solidFill>
            <a:ln>
              <a:noFill/>
            </a:ln>
            <a:effectLst/>
            <a:sp3d/>
          </c:spPr>
          <c:invertIfNegative val="0"/>
          <c:dLbls>
            <c:dLbl>
              <c:idx val="0"/>
              <c:layout>
                <c:manualLayout>
                  <c:x val="1.8754592589876639E-3"/>
                  <c:y val="1.80581454163867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748-44FE-834C-A40560CCA9BD}"/>
                </c:ext>
              </c:extLst>
            </c:dLbl>
            <c:dLbl>
              <c:idx val="4"/>
              <c:tx>
                <c:rich>
                  <a:bodyPr/>
                  <a:lstStyle/>
                  <a:p>
                    <a:r>
                      <a:rPr lang="en-US"/>
                      <a:t>3.1</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748-44FE-834C-A40560CCA9BD}"/>
                </c:ext>
              </c:extLst>
            </c:dLbl>
            <c:spPr>
              <a:noFill/>
              <a:ln>
                <a:noFill/>
              </a:ln>
              <a:effectLst/>
            </c:spPr>
            <c:txPr>
              <a:bodyPr rot="0" spcFirstLastPara="1" vertOverflow="ellipsis" vert="horz" wrap="square" anchor="ctr" anchorCtr="1"/>
              <a:lstStyle/>
              <a:p>
                <a:pPr>
                  <a:defRPr sz="8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Sheet1!$B$1:$I$1</c:f>
              <c:strCache>
                <c:ptCount val="8"/>
                <c:pt idx="0">
                  <c:v>We have an international network</c:v>
                </c:pt>
                <c:pt idx="1">
                  <c:v>We have unique or patented products for foreign markets</c:v>
                </c:pt>
                <c:pt idx="2">
                  <c:v>We have specialized managerial skills/abilities for exporting</c:v>
                </c:pt>
                <c:pt idx="3">
                  <c:v>We have experience in foreign markets</c:v>
                </c:pt>
                <c:pt idx="4">
                  <c:v>We have modern production technology and equipment for the export activity</c:v>
                </c:pt>
                <c:pt idx="5">
                  <c:v>We have a particular interest/commitment to exporting</c:v>
                </c:pt>
                <c:pt idx="6">
                  <c:v>We have a positive attitude towards export activities</c:v>
                </c:pt>
                <c:pt idx="7">
                  <c:v>We have an availability of production capacity for the export activity</c:v>
                </c:pt>
              </c:strCache>
            </c:strRef>
          </c:cat>
          <c:val>
            <c:numRef>
              <c:f>Sheet1!$B$7:$I$7</c:f>
              <c:numCache>
                <c:formatCode>###0</c:formatCode>
                <c:ptCount val="8"/>
                <c:pt idx="0">
                  <c:v>0</c:v>
                </c:pt>
                <c:pt idx="1">
                  <c:v>0.2857142857142857</c:v>
                </c:pt>
                <c:pt idx="2">
                  <c:v>0</c:v>
                </c:pt>
                <c:pt idx="3">
                  <c:v>0.2857142857142857</c:v>
                </c:pt>
                <c:pt idx="4">
                  <c:v>0</c:v>
                </c:pt>
                <c:pt idx="5">
                  <c:v>0</c:v>
                </c:pt>
                <c:pt idx="6">
                  <c:v>0.2857142857142857</c:v>
                </c:pt>
                <c:pt idx="7">
                  <c:v>0</c:v>
                </c:pt>
              </c:numCache>
            </c:numRef>
          </c:val>
          <c:extLst>
            <c:ext xmlns:c16="http://schemas.microsoft.com/office/drawing/2014/chart" uri="{C3380CC4-5D6E-409C-BE32-E72D297353CC}">
              <c16:uniqueId val="{00000007-F748-44FE-834C-A40560CCA9BD}"/>
            </c:ext>
          </c:extLst>
        </c:ser>
        <c:dLbls>
          <c:showLegendKey val="0"/>
          <c:showVal val="1"/>
          <c:showCatName val="0"/>
          <c:showSerName val="0"/>
          <c:showPercent val="0"/>
          <c:showBubbleSize val="0"/>
        </c:dLbls>
        <c:gapWidth val="79"/>
        <c:shape val="box"/>
        <c:axId val="1303813279"/>
        <c:axId val="1"/>
        <c:axId val="0"/>
      </c:bar3DChart>
      <c:catAx>
        <c:axId val="130381327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800" b="0" i="0" u="none" strike="noStrike" kern="1200" cap="all" spc="120" normalizeH="0" baseline="0">
                <a:solidFill>
                  <a:schemeClr val="dk1"/>
                </a:solidFill>
                <a:latin typeface="+mn-lt"/>
                <a:ea typeface="+mn-ea"/>
                <a:cs typeface="+mn-cs"/>
              </a:defRPr>
            </a:pPr>
            <a:endParaRPr lang="en-US"/>
          </a:p>
        </c:txPr>
        <c:crossAx val="1"/>
        <c:crosses val="autoZero"/>
        <c:auto val="1"/>
        <c:lblAlgn val="ctr"/>
        <c:lblOffset val="100"/>
        <c:noMultiLvlLbl val="0"/>
      </c:catAx>
      <c:valAx>
        <c:axId val="1"/>
        <c:scaling>
          <c:orientation val="minMax"/>
        </c:scaling>
        <c:delete val="0"/>
        <c:axPos val="b"/>
        <c:numFmt formatCode="0%"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crossAx val="1303813279"/>
        <c:crosses val="autoZero"/>
        <c:crossBetween val="between"/>
        <c:majorUnit val="0.2"/>
      </c:valAx>
      <c:spPr>
        <a:noFill/>
        <a:ln>
          <a:noFill/>
        </a:ln>
        <a:effectLst/>
      </c:spPr>
    </c:plotArea>
    <c:legend>
      <c:legendPos val="t"/>
      <c:layout>
        <c:manualLayout>
          <c:xMode val="edge"/>
          <c:yMode val="edge"/>
          <c:x val="0.27939018944951205"/>
          <c:y val="0.97561554456628419"/>
          <c:w val="0.71757130537288438"/>
          <c:h val="2.3606069068230477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legend>
    <c:plotVisOnly val="1"/>
    <c:dispBlanksAs val="gap"/>
    <c:showDLblsOverMax val="0"/>
  </c:chart>
  <c: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cap="flat" cmpd="sng" algn="ctr">
      <a:solidFill>
        <a:schemeClr val="tx1">
          <a:lumMod val="15000"/>
          <a:lumOff val="85000"/>
        </a:schemeClr>
      </a:solidFill>
      <a:round/>
    </a:ln>
    <a:effectLst/>
  </c:spPr>
  <c:txPr>
    <a:bodyPr/>
    <a:lstStyle/>
    <a:p>
      <a:pPr>
        <a:defRPr>
          <a:solidFill>
            <a:schemeClr val="dk1"/>
          </a:solidFill>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1400" b="1" i="0" u="none" strike="noStrike" kern="1200" cap="all" spc="120" normalizeH="0" baseline="0">
                <a:solidFill>
                  <a:schemeClr val="dk1"/>
                </a:solidFill>
                <a:latin typeface="+mn-lt"/>
                <a:ea typeface="+mn-ea"/>
                <a:cs typeface="+mn-cs"/>
              </a:defRPr>
            </a:pPr>
            <a:r>
              <a:rPr lang="en-GB" sz="1400" b="1" i="0" baseline="0">
                <a:effectLst/>
              </a:rPr>
              <a:t>The business environment</a:t>
            </a:r>
          </a:p>
          <a:p>
            <a:pPr algn="ctr">
              <a:defRPr sz="1400"/>
            </a:pPr>
            <a:r>
              <a:rPr lang="en-GB" sz="1400" b="1" i="0" baseline="0">
                <a:effectLst/>
              </a:rPr>
              <a:t> (ecosystem):</a:t>
            </a:r>
            <a:endParaRPr lang="en-GB" sz="1400" b="1">
              <a:effectLst/>
            </a:endParaRPr>
          </a:p>
        </c:rich>
      </c:tx>
      <c:layout>
        <c:manualLayout>
          <c:xMode val="edge"/>
          <c:yMode val="edge"/>
          <c:x val="0"/>
          <c:y val="4.1666666666666664E-2"/>
        </c:manualLayout>
      </c:layout>
      <c:overlay val="0"/>
      <c:spPr>
        <a:noFill/>
        <a:ln>
          <a:noFill/>
        </a:ln>
        <a:effectLst/>
      </c:spPr>
      <c:txPr>
        <a:bodyPr rot="0" spcFirstLastPara="1" vertOverflow="ellipsis" vert="horz" wrap="square" anchor="ctr" anchorCtr="1"/>
        <a:lstStyle/>
        <a:p>
          <a:pPr algn="ctr">
            <a:defRPr sz="1400" b="1" i="0" u="none" strike="noStrike" kern="1200" cap="all" spc="120" normalizeH="0" baseline="0">
              <a:solidFill>
                <a:schemeClr val="dk1"/>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8381108280133616"/>
          <c:y val="4.796068823358994E-2"/>
          <c:w val="0.67663767422961263"/>
          <c:h val="0.90843806104129265"/>
        </c:manualLayout>
      </c:layout>
      <c:bar3DChart>
        <c:barDir val="bar"/>
        <c:grouping val="percentStacked"/>
        <c:varyColors val="0"/>
        <c:ser>
          <c:idx val="0"/>
          <c:order val="0"/>
          <c:tx>
            <c:strRef>
              <c:f>Sheet1!$A$2</c:f>
              <c:strCache>
                <c:ptCount val="1"/>
                <c:pt idx="0">
                  <c:v>Disagree</c:v>
                </c:pt>
              </c:strCache>
            </c:strRef>
          </c:tx>
          <c:spPr>
            <a:solidFill>
              <a:schemeClr val="accent1"/>
            </a:solidFill>
            <a:ln>
              <a:noFill/>
            </a:ln>
            <a:effectLst/>
            <a:sp3d/>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Sheet1!$B$1:$D$1</c:f>
              <c:strCache>
                <c:ptCount val="3"/>
                <c:pt idx="0">
                  <c:v>encourages the entrepreneurial risk taking</c:v>
                </c:pt>
                <c:pt idx="1">
                  <c:v>encourages creativity and innovation</c:v>
                </c:pt>
                <c:pt idx="2">
                  <c:v>encourages Independence, self sufficiency and personal innitiative</c:v>
                </c:pt>
              </c:strCache>
            </c:strRef>
          </c:cat>
          <c:val>
            <c:numRef>
              <c:f>Sheet1!$B$2:$D$2</c:f>
              <c:numCache>
                <c:formatCode>###0</c:formatCode>
                <c:ptCount val="3"/>
                <c:pt idx="0">
                  <c:v>22.571428571428573</c:v>
                </c:pt>
                <c:pt idx="1">
                  <c:v>21.428571428571427</c:v>
                </c:pt>
                <c:pt idx="2">
                  <c:v>20.285714285714285</c:v>
                </c:pt>
              </c:numCache>
            </c:numRef>
          </c:val>
          <c:extLst>
            <c:ext xmlns:c16="http://schemas.microsoft.com/office/drawing/2014/chart" uri="{C3380CC4-5D6E-409C-BE32-E72D297353CC}">
              <c16:uniqueId val="{00000000-354B-4F2B-BC63-4A502E5BBA5C}"/>
            </c:ext>
          </c:extLst>
        </c:ser>
        <c:ser>
          <c:idx val="1"/>
          <c:order val="1"/>
          <c:tx>
            <c:strRef>
              <c:f>Sheet1!$A$3</c:f>
              <c:strCache>
                <c:ptCount val="1"/>
                <c:pt idx="0">
                  <c:v>2</c:v>
                </c:pt>
              </c:strCache>
            </c:strRef>
          </c:tx>
          <c:spPr>
            <a:solidFill>
              <a:schemeClr val="tx2">
                <a:lumMod val="40000"/>
                <a:lumOff val="60000"/>
              </a:schemeClr>
            </a:solidFill>
            <a:ln>
              <a:noFill/>
            </a:ln>
            <a:effectLst/>
            <a:sp3d/>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Sheet1!$B$1:$D$1</c:f>
              <c:strCache>
                <c:ptCount val="3"/>
                <c:pt idx="0">
                  <c:v>encourages the entrepreneurial risk taking</c:v>
                </c:pt>
                <c:pt idx="1">
                  <c:v>encourages creativity and innovation</c:v>
                </c:pt>
                <c:pt idx="2">
                  <c:v>encourages Independence, self sufficiency and personal innitiative</c:v>
                </c:pt>
              </c:strCache>
            </c:strRef>
          </c:cat>
          <c:val>
            <c:numRef>
              <c:f>Sheet1!$B$3:$D$3</c:f>
              <c:numCache>
                <c:formatCode>###0</c:formatCode>
                <c:ptCount val="3"/>
                <c:pt idx="0">
                  <c:v>20.857142857142858</c:v>
                </c:pt>
                <c:pt idx="1">
                  <c:v>23.714285714285715</c:v>
                </c:pt>
                <c:pt idx="2">
                  <c:v>24.571428571428573</c:v>
                </c:pt>
              </c:numCache>
            </c:numRef>
          </c:val>
          <c:extLst>
            <c:ext xmlns:c16="http://schemas.microsoft.com/office/drawing/2014/chart" uri="{C3380CC4-5D6E-409C-BE32-E72D297353CC}">
              <c16:uniqueId val="{00000001-354B-4F2B-BC63-4A502E5BBA5C}"/>
            </c:ext>
          </c:extLst>
        </c:ser>
        <c:ser>
          <c:idx val="2"/>
          <c:order val="2"/>
          <c:tx>
            <c:strRef>
              <c:f>Sheet1!$A$4</c:f>
              <c:strCache>
                <c:ptCount val="1"/>
                <c:pt idx="0">
                  <c:v>3</c:v>
                </c:pt>
              </c:strCache>
            </c:strRef>
          </c:tx>
          <c:spPr>
            <a:solidFill>
              <a:schemeClr val="accent4"/>
            </a:solidFill>
            <a:ln>
              <a:noFill/>
            </a:ln>
            <a:effectLst/>
            <a:sp3d/>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Sheet1!$B$1:$D$1</c:f>
              <c:strCache>
                <c:ptCount val="3"/>
                <c:pt idx="0">
                  <c:v>encourages the entrepreneurial risk taking</c:v>
                </c:pt>
                <c:pt idx="1">
                  <c:v>encourages creativity and innovation</c:v>
                </c:pt>
                <c:pt idx="2">
                  <c:v>encourages Independence, self sufficiency and personal innitiative</c:v>
                </c:pt>
              </c:strCache>
            </c:strRef>
          </c:cat>
          <c:val>
            <c:numRef>
              <c:f>Sheet1!$B$4:$D$4</c:f>
              <c:numCache>
                <c:formatCode>###0</c:formatCode>
                <c:ptCount val="3"/>
                <c:pt idx="0">
                  <c:v>26.571428571428573</c:v>
                </c:pt>
                <c:pt idx="1">
                  <c:v>21.714285714285715</c:v>
                </c:pt>
                <c:pt idx="2">
                  <c:v>24.571428571428573</c:v>
                </c:pt>
              </c:numCache>
            </c:numRef>
          </c:val>
          <c:extLst>
            <c:ext xmlns:c16="http://schemas.microsoft.com/office/drawing/2014/chart" uri="{C3380CC4-5D6E-409C-BE32-E72D297353CC}">
              <c16:uniqueId val="{00000002-354B-4F2B-BC63-4A502E5BBA5C}"/>
            </c:ext>
          </c:extLst>
        </c:ser>
        <c:ser>
          <c:idx val="3"/>
          <c:order val="3"/>
          <c:tx>
            <c:strRef>
              <c:f>Sheet1!$A$5</c:f>
              <c:strCache>
                <c:ptCount val="1"/>
                <c:pt idx="0">
                  <c:v>4</c:v>
                </c:pt>
              </c:strCache>
            </c:strRef>
          </c:tx>
          <c:spPr>
            <a:solidFill>
              <a:schemeClr val="accent3">
                <a:lumMod val="75000"/>
              </a:schemeClr>
            </a:solidFill>
            <a:ln>
              <a:noFill/>
            </a:ln>
            <a:effectLst/>
            <a:sp3d/>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Sheet1!$B$1:$D$1</c:f>
              <c:strCache>
                <c:ptCount val="3"/>
                <c:pt idx="0">
                  <c:v>encourages the entrepreneurial risk taking</c:v>
                </c:pt>
                <c:pt idx="1">
                  <c:v>encourages creativity and innovation</c:v>
                </c:pt>
                <c:pt idx="2">
                  <c:v>encourages Independence, self sufficiency and personal innitiative</c:v>
                </c:pt>
              </c:strCache>
            </c:strRef>
          </c:cat>
          <c:val>
            <c:numRef>
              <c:f>Sheet1!$B$5:$D$5</c:f>
              <c:numCache>
                <c:formatCode>###0</c:formatCode>
                <c:ptCount val="3"/>
                <c:pt idx="0">
                  <c:v>22.571428571428573</c:v>
                </c:pt>
                <c:pt idx="1">
                  <c:v>21.428571428571427</c:v>
                </c:pt>
                <c:pt idx="2">
                  <c:v>20.857142857142858</c:v>
                </c:pt>
              </c:numCache>
            </c:numRef>
          </c:val>
          <c:extLst>
            <c:ext xmlns:c16="http://schemas.microsoft.com/office/drawing/2014/chart" uri="{C3380CC4-5D6E-409C-BE32-E72D297353CC}">
              <c16:uniqueId val="{00000003-354B-4F2B-BC63-4A502E5BBA5C}"/>
            </c:ext>
          </c:extLst>
        </c:ser>
        <c:ser>
          <c:idx val="4"/>
          <c:order val="4"/>
          <c:tx>
            <c:strRef>
              <c:f>Sheet1!$A$6</c:f>
              <c:strCache>
                <c:ptCount val="1"/>
                <c:pt idx="0">
                  <c:v>Agree</c:v>
                </c:pt>
              </c:strCache>
            </c:strRef>
          </c:tx>
          <c:spPr>
            <a:solidFill>
              <a:schemeClr val="accent3">
                <a:lumMod val="50000"/>
              </a:schemeClr>
            </a:solidFill>
            <a:ln>
              <a:noFill/>
            </a:ln>
            <a:effectLst/>
            <a:sp3d/>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Sheet1!$B$1:$D$1</c:f>
              <c:strCache>
                <c:ptCount val="3"/>
                <c:pt idx="0">
                  <c:v>encourages the entrepreneurial risk taking</c:v>
                </c:pt>
                <c:pt idx="1">
                  <c:v>encourages creativity and innovation</c:v>
                </c:pt>
                <c:pt idx="2">
                  <c:v>encourages Independence, self sufficiency and personal innitiative</c:v>
                </c:pt>
              </c:strCache>
            </c:strRef>
          </c:cat>
          <c:val>
            <c:numRef>
              <c:f>Sheet1!$B$6:$D$6</c:f>
              <c:numCache>
                <c:formatCode>###0</c:formatCode>
                <c:ptCount val="3"/>
                <c:pt idx="0">
                  <c:v>6</c:v>
                </c:pt>
                <c:pt idx="1">
                  <c:v>10.571428571428571</c:v>
                </c:pt>
                <c:pt idx="2">
                  <c:v>8.2857142857142865</c:v>
                </c:pt>
              </c:numCache>
            </c:numRef>
          </c:val>
          <c:extLst>
            <c:ext xmlns:c16="http://schemas.microsoft.com/office/drawing/2014/chart" uri="{C3380CC4-5D6E-409C-BE32-E72D297353CC}">
              <c16:uniqueId val="{00000004-354B-4F2B-BC63-4A502E5BBA5C}"/>
            </c:ext>
          </c:extLst>
        </c:ser>
        <c:ser>
          <c:idx val="5"/>
          <c:order val="5"/>
          <c:tx>
            <c:strRef>
              <c:f>Sheet1!$A$7</c:f>
              <c:strCache>
                <c:ptCount val="1"/>
                <c:pt idx="0">
                  <c:v>DK/DA</c:v>
                </c:pt>
              </c:strCache>
            </c:strRef>
          </c:tx>
          <c:spPr>
            <a:solidFill>
              <a:schemeClr val="accent5">
                <a:lumMod val="60000"/>
              </a:schemeClr>
            </a:solidFill>
            <a:ln>
              <a:noFill/>
            </a:ln>
            <a:effectLst/>
            <a:sp3d/>
          </c:spPr>
          <c:invertIfNegative val="0"/>
          <c:dLbls>
            <c:dLbl>
              <c:idx val="0"/>
              <c:layout>
                <c:manualLayout>
                  <c:x val="1.5908756445949454E-2"/>
                  <c:y val="3.723354742622966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54B-4F2B-BC63-4A502E5BBA5C}"/>
                </c:ext>
              </c:extLst>
            </c:dLbl>
            <c:dLbl>
              <c:idx val="4"/>
              <c:tx>
                <c:rich>
                  <a:bodyPr/>
                  <a:lstStyle/>
                  <a:p>
                    <a:r>
                      <a:rPr lang="en-US"/>
                      <a:t>3.1</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54B-4F2B-BC63-4A502E5BBA5C}"/>
                </c:ext>
              </c:extLst>
            </c:dLbl>
            <c:spPr>
              <a:noFill/>
              <a:ln>
                <a:noFill/>
              </a:ln>
              <a:effectLst/>
            </c:spPr>
            <c:txPr>
              <a:bodyPr rot="0" spcFirstLastPara="1" vertOverflow="ellipsis" vert="horz" wrap="square" anchor="ctr" anchorCtr="1"/>
              <a:lstStyle/>
              <a:p>
                <a:pPr>
                  <a:defRPr sz="8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Sheet1!$B$1:$D$1</c:f>
              <c:strCache>
                <c:ptCount val="3"/>
                <c:pt idx="0">
                  <c:v>encourages the entrepreneurial risk taking</c:v>
                </c:pt>
                <c:pt idx="1">
                  <c:v>encourages creativity and innovation</c:v>
                </c:pt>
                <c:pt idx="2">
                  <c:v>encourages Independence, self sufficiency and personal innitiative</c:v>
                </c:pt>
              </c:strCache>
            </c:strRef>
          </c:cat>
          <c:val>
            <c:numRef>
              <c:f>Sheet1!$B$7:$D$7</c:f>
              <c:numCache>
                <c:formatCode>###0</c:formatCode>
                <c:ptCount val="3"/>
                <c:pt idx="0">
                  <c:v>1.4285714285714286</c:v>
                </c:pt>
                <c:pt idx="1">
                  <c:v>1.1428571428571428</c:v>
                </c:pt>
                <c:pt idx="2">
                  <c:v>1.4285714285714286</c:v>
                </c:pt>
              </c:numCache>
            </c:numRef>
          </c:val>
          <c:extLst>
            <c:ext xmlns:c16="http://schemas.microsoft.com/office/drawing/2014/chart" uri="{C3380CC4-5D6E-409C-BE32-E72D297353CC}">
              <c16:uniqueId val="{00000007-354B-4F2B-BC63-4A502E5BBA5C}"/>
            </c:ext>
          </c:extLst>
        </c:ser>
        <c:dLbls>
          <c:showLegendKey val="0"/>
          <c:showVal val="1"/>
          <c:showCatName val="0"/>
          <c:showSerName val="0"/>
          <c:showPercent val="0"/>
          <c:showBubbleSize val="0"/>
        </c:dLbls>
        <c:gapWidth val="79"/>
        <c:shape val="box"/>
        <c:axId val="1303813279"/>
        <c:axId val="1"/>
        <c:axId val="0"/>
      </c:bar3DChart>
      <c:catAx>
        <c:axId val="130381327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800" b="0" i="0" u="none" strike="noStrike" kern="1200" cap="all" spc="120" normalizeH="0" baseline="0">
                <a:solidFill>
                  <a:schemeClr val="dk1"/>
                </a:solidFill>
                <a:latin typeface="+mn-lt"/>
                <a:ea typeface="+mn-ea"/>
                <a:cs typeface="+mn-cs"/>
              </a:defRPr>
            </a:pPr>
            <a:endParaRPr lang="en-US"/>
          </a:p>
        </c:txPr>
        <c:crossAx val="1"/>
        <c:crosses val="autoZero"/>
        <c:auto val="1"/>
        <c:lblAlgn val="ctr"/>
        <c:lblOffset val="100"/>
        <c:noMultiLvlLbl val="0"/>
      </c:catAx>
      <c:valAx>
        <c:axId val="1"/>
        <c:scaling>
          <c:orientation val="minMax"/>
        </c:scaling>
        <c:delete val="0"/>
        <c:axPos val="b"/>
        <c:numFmt formatCode="0%"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crossAx val="1303813279"/>
        <c:crosses val="autoZero"/>
        <c:crossBetween val="between"/>
        <c:majorUnit val="0.2"/>
      </c:valAx>
      <c:spPr>
        <a:noFill/>
        <a:ln>
          <a:noFill/>
        </a:ln>
        <a:effectLst/>
      </c:spPr>
    </c:plotArea>
    <c:legend>
      <c:legendPos val="t"/>
      <c:layout>
        <c:manualLayout>
          <c:xMode val="edge"/>
          <c:yMode val="edge"/>
          <c:x val="0.26145835477840834"/>
          <c:y val="0.91236338133485573"/>
          <c:w val="0.71757130537288438"/>
          <c:h val="3.1480149626965923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legend>
    <c:plotVisOnly val="1"/>
    <c:dispBlanksAs val="gap"/>
    <c:showDLblsOverMax val="0"/>
  </c:chart>
  <c: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cap="flat" cmpd="sng" algn="ctr">
      <a:solidFill>
        <a:schemeClr val="tx1">
          <a:lumMod val="15000"/>
          <a:lumOff val="85000"/>
        </a:schemeClr>
      </a:solidFill>
      <a:round/>
    </a:ln>
    <a:effectLst/>
  </c:spPr>
  <c:txPr>
    <a:bodyPr/>
    <a:lstStyle/>
    <a:p>
      <a:pPr>
        <a:defRPr>
          <a:solidFill>
            <a:schemeClr val="dk1"/>
          </a:solidFill>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GB">
                <a:solidFill>
                  <a:sysClr val="windowText" lastClr="000000"/>
                </a:solidFill>
              </a:rPr>
              <a:t>The CEO/Company head is</a:t>
            </a:r>
          </a:p>
        </c:rich>
      </c:tx>
      <c:layout>
        <c:manualLayout>
          <c:xMode val="edge"/>
          <c:yMode val="edge"/>
          <c:x val="0.30765208804345007"/>
          <c:y val="2.0196191575302943E-2"/>
        </c:manualLayout>
      </c:layout>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0.41957240493453168"/>
          <c:y val="0.10041005765796876"/>
          <c:w val="0.50765075157684503"/>
          <c:h val="0.77663534628858077"/>
        </c:manualLayout>
      </c:layout>
      <c:pieChart>
        <c:varyColors val="1"/>
        <c:ser>
          <c:idx val="0"/>
          <c:order val="0"/>
          <c:tx>
            <c:strRef>
              <c:f>Φύλλο1!$B$1</c:f>
              <c:strCache>
                <c:ptCount val="1"/>
                <c:pt idx="0">
                  <c:v>The CEO/Company head is</c:v>
                </c:pt>
              </c:strCache>
            </c:strRef>
          </c:tx>
          <c:explosion val="7"/>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F2EB-4814-AFC3-0CAB8F58FFDD}"/>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F2EB-4814-AFC3-0CAB8F58FFDD}"/>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F2EB-4814-AFC3-0CAB8F58FFDD}"/>
              </c:ext>
            </c:extLst>
          </c:dPt>
          <c:dPt>
            <c:idx val="3"/>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7-F2EB-4814-AFC3-0CAB8F58FFDD}"/>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F2EB-4814-AFC3-0CAB8F58FFDD}"/>
              </c:ext>
            </c:extLst>
          </c:dPt>
          <c:dPt>
            <c:idx val="5"/>
            <c:bubble3D val="0"/>
            <c:spPr>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B-F2EB-4814-AFC3-0CAB8F58FFDD}"/>
              </c:ext>
            </c:extLst>
          </c:dPt>
          <c:dLbls>
            <c:dLbl>
              <c:idx val="0"/>
              <c:layout>
                <c:manualLayout>
                  <c:x val="0.22442244224422436"/>
                  <c:y val="-5.4818234275822324E-2"/>
                </c:manualLayout>
              </c:layout>
              <c:dLblPos val="bestFit"/>
              <c:showLegendKey val="0"/>
              <c:showVal val="0"/>
              <c:showCatName val="0"/>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1-F2EB-4814-AFC3-0CAB8F58FFDD}"/>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dLblPos val="outEnd"/>
            <c:showLegendKey val="0"/>
            <c:showVal val="0"/>
            <c:showCatName val="0"/>
            <c:showSerName val="0"/>
            <c:showPercent val="1"/>
            <c:showBubbleSize val="0"/>
            <c:separator>
</c:separator>
            <c:showLeaderLines val="1"/>
            <c:leaderLines>
              <c:spPr>
                <a:ln w="9525">
                  <a:solidFill>
                    <a:schemeClr val="lt1">
                      <a:lumMod val="95000"/>
                      <a:alpha val="54000"/>
                    </a:schemeClr>
                  </a:solidFill>
                </a:ln>
                <a:effectLst/>
              </c:spPr>
            </c:leaderLines>
            <c:extLst>
              <c:ext xmlns:c15="http://schemas.microsoft.com/office/drawing/2012/chart" uri="{CE6537A1-D6FC-4f65-9D91-7224C49458BB}"/>
            </c:extLst>
          </c:dLbls>
          <c:cat>
            <c:strRef>
              <c:f>Φύλλο1!$A$2:$A$5</c:f>
              <c:strCache>
                <c:ptCount val="4"/>
                <c:pt idx="0">
                  <c:v>The individual who owns or controls the firms or a member f the family that owns/controls it</c:v>
                </c:pt>
                <c:pt idx="1">
                  <c:v>A manager recruited from outside the firm</c:v>
                </c:pt>
                <c:pt idx="2">
                  <c:v>A manager appointed within the firm</c:v>
                </c:pt>
                <c:pt idx="3">
                  <c:v>Other</c:v>
                </c:pt>
              </c:strCache>
            </c:strRef>
          </c:cat>
          <c:val>
            <c:numRef>
              <c:f>Φύλλο1!$B$2:$B$5</c:f>
              <c:numCache>
                <c:formatCode>###0.0</c:formatCode>
                <c:ptCount val="4"/>
                <c:pt idx="0">
                  <c:v>88.285714285714292</c:v>
                </c:pt>
                <c:pt idx="1">
                  <c:v>4.5714285714285712</c:v>
                </c:pt>
                <c:pt idx="2">
                  <c:v>5.4285714285714288</c:v>
                </c:pt>
                <c:pt idx="3">
                  <c:v>1.7142857142857142</c:v>
                </c:pt>
              </c:numCache>
            </c:numRef>
          </c:val>
          <c:extLst>
            <c:ext xmlns:c16="http://schemas.microsoft.com/office/drawing/2014/chart" uri="{C3380CC4-5D6E-409C-BE32-E72D297353CC}">
              <c16:uniqueId val="{0000000C-F2EB-4814-AFC3-0CAB8F58FFDD}"/>
            </c:ext>
          </c:extLst>
        </c:ser>
        <c:dLbls>
          <c:showLegendKey val="0"/>
          <c:showVal val="0"/>
          <c:showCatName val="0"/>
          <c:showSerName val="0"/>
          <c:showPercent val="0"/>
          <c:showBubbleSize val="0"/>
          <c:showLeaderLines val="1"/>
        </c:dLbls>
        <c:firstSliceAng val="121"/>
      </c:pieChart>
      <c:spPr>
        <a:noFill/>
        <a:ln>
          <a:noFill/>
        </a:ln>
        <a:effectLst/>
      </c:spPr>
    </c:plotArea>
    <c:legend>
      <c:legendPos val="b"/>
      <c:layout>
        <c:manualLayout>
          <c:xMode val="edge"/>
          <c:yMode val="edge"/>
          <c:x val="2.0377997304792346E-2"/>
          <c:y val="0.17287167580682536"/>
          <c:w val="0.38027182245783636"/>
          <c:h val="0.81558764329300149"/>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accent1">
        <a:lumMod val="60000"/>
        <a:lumOff val="40000"/>
      </a:schemeClr>
    </a:solid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Φύλλο1!$B$1</c:f>
              <c:strCache>
                <c:ptCount val="1"/>
                <c:pt idx="0">
                  <c:v>What was your firm turnover in 2018 (Euros)?</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Φύλλο1!$A$2:$A$8</c:f>
              <c:strCache>
                <c:ptCount val="7"/>
                <c:pt idx="0">
                  <c:v>up to 500k </c:v>
                </c:pt>
                <c:pt idx="1">
                  <c:v>500k - 2m</c:v>
                </c:pt>
                <c:pt idx="2">
                  <c:v>2m - 5m</c:v>
                </c:pt>
                <c:pt idx="3">
                  <c:v>5m - 10m</c:v>
                </c:pt>
                <c:pt idx="4">
                  <c:v>10m - 50m</c:v>
                </c:pt>
                <c:pt idx="5">
                  <c:v>Over 50m</c:v>
                </c:pt>
                <c:pt idx="6">
                  <c:v>DK/DA</c:v>
                </c:pt>
              </c:strCache>
            </c:strRef>
          </c:cat>
          <c:val>
            <c:numRef>
              <c:f>Φύλλο1!$B$2:$B$8</c:f>
              <c:numCache>
                <c:formatCode>0%</c:formatCode>
                <c:ptCount val="7"/>
                <c:pt idx="0">
                  <c:v>0.317142857142857</c:v>
                </c:pt>
                <c:pt idx="1">
                  <c:v>0.32857142857142901</c:v>
                </c:pt>
                <c:pt idx="2">
                  <c:v>0.111428571428571</c:v>
                </c:pt>
                <c:pt idx="3">
                  <c:v>0.06</c:v>
                </c:pt>
                <c:pt idx="4">
                  <c:v>9.4285714285714306E-2</c:v>
                </c:pt>
                <c:pt idx="5">
                  <c:v>4.57142857142857E-2</c:v>
                </c:pt>
                <c:pt idx="6">
                  <c:v>4.2857142857142899E-2</c:v>
                </c:pt>
              </c:numCache>
            </c:numRef>
          </c:val>
          <c:extLst>
            <c:ext xmlns:c16="http://schemas.microsoft.com/office/drawing/2014/chart" uri="{C3380CC4-5D6E-409C-BE32-E72D297353CC}">
              <c16:uniqueId val="{00000000-0BD0-4896-8747-973B731B8C42}"/>
            </c:ext>
          </c:extLst>
        </c:ser>
        <c:dLbls>
          <c:showLegendKey val="0"/>
          <c:showVal val="0"/>
          <c:showCatName val="0"/>
          <c:showSerName val="0"/>
          <c:showPercent val="0"/>
          <c:showBubbleSize val="0"/>
        </c:dLbls>
        <c:gapWidth val="100"/>
        <c:overlap val="-24"/>
        <c:axId val="122843520"/>
        <c:axId val="122845056"/>
      </c:barChart>
      <c:catAx>
        <c:axId val="122843520"/>
        <c:scaling>
          <c:orientation val="minMax"/>
        </c:scaling>
        <c:delete val="0"/>
        <c:axPos val="b"/>
        <c:numFmt formatCode="General" sourceLinked="0"/>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000" b="0" i="0" u="none" strike="noStrike" kern="1200" baseline="0">
                <a:solidFill>
                  <a:schemeClr val="lt1">
                    <a:lumMod val="85000"/>
                  </a:schemeClr>
                </a:solidFill>
                <a:latin typeface="+mn-lt"/>
                <a:ea typeface="+mn-ea"/>
                <a:cs typeface="+mn-cs"/>
              </a:defRPr>
            </a:pPr>
            <a:endParaRPr lang="en-US"/>
          </a:p>
        </c:txPr>
        <c:crossAx val="122845056"/>
        <c:crosses val="autoZero"/>
        <c:auto val="1"/>
        <c:lblAlgn val="ctr"/>
        <c:lblOffset val="100"/>
        <c:noMultiLvlLbl val="0"/>
      </c:catAx>
      <c:valAx>
        <c:axId val="122845056"/>
        <c:scaling>
          <c:orientation val="minMax"/>
          <c:max val="0.4"/>
          <c:min val="0"/>
        </c:scaling>
        <c:delete val="0"/>
        <c:axPos val="l"/>
        <c:majorGridlines>
          <c:spPr>
            <a:ln w="9525" cap="flat" cmpd="sng" algn="ctr">
              <a:solidFill>
                <a:schemeClr val="lt1">
                  <a:lumMod val="95000"/>
                  <a:alpha val="10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122843520"/>
        <c:crosses val="autoZero"/>
        <c:crossBetween val="between"/>
        <c:majorUnit val="0.2"/>
      </c:val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0298666423922448E-2"/>
          <c:y val="3.1205673758865248E-2"/>
          <c:w val="0.90426780756451686"/>
          <c:h val="0.88453386943653323"/>
        </c:manualLayout>
      </c:layout>
      <c:barChart>
        <c:barDir val="col"/>
        <c:grouping val="clustered"/>
        <c:varyColors val="0"/>
        <c:ser>
          <c:idx val="0"/>
          <c:order val="0"/>
          <c:tx>
            <c:strRef>
              <c:f>Φύλλο1!$B$1</c:f>
              <c:strCache>
                <c:ptCount val="1"/>
                <c:pt idx="0">
                  <c:v>Turnover change 2017-2018</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Φύλλο1!$A$2:$A$5</c:f>
              <c:strCache>
                <c:ptCount val="4"/>
                <c:pt idx="0">
                  <c:v>Increase</c:v>
                </c:pt>
                <c:pt idx="1">
                  <c:v>No Change</c:v>
                </c:pt>
                <c:pt idx="2">
                  <c:v>Decrease</c:v>
                </c:pt>
                <c:pt idx="3">
                  <c:v>DK/DA</c:v>
                </c:pt>
              </c:strCache>
            </c:strRef>
          </c:cat>
          <c:val>
            <c:numRef>
              <c:f>Φύλλο1!$B$2:$B$5</c:f>
              <c:numCache>
                <c:formatCode>0%</c:formatCode>
                <c:ptCount val="4"/>
                <c:pt idx="0">
                  <c:v>0.626</c:v>
                </c:pt>
                <c:pt idx="1">
                  <c:v>0.111</c:v>
                </c:pt>
                <c:pt idx="2">
                  <c:v>0.17399999999999999</c:v>
                </c:pt>
                <c:pt idx="3">
                  <c:v>8.8999999999999996E-2</c:v>
                </c:pt>
              </c:numCache>
            </c:numRef>
          </c:val>
          <c:extLst>
            <c:ext xmlns:c16="http://schemas.microsoft.com/office/drawing/2014/chart" uri="{C3380CC4-5D6E-409C-BE32-E72D297353CC}">
              <c16:uniqueId val="{00000000-C6CE-4BE6-9891-93C317EF52A0}"/>
            </c:ext>
          </c:extLst>
        </c:ser>
        <c:ser>
          <c:idx val="1"/>
          <c:order val="1"/>
          <c:tx>
            <c:strRef>
              <c:f>Φύλλο1!$C$1</c:f>
              <c:strCache>
                <c:ptCount val="1"/>
                <c:pt idx="0">
                  <c:v>Turnover change 2018-2019</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Φύλλο1!$A$2:$A$5</c:f>
              <c:strCache>
                <c:ptCount val="4"/>
                <c:pt idx="0">
                  <c:v>Increase</c:v>
                </c:pt>
                <c:pt idx="1">
                  <c:v>No Change</c:v>
                </c:pt>
                <c:pt idx="2">
                  <c:v>Decrease</c:v>
                </c:pt>
                <c:pt idx="3">
                  <c:v>DK/DA</c:v>
                </c:pt>
              </c:strCache>
            </c:strRef>
          </c:cat>
          <c:val>
            <c:numRef>
              <c:f>Φύλλο1!$C$2:$C$5</c:f>
              <c:numCache>
                <c:formatCode>0%</c:formatCode>
                <c:ptCount val="4"/>
                <c:pt idx="0">
                  <c:v>0.623</c:v>
                </c:pt>
                <c:pt idx="1">
                  <c:v>0.14000000000000001</c:v>
                </c:pt>
                <c:pt idx="2">
                  <c:v>0.16</c:v>
                </c:pt>
                <c:pt idx="3">
                  <c:v>7.6999999999999999E-2</c:v>
                </c:pt>
              </c:numCache>
            </c:numRef>
          </c:val>
          <c:extLst>
            <c:ext xmlns:c16="http://schemas.microsoft.com/office/drawing/2014/chart" uri="{C3380CC4-5D6E-409C-BE32-E72D297353CC}">
              <c16:uniqueId val="{00000001-C6CE-4BE6-9891-93C317EF52A0}"/>
            </c:ext>
          </c:extLst>
        </c:ser>
        <c:dLbls>
          <c:showLegendKey val="0"/>
          <c:showVal val="0"/>
          <c:showCatName val="0"/>
          <c:showSerName val="0"/>
          <c:showPercent val="0"/>
          <c:showBubbleSize val="0"/>
        </c:dLbls>
        <c:gapWidth val="100"/>
        <c:overlap val="-24"/>
        <c:axId val="149531264"/>
        <c:axId val="149541248"/>
      </c:barChart>
      <c:catAx>
        <c:axId val="149531264"/>
        <c:scaling>
          <c:orientation val="minMax"/>
        </c:scaling>
        <c:delete val="0"/>
        <c:axPos val="b"/>
        <c:numFmt formatCode="General" sourceLinked="0"/>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149541248"/>
        <c:crosses val="autoZero"/>
        <c:auto val="1"/>
        <c:lblAlgn val="ctr"/>
        <c:lblOffset val="100"/>
        <c:noMultiLvlLbl val="0"/>
      </c:catAx>
      <c:valAx>
        <c:axId val="149541248"/>
        <c:scaling>
          <c:orientation val="minMax"/>
        </c:scaling>
        <c:delete val="0"/>
        <c:axPos val="l"/>
        <c:majorGridlines>
          <c:spPr>
            <a:ln w="9525" cap="flat" cmpd="sng" algn="ctr">
              <a:solidFill>
                <a:schemeClr val="lt1">
                  <a:lumMod val="95000"/>
                  <a:alpha val="10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149531264"/>
        <c:crosses val="autoZero"/>
        <c:crossBetween val="between"/>
      </c:valAx>
      <c:spPr>
        <a:noFill/>
        <a:ln>
          <a:noFill/>
        </a:ln>
        <a:effectLst/>
      </c:spPr>
    </c:plotArea>
    <c:legend>
      <c:legendPos val="b"/>
      <c:layout>
        <c:manualLayout>
          <c:xMode val="edge"/>
          <c:yMode val="edge"/>
          <c:x val="9.8514405352510145E-2"/>
          <c:y val="1.7011224660747195E-2"/>
          <c:w val="0.83534113149151157"/>
          <c:h val="5.8166080303791813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GB"/>
              <a:t>What was your enterprise’s average number of employees (in Greece) in 2018</a:t>
            </a:r>
            <a:endParaRPr lang="el-GR"/>
          </a:p>
        </c:rich>
      </c:tx>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bar"/>
        <c:grouping val="clustered"/>
        <c:varyColors val="0"/>
        <c:ser>
          <c:idx val="0"/>
          <c:order val="0"/>
          <c:tx>
            <c:strRef>
              <c:f>Φύλλο1!$B$1</c:f>
              <c:strCache>
                <c:ptCount val="1"/>
                <c:pt idx="0">
                  <c:v>What was your enterprise’s average number of employees (in Greece) in 2018</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Φύλλο1!$A$2:$A$6</c:f>
              <c:strCache>
                <c:ptCount val="5"/>
                <c:pt idx="0">
                  <c:v>DK/DA</c:v>
                </c:pt>
                <c:pt idx="1">
                  <c:v>Less than 10</c:v>
                </c:pt>
                <c:pt idx="2">
                  <c:v>10-49</c:v>
                </c:pt>
                <c:pt idx="3">
                  <c:v>50-249</c:v>
                </c:pt>
                <c:pt idx="4">
                  <c:v>250 or more</c:v>
                </c:pt>
              </c:strCache>
            </c:strRef>
          </c:cat>
          <c:val>
            <c:numRef>
              <c:f>Φύλλο1!$B$2:$B$6</c:f>
              <c:numCache>
                <c:formatCode>0%</c:formatCode>
                <c:ptCount val="5"/>
                <c:pt idx="0">
                  <c:v>2.8571428571428602E-3</c:v>
                </c:pt>
                <c:pt idx="1">
                  <c:v>0.374285714285714</c:v>
                </c:pt>
                <c:pt idx="2">
                  <c:v>0.40857142857142897</c:v>
                </c:pt>
                <c:pt idx="3">
                  <c:v>0.16857142857142901</c:v>
                </c:pt>
                <c:pt idx="4">
                  <c:v>4.57142857142857E-2</c:v>
                </c:pt>
              </c:numCache>
            </c:numRef>
          </c:val>
          <c:extLst>
            <c:ext xmlns:c16="http://schemas.microsoft.com/office/drawing/2014/chart" uri="{C3380CC4-5D6E-409C-BE32-E72D297353CC}">
              <c16:uniqueId val="{00000000-C92B-41CA-BAE5-558D612BDF71}"/>
            </c:ext>
          </c:extLst>
        </c:ser>
        <c:dLbls>
          <c:dLblPos val="inEnd"/>
          <c:showLegendKey val="0"/>
          <c:showVal val="1"/>
          <c:showCatName val="0"/>
          <c:showSerName val="0"/>
          <c:showPercent val="0"/>
          <c:showBubbleSize val="0"/>
        </c:dLbls>
        <c:gapWidth val="115"/>
        <c:overlap val="-20"/>
        <c:axId val="78637696"/>
        <c:axId val="149594496"/>
      </c:barChart>
      <c:catAx>
        <c:axId val="78637696"/>
        <c:scaling>
          <c:orientation val="minMax"/>
        </c:scaling>
        <c:delete val="0"/>
        <c:axPos val="l"/>
        <c:numFmt formatCode="General" sourceLinked="0"/>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149594496"/>
        <c:crosses val="autoZero"/>
        <c:auto val="1"/>
        <c:lblAlgn val="ctr"/>
        <c:lblOffset val="100"/>
        <c:noMultiLvlLbl val="0"/>
      </c:catAx>
      <c:valAx>
        <c:axId val="149594496"/>
        <c:scaling>
          <c:orientation val="minMax"/>
          <c:max val="0.5"/>
          <c:min val="0"/>
        </c:scaling>
        <c:delete val="0"/>
        <c:axPos val="b"/>
        <c:majorGridlines>
          <c:spPr>
            <a:ln w="9525" cap="flat" cmpd="sng" algn="ctr">
              <a:solidFill>
                <a:schemeClr val="lt1">
                  <a:lumMod val="95000"/>
                  <a:alpha val="10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78637696"/>
        <c:crosses val="autoZero"/>
        <c:crossBetween val="between"/>
        <c:majorUnit val="0.2"/>
      </c:val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Φύλλο1!$B$1</c:f>
              <c:strCache>
                <c:ptCount val="1"/>
                <c:pt idx="0">
                  <c:v>tertiary degree</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Φύλλο1!$A$2:$A$7</c:f>
              <c:strCache>
                <c:ptCount val="6"/>
                <c:pt idx="0">
                  <c:v>0%</c:v>
                </c:pt>
                <c:pt idx="1">
                  <c:v>10%</c:v>
                </c:pt>
                <c:pt idx="2">
                  <c:v>20%</c:v>
                </c:pt>
                <c:pt idx="3">
                  <c:v>40%</c:v>
                </c:pt>
                <c:pt idx="4">
                  <c:v>over 40%</c:v>
                </c:pt>
                <c:pt idx="5">
                  <c:v>DK/DA</c:v>
                </c:pt>
              </c:strCache>
            </c:strRef>
          </c:cat>
          <c:val>
            <c:numRef>
              <c:f>Φύλλο1!$B$2:$B$7</c:f>
              <c:numCache>
                <c:formatCode>0%</c:formatCode>
                <c:ptCount val="6"/>
                <c:pt idx="0">
                  <c:v>6.8571428571428603E-2</c:v>
                </c:pt>
                <c:pt idx="1">
                  <c:v>7.4285714285714302E-2</c:v>
                </c:pt>
                <c:pt idx="2">
                  <c:v>0.20285714285714301</c:v>
                </c:pt>
                <c:pt idx="3">
                  <c:v>0.27428571428571402</c:v>
                </c:pt>
                <c:pt idx="4">
                  <c:v>0.3</c:v>
                </c:pt>
                <c:pt idx="5">
                  <c:v>0.08</c:v>
                </c:pt>
              </c:numCache>
            </c:numRef>
          </c:val>
          <c:extLst>
            <c:ext xmlns:c16="http://schemas.microsoft.com/office/drawing/2014/chart" uri="{C3380CC4-5D6E-409C-BE32-E72D297353CC}">
              <c16:uniqueId val="{00000000-8E3D-4C06-AFCB-A3F1408FFBE6}"/>
            </c:ext>
          </c:extLst>
        </c:ser>
        <c:ser>
          <c:idx val="1"/>
          <c:order val="1"/>
          <c:tx>
            <c:strRef>
              <c:f>Φύλλο1!$C$1</c:f>
              <c:strCache>
                <c:ptCount val="1"/>
                <c:pt idx="0">
                  <c:v>min wage</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Φύλλο1!$A$2:$A$7</c:f>
              <c:strCache>
                <c:ptCount val="6"/>
                <c:pt idx="0">
                  <c:v>0%</c:v>
                </c:pt>
                <c:pt idx="1">
                  <c:v>10%</c:v>
                </c:pt>
                <c:pt idx="2">
                  <c:v>20%</c:v>
                </c:pt>
                <c:pt idx="3">
                  <c:v>40%</c:v>
                </c:pt>
                <c:pt idx="4">
                  <c:v>over 40%</c:v>
                </c:pt>
                <c:pt idx="5">
                  <c:v>DK/DA</c:v>
                </c:pt>
              </c:strCache>
            </c:strRef>
          </c:cat>
          <c:val>
            <c:numRef>
              <c:f>Φύλλο1!$C$2:$C$7</c:f>
              <c:numCache>
                <c:formatCode>0%</c:formatCode>
                <c:ptCount val="6"/>
                <c:pt idx="0">
                  <c:v>0.41428571428571398</c:v>
                </c:pt>
                <c:pt idx="1">
                  <c:v>0.04</c:v>
                </c:pt>
                <c:pt idx="2">
                  <c:v>7.1428571428571397E-2</c:v>
                </c:pt>
                <c:pt idx="3">
                  <c:v>9.71428571428571E-2</c:v>
                </c:pt>
                <c:pt idx="4">
                  <c:v>0.251428571428571</c:v>
                </c:pt>
                <c:pt idx="5">
                  <c:v>0.125714285714286</c:v>
                </c:pt>
              </c:numCache>
            </c:numRef>
          </c:val>
          <c:extLst>
            <c:ext xmlns:c16="http://schemas.microsoft.com/office/drawing/2014/chart" uri="{C3380CC4-5D6E-409C-BE32-E72D297353CC}">
              <c16:uniqueId val="{00000001-8E3D-4C06-AFCB-A3F1408FFBE6}"/>
            </c:ext>
          </c:extLst>
        </c:ser>
        <c:dLbls>
          <c:showLegendKey val="0"/>
          <c:showVal val="0"/>
          <c:showCatName val="0"/>
          <c:showSerName val="0"/>
          <c:showPercent val="0"/>
          <c:showBubbleSize val="0"/>
        </c:dLbls>
        <c:gapWidth val="100"/>
        <c:overlap val="-24"/>
        <c:axId val="78599296"/>
        <c:axId val="78600832"/>
      </c:barChart>
      <c:catAx>
        <c:axId val="78599296"/>
        <c:scaling>
          <c:orientation val="minMax"/>
        </c:scaling>
        <c:delete val="0"/>
        <c:axPos val="b"/>
        <c:numFmt formatCode="General" sourceLinked="0"/>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78600832"/>
        <c:crosses val="autoZero"/>
        <c:auto val="1"/>
        <c:lblAlgn val="ctr"/>
        <c:lblOffset val="100"/>
        <c:noMultiLvlLbl val="0"/>
      </c:catAx>
      <c:valAx>
        <c:axId val="78600832"/>
        <c:scaling>
          <c:orientation val="minMax"/>
        </c:scaling>
        <c:delete val="0"/>
        <c:axPos val="l"/>
        <c:majorGridlines>
          <c:spPr>
            <a:ln w="9525" cap="flat" cmpd="sng" algn="ctr">
              <a:solidFill>
                <a:schemeClr val="lt1">
                  <a:lumMod val="95000"/>
                  <a:alpha val="10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785992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Φύλλο1!$B$1</c:f>
              <c:strCache>
                <c:ptCount val="1"/>
                <c:pt idx="0">
                  <c:v> In comparison to your firm's international competition, the wage cost in Greece is:</c:v>
                </c:pt>
              </c:strCache>
            </c:strRef>
          </c:tx>
          <c:spPr>
            <a:gradFill rotWithShape="1">
              <a:gsLst>
                <a:gs pos="0">
                  <a:schemeClr val="accent1">
                    <a:shade val="76000"/>
                    <a:shade val="51000"/>
                    <a:satMod val="130000"/>
                  </a:schemeClr>
                </a:gs>
                <a:gs pos="80000">
                  <a:schemeClr val="accent1">
                    <a:shade val="76000"/>
                    <a:shade val="93000"/>
                    <a:satMod val="130000"/>
                  </a:schemeClr>
                </a:gs>
                <a:gs pos="100000">
                  <a:schemeClr val="accent1">
                    <a:shade val="76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Φύλλο1!$A$2:$A$7</c:f>
              <c:strCache>
                <c:ptCount val="6"/>
                <c:pt idx="0">
                  <c:v>Much higher</c:v>
                </c:pt>
                <c:pt idx="1">
                  <c:v>Higher</c:v>
                </c:pt>
                <c:pt idx="2">
                  <c:v>Almost the same</c:v>
                </c:pt>
                <c:pt idx="3">
                  <c:v>Lower</c:v>
                </c:pt>
                <c:pt idx="4">
                  <c:v>Much lower</c:v>
                </c:pt>
                <c:pt idx="5">
                  <c:v>DK/DA</c:v>
                </c:pt>
              </c:strCache>
            </c:strRef>
          </c:cat>
          <c:val>
            <c:numRef>
              <c:f>Φύλλο1!$B$2:$B$7</c:f>
              <c:numCache>
                <c:formatCode>0%</c:formatCode>
                <c:ptCount val="6"/>
                <c:pt idx="0">
                  <c:v>0.151428571428571</c:v>
                </c:pt>
                <c:pt idx="1">
                  <c:v>0.25714285714285701</c:v>
                </c:pt>
                <c:pt idx="2">
                  <c:v>0.245714285714286</c:v>
                </c:pt>
                <c:pt idx="3">
                  <c:v>0.22571428571428601</c:v>
                </c:pt>
                <c:pt idx="4">
                  <c:v>3.1428571428571403E-2</c:v>
                </c:pt>
                <c:pt idx="5">
                  <c:v>8.8571428571428606E-2</c:v>
                </c:pt>
              </c:numCache>
            </c:numRef>
          </c:val>
          <c:extLst>
            <c:ext xmlns:c16="http://schemas.microsoft.com/office/drawing/2014/chart" uri="{C3380CC4-5D6E-409C-BE32-E72D297353CC}">
              <c16:uniqueId val="{00000000-8FA5-457E-82B5-F288DC14C668}"/>
            </c:ext>
          </c:extLst>
        </c:ser>
        <c:ser>
          <c:idx val="1"/>
          <c:order val="1"/>
          <c:tx>
            <c:strRef>
              <c:f>Φύλλο1!$C$1</c:f>
              <c:strCache>
                <c:ptCount val="1"/>
                <c:pt idx="0">
                  <c:v>In comparison to the average wage in Greece, your firm pays wages that are:</c:v>
                </c:pt>
              </c:strCache>
            </c:strRef>
          </c:tx>
          <c:spPr>
            <a:solidFill>
              <a:schemeClr val="accent3">
                <a:lumMod val="40000"/>
                <a:lumOff val="6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Φύλλο1!$A$2:$A$7</c:f>
              <c:strCache>
                <c:ptCount val="6"/>
                <c:pt idx="0">
                  <c:v>Much higher</c:v>
                </c:pt>
                <c:pt idx="1">
                  <c:v>Higher</c:v>
                </c:pt>
                <c:pt idx="2">
                  <c:v>Almost the same</c:v>
                </c:pt>
                <c:pt idx="3">
                  <c:v>Lower</c:v>
                </c:pt>
                <c:pt idx="4">
                  <c:v>Much lower</c:v>
                </c:pt>
                <c:pt idx="5">
                  <c:v>DK/DA</c:v>
                </c:pt>
              </c:strCache>
            </c:strRef>
          </c:cat>
          <c:val>
            <c:numRef>
              <c:f>Φύλλο1!$C$2:$C$7</c:f>
              <c:numCache>
                <c:formatCode>0%</c:formatCode>
                <c:ptCount val="6"/>
                <c:pt idx="0">
                  <c:v>3.1428571428571403E-2</c:v>
                </c:pt>
                <c:pt idx="1">
                  <c:v>0.36571428571428599</c:v>
                </c:pt>
                <c:pt idx="2">
                  <c:v>0.49142857142857099</c:v>
                </c:pt>
                <c:pt idx="3">
                  <c:v>5.14285714285714E-2</c:v>
                </c:pt>
                <c:pt idx="4">
                  <c:v>8.5714285714285701E-3</c:v>
                </c:pt>
                <c:pt idx="5">
                  <c:v>5.14285714285714E-2</c:v>
                </c:pt>
              </c:numCache>
            </c:numRef>
          </c:val>
          <c:extLst>
            <c:ext xmlns:c16="http://schemas.microsoft.com/office/drawing/2014/chart" uri="{C3380CC4-5D6E-409C-BE32-E72D297353CC}">
              <c16:uniqueId val="{00000001-8FA5-457E-82B5-F288DC14C668}"/>
            </c:ext>
          </c:extLst>
        </c:ser>
        <c:dLbls>
          <c:showLegendKey val="0"/>
          <c:showVal val="0"/>
          <c:showCatName val="0"/>
          <c:showSerName val="0"/>
          <c:showPercent val="0"/>
          <c:showBubbleSize val="0"/>
        </c:dLbls>
        <c:gapWidth val="100"/>
        <c:overlap val="-24"/>
        <c:axId val="78599296"/>
        <c:axId val="78600832"/>
      </c:barChart>
      <c:catAx>
        <c:axId val="78599296"/>
        <c:scaling>
          <c:orientation val="minMax"/>
        </c:scaling>
        <c:delete val="0"/>
        <c:axPos val="b"/>
        <c:numFmt formatCode="General" sourceLinked="0"/>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en-US"/>
          </a:p>
        </c:txPr>
        <c:crossAx val="78600832"/>
        <c:crosses val="autoZero"/>
        <c:auto val="1"/>
        <c:lblAlgn val="ctr"/>
        <c:lblOffset val="100"/>
        <c:noMultiLvlLbl val="0"/>
      </c:catAx>
      <c:valAx>
        <c:axId val="786008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8599296"/>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gradFill>
      <a:gsLst>
        <a:gs pos="0">
          <a:srgbClr val="4F81BD">
            <a:tint val="66000"/>
            <a:satMod val="160000"/>
          </a:srgbClr>
        </a:gs>
        <a:gs pos="50000">
          <a:srgbClr val="4F81BD">
            <a:tint val="44500"/>
            <a:satMod val="160000"/>
          </a:srgbClr>
        </a:gs>
        <a:gs pos="100000">
          <a:srgbClr val="4F81BD">
            <a:tint val="23500"/>
            <a:satMod val="160000"/>
          </a:srgbClr>
        </a:gs>
      </a:gsLst>
      <a:lin ang="6000000" scaled="0"/>
    </a:grad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GB" sz="1600" b="1" i="0" baseline="0">
                <a:solidFill>
                  <a:sysClr val="windowText" lastClr="000000"/>
                </a:solidFill>
                <a:effectLst/>
              </a:rPr>
              <a:t>What is the principal exporting activity of your firm?</a:t>
            </a:r>
            <a:endParaRPr lang="en-GB" sz="1600">
              <a:solidFill>
                <a:sysClr val="windowText" lastClr="000000"/>
              </a:solidFill>
              <a:effectLst/>
            </a:endParaRPr>
          </a:p>
        </c:rich>
      </c:tx>
      <c:layout>
        <c:manualLayout>
          <c:xMode val="edge"/>
          <c:yMode val="edge"/>
          <c:x val="0.10189902732746642"/>
          <c:y val="3.8198312907846567E-2"/>
        </c:manualLayout>
      </c:layout>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0.2328680892655903"/>
          <c:y val="0.18497407703075791"/>
          <c:w val="0.5134208386063831"/>
          <c:h val="0.70569829097640047"/>
        </c:manualLayout>
      </c:layout>
      <c:pieChart>
        <c:varyColors val="1"/>
        <c:ser>
          <c:idx val="0"/>
          <c:order val="0"/>
          <c:tx>
            <c:strRef>
              <c:f>Φύλλο1!$B$1</c:f>
              <c:strCache>
                <c:ptCount val="1"/>
                <c:pt idx="0">
                  <c:v>A5. What is your principal activity of your firm?</c:v>
                </c:pt>
              </c:strCache>
            </c:strRef>
          </c:tx>
          <c:explosion val="7"/>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3AD2-4CF9-B825-17A8B8A7FF38}"/>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3AD2-4CF9-B825-17A8B8A7FF38}"/>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3AD2-4CF9-B825-17A8B8A7FF38}"/>
              </c:ext>
            </c:extLst>
          </c:dPt>
          <c:dPt>
            <c:idx val="3"/>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7-3AD2-4CF9-B825-17A8B8A7FF38}"/>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3AD2-4CF9-B825-17A8B8A7FF38}"/>
              </c:ext>
            </c:extLst>
          </c:dPt>
          <c:dLbls>
            <c:dLbl>
              <c:idx val="4"/>
              <c:layout>
                <c:manualLayout>
                  <c:x val="-6.2528948587308938E-2"/>
                  <c:y val="4.7747891134808096E-2"/>
                </c:manualLayout>
              </c:layout>
              <c:dLblPos val="bestFit"/>
              <c:showLegendKey val="0"/>
              <c:showVal val="0"/>
              <c:showCatName val="0"/>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9-3AD2-4CF9-B825-17A8B8A7FF38}"/>
                </c:ext>
              </c:extLst>
            </c:dLbl>
            <c:numFmt formatCode="0.0%" sourceLinked="0"/>
            <c:spPr>
              <a:noFill/>
              <a:ln>
                <a:noFill/>
              </a:ln>
              <a:effectLst/>
            </c:spPr>
            <c:txPr>
              <a:bodyPr rot="60000" spcFirstLastPara="1" vertOverflow="ellipsis"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dLblPos val="outEnd"/>
            <c:showLegendKey val="0"/>
            <c:showVal val="0"/>
            <c:showCatName val="0"/>
            <c:showSerName val="0"/>
            <c:showPercent val="1"/>
            <c:showBubbleSize val="0"/>
            <c:separator>
</c:separator>
            <c:showLeaderLines val="1"/>
            <c:leaderLines>
              <c:spPr>
                <a:ln w="9525">
                  <a:solidFill>
                    <a:schemeClr val="lt1">
                      <a:lumMod val="95000"/>
                      <a:alpha val="54000"/>
                    </a:schemeClr>
                  </a:solidFill>
                </a:ln>
                <a:effectLst/>
              </c:spPr>
            </c:leaderLines>
            <c:extLst>
              <c:ext xmlns:c15="http://schemas.microsoft.com/office/drawing/2012/chart" uri="{CE6537A1-D6FC-4f65-9D91-7224C49458BB}"/>
            </c:extLst>
          </c:dLbls>
          <c:cat>
            <c:strRef>
              <c:f>Φύλλο1!$A$2:$A$6</c:f>
              <c:strCache>
                <c:ptCount val="5"/>
                <c:pt idx="0">
                  <c:v>Goods for final consumption</c:v>
                </c:pt>
                <c:pt idx="1">
                  <c:v>Intermediate goods</c:v>
                </c:pt>
                <c:pt idx="2">
                  <c:v>Raw materials</c:v>
                </c:pt>
                <c:pt idx="3">
                  <c:v>Other</c:v>
                </c:pt>
                <c:pt idx="4">
                  <c:v>DK/DA</c:v>
                </c:pt>
              </c:strCache>
            </c:strRef>
          </c:cat>
          <c:val>
            <c:numRef>
              <c:f>Φύλλο1!$B$2:$B$6</c:f>
              <c:numCache>
                <c:formatCode>###0.0</c:formatCode>
                <c:ptCount val="5"/>
                <c:pt idx="0">
                  <c:v>76.857142857142861</c:v>
                </c:pt>
                <c:pt idx="1">
                  <c:v>16</c:v>
                </c:pt>
                <c:pt idx="2">
                  <c:v>6</c:v>
                </c:pt>
                <c:pt idx="3" formatCode="####.0">
                  <c:v>0.5714285714285714</c:v>
                </c:pt>
                <c:pt idx="4" formatCode="####.0">
                  <c:v>0.5714285714285714</c:v>
                </c:pt>
              </c:numCache>
            </c:numRef>
          </c:val>
          <c:extLst>
            <c:ext xmlns:c16="http://schemas.microsoft.com/office/drawing/2014/chart" uri="{C3380CC4-5D6E-409C-BE32-E72D297353CC}">
              <c16:uniqueId val="{0000000A-3AD2-4CF9-B825-17A8B8A7FF38}"/>
            </c:ext>
          </c:extLst>
        </c:ser>
        <c:dLbls>
          <c:showLegendKey val="0"/>
          <c:showVal val="0"/>
          <c:showCatName val="0"/>
          <c:showSerName val="0"/>
          <c:showPercent val="0"/>
          <c:showBubbleSize val="0"/>
          <c:showLeaderLines val="1"/>
        </c:dLbls>
        <c:firstSliceAng val="128"/>
      </c:pieChart>
      <c:spPr>
        <a:noFill/>
        <a:ln>
          <a:noFill/>
        </a:ln>
        <a:effectLst/>
      </c:spPr>
    </c:plotArea>
    <c:legend>
      <c:legendPos val="b"/>
      <c:layout>
        <c:manualLayout>
          <c:xMode val="edge"/>
          <c:yMode val="edge"/>
          <c:x val="4.35833518725861E-2"/>
          <c:y val="0.87582164596129297"/>
          <c:w val="0.91978095720897324"/>
          <c:h val="0.11144558306942494"/>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accent1">
        <a:lumMod val="60000"/>
        <a:lumOff val="40000"/>
      </a:schemeClr>
    </a:solidFill>
    <a:ln>
      <a:noFill/>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baseline="0">
                <a:solidFill>
                  <a:sysClr val="windowText" lastClr="000000"/>
                </a:solidFill>
                <a:latin typeface="+mn-lt"/>
                <a:ea typeface="+mn-ea"/>
                <a:cs typeface="+mn-cs"/>
              </a:defRPr>
            </a:pPr>
            <a:r>
              <a:rPr lang="en-US" sz="1400" b="1" i="0" baseline="0">
                <a:effectLst/>
              </a:rPr>
              <a:t>During the last three years, did your firm introduce: </a:t>
            </a:r>
            <a:endParaRPr lang="en-GB" sz="1400">
              <a:effectLst/>
            </a:endParaRPr>
          </a:p>
        </c:rich>
      </c:tx>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mn-lt"/>
              <a:ea typeface="+mn-ea"/>
              <a:cs typeface="+mn-cs"/>
            </a:defRPr>
          </a:pPr>
          <a:endParaRPr lang="en-US"/>
        </a:p>
      </c:txPr>
    </c:title>
    <c:autoTitleDeleted val="0"/>
    <c:plotArea>
      <c:layout/>
      <c:barChart>
        <c:barDir val="col"/>
        <c:grouping val="clustered"/>
        <c:varyColors val="0"/>
        <c:ser>
          <c:idx val="0"/>
          <c:order val="0"/>
          <c:tx>
            <c:strRef>
              <c:f>Φύλλο1!$B$1</c:f>
              <c:strCache>
                <c:ptCount val="1"/>
                <c:pt idx="0">
                  <c:v>During the last three years, did your firm introduce: </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Pt>
            <c:idx val="0"/>
            <c:invertIfNegative val="0"/>
            <c:bubble3D val="0"/>
            <c:spPr>
              <a:solidFill>
                <a:schemeClr val="accent2">
                  <a:lumMod val="5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1C07-40CA-A73C-EDF690CA0767}"/>
              </c:ext>
            </c:extLst>
          </c:dPt>
          <c:dPt>
            <c:idx val="1"/>
            <c:invertIfNegative val="0"/>
            <c:bubble3D val="0"/>
            <c:spPr>
              <a:solidFill>
                <a:schemeClr val="accent3">
                  <a:lumMod val="5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1C07-40CA-A73C-EDF690CA0767}"/>
              </c:ext>
            </c:extLst>
          </c:dPt>
          <c:dPt>
            <c:idx val="2"/>
            <c:invertIfNegative val="0"/>
            <c:bubble3D val="0"/>
            <c:spPr>
              <a:solidFill>
                <a:schemeClr val="accent1">
                  <a:lumMod val="5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1C07-40CA-A73C-EDF690CA0767}"/>
              </c:ext>
            </c:extLst>
          </c:dPt>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Φύλλο1!$A$2:$A$6</c:f>
              <c:strCache>
                <c:ptCount val="5"/>
                <c:pt idx="0">
                  <c:v>Goods, Service or Process innovation</c:v>
                </c:pt>
                <c:pt idx="1">
                  <c:v>Goods innovations</c:v>
                </c:pt>
                <c:pt idx="2">
                  <c:v>Process innovations</c:v>
                </c:pt>
                <c:pt idx="3">
                  <c:v>Service innovations</c:v>
                </c:pt>
                <c:pt idx="4">
                  <c:v>DK/DA</c:v>
                </c:pt>
              </c:strCache>
            </c:strRef>
          </c:cat>
          <c:val>
            <c:numRef>
              <c:f>Φύλλο1!$B$2:$B$6</c:f>
              <c:numCache>
                <c:formatCode>0%</c:formatCode>
                <c:ptCount val="5"/>
                <c:pt idx="0">
                  <c:v>0.53714285714285703</c:v>
                </c:pt>
                <c:pt idx="1">
                  <c:v>0.46285714285714302</c:v>
                </c:pt>
                <c:pt idx="2">
                  <c:v>0.14571428571428599</c:v>
                </c:pt>
                <c:pt idx="3">
                  <c:v>0.04</c:v>
                </c:pt>
                <c:pt idx="4">
                  <c:v>8.5714285714285701E-3</c:v>
                </c:pt>
              </c:numCache>
            </c:numRef>
          </c:val>
          <c:extLst>
            <c:ext xmlns:c16="http://schemas.microsoft.com/office/drawing/2014/chart" uri="{C3380CC4-5D6E-409C-BE32-E72D297353CC}">
              <c16:uniqueId val="{00000006-1C07-40CA-A73C-EDF690CA0767}"/>
            </c:ext>
          </c:extLst>
        </c:ser>
        <c:dLbls>
          <c:showLegendKey val="0"/>
          <c:showVal val="0"/>
          <c:showCatName val="0"/>
          <c:showSerName val="0"/>
          <c:showPercent val="0"/>
          <c:showBubbleSize val="0"/>
        </c:dLbls>
        <c:gapWidth val="100"/>
        <c:overlap val="-24"/>
        <c:axId val="79038720"/>
        <c:axId val="79069184"/>
      </c:barChart>
      <c:catAx>
        <c:axId val="79038720"/>
        <c:scaling>
          <c:orientation val="minMax"/>
        </c:scaling>
        <c:delete val="0"/>
        <c:axPos val="b"/>
        <c:numFmt formatCode="General" sourceLinked="0"/>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en-US"/>
          </a:p>
        </c:txPr>
        <c:crossAx val="79069184"/>
        <c:crosses val="autoZero"/>
        <c:auto val="1"/>
        <c:lblAlgn val="ctr"/>
        <c:lblOffset val="100"/>
        <c:noMultiLvlLbl val="0"/>
      </c:catAx>
      <c:valAx>
        <c:axId val="79069184"/>
        <c:scaling>
          <c:orientation val="minMax"/>
          <c:max val="0.60000000000000009"/>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9038720"/>
        <c:crosses val="autoZero"/>
        <c:crossBetween val="between"/>
        <c:majorUnit val="0.2"/>
      </c:valAx>
      <c:spPr>
        <a:noFill/>
        <a:ln>
          <a:noFill/>
        </a:ln>
        <a:effectLst/>
      </c:spPr>
    </c:plotArea>
    <c:plotVisOnly val="1"/>
    <c:dispBlanksAs val="gap"/>
    <c:showDLblsOverMax val="0"/>
  </c:chart>
  <c:spP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GB">
                <a:solidFill>
                  <a:sysClr val="windowText" lastClr="000000"/>
                </a:solidFill>
              </a:rPr>
              <a:t>Environmental benefits obtained from the introduced innovations</a:t>
            </a:r>
          </a:p>
        </c:rich>
      </c:tx>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0.2328680892655903"/>
          <c:y val="0.17542449880379626"/>
          <c:w val="0.50415729066752246"/>
          <c:h val="0.69296552000711831"/>
        </c:manualLayout>
      </c:layout>
      <c:pieChart>
        <c:varyColors val="1"/>
        <c:ser>
          <c:idx val="0"/>
          <c:order val="0"/>
          <c:tx>
            <c:strRef>
              <c:f>Φύλλο1!$B$1</c:f>
              <c:strCache>
                <c:ptCount val="1"/>
                <c:pt idx="0">
                  <c:v>Environmental benefits obtained from the introduced innovations</c:v>
                </c:pt>
              </c:strCache>
            </c:strRef>
          </c:tx>
          <c:explosion val="7"/>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DF1D-4D7B-9E6F-F367A763F2BE}"/>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DF1D-4D7B-9E6F-F367A763F2BE}"/>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DF1D-4D7B-9E6F-F367A763F2BE}"/>
              </c:ext>
            </c:extLst>
          </c:dPt>
          <c:dPt>
            <c:idx val="3"/>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7-DF1D-4D7B-9E6F-F367A763F2BE}"/>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DF1D-4D7B-9E6F-F367A763F2BE}"/>
              </c:ext>
            </c:extLst>
          </c:dPt>
          <c:dPt>
            <c:idx val="5"/>
            <c:bubble3D val="0"/>
            <c:spPr>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B-DF1D-4D7B-9E6F-F367A763F2BE}"/>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dLblPos val="outEnd"/>
            <c:showLegendKey val="0"/>
            <c:showVal val="0"/>
            <c:showCatName val="0"/>
            <c:showSerName val="0"/>
            <c:showPercent val="1"/>
            <c:showBubbleSize val="0"/>
            <c:separator>
</c:separator>
            <c:showLeaderLines val="1"/>
            <c:leaderLines>
              <c:spPr>
                <a:ln w="9525">
                  <a:solidFill>
                    <a:schemeClr val="lt1">
                      <a:lumMod val="95000"/>
                      <a:alpha val="54000"/>
                    </a:schemeClr>
                  </a:solidFill>
                </a:ln>
                <a:effectLst/>
              </c:spPr>
            </c:leaderLines>
            <c:extLst>
              <c:ext xmlns:c15="http://schemas.microsoft.com/office/drawing/2012/chart" uri="{CE6537A1-D6FC-4f65-9D91-7224C49458BB}"/>
            </c:extLst>
          </c:dLbls>
          <c:cat>
            <c:strRef>
              <c:f>Φύλλο1!$A$2:$A$4</c:f>
              <c:strCache>
                <c:ptCount val="3"/>
                <c:pt idx="0">
                  <c:v>Yes</c:v>
                </c:pt>
                <c:pt idx="1">
                  <c:v>No</c:v>
                </c:pt>
                <c:pt idx="2">
                  <c:v>DK/DA</c:v>
                </c:pt>
              </c:strCache>
            </c:strRef>
          </c:cat>
          <c:val>
            <c:numRef>
              <c:f>Φύλλο1!$B$2:$B$4</c:f>
              <c:numCache>
                <c:formatCode>###0.0</c:formatCode>
                <c:ptCount val="3"/>
                <c:pt idx="0">
                  <c:v>21.428571428571427</c:v>
                </c:pt>
                <c:pt idx="1">
                  <c:v>31.428571428571399</c:v>
                </c:pt>
                <c:pt idx="2">
                  <c:v>47.142857142857103</c:v>
                </c:pt>
              </c:numCache>
            </c:numRef>
          </c:val>
          <c:extLst>
            <c:ext xmlns:c16="http://schemas.microsoft.com/office/drawing/2014/chart" uri="{C3380CC4-5D6E-409C-BE32-E72D297353CC}">
              <c16:uniqueId val="{0000000C-DF1D-4D7B-9E6F-F367A763F2BE}"/>
            </c:ext>
          </c:extLst>
        </c:ser>
        <c:dLbls>
          <c:showLegendKey val="0"/>
          <c:showVal val="0"/>
          <c:showCatName val="0"/>
          <c:showSerName val="0"/>
          <c:showPercent val="0"/>
          <c:showBubbleSize val="0"/>
          <c:showLeaderLines val="1"/>
        </c:dLbls>
        <c:firstSliceAng val="1"/>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accent1">
        <a:lumMod val="60000"/>
        <a:lumOff val="40000"/>
      </a:schemeClr>
    </a:solidFill>
    <a:ln>
      <a:noFill/>
    </a:ln>
    <a:effectLst/>
  </c:spPr>
  <c:txPr>
    <a:bodyPr/>
    <a:lstStyle/>
    <a:p>
      <a:pPr>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600" b="1" i="0" u="none" strike="noStrike" kern="1200" spc="100" baseline="0">
              <a:solidFill>
                <a:sysClr val="windowText" lastClr="000000"/>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0.2328680892655903"/>
          <c:y val="0.17542449880379626"/>
          <c:w val="0.50415729066752246"/>
          <c:h val="0.69296552000711831"/>
        </c:manualLayout>
      </c:layout>
      <c:pieChart>
        <c:varyColors val="1"/>
        <c:ser>
          <c:idx val="0"/>
          <c:order val="0"/>
          <c:tx>
            <c:strRef>
              <c:f>Φύλλο1!$B$1</c:f>
              <c:strCache>
                <c:ptCount val="1"/>
                <c:pt idx="0">
                  <c:v>R&amp;D investments during the last 3 years</c:v>
                </c:pt>
              </c:strCache>
            </c:strRef>
          </c:tx>
          <c:explosion val="7"/>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6930-4443-ACB3-14EEAFBE2B02}"/>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6930-4443-ACB3-14EEAFBE2B02}"/>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6930-4443-ACB3-14EEAFBE2B02}"/>
              </c:ext>
            </c:extLst>
          </c:dPt>
          <c:dPt>
            <c:idx val="3"/>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7-6930-4443-ACB3-14EEAFBE2B02}"/>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6930-4443-ACB3-14EEAFBE2B02}"/>
              </c:ext>
            </c:extLst>
          </c:dPt>
          <c:dPt>
            <c:idx val="5"/>
            <c:bubble3D val="0"/>
            <c:spPr>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B-6930-4443-ACB3-14EEAFBE2B02}"/>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dLblPos val="outEnd"/>
            <c:showLegendKey val="0"/>
            <c:showVal val="0"/>
            <c:showCatName val="0"/>
            <c:showSerName val="0"/>
            <c:showPercent val="1"/>
            <c:showBubbleSize val="0"/>
            <c:separator>
</c:separator>
            <c:showLeaderLines val="1"/>
            <c:leaderLines>
              <c:spPr>
                <a:ln w="9525">
                  <a:solidFill>
                    <a:schemeClr val="lt1">
                      <a:lumMod val="95000"/>
                      <a:alpha val="54000"/>
                    </a:schemeClr>
                  </a:solidFill>
                </a:ln>
                <a:effectLst/>
              </c:spPr>
            </c:leaderLines>
            <c:extLst>
              <c:ext xmlns:c15="http://schemas.microsoft.com/office/drawing/2012/chart" uri="{CE6537A1-D6FC-4f65-9D91-7224C49458BB}"/>
            </c:extLst>
          </c:dLbls>
          <c:cat>
            <c:strRef>
              <c:f>Φύλλο1!$A$2:$A$4</c:f>
              <c:strCache>
                <c:ptCount val="3"/>
                <c:pt idx="0">
                  <c:v>Yes</c:v>
                </c:pt>
                <c:pt idx="1">
                  <c:v>No</c:v>
                </c:pt>
                <c:pt idx="2">
                  <c:v>DK/DA</c:v>
                </c:pt>
              </c:strCache>
            </c:strRef>
          </c:cat>
          <c:val>
            <c:numRef>
              <c:f>Φύλλο1!$B$2:$B$4</c:f>
              <c:numCache>
                <c:formatCode>###0.0</c:formatCode>
                <c:ptCount val="3"/>
                <c:pt idx="0">
                  <c:v>65.428571428571431</c:v>
                </c:pt>
                <c:pt idx="1">
                  <c:v>21.428571428571427</c:v>
                </c:pt>
                <c:pt idx="2">
                  <c:v>13.142857142857142</c:v>
                </c:pt>
              </c:numCache>
            </c:numRef>
          </c:val>
          <c:extLst>
            <c:ext xmlns:c16="http://schemas.microsoft.com/office/drawing/2014/chart" uri="{C3380CC4-5D6E-409C-BE32-E72D297353CC}">
              <c16:uniqueId val="{0000000C-6930-4443-ACB3-14EEAFBE2B02}"/>
            </c:ext>
          </c:extLst>
        </c:ser>
        <c:dLbls>
          <c:showLegendKey val="0"/>
          <c:showVal val="0"/>
          <c:showCatName val="0"/>
          <c:showSerName val="0"/>
          <c:showPercent val="0"/>
          <c:showBubbleSize val="0"/>
          <c:showLeaderLines val="1"/>
        </c:dLbls>
        <c:firstSliceAng val="156"/>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accent1">
        <a:lumMod val="60000"/>
        <a:lumOff val="40000"/>
      </a:schemeClr>
    </a:solidFill>
    <a:ln>
      <a:noFill/>
    </a:ln>
    <a:effectLst/>
  </c:spPr>
  <c:txPr>
    <a:bodyPr/>
    <a:lstStyle/>
    <a:p>
      <a:pPr>
        <a:defRPr/>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ysClr val="windowText" lastClr="000000"/>
                </a:solidFill>
                <a:effectLst>
                  <a:outerShdw blurRad="50800" dist="38100" dir="5400000" algn="t" rotWithShape="0">
                    <a:prstClr val="black">
                      <a:alpha val="40000"/>
                    </a:prstClr>
                  </a:outerShdw>
                </a:effectLst>
                <a:latin typeface="+mn-lt"/>
                <a:ea typeface="+mn-ea"/>
                <a:cs typeface="+mn-cs"/>
              </a:defRPr>
            </a:pPr>
            <a:r>
              <a:rPr lang="en-GB">
                <a:solidFill>
                  <a:sysClr val="windowText" lastClr="000000"/>
                </a:solidFill>
              </a:rPr>
              <a:t>Overall, what percentage of your total turnover is invested in R&amp;D during the last 3 years? (n=229) </a:t>
            </a:r>
          </a:p>
        </c:rich>
      </c:tx>
      <c:overlay val="0"/>
      <c:spPr>
        <a:noFill/>
        <a:ln>
          <a:noFill/>
        </a:ln>
        <a:effectLst/>
      </c:spPr>
      <c:txPr>
        <a:bodyPr rot="0" spcFirstLastPara="1" vertOverflow="ellipsis" vert="horz" wrap="square" anchor="ctr" anchorCtr="1"/>
        <a:lstStyle/>
        <a:p>
          <a:pPr>
            <a:defRPr sz="1600" b="1" i="0" u="none" strike="noStrike" kern="1200" spc="100" baseline="0">
              <a:solidFill>
                <a:sysClr val="windowText" lastClr="000000"/>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0.2328680892655903"/>
          <c:y val="0.17542449880379626"/>
          <c:w val="0.50415729066752246"/>
          <c:h val="0.69296552000711831"/>
        </c:manualLayout>
      </c:layout>
      <c:pieChart>
        <c:varyColors val="1"/>
        <c:ser>
          <c:idx val="0"/>
          <c:order val="0"/>
          <c:tx>
            <c:strRef>
              <c:f>Φύλλο1!$B$1</c:f>
              <c:strCache>
                <c:ptCount val="1"/>
                <c:pt idx="0">
                  <c:v>Overall, what percentage of your total turnover is invested in R&amp;D during the last 3 years?  </c:v>
                </c:pt>
              </c:strCache>
            </c:strRef>
          </c:tx>
          <c:explosion val="7"/>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C9B5-45FF-B64F-3FBE2327BA23}"/>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C9B5-45FF-B64F-3FBE2327BA23}"/>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C9B5-45FF-B64F-3FBE2327BA23}"/>
              </c:ext>
            </c:extLst>
          </c:dPt>
          <c:dPt>
            <c:idx val="3"/>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7-C9B5-45FF-B64F-3FBE2327BA23}"/>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C9B5-45FF-B64F-3FBE2327BA23}"/>
              </c:ext>
            </c:extLst>
          </c:dPt>
          <c:dPt>
            <c:idx val="5"/>
            <c:bubble3D val="0"/>
            <c:spPr>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B-C9B5-45FF-B64F-3FBE2327BA23}"/>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dLblPos val="outEnd"/>
            <c:showLegendKey val="0"/>
            <c:showVal val="0"/>
            <c:showCatName val="0"/>
            <c:showSerName val="0"/>
            <c:showPercent val="1"/>
            <c:showBubbleSize val="0"/>
            <c:separator>
</c:separator>
            <c:showLeaderLines val="1"/>
            <c:leaderLines>
              <c:spPr>
                <a:ln w="9525">
                  <a:solidFill>
                    <a:schemeClr val="lt1">
                      <a:lumMod val="95000"/>
                      <a:alpha val="54000"/>
                    </a:schemeClr>
                  </a:solidFill>
                </a:ln>
                <a:effectLst/>
              </c:spPr>
            </c:leaderLines>
            <c:extLst>
              <c:ext xmlns:c15="http://schemas.microsoft.com/office/drawing/2012/chart" uri="{CE6537A1-D6FC-4f65-9D91-7224C49458BB}"/>
            </c:extLst>
          </c:dLbls>
          <c:cat>
            <c:strRef>
              <c:f>Φύλλο1!$A$2:$A$5</c:f>
              <c:strCache>
                <c:ptCount val="4"/>
                <c:pt idx="0">
                  <c:v>Up to 5%</c:v>
                </c:pt>
                <c:pt idx="1">
                  <c:v>5% - 10%</c:v>
                </c:pt>
                <c:pt idx="2">
                  <c:v>10% - 20%</c:v>
                </c:pt>
                <c:pt idx="3">
                  <c:v>Over 20%</c:v>
                </c:pt>
              </c:strCache>
            </c:strRef>
          </c:cat>
          <c:val>
            <c:numRef>
              <c:f>Φύλλο1!$B$2:$B$5</c:f>
              <c:numCache>
                <c:formatCode>General</c:formatCode>
                <c:ptCount val="4"/>
                <c:pt idx="0">
                  <c:v>56.8</c:v>
                </c:pt>
                <c:pt idx="1">
                  <c:v>22.3</c:v>
                </c:pt>
                <c:pt idx="2">
                  <c:v>10.5</c:v>
                </c:pt>
                <c:pt idx="3">
                  <c:v>10.5</c:v>
                </c:pt>
              </c:numCache>
            </c:numRef>
          </c:val>
          <c:extLst>
            <c:ext xmlns:c16="http://schemas.microsoft.com/office/drawing/2014/chart" uri="{C3380CC4-5D6E-409C-BE32-E72D297353CC}">
              <c16:uniqueId val="{0000000C-C9B5-45FF-B64F-3FBE2327BA23}"/>
            </c:ext>
          </c:extLst>
        </c:ser>
        <c:dLbls>
          <c:showLegendKey val="0"/>
          <c:showVal val="0"/>
          <c:showCatName val="0"/>
          <c:showSerName val="0"/>
          <c:showPercent val="0"/>
          <c:showBubbleSize val="0"/>
          <c:showLeaderLines val="1"/>
        </c:dLbls>
        <c:firstSliceAng val="163"/>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accent1">
        <a:lumMod val="60000"/>
        <a:lumOff val="40000"/>
      </a:schemeClr>
    </a:solidFill>
    <a:ln>
      <a:noFill/>
    </a:ln>
    <a:effectLst/>
  </c:spPr>
  <c:txPr>
    <a:bodyPr/>
    <a:lstStyle/>
    <a:p>
      <a:pPr>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Φύλλο1!$B$1</c:f>
              <c:strCache>
                <c:ptCount val="1"/>
                <c:pt idx="0">
                  <c:v>Has your firm filed/or applied for filing any Greek or International patent?</c:v>
                </c:pt>
              </c:strCache>
            </c:strRef>
          </c:tx>
          <c:spPr>
            <a:gradFill rotWithShape="1">
              <a:gsLst>
                <a:gs pos="0">
                  <a:schemeClr val="accent1">
                    <a:shade val="76000"/>
                    <a:shade val="51000"/>
                    <a:satMod val="130000"/>
                  </a:schemeClr>
                </a:gs>
                <a:gs pos="80000">
                  <a:schemeClr val="accent1">
                    <a:shade val="76000"/>
                    <a:shade val="93000"/>
                    <a:satMod val="130000"/>
                  </a:schemeClr>
                </a:gs>
                <a:gs pos="100000">
                  <a:schemeClr val="accent1">
                    <a:shade val="76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Φύλλο1!$A$2:$A$6</c:f>
              <c:strCache>
                <c:ptCount val="5"/>
                <c:pt idx="0">
                  <c:v>Greek</c:v>
                </c:pt>
                <c:pt idx="1">
                  <c:v>International</c:v>
                </c:pt>
                <c:pt idx="2">
                  <c:v>Greek &amp; International</c:v>
                </c:pt>
                <c:pt idx="3">
                  <c:v>No</c:v>
                </c:pt>
                <c:pt idx="4">
                  <c:v>DK/DA</c:v>
                </c:pt>
              </c:strCache>
            </c:strRef>
          </c:cat>
          <c:val>
            <c:numRef>
              <c:f>Φύλλο1!$B$2:$B$6</c:f>
              <c:numCache>
                <c:formatCode>0%</c:formatCode>
                <c:ptCount val="5"/>
                <c:pt idx="0">
                  <c:v>0.08</c:v>
                </c:pt>
                <c:pt idx="1">
                  <c:v>2.57142857142857E-2</c:v>
                </c:pt>
                <c:pt idx="2">
                  <c:v>5.14285714285714E-2</c:v>
                </c:pt>
                <c:pt idx="3">
                  <c:v>0.79142857142857104</c:v>
                </c:pt>
                <c:pt idx="4">
                  <c:v>5.14285714285714E-2</c:v>
                </c:pt>
              </c:numCache>
            </c:numRef>
          </c:val>
          <c:extLst>
            <c:ext xmlns:c16="http://schemas.microsoft.com/office/drawing/2014/chart" uri="{C3380CC4-5D6E-409C-BE32-E72D297353CC}">
              <c16:uniqueId val="{00000000-97EB-4F60-BC7A-640EB45BC597}"/>
            </c:ext>
          </c:extLst>
        </c:ser>
        <c:ser>
          <c:idx val="1"/>
          <c:order val="1"/>
          <c:tx>
            <c:strRef>
              <c:f>Φύλλο1!$C$1</c:f>
              <c:strCache>
                <c:ptCount val="1"/>
                <c:pt idx="0">
                  <c:v>Has your firm filed/or applied for filing any Greek or international trademark?</c:v>
                </c:pt>
              </c:strCache>
            </c:strRef>
          </c:tx>
          <c:spPr>
            <a:solidFill>
              <a:schemeClr val="accent3">
                <a:lumMod val="40000"/>
                <a:lumOff val="6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Φύλλο1!$A$2:$A$6</c:f>
              <c:strCache>
                <c:ptCount val="5"/>
                <c:pt idx="0">
                  <c:v>Greek</c:v>
                </c:pt>
                <c:pt idx="1">
                  <c:v>International</c:v>
                </c:pt>
                <c:pt idx="2">
                  <c:v>Greek &amp; International</c:v>
                </c:pt>
                <c:pt idx="3">
                  <c:v>No</c:v>
                </c:pt>
                <c:pt idx="4">
                  <c:v>DK/DA</c:v>
                </c:pt>
              </c:strCache>
            </c:strRef>
          </c:cat>
          <c:val>
            <c:numRef>
              <c:f>Φύλλο1!$C$2:$C$6</c:f>
              <c:numCache>
                <c:formatCode>0%</c:formatCode>
                <c:ptCount val="5"/>
                <c:pt idx="0">
                  <c:v>0.21142857142857099</c:v>
                </c:pt>
                <c:pt idx="1">
                  <c:v>8.5714285714285701E-2</c:v>
                </c:pt>
                <c:pt idx="2">
                  <c:v>0.19428571428571401</c:v>
                </c:pt>
                <c:pt idx="3">
                  <c:v>0.442857142857143</c:v>
                </c:pt>
                <c:pt idx="4">
                  <c:v>6.5714285714285697E-2</c:v>
                </c:pt>
              </c:numCache>
            </c:numRef>
          </c:val>
          <c:extLst>
            <c:ext xmlns:c16="http://schemas.microsoft.com/office/drawing/2014/chart" uri="{C3380CC4-5D6E-409C-BE32-E72D297353CC}">
              <c16:uniqueId val="{00000001-97EB-4F60-BC7A-640EB45BC597}"/>
            </c:ext>
          </c:extLst>
        </c:ser>
        <c:dLbls>
          <c:showLegendKey val="0"/>
          <c:showVal val="0"/>
          <c:showCatName val="0"/>
          <c:showSerName val="0"/>
          <c:showPercent val="0"/>
          <c:showBubbleSize val="0"/>
        </c:dLbls>
        <c:gapWidth val="100"/>
        <c:overlap val="-24"/>
        <c:axId val="78599296"/>
        <c:axId val="78600832"/>
      </c:barChart>
      <c:catAx>
        <c:axId val="78599296"/>
        <c:scaling>
          <c:orientation val="minMax"/>
        </c:scaling>
        <c:delete val="0"/>
        <c:axPos val="b"/>
        <c:numFmt formatCode="General" sourceLinked="0"/>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en-US"/>
          </a:p>
        </c:txPr>
        <c:crossAx val="78600832"/>
        <c:crosses val="autoZero"/>
        <c:auto val="1"/>
        <c:lblAlgn val="ctr"/>
        <c:lblOffset val="100"/>
        <c:noMultiLvlLbl val="0"/>
      </c:catAx>
      <c:valAx>
        <c:axId val="78600832"/>
        <c:scaling>
          <c:orientation val="minMax"/>
          <c:max val="0.9"/>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8599296"/>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gradFill>
      <a:gsLst>
        <a:gs pos="0">
          <a:srgbClr val="4F81BD">
            <a:tint val="66000"/>
            <a:satMod val="160000"/>
          </a:srgbClr>
        </a:gs>
        <a:gs pos="50000">
          <a:srgbClr val="4F81BD">
            <a:tint val="44500"/>
            <a:satMod val="160000"/>
          </a:srgbClr>
        </a:gs>
        <a:gs pos="100000">
          <a:srgbClr val="4F81BD">
            <a:tint val="23500"/>
            <a:satMod val="160000"/>
          </a:srgbClr>
        </a:gs>
      </a:gsLst>
      <a:lin ang="6000000" scaled="0"/>
    </a:grad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en-GB" sz="1400"/>
              <a:t>Obstacles to your firm innovation in 2018? (first response)</a:t>
            </a:r>
            <a:endParaRPr lang="el-GR" sz="1400"/>
          </a:p>
        </c:rich>
      </c:tx>
      <c:layout>
        <c:manualLayout>
          <c:xMode val="edge"/>
          <c:yMode val="edge"/>
          <c:x val="0.12725896246655388"/>
          <c:y val="1.7044071098125151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Φύλλο1!$B$1</c:f>
              <c:strCache>
                <c:ptCount val="1"/>
                <c:pt idx="0">
                  <c:v>obstacles to innovate</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Φύλλο1!$A$2:$A$14</c:f>
              <c:strCache>
                <c:ptCount val="13"/>
                <c:pt idx="0">
                  <c:v>DK/DA</c:v>
                </c:pt>
                <c:pt idx="1">
                  <c:v>None</c:v>
                </c:pt>
                <c:pt idx="2">
                  <c:v>Other</c:v>
                </c:pt>
                <c:pt idx="3">
                  <c:v>Mentality/vision</c:v>
                </c:pt>
                <c:pt idx="4">
                  <c:v>No information/colabotation with research institutions</c:v>
                </c:pt>
                <c:pt idx="5">
                  <c:v>Environmental &amp; regulatory restrictions</c:v>
                </c:pt>
                <c:pt idx="6">
                  <c:v>Economic crisis</c:v>
                </c:pt>
                <c:pt idx="7">
                  <c:v>Banks</c:v>
                </c:pt>
                <c:pt idx="8">
                  <c:v>Lack of specialized personel</c:v>
                </c:pt>
                <c:pt idx="9">
                  <c:v>High cost</c:v>
                </c:pt>
                <c:pt idx="10">
                  <c:v>Bureaucracy/no state support</c:v>
                </c:pt>
                <c:pt idx="11">
                  <c:v>Taxation</c:v>
                </c:pt>
                <c:pt idx="12">
                  <c:v>Lack/cost of financing</c:v>
                </c:pt>
              </c:strCache>
            </c:strRef>
          </c:cat>
          <c:val>
            <c:numRef>
              <c:f>Φύλλο1!$B$2:$B$14</c:f>
              <c:numCache>
                <c:formatCode>0%</c:formatCode>
                <c:ptCount val="13"/>
                <c:pt idx="0">
                  <c:v>7.0999999999999994E-2</c:v>
                </c:pt>
                <c:pt idx="1">
                  <c:v>8.8571428571428606E-2</c:v>
                </c:pt>
                <c:pt idx="2">
                  <c:v>0.122857142857143</c:v>
                </c:pt>
                <c:pt idx="3">
                  <c:v>8.5714285714285701E-3</c:v>
                </c:pt>
                <c:pt idx="4">
                  <c:v>1.7142857142857099E-2</c:v>
                </c:pt>
                <c:pt idx="5">
                  <c:v>2.2857142857142899E-2</c:v>
                </c:pt>
                <c:pt idx="6">
                  <c:v>2.57142857142857E-2</c:v>
                </c:pt>
                <c:pt idx="7">
                  <c:v>2.8571428571428598E-2</c:v>
                </c:pt>
                <c:pt idx="8">
                  <c:v>3.1428571428571403E-2</c:v>
                </c:pt>
                <c:pt idx="9">
                  <c:v>0.04</c:v>
                </c:pt>
                <c:pt idx="10">
                  <c:v>9.71428571428571E-2</c:v>
                </c:pt>
                <c:pt idx="11">
                  <c:v>0.13714285714285701</c:v>
                </c:pt>
                <c:pt idx="12">
                  <c:v>0.309</c:v>
                </c:pt>
              </c:numCache>
            </c:numRef>
          </c:val>
          <c:extLst>
            <c:ext xmlns:c16="http://schemas.microsoft.com/office/drawing/2014/chart" uri="{C3380CC4-5D6E-409C-BE32-E72D297353CC}">
              <c16:uniqueId val="{00000000-49FB-4610-B98F-530FF7034371}"/>
            </c:ext>
          </c:extLst>
        </c:ser>
        <c:dLbls>
          <c:showLegendKey val="0"/>
          <c:showVal val="0"/>
          <c:showCatName val="0"/>
          <c:showSerName val="0"/>
          <c:showPercent val="0"/>
          <c:showBubbleSize val="0"/>
        </c:dLbls>
        <c:gapWidth val="115"/>
        <c:overlap val="-20"/>
        <c:axId val="78637696"/>
        <c:axId val="149594496"/>
      </c:barChart>
      <c:catAx>
        <c:axId val="78637696"/>
        <c:scaling>
          <c:orientation val="minMax"/>
        </c:scaling>
        <c:delete val="0"/>
        <c:axPos val="l"/>
        <c:numFmt formatCode="General" sourceLinked="0"/>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9594496"/>
        <c:crosses val="autoZero"/>
        <c:auto val="1"/>
        <c:lblAlgn val="ctr"/>
        <c:lblOffset val="100"/>
        <c:noMultiLvlLbl val="0"/>
      </c:catAx>
      <c:valAx>
        <c:axId val="149594496"/>
        <c:scaling>
          <c:orientation val="minMax"/>
          <c:max val="0.4"/>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8637696"/>
        <c:crosses val="autoZero"/>
        <c:crossBetween val="between"/>
        <c:majorUnit val="0.2"/>
      </c:valAx>
      <c:spPr>
        <a:noFill/>
        <a:ln>
          <a:noFill/>
        </a:ln>
        <a:effectLst/>
      </c:spPr>
    </c:plotArea>
    <c:plotVisOnly val="1"/>
    <c:dispBlanksAs val="gap"/>
    <c:showDLblsOverMax val="0"/>
  </c:chart>
  <c: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en-GB" sz="1400"/>
              <a:t>Obstacles to your firm innovation in 2018? (first response)</a:t>
            </a:r>
            <a:endParaRPr lang="el-GR" sz="1400"/>
          </a:p>
        </c:rich>
      </c:tx>
      <c:layout>
        <c:manualLayout>
          <c:xMode val="edge"/>
          <c:yMode val="edge"/>
          <c:x val="0.12725896246655388"/>
          <c:y val="1.7044071098125151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Φύλλο1!$B$1</c:f>
              <c:strCache>
                <c:ptCount val="1"/>
                <c:pt idx="0">
                  <c:v>obstacles to innovate</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Φύλλο1!$A$2:$A$14</c:f>
              <c:strCache>
                <c:ptCount val="13"/>
                <c:pt idx="0">
                  <c:v>DK/DA</c:v>
                </c:pt>
                <c:pt idx="1">
                  <c:v>None</c:v>
                </c:pt>
                <c:pt idx="2">
                  <c:v>Other</c:v>
                </c:pt>
                <c:pt idx="3">
                  <c:v>Mentality/vision</c:v>
                </c:pt>
                <c:pt idx="4">
                  <c:v>No information/colabotation with research institutions</c:v>
                </c:pt>
                <c:pt idx="5">
                  <c:v>Environmental &amp; regulatory restrictions</c:v>
                </c:pt>
                <c:pt idx="6">
                  <c:v>Economic crisis</c:v>
                </c:pt>
                <c:pt idx="7">
                  <c:v>Banks</c:v>
                </c:pt>
                <c:pt idx="8">
                  <c:v>Lack of specialized personel</c:v>
                </c:pt>
                <c:pt idx="9">
                  <c:v>High cost</c:v>
                </c:pt>
                <c:pt idx="10">
                  <c:v>Bureaucracy/no state support</c:v>
                </c:pt>
                <c:pt idx="11">
                  <c:v>Taxation</c:v>
                </c:pt>
                <c:pt idx="12">
                  <c:v>Lack/cost of financing</c:v>
                </c:pt>
              </c:strCache>
            </c:strRef>
          </c:cat>
          <c:val>
            <c:numRef>
              <c:f>Φύλλο1!$B$2:$B$14</c:f>
              <c:numCache>
                <c:formatCode>0%</c:formatCode>
                <c:ptCount val="13"/>
                <c:pt idx="0">
                  <c:v>7.0999999999999994E-2</c:v>
                </c:pt>
                <c:pt idx="1">
                  <c:v>8.8571428571428606E-2</c:v>
                </c:pt>
                <c:pt idx="2">
                  <c:v>0.122857142857143</c:v>
                </c:pt>
                <c:pt idx="3">
                  <c:v>8.5714285714285701E-3</c:v>
                </c:pt>
                <c:pt idx="4">
                  <c:v>1.7142857142857099E-2</c:v>
                </c:pt>
                <c:pt idx="5">
                  <c:v>2.2857142857142899E-2</c:v>
                </c:pt>
                <c:pt idx="6">
                  <c:v>2.57142857142857E-2</c:v>
                </c:pt>
                <c:pt idx="7">
                  <c:v>2.8571428571428598E-2</c:v>
                </c:pt>
                <c:pt idx="8">
                  <c:v>3.1428571428571403E-2</c:v>
                </c:pt>
                <c:pt idx="9">
                  <c:v>0.04</c:v>
                </c:pt>
                <c:pt idx="10">
                  <c:v>9.71428571428571E-2</c:v>
                </c:pt>
                <c:pt idx="11">
                  <c:v>0.13714285714285701</c:v>
                </c:pt>
                <c:pt idx="12">
                  <c:v>0.309</c:v>
                </c:pt>
              </c:numCache>
            </c:numRef>
          </c:val>
          <c:extLst>
            <c:ext xmlns:c16="http://schemas.microsoft.com/office/drawing/2014/chart" uri="{C3380CC4-5D6E-409C-BE32-E72D297353CC}">
              <c16:uniqueId val="{00000000-2EAC-4C9C-95EF-B84C786C4352}"/>
            </c:ext>
          </c:extLst>
        </c:ser>
        <c:dLbls>
          <c:showLegendKey val="0"/>
          <c:showVal val="0"/>
          <c:showCatName val="0"/>
          <c:showSerName val="0"/>
          <c:showPercent val="0"/>
          <c:showBubbleSize val="0"/>
        </c:dLbls>
        <c:gapWidth val="115"/>
        <c:overlap val="-20"/>
        <c:axId val="78637696"/>
        <c:axId val="149594496"/>
      </c:barChart>
      <c:catAx>
        <c:axId val="78637696"/>
        <c:scaling>
          <c:orientation val="minMax"/>
        </c:scaling>
        <c:delete val="0"/>
        <c:axPos val="l"/>
        <c:numFmt formatCode="General" sourceLinked="0"/>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9594496"/>
        <c:crosses val="autoZero"/>
        <c:auto val="1"/>
        <c:lblAlgn val="ctr"/>
        <c:lblOffset val="100"/>
        <c:noMultiLvlLbl val="0"/>
      </c:catAx>
      <c:valAx>
        <c:axId val="149594496"/>
        <c:scaling>
          <c:orientation val="minMax"/>
          <c:max val="0.4"/>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8637696"/>
        <c:crosses val="autoZero"/>
        <c:crossBetween val="between"/>
        <c:majorUnit val="0.2"/>
      </c:valAx>
      <c:spPr>
        <a:noFill/>
        <a:ln>
          <a:noFill/>
        </a:ln>
        <a:effectLst/>
      </c:spPr>
    </c:plotArea>
    <c:plotVisOnly val="1"/>
    <c:dispBlanksAs val="gap"/>
    <c:showDLblsOverMax val="0"/>
  </c:chart>
  <c: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4849997728731708E-2"/>
          <c:y val="0.17889686630567386"/>
          <c:w val="0.94120312080833157"/>
          <c:h val="0.71071840147354515"/>
        </c:manualLayout>
      </c:layout>
      <c:barChart>
        <c:barDir val="col"/>
        <c:grouping val="clustered"/>
        <c:varyColors val="0"/>
        <c:ser>
          <c:idx val="0"/>
          <c:order val="0"/>
          <c:tx>
            <c:strRef>
              <c:f>Φύλλο1!$B$1</c:f>
              <c:strCache>
                <c:ptCount val="1"/>
                <c:pt idx="0">
                  <c:v>Export value Change 2017-2018 </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Φύλλο1!$A$2:$A$5</c:f>
              <c:strCache>
                <c:ptCount val="4"/>
                <c:pt idx="0">
                  <c:v>Increase</c:v>
                </c:pt>
                <c:pt idx="1">
                  <c:v>Remain same</c:v>
                </c:pt>
                <c:pt idx="2">
                  <c:v>Decrease</c:v>
                </c:pt>
                <c:pt idx="3">
                  <c:v>DK/DA</c:v>
                </c:pt>
              </c:strCache>
            </c:strRef>
          </c:cat>
          <c:val>
            <c:numRef>
              <c:f>Φύλλο1!$B$2:$B$5</c:f>
              <c:numCache>
                <c:formatCode>0.0%</c:formatCode>
                <c:ptCount val="4"/>
                <c:pt idx="0">
                  <c:v>0.59399999999999997</c:v>
                </c:pt>
                <c:pt idx="1">
                  <c:v>0.19700000000000001</c:v>
                </c:pt>
                <c:pt idx="2">
                  <c:v>0.114</c:v>
                </c:pt>
                <c:pt idx="3">
                  <c:v>9.4E-2</c:v>
                </c:pt>
              </c:numCache>
            </c:numRef>
          </c:val>
          <c:extLst>
            <c:ext xmlns:c16="http://schemas.microsoft.com/office/drawing/2014/chart" uri="{C3380CC4-5D6E-409C-BE32-E72D297353CC}">
              <c16:uniqueId val="{00000000-B3C3-41E7-94F6-B4A1FD6F20FF}"/>
            </c:ext>
          </c:extLst>
        </c:ser>
        <c:ser>
          <c:idx val="1"/>
          <c:order val="1"/>
          <c:tx>
            <c:strRef>
              <c:f>Φύλλο1!$C$1</c:f>
              <c:strCache>
                <c:ptCount val="1"/>
                <c:pt idx="0">
                  <c:v>Export value change 2014-2019</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Lbl>
              <c:idx val="2"/>
              <c:layout>
                <c:manualLayout>
                  <c:x val="1.4572963599146092E-2"/>
                  <c:y val="-6.985042109996856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3C3-41E7-94F6-B4A1FD6F20FF}"/>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Φύλλο1!$A$2:$A$5</c:f>
              <c:strCache>
                <c:ptCount val="4"/>
                <c:pt idx="0">
                  <c:v>Increase</c:v>
                </c:pt>
                <c:pt idx="1">
                  <c:v>Remain same</c:v>
                </c:pt>
                <c:pt idx="2">
                  <c:v>Decrease</c:v>
                </c:pt>
                <c:pt idx="3">
                  <c:v>DK/DA</c:v>
                </c:pt>
              </c:strCache>
            </c:strRef>
          </c:cat>
          <c:val>
            <c:numRef>
              <c:f>Φύλλο1!$C$2:$C$5</c:f>
              <c:numCache>
                <c:formatCode>0.0%</c:formatCode>
                <c:ptCount val="4"/>
                <c:pt idx="0">
                  <c:v>0.59399999999999997</c:v>
                </c:pt>
                <c:pt idx="1">
                  <c:v>9.7000000000000003E-2</c:v>
                </c:pt>
                <c:pt idx="2">
                  <c:v>1.0999999999999999E-2</c:v>
                </c:pt>
                <c:pt idx="3">
                  <c:v>0.2</c:v>
                </c:pt>
              </c:numCache>
            </c:numRef>
          </c:val>
          <c:extLst>
            <c:ext xmlns:c16="http://schemas.microsoft.com/office/drawing/2014/chart" uri="{C3380CC4-5D6E-409C-BE32-E72D297353CC}">
              <c16:uniqueId val="{00000002-B3C3-41E7-94F6-B4A1FD6F20FF}"/>
            </c:ext>
          </c:extLst>
        </c:ser>
        <c:ser>
          <c:idx val="3"/>
          <c:order val="2"/>
          <c:tx>
            <c:strRef>
              <c:f>Φύλλο1!$D$1</c:f>
              <c:strCache>
                <c:ptCount val="1"/>
                <c:pt idx="0">
                  <c:v>Export value change 2018-2019</c:v>
                </c:pt>
              </c:strCache>
            </c:strRef>
          </c:tx>
          <c:spPr>
            <a:gradFill rotWithShape="1">
              <a:gsLst>
                <a:gs pos="0">
                  <a:schemeClr val="accent1">
                    <a:lumMod val="60000"/>
                    <a:shade val="51000"/>
                    <a:satMod val="130000"/>
                  </a:schemeClr>
                </a:gs>
                <a:gs pos="80000">
                  <a:schemeClr val="accent1">
                    <a:lumMod val="60000"/>
                    <a:shade val="93000"/>
                    <a:satMod val="130000"/>
                  </a:schemeClr>
                </a:gs>
                <a:gs pos="100000">
                  <a:schemeClr val="accent1">
                    <a:lumMod val="6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Φύλλο1!$A$2:$A$5</c:f>
              <c:strCache>
                <c:ptCount val="4"/>
                <c:pt idx="0">
                  <c:v>Increase</c:v>
                </c:pt>
                <c:pt idx="1">
                  <c:v>Remain same</c:v>
                </c:pt>
                <c:pt idx="2">
                  <c:v>Decrease</c:v>
                </c:pt>
                <c:pt idx="3">
                  <c:v>DK/DA</c:v>
                </c:pt>
              </c:strCache>
            </c:strRef>
          </c:cat>
          <c:val>
            <c:numRef>
              <c:f>Φύλλο1!$D$2:$D$5</c:f>
              <c:numCache>
                <c:formatCode>0.0%</c:formatCode>
                <c:ptCount val="4"/>
                <c:pt idx="0">
                  <c:v>0.53400000000000003</c:v>
                </c:pt>
                <c:pt idx="1">
                  <c:v>0.27400000000000002</c:v>
                </c:pt>
                <c:pt idx="2">
                  <c:v>0.13400000000000001</c:v>
                </c:pt>
                <c:pt idx="3">
                  <c:v>5.7000000000000002E-2</c:v>
                </c:pt>
              </c:numCache>
            </c:numRef>
          </c:val>
          <c:extLst>
            <c:ext xmlns:c16="http://schemas.microsoft.com/office/drawing/2014/chart" uri="{C3380CC4-5D6E-409C-BE32-E72D297353CC}">
              <c16:uniqueId val="{00000003-B3C3-41E7-94F6-B4A1FD6F20FF}"/>
            </c:ext>
          </c:extLst>
        </c:ser>
        <c:dLbls>
          <c:showLegendKey val="0"/>
          <c:showVal val="0"/>
          <c:showCatName val="0"/>
          <c:showSerName val="0"/>
          <c:showPercent val="0"/>
          <c:showBubbleSize val="0"/>
        </c:dLbls>
        <c:gapWidth val="100"/>
        <c:overlap val="-24"/>
        <c:axId val="122843520"/>
        <c:axId val="122845056"/>
      </c:barChart>
      <c:catAx>
        <c:axId val="122843520"/>
        <c:scaling>
          <c:orientation val="minMax"/>
        </c:scaling>
        <c:delete val="0"/>
        <c:axPos val="b"/>
        <c:numFmt formatCode="General" sourceLinked="0"/>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00" b="0" i="0" u="none" strike="noStrike" kern="1200" baseline="0">
                <a:solidFill>
                  <a:sysClr val="windowText" lastClr="000000"/>
                </a:solidFill>
                <a:latin typeface="+mn-lt"/>
                <a:ea typeface="+mn-ea"/>
                <a:cs typeface="+mn-cs"/>
              </a:defRPr>
            </a:pPr>
            <a:endParaRPr lang="en-US"/>
          </a:p>
        </c:txPr>
        <c:crossAx val="122845056"/>
        <c:crossesAt val="0"/>
        <c:auto val="1"/>
        <c:lblAlgn val="ctr"/>
        <c:lblOffset val="100"/>
        <c:noMultiLvlLbl val="0"/>
      </c:catAx>
      <c:valAx>
        <c:axId val="122845056"/>
        <c:scaling>
          <c:orientation val="minMax"/>
          <c:max val="0.70000000000000007"/>
          <c:min val="0"/>
        </c:scaling>
        <c:delete val="0"/>
        <c:axPos val="l"/>
        <c:majorGridlines>
          <c:spPr>
            <a:ln w="9525" cap="flat" cmpd="sng" algn="ctr">
              <a:solidFill>
                <a:schemeClr val="lt1">
                  <a:lumMod val="95000"/>
                  <a:alpha val="10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2843520"/>
        <c:crosses val="autoZero"/>
        <c:crossBetween val="between"/>
        <c:majorUnit val="0.2"/>
      </c:valAx>
      <c:spPr>
        <a:noFill/>
        <a:ln>
          <a:noFill/>
        </a:ln>
        <a:effectLst/>
      </c:spPr>
    </c:plotArea>
    <c:legend>
      <c:legendPos val="b"/>
      <c:layout>
        <c:manualLayout>
          <c:xMode val="edge"/>
          <c:yMode val="edge"/>
          <c:x val="6.0884903265398138E-2"/>
          <c:y val="8.1827562430385123E-2"/>
          <c:w val="0.87280057664501942"/>
          <c:h val="0.12096474774700927"/>
        </c:manualLayout>
      </c:layout>
      <c:overlay val="0"/>
      <c:spPr>
        <a:noFill/>
        <a:ln>
          <a:noFill/>
        </a:ln>
        <a:effectLst/>
      </c:spPr>
      <c:txPr>
        <a:bodyPr rot="0" spcFirstLastPara="1" vertOverflow="ellipsis" vert="horz" wrap="square" anchor="ctr" anchorCtr="1"/>
        <a:lstStyle/>
        <a:p>
          <a:pPr>
            <a:defRPr sz="1200" b="1"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gradFill flip="none" rotWithShape="1">
      <a:gsLst>
        <a:gs pos="0">
          <a:srgbClr val="4F81BD">
            <a:tint val="66000"/>
            <a:satMod val="160000"/>
          </a:srgbClr>
        </a:gs>
        <a:gs pos="50000">
          <a:srgbClr val="4F81BD">
            <a:tint val="44500"/>
            <a:satMod val="160000"/>
          </a:srgbClr>
        </a:gs>
        <a:gs pos="100000">
          <a:srgbClr val="4F81BD">
            <a:tint val="23500"/>
            <a:satMod val="160000"/>
          </a:srgbClr>
        </a:gs>
      </a:gsLst>
      <a:lin ang="5400000" scaled="0"/>
      <a:tileRect/>
    </a:grad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GB">
                <a:solidFill>
                  <a:schemeClr val="tx1"/>
                </a:solidFill>
              </a:rPr>
              <a:t>During</a:t>
            </a:r>
            <a:r>
              <a:rPr lang="en-GB" baseline="0">
                <a:solidFill>
                  <a:schemeClr val="tx1"/>
                </a:solidFill>
              </a:rPr>
              <a:t> 2018,in how many countries did your firm export to?</a:t>
            </a:r>
            <a:endParaRPr lang="en-GB">
              <a:solidFill>
                <a:schemeClr val="tx1"/>
              </a:solidFill>
            </a:endParaRPr>
          </a:p>
        </c:rich>
      </c:tx>
      <c:layout>
        <c:manualLayout>
          <c:xMode val="edge"/>
          <c:yMode val="edge"/>
          <c:x val="0.12505789717461788"/>
          <c:y val="1.9099156453923283E-2"/>
        </c:manualLayout>
      </c:layout>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0.2328680892655903"/>
          <c:y val="0.18497407703075791"/>
          <c:w val="0.5134208386063831"/>
          <c:h val="0.70569829097640047"/>
        </c:manualLayout>
      </c:layout>
      <c:pieChart>
        <c:varyColors val="1"/>
        <c:ser>
          <c:idx val="0"/>
          <c:order val="0"/>
          <c:tx>
            <c:strRef>
              <c:f>Φύλλο1!$B$1</c:f>
              <c:strCache>
                <c:ptCount val="1"/>
                <c:pt idx="0">
                  <c:v>During 2018, In how many countries did your firm export to?</c:v>
                </c:pt>
              </c:strCache>
            </c:strRef>
          </c:tx>
          <c:explosion val="7"/>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643F-41BE-8866-1B6D49EC7C39}"/>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643F-41BE-8866-1B6D49EC7C39}"/>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643F-41BE-8866-1B6D49EC7C39}"/>
              </c:ext>
            </c:extLst>
          </c:dPt>
          <c:dPt>
            <c:idx val="3"/>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7-643F-41BE-8866-1B6D49EC7C39}"/>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643F-41BE-8866-1B6D49EC7C39}"/>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dLblPos val="outEnd"/>
            <c:showLegendKey val="0"/>
            <c:showVal val="0"/>
            <c:showCatName val="0"/>
            <c:showSerName val="0"/>
            <c:showPercent val="1"/>
            <c:showBubbleSize val="0"/>
            <c:separator>
</c:separator>
            <c:showLeaderLines val="1"/>
            <c:leaderLines>
              <c:spPr>
                <a:ln w="9525">
                  <a:solidFill>
                    <a:schemeClr val="lt1">
                      <a:lumMod val="95000"/>
                      <a:alpha val="54000"/>
                    </a:schemeClr>
                  </a:solidFill>
                </a:ln>
                <a:effectLst/>
              </c:spPr>
            </c:leaderLines>
            <c:extLst>
              <c:ext xmlns:c15="http://schemas.microsoft.com/office/drawing/2012/chart" uri="{CE6537A1-D6FC-4f65-9D91-7224C49458BB}"/>
            </c:extLst>
          </c:dLbls>
          <c:cat>
            <c:strRef>
              <c:f>Φύλλο1!$A$2:$A$6</c:f>
              <c:strCache>
                <c:ptCount val="5"/>
                <c:pt idx="0">
                  <c:v>Less than 2</c:v>
                </c:pt>
                <c:pt idx="1">
                  <c:v>3 to 5 </c:v>
                </c:pt>
                <c:pt idx="2">
                  <c:v>6 to 10</c:v>
                </c:pt>
                <c:pt idx="3">
                  <c:v>More than 10</c:v>
                </c:pt>
                <c:pt idx="4">
                  <c:v>DK/DA</c:v>
                </c:pt>
              </c:strCache>
            </c:strRef>
          </c:cat>
          <c:val>
            <c:numRef>
              <c:f>Φύλλο1!$B$2:$B$6</c:f>
              <c:numCache>
                <c:formatCode>###0.0</c:formatCode>
                <c:ptCount val="5"/>
                <c:pt idx="0">
                  <c:v>24.285714285714285</c:v>
                </c:pt>
                <c:pt idx="1">
                  <c:v>32</c:v>
                </c:pt>
                <c:pt idx="2">
                  <c:v>21.428571428571427</c:v>
                </c:pt>
                <c:pt idx="3">
                  <c:v>20.285714285714285</c:v>
                </c:pt>
                <c:pt idx="4">
                  <c:v>2</c:v>
                </c:pt>
              </c:numCache>
            </c:numRef>
          </c:val>
          <c:extLst>
            <c:ext xmlns:c16="http://schemas.microsoft.com/office/drawing/2014/chart" uri="{C3380CC4-5D6E-409C-BE32-E72D297353CC}">
              <c16:uniqueId val="{0000000A-643F-41BE-8866-1B6D49EC7C39}"/>
            </c:ext>
          </c:extLst>
        </c:ser>
        <c:dLbls>
          <c:showLegendKey val="0"/>
          <c:showVal val="0"/>
          <c:showCatName val="0"/>
          <c:showSerName val="0"/>
          <c:showPercent val="0"/>
          <c:showBubbleSize val="0"/>
          <c:showLeaderLines val="1"/>
        </c:dLbls>
        <c:firstSliceAng val="8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accent1">
        <a:lumMod val="60000"/>
        <a:lumOff val="40000"/>
      </a:schemeClr>
    </a:solid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ysClr val="windowText" lastClr="000000"/>
                </a:solidFill>
                <a:latin typeface="+mn-lt"/>
                <a:ea typeface="+mn-ea"/>
                <a:cs typeface="+mn-cs"/>
              </a:defRPr>
            </a:pPr>
            <a:r>
              <a:rPr lang="en-GB">
                <a:solidFill>
                  <a:sysClr val="windowText" lastClr="000000"/>
                </a:solidFill>
              </a:rPr>
              <a:t>Export Destination Countries</a:t>
            </a:r>
            <a:endParaRPr lang="el-GR">
              <a:solidFill>
                <a:sysClr val="windowText" lastClr="000000"/>
              </a:solidFill>
            </a:endParaRPr>
          </a:p>
        </c:rich>
      </c:tx>
      <c:overlay val="0"/>
      <c:spPr>
        <a:noFill/>
        <a:ln>
          <a:noFill/>
        </a:ln>
        <a:effectLst/>
      </c:spPr>
      <c:txPr>
        <a:bodyPr rot="0" spcFirstLastPara="1" vertOverflow="ellipsis" vert="horz" wrap="square" anchor="ctr" anchorCtr="1"/>
        <a:lstStyle/>
        <a:p>
          <a:pPr>
            <a:defRPr sz="1600" b="1" i="0" u="none" strike="noStrike" kern="1200" baseline="0">
              <a:solidFill>
                <a:sysClr val="windowText" lastClr="000000"/>
              </a:solidFill>
              <a:latin typeface="+mn-lt"/>
              <a:ea typeface="+mn-ea"/>
              <a:cs typeface="+mn-cs"/>
            </a:defRPr>
          </a:pPr>
          <a:endParaRPr lang="en-US"/>
        </a:p>
      </c:txPr>
    </c:title>
    <c:autoTitleDeleted val="0"/>
    <c:plotArea>
      <c:layout/>
      <c:barChart>
        <c:barDir val="col"/>
        <c:grouping val="clustered"/>
        <c:varyColors val="1"/>
        <c:ser>
          <c:idx val="0"/>
          <c:order val="0"/>
          <c:tx>
            <c:strRef>
              <c:f>Φύλλο1!$A$2</c:f>
              <c:strCache>
                <c:ptCount val="1"/>
                <c:pt idx="0">
                  <c:v>Destination</c:v>
                </c:pt>
              </c:strCache>
            </c:strRef>
          </c:tx>
          <c:invertIfNegative val="0"/>
          <c:dPt>
            <c:idx val="0"/>
            <c:invertIfNegative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2F5A-4704-9A05-BE16A754D5E4}"/>
              </c:ext>
            </c:extLst>
          </c:dPt>
          <c:dPt>
            <c:idx val="1"/>
            <c:invertIfNegative val="0"/>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2F5A-4704-9A05-BE16A754D5E4}"/>
              </c:ext>
            </c:extLst>
          </c:dPt>
          <c:dPt>
            <c:idx val="2"/>
            <c:invertIfNegative val="0"/>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2F5A-4704-9A05-BE16A754D5E4}"/>
              </c:ext>
            </c:extLst>
          </c:dPt>
          <c:dPt>
            <c:idx val="3"/>
            <c:invertIfNegative val="0"/>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7-2F5A-4704-9A05-BE16A754D5E4}"/>
              </c:ext>
            </c:extLst>
          </c:dPt>
          <c:dPt>
            <c:idx val="4"/>
            <c:invertIfNegative val="0"/>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2F5A-4704-9A05-BE16A754D5E4}"/>
              </c:ext>
            </c:extLst>
          </c:dPt>
          <c:dPt>
            <c:idx val="5"/>
            <c:invertIfNegative val="0"/>
            <c:bubble3D val="0"/>
            <c:spPr>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B-2F5A-4704-9A05-BE16A754D5E4}"/>
              </c:ext>
            </c:extLst>
          </c:dPt>
          <c:dPt>
            <c:idx val="6"/>
            <c:invertIfNegative val="0"/>
            <c:bubble3D val="0"/>
            <c:spPr>
              <a:gradFill rotWithShape="1">
                <a:gsLst>
                  <a:gs pos="0">
                    <a:schemeClr val="accent1">
                      <a:lumMod val="60000"/>
                      <a:shade val="51000"/>
                      <a:satMod val="130000"/>
                    </a:schemeClr>
                  </a:gs>
                  <a:gs pos="80000">
                    <a:schemeClr val="accent1">
                      <a:lumMod val="60000"/>
                      <a:shade val="93000"/>
                      <a:satMod val="130000"/>
                    </a:schemeClr>
                  </a:gs>
                  <a:gs pos="100000">
                    <a:schemeClr val="accent1">
                      <a:lumMod val="6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D-2F5A-4704-9A05-BE16A754D5E4}"/>
              </c:ext>
            </c:extLst>
          </c:dPt>
          <c:dPt>
            <c:idx val="7"/>
            <c:invertIfNegative val="0"/>
            <c:bubble3D val="0"/>
            <c:spPr>
              <a:gradFill rotWithShape="1">
                <a:gsLst>
                  <a:gs pos="0">
                    <a:schemeClr val="accent2">
                      <a:lumMod val="60000"/>
                      <a:shade val="51000"/>
                      <a:satMod val="130000"/>
                    </a:schemeClr>
                  </a:gs>
                  <a:gs pos="80000">
                    <a:schemeClr val="accent2">
                      <a:lumMod val="60000"/>
                      <a:shade val="93000"/>
                      <a:satMod val="130000"/>
                    </a:schemeClr>
                  </a:gs>
                  <a:gs pos="100000">
                    <a:schemeClr val="accent2">
                      <a:lumMod val="6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F-2F5A-4704-9A05-BE16A754D5E4}"/>
              </c:ext>
            </c:extLst>
          </c:dPt>
          <c:dPt>
            <c:idx val="8"/>
            <c:invertIfNegative val="0"/>
            <c:bubble3D val="0"/>
            <c:spPr>
              <a:gradFill rotWithShape="1">
                <a:gsLst>
                  <a:gs pos="0">
                    <a:schemeClr val="accent3">
                      <a:lumMod val="60000"/>
                      <a:shade val="51000"/>
                      <a:satMod val="130000"/>
                    </a:schemeClr>
                  </a:gs>
                  <a:gs pos="80000">
                    <a:schemeClr val="accent3">
                      <a:lumMod val="60000"/>
                      <a:shade val="93000"/>
                      <a:satMod val="130000"/>
                    </a:schemeClr>
                  </a:gs>
                  <a:gs pos="100000">
                    <a:schemeClr val="accent3">
                      <a:lumMod val="6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11-2F5A-4704-9A05-BE16A754D5E4}"/>
              </c:ext>
            </c:extLst>
          </c:dPt>
          <c:dPt>
            <c:idx val="9"/>
            <c:invertIfNegative val="0"/>
            <c:bubble3D val="0"/>
            <c:spPr>
              <a:gradFill rotWithShape="1">
                <a:gsLst>
                  <a:gs pos="0">
                    <a:schemeClr val="accent4">
                      <a:lumMod val="60000"/>
                      <a:shade val="51000"/>
                      <a:satMod val="130000"/>
                    </a:schemeClr>
                  </a:gs>
                  <a:gs pos="80000">
                    <a:schemeClr val="accent4">
                      <a:lumMod val="60000"/>
                      <a:shade val="93000"/>
                      <a:satMod val="130000"/>
                    </a:schemeClr>
                  </a:gs>
                  <a:gs pos="100000">
                    <a:schemeClr val="accent4">
                      <a:lumMod val="6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13-2F5A-4704-9A05-BE16A754D5E4}"/>
              </c:ext>
            </c:extLst>
          </c:dPt>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Φύλλο1!$B$1:$K$1</c:f>
              <c:strCache>
                <c:ptCount val="10"/>
                <c:pt idx="0">
                  <c:v>Eurozone</c:v>
                </c:pt>
                <c:pt idx="1">
                  <c:v>EU outside Eurozone</c:v>
                </c:pt>
                <c:pt idx="2">
                  <c:v>Europe outside EU</c:v>
                </c:pt>
                <c:pt idx="3">
                  <c:v>USA</c:v>
                </c:pt>
                <c:pt idx="4">
                  <c:v>Canada</c:v>
                </c:pt>
                <c:pt idx="5">
                  <c:v>Russia</c:v>
                </c:pt>
                <c:pt idx="6">
                  <c:v>China</c:v>
                </c:pt>
                <c:pt idx="7">
                  <c:v>Asia</c:v>
                </c:pt>
                <c:pt idx="8">
                  <c:v>Africa</c:v>
                </c:pt>
                <c:pt idx="9">
                  <c:v>Rest of the World</c:v>
                </c:pt>
              </c:strCache>
            </c:strRef>
          </c:cat>
          <c:val>
            <c:numRef>
              <c:f>Φύλλο1!$B$2:$K$2</c:f>
              <c:numCache>
                <c:formatCode>0.0%</c:formatCode>
                <c:ptCount val="10"/>
                <c:pt idx="0">
                  <c:v>0.83699999999999997</c:v>
                </c:pt>
                <c:pt idx="1">
                  <c:v>0.45</c:v>
                </c:pt>
                <c:pt idx="2">
                  <c:v>0.26600000000000001</c:v>
                </c:pt>
                <c:pt idx="3">
                  <c:v>0.222</c:v>
                </c:pt>
                <c:pt idx="4">
                  <c:v>8.3000000000000004E-2</c:v>
                </c:pt>
                <c:pt idx="5">
                  <c:v>7.6999999999999999E-2</c:v>
                </c:pt>
                <c:pt idx="6">
                  <c:v>7.3999999999999996E-2</c:v>
                </c:pt>
                <c:pt idx="7">
                  <c:v>0.251</c:v>
                </c:pt>
                <c:pt idx="8">
                  <c:v>0.14099999999999999</c:v>
                </c:pt>
                <c:pt idx="9">
                  <c:v>0.20300000000000001</c:v>
                </c:pt>
              </c:numCache>
            </c:numRef>
          </c:val>
          <c:extLst>
            <c:ext xmlns:c16="http://schemas.microsoft.com/office/drawing/2014/chart" uri="{C3380CC4-5D6E-409C-BE32-E72D297353CC}">
              <c16:uniqueId val="{00000014-2F5A-4704-9A05-BE16A754D5E4}"/>
            </c:ext>
          </c:extLst>
        </c:ser>
        <c:dLbls>
          <c:showLegendKey val="0"/>
          <c:showVal val="1"/>
          <c:showCatName val="0"/>
          <c:showSerName val="0"/>
          <c:showPercent val="0"/>
          <c:showBubbleSize val="0"/>
        </c:dLbls>
        <c:gapWidth val="100"/>
        <c:overlap val="-24"/>
        <c:axId val="144066816"/>
        <c:axId val="144642048"/>
      </c:barChart>
      <c:catAx>
        <c:axId val="144066816"/>
        <c:scaling>
          <c:orientation val="minMax"/>
        </c:scaling>
        <c:delete val="0"/>
        <c:axPos val="b"/>
        <c:numFmt formatCode="General" sourceLinked="0"/>
        <c:majorTickMark val="none"/>
        <c:minorTickMark val="none"/>
        <c:tickLblPos val="low"/>
        <c:spPr>
          <a:noFill/>
          <a:ln w="12700" cap="flat" cmpd="sng" algn="ctr">
            <a:solidFill>
              <a:schemeClr val="tx1">
                <a:lumMod val="15000"/>
                <a:lumOff val="85000"/>
              </a:schemeClr>
            </a:solidFill>
            <a:round/>
          </a:ln>
          <a:effectLst/>
        </c:spPr>
        <c:txPr>
          <a:bodyPr rot="0" spcFirstLastPara="1" vertOverflow="ellipsis" wrap="square" anchor="ctr" anchorCtr="1"/>
          <a:lstStyle/>
          <a:p>
            <a:pPr>
              <a:defRPr sz="1050" b="1" i="0" u="none" strike="noStrike" kern="1200" baseline="0">
                <a:solidFill>
                  <a:sysClr val="windowText" lastClr="000000"/>
                </a:solidFill>
                <a:latin typeface="+mn-lt"/>
                <a:ea typeface="+mn-ea"/>
                <a:cs typeface="+mn-cs"/>
              </a:defRPr>
            </a:pPr>
            <a:endParaRPr lang="en-US"/>
          </a:p>
        </c:txPr>
        <c:crossAx val="144642048"/>
        <c:crosses val="autoZero"/>
        <c:auto val="0"/>
        <c:lblAlgn val="ctr"/>
        <c:lblOffset val="50"/>
        <c:noMultiLvlLbl val="0"/>
      </c:catAx>
      <c:valAx>
        <c:axId val="14464204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4066816"/>
        <c:crosses val="autoZero"/>
        <c:crossBetween val="between"/>
        <c:majorUnit val="0.2"/>
      </c:valAx>
      <c:spPr>
        <a:noFill/>
        <a:ln>
          <a:noFill/>
        </a:ln>
        <a:effectLst/>
      </c:spPr>
    </c:plotArea>
    <c:plotVisOnly val="1"/>
    <c:dispBlanksAs val="gap"/>
    <c:showDLblsOverMax val="0"/>
  </c:chart>
  <c:spPr>
    <a:gradFill>
      <a:gsLst>
        <a:gs pos="0">
          <a:srgbClr val="4F81BD">
            <a:tint val="66000"/>
            <a:satMod val="160000"/>
          </a:srgbClr>
        </a:gs>
        <a:gs pos="50000">
          <a:srgbClr val="4F81BD">
            <a:tint val="44500"/>
            <a:satMod val="160000"/>
          </a:srgbClr>
        </a:gs>
        <a:gs pos="100000">
          <a:srgbClr val="4F81BD">
            <a:tint val="23500"/>
            <a:satMod val="160000"/>
          </a:srgbClr>
        </a:gs>
      </a:gsLst>
      <a:lin ang="6000000" scaled="0"/>
    </a:grad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GB" sz="1400">
                <a:solidFill>
                  <a:sysClr val="windowText" lastClr="000000"/>
                </a:solidFill>
              </a:rPr>
              <a:t>Approximately what percentage share of your firm’s turnover in 2018 was accounted for by exports?   </a:t>
            </a:r>
          </a:p>
        </c:rich>
      </c:tx>
      <c:overlay val="0"/>
      <c:spPr>
        <a:noFill/>
        <a:ln>
          <a:noFill/>
        </a:ln>
        <a:effectLst/>
      </c:spPr>
      <c:txPr>
        <a:bodyPr rot="0" spcFirstLastPara="1" vertOverflow="ellipsis" vert="horz" wrap="square" anchor="ctr" anchorCtr="1"/>
        <a:lstStyle/>
        <a:p>
          <a:pPr>
            <a:defRPr sz="14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0.2328680892655903"/>
          <c:y val="0.18497407703075791"/>
          <c:w val="0.5134208386063831"/>
          <c:h val="0.70569829097640047"/>
        </c:manualLayout>
      </c:layout>
      <c:pieChart>
        <c:varyColors val="1"/>
        <c:ser>
          <c:idx val="0"/>
          <c:order val="0"/>
          <c:tx>
            <c:strRef>
              <c:f>Φύλλο1!$B$1</c:f>
              <c:strCache>
                <c:ptCount val="1"/>
                <c:pt idx="0">
                  <c:v>Α10.1 Approximately what percentage of your firm’s turnover in 2018 was accounted for by exports?   </c:v>
                </c:pt>
              </c:strCache>
            </c:strRef>
          </c:tx>
          <c:explosion val="7"/>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06CB-4226-9F3D-B6F18E14857F}"/>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06CB-4226-9F3D-B6F18E14857F}"/>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06CB-4226-9F3D-B6F18E14857F}"/>
              </c:ext>
            </c:extLst>
          </c:dPt>
          <c:dPt>
            <c:idx val="3"/>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7-06CB-4226-9F3D-B6F18E14857F}"/>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06CB-4226-9F3D-B6F18E14857F}"/>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dLblPos val="outEnd"/>
            <c:showLegendKey val="0"/>
            <c:showVal val="0"/>
            <c:showCatName val="0"/>
            <c:showSerName val="0"/>
            <c:showPercent val="1"/>
            <c:showBubbleSize val="0"/>
            <c:separator>
</c:separator>
            <c:showLeaderLines val="1"/>
            <c:leaderLines>
              <c:spPr>
                <a:ln w="9525">
                  <a:solidFill>
                    <a:schemeClr val="lt1">
                      <a:lumMod val="95000"/>
                      <a:alpha val="54000"/>
                    </a:schemeClr>
                  </a:solidFill>
                </a:ln>
                <a:effectLst/>
              </c:spPr>
            </c:leaderLines>
            <c:extLst>
              <c:ext xmlns:c15="http://schemas.microsoft.com/office/drawing/2012/chart" uri="{CE6537A1-D6FC-4f65-9D91-7224C49458BB}"/>
            </c:extLst>
          </c:dLbls>
          <c:cat>
            <c:strRef>
              <c:f>Φύλλο1!$A$2:$A$5</c:f>
              <c:strCache>
                <c:ptCount val="4"/>
                <c:pt idx="0">
                  <c:v>Up to 20%</c:v>
                </c:pt>
                <c:pt idx="1">
                  <c:v>20%-40%</c:v>
                </c:pt>
                <c:pt idx="2">
                  <c:v>Over 40%</c:v>
                </c:pt>
                <c:pt idx="3">
                  <c:v>DK/DA</c:v>
                </c:pt>
              </c:strCache>
            </c:strRef>
          </c:cat>
          <c:val>
            <c:numRef>
              <c:f>Φύλλο1!$B$2:$B$5</c:f>
              <c:numCache>
                <c:formatCode>General</c:formatCode>
                <c:ptCount val="4"/>
                <c:pt idx="0">
                  <c:v>37.1</c:v>
                </c:pt>
                <c:pt idx="1">
                  <c:v>21.1</c:v>
                </c:pt>
                <c:pt idx="2">
                  <c:v>37.4</c:v>
                </c:pt>
                <c:pt idx="3">
                  <c:v>4.3</c:v>
                </c:pt>
              </c:numCache>
            </c:numRef>
          </c:val>
          <c:extLst>
            <c:ext xmlns:c16="http://schemas.microsoft.com/office/drawing/2014/chart" uri="{C3380CC4-5D6E-409C-BE32-E72D297353CC}">
              <c16:uniqueId val="{0000000A-06CB-4226-9F3D-B6F18E14857F}"/>
            </c:ext>
          </c:extLst>
        </c:ser>
        <c:dLbls>
          <c:showLegendKey val="0"/>
          <c:showVal val="0"/>
          <c:showCatName val="0"/>
          <c:showSerName val="0"/>
          <c:showPercent val="0"/>
          <c:showBubbleSize val="0"/>
          <c:showLeaderLines val="1"/>
        </c:dLbls>
        <c:firstSliceAng val="151"/>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accent1">
        <a:lumMod val="60000"/>
        <a:lumOff val="40000"/>
      </a:schemeClr>
    </a:solid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0"/>
          <a:lstStyle/>
          <a:p>
            <a:pPr>
              <a:defRPr sz="14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GB" sz="1400">
                <a:solidFill>
                  <a:schemeClr val="tx1"/>
                </a:solidFill>
              </a:rPr>
              <a:t>Approximately,</a:t>
            </a:r>
            <a:r>
              <a:rPr lang="en-GB" sz="1400" baseline="0">
                <a:solidFill>
                  <a:schemeClr val="tx1"/>
                </a:solidFill>
              </a:rPr>
              <a:t> w</a:t>
            </a:r>
            <a:r>
              <a:rPr lang="en-GB" sz="1400">
                <a:solidFill>
                  <a:schemeClr val="tx1"/>
                </a:solidFill>
              </a:rPr>
              <a:t>hat</a:t>
            </a:r>
            <a:r>
              <a:rPr lang="en-GB" sz="1400" baseline="0">
                <a:solidFill>
                  <a:schemeClr val="tx1"/>
                </a:solidFill>
              </a:rPr>
              <a:t> percentage share of your firm's turnover in 2018 was accounted for by imports?</a:t>
            </a:r>
            <a:endParaRPr lang="en-GB" sz="1400">
              <a:solidFill>
                <a:schemeClr val="tx1"/>
              </a:solidFill>
            </a:endParaRPr>
          </a:p>
        </c:rich>
      </c:tx>
      <c:layout>
        <c:manualLayout>
          <c:xMode val="edge"/>
          <c:yMode val="edge"/>
          <c:x val="0.12505789717461788"/>
          <c:y val="1.9099156453923283E-2"/>
        </c:manualLayout>
      </c:layout>
      <c:overlay val="0"/>
      <c:spPr>
        <a:noFill/>
        <a:ln>
          <a:noFill/>
        </a:ln>
        <a:effectLst/>
      </c:spPr>
      <c:txPr>
        <a:bodyPr rot="0" spcFirstLastPara="1" vertOverflow="ellipsis" vert="horz" wrap="square" anchor="ctr" anchorCtr="0"/>
        <a:lstStyle/>
        <a:p>
          <a:pPr>
            <a:defRPr sz="14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0.2328680892655903"/>
          <c:y val="0.17542449880379626"/>
          <c:w val="0.50415729066752246"/>
          <c:h val="0.69296552000711831"/>
        </c:manualLayout>
      </c:layout>
      <c:pieChart>
        <c:varyColors val="1"/>
        <c:ser>
          <c:idx val="0"/>
          <c:order val="0"/>
          <c:tx>
            <c:strRef>
              <c:f>Φύλλο1!$B$1</c:f>
              <c:strCache>
                <c:ptCount val="1"/>
                <c:pt idx="0">
                  <c:v>Α10.2 Approximately what percentage share of your firm’s expenses in 2018 was accounted for by imports (goods-raw materials-intermediate goods)?</c:v>
                </c:pt>
              </c:strCache>
            </c:strRef>
          </c:tx>
          <c:explosion val="7"/>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04EB-49BD-959D-E5A8759DF27A}"/>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04EB-49BD-959D-E5A8759DF27A}"/>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04EB-49BD-959D-E5A8759DF27A}"/>
              </c:ext>
            </c:extLst>
          </c:dPt>
          <c:dPt>
            <c:idx val="3"/>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7-04EB-49BD-959D-E5A8759DF27A}"/>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04EB-49BD-959D-E5A8759DF27A}"/>
              </c:ext>
            </c:extLst>
          </c:dPt>
          <c:dPt>
            <c:idx val="5"/>
            <c:bubble3D val="0"/>
            <c:spPr>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B-04EB-49BD-959D-E5A8759DF27A}"/>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dLblPos val="outEnd"/>
            <c:showLegendKey val="0"/>
            <c:showVal val="0"/>
            <c:showCatName val="0"/>
            <c:showSerName val="0"/>
            <c:showPercent val="1"/>
            <c:showBubbleSize val="0"/>
            <c:separator>
</c:separator>
            <c:showLeaderLines val="1"/>
            <c:leaderLines>
              <c:spPr>
                <a:ln w="9525">
                  <a:solidFill>
                    <a:schemeClr val="lt1">
                      <a:lumMod val="95000"/>
                      <a:alpha val="54000"/>
                    </a:schemeClr>
                  </a:solidFill>
                </a:ln>
                <a:effectLst/>
              </c:spPr>
            </c:leaderLines>
            <c:extLst>
              <c:ext xmlns:c15="http://schemas.microsoft.com/office/drawing/2012/chart" uri="{CE6537A1-D6FC-4f65-9D91-7224C49458BB}"/>
            </c:extLst>
          </c:dLbls>
          <c:cat>
            <c:strRef>
              <c:f>Φύλλο1!$A$2:$A$7</c:f>
              <c:strCache>
                <c:ptCount val="6"/>
                <c:pt idx="0">
                  <c:v>0%</c:v>
                </c:pt>
                <c:pt idx="1">
                  <c:v>Up to 5%</c:v>
                </c:pt>
                <c:pt idx="2">
                  <c:v>5% - 10%</c:v>
                </c:pt>
                <c:pt idx="3">
                  <c:v>10% - 20%</c:v>
                </c:pt>
                <c:pt idx="4">
                  <c:v>Over 20%</c:v>
                </c:pt>
                <c:pt idx="5">
                  <c:v>DK/DA</c:v>
                </c:pt>
              </c:strCache>
            </c:strRef>
          </c:cat>
          <c:val>
            <c:numRef>
              <c:f>Φύλλο1!$B$2:$B$7</c:f>
              <c:numCache>
                <c:formatCode>General</c:formatCode>
                <c:ptCount val="6"/>
                <c:pt idx="0">
                  <c:v>26</c:v>
                </c:pt>
                <c:pt idx="1">
                  <c:v>6</c:v>
                </c:pt>
                <c:pt idx="2">
                  <c:v>9.1</c:v>
                </c:pt>
                <c:pt idx="3">
                  <c:v>31.1</c:v>
                </c:pt>
                <c:pt idx="4">
                  <c:v>11.1</c:v>
                </c:pt>
                <c:pt idx="5">
                  <c:v>16.600000000000001</c:v>
                </c:pt>
              </c:numCache>
            </c:numRef>
          </c:val>
          <c:extLst>
            <c:ext xmlns:c16="http://schemas.microsoft.com/office/drawing/2014/chart" uri="{C3380CC4-5D6E-409C-BE32-E72D297353CC}">
              <c16:uniqueId val="{0000000C-04EB-49BD-959D-E5A8759DF27A}"/>
            </c:ext>
          </c:extLst>
        </c:ser>
        <c:dLbls>
          <c:showLegendKey val="0"/>
          <c:showVal val="0"/>
          <c:showCatName val="0"/>
          <c:showSerName val="0"/>
          <c:showPercent val="0"/>
          <c:showBubbleSize val="0"/>
          <c:showLeaderLines val="1"/>
        </c:dLbls>
        <c:firstSliceAng val="1"/>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accent1">
        <a:lumMod val="60000"/>
        <a:lumOff val="40000"/>
      </a:schemeClr>
    </a:solid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cap="all" spc="120" normalizeH="0" baseline="0">
                <a:solidFill>
                  <a:schemeClr val="dk1"/>
                </a:solidFill>
                <a:latin typeface="+mn-lt"/>
                <a:ea typeface="+mn-ea"/>
                <a:cs typeface="+mn-cs"/>
              </a:defRPr>
            </a:pPr>
            <a:r>
              <a:rPr lang="en-GB" sz="1200"/>
              <a:t>How much do the factors that i will read you out have affected your firm's exporting</a:t>
            </a:r>
            <a:r>
              <a:rPr lang="en-GB" sz="1200" baseline="0"/>
              <a:t> </a:t>
            </a:r>
            <a:r>
              <a:rPr lang="en-GB" sz="1200"/>
              <a:t>activity in 2018?</a:t>
            </a:r>
          </a:p>
        </c:rich>
      </c:tx>
      <c:layout>
        <c:manualLayout>
          <c:xMode val="edge"/>
          <c:yMode val="edge"/>
          <c:x val="0.15074235798743374"/>
          <c:y val="0"/>
        </c:manualLayout>
      </c:layout>
      <c:overlay val="0"/>
      <c:spPr>
        <a:noFill/>
        <a:ln>
          <a:noFill/>
        </a:ln>
        <a:effectLst/>
      </c:spPr>
      <c:txPr>
        <a:bodyPr rot="0" spcFirstLastPara="1" vertOverflow="ellipsis" vert="horz" wrap="square" anchor="ctr" anchorCtr="1"/>
        <a:lstStyle/>
        <a:p>
          <a:pPr>
            <a:defRPr sz="1200" b="1" i="0" u="none" strike="noStrike" kern="1200" cap="all" spc="120" normalizeH="0" baseline="0">
              <a:solidFill>
                <a:schemeClr val="dk1"/>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8381108280133616"/>
          <c:y val="4.796068823358994E-2"/>
          <c:w val="0.67663767422961263"/>
          <c:h val="0.90843806104129265"/>
        </c:manualLayout>
      </c:layout>
      <c:bar3DChart>
        <c:barDir val="bar"/>
        <c:grouping val="percentStacked"/>
        <c:varyColors val="0"/>
        <c:ser>
          <c:idx val="0"/>
          <c:order val="0"/>
          <c:tx>
            <c:strRef>
              <c:f>Sheet1!$A$2</c:f>
              <c:strCache>
                <c:ptCount val="1"/>
                <c:pt idx="0">
                  <c:v>Not at all</c:v>
                </c:pt>
              </c:strCache>
            </c:strRef>
          </c:tx>
          <c:spPr>
            <a:solidFill>
              <a:schemeClr val="accent6"/>
            </a:solidFill>
            <a:ln>
              <a:noFill/>
            </a:ln>
            <a:effectLst/>
            <a:sp3d/>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Sheet1!$B$1:$Q$1</c:f>
              <c:strCache>
                <c:ptCount val="16"/>
                <c:pt idx="0">
                  <c:v>Language/Cultural issues</c:v>
                </c:pt>
                <c:pt idx="1">
                  <c:v>Difficulties in protecting firm’s intellectual property</c:v>
                </c:pt>
                <c:pt idx="2">
                  <c:v>Problems with firm’s payoffs (partial /delays)</c:v>
                </c:pt>
                <c:pt idx="3">
                  <c:v>Euro exchange rate</c:v>
                </c:pt>
                <c:pt idx="4">
                  <c:v>Delays in payment of state debts to the firm</c:v>
                </c:pt>
                <c:pt idx="5">
                  <c:v>Difficulties in understanding the regulatory/legal framework of exports</c:v>
                </c:pt>
                <c:pt idx="6">
                  <c:v>Lack of qualified staff</c:v>
                </c:pt>
                <c:pt idx="7">
                  <c:v>Insufficient bank financing</c:v>
                </c:pt>
                <c:pt idx="8">
                  <c:v>Lack of distribution networks abroad</c:v>
                </c:pt>
                <c:pt idx="9">
                  <c:v>Lack of State/European corporate funding programs</c:v>
                </c:pt>
                <c:pt idx="10">
                  <c:v>Foreign consumption demand for firm’s goods/services]</c:v>
                </c:pt>
                <c:pt idx="11">
                  <c:v>Greece’s image/reputation abroad</c:v>
                </c:pt>
                <c:pt idx="12">
                  <c:v>Lack of information for international demand/competition</c:v>
                </c:pt>
                <c:pt idx="13">
                  <c:v>Unfair competition/commercial practises</c:v>
                </c:pt>
                <c:pt idx="14">
                  <c:v>High Corporate Tax</c:v>
                </c:pt>
                <c:pt idx="15">
                  <c:v>Production cost (compared to international competition)</c:v>
                </c:pt>
              </c:strCache>
            </c:strRef>
          </c:cat>
          <c:val>
            <c:numRef>
              <c:f>Sheet1!$B$2:$Q$2</c:f>
              <c:numCache>
                <c:formatCode>###0</c:formatCode>
                <c:ptCount val="16"/>
                <c:pt idx="0">
                  <c:v>78.571428571428569</c:v>
                </c:pt>
                <c:pt idx="1">
                  <c:v>68</c:v>
                </c:pt>
                <c:pt idx="2">
                  <c:v>57.142857142857146</c:v>
                </c:pt>
                <c:pt idx="3">
                  <c:v>52.285714285714285</c:v>
                </c:pt>
                <c:pt idx="4">
                  <c:v>50.285714285714285</c:v>
                </c:pt>
                <c:pt idx="5">
                  <c:v>50.285714285714285</c:v>
                </c:pt>
                <c:pt idx="6">
                  <c:v>43.142857142857146</c:v>
                </c:pt>
                <c:pt idx="7">
                  <c:v>42.285714285714285</c:v>
                </c:pt>
                <c:pt idx="8">
                  <c:v>40.285714285714285</c:v>
                </c:pt>
                <c:pt idx="9">
                  <c:v>39.428571428571431</c:v>
                </c:pt>
                <c:pt idx="10">
                  <c:v>36.857142857142854</c:v>
                </c:pt>
                <c:pt idx="11">
                  <c:v>34.285714285714285</c:v>
                </c:pt>
                <c:pt idx="12">
                  <c:v>28</c:v>
                </c:pt>
                <c:pt idx="13">
                  <c:v>24.571428571428573</c:v>
                </c:pt>
                <c:pt idx="14">
                  <c:v>11.428571428571429</c:v>
                </c:pt>
                <c:pt idx="15">
                  <c:v>11.428571428571429</c:v>
                </c:pt>
              </c:numCache>
            </c:numRef>
          </c:val>
          <c:extLst>
            <c:ext xmlns:c16="http://schemas.microsoft.com/office/drawing/2014/chart" uri="{C3380CC4-5D6E-409C-BE32-E72D297353CC}">
              <c16:uniqueId val="{00000000-F62C-4589-B36E-7CF46C805F00}"/>
            </c:ext>
          </c:extLst>
        </c:ser>
        <c:ser>
          <c:idx val="1"/>
          <c:order val="1"/>
          <c:tx>
            <c:strRef>
              <c:f>Sheet1!$A$3</c:f>
              <c:strCache>
                <c:ptCount val="1"/>
                <c:pt idx="0">
                  <c:v>Little</c:v>
                </c:pt>
              </c:strCache>
            </c:strRef>
          </c:tx>
          <c:spPr>
            <a:solidFill>
              <a:schemeClr val="accent5"/>
            </a:solidFill>
            <a:ln>
              <a:noFill/>
            </a:ln>
            <a:effectLst/>
            <a:sp3d/>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Sheet1!$B$1:$Q$1</c:f>
              <c:strCache>
                <c:ptCount val="16"/>
                <c:pt idx="0">
                  <c:v>Language/Cultural issues</c:v>
                </c:pt>
                <c:pt idx="1">
                  <c:v>Difficulties in protecting firm’s intellectual property</c:v>
                </c:pt>
                <c:pt idx="2">
                  <c:v>Problems with firm’s payoffs (partial /delays)</c:v>
                </c:pt>
                <c:pt idx="3">
                  <c:v>Euro exchange rate</c:v>
                </c:pt>
                <c:pt idx="4">
                  <c:v>Delays in payment of state debts to the firm</c:v>
                </c:pt>
                <c:pt idx="5">
                  <c:v>Difficulties in understanding the regulatory/legal framework of exports</c:v>
                </c:pt>
                <c:pt idx="6">
                  <c:v>Lack of qualified staff</c:v>
                </c:pt>
                <c:pt idx="7">
                  <c:v>Insufficient bank financing</c:v>
                </c:pt>
                <c:pt idx="8">
                  <c:v>Lack of distribution networks abroad</c:v>
                </c:pt>
                <c:pt idx="9">
                  <c:v>Lack of State/European corporate funding programs</c:v>
                </c:pt>
                <c:pt idx="10">
                  <c:v>Foreign consumption demand for firm’s goods/services]</c:v>
                </c:pt>
                <c:pt idx="11">
                  <c:v>Greece’s image/reputation abroad</c:v>
                </c:pt>
                <c:pt idx="12">
                  <c:v>Lack of information for international demand/competition</c:v>
                </c:pt>
                <c:pt idx="13">
                  <c:v>Unfair competition/commercial practises</c:v>
                </c:pt>
                <c:pt idx="14">
                  <c:v>High Corporate Tax</c:v>
                </c:pt>
                <c:pt idx="15">
                  <c:v>Production cost (compared to international competition)</c:v>
                </c:pt>
              </c:strCache>
            </c:strRef>
          </c:cat>
          <c:val>
            <c:numRef>
              <c:f>Sheet1!$B$3:$Q$3</c:f>
              <c:numCache>
                <c:formatCode>###0</c:formatCode>
                <c:ptCount val="16"/>
                <c:pt idx="0">
                  <c:v>10</c:v>
                </c:pt>
                <c:pt idx="1">
                  <c:v>12</c:v>
                </c:pt>
                <c:pt idx="2">
                  <c:v>17.428571428571427</c:v>
                </c:pt>
                <c:pt idx="3">
                  <c:v>16.857142857142858</c:v>
                </c:pt>
                <c:pt idx="4">
                  <c:v>6.5714285714285712</c:v>
                </c:pt>
                <c:pt idx="5">
                  <c:v>16.857142857142858</c:v>
                </c:pt>
                <c:pt idx="6">
                  <c:v>12.857142857142858</c:v>
                </c:pt>
                <c:pt idx="7">
                  <c:v>7.1428571428571432</c:v>
                </c:pt>
                <c:pt idx="8">
                  <c:v>13.428571428571429</c:v>
                </c:pt>
                <c:pt idx="9">
                  <c:v>8.8571428571428577</c:v>
                </c:pt>
                <c:pt idx="10">
                  <c:v>12.571428571428571</c:v>
                </c:pt>
                <c:pt idx="11">
                  <c:v>11.428571428571429</c:v>
                </c:pt>
                <c:pt idx="12">
                  <c:v>14.857142857142858</c:v>
                </c:pt>
                <c:pt idx="13">
                  <c:v>13.428571428571429</c:v>
                </c:pt>
                <c:pt idx="14">
                  <c:v>2.8571428571428572</c:v>
                </c:pt>
                <c:pt idx="15">
                  <c:v>6.2857142857142856</c:v>
                </c:pt>
              </c:numCache>
            </c:numRef>
          </c:val>
          <c:extLst>
            <c:ext xmlns:c16="http://schemas.microsoft.com/office/drawing/2014/chart" uri="{C3380CC4-5D6E-409C-BE32-E72D297353CC}">
              <c16:uniqueId val="{00000001-F62C-4589-B36E-7CF46C805F00}"/>
            </c:ext>
          </c:extLst>
        </c:ser>
        <c:ser>
          <c:idx val="2"/>
          <c:order val="2"/>
          <c:tx>
            <c:strRef>
              <c:f>Sheet1!$A$4</c:f>
              <c:strCache>
                <c:ptCount val="1"/>
                <c:pt idx="0">
                  <c:v>Intermediate</c:v>
                </c:pt>
              </c:strCache>
            </c:strRef>
          </c:tx>
          <c:spPr>
            <a:solidFill>
              <a:schemeClr val="accent4"/>
            </a:solidFill>
            <a:ln>
              <a:noFill/>
            </a:ln>
            <a:effectLst/>
            <a:sp3d/>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Sheet1!$B$1:$Q$1</c:f>
              <c:strCache>
                <c:ptCount val="16"/>
                <c:pt idx="0">
                  <c:v>Language/Cultural issues</c:v>
                </c:pt>
                <c:pt idx="1">
                  <c:v>Difficulties in protecting firm’s intellectual property</c:v>
                </c:pt>
                <c:pt idx="2">
                  <c:v>Problems with firm’s payoffs (partial /delays)</c:v>
                </c:pt>
                <c:pt idx="3">
                  <c:v>Euro exchange rate</c:v>
                </c:pt>
                <c:pt idx="4">
                  <c:v>Delays in payment of state debts to the firm</c:v>
                </c:pt>
                <c:pt idx="5">
                  <c:v>Difficulties in understanding the regulatory/legal framework of exports</c:v>
                </c:pt>
                <c:pt idx="6">
                  <c:v>Lack of qualified staff</c:v>
                </c:pt>
                <c:pt idx="7">
                  <c:v>Insufficient bank financing</c:v>
                </c:pt>
                <c:pt idx="8">
                  <c:v>Lack of distribution networks abroad</c:v>
                </c:pt>
                <c:pt idx="9">
                  <c:v>Lack of State/European corporate funding programs</c:v>
                </c:pt>
                <c:pt idx="10">
                  <c:v>Foreign consumption demand for firm’s goods/services]</c:v>
                </c:pt>
                <c:pt idx="11">
                  <c:v>Greece’s image/reputation abroad</c:v>
                </c:pt>
                <c:pt idx="12">
                  <c:v>Lack of information for international demand/competition</c:v>
                </c:pt>
                <c:pt idx="13">
                  <c:v>Unfair competition/commercial practises</c:v>
                </c:pt>
                <c:pt idx="14">
                  <c:v>High Corporate Tax</c:v>
                </c:pt>
                <c:pt idx="15">
                  <c:v>Production cost (compared to international competition)</c:v>
                </c:pt>
              </c:strCache>
            </c:strRef>
          </c:cat>
          <c:val>
            <c:numRef>
              <c:f>Sheet1!$B$4:$Q$4</c:f>
              <c:numCache>
                <c:formatCode>###0</c:formatCode>
                <c:ptCount val="16"/>
                <c:pt idx="0">
                  <c:v>6.5714285714285712</c:v>
                </c:pt>
                <c:pt idx="1">
                  <c:v>7.1428571428571432</c:v>
                </c:pt>
                <c:pt idx="2">
                  <c:v>10.571428571428571</c:v>
                </c:pt>
                <c:pt idx="3">
                  <c:v>19.142857142857142</c:v>
                </c:pt>
                <c:pt idx="4">
                  <c:v>14</c:v>
                </c:pt>
                <c:pt idx="5">
                  <c:v>14</c:v>
                </c:pt>
                <c:pt idx="6">
                  <c:v>17.142857142857142</c:v>
                </c:pt>
                <c:pt idx="7">
                  <c:v>20.285714285714285</c:v>
                </c:pt>
                <c:pt idx="8">
                  <c:v>13.714285714285714</c:v>
                </c:pt>
                <c:pt idx="9">
                  <c:v>15.142857142857142</c:v>
                </c:pt>
                <c:pt idx="10">
                  <c:v>18.571428571428573</c:v>
                </c:pt>
                <c:pt idx="11">
                  <c:v>18.857142857142858</c:v>
                </c:pt>
                <c:pt idx="12">
                  <c:v>20</c:v>
                </c:pt>
                <c:pt idx="13">
                  <c:v>16.857142857142858</c:v>
                </c:pt>
                <c:pt idx="14">
                  <c:v>8.2857142857142865</c:v>
                </c:pt>
                <c:pt idx="15">
                  <c:v>18.571428571428573</c:v>
                </c:pt>
              </c:numCache>
            </c:numRef>
          </c:val>
          <c:extLst>
            <c:ext xmlns:c16="http://schemas.microsoft.com/office/drawing/2014/chart" uri="{C3380CC4-5D6E-409C-BE32-E72D297353CC}">
              <c16:uniqueId val="{00000002-F62C-4589-B36E-7CF46C805F00}"/>
            </c:ext>
          </c:extLst>
        </c:ser>
        <c:ser>
          <c:idx val="3"/>
          <c:order val="3"/>
          <c:tx>
            <c:strRef>
              <c:f>Sheet1!$A$5</c:f>
              <c:strCache>
                <c:ptCount val="1"/>
                <c:pt idx="0">
                  <c:v>Enough</c:v>
                </c:pt>
              </c:strCache>
            </c:strRef>
          </c:tx>
          <c:spPr>
            <a:solidFill>
              <a:schemeClr val="accent6">
                <a:lumMod val="60000"/>
              </a:schemeClr>
            </a:solidFill>
            <a:ln>
              <a:noFill/>
            </a:ln>
            <a:effectLst/>
            <a:sp3d/>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Sheet1!$B$1:$Q$1</c:f>
              <c:strCache>
                <c:ptCount val="16"/>
                <c:pt idx="0">
                  <c:v>Language/Cultural issues</c:v>
                </c:pt>
                <c:pt idx="1">
                  <c:v>Difficulties in protecting firm’s intellectual property</c:v>
                </c:pt>
                <c:pt idx="2">
                  <c:v>Problems with firm’s payoffs (partial /delays)</c:v>
                </c:pt>
                <c:pt idx="3">
                  <c:v>Euro exchange rate</c:v>
                </c:pt>
                <c:pt idx="4">
                  <c:v>Delays in payment of state debts to the firm</c:v>
                </c:pt>
                <c:pt idx="5">
                  <c:v>Difficulties in understanding the regulatory/legal framework of exports</c:v>
                </c:pt>
                <c:pt idx="6">
                  <c:v>Lack of qualified staff</c:v>
                </c:pt>
                <c:pt idx="7">
                  <c:v>Insufficient bank financing</c:v>
                </c:pt>
                <c:pt idx="8">
                  <c:v>Lack of distribution networks abroad</c:v>
                </c:pt>
                <c:pt idx="9">
                  <c:v>Lack of State/European corporate funding programs</c:v>
                </c:pt>
                <c:pt idx="10">
                  <c:v>Foreign consumption demand for firm’s goods/services]</c:v>
                </c:pt>
                <c:pt idx="11">
                  <c:v>Greece’s image/reputation abroad</c:v>
                </c:pt>
                <c:pt idx="12">
                  <c:v>Lack of information for international demand/competition</c:v>
                </c:pt>
                <c:pt idx="13">
                  <c:v>Unfair competition/commercial practises</c:v>
                </c:pt>
                <c:pt idx="14">
                  <c:v>High Corporate Tax</c:v>
                </c:pt>
                <c:pt idx="15">
                  <c:v>Production cost (compared to international competition)</c:v>
                </c:pt>
              </c:strCache>
            </c:strRef>
          </c:cat>
          <c:val>
            <c:numRef>
              <c:f>Sheet1!$B$5:$Q$5</c:f>
              <c:numCache>
                <c:formatCode>###0</c:formatCode>
                <c:ptCount val="16"/>
                <c:pt idx="0">
                  <c:v>3.4285714285714284</c:v>
                </c:pt>
                <c:pt idx="1">
                  <c:v>5.7142857142857144</c:v>
                </c:pt>
                <c:pt idx="2">
                  <c:v>6.5714285714285712</c:v>
                </c:pt>
                <c:pt idx="3">
                  <c:v>5.7142857142857144</c:v>
                </c:pt>
                <c:pt idx="4">
                  <c:v>11.428571428571429</c:v>
                </c:pt>
                <c:pt idx="5">
                  <c:v>9.7142857142857135</c:v>
                </c:pt>
                <c:pt idx="6">
                  <c:v>15.428571428571429</c:v>
                </c:pt>
                <c:pt idx="7">
                  <c:v>11.428571428571429</c:v>
                </c:pt>
                <c:pt idx="8">
                  <c:v>16.571428571428573</c:v>
                </c:pt>
                <c:pt idx="9">
                  <c:v>16</c:v>
                </c:pt>
                <c:pt idx="10">
                  <c:v>14</c:v>
                </c:pt>
                <c:pt idx="11">
                  <c:v>16.857142857142858</c:v>
                </c:pt>
                <c:pt idx="12">
                  <c:v>20.857142857142858</c:v>
                </c:pt>
                <c:pt idx="13">
                  <c:v>19.714285714285715</c:v>
                </c:pt>
                <c:pt idx="14">
                  <c:v>23.142857142857142</c:v>
                </c:pt>
                <c:pt idx="15">
                  <c:v>29.714285714285715</c:v>
                </c:pt>
              </c:numCache>
            </c:numRef>
          </c:val>
          <c:extLst>
            <c:ext xmlns:c16="http://schemas.microsoft.com/office/drawing/2014/chart" uri="{C3380CC4-5D6E-409C-BE32-E72D297353CC}">
              <c16:uniqueId val="{00000003-F62C-4589-B36E-7CF46C805F00}"/>
            </c:ext>
          </c:extLst>
        </c:ser>
        <c:ser>
          <c:idx val="4"/>
          <c:order val="4"/>
          <c:tx>
            <c:strRef>
              <c:f>Sheet1!$A$6</c:f>
              <c:strCache>
                <c:ptCount val="1"/>
                <c:pt idx="0">
                  <c:v>A lot</c:v>
                </c:pt>
              </c:strCache>
            </c:strRef>
          </c:tx>
          <c:spPr>
            <a:solidFill>
              <a:schemeClr val="accent5">
                <a:lumMod val="60000"/>
              </a:schemeClr>
            </a:solidFill>
            <a:ln>
              <a:noFill/>
            </a:ln>
            <a:effectLst/>
            <a:sp3d/>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Sheet1!$B$1:$Q$1</c:f>
              <c:strCache>
                <c:ptCount val="16"/>
                <c:pt idx="0">
                  <c:v>Language/Cultural issues</c:v>
                </c:pt>
                <c:pt idx="1">
                  <c:v>Difficulties in protecting firm’s intellectual property</c:v>
                </c:pt>
                <c:pt idx="2">
                  <c:v>Problems with firm’s payoffs (partial /delays)</c:v>
                </c:pt>
                <c:pt idx="3">
                  <c:v>Euro exchange rate</c:v>
                </c:pt>
                <c:pt idx="4">
                  <c:v>Delays in payment of state debts to the firm</c:v>
                </c:pt>
                <c:pt idx="5">
                  <c:v>Difficulties in understanding the regulatory/legal framework of exports</c:v>
                </c:pt>
                <c:pt idx="6">
                  <c:v>Lack of qualified staff</c:v>
                </c:pt>
                <c:pt idx="7">
                  <c:v>Insufficient bank financing</c:v>
                </c:pt>
                <c:pt idx="8">
                  <c:v>Lack of distribution networks abroad</c:v>
                </c:pt>
                <c:pt idx="9">
                  <c:v>Lack of State/European corporate funding programs</c:v>
                </c:pt>
                <c:pt idx="10">
                  <c:v>Foreign consumption demand for firm’s goods/services]</c:v>
                </c:pt>
                <c:pt idx="11">
                  <c:v>Greece’s image/reputation abroad</c:v>
                </c:pt>
                <c:pt idx="12">
                  <c:v>Lack of information for international demand/competition</c:v>
                </c:pt>
                <c:pt idx="13">
                  <c:v>Unfair competition/commercial practises</c:v>
                </c:pt>
                <c:pt idx="14">
                  <c:v>High Corporate Tax</c:v>
                </c:pt>
                <c:pt idx="15">
                  <c:v>Production cost (compared to international competition)</c:v>
                </c:pt>
              </c:strCache>
            </c:strRef>
          </c:cat>
          <c:val>
            <c:numRef>
              <c:f>Sheet1!$B$6:$Q$6</c:f>
              <c:numCache>
                <c:formatCode>###0</c:formatCode>
                <c:ptCount val="16"/>
                <c:pt idx="0">
                  <c:v>1.1428571428571428</c:v>
                </c:pt>
                <c:pt idx="1">
                  <c:v>5.4285714285714288</c:v>
                </c:pt>
                <c:pt idx="2">
                  <c:v>7.7142857142857144</c:v>
                </c:pt>
                <c:pt idx="3">
                  <c:v>5.1428571428571432</c:v>
                </c:pt>
                <c:pt idx="4">
                  <c:v>14.571428571428571</c:v>
                </c:pt>
                <c:pt idx="5">
                  <c:v>8</c:v>
                </c:pt>
                <c:pt idx="6">
                  <c:v>11.142857142857142</c:v>
                </c:pt>
                <c:pt idx="7">
                  <c:v>18.857142857142858</c:v>
                </c:pt>
                <c:pt idx="8">
                  <c:v>14.857142857142858</c:v>
                </c:pt>
                <c:pt idx="9">
                  <c:v>19.428571428571427</c:v>
                </c:pt>
                <c:pt idx="10">
                  <c:v>15.428571428571429</c:v>
                </c:pt>
                <c:pt idx="11">
                  <c:v>17.142857142857142</c:v>
                </c:pt>
                <c:pt idx="12">
                  <c:v>14.571428571428571</c:v>
                </c:pt>
                <c:pt idx="13">
                  <c:v>23.714285714285715</c:v>
                </c:pt>
                <c:pt idx="14">
                  <c:v>53.142857142857146</c:v>
                </c:pt>
                <c:pt idx="15">
                  <c:v>32</c:v>
                </c:pt>
              </c:numCache>
            </c:numRef>
          </c:val>
          <c:extLst>
            <c:ext xmlns:c16="http://schemas.microsoft.com/office/drawing/2014/chart" uri="{C3380CC4-5D6E-409C-BE32-E72D297353CC}">
              <c16:uniqueId val="{00000004-F62C-4589-B36E-7CF46C805F00}"/>
            </c:ext>
          </c:extLst>
        </c:ser>
        <c:ser>
          <c:idx val="5"/>
          <c:order val="5"/>
          <c:tx>
            <c:strRef>
              <c:f>Sheet1!$A$7</c:f>
              <c:strCache>
                <c:ptCount val="1"/>
                <c:pt idx="0">
                  <c:v>DK/DA</c:v>
                </c:pt>
              </c:strCache>
            </c:strRef>
          </c:tx>
          <c:spPr>
            <a:solidFill>
              <a:schemeClr val="accent4">
                <a:lumMod val="60000"/>
              </a:schemeClr>
            </a:solidFill>
            <a:ln>
              <a:noFill/>
            </a:ln>
            <a:effectLst/>
            <a:sp3d/>
          </c:spPr>
          <c:invertIfNegative val="0"/>
          <c:dLbls>
            <c:dLbl>
              <c:idx val="0"/>
              <c:layout>
                <c:manualLayout>
                  <c:x val="5.7027221281590618E-3"/>
                  <c:y val="-1.861677371311551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62C-4589-B36E-7CF46C805F00}"/>
                </c:ext>
              </c:extLst>
            </c:dLbl>
            <c:dLbl>
              <c:idx val="4"/>
              <c:tx>
                <c:rich>
                  <a:bodyPr/>
                  <a:lstStyle/>
                  <a:p>
                    <a:r>
                      <a:rPr lang="en-US"/>
                      <a:t>3.1</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62C-4589-B36E-7CF46C805F00}"/>
                </c:ext>
              </c:extLst>
            </c:dLbl>
            <c:spPr>
              <a:noFill/>
              <a:ln>
                <a:noFill/>
              </a:ln>
              <a:effectLst/>
            </c:spPr>
            <c:txPr>
              <a:bodyPr rot="0" spcFirstLastPara="1" vertOverflow="ellipsis" vert="horz" wrap="square" anchor="ctr" anchorCtr="1"/>
              <a:lstStyle/>
              <a:p>
                <a:pPr>
                  <a:defRPr sz="8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Sheet1!$B$1:$Q$1</c:f>
              <c:strCache>
                <c:ptCount val="16"/>
                <c:pt idx="0">
                  <c:v>Language/Cultural issues</c:v>
                </c:pt>
                <c:pt idx="1">
                  <c:v>Difficulties in protecting firm’s intellectual property</c:v>
                </c:pt>
                <c:pt idx="2">
                  <c:v>Problems with firm’s payoffs (partial /delays)</c:v>
                </c:pt>
                <c:pt idx="3">
                  <c:v>Euro exchange rate</c:v>
                </c:pt>
                <c:pt idx="4">
                  <c:v>Delays in payment of state debts to the firm</c:v>
                </c:pt>
                <c:pt idx="5">
                  <c:v>Difficulties in understanding the regulatory/legal framework of exports</c:v>
                </c:pt>
                <c:pt idx="6">
                  <c:v>Lack of qualified staff</c:v>
                </c:pt>
                <c:pt idx="7">
                  <c:v>Insufficient bank financing</c:v>
                </c:pt>
                <c:pt idx="8">
                  <c:v>Lack of distribution networks abroad</c:v>
                </c:pt>
                <c:pt idx="9">
                  <c:v>Lack of State/European corporate funding programs</c:v>
                </c:pt>
                <c:pt idx="10">
                  <c:v>Foreign consumption demand for firm’s goods/services]</c:v>
                </c:pt>
                <c:pt idx="11">
                  <c:v>Greece’s image/reputation abroad</c:v>
                </c:pt>
                <c:pt idx="12">
                  <c:v>Lack of information for international demand/competition</c:v>
                </c:pt>
                <c:pt idx="13">
                  <c:v>Unfair competition/commercial practises</c:v>
                </c:pt>
                <c:pt idx="14">
                  <c:v>High Corporate Tax</c:v>
                </c:pt>
                <c:pt idx="15">
                  <c:v>Production cost (compared to international competition)</c:v>
                </c:pt>
              </c:strCache>
            </c:strRef>
          </c:cat>
          <c:val>
            <c:numRef>
              <c:f>Sheet1!$B$7:$Q$7</c:f>
              <c:numCache>
                <c:formatCode>###0</c:formatCode>
                <c:ptCount val="16"/>
                <c:pt idx="0">
                  <c:v>0.2857142857142857</c:v>
                </c:pt>
                <c:pt idx="1">
                  <c:v>1.7142857142857142</c:v>
                </c:pt>
                <c:pt idx="2">
                  <c:v>0.5714285714285714</c:v>
                </c:pt>
                <c:pt idx="3">
                  <c:v>0.8571428571428571</c:v>
                </c:pt>
                <c:pt idx="4">
                  <c:v>3.1428571428571428</c:v>
                </c:pt>
                <c:pt idx="5">
                  <c:v>1.1428571428571428</c:v>
                </c:pt>
                <c:pt idx="6">
                  <c:v>0.2857142857142857</c:v>
                </c:pt>
                <c:pt idx="7">
                  <c:v>0</c:v>
                </c:pt>
                <c:pt idx="8">
                  <c:v>1.1428571428571428</c:v>
                </c:pt>
                <c:pt idx="9">
                  <c:v>1.1428571428571428</c:v>
                </c:pt>
                <c:pt idx="10">
                  <c:v>2.5714285714285716</c:v>
                </c:pt>
                <c:pt idx="11">
                  <c:v>1.4285714285714286</c:v>
                </c:pt>
                <c:pt idx="12">
                  <c:v>1.7142857142857142</c:v>
                </c:pt>
                <c:pt idx="13">
                  <c:v>1.7142857142857142</c:v>
                </c:pt>
                <c:pt idx="14">
                  <c:v>1.1428571428571428</c:v>
                </c:pt>
                <c:pt idx="15">
                  <c:v>2</c:v>
                </c:pt>
              </c:numCache>
            </c:numRef>
          </c:val>
          <c:extLst>
            <c:ext xmlns:c16="http://schemas.microsoft.com/office/drawing/2014/chart" uri="{C3380CC4-5D6E-409C-BE32-E72D297353CC}">
              <c16:uniqueId val="{00000007-F62C-4589-B36E-7CF46C805F00}"/>
            </c:ext>
          </c:extLst>
        </c:ser>
        <c:dLbls>
          <c:showLegendKey val="0"/>
          <c:showVal val="1"/>
          <c:showCatName val="0"/>
          <c:showSerName val="0"/>
          <c:showPercent val="0"/>
          <c:showBubbleSize val="0"/>
        </c:dLbls>
        <c:gapWidth val="79"/>
        <c:shape val="box"/>
        <c:axId val="1303813279"/>
        <c:axId val="1"/>
        <c:axId val="0"/>
      </c:bar3DChart>
      <c:catAx>
        <c:axId val="130381327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800" b="0" i="0" u="none" strike="noStrike" kern="1200" cap="all" spc="120" normalizeH="0" baseline="0">
                <a:solidFill>
                  <a:schemeClr val="dk1"/>
                </a:solidFill>
                <a:latin typeface="+mn-lt"/>
                <a:ea typeface="+mn-ea"/>
                <a:cs typeface="+mn-cs"/>
              </a:defRPr>
            </a:pPr>
            <a:endParaRPr lang="en-US"/>
          </a:p>
        </c:txPr>
        <c:crossAx val="1"/>
        <c:crosses val="autoZero"/>
        <c:auto val="1"/>
        <c:lblAlgn val="ctr"/>
        <c:lblOffset val="100"/>
        <c:noMultiLvlLbl val="0"/>
      </c:catAx>
      <c:valAx>
        <c:axId val="1"/>
        <c:scaling>
          <c:orientation val="minMax"/>
        </c:scaling>
        <c:delete val="0"/>
        <c:axPos val="b"/>
        <c:numFmt formatCode="0%"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crossAx val="1303813279"/>
        <c:crosses val="autoZero"/>
        <c:crossBetween val="between"/>
        <c:majorUnit val="0.2"/>
      </c:valAx>
      <c:spPr>
        <a:noFill/>
        <a:ln>
          <a:noFill/>
        </a:ln>
        <a:effectLst/>
      </c:spPr>
    </c:plotArea>
    <c:legend>
      <c:legendPos val="t"/>
      <c:layout>
        <c:manualLayout>
          <c:xMode val="edge"/>
          <c:yMode val="edge"/>
          <c:x val="0.27939018944951205"/>
          <c:y val="0.97561554456628419"/>
          <c:w val="0.71757130537288438"/>
          <c:h val="2.3606069068230477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legend>
    <c:plotVisOnly val="1"/>
    <c:dispBlanksAs val="gap"/>
    <c:showDLblsOverMax val="0"/>
  </c:chart>
  <c: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cap="flat" cmpd="sng" algn="ctr">
      <a:solidFill>
        <a:schemeClr val="tx1">
          <a:lumMod val="15000"/>
          <a:lumOff val="85000"/>
        </a:schemeClr>
      </a:solidFill>
      <a:round/>
    </a:ln>
    <a:effectLst/>
  </c:spPr>
  <c:txPr>
    <a:bodyPr/>
    <a:lstStyle/>
    <a:p>
      <a:pPr>
        <a:defRPr>
          <a:solidFill>
            <a:schemeClr val="dk1"/>
          </a:solidFill>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cap="all" spc="120" normalizeH="0" baseline="0">
                <a:solidFill>
                  <a:schemeClr val="dk1"/>
                </a:solidFill>
                <a:latin typeface="+mn-lt"/>
                <a:ea typeface="+mn-ea"/>
                <a:cs typeface="+mn-cs"/>
              </a:defRPr>
            </a:pPr>
            <a:r>
              <a:rPr lang="en-GB" sz="1200"/>
              <a:t>HOW OFTEN Has your</a:t>
            </a:r>
            <a:r>
              <a:rPr lang="en-GB" sz="1200" baseline="0"/>
              <a:t> firm received the following supportive services in relation to its internationalisation during the last 5 years?</a:t>
            </a:r>
            <a:endParaRPr lang="en-GB" sz="1200"/>
          </a:p>
        </c:rich>
      </c:tx>
      <c:layout>
        <c:manualLayout>
          <c:xMode val="edge"/>
          <c:yMode val="edge"/>
          <c:x val="0.15074235798743374"/>
          <c:y val="0"/>
        </c:manualLayout>
      </c:layout>
      <c:overlay val="0"/>
      <c:spPr>
        <a:noFill/>
        <a:ln>
          <a:noFill/>
        </a:ln>
        <a:effectLst/>
      </c:spPr>
      <c:txPr>
        <a:bodyPr rot="0" spcFirstLastPara="1" vertOverflow="ellipsis" vert="horz" wrap="square" anchor="ctr" anchorCtr="1"/>
        <a:lstStyle/>
        <a:p>
          <a:pPr>
            <a:defRPr sz="1200" b="1" i="0" u="none" strike="noStrike" kern="1200" cap="all" spc="120" normalizeH="0" baseline="0">
              <a:solidFill>
                <a:schemeClr val="dk1"/>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8381108280133616"/>
          <c:y val="4.796068823358994E-2"/>
          <c:w val="0.67663767422961263"/>
          <c:h val="0.90843806104129265"/>
        </c:manualLayout>
      </c:layout>
      <c:bar3DChart>
        <c:barDir val="bar"/>
        <c:grouping val="percentStacked"/>
        <c:varyColors val="0"/>
        <c:ser>
          <c:idx val="0"/>
          <c:order val="0"/>
          <c:tx>
            <c:strRef>
              <c:f>Sheet1!$A$2</c:f>
              <c:strCache>
                <c:ptCount val="1"/>
                <c:pt idx="0">
                  <c:v>Never</c:v>
                </c:pt>
              </c:strCache>
            </c:strRef>
          </c:tx>
          <c:spPr>
            <a:solidFill>
              <a:schemeClr val="accent6"/>
            </a:solidFill>
            <a:ln>
              <a:noFill/>
            </a:ln>
            <a:effectLst/>
            <a:sp3d/>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Sheet1!$B$1:$L$1</c:f>
              <c:strCache>
                <c:ptCount val="11"/>
                <c:pt idx="0">
                  <c:v>Loan for exploring new markets/clients (prospecting)</c:v>
                </c:pt>
                <c:pt idx="1">
                  <c:v>Support for (commercial or industrial) implementation in a targeted country</c:v>
                </c:pt>
                <c:pt idx="2">
                  <c:v>Grand for exploring new markets/clients (prospecting)</c:v>
                </c:pt>
                <c:pt idx="3">
                  <c:v>Assistance in identifying a market need (business opportunity thanks to market and tender monitoring)</c:v>
                </c:pt>
                <c:pt idx="4">
                  <c:v>Assistance in identifying foreign agents</c:v>
                </c:pt>
                <c:pt idx="5">
                  <c:v>Guarantee / Insurance to limit economic risk (eg international insurance programs)</c:v>
                </c:pt>
                <c:pt idx="6">
                  <c:v>Help to diagnose your international potential</c:v>
                </c:pt>
                <c:pt idx="7">
                  <c:v>International Trade Training</c:v>
                </c:pt>
                <c:pt idx="8">
                  <c:v>Assistance/Advises for exploring new markets/clients (prospecting)</c:v>
                </c:pt>
                <c:pt idx="9">
                  <c:v>Advice for international development (strategy, marketing, modes of entry, choice of countries)</c:v>
                </c:pt>
                <c:pt idx="10">
                  <c:v>Information about markets and regulatory frameworks</c:v>
                </c:pt>
              </c:strCache>
            </c:strRef>
          </c:cat>
          <c:val>
            <c:numRef>
              <c:f>Sheet1!$B$2:$L$2</c:f>
              <c:numCache>
                <c:formatCode>###0</c:formatCode>
                <c:ptCount val="11"/>
                <c:pt idx="0">
                  <c:v>90.857142857142861</c:v>
                </c:pt>
                <c:pt idx="1">
                  <c:v>85.428571428571431</c:v>
                </c:pt>
                <c:pt idx="2">
                  <c:v>85.142857142857139</c:v>
                </c:pt>
                <c:pt idx="3">
                  <c:v>80.571428571428569</c:v>
                </c:pt>
                <c:pt idx="4">
                  <c:v>70.571428571428569</c:v>
                </c:pt>
                <c:pt idx="5">
                  <c:v>63.428571428571431</c:v>
                </c:pt>
                <c:pt idx="6">
                  <c:v>59.142857142857146</c:v>
                </c:pt>
                <c:pt idx="7">
                  <c:v>58.857142857142854</c:v>
                </c:pt>
                <c:pt idx="8">
                  <c:v>58.285714285714285</c:v>
                </c:pt>
                <c:pt idx="9">
                  <c:v>57.142857142857146</c:v>
                </c:pt>
                <c:pt idx="10">
                  <c:v>51.142857142857146</c:v>
                </c:pt>
              </c:numCache>
            </c:numRef>
          </c:val>
          <c:extLst>
            <c:ext xmlns:c16="http://schemas.microsoft.com/office/drawing/2014/chart" uri="{C3380CC4-5D6E-409C-BE32-E72D297353CC}">
              <c16:uniqueId val="{00000000-840C-4E80-AA20-8C8FC731D029}"/>
            </c:ext>
          </c:extLst>
        </c:ser>
        <c:ser>
          <c:idx val="1"/>
          <c:order val="1"/>
          <c:tx>
            <c:strRef>
              <c:f>Sheet1!$A$3</c:f>
              <c:strCache>
                <c:ptCount val="1"/>
                <c:pt idx="0">
                  <c:v>Rarely</c:v>
                </c:pt>
              </c:strCache>
            </c:strRef>
          </c:tx>
          <c:spPr>
            <a:solidFill>
              <a:schemeClr val="accent5"/>
            </a:solidFill>
            <a:ln>
              <a:noFill/>
            </a:ln>
            <a:effectLst/>
            <a:sp3d/>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Sheet1!$B$1:$L$1</c:f>
              <c:strCache>
                <c:ptCount val="11"/>
                <c:pt idx="0">
                  <c:v>Loan for exploring new markets/clients (prospecting)</c:v>
                </c:pt>
                <c:pt idx="1">
                  <c:v>Support for (commercial or industrial) implementation in a targeted country</c:v>
                </c:pt>
                <c:pt idx="2">
                  <c:v>Grand for exploring new markets/clients (prospecting)</c:v>
                </c:pt>
                <c:pt idx="3">
                  <c:v>Assistance in identifying a market need (business opportunity thanks to market and tender monitoring)</c:v>
                </c:pt>
                <c:pt idx="4">
                  <c:v>Assistance in identifying foreign agents</c:v>
                </c:pt>
                <c:pt idx="5">
                  <c:v>Guarantee / Insurance to limit economic risk (eg international insurance programs)</c:v>
                </c:pt>
                <c:pt idx="6">
                  <c:v>Help to diagnose your international potential</c:v>
                </c:pt>
                <c:pt idx="7">
                  <c:v>International Trade Training</c:v>
                </c:pt>
                <c:pt idx="8">
                  <c:v>Assistance/Advises for exploring new markets/clients (prospecting)</c:v>
                </c:pt>
                <c:pt idx="9">
                  <c:v>Advice for international development (strategy, marketing, modes of entry, choice of countries)</c:v>
                </c:pt>
                <c:pt idx="10">
                  <c:v>Information about markets and regulatory frameworks</c:v>
                </c:pt>
              </c:strCache>
            </c:strRef>
          </c:cat>
          <c:val>
            <c:numRef>
              <c:f>Sheet1!$B$3:$L$3</c:f>
              <c:numCache>
                <c:formatCode>###0</c:formatCode>
                <c:ptCount val="11"/>
                <c:pt idx="0">
                  <c:v>3.4285714285714284</c:v>
                </c:pt>
                <c:pt idx="1">
                  <c:v>8.5714285714285712</c:v>
                </c:pt>
                <c:pt idx="2">
                  <c:v>5.1428571428571432</c:v>
                </c:pt>
                <c:pt idx="3">
                  <c:v>10</c:v>
                </c:pt>
                <c:pt idx="4">
                  <c:v>13.714285714285714</c:v>
                </c:pt>
                <c:pt idx="5">
                  <c:v>10.285714285714286</c:v>
                </c:pt>
                <c:pt idx="6">
                  <c:v>24.857142857142858</c:v>
                </c:pt>
                <c:pt idx="7">
                  <c:v>15.714285714285714</c:v>
                </c:pt>
                <c:pt idx="8">
                  <c:v>21.142857142857142</c:v>
                </c:pt>
                <c:pt idx="9">
                  <c:v>21.428571428571427</c:v>
                </c:pt>
                <c:pt idx="10">
                  <c:v>16.571428571428573</c:v>
                </c:pt>
              </c:numCache>
            </c:numRef>
          </c:val>
          <c:extLst>
            <c:ext xmlns:c16="http://schemas.microsoft.com/office/drawing/2014/chart" uri="{C3380CC4-5D6E-409C-BE32-E72D297353CC}">
              <c16:uniqueId val="{00000001-840C-4E80-AA20-8C8FC731D029}"/>
            </c:ext>
          </c:extLst>
        </c:ser>
        <c:ser>
          <c:idx val="2"/>
          <c:order val="2"/>
          <c:tx>
            <c:strRef>
              <c:f>Sheet1!$A$4</c:f>
              <c:strCache>
                <c:ptCount val="1"/>
                <c:pt idx="0">
                  <c:v>Sometimes</c:v>
                </c:pt>
              </c:strCache>
            </c:strRef>
          </c:tx>
          <c:spPr>
            <a:solidFill>
              <a:schemeClr val="accent4"/>
            </a:solidFill>
            <a:ln>
              <a:noFill/>
            </a:ln>
            <a:effectLst/>
            <a:sp3d/>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Sheet1!$B$1:$L$1</c:f>
              <c:strCache>
                <c:ptCount val="11"/>
                <c:pt idx="0">
                  <c:v>Loan for exploring new markets/clients (prospecting)</c:v>
                </c:pt>
                <c:pt idx="1">
                  <c:v>Support for (commercial or industrial) implementation in a targeted country</c:v>
                </c:pt>
                <c:pt idx="2">
                  <c:v>Grand for exploring new markets/clients (prospecting)</c:v>
                </c:pt>
                <c:pt idx="3">
                  <c:v>Assistance in identifying a market need (business opportunity thanks to market and tender monitoring)</c:v>
                </c:pt>
                <c:pt idx="4">
                  <c:v>Assistance in identifying foreign agents</c:v>
                </c:pt>
                <c:pt idx="5">
                  <c:v>Guarantee / Insurance to limit economic risk (eg international insurance programs)</c:v>
                </c:pt>
                <c:pt idx="6">
                  <c:v>Help to diagnose your international potential</c:v>
                </c:pt>
                <c:pt idx="7">
                  <c:v>International Trade Training</c:v>
                </c:pt>
                <c:pt idx="8">
                  <c:v>Assistance/Advises for exploring new markets/clients (prospecting)</c:v>
                </c:pt>
                <c:pt idx="9">
                  <c:v>Advice for international development (strategy, marketing, modes of entry, choice of countries)</c:v>
                </c:pt>
                <c:pt idx="10">
                  <c:v>Information about markets and regulatory frameworks</c:v>
                </c:pt>
              </c:strCache>
            </c:strRef>
          </c:cat>
          <c:val>
            <c:numRef>
              <c:f>Sheet1!$B$4:$L$4</c:f>
              <c:numCache>
                <c:formatCode>###0</c:formatCode>
                <c:ptCount val="11"/>
                <c:pt idx="0">
                  <c:v>1.4285714285714286</c:v>
                </c:pt>
                <c:pt idx="1">
                  <c:v>2.8571428571428572</c:v>
                </c:pt>
                <c:pt idx="2">
                  <c:v>4</c:v>
                </c:pt>
                <c:pt idx="3">
                  <c:v>5.4285714285714288</c:v>
                </c:pt>
                <c:pt idx="4">
                  <c:v>8.5714285714285712</c:v>
                </c:pt>
                <c:pt idx="5">
                  <c:v>9.4285714285714288</c:v>
                </c:pt>
                <c:pt idx="6">
                  <c:v>10</c:v>
                </c:pt>
                <c:pt idx="7">
                  <c:v>17.142857142857142</c:v>
                </c:pt>
                <c:pt idx="8">
                  <c:v>10.571428571428571</c:v>
                </c:pt>
                <c:pt idx="9">
                  <c:v>13.428571428571429</c:v>
                </c:pt>
                <c:pt idx="10">
                  <c:v>16.857142857142858</c:v>
                </c:pt>
              </c:numCache>
            </c:numRef>
          </c:val>
          <c:extLst>
            <c:ext xmlns:c16="http://schemas.microsoft.com/office/drawing/2014/chart" uri="{C3380CC4-5D6E-409C-BE32-E72D297353CC}">
              <c16:uniqueId val="{00000002-840C-4E80-AA20-8C8FC731D029}"/>
            </c:ext>
          </c:extLst>
        </c:ser>
        <c:ser>
          <c:idx val="3"/>
          <c:order val="3"/>
          <c:tx>
            <c:strRef>
              <c:f>Sheet1!$A$5</c:f>
              <c:strCache>
                <c:ptCount val="1"/>
                <c:pt idx="0">
                  <c:v>Often</c:v>
                </c:pt>
              </c:strCache>
            </c:strRef>
          </c:tx>
          <c:spPr>
            <a:solidFill>
              <a:schemeClr val="accent6">
                <a:lumMod val="60000"/>
              </a:schemeClr>
            </a:solidFill>
            <a:ln>
              <a:noFill/>
            </a:ln>
            <a:effectLst/>
            <a:sp3d/>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Sheet1!$B$1:$L$1</c:f>
              <c:strCache>
                <c:ptCount val="11"/>
                <c:pt idx="0">
                  <c:v>Loan for exploring new markets/clients (prospecting)</c:v>
                </c:pt>
                <c:pt idx="1">
                  <c:v>Support for (commercial or industrial) implementation in a targeted country</c:v>
                </c:pt>
                <c:pt idx="2">
                  <c:v>Grand for exploring new markets/clients (prospecting)</c:v>
                </c:pt>
                <c:pt idx="3">
                  <c:v>Assistance in identifying a market need (business opportunity thanks to market and tender monitoring)</c:v>
                </c:pt>
                <c:pt idx="4">
                  <c:v>Assistance in identifying foreign agents</c:v>
                </c:pt>
                <c:pt idx="5">
                  <c:v>Guarantee / Insurance to limit economic risk (eg international insurance programs)</c:v>
                </c:pt>
                <c:pt idx="6">
                  <c:v>Help to diagnose your international potential</c:v>
                </c:pt>
                <c:pt idx="7">
                  <c:v>International Trade Training</c:v>
                </c:pt>
                <c:pt idx="8">
                  <c:v>Assistance/Advises for exploring new markets/clients (prospecting)</c:v>
                </c:pt>
                <c:pt idx="9">
                  <c:v>Advice for international development (strategy, marketing, modes of entry, choice of countries)</c:v>
                </c:pt>
                <c:pt idx="10">
                  <c:v>Information about markets and regulatory frameworks</c:v>
                </c:pt>
              </c:strCache>
            </c:strRef>
          </c:cat>
          <c:val>
            <c:numRef>
              <c:f>Sheet1!$B$5:$L$5</c:f>
              <c:numCache>
                <c:formatCode>###0</c:formatCode>
                <c:ptCount val="11"/>
                <c:pt idx="0">
                  <c:v>2.5714285714285716</c:v>
                </c:pt>
                <c:pt idx="1">
                  <c:v>2.2857142857142856</c:v>
                </c:pt>
                <c:pt idx="2">
                  <c:v>2.8571428571428572</c:v>
                </c:pt>
                <c:pt idx="3">
                  <c:v>2.5714285714285716</c:v>
                </c:pt>
                <c:pt idx="4">
                  <c:v>5.1428571428571432</c:v>
                </c:pt>
                <c:pt idx="5">
                  <c:v>10.285714285714286</c:v>
                </c:pt>
                <c:pt idx="6">
                  <c:v>4</c:v>
                </c:pt>
                <c:pt idx="7">
                  <c:v>7.1428571428571432</c:v>
                </c:pt>
                <c:pt idx="8">
                  <c:v>8.5714285714285712</c:v>
                </c:pt>
                <c:pt idx="9">
                  <c:v>6.5714285714285712</c:v>
                </c:pt>
                <c:pt idx="10">
                  <c:v>14</c:v>
                </c:pt>
              </c:numCache>
            </c:numRef>
          </c:val>
          <c:extLst>
            <c:ext xmlns:c16="http://schemas.microsoft.com/office/drawing/2014/chart" uri="{C3380CC4-5D6E-409C-BE32-E72D297353CC}">
              <c16:uniqueId val="{00000003-840C-4E80-AA20-8C8FC731D029}"/>
            </c:ext>
          </c:extLst>
        </c:ser>
        <c:ser>
          <c:idx val="4"/>
          <c:order val="4"/>
          <c:tx>
            <c:strRef>
              <c:f>Sheet1!$A$6</c:f>
              <c:strCache>
                <c:ptCount val="1"/>
                <c:pt idx="0">
                  <c:v>Always</c:v>
                </c:pt>
              </c:strCache>
            </c:strRef>
          </c:tx>
          <c:spPr>
            <a:solidFill>
              <a:schemeClr val="accent5">
                <a:lumMod val="60000"/>
              </a:schemeClr>
            </a:solidFill>
            <a:ln>
              <a:noFill/>
            </a:ln>
            <a:effectLst/>
            <a:sp3d/>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Sheet1!$B$1:$L$1</c:f>
              <c:strCache>
                <c:ptCount val="11"/>
                <c:pt idx="0">
                  <c:v>Loan for exploring new markets/clients (prospecting)</c:v>
                </c:pt>
                <c:pt idx="1">
                  <c:v>Support for (commercial or industrial) implementation in a targeted country</c:v>
                </c:pt>
                <c:pt idx="2">
                  <c:v>Grand for exploring new markets/clients (prospecting)</c:v>
                </c:pt>
                <c:pt idx="3">
                  <c:v>Assistance in identifying a market need (business opportunity thanks to market and tender monitoring)</c:v>
                </c:pt>
                <c:pt idx="4">
                  <c:v>Assistance in identifying foreign agents</c:v>
                </c:pt>
                <c:pt idx="5">
                  <c:v>Guarantee / Insurance to limit economic risk (eg international insurance programs)</c:v>
                </c:pt>
                <c:pt idx="6">
                  <c:v>Help to diagnose your international potential</c:v>
                </c:pt>
                <c:pt idx="7">
                  <c:v>International Trade Training</c:v>
                </c:pt>
                <c:pt idx="8">
                  <c:v>Assistance/Advises for exploring new markets/clients (prospecting)</c:v>
                </c:pt>
                <c:pt idx="9">
                  <c:v>Advice for international development (strategy, marketing, modes of entry, choice of countries)</c:v>
                </c:pt>
                <c:pt idx="10">
                  <c:v>Information about markets and regulatory frameworks</c:v>
                </c:pt>
              </c:strCache>
            </c:strRef>
          </c:cat>
          <c:val>
            <c:numRef>
              <c:f>Sheet1!$B$6:$L$6</c:f>
              <c:numCache>
                <c:formatCode>###0</c:formatCode>
                <c:ptCount val="11"/>
                <c:pt idx="0">
                  <c:v>0.2857142857142857</c:v>
                </c:pt>
                <c:pt idx="1">
                  <c:v>0.2857142857142857</c:v>
                </c:pt>
                <c:pt idx="2">
                  <c:v>1.1428571428571428</c:v>
                </c:pt>
                <c:pt idx="3">
                  <c:v>0.5714285714285714</c:v>
                </c:pt>
                <c:pt idx="4">
                  <c:v>1.4285714285714286</c:v>
                </c:pt>
                <c:pt idx="5">
                  <c:v>4.5714285714285712</c:v>
                </c:pt>
                <c:pt idx="6">
                  <c:v>0.8571428571428571</c:v>
                </c:pt>
                <c:pt idx="7">
                  <c:v>1.1428571428571428</c:v>
                </c:pt>
                <c:pt idx="8">
                  <c:v>0.8571428571428571</c:v>
                </c:pt>
                <c:pt idx="9">
                  <c:v>0.8571428571428571</c:v>
                </c:pt>
                <c:pt idx="10">
                  <c:v>1.1428571428571428</c:v>
                </c:pt>
              </c:numCache>
            </c:numRef>
          </c:val>
          <c:extLst>
            <c:ext xmlns:c16="http://schemas.microsoft.com/office/drawing/2014/chart" uri="{C3380CC4-5D6E-409C-BE32-E72D297353CC}">
              <c16:uniqueId val="{00000004-840C-4E80-AA20-8C8FC731D029}"/>
            </c:ext>
          </c:extLst>
        </c:ser>
        <c:ser>
          <c:idx val="5"/>
          <c:order val="5"/>
          <c:tx>
            <c:strRef>
              <c:f>Sheet1!$A$7</c:f>
              <c:strCache>
                <c:ptCount val="1"/>
                <c:pt idx="0">
                  <c:v>DK/DA</c:v>
                </c:pt>
              </c:strCache>
            </c:strRef>
          </c:tx>
          <c:spPr>
            <a:solidFill>
              <a:schemeClr val="accent4">
                <a:lumMod val="60000"/>
              </a:schemeClr>
            </a:solidFill>
            <a:ln>
              <a:noFill/>
            </a:ln>
            <a:effectLst/>
            <a:sp3d/>
          </c:spPr>
          <c:invertIfNegative val="0"/>
          <c:dLbls>
            <c:dLbl>
              <c:idx val="0"/>
              <c:layout>
                <c:manualLayout>
                  <c:x val="1.5908756445949454E-2"/>
                  <c:y val="3.723354742622966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40C-4E80-AA20-8C8FC731D029}"/>
                </c:ext>
              </c:extLst>
            </c:dLbl>
            <c:dLbl>
              <c:idx val="4"/>
              <c:tx>
                <c:rich>
                  <a:bodyPr/>
                  <a:lstStyle/>
                  <a:p>
                    <a:r>
                      <a:rPr lang="en-US"/>
                      <a:t>3.1</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40C-4E80-AA20-8C8FC731D029}"/>
                </c:ext>
              </c:extLst>
            </c:dLbl>
            <c:spPr>
              <a:noFill/>
              <a:ln>
                <a:noFill/>
              </a:ln>
              <a:effectLst/>
            </c:spPr>
            <c:txPr>
              <a:bodyPr rot="0" spcFirstLastPara="1" vertOverflow="ellipsis" vert="horz" wrap="square" anchor="ctr" anchorCtr="1"/>
              <a:lstStyle/>
              <a:p>
                <a:pPr>
                  <a:defRPr sz="800" b="1"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Sheet1!$B$1:$L$1</c:f>
              <c:strCache>
                <c:ptCount val="11"/>
                <c:pt idx="0">
                  <c:v>Loan for exploring new markets/clients (prospecting)</c:v>
                </c:pt>
                <c:pt idx="1">
                  <c:v>Support for (commercial or industrial) implementation in a targeted country</c:v>
                </c:pt>
                <c:pt idx="2">
                  <c:v>Grand for exploring new markets/clients (prospecting)</c:v>
                </c:pt>
                <c:pt idx="3">
                  <c:v>Assistance in identifying a market need (business opportunity thanks to market and tender monitoring)</c:v>
                </c:pt>
                <c:pt idx="4">
                  <c:v>Assistance in identifying foreign agents</c:v>
                </c:pt>
                <c:pt idx="5">
                  <c:v>Guarantee / Insurance to limit economic risk (eg international insurance programs)</c:v>
                </c:pt>
                <c:pt idx="6">
                  <c:v>Help to diagnose your international potential</c:v>
                </c:pt>
                <c:pt idx="7">
                  <c:v>International Trade Training</c:v>
                </c:pt>
                <c:pt idx="8">
                  <c:v>Assistance/Advises for exploring new markets/clients (prospecting)</c:v>
                </c:pt>
                <c:pt idx="9">
                  <c:v>Advice for international development (strategy, marketing, modes of entry, choice of countries)</c:v>
                </c:pt>
                <c:pt idx="10">
                  <c:v>Information about markets and regulatory frameworks</c:v>
                </c:pt>
              </c:strCache>
            </c:strRef>
          </c:cat>
          <c:val>
            <c:numRef>
              <c:f>Sheet1!$B$7:$L$7</c:f>
              <c:numCache>
                <c:formatCode>###0</c:formatCode>
                <c:ptCount val="11"/>
                <c:pt idx="0">
                  <c:v>1.4285714285714286</c:v>
                </c:pt>
                <c:pt idx="1">
                  <c:v>0.5714285714285714</c:v>
                </c:pt>
                <c:pt idx="2">
                  <c:v>1.7142857142857142</c:v>
                </c:pt>
                <c:pt idx="3">
                  <c:v>0.8571428571428571</c:v>
                </c:pt>
                <c:pt idx="4">
                  <c:v>0.5714285714285714</c:v>
                </c:pt>
                <c:pt idx="5">
                  <c:v>2</c:v>
                </c:pt>
                <c:pt idx="6">
                  <c:v>1.1428571428571428</c:v>
                </c:pt>
                <c:pt idx="7">
                  <c:v>0</c:v>
                </c:pt>
                <c:pt idx="8">
                  <c:v>0.5714285714285714</c:v>
                </c:pt>
                <c:pt idx="9">
                  <c:v>0.5714285714285714</c:v>
                </c:pt>
                <c:pt idx="10">
                  <c:v>0.2857142857142857</c:v>
                </c:pt>
              </c:numCache>
            </c:numRef>
          </c:val>
          <c:extLst>
            <c:ext xmlns:c16="http://schemas.microsoft.com/office/drawing/2014/chart" uri="{C3380CC4-5D6E-409C-BE32-E72D297353CC}">
              <c16:uniqueId val="{00000007-840C-4E80-AA20-8C8FC731D029}"/>
            </c:ext>
          </c:extLst>
        </c:ser>
        <c:dLbls>
          <c:showLegendKey val="0"/>
          <c:showVal val="1"/>
          <c:showCatName val="0"/>
          <c:showSerName val="0"/>
          <c:showPercent val="0"/>
          <c:showBubbleSize val="0"/>
        </c:dLbls>
        <c:gapWidth val="79"/>
        <c:shape val="box"/>
        <c:axId val="1303813279"/>
        <c:axId val="1"/>
        <c:axId val="0"/>
      </c:bar3DChart>
      <c:catAx>
        <c:axId val="130381327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800" b="0" i="0" u="none" strike="noStrike" kern="1200" cap="all" spc="120" normalizeH="0" baseline="0">
                <a:solidFill>
                  <a:schemeClr val="dk1"/>
                </a:solidFill>
                <a:latin typeface="+mn-lt"/>
                <a:ea typeface="+mn-ea"/>
                <a:cs typeface="+mn-cs"/>
              </a:defRPr>
            </a:pPr>
            <a:endParaRPr lang="en-US"/>
          </a:p>
        </c:txPr>
        <c:crossAx val="1"/>
        <c:crosses val="autoZero"/>
        <c:auto val="1"/>
        <c:lblAlgn val="ctr"/>
        <c:lblOffset val="100"/>
        <c:noMultiLvlLbl val="0"/>
      </c:catAx>
      <c:valAx>
        <c:axId val="1"/>
        <c:scaling>
          <c:orientation val="minMax"/>
        </c:scaling>
        <c:delete val="0"/>
        <c:axPos val="b"/>
        <c:numFmt formatCode="0%"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crossAx val="1303813279"/>
        <c:crosses val="autoZero"/>
        <c:crossBetween val="between"/>
        <c:majorUnit val="0.2"/>
      </c:valAx>
      <c:spPr>
        <a:noFill/>
        <a:ln>
          <a:noFill/>
        </a:ln>
        <a:effectLst/>
      </c:spPr>
    </c:plotArea>
    <c:legend>
      <c:legendPos val="t"/>
      <c:layout>
        <c:manualLayout>
          <c:xMode val="edge"/>
          <c:yMode val="edge"/>
          <c:x val="0.27939018944951205"/>
          <c:y val="0.97561554456628419"/>
          <c:w val="0.71757130537288438"/>
          <c:h val="2.3606069068230477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legend>
    <c:plotVisOnly val="1"/>
    <c:dispBlanksAs val="gap"/>
    <c:showDLblsOverMax val="0"/>
  </c:chart>
  <c: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cap="flat" cmpd="sng" algn="ctr">
      <a:solidFill>
        <a:schemeClr val="tx1">
          <a:lumMod val="15000"/>
          <a:lumOff val="85000"/>
        </a:schemeClr>
      </a:solidFill>
      <a:round/>
    </a:ln>
    <a:effectLst/>
  </c:spPr>
  <c:txPr>
    <a:bodyPr/>
    <a:lstStyle/>
    <a:p>
      <a:pPr>
        <a:defRPr>
          <a:solidFill>
            <a:schemeClr val="dk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withinLinear" id="14">
  <a:schemeClr val="accent1"/>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withinLinear" id="14">
  <a:schemeClr val="accent1"/>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10.xml><?xml version="1.0" encoding="utf-8"?>
<cs:chartStyle xmlns:cs="http://schemas.microsoft.com/office/drawing/2012/chartStyle" xmlns:a="http://schemas.openxmlformats.org/drawingml/2006/main" id="3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800" b="1"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11.xml><?xml version="1.0" encoding="utf-8"?>
<cs:chartStyle xmlns:cs="http://schemas.microsoft.com/office/drawing/2012/chartStyle" xmlns:a="http://schemas.openxmlformats.org/drawingml/2006/main" id="3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800" b="1"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12.xml><?xml version="1.0" encoding="utf-8"?>
<cs:chartStyle xmlns:cs="http://schemas.microsoft.com/office/drawing/2012/chartStyle" xmlns:a="http://schemas.openxmlformats.org/drawingml/2006/main" id="3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800" b="1"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13.xml><?xml version="1.0" encoding="utf-8"?>
<cs:chartStyle xmlns:cs="http://schemas.microsoft.com/office/drawing/2012/chartStyle" xmlns:a="http://schemas.openxmlformats.org/drawingml/2006/main" id="3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800" b="1"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14.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15.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lt1"/>
    </cs:fontRef>
  </cs:wall>
</cs:chartStyle>
</file>

<file path=ppt/charts/style16.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lt1"/>
    </cs:fontRef>
  </cs:wall>
</cs:chartStyle>
</file>

<file path=ppt/charts/style17.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18.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lt1"/>
    </cs:fontRef>
  </cs:wall>
</cs:chartStyle>
</file>

<file path=ppt/charts/style19.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20.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21.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22.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23.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24.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25.xml><?xml version="1.0" encoding="utf-8"?>
<cs:chartStyle xmlns:cs="http://schemas.microsoft.com/office/drawing/2012/chartStyle" xmlns:a="http://schemas.openxmlformats.org/drawingml/2006/main" id="341">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26.xml><?xml version="1.0" encoding="utf-8"?>
<cs:chartStyle xmlns:cs="http://schemas.microsoft.com/office/drawing/2012/chartStyle" xmlns:a="http://schemas.openxmlformats.org/drawingml/2006/main" id="341">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6.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8.xml><?xml version="1.0" encoding="utf-8"?>
<cs:chartStyle xmlns:cs="http://schemas.microsoft.com/office/drawing/2012/chartStyle" xmlns:a="http://schemas.openxmlformats.org/drawingml/2006/main" id="3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800" b="1"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3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800" b="1"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11/21/2020</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58331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11/21/2020</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72269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11/21/2020</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61827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11/21/2020</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92670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11/21/2020</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04162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11/21/2020</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5666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11/21/2020</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68194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11/21/2020</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11860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11/21/2020</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01422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11/21/2020</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933282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11/21/2020</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23267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11/21/2020</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4982234"/>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47" r:id="rId3"/>
    <p:sldLayoutId id="2147483743" r:id="rId4"/>
    <p:sldLayoutId id="2147483738" r:id="rId5"/>
    <p:sldLayoutId id="2147483732" r:id="rId6"/>
    <p:sldLayoutId id="2147483733" r:id="rId7"/>
    <p:sldLayoutId id="2147483734" r:id="rId8"/>
    <p:sldLayoutId id="2147483735" r:id="rId9"/>
    <p:sldLayoutId id="2147483736" r:id="rId10"/>
    <p:sldLayoutId id="2147483737" r:id="rId11"/>
  </p:sldLayoutIdLst>
  <p:hf sldNum="0" hdr="0" ftr="0" dt="0"/>
  <p:txStyles>
    <p:titleStyle>
      <a:lvl1pPr algn="l" defTabSz="914400" rtl="0" eaLnBrk="1" latinLnBrk="0" hangingPunct="1">
        <a:lnSpc>
          <a:spcPct val="90000"/>
        </a:lnSpc>
        <a:spcBef>
          <a:spcPct val="0"/>
        </a:spcBef>
        <a:buNone/>
        <a:defRPr sz="47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BBD84-820B-4E1D-9657-D38C13ED66E3}"/>
              </a:ext>
            </a:extLst>
          </p:cNvPr>
          <p:cNvSpPr>
            <a:spLocks noGrp="1"/>
          </p:cNvSpPr>
          <p:nvPr>
            <p:ph type="title"/>
          </p:nvPr>
        </p:nvSpPr>
        <p:spPr>
          <a:xfrm>
            <a:off x="1" y="1371600"/>
            <a:ext cx="4663440" cy="1508758"/>
          </a:xfrm>
        </p:spPr>
        <p:txBody>
          <a:bodyPr>
            <a:normAutofit/>
          </a:bodyPr>
          <a:lstStyle/>
          <a:p>
            <a:r>
              <a:rPr lang="en-US" dirty="0"/>
              <a:t>CODEX-GREECE</a:t>
            </a:r>
          </a:p>
        </p:txBody>
      </p:sp>
      <p:sp>
        <p:nvSpPr>
          <p:cNvPr id="3" name="Content Placeholder 2">
            <a:extLst>
              <a:ext uri="{FF2B5EF4-FFF2-40B4-BE49-F238E27FC236}">
                <a16:creationId xmlns:a16="http://schemas.microsoft.com/office/drawing/2014/main" id="{A367B7CB-19EE-4FBE-90A0-D5AAEC339223}"/>
              </a:ext>
            </a:extLst>
          </p:cNvPr>
          <p:cNvSpPr>
            <a:spLocks noGrp="1"/>
          </p:cNvSpPr>
          <p:nvPr>
            <p:ph idx="1"/>
          </p:nvPr>
        </p:nvSpPr>
        <p:spPr>
          <a:xfrm>
            <a:off x="4663440" y="812800"/>
            <a:ext cx="7528560" cy="4673600"/>
          </a:xfrm>
        </p:spPr>
        <p:txBody>
          <a:bodyPr/>
          <a:lstStyle/>
          <a:p>
            <a:pPr fontAlgn="auto"/>
            <a:endParaRPr lang="en-US" i="1" dirty="0"/>
          </a:p>
          <a:p>
            <a:pPr fontAlgn="auto"/>
            <a:endParaRPr lang="en-US" i="1" dirty="0"/>
          </a:p>
          <a:p>
            <a:pPr fontAlgn="auto"/>
            <a:endParaRPr lang="en-US" i="1" dirty="0"/>
          </a:p>
          <a:p>
            <a:pPr algn="ctr" fontAlgn="auto"/>
            <a:r>
              <a:rPr lang="en-US" sz="3200" b="1" i="1" dirty="0"/>
              <a:t>Firms and Competitiveness: A novel Database of Greek Exporters and Innovators</a:t>
            </a:r>
            <a:endParaRPr lang="en-US" sz="3200" b="1" dirty="0"/>
          </a:p>
          <a:p>
            <a:endParaRPr lang="en-US" dirty="0"/>
          </a:p>
        </p:txBody>
      </p:sp>
      <p:pic>
        <p:nvPicPr>
          <p:cNvPr id="5" name="Picture 4">
            <a:extLst>
              <a:ext uri="{FF2B5EF4-FFF2-40B4-BE49-F238E27FC236}">
                <a16:creationId xmlns:a16="http://schemas.microsoft.com/office/drawing/2014/main" id="{B952A594-B04F-463F-B5BB-917D4E0E09CF}"/>
              </a:ext>
            </a:extLst>
          </p:cNvPr>
          <p:cNvPicPr>
            <a:picLocks noChangeAspect="1"/>
          </p:cNvPicPr>
          <p:nvPr/>
        </p:nvPicPr>
        <p:blipFill>
          <a:blip r:embed="rId2"/>
          <a:stretch>
            <a:fillRect/>
          </a:stretch>
        </p:blipFill>
        <p:spPr>
          <a:xfrm>
            <a:off x="-66772" y="5656217"/>
            <a:ext cx="4730212" cy="1201783"/>
          </a:xfrm>
          <a:prstGeom prst="rect">
            <a:avLst/>
          </a:prstGeom>
        </p:spPr>
      </p:pic>
      <p:sp>
        <p:nvSpPr>
          <p:cNvPr id="4" name="Rectangle 3">
            <a:extLst>
              <a:ext uri="{FF2B5EF4-FFF2-40B4-BE49-F238E27FC236}">
                <a16:creationId xmlns:a16="http://schemas.microsoft.com/office/drawing/2014/main" id="{5188002E-128A-43BB-B9FC-054C3925669B}"/>
              </a:ext>
            </a:extLst>
          </p:cNvPr>
          <p:cNvSpPr/>
          <p:nvPr/>
        </p:nvSpPr>
        <p:spPr>
          <a:xfrm>
            <a:off x="4663440" y="5795444"/>
            <a:ext cx="7302137" cy="923330"/>
          </a:xfrm>
          <a:prstGeom prst="rect">
            <a:avLst/>
          </a:prstGeom>
        </p:spPr>
        <p:txBody>
          <a:bodyPr wrap="square">
            <a:spAutoFit/>
          </a:bodyPr>
          <a:lstStyle/>
          <a:p>
            <a:r>
              <a:rPr lang="en-US" dirty="0">
                <a:solidFill>
                  <a:srgbClr val="000000"/>
                </a:solidFill>
                <a:latin typeface="Cambria" panose="02040503050406030204" pitchFamily="18" charset="0"/>
              </a:rPr>
              <a:t>This project has received funding from the Hellenic Foundation for Research and Innovation (HFRI) and the General Secretariat for Research and Technology (GSRT), under grant agreement No [242].</a:t>
            </a:r>
            <a:endParaRPr lang="en-US" dirty="0"/>
          </a:p>
        </p:txBody>
      </p:sp>
      <p:sp>
        <p:nvSpPr>
          <p:cNvPr id="6" name="Rectangle 5">
            <a:extLst>
              <a:ext uri="{FF2B5EF4-FFF2-40B4-BE49-F238E27FC236}">
                <a16:creationId xmlns:a16="http://schemas.microsoft.com/office/drawing/2014/main" id="{E0F901F6-4360-4444-A3F0-92EE3B30E5DD}"/>
              </a:ext>
            </a:extLst>
          </p:cNvPr>
          <p:cNvSpPr/>
          <p:nvPr/>
        </p:nvSpPr>
        <p:spPr>
          <a:xfrm>
            <a:off x="4663439" y="4462992"/>
            <a:ext cx="7302137" cy="369332"/>
          </a:xfrm>
          <a:prstGeom prst="rect">
            <a:avLst/>
          </a:prstGeom>
        </p:spPr>
        <p:txBody>
          <a:bodyPr wrap="square">
            <a:spAutoFit/>
          </a:bodyPr>
          <a:lstStyle/>
          <a:p>
            <a:pPr algn="ctr"/>
            <a:r>
              <a:rPr lang="en-US" dirty="0" err="1">
                <a:solidFill>
                  <a:srgbClr val="000000"/>
                </a:solidFill>
                <a:latin typeface="Cambria" panose="02040503050406030204" pitchFamily="18" charset="0"/>
              </a:rPr>
              <a:t>Evangelos</a:t>
            </a:r>
            <a:r>
              <a:rPr lang="en-US" dirty="0">
                <a:solidFill>
                  <a:srgbClr val="000000"/>
                </a:solidFill>
                <a:latin typeface="Cambria" panose="02040503050406030204" pitchFamily="18" charset="0"/>
              </a:rPr>
              <a:t> </a:t>
            </a:r>
            <a:r>
              <a:rPr lang="en-US" dirty="0" err="1">
                <a:solidFill>
                  <a:srgbClr val="000000"/>
                </a:solidFill>
                <a:latin typeface="Cambria" panose="02040503050406030204" pitchFamily="18" charset="0"/>
              </a:rPr>
              <a:t>Pastelakos</a:t>
            </a:r>
            <a:r>
              <a:rPr lang="en-US" dirty="0">
                <a:solidFill>
                  <a:srgbClr val="000000"/>
                </a:solidFill>
                <a:latin typeface="Cambria" panose="02040503050406030204" pitchFamily="18" charset="0"/>
              </a:rPr>
              <a:t> </a:t>
            </a:r>
            <a:endParaRPr lang="en-US" dirty="0"/>
          </a:p>
        </p:txBody>
      </p:sp>
    </p:spTree>
    <p:extLst>
      <p:ext uri="{BB962C8B-B14F-4D97-AF65-F5344CB8AC3E}">
        <p14:creationId xmlns:p14="http://schemas.microsoft.com/office/powerpoint/2010/main" val="2258297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Γράφημα 10">
            <a:extLst>
              <a:ext uri="{FF2B5EF4-FFF2-40B4-BE49-F238E27FC236}">
                <a16:creationId xmlns:a16="http://schemas.microsoft.com/office/drawing/2014/main" id="{ABD8151A-B5FD-4736-B3B7-CB3C6CD44308}"/>
              </a:ext>
            </a:extLst>
          </p:cNvPr>
          <p:cNvGraphicFramePr/>
          <p:nvPr>
            <p:extLst>
              <p:ext uri="{D42A27DB-BD31-4B8C-83A1-F6EECF244321}">
                <p14:modId xmlns:p14="http://schemas.microsoft.com/office/powerpoint/2010/main" val="2947870415"/>
              </p:ext>
            </p:extLst>
          </p:nvPr>
        </p:nvGraphicFramePr>
        <p:xfrm>
          <a:off x="0" y="0"/>
          <a:ext cx="12192000" cy="643530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67754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Γράφημα 9">
            <a:extLst>
              <a:ext uri="{FF2B5EF4-FFF2-40B4-BE49-F238E27FC236}">
                <a16:creationId xmlns:a16="http://schemas.microsoft.com/office/drawing/2014/main" id="{C31778CF-E1A8-44F8-9E8E-758D3994158C}"/>
              </a:ext>
            </a:extLst>
          </p:cNvPr>
          <p:cNvGraphicFramePr/>
          <p:nvPr>
            <p:extLst>
              <p:ext uri="{D42A27DB-BD31-4B8C-83A1-F6EECF244321}">
                <p14:modId xmlns:p14="http://schemas.microsoft.com/office/powerpoint/2010/main" val="11310296"/>
              </p:ext>
            </p:extLst>
          </p:nvPr>
        </p:nvGraphicFramePr>
        <p:xfrm>
          <a:off x="0" y="0"/>
          <a:ext cx="12191999" cy="641757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09678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Γράφημα 14">
            <a:extLst>
              <a:ext uri="{FF2B5EF4-FFF2-40B4-BE49-F238E27FC236}">
                <a16:creationId xmlns:a16="http://schemas.microsoft.com/office/drawing/2014/main" id="{070314EE-45E6-4B8F-9EFE-8B0524F41F54}"/>
              </a:ext>
            </a:extLst>
          </p:cNvPr>
          <p:cNvGraphicFramePr/>
          <p:nvPr>
            <p:extLst>
              <p:ext uri="{D42A27DB-BD31-4B8C-83A1-F6EECF244321}">
                <p14:modId xmlns:p14="http://schemas.microsoft.com/office/powerpoint/2010/main" val="1302977770"/>
              </p:ext>
            </p:extLst>
          </p:nvPr>
        </p:nvGraphicFramePr>
        <p:xfrm>
          <a:off x="0" y="0"/>
          <a:ext cx="12192000" cy="64259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92599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Γράφημα 9">
            <a:extLst>
              <a:ext uri="{FF2B5EF4-FFF2-40B4-BE49-F238E27FC236}">
                <a16:creationId xmlns:a16="http://schemas.microsoft.com/office/drawing/2014/main" id="{231963F3-E55E-46E5-93AC-BAFB4841EABA}"/>
              </a:ext>
            </a:extLst>
          </p:cNvPr>
          <p:cNvGraphicFramePr/>
          <p:nvPr>
            <p:extLst>
              <p:ext uri="{D42A27DB-BD31-4B8C-83A1-F6EECF244321}">
                <p14:modId xmlns:p14="http://schemas.microsoft.com/office/powerpoint/2010/main" val="2346159468"/>
              </p:ext>
            </p:extLst>
          </p:nvPr>
        </p:nvGraphicFramePr>
        <p:xfrm>
          <a:off x="0" y="0"/>
          <a:ext cx="12192000" cy="645113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02968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Γράφημα 9">
            <a:extLst>
              <a:ext uri="{FF2B5EF4-FFF2-40B4-BE49-F238E27FC236}">
                <a16:creationId xmlns:a16="http://schemas.microsoft.com/office/drawing/2014/main" id="{6822FF4D-8A0D-4AE5-A10D-D0890B93C71F}"/>
              </a:ext>
            </a:extLst>
          </p:cNvPr>
          <p:cNvGraphicFramePr/>
          <p:nvPr>
            <p:extLst>
              <p:ext uri="{D42A27DB-BD31-4B8C-83A1-F6EECF244321}">
                <p14:modId xmlns:p14="http://schemas.microsoft.com/office/powerpoint/2010/main" val="697333171"/>
              </p:ext>
            </p:extLst>
          </p:nvPr>
        </p:nvGraphicFramePr>
        <p:xfrm>
          <a:off x="0" y="1"/>
          <a:ext cx="12192000" cy="644274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15974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F74EB04A-C4B2-465A-AE2D-80EC25569B57}"/>
              </a:ext>
            </a:extLst>
          </p:cNvPr>
          <p:cNvGraphicFramePr>
            <a:graphicFrameLocks noChangeAspect="1"/>
          </p:cNvGraphicFramePr>
          <p:nvPr>
            <p:extLst>
              <p:ext uri="{D42A27DB-BD31-4B8C-83A1-F6EECF244321}">
                <p14:modId xmlns:p14="http://schemas.microsoft.com/office/powerpoint/2010/main" val="751407275"/>
              </p:ext>
            </p:extLst>
          </p:nvPr>
        </p:nvGraphicFramePr>
        <p:xfrm>
          <a:off x="0" y="18098"/>
          <a:ext cx="12192000" cy="68218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287507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58F55010-463B-48DA-8B0A-07F51C4D0AFD}"/>
              </a:ext>
            </a:extLst>
          </p:cNvPr>
          <p:cNvGraphicFramePr>
            <a:graphicFrameLocks noChangeAspect="1"/>
          </p:cNvGraphicFramePr>
          <p:nvPr>
            <p:extLst>
              <p:ext uri="{D42A27DB-BD31-4B8C-83A1-F6EECF244321}">
                <p14:modId xmlns:p14="http://schemas.microsoft.com/office/powerpoint/2010/main" val="1847995231"/>
              </p:ext>
            </p:extLst>
          </p:nvPr>
        </p:nvGraphicFramePr>
        <p:xfrm>
          <a:off x="0" y="18098"/>
          <a:ext cx="12192000" cy="68218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15729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CAA0D0AC-DB36-49B2-BDCE-90559119C784}"/>
              </a:ext>
            </a:extLst>
          </p:cNvPr>
          <p:cNvGraphicFramePr>
            <a:graphicFrameLocks noChangeAspect="1"/>
          </p:cNvGraphicFramePr>
          <p:nvPr>
            <p:extLst>
              <p:ext uri="{D42A27DB-BD31-4B8C-83A1-F6EECF244321}">
                <p14:modId xmlns:p14="http://schemas.microsoft.com/office/powerpoint/2010/main" val="655506490"/>
              </p:ext>
            </p:extLst>
          </p:nvPr>
        </p:nvGraphicFramePr>
        <p:xfrm>
          <a:off x="0" y="6033"/>
          <a:ext cx="12192000" cy="684593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20905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58C69A98-A77C-46F0-A0E7-F90C090CB758}"/>
              </a:ext>
            </a:extLst>
          </p:cNvPr>
          <p:cNvGraphicFramePr>
            <a:graphicFrameLocks noChangeAspect="1"/>
          </p:cNvGraphicFramePr>
          <p:nvPr>
            <p:extLst>
              <p:ext uri="{D42A27DB-BD31-4B8C-83A1-F6EECF244321}">
                <p14:modId xmlns:p14="http://schemas.microsoft.com/office/powerpoint/2010/main" val="3449324722"/>
              </p:ext>
            </p:extLst>
          </p:nvPr>
        </p:nvGraphicFramePr>
        <p:xfrm>
          <a:off x="0" y="0"/>
          <a:ext cx="12192000" cy="683990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460021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8D9D8F60-F40A-432D-A092-FD6D33A15A67}"/>
              </a:ext>
            </a:extLst>
          </p:cNvPr>
          <p:cNvGraphicFramePr>
            <a:graphicFrameLocks noChangeAspect="1"/>
          </p:cNvGraphicFramePr>
          <p:nvPr>
            <p:extLst>
              <p:ext uri="{D42A27DB-BD31-4B8C-83A1-F6EECF244321}">
                <p14:modId xmlns:p14="http://schemas.microsoft.com/office/powerpoint/2010/main" val="255314208"/>
              </p:ext>
            </p:extLst>
          </p:nvPr>
        </p:nvGraphicFramePr>
        <p:xfrm>
          <a:off x="0" y="0"/>
          <a:ext cx="12192000" cy="67405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36561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9C097-C747-4E05-B6B7-C56343EA7051}"/>
              </a:ext>
            </a:extLst>
          </p:cNvPr>
          <p:cNvSpPr>
            <a:spLocks noGrp="1"/>
          </p:cNvSpPr>
          <p:nvPr>
            <p:ph type="title"/>
          </p:nvPr>
        </p:nvSpPr>
        <p:spPr/>
        <p:txBody>
          <a:bodyPr>
            <a:normAutofit/>
          </a:bodyPr>
          <a:lstStyle/>
          <a:p>
            <a:r>
              <a:rPr lang="en-US" sz="4400" dirty="0"/>
              <a:t>Data Collection </a:t>
            </a:r>
          </a:p>
        </p:txBody>
      </p:sp>
      <p:sp>
        <p:nvSpPr>
          <p:cNvPr id="3" name="Content Placeholder 2">
            <a:extLst>
              <a:ext uri="{FF2B5EF4-FFF2-40B4-BE49-F238E27FC236}">
                <a16:creationId xmlns:a16="http://schemas.microsoft.com/office/drawing/2014/main" id="{64C8DFE1-6621-43E2-8149-7C9C9EC007CC}"/>
              </a:ext>
            </a:extLst>
          </p:cNvPr>
          <p:cNvSpPr>
            <a:spLocks noGrp="1"/>
          </p:cNvSpPr>
          <p:nvPr>
            <p:ph sz="half" idx="1"/>
          </p:nvPr>
        </p:nvSpPr>
        <p:spPr>
          <a:xfrm>
            <a:off x="1097281" y="2220685"/>
            <a:ext cx="10058399" cy="3827417"/>
          </a:xfrm>
        </p:spPr>
        <p:txBody>
          <a:bodyPr>
            <a:normAutofit fontScale="55000" lnSpcReduction="20000"/>
          </a:bodyPr>
          <a:lstStyle/>
          <a:p>
            <a:pPr>
              <a:buFont typeface="Wingdings" panose="05000000000000000000" pitchFamily="2" charset="2"/>
              <a:buChar char="q"/>
            </a:pPr>
            <a:r>
              <a:rPr lang="en-US" sz="5900" dirty="0"/>
              <a:t>Scope: The survey was designed to collect data at a firm level with a view to provide evidence on several areas of innovation and internationalization.</a:t>
            </a:r>
          </a:p>
          <a:p>
            <a:pPr>
              <a:buFont typeface="Wingdings" panose="05000000000000000000" pitchFamily="2" charset="2"/>
              <a:buChar char="q"/>
            </a:pPr>
            <a:r>
              <a:rPr lang="en-US" sz="5900" dirty="0"/>
              <a:t>Population Frame: Greek exporting firms (industries)</a:t>
            </a:r>
          </a:p>
          <a:p>
            <a:pPr>
              <a:buFont typeface="Wingdings" panose="05000000000000000000" pitchFamily="2" charset="2"/>
              <a:buChar char="q"/>
            </a:pPr>
            <a:r>
              <a:rPr lang="en-US" sz="5900" dirty="0"/>
              <a:t>Reference year: 2018</a:t>
            </a:r>
          </a:p>
          <a:p>
            <a:br>
              <a:rPr lang="en-US" sz="3800" dirty="0"/>
            </a:br>
            <a:br>
              <a:rPr lang="en-US" sz="2400" dirty="0"/>
            </a:br>
            <a:br>
              <a:rPr lang="en-US" sz="2400" dirty="0"/>
            </a:br>
            <a:endParaRPr lang="en-US" sz="2400" b="1" dirty="0"/>
          </a:p>
        </p:txBody>
      </p:sp>
    </p:spTree>
    <p:extLst>
      <p:ext uri="{BB962C8B-B14F-4D97-AF65-F5344CB8AC3E}">
        <p14:creationId xmlns:p14="http://schemas.microsoft.com/office/powerpoint/2010/main" val="14919344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259FF96A-09A3-4AF5-AEC3-EBE9E1817078}"/>
              </a:ext>
            </a:extLst>
          </p:cNvPr>
          <p:cNvGraphicFramePr>
            <a:graphicFrameLocks noChangeAspect="1"/>
          </p:cNvGraphicFramePr>
          <p:nvPr>
            <p:extLst>
              <p:ext uri="{D42A27DB-BD31-4B8C-83A1-F6EECF244321}">
                <p14:modId xmlns:p14="http://schemas.microsoft.com/office/powerpoint/2010/main" val="3859886802"/>
              </p:ext>
            </p:extLst>
          </p:nvPr>
        </p:nvGraphicFramePr>
        <p:xfrm>
          <a:off x="0" y="0"/>
          <a:ext cx="12191999" cy="63336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036720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Γράφημα 9">
            <a:extLst>
              <a:ext uri="{FF2B5EF4-FFF2-40B4-BE49-F238E27FC236}">
                <a16:creationId xmlns:a16="http://schemas.microsoft.com/office/drawing/2014/main" id="{EFD1FECF-4180-4D5E-9658-4C42D85D721C}"/>
              </a:ext>
            </a:extLst>
          </p:cNvPr>
          <p:cNvGraphicFramePr/>
          <p:nvPr>
            <p:extLst>
              <p:ext uri="{D42A27DB-BD31-4B8C-83A1-F6EECF244321}">
                <p14:modId xmlns:p14="http://schemas.microsoft.com/office/powerpoint/2010/main" val="1560957182"/>
              </p:ext>
            </p:extLst>
          </p:nvPr>
        </p:nvGraphicFramePr>
        <p:xfrm>
          <a:off x="0" y="0"/>
          <a:ext cx="12192000" cy="645113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744947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Γράφημα 10">
            <a:extLst>
              <a:ext uri="{FF2B5EF4-FFF2-40B4-BE49-F238E27FC236}">
                <a16:creationId xmlns:a16="http://schemas.microsoft.com/office/drawing/2014/main" id="{7D4214F1-A581-47A0-9647-81502E47CB22}"/>
              </a:ext>
            </a:extLst>
          </p:cNvPr>
          <p:cNvGraphicFramePr/>
          <p:nvPr>
            <p:extLst>
              <p:ext uri="{D42A27DB-BD31-4B8C-83A1-F6EECF244321}">
                <p14:modId xmlns:p14="http://schemas.microsoft.com/office/powerpoint/2010/main" val="3586954647"/>
              </p:ext>
            </p:extLst>
          </p:nvPr>
        </p:nvGraphicFramePr>
        <p:xfrm>
          <a:off x="1" y="0"/>
          <a:ext cx="12192000" cy="64679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064511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Γράφημα 2">
            <a:extLst>
              <a:ext uri="{FF2B5EF4-FFF2-40B4-BE49-F238E27FC236}">
                <a16:creationId xmlns:a16="http://schemas.microsoft.com/office/drawing/2014/main" id="{84960C19-90FC-4D5C-8F2D-8FCFA5CB3DE6}"/>
              </a:ext>
            </a:extLst>
          </p:cNvPr>
          <p:cNvGraphicFramePr/>
          <p:nvPr>
            <p:extLst>
              <p:ext uri="{D42A27DB-BD31-4B8C-83A1-F6EECF244321}">
                <p14:modId xmlns:p14="http://schemas.microsoft.com/office/powerpoint/2010/main" val="690274067"/>
              </p:ext>
            </p:extLst>
          </p:nvPr>
        </p:nvGraphicFramePr>
        <p:xfrm>
          <a:off x="0" y="0"/>
          <a:ext cx="12192000" cy="645952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131942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Γράφημα 5">
            <a:extLst>
              <a:ext uri="{FF2B5EF4-FFF2-40B4-BE49-F238E27FC236}">
                <a16:creationId xmlns:a16="http://schemas.microsoft.com/office/drawing/2014/main" id="{40280EB0-5811-4AD7-8E7B-22C4C5C5A042}"/>
              </a:ext>
            </a:extLst>
          </p:cNvPr>
          <p:cNvGraphicFramePr/>
          <p:nvPr>
            <p:extLst>
              <p:ext uri="{D42A27DB-BD31-4B8C-83A1-F6EECF244321}">
                <p14:modId xmlns:p14="http://schemas.microsoft.com/office/powerpoint/2010/main" val="3315762840"/>
              </p:ext>
            </p:extLst>
          </p:nvPr>
        </p:nvGraphicFramePr>
        <p:xfrm>
          <a:off x="1" y="0"/>
          <a:ext cx="12192000" cy="643435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114728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Γράφημα 3">
            <a:extLst>
              <a:ext uri="{FF2B5EF4-FFF2-40B4-BE49-F238E27FC236}">
                <a16:creationId xmlns:a16="http://schemas.microsoft.com/office/drawing/2014/main" id="{C0DD144C-BA1D-45A9-BE52-ABED80C15D37}"/>
              </a:ext>
            </a:extLst>
          </p:cNvPr>
          <p:cNvGraphicFramePr/>
          <p:nvPr>
            <p:extLst>
              <p:ext uri="{D42A27DB-BD31-4B8C-83A1-F6EECF244321}">
                <p14:modId xmlns:p14="http://schemas.microsoft.com/office/powerpoint/2010/main" val="3863905835"/>
              </p:ext>
            </p:extLst>
          </p:nvPr>
        </p:nvGraphicFramePr>
        <p:xfrm>
          <a:off x="0" y="0"/>
          <a:ext cx="12191999" cy="64343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801070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Γράφημα 3">
            <a:extLst>
              <a:ext uri="{FF2B5EF4-FFF2-40B4-BE49-F238E27FC236}">
                <a16:creationId xmlns:a16="http://schemas.microsoft.com/office/drawing/2014/main" id="{74A0B88A-4744-4FA2-A63B-D645FC4A886A}"/>
              </a:ext>
            </a:extLst>
          </p:cNvPr>
          <p:cNvGraphicFramePr/>
          <p:nvPr>
            <p:extLst>
              <p:ext uri="{D42A27DB-BD31-4B8C-83A1-F6EECF244321}">
                <p14:modId xmlns:p14="http://schemas.microsoft.com/office/powerpoint/2010/main" val="3412260463"/>
              </p:ext>
            </p:extLst>
          </p:nvPr>
        </p:nvGraphicFramePr>
        <p:xfrm>
          <a:off x="0" y="0"/>
          <a:ext cx="12192000" cy="644274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425108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Γράφημα 11">
            <a:extLst>
              <a:ext uri="{FF2B5EF4-FFF2-40B4-BE49-F238E27FC236}">
                <a16:creationId xmlns:a16="http://schemas.microsoft.com/office/drawing/2014/main" id="{59A5FD5B-7C24-4FF4-916D-67C967B17383}"/>
              </a:ext>
            </a:extLst>
          </p:cNvPr>
          <p:cNvGraphicFramePr/>
          <p:nvPr>
            <p:extLst>
              <p:ext uri="{D42A27DB-BD31-4B8C-83A1-F6EECF244321}">
                <p14:modId xmlns:p14="http://schemas.microsoft.com/office/powerpoint/2010/main" val="1551897371"/>
              </p:ext>
            </p:extLst>
          </p:nvPr>
        </p:nvGraphicFramePr>
        <p:xfrm>
          <a:off x="0" y="0"/>
          <a:ext cx="12192000" cy="644274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91109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Γράφημα 9">
            <a:extLst>
              <a:ext uri="{FF2B5EF4-FFF2-40B4-BE49-F238E27FC236}">
                <a16:creationId xmlns:a16="http://schemas.microsoft.com/office/drawing/2014/main" id="{40A877B5-CA16-46CC-982B-915F0A4A301C}"/>
              </a:ext>
            </a:extLst>
          </p:cNvPr>
          <p:cNvGraphicFramePr/>
          <p:nvPr>
            <p:extLst>
              <p:ext uri="{D42A27DB-BD31-4B8C-83A1-F6EECF244321}">
                <p14:modId xmlns:p14="http://schemas.microsoft.com/office/powerpoint/2010/main" val="2980457033"/>
              </p:ext>
            </p:extLst>
          </p:nvPr>
        </p:nvGraphicFramePr>
        <p:xfrm>
          <a:off x="0" y="-1"/>
          <a:ext cx="12192000" cy="640918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49602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Γράφημα 9">
            <a:extLst>
              <a:ext uri="{FF2B5EF4-FFF2-40B4-BE49-F238E27FC236}">
                <a16:creationId xmlns:a16="http://schemas.microsoft.com/office/drawing/2014/main" id="{B30FDE30-E614-40F2-9328-53FF51EB47CB}"/>
              </a:ext>
            </a:extLst>
          </p:cNvPr>
          <p:cNvGraphicFramePr/>
          <p:nvPr>
            <p:extLst>
              <p:ext uri="{D42A27DB-BD31-4B8C-83A1-F6EECF244321}">
                <p14:modId xmlns:p14="http://schemas.microsoft.com/office/powerpoint/2010/main" val="883317369"/>
              </p:ext>
            </p:extLst>
          </p:nvPr>
        </p:nvGraphicFramePr>
        <p:xfrm>
          <a:off x="0" y="0"/>
          <a:ext cx="12192000" cy="64343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92421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CA522-3DB8-4210-A86B-9998DAE9EE6F}"/>
              </a:ext>
            </a:extLst>
          </p:cNvPr>
          <p:cNvSpPr>
            <a:spLocks noGrp="1"/>
          </p:cNvSpPr>
          <p:nvPr>
            <p:ph type="title"/>
          </p:nvPr>
        </p:nvSpPr>
        <p:spPr/>
        <p:txBody>
          <a:bodyPr/>
          <a:lstStyle/>
          <a:p>
            <a:r>
              <a:rPr lang="en-US" sz="4400" dirty="0"/>
              <a:t>Data Collection </a:t>
            </a:r>
            <a:endParaRPr lang="en-GB" dirty="0"/>
          </a:p>
        </p:txBody>
      </p:sp>
      <p:sp>
        <p:nvSpPr>
          <p:cNvPr id="3" name="Content Placeholder 2">
            <a:extLst>
              <a:ext uri="{FF2B5EF4-FFF2-40B4-BE49-F238E27FC236}">
                <a16:creationId xmlns:a16="http://schemas.microsoft.com/office/drawing/2014/main" id="{5F5F8100-1A6D-4542-B32E-BA547D55E4BF}"/>
              </a:ext>
            </a:extLst>
          </p:cNvPr>
          <p:cNvSpPr>
            <a:spLocks noGrp="1"/>
          </p:cNvSpPr>
          <p:nvPr>
            <p:ph idx="1"/>
          </p:nvPr>
        </p:nvSpPr>
        <p:spPr/>
        <p:txBody>
          <a:bodyPr>
            <a:normAutofit fontScale="92500" lnSpcReduction="20000"/>
          </a:bodyPr>
          <a:lstStyle/>
          <a:p>
            <a:pPr>
              <a:buFont typeface="Wingdings" panose="05000000000000000000" pitchFamily="2" charset="2"/>
              <a:buChar char="q"/>
            </a:pPr>
            <a:r>
              <a:rPr lang="en-US" sz="2000" dirty="0"/>
              <a:t>A single wave of the survey has been completed to date. (fieldwork ran from 25</a:t>
            </a:r>
            <a:r>
              <a:rPr lang="en-US" sz="2000" baseline="30000" dirty="0"/>
              <a:t>th</a:t>
            </a:r>
            <a:r>
              <a:rPr lang="en-US" sz="2000" dirty="0"/>
              <a:t> July to 18</a:t>
            </a:r>
            <a:r>
              <a:rPr lang="en-US" sz="2000" baseline="30000" dirty="0"/>
              <a:t>th</a:t>
            </a:r>
            <a:r>
              <a:rPr lang="en-US" sz="2000" dirty="0"/>
              <a:t> November 2019)</a:t>
            </a:r>
          </a:p>
          <a:p>
            <a:pPr>
              <a:buFont typeface="Wingdings" panose="05000000000000000000" pitchFamily="2" charset="2"/>
              <a:buChar char="q"/>
            </a:pPr>
            <a:r>
              <a:rPr lang="en-US" sz="2000" dirty="0"/>
              <a:t>The research was conducted via telephone interviewing and the approximate time needed to conduct an interview was 15 minutes.</a:t>
            </a:r>
          </a:p>
          <a:p>
            <a:pPr>
              <a:buFont typeface="Wingdings" panose="05000000000000000000" pitchFamily="2" charset="2"/>
              <a:buChar char="q"/>
            </a:pPr>
            <a:r>
              <a:rPr lang="en-US" sz="2000" dirty="0"/>
              <a:t>The interviews were conducted with the person in the firm most informed about and responsible for its export activities. </a:t>
            </a:r>
          </a:p>
          <a:p>
            <a:pPr>
              <a:buFont typeface="Wingdings" panose="05000000000000000000" pitchFamily="2" charset="2"/>
              <a:buChar char="q"/>
            </a:pPr>
            <a:r>
              <a:rPr lang="en-US" sz="2000" dirty="0"/>
              <a:t>To ensure the confidentiality of the responses, the survey participants were informed of the academic purpose of the research.</a:t>
            </a:r>
          </a:p>
          <a:p>
            <a:pPr>
              <a:buFont typeface="Wingdings" panose="05000000000000000000" pitchFamily="2" charset="2"/>
              <a:buChar char="q"/>
            </a:pPr>
            <a:r>
              <a:rPr lang="en-US" sz="2000" dirty="0"/>
              <a:t>The interviews were conducted during standard working hours, while follow-up appointments were made in cases where the respondents were unable to participate in the survey at first contact.</a:t>
            </a:r>
          </a:p>
          <a:p>
            <a:endParaRPr lang="en-GB" dirty="0"/>
          </a:p>
        </p:txBody>
      </p:sp>
    </p:spTree>
    <p:extLst>
      <p:ext uri="{BB962C8B-B14F-4D97-AF65-F5344CB8AC3E}">
        <p14:creationId xmlns:p14="http://schemas.microsoft.com/office/powerpoint/2010/main" val="13710354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Γράφημα 9">
            <a:extLst>
              <a:ext uri="{FF2B5EF4-FFF2-40B4-BE49-F238E27FC236}">
                <a16:creationId xmlns:a16="http://schemas.microsoft.com/office/drawing/2014/main" id="{C64BD21F-E125-49ED-8FB3-50B4EFC201AC}"/>
              </a:ext>
            </a:extLst>
          </p:cNvPr>
          <p:cNvGraphicFramePr/>
          <p:nvPr>
            <p:extLst>
              <p:ext uri="{D42A27DB-BD31-4B8C-83A1-F6EECF244321}">
                <p14:modId xmlns:p14="http://schemas.microsoft.com/office/powerpoint/2010/main" val="2599633792"/>
              </p:ext>
            </p:extLst>
          </p:nvPr>
        </p:nvGraphicFramePr>
        <p:xfrm>
          <a:off x="0" y="-1"/>
          <a:ext cx="12192000" cy="644274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93799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Γράφημα 3">
            <a:extLst>
              <a:ext uri="{FF2B5EF4-FFF2-40B4-BE49-F238E27FC236}">
                <a16:creationId xmlns:a16="http://schemas.microsoft.com/office/drawing/2014/main" id="{12E49382-D237-41D8-943F-807206CD8944}"/>
              </a:ext>
            </a:extLst>
          </p:cNvPr>
          <p:cNvGraphicFramePr/>
          <p:nvPr>
            <p:extLst>
              <p:ext uri="{D42A27DB-BD31-4B8C-83A1-F6EECF244321}">
                <p14:modId xmlns:p14="http://schemas.microsoft.com/office/powerpoint/2010/main" val="2294137976"/>
              </p:ext>
            </p:extLst>
          </p:nvPr>
        </p:nvGraphicFramePr>
        <p:xfrm>
          <a:off x="0" y="0"/>
          <a:ext cx="12192000" cy="645952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805809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Γράφημα 5">
            <a:extLst>
              <a:ext uri="{FF2B5EF4-FFF2-40B4-BE49-F238E27FC236}">
                <a16:creationId xmlns:a16="http://schemas.microsoft.com/office/drawing/2014/main" id="{2668F304-CE85-423B-AD7E-FC993ECEFD24}"/>
              </a:ext>
            </a:extLst>
          </p:cNvPr>
          <p:cNvGraphicFramePr/>
          <p:nvPr>
            <p:extLst>
              <p:ext uri="{D42A27DB-BD31-4B8C-83A1-F6EECF244321}">
                <p14:modId xmlns:p14="http://schemas.microsoft.com/office/powerpoint/2010/main" val="3133574714"/>
              </p:ext>
            </p:extLst>
          </p:nvPr>
        </p:nvGraphicFramePr>
        <p:xfrm>
          <a:off x="0" y="0"/>
          <a:ext cx="12191999" cy="64343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465778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Γράφημα 5">
            <a:extLst>
              <a:ext uri="{FF2B5EF4-FFF2-40B4-BE49-F238E27FC236}">
                <a16:creationId xmlns:a16="http://schemas.microsoft.com/office/drawing/2014/main" id="{F2CBE4A1-9964-44F1-9211-C1C8453868DB}"/>
              </a:ext>
            </a:extLst>
          </p:cNvPr>
          <p:cNvGraphicFramePr/>
          <p:nvPr>
            <p:extLst>
              <p:ext uri="{D42A27DB-BD31-4B8C-83A1-F6EECF244321}">
                <p14:modId xmlns:p14="http://schemas.microsoft.com/office/powerpoint/2010/main" val="1592950993"/>
              </p:ext>
            </p:extLst>
          </p:nvPr>
        </p:nvGraphicFramePr>
        <p:xfrm>
          <a:off x="0" y="0"/>
          <a:ext cx="12191999" cy="640918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63395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8F028-A81C-4A50-99DB-5CBC49D10915}"/>
              </a:ext>
            </a:extLst>
          </p:cNvPr>
          <p:cNvSpPr>
            <a:spLocks noGrp="1"/>
          </p:cNvSpPr>
          <p:nvPr>
            <p:ph type="title"/>
          </p:nvPr>
        </p:nvSpPr>
        <p:spPr/>
        <p:txBody>
          <a:bodyPr>
            <a:normAutofit/>
          </a:bodyPr>
          <a:lstStyle/>
          <a:p>
            <a:r>
              <a:rPr lang="en-US" sz="4400" dirty="0"/>
              <a:t> Fieldwork details</a:t>
            </a:r>
          </a:p>
        </p:txBody>
      </p:sp>
      <p:graphicFrame>
        <p:nvGraphicFramePr>
          <p:cNvPr id="7" name="Content Placeholder 6">
            <a:extLst>
              <a:ext uri="{FF2B5EF4-FFF2-40B4-BE49-F238E27FC236}">
                <a16:creationId xmlns:a16="http://schemas.microsoft.com/office/drawing/2014/main" id="{64A5E071-3E05-43B1-942E-CB8894F84D8E}"/>
              </a:ext>
            </a:extLst>
          </p:cNvPr>
          <p:cNvGraphicFramePr>
            <a:graphicFrameLocks noGrp="1"/>
          </p:cNvGraphicFramePr>
          <p:nvPr>
            <p:ph sz="half" idx="1"/>
            <p:extLst>
              <p:ext uri="{D42A27DB-BD31-4B8C-83A1-F6EECF244321}">
                <p14:modId xmlns:p14="http://schemas.microsoft.com/office/powerpoint/2010/main" val="2529840174"/>
              </p:ext>
            </p:extLst>
          </p:nvPr>
        </p:nvGraphicFramePr>
        <p:xfrm>
          <a:off x="2164359" y="2592197"/>
          <a:ext cx="7290033" cy="2835480"/>
        </p:xfrm>
        <a:graphic>
          <a:graphicData uri="http://schemas.openxmlformats.org/drawingml/2006/table">
            <a:tbl>
              <a:tblPr/>
              <a:tblGrid>
                <a:gridCol w="3657289">
                  <a:extLst>
                    <a:ext uri="{9D8B030D-6E8A-4147-A177-3AD203B41FA5}">
                      <a16:colId xmlns:a16="http://schemas.microsoft.com/office/drawing/2014/main" val="3654673665"/>
                    </a:ext>
                  </a:extLst>
                </a:gridCol>
                <a:gridCol w="3632744">
                  <a:extLst>
                    <a:ext uri="{9D8B030D-6E8A-4147-A177-3AD203B41FA5}">
                      <a16:colId xmlns:a16="http://schemas.microsoft.com/office/drawing/2014/main" val="1484963257"/>
                    </a:ext>
                  </a:extLst>
                </a:gridCol>
              </a:tblGrid>
              <a:tr h="708870">
                <a:tc>
                  <a:txBody>
                    <a:bodyPr/>
                    <a:lstStyle/>
                    <a:p>
                      <a:pPr rtl="0" fontAlgn="t">
                        <a:spcBef>
                          <a:spcPts val="1200"/>
                        </a:spcBef>
                        <a:spcAft>
                          <a:spcPts val="0"/>
                        </a:spcAft>
                      </a:pPr>
                      <a:r>
                        <a:rPr lang="en-US" sz="2400" b="0" i="0" u="none" strike="noStrike">
                          <a:solidFill>
                            <a:srgbClr val="000000"/>
                          </a:solidFill>
                          <a:effectLst/>
                          <a:latin typeface="Times New Roman" panose="02020603050405020304" pitchFamily="18" charset="0"/>
                        </a:rPr>
                        <a:t>Total useable sample</a:t>
                      </a:r>
                      <a:endParaRPr lang="en-US" sz="3600">
                        <a:effectLst/>
                      </a:endParaRPr>
                    </a:p>
                  </a:txBody>
                  <a:tcPr marL="63500" marR="63500" marT="63500" marB="63500">
                    <a:lnL w="12611" cap="flat" cmpd="sng" algn="ctr">
                      <a:solidFill>
                        <a:srgbClr val="000000"/>
                      </a:solidFill>
                      <a:prstDash val="solid"/>
                      <a:round/>
                      <a:headEnd type="none" w="med" len="med"/>
                      <a:tailEnd type="none" w="med" len="med"/>
                    </a:lnL>
                    <a:lnR w="12611" cap="flat" cmpd="sng" algn="ctr">
                      <a:solidFill>
                        <a:srgbClr val="000000"/>
                      </a:solidFill>
                      <a:prstDash val="solid"/>
                      <a:round/>
                      <a:headEnd type="none" w="med" len="med"/>
                      <a:tailEnd type="none" w="med" len="med"/>
                    </a:lnR>
                    <a:lnT w="12611" cap="flat" cmpd="sng" algn="ctr">
                      <a:solidFill>
                        <a:srgbClr val="000000"/>
                      </a:solidFill>
                      <a:prstDash val="solid"/>
                      <a:round/>
                      <a:headEnd type="none" w="med" len="med"/>
                      <a:tailEnd type="none" w="med" len="med"/>
                    </a:lnT>
                    <a:lnB w="12611" cap="flat" cmpd="sng" algn="ctr">
                      <a:solidFill>
                        <a:srgbClr val="000000"/>
                      </a:solidFill>
                      <a:prstDash val="solid"/>
                      <a:round/>
                      <a:headEnd type="none" w="med" len="med"/>
                      <a:tailEnd type="none" w="med" len="med"/>
                    </a:lnB>
                  </a:tcPr>
                </a:tc>
                <a:tc>
                  <a:txBody>
                    <a:bodyPr/>
                    <a:lstStyle/>
                    <a:p>
                      <a:pPr rtl="0" fontAlgn="t">
                        <a:spcBef>
                          <a:spcPts val="1200"/>
                        </a:spcBef>
                        <a:spcAft>
                          <a:spcPts val="0"/>
                        </a:spcAft>
                      </a:pPr>
                      <a:r>
                        <a:rPr lang="en-US" sz="2400" b="0" i="0" u="none" strike="noStrike">
                          <a:solidFill>
                            <a:srgbClr val="000000"/>
                          </a:solidFill>
                          <a:effectLst/>
                          <a:latin typeface="Times New Roman" panose="02020603050405020304" pitchFamily="18" charset="0"/>
                        </a:rPr>
                        <a:t>5,615</a:t>
                      </a:r>
                      <a:endParaRPr lang="en-US" sz="3600">
                        <a:effectLst/>
                      </a:endParaRPr>
                    </a:p>
                  </a:txBody>
                  <a:tcPr marL="63500" marR="63500" marT="63500" marB="63500">
                    <a:lnL w="12611" cap="flat" cmpd="sng" algn="ctr">
                      <a:solidFill>
                        <a:srgbClr val="000000"/>
                      </a:solidFill>
                      <a:prstDash val="solid"/>
                      <a:round/>
                      <a:headEnd type="none" w="med" len="med"/>
                      <a:tailEnd type="none" w="med" len="med"/>
                    </a:lnL>
                    <a:lnR w="12611" cap="flat" cmpd="sng" algn="ctr">
                      <a:solidFill>
                        <a:srgbClr val="000000"/>
                      </a:solidFill>
                      <a:prstDash val="solid"/>
                      <a:round/>
                      <a:headEnd type="none" w="med" len="med"/>
                      <a:tailEnd type="none" w="med" len="med"/>
                    </a:lnR>
                    <a:lnT w="12611" cap="flat" cmpd="sng" algn="ctr">
                      <a:solidFill>
                        <a:srgbClr val="000000"/>
                      </a:solidFill>
                      <a:prstDash val="solid"/>
                      <a:round/>
                      <a:headEnd type="none" w="med" len="med"/>
                      <a:tailEnd type="none" w="med" len="med"/>
                    </a:lnT>
                    <a:lnB w="1261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4311089"/>
                  </a:ext>
                </a:extLst>
              </a:tr>
              <a:tr h="708870">
                <a:tc>
                  <a:txBody>
                    <a:bodyPr/>
                    <a:lstStyle/>
                    <a:p>
                      <a:pPr rtl="0" fontAlgn="t">
                        <a:spcBef>
                          <a:spcPts val="1200"/>
                        </a:spcBef>
                        <a:spcAft>
                          <a:spcPts val="0"/>
                        </a:spcAft>
                      </a:pPr>
                      <a:r>
                        <a:rPr lang="en-US" sz="2400" b="0" i="0" u="none" strike="noStrike">
                          <a:solidFill>
                            <a:srgbClr val="000000"/>
                          </a:solidFill>
                          <a:effectLst/>
                          <a:latin typeface="Times New Roman" panose="02020603050405020304" pitchFamily="18" charset="0"/>
                        </a:rPr>
                        <a:t>Refusal to participate</a:t>
                      </a:r>
                      <a:endParaRPr lang="en-US" sz="3600">
                        <a:effectLst/>
                      </a:endParaRPr>
                    </a:p>
                  </a:txBody>
                  <a:tcPr marL="63500" marR="63500" marT="63500" marB="63500">
                    <a:lnL w="12611" cap="flat" cmpd="sng" algn="ctr">
                      <a:solidFill>
                        <a:srgbClr val="000000"/>
                      </a:solidFill>
                      <a:prstDash val="solid"/>
                      <a:round/>
                      <a:headEnd type="none" w="med" len="med"/>
                      <a:tailEnd type="none" w="med" len="med"/>
                    </a:lnL>
                    <a:lnR w="12611" cap="flat" cmpd="sng" algn="ctr">
                      <a:solidFill>
                        <a:srgbClr val="000000"/>
                      </a:solidFill>
                      <a:prstDash val="solid"/>
                      <a:round/>
                      <a:headEnd type="none" w="med" len="med"/>
                      <a:tailEnd type="none" w="med" len="med"/>
                    </a:lnR>
                    <a:lnT w="12611" cap="flat" cmpd="sng" algn="ctr">
                      <a:solidFill>
                        <a:srgbClr val="000000"/>
                      </a:solidFill>
                      <a:prstDash val="solid"/>
                      <a:round/>
                      <a:headEnd type="none" w="med" len="med"/>
                      <a:tailEnd type="none" w="med" len="med"/>
                    </a:lnT>
                    <a:lnB w="12611" cap="flat" cmpd="sng" algn="ctr">
                      <a:solidFill>
                        <a:srgbClr val="000000"/>
                      </a:solidFill>
                      <a:prstDash val="solid"/>
                      <a:round/>
                      <a:headEnd type="none" w="med" len="med"/>
                      <a:tailEnd type="none" w="med" len="med"/>
                    </a:lnB>
                  </a:tcPr>
                </a:tc>
                <a:tc>
                  <a:txBody>
                    <a:bodyPr/>
                    <a:lstStyle/>
                    <a:p>
                      <a:pPr rtl="0" fontAlgn="t">
                        <a:spcBef>
                          <a:spcPts val="1200"/>
                        </a:spcBef>
                        <a:spcAft>
                          <a:spcPts val="0"/>
                        </a:spcAft>
                      </a:pPr>
                      <a:r>
                        <a:rPr lang="en-US" sz="2400" b="0" i="0" u="none" strike="noStrike">
                          <a:solidFill>
                            <a:srgbClr val="000000"/>
                          </a:solidFill>
                          <a:effectLst/>
                          <a:latin typeface="Times New Roman" panose="02020603050405020304" pitchFamily="18" charset="0"/>
                        </a:rPr>
                        <a:t>2,425</a:t>
                      </a:r>
                      <a:endParaRPr lang="en-US" sz="3600">
                        <a:effectLst/>
                      </a:endParaRPr>
                    </a:p>
                  </a:txBody>
                  <a:tcPr marL="63500" marR="63500" marT="63500" marB="63500">
                    <a:lnL w="12611" cap="flat" cmpd="sng" algn="ctr">
                      <a:solidFill>
                        <a:srgbClr val="000000"/>
                      </a:solidFill>
                      <a:prstDash val="solid"/>
                      <a:round/>
                      <a:headEnd type="none" w="med" len="med"/>
                      <a:tailEnd type="none" w="med" len="med"/>
                    </a:lnL>
                    <a:lnR w="12611" cap="flat" cmpd="sng" algn="ctr">
                      <a:solidFill>
                        <a:srgbClr val="000000"/>
                      </a:solidFill>
                      <a:prstDash val="solid"/>
                      <a:round/>
                      <a:headEnd type="none" w="med" len="med"/>
                      <a:tailEnd type="none" w="med" len="med"/>
                    </a:lnR>
                    <a:lnT w="12611" cap="flat" cmpd="sng" algn="ctr">
                      <a:solidFill>
                        <a:srgbClr val="000000"/>
                      </a:solidFill>
                      <a:prstDash val="solid"/>
                      <a:round/>
                      <a:headEnd type="none" w="med" len="med"/>
                      <a:tailEnd type="none" w="med" len="med"/>
                    </a:lnT>
                    <a:lnB w="1261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270222"/>
                  </a:ext>
                </a:extLst>
              </a:tr>
              <a:tr h="708870">
                <a:tc>
                  <a:txBody>
                    <a:bodyPr/>
                    <a:lstStyle/>
                    <a:p>
                      <a:pPr rtl="0" fontAlgn="t">
                        <a:spcBef>
                          <a:spcPts val="1200"/>
                        </a:spcBef>
                        <a:spcAft>
                          <a:spcPts val="0"/>
                        </a:spcAft>
                      </a:pPr>
                      <a:r>
                        <a:rPr lang="en-US" sz="2400" b="0" i="0" u="none" strike="noStrike">
                          <a:solidFill>
                            <a:srgbClr val="000000"/>
                          </a:solidFill>
                          <a:effectLst/>
                          <a:latin typeface="Times New Roman" panose="02020603050405020304" pitchFamily="18" charset="0"/>
                        </a:rPr>
                        <a:t>Unresolved outcomes</a:t>
                      </a:r>
                      <a:endParaRPr lang="en-US" sz="3600">
                        <a:effectLst/>
                      </a:endParaRPr>
                    </a:p>
                  </a:txBody>
                  <a:tcPr marL="63500" marR="63500" marT="63500" marB="63500">
                    <a:lnL w="12611" cap="flat" cmpd="sng" algn="ctr">
                      <a:solidFill>
                        <a:srgbClr val="000000"/>
                      </a:solidFill>
                      <a:prstDash val="solid"/>
                      <a:round/>
                      <a:headEnd type="none" w="med" len="med"/>
                      <a:tailEnd type="none" w="med" len="med"/>
                    </a:lnL>
                    <a:lnR w="12611" cap="flat" cmpd="sng" algn="ctr">
                      <a:solidFill>
                        <a:srgbClr val="000000"/>
                      </a:solidFill>
                      <a:prstDash val="solid"/>
                      <a:round/>
                      <a:headEnd type="none" w="med" len="med"/>
                      <a:tailEnd type="none" w="med" len="med"/>
                    </a:lnR>
                    <a:lnT w="12611" cap="flat" cmpd="sng" algn="ctr">
                      <a:solidFill>
                        <a:srgbClr val="000000"/>
                      </a:solidFill>
                      <a:prstDash val="solid"/>
                      <a:round/>
                      <a:headEnd type="none" w="med" len="med"/>
                      <a:tailEnd type="none" w="med" len="med"/>
                    </a:lnT>
                    <a:lnB w="12611" cap="flat" cmpd="sng" algn="ctr">
                      <a:solidFill>
                        <a:srgbClr val="000000"/>
                      </a:solidFill>
                      <a:prstDash val="solid"/>
                      <a:round/>
                      <a:headEnd type="none" w="med" len="med"/>
                      <a:tailEnd type="none" w="med" len="med"/>
                    </a:lnB>
                  </a:tcPr>
                </a:tc>
                <a:tc>
                  <a:txBody>
                    <a:bodyPr/>
                    <a:lstStyle/>
                    <a:p>
                      <a:pPr rtl="0" fontAlgn="t">
                        <a:spcBef>
                          <a:spcPts val="1200"/>
                        </a:spcBef>
                        <a:spcAft>
                          <a:spcPts val="0"/>
                        </a:spcAft>
                      </a:pPr>
                      <a:r>
                        <a:rPr lang="en-US" sz="2400" b="0" i="0" u="none" strike="noStrike">
                          <a:solidFill>
                            <a:srgbClr val="000000"/>
                          </a:solidFill>
                          <a:effectLst/>
                          <a:latin typeface="Times New Roman" panose="02020603050405020304" pitchFamily="18" charset="0"/>
                        </a:rPr>
                        <a:t>2,840</a:t>
                      </a:r>
                      <a:endParaRPr lang="en-US" sz="3600">
                        <a:effectLst/>
                      </a:endParaRPr>
                    </a:p>
                  </a:txBody>
                  <a:tcPr marL="63500" marR="63500" marT="63500" marB="63500">
                    <a:lnL w="12611" cap="flat" cmpd="sng" algn="ctr">
                      <a:solidFill>
                        <a:srgbClr val="000000"/>
                      </a:solidFill>
                      <a:prstDash val="solid"/>
                      <a:round/>
                      <a:headEnd type="none" w="med" len="med"/>
                      <a:tailEnd type="none" w="med" len="med"/>
                    </a:lnL>
                    <a:lnR w="12611" cap="flat" cmpd="sng" algn="ctr">
                      <a:solidFill>
                        <a:srgbClr val="000000"/>
                      </a:solidFill>
                      <a:prstDash val="solid"/>
                      <a:round/>
                      <a:headEnd type="none" w="med" len="med"/>
                      <a:tailEnd type="none" w="med" len="med"/>
                    </a:lnR>
                    <a:lnT w="12611" cap="flat" cmpd="sng" algn="ctr">
                      <a:solidFill>
                        <a:srgbClr val="000000"/>
                      </a:solidFill>
                      <a:prstDash val="solid"/>
                      <a:round/>
                      <a:headEnd type="none" w="med" len="med"/>
                      <a:tailEnd type="none" w="med" len="med"/>
                    </a:lnT>
                    <a:lnB w="1261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7906050"/>
                  </a:ext>
                </a:extLst>
              </a:tr>
              <a:tr h="708870">
                <a:tc>
                  <a:txBody>
                    <a:bodyPr/>
                    <a:lstStyle/>
                    <a:p>
                      <a:pPr rtl="0" fontAlgn="t">
                        <a:spcBef>
                          <a:spcPts val="1200"/>
                        </a:spcBef>
                        <a:spcAft>
                          <a:spcPts val="0"/>
                        </a:spcAft>
                      </a:pPr>
                      <a:r>
                        <a:rPr lang="en-US" sz="2400" b="0" i="0" u="none" strike="noStrike">
                          <a:solidFill>
                            <a:srgbClr val="000000"/>
                          </a:solidFill>
                          <a:effectLst/>
                          <a:latin typeface="Times New Roman" panose="02020603050405020304" pitchFamily="18" charset="0"/>
                        </a:rPr>
                        <a:t>Completed interviews</a:t>
                      </a:r>
                      <a:endParaRPr lang="en-US" sz="3600">
                        <a:effectLst/>
                      </a:endParaRPr>
                    </a:p>
                  </a:txBody>
                  <a:tcPr marL="63500" marR="63500" marT="63500" marB="63500">
                    <a:lnL w="12611" cap="flat" cmpd="sng" algn="ctr">
                      <a:solidFill>
                        <a:srgbClr val="000000"/>
                      </a:solidFill>
                      <a:prstDash val="solid"/>
                      <a:round/>
                      <a:headEnd type="none" w="med" len="med"/>
                      <a:tailEnd type="none" w="med" len="med"/>
                    </a:lnL>
                    <a:lnR w="12611" cap="flat" cmpd="sng" algn="ctr">
                      <a:solidFill>
                        <a:srgbClr val="000000"/>
                      </a:solidFill>
                      <a:prstDash val="solid"/>
                      <a:round/>
                      <a:headEnd type="none" w="med" len="med"/>
                      <a:tailEnd type="none" w="med" len="med"/>
                    </a:lnR>
                    <a:lnT w="12611" cap="flat" cmpd="sng" algn="ctr">
                      <a:solidFill>
                        <a:srgbClr val="000000"/>
                      </a:solidFill>
                      <a:prstDash val="solid"/>
                      <a:round/>
                      <a:headEnd type="none" w="med" len="med"/>
                      <a:tailEnd type="none" w="med" len="med"/>
                    </a:lnT>
                    <a:lnB w="12611" cap="flat" cmpd="sng" algn="ctr">
                      <a:solidFill>
                        <a:srgbClr val="000000"/>
                      </a:solidFill>
                      <a:prstDash val="solid"/>
                      <a:round/>
                      <a:headEnd type="none" w="med" len="med"/>
                      <a:tailEnd type="none" w="med" len="med"/>
                    </a:lnB>
                  </a:tcPr>
                </a:tc>
                <a:tc>
                  <a:txBody>
                    <a:bodyPr/>
                    <a:lstStyle/>
                    <a:p>
                      <a:pPr rtl="0" fontAlgn="t">
                        <a:spcBef>
                          <a:spcPts val="1200"/>
                        </a:spcBef>
                        <a:spcAft>
                          <a:spcPts val="0"/>
                        </a:spcAft>
                      </a:pPr>
                      <a:r>
                        <a:rPr lang="en-US" sz="2400" b="0" i="0" u="none" strike="noStrike" dirty="0">
                          <a:solidFill>
                            <a:srgbClr val="000000"/>
                          </a:solidFill>
                          <a:effectLst/>
                          <a:latin typeface="Times New Roman" panose="02020603050405020304" pitchFamily="18" charset="0"/>
                        </a:rPr>
                        <a:t>350</a:t>
                      </a:r>
                      <a:endParaRPr lang="en-US" sz="3600" dirty="0">
                        <a:effectLst/>
                      </a:endParaRPr>
                    </a:p>
                  </a:txBody>
                  <a:tcPr marL="63500" marR="63500" marT="63500" marB="63500">
                    <a:lnL w="12611" cap="flat" cmpd="sng" algn="ctr">
                      <a:solidFill>
                        <a:srgbClr val="000000"/>
                      </a:solidFill>
                      <a:prstDash val="solid"/>
                      <a:round/>
                      <a:headEnd type="none" w="med" len="med"/>
                      <a:tailEnd type="none" w="med" len="med"/>
                    </a:lnL>
                    <a:lnR w="12611" cap="flat" cmpd="sng" algn="ctr">
                      <a:solidFill>
                        <a:srgbClr val="000000"/>
                      </a:solidFill>
                      <a:prstDash val="solid"/>
                      <a:round/>
                      <a:headEnd type="none" w="med" len="med"/>
                      <a:tailEnd type="none" w="med" len="med"/>
                    </a:lnR>
                    <a:lnT w="12611" cap="flat" cmpd="sng" algn="ctr">
                      <a:solidFill>
                        <a:srgbClr val="000000"/>
                      </a:solidFill>
                      <a:prstDash val="solid"/>
                      <a:round/>
                      <a:headEnd type="none" w="med" len="med"/>
                      <a:tailEnd type="none" w="med" len="med"/>
                    </a:lnT>
                    <a:lnB w="1261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4377767"/>
                  </a:ext>
                </a:extLst>
              </a:tr>
            </a:tbl>
          </a:graphicData>
        </a:graphic>
      </p:graphicFrame>
      <p:sp>
        <p:nvSpPr>
          <p:cNvPr id="8" name="Rectangle 2">
            <a:extLst>
              <a:ext uri="{FF2B5EF4-FFF2-40B4-BE49-F238E27FC236}">
                <a16:creationId xmlns:a16="http://schemas.microsoft.com/office/drawing/2014/main" id="{C415A0EC-5A23-403F-9C0C-8CCD56E630DD}"/>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09370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2D2A1-B830-4338-A8FE-93C82DDD0E71}"/>
              </a:ext>
            </a:extLst>
          </p:cNvPr>
          <p:cNvSpPr>
            <a:spLocks noGrp="1"/>
          </p:cNvSpPr>
          <p:nvPr>
            <p:ph type="title"/>
          </p:nvPr>
        </p:nvSpPr>
        <p:spPr/>
        <p:txBody>
          <a:bodyPr/>
          <a:lstStyle/>
          <a:p>
            <a:r>
              <a:rPr lang="en-US" sz="4400" dirty="0"/>
              <a:t>Sample</a:t>
            </a:r>
            <a:endParaRPr lang="en-US" dirty="0"/>
          </a:p>
        </p:txBody>
      </p:sp>
      <p:sp>
        <p:nvSpPr>
          <p:cNvPr id="3" name="Content Placeholder 2">
            <a:extLst>
              <a:ext uri="{FF2B5EF4-FFF2-40B4-BE49-F238E27FC236}">
                <a16:creationId xmlns:a16="http://schemas.microsoft.com/office/drawing/2014/main" id="{D24D69D7-EE17-4540-95BA-E6389768D1A6}"/>
              </a:ext>
            </a:extLst>
          </p:cNvPr>
          <p:cNvSpPr>
            <a:spLocks noGrp="1"/>
          </p:cNvSpPr>
          <p:nvPr>
            <p:ph idx="1"/>
          </p:nvPr>
        </p:nvSpPr>
        <p:spPr/>
        <p:txBody>
          <a:bodyPr>
            <a:normAutofit fontScale="55000" lnSpcReduction="20000"/>
          </a:bodyPr>
          <a:lstStyle/>
          <a:p>
            <a:pPr fontAlgn="auto">
              <a:buFont typeface="Wingdings" panose="05000000000000000000" pitchFamily="2" charset="2"/>
              <a:buChar char="q"/>
            </a:pPr>
            <a:r>
              <a:rPr lang="en-US" sz="3800" dirty="0"/>
              <a:t>The survey’s sample was drawn from the ICAP list of exporting industries.</a:t>
            </a:r>
          </a:p>
          <a:p>
            <a:pPr fontAlgn="auto">
              <a:buFont typeface="Wingdings" panose="05000000000000000000" pitchFamily="2" charset="2"/>
              <a:buChar char="q"/>
            </a:pPr>
            <a:r>
              <a:rPr lang="en-US" sz="3800" dirty="0"/>
              <a:t>A key objective of the research is to ensure coverage of firms’ age. </a:t>
            </a:r>
          </a:p>
          <a:p>
            <a:pPr marL="0" indent="0" fontAlgn="auto">
              <a:buNone/>
            </a:pPr>
            <a:endParaRPr lang="en-US" sz="3800" dirty="0"/>
          </a:p>
          <a:p>
            <a:pPr fontAlgn="auto">
              <a:buFont typeface="Wingdings" panose="05000000000000000000" pitchFamily="2" charset="2"/>
              <a:buChar char="v"/>
            </a:pPr>
            <a:r>
              <a:rPr lang="en-US" sz="3800" dirty="0"/>
              <a:t>Beyond the importance of age as a firm feature itself, when a firm was established is of special interest in the Greek context. Given the magnitude of the economic crisis, the business environment of recent years differs substantially to that of the past.</a:t>
            </a:r>
            <a:endParaRPr lang="en-US" sz="3800" b="1" i="1" dirty="0"/>
          </a:p>
          <a:p>
            <a:br>
              <a:rPr lang="en-US" sz="4400" dirty="0"/>
            </a:br>
            <a:endParaRPr lang="en-US" sz="4400" dirty="0"/>
          </a:p>
        </p:txBody>
      </p:sp>
    </p:spTree>
    <p:extLst>
      <p:ext uri="{BB962C8B-B14F-4D97-AF65-F5344CB8AC3E}">
        <p14:creationId xmlns:p14="http://schemas.microsoft.com/office/powerpoint/2010/main" val="1941288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5A09C-5555-42E2-A246-5FAAC0A4C3F3}"/>
              </a:ext>
            </a:extLst>
          </p:cNvPr>
          <p:cNvSpPr>
            <a:spLocks noGrp="1"/>
          </p:cNvSpPr>
          <p:nvPr>
            <p:ph type="title"/>
          </p:nvPr>
        </p:nvSpPr>
        <p:spPr/>
        <p:txBody>
          <a:bodyPr>
            <a:normAutofit/>
          </a:bodyPr>
          <a:lstStyle/>
          <a:p>
            <a:r>
              <a:rPr lang="en-US" sz="4400" dirty="0"/>
              <a:t>Sample</a:t>
            </a:r>
            <a:endParaRPr lang="en-GB" sz="4400" dirty="0"/>
          </a:p>
        </p:txBody>
      </p:sp>
      <p:sp>
        <p:nvSpPr>
          <p:cNvPr id="3" name="Content Placeholder 2">
            <a:extLst>
              <a:ext uri="{FF2B5EF4-FFF2-40B4-BE49-F238E27FC236}">
                <a16:creationId xmlns:a16="http://schemas.microsoft.com/office/drawing/2014/main" id="{787C91C6-B290-499C-AC32-7737AB4A3D3C}"/>
              </a:ext>
            </a:extLst>
          </p:cNvPr>
          <p:cNvSpPr>
            <a:spLocks noGrp="1"/>
          </p:cNvSpPr>
          <p:nvPr>
            <p:ph idx="1"/>
          </p:nvPr>
        </p:nvSpPr>
        <p:spPr/>
        <p:txBody>
          <a:bodyPr/>
          <a:lstStyle/>
          <a:p>
            <a:pPr>
              <a:buFont typeface="Wingdings" panose="05000000000000000000" pitchFamily="2" charset="2"/>
              <a:buChar char="q"/>
            </a:pPr>
            <a:r>
              <a:rPr lang="en-US" sz="2000" dirty="0"/>
              <a:t>The sample design involves stratifying the sample by three meaningful time periods:</a:t>
            </a:r>
          </a:p>
          <a:p>
            <a:r>
              <a:rPr lang="en-US" sz="2000" dirty="0"/>
              <a:t>1. Firms established during the economic crisis (2008 onwards),</a:t>
            </a:r>
          </a:p>
          <a:p>
            <a:r>
              <a:rPr lang="en-US" sz="2000" dirty="0"/>
              <a:t>2. Firms established in the period between the adoption of euro and the crisis (2001-2007) </a:t>
            </a:r>
          </a:p>
          <a:p>
            <a:r>
              <a:rPr lang="en-US" sz="2000" dirty="0"/>
              <a:t>3. Firms established before the adoption of euro (before 2001). </a:t>
            </a:r>
          </a:p>
          <a:p>
            <a:endParaRPr lang="en-US" sz="2000" dirty="0"/>
          </a:p>
          <a:p>
            <a:pPr>
              <a:buFont typeface="Wingdings" panose="05000000000000000000" pitchFamily="2" charset="2"/>
              <a:buChar char="Ø"/>
            </a:pPr>
            <a:r>
              <a:rPr lang="en-US" sz="2000" dirty="0"/>
              <a:t>Firms established during the economic crisis were slightly over-sampled to ensure sufficient firms for this category.</a:t>
            </a:r>
            <a:endParaRPr lang="en-GB" dirty="0"/>
          </a:p>
        </p:txBody>
      </p:sp>
    </p:spTree>
    <p:extLst>
      <p:ext uri="{BB962C8B-B14F-4D97-AF65-F5344CB8AC3E}">
        <p14:creationId xmlns:p14="http://schemas.microsoft.com/office/powerpoint/2010/main" val="1191372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520D2-D104-43DD-8791-9468E311B875}"/>
              </a:ext>
            </a:extLst>
          </p:cNvPr>
          <p:cNvSpPr>
            <a:spLocks noGrp="1"/>
          </p:cNvSpPr>
          <p:nvPr>
            <p:ph type="title"/>
          </p:nvPr>
        </p:nvSpPr>
        <p:spPr/>
        <p:txBody>
          <a:bodyPr>
            <a:normAutofit/>
          </a:bodyPr>
          <a:lstStyle/>
          <a:p>
            <a:r>
              <a:rPr lang="en-US" sz="4400" dirty="0"/>
              <a:t>Sample</a:t>
            </a:r>
          </a:p>
        </p:txBody>
      </p:sp>
      <p:graphicFrame>
        <p:nvGraphicFramePr>
          <p:cNvPr id="7" name="Content Placeholder 6">
            <a:extLst>
              <a:ext uri="{FF2B5EF4-FFF2-40B4-BE49-F238E27FC236}">
                <a16:creationId xmlns:a16="http://schemas.microsoft.com/office/drawing/2014/main" id="{EF69537E-6C3C-423F-8623-1D6319339A25}"/>
              </a:ext>
            </a:extLst>
          </p:cNvPr>
          <p:cNvGraphicFramePr>
            <a:graphicFrameLocks noGrp="1"/>
          </p:cNvGraphicFramePr>
          <p:nvPr>
            <p:ph idx="1"/>
            <p:extLst>
              <p:ext uri="{D42A27DB-BD31-4B8C-83A1-F6EECF244321}">
                <p14:modId xmlns:p14="http://schemas.microsoft.com/office/powerpoint/2010/main" val="3613375346"/>
              </p:ext>
            </p:extLst>
          </p:nvPr>
        </p:nvGraphicFramePr>
        <p:xfrm>
          <a:off x="1879135" y="2701255"/>
          <a:ext cx="7768203" cy="2444008"/>
        </p:xfrm>
        <a:graphic>
          <a:graphicData uri="http://schemas.openxmlformats.org/drawingml/2006/table">
            <a:tbl>
              <a:tblPr/>
              <a:tblGrid>
                <a:gridCol w="2315360">
                  <a:extLst>
                    <a:ext uri="{9D8B030D-6E8A-4147-A177-3AD203B41FA5}">
                      <a16:colId xmlns:a16="http://schemas.microsoft.com/office/drawing/2014/main" val="2298712943"/>
                    </a:ext>
                  </a:extLst>
                </a:gridCol>
                <a:gridCol w="1803633">
                  <a:extLst>
                    <a:ext uri="{9D8B030D-6E8A-4147-A177-3AD203B41FA5}">
                      <a16:colId xmlns:a16="http://schemas.microsoft.com/office/drawing/2014/main" val="3025879795"/>
                    </a:ext>
                  </a:extLst>
                </a:gridCol>
                <a:gridCol w="1862356">
                  <a:extLst>
                    <a:ext uri="{9D8B030D-6E8A-4147-A177-3AD203B41FA5}">
                      <a16:colId xmlns:a16="http://schemas.microsoft.com/office/drawing/2014/main" val="2183522913"/>
                    </a:ext>
                  </a:extLst>
                </a:gridCol>
                <a:gridCol w="1786854">
                  <a:extLst>
                    <a:ext uri="{9D8B030D-6E8A-4147-A177-3AD203B41FA5}">
                      <a16:colId xmlns:a16="http://schemas.microsoft.com/office/drawing/2014/main" val="3919804294"/>
                    </a:ext>
                  </a:extLst>
                </a:gridCol>
              </a:tblGrid>
              <a:tr h="833898">
                <a:tc>
                  <a:txBody>
                    <a:bodyPr/>
                    <a:lstStyle/>
                    <a:p>
                      <a:pPr rtl="0" fontAlgn="t">
                        <a:spcBef>
                          <a:spcPts val="1200"/>
                        </a:spcBef>
                        <a:spcAft>
                          <a:spcPts val="0"/>
                        </a:spcAft>
                      </a:pPr>
                      <a:r>
                        <a:rPr lang="en-US" sz="2400" b="0" i="0" u="none" strike="noStrike" dirty="0">
                          <a:solidFill>
                            <a:srgbClr val="000000"/>
                          </a:solidFill>
                          <a:effectLst/>
                          <a:latin typeface="Times New Roman" panose="02020603050405020304" pitchFamily="18" charset="0"/>
                        </a:rPr>
                        <a:t>Establishment</a:t>
                      </a:r>
                      <a:endParaRPr lang="en-US" sz="3600" dirty="0">
                        <a:effectLst/>
                      </a:endParaRPr>
                    </a:p>
                  </a:txBody>
                  <a:tcPr marL="63500" marR="63500" marT="63500" marB="63500">
                    <a:lnL w="12611" cap="flat" cmpd="sng" algn="ctr">
                      <a:solidFill>
                        <a:srgbClr val="000000"/>
                      </a:solidFill>
                      <a:prstDash val="solid"/>
                      <a:round/>
                      <a:headEnd type="none" w="med" len="med"/>
                      <a:tailEnd type="none" w="med" len="med"/>
                    </a:lnL>
                    <a:lnR w="12611" cap="flat" cmpd="sng" algn="ctr">
                      <a:solidFill>
                        <a:srgbClr val="000000"/>
                      </a:solidFill>
                      <a:prstDash val="solid"/>
                      <a:round/>
                      <a:headEnd type="none" w="med" len="med"/>
                      <a:tailEnd type="none" w="med" len="med"/>
                    </a:lnR>
                    <a:lnT w="12611" cap="flat" cmpd="sng" algn="ctr">
                      <a:solidFill>
                        <a:srgbClr val="000000"/>
                      </a:solidFill>
                      <a:prstDash val="solid"/>
                      <a:round/>
                      <a:headEnd type="none" w="med" len="med"/>
                      <a:tailEnd type="none" w="med" len="med"/>
                    </a:lnT>
                    <a:lnB w="12611" cap="flat" cmpd="sng" algn="ctr">
                      <a:solidFill>
                        <a:srgbClr val="000000"/>
                      </a:solidFill>
                      <a:prstDash val="solid"/>
                      <a:round/>
                      <a:headEnd type="none" w="med" len="med"/>
                      <a:tailEnd type="none" w="med" len="med"/>
                    </a:lnB>
                  </a:tcPr>
                </a:tc>
                <a:tc>
                  <a:txBody>
                    <a:bodyPr/>
                    <a:lstStyle/>
                    <a:p>
                      <a:pPr rtl="0" fontAlgn="t">
                        <a:spcBef>
                          <a:spcPts val="1200"/>
                        </a:spcBef>
                        <a:spcAft>
                          <a:spcPts val="0"/>
                        </a:spcAft>
                      </a:pPr>
                      <a:r>
                        <a:rPr lang="en-US" sz="2400" b="0" i="0" u="none" strike="noStrike">
                          <a:solidFill>
                            <a:srgbClr val="000000"/>
                          </a:solidFill>
                          <a:effectLst/>
                          <a:latin typeface="Times New Roman" panose="02020603050405020304" pitchFamily="18" charset="0"/>
                        </a:rPr>
                        <a:t>Exporting industries</a:t>
                      </a:r>
                      <a:endParaRPr lang="en-US" sz="3600">
                        <a:effectLst/>
                      </a:endParaRPr>
                    </a:p>
                  </a:txBody>
                  <a:tcPr marL="63500" marR="63500" marT="63500" marB="63500">
                    <a:lnL w="12611" cap="flat" cmpd="sng" algn="ctr">
                      <a:solidFill>
                        <a:srgbClr val="000000"/>
                      </a:solidFill>
                      <a:prstDash val="solid"/>
                      <a:round/>
                      <a:headEnd type="none" w="med" len="med"/>
                      <a:tailEnd type="none" w="med" len="med"/>
                    </a:lnL>
                    <a:lnR w="12611" cap="flat" cmpd="sng" algn="ctr">
                      <a:solidFill>
                        <a:srgbClr val="000000"/>
                      </a:solidFill>
                      <a:prstDash val="solid"/>
                      <a:round/>
                      <a:headEnd type="none" w="med" len="med"/>
                      <a:tailEnd type="none" w="med" len="med"/>
                    </a:lnR>
                    <a:lnT w="12611" cap="flat" cmpd="sng" algn="ctr">
                      <a:solidFill>
                        <a:srgbClr val="000000"/>
                      </a:solidFill>
                      <a:prstDash val="solid"/>
                      <a:round/>
                      <a:headEnd type="none" w="med" len="med"/>
                      <a:tailEnd type="none" w="med" len="med"/>
                    </a:lnT>
                    <a:lnB w="12611" cap="flat" cmpd="sng" algn="ctr">
                      <a:solidFill>
                        <a:srgbClr val="000000"/>
                      </a:solidFill>
                      <a:prstDash val="solid"/>
                      <a:round/>
                      <a:headEnd type="none" w="med" len="med"/>
                      <a:tailEnd type="none" w="med" len="med"/>
                    </a:lnB>
                  </a:tcPr>
                </a:tc>
                <a:tc>
                  <a:txBody>
                    <a:bodyPr/>
                    <a:lstStyle/>
                    <a:p>
                      <a:pPr rtl="0" fontAlgn="t">
                        <a:spcBef>
                          <a:spcPts val="1200"/>
                        </a:spcBef>
                        <a:spcAft>
                          <a:spcPts val="0"/>
                        </a:spcAft>
                      </a:pPr>
                      <a:r>
                        <a:rPr lang="en-US" sz="2400" b="0" i="0" u="none" strike="noStrike">
                          <a:solidFill>
                            <a:srgbClr val="000000"/>
                          </a:solidFill>
                          <a:effectLst/>
                          <a:latin typeface="Times New Roman" panose="02020603050405020304" pitchFamily="18" charset="0"/>
                        </a:rPr>
                        <a:t>Interviewed firms</a:t>
                      </a:r>
                      <a:endParaRPr lang="en-US" sz="3600">
                        <a:effectLst/>
                      </a:endParaRPr>
                    </a:p>
                  </a:txBody>
                  <a:tcPr marL="63500" marR="63500" marT="63500" marB="63500">
                    <a:lnL w="12611" cap="flat" cmpd="sng" algn="ctr">
                      <a:solidFill>
                        <a:srgbClr val="000000"/>
                      </a:solidFill>
                      <a:prstDash val="solid"/>
                      <a:round/>
                      <a:headEnd type="none" w="med" len="med"/>
                      <a:tailEnd type="none" w="med" len="med"/>
                    </a:lnL>
                    <a:lnR w="12611" cap="flat" cmpd="sng" algn="ctr">
                      <a:solidFill>
                        <a:srgbClr val="000000"/>
                      </a:solidFill>
                      <a:prstDash val="solid"/>
                      <a:round/>
                      <a:headEnd type="none" w="med" len="med"/>
                      <a:tailEnd type="none" w="med" len="med"/>
                    </a:lnR>
                    <a:lnT w="12611" cap="flat" cmpd="sng" algn="ctr">
                      <a:solidFill>
                        <a:srgbClr val="000000"/>
                      </a:solidFill>
                      <a:prstDash val="solid"/>
                      <a:round/>
                      <a:headEnd type="none" w="med" len="med"/>
                      <a:tailEnd type="none" w="med" len="med"/>
                    </a:lnT>
                    <a:lnB w="12611" cap="flat" cmpd="sng" algn="ctr">
                      <a:solidFill>
                        <a:srgbClr val="000000"/>
                      </a:solidFill>
                      <a:prstDash val="solid"/>
                      <a:round/>
                      <a:headEnd type="none" w="med" len="med"/>
                      <a:tailEnd type="none" w="med" len="med"/>
                    </a:lnB>
                  </a:tcPr>
                </a:tc>
                <a:tc>
                  <a:txBody>
                    <a:bodyPr/>
                    <a:lstStyle/>
                    <a:p>
                      <a:pPr rtl="0" fontAlgn="t">
                        <a:spcBef>
                          <a:spcPts val="1200"/>
                        </a:spcBef>
                        <a:spcAft>
                          <a:spcPts val="0"/>
                        </a:spcAft>
                      </a:pPr>
                      <a:r>
                        <a:rPr lang="en-US" sz="2400" b="0" i="0" u="none" strike="noStrike">
                          <a:solidFill>
                            <a:srgbClr val="000000"/>
                          </a:solidFill>
                          <a:effectLst/>
                          <a:latin typeface="Times New Roman" panose="02020603050405020304" pitchFamily="18" charset="0"/>
                        </a:rPr>
                        <a:t>Weighting</a:t>
                      </a:r>
                      <a:endParaRPr lang="en-US" sz="3600">
                        <a:effectLst/>
                      </a:endParaRPr>
                    </a:p>
                  </a:txBody>
                  <a:tcPr marL="63500" marR="63500" marT="63500" marB="63500">
                    <a:lnL w="12611" cap="flat" cmpd="sng" algn="ctr">
                      <a:solidFill>
                        <a:srgbClr val="000000"/>
                      </a:solidFill>
                      <a:prstDash val="solid"/>
                      <a:round/>
                      <a:headEnd type="none" w="med" len="med"/>
                      <a:tailEnd type="none" w="med" len="med"/>
                    </a:lnL>
                    <a:lnR w="12611" cap="flat" cmpd="sng" algn="ctr">
                      <a:solidFill>
                        <a:srgbClr val="000000"/>
                      </a:solidFill>
                      <a:prstDash val="solid"/>
                      <a:round/>
                      <a:headEnd type="none" w="med" len="med"/>
                      <a:tailEnd type="none" w="med" len="med"/>
                    </a:lnR>
                    <a:lnT w="12611" cap="flat" cmpd="sng" algn="ctr">
                      <a:solidFill>
                        <a:srgbClr val="000000"/>
                      </a:solidFill>
                      <a:prstDash val="solid"/>
                      <a:round/>
                      <a:headEnd type="none" w="med" len="med"/>
                      <a:tailEnd type="none" w="med" len="med"/>
                    </a:lnT>
                    <a:lnB w="1261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2848013"/>
                  </a:ext>
                </a:extLst>
              </a:tr>
              <a:tr h="528496">
                <a:tc>
                  <a:txBody>
                    <a:bodyPr/>
                    <a:lstStyle/>
                    <a:p>
                      <a:pPr rtl="0" fontAlgn="t">
                        <a:spcBef>
                          <a:spcPts val="1200"/>
                        </a:spcBef>
                        <a:spcAft>
                          <a:spcPts val="0"/>
                        </a:spcAft>
                      </a:pPr>
                      <a:r>
                        <a:rPr lang="en-US" sz="2400" b="0" i="0" u="none" strike="noStrike">
                          <a:solidFill>
                            <a:srgbClr val="000000"/>
                          </a:solidFill>
                          <a:effectLst/>
                          <a:latin typeface="Times New Roman" panose="02020603050405020304" pitchFamily="18" charset="0"/>
                        </a:rPr>
                        <a:t>2000 and before</a:t>
                      </a:r>
                      <a:endParaRPr lang="en-US" sz="3600">
                        <a:effectLst/>
                      </a:endParaRPr>
                    </a:p>
                  </a:txBody>
                  <a:tcPr marL="63500" marR="63500" marT="63500" marB="63500">
                    <a:lnL w="12611" cap="flat" cmpd="sng" algn="ctr">
                      <a:solidFill>
                        <a:srgbClr val="000000"/>
                      </a:solidFill>
                      <a:prstDash val="solid"/>
                      <a:round/>
                      <a:headEnd type="none" w="med" len="med"/>
                      <a:tailEnd type="none" w="med" len="med"/>
                    </a:lnL>
                    <a:lnR w="12611" cap="flat" cmpd="sng" algn="ctr">
                      <a:solidFill>
                        <a:srgbClr val="000000"/>
                      </a:solidFill>
                      <a:prstDash val="solid"/>
                      <a:round/>
                      <a:headEnd type="none" w="med" len="med"/>
                      <a:tailEnd type="none" w="med" len="med"/>
                    </a:lnR>
                    <a:lnT w="12611" cap="flat" cmpd="sng" algn="ctr">
                      <a:solidFill>
                        <a:srgbClr val="000000"/>
                      </a:solidFill>
                      <a:prstDash val="solid"/>
                      <a:round/>
                      <a:headEnd type="none" w="med" len="med"/>
                      <a:tailEnd type="none" w="med" len="med"/>
                    </a:lnT>
                    <a:lnB w="12611" cap="flat" cmpd="sng" algn="ctr">
                      <a:solidFill>
                        <a:srgbClr val="000000"/>
                      </a:solidFill>
                      <a:prstDash val="solid"/>
                      <a:round/>
                      <a:headEnd type="none" w="med" len="med"/>
                      <a:tailEnd type="none" w="med" len="med"/>
                    </a:lnB>
                  </a:tcPr>
                </a:tc>
                <a:tc>
                  <a:txBody>
                    <a:bodyPr/>
                    <a:lstStyle/>
                    <a:p>
                      <a:pPr rtl="0" fontAlgn="t">
                        <a:spcBef>
                          <a:spcPts val="1200"/>
                        </a:spcBef>
                        <a:spcAft>
                          <a:spcPts val="0"/>
                        </a:spcAft>
                      </a:pPr>
                      <a:r>
                        <a:rPr lang="en-US" sz="2400" b="0" i="0" u="none" strike="noStrike">
                          <a:solidFill>
                            <a:srgbClr val="000000"/>
                          </a:solidFill>
                          <a:effectLst/>
                          <a:latin typeface="Times New Roman" panose="02020603050405020304" pitchFamily="18" charset="0"/>
                        </a:rPr>
                        <a:t>64.5%</a:t>
                      </a:r>
                      <a:endParaRPr lang="en-US" sz="3600">
                        <a:effectLst/>
                      </a:endParaRPr>
                    </a:p>
                  </a:txBody>
                  <a:tcPr marL="63500" marR="63500" marT="63500" marB="63500">
                    <a:lnL w="12611" cap="flat" cmpd="sng" algn="ctr">
                      <a:solidFill>
                        <a:srgbClr val="000000"/>
                      </a:solidFill>
                      <a:prstDash val="solid"/>
                      <a:round/>
                      <a:headEnd type="none" w="med" len="med"/>
                      <a:tailEnd type="none" w="med" len="med"/>
                    </a:lnL>
                    <a:lnR w="12611" cap="flat" cmpd="sng" algn="ctr">
                      <a:solidFill>
                        <a:srgbClr val="000000"/>
                      </a:solidFill>
                      <a:prstDash val="solid"/>
                      <a:round/>
                      <a:headEnd type="none" w="med" len="med"/>
                      <a:tailEnd type="none" w="med" len="med"/>
                    </a:lnR>
                    <a:lnT w="12611" cap="flat" cmpd="sng" algn="ctr">
                      <a:solidFill>
                        <a:srgbClr val="000000"/>
                      </a:solidFill>
                      <a:prstDash val="solid"/>
                      <a:round/>
                      <a:headEnd type="none" w="med" len="med"/>
                      <a:tailEnd type="none" w="med" len="med"/>
                    </a:lnT>
                    <a:lnB w="12611" cap="flat" cmpd="sng" algn="ctr">
                      <a:solidFill>
                        <a:srgbClr val="000000"/>
                      </a:solidFill>
                      <a:prstDash val="solid"/>
                      <a:round/>
                      <a:headEnd type="none" w="med" len="med"/>
                      <a:tailEnd type="none" w="med" len="med"/>
                    </a:lnB>
                  </a:tcPr>
                </a:tc>
                <a:tc>
                  <a:txBody>
                    <a:bodyPr/>
                    <a:lstStyle/>
                    <a:p>
                      <a:pPr rtl="0" fontAlgn="t">
                        <a:spcBef>
                          <a:spcPts val="1200"/>
                        </a:spcBef>
                        <a:spcAft>
                          <a:spcPts val="0"/>
                        </a:spcAft>
                      </a:pPr>
                      <a:r>
                        <a:rPr lang="en-US" sz="2400" b="0" i="0" u="none" strike="noStrike">
                          <a:solidFill>
                            <a:srgbClr val="000000"/>
                          </a:solidFill>
                          <a:effectLst/>
                          <a:latin typeface="Times New Roman" panose="02020603050405020304" pitchFamily="18" charset="0"/>
                        </a:rPr>
                        <a:t>60.0%</a:t>
                      </a:r>
                      <a:endParaRPr lang="en-US" sz="3600">
                        <a:effectLst/>
                      </a:endParaRPr>
                    </a:p>
                  </a:txBody>
                  <a:tcPr marL="63500" marR="63500" marT="63500" marB="63500">
                    <a:lnL w="12611" cap="flat" cmpd="sng" algn="ctr">
                      <a:solidFill>
                        <a:srgbClr val="000000"/>
                      </a:solidFill>
                      <a:prstDash val="solid"/>
                      <a:round/>
                      <a:headEnd type="none" w="med" len="med"/>
                      <a:tailEnd type="none" w="med" len="med"/>
                    </a:lnL>
                    <a:lnR w="12611" cap="flat" cmpd="sng" algn="ctr">
                      <a:solidFill>
                        <a:srgbClr val="000000"/>
                      </a:solidFill>
                      <a:prstDash val="solid"/>
                      <a:round/>
                      <a:headEnd type="none" w="med" len="med"/>
                      <a:tailEnd type="none" w="med" len="med"/>
                    </a:lnR>
                    <a:lnT w="12611" cap="flat" cmpd="sng" algn="ctr">
                      <a:solidFill>
                        <a:srgbClr val="000000"/>
                      </a:solidFill>
                      <a:prstDash val="solid"/>
                      <a:round/>
                      <a:headEnd type="none" w="med" len="med"/>
                      <a:tailEnd type="none" w="med" len="med"/>
                    </a:lnT>
                    <a:lnB w="12611" cap="flat" cmpd="sng" algn="ctr">
                      <a:solidFill>
                        <a:srgbClr val="000000"/>
                      </a:solidFill>
                      <a:prstDash val="solid"/>
                      <a:round/>
                      <a:headEnd type="none" w="med" len="med"/>
                      <a:tailEnd type="none" w="med" len="med"/>
                    </a:lnB>
                  </a:tcPr>
                </a:tc>
                <a:tc>
                  <a:txBody>
                    <a:bodyPr/>
                    <a:lstStyle/>
                    <a:p>
                      <a:pPr rtl="0" fontAlgn="t">
                        <a:spcBef>
                          <a:spcPts val="1200"/>
                        </a:spcBef>
                        <a:spcAft>
                          <a:spcPts val="0"/>
                        </a:spcAft>
                      </a:pPr>
                      <a:r>
                        <a:rPr lang="en-US" sz="2400" b="0" i="0" u="none" strike="noStrike">
                          <a:solidFill>
                            <a:srgbClr val="000000"/>
                          </a:solidFill>
                          <a:effectLst/>
                          <a:latin typeface="Times New Roman" panose="02020603050405020304" pitchFamily="18" charset="0"/>
                        </a:rPr>
                        <a:t>1.1</a:t>
                      </a:r>
                      <a:endParaRPr lang="en-US" sz="3600">
                        <a:effectLst/>
                      </a:endParaRPr>
                    </a:p>
                  </a:txBody>
                  <a:tcPr marL="63500" marR="63500" marT="63500" marB="63500">
                    <a:lnL w="12611" cap="flat" cmpd="sng" algn="ctr">
                      <a:solidFill>
                        <a:srgbClr val="000000"/>
                      </a:solidFill>
                      <a:prstDash val="solid"/>
                      <a:round/>
                      <a:headEnd type="none" w="med" len="med"/>
                      <a:tailEnd type="none" w="med" len="med"/>
                    </a:lnL>
                    <a:lnR w="12611" cap="flat" cmpd="sng" algn="ctr">
                      <a:solidFill>
                        <a:srgbClr val="000000"/>
                      </a:solidFill>
                      <a:prstDash val="solid"/>
                      <a:round/>
                      <a:headEnd type="none" w="med" len="med"/>
                      <a:tailEnd type="none" w="med" len="med"/>
                    </a:lnR>
                    <a:lnT w="12611" cap="flat" cmpd="sng" algn="ctr">
                      <a:solidFill>
                        <a:srgbClr val="000000"/>
                      </a:solidFill>
                      <a:prstDash val="solid"/>
                      <a:round/>
                      <a:headEnd type="none" w="med" len="med"/>
                      <a:tailEnd type="none" w="med" len="med"/>
                    </a:lnT>
                    <a:lnB w="1261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3485808"/>
                  </a:ext>
                </a:extLst>
              </a:tr>
              <a:tr h="528496">
                <a:tc>
                  <a:txBody>
                    <a:bodyPr/>
                    <a:lstStyle/>
                    <a:p>
                      <a:pPr rtl="0" fontAlgn="t">
                        <a:spcBef>
                          <a:spcPts val="1200"/>
                        </a:spcBef>
                        <a:spcAft>
                          <a:spcPts val="0"/>
                        </a:spcAft>
                      </a:pPr>
                      <a:r>
                        <a:rPr lang="en-US" sz="2400" b="0" i="0" u="none" strike="noStrike">
                          <a:solidFill>
                            <a:srgbClr val="000000"/>
                          </a:solidFill>
                          <a:effectLst/>
                          <a:latin typeface="Times New Roman" panose="02020603050405020304" pitchFamily="18" charset="0"/>
                        </a:rPr>
                        <a:t>2001-2007</a:t>
                      </a:r>
                      <a:endParaRPr lang="en-US" sz="3600">
                        <a:effectLst/>
                      </a:endParaRPr>
                    </a:p>
                  </a:txBody>
                  <a:tcPr marL="63500" marR="63500" marT="63500" marB="63500">
                    <a:lnL w="12611" cap="flat" cmpd="sng" algn="ctr">
                      <a:solidFill>
                        <a:srgbClr val="000000"/>
                      </a:solidFill>
                      <a:prstDash val="solid"/>
                      <a:round/>
                      <a:headEnd type="none" w="med" len="med"/>
                      <a:tailEnd type="none" w="med" len="med"/>
                    </a:lnL>
                    <a:lnR w="12611" cap="flat" cmpd="sng" algn="ctr">
                      <a:solidFill>
                        <a:srgbClr val="000000"/>
                      </a:solidFill>
                      <a:prstDash val="solid"/>
                      <a:round/>
                      <a:headEnd type="none" w="med" len="med"/>
                      <a:tailEnd type="none" w="med" len="med"/>
                    </a:lnR>
                    <a:lnT w="12611" cap="flat" cmpd="sng" algn="ctr">
                      <a:solidFill>
                        <a:srgbClr val="000000"/>
                      </a:solidFill>
                      <a:prstDash val="solid"/>
                      <a:round/>
                      <a:headEnd type="none" w="med" len="med"/>
                      <a:tailEnd type="none" w="med" len="med"/>
                    </a:lnT>
                    <a:lnB w="12611" cap="flat" cmpd="sng" algn="ctr">
                      <a:solidFill>
                        <a:srgbClr val="000000"/>
                      </a:solidFill>
                      <a:prstDash val="solid"/>
                      <a:round/>
                      <a:headEnd type="none" w="med" len="med"/>
                      <a:tailEnd type="none" w="med" len="med"/>
                    </a:lnB>
                  </a:tcPr>
                </a:tc>
                <a:tc>
                  <a:txBody>
                    <a:bodyPr/>
                    <a:lstStyle/>
                    <a:p>
                      <a:pPr rtl="0" fontAlgn="t">
                        <a:spcBef>
                          <a:spcPts val="1200"/>
                        </a:spcBef>
                        <a:spcAft>
                          <a:spcPts val="0"/>
                        </a:spcAft>
                      </a:pPr>
                      <a:r>
                        <a:rPr lang="en-US" sz="2400" b="0" i="0" u="none" strike="noStrike">
                          <a:solidFill>
                            <a:srgbClr val="000000"/>
                          </a:solidFill>
                          <a:effectLst/>
                          <a:latin typeface="Times New Roman" panose="02020603050405020304" pitchFamily="18" charset="0"/>
                        </a:rPr>
                        <a:t>20.3%</a:t>
                      </a:r>
                      <a:endParaRPr lang="en-US" sz="3600">
                        <a:effectLst/>
                      </a:endParaRPr>
                    </a:p>
                  </a:txBody>
                  <a:tcPr marL="63500" marR="63500" marT="63500" marB="63500">
                    <a:lnL w="12611" cap="flat" cmpd="sng" algn="ctr">
                      <a:solidFill>
                        <a:srgbClr val="000000"/>
                      </a:solidFill>
                      <a:prstDash val="solid"/>
                      <a:round/>
                      <a:headEnd type="none" w="med" len="med"/>
                      <a:tailEnd type="none" w="med" len="med"/>
                    </a:lnL>
                    <a:lnR w="12611" cap="flat" cmpd="sng" algn="ctr">
                      <a:solidFill>
                        <a:srgbClr val="000000"/>
                      </a:solidFill>
                      <a:prstDash val="solid"/>
                      <a:round/>
                      <a:headEnd type="none" w="med" len="med"/>
                      <a:tailEnd type="none" w="med" len="med"/>
                    </a:lnR>
                    <a:lnT w="12611" cap="flat" cmpd="sng" algn="ctr">
                      <a:solidFill>
                        <a:srgbClr val="000000"/>
                      </a:solidFill>
                      <a:prstDash val="solid"/>
                      <a:round/>
                      <a:headEnd type="none" w="med" len="med"/>
                      <a:tailEnd type="none" w="med" len="med"/>
                    </a:lnT>
                    <a:lnB w="12611" cap="flat" cmpd="sng" algn="ctr">
                      <a:solidFill>
                        <a:srgbClr val="000000"/>
                      </a:solidFill>
                      <a:prstDash val="solid"/>
                      <a:round/>
                      <a:headEnd type="none" w="med" len="med"/>
                      <a:tailEnd type="none" w="med" len="med"/>
                    </a:lnB>
                  </a:tcPr>
                </a:tc>
                <a:tc>
                  <a:txBody>
                    <a:bodyPr/>
                    <a:lstStyle/>
                    <a:p>
                      <a:pPr rtl="0" fontAlgn="t">
                        <a:spcBef>
                          <a:spcPts val="1200"/>
                        </a:spcBef>
                        <a:spcAft>
                          <a:spcPts val="0"/>
                        </a:spcAft>
                      </a:pPr>
                      <a:r>
                        <a:rPr lang="en-US" sz="2400" b="0" i="0" u="none" strike="noStrike">
                          <a:solidFill>
                            <a:srgbClr val="000000"/>
                          </a:solidFill>
                          <a:effectLst/>
                          <a:latin typeface="Times New Roman" panose="02020603050405020304" pitchFamily="18" charset="0"/>
                        </a:rPr>
                        <a:t>20.0%</a:t>
                      </a:r>
                      <a:endParaRPr lang="en-US" sz="3600">
                        <a:effectLst/>
                      </a:endParaRPr>
                    </a:p>
                  </a:txBody>
                  <a:tcPr marL="63500" marR="63500" marT="63500" marB="63500">
                    <a:lnL w="12611" cap="flat" cmpd="sng" algn="ctr">
                      <a:solidFill>
                        <a:srgbClr val="000000"/>
                      </a:solidFill>
                      <a:prstDash val="solid"/>
                      <a:round/>
                      <a:headEnd type="none" w="med" len="med"/>
                      <a:tailEnd type="none" w="med" len="med"/>
                    </a:lnL>
                    <a:lnR w="12611" cap="flat" cmpd="sng" algn="ctr">
                      <a:solidFill>
                        <a:srgbClr val="000000"/>
                      </a:solidFill>
                      <a:prstDash val="solid"/>
                      <a:round/>
                      <a:headEnd type="none" w="med" len="med"/>
                      <a:tailEnd type="none" w="med" len="med"/>
                    </a:lnR>
                    <a:lnT w="12611" cap="flat" cmpd="sng" algn="ctr">
                      <a:solidFill>
                        <a:srgbClr val="000000"/>
                      </a:solidFill>
                      <a:prstDash val="solid"/>
                      <a:round/>
                      <a:headEnd type="none" w="med" len="med"/>
                      <a:tailEnd type="none" w="med" len="med"/>
                    </a:lnT>
                    <a:lnB w="12611" cap="flat" cmpd="sng" algn="ctr">
                      <a:solidFill>
                        <a:srgbClr val="000000"/>
                      </a:solidFill>
                      <a:prstDash val="solid"/>
                      <a:round/>
                      <a:headEnd type="none" w="med" len="med"/>
                      <a:tailEnd type="none" w="med" len="med"/>
                    </a:lnB>
                  </a:tcPr>
                </a:tc>
                <a:tc>
                  <a:txBody>
                    <a:bodyPr/>
                    <a:lstStyle/>
                    <a:p>
                      <a:pPr rtl="0" fontAlgn="t">
                        <a:spcBef>
                          <a:spcPts val="1200"/>
                        </a:spcBef>
                        <a:spcAft>
                          <a:spcPts val="0"/>
                        </a:spcAft>
                      </a:pPr>
                      <a:r>
                        <a:rPr lang="en-US" sz="2400" b="0" i="0" u="none" strike="noStrike" dirty="0">
                          <a:solidFill>
                            <a:srgbClr val="000000"/>
                          </a:solidFill>
                          <a:effectLst/>
                          <a:latin typeface="Times New Roman" panose="02020603050405020304" pitchFamily="18" charset="0"/>
                        </a:rPr>
                        <a:t>1.0</a:t>
                      </a:r>
                      <a:endParaRPr lang="en-US" sz="3600" dirty="0">
                        <a:effectLst/>
                      </a:endParaRPr>
                    </a:p>
                  </a:txBody>
                  <a:tcPr marL="63500" marR="63500" marT="63500" marB="63500">
                    <a:lnL w="12611" cap="flat" cmpd="sng" algn="ctr">
                      <a:solidFill>
                        <a:srgbClr val="000000"/>
                      </a:solidFill>
                      <a:prstDash val="solid"/>
                      <a:round/>
                      <a:headEnd type="none" w="med" len="med"/>
                      <a:tailEnd type="none" w="med" len="med"/>
                    </a:lnL>
                    <a:lnR w="12611" cap="flat" cmpd="sng" algn="ctr">
                      <a:solidFill>
                        <a:srgbClr val="000000"/>
                      </a:solidFill>
                      <a:prstDash val="solid"/>
                      <a:round/>
                      <a:headEnd type="none" w="med" len="med"/>
                      <a:tailEnd type="none" w="med" len="med"/>
                    </a:lnR>
                    <a:lnT w="12611" cap="flat" cmpd="sng" algn="ctr">
                      <a:solidFill>
                        <a:srgbClr val="000000"/>
                      </a:solidFill>
                      <a:prstDash val="solid"/>
                      <a:round/>
                      <a:headEnd type="none" w="med" len="med"/>
                      <a:tailEnd type="none" w="med" len="med"/>
                    </a:lnT>
                    <a:lnB w="1261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7803432"/>
                  </a:ext>
                </a:extLst>
              </a:tr>
              <a:tr h="528496">
                <a:tc>
                  <a:txBody>
                    <a:bodyPr/>
                    <a:lstStyle/>
                    <a:p>
                      <a:pPr rtl="0" fontAlgn="t">
                        <a:spcBef>
                          <a:spcPts val="1200"/>
                        </a:spcBef>
                        <a:spcAft>
                          <a:spcPts val="0"/>
                        </a:spcAft>
                      </a:pPr>
                      <a:r>
                        <a:rPr lang="en-US" sz="2400" b="0" i="0" u="none" strike="noStrike">
                          <a:solidFill>
                            <a:srgbClr val="000000"/>
                          </a:solidFill>
                          <a:effectLst/>
                          <a:latin typeface="Times New Roman" panose="02020603050405020304" pitchFamily="18" charset="0"/>
                        </a:rPr>
                        <a:t>2008 onwards</a:t>
                      </a:r>
                      <a:endParaRPr lang="en-US" sz="3600">
                        <a:effectLst/>
                      </a:endParaRPr>
                    </a:p>
                  </a:txBody>
                  <a:tcPr marL="63500" marR="63500" marT="63500" marB="63500">
                    <a:lnL w="12611" cap="flat" cmpd="sng" algn="ctr">
                      <a:solidFill>
                        <a:srgbClr val="000000"/>
                      </a:solidFill>
                      <a:prstDash val="solid"/>
                      <a:round/>
                      <a:headEnd type="none" w="med" len="med"/>
                      <a:tailEnd type="none" w="med" len="med"/>
                    </a:lnL>
                    <a:lnR w="12611" cap="flat" cmpd="sng" algn="ctr">
                      <a:solidFill>
                        <a:srgbClr val="000000"/>
                      </a:solidFill>
                      <a:prstDash val="solid"/>
                      <a:round/>
                      <a:headEnd type="none" w="med" len="med"/>
                      <a:tailEnd type="none" w="med" len="med"/>
                    </a:lnR>
                    <a:lnT w="12611" cap="flat" cmpd="sng" algn="ctr">
                      <a:solidFill>
                        <a:srgbClr val="000000"/>
                      </a:solidFill>
                      <a:prstDash val="solid"/>
                      <a:round/>
                      <a:headEnd type="none" w="med" len="med"/>
                      <a:tailEnd type="none" w="med" len="med"/>
                    </a:lnT>
                    <a:lnB w="12611" cap="flat" cmpd="sng" algn="ctr">
                      <a:solidFill>
                        <a:srgbClr val="000000"/>
                      </a:solidFill>
                      <a:prstDash val="solid"/>
                      <a:round/>
                      <a:headEnd type="none" w="med" len="med"/>
                      <a:tailEnd type="none" w="med" len="med"/>
                    </a:lnB>
                  </a:tcPr>
                </a:tc>
                <a:tc>
                  <a:txBody>
                    <a:bodyPr/>
                    <a:lstStyle/>
                    <a:p>
                      <a:pPr rtl="0" fontAlgn="t">
                        <a:spcBef>
                          <a:spcPts val="1200"/>
                        </a:spcBef>
                        <a:spcAft>
                          <a:spcPts val="0"/>
                        </a:spcAft>
                      </a:pPr>
                      <a:r>
                        <a:rPr lang="en-US" sz="2400" b="0" i="0" u="none" strike="noStrike">
                          <a:solidFill>
                            <a:srgbClr val="000000"/>
                          </a:solidFill>
                          <a:effectLst/>
                          <a:latin typeface="Times New Roman" panose="02020603050405020304" pitchFamily="18" charset="0"/>
                        </a:rPr>
                        <a:t>15.2%</a:t>
                      </a:r>
                      <a:endParaRPr lang="en-US" sz="3600">
                        <a:effectLst/>
                      </a:endParaRPr>
                    </a:p>
                  </a:txBody>
                  <a:tcPr marL="63500" marR="63500" marT="63500" marB="63500">
                    <a:lnL w="12611" cap="flat" cmpd="sng" algn="ctr">
                      <a:solidFill>
                        <a:srgbClr val="000000"/>
                      </a:solidFill>
                      <a:prstDash val="solid"/>
                      <a:round/>
                      <a:headEnd type="none" w="med" len="med"/>
                      <a:tailEnd type="none" w="med" len="med"/>
                    </a:lnL>
                    <a:lnR w="12611" cap="flat" cmpd="sng" algn="ctr">
                      <a:solidFill>
                        <a:srgbClr val="000000"/>
                      </a:solidFill>
                      <a:prstDash val="solid"/>
                      <a:round/>
                      <a:headEnd type="none" w="med" len="med"/>
                      <a:tailEnd type="none" w="med" len="med"/>
                    </a:lnR>
                    <a:lnT w="12611" cap="flat" cmpd="sng" algn="ctr">
                      <a:solidFill>
                        <a:srgbClr val="000000"/>
                      </a:solidFill>
                      <a:prstDash val="solid"/>
                      <a:round/>
                      <a:headEnd type="none" w="med" len="med"/>
                      <a:tailEnd type="none" w="med" len="med"/>
                    </a:lnT>
                    <a:lnB w="12611" cap="flat" cmpd="sng" algn="ctr">
                      <a:solidFill>
                        <a:srgbClr val="000000"/>
                      </a:solidFill>
                      <a:prstDash val="solid"/>
                      <a:round/>
                      <a:headEnd type="none" w="med" len="med"/>
                      <a:tailEnd type="none" w="med" len="med"/>
                    </a:lnB>
                  </a:tcPr>
                </a:tc>
                <a:tc>
                  <a:txBody>
                    <a:bodyPr/>
                    <a:lstStyle/>
                    <a:p>
                      <a:pPr rtl="0" fontAlgn="t">
                        <a:spcBef>
                          <a:spcPts val="1200"/>
                        </a:spcBef>
                        <a:spcAft>
                          <a:spcPts val="0"/>
                        </a:spcAft>
                      </a:pPr>
                      <a:r>
                        <a:rPr lang="en-US" sz="2400" b="0" i="0" u="none" strike="noStrike">
                          <a:solidFill>
                            <a:srgbClr val="000000"/>
                          </a:solidFill>
                          <a:effectLst/>
                          <a:latin typeface="Times New Roman" panose="02020603050405020304" pitchFamily="18" charset="0"/>
                        </a:rPr>
                        <a:t>20.0%</a:t>
                      </a:r>
                      <a:endParaRPr lang="en-US" sz="3600">
                        <a:effectLst/>
                      </a:endParaRPr>
                    </a:p>
                  </a:txBody>
                  <a:tcPr marL="63500" marR="63500" marT="63500" marB="63500">
                    <a:lnL w="12611" cap="flat" cmpd="sng" algn="ctr">
                      <a:solidFill>
                        <a:srgbClr val="000000"/>
                      </a:solidFill>
                      <a:prstDash val="solid"/>
                      <a:round/>
                      <a:headEnd type="none" w="med" len="med"/>
                      <a:tailEnd type="none" w="med" len="med"/>
                    </a:lnL>
                    <a:lnR w="12611" cap="flat" cmpd="sng" algn="ctr">
                      <a:solidFill>
                        <a:srgbClr val="000000"/>
                      </a:solidFill>
                      <a:prstDash val="solid"/>
                      <a:round/>
                      <a:headEnd type="none" w="med" len="med"/>
                      <a:tailEnd type="none" w="med" len="med"/>
                    </a:lnR>
                    <a:lnT w="12611" cap="flat" cmpd="sng" algn="ctr">
                      <a:solidFill>
                        <a:srgbClr val="000000"/>
                      </a:solidFill>
                      <a:prstDash val="solid"/>
                      <a:round/>
                      <a:headEnd type="none" w="med" len="med"/>
                      <a:tailEnd type="none" w="med" len="med"/>
                    </a:lnT>
                    <a:lnB w="12611" cap="flat" cmpd="sng" algn="ctr">
                      <a:solidFill>
                        <a:srgbClr val="000000"/>
                      </a:solidFill>
                      <a:prstDash val="solid"/>
                      <a:round/>
                      <a:headEnd type="none" w="med" len="med"/>
                      <a:tailEnd type="none" w="med" len="med"/>
                    </a:lnB>
                  </a:tcPr>
                </a:tc>
                <a:tc>
                  <a:txBody>
                    <a:bodyPr/>
                    <a:lstStyle/>
                    <a:p>
                      <a:pPr rtl="0" fontAlgn="t">
                        <a:spcBef>
                          <a:spcPts val="1200"/>
                        </a:spcBef>
                        <a:spcAft>
                          <a:spcPts val="0"/>
                        </a:spcAft>
                      </a:pPr>
                      <a:r>
                        <a:rPr lang="en-US" sz="2400" b="0" i="0" u="none" strike="noStrike" dirty="0">
                          <a:solidFill>
                            <a:srgbClr val="000000"/>
                          </a:solidFill>
                          <a:effectLst/>
                          <a:latin typeface="Times New Roman" panose="02020603050405020304" pitchFamily="18" charset="0"/>
                        </a:rPr>
                        <a:t>0.8</a:t>
                      </a:r>
                      <a:endParaRPr lang="en-US" sz="3600" dirty="0">
                        <a:effectLst/>
                      </a:endParaRPr>
                    </a:p>
                  </a:txBody>
                  <a:tcPr marL="63500" marR="63500" marT="63500" marB="63500">
                    <a:lnL w="12611" cap="flat" cmpd="sng" algn="ctr">
                      <a:solidFill>
                        <a:srgbClr val="000000"/>
                      </a:solidFill>
                      <a:prstDash val="solid"/>
                      <a:round/>
                      <a:headEnd type="none" w="med" len="med"/>
                      <a:tailEnd type="none" w="med" len="med"/>
                    </a:lnL>
                    <a:lnR w="12611" cap="flat" cmpd="sng" algn="ctr">
                      <a:solidFill>
                        <a:srgbClr val="000000"/>
                      </a:solidFill>
                      <a:prstDash val="solid"/>
                      <a:round/>
                      <a:headEnd type="none" w="med" len="med"/>
                      <a:tailEnd type="none" w="med" len="med"/>
                    </a:lnR>
                    <a:lnT w="12611" cap="flat" cmpd="sng" algn="ctr">
                      <a:solidFill>
                        <a:srgbClr val="000000"/>
                      </a:solidFill>
                      <a:prstDash val="solid"/>
                      <a:round/>
                      <a:headEnd type="none" w="med" len="med"/>
                      <a:tailEnd type="none" w="med" len="med"/>
                    </a:lnT>
                    <a:lnB w="1261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5538456"/>
                  </a:ext>
                </a:extLst>
              </a:tr>
            </a:tbl>
          </a:graphicData>
        </a:graphic>
      </p:graphicFrame>
      <p:sp>
        <p:nvSpPr>
          <p:cNvPr id="8" name="Rectangle 2">
            <a:extLst>
              <a:ext uri="{FF2B5EF4-FFF2-40B4-BE49-F238E27FC236}">
                <a16:creationId xmlns:a16="http://schemas.microsoft.com/office/drawing/2014/main" id="{3C34E10B-7AC8-43AB-883B-5F15ECB7C45A}"/>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03831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Γράφημα 9">
            <a:extLst>
              <a:ext uri="{FF2B5EF4-FFF2-40B4-BE49-F238E27FC236}">
                <a16:creationId xmlns:a16="http://schemas.microsoft.com/office/drawing/2014/main" id="{9D3C17CE-8F14-41D9-9C28-1EF35F98D72B}"/>
              </a:ext>
            </a:extLst>
          </p:cNvPr>
          <p:cNvGraphicFramePr/>
          <p:nvPr>
            <p:extLst>
              <p:ext uri="{D42A27DB-BD31-4B8C-83A1-F6EECF244321}">
                <p14:modId xmlns:p14="http://schemas.microsoft.com/office/powerpoint/2010/main" val="2197196902"/>
              </p:ext>
            </p:extLst>
          </p:nvPr>
        </p:nvGraphicFramePr>
        <p:xfrm>
          <a:off x="0" y="0"/>
          <a:ext cx="12192000" cy="638354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56186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Γράφημα 9">
            <a:extLst>
              <a:ext uri="{FF2B5EF4-FFF2-40B4-BE49-F238E27FC236}">
                <a16:creationId xmlns:a16="http://schemas.microsoft.com/office/drawing/2014/main" id="{58487C37-B9B6-402D-93D9-FABF1B3D2617}"/>
              </a:ext>
            </a:extLst>
          </p:cNvPr>
          <p:cNvGraphicFramePr/>
          <p:nvPr>
            <p:extLst>
              <p:ext uri="{D42A27DB-BD31-4B8C-83A1-F6EECF244321}">
                <p14:modId xmlns:p14="http://schemas.microsoft.com/office/powerpoint/2010/main" val="4202534515"/>
              </p:ext>
            </p:extLst>
          </p:nvPr>
        </p:nvGraphicFramePr>
        <p:xfrm>
          <a:off x="0" y="0"/>
          <a:ext cx="12192000" cy="646981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29613560"/>
      </p:ext>
    </p:extLst>
  </p:cSld>
  <p:clrMapOvr>
    <a:masterClrMapping/>
  </p:clrMapOvr>
</p:sld>
</file>

<file path=ppt/theme/theme1.xml><?xml version="1.0" encoding="utf-8"?>
<a:theme xmlns:a="http://schemas.openxmlformats.org/drawingml/2006/main" name="1_RetrospectVTI">
  <a:themeElements>
    <a:clrScheme name="Custom 37">
      <a:dk1>
        <a:srgbClr val="000000"/>
      </a:dk1>
      <a:lt1>
        <a:srgbClr val="FFFFFF"/>
      </a:lt1>
      <a:dk2>
        <a:srgbClr val="4A5356"/>
      </a:dk2>
      <a:lt2>
        <a:srgbClr val="E8E3CE"/>
      </a:lt2>
      <a:accent1>
        <a:srgbClr val="9BA8B7"/>
      </a:accent1>
      <a:accent2>
        <a:srgbClr val="E6A02E"/>
      </a:accent2>
      <a:accent3>
        <a:srgbClr val="BF6A3B"/>
      </a:accent3>
      <a:accent4>
        <a:srgbClr val="92987A"/>
      </a:accent4>
      <a:accent5>
        <a:srgbClr val="857659"/>
      </a:accent5>
      <a:accent6>
        <a:srgbClr val="A0988C"/>
      </a:accent6>
      <a:hlink>
        <a:srgbClr val="00B0F0"/>
      </a:hlink>
      <a:folHlink>
        <a:srgbClr val="738F97"/>
      </a:folHlink>
    </a:clrScheme>
    <a:fontScheme name="Retrospect">
      <a:majorFont>
        <a:latin typeface="Bookman Old Style"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WO.pptx" id="{769520F8-BFE5-4C8C-A7AA-375C025A91CE}" vid="{AEAFD717-D3C8-4034-8F7E-D5220B0CCEB8}"/>
    </a:ext>
  </a:extLst>
</a:theme>
</file>

<file path=docProps/app.xml><?xml version="1.0" encoding="utf-8"?>
<Properties xmlns="http://schemas.openxmlformats.org/officeDocument/2006/extended-properties" xmlns:vt="http://schemas.openxmlformats.org/officeDocument/2006/docPropsVTypes">
  <Template>{0799565A-054D-4CD4-B70B-1D2C6628142F}tf56160789_win32</Template>
  <TotalTime>0</TotalTime>
  <Words>631</Words>
  <Application>Microsoft Office PowerPoint</Application>
  <PresentationFormat>Widescreen</PresentationFormat>
  <Paragraphs>88</Paragraphs>
  <Slides>33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Arial</vt:lpstr>
      <vt:lpstr>Bookman Old Style</vt:lpstr>
      <vt:lpstr>Calibri</vt:lpstr>
      <vt:lpstr>Cambria</vt:lpstr>
      <vt:lpstr>Franklin Gothic Book</vt:lpstr>
      <vt:lpstr>Times New Roman</vt:lpstr>
      <vt:lpstr>Wingdings</vt:lpstr>
      <vt:lpstr>1_RetrospectVTI</vt:lpstr>
      <vt:lpstr>CODEX-GREECE</vt:lpstr>
      <vt:lpstr>Data Collection </vt:lpstr>
      <vt:lpstr>Data Collection </vt:lpstr>
      <vt:lpstr> Fieldwork details</vt:lpstr>
      <vt:lpstr>Sample</vt:lpstr>
      <vt:lpstr>Sample</vt:lpstr>
      <vt:lpstr>Sample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2020-10-03T14:28:06Z</dcterms:created>
  <dcterms:modified xsi:type="dcterms:W3CDTF">2020-11-21T17:23:58Z</dcterms:modified>
</cp:coreProperties>
</file>