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3" r:id="rId1"/>
  </p:sldMasterIdLst>
  <p:notesMasterIdLst>
    <p:notesMasterId r:id="rId21"/>
  </p:notesMasterIdLst>
  <p:handoutMasterIdLst>
    <p:handoutMasterId r:id="rId22"/>
  </p:handoutMasterIdLst>
  <p:sldIdLst>
    <p:sldId id="256" r:id="rId2"/>
    <p:sldId id="304" r:id="rId3"/>
    <p:sldId id="305" r:id="rId4"/>
    <p:sldId id="308" r:id="rId5"/>
    <p:sldId id="309" r:id="rId6"/>
    <p:sldId id="313" r:id="rId7"/>
    <p:sldId id="314" r:id="rId8"/>
    <p:sldId id="315" r:id="rId9"/>
    <p:sldId id="316" r:id="rId10"/>
    <p:sldId id="317" r:id="rId11"/>
    <p:sldId id="318" r:id="rId12"/>
    <p:sldId id="319" r:id="rId13"/>
    <p:sldId id="320" r:id="rId14"/>
    <p:sldId id="321" r:id="rId15"/>
    <p:sldId id="322" r:id="rId16"/>
    <p:sldId id="324" r:id="rId17"/>
    <p:sldId id="329" r:id="rId18"/>
    <p:sldId id="331" r:id="rId19"/>
    <p:sldId id="332" r:id="rId2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anose="020B0603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anose="020B0603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anose="020B0603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anose="020B0603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anose="020B0603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rebuchet MS" panose="020B0603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rebuchet MS" panose="020B0603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rebuchet MS" panose="020B0603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rebuchet MS" panose="020B0603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3300"/>
    <a:srgbClr val="FFFFCC"/>
    <a:srgbClr val="99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745" autoAdjust="0"/>
    <p:restoredTop sz="84793" autoAdjust="0"/>
  </p:normalViewPr>
  <p:slideViewPr>
    <p:cSldViewPr>
      <p:cViewPr varScale="1">
        <p:scale>
          <a:sx n="74" d="100"/>
          <a:sy n="74" d="100"/>
        </p:scale>
        <p:origin x="1517" y="3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182"/>
    </p:cViewPr>
  </p:sorterViewPr>
  <p:notesViewPr>
    <p:cSldViewPr>
      <p:cViewPr varScale="1">
        <p:scale>
          <a:sx n="40" d="100"/>
          <a:sy n="40" d="100"/>
        </p:scale>
        <p:origin x="-1488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48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48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 New Roman" panose="02020603050405020304" pitchFamily="18" charset="0"/>
              </a:defRPr>
            </a:lvl1pPr>
          </a:lstStyle>
          <a:p>
            <a:fld id="{598B8460-E14B-4DE2-A432-9CF009DEE20C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13595737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337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36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noProof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noProof="0"/>
              <a:t>Δεύτερου επιπέδου</a:t>
            </a:r>
          </a:p>
          <a:p>
            <a:pPr lvl="2"/>
            <a:r>
              <a:rPr lang="el-GR" noProof="0"/>
              <a:t>Τρίτου επιπέδου</a:t>
            </a:r>
          </a:p>
          <a:p>
            <a:pPr lvl="3"/>
            <a:r>
              <a:rPr lang="el-GR" noProof="0"/>
              <a:t>Τέταρτου επιπέδου</a:t>
            </a:r>
          </a:p>
          <a:p>
            <a:pPr lvl="4"/>
            <a:r>
              <a:rPr lang="el-GR" noProof="0"/>
              <a:t>Πέμπτου επιπέδου</a:t>
            </a:r>
          </a:p>
        </p:txBody>
      </p:sp>
      <p:sp>
        <p:nvSpPr>
          <p:cNvPr id="1536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1536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 New Roman" panose="02020603050405020304" pitchFamily="18" charset="0"/>
              </a:defRPr>
            </a:lvl1pPr>
          </a:lstStyle>
          <a:p>
            <a:fld id="{AF6BF6D6-E1D4-4E2B-8431-4E13533F9A63}" type="slidenum">
              <a:rPr lang="el-GR" altLang="en-US"/>
              <a:pPr/>
              <a:t>‹#›</a:t>
            </a:fld>
            <a:endParaRPr lang="el-GR" altLang="en-US"/>
          </a:p>
        </p:txBody>
      </p:sp>
    </p:spTree>
    <p:extLst>
      <p:ext uri="{BB962C8B-B14F-4D97-AF65-F5344CB8AC3E}">
        <p14:creationId xmlns:p14="http://schemas.microsoft.com/office/powerpoint/2010/main" val="86704915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fld id="{E51F325E-C84A-4B5D-AF07-F2AAB55077A2}" type="slidenum">
              <a:rPr lang="el-GR" altLang="en-US">
                <a:latin typeface="Times New Roman" panose="02020603050405020304" pitchFamily="18" charset="0"/>
              </a:rPr>
              <a:pPr/>
              <a:t>5</a:t>
            </a:fld>
            <a:endParaRPr lang="el-GR" altLang="en-US">
              <a:latin typeface="Times New Roman" panose="02020603050405020304" pitchFamily="18" charset="0"/>
            </a:endParaRPr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l-GR" altLang="en-US"/>
          </a:p>
        </p:txBody>
      </p:sp>
    </p:spTree>
    <p:extLst>
      <p:ext uri="{BB962C8B-B14F-4D97-AF65-F5344CB8AC3E}">
        <p14:creationId xmlns:p14="http://schemas.microsoft.com/office/powerpoint/2010/main" val="24117083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fld id="{93C09619-5AA4-4B52-A0FF-A11A17CBF2E1}" type="slidenum">
              <a:rPr lang="el-GR" altLang="en-US">
                <a:latin typeface="Times New Roman" panose="02020603050405020304" pitchFamily="18" charset="0"/>
              </a:rPr>
              <a:pPr/>
              <a:t>6</a:t>
            </a:fld>
            <a:endParaRPr lang="el-GR" altLang="en-US">
              <a:latin typeface="Times New Roman" panose="02020603050405020304" pitchFamily="18" charset="0"/>
            </a:endParaRPr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l-GR" altLang="en-US"/>
          </a:p>
        </p:txBody>
      </p:sp>
    </p:spTree>
    <p:extLst>
      <p:ext uri="{BB962C8B-B14F-4D97-AF65-F5344CB8AC3E}">
        <p14:creationId xmlns:p14="http://schemas.microsoft.com/office/powerpoint/2010/main" val="85952653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/>
              <a:t>Ο κίνδυνος (ρίσκο) μπορεί να υπαχθεί σε ποσοτική μέτρηση, εφόσον μπορεί να υπάρχει (ή να υπολογιστεί) η κατανομή πιθανοτήτων που έχει εφαρμογή. </a:t>
            </a:r>
            <a:r>
              <a:rPr lang="el-GR" dirty="0" err="1"/>
              <a:t>Aντίθετα</a:t>
            </a:r>
            <a:r>
              <a:rPr lang="el-GR" dirty="0"/>
              <a:t> η αβεβαιότητα δεν μπορεί να μετρηθεί. Δεν είναι γνωστή η κατανομή πιθανοτήτων, ούτε μπορούν να </a:t>
            </a:r>
            <a:r>
              <a:rPr lang="el-GR" dirty="0" err="1"/>
              <a:t>περιγραφούν</a:t>
            </a:r>
            <a:r>
              <a:rPr lang="el-GR" dirty="0"/>
              <a:t> όλα τα πιθανά ενδεχόμενα, ενώ οι πιθανότητες των ενδεχομένων είναι δυνατό να μην αθροίζουν στο 1. </a:t>
            </a:r>
          </a:p>
          <a:p>
            <a:r>
              <a:rPr lang="el-GR" dirty="0"/>
              <a:t>Παράδειγμα ρίσκου: κορώνα γράμματα (γνωστή πιθανότητα ½). Και να μην είναι γνωστή εκ των προτέρων, μπορεί να υπολογιστεί με βάση στατιστικές παρατηρήσεις + την θεωρία δειγματοληψιών. (επαναλαμβανόμενα δείγματα). </a:t>
            </a:r>
          </a:p>
          <a:p>
            <a:r>
              <a:rPr lang="el-GR" dirty="0"/>
              <a:t>Παράδειγμα αβεβαιότητας: Πιθανότητα κατάρρευσης των αγορών στα επόμενα 3 χρόνια; Τρομοκρατικό χτύπημα; Ζητήματα όπου η έννοια των επαναλαμβανόμενων δειγματοληψιών δεν έχει νόημα.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F6BF6D6-E1D4-4E2B-8431-4E13533F9A63}" type="slidenum">
              <a:rPr lang="el-GR" altLang="en-US" smtClean="0"/>
              <a:pPr/>
              <a:t>9</a:t>
            </a:fld>
            <a:endParaRPr lang="el-GR" altLang="en-US"/>
          </a:p>
        </p:txBody>
      </p:sp>
    </p:spTree>
    <p:extLst>
      <p:ext uri="{BB962C8B-B14F-4D97-AF65-F5344CB8AC3E}">
        <p14:creationId xmlns:p14="http://schemas.microsoft.com/office/powerpoint/2010/main" val="39382032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8763000" cy="5943600"/>
            <a:chOff x="0" y="0"/>
            <a:chExt cx="5520" cy="3744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1104" cy="3072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l-GR" sz="2400">
                <a:latin typeface="Times New Roman" pitchFamily="18" charset="0"/>
              </a:endParaRPr>
            </a:p>
          </p:txBody>
        </p:sp>
        <p:grpSp>
          <p:nvGrpSpPr>
            <p:cNvPr id="6" name="Group 4"/>
            <p:cNvGrpSpPr>
              <a:grpSpLocks/>
            </p:cNvGrpSpPr>
            <p:nvPr userDrawn="1"/>
          </p:nvGrpSpPr>
          <p:grpSpPr bwMode="auto">
            <a:xfrm>
              <a:off x="0" y="2208"/>
              <a:ext cx="5520" cy="1536"/>
              <a:chOff x="0" y="2208"/>
              <a:chExt cx="5520" cy="1536"/>
            </a:xfrm>
          </p:grpSpPr>
          <p:sp>
            <p:nvSpPr>
              <p:cNvPr id="10" name="Rectangle 5"/>
              <p:cNvSpPr>
                <a:spLocks noChangeArrowheads="1"/>
              </p:cNvSpPr>
              <p:nvPr/>
            </p:nvSpPr>
            <p:spPr bwMode="ltGray">
              <a:xfrm>
                <a:off x="624" y="2208"/>
                <a:ext cx="4896" cy="1536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endParaRPr lang="el-GR" sz="2400">
                  <a:latin typeface="Times New Roman" pitchFamily="18" charset="0"/>
                </a:endParaRPr>
              </a:p>
            </p:txBody>
          </p:sp>
          <p:sp>
            <p:nvSpPr>
              <p:cNvPr id="11" name="Rectangle 6"/>
              <p:cNvSpPr>
                <a:spLocks noChangeArrowheads="1"/>
              </p:cNvSpPr>
              <p:nvPr/>
            </p:nvSpPr>
            <p:spPr bwMode="white">
              <a:xfrm>
                <a:off x="654" y="2352"/>
                <a:ext cx="4818" cy="1347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endParaRPr lang="el-GR" sz="2400">
                  <a:latin typeface="Times New Roman" pitchFamily="18" charset="0"/>
                </a:endParaRPr>
              </a:p>
            </p:txBody>
          </p:sp>
          <p:sp>
            <p:nvSpPr>
              <p:cNvPr id="12" name="Line 7"/>
              <p:cNvSpPr>
                <a:spLocks noChangeShapeType="1"/>
              </p:cNvSpPr>
              <p:nvPr/>
            </p:nvSpPr>
            <p:spPr bwMode="auto">
              <a:xfrm>
                <a:off x="0" y="3072"/>
                <a:ext cx="624" cy="0"/>
              </a:xfrm>
              <a:prstGeom prst="line">
                <a:avLst/>
              </a:prstGeom>
              <a:noFill/>
              <a:ln w="508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l-GR"/>
              </a:p>
            </p:txBody>
          </p:sp>
        </p:grpSp>
        <p:grpSp>
          <p:nvGrpSpPr>
            <p:cNvPr id="7" name="Group 8"/>
            <p:cNvGrpSpPr>
              <a:grpSpLocks/>
            </p:cNvGrpSpPr>
            <p:nvPr userDrawn="1"/>
          </p:nvGrpSpPr>
          <p:grpSpPr bwMode="auto">
            <a:xfrm>
              <a:off x="400" y="336"/>
              <a:ext cx="5088" cy="192"/>
              <a:chOff x="400" y="336"/>
              <a:chExt cx="5088" cy="192"/>
            </a:xfrm>
          </p:grpSpPr>
          <p:sp>
            <p:nvSpPr>
              <p:cNvPr id="8" name="Rectangle 9"/>
              <p:cNvSpPr>
                <a:spLocks noChangeArrowheads="1"/>
              </p:cNvSpPr>
              <p:nvPr/>
            </p:nvSpPr>
            <p:spPr bwMode="auto">
              <a:xfrm>
                <a:off x="3952" y="336"/>
                <a:ext cx="1536" cy="19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endParaRPr lang="el-GR" sz="2400">
                  <a:latin typeface="Times New Roman" pitchFamily="18" charset="0"/>
                </a:endParaRPr>
              </a:p>
            </p:txBody>
          </p:sp>
          <p:sp>
            <p:nvSpPr>
              <p:cNvPr id="9" name="Line 10"/>
              <p:cNvSpPr>
                <a:spLocks noChangeShapeType="1"/>
              </p:cNvSpPr>
              <p:nvPr/>
            </p:nvSpPr>
            <p:spPr bwMode="auto">
              <a:xfrm>
                <a:off x="400" y="432"/>
                <a:ext cx="5088" cy="0"/>
              </a:xfrm>
              <a:prstGeom prst="line">
                <a:avLst/>
              </a:prstGeom>
              <a:noFill/>
              <a:ln w="444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l-GR"/>
              </a:p>
            </p:txBody>
          </p:sp>
        </p:grpSp>
      </p:grpSp>
      <p:sp>
        <p:nvSpPr>
          <p:cNvPr id="56331" name="Rectangle 11"/>
          <p:cNvSpPr>
            <a:spLocks noGrp="1" noChangeArrowheads="1"/>
          </p:cNvSpPr>
          <p:nvPr>
            <p:ph type="ctrTitle"/>
          </p:nvPr>
        </p:nvSpPr>
        <p:spPr>
          <a:xfrm>
            <a:off x="2057400" y="1143000"/>
            <a:ext cx="6629400" cy="2209800"/>
          </a:xfrm>
        </p:spPr>
        <p:txBody>
          <a:bodyPr/>
          <a:lstStyle>
            <a:lvl1pPr>
              <a:defRPr sz="4800"/>
            </a:lvl1pPr>
          </a:lstStyle>
          <a:p>
            <a:r>
              <a:rPr lang="el-GR"/>
              <a:t>Click to edit Master title style</a:t>
            </a:r>
          </a:p>
        </p:txBody>
      </p:sp>
      <p:sp>
        <p:nvSpPr>
          <p:cNvPr id="56332" name="Rectangle 12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962400"/>
            <a:ext cx="6858000" cy="1600200"/>
          </a:xfrm>
        </p:spPr>
        <p:txBody>
          <a:bodyPr anchor="ctr"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l-GR"/>
              <a:t>Click to edit Master subtitle style</a:t>
            </a:r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dt" sz="half" idx="10"/>
          </p:nvPr>
        </p:nvSpPr>
        <p:spPr>
          <a:xfrm>
            <a:off x="912813" y="6251575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ftr" sz="quarter" idx="11"/>
          </p:nvPr>
        </p:nvSpPr>
        <p:spPr>
          <a:xfrm>
            <a:off x="3354388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24DC2D9-D2F9-4366-A7EE-1AC201BF73E2}" type="slidenum">
              <a:rPr lang="el-GR" altLang="en-US"/>
              <a:pPr/>
              <a:t>‹#›</a:t>
            </a:fld>
            <a:endParaRPr lang="el-GR" altLang="en-US"/>
          </a:p>
        </p:txBody>
      </p:sp>
    </p:spTree>
    <p:extLst>
      <p:ext uri="{BB962C8B-B14F-4D97-AF65-F5344CB8AC3E}">
        <p14:creationId xmlns:p14="http://schemas.microsoft.com/office/powerpoint/2010/main" val="31509155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B29AE68-2CEE-46D3-AD40-AE316B36C447}" type="slidenum">
              <a:rPr lang="el-GR" altLang="en-US"/>
              <a:pPr/>
              <a:t>‹#›</a:t>
            </a:fld>
            <a:endParaRPr lang="el-GR" altLang="en-US"/>
          </a:p>
        </p:txBody>
      </p:sp>
    </p:spTree>
    <p:extLst>
      <p:ext uri="{BB962C8B-B14F-4D97-AF65-F5344CB8AC3E}">
        <p14:creationId xmlns:p14="http://schemas.microsoft.com/office/powerpoint/2010/main" val="12655654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743700" y="277813"/>
            <a:ext cx="1943100" cy="5853112"/>
          </a:xfrm>
        </p:spPr>
        <p:txBody>
          <a:bodyPr vert="eaVert"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914400" y="277813"/>
            <a:ext cx="5676900" cy="5853112"/>
          </a:xfrm>
        </p:spPr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E8933D4-BA81-4DCC-ABB4-5A633D8A4E1A}" type="slidenum">
              <a:rPr lang="el-GR" altLang="en-US"/>
              <a:pPr/>
              <a:t>‹#›</a:t>
            </a:fld>
            <a:endParaRPr lang="el-GR" altLang="en-US"/>
          </a:p>
        </p:txBody>
      </p:sp>
    </p:spTree>
    <p:extLst>
      <p:ext uri="{BB962C8B-B14F-4D97-AF65-F5344CB8AC3E}">
        <p14:creationId xmlns:p14="http://schemas.microsoft.com/office/powerpoint/2010/main" val="26866382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Τίτλος και Πίνακ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914400" y="277813"/>
            <a:ext cx="7772400" cy="1143000"/>
          </a:xfrm>
        </p:spPr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ίνακα"/>
          <p:cNvSpPr>
            <a:spLocks noGrp="1"/>
          </p:cNvSpPr>
          <p:nvPr>
            <p:ph type="tbl" idx="1"/>
          </p:nvPr>
        </p:nvSpPr>
        <p:spPr>
          <a:xfrm>
            <a:off x="914400" y="1600200"/>
            <a:ext cx="7772400" cy="4530725"/>
          </a:xfrm>
        </p:spPr>
        <p:txBody>
          <a:bodyPr/>
          <a:lstStyle/>
          <a:p>
            <a:pPr lvl="0"/>
            <a:endParaRPr lang="el-GR" noProof="0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A9852BB-D56A-4046-A9FC-EF451E96026B}" type="slidenum">
              <a:rPr lang="el-GR" altLang="en-US"/>
              <a:pPr/>
              <a:t>‹#›</a:t>
            </a:fld>
            <a:endParaRPr lang="el-GR" altLang="en-US"/>
          </a:p>
        </p:txBody>
      </p:sp>
    </p:spTree>
    <p:extLst>
      <p:ext uri="{BB962C8B-B14F-4D97-AF65-F5344CB8AC3E}">
        <p14:creationId xmlns:p14="http://schemas.microsoft.com/office/powerpoint/2010/main" val="156536451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Τίτλος και Διάγραμμα ή Οργανόγραμμ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914400" y="277813"/>
            <a:ext cx="7772400" cy="1143000"/>
          </a:xfrm>
        </p:spPr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SmartArt"/>
          <p:cNvSpPr>
            <a:spLocks noGrp="1"/>
          </p:cNvSpPr>
          <p:nvPr>
            <p:ph type="dgm" idx="1"/>
          </p:nvPr>
        </p:nvSpPr>
        <p:spPr>
          <a:xfrm>
            <a:off x="914400" y="1600200"/>
            <a:ext cx="7772400" cy="4530725"/>
          </a:xfrm>
        </p:spPr>
        <p:txBody>
          <a:bodyPr/>
          <a:lstStyle/>
          <a:p>
            <a:pPr lvl="0"/>
            <a:endParaRPr lang="el-GR" noProof="0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1B0AB82-4F00-4234-B7DB-29772770388B}" type="slidenum">
              <a:rPr lang="el-GR" altLang="en-US"/>
              <a:pPr/>
              <a:t>‹#›</a:t>
            </a:fld>
            <a:endParaRPr lang="el-GR" altLang="en-US"/>
          </a:p>
        </p:txBody>
      </p:sp>
    </p:spTree>
    <p:extLst>
      <p:ext uri="{BB962C8B-B14F-4D97-AF65-F5344CB8AC3E}">
        <p14:creationId xmlns:p14="http://schemas.microsoft.com/office/powerpoint/2010/main" val="32571398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2A6B884-943E-46B0-81C6-97E7FFB81483}" type="slidenum">
              <a:rPr lang="el-GR" altLang="en-US"/>
              <a:pPr/>
              <a:t>‹#›</a:t>
            </a:fld>
            <a:endParaRPr lang="el-GR" altLang="en-US"/>
          </a:p>
        </p:txBody>
      </p:sp>
    </p:spTree>
    <p:extLst>
      <p:ext uri="{BB962C8B-B14F-4D97-AF65-F5344CB8AC3E}">
        <p14:creationId xmlns:p14="http://schemas.microsoft.com/office/powerpoint/2010/main" val="38253970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26EB79A-1EBE-4610-A428-B7F0AD20605C}" type="slidenum">
              <a:rPr lang="el-GR" altLang="en-US"/>
              <a:pPr/>
              <a:t>‹#›</a:t>
            </a:fld>
            <a:endParaRPr lang="el-GR" altLang="en-US"/>
          </a:p>
        </p:txBody>
      </p:sp>
    </p:spTree>
    <p:extLst>
      <p:ext uri="{BB962C8B-B14F-4D97-AF65-F5344CB8AC3E}">
        <p14:creationId xmlns:p14="http://schemas.microsoft.com/office/powerpoint/2010/main" val="12657103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914400" y="1600200"/>
            <a:ext cx="381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876800" y="1600200"/>
            <a:ext cx="381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5344C61-BA3B-48C7-8626-8E7EC2AAF8E7}" type="slidenum">
              <a:rPr lang="el-GR" altLang="en-US"/>
              <a:pPr/>
              <a:t>‹#›</a:t>
            </a:fld>
            <a:endParaRPr lang="el-GR" altLang="en-US"/>
          </a:p>
        </p:txBody>
      </p:sp>
    </p:spTree>
    <p:extLst>
      <p:ext uri="{BB962C8B-B14F-4D97-AF65-F5344CB8AC3E}">
        <p14:creationId xmlns:p14="http://schemas.microsoft.com/office/powerpoint/2010/main" val="11561336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7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8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9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F7B68A5-F282-4F45-869D-CEBE30D16042}" type="slidenum">
              <a:rPr lang="el-GR" altLang="en-US"/>
              <a:pPr/>
              <a:t>‹#›</a:t>
            </a:fld>
            <a:endParaRPr lang="el-GR" altLang="en-US"/>
          </a:p>
        </p:txBody>
      </p:sp>
    </p:spTree>
    <p:extLst>
      <p:ext uri="{BB962C8B-B14F-4D97-AF65-F5344CB8AC3E}">
        <p14:creationId xmlns:p14="http://schemas.microsoft.com/office/powerpoint/2010/main" val="5993383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3EA1A51-2530-4970-A034-0B7DC6191749}" type="slidenum">
              <a:rPr lang="el-GR" altLang="en-US"/>
              <a:pPr/>
              <a:t>‹#›</a:t>
            </a:fld>
            <a:endParaRPr lang="el-GR" altLang="en-US"/>
          </a:p>
        </p:txBody>
      </p:sp>
    </p:spTree>
    <p:extLst>
      <p:ext uri="{BB962C8B-B14F-4D97-AF65-F5344CB8AC3E}">
        <p14:creationId xmlns:p14="http://schemas.microsoft.com/office/powerpoint/2010/main" val="18169518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A6837BF-EBB0-439A-BCA5-7103815E935C}" type="slidenum">
              <a:rPr lang="el-GR" altLang="en-US"/>
              <a:pPr/>
              <a:t>‹#›</a:t>
            </a:fld>
            <a:endParaRPr lang="el-GR" altLang="en-US"/>
          </a:p>
        </p:txBody>
      </p:sp>
    </p:spTree>
    <p:extLst>
      <p:ext uri="{BB962C8B-B14F-4D97-AF65-F5344CB8AC3E}">
        <p14:creationId xmlns:p14="http://schemas.microsoft.com/office/powerpoint/2010/main" val="14390494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5E57796-74E8-4973-9F3C-D7F3BBB1C4FF}" type="slidenum">
              <a:rPr lang="el-GR" altLang="en-US"/>
              <a:pPr/>
              <a:t>‹#›</a:t>
            </a:fld>
            <a:endParaRPr lang="el-GR" altLang="en-US"/>
          </a:p>
        </p:txBody>
      </p:sp>
    </p:spTree>
    <p:extLst>
      <p:ext uri="{BB962C8B-B14F-4D97-AF65-F5344CB8AC3E}">
        <p14:creationId xmlns:p14="http://schemas.microsoft.com/office/powerpoint/2010/main" val="13376968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l-GR" noProof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62B2CBA-6A9E-43B4-93A2-ECE1B2FC67C8}" type="slidenum">
              <a:rPr lang="el-GR" altLang="en-US"/>
              <a:pPr/>
              <a:t>‹#›</a:t>
            </a:fld>
            <a:endParaRPr lang="el-GR" altLang="en-US"/>
          </a:p>
        </p:txBody>
      </p:sp>
    </p:spTree>
    <p:extLst>
      <p:ext uri="{BB962C8B-B14F-4D97-AF65-F5344CB8AC3E}">
        <p14:creationId xmlns:p14="http://schemas.microsoft.com/office/powerpoint/2010/main" val="22164682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8686800" cy="4876800"/>
            <a:chOff x="0" y="0"/>
            <a:chExt cx="5472" cy="3072"/>
          </a:xfrm>
        </p:grpSpPr>
        <p:sp>
          <p:nvSpPr>
            <p:cNvPr id="55299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384" cy="3072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l-GR" sz="2400">
                <a:latin typeface="Times New Roman" pitchFamily="18" charset="0"/>
              </a:endParaRPr>
            </a:p>
          </p:txBody>
        </p:sp>
        <p:grpSp>
          <p:nvGrpSpPr>
            <p:cNvPr id="1034" name="Group 4"/>
            <p:cNvGrpSpPr>
              <a:grpSpLocks/>
            </p:cNvGrpSpPr>
            <p:nvPr/>
          </p:nvGrpSpPr>
          <p:grpSpPr bwMode="auto">
            <a:xfrm>
              <a:off x="240" y="893"/>
              <a:ext cx="5232" cy="115"/>
              <a:chOff x="240" y="893"/>
              <a:chExt cx="5232" cy="115"/>
            </a:xfrm>
          </p:grpSpPr>
          <p:sp>
            <p:nvSpPr>
              <p:cNvPr id="55301" name="Rectangle 5"/>
              <p:cNvSpPr>
                <a:spLocks noChangeArrowheads="1"/>
              </p:cNvSpPr>
              <p:nvPr/>
            </p:nvSpPr>
            <p:spPr bwMode="auto">
              <a:xfrm>
                <a:off x="4320" y="893"/>
                <a:ext cx="1152" cy="115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endParaRPr lang="el-GR" sz="2400">
                  <a:latin typeface="Times New Roman" pitchFamily="18" charset="0"/>
                </a:endParaRPr>
              </a:p>
            </p:txBody>
          </p:sp>
          <p:sp>
            <p:nvSpPr>
              <p:cNvPr id="55302" name="Line 6"/>
              <p:cNvSpPr>
                <a:spLocks noChangeShapeType="1"/>
              </p:cNvSpPr>
              <p:nvPr/>
            </p:nvSpPr>
            <p:spPr bwMode="auto">
              <a:xfrm>
                <a:off x="240" y="941"/>
                <a:ext cx="5232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l-GR"/>
              </a:p>
            </p:txBody>
          </p:sp>
        </p:grpSp>
      </p:grpSp>
      <p:sp>
        <p:nvSpPr>
          <p:cNvPr id="1027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277813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l-GR" altLang="en-US"/>
              <a:t>Click to edit Master title style</a:t>
            </a:r>
          </a:p>
        </p:txBody>
      </p:sp>
      <p:sp>
        <p:nvSpPr>
          <p:cNvPr id="1028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600200"/>
            <a:ext cx="7772400" cy="453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altLang="en-US"/>
              <a:t>Click to edit Master text styles</a:t>
            </a:r>
          </a:p>
          <a:p>
            <a:pPr lvl="1"/>
            <a:r>
              <a:rPr lang="el-GR" altLang="en-US"/>
              <a:t>Second level</a:t>
            </a:r>
          </a:p>
          <a:p>
            <a:pPr lvl="2"/>
            <a:r>
              <a:rPr lang="el-GR" altLang="en-US"/>
              <a:t>Third level</a:t>
            </a:r>
          </a:p>
          <a:p>
            <a:pPr lvl="3"/>
            <a:r>
              <a:rPr lang="el-GR" altLang="en-US"/>
              <a:t>Fourth level</a:t>
            </a:r>
          </a:p>
          <a:p>
            <a:pPr lvl="4"/>
            <a:r>
              <a:rPr lang="el-GR" altLang="en-US"/>
              <a:t>Fifth level</a:t>
            </a:r>
          </a:p>
        </p:txBody>
      </p:sp>
      <p:sp>
        <p:nvSpPr>
          <p:cNvPr id="55305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51575"/>
            <a:ext cx="1981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latin typeface="+mn-lt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5306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2484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latin typeface="+mn-lt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5307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latin typeface="Arial" panose="020B0604020202020204" pitchFamily="34" charset="0"/>
              </a:defRPr>
            </a:lvl1pPr>
          </a:lstStyle>
          <a:p>
            <a:fld id="{9AF7B211-403D-4B40-8969-89664B7D0124}" type="slidenum">
              <a:rPr lang="el-GR" altLang="en-US"/>
              <a:pPr/>
              <a:t>‹#›</a:t>
            </a:fld>
            <a:endParaRPr lang="el-GR" altLang="en-US"/>
          </a:p>
        </p:txBody>
      </p:sp>
      <p:sp>
        <p:nvSpPr>
          <p:cNvPr id="55308" name="Line 12"/>
          <p:cNvSpPr>
            <a:spLocks noChangeShapeType="1"/>
          </p:cNvSpPr>
          <p:nvPr/>
        </p:nvSpPr>
        <p:spPr bwMode="auto">
          <a:xfrm>
            <a:off x="0" y="4876800"/>
            <a:ext cx="609600" cy="0"/>
          </a:xfrm>
          <a:prstGeom prst="line">
            <a:avLst/>
          </a:prstGeom>
          <a:noFill/>
          <a:ln w="44450">
            <a:solidFill>
              <a:schemeClr val="bg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4" r:id="rId1"/>
    <p:sldLayoutId id="2147483752" r:id="rId2"/>
    <p:sldLayoutId id="2147483753" r:id="rId3"/>
    <p:sldLayoutId id="2147483754" r:id="rId4"/>
    <p:sldLayoutId id="2147483755" r:id="rId5"/>
    <p:sldLayoutId id="2147483756" r:id="rId6"/>
    <p:sldLayoutId id="2147483757" r:id="rId7"/>
    <p:sldLayoutId id="2147483758" r:id="rId8"/>
    <p:sldLayoutId id="2147483759" r:id="rId9"/>
    <p:sldLayoutId id="2147483760" r:id="rId10"/>
    <p:sldLayoutId id="2147483761" r:id="rId11"/>
    <p:sldLayoutId id="2147483762" r:id="rId12"/>
    <p:sldLayoutId id="2147483763" r:id="rId13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anose="05000000000000000000" pitchFamily="2" charset="2"/>
        <a:buChar char="n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anose="05000000000000000000" pitchFamily="2" charset="2"/>
        <a:buChar char="n"/>
        <a:defRPr sz="26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5000"/>
        <a:buFont typeface="Wingdings" panose="05000000000000000000" pitchFamily="2" charset="2"/>
        <a:buChar char="n"/>
        <a:defRPr sz="23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>
              <a:lnSpc>
                <a:spcPct val="150000"/>
              </a:lnSpc>
            </a:pPr>
            <a:r>
              <a:rPr lang="el-GR" altLang="en-US" sz="2400" b="1">
                <a:solidFill>
                  <a:srgbClr val="993300"/>
                </a:solidFill>
                <a:latin typeface="Trebuchet MS" panose="020B0603020202020204" pitchFamily="34" charset="0"/>
              </a:rPr>
              <a:t>Οικονομική ανάλυση</a:t>
            </a:r>
            <a:br>
              <a:rPr lang="el-GR" altLang="en-US" sz="2400" b="1">
                <a:solidFill>
                  <a:srgbClr val="993300"/>
                </a:solidFill>
                <a:latin typeface="Trebuchet MS" panose="020B0603020202020204" pitchFamily="34" charset="0"/>
              </a:rPr>
            </a:br>
            <a:r>
              <a:rPr lang="el-GR" altLang="en-US" sz="2000" i="1">
                <a:solidFill>
                  <a:srgbClr val="993300"/>
                </a:solidFill>
                <a:latin typeface="Trebuchet MS" panose="020B0603020202020204" pitchFamily="34" charset="0"/>
              </a:rPr>
              <a:t>αγορά και κρατική παρέμβαση, θεωρία ασφάλισης</a:t>
            </a:r>
            <a:endParaRPr lang="el-GR" altLang="en-US" sz="2400">
              <a:latin typeface="Trebuchet MS" panose="020B0603020202020204" pitchFamily="34" charset="0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962400"/>
            <a:ext cx="4495800" cy="1600200"/>
          </a:xfrm>
        </p:spPr>
        <p:txBody>
          <a:bodyPr/>
          <a:lstStyle/>
          <a:p>
            <a:pPr eaLnBrk="1" hangingPunct="1"/>
            <a:r>
              <a:rPr lang="el-GR" altLang="en-US" sz="1400" noProof="1">
                <a:solidFill>
                  <a:srgbClr val="993300"/>
                </a:solidFill>
                <a:latin typeface="Trebuchet MS" panose="020B0603020202020204" pitchFamily="34" charset="0"/>
              </a:rPr>
              <a:t>διάλεξη </a:t>
            </a:r>
            <a:r>
              <a:rPr lang="en-US" altLang="en-US" sz="1400" noProof="1">
                <a:solidFill>
                  <a:srgbClr val="993300"/>
                </a:solidFill>
                <a:latin typeface="Trebuchet MS" panose="020B0603020202020204" pitchFamily="34" charset="0"/>
              </a:rPr>
              <a:t>9</a:t>
            </a:r>
            <a:endParaRPr lang="el-GR" altLang="en-US" sz="1400" noProof="1">
              <a:solidFill>
                <a:srgbClr val="993300"/>
              </a:solidFill>
              <a:latin typeface="Trebuchet MS" panose="020B0603020202020204" pitchFamily="34" charset="0"/>
            </a:endParaRPr>
          </a:p>
          <a:p>
            <a:pPr eaLnBrk="1" hangingPunct="1"/>
            <a:r>
              <a:rPr lang="el-GR" altLang="en-US" sz="1400" b="1" dirty="0">
                <a:solidFill>
                  <a:srgbClr val="993300"/>
                </a:solidFill>
                <a:latin typeface="Trebuchet MS" panose="020B0603020202020204" pitchFamily="34" charset="0"/>
              </a:rPr>
              <a:t>Οικονομικά Κοινωνικών Πολιτικών Ε.Ε. </a:t>
            </a:r>
            <a:endParaRPr lang="el-GR" altLang="en-US" sz="1400" b="1" noProof="1">
              <a:solidFill>
                <a:srgbClr val="993300"/>
              </a:solidFill>
              <a:latin typeface="Trebuchet MS" panose="020B0603020202020204" pitchFamily="34" charset="0"/>
            </a:endParaRPr>
          </a:p>
        </p:txBody>
      </p:sp>
      <p:pic>
        <p:nvPicPr>
          <p:cNvPr id="3076" name="Picture 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225" y="3752850"/>
            <a:ext cx="2238375" cy="2171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531813"/>
            <a:ext cx="7772400" cy="889000"/>
          </a:xfrm>
        </p:spPr>
        <p:txBody>
          <a:bodyPr/>
          <a:lstStyle/>
          <a:p>
            <a:pPr eaLnBrk="1" hangingPunct="1"/>
            <a:r>
              <a:rPr lang="el-GR" altLang="en-US" sz="2000" b="1">
                <a:latin typeface="Trebuchet MS" panose="020B0603020202020204" pitchFamily="34" charset="0"/>
              </a:rPr>
              <a:t>δυσμενής επιλογή </a:t>
            </a:r>
            <a:r>
              <a:rPr lang="el-GR" altLang="en-US" sz="2000">
                <a:latin typeface="Trebuchet MS" panose="020B0603020202020204" pitchFamily="34" charset="0"/>
              </a:rPr>
              <a:t>(</a:t>
            </a:r>
            <a:r>
              <a:rPr lang="en-US" altLang="en-US" sz="2000">
                <a:latin typeface="Trebuchet MS" panose="020B0603020202020204" pitchFamily="34" charset="0"/>
              </a:rPr>
              <a:t>adverse selection</a:t>
            </a:r>
            <a:r>
              <a:rPr lang="el-GR" altLang="en-US" sz="2000">
                <a:latin typeface="Trebuchet MS" panose="020B0603020202020204" pitchFamily="34" charset="0"/>
              </a:rPr>
              <a:t>)</a:t>
            </a:r>
            <a:endParaRPr lang="el-GR" altLang="en-US" sz="2000">
              <a:solidFill>
                <a:schemeClr val="tx1"/>
              </a:solidFill>
              <a:latin typeface="Trebuchet MS" panose="020B0603020202020204" pitchFamily="34" charset="0"/>
            </a:endParaRP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885950"/>
            <a:ext cx="8458200" cy="4711700"/>
          </a:xfrm>
          <a:noFill/>
        </p:spPr>
        <p:txBody>
          <a:bodyPr/>
          <a:lstStyle/>
          <a:p>
            <a:pPr lvl="1" eaLnBrk="1" hangingPunct="1">
              <a:spcAft>
                <a:spcPct val="50000"/>
              </a:spcAft>
            </a:pPr>
            <a:r>
              <a:rPr lang="el-GR" altLang="en-US" sz="2000" dirty="0">
                <a:latin typeface="Trebuchet MS" panose="020B0603020202020204" pitchFamily="34" charset="0"/>
              </a:rPr>
              <a:t>ο </a:t>
            </a:r>
            <a:r>
              <a:rPr lang="el-GR" altLang="en-US" sz="2000" dirty="0" err="1">
                <a:latin typeface="Trebuchet MS" panose="020B0603020202020204" pitchFamily="34" charset="0"/>
              </a:rPr>
              <a:t>ασφαλιζόμενος</a:t>
            </a:r>
            <a:r>
              <a:rPr lang="el-GR" altLang="en-US" sz="2000" dirty="0">
                <a:latin typeface="Trebuchet MS" panose="020B0603020202020204" pitchFamily="34" charset="0"/>
              </a:rPr>
              <a:t> αποκρύπτει ότι είναι «υψηλού κινδύνου»</a:t>
            </a:r>
            <a:endParaRPr lang="el-GR" altLang="en-US" sz="2000" noProof="1">
              <a:latin typeface="Trebuchet MS" panose="020B0603020202020204" pitchFamily="34" charset="0"/>
            </a:endParaRPr>
          </a:p>
          <a:p>
            <a:pPr lvl="2" eaLnBrk="1" hangingPunct="1">
              <a:spcAft>
                <a:spcPct val="50000"/>
              </a:spcAft>
            </a:pPr>
            <a:r>
              <a:rPr lang="el-GR" altLang="en-US" sz="1800" dirty="0">
                <a:latin typeface="Trebuchet MS" panose="020B0603020202020204" pitchFamily="34" charset="0"/>
              </a:rPr>
              <a:t>ο ασφαλιστής δεν μπορεί να εκτιμήσει ακριβώς την πιθανότητα </a:t>
            </a:r>
            <a:r>
              <a:rPr lang="en-US" altLang="en-US" sz="1800" b="1" noProof="1">
                <a:solidFill>
                  <a:srgbClr val="000099"/>
                </a:solidFill>
                <a:latin typeface="Trebuchet MS" panose="020B0603020202020204" pitchFamily="34" charset="0"/>
              </a:rPr>
              <a:t>p</a:t>
            </a:r>
            <a:r>
              <a:rPr lang="en-US" altLang="en-US" sz="1800" b="1" baseline="-25000" noProof="1">
                <a:solidFill>
                  <a:srgbClr val="000099"/>
                </a:solidFill>
                <a:latin typeface="Trebuchet MS" panose="020B0603020202020204" pitchFamily="34" charset="0"/>
              </a:rPr>
              <a:t>i</a:t>
            </a:r>
            <a:r>
              <a:rPr lang="en-US" altLang="en-US" sz="1800" noProof="1">
                <a:latin typeface="Trebuchet MS" panose="020B0603020202020204" pitchFamily="34" charset="0"/>
              </a:rPr>
              <a:t> </a:t>
            </a:r>
            <a:endParaRPr lang="el-GR" altLang="en-US" sz="1800" dirty="0">
              <a:latin typeface="Trebuchet MS" panose="020B0603020202020204" pitchFamily="34" charset="0"/>
            </a:endParaRPr>
          </a:p>
          <a:p>
            <a:pPr lvl="1" eaLnBrk="1" hangingPunct="1">
              <a:spcAft>
                <a:spcPct val="50000"/>
              </a:spcAft>
            </a:pPr>
            <a:endParaRPr lang="el-GR" altLang="en-US" sz="2000" dirty="0">
              <a:latin typeface="Trebuchet MS" panose="020B0603020202020204" pitchFamily="34" charset="0"/>
            </a:endParaRPr>
          </a:p>
          <a:p>
            <a:pPr lvl="1" eaLnBrk="1" hangingPunct="1">
              <a:spcAft>
                <a:spcPct val="50000"/>
              </a:spcAft>
            </a:pPr>
            <a:r>
              <a:rPr lang="el-GR" altLang="en-US" sz="2000" dirty="0">
                <a:latin typeface="Trebuchet MS" panose="020B0603020202020204" pitchFamily="34" charset="0"/>
              </a:rPr>
              <a:t>λύση 1: συμψηφιστική ισορροπία (</a:t>
            </a:r>
            <a:r>
              <a:rPr lang="en-US" altLang="en-US" sz="2000" dirty="0">
                <a:latin typeface="Trebuchet MS" panose="020B0603020202020204" pitchFamily="34" charset="0"/>
              </a:rPr>
              <a:t>pooling equilibrium</a:t>
            </a:r>
            <a:r>
              <a:rPr lang="el-GR" altLang="en-US" sz="2000" dirty="0">
                <a:latin typeface="Trebuchet MS" panose="020B0603020202020204" pitchFamily="34" charset="0"/>
              </a:rPr>
              <a:t>)</a:t>
            </a:r>
            <a:endParaRPr lang="el-GR" altLang="en-US" sz="2000" noProof="1">
              <a:latin typeface="Trebuchet MS" panose="020B0603020202020204" pitchFamily="34" charset="0"/>
            </a:endParaRPr>
          </a:p>
          <a:p>
            <a:pPr lvl="2" eaLnBrk="1" hangingPunct="1">
              <a:spcAft>
                <a:spcPct val="50000"/>
              </a:spcAft>
            </a:pPr>
            <a:r>
              <a:rPr lang="el-GR" altLang="en-US" sz="1800" dirty="0">
                <a:latin typeface="Trebuchet MS" panose="020B0603020202020204" pitchFamily="34" charset="0"/>
              </a:rPr>
              <a:t>σπιράλ ανατιμήσεων λόγω απόσυρσης ατόμων χαμηλού κινδύνου =&gt; αναποτελεσματική</a:t>
            </a:r>
            <a:r>
              <a:rPr lang="en-US" altLang="en-US" sz="1800" dirty="0">
                <a:latin typeface="Trebuchet MS" panose="020B0603020202020204" pitchFamily="34" charset="0"/>
              </a:rPr>
              <a:t> /</a:t>
            </a:r>
            <a:r>
              <a:rPr lang="el-GR" altLang="en-US" sz="1800" dirty="0">
                <a:latin typeface="Trebuchet MS" panose="020B0603020202020204" pitchFamily="34" charset="0"/>
              </a:rPr>
              <a:t>ανέφικτη λύση  </a:t>
            </a:r>
            <a:endParaRPr lang="en-US" altLang="en-US" sz="1800" dirty="0">
              <a:latin typeface="Trebuchet MS" panose="020B0603020202020204" pitchFamily="34" charset="0"/>
            </a:endParaRPr>
          </a:p>
          <a:p>
            <a:pPr lvl="1" eaLnBrk="1" hangingPunct="1">
              <a:spcAft>
                <a:spcPct val="50000"/>
              </a:spcAft>
            </a:pPr>
            <a:endParaRPr lang="el-GR" altLang="en-US" sz="1000" dirty="0">
              <a:latin typeface="Trebuchet MS" panose="020B0603020202020204" pitchFamily="34" charset="0"/>
            </a:endParaRPr>
          </a:p>
          <a:p>
            <a:pPr lvl="1" eaLnBrk="1" hangingPunct="1">
              <a:spcAft>
                <a:spcPct val="50000"/>
              </a:spcAft>
            </a:pPr>
            <a:r>
              <a:rPr lang="el-GR" altLang="en-US" sz="2000" dirty="0">
                <a:latin typeface="Trebuchet MS" panose="020B0603020202020204" pitchFamily="34" charset="0"/>
              </a:rPr>
              <a:t>λύση 2: διαχωριστική ισορροπία (</a:t>
            </a:r>
            <a:r>
              <a:rPr lang="en-US" altLang="en-US" sz="2000" dirty="0">
                <a:latin typeface="Trebuchet MS" panose="020B0603020202020204" pitchFamily="34" charset="0"/>
              </a:rPr>
              <a:t>separating equilibrium</a:t>
            </a:r>
            <a:r>
              <a:rPr lang="el-GR" altLang="en-US" sz="2000" dirty="0">
                <a:latin typeface="Trebuchet MS" panose="020B0603020202020204" pitchFamily="34" charset="0"/>
              </a:rPr>
              <a:t>)</a:t>
            </a:r>
            <a:endParaRPr lang="el-GR" altLang="en-US" sz="2000" noProof="1">
              <a:latin typeface="Trebuchet MS" panose="020B0603020202020204" pitchFamily="34" charset="0"/>
            </a:endParaRPr>
          </a:p>
          <a:p>
            <a:pPr lvl="2" eaLnBrk="1" hangingPunct="1">
              <a:spcAft>
                <a:spcPct val="50000"/>
              </a:spcAft>
            </a:pPr>
            <a:r>
              <a:rPr lang="el-GR" altLang="en-US" sz="1800" dirty="0">
                <a:latin typeface="Trebuchet MS" panose="020B0603020202020204" pitchFamily="34" charset="0"/>
              </a:rPr>
              <a:t>μεροληπτική επιλογή =&gt; προσέλκυση ‘αφρόκρεμας’ (</a:t>
            </a:r>
            <a:r>
              <a:rPr lang="en-US" altLang="en-US" sz="1800" dirty="0">
                <a:latin typeface="Trebuchet MS" panose="020B0603020202020204" pitchFamily="34" charset="0"/>
              </a:rPr>
              <a:t>cream skimming</a:t>
            </a:r>
            <a:r>
              <a:rPr lang="el-GR" altLang="en-US" sz="1800" dirty="0">
                <a:latin typeface="Trebuchet MS" panose="020B0603020202020204" pitchFamily="34" charset="0"/>
              </a:rPr>
              <a:t>) =&gt; στέρηση ασφαλιστικής κάλυψης από τα άτομα που τη χρειάζονται περισσότερο (</a:t>
            </a:r>
            <a:r>
              <a:rPr lang="en-US" altLang="en-US" sz="1800" dirty="0">
                <a:latin typeface="Trebuchet MS" panose="020B0603020202020204" pitchFamily="34" charset="0"/>
              </a:rPr>
              <a:t>equity loss)</a:t>
            </a:r>
            <a:endParaRPr lang="el-GR" altLang="en-US" sz="1800" dirty="0">
              <a:latin typeface="Trebuchet MS" panose="020B0603020202020204" pitchFamily="3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531813"/>
            <a:ext cx="7772400" cy="889000"/>
          </a:xfrm>
        </p:spPr>
        <p:txBody>
          <a:bodyPr/>
          <a:lstStyle/>
          <a:p>
            <a:pPr eaLnBrk="1" hangingPunct="1"/>
            <a:r>
              <a:rPr lang="el-GR" altLang="en-US" sz="2000" b="1">
                <a:latin typeface="Trebuchet MS" panose="020B0603020202020204" pitchFamily="34" charset="0"/>
              </a:rPr>
              <a:t>ηθικός κίνδυνος</a:t>
            </a:r>
            <a:r>
              <a:rPr lang="el-GR" altLang="en-US" sz="2000">
                <a:latin typeface="Trebuchet MS" panose="020B0603020202020204" pitchFamily="34" charset="0"/>
              </a:rPr>
              <a:t> (</a:t>
            </a:r>
            <a:r>
              <a:rPr lang="en-US" altLang="en-US" sz="2000">
                <a:latin typeface="Trebuchet MS" panose="020B0603020202020204" pitchFamily="34" charset="0"/>
              </a:rPr>
              <a:t>moral hazard)</a:t>
            </a:r>
            <a:r>
              <a:rPr lang="el-GR" altLang="en-US" sz="2000">
                <a:latin typeface="Trebuchet MS" panose="020B0603020202020204" pitchFamily="34" charset="0"/>
              </a:rPr>
              <a:t> (1)</a:t>
            </a:r>
            <a:endParaRPr lang="el-GR" altLang="en-US" sz="2000">
              <a:solidFill>
                <a:schemeClr val="tx1"/>
              </a:solidFill>
              <a:latin typeface="Trebuchet MS" panose="020B0603020202020204" pitchFamily="34" charset="0"/>
            </a:endParaRP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28774"/>
            <a:ext cx="8077200" cy="4824561"/>
          </a:xfrm>
          <a:noFill/>
        </p:spPr>
        <p:txBody>
          <a:bodyPr/>
          <a:lstStyle/>
          <a:p>
            <a:pPr eaLnBrk="1" hangingPunct="1">
              <a:spcAft>
                <a:spcPct val="50000"/>
              </a:spcAft>
            </a:pPr>
            <a:r>
              <a:rPr lang="el-GR" altLang="en-US" sz="2000" dirty="0">
                <a:latin typeface="Trebuchet MS" panose="020B0603020202020204" pitchFamily="34" charset="0"/>
              </a:rPr>
              <a:t>η αποτελεσματική λειτουργία της ασφάλισης επιβάλλει η πιθανότητα του κινδύνου και το μέγεθος της ζημιάς έναντι της οποίας παρέχεται η ασφάλιση να είναι </a:t>
            </a:r>
            <a:r>
              <a:rPr lang="el-GR" altLang="en-US" sz="2000" i="1" dirty="0">
                <a:latin typeface="Trebuchet MS" panose="020B0603020202020204" pitchFamily="34" charset="0"/>
              </a:rPr>
              <a:t>εξωγενείς</a:t>
            </a:r>
            <a:r>
              <a:rPr lang="el-GR" altLang="en-US" sz="2000" dirty="0">
                <a:latin typeface="Trebuchet MS" panose="020B0603020202020204" pitchFamily="34" charset="0"/>
              </a:rPr>
              <a:t>  </a:t>
            </a:r>
          </a:p>
          <a:p>
            <a:pPr eaLnBrk="1" hangingPunct="1">
              <a:spcAft>
                <a:spcPct val="50000"/>
              </a:spcAft>
            </a:pPr>
            <a:r>
              <a:rPr lang="el-GR" altLang="en-US" sz="2000" dirty="0">
                <a:latin typeface="Trebuchet MS" panose="020B0603020202020204" pitchFamily="34" charset="0"/>
              </a:rPr>
              <a:t>Πρόβλημα ηθικού κινδύνου υπάρχει όταν ο </a:t>
            </a:r>
            <a:r>
              <a:rPr lang="el-GR" altLang="en-US" sz="2000" dirty="0" err="1">
                <a:latin typeface="Trebuchet MS" panose="020B0603020202020204" pitchFamily="34" charset="0"/>
              </a:rPr>
              <a:t>ασφαλιζόμενος</a:t>
            </a:r>
            <a:r>
              <a:rPr lang="el-GR" altLang="en-US" sz="2000" dirty="0">
                <a:latin typeface="Trebuchet MS" panose="020B0603020202020204" pitchFamily="34" charset="0"/>
              </a:rPr>
              <a:t> επηρεάζει την αναμενόμενη αποζημίωση</a:t>
            </a:r>
          </a:p>
          <a:p>
            <a:pPr lvl="1" eaLnBrk="1" hangingPunct="1">
              <a:spcAft>
                <a:spcPct val="50000"/>
              </a:spcAft>
            </a:pPr>
            <a:r>
              <a:rPr lang="el-GR" altLang="en-US" sz="2000" dirty="0">
                <a:latin typeface="Trebuchet MS" panose="020B0603020202020204" pitchFamily="34" charset="0"/>
              </a:rPr>
              <a:t>η πιθανότητα του κινδύνου </a:t>
            </a:r>
            <a:r>
              <a:rPr lang="en-US" altLang="en-US" sz="2000" b="1" dirty="0">
                <a:solidFill>
                  <a:srgbClr val="000099"/>
                </a:solidFill>
                <a:latin typeface="Trebuchet MS" panose="020B0603020202020204" pitchFamily="34" charset="0"/>
              </a:rPr>
              <a:t>p</a:t>
            </a:r>
            <a:r>
              <a:rPr lang="en-US" altLang="en-US" sz="2000" b="1" baseline="-25000" dirty="0">
                <a:solidFill>
                  <a:srgbClr val="000099"/>
                </a:solidFill>
                <a:latin typeface="Trebuchet MS" panose="020B0603020202020204" pitchFamily="34" charset="0"/>
              </a:rPr>
              <a:t>i</a:t>
            </a:r>
            <a:r>
              <a:rPr lang="en-US" altLang="en-US" sz="2000" b="1" dirty="0">
                <a:solidFill>
                  <a:srgbClr val="000099"/>
                </a:solidFill>
                <a:latin typeface="Trebuchet MS" panose="020B0603020202020204" pitchFamily="34" charset="0"/>
              </a:rPr>
              <a:t> </a:t>
            </a:r>
            <a:r>
              <a:rPr lang="el-GR" altLang="en-US" sz="2000" dirty="0">
                <a:latin typeface="Trebuchet MS" panose="020B0603020202020204" pitchFamily="34" charset="0"/>
              </a:rPr>
              <a:t>παύει να είναι εξωγενής =&gt; συνεπώς δεν είναι ανεξάρτητη των πράξεων ή των παραλείψεων των ασφαλισμένων</a:t>
            </a:r>
          </a:p>
          <a:p>
            <a:pPr lvl="1" eaLnBrk="1" hangingPunct="1">
              <a:spcAft>
                <a:spcPct val="50000"/>
              </a:spcAft>
            </a:pPr>
            <a:r>
              <a:rPr lang="el-GR" altLang="en-US" sz="2000" dirty="0">
                <a:latin typeface="Trebuchet MS" panose="020B0603020202020204" pitchFamily="34" charset="0"/>
              </a:rPr>
              <a:t>κίνητρο υπερκατανάλωσης των </a:t>
            </a:r>
            <a:r>
              <a:rPr lang="el-GR" altLang="en-US" sz="2000" dirty="0" err="1">
                <a:latin typeface="Trebuchet MS" panose="020B0603020202020204" pitchFamily="34" charset="0"/>
              </a:rPr>
              <a:t>καλυπτομένων</a:t>
            </a:r>
            <a:r>
              <a:rPr lang="el-GR" altLang="en-US" sz="2000" dirty="0">
                <a:latin typeface="Trebuchet MS" panose="020B0603020202020204" pitchFamily="34" charset="0"/>
              </a:rPr>
              <a:t> υπηρεσιών (π.χ. ιατρική περίθαλψη)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altLang="en-US" sz="2000" b="1">
                <a:solidFill>
                  <a:schemeClr val="tx1"/>
                </a:solidFill>
                <a:latin typeface="Trebuchet MS" panose="020B0603020202020204" pitchFamily="34" charset="0"/>
              </a:rPr>
              <a:t>ηθικός κίνδυνος</a:t>
            </a:r>
            <a:br>
              <a:rPr lang="en-US" altLang="en-US" sz="2000" b="1">
                <a:solidFill>
                  <a:schemeClr val="tx1"/>
                </a:solidFill>
                <a:latin typeface="Trebuchet MS" panose="020B0603020202020204" pitchFamily="34" charset="0"/>
              </a:rPr>
            </a:br>
            <a:r>
              <a:rPr lang="el-GR" altLang="en-US" sz="2000">
                <a:solidFill>
                  <a:schemeClr val="tx1"/>
                </a:solidFill>
                <a:latin typeface="Trebuchet MS" panose="020B0603020202020204" pitchFamily="34" charset="0"/>
              </a:rPr>
              <a:t>όταν δεν υπάρχει ασφάλιση</a:t>
            </a:r>
            <a:endParaRPr lang="en-US" altLang="en-US" sz="2000" b="1">
              <a:solidFill>
                <a:schemeClr val="tx1"/>
              </a:solidFill>
              <a:latin typeface="Trebuchet MS" panose="020B0603020202020204" pitchFamily="34" charset="0"/>
            </a:endParaRPr>
          </a:p>
        </p:txBody>
      </p:sp>
      <p:sp>
        <p:nvSpPr>
          <p:cNvPr id="19459" name="Line 3"/>
          <p:cNvSpPr>
            <a:spLocks noChangeShapeType="1"/>
          </p:cNvSpPr>
          <p:nvPr/>
        </p:nvSpPr>
        <p:spPr bwMode="auto">
          <a:xfrm>
            <a:off x="1762125" y="2144713"/>
            <a:ext cx="5546725" cy="3876675"/>
          </a:xfrm>
          <a:prstGeom prst="line">
            <a:avLst/>
          </a:prstGeom>
          <a:noFill/>
          <a:ln w="19050">
            <a:solidFill>
              <a:srgbClr val="00008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0" name="Line 4"/>
          <p:cNvSpPr>
            <a:spLocks noChangeShapeType="1"/>
          </p:cNvSpPr>
          <p:nvPr/>
        </p:nvSpPr>
        <p:spPr bwMode="auto">
          <a:xfrm flipV="1">
            <a:off x="1763713" y="1628775"/>
            <a:ext cx="0" cy="4173538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1" name="Line 5"/>
          <p:cNvSpPr>
            <a:spLocks noChangeShapeType="1"/>
          </p:cNvSpPr>
          <p:nvPr/>
        </p:nvSpPr>
        <p:spPr bwMode="auto">
          <a:xfrm>
            <a:off x="1763713" y="5802313"/>
            <a:ext cx="655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2" name="Line 6"/>
          <p:cNvSpPr>
            <a:spLocks noChangeShapeType="1"/>
          </p:cNvSpPr>
          <p:nvPr/>
        </p:nvSpPr>
        <p:spPr bwMode="auto">
          <a:xfrm flipV="1">
            <a:off x="4821238" y="4292600"/>
            <a:ext cx="0" cy="1504950"/>
          </a:xfrm>
          <a:prstGeom prst="line">
            <a:avLst/>
          </a:prstGeom>
          <a:noFill/>
          <a:ln w="38100">
            <a:solidFill>
              <a:schemeClr val="tx1"/>
            </a:solidFill>
            <a:prstDash val="sysDot"/>
            <a:round/>
            <a:headEnd type="oval" w="sm" len="sm"/>
            <a:tailEnd type="oval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3" name="Line 7"/>
          <p:cNvSpPr>
            <a:spLocks noChangeShapeType="1"/>
          </p:cNvSpPr>
          <p:nvPr/>
        </p:nvSpPr>
        <p:spPr bwMode="auto">
          <a:xfrm>
            <a:off x="1763713" y="4292600"/>
            <a:ext cx="5832475" cy="0"/>
          </a:xfrm>
          <a:prstGeom prst="line">
            <a:avLst/>
          </a:prstGeom>
          <a:noFill/>
          <a:ln w="19050">
            <a:solidFill>
              <a:srgbClr val="0099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4" name="Rectangle 8"/>
          <p:cNvSpPr>
            <a:spLocks noChangeArrowheads="1"/>
          </p:cNvSpPr>
          <p:nvPr/>
        </p:nvSpPr>
        <p:spPr bwMode="auto">
          <a:xfrm>
            <a:off x="3708400" y="1700213"/>
            <a:ext cx="184150" cy="671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bIns="76176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/>
            <a:endParaRPr lang="en-GB" altLang="en-US"/>
          </a:p>
          <a:p>
            <a:endParaRPr lang="en-GB" altLang="en-US"/>
          </a:p>
        </p:txBody>
      </p:sp>
      <p:sp>
        <p:nvSpPr>
          <p:cNvPr id="19465" name="Text Box 9"/>
          <p:cNvSpPr txBox="1">
            <a:spLocks noChangeArrowheads="1"/>
          </p:cNvSpPr>
          <p:nvPr/>
        </p:nvSpPr>
        <p:spPr bwMode="auto">
          <a:xfrm>
            <a:off x="684213" y="1844675"/>
            <a:ext cx="865187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l-GR" altLang="en-US" sz="1200" b="1"/>
              <a:t>τιμή</a:t>
            </a:r>
            <a:endParaRPr lang="el-GR" altLang="en-US" sz="1200" b="1" noProof="1"/>
          </a:p>
        </p:txBody>
      </p:sp>
      <p:sp>
        <p:nvSpPr>
          <p:cNvPr id="19466" name="Text Box 10"/>
          <p:cNvSpPr txBox="1">
            <a:spLocks noChangeArrowheads="1"/>
          </p:cNvSpPr>
          <p:nvPr/>
        </p:nvSpPr>
        <p:spPr bwMode="auto">
          <a:xfrm>
            <a:off x="7667625" y="5949950"/>
            <a:ext cx="1150938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l-GR" altLang="en-US" sz="1200" b="1"/>
              <a:t>ποσότητα</a:t>
            </a:r>
            <a:endParaRPr lang="el-GR" altLang="en-US" sz="1200" b="1" noProof="1"/>
          </a:p>
        </p:txBody>
      </p:sp>
      <p:sp>
        <p:nvSpPr>
          <p:cNvPr id="19467" name="Text Box 11"/>
          <p:cNvSpPr txBox="1">
            <a:spLocks noChangeArrowheads="1"/>
          </p:cNvSpPr>
          <p:nvPr/>
        </p:nvSpPr>
        <p:spPr bwMode="auto">
          <a:xfrm>
            <a:off x="6227763" y="4941888"/>
            <a:ext cx="1150937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l-GR" altLang="en-US" sz="1200" b="1">
                <a:solidFill>
                  <a:srgbClr val="000099"/>
                </a:solidFill>
              </a:rPr>
              <a:t>ζήτηση</a:t>
            </a:r>
            <a:endParaRPr lang="el-GR" altLang="en-US" sz="1200" b="1" noProof="1">
              <a:solidFill>
                <a:srgbClr val="000099"/>
              </a:solidFill>
            </a:endParaRPr>
          </a:p>
        </p:txBody>
      </p:sp>
      <p:sp>
        <p:nvSpPr>
          <p:cNvPr id="19468" name="Text Box 12"/>
          <p:cNvSpPr txBox="1">
            <a:spLocks noChangeArrowheads="1"/>
          </p:cNvSpPr>
          <p:nvPr/>
        </p:nvSpPr>
        <p:spPr bwMode="auto">
          <a:xfrm>
            <a:off x="1042988" y="4076700"/>
            <a:ext cx="4318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200" b="1"/>
              <a:t>P</a:t>
            </a:r>
            <a:r>
              <a:rPr lang="en-GB" altLang="en-US" sz="1200" b="1" baseline="-25000"/>
              <a:t>0</a:t>
            </a:r>
            <a:endParaRPr lang="en-GB" altLang="en-US" sz="1200" b="1" baseline="-25000" noProof="1"/>
          </a:p>
        </p:txBody>
      </p:sp>
      <p:sp>
        <p:nvSpPr>
          <p:cNvPr id="19469" name="Text Box 13"/>
          <p:cNvSpPr txBox="1">
            <a:spLocks noChangeArrowheads="1"/>
          </p:cNvSpPr>
          <p:nvPr/>
        </p:nvSpPr>
        <p:spPr bwMode="auto">
          <a:xfrm>
            <a:off x="4643438" y="6021388"/>
            <a:ext cx="4318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200" b="1"/>
              <a:t>Q</a:t>
            </a:r>
            <a:r>
              <a:rPr lang="en-GB" altLang="en-US" sz="1200" b="1" baseline="-25000"/>
              <a:t>0</a:t>
            </a:r>
            <a:endParaRPr lang="en-GB" altLang="en-US" sz="1200" b="1" baseline="-25000" noProof="1"/>
          </a:p>
        </p:txBody>
      </p:sp>
      <p:sp>
        <p:nvSpPr>
          <p:cNvPr id="19470" name="Text Box 14"/>
          <p:cNvSpPr txBox="1">
            <a:spLocks noChangeArrowheads="1"/>
          </p:cNvSpPr>
          <p:nvPr/>
        </p:nvSpPr>
        <p:spPr bwMode="auto">
          <a:xfrm>
            <a:off x="5724525" y="3933825"/>
            <a:ext cx="1150938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l-GR" altLang="en-US" sz="1200" b="1">
                <a:solidFill>
                  <a:srgbClr val="009900"/>
                </a:solidFill>
              </a:rPr>
              <a:t>προσφορά</a:t>
            </a:r>
            <a:endParaRPr lang="el-GR" altLang="en-US" sz="1200" b="1" noProof="1">
              <a:solidFill>
                <a:srgbClr val="009900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Line 2"/>
          <p:cNvSpPr>
            <a:spLocks noChangeShapeType="1"/>
          </p:cNvSpPr>
          <p:nvPr/>
        </p:nvSpPr>
        <p:spPr bwMode="auto">
          <a:xfrm>
            <a:off x="1762125" y="2144713"/>
            <a:ext cx="5546725" cy="3876675"/>
          </a:xfrm>
          <a:prstGeom prst="line">
            <a:avLst/>
          </a:prstGeom>
          <a:noFill/>
          <a:ln w="19050">
            <a:solidFill>
              <a:srgbClr val="00008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83" name="Line 3"/>
          <p:cNvSpPr>
            <a:spLocks noChangeShapeType="1"/>
          </p:cNvSpPr>
          <p:nvPr/>
        </p:nvSpPr>
        <p:spPr bwMode="auto">
          <a:xfrm flipV="1">
            <a:off x="1763713" y="1628775"/>
            <a:ext cx="0" cy="4173538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84" name="Line 4"/>
          <p:cNvSpPr>
            <a:spLocks noChangeShapeType="1"/>
          </p:cNvSpPr>
          <p:nvPr/>
        </p:nvSpPr>
        <p:spPr bwMode="auto">
          <a:xfrm>
            <a:off x="1763713" y="5802313"/>
            <a:ext cx="655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85" name="Line 5"/>
          <p:cNvSpPr>
            <a:spLocks noChangeShapeType="1"/>
          </p:cNvSpPr>
          <p:nvPr/>
        </p:nvSpPr>
        <p:spPr bwMode="auto">
          <a:xfrm flipV="1">
            <a:off x="4821238" y="4292600"/>
            <a:ext cx="0" cy="1504950"/>
          </a:xfrm>
          <a:prstGeom prst="line">
            <a:avLst/>
          </a:prstGeom>
          <a:noFill/>
          <a:ln w="12700">
            <a:solidFill>
              <a:schemeClr val="bg2"/>
            </a:solidFill>
            <a:prstDash val="sysDot"/>
            <a:round/>
            <a:headEnd type="oval" w="sm" len="sm"/>
            <a:tailEnd type="oval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86" name="Line 6"/>
          <p:cNvSpPr>
            <a:spLocks noChangeShapeType="1"/>
          </p:cNvSpPr>
          <p:nvPr/>
        </p:nvSpPr>
        <p:spPr bwMode="auto">
          <a:xfrm>
            <a:off x="1763713" y="5805488"/>
            <a:ext cx="5218112" cy="0"/>
          </a:xfrm>
          <a:prstGeom prst="line">
            <a:avLst/>
          </a:prstGeom>
          <a:noFill/>
          <a:ln w="38100">
            <a:solidFill>
              <a:schemeClr val="tx1"/>
            </a:solidFill>
            <a:prstDash val="sysDot"/>
            <a:round/>
            <a:headEnd type="oval" w="sm" len="sm"/>
            <a:tailEnd type="oval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87" name="Line 7"/>
          <p:cNvSpPr>
            <a:spLocks noChangeShapeType="1"/>
          </p:cNvSpPr>
          <p:nvPr/>
        </p:nvSpPr>
        <p:spPr bwMode="auto">
          <a:xfrm>
            <a:off x="1763713" y="4292600"/>
            <a:ext cx="5832475" cy="0"/>
          </a:xfrm>
          <a:prstGeom prst="line">
            <a:avLst/>
          </a:prstGeom>
          <a:noFill/>
          <a:ln w="19050">
            <a:solidFill>
              <a:srgbClr val="0099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88" name="Rectangle 8"/>
          <p:cNvSpPr>
            <a:spLocks noChangeArrowheads="1"/>
          </p:cNvSpPr>
          <p:nvPr/>
        </p:nvSpPr>
        <p:spPr bwMode="auto">
          <a:xfrm>
            <a:off x="3708400" y="1700213"/>
            <a:ext cx="184150" cy="671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bIns="76176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/>
            <a:endParaRPr lang="en-GB" altLang="en-US"/>
          </a:p>
          <a:p>
            <a:endParaRPr lang="en-GB" altLang="en-US"/>
          </a:p>
        </p:txBody>
      </p:sp>
      <p:sp>
        <p:nvSpPr>
          <p:cNvPr id="20489" name="Text Box 9"/>
          <p:cNvSpPr txBox="1">
            <a:spLocks noChangeArrowheads="1"/>
          </p:cNvSpPr>
          <p:nvPr/>
        </p:nvSpPr>
        <p:spPr bwMode="auto">
          <a:xfrm>
            <a:off x="684213" y="1844675"/>
            <a:ext cx="865187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l-GR" altLang="en-US" sz="1200" b="1"/>
              <a:t>τιμή</a:t>
            </a:r>
            <a:endParaRPr lang="el-GR" altLang="en-US" sz="1200" b="1" noProof="1"/>
          </a:p>
        </p:txBody>
      </p:sp>
      <p:sp>
        <p:nvSpPr>
          <p:cNvPr id="20490" name="Text Box 10"/>
          <p:cNvSpPr txBox="1">
            <a:spLocks noChangeArrowheads="1"/>
          </p:cNvSpPr>
          <p:nvPr/>
        </p:nvSpPr>
        <p:spPr bwMode="auto">
          <a:xfrm>
            <a:off x="6227763" y="4941888"/>
            <a:ext cx="1150937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l-GR" altLang="en-US" sz="1200" b="1">
                <a:solidFill>
                  <a:srgbClr val="000099"/>
                </a:solidFill>
              </a:rPr>
              <a:t>ζήτηση</a:t>
            </a:r>
            <a:endParaRPr lang="el-GR" altLang="en-US" sz="1200" b="1" noProof="1">
              <a:solidFill>
                <a:srgbClr val="000099"/>
              </a:solidFill>
            </a:endParaRPr>
          </a:p>
        </p:txBody>
      </p:sp>
      <p:sp>
        <p:nvSpPr>
          <p:cNvPr id="20491" name="Text Box 11"/>
          <p:cNvSpPr txBox="1">
            <a:spLocks noChangeArrowheads="1"/>
          </p:cNvSpPr>
          <p:nvPr/>
        </p:nvSpPr>
        <p:spPr bwMode="auto">
          <a:xfrm>
            <a:off x="1187450" y="4076700"/>
            <a:ext cx="4318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200" b="1"/>
              <a:t>P</a:t>
            </a:r>
            <a:r>
              <a:rPr lang="en-GB" altLang="en-US" sz="1200" b="1" baseline="-25000"/>
              <a:t>0</a:t>
            </a:r>
            <a:endParaRPr lang="en-GB" altLang="en-US" sz="1200" b="1" baseline="-25000" noProof="1"/>
          </a:p>
        </p:txBody>
      </p:sp>
      <p:sp>
        <p:nvSpPr>
          <p:cNvPr id="20492" name="Text Box 12"/>
          <p:cNvSpPr txBox="1">
            <a:spLocks noChangeArrowheads="1"/>
          </p:cNvSpPr>
          <p:nvPr/>
        </p:nvSpPr>
        <p:spPr bwMode="auto">
          <a:xfrm>
            <a:off x="1187450" y="5589588"/>
            <a:ext cx="4318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200" b="1"/>
              <a:t>P</a:t>
            </a:r>
            <a:r>
              <a:rPr lang="en-GB" altLang="en-US" sz="1200" b="1" baseline="-25000"/>
              <a:t>1</a:t>
            </a:r>
            <a:endParaRPr lang="en-GB" altLang="en-US" sz="1200" b="1" baseline="-25000" noProof="1"/>
          </a:p>
        </p:txBody>
      </p:sp>
      <p:sp>
        <p:nvSpPr>
          <p:cNvPr id="20493" name="Text Box 13"/>
          <p:cNvSpPr txBox="1">
            <a:spLocks noChangeArrowheads="1"/>
          </p:cNvSpPr>
          <p:nvPr/>
        </p:nvSpPr>
        <p:spPr bwMode="auto">
          <a:xfrm>
            <a:off x="4643438" y="6021388"/>
            <a:ext cx="4318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200" b="1"/>
              <a:t>Q</a:t>
            </a:r>
            <a:r>
              <a:rPr lang="en-GB" altLang="en-US" sz="1200" b="1" baseline="-25000"/>
              <a:t>0</a:t>
            </a:r>
            <a:endParaRPr lang="en-GB" altLang="en-US" sz="1200" b="1" baseline="-25000" noProof="1"/>
          </a:p>
        </p:txBody>
      </p:sp>
      <p:sp>
        <p:nvSpPr>
          <p:cNvPr id="20494" name="Text Box 14"/>
          <p:cNvSpPr txBox="1">
            <a:spLocks noChangeArrowheads="1"/>
          </p:cNvSpPr>
          <p:nvPr/>
        </p:nvSpPr>
        <p:spPr bwMode="auto">
          <a:xfrm>
            <a:off x="6877050" y="6021388"/>
            <a:ext cx="358775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200" b="1"/>
              <a:t>Q</a:t>
            </a:r>
            <a:r>
              <a:rPr lang="en-GB" altLang="en-US" sz="1200" b="1" baseline="-25000"/>
              <a:t>1</a:t>
            </a:r>
            <a:endParaRPr lang="en-GB" altLang="en-US" sz="1200" b="1" baseline="-25000" noProof="1"/>
          </a:p>
        </p:txBody>
      </p:sp>
      <p:sp>
        <p:nvSpPr>
          <p:cNvPr id="20495" name="Line 15"/>
          <p:cNvSpPr>
            <a:spLocks noChangeShapeType="1"/>
          </p:cNvSpPr>
          <p:nvPr/>
        </p:nvSpPr>
        <p:spPr bwMode="auto">
          <a:xfrm>
            <a:off x="1403350" y="4437063"/>
            <a:ext cx="0" cy="10795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96" name="Line 16"/>
          <p:cNvSpPr>
            <a:spLocks noChangeShapeType="1"/>
          </p:cNvSpPr>
          <p:nvPr/>
        </p:nvSpPr>
        <p:spPr bwMode="auto">
          <a:xfrm>
            <a:off x="5003800" y="6165850"/>
            <a:ext cx="19081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97" name="Text Box 17"/>
          <p:cNvSpPr txBox="1">
            <a:spLocks noChangeArrowheads="1"/>
          </p:cNvSpPr>
          <p:nvPr/>
        </p:nvSpPr>
        <p:spPr bwMode="auto">
          <a:xfrm>
            <a:off x="5724525" y="3933825"/>
            <a:ext cx="1150938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l-GR" altLang="en-US" sz="1200" b="1">
                <a:solidFill>
                  <a:srgbClr val="009900"/>
                </a:solidFill>
              </a:rPr>
              <a:t>προσφορά</a:t>
            </a:r>
            <a:endParaRPr lang="el-GR" altLang="en-US" sz="1200" b="1" noProof="1">
              <a:solidFill>
                <a:srgbClr val="009900"/>
              </a:solidFill>
            </a:endParaRPr>
          </a:p>
        </p:txBody>
      </p:sp>
      <p:sp>
        <p:nvSpPr>
          <p:cNvPr id="20498" name="Text Box 18"/>
          <p:cNvSpPr txBox="1">
            <a:spLocks noChangeArrowheads="1"/>
          </p:cNvSpPr>
          <p:nvPr/>
        </p:nvSpPr>
        <p:spPr bwMode="auto">
          <a:xfrm>
            <a:off x="7667625" y="5949950"/>
            <a:ext cx="1150938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l-GR" altLang="en-US" sz="1200" b="1"/>
              <a:t>ποσότητα</a:t>
            </a:r>
            <a:endParaRPr lang="el-GR" altLang="en-US" sz="1200" b="1" noProof="1"/>
          </a:p>
        </p:txBody>
      </p:sp>
      <p:sp>
        <p:nvSpPr>
          <p:cNvPr id="20499" name="Rectangle 19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el-GR" altLang="en-US" sz="2000" b="1">
                <a:latin typeface="Trebuchet MS" panose="020B0603020202020204" pitchFamily="34" charset="0"/>
              </a:rPr>
              <a:t>ηθικός κίνδυνος</a:t>
            </a:r>
            <a:br>
              <a:rPr lang="en-US" altLang="en-US" sz="2000" b="1">
                <a:latin typeface="Trebuchet MS" panose="020B0603020202020204" pitchFamily="34" charset="0"/>
              </a:rPr>
            </a:br>
            <a:r>
              <a:rPr lang="el-GR" altLang="en-US" sz="2000">
                <a:solidFill>
                  <a:schemeClr val="tx1"/>
                </a:solidFill>
                <a:latin typeface="Trebuchet MS" panose="020B0603020202020204" pitchFamily="34" charset="0"/>
              </a:rPr>
              <a:t>όταν υπάρχει πλήρης ασφάλιση (100% αποζημίωση)</a:t>
            </a:r>
            <a:endParaRPr lang="en-US" altLang="en-US" sz="2000">
              <a:solidFill>
                <a:schemeClr val="tx1"/>
              </a:solidFill>
              <a:latin typeface="Trebuchet MS" panose="020B0603020202020204" pitchFamily="34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531813"/>
            <a:ext cx="7772400" cy="889000"/>
          </a:xfrm>
        </p:spPr>
        <p:txBody>
          <a:bodyPr/>
          <a:lstStyle/>
          <a:p>
            <a:pPr eaLnBrk="1" hangingPunct="1"/>
            <a:r>
              <a:rPr lang="el-GR" altLang="en-US" sz="2000" b="1">
                <a:latin typeface="Trebuchet MS" panose="020B0603020202020204" pitchFamily="34" charset="0"/>
              </a:rPr>
              <a:t>ηθικός κίνδυνος</a:t>
            </a:r>
            <a:r>
              <a:rPr lang="el-GR" altLang="en-US" sz="2000">
                <a:latin typeface="Trebuchet MS" panose="020B0603020202020204" pitchFamily="34" charset="0"/>
              </a:rPr>
              <a:t> (</a:t>
            </a:r>
            <a:r>
              <a:rPr lang="en-US" altLang="en-US" sz="2000">
                <a:latin typeface="Trebuchet MS" panose="020B0603020202020204" pitchFamily="34" charset="0"/>
              </a:rPr>
              <a:t>moral hazard)</a:t>
            </a:r>
            <a:r>
              <a:rPr lang="el-GR" altLang="en-US" sz="2000">
                <a:latin typeface="Trebuchet MS" panose="020B0603020202020204" pitchFamily="34" charset="0"/>
              </a:rPr>
              <a:t> (2)</a:t>
            </a:r>
            <a:endParaRPr lang="el-GR" altLang="en-US" sz="2000">
              <a:solidFill>
                <a:schemeClr val="tx1"/>
              </a:solidFill>
              <a:latin typeface="Trebuchet MS" panose="020B0603020202020204" pitchFamily="34" charset="0"/>
            </a:endParaRP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28775"/>
            <a:ext cx="8077200" cy="3960813"/>
          </a:xfrm>
          <a:noFill/>
        </p:spPr>
        <p:txBody>
          <a:bodyPr/>
          <a:lstStyle/>
          <a:p>
            <a:pPr eaLnBrk="1" hangingPunct="1">
              <a:spcAft>
                <a:spcPct val="50000"/>
              </a:spcAft>
            </a:pPr>
            <a:r>
              <a:rPr lang="el-GR" altLang="en-US" sz="2000" dirty="0">
                <a:latin typeface="Trebuchet MS" panose="020B0603020202020204" pitchFamily="34" charset="0"/>
              </a:rPr>
              <a:t>λύση: συνασφάλιση</a:t>
            </a:r>
            <a:endParaRPr lang="el-GR" altLang="en-US" sz="2000" noProof="1">
              <a:latin typeface="Trebuchet MS" panose="020B0603020202020204" pitchFamily="34" charset="0"/>
            </a:endParaRPr>
          </a:p>
          <a:p>
            <a:pPr lvl="1" eaLnBrk="1" hangingPunct="1">
              <a:spcAft>
                <a:spcPct val="50000"/>
              </a:spcAft>
            </a:pPr>
            <a:endParaRPr lang="el-GR" altLang="en-US" sz="2000" dirty="0">
              <a:latin typeface="Trebuchet MS" panose="020B0603020202020204" pitchFamily="34" charset="0"/>
            </a:endParaRPr>
          </a:p>
          <a:p>
            <a:pPr lvl="1" eaLnBrk="1" hangingPunct="1">
              <a:spcAft>
                <a:spcPct val="50000"/>
              </a:spcAft>
            </a:pPr>
            <a:r>
              <a:rPr lang="el-GR" altLang="en-US" sz="2000" dirty="0">
                <a:latin typeface="Trebuchet MS" panose="020B0603020202020204" pitchFamily="34" charset="0"/>
              </a:rPr>
              <a:t>όσο περιορίζεται η απώλεια αποτελεσματικότητας λόγω υπερκατανάλωσης τόσο αυξάνεται η απώλεια αποτελεσματικότητας λόγω (μερικής) έκθεσης στους  </a:t>
            </a:r>
            <a:r>
              <a:rPr lang="el-GR" altLang="en-US" sz="2000" dirty="0" err="1">
                <a:latin typeface="Trebuchet MS" panose="020B0603020202020204" pitchFamily="34" charset="0"/>
              </a:rPr>
              <a:t>ασφαλιζομένους</a:t>
            </a:r>
            <a:r>
              <a:rPr lang="el-GR" altLang="en-US" sz="2000" dirty="0">
                <a:latin typeface="Trebuchet MS" panose="020B0603020202020204" pitchFamily="34" charset="0"/>
              </a:rPr>
              <a:t> κινδύνους</a:t>
            </a:r>
          </a:p>
          <a:p>
            <a:pPr lvl="1" eaLnBrk="1" hangingPunct="1">
              <a:spcAft>
                <a:spcPct val="50000"/>
              </a:spcAft>
            </a:pPr>
            <a:r>
              <a:rPr lang="el-GR" altLang="en-US" sz="2000" dirty="0">
                <a:latin typeface="Trebuchet MS" panose="020B0603020202020204" pitchFamily="34" charset="0"/>
              </a:rPr>
              <a:t>η απώλεια αποτελεσματικότητας λόγω υπερκατανάλωσης εξαλείφεται εντελώς μόνο με 100% συνασφάλιση (δηλ. με πλήρη κατάργηση της ασφαλιστικής κάλυψης)…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Line 2"/>
          <p:cNvSpPr>
            <a:spLocks noChangeShapeType="1"/>
          </p:cNvSpPr>
          <p:nvPr/>
        </p:nvSpPr>
        <p:spPr bwMode="auto">
          <a:xfrm>
            <a:off x="1762125" y="2144713"/>
            <a:ext cx="5546725" cy="3876675"/>
          </a:xfrm>
          <a:prstGeom prst="line">
            <a:avLst/>
          </a:prstGeom>
          <a:noFill/>
          <a:ln w="19050">
            <a:solidFill>
              <a:srgbClr val="00008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31" name="Line 3"/>
          <p:cNvSpPr>
            <a:spLocks noChangeShapeType="1"/>
          </p:cNvSpPr>
          <p:nvPr/>
        </p:nvSpPr>
        <p:spPr bwMode="auto">
          <a:xfrm flipV="1">
            <a:off x="1763713" y="1628775"/>
            <a:ext cx="0" cy="4173538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32" name="Line 4"/>
          <p:cNvSpPr>
            <a:spLocks noChangeShapeType="1"/>
          </p:cNvSpPr>
          <p:nvPr/>
        </p:nvSpPr>
        <p:spPr bwMode="auto">
          <a:xfrm>
            <a:off x="1763713" y="5802313"/>
            <a:ext cx="655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33" name="Line 5"/>
          <p:cNvSpPr>
            <a:spLocks noChangeShapeType="1"/>
          </p:cNvSpPr>
          <p:nvPr/>
        </p:nvSpPr>
        <p:spPr bwMode="auto">
          <a:xfrm flipV="1">
            <a:off x="4821238" y="4292600"/>
            <a:ext cx="0" cy="1504950"/>
          </a:xfrm>
          <a:prstGeom prst="line">
            <a:avLst/>
          </a:prstGeom>
          <a:noFill/>
          <a:ln w="12700">
            <a:solidFill>
              <a:schemeClr val="bg2"/>
            </a:solidFill>
            <a:prstDash val="sysDot"/>
            <a:round/>
            <a:headEnd type="oval" w="sm" len="sm"/>
            <a:tailEnd type="oval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34" name="Line 6"/>
          <p:cNvSpPr>
            <a:spLocks noChangeShapeType="1"/>
          </p:cNvSpPr>
          <p:nvPr/>
        </p:nvSpPr>
        <p:spPr bwMode="auto">
          <a:xfrm>
            <a:off x="1763713" y="5048250"/>
            <a:ext cx="4138612" cy="0"/>
          </a:xfrm>
          <a:prstGeom prst="line">
            <a:avLst/>
          </a:prstGeom>
          <a:noFill/>
          <a:ln w="38100">
            <a:solidFill>
              <a:schemeClr val="tx1"/>
            </a:solidFill>
            <a:prstDash val="sysDot"/>
            <a:round/>
            <a:headEnd type="oval" w="sm" len="sm"/>
            <a:tailEnd type="oval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35" name="Line 7"/>
          <p:cNvSpPr>
            <a:spLocks noChangeShapeType="1"/>
          </p:cNvSpPr>
          <p:nvPr/>
        </p:nvSpPr>
        <p:spPr bwMode="auto">
          <a:xfrm>
            <a:off x="1763713" y="4292600"/>
            <a:ext cx="5832475" cy="0"/>
          </a:xfrm>
          <a:prstGeom prst="line">
            <a:avLst/>
          </a:prstGeom>
          <a:noFill/>
          <a:ln w="19050">
            <a:solidFill>
              <a:srgbClr val="0099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36" name="Line 8"/>
          <p:cNvSpPr>
            <a:spLocks noChangeShapeType="1"/>
          </p:cNvSpPr>
          <p:nvPr/>
        </p:nvSpPr>
        <p:spPr bwMode="auto">
          <a:xfrm flipH="1" flipV="1">
            <a:off x="5905500" y="5048250"/>
            <a:ext cx="11113" cy="752475"/>
          </a:xfrm>
          <a:prstGeom prst="line">
            <a:avLst/>
          </a:prstGeom>
          <a:noFill/>
          <a:ln w="38100">
            <a:solidFill>
              <a:schemeClr val="tx1"/>
            </a:solidFill>
            <a:prstDash val="sysDot"/>
            <a:round/>
            <a:headEnd type="oval" w="sm" len="sm"/>
            <a:tailEnd type="oval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37" name="Rectangle 9"/>
          <p:cNvSpPr>
            <a:spLocks noChangeArrowheads="1"/>
          </p:cNvSpPr>
          <p:nvPr/>
        </p:nvSpPr>
        <p:spPr bwMode="auto">
          <a:xfrm>
            <a:off x="3708400" y="1700213"/>
            <a:ext cx="184150" cy="671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bIns="76176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/>
            <a:endParaRPr lang="en-GB" altLang="en-US"/>
          </a:p>
          <a:p>
            <a:endParaRPr lang="en-GB" altLang="en-US"/>
          </a:p>
        </p:txBody>
      </p:sp>
      <p:sp>
        <p:nvSpPr>
          <p:cNvPr id="22538" name="Text Box 10"/>
          <p:cNvSpPr txBox="1">
            <a:spLocks noChangeArrowheads="1"/>
          </p:cNvSpPr>
          <p:nvPr/>
        </p:nvSpPr>
        <p:spPr bwMode="auto">
          <a:xfrm>
            <a:off x="684213" y="1844675"/>
            <a:ext cx="865187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l-GR" altLang="en-US" sz="1200" b="1"/>
              <a:t>τιμή</a:t>
            </a:r>
            <a:endParaRPr lang="el-GR" altLang="en-US" sz="1200" b="1" noProof="1"/>
          </a:p>
        </p:txBody>
      </p:sp>
      <p:sp>
        <p:nvSpPr>
          <p:cNvPr id="22539" name="Text Box 11"/>
          <p:cNvSpPr txBox="1">
            <a:spLocks noChangeArrowheads="1"/>
          </p:cNvSpPr>
          <p:nvPr/>
        </p:nvSpPr>
        <p:spPr bwMode="auto">
          <a:xfrm>
            <a:off x="6227763" y="4941888"/>
            <a:ext cx="1150937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l-GR" altLang="en-US" sz="1200" b="1">
                <a:solidFill>
                  <a:srgbClr val="000099"/>
                </a:solidFill>
              </a:rPr>
              <a:t>ζήτηση</a:t>
            </a:r>
            <a:endParaRPr lang="el-GR" altLang="en-US" sz="1200" b="1" noProof="1">
              <a:solidFill>
                <a:srgbClr val="000099"/>
              </a:solidFill>
            </a:endParaRPr>
          </a:p>
        </p:txBody>
      </p:sp>
      <p:sp>
        <p:nvSpPr>
          <p:cNvPr id="22540" name="Text Box 12"/>
          <p:cNvSpPr txBox="1">
            <a:spLocks noChangeArrowheads="1"/>
          </p:cNvSpPr>
          <p:nvPr/>
        </p:nvSpPr>
        <p:spPr bwMode="auto">
          <a:xfrm>
            <a:off x="1331913" y="4149725"/>
            <a:ext cx="4318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200" b="1"/>
              <a:t>P</a:t>
            </a:r>
            <a:r>
              <a:rPr lang="en-GB" altLang="en-US" sz="1200" b="1" baseline="-25000"/>
              <a:t>0</a:t>
            </a:r>
            <a:endParaRPr lang="en-GB" altLang="en-US" sz="1200" b="1" baseline="-25000" noProof="1"/>
          </a:p>
        </p:txBody>
      </p:sp>
      <p:sp>
        <p:nvSpPr>
          <p:cNvPr id="22541" name="Text Box 13"/>
          <p:cNvSpPr txBox="1">
            <a:spLocks noChangeArrowheads="1"/>
          </p:cNvSpPr>
          <p:nvPr/>
        </p:nvSpPr>
        <p:spPr bwMode="auto">
          <a:xfrm>
            <a:off x="1331913" y="4868863"/>
            <a:ext cx="4318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200" b="1"/>
              <a:t>P</a:t>
            </a:r>
            <a:r>
              <a:rPr lang="el-GR" altLang="en-US" sz="1200" b="1" baseline="-25000"/>
              <a:t>2</a:t>
            </a:r>
            <a:endParaRPr lang="el-GR" altLang="en-US" sz="1200" b="1" baseline="-25000" noProof="1"/>
          </a:p>
        </p:txBody>
      </p:sp>
      <p:sp>
        <p:nvSpPr>
          <p:cNvPr id="22542" name="Text Box 14"/>
          <p:cNvSpPr txBox="1">
            <a:spLocks noChangeArrowheads="1"/>
          </p:cNvSpPr>
          <p:nvPr/>
        </p:nvSpPr>
        <p:spPr bwMode="auto">
          <a:xfrm>
            <a:off x="4643438" y="6021388"/>
            <a:ext cx="4318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200" b="1"/>
              <a:t>Q</a:t>
            </a:r>
            <a:r>
              <a:rPr lang="en-GB" altLang="en-US" sz="1200" b="1" baseline="-25000"/>
              <a:t>0</a:t>
            </a:r>
            <a:endParaRPr lang="en-GB" altLang="en-US" sz="1200" b="1" baseline="-25000" noProof="1"/>
          </a:p>
        </p:txBody>
      </p:sp>
      <p:sp>
        <p:nvSpPr>
          <p:cNvPr id="22543" name="Text Box 15"/>
          <p:cNvSpPr txBox="1">
            <a:spLocks noChangeArrowheads="1"/>
          </p:cNvSpPr>
          <p:nvPr/>
        </p:nvSpPr>
        <p:spPr bwMode="auto">
          <a:xfrm>
            <a:off x="5724525" y="6021388"/>
            <a:ext cx="4318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200" b="1"/>
              <a:t>Q</a:t>
            </a:r>
            <a:r>
              <a:rPr lang="el-GR" altLang="en-US" sz="1200" b="1" baseline="-25000"/>
              <a:t>2</a:t>
            </a:r>
            <a:endParaRPr lang="el-GR" altLang="en-US" sz="1200" b="1" baseline="-25000" noProof="1"/>
          </a:p>
        </p:txBody>
      </p:sp>
      <p:sp>
        <p:nvSpPr>
          <p:cNvPr id="22544" name="Line 16"/>
          <p:cNvSpPr>
            <a:spLocks noChangeShapeType="1"/>
          </p:cNvSpPr>
          <p:nvPr/>
        </p:nvSpPr>
        <p:spPr bwMode="auto">
          <a:xfrm>
            <a:off x="1547813" y="4508500"/>
            <a:ext cx="0" cy="360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45" name="Line 17"/>
          <p:cNvSpPr>
            <a:spLocks noChangeShapeType="1"/>
          </p:cNvSpPr>
          <p:nvPr/>
        </p:nvSpPr>
        <p:spPr bwMode="auto">
          <a:xfrm>
            <a:off x="5003800" y="6165850"/>
            <a:ext cx="7921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46" name="Text Box 18"/>
          <p:cNvSpPr txBox="1">
            <a:spLocks noChangeArrowheads="1"/>
          </p:cNvSpPr>
          <p:nvPr/>
        </p:nvSpPr>
        <p:spPr bwMode="auto">
          <a:xfrm>
            <a:off x="5724525" y="3933825"/>
            <a:ext cx="1150938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l-GR" altLang="en-US" sz="1200" b="1">
                <a:solidFill>
                  <a:srgbClr val="009900"/>
                </a:solidFill>
              </a:rPr>
              <a:t>προσφορά</a:t>
            </a:r>
            <a:endParaRPr lang="el-GR" altLang="en-US" sz="1200" b="1" noProof="1">
              <a:solidFill>
                <a:srgbClr val="009900"/>
              </a:solidFill>
            </a:endParaRPr>
          </a:p>
        </p:txBody>
      </p:sp>
      <p:sp>
        <p:nvSpPr>
          <p:cNvPr id="22547" name="Text Box 19"/>
          <p:cNvSpPr txBox="1">
            <a:spLocks noChangeArrowheads="1"/>
          </p:cNvSpPr>
          <p:nvPr/>
        </p:nvSpPr>
        <p:spPr bwMode="auto">
          <a:xfrm>
            <a:off x="7667625" y="5949950"/>
            <a:ext cx="1150938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l-GR" altLang="en-US" sz="1200" b="1"/>
              <a:t>ποσότητα</a:t>
            </a:r>
            <a:endParaRPr lang="el-GR" altLang="en-US" sz="1200" b="1" noProof="1"/>
          </a:p>
        </p:txBody>
      </p:sp>
      <p:sp>
        <p:nvSpPr>
          <p:cNvPr id="22548" name="Rectangle 20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el-GR" altLang="en-US" sz="2000" b="1">
                <a:latin typeface="Trebuchet MS" panose="020B0603020202020204" pitchFamily="34" charset="0"/>
              </a:rPr>
              <a:t>ηθικός κίνδυνος</a:t>
            </a:r>
            <a:br>
              <a:rPr lang="en-US" altLang="en-US" sz="2000" b="1">
                <a:latin typeface="Trebuchet MS" panose="020B0603020202020204" pitchFamily="34" charset="0"/>
              </a:rPr>
            </a:br>
            <a:r>
              <a:rPr lang="el-GR" altLang="en-US" sz="2000">
                <a:latin typeface="Trebuchet MS" panose="020B0603020202020204" pitchFamily="34" charset="0"/>
              </a:rPr>
              <a:t>όταν υπάρχει ασφάλιση (με συνασφάλιση 50%)</a:t>
            </a:r>
            <a:endParaRPr lang="en-US" altLang="en-US" sz="2000">
              <a:latin typeface="Trebuchet MS" panose="020B0603020202020204" pitchFamily="34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531813"/>
            <a:ext cx="7772400" cy="889000"/>
          </a:xfrm>
        </p:spPr>
        <p:txBody>
          <a:bodyPr/>
          <a:lstStyle/>
          <a:p>
            <a:pPr eaLnBrk="1" hangingPunct="1"/>
            <a:r>
              <a:rPr lang="el-GR" altLang="en-US" sz="2000" b="1">
                <a:solidFill>
                  <a:schemeClr val="tx1"/>
                </a:solidFill>
                <a:latin typeface="Trebuchet MS" panose="020B0603020202020204" pitchFamily="34" charset="0"/>
              </a:rPr>
              <a:t>κοινωνική ασφάλιση</a:t>
            </a:r>
            <a:endParaRPr lang="el-GR" altLang="en-US" sz="2000">
              <a:solidFill>
                <a:schemeClr val="tx1"/>
              </a:solidFill>
              <a:latin typeface="Trebuchet MS" panose="020B0603020202020204" pitchFamily="34" charset="0"/>
            </a:endParaRP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188" y="1628775"/>
            <a:ext cx="8024812" cy="4943475"/>
          </a:xfrm>
          <a:noFill/>
        </p:spPr>
        <p:txBody>
          <a:bodyPr/>
          <a:lstStyle/>
          <a:p>
            <a:pPr eaLnBrk="1" hangingPunct="1">
              <a:spcAft>
                <a:spcPct val="50000"/>
              </a:spcAft>
            </a:pPr>
            <a:r>
              <a:rPr lang="en-US" altLang="en-US" sz="2000" noProof="1">
                <a:latin typeface="Trebuchet MS" panose="020B0603020202020204" pitchFamily="34" charset="0"/>
              </a:rPr>
              <a:t>Arrow (1963)</a:t>
            </a:r>
          </a:p>
          <a:p>
            <a:pPr lvl="2" eaLnBrk="1" hangingPunct="1">
              <a:spcAft>
                <a:spcPct val="50000"/>
              </a:spcAft>
            </a:pPr>
            <a:r>
              <a:rPr lang="en-US" altLang="en-US" sz="1800" i="1" noProof="1">
                <a:solidFill>
                  <a:srgbClr val="7030A0"/>
                </a:solidFill>
                <a:latin typeface="Trebuchet MS" panose="020B0603020202020204" pitchFamily="34" charset="0"/>
              </a:rPr>
              <a:t>«</a:t>
            </a:r>
            <a:r>
              <a:rPr lang="el-GR" altLang="en-US" sz="1800" i="1" noProof="1">
                <a:solidFill>
                  <a:srgbClr val="7030A0"/>
                </a:solidFill>
                <a:latin typeface="Trebuchet MS" panose="020B0603020202020204" pitchFamily="34" charset="0"/>
              </a:rPr>
              <a:t>Η αποτυχία της αγοράς να παρέχει ασφάλιση έναντι αβεβαιοτήτων έχει οδηγήσει στην εμφάνιση κοινωνικών θεσμών</a:t>
            </a:r>
            <a:r>
              <a:rPr lang="el-GR" altLang="en-US" sz="1800" i="1" dirty="0">
                <a:solidFill>
                  <a:srgbClr val="7030A0"/>
                </a:solidFill>
                <a:latin typeface="Trebuchet MS" panose="020B0603020202020204" pitchFamily="34" charset="0"/>
              </a:rPr>
              <a:t>,</a:t>
            </a:r>
            <a:r>
              <a:rPr lang="el-GR" altLang="en-US" sz="1800" i="1" noProof="1">
                <a:solidFill>
                  <a:srgbClr val="7030A0"/>
                </a:solidFill>
                <a:latin typeface="Trebuchet MS" panose="020B0603020202020204" pitchFamily="34" charset="0"/>
              </a:rPr>
              <a:t> όπου οι κανόνες της αγοράς σε κάποι</a:t>
            </a:r>
            <a:r>
              <a:rPr lang="el-GR" altLang="en-US" sz="1800" i="1" dirty="0">
                <a:solidFill>
                  <a:srgbClr val="7030A0"/>
                </a:solidFill>
                <a:latin typeface="Trebuchet MS" panose="020B0603020202020204" pitchFamily="34" charset="0"/>
              </a:rPr>
              <a:t>ο</a:t>
            </a:r>
            <a:r>
              <a:rPr lang="el-GR" altLang="en-US" sz="1800" i="1" noProof="1">
                <a:solidFill>
                  <a:srgbClr val="7030A0"/>
                </a:solidFill>
                <a:latin typeface="Trebuchet MS" panose="020B0603020202020204" pitchFamily="34" charset="0"/>
              </a:rPr>
              <a:t> </a:t>
            </a:r>
            <a:r>
              <a:rPr lang="el-GR" altLang="en-US" sz="1800" i="1" dirty="0">
                <a:solidFill>
                  <a:srgbClr val="7030A0"/>
                </a:solidFill>
                <a:latin typeface="Trebuchet MS" panose="020B0603020202020204" pitchFamily="34" charset="0"/>
              </a:rPr>
              <a:t>βαθμό</a:t>
            </a:r>
            <a:r>
              <a:rPr lang="el-GR" altLang="en-US" sz="1800" i="1" noProof="1">
                <a:solidFill>
                  <a:srgbClr val="7030A0"/>
                </a:solidFill>
                <a:latin typeface="Trebuchet MS" panose="020B0603020202020204" pitchFamily="34" charset="0"/>
              </a:rPr>
              <a:t> αμφισβητούνται»</a:t>
            </a:r>
          </a:p>
          <a:p>
            <a:pPr eaLnBrk="1" hangingPunct="1">
              <a:spcAft>
                <a:spcPct val="50000"/>
              </a:spcAft>
            </a:pPr>
            <a:r>
              <a:rPr lang="el-GR" altLang="en-US" sz="2000" noProof="1">
                <a:latin typeface="Trebuchet MS" panose="020B0603020202020204" pitchFamily="34" charset="0"/>
              </a:rPr>
              <a:t>υποχρεωτική ασφάλιση</a:t>
            </a:r>
          </a:p>
          <a:p>
            <a:pPr lvl="1" eaLnBrk="1" hangingPunct="1">
              <a:spcAft>
                <a:spcPct val="50000"/>
              </a:spcAft>
            </a:pPr>
            <a:r>
              <a:rPr lang="el-GR" altLang="en-US" sz="2000" noProof="1">
                <a:latin typeface="Trebuchet MS" panose="020B0603020202020204" pitchFamily="34" charset="0"/>
              </a:rPr>
              <a:t>συμψηφιστική ισορροπία εφικτή</a:t>
            </a:r>
          </a:p>
          <a:p>
            <a:pPr lvl="1" eaLnBrk="1" hangingPunct="1">
              <a:spcAft>
                <a:spcPct val="50000"/>
              </a:spcAft>
            </a:pPr>
            <a:r>
              <a:rPr lang="el-GR" altLang="en-US" sz="2000" noProof="1">
                <a:latin typeface="Trebuchet MS" panose="020B0603020202020204" pitchFamily="34" charset="0"/>
              </a:rPr>
              <a:t>εισφορές ανάλογες με το εισόδημα (όχι με τον ατομικό κίνδυνο)</a:t>
            </a:r>
          </a:p>
          <a:p>
            <a:pPr eaLnBrk="1" hangingPunct="1">
              <a:spcAft>
                <a:spcPct val="50000"/>
              </a:spcAft>
            </a:pPr>
            <a:r>
              <a:rPr lang="el-GR" altLang="en-US" sz="2000" noProof="1">
                <a:latin typeface="Trebuchet MS" panose="020B0603020202020204" pitchFamily="34" charset="0"/>
              </a:rPr>
              <a:t>λιγότερο εξειδικευμένο «ασφαλιστήριο συμβόλαιο»</a:t>
            </a:r>
          </a:p>
          <a:p>
            <a:pPr lvl="1" eaLnBrk="1" hangingPunct="1">
              <a:spcAft>
                <a:spcPct val="50000"/>
              </a:spcAft>
            </a:pPr>
            <a:r>
              <a:rPr lang="el-GR" altLang="en-US" sz="2000" noProof="1">
                <a:latin typeface="Trebuchet MS" panose="020B0603020202020204" pitchFamily="34" charset="0"/>
              </a:rPr>
              <a:t>προστασία έναντι μη ασφαλίσιμων κινδύνων</a:t>
            </a:r>
          </a:p>
          <a:p>
            <a:pPr lvl="1" eaLnBrk="1" hangingPunct="1">
              <a:spcAft>
                <a:spcPct val="50000"/>
              </a:spcAft>
            </a:pPr>
            <a:r>
              <a:rPr lang="el-GR" altLang="en-US" sz="2000" noProof="1">
                <a:latin typeface="Trebuchet MS" panose="020B0603020202020204" pitchFamily="34" charset="0"/>
              </a:rPr>
              <a:t>προστασία έναντι μεταβαλλομένων κινδύνων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531813"/>
            <a:ext cx="7772400" cy="889000"/>
          </a:xfrm>
        </p:spPr>
        <p:txBody>
          <a:bodyPr/>
          <a:lstStyle/>
          <a:p>
            <a:pPr eaLnBrk="1" hangingPunct="1"/>
            <a:r>
              <a:rPr lang="el-GR" altLang="en-US" sz="2000" b="1">
                <a:latin typeface="Trebuchet MS" panose="020B0603020202020204" pitchFamily="34" charset="0"/>
              </a:rPr>
              <a:t>αναδιανομή σε χρήμα ή σε είδος</a:t>
            </a:r>
            <a:r>
              <a:rPr lang="el-GR" altLang="en-US" sz="2000" b="1" noProof="1">
                <a:latin typeface="Trebuchet MS" panose="020B0603020202020204" pitchFamily="34" charset="0"/>
              </a:rPr>
              <a:t>;</a:t>
            </a:r>
            <a:endParaRPr lang="el-GR" altLang="en-US" sz="2000" b="1">
              <a:solidFill>
                <a:schemeClr val="tx1"/>
              </a:solidFill>
              <a:latin typeface="Trebuchet MS" panose="020B0603020202020204" pitchFamily="34" charset="0"/>
            </a:endParaRP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188" y="1885950"/>
            <a:ext cx="8228012" cy="4514850"/>
          </a:xfrm>
        </p:spPr>
        <p:txBody>
          <a:bodyPr/>
          <a:lstStyle/>
          <a:p>
            <a:pPr eaLnBrk="1" hangingPunct="1"/>
            <a:r>
              <a:rPr lang="el-GR" altLang="en-US" sz="2000" dirty="0">
                <a:latin typeface="Trebuchet MS" panose="020B0603020202020204" pitchFamily="34" charset="0"/>
              </a:rPr>
              <a:t>τυπική οικονομική ανάλυση -&gt; υπέρ αναδιανομής σε χρήμα</a:t>
            </a:r>
            <a:endParaRPr lang="el-GR" altLang="en-US" sz="2000" noProof="1">
              <a:latin typeface="Trebuchet MS" panose="020B0603020202020204" pitchFamily="34" charset="0"/>
            </a:endParaRPr>
          </a:p>
          <a:p>
            <a:pPr lvl="1" eaLnBrk="1" hangingPunct="1"/>
            <a:r>
              <a:rPr lang="el-GR" altLang="en-US" sz="1800" dirty="0">
                <a:latin typeface="Trebuchet MS" panose="020B0603020202020204" pitchFamily="34" charset="0"/>
              </a:rPr>
              <a:t>κυριαρχία του καταναλωτή: μια εισοδηματική μεταβίβαση επιτυγχάνει μια δεδομένη αύξηση της ωφελείας των φτωχών φθηνότερα</a:t>
            </a:r>
          </a:p>
          <a:p>
            <a:pPr lvl="1" eaLnBrk="1" hangingPunct="1"/>
            <a:r>
              <a:rPr lang="el-GR" altLang="en-US" sz="1800" dirty="0">
                <a:latin typeface="Trebuchet MS" panose="020B0603020202020204" pitchFamily="34" charset="0"/>
              </a:rPr>
              <a:t>εάν αυτό που επιδιώκει η πολιτεία είναι να βελτιώσει την </a:t>
            </a:r>
            <a:r>
              <a:rPr lang="el-GR" altLang="en-US" sz="1800" i="1" dirty="0">
                <a:latin typeface="Trebuchet MS" panose="020B0603020202020204" pitchFamily="34" charset="0"/>
              </a:rPr>
              <a:t>ωφέλεια</a:t>
            </a:r>
            <a:r>
              <a:rPr lang="el-GR" altLang="en-US" sz="1800" dirty="0">
                <a:latin typeface="Trebuchet MS" panose="020B0603020202020204" pitchFamily="34" charset="0"/>
              </a:rPr>
              <a:t> των φτωχών, τότε θα πρέπει να τους παρέχει χρηματικά επιδόματα και όχι αγαθά (π.χ. τρόφιμα) ή υπηρεσίες (π.χ. περίθαλψη)</a:t>
            </a:r>
            <a:endParaRPr lang="el-GR" altLang="en-US" sz="1800" noProof="1">
              <a:latin typeface="Trebuchet MS" panose="020B0603020202020204" pitchFamily="34" charset="0"/>
            </a:endParaRPr>
          </a:p>
          <a:p>
            <a:pPr eaLnBrk="1" hangingPunct="1"/>
            <a:endParaRPr lang="el-GR" altLang="en-US" sz="1800" dirty="0">
              <a:latin typeface="Trebuchet MS" panose="020B0603020202020204" pitchFamily="34" charset="0"/>
            </a:endParaRPr>
          </a:p>
          <a:p>
            <a:pPr eaLnBrk="1" hangingPunct="1"/>
            <a:r>
              <a:rPr lang="el-GR" altLang="en-US" sz="2000" dirty="0">
                <a:latin typeface="Trebuchet MS" panose="020B0603020202020204" pitchFamily="34" charset="0"/>
              </a:rPr>
              <a:t>αντεπιχείρημα</a:t>
            </a:r>
            <a:endParaRPr lang="el-GR" altLang="en-US" sz="2000" noProof="1">
              <a:latin typeface="Trebuchet MS" panose="020B0603020202020204" pitchFamily="34" charset="0"/>
            </a:endParaRPr>
          </a:p>
          <a:p>
            <a:pPr lvl="1" eaLnBrk="1" hangingPunct="1"/>
            <a:r>
              <a:rPr lang="el-GR" altLang="en-US" sz="1800" dirty="0">
                <a:latin typeface="Trebuchet MS" panose="020B0603020202020204" pitchFamily="34" charset="0"/>
              </a:rPr>
              <a:t>αγαθά αξίας (</a:t>
            </a:r>
            <a:r>
              <a:rPr lang="en-US" altLang="en-US" sz="1800" dirty="0">
                <a:latin typeface="Trebuchet MS" panose="020B0603020202020204" pitchFamily="34" charset="0"/>
              </a:rPr>
              <a:t>merit goods)</a:t>
            </a:r>
            <a:r>
              <a:rPr lang="el-GR" altLang="en-US" sz="1800" dirty="0">
                <a:latin typeface="Trebuchet MS" panose="020B0603020202020204" pitchFamily="34" charset="0"/>
              </a:rPr>
              <a:t>: παρότι η παροχή εκπαίδευσης στοιχίζει περισσότερο από ένα χρηματικό επίδομα που θα βελτίωνε το ίδιο την ωφέλεια των φτωχών, οι ψηφοφόροι την προτιμούν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531813"/>
            <a:ext cx="7772400" cy="889000"/>
          </a:xfrm>
        </p:spPr>
        <p:txBody>
          <a:bodyPr/>
          <a:lstStyle/>
          <a:p>
            <a:pPr eaLnBrk="1" hangingPunct="1"/>
            <a:r>
              <a:rPr lang="el-GR" altLang="en-US" sz="2000" b="1">
                <a:solidFill>
                  <a:schemeClr val="tx1"/>
                </a:solidFill>
                <a:latin typeface="Trebuchet MS" panose="020B0603020202020204" pitchFamily="34" charset="0"/>
              </a:rPr>
              <a:t>συμπεράσματα πολιτικής </a:t>
            </a:r>
            <a:r>
              <a:rPr lang="el-GR" altLang="en-US" sz="2000">
                <a:solidFill>
                  <a:schemeClr val="tx1"/>
                </a:solidFill>
                <a:latin typeface="Trebuchet MS" panose="020B0603020202020204" pitchFamily="34" charset="0"/>
              </a:rPr>
              <a:t>(1)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7772400" cy="4157663"/>
          </a:xfrm>
        </p:spPr>
        <p:txBody>
          <a:bodyPr/>
          <a:lstStyle/>
          <a:p>
            <a:pPr eaLnBrk="1" hangingPunct="1"/>
            <a:endParaRPr lang="el-GR" altLang="en-US" sz="2000" dirty="0">
              <a:latin typeface="Trebuchet MS" panose="020B0603020202020204" pitchFamily="34" charset="0"/>
            </a:endParaRPr>
          </a:p>
          <a:p>
            <a:pPr eaLnBrk="1" hangingPunct="1"/>
            <a:r>
              <a:rPr lang="el-GR" altLang="en-US" sz="2000" dirty="0">
                <a:latin typeface="Trebuchet MS" panose="020B0603020202020204" pitchFamily="34" charset="0"/>
              </a:rPr>
              <a:t>εάν η αγορά λειτουργεί αποτελεσματικά ...</a:t>
            </a:r>
          </a:p>
          <a:p>
            <a:pPr lvl="1" eaLnBrk="1" hangingPunct="1"/>
            <a:endParaRPr lang="el-GR" altLang="en-US" sz="2000" dirty="0">
              <a:latin typeface="Trebuchet MS" panose="020B0603020202020204" pitchFamily="34" charset="0"/>
            </a:endParaRPr>
          </a:p>
          <a:p>
            <a:pPr lvl="1" eaLnBrk="1" hangingPunct="1"/>
            <a:r>
              <a:rPr lang="el-GR" altLang="en-US" sz="2000" dirty="0">
                <a:latin typeface="Trebuchet MS" panose="020B0603020202020204" pitchFamily="34" charset="0"/>
              </a:rPr>
              <a:t>... τότε δεν δικαιολογείται κρατική παρέμβαση για λόγους οικονομικής αποδοτικότητας</a:t>
            </a:r>
          </a:p>
          <a:p>
            <a:pPr lvl="1" eaLnBrk="1" hangingPunct="1"/>
            <a:endParaRPr lang="el-GR" altLang="en-US" sz="2000" dirty="0">
              <a:latin typeface="Trebuchet MS" panose="020B0603020202020204" pitchFamily="34" charset="0"/>
            </a:endParaRPr>
          </a:p>
          <a:p>
            <a:pPr eaLnBrk="1" hangingPunct="1"/>
            <a:r>
              <a:rPr lang="el-GR" altLang="en-US" sz="2000" dirty="0">
                <a:latin typeface="Trebuchet MS" panose="020B0603020202020204" pitchFamily="34" charset="0"/>
              </a:rPr>
              <a:t>η κρατική παρέμβαση μπορεί να θεωρείται απαραίτητη για λόγους κοινωνικής δικαιοσύνης ...</a:t>
            </a:r>
          </a:p>
          <a:p>
            <a:pPr lvl="1" eaLnBrk="1" hangingPunct="1"/>
            <a:endParaRPr lang="el-GR" altLang="en-US" sz="2000" dirty="0">
              <a:latin typeface="Trebuchet MS" panose="020B0603020202020204" pitchFamily="34" charset="0"/>
            </a:endParaRPr>
          </a:p>
          <a:p>
            <a:pPr lvl="1" eaLnBrk="1" hangingPunct="1"/>
            <a:r>
              <a:rPr lang="el-GR" altLang="en-US" sz="2000" dirty="0">
                <a:latin typeface="Trebuchet MS" panose="020B0603020202020204" pitchFamily="34" charset="0"/>
              </a:rPr>
              <a:t>... και είναι προτιμότερο να έχει τη μορφή εισοδηματικών μεταβιβάσεων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531813"/>
            <a:ext cx="7772400" cy="889000"/>
          </a:xfrm>
        </p:spPr>
        <p:txBody>
          <a:bodyPr/>
          <a:lstStyle/>
          <a:p>
            <a:pPr eaLnBrk="1" hangingPunct="1"/>
            <a:r>
              <a:rPr lang="el-GR" altLang="en-US" sz="2000" b="1">
                <a:solidFill>
                  <a:schemeClr val="tx1"/>
                </a:solidFill>
                <a:latin typeface="Trebuchet MS" panose="020B0603020202020204" pitchFamily="34" charset="0"/>
              </a:rPr>
              <a:t>συμπεράσματα πολιτικής </a:t>
            </a:r>
            <a:r>
              <a:rPr lang="el-GR" altLang="en-US" sz="2000">
                <a:solidFill>
                  <a:schemeClr val="tx1"/>
                </a:solidFill>
                <a:latin typeface="Trebuchet MS" panose="020B0603020202020204" pitchFamily="34" charset="0"/>
              </a:rPr>
              <a:t>(2)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7772400" cy="4781128"/>
          </a:xfrm>
        </p:spPr>
        <p:txBody>
          <a:bodyPr/>
          <a:lstStyle/>
          <a:p>
            <a:pPr eaLnBrk="1" hangingPunct="1"/>
            <a:endParaRPr lang="el-GR" altLang="en-US" sz="2000" dirty="0">
              <a:latin typeface="Trebuchet MS" panose="020B0603020202020204" pitchFamily="34" charset="0"/>
            </a:endParaRPr>
          </a:p>
          <a:p>
            <a:pPr eaLnBrk="1" hangingPunct="1"/>
            <a:r>
              <a:rPr lang="el-GR" altLang="en-US" sz="2000" dirty="0">
                <a:latin typeface="Trebuchet MS" panose="020B0603020202020204" pitchFamily="34" charset="0"/>
              </a:rPr>
              <a:t>εάν η αγορά </a:t>
            </a:r>
            <a:r>
              <a:rPr lang="el-GR" altLang="en-US" sz="2000" i="1" dirty="0">
                <a:latin typeface="Trebuchet MS" panose="020B0603020202020204" pitchFamily="34" charset="0"/>
              </a:rPr>
              <a:t>δεν</a:t>
            </a:r>
            <a:r>
              <a:rPr lang="el-GR" altLang="en-US" sz="2000" dirty="0">
                <a:latin typeface="Trebuchet MS" panose="020B0603020202020204" pitchFamily="34" charset="0"/>
              </a:rPr>
              <a:t> λειτουργεί αποτελεσματικά ...</a:t>
            </a:r>
          </a:p>
          <a:p>
            <a:pPr lvl="1" eaLnBrk="1" hangingPunct="1"/>
            <a:endParaRPr lang="el-GR" altLang="en-US" sz="2000" dirty="0">
              <a:latin typeface="Trebuchet MS" panose="020B0603020202020204" pitchFamily="34" charset="0"/>
            </a:endParaRPr>
          </a:p>
          <a:p>
            <a:pPr lvl="1" eaLnBrk="1" hangingPunct="1"/>
            <a:r>
              <a:rPr lang="el-GR" altLang="en-US" sz="2000" dirty="0">
                <a:latin typeface="Trebuchet MS" panose="020B0603020202020204" pitchFamily="34" charset="0"/>
              </a:rPr>
              <a:t>η κρατική παρέμβαση στην παραγωγή ή στη χρηματοδότηση μπορεί να προάγει την οικονομική αποτελεσματικότητα</a:t>
            </a:r>
          </a:p>
          <a:p>
            <a:pPr lvl="1" eaLnBrk="1" hangingPunct="1"/>
            <a:endParaRPr lang="el-GR" altLang="en-US" sz="2000" dirty="0">
              <a:latin typeface="Trebuchet MS" panose="020B0603020202020204" pitchFamily="34" charset="0"/>
            </a:endParaRPr>
          </a:p>
          <a:p>
            <a:pPr lvl="1" eaLnBrk="1" hangingPunct="1"/>
            <a:r>
              <a:rPr lang="el-GR" altLang="en-US" sz="2000" dirty="0">
                <a:latin typeface="Trebuchet MS" panose="020B0603020202020204" pitchFamily="34" charset="0"/>
              </a:rPr>
              <a:t>οι εισοδηματικές μεταβιβάσεις συνήθως δεν λύνουν εξολοκλήρου το πρόβλημα</a:t>
            </a:r>
          </a:p>
          <a:p>
            <a:pPr lvl="1" eaLnBrk="1" hangingPunct="1"/>
            <a:endParaRPr lang="el-GR" altLang="en-US" sz="2000" dirty="0">
              <a:latin typeface="Trebuchet MS" panose="020B0603020202020204" pitchFamily="34" charset="0"/>
            </a:endParaRPr>
          </a:p>
          <a:p>
            <a:pPr lvl="1" eaLnBrk="1" hangingPunct="1"/>
            <a:r>
              <a:rPr lang="el-GR" altLang="en-US" sz="2000" dirty="0">
                <a:latin typeface="Trebuchet MS" panose="020B0603020202020204" pitchFamily="34" charset="0"/>
              </a:rPr>
              <a:t>οι στόχοι κοινωνικής δικαιοσύνης επιτυγχάνονται με συνδυασμό εισοδηματικών μεταβιβάσεων και μεταβιβάσεων σε είδος</a:t>
            </a:r>
          </a:p>
          <a:p>
            <a:pPr lvl="1" eaLnBrk="1" hangingPunct="1"/>
            <a:endParaRPr lang="el-GR" altLang="en-US" sz="2000" dirty="0">
              <a:latin typeface="Trebuchet MS" panose="020B0603020202020204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531813"/>
            <a:ext cx="7772400" cy="889000"/>
          </a:xfrm>
        </p:spPr>
        <p:txBody>
          <a:bodyPr/>
          <a:lstStyle/>
          <a:p>
            <a:pPr eaLnBrk="1" hangingPunct="1"/>
            <a:r>
              <a:rPr lang="el-GR" altLang="en-US" sz="2000" b="1">
                <a:solidFill>
                  <a:schemeClr val="tx1"/>
                </a:solidFill>
                <a:latin typeface="Trebuchet MS" panose="020B0603020202020204" pitchFamily="34" charset="0"/>
              </a:rPr>
              <a:t>ο ρόλος της οικονομικής επιστήμης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188" y="1628775"/>
            <a:ext cx="8178800" cy="3095625"/>
          </a:xfrm>
        </p:spPr>
        <p:txBody>
          <a:bodyPr/>
          <a:lstStyle/>
          <a:p>
            <a:pPr eaLnBrk="1" hangingPunct="1">
              <a:spcAft>
                <a:spcPct val="20000"/>
              </a:spcAft>
            </a:pPr>
            <a:r>
              <a:rPr lang="el-GR" altLang="en-US" sz="2000">
                <a:latin typeface="Trebuchet MS" panose="020B0603020202020204" pitchFamily="34" charset="0"/>
              </a:rPr>
              <a:t>η οικονομική επιστήμη παρέχει</a:t>
            </a:r>
            <a:endParaRPr lang="el-GR" altLang="en-US" sz="2000" noProof="1">
              <a:latin typeface="Trebuchet MS" panose="020B0603020202020204" pitchFamily="34" charset="0"/>
            </a:endParaRPr>
          </a:p>
          <a:p>
            <a:pPr lvl="1" eaLnBrk="1" hangingPunct="1">
              <a:spcAft>
                <a:spcPct val="20000"/>
              </a:spcAft>
            </a:pPr>
            <a:endParaRPr lang="el-GR" altLang="en-US" sz="2000">
              <a:latin typeface="Trebuchet MS" panose="020B0603020202020204" pitchFamily="34" charset="0"/>
            </a:endParaRPr>
          </a:p>
          <a:p>
            <a:pPr lvl="1" eaLnBrk="1" hangingPunct="1">
              <a:spcAft>
                <a:spcPct val="20000"/>
              </a:spcAft>
            </a:pPr>
            <a:r>
              <a:rPr lang="el-GR" altLang="en-US" sz="2000">
                <a:latin typeface="Trebuchet MS" panose="020B0603020202020204" pitchFamily="34" charset="0"/>
              </a:rPr>
              <a:t>θεωρητική στήριξη για </a:t>
            </a:r>
            <a:r>
              <a:rPr lang="en-US" altLang="en-US" sz="2000">
                <a:latin typeface="Trebuchet MS" panose="020B0603020202020204" pitchFamily="34" charset="0"/>
              </a:rPr>
              <a:t>(</a:t>
            </a:r>
            <a:r>
              <a:rPr lang="el-GR" altLang="en-US" sz="2000">
                <a:latin typeface="Trebuchet MS" panose="020B0603020202020204" pitchFamily="34" charset="0"/>
              </a:rPr>
              <a:t>εκτεταμένη</a:t>
            </a:r>
            <a:r>
              <a:rPr lang="en-US" altLang="en-US" sz="2000">
                <a:latin typeface="Trebuchet MS" panose="020B0603020202020204" pitchFamily="34" charset="0"/>
              </a:rPr>
              <a:t>;)</a:t>
            </a:r>
            <a:r>
              <a:rPr lang="el-GR" altLang="en-US" sz="2000">
                <a:latin typeface="Trebuchet MS" panose="020B0603020202020204" pitchFamily="34" charset="0"/>
              </a:rPr>
              <a:t> κρατική παρέμβαση στην κοινωνική προστασία</a:t>
            </a:r>
            <a:endParaRPr lang="el-GR" altLang="en-US" sz="2000" noProof="1">
              <a:latin typeface="Trebuchet MS" panose="020B0603020202020204" pitchFamily="34" charset="0"/>
            </a:endParaRPr>
          </a:p>
          <a:p>
            <a:pPr lvl="1" eaLnBrk="1" hangingPunct="1">
              <a:spcAft>
                <a:spcPct val="20000"/>
              </a:spcAft>
            </a:pPr>
            <a:endParaRPr lang="el-GR" altLang="en-US" sz="2000">
              <a:latin typeface="Trebuchet MS" panose="020B0603020202020204" pitchFamily="34" charset="0"/>
            </a:endParaRPr>
          </a:p>
          <a:p>
            <a:pPr lvl="1" eaLnBrk="1" hangingPunct="1">
              <a:spcAft>
                <a:spcPct val="20000"/>
              </a:spcAft>
            </a:pPr>
            <a:r>
              <a:rPr lang="el-GR" altLang="en-US" sz="2000">
                <a:latin typeface="Trebuchet MS" panose="020B0603020202020204" pitchFamily="34" charset="0"/>
              </a:rPr>
              <a:t>αναλυτικά εργαλεία</a:t>
            </a:r>
            <a:r>
              <a:rPr lang="el-GR" altLang="en-US" sz="2000" noProof="1">
                <a:latin typeface="Trebuchet MS" panose="020B0603020202020204" pitchFamily="34" charset="0"/>
              </a:rPr>
              <a:t> </a:t>
            </a:r>
            <a:r>
              <a:rPr lang="el-GR" altLang="en-US" sz="2000">
                <a:latin typeface="Trebuchet MS" panose="020B0603020202020204" pitchFamily="34" charset="0"/>
              </a:rPr>
              <a:t>για την αξιολόγηση και το σχεδιασμό της κοινωνικής πολιτικής</a:t>
            </a:r>
            <a:endParaRPr lang="el-GR" altLang="en-US" sz="2000" noProof="1">
              <a:latin typeface="Trebuchet MS" panose="020B0603020202020204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531813"/>
            <a:ext cx="7772400" cy="889000"/>
          </a:xfrm>
        </p:spPr>
        <p:txBody>
          <a:bodyPr/>
          <a:lstStyle/>
          <a:p>
            <a:pPr eaLnBrk="1" hangingPunct="1"/>
            <a:r>
              <a:rPr lang="el-GR" altLang="en-US" sz="2000" b="1" dirty="0">
                <a:solidFill>
                  <a:schemeClr val="tx1"/>
                </a:solidFill>
                <a:latin typeface="Trebuchet MS" panose="020B0603020202020204" pitchFamily="34" charset="0"/>
              </a:rPr>
              <a:t>οικονομική αποτελεσματικότητα</a:t>
            </a:r>
            <a:r>
              <a:rPr lang="el-GR" altLang="en-US" sz="2000" dirty="0">
                <a:solidFill>
                  <a:schemeClr val="tx1"/>
                </a:solidFill>
                <a:latin typeface="Trebuchet MS" panose="020B0603020202020204" pitchFamily="34" charset="0"/>
              </a:rPr>
              <a:t> ( </a:t>
            </a:r>
            <a:r>
              <a:rPr lang="en-GB" altLang="en-US" sz="2000" dirty="0">
                <a:solidFill>
                  <a:schemeClr val="tx1"/>
                </a:solidFill>
                <a:latin typeface="Trebuchet MS" panose="020B0603020202020204" pitchFamily="34" charset="0"/>
              </a:rPr>
              <a:t>economic </a:t>
            </a:r>
            <a:r>
              <a:rPr lang="en-US" altLang="en-US" sz="2000" dirty="0">
                <a:solidFill>
                  <a:schemeClr val="tx1"/>
                </a:solidFill>
                <a:latin typeface="Trebuchet MS" panose="020B0603020202020204" pitchFamily="34" charset="0"/>
              </a:rPr>
              <a:t>efficiency)</a:t>
            </a:r>
            <a:endParaRPr lang="el-GR" altLang="en-US" sz="2000" b="1" dirty="0">
              <a:solidFill>
                <a:schemeClr val="tx1"/>
              </a:solidFill>
              <a:latin typeface="Trebuchet MS" panose="020B0603020202020204" pitchFamily="34" charset="0"/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188" y="1628775"/>
            <a:ext cx="8178800" cy="489585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l-GR" altLang="en-US" sz="2000" noProof="1">
                <a:latin typeface="Trebuchet MS" panose="020B0603020202020204" pitchFamily="34" charset="0"/>
              </a:rPr>
              <a:t>σπανιότητα πόρων</a:t>
            </a:r>
          </a:p>
          <a:p>
            <a:pPr eaLnBrk="1" hangingPunct="1">
              <a:lnSpc>
                <a:spcPct val="90000"/>
              </a:lnSpc>
            </a:pPr>
            <a:r>
              <a:rPr lang="el-GR" altLang="en-US" sz="2000" noProof="1">
                <a:latin typeface="Trebuchet MS" panose="020B0603020202020204" pitchFamily="34" charset="0"/>
              </a:rPr>
              <a:t>αποτελεσματικότητα στην </a:t>
            </a:r>
            <a:r>
              <a:rPr lang="el-GR" altLang="en-US" sz="2000" b="1" noProof="1">
                <a:latin typeface="Trebuchet MS" panose="020B0603020202020204" pitchFamily="34" charset="0"/>
              </a:rPr>
              <a:t>παραγωγή</a:t>
            </a:r>
            <a:r>
              <a:rPr lang="el-GR" altLang="en-US" sz="2000" noProof="1">
                <a:latin typeface="Trebuchet MS" panose="020B0603020202020204" pitchFamily="34" charset="0"/>
              </a:rPr>
              <a:t> ενός αγαθού</a:t>
            </a:r>
          </a:p>
          <a:p>
            <a:pPr lvl="1" eaLnBrk="1" hangingPunct="1">
              <a:lnSpc>
                <a:spcPct val="90000"/>
              </a:lnSpc>
            </a:pPr>
            <a:r>
              <a:rPr lang="el-GR" altLang="en-US" sz="2000" noProof="1">
                <a:latin typeface="Trebuchet MS" panose="020B0603020202020204" pitchFamily="34" charset="0"/>
              </a:rPr>
              <a:t>μεγιστοποίηση της εκροής ...</a:t>
            </a:r>
          </a:p>
          <a:p>
            <a:pPr lvl="1" eaLnBrk="1" hangingPunct="1">
              <a:lnSpc>
                <a:spcPct val="90000"/>
              </a:lnSpc>
            </a:pPr>
            <a:r>
              <a:rPr lang="el-GR" altLang="en-US" sz="2000" noProof="1">
                <a:latin typeface="Trebuchet MS" panose="020B0603020202020204" pitchFamily="34" charset="0"/>
              </a:rPr>
              <a:t>... με δεδομένες τις ποσότητες και τις τιμές των εισροών (</a:t>
            </a:r>
            <a:r>
              <a:rPr lang="en-GB" altLang="en-US" sz="2000" i="1" noProof="1">
                <a:latin typeface="Trebuchet MS" panose="020B0603020202020204" pitchFamily="34" charset="0"/>
              </a:rPr>
              <a:t>technical efficiency</a:t>
            </a:r>
            <a:r>
              <a:rPr lang="el-GR" altLang="en-US" sz="2000" noProof="1">
                <a:latin typeface="Trebuchet MS" panose="020B0603020202020204" pitchFamily="34" charset="0"/>
              </a:rPr>
              <a:t>)</a:t>
            </a:r>
          </a:p>
          <a:p>
            <a:pPr eaLnBrk="1" hangingPunct="1">
              <a:lnSpc>
                <a:spcPct val="90000"/>
              </a:lnSpc>
            </a:pPr>
            <a:r>
              <a:rPr lang="el-GR" altLang="en-US" sz="2000" noProof="1">
                <a:latin typeface="Trebuchet MS" panose="020B0603020202020204" pitchFamily="34" charset="0"/>
              </a:rPr>
              <a:t>αποτελεσματικότητα στο </a:t>
            </a:r>
            <a:r>
              <a:rPr lang="el-GR" altLang="en-US" sz="2000" i="1" noProof="1">
                <a:latin typeface="Trebuchet MS" panose="020B0603020202020204" pitchFamily="34" charset="0"/>
              </a:rPr>
              <a:t>μείγμα</a:t>
            </a:r>
            <a:r>
              <a:rPr lang="el-GR" altLang="en-US" sz="2000" noProof="1">
                <a:latin typeface="Trebuchet MS" panose="020B0603020202020204" pitchFamily="34" charset="0"/>
              </a:rPr>
              <a:t> παραγομένων αγαθών</a:t>
            </a:r>
          </a:p>
          <a:p>
            <a:pPr lvl="1" eaLnBrk="1" hangingPunct="1">
              <a:lnSpc>
                <a:spcPct val="90000"/>
              </a:lnSpc>
            </a:pPr>
            <a:r>
              <a:rPr lang="el-GR" altLang="en-US" sz="2000" noProof="1">
                <a:latin typeface="Trebuchet MS" panose="020B0603020202020204" pitchFamily="34" charset="0"/>
              </a:rPr>
              <a:t>«βελτιστοποίηση» του συνδυασμού των αγαθών που παράγονται ...</a:t>
            </a:r>
          </a:p>
          <a:p>
            <a:pPr lvl="1" eaLnBrk="1" hangingPunct="1">
              <a:lnSpc>
                <a:spcPct val="90000"/>
              </a:lnSpc>
            </a:pPr>
            <a:r>
              <a:rPr lang="el-GR" altLang="en-US" sz="2000" noProof="1">
                <a:latin typeface="Trebuchet MS" panose="020B0603020202020204" pitchFamily="34" charset="0"/>
              </a:rPr>
              <a:t>... με δεδομένη την τεχνολογία παραγωγής και τις προτιμήσεις των καταναλωτών (</a:t>
            </a:r>
            <a:r>
              <a:rPr lang="en-GB" altLang="en-US" sz="2000" i="1" noProof="1">
                <a:latin typeface="Trebuchet MS" panose="020B0603020202020204" pitchFamily="34" charset="0"/>
              </a:rPr>
              <a:t>allocative</a:t>
            </a:r>
            <a:r>
              <a:rPr lang="el-GR" altLang="en-US" sz="2000" i="1" noProof="1">
                <a:latin typeface="Trebuchet MS" panose="020B0603020202020204" pitchFamily="34" charset="0"/>
              </a:rPr>
              <a:t> </a:t>
            </a:r>
            <a:r>
              <a:rPr lang="en-GB" altLang="en-US" sz="2000" i="1" noProof="1">
                <a:latin typeface="Trebuchet MS" panose="020B0603020202020204" pitchFamily="34" charset="0"/>
              </a:rPr>
              <a:t>efficiency</a:t>
            </a:r>
            <a:r>
              <a:rPr lang="el-GR" altLang="en-US" sz="2000" noProof="1">
                <a:latin typeface="Trebuchet MS" panose="020B0603020202020204" pitchFamily="34" charset="0"/>
              </a:rPr>
              <a:t>)</a:t>
            </a:r>
            <a:r>
              <a:rPr lang="en-GB" altLang="en-US" sz="2000" noProof="1">
                <a:latin typeface="Trebuchet MS" panose="020B0603020202020204" pitchFamily="34" charset="0"/>
              </a:rPr>
              <a:t> </a:t>
            </a:r>
            <a:endParaRPr lang="el-GR" altLang="en-US" sz="2000" noProof="1">
              <a:latin typeface="Trebuchet MS" panose="020B0603020202020204" pitchFamily="34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l-GR" altLang="en-US" sz="2000" noProof="1">
                <a:latin typeface="Trebuchet MS" panose="020B0603020202020204" pitchFamily="34" charset="0"/>
              </a:rPr>
              <a:t>αποτελεσματικότητα στην </a:t>
            </a:r>
            <a:r>
              <a:rPr lang="el-GR" altLang="en-US" sz="2000" b="1" noProof="1">
                <a:latin typeface="Trebuchet MS" panose="020B0603020202020204" pitchFamily="34" charset="0"/>
              </a:rPr>
              <a:t>κατανάλωση</a:t>
            </a:r>
          </a:p>
          <a:p>
            <a:pPr lvl="1" eaLnBrk="1" hangingPunct="1">
              <a:lnSpc>
                <a:spcPct val="90000"/>
              </a:lnSpc>
            </a:pPr>
            <a:r>
              <a:rPr lang="el-GR" altLang="en-US" sz="2000" noProof="1">
                <a:latin typeface="Trebuchet MS" panose="020B0603020202020204" pitchFamily="34" charset="0"/>
              </a:rPr>
              <a:t>μεγιστοποίηση της ωφέλειας ...</a:t>
            </a:r>
          </a:p>
          <a:p>
            <a:pPr lvl="1" eaLnBrk="1" hangingPunct="1">
              <a:lnSpc>
                <a:spcPct val="90000"/>
              </a:lnSpc>
            </a:pPr>
            <a:r>
              <a:rPr lang="el-GR" altLang="en-US" sz="2000" noProof="1">
                <a:latin typeface="Trebuchet MS" panose="020B0603020202020204" pitchFamily="34" charset="0"/>
              </a:rPr>
              <a:t>... με δεδομένα τα εισοδήματα των ατόμων και τις τιμές των αγαθών</a:t>
            </a:r>
          </a:p>
          <a:p>
            <a:pPr eaLnBrk="1" hangingPunct="1">
              <a:lnSpc>
                <a:spcPct val="90000"/>
              </a:lnSpc>
            </a:pPr>
            <a:r>
              <a:rPr lang="el-GR" altLang="en-US" sz="2000" noProof="1">
                <a:latin typeface="Trebuchet MS" panose="020B0603020202020204" pitchFamily="34" charset="0"/>
              </a:rPr>
              <a:t>αποτελεσματικότητα κατά</a:t>
            </a:r>
            <a:r>
              <a:rPr lang="en-US" altLang="en-US" sz="2000" noProof="1">
                <a:latin typeface="Trebuchet MS" panose="020B0603020202020204" pitchFamily="34" charset="0"/>
              </a:rPr>
              <a:t> Pareto (</a:t>
            </a:r>
            <a:r>
              <a:rPr lang="en-US" altLang="en-US" sz="2000" i="1" noProof="1">
                <a:latin typeface="Trebuchet MS" panose="020B0603020202020204" pitchFamily="34" charset="0"/>
              </a:rPr>
              <a:t>Pareto efficiency</a:t>
            </a:r>
            <a:r>
              <a:rPr lang="en-US" altLang="en-US" sz="2000" noProof="1">
                <a:latin typeface="Trebuchet MS" panose="020B0603020202020204" pitchFamily="34" charset="0"/>
              </a:rPr>
              <a:t>)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531813"/>
            <a:ext cx="7772400" cy="889000"/>
          </a:xfrm>
        </p:spPr>
        <p:txBody>
          <a:bodyPr/>
          <a:lstStyle/>
          <a:p>
            <a:pPr eaLnBrk="1" hangingPunct="1"/>
            <a:r>
              <a:rPr lang="el-GR" altLang="en-US" sz="2000" b="1" dirty="0">
                <a:solidFill>
                  <a:schemeClr val="tx1"/>
                </a:solidFill>
                <a:latin typeface="Trebuchet MS" panose="020B0603020202020204" pitchFamily="34" charset="0"/>
              </a:rPr>
              <a:t>προϋποθέσεις αποτελεσματικότητας</a:t>
            </a:r>
            <a:endParaRPr lang="el-GR" altLang="en-US" sz="2000" dirty="0">
              <a:solidFill>
                <a:schemeClr val="tx1"/>
              </a:solidFill>
              <a:latin typeface="Trebuchet MS" panose="020B0603020202020204" pitchFamily="34" charset="0"/>
            </a:endParaRP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188" y="1885950"/>
            <a:ext cx="8024812" cy="4514850"/>
          </a:xfrm>
        </p:spPr>
        <p:txBody>
          <a:bodyPr/>
          <a:lstStyle/>
          <a:p>
            <a:pPr eaLnBrk="1" hangingPunct="1"/>
            <a:r>
              <a:rPr lang="el-GR" altLang="en-US" sz="2000" noProof="1">
                <a:latin typeface="Trebuchet MS" panose="020B0603020202020204" pitchFamily="34" charset="0"/>
              </a:rPr>
              <a:t>τέλειος ανταγωνισμός</a:t>
            </a:r>
          </a:p>
          <a:p>
            <a:pPr lvl="1" eaLnBrk="1" hangingPunct="1"/>
            <a:r>
              <a:rPr lang="el-GR" altLang="en-US" sz="2000" noProof="1">
                <a:latin typeface="Trebuchet MS" panose="020B0603020202020204" pitchFamily="34" charset="0"/>
              </a:rPr>
              <a:t>δεδομένες τιμές για τους παραγωγούς</a:t>
            </a:r>
            <a:r>
              <a:rPr lang="en-US" altLang="en-US" sz="2000" noProof="1">
                <a:latin typeface="Trebuchet MS" panose="020B0603020202020204" pitchFamily="34" charset="0"/>
              </a:rPr>
              <a:t> (price taking)</a:t>
            </a:r>
          </a:p>
          <a:p>
            <a:pPr lvl="1" eaLnBrk="1" hangingPunct="1"/>
            <a:r>
              <a:rPr lang="el-GR" altLang="en-US" sz="2000" noProof="1">
                <a:latin typeface="Trebuchet MS" panose="020B0603020202020204" pitchFamily="34" charset="0"/>
              </a:rPr>
              <a:t>η ισχύς των ατόμων στις διάφορες αγορές είναι ίση 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el-GR" altLang="en-US" sz="2000" noProof="1">
              <a:latin typeface="Trebuchet MS" panose="020B0603020202020204" pitchFamily="34" charset="0"/>
            </a:endParaRPr>
          </a:p>
          <a:p>
            <a:pPr eaLnBrk="1" hangingPunct="1"/>
            <a:r>
              <a:rPr lang="el-GR" altLang="en-US" sz="2000" noProof="1">
                <a:latin typeface="Trebuchet MS" panose="020B0603020202020204" pitchFamily="34" charset="0"/>
              </a:rPr>
              <a:t>απουσία αποτυχιών/αστοχιών αγοράς (</a:t>
            </a:r>
            <a:r>
              <a:rPr lang="en-US" altLang="en-US" sz="2000" noProof="1">
                <a:latin typeface="Trebuchet MS" panose="020B0603020202020204" pitchFamily="34" charset="0"/>
              </a:rPr>
              <a:t>market failures)</a:t>
            </a:r>
            <a:endParaRPr lang="el-GR" altLang="en-US" sz="2000" noProof="1">
              <a:latin typeface="Trebuchet MS" panose="020B0603020202020204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531813"/>
            <a:ext cx="7772400" cy="889000"/>
          </a:xfrm>
        </p:spPr>
        <p:txBody>
          <a:bodyPr/>
          <a:lstStyle/>
          <a:p>
            <a:pPr eaLnBrk="1" hangingPunct="1"/>
            <a:r>
              <a:rPr lang="el-GR" altLang="en-US" sz="2000" b="1">
                <a:solidFill>
                  <a:schemeClr val="tx1"/>
                </a:solidFill>
                <a:latin typeface="Trebuchet MS" panose="020B0603020202020204" pitchFamily="34" charset="0"/>
              </a:rPr>
              <a:t>αστοχίες της αγοράς</a:t>
            </a:r>
            <a:endParaRPr lang="el-GR" altLang="en-US" sz="2000" b="1" noProof="1">
              <a:solidFill>
                <a:schemeClr val="tx1"/>
              </a:solidFill>
              <a:latin typeface="Trebuchet MS" panose="020B0603020202020204" pitchFamily="34" charset="0"/>
            </a:endParaRP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0112" y="1628775"/>
            <a:ext cx="8136383" cy="4824561"/>
          </a:xfrm>
        </p:spPr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el-GR" altLang="en-US" sz="2000" noProof="1">
                <a:latin typeface="Trebuchet MS" panose="020B0603020202020204" pitchFamily="34" charset="0"/>
              </a:rPr>
              <a:t>συνηθισμένα επιχειρήματα υπέρ κρατικής παρέμβασης</a:t>
            </a:r>
            <a:endParaRPr lang="el-GR" altLang="en-US" sz="2000" dirty="0">
              <a:latin typeface="Trebuchet MS" panose="020B0603020202020204" pitchFamily="34" charset="0"/>
            </a:endParaRPr>
          </a:p>
          <a:p>
            <a:pPr eaLnBrk="1" hangingPunct="1">
              <a:lnSpc>
                <a:spcPct val="120000"/>
              </a:lnSpc>
            </a:pPr>
            <a:endParaRPr lang="el-GR" altLang="en-US" sz="2000" noProof="1">
              <a:latin typeface="Trebuchet MS" panose="020B0603020202020204" pitchFamily="34" charset="0"/>
            </a:endParaRPr>
          </a:p>
          <a:p>
            <a:pPr marL="914400" lvl="1" indent="-457200" eaLnBrk="1" hangingPunct="1">
              <a:lnSpc>
                <a:spcPct val="140000"/>
              </a:lnSpc>
              <a:buFont typeface="+mj-lt"/>
              <a:buAutoNum type="arabicPeriod"/>
            </a:pPr>
            <a:r>
              <a:rPr lang="el-GR" altLang="en-US" sz="2000" noProof="1">
                <a:latin typeface="Trebuchet MS" panose="020B0603020202020204" pitchFamily="34" charset="0"/>
              </a:rPr>
              <a:t>δημόσια αγαθά</a:t>
            </a:r>
          </a:p>
          <a:p>
            <a:pPr marL="914400" lvl="1" indent="-457200" eaLnBrk="1" hangingPunct="1">
              <a:lnSpc>
                <a:spcPct val="140000"/>
              </a:lnSpc>
              <a:buFont typeface="+mj-lt"/>
              <a:buAutoNum type="arabicPeriod"/>
            </a:pPr>
            <a:r>
              <a:rPr lang="el-GR" altLang="en-US" sz="2000" noProof="1">
                <a:latin typeface="Trebuchet MS" panose="020B0603020202020204" pitchFamily="34" charset="0"/>
              </a:rPr>
              <a:t>ατελής ανταγωνισμός</a:t>
            </a:r>
          </a:p>
          <a:p>
            <a:pPr marL="914400" lvl="1" indent="-457200" eaLnBrk="1" hangingPunct="1">
              <a:lnSpc>
                <a:spcPct val="140000"/>
              </a:lnSpc>
              <a:buFont typeface="+mj-lt"/>
              <a:buAutoNum type="arabicPeriod"/>
            </a:pPr>
            <a:r>
              <a:rPr lang="el-GR" altLang="en-US" sz="2000" noProof="1">
                <a:latin typeface="Trebuchet MS" panose="020B0603020202020204" pitchFamily="34" charset="0"/>
              </a:rPr>
              <a:t>εξωτερικότητες</a:t>
            </a:r>
          </a:p>
          <a:p>
            <a:pPr marL="914400" lvl="1" indent="-457200" eaLnBrk="1" hangingPunct="1">
              <a:lnSpc>
                <a:spcPct val="140000"/>
              </a:lnSpc>
              <a:buFont typeface="+mj-lt"/>
              <a:buAutoNum type="arabicPeriod"/>
            </a:pPr>
            <a:r>
              <a:rPr lang="el-GR" altLang="en-US" sz="2000" noProof="1">
                <a:latin typeface="Trebuchet MS" panose="020B0603020202020204" pitchFamily="34" charset="0"/>
              </a:rPr>
              <a:t>ανυπαρξία αγορών</a:t>
            </a:r>
          </a:p>
          <a:p>
            <a:pPr marL="914400" lvl="1" indent="-457200" eaLnBrk="1" hangingPunct="1">
              <a:lnSpc>
                <a:spcPct val="140000"/>
              </a:lnSpc>
              <a:buFont typeface="+mj-lt"/>
              <a:buAutoNum type="arabicPeriod"/>
            </a:pPr>
            <a:r>
              <a:rPr lang="el-GR" altLang="en-US" sz="2000" noProof="1">
                <a:latin typeface="Trebuchet MS" panose="020B0603020202020204" pitchFamily="34" charset="0"/>
              </a:rPr>
              <a:t>ατελής πληροφόρηση</a:t>
            </a:r>
            <a:endParaRPr lang="en-US" altLang="en-US" sz="2000" noProof="1">
              <a:latin typeface="Trebuchet MS" panose="020B0603020202020204" pitchFamily="34" charset="0"/>
            </a:endParaRPr>
          </a:p>
          <a:p>
            <a:pPr marL="914400" lvl="1" indent="-457200" eaLnBrk="1" hangingPunct="1">
              <a:lnSpc>
                <a:spcPct val="140000"/>
              </a:lnSpc>
              <a:buFont typeface="+mj-lt"/>
              <a:buAutoNum type="arabicPeriod"/>
            </a:pPr>
            <a:r>
              <a:rPr lang="el-GR" altLang="en-US" sz="2000" noProof="1">
                <a:latin typeface="Trebuchet MS" panose="020B0603020202020204" pitchFamily="34" charset="0"/>
              </a:rPr>
              <a:t>κοινωνικές προτεραιότητες (</a:t>
            </a:r>
            <a:r>
              <a:rPr lang="en-GB" altLang="en-US" sz="2000" noProof="1">
                <a:latin typeface="Trebuchet MS" panose="020B0603020202020204" pitchFamily="34" charset="0"/>
              </a:rPr>
              <a:t>merit goods)</a:t>
            </a:r>
            <a:endParaRPr lang="el-GR" altLang="en-US" sz="2000" dirty="0">
              <a:latin typeface="Trebuchet MS" panose="020B0603020202020204" pitchFamily="34" charset="0"/>
            </a:endParaRPr>
          </a:p>
          <a:p>
            <a:pPr marL="342900" lvl="1" indent="-342900" eaLnBrk="1" hangingPunct="1">
              <a:lnSpc>
                <a:spcPct val="120000"/>
              </a:lnSpc>
              <a:spcBef>
                <a:spcPts val="1200"/>
              </a:spcBef>
              <a:buClr>
                <a:schemeClr val="folHlink"/>
              </a:buClr>
              <a:buSzPct val="90000"/>
            </a:pPr>
            <a:r>
              <a:rPr lang="el-GR" altLang="en-US" sz="2000" dirty="0">
                <a:latin typeface="Trebuchet MS" panose="020B0603020202020204" pitchFamily="34" charset="0"/>
                <a:ea typeface="+mn-ea"/>
                <a:cs typeface="+mn-cs"/>
              </a:rPr>
              <a:t>τα 2-5 συνήθως</a:t>
            </a:r>
            <a:r>
              <a:rPr lang="el-GR" altLang="en-US" sz="2000" noProof="1">
                <a:latin typeface="Trebuchet MS" panose="020B0603020202020204" pitchFamily="34" charset="0"/>
                <a:ea typeface="+mn-ea"/>
                <a:cs typeface="+mn-cs"/>
              </a:rPr>
              <a:t> δεν δικαιολογούν </a:t>
            </a:r>
            <a:r>
              <a:rPr lang="el-GR" altLang="en-US" sz="2000" i="1" noProof="1">
                <a:latin typeface="Trebuchet MS" panose="020B0603020202020204" pitchFamily="34" charset="0"/>
                <a:ea typeface="+mn-ea"/>
                <a:cs typeface="+mn-cs"/>
              </a:rPr>
              <a:t>εκτεταμένη</a:t>
            </a:r>
            <a:r>
              <a:rPr lang="el-GR" altLang="en-US" sz="2000" noProof="1">
                <a:latin typeface="Trebuchet MS" panose="020B0603020202020204" pitchFamily="34" charset="0"/>
                <a:ea typeface="+mn-ea"/>
                <a:cs typeface="+mn-cs"/>
              </a:rPr>
              <a:t> κρατική παρέμβαση</a:t>
            </a:r>
          </a:p>
          <a:p>
            <a:pPr eaLnBrk="1" hangingPunct="1">
              <a:lnSpc>
                <a:spcPct val="140000"/>
              </a:lnSpc>
              <a:buFont typeface="Monotype Sorts" pitchFamily="2" charset="2"/>
              <a:buChar char="ø"/>
            </a:pPr>
            <a:endParaRPr lang="el-GR" altLang="en-US" sz="2000" dirty="0">
              <a:latin typeface="Trebuchet MS" panose="020B0603020202020204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531813"/>
            <a:ext cx="7772400" cy="889000"/>
          </a:xfrm>
        </p:spPr>
        <p:txBody>
          <a:bodyPr/>
          <a:lstStyle/>
          <a:p>
            <a:pPr eaLnBrk="1" hangingPunct="1"/>
            <a:r>
              <a:rPr lang="el-GR" altLang="en-US" sz="2000" b="1" dirty="0">
                <a:solidFill>
                  <a:schemeClr val="tx1"/>
                </a:solidFill>
                <a:latin typeface="Trebuchet MS" panose="020B0603020202020204" pitchFamily="34" charset="0"/>
              </a:rPr>
              <a:t>ορθολογική επιλογή σε συνθήκες βεβαιότητας</a:t>
            </a:r>
            <a:endParaRPr lang="el-GR" altLang="en-US" sz="2000" noProof="1">
              <a:solidFill>
                <a:schemeClr val="tx1"/>
              </a:solidFill>
              <a:latin typeface="Trebuchet MS" panose="020B0603020202020204" pitchFamily="34" charset="0"/>
            </a:endParaRP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7978775" cy="4530725"/>
          </a:xfrm>
        </p:spPr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el-GR" altLang="en-US" sz="2000" noProof="1">
                <a:latin typeface="Trebuchet MS" panose="020B0603020202020204" pitchFamily="34" charset="0"/>
              </a:rPr>
              <a:t>σε έναν βέβαιο κόσμο …</a:t>
            </a:r>
          </a:p>
          <a:p>
            <a:pPr eaLnBrk="1" hangingPunct="1">
              <a:lnSpc>
                <a:spcPct val="120000"/>
              </a:lnSpc>
            </a:pPr>
            <a:r>
              <a:rPr lang="el-GR" altLang="en-US" sz="2000" noProof="1">
                <a:latin typeface="Trebuchet MS" panose="020B0603020202020204" pitchFamily="34" charset="0"/>
              </a:rPr>
              <a:t>… η ανάγκη για κοινωνική προστασία είναι μικρή</a:t>
            </a:r>
          </a:p>
          <a:p>
            <a:pPr lvl="1" eaLnBrk="1" hangingPunct="1">
              <a:lnSpc>
                <a:spcPct val="140000"/>
              </a:lnSpc>
            </a:pPr>
            <a:r>
              <a:rPr lang="el-GR" altLang="en-US" sz="2000" noProof="1">
                <a:latin typeface="Trebuchet MS" panose="020B0603020202020204" pitchFamily="34" charset="0"/>
              </a:rPr>
              <a:t>η ασφάλιση είναι περιττή</a:t>
            </a:r>
          </a:p>
          <a:p>
            <a:pPr lvl="1" eaLnBrk="1" hangingPunct="1">
              <a:lnSpc>
                <a:spcPct val="140000"/>
              </a:lnSpc>
            </a:pPr>
            <a:r>
              <a:rPr lang="el-GR" altLang="en-US" sz="2000" noProof="1">
                <a:latin typeface="Trebuchet MS" panose="020B0603020202020204" pitchFamily="34" charset="0"/>
              </a:rPr>
              <a:t>η πρόνοια για το γήρας γίνεται ατομικά (με αποταμίευση)</a:t>
            </a:r>
          </a:p>
          <a:p>
            <a:pPr lvl="1" eaLnBrk="1" hangingPunct="1">
              <a:lnSpc>
                <a:spcPct val="140000"/>
              </a:lnSpc>
            </a:pPr>
            <a:r>
              <a:rPr lang="el-GR" altLang="en-US" sz="2000" noProof="1">
                <a:latin typeface="Trebuchet MS" panose="020B0603020202020204" pitchFamily="34" charset="0"/>
              </a:rPr>
              <a:t>η παροδική (όχι η μόνιμη) φτώχεια αντιμετωπίζεται με δανεισμό και αποταμίευση</a:t>
            </a:r>
          </a:p>
          <a:p>
            <a:pPr lvl="1" eaLnBrk="1" hangingPunct="1">
              <a:lnSpc>
                <a:spcPct val="140000"/>
              </a:lnSpc>
            </a:pPr>
            <a:r>
              <a:rPr lang="el-GR" altLang="en-US" sz="2000" noProof="1">
                <a:latin typeface="Trebuchet MS" panose="020B0603020202020204" pitchFamily="34" charset="0"/>
              </a:rPr>
              <a:t>η στήριξη εισοδήματος με δημόσια βοήθεια είναι αναγκαία μόνο για τους δια βίου φτωχούς</a:t>
            </a:r>
          </a:p>
          <a:p>
            <a:pPr lvl="1" eaLnBrk="1" hangingPunct="1">
              <a:lnSpc>
                <a:spcPct val="140000"/>
              </a:lnSpc>
              <a:buFont typeface="Monotype Sorts" pitchFamily="2" charset="2"/>
              <a:buChar char="ø"/>
            </a:pPr>
            <a:r>
              <a:rPr lang="el-GR" altLang="en-US" sz="2000" noProof="1">
                <a:latin typeface="Trebuchet MS" panose="020B0603020202020204" pitchFamily="34" charset="0"/>
              </a:rPr>
              <a:t>και αυτός είναι ο μόνος λόγος ύπαρξης κοινωνικού κράτους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531813"/>
            <a:ext cx="7772400" cy="889000"/>
          </a:xfrm>
        </p:spPr>
        <p:txBody>
          <a:bodyPr/>
          <a:lstStyle/>
          <a:p>
            <a:pPr eaLnBrk="1" hangingPunct="1"/>
            <a:r>
              <a:rPr lang="el-GR" altLang="en-US" sz="2000" b="1" dirty="0">
                <a:solidFill>
                  <a:schemeClr val="tx1"/>
                </a:solidFill>
                <a:latin typeface="Trebuchet MS" panose="020B0603020202020204" pitchFamily="34" charset="0"/>
              </a:rPr>
              <a:t>ορθολογική επιλογή σε συνθήκες βεβαιότητας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7772400" cy="4157663"/>
          </a:xfrm>
        </p:spPr>
        <p:txBody>
          <a:bodyPr/>
          <a:lstStyle/>
          <a:p>
            <a:pPr eaLnBrk="1" hangingPunct="1"/>
            <a:r>
              <a:rPr lang="el-GR" altLang="en-US" sz="2000" dirty="0">
                <a:latin typeface="Trebuchet MS" panose="020B0603020202020204" pitchFamily="34" charset="0"/>
              </a:rPr>
              <a:t>εάν επικρατούσαν συνθήκες βεβαιότητας ...</a:t>
            </a:r>
          </a:p>
          <a:p>
            <a:pPr lvl="1" eaLnBrk="1" hangingPunct="1"/>
            <a:r>
              <a:rPr lang="el-GR" altLang="en-US" sz="2000" dirty="0">
                <a:latin typeface="Trebuchet MS" panose="020B0603020202020204" pitchFamily="34" charset="0"/>
              </a:rPr>
              <a:t>δηλ. απουσία κινδύνου ή αβεβαιότητας</a:t>
            </a:r>
          </a:p>
          <a:p>
            <a:pPr eaLnBrk="1" hangingPunct="1"/>
            <a:endParaRPr lang="el-GR" altLang="en-US" sz="2000" dirty="0">
              <a:latin typeface="Trebuchet MS" panose="020B0603020202020204" pitchFamily="34" charset="0"/>
            </a:endParaRPr>
          </a:p>
          <a:p>
            <a:pPr eaLnBrk="1" hangingPunct="1"/>
            <a:r>
              <a:rPr lang="el-GR" altLang="en-US" sz="2000" dirty="0">
                <a:latin typeface="Trebuchet MS" panose="020B0603020202020204" pitchFamily="34" charset="0"/>
              </a:rPr>
              <a:t>... τότε θα αρκούσε ένα «υπολειμματικό» κοινωνικό κράτος</a:t>
            </a:r>
          </a:p>
          <a:p>
            <a:pPr lvl="1" eaLnBrk="1" hangingPunct="1"/>
            <a:r>
              <a:rPr lang="el-GR" altLang="en-US" sz="2000" dirty="0">
                <a:latin typeface="Trebuchet MS" panose="020B0603020202020204" pitchFamily="34" charset="0"/>
              </a:rPr>
              <a:t>με μόνο στόχο την ανακούφιση της ακραίας φτώχειας</a:t>
            </a:r>
          </a:p>
          <a:p>
            <a:pPr lvl="1" eaLnBrk="1" hangingPunct="1"/>
            <a:endParaRPr lang="el-GR" altLang="en-US" sz="2000" dirty="0">
              <a:latin typeface="Trebuchet MS" panose="020B0603020202020204" pitchFamily="34" charset="0"/>
            </a:endParaRPr>
          </a:p>
          <a:p>
            <a:pPr lvl="1" eaLnBrk="1" hangingPunct="1"/>
            <a:r>
              <a:rPr lang="el-GR" altLang="en-US" sz="2000" dirty="0">
                <a:latin typeface="Trebuchet MS" panose="020B0603020202020204" pitchFamily="34" charset="0"/>
              </a:rPr>
              <a:t>η παραβίαση των υπόλοιπων </a:t>
            </a:r>
            <a:r>
              <a:rPr lang="el-GR" altLang="en-US" sz="2000" noProof="1">
                <a:latin typeface="Trebuchet MS" panose="020B0603020202020204" pitchFamily="34" charset="0"/>
              </a:rPr>
              <a:t>προϋποθέσε</a:t>
            </a:r>
            <a:r>
              <a:rPr lang="el-GR" altLang="en-US" sz="2000" dirty="0">
                <a:latin typeface="Trebuchet MS" panose="020B0603020202020204" pitchFamily="34" charset="0"/>
              </a:rPr>
              <a:t>ων</a:t>
            </a:r>
            <a:r>
              <a:rPr lang="el-GR" altLang="en-US" sz="2000" noProof="1">
                <a:latin typeface="Trebuchet MS" panose="020B0603020202020204" pitchFamily="34" charset="0"/>
              </a:rPr>
              <a:t> </a:t>
            </a:r>
            <a:r>
              <a:rPr lang="el-GR" altLang="en-US" sz="2000" dirty="0">
                <a:latin typeface="Trebuchet MS" panose="020B0603020202020204" pitchFamily="34" charset="0"/>
              </a:rPr>
              <a:t>παρέχει ασθενή μόνο υποστήριξη στα επιχειρήματα υπέρ ενός εκτεταμένου κοινωνικού κράτους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531813"/>
            <a:ext cx="7978775" cy="889000"/>
          </a:xfrm>
        </p:spPr>
        <p:txBody>
          <a:bodyPr/>
          <a:lstStyle/>
          <a:p>
            <a:pPr eaLnBrk="1" hangingPunct="1"/>
            <a:r>
              <a:rPr lang="el-GR" altLang="en-US" sz="2000" b="1">
                <a:solidFill>
                  <a:schemeClr val="tx1"/>
                </a:solidFill>
                <a:latin typeface="Trebuchet MS" panose="020B0603020202020204" pitchFamily="34" charset="0"/>
              </a:rPr>
              <a:t>ορθολογική επιλογή σε συνθήκες κινδύνου </a:t>
            </a:r>
            <a:r>
              <a:rPr lang="el-GR" altLang="en-US" sz="2000">
                <a:solidFill>
                  <a:schemeClr val="tx1"/>
                </a:solidFill>
                <a:latin typeface="Trebuchet MS" panose="020B0603020202020204" pitchFamily="34" charset="0"/>
              </a:rPr>
              <a:t>(όχι αβεβαιότητας)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7772400" cy="4997450"/>
          </a:xfrm>
          <a:noFill/>
        </p:spPr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el-GR" altLang="en-US" sz="2000">
                <a:latin typeface="Trebuchet MS" panose="020B0603020202020204" pitchFamily="34" charset="0"/>
              </a:rPr>
              <a:t>η αγορά μπορεί να αντιμετωπίσει τον κίνδυνο</a:t>
            </a:r>
            <a:endParaRPr lang="el-GR" altLang="en-US" sz="2000" noProof="1">
              <a:latin typeface="Trebuchet MS" panose="020B0603020202020204" pitchFamily="34" charset="0"/>
            </a:endParaRPr>
          </a:p>
          <a:p>
            <a:pPr lvl="1" eaLnBrk="1" hangingPunct="1">
              <a:lnSpc>
                <a:spcPct val="160000"/>
              </a:lnSpc>
            </a:pPr>
            <a:r>
              <a:rPr lang="el-GR" altLang="en-US" sz="1800">
                <a:latin typeface="Trebuchet MS" panose="020B0603020202020204" pitchFamily="34" charset="0"/>
              </a:rPr>
              <a:t>όσοι αποστρέφονται τον </a:t>
            </a:r>
            <a:r>
              <a:rPr lang="el-GR" altLang="en-US" sz="1800" b="1">
                <a:latin typeface="Trebuchet MS" panose="020B0603020202020204" pitchFamily="34" charset="0"/>
              </a:rPr>
              <a:t>κίνδυνο</a:t>
            </a:r>
            <a:r>
              <a:rPr lang="el-GR" altLang="en-US" sz="1800">
                <a:latin typeface="Trebuchet MS" panose="020B0603020202020204" pitchFamily="34" charset="0"/>
              </a:rPr>
              <a:t> μπορούν κάλλιστα να βελτιώσουν την ωφέλειά τους αγοράζοντας αναλογιστικά ισοδύναμη </a:t>
            </a:r>
            <a:r>
              <a:rPr lang="el-GR" altLang="en-US" sz="1800" b="1">
                <a:latin typeface="Trebuchet MS" panose="020B0603020202020204" pitchFamily="34" charset="0"/>
              </a:rPr>
              <a:t>ασφάλιση</a:t>
            </a:r>
            <a:endParaRPr lang="el-GR" altLang="en-US" sz="1800" b="1" noProof="1">
              <a:solidFill>
                <a:srgbClr val="000099"/>
              </a:solidFill>
              <a:latin typeface="Trebuchet MS" panose="020B0603020202020204" pitchFamily="34" charset="0"/>
            </a:endParaRPr>
          </a:p>
          <a:p>
            <a:pPr algn="ctr" eaLnBrk="1" hangingPunct="1">
              <a:lnSpc>
                <a:spcPct val="160000"/>
              </a:lnSpc>
            </a:pPr>
            <a:r>
              <a:rPr lang="el-GR" altLang="en-US" sz="2000" b="1">
                <a:solidFill>
                  <a:srgbClr val="000099"/>
                </a:solidFill>
                <a:latin typeface="Trebuchet MS" panose="020B0603020202020204" pitchFamily="34" charset="0"/>
              </a:rPr>
              <a:t>π</a:t>
            </a:r>
            <a:r>
              <a:rPr lang="en-US" altLang="en-US" sz="2000" b="1" baseline="-25000" noProof="1">
                <a:solidFill>
                  <a:srgbClr val="000099"/>
                </a:solidFill>
                <a:latin typeface="Trebuchet MS" panose="020B0603020202020204" pitchFamily="34" charset="0"/>
              </a:rPr>
              <a:t>i</a:t>
            </a:r>
            <a:r>
              <a:rPr lang="en-GB" altLang="en-US" sz="2000" b="1" baseline="-25000">
                <a:solidFill>
                  <a:srgbClr val="000099"/>
                </a:solidFill>
                <a:latin typeface="Trebuchet MS" panose="020B0603020202020204" pitchFamily="34" charset="0"/>
              </a:rPr>
              <a:t> </a:t>
            </a:r>
            <a:r>
              <a:rPr lang="en-GB" altLang="en-US" sz="2000" b="1" noProof="1">
                <a:solidFill>
                  <a:srgbClr val="000099"/>
                </a:solidFill>
                <a:latin typeface="Trebuchet MS" panose="020B0603020202020204" pitchFamily="34" charset="0"/>
              </a:rPr>
              <a:t>=</a:t>
            </a:r>
            <a:r>
              <a:rPr lang="en-GB" altLang="en-US" sz="2000" b="1">
                <a:solidFill>
                  <a:srgbClr val="000099"/>
                </a:solidFill>
                <a:latin typeface="Trebuchet MS" panose="020B0603020202020204" pitchFamily="34" charset="0"/>
              </a:rPr>
              <a:t> </a:t>
            </a:r>
            <a:r>
              <a:rPr lang="en-GB" altLang="en-US" sz="2000" noProof="1">
                <a:solidFill>
                  <a:srgbClr val="000099"/>
                </a:solidFill>
                <a:latin typeface="Trebuchet MS" panose="020B0603020202020204" pitchFamily="34" charset="0"/>
              </a:rPr>
              <a:t>(</a:t>
            </a:r>
            <a:r>
              <a:rPr lang="en-GB" altLang="en-US" sz="2000" b="1" noProof="1">
                <a:solidFill>
                  <a:srgbClr val="000099"/>
                </a:solidFill>
                <a:latin typeface="Trebuchet MS" panose="020B0603020202020204" pitchFamily="34" charset="0"/>
              </a:rPr>
              <a:t>1</a:t>
            </a:r>
            <a:r>
              <a:rPr lang="el-GR" altLang="en-US" sz="2000" b="1">
                <a:solidFill>
                  <a:srgbClr val="000099"/>
                </a:solidFill>
                <a:latin typeface="Trebuchet MS" panose="020B0603020202020204" pitchFamily="34" charset="0"/>
              </a:rPr>
              <a:t> </a:t>
            </a:r>
            <a:r>
              <a:rPr lang="el-GR" altLang="en-US" sz="2000" b="1" noProof="1">
                <a:solidFill>
                  <a:srgbClr val="000099"/>
                </a:solidFill>
                <a:latin typeface="Trebuchet MS" panose="020B0603020202020204" pitchFamily="34" charset="0"/>
              </a:rPr>
              <a:t>+</a:t>
            </a:r>
            <a:r>
              <a:rPr lang="el-GR" altLang="en-US" sz="2000" b="1">
                <a:solidFill>
                  <a:srgbClr val="000099"/>
                </a:solidFill>
                <a:latin typeface="Trebuchet MS" panose="020B0603020202020204" pitchFamily="34" charset="0"/>
              </a:rPr>
              <a:t> </a:t>
            </a:r>
            <a:r>
              <a:rPr lang="el-GR" altLang="en-US" sz="2000" b="1" noProof="1">
                <a:solidFill>
                  <a:srgbClr val="000099"/>
                </a:solidFill>
                <a:latin typeface="Trebuchet MS" panose="020B0603020202020204" pitchFamily="34" charset="0"/>
              </a:rPr>
              <a:t>α</a:t>
            </a:r>
            <a:r>
              <a:rPr lang="el-GR" altLang="en-US" sz="2000" noProof="1">
                <a:solidFill>
                  <a:srgbClr val="000099"/>
                </a:solidFill>
                <a:latin typeface="Trebuchet MS" panose="020B0603020202020204" pitchFamily="34" charset="0"/>
              </a:rPr>
              <a:t>)</a:t>
            </a:r>
            <a:r>
              <a:rPr lang="el-GR" altLang="en-US" sz="2000" b="1">
                <a:solidFill>
                  <a:srgbClr val="000099"/>
                </a:solidFill>
                <a:latin typeface="Trebuchet MS" panose="020B0603020202020204" pitchFamily="34" charset="0"/>
              </a:rPr>
              <a:t> </a:t>
            </a:r>
            <a:r>
              <a:rPr lang="en-US" altLang="en-US" sz="2000" b="1" noProof="1">
                <a:solidFill>
                  <a:srgbClr val="000099"/>
                </a:solidFill>
                <a:latin typeface="Trebuchet MS" panose="020B0603020202020204" pitchFamily="34" charset="0"/>
              </a:rPr>
              <a:t>p</a:t>
            </a:r>
            <a:r>
              <a:rPr lang="en-US" altLang="en-US" sz="2000" b="1" baseline="-25000" noProof="1">
                <a:solidFill>
                  <a:srgbClr val="000099"/>
                </a:solidFill>
                <a:latin typeface="Trebuchet MS" panose="020B0603020202020204" pitchFamily="34" charset="0"/>
              </a:rPr>
              <a:t>i</a:t>
            </a:r>
            <a:r>
              <a:rPr lang="el-GR" altLang="en-US" sz="2000" b="1" baseline="-25000">
                <a:solidFill>
                  <a:srgbClr val="000099"/>
                </a:solidFill>
                <a:latin typeface="Trebuchet MS" panose="020B0603020202020204" pitchFamily="34" charset="0"/>
              </a:rPr>
              <a:t> </a:t>
            </a:r>
            <a:r>
              <a:rPr lang="en-US" altLang="en-US" sz="2000" b="1" noProof="1">
                <a:solidFill>
                  <a:srgbClr val="000099"/>
                </a:solidFill>
                <a:latin typeface="Trebuchet MS" panose="020B0603020202020204" pitchFamily="34" charset="0"/>
              </a:rPr>
              <a:t>L</a:t>
            </a:r>
            <a:endParaRPr lang="en-US" altLang="en-US" sz="2000" noProof="1">
              <a:latin typeface="Trebuchet MS" panose="020B0603020202020204" pitchFamily="34" charset="0"/>
            </a:endParaRPr>
          </a:p>
          <a:p>
            <a:pPr lvl="2" eaLnBrk="1" hangingPunct="1">
              <a:lnSpc>
                <a:spcPct val="160000"/>
              </a:lnSpc>
            </a:pPr>
            <a:r>
              <a:rPr lang="el-GR" altLang="en-US" sz="1800" b="1" noProof="1">
                <a:solidFill>
                  <a:srgbClr val="000099"/>
                </a:solidFill>
                <a:latin typeface="Trebuchet MS" panose="020B0603020202020204" pitchFamily="34" charset="0"/>
              </a:rPr>
              <a:t>π</a:t>
            </a:r>
            <a:r>
              <a:rPr lang="en-US" altLang="en-US" sz="1800" b="1" baseline="-25000" noProof="1">
                <a:solidFill>
                  <a:srgbClr val="000099"/>
                </a:solidFill>
                <a:latin typeface="Trebuchet MS" panose="020B0603020202020204" pitchFamily="34" charset="0"/>
              </a:rPr>
              <a:t>i</a:t>
            </a:r>
            <a:r>
              <a:rPr lang="en-US" altLang="en-US" sz="1800" noProof="1">
                <a:latin typeface="Trebuchet MS" panose="020B0603020202020204" pitchFamily="34" charset="0"/>
              </a:rPr>
              <a:t> </a:t>
            </a:r>
            <a:r>
              <a:rPr lang="el-GR" altLang="en-US" sz="1800">
                <a:latin typeface="Trebuchet MS" panose="020B0603020202020204" pitchFamily="34" charset="0"/>
              </a:rPr>
              <a:t>αναλογιστικά ισοδύναμο ασφάλιστρο</a:t>
            </a:r>
            <a:endParaRPr lang="el-GR" altLang="en-US" sz="1800" noProof="1">
              <a:latin typeface="Trebuchet MS" panose="020B0603020202020204" pitchFamily="34" charset="0"/>
            </a:endParaRPr>
          </a:p>
          <a:p>
            <a:pPr lvl="2" eaLnBrk="1" hangingPunct="1">
              <a:lnSpc>
                <a:spcPct val="160000"/>
              </a:lnSpc>
            </a:pPr>
            <a:r>
              <a:rPr lang="en-US" altLang="en-US" sz="1800" b="1" noProof="1">
                <a:solidFill>
                  <a:srgbClr val="000099"/>
                </a:solidFill>
                <a:latin typeface="Trebuchet MS" panose="020B0603020202020204" pitchFamily="34" charset="0"/>
              </a:rPr>
              <a:t>p</a:t>
            </a:r>
            <a:r>
              <a:rPr lang="en-US" altLang="en-US" sz="1800" b="1" baseline="-25000" noProof="1">
                <a:solidFill>
                  <a:srgbClr val="000099"/>
                </a:solidFill>
                <a:latin typeface="Trebuchet MS" panose="020B0603020202020204" pitchFamily="34" charset="0"/>
              </a:rPr>
              <a:t>i</a:t>
            </a:r>
            <a:r>
              <a:rPr lang="en-US" altLang="en-US" sz="1800" noProof="1">
                <a:latin typeface="Trebuchet MS" panose="020B0603020202020204" pitchFamily="34" charset="0"/>
              </a:rPr>
              <a:t> </a:t>
            </a:r>
            <a:r>
              <a:rPr lang="el-GR" altLang="en-US" sz="1800">
                <a:latin typeface="Trebuchet MS" panose="020B0603020202020204" pitchFamily="34" charset="0"/>
              </a:rPr>
              <a:t>πιθανότητα να επέλθει ο κίνδυνος</a:t>
            </a:r>
            <a:endParaRPr lang="el-GR" altLang="en-US" sz="1800" noProof="1">
              <a:latin typeface="Trebuchet MS" panose="020B0603020202020204" pitchFamily="34" charset="0"/>
            </a:endParaRPr>
          </a:p>
          <a:p>
            <a:pPr lvl="2" eaLnBrk="1" hangingPunct="1">
              <a:lnSpc>
                <a:spcPct val="160000"/>
              </a:lnSpc>
            </a:pPr>
            <a:r>
              <a:rPr lang="en-US" altLang="en-US" sz="1800" b="1" noProof="1">
                <a:solidFill>
                  <a:srgbClr val="000099"/>
                </a:solidFill>
                <a:latin typeface="Trebuchet MS" panose="020B0603020202020204" pitchFamily="34" charset="0"/>
              </a:rPr>
              <a:t>L</a:t>
            </a:r>
            <a:r>
              <a:rPr lang="en-US" altLang="en-US" sz="1800" noProof="1">
                <a:latin typeface="Trebuchet MS" panose="020B0603020202020204" pitchFamily="34" charset="0"/>
              </a:rPr>
              <a:t> </a:t>
            </a:r>
            <a:r>
              <a:rPr lang="el-GR" altLang="en-US" sz="1800">
                <a:latin typeface="Trebuchet MS" panose="020B0603020202020204" pitchFamily="34" charset="0"/>
              </a:rPr>
              <a:t>μέγεθος της ζημιάς</a:t>
            </a:r>
            <a:endParaRPr lang="el-GR" altLang="en-US" sz="1800" noProof="1">
              <a:latin typeface="Trebuchet MS" panose="020B0603020202020204" pitchFamily="34" charset="0"/>
            </a:endParaRPr>
          </a:p>
          <a:p>
            <a:pPr lvl="2" eaLnBrk="1" hangingPunct="1">
              <a:lnSpc>
                <a:spcPct val="160000"/>
              </a:lnSpc>
            </a:pPr>
            <a:r>
              <a:rPr lang="el-GR" altLang="en-US" sz="1800" b="1" noProof="1">
                <a:solidFill>
                  <a:srgbClr val="000099"/>
                </a:solidFill>
                <a:latin typeface="Trebuchet MS" panose="020B0603020202020204" pitchFamily="34" charset="0"/>
              </a:rPr>
              <a:t>α</a:t>
            </a:r>
            <a:r>
              <a:rPr lang="el-GR" altLang="en-US" sz="1800" noProof="1">
                <a:latin typeface="Trebuchet MS" panose="020B0603020202020204" pitchFamily="34" charset="0"/>
              </a:rPr>
              <a:t> </a:t>
            </a:r>
            <a:r>
              <a:rPr lang="el-GR" altLang="en-US" sz="1800">
                <a:latin typeface="Trebuchet MS" panose="020B0603020202020204" pitchFamily="34" charset="0"/>
              </a:rPr>
              <a:t>προσαύξηση</a:t>
            </a:r>
            <a:r>
              <a:rPr lang="el-GR" altLang="en-US" sz="1800" noProof="1">
                <a:latin typeface="Trebuchet MS" panose="020B0603020202020204" pitchFamily="34" charset="0"/>
              </a:rPr>
              <a:t> (</a:t>
            </a:r>
            <a:r>
              <a:rPr lang="el-GR" altLang="en-US" sz="1800">
                <a:latin typeface="Trebuchet MS" panose="020B0603020202020204" pitchFamily="34" charset="0"/>
              </a:rPr>
              <a:t>κέρδη, διοικητικά έξοδα κ.ά.</a:t>
            </a:r>
            <a:r>
              <a:rPr lang="el-GR" altLang="en-US" sz="1800" noProof="1">
                <a:latin typeface="Trebuchet MS" panose="020B0603020202020204" pitchFamily="34" charset="0"/>
              </a:rPr>
              <a:t>)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531813"/>
            <a:ext cx="7772400" cy="889000"/>
          </a:xfrm>
        </p:spPr>
        <p:txBody>
          <a:bodyPr/>
          <a:lstStyle/>
          <a:p>
            <a:pPr eaLnBrk="1" hangingPunct="1"/>
            <a:r>
              <a:rPr lang="el-GR" altLang="en-US" sz="2000" b="1" dirty="0">
                <a:solidFill>
                  <a:schemeClr val="tx1"/>
                </a:solidFill>
                <a:latin typeface="Trebuchet MS" panose="020B0603020202020204" pitchFamily="34" charset="0"/>
              </a:rPr>
              <a:t>προϋποθέσεις αποδοτικότητας στην ασφάλιση</a:t>
            </a:r>
            <a:endParaRPr lang="el-GR" altLang="en-US" sz="2000" dirty="0">
              <a:solidFill>
                <a:schemeClr val="tx1"/>
              </a:solidFill>
              <a:latin typeface="Trebuchet MS" panose="020B0603020202020204" pitchFamily="34" charset="0"/>
            </a:endParaRP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spcAft>
                <a:spcPct val="50000"/>
              </a:spcAft>
            </a:pPr>
            <a:r>
              <a:rPr lang="el-GR" altLang="en-US" sz="2000" dirty="0">
                <a:latin typeface="Trebuchet MS" panose="020B0603020202020204" pitchFamily="34" charset="0"/>
              </a:rPr>
              <a:t>ανεξαρτησία κινδύνων</a:t>
            </a:r>
          </a:p>
          <a:p>
            <a:pPr eaLnBrk="1" hangingPunct="1">
              <a:spcAft>
                <a:spcPct val="50000"/>
              </a:spcAft>
            </a:pPr>
            <a:r>
              <a:rPr lang="el-GR" altLang="en-US" sz="2000" dirty="0">
                <a:latin typeface="Trebuchet MS" panose="020B0603020202020204" pitchFamily="34" charset="0"/>
              </a:rPr>
              <a:t>κίνδυνος, όχι αβεβαιότητα</a:t>
            </a:r>
          </a:p>
          <a:p>
            <a:pPr eaLnBrk="1" hangingPunct="1">
              <a:spcAft>
                <a:spcPct val="50000"/>
              </a:spcAft>
            </a:pPr>
            <a:r>
              <a:rPr lang="el-GR" altLang="en-US" sz="2000" dirty="0">
                <a:latin typeface="Trebuchet MS" panose="020B0603020202020204" pitchFamily="34" charset="0"/>
              </a:rPr>
              <a:t>απουσία δυσμενούς επιλογής </a:t>
            </a:r>
            <a:r>
              <a:rPr lang="el-GR" altLang="en-US" sz="2000" dirty="0">
                <a:solidFill>
                  <a:srgbClr val="C00000"/>
                </a:solidFill>
                <a:latin typeface="Trebuchet MS" panose="020B0603020202020204" pitchFamily="34" charset="0"/>
              </a:rPr>
              <a:t>(</a:t>
            </a:r>
            <a:r>
              <a:rPr lang="en-US" altLang="en-US" sz="2000" dirty="0">
                <a:solidFill>
                  <a:srgbClr val="C00000"/>
                </a:solidFill>
                <a:latin typeface="Trebuchet MS" panose="020B0603020202020204" pitchFamily="34" charset="0"/>
              </a:rPr>
              <a:t>adverse selection)</a:t>
            </a:r>
            <a:endParaRPr lang="en-US" altLang="en-US" sz="2000" b="1" noProof="1">
              <a:solidFill>
                <a:srgbClr val="C00000"/>
              </a:solidFill>
              <a:latin typeface="Trebuchet MS" panose="020B0603020202020204" pitchFamily="34" charset="0"/>
            </a:endParaRPr>
          </a:p>
          <a:p>
            <a:pPr eaLnBrk="1" hangingPunct="1">
              <a:spcAft>
                <a:spcPct val="50000"/>
              </a:spcAft>
            </a:pPr>
            <a:r>
              <a:rPr lang="el-GR" altLang="en-US" sz="2000" dirty="0">
                <a:latin typeface="Trebuchet MS" panose="020B0603020202020204" pitchFamily="34" charset="0"/>
              </a:rPr>
              <a:t>απουσία ηθικού κινδύνου </a:t>
            </a:r>
            <a:r>
              <a:rPr lang="el-GR" altLang="en-US" sz="2000" dirty="0">
                <a:solidFill>
                  <a:srgbClr val="C00000"/>
                </a:solidFill>
                <a:latin typeface="Trebuchet MS" panose="020B0603020202020204" pitchFamily="34" charset="0"/>
              </a:rPr>
              <a:t>(</a:t>
            </a:r>
            <a:r>
              <a:rPr lang="en-US" altLang="en-US" sz="2000" dirty="0">
                <a:solidFill>
                  <a:srgbClr val="C00000"/>
                </a:solidFill>
                <a:latin typeface="Trebuchet MS" panose="020B0603020202020204" pitchFamily="34" charset="0"/>
              </a:rPr>
              <a:t>moral hazard)</a:t>
            </a:r>
            <a:endParaRPr lang="en-US" altLang="en-US" sz="2000" b="1" noProof="1">
              <a:solidFill>
                <a:srgbClr val="C00000"/>
              </a:solidFill>
              <a:latin typeface="Trebuchet MS" panose="020B0603020202020204" pitchFamily="34" charset="0"/>
            </a:endParaRPr>
          </a:p>
          <a:p>
            <a:pPr lvl="1" eaLnBrk="1" hangingPunct="1">
              <a:spcAft>
                <a:spcPct val="50000"/>
              </a:spcAft>
            </a:pPr>
            <a:r>
              <a:rPr lang="el-GR" altLang="en-US" sz="2000" dirty="0">
                <a:latin typeface="Trebuchet MS" panose="020B0603020202020204" pitchFamily="34" charset="0"/>
              </a:rPr>
              <a:t>όταν μια ή περισσότερες από τις παραπάνω προϋποθέσεις παραβιάζονται ...</a:t>
            </a:r>
          </a:p>
          <a:p>
            <a:pPr lvl="1" eaLnBrk="1" hangingPunct="1">
              <a:spcAft>
                <a:spcPct val="50000"/>
              </a:spcAft>
            </a:pPr>
            <a:r>
              <a:rPr lang="el-GR" altLang="en-US" sz="2000" dirty="0">
                <a:latin typeface="Trebuchet MS" panose="020B0603020202020204" pitchFamily="34" charset="0"/>
              </a:rPr>
              <a:t>... τότε η ασφάλιση θα είναι είτε μη αποδοτική είτε εντελώς ανέφικτη</a:t>
            </a:r>
            <a:endParaRPr lang="el-GR" altLang="en-US" sz="2000" noProof="1">
              <a:latin typeface="Trebuchet MS" panose="020B0603020202020204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Layers">
  <a:themeElements>
    <a:clrScheme name="Layers 8">
      <a:dk1>
        <a:srgbClr val="000000"/>
      </a:dk1>
      <a:lt1>
        <a:srgbClr val="FFFFFF"/>
      </a:lt1>
      <a:dk2>
        <a:srgbClr val="CC0000"/>
      </a:dk2>
      <a:lt2>
        <a:srgbClr val="999966"/>
      </a:lt2>
      <a:accent1>
        <a:srgbClr val="CCCCCC"/>
      </a:accent1>
      <a:accent2>
        <a:srgbClr val="CCCC66"/>
      </a:accent2>
      <a:accent3>
        <a:srgbClr val="FFFFFF"/>
      </a:accent3>
      <a:accent4>
        <a:srgbClr val="000000"/>
      </a:accent4>
      <a:accent5>
        <a:srgbClr val="E2E2E2"/>
      </a:accent5>
      <a:accent6>
        <a:srgbClr val="B9B95C"/>
      </a:accent6>
      <a:hlink>
        <a:srgbClr val="666699"/>
      </a:hlink>
      <a:folHlink>
        <a:srgbClr val="CCCC99"/>
      </a:folHlink>
    </a:clrScheme>
    <a:fontScheme name="Layers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Layers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Θέμα του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Θέμα του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Layers</Template>
  <TotalTime>1446</TotalTime>
  <Words>1086</Words>
  <Application>Microsoft Office PowerPoint</Application>
  <PresentationFormat>On-screen Show (4:3)</PresentationFormat>
  <Paragraphs>152</Paragraphs>
  <Slides>19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5" baseType="lpstr">
      <vt:lpstr>Arial</vt:lpstr>
      <vt:lpstr>Monotype Sorts</vt:lpstr>
      <vt:lpstr>Times New Roman</vt:lpstr>
      <vt:lpstr>Trebuchet MS</vt:lpstr>
      <vt:lpstr>Wingdings</vt:lpstr>
      <vt:lpstr>Layers</vt:lpstr>
      <vt:lpstr>Οικονομική ανάλυση αγορά και κρατική παρέμβαση, θεωρία ασφάλισης</vt:lpstr>
      <vt:lpstr>ο ρόλος της οικονομικής επιστήμης</vt:lpstr>
      <vt:lpstr>οικονομική αποτελεσματικότητα ( economic efficiency)</vt:lpstr>
      <vt:lpstr>προϋποθέσεις αποτελεσματικότητας</vt:lpstr>
      <vt:lpstr>αστοχίες της αγοράς</vt:lpstr>
      <vt:lpstr>ορθολογική επιλογή σε συνθήκες βεβαιότητας</vt:lpstr>
      <vt:lpstr>ορθολογική επιλογή σε συνθήκες βεβαιότητας</vt:lpstr>
      <vt:lpstr>ορθολογική επιλογή σε συνθήκες κινδύνου (όχι αβεβαιότητας)</vt:lpstr>
      <vt:lpstr>προϋποθέσεις αποδοτικότητας στην ασφάλιση</vt:lpstr>
      <vt:lpstr>δυσμενής επιλογή (adverse selection)</vt:lpstr>
      <vt:lpstr>ηθικός κίνδυνος (moral hazard) (1)</vt:lpstr>
      <vt:lpstr>ηθικός κίνδυνος όταν δεν υπάρχει ασφάλιση</vt:lpstr>
      <vt:lpstr>ηθικός κίνδυνος όταν υπάρχει πλήρης ασφάλιση (100% αποζημίωση)</vt:lpstr>
      <vt:lpstr>ηθικός κίνδυνος (moral hazard) (2)</vt:lpstr>
      <vt:lpstr>ηθικός κίνδυνος όταν υπάρχει ασφάλιση (με συνασφάλιση 50%)</vt:lpstr>
      <vt:lpstr>κοινωνική ασφάλιση</vt:lpstr>
      <vt:lpstr>αναδιανομή σε χρήμα ή σε είδος;</vt:lpstr>
      <vt:lpstr>συμπεράσματα πολιτικής (1)</vt:lpstr>
      <vt:lpstr>συμπεράσματα πολιτικής (2)</vt:lpstr>
    </vt:vector>
  </TitlesOfParts>
  <Company>MoF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welfare state as an efficiency device</dc:title>
  <dc:creator>manos</dc:creator>
  <cp:lastModifiedBy>LEVENTI CHRYSOYLA;ΛΕΒΕΝΤΗ ΧΡΥΣΟΥΛΑ</cp:lastModifiedBy>
  <cp:revision>139</cp:revision>
  <dcterms:created xsi:type="dcterms:W3CDTF">2003-02-10T10:17:58Z</dcterms:created>
  <dcterms:modified xsi:type="dcterms:W3CDTF">2021-11-10T20:40:51Z</dcterms:modified>
</cp:coreProperties>
</file>