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816" r:id="rId2"/>
    <p:sldId id="257" r:id="rId3"/>
    <p:sldId id="864" r:id="rId4"/>
    <p:sldId id="263" r:id="rId5"/>
    <p:sldId id="289" r:id="rId6"/>
    <p:sldId id="285" r:id="rId7"/>
    <p:sldId id="283" r:id="rId8"/>
    <p:sldId id="1148" r:id="rId9"/>
    <p:sldId id="1147" r:id="rId10"/>
    <p:sldId id="1146" r:id="rId11"/>
    <p:sldId id="1145" r:id="rId12"/>
    <p:sldId id="1144" r:id="rId13"/>
    <p:sldId id="1143" r:id="rId14"/>
    <p:sldId id="1158" r:id="rId15"/>
    <p:sldId id="1154" r:id="rId16"/>
    <p:sldId id="1155" r:id="rId17"/>
    <p:sldId id="310" r:id="rId18"/>
    <p:sldId id="304" r:id="rId19"/>
    <p:sldId id="730" r:id="rId20"/>
    <p:sldId id="273" r:id="rId21"/>
    <p:sldId id="1142" r:id="rId22"/>
    <p:sldId id="1153" r:id="rId23"/>
    <p:sldId id="1152" r:id="rId24"/>
    <p:sldId id="1141" r:id="rId25"/>
    <p:sldId id="1151" r:id="rId26"/>
    <p:sldId id="1161" r:id="rId27"/>
    <p:sldId id="1160" r:id="rId28"/>
    <p:sldId id="1150" r:id="rId29"/>
    <p:sldId id="1159" r:id="rId30"/>
    <p:sldId id="1149" r:id="rId31"/>
    <p:sldId id="258" r:id="rId32"/>
    <p:sldId id="1166" r:id="rId33"/>
    <p:sldId id="1165" r:id="rId34"/>
    <p:sldId id="1164" r:id="rId35"/>
    <p:sldId id="1163" r:id="rId36"/>
    <p:sldId id="1168" r:id="rId37"/>
    <p:sldId id="1162" r:id="rId38"/>
    <p:sldId id="1167" r:id="rId39"/>
    <p:sldId id="1207" r:id="rId40"/>
    <p:sldId id="1171" r:id="rId41"/>
    <p:sldId id="1170" r:id="rId42"/>
    <p:sldId id="1169" r:id="rId43"/>
    <p:sldId id="321" r:id="rId44"/>
    <p:sldId id="711" r:id="rId45"/>
    <p:sldId id="1204" r:id="rId46"/>
    <p:sldId id="1205" r:id="rId47"/>
    <p:sldId id="1202" r:id="rId48"/>
    <p:sldId id="1206" r:id="rId49"/>
    <p:sldId id="837" r:id="rId50"/>
    <p:sldId id="731" r:id="rId51"/>
    <p:sldId id="732" r:id="rId52"/>
    <p:sldId id="314" r:id="rId53"/>
    <p:sldId id="865" r:id="rId54"/>
    <p:sldId id="866" r:id="rId55"/>
    <p:sldId id="868" r:id="rId56"/>
    <p:sldId id="332" r:id="rId57"/>
    <p:sldId id="841" r:id="rId58"/>
    <p:sldId id="323" r:id="rId59"/>
    <p:sldId id="114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3F4E2-E424-4F81-BD5C-A218840DFF5C}" type="datetimeFigureOut">
              <a:rPr lang="en-GB" smtClean="0"/>
              <a:t>17/05/2022</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E9E2E-0782-4EFB-8A61-EDD54553207C}" type="slidenum">
              <a:rPr lang="en-GB" smtClean="0"/>
              <a:t>‹#›</a:t>
            </a:fld>
            <a:endParaRPr lang="en-GB"/>
          </a:p>
        </p:txBody>
      </p:sp>
    </p:spTree>
    <p:extLst>
      <p:ext uri="{BB962C8B-B14F-4D97-AF65-F5344CB8AC3E}">
        <p14:creationId xmlns:p14="http://schemas.microsoft.com/office/powerpoint/2010/main" val="392342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a:p>
        </p:txBody>
      </p:sp>
      <p:sp>
        <p:nvSpPr>
          <p:cNvPr id="4" name="Θέση αριθμού διαφάνειας 3"/>
          <p:cNvSpPr>
            <a:spLocks noGrp="1"/>
          </p:cNvSpPr>
          <p:nvPr>
            <p:ph type="sldNum" sz="quarter" idx="5"/>
          </p:nvPr>
        </p:nvSpPr>
        <p:spPr/>
        <p:txBody>
          <a:bodyPr/>
          <a:lstStyle/>
          <a:p>
            <a:fld id="{4C1B235F-7D22-4AEA-97B8-A5E5F12EBA1D}" type="slidenum">
              <a:rPr lang="en-GB" smtClean="0"/>
              <a:t>3</a:t>
            </a:fld>
            <a:endParaRPr lang="en-GB"/>
          </a:p>
        </p:txBody>
      </p:sp>
    </p:spTree>
    <p:extLst>
      <p:ext uri="{BB962C8B-B14F-4D97-AF65-F5344CB8AC3E}">
        <p14:creationId xmlns:p14="http://schemas.microsoft.com/office/powerpoint/2010/main" val="233620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660491-9D70-458C-B16D-6250EC9F61B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7A7080DB-945C-43AA-88D3-EDBF1481B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8BC37552-424B-433C-8FFA-94D5C9F2FFBA}"/>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5" name="Θέση υποσέλιδου 4">
            <a:extLst>
              <a:ext uri="{FF2B5EF4-FFF2-40B4-BE49-F238E27FC236}">
                <a16:creationId xmlns:a16="http://schemas.microsoft.com/office/drawing/2014/main" id="{B16B5D31-04DE-4B75-B5FE-74B36AF018DF}"/>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6BF80EF3-A420-4984-A4EE-E991727553DA}"/>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411791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4BD641-F908-4337-BCD5-BA1AB5677337}"/>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9D0697E8-1E3D-4F50-B767-C3F4C0BDF5D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85673EA-145A-4F9E-AAE4-166904A1A2E2}"/>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5" name="Θέση υποσέλιδου 4">
            <a:extLst>
              <a:ext uri="{FF2B5EF4-FFF2-40B4-BE49-F238E27FC236}">
                <a16:creationId xmlns:a16="http://schemas.microsoft.com/office/drawing/2014/main" id="{865AD4E5-1984-411B-8A7D-13996ACAEEF9}"/>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383C05B2-DAD3-470F-B09F-F0835006EDE0}"/>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244937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D519D8B-2F94-4449-B559-5B48E42F85B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18E1EE36-5694-41B4-9473-5871F50F558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A0B833F6-A959-41D9-8F3D-D0E6C556B218}"/>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5" name="Θέση υποσέλιδου 4">
            <a:extLst>
              <a:ext uri="{FF2B5EF4-FFF2-40B4-BE49-F238E27FC236}">
                <a16:creationId xmlns:a16="http://schemas.microsoft.com/office/drawing/2014/main" id="{3FC29192-C024-4B30-B1E8-7322D042DF15}"/>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25F8758D-B4AA-44BA-883C-4BB4AFD03043}"/>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376473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AC50EE-878B-4CDB-88A3-CC9B84AAF7F4}"/>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DCD7E394-2F34-434A-9F5B-E4132F7EF26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6BE767D7-B550-4D31-BE03-06624B3EC5ED}"/>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5" name="Θέση υποσέλιδου 4">
            <a:extLst>
              <a:ext uri="{FF2B5EF4-FFF2-40B4-BE49-F238E27FC236}">
                <a16:creationId xmlns:a16="http://schemas.microsoft.com/office/drawing/2014/main" id="{660C723F-F601-4A2A-B496-DCB7DD96E5AB}"/>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68E3ECC9-4D9E-44FD-BBBD-729F0E102059}"/>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8559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BE86F-456B-4561-9FCE-EF0A945B787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F9C9C6E1-302F-4B9F-BFAE-CB6F8C126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C310937-301F-4B05-80EE-666EA3875443}"/>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5" name="Θέση υποσέλιδου 4">
            <a:extLst>
              <a:ext uri="{FF2B5EF4-FFF2-40B4-BE49-F238E27FC236}">
                <a16:creationId xmlns:a16="http://schemas.microsoft.com/office/drawing/2014/main" id="{31B11823-6B1D-4787-8178-A7CEC275F0B4}"/>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E2A5DDA7-D90F-4E99-A951-E02131888C82}"/>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77811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66A152-9991-447F-B737-4ED611D11386}"/>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ACBF204B-75E7-4F54-A068-07D9585F8C8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A1D98970-20B9-479A-A806-41D8A81EB4D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135CC234-96FD-4866-8ED5-37738C059D55}"/>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6" name="Θέση υποσέλιδου 5">
            <a:extLst>
              <a:ext uri="{FF2B5EF4-FFF2-40B4-BE49-F238E27FC236}">
                <a16:creationId xmlns:a16="http://schemas.microsoft.com/office/drawing/2014/main" id="{ECB55F58-3F9A-47A2-9916-41D3B7E79612}"/>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E73C6A7F-0EBF-488A-A531-F2F4FDA6BD83}"/>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172758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608C9-3249-4DC6-89EA-4FA95E85E07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A9343277-E927-435A-9ADC-552509E93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7BC851B-99F4-41F4-A648-E02816CF939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C0FE9417-9A26-4D00-A6FF-70F317A66E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ED7F4BD-0335-492A-8ABB-C1FD8DB6836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89B4D100-00A1-4C9C-8E96-40A387CDCA97}"/>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8" name="Θέση υποσέλιδου 7">
            <a:extLst>
              <a:ext uri="{FF2B5EF4-FFF2-40B4-BE49-F238E27FC236}">
                <a16:creationId xmlns:a16="http://schemas.microsoft.com/office/drawing/2014/main" id="{7ABE99CC-D84B-44EC-82C8-30EA0FEAE19B}"/>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9146138D-6335-4206-BE65-7DE70679CB3C}"/>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16439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EC717-D407-42F3-8056-D0A76DD48F36}"/>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BDFB76C6-D72C-4438-BA60-2C99BAB6182A}"/>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4" name="Θέση υποσέλιδου 3">
            <a:extLst>
              <a:ext uri="{FF2B5EF4-FFF2-40B4-BE49-F238E27FC236}">
                <a16:creationId xmlns:a16="http://schemas.microsoft.com/office/drawing/2014/main" id="{51A4A71C-F671-4A19-A262-13A2DCB97AD9}"/>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31D8D60B-3456-420A-B553-982D00441C46}"/>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33502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B13FC0-93D0-413B-AF48-C6DE38CC83C3}"/>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3" name="Θέση υποσέλιδου 2">
            <a:extLst>
              <a:ext uri="{FF2B5EF4-FFF2-40B4-BE49-F238E27FC236}">
                <a16:creationId xmlns:a16="http://schemas.microsoft.com/office/drawing/2014/main" id="{36A32001-19D8-4E80-8264-E5E965DFA6E4}"/>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81CC134D-1E57-45D1-ADA9-ED7181974877}"/>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6224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1B708-486A-46E9-8C37-E0D9C94C04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EBA62F99-579C-4F33-8083-1D62B38A9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A5A7D24F-D2DE-4568-B5DB-29FF674E1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3929530-C012-4BB2-97BC-C022F6A48687}"/>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6" name="Θέση υποσέλιδου 5">
            <a:extLst>
              <a:ext uri="{FF2B5EF4-FFF2-40B4-BE49-F238E27FC236}">
                <a16:creationId xmlns:a16="http://schemas.microsoft.com/office/drawing/2014/main" id="{44612889-5EC1-41D6-A4AE-3201D75AAAA3}"/>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C5BE9BFB-5C0D-4029-B993-D292630F50F7}"/>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152938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DF2A60-91A6-4210-93EF-4BB367CBF30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39AC4C7E-F082-4E21-972A-E710D895A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C5AC44BC-A8FB-4449-8BC4-067E738B9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CAFC9E-6578-4C13-9429-601C30AF4AB1}"/>
              </a:ext>
            </a:extLst>
          </p:cNvPr>
          <p:cNvSpPr>
            <a:spLocks noGrp="1"/>
          </p:cNvSpPr>
          <p:nvPr>
            <p:ph type="dt" sz="half" idx="10"/>
          </p:nvPr>
        </p:nvSpPr>
        <p:spPr/>
        <p:txBody>
          <a:bodyPr/>
          <a:lstStyle/>
          <a:p>
            <a:fld id="{2F3E6EE2-B053-4D7B-962F-53F4B3EE41A9}" type="datetimeFigureOut">
              <a:rPr lang="en-GB" smtClean="0"/>
              <a:t>17/05/2022</a:t>
            </a:fld>
            <a:endParaRPr lang="en-GB"/>
          </a:p>
        </p:txBody>
      </p:sp>
      <p:sp>
        <p:nvSpPr>
          <p:cNvPr id="6" name="Θέση υποσέλιδου 5">
            <a:extLst>
              <a:ext uri="{FF2B5EF4-FFF2-40B4-BE49-F238E27FC236}">
                <a16:creationId xmlns:a16="http://schemas.microsoft.com/office/drawing/2014/main" id="{8BDCFA31-944E-4210-8241-FF5BCA5C9F53}"/>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0AD0DCC1-EE61-451C-B57F-E404979CC4D8}"/>
              </a:ext>
            </a:extLst>
          </p:cNvPr>
          <p:cNvSpPr>
            <a:spLocks noGrp="1"/>
          </p:cNvSpPr>
          <p:nvPr>
            <p:ph type="sldNum" sz="quarter" idx="12"/>
          </p:nvPr>
        </p:nvSpPr>
        <p:spPr/>
        <p:txBody>
          <a:bodyPr/>
          <a:lstStyle/>
          <a:p>
            <a:fld id="{34D1CEEB-B0B7-43BD-A01C-1A0B0C34D510}" type="slidenum">
              <a:rPr lang="en-GB" smtClean="0"/>
              <a:t>‹#›</a:t>
            </a:fld>
            <a:endParaRPr lang="en-GB"/>
          </a:p>
        </p:txBody>
      </p:sp>
    </p:spTree>
    <p:extLst>
      <p:ext uri="{BB962C8B-B14F-4D97-AF65-F5344CB8AC3E}">
        <p14:creationId xmlns:p14="http://schemas.microsoft.com/office/powerpoint/2010/main" val="105884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F678F57-25BD-43DE-8955-CCED4770C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95ADA3F6-A610-48F9-9377-C6786CC21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9892268-E35E-4856-BF4C-2CFA5C623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6EE2-B053-4D7B-962F-53F4B3EE41A9}" type="datetimeFigureOut">
              <a:rPr lang="en-GB" smtClean="0"/>
              <a:t>17/05/2022</a:t>
            </a:fld>
            <a:endParaRPr lang="en-GB"/>
          </a:p>
        </p:txBody>
      </p:sp>
      <p:sp>
        <p:nvSpPr>
          <p:cNvPr id="5" name="Θέση υποσέλιδου 4">
            <a:extLst>
              <a:ext uri="{FF2B5EF4-FFF2-40B4-BE49-F238E27FC236}">
                <a16:creationId xmlns:a16="http://schemas.microsoft.com/office/drawing/2014/main" id="{D159DC04-FCBA-4C48-B186-D4D1934B4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D8D4E352-BD6F-4E6E-9B35-1441031D1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1CEEB-B0B7-43BD-A01C-1A0B0C34D510}" type="slidenum">
              <a:rPr lang="en-GB" smtClean="0"/>
              <a:t>‹#›</a:t>
            </a:fld>
            <a:endParaRPr lang="en-GB"/>
          </a:p>
        </p:txBody>
      </p:sp>
    </p:spTree>
    <p:extLst>
      <p:ext uri="{BB962C8B-B14F-4D97-AF65-F5344CB8AC3E}">
        <p14:creationId xmlns:p14="http://schemas.microsoft.com/office/powerpoint/2010/main" val="1934438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ba.tuck.dartmouth.edu/pages/faculty/ken.french/data_library.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id="{7724122F-1F55-45C5-B751-64A2DFBA4BD8}"/>
              </a:ext>
            </a:extLst>
          </p:cNvPr>
          <p:cNvSpPr>
            <a:spLocks noGrp="1"/>
          </p:cNvSpPr>
          <p:nvPr>
            <p:ph type="ctrTitle"/>
          </p:nvPr>
        </p:nvSpPr>
        <p:spPr>
          <a:xfrm>
            <a:off x="914400" y="1341438"/>
            <a:ext cx="10363200" cy="4464050"/>
          </a:xfrm>
        </p:spPr>
        <p:txBody>
          <a:bodyPr/>
          <a:lstStyle/>
          <a:p>
            <a:r>
              <a:rPr lang="el-GR" altLang="en-US" sz="3600" b="1" dirty="0"/>
              <a:t>Αγορές Μετοχών   </a:t>
            </a:r>
            <a:br>
              <a:rPr lang="el-GR" altLang="en-US" sz="3600" b="1" dirty="0"/>
            </a:br>
            <a:br>
              <a:rPr lang="el-GR" altLang="en-US" sz="3600" b="1" dirty="0"/>
            </a:br>
            <a:r>
              <a:rPr lang="el-GR" altLang="en-US" sz="3600" b="1" dirty="0"/>
              <a:t>Εισαγωγή </a:t>
            </a:r>
            <a:br>
              <a:rPr lang="el-GR" altLang="en-US" sz="3600" b="1" dirty="0"/>
            </a:br>
            <a:br>
              <a:rPr lang="el-GR" altLang="en-US" sz="3600" b="1" dirty="0"/>
            </a:br>
            <a:br>
              <a:rPr lang="el-GR" altLang="en-US" sz="3600" b="1" dirty="0"/>
            </a:br>
            <a:r>
              <a:rPr lang="el-GR" altLang="en-US" sz="2400" i="1" dirty="0"/>
              <a:t>Πηγές και ενδεικτική βιβλιογραφία: Δες τελευταία σελίδα</a:t>
            </a:r>
            <a:endParaRPr lang="en-GB"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5" name="Θέση περιεχομένου 4">
            <a:extLst>
              <a:ext uri="{FF2B5EF4-FFF2-40B4-BE49-F238E27FC236}">
                <a16:creationId xmlns:a16="http://schemas.microsoft.com/office/drawing/2014/main" id="{E79A06CF-3777-4211-B419-A47AE311B105}"/>
              </a:ext>
            </a:extLst>
          </p:cNvPr>
          <p:cNvPicPr>
            <a:picLocks noGrp="1" noChangeAspect="1"/>
          </p:cNvPicPr>
          <p:nvPr>
            <p:ph idx="1"/>
          </p:nvPr>
        </p:nvPicPr>
        <p:blipFill>
          <a:blip r:embed="rId2"/>
          <a:stretch>
            <a:fillRect/>
          </a:stretch>
        </p:blipFill>
        <p:spPr>
          <a:xfrm>
            <a:off x="1567543" y="1343025"/>
            <a:ext cx="8873412" cy="4833938"/>
          </a:xfrm>
        </p:spPr>
      </p:pic>
    </p:spTree>
    <p:extLst>
      <p:ext uri="{BB962C8B-B14F-4D97-AF65-F5344CB8AC3E}">
        <p14:creationId xmlns:p14="http://schemas.microsoft.com/office/powerpoint/2010/main" val="306657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5" name="Θέση περιεχομένου 4">
            <a:extLst>
              <a:ext uri="{FF2B5EF4-FFF2-40B4-BE49-F238E27FC236}">
                <a16:creationId xmlns:a16="http://schemas.microsoft.com/office/drawing/2014/main" id="{28EACE80-D975-4862-AE64-0D283771E64C}"/>
              </a:ext>
            </a:extLst>
          </p:cNvPr>
          <p:cNvPicPr>
            <a:picLocks noGrp="1" noChangeAspect="1"/>
          </p:cNvPicPr>
          <p:nvPr>
            <p:ph idx="1"/>
          </p:nvPr>
        </p:nvPicPr>
        <p:blipFill>
          <a:blip r:embed="rId2"/>
          <a:stretch>
            <a:fillRect/>
          </a:stretch>
        </p:blipFill>
        <p:spPr>
          <a:xfrm>
            <a:off x="1352939" y="1343025"/>
            <a:ext cx="9358604" cy="4833938"/>
          </a:xfrm>
        </p:spPr>
      </p:pic>
    </p:spTree>
    <p:extLst>
      <p:ext uri="{BB962C8B-B14F-4D97-AF65-F5344CB8AC3E}">
        <p14:creationId xmlns:p14="http://schemas.microsoft.com/office/powerpoint/2010/main" val="181386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342239"/>
            <a:ext cx="10515600" cy="4834724"/>
          </a:xfrm>
        </p:spPr>
        <p:txBody>
          <a:bodyPr>
            <a:normAutofit/>
          </a:bodyPr>
          <a:lstStyle/>
          <a:p>
            <a:pPr algn="just"/>
            <a:r>
              <a:rPr lang="el-GR" sz="2400" dirty="0"/>
              <a:t>Σε γενικές γραμμές, μπορούμε να ορίσουμε την </a:t>
            </a:r>
          </a:p>
          <a:p>
            <a:pPr algn="just"/>
            <a:endParaRPr lang="el-GR" sz="2400" dirty="0"/>
          </a:p>
          <a:p>
            <a:pPr algn="just"/>
            <a:r>
              <a:rPr lang="el-GR" sz="2400" dirty="0">
                <a:solidFill>
                  <a:srgbClr val="FF0000"/>
                </a:solidFill>
              </a:rPr>
              <a:t>πραγματοποιθείσα απόδοση (</a:t>
            </a:r>
            <a:r>
              <a:rPr lang="el-GR" sz="2400" dirty="0" err="1">
                <a:solidFill>
                  <a:srgbClr val="FF0000"/>
                </a:solidFill>
              </a:rPr>
              <a:t>realized</a:t>
            </a:r>
            <a:r>
              <a:rPr lang="el-GR" sz="2400" dirty="0">
                <a:solidFill>
                  <a:srgbClr val="FF0000"/>
                </a:solidFill>
              </a:rPr>
              <a:t> </a:t>
            </a:r>
            <a:r>
              <a:rPr lang="el-GR" sz="2400" dirty="0" err="1">
                <a:solidFill>
                  <a:srgbClr val="FF0000"/>
                </a:solidFill>
              </a:rPr>
              <a:t>return</a:t>
            </a:r>
            <a:r>
              <a:rPr lang="el-GR" sz="2400" dirty="0">
                <a:solidFill>
                  <a:srgbClr val="FF0000"/>
                </a:solidFill>
              </a:rPr>
              <a:t>) </a:t>
            </a:r>
            <a:r>
              <a:rPr lang="el-GR" sz="2400" dirty="0"/>
              <a:t>ως την πραγματική απόδοση που επιτυγχάνει ένας επενδυτής για μία δεδομένη χρονική περίοδο, </a:t>
            </a:r>
          </a:p>
          <a:p>
            <a:pPr algn="just"/>
            <a:endParaRPr lang="el-GR" sz="2400" dirty="0"/>
          </a:p>
          <a:p>
            <a:pPr algn="just"/>
            <a:r>
              <a:rPr lang="el-GR" sz="2400" dirty="0">
                <a:solidFill>
                  <a:srgbClr val="FF0000"/>
                </a:solidFill>
              </a:rPr>
              <a:t>αναμενόμενη απόδοση (</a:t>
            </a:r>
            <a:r>
              <a:rPr lang="el-GR" sz="2400" dirty="0" err="1">
                <a:solidFill>
                  <a:srgbClr val="FF0000"/>
                </a:solidFill>
              </a:rPr>
              <a:t>expected</a:t>
            </a:r>
            <a:r>
              <a:rPr lang="el-GR" sz="2400" dirty="0">
                <a:solidFill>
                  <a:srgbClr val="FF0000"/>
                </a:solidFill>
              </a:rPr>
              <a:t> </a:t>
            </a:r>
            <a:r>
              <a:rPr lang="el-GR" sz="2400" dirty="0" err="1">
                <a:solidFill>
                  <a:srgbClr val="FF0000"/>
                </a:solidFill>
              </a:rPr>
              <a:t>return</a:t>
            </a:r>
            <a:r>
              <a:rPr lang="el-GR" sz="2400" dirty="0">
                <a:solidFill>
                  <a:srgbClr val="FF0000"/>
                </a:solidFill>
              </a:rPr>
              <a:t>) </a:t>
            </a:r>
            <a:r>
              <a:rPr lang="el-GR" sz="2400" dirty="0"/>
              <a:t>ως την απόδοση την οποία ο επενδυτής προσδοκά ότι θα επιτύχει στο μέλλον, </a:t>
            </a:r>
          </a:p>
          <a:p>
            <a:pPr algn="just"/>
            <a:endParaRPr lang="el-GR" sz="2400" dirty="0"/>
          </a:p>
          <a:p>
            <a:pPr algn="just"/>
            <a:r>
              <a:rPr lang="el-GR" sz="2400" dirty="0">
                <a:solidFill>
                  <a:srgbClr val="FF0000"/>
                </a:solidFill>
              </a:rPr>
              <a:t>απαιτούμενη απόδοση (</a:t>
            </a:r>
            <a:r>
              <a:rPr lang="el-GR" sz="2400" dirty="0" err="1">
                <a:solidFill>
                  <a:srgbClr val="FF0000"/>
                </a:solidFill>
              </a:rPr>
              <a:t>required</a:t>
            </a:r>
            <a:r>
              <a:rPr lang="el-GR" sz="2400" dirty="0">
                <a:solidFill>
                  <a:srgbClr val="FF0000"/>
                </a:solidFill>
              </a:rPr>
              <a:t> </a:t>
            </a:r>
            <a:r>
              <a:rPr lang="el-GR" sz="2400" dirty="0" err="1">
                <a:solidFill>
                  <a:srgbClr val="FF0000"/>
                </a:solidFill>
              </a:rPr>
              <a:t>return</a:t>
            </a:r>
            <a:r>
              <a:rPr lang="el-GR" sz="2400" dirty="0">
                <a:solidFill>
                  <a:srgbClr val="FF0000"/>
                </a:solidFill>
              </a:rPr>
              <a:t>) </a:t>
            </a:r>
            <a:r>
              <a:rPr lang="el-GR" sz="2400" dirty="0"/>
              <a:t>την ελάχιστη απόδοση που ο επενδυτής αποζητά ως αποζημίωση για τον κίνδυνο που αναλαμβάνει προκειμένου να προχωρήσει σε μία επένδυση.</a:t>
            </a:r>
            <a:endParaRPr lang="en-GB" sz="2400" dirty="0"/>
          </a:p>
        </p:txBody>
      </p:sp>
    </p:spTree>
    <p:extLst>
      <p:ext uri="{BB962C8B-B14F-4D97-AF65-F5344CB8AC3E}">
        <p14:creationId xmlns:p14="http://schemas.microsoft.com/office/powerpoint/2010/main" val="160335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115736"/>
            <a:ext cx="10515600" cy="5377139"/>
          </a:xfrm>
        </p:spPr>
        <p:txBody>
          <a:bodyPr>
            <a:noAutofit/>
          </a:bodyPr>
          <a:lstStyle/>
          <a:p>
            <a:pPr algn="just"/>
            <a:r>
              <a:rPr lang="el-GR" sz="2000" dirty="0"/>
              <a:t>Όπως μπορούμε να αντιληφθούμε, ένας επενδυτής που έχει στο χαρτοφυλάκιο του/της πολλές διαφορετικές μετοχές είναι πολύ δύσκολο να αναλύει σενάρια για κάθε μία μετοχή ή/και τα σενάρια να είναι πολύ πιο περίπλοκα από το απλό παράδειγμα που χρησιμοποιήσαμε εδώ</a:t>
            </a:r>
          </a:p>
          <a:p>
            <a:pPr algn="just"/>
            <a:endParaRPr lang="el-GR" sz="2000" dirty="0"/>
          </a:p>
          <a:p>
            <a:pPr algn="just"/>
            <a:r>
              <a:rPr lang="el-GR" sz="2000" dirty="0"/>
              <a:t>Προσπαθώντας να λύσουμε το πρόβλημα αυτό μπορούμε να πούμε (υπό την προϋπόθεση ότι </a:t>
            </a:r>
            <a:r>
              <a:rPr lang="el-GR" sz="2000" dirty="0">
                <a:solidFill>
                  <a:srgbClr val="FF0000"/>
                </a:solidFill>
              </a:rPr>
              <a:t>όλες οι διαθέσιμες πληροφορίες σχετικά με ένα αξιόγραφο αντικατοπτρίζονται στην τιμή του</a:t>
            </a:r>
            <a:r>
              <a:rPr lang="el-GR" sz="2000" dirty="0"/>
              <a:t>) ότι </a:t>
            </a:r>
            <a:r>
              <a:rPr lang="el-GR" sz="2000" dirty="0">
                <a:solidFill>
                  <a:srgbClr val="FF0000"/>
                </a:solidFill>
              </a:rPr>
              <a:t>η αναμενόμενη απόδοση του αξιογράφου προσεγγίζεται από τον μέσο όρο των προηγούμενων αποδόσεων</a:t>
            </a:r>
            <a:r>
              <a:rPr lang="el-GR" sz="2000" dirty="0"/>
              <a:t>. </a:t>
            </a:r>
          </a:p>
          <a:p>
            <a:pPr algn="just"/>
            <a:endParaRPr lang="el-GR" sz="2000" dirty="0"/>
          </a:p>
          <a:p>
            <a:pPr algn="just"/>
            <a:r>
              <a:rPr lang="el-GR" sz="2000" dirty="0"/>
              <a:t>Με αυτόν τον τρόπο μπορούμε να έχουμε μία μέτρηση για την </a:t>
            </a:r>
            <a:r>
              <a:rPr lang="el-GR" sz="2000" dirty="0">
                <a:solidFill>
                  <a:srgbClr val="FF0000"/>
                </a:solidFill>
              </a:rPr>
              <a:t>αναμενόμενη απόδοση </a:t>
            </a:r>
            <a:r>
              <a:rPr lang="el-GR" sz="2000" dirty="0"/>
              <a:t>μίας επένδυσης. </a:t>
            </a:r>
          </a:p>
          <a:p>
            <a:pPr algn="just"/>
            <a:endParaRPr lang="el-GR" sz="2000" dirty="0"/>
          </a:p>
          <a:p>
            <a:pPr algn="just"/>
            <a:r>
              <a:rPr lang="el-GR" sz="2000" dirty="0"/>
              <a:t>Π.χ. εάν η μέση μηνιαία απόδοση μίας μετοχής για τους τελευταίους 12 μήνες είναι 2%, τότε μπορούμε να υποθέσουμε ότι η </a:t>
            </a:r>
            <a:r>
              <a:rPr lang="el-GR" sz="2000" dirty="0">
                <a:solidFill>
                  <a:srgbClr val="FF0000"/>
                </a:solidFill>
              </a:rPr>
              <a:t>αναμενόμενη απόδοση </a:t>
            </a:r>
            <a:r>
              <a:rPr lang="el-GR" sz="2000" dirty="0"/>
              <a:t>αυτής της μετοχής για τον επόμενο μήνα θα είναι κοντά στο 2%. </a:t>
            </a:r>
            <a:endParaRPr lang="en-GB" sz="2000" dirty="0"/>
          </a:p>
        </p:txBody>
      </p:sp>
    </p:spTree>
    <p:extLst>
      <p:ext uri="{BB962C8B-B14F-4D97-AF65-F5344CB8AC3E}">
        <p14:creationId xmlns:p14="http://schemas.microsoft.com/office/powerpoint/2010/main" val="377887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3B311DC-AA1E-4D18-822F-5FF86E294BEE}"/>
              </a:ext>
            </a:extLst>
          </p:cNvPr>
          <p:cNvSpPr>
            <a:spLocks noGrp="1"/>
          </p:cNvSpPr>
          <p:nvPr>
            <p:ph idx="1"/>
          </p:nvPr>
        </p:nvSpPr>
        <p:spPr>
          <a:xfrm>
            <a:off x="838199" y="1258350"/>
            <a:ext cx="10772163" cy="5234524"/>
          </a:xfrm>
        </p:spPr>
        <p:txBody>
          <a:bodyPr>
            <a:normAutofit fontScale="62500" lnSpcReduction="20000"/>
          </a:bodyPr>
          <a:lstStyle/>
          <a:p>
            <a:pPr algn="just"/>
            <a:r>
              <a:rPr lang="el-GR" sz="3200" u="sng" dirty="0">
                <a:solidFill>
                  <a:srgbClr val="FF0000"/>
                </a:solidFill>
              </a:rPr>
              <a:t>ΚΙΝΔΥΝΟΣ ΕΠΕΝΔΥΣΗΣ: η αβεβαιότητα. </a:t>
            </a:r>
          </a:p>
          <a:p>
            <a:pPr algn="just"/>
            <a:endParaRPr lang="el-GR" sz="3200" dirty="0"/>
          </a:p>
          <a:p>
            <a:pPr algn="just"/>
            <a:r>
              <a:rPr lang="el-GR" sz="3200" dirty="0"/>
              <a:t>Η πιθανότητα του να διαφέρουν οι πραγματικές αποδόσεις από τις αναμενόμενες ή προσδοκώμενες αποδόσεις. Η πιθανότητα αυτή υπολογίζεται στατιστικά ως το ποσοστό της </a:t>
            </a:r>
            <a:r>
              <a:rPr lang="el-GR" sz="3200" dirty="0">
                <a:solidFill>
                  <a:srgbClr val="FF0000"/>
                </a:solidFill>
              </a:rPr>
              <a:t>διακύμανσης των αποδόσεων </a:t>
            </a:r>
            <a:r>
              <a:rPr lang="el-GR" sz="3200" dirty="0"/>
              <a:t>γύρω από μία αναμενόμενη (μέση) απόδοση. </a:t>
            </a:r>
          </a:p>
          <a:p>
            <a:pPr algn="just"/>
            <a:endParaRPr lang="el-GR" sz="3200" dirty="0"/>
          </a:p>
          <a:p>
            <a:pPr algn="just"/>
            <a:r>
              <a:rPr lang="el-GR" sz="3200" dirty="0"/>
              <a:t>Π.χ. 3 σενάρια και 2 μετοχές, την Α και Β, και κάθε σενάριο έχει την ίδια πιθανότητα πραγματοποίησης (33%), </a:t>
            </a:r>
          </a:p>
          <a:p>
            <a:endParaRPr lang="el-GR" sz="3200" dirty="0"/>
          </a:p>
          <a:p>
            <a:pPr marL="0" indent="0">
              <a:buNone/>
            </a:pPr>
            <a:r>
              <a:rPr lang="el-GR" sz="3200" dirty="0"/>
              <a:t>	</a:t>
            </a:r>
            <a:r>
              <a:rPr lang="el-GR" sz="3200" b="1" dirty="0"/>
              <a:t>Σενάριο		Απόδοση Μετοχής Α	Απόδοση Μετοχής Β</a:t>
            </a:r>
          </a:p>
          <a:p>
            <a:pPr marL="0" indent="0">
              <a:buNone/>
            </a:pPr>
            <a:r>
              <a:rPr lang="el-GR" sz="3200" dirty="0"/>
              <a:t>	1		15%			1%</a:t>
            </a:r>
          </a:p>
          <a:p>
            <a:pPr marL="0" indent="0">
              <a:buNone/>
            </a:pPr>
            <a:r>
              <a:rPr lang="el-GR" sz="3200" dirty="0"/>
              <a:t>	2		10%			10%</a:t>
            </a:r>
          </a:p>
          <a:p>
            <a:pPr marL="0" indent="0">
              <a:buNone/>
            </a:pPr>
            <a:r>
              <a:rPr lang="el-GR" sz="3200" dirty="0"/>
              <a:t>	3		5%			19%</a:t>
            </a:r>
          </a:p>
          <a:p>
            <a:endParaRPr lang="el-GR" sz="3200" dirty="0"/>
          </a:p>
          <a:p>
            <a:r>
              <a:rPr lang="el-GR" sz="3200" dirty="0"/>
              <a:t>Η μέση απόδοση της Α είναι: (1/3) (0,15 + 0,10 + 0,05) = 0,1 ή 10%</a:t>
            </a:r>
          </a:p>
          <a:p>
            <a:r>
              <a:rPr lang="el-GR" sz="3200" dirty="0"/>
              <a:t>Η μέση απόδοση της Β είναι</a:t>
            </a:r>
            <a:r>
              <a:rPr lang="el-GR" sz="3200"/>
              <a:t>: (1/3) (0,01 </a:t>
            </a:r>
            <a:r>
              <a:rPr lang="el-GR" sz="3200" dirty="0"/>
              <a:t>+ 0,10 + 0,19) = 0,1 ή 10%</a:t>
            </a:r>
          </a:p>
          <a:p>
            <a:endParaRPr lang="el-GR" dirty="0"/>
          </a:p>
          <a:p>
            <a:endParaRPr lang="en-GB" dirty="0"/>
          </a:p>
        </p:txBody>
      </p:sp>
      <p:sp>
        <p:nvSpPr>
          <p:cNvPr id="10" name="Τίτλος 1">
            <a:extLst>
              <a:ext uri="{FF2B5EF4-FFF2-40B4-BE49-F238E27FC236}">
                <a16:creationId xmlns:a16="http://schemas.microsoft.com/office/drawing/2014/main" id="{67D53A62-EBE4-40CE-9228-3FD66F30BDAD}"/>
              </a:ext>
            </a:extLst>
          </p:cNvPr>
          <p:cNvSpPr>
            <a:spLocks noGrp="1"/>
          </p:cNvSpPr>
          <p:nvPr>
            <p:ph type="title"/>
          </p:nvPr>
        </p:nvSpPr>
        <p:spPr>
          <a:xfrm>
            <a:off x="838200" y="365126"/>
            <a:ext cx="10515600" cy="641553"/>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48026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C8DC8E8-8E30-44A1-9944-3913E2013AAF}"/>
              </a:ext>
            </a:extLst>
          </p:cNvPr>
          <p:cNvSpPr>
            <a:spLocks noGrp="1"/>
          </p:cNvSpPr>
          <p:nvPr>
            <p:ph idx="1"/>
          </p:nvPr>
        </p:nvSpPr>
        <p:spPr>
          <a:xfrm>
            <a:off x="838199" y="1216404"/>
            <a:ext cx="10797331" cy="5494788"/>
          </a:xfrm>
        </p:spPr>
        <p:txBody>
          <a:bodyPr>
            <a:normAutofit/>
          </a:bodyPr>
          <a:lstStyle/>
          <a:p>
            <a:pPr algn="just">
              <a:lnSpc>
                <a:spcPct val="100000"/>
              </a:lnSpc>
              <a:spcAft>
                <a:spcPts val="800"/>
              </a:spcAft>
            </a:pPr>
            <a:r>
              <a:rPr lang="el-GR" sz="2000" dirty="0">
                <a:effectLst/>
                <a:ea typeface="Times New Roman" panose="02020603050405020304" pitchFamily="18" charset="0"/>
                <a:cs typeface="Times New Roman" panose="02020603050405020304" pitchFamily="18" charset="0"/>
              </a:rPr>
              <a:t>Βλέπουμε ότι και οι δύο μετοχές έχουν την </a:t>
            </a:r>
            <a:r>
              <a:rPr lang="el-GR" sz="2000" b="1" dirty="0">
                <a:solidFill>
                  <a:srgbClr val="FF0000"/>
                </a:solidFill>
                <a:effectLst/>
                <a:ea typeface="Times New Roman" panose="02020603050405020304" pitchFamily="18" charset="0"/>
                <a:cs typeface="Times New Roman" panose="02020603050405020304" pitchFamily="18" charset="0"/>
              </a:rPr>
              <a:t>ίδια αναμενόμενη απόδοση</a:t>
            </a:r>
            <a:r>
              <a:rPr lang="el-GR" sz="2000" dirty="0">
                <a:effectLst/>
                <a:ea typeface="Times New Roman" panose="02020603050405020304" pitchFamily="18" charset="0"/>
                <a:cs typeface="Times New Roman" panose="02020603050405020304" pitchFamily="18" charset="0"/>
              </a:rPr>
              <a:t>, δηλαδή 10%. </a:t>
            </a:r>
          </a:p>
          <a:p>
            <a:pPr algn="just">
              <a:lnSpc>
                <a:spcPct val="100000"/>
              </a:lnSpc>
              <a:spcAft>
                <a:spcPts val="800"/>
              </a:spcAft>
            </a:pPr>
            <a:r>
              <a:rPr lang="el-GR" sz="2000" dirty="0">
                <a:effectLst/>
                <a:ea typeface="Times New Roman" panose="02020603050405020304" pitchFamily="18" charset="0"/>
                <a:cs typeface="Times New Roman" panose="02020603050405020304" pitchFamily="18" charset="0"/>
              </a:rPr>
              <a:t>Ποια μετοχή λοιπόν θα διαλέξουμε; Οι αποδόσεις της Β θα κυμανθούν από 1% έως 19%, ενώ οι αποδόσεις της Α θα κυμανθούν από 5% έως 15%. </a:t>
            </a:r>
          </a:p>
          <a:p>
            <a:pPr algn="just">
              <a:lnSpc>
                <a:spcPct val="100000"/>
              </a:lnSpc>
              <a:spcAft>
                <a:spcPts val="800"/>
              </a:spcAft>
            </a:pPr>
            <a:endParaRPr lang="el-GR" sz="2000" dirty="0">
              <a:ea typeface="Times New Roman" panose="02020603050405020304" pitchFamily="18" charset="0"/>
              <a:cs typeface="Times New Roman" panose="02020603050405020304" pitchFamily="18" charset="0"/>
            </a:endParaRPr>
          </a:p>
          <a:p>
            <a:pPr algn="just">
              <a:lnSpc>
                <a:spcPct val="100000"/>
              </a:lnSpc>
              <a:spcAft>
                <a:spcPts val="800"/>
              </a:spcAft>
            </a:pPr>
            <a:r>
              <a:rPr lang="el-GR" sz="2000" dirty="0">
                <a:effectLst/>
                <a:ea typeface="Times New Roman" panose="02020603050405020304" pitchFamily="18" charset="0"/>
                <a:cs typeface="Times New Roman" panose="02020603050405020304" pitchFamily="18" charset="0"/>
              </a:rPr>
              <a:t>Η Β μπορεί να μας δώσει την υψηλότερη απόδοση αλλά ταυτόχρονα έχει την ίδια πιθανότητα να μας δώσει και την χαμηλότερη απόδοση. </a:t>
            </a:r>
          </a:p>
          <a:p>
            <a:pPr algn="just">
              <a:lnSpc>
                <a:spcPct val="100000"/>
              </a:lnSpc>
              <a:spcAft>
                <a:spcPts val="800"/>
              </a:spcAft>
            </a:pPr>
            <a:endParaRPr lang="el-GR" sz="2000" dirty="0">
              <a:effectLst/>
              <a:ea typeface="Times New Roman" panose="02020603050405020304" pitchFamily="18" charset="0"/>
              <a:cs typeface="Times New Roman" panose="02020603050405020304" pitchFamily="18" charset="0"/>
            </a:endParaRPr>
          </a:p>
          <a:p>
            <a:pPr algn="just">
              <a:lnSpc>
                <a:spcPct val="100000"/>
              </a:lnSpc>
              <a:spcAft>
                <a:spcPts val="800"/>
              </a:spcAft>
            </a:pPr>
            <a:r>
              <a:rPr lang="el-GR" sz="2000" dirty="0">
                <a:effectLst/>
                <a:ea typeface="Times New Roman" panose="02020603050405020304" pitchFamily="18" charset="0"/>
                <a:cs typeface="Times New Roman" panose="02020603050405020304" pitchFamily="18" charset="0"/>
              </a:rPr>
              <a:t>Μπορούμε να πούμε ότι η μετοχή Β έχει </a:t>
            </a:r>
            <a:r>
              <a:rPr lang="el-GR" sz="2000" b="1" dirty="0">
                <a:solidFill>
                  <a:srgbClr val="FF0000"/>
                </a:solidFill>
                <a:effectLst/>
                <a:ea typeface="Times New Roman" panose="02020603050405020304" pitchFamily="18" charset="0"/>
                <a:cs typeface="Times New Roman" panose="02020603050405020304" pitchFamily="18" charset="0"/>
              </a:rPr>
              <a:t>μεγαλύτερη αβεβαιότητα</a:t>
            </a:r>
            <a:r>
              <a:rPr lang="el-GR" sz="2000" dirty="0">
                <a:solidFill>
                  <a:srgbClr val="FF0000"/>
                </a:solidFill>
                <a:effectLst/>
                <a:ea typeface="Times New Roman" panose="02020603050405020304" pitchFamily="18" charset="0"/>
                <a:cs typeface="Times New Roman" panose="02020603050405020304" pitchFamily="18" charset="0"/>
              </a:rPr>
              <a:t> </a:t>
            </a:r>
            <a:r>
              <a:rPr lang="el-GR" sz="2000" dirty="0">
                <a:effectLst/>
                <a:ea typeface="Times New Roman" panose="02020603050405020304" pitchFamily="18" charset="0"/>
                <a:cs typeface="Times New Roman" panose="02020603050405020304" pitchFamily="18" charset="0"/>
              </a:rPr>
              <a:t>από την μετοχή Α, δηλαδή η διακύμανση των αποδόσεων γύρω από την μέση τιμή είναι μεγαλύτερη. </a:t>
            </a:r>
          </a:p>
          <a:p>
            <a:pPr algn="just">
              <a:lnSpc>
                <a:spcPct val="100000"/>
              </a:lnSpc>
              <a:spcAft>
                <a:spcPts val="800"/>
              </a:spcAft>
            </a:pPr>
            <a:endParaRPr lang="el-GR" sz="2000" dirty="0">
              <a:effectLst/>
              <a:ea typeface="Times New Roman" panose="02020603050405020304" pitchFamily="18" charset="0"/>
              <a:cs typeface="Times New Roman" panose="02020603050405020304" pitchFamily="18" charset="0"/>
            </a:endParaRPr>
          </a:p>
          <a:p>
            <a:pPr algn="just">
              <a:lnSpc>
                <a:spcPct val="100000"/>
              </a:lnSpc>
              <a:spcAft>
                <a:spcPts val="800"/>
              </a:spcAft>
            </a:pPr>
            <a:r>
              <a:rPr lang="el-GR" sz="2000" dirty="0">
                <a:effectLst/>
                <a:ea typeface="Times New Roman" panose="02020603050405020304" pitchFamily="18" charset="0"/>
                <a:cs typeface="Times New Roman" panose="02020603050405020304" pitchFamily="18" charset="0"/>
              </a:rPr>
              <a:t>Στατιστικά, η αβεβαιότητα αυτού του είδους μετριέται με την </a:t>
            </a:r>
            <a:r>
              <a:rPr lang="el-GR" sz="2000" dirty="0">
                <a:solidFill>
                  <a:srgbClr val="FF0000"/>
                </a:solidFill>
                <a:effectLst/>
                <a:ea typeface="Times New Roman" panose="02020603050405020304" pitchFamily="18" charset="0"/>
                <a:cs typeface="Times New Roman" panose="02020603050405020304" pitchFamily="18" charset="0"/>
              </a:rPr>
              <a:t>διακύμανση (</a:t>
            </a:r>
            <a:r>
              <a:rPr lang="el-GR" sz="2000" i="1" dirty="0">
                <a:solidFill>
                  <a:srgbClr val="FF0000"/>
                </a:solidFill>
                <a:effectLst/>
                <a:ea typeface="Times New Roman" panose="02020603050405020304" pitchFamily="18" charset="0"/>
                <a:cs typeface="Times New Roman" panose="02020603050405020304" pitchFamily="18" charset="0"/>
                <a:sym typeface="Symbol" panose="05050102010706020507" pitchFamily="18" charset="2"/>
              </a:rPr>
              <a:t></a:t>
            </a:r>
            <a:r>
              <a:rPr lang="el-GR" sz="2000" baseline="30000" dirty="0">
                <a:solidFill>
                  <a:srgbClr val="FF0000"/>
                </a:solidFill>
                <a:effectLst/>
                <a:ea typeface="Times New Roman" panose="02020603050405020304" pitchFamily="18" charset="0"/>
                <a:cs typeface="Times New Roman" panose="02020603050405020304" pitchFamily="18" charset="0"/>
              </a:rPr>
              <a:t>2</a:t>
            </a:r>
            <a:r>
              <a:rPr lang="el-GR" sz="2000" dirty="0">
                <a:solidFill>
                  <a:srgbClr val="FF0000"/>
                </a:solidFill>
                <a:effectLst/>
                <a:ea typeface="Times New Roman" panose="02020603050405020304" pitchFamily="18" charset="0"/>
                <a:cs typeface="Times New Roman" panose="02020603050405020304" pitchFamily="18" charset="0"/>
              </a:rPr>
              <a:t>, </a:t>
            </a:r>
            <a:r>
              <a:rPr lang="el-GR" sz="2000" dirty="0" err="1">
                <a:solidFill>
                  <a:srgbClr val="FF0000"/>
                </a:solidFill>
                <a:effectLst/>
                <a:ea typeface="Times New Roman" panose="02020603050405020304" pitchFamily="18" charset="0"/>
                <a:cs typeface="Times New Roman" panose="02020603050405020304" pitchFamily="18" charset="0"/>
              </a:rPr>
              <a:t>variance</a:t>
            </a:r>
            <a:r>
              <a:rPr lang="el-GR" sz="2000" dirty="0">
                <a:solidFill>
                  <a:srgbClr val="FF0000"/>
                </a:solidFill>
                <a:effectLst/>
                <a:ea typeface="Times New Roman" panose="02020603050405020304" pitchFamily="18" charset="0"/>
                <a:cs typeface="Times New Roman" panose="02020603050405020304" pitchFamily="18" charset="0"/>
              </a:rPr>
              <a:t>) ή την τυπική απόκλιση (</a:t>
            </a:r>
            <a:r>
              <a:rPr lang="el-GR" sz="2000" i="1" dirty="0">
                <a:solidFill>
                  <a:srgbClr val="FF0000"/>
                </a:solidFill>
                <a:effectLst/>
                <a:ea typeface="Times New Roman" panose="02020603050405020304" pitchFamily="18" charset="0"/>
                <a:cs typeface="Times New Roman" panose="02020603050405020304" pitchFamily="18" charset="0"/>
                <a:sym typeface="Symbol" panose="05050102010706020507" pitchFamily="18" charset="2"/>
              </a:rPr>
              <a:t></a:t>
            </a:r>
            <a:r>
              <a:rPr lang="el-GR" sz="2000" dirty="0">
                <a:solidFill>
                  <a:srgbClr val="FF0000"/>
                </a:solidFill>
                <a:effectLst/>
                <a:ea typeface="Times New Roman" panose="02020603050405020304" pitchFamily="18" charset="0"/>
                <a:cs typeface="Times New Roman" panose="02020603050405020304" pitchFamily="18" charset="0"/>
              </a:rPr>
              <a:t>, </a:t>
            </a:r>
            <a:r>
              <a:rPr lang="el-GR" sz="2000" dirty="0" err="1">
                <a:solidFill>
                  <a:srgbClr val="FF0000"/>
                </a:solidFill>
                <a:effectLst/>
                <a:ea typeface="Times New Roman" panose="02020603050405020304" pitchFamily="18" charset="0"/>
                <a:cs typeface="Times New Roman" panose="02020603050405020304" pitchFamily="18" charset="0"/>
              </a:rPr>
              <a:t>standard</a:t>
            </a:r>
            <a:r>
              <a:rPr lang="el-GR" sz="2000" dirty="0">
                <a:solidFill>
                  <a:srgbClr val="FF0000"/>
                </a:solidFill>
                <a:effectLst/>
                <a:ea typeface="Times New Roman" panose="02020603050405020304" pitchFamily="18" charset="0"/>
                <a:cs typeface="Times New Roman" panose="02020603050405020304" pitchFamily="18" charset="0"/>
              </a:rPr>
              <a:t> </a:t>
            </a:r>
            <a:r>
              <a:rPr lang="el-GR" sz="2000" dirty="0" err="1">
                <a:solidFill>
                  <a:srgbClr val="FF0000"/>
                </a:solidFill>
                <a:effectLst/>
                <a:ea typeface="Times New Roman" panose="02020603050405020304" pitchFamily="18" charset="0"/>
                <a:cs typeface="Times New Roman" panose="02020603050405020304" pitchFamily="18" charset="0"/>
              </a:rPr>
              <a:t>deviation</a:t>
            </a:r>
            <a:r>
              <a:rPr lang="el-GR" sz="2000" dirty="0">
                <a:solidFill>
                  <a:srgbClr val="FF0000"/>
                </a:solidFill>
                <a:effectLst/>
                <a:ea typeface="Times New Roman" panose="02020603050405020304" pitchFamily="18" charset="0"/>
                <a:cs typeface="Times New Roman" panose="02020603050405020304" pitchFamily="18" charset="0"/>
              </a:rPr>
              <a:t>).    </a:t>
            </a:r>
            <a:endParaRPr lang="en-GB" dirty="0">
              <a:solidFill>
                <a:srgbClr val="FF0000"/>
              </a:solidFill>
            </a:endParaRPr>
          </a:p>
        </p:txBody>
      </p:sp>
      <p:sp>
        <p:nvSpPr>
          <p:cNvPr id="4" name="Τίτλος 1">
            <a:extLst>
              <a:ext uri="{FF2B5EF4-FFF2-40B4-BE49-F238E27FC236}">
                <a16:creationId xmlns:a16="http://schemas.microsoft.com/office/drawing/2014/main" id="{3B21BA4C-24C7-4C99-8CAA-CD7D11CFA251}"/>
              </a:ext>
            </a:extLst>
          </p:cNvPr>
          <p:cNvSpPr>
            <a:spLocks noGrp="1"/>
          </p:cNvSpPr>
          <p:nvPr>
            <p:ph type="title"/>
          </p:nvPr>
        </p:nvSpPr>
        <p:spPr>
          <a:xfrm>
            <a:off x="838199" y="272643"/>
            <a:ext cx="10515600" cy="868057"/>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60692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115E0C1E-D01E-4AA4-A2BB-F98DE61528AE}"/>
              </a:ext>
            </a:extLst>
          </p:cNvPr>
          <p:cNvSpPr>
            <a:spLocks noGrp="1"/>
          </p:cNvSpPr>
          <p:nvPr>
            <p:ph type="title"/>
          </p:nvPr>
        </p:nvSpPr>
        <p:spPr>
          <a:xfrm>
            <a:off x="838200" y="206506"/>
            <a:ext cx="10515600" cy="567935"/>
          </a:xfrm>
        </p:spPr>
        <p:txBody>
          <a:bodyPr>
            <a:normAutofit fontScale="90000"/>
          </a:bodyPr>
          <a:lstStyle/>
          <a:p>
            <a:r>
              <a:rPr lang="el-GR" sz="3600" b="1" dirty="0"/>
              <a:t>Απόδοση και Κίνδυνος</a:t>
            </a:r>
            <a:endParaRPr lang="en-GB" sz="3600" b="1" dirty="0"/>
          </a:p>
        </p:txBody>
      </p:sp>
      <p:pic>
        <p:nvPicPr>
          <p:cNvPr id="10" name="Θέση περιεχομένου 9">
            <a:extLst>
              <a:ext uri="{FF2B5EF4-FFF2-40B4-BE49-F238E27FC236}">
                <a16:creationId xmlns:a16="http://schemas.microsoft.com/office/drawing/2014/main" id="{15DBC299-B257-42D1-9D3F-62866E184118}"/>
              </a:ext>
            </a:extLst>
          </p:cNvPr>
          <p:cNvPicPr>
            <a:picLocks noGrp="1" noChangeAspect="1"/>
          </p:cNvPicPr>
          <p:nvPr>
            <p:ph idx="1"/>
          </p:nvPr>
        </p:nvPicPr>
        <p:blipFill>
          <a:blip r:embed="rId2"/>
          <a:stretch>
            <a:fillRect/>
          </a:stretch>
        </p:blipFill>
        <p:spPr>
          <a:xfrm>
            <a:off x="1614196" y="905070"/>
            <a:ext cx="8668139" cy="5271894"/>
          </a:xfrm>
        </p:spPr>
      </p:pic>
    </p:spTree>
    <p:extLst>
      <p:ext uri="{BB962C8B-B14F-4D97-AF65-F5344CB8AC3E}">
        <p14:creationId xmlns:p14="http://schemas.microsoft.com/office/powerpoint/2010/main" val="339312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987487"/>
            <a:ext cx="10515600" cy="1344652"/>
          </a:xfrm>
        </p:spPr>
        <p:txBody>
          <a:bodyPr>
            <a:normAutofit/>
          </a:bodyPr>
          <a:lstStyle/>
          <a:p>
            <a:pPr algn="just"/>
            <a:r>
              <a:rPr lang="el-GR" sz="1800" dirty="0"/>
              <a:t>Στην πράξη υπολογίζουμε τις ιστορικές αποδόσεις και τον κίνδυνο με ιστορικά στοιχεία, υποθέτοντας ότι κάθε περίοδος (π.χ. μήνας) είναι και ένα διαφορετικό </a:t>
            </a:r>
            <a:r>
              <a:rPr lang="el-GR" sz="1800" dirty="0" err="1"/>
              <a:t>σδενάριο</a:t>
            </a:r>
            <a:r>
              <a:rPr lang="el-GR" sz="1800" dirty="0"/>
              <a:t> με την ίδια πιθανότητα να συμβεί: </a:t>
            </a:r>
          </a:p>
          <a:p>
            <a:pPr algn="just"/>
            <a:r>
              <a:rPr lang="el-GR" sz="1800" dirty="0"/>
              <a:t>Π.χ. </a:t>
            </a:r>
            <a:r>
              <a:rPr lang="en-US" sz="1800" dirty="0"/>
              <a:t>DAX 30 (</a:t>
            </a:r>
            <a:r>
              <a:rPr lang="el-GR" sz="1800" dirty="0"/>
              <a:t>Χαρτοφυλάκιο με 30 μεγαλύτερες σε αξία Γερμανικές μετοχές)</a:t>
            </a:r>
            <a:r>
              <a:rPr lang="en-US" sz="1800" dirty="0"/>
              <a:t> stocks,  30 highest capitalization stocks)</a:t>
            </a:r>
          </a:p>
          <a:p>
            <a:endParaRPr lang="en-US" sz="2000" dirty="0"/>
          </a:p>
          <a:p>
            <a:endParaRPr lang="en-US" dirty="0"/>
          </a:p>
          <a:p>
            <a:endParaRPr lang="en-US" dirty="0"/>
          </a:p>
          <a:p>
            <a:endParaRPr lang="en-US" dirty="0"/>
          </a:p>
          <a:p>
            <a:endParaRPr lang="en-US" dirty="0"/>
          </a:p>
          <a:p>
            <a:pPr marL="0" indent="0">
              <a:buNone/>
            </a:pPr>
            <a:endParaRPr lang="en-US" dirty="0"/>
          </a:p>
        </p:txBody>
      </p:sp>
      <p:pic>
        <p:nvPicPr>
          <p:cNvPr id="5" name="Εικόνα 4">
            <a:extLst>
              <a:ext uri="{FF2B5EF4-FFF2-40B4-BE49-F238E27FC236}">
                <a16:creationId xmlns:a16="http://schemas.microsoft.com/office/drawing/2014/main" id="{F4DDBFDF-0AA4-474C-87F5-768260162F71}"/>
              </a:ext>
            </a:extLst>
          </p:cNvPr>
          <p:cNvPicPr>
            <a:picLocks noChangeAspect="1"/>
          </p:cNvPicPr>
          <p:nvPr/>
        </p:nvPicPr>
        <p:blipFill>
          <a:blip r:embed="rId2"/>
          <a:stretch>
            <a:fillRect/>
          </a:stretch>
        </p:blipFill>
        <p:spPr>
          <a:xfrm>
            <a:off x="1004887" y="2332139"/>
            <a:ext cx="10182225" cy="4056864"/>
          </a:xfrm>
          <a:prstGeom prst="rect">
            <a:avLst/>
          </a:prstGeom>
        </p:spPr>
      </p:pic>
      <p:sp>
        <p:nvSpPr>
          <p:cNvPr id="8" name="Τίτλος 1">
            <a:extLst>
              <a:ext uri="{FF2B5EF4-FFF2-40B4-BE49-F238E27FC236}">
                <a16:creationId xmlns:a16="http://schemas.microsoft.com/office/drawing/2014/main" id="{1311321B-8B1F-41C2-9AA1-ACB22A0D2418}"/>
              </a:ext>
            </a:extLst>
          </p:cNvPr>
          <p:cNvSpPr>
            <a:spLocks noGrp="1"/>
          </p:cNvSpPr>
          <p:nvPr>
            <p:ph type="title"/>
          </p:nvPr>
        </p:nvSpPr>
        <p:spPr>
          <a:xfrm>
            <a:off x="838200" y="264458"/>
            <a:ext cx="10515600" cy="663630"/>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235665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265274"/>
            <a:ext cx="10515600" cy="5273749"/>
          </a:xfrm>
        </p:spPr>
        <p:txBody>
          <a:bodyPr>
            <a:normAutofit/>
          </a:bodyPr>
          <a:lstStyle/>
          <a:p>
            <a:r>
              <a:rPr lang="el-GR" sz="2000" dirty="0"/>
              <a:t>Εάν έχουμε 2 επενδύσεις (</a:t>
            </a:r>
            <a:r>
              <a:rPr lang="en-GB" sz="2000" dirty="0"/>
              <a:t>CAC40, </a:t>
            </a:r>
            <a:r>
              <a:rPr lang="el-GR" sz="2000" dirty="0"/>
              <a:t>Γαλλικός δείκτης)</a:t>
            </a:r>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pPr algn="just"/>
            <a:endParaRPr lang="en-US" sz="1800" dirty="0"/>
          </a:p>
          <a:p>
            <a:pPr algn="just"/>
            <a:endParaRPr lang="en-US" sz="1800" dirty="0"/>
          </a:p>
          <a:p>
            <a:pPr algn="just"/>
            <a:endParaRPr lang="en-US" sz="2200" dirty="0"/>
          </a:p>
          <a:p>
            <a:endParaRPr lang="el-GR" dirty="0"/>
          </a:p>
        </p:txBody>
      </p:sp>
      <p:pic>
        <p:nvPicPr>
          <p:cNvPr id="6" name="Εικόνα 5">
            <a:extLst>
              <a:ext uri="{FF2B5EF4-FFF2-40B4-BE49-F238E27FC236}">
                <a16:creationId xmlns:a16="http://schemas.microsoft.com/office/drawing/2014/main" id="{56EC4D3F-D935-4B31-AE36-9E044A1CCE58}"/>
              </a:ext>
            </a:extLst>
          </p:cNvPr>
          <p:cNvPicPr>
            <a:picLocks noChangeAspect="1"/>
          </p:cNvPicPr>
          <p:nvPr/>
        </p:nvPicPr>
        <p:blipFill>
          <a:blip r:embed="rId2"/>
          <a:stretch>
            <a:fillRect/>
          </a:stretch>
        </p:blipFill>
        <p:spPr>
          <a:xfrm>
            <a:off x="8249174" y="1744155"/>
            <a:ext cx="3308758" cy="4128139"/>
          </a:xfrm>
          <a:prstGeom prst="rect">
            <a:avLst/>
          </a:prstGeom>
        </p:spPr>
      </p:pic>
      <p:pic>
        <p:nvPicPr>
          <p:cNvPr id="7" name="Εικόνα 6">
            <a:extLst>
              <a:ext uri="{FF2B5EF4-FFF2-40B4-BE49-F238E27FC236}">
                <a16:creationId xmlns:a16="http://schemas.microsoft.com/office/drawing/2014/main" id="{E3142E4B-F19A-4284-82B1-DB524EA9148D}"/>
              </a:ext>
            </a:extLst>
          </p:cNvPr>
          <p:cNvPicPr>
            <a:picLocks noChangeAspect="1"/>
          </p:cNvPicPr>
          <p:nvPr/>
        </p:nvPicPr>
        <p:blipFill>
          <a:blip r:embed="rId3"/>
          <a:stretch>
            <a:fillRect/>
          </a:stretch>
        </p:blipFill>
        <p:spPr>
          <a:xfrm>
            <a:off x="751776" y="1930749"/>
            <a:ext cx="3524250" cy="4126102"/>
          </a:xfrm>
          <a:prstGeom prst="rect">
            <a:avLst/>
          </a:prstGeom>
        </p:spPr>
      </p:pic>
      <p:pic>
        <p:nvPicPr>
          <p:cNvPr id="8" name="Εικόνα 7">
            <a:extLst>
              <a:ext uri="{FF2B5EF4-FFF2-40B4-BE49-F238E27FC236}">
                <a16:creationId xmlns:a16="http://schemas.microsoft.com/office/drawing/2014/main" id="{11F79385-D32F-4D70-9634-6B8FAD1A2048}"/>
              </a:ext>
            </a:extLst>
          </p:cNvPr>
          <p:cNvPicPr>
            <a:picLocks noChangeAspect="1"/>
          </p:cNvPicPr>
          <p:nvPr/>
        </p:nvPicPr>
        <p:blipFill>
          <a:blip r:embed="rId4"/>
          <a:stretch>
            <a:fillRect/>
          </a:stretch>
        </p:blipFill>
        <p:spPr>
          <a:xfrm>
            <a:off x="4602323" y="1928712"/>
            <a:ext cx="3524250" cy="4128139"/>
          </a:xfrm>
          <a:prstGeom prst="rect">
            <a:avLst/>
          </a:prstGeom>
        </p:spPr>
      </p:pic>
      <p:sp>
        <p:nvSpPr>
          <p:cNvPr id="10" name="Τίτλος 1">
            <a:extLst>
              <a:ext uri="{FF2B5EF4-FFF2-40B4-BE49-F238E27FC236}">
                <a16:creationId xmlns:a16="http://schemas.microsoft.com/office/drawing/2014/main" id="{58080F1B-C65B-47D1-948D-17B6C16EB52C}"/>
              </a:ext>
            </a:extLst>
          </p:cNvPr>
          <p:cNvSpPr>
            <a:spLocks noGrp="1"/>
          </p:cNvSpPr>
          <p:nvPr>
            <p:ph type="title"/>
          </p:nvPr>
        </p:nvSpPr>
        <p:spPr>
          <a:xfrm>
            <a:off x="838200" y="365125"/>
            <a:ext cx="10515600" cy="69660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9581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7D99330-0D1F-40D4-82CC-7F83C47D681A}"/>
              </a:ext>
            </a:extLst>
          </p:cNvPr>
          <p:cNvSpPr>
            <a:spLocks noGrp="1"/>
          </p:cNvSpPr>
          <p:nvPr>
            <p:ph idx="1"/>
          </p:nvPr>
        </p:nvSpPr>
        <p:spPr>
          <a:xfrm>
            <a:off x="905312" y="1253331"/>
            <a:ext cx="10515600" cy="432466"/>
          </a:xfrm>
        </p:spPr>
        <p:txBody>
          <a:bodyPr>
            <a:normAutofit/>
          </a:bodyPr>
          <a:lstStyle/>
          <a:p>
            <a:r>
              <a:rPr lang="el-GR" sz="2200" dirty="0"/>
              <a:t>Π.χ. για </a:t>
            </a:r>
            <a:r>
              <a:rPr lang="en-GB" sz="2200" dirty="0"/>
              <a:t>30 </a:t>
            </a:r>
            <a:r>
              <a:rPr lang="el-GR" sz="2200" dirty="0"/>
              <a:t>μετοχές </a:t>
            </a:r>
            <a:endParaRPr lang="en-GB" sz="2200" dirty="0"/>
          </a:p>
          <a:p>
            <a:endParaRPr lang="en-GB" dirty="0"/>
          </a:p>
        </p:txBody>
      </p:sp>
      <p:pic>
        <p:nvPicPr>
          <p:cNvPr id="5" name="Εικόνα 4">
            <a:extLst>
              <a:ext uri="{FF2B5EF4-FFF2-40B4-BE49-F238E27FC236}">
                <a16:creationId xmlns:a16="http://schemas.microsoft.com/office/drawing/2014/main" id="{B2AC3112-09F3-4364-B844-F994ACB492B9}"/>
              </a:ext>
            </a:extLst>
          </p:cNvPr>
          <p:cNvPicPr>
            <a:picLocks noChangeAspect="1"/>
          </p:cNvPicPr>
          <p:nvPr/>
        </p:nvPicPr>
        <p:blipFill>
          <a:blip r:embed="rId2"/>
          <a:stretch>
            <a:fillRect/>
          </a:stretch>
        </p:blipFill>
        <p:spPr>
          <a:xfrm>
            <a:off x="1308683" y="1769687"/>
            <a:ext cx="9060110" cy="4630994"/>
          </a:xfrm>
          <a:prstGeom prst="rect">
            <a:avLst/>
          </a:prstGeom>
        </p:spPr>
      </p:pic>
      <p:sp>
        <p:nvSpPr>
          <p:cNvPr id="7" name="Τίτλος 1">
            <a:extLst>
              <a:ext uri="{FF2B5EF4-FFF2-40B4-BE49-F238E27FC236}">
                <a16:creationId xmlns:a16="http://schemas.microsoft.com/office/drawing/2014/main" id="{9EE4A8D6-9626-4A66-B201-51D237C57003}"/>
              </a:ext>
            </a:extLst>
          </p:cNvPr>
          <p:cNvSpPr>
            <a:spLocks noGrp="1"/>
          </p:cNvSpPr>
          <p:nvPr>
            <p:ph type="title"/>
          </p:nvPr>
        </p:nvSpPr>
        <p:spPr>
          <a:xfrm>
            <a:off x="838200" y="365126"/>
            <a:ext cx="10515600" cy="658332"/>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04830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342239"/>
            <a:ext cx="10515600" cy="5150636"/>
          </a:xfrm>
        </p:spPr>
        <p:txBody>
          <a:bodyPr>
            <a:normAutofit fontScale="92500" lnSpcReduction="10000"/>
          </a:bodyPr>
          <a:lstStyle/>
          <a:p>
            <a:pPr algn="just"/>
            <a:r>
              <a:rPr lang="el-GR" sz="2200" dirty="0"/>
              <a:t>Όλοι ξέρουμε, ή μπορούμε εύκολα να αντιληφθούμε, ότι η επένδυση σε διάφορα αξιόγραφα ενέχει πάντα κάποιο βαθμό αβεβαιότητος. </a:t>
            </a:r>
          </a:p>
          <a:p>
            <a:pPr algn="just"/>
            <a:endParaRPr lang="el-GR" sz="2200" dirty="0"/>
          </a:p>
          <a:p>
            <a:pPr algn="just"/>
            <a:r>
              <a:rPr lang="el-GR" sz="2200" dirty="0"/>
              <a:t>Για παράδειγμα, η επένδυση σε μετοχές όπως τα μεγάλα </a:t>
            </a:r>
            <a:r>
              <a:rPr lang="el-GR" sz="2200" dirty="0" err="1"/>
              <a:t>blue</a:t>
            </a:r>
            <a:r>
              <a:rPr lang="el-GR" sz="2200" dirty="0"/>
              <a:t> </a:t>
            </a:r>
            <a:r>
              <a:rPr lang="el-GR" sz="2200" dirty="0" err="1"/>
              <a:t>chips</a:t>
            </a:r>
            <a:r>
              <a:rPr lang="el-GR" sz="2200" dirty="0"/>
              <a:t>  ενέχει μικρότερο ρίσκο και αβεβαιότητα από την επένδυση σε κάποιες άλλες μετοχές (π.χ. νέες εταιρείες βιοτεχνολογίας). </a:t>
            </a:r>
          </a:p>
          <a:p>
            <a:pPr algn="just"/>
            <a:endParaRPr lang="el-GR" sz="2200" dirty="0"/>
          </a:p>
          <a:p>
            <a:pPr algn="just"/>
            <a:r>
              <a:rPr lang="el-GR" sz="2200" dirty="0">
                <a:solidFill>
                  <a:srgbClr val="FF0000"/>
                </a:solidFill>
              </a:rPr>
              <a:t>Επίσης, δεν έχουν όλοι οι επενδυτές την ίδια επιθυμία να αναλάβουν «ρίσκο», κάποιοι επενδυτές προτιμούν πιο «σίγουρες» επενδύσεις από κάποιους άλλους</a:t>
            </a:r>
          </a:p>
          <a:p>
            <a:pPr algn="just"/>
            <a:endParaRPr lang="el-GR" sz="2200" dirty="0"/>
          </a:p>
          <a:p>
            <a:pPr algn="just"/>
            <a:r>
              <a:rPr lang="en-GB" sz="2200" dirty="0"/>
              <a:t> </a:t>
            </a:r>
            <a:r>
              <a:rPr lang="el-GR" sz="2200" dirty="0"/>
              <a:t>Οι επενδυτές μπορεί να</a:t>
            </a:r>
            <a:r>
              <a:rPr lang="en-GB" sz="2200" dirty="0"/>
              <a:t>:  </a:t>
            </a:r>
          </a:p>
          <a:p>
            <a:pPr marL="0" indent="0" algn="just">
              <a:buNone/>
            </a:pPr>
            <a:r>
              <a:rPr lang="en-GB" sz="2200" dirty="0">
                <a:cs typeface="Arial" panose="020B0604020202020204" pitchFamily="34" charset="0"/>
              </a:rPr>
              <a:t>→	</a:t>
            </a:r>
            <a:r>
              <a:rPr lang="el-GR" sz="2200" dirty="0">
                <a:cs typeface="Arial" panose="020B0604020202020204" pitchFamily="34" charset="0"/>
              </a:rPr>
              <a:t>Αποστρέφονται τον κίνδυνο </a:t>
            </a:r>
            <a:r>
              <a:rPr lang="el-GR" sz="2200" dirty="0">
                <a:solidFill>
                  <a:srgbClr val="FF0000"/>
                </a:solidFill>
                <a:cs typeface="Arial" panose="020B0604020202020204" pitchFamily="34" charset="0"/>
              </a:rPr>
              <a:t>(</a:t>
            </a:r>
            <a:r>
              <a:rPr lang="en-GB" sz="2200" dirty="0">
                <a:solidFill>
                  <a:srgbClr val="FF0000"/>
                </a:solidFill>
              </a:rPr>
              <a:t>Risk Averse</a:t>
            </a:r>
            <a:r>
              <a:rPr lang="el-GR" sz="2200" dirty="0">
                <a:solidFill>
                  <a:srgbClr val="FF0000"/>
                </a:solidFill>
              </a:rPr>
              <a:t>)</a:t>
            </a:r>
            <a:endParaRPr lang="en-GB" sz="2200" dirty="0"/>
          </a:p>
          <a:p>
            <a:pPr algn="just"/>
            <a:endParaRPr lang="en-GB" sz="2200" dirty="0"/>
          </a:p>
          <a:p>
            <a:pPr marL="0" indent="0" algn="just">
              <a:buNone/>
            </a:pPr>
            <a:r>
              <a:rPr lang="en-GB" sz="2200" dirty="0"/>
              <a:t>→	</a:t>
            </a:r>
            <a:r>
              <a:rPr lang="el-GR" sz="2200" dirty="0"/>
              <a:t>Αποζητούν τον κίνδυνο </a:t>
            </a:r>
            <a:r>
              <a:rPr lang="el-GR" sz="2200" dirty="0">
                <a:solidFill>
                  <a:srgbClr val="FF0000"/>
                </a:solidFill>
              </a:rPr>
              <a:t>(</a:t>
            </a:r>
            <a:r>
              <a:rPr lang="en-GB" sz="2200" dirty="0">
                <a:solidFill>
                  <a:srgbClr val="FF0000"/>
                </a:solidFill>
              </a:rPr>
              <a:t>Risk Seeking</a:t>
            </a:r>
            <a:r>
              <a:rPr lang="el-GR" sz="2200" dirty="0">
                <a:solidFill>
                  <a:srgbClr val="FF0000"/>
                </a:solidFill>
              </a:rPr>
              <a:t>)</a:t>
            </a:r>
          </a:p>
          <a:p>
            <a:pPr marL="0" indent="0" algn="just">
              <a:buNone/>
            </a:pPr>
            <a:endParaRPr lang="en-GB" sz="2200" dirty="0"/>
          </a:p>
          <a:p>
            <a:pPr marL="0" indent="0" algn="just">
              <a:buNone/>
            </a:pPr>
            <a:r>
              <a:rPr lang="en-GB" sz="2200" dirty="0"/>
              <a:t>→	</a:t>
            </a:r>
            <a:r>
              <a:rPr lang="el-GR" sz="2200" dirty="0"/>
              <a:t>Είναι ουδέτεροι/αδιάφοροι στον κίνδυνο </a:t>
            </a:r>
            <a:r>
              <a:rPr lang="el-GR" sz="2200" dirty="0">
                <a:solidFill>
                  <a:srgbClr val="FF0000"/>
                </a:solidFill>
              </a:rPr>
              <a:t>(</a:t>
            </a:r>
            <a:r>
              <a:rPr lang="en-GB" sz="2200" dirty="0">
                <a:solidFill>
                  <a:srgbClr val="FF0000"/>
                </a:solidFill>
              </a:rPr>
              <a:t>Risk Neutral</a:t>
            </a:r>
            <a:r>
              <a:rPr lang="el-GR" sz="2200" dirty="0">
                <a:solidFill>
                  <a:srgbClr val="FF0000"/>
                </a:solidFill>
              </a:rPr>
              <a:t>)</a:t>
            </a:r>
            <a:endParaRPr lang="en-GB" sz="2200" dirty="0"/>
          </a:p>
          <a:p>
            <a:pPr algn="just"/>
            <a:endParaRPr lang="el-GR" sz="2000" dirty="0"/>
          </a:p>
          <a:p>
            <a:pPr algn="just"/>
            <a:endParaRPr lang="el-GR" sz="2000" dirty="0"/>
          </a:p>
        </p:txBody>
      </p:sp>
    </p:spTree>
    <p:extLst>
      <p:ext uri="{BB962C8B-B14F-4D97-AF65-F5344CB8AC3E}">
        <p14:creationId xmlns:p14="http://schemas.microsoft.com/office/powerpoint/2010/main" val="36665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897418"/>
            <a:ext cx="10515600" cy="5763441"/>
          </a:xfrm>
        </p:spPr>
        <p:txBody>
          <a:bodyPr>
            <a:normAutofit/>
          </a:bodyPr>
          <a:lstStyle/>
          <a:p>
            <a:pPr marL="0" indent="0" algn="just">
              <a:lnSpc>
                <a:spcPct val="100000"/>
              </a:lnSpc>
              <a:buNone/>
            </a:pPr>
            <a:r>
              <a:rPr lang="en-US" sz="2200" dirty="0"/>
              <a:t>	</a:t>
            </a:r>
            <a:r>
              <a:rPr lang="el-GR" sz="2000" dirty="0"/>
              <a:t>Εάν 2 επενδύσεις έχουν την </a:t>
            </a:r>
            <a:r>
              <a:rPr lang="el-GR" sz="2000" dirty="0">
                <a:solidFill>
                  <a:srgbClr val="FF0000"/>
                </a:solidFill>
              </a:rPr>
              <a:t>ίδια απόδοση </a:t>
            </a:r>
            <a:r>
              <a:rPr lang="el-GR" sz="2000" dirty="0"/>
              <a:t>αλλά </a:t>
            </a:r>
            <a:r>
              <a:rPr lang="el-GR" sz="2000" dirty="0">
                <a:solidFill>
                  <a:srgbClr val="FF0000"/>
                </a:solidFill>
              </a:rPr>
              <a:t>διαφορετικό κίνδυνο</a:t>
            </a:r>
            <a:r>
              <a:rPr lang="el-GR" sz="2000" dirty="0"/>
              <a:t>:</a:t>
            </a:r>
            <a:endParaRPr lang="en-US" sz="2000" dirty="0"/>
          </a:p>
          <a:p>
            <a:pPr marL="0" indent="0" algn="just">
              <a:lnSpc>
                <a:spcPct val="100000"/>
              </a:lnSpc>
              <a:buNone/>
            </a:pPr>
            <a:endParaRPr lang="el-GR" sz="2000" dirty="0"/>
          </a:p>
          <a:p>
            <a:pPr marL="0" indent="0" algn="just">
              <a:lnSpc>
                <a:spcPct val="100000"/>
              </a:lnSpc>
              <a:buNone/>
            </a:pPr>
            <a:r>
              <a:rPr lang="en-US" sz="2000" dirty="0"/>
              <a:t>→	</a:t>
            </a:r>
            <a:r>
              <a:rPr lang="el-GR" sz="2000" dirty="0"/>
              <a:t>Επιλέγουμε αυτή με τον </a:t>
            </a:r>
            <a:r>
              <a:rPr lang="el-GR" sz="2000" dirty="0">
                <a:solidFill>
                  <a:srgbClr val="FF0000"/>
                </a:solidFill>
              </a:rPr>
              <a:t>μικρότερο κίνδυνο</a:t>
            </a:r>
          </a:p>
          <a:p>
            <a:pPr marL="0" indent="0" algn="just">
              <a:lnSpc>
                <a:spcPct val="100000"/>
              </a:lnSpc>
              <a:buNone/>
            </a:pPr>
            <a:r>
              <a:rPr lang="en-US" sz="2000" dirty="0"/>
              <a:t>	</a:t>
            </a:r>
            <a:r>
              <a:rPr lang="el-GR" sz="2000" dirty="0"/>
              <a:t>Εάν 2 επενδύσεις έχουν διαφορετική απόδοση αλλά τον ίδιο κίνδυνο :</a:t>
            </a:r>
          </a:p>
          <a:p>
            <a:pPr marL="0" indent="0" algn="just">
              <a:lnSpc>
                <a:spcPct val="100000"/>
              </a:lnSpc>
              <a:buNone/>
            </a:pPr>
            <a:r>
              <a:rPr lang="en-US" sz="2000" dirty="0"/>
              <a:t>→	</a:t>
            </a:r>
            <a:r>
              <a:rPr lang="el-GR" sz="2000" dirty="0"/>
              <a:t>Επιλέγουμε αυτή με την μεγαλύτερη απόδοση</a:t>
            </a:r>
          </a:p>
          <a:p>
            <a:pPr marL="0" indent="0" algn="just">
              <a:lnSpc>
                <a:spcPct val="100000"/>
              </a:lnSpc>
              <a:buNone/>
            </a:pPr>
            <a:endParaRPr lang="en-US" sz="2000" dirty="0"/>
          </a:p>
          <a:p>
            <a:pPr marL="0" indent="0" algn="just">
              <a:lnSpc>
                <a:spcPct val="100000"/>
              </a:lnSpc>
              <a:buNone/>
            </a:pPr>
            <a:r>
              <a:rPr lang="en-US" sz="2000" dirty="0"/>
              <a:t>	</a:t>
            </a:r>
            <a:r>
              <a:rPr lang="el-GR" sz="2000" dirty="0"/>
              <a:t>Εάν 2 επενδύσεις έχουν διαφορετική απόδοση και διαφορετικό κίνδυνο:</a:t>
            </a:r>
          </a:p>
          <a:p>
            <a:pPr marL="0" indent="0">
              <a:lnSpc>
                <a:spcPct val="100000"/>
              </a:lnSpc>
              <a:buNone/>
            </a:pPr>
            <a:r>
              <a:rPr lang="en-US" sz="2000" dirty="0"/>
              <a:t>→	</a:t>
            </a:r>
            <a:r>
              <a:rPr lang="el-GR" sz="2000" dirty="0"/>
              <a:t>Υπολογίζουμε τον </a:t>
            </a:r>
            <a:r>
              <a:rPr lang="el-GR" sz="2000" dirty="0">
                <a:solidFill>
                  <a:srgbClr val="FF0000"/>
                </a:solidFill>
              </a:rPr>
              <a:t>κίνδυνο ανά μονάδα απόδοσης </a:t>
            </a:r>
            <a:r>
              <a:rPr lang="el-GR" sz="2000" dirty="0"/>
              <a:t>για να συγκρίνουμε:</a:t>
            </a:r>
            <a:endParaRPr lang="en-US" sz="2000" dirty="0"/>
          </a:p>
          <a:p>
            <a:pPr marL="0" indent="0" algn="ctr">
              <a:lnSpc>
                <a:spcPct val="100000"/>
              </a:lnSpc>
              <a:buNone/>
            </a:pPr>
            <a:r>
              <a:rPr lang="el-GR" sz="2000" b="1" dirty="0">
                <a:solidFill>
                  <a:srgbClr val="FF0000"/>
                </a:solidFill>
              </a:rPr>
              <a:t>Συντελεστής Μεταβλητότητας = Κίνδυνος / Απόδοση </a:t>
            </a:r>
          </a:p>
          <a:p>
            <a:pPr marL="0" indent="0" algn="ctr">
              <a:lnSpc>
                <a:spcPct val="100000"/>
              </a:lnSpc>
              <a:buNone/>
            </a:pPr>
            <a:r>
              <a:rPr lang="en-US" sz="2000" b="1" dirty="0">
                <a:solidFill>
                  <a:srgbClr val="FF0000"/>
                </a:solidFill>
              </a:rPr>
              <a:t>Coefficient of Variation (CV) = Standard Deviation / Expected Return </a:t>
            </a:r>
            <a:endParaRPr lang="en-US" sz="2000" dirty="0">
              <a:solidFill>
                <a:srgbClr val="FF0000"/>
              </a:solidFill>
            </a:endParaRPr>
          </a:p>
          <a:p>
            <a:endParaRPr lang="el-GR" dirty="0"/>
          </a:p>
        </p:txBody>
      </p:sp>
      <p:pic>
        <p:nvPicPr>
          <p:cNvPr id="6" name="Εικόνα 5">
            <a:extLst>
              <a:ext uri="{FF2B5EF4-FFF2-40B4-BE49-F238E27FC236}">
                <a16:creationId xmlns:a16="http://schemas.microsoft.com/office/drawing/2014/main" id="{A26ABE26-E676-4CDC-9A49-544329FFE528}"/>
              </a:ext>
            </a:extLst>
          </p:cNvPr>
          <p:cNvPicPr>
            <a:picLocks noChangeAspect="1"/>
          </p:cNvPicPr>
          <p:nvPr/>
        </p:nvPicPr>
        <p:blipFill>
          <a:blip r:embed="rId2"/>
          <a:stretch>
            <a:fillRect/>
          </a:stretch>
        </p:blipFill>
        <p:spPr>
          <a:xfrm>
            <a:off x="4462943" y="5314535"/>
            <a:ext cx="2789853" cy="1292094"/>
          </a:xfrm>
          <a:prstGeom prst="rect">
            <a:avLst/>
          </a:prstGeom>
        </p:spPr>
      </p:pic>
      <p:sp>
        <p:nvSpPr>
          <p:cNvPr id="7" name="Τίτλος 1">
            <a:extLst>
              <a:ext uri="{FF2B5EF4-FFF2-40B4-BE49-F238E27FC236}">
                <a16:creationId xmlns:a16="http://schemas.microsoft.com/office/drawing/2014/main" id="{26276AAD-7526-4221-AB1E-6208A34355F8}"/>
              </a:ext>
            </a:extLst>
          </p:cNvPr>
          <p:cNvSpPr>
            <a:spLocks noGrp="1"/>
          </p:cNvSpPr>
          <p:nvPr>
            <p:ph type="title"/>
          </p:nvPr>
        </p:nvSpPr>
        <p:spPr>
          <a:xfrm>
            <a:off x="838200" y="197141"/>
            <a:ext cx="10515600" cy="700277"/>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224475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19734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947956"/>
            <a:ext cx="10515600" cy="5629013"/>
          </a:xfrm>
        </p:spPr>
        <p:txBody>
          <a:bodyPr>
            <a:normAutofit fontScale="70000" lnSpcReduction="20000"/>
          </a:bodyPr>
          <a:lstStyle/>
          <a:p>
            <a:pPr algn="just">
              <a:lnSpc>
                <a:spcPct val="120000"/>
              </a:lnSpc>
            </a:pPr>
            <a:r>
              <a:rPr lang="el-GR" sz="2900" dirty="0"/>
              <a:t>Παράδειγμα με μετοχές του Χ.Α.</a:t>
            </a:r>
            <a:r>
              <a:rPr lang="el-GR" sz="2900" dirty="0">
                <a:effectLst/>
                <a:ea typeface="Times New Roman" panose="02020603050405020304" pitchFamily="18" charset="0"/>
                <a:cs typeface="Times New Roman" panose="02020603050405020304" pitchFamily="18" charset="0"/>
              </a:rPr>
              <a:t> για να δείξουμε πως υπολογίζουμε την μέση απόδοση και τον κίνδυνο μίας μετοχής στην πράξη. </a:t>
            </a:r>
          </a:p>
          <a:p>
            <a:pPr algn="just">
              <a:lnSpc>
                <a:spcPct val="120000"/>
              </a:lnSpc>
              <a:spcAft>
                <a:spcPts val="800"/>
              </a:spcAft>
            </a:pPr>
            <a:endParaRPr lang="el-GR" sz="2900" dirty="0">
              <a:effectLst/>
              <a:ea typeface="Times New Roman" panose="02020603050405020304" pitchFamily="18"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Οι μετοχές επιλέχθηκαν τυχαία για μία παλαιότερη περίοδο και είναι η μετοχή της Εθνικής Τράπεζας (ΕΤΕ), η μετοχή της κατασκευαστικής ΑΤΤΙ-ΚΑΤ (ΑΤΙΚ), η μετοχή των Επενδύσεων Εργασίας (ΕΠΕΡ), και η μετοχή των Επιχειρήσεων Αττικής (ΕΠΑΤ), για 12 μήνες κατά την περίοδο 1997-1998 (σε Ευρώ), και αγνοούμε τα μερίσματα (μερισματική απόδοση)</a:t>
            </a:r>
          </a:p>
          <a:p>
            <a:pPr algn="just">
              <a:lnSpc>
                <a:spcPct val="120000"/>
              </a:lnSpc>
              <a:spcAft>
                <a:spcPts val="800"/>
              </a:spcAft>
            </a:pPr>
            <a:endParaRPr lang="el-GR" sz="2900" dirty="0">
              <a:effectLst/>
              <a:ea typeface="Times New Roman" panose="02020603050405020304" pitchFamily="18"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Για παράδειγμα η απόδοση της ΕΤΕ για τον μήνα Αύγουστο ισούται (δες επόμενο Πίνακα) με την τιμή κλεισίματος του Αυγούστου πλην την τιμή κλεισίματος του Ιουλίου, και αυτό δια την τιμή κλεισίματος του Ιουλίου: </a:t>
            </a:r>
          </a:p>
          <a:p>
            <a:pPr algn="just">
              <a:lnSpc>
                <a:spcPct val="120000"/>
              </a:lnSpc>
              <a:spcAft>
                <a:spcPts val="800"/>
              </a:spcAft>
            </a:pPr>
            <a:endParaRPr lang="el-GR" sz="2900" dirty="0">
              <a:solidFill>
                <a:srgbClr val="FF0000"/>
              </a:solidFill>
              <a:ea typeface="Times New Roman" panose="02020603050405020304" pitchFamily="18" charset="0"/>
              <a:cs typeface="Times New Roman" panose="02020603050405020304" pitchFamily="18" charset="0"/>
            </a:endParaRPr>
          </a:p>
          <a:p>
            <a:pPr marL="0" indent="0" algn="ctr">
              <a:lnSpc>
                <a:spcPct val="120000"/>
              </a:lnSpc>
              <a:spcAft>
                <a:spcPts val="800"/>
              </a:spcAft>
              <a:buNone/>
            </a:pPr>
            <a:r>
              <a:rPr lang="el-GR" sz="2900" dirty="0">
                <a:solidFill>
                  <a:srgbClr val="FF0000"/>
                </a:solidFill>
                <a:ea typeface="Times New Roman" panose="02020603050405020304" pitchFamily="18" charset="0"/>
                <a:cs typeface="Times New Roman" panose="02020603050405020304" pitchFamily="18" charset="0"/>
              </a:rPr>
              <a:t>Απόδοση Ιουλίου = </a:t>
            </a:r>
            <a:r>
              <a:rPr lang="el-GR" sz="2900" dirty="0">
                <a:solidFill>
                  <a:srgbClr val="FF0000"/>
                </a:solidFill>
                <a:effectLst/>
                <a:ea typeface="Times New Roman" panose="02020603050405020304" pitchFamily="18" charset="0"/>
                <a:cs typeface="Times New Roman" panose="02020603050405020304" pitchFamily="18" charset="0"/>
              </a:rPr>
              <a:t>(</a:t>
            </a:r>
            <a:r>
              <a:rPr lang="en-US" sz="2900" dirty="0">
                <a:solidFill>
                  <a:srgbClr val="FF0000"/>
                </a:solidFill>
                <a:effectLst/>
                <a:ea typeface="Times New Roman" panose="02020603050405020304" pitchFamily="18" charset="0"/>
                <a:cs typeface="Times New Roman" panose="02020603050405020304" pitchFamily="18" charset="0"/>
              </a:rPr>
              <a:t>P</a:t>
            </a:r>
            <a:r>
              <a:rPr lang="el-GR" sz="2900" baseline="-25000" dirty="0">
                <a:solidFill>
                  <a:srgbClr val="FF0000"/>
                </a:solidFill>
                <a:effectLst/>
                <a:ea typeface="Times New Roman" panose="02020603050405020304" pitchFamily="18" charset="0"/>
                <a:cs typeface="Times New Roman" panose="02020603050405020304" pitchFamily="18" charset="0"/>
              </a:rPr>
              <a:t>Αυγ</a:t>
            </a:r>
            <a:r>
              <a:rPr lang="el-GR" sz="2900" dirty="0">
                <a:solidFill>
                  <a:srgbClr val="FF0000"/>
                </a:solidFill>
                <a:effectLst/>
                <a:ea typeface="Times New Roman" panose="02020603050405020304" pitchFamily="18" charset="0"/>
                <a:cs typeface="Times New Roman" panose="02020603050405020304" pitchFamily="18" charset="0"/>
              </a:rPr>
              <a:t>.- </a:t>
            </a:r>
            <a:r>
              <a:rPr lang="en-US" sz="2900" dirty="0">
                <a:solidFill>
                  <a:srgbClr val="FF0000"/>
                </a:solidFill>
                <a:effectLst/>
                <a:ea typeface="Times New Roman" panose="02020603050405020304" pitchFamily="18" charset="0"/>
                <a:cs typeface="Times New Roman" panose="02020603050405020304" pitchFamily="18" charset="0"/>
              </a:rPr>
              <a:t>P</a:t>
            </a:r>
            <a:r>
              <a:rPr lang="el-GR" sz="2900" baseline="-25000" dirty="0">
                <a:solidFill>
                  <a:srgbClr val="FF0000"/>
                </a:solidFill>
                <a:effectLst/>
                <a:ea typeface="Times New Roman" panose="02020603050405020304" pitchFamily="18" charset="0"/>
                <a:cs typeface="Times New Roman" panose="02020603050405020304" pitchFamily="18" charset="0"/>
              </a:rPr>
              <a:t>Ιουλ.</a:t>
            </a:r>
            <a:r>
              <a:rPr lang="el-GR" sz="2900" dirty="0">
                <a:solidFill>
                  <a:srgbClr val="FF0000"/>
                </a:solidFill>
                <a:effectLst/>
                <a:ea typeface="Times New Roman" panose="02020603050405020304" pitchFamily="18" charset="0"/>
                <a:cs typeface="Times New Roman" panose="02020603050405020304" pitchFamily="18" charset="0"/>
              </a:rPr>
              <a:t>) / (</a:t>
            </a:r>
            <a:r>
              <a:rPr lang="en-US" sz="2900" dirty="0">
                <a:solidFill>
                  <a:srgbClr val="FF0000"/>
                </a:solidFill>
                <a:effectLst/>
                <a:ea typeface="Times New Roman" panose="02020603050405020304" pitchFamily="18" charset="0"/>
                <a:cs typeface="Times New Roman" panose="02020603050405020304" pitchFamily="18" charset="0"/>
              </a:rPr>
              <a:t>P</a:t>
            </a:r>
            <a:r>
              <a:rPr lang="el-GR" sz="2900" baseline="-25000" dirty="0">
                <a:solidFill>
                  <a:srgbClr val="FF0000"/>
                </a:solidFill>
                <a:effectLst/>
                <a:ea typeface="Times New Roman" panose="02020603050405020304" pitchFamily="18" charset="0"/>
                <a:cs typeface="Times New Roman" panose="02020603050405020304" pitchFamily="18" charset="0"/>
              </a:rPr>
              <a:t>Ιουλ.</a:t>
            </a:r>
            <a:r>
              <a:rPr lang="el-GR" sz="2900" dirty="0">
                <a:solidFill>
                  <a:srgbClr val="FF0000"/>
                </a:solidFill>
                <a:effectLst/>
                <a:ea typeface="Times New Roman" panose="02020603050405020304" pitchFamily="18" charset="0"/>
                <a:cs typeface="Times New Roman" panose="02020603050405020304" pitchFamily="18" charset="0"/>
              </a:rPr>
              <a:t>) = (29,93 - 40,97) / (40,97) = -0,2694 ή –26,94%. </a:t>
            </a:r>
          </a:p>
          <a:p>
            <a:endParaRPr lang="en-GB" dirty="0"/>
          </a:p>
        </p:txBody>
      </p:sp>
    </p:spTree>
    <p:extLst>
      <p:ext uri="{BB962C8B-B14F-4D97-AF65-F5344CB8AC3E}">
        <p14:creationId xmlns:p14="http://schemas.microsoft.com/office/powerpoint/2010/main" val="105676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5" name="Θέση περιεχομένου 4">
            <a:extLst>
              <a:ext uri="{FF2B5EF4-FFF2-40B4-BE49-F238E27FC236}">
                <a16:creationId xmlns:a16="http://schemas.microsoft.com/office/drawing/2014/main" id="{B3B96579-E1DE-4EEA-A32A-F4A7117EA5E5}"/>
              </a:ext>
            </a:extLst>
          </p:cNvPr>
          <p:cNvPicPr>
            <a:picLocks noGrp="1" noChangeAspect="1"/>
          </p:cNvPicPr>
          <p:nvPr>
            <p:ph idx="1"/>
          </p:nvPr>
        </p:nvPicPr>
        <p:blipFill>
          <a:blip r:embed="rId2"/>
          <a:stretch>
            <a:fillRect/>
          </a:stretch>
        </p:blipFill>
        <p:spPr>
          <a:xfrm>
            <a:off x="1115737" y="1208015"/>
            <a:ext cx="9597004" cy="5006173"/>
          </a:xfrm>
        </p:spPr>
      </p:pic>
    </p:spTree>
    <p:extLst>
      <p:ext uri="{BB962C8B-B14F-4D97-AF65-F5344CB8AC3E}">
        <p14:creationId xmlns:p14="http://schemas.microsoft.com/office/powerpoint/2010/main" val="7449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5" name="Θέση περιεχομένου 4">
            <a:extLst>
              <a:ext uri="{FF2B5EF4-FFF2-40B4-BE49-F238E27FC236}">
                <a16:creationId xmlns:a16="http://schemas.microsoft.com/office/drawing/2014/main" id="{353AE9EA-A631-4075-9702-B7FDE3E9BD9F}"/>
              </a:ext>
            </a:extLst>
          </p:cNvPr>
          <p:cNvPicPr>
            <a:picLocks noGrp="1" noChangeAspect="1"/>
          </p:cNvPicPr>
          <p:nvPr>
            <p:ph idx="1"/>
          </p:nvPr>
        </p:nvPicPr>
        <p:blipFill>
          <a:blip r:embed="rId2"/>
          <a:stretch>
            <a:fillRect/>
          </a:stretch>
        </p:blipFill>
        <p:spPr>
          <a:xfrm>
            <a:off x="1417739" y="1476463"/>
            <a:ext cx="8665828" cy="4681056"/>
          </a:xfrm>
        </p:spPr>
      </p:pic>
    </p:spTree>
    <p:extLst>
      <p:ext uri="{BB962C8B-B14F-4D97-AF65-F5344CB8AC3E}">
        <p14:creationId xmlns:p14="http://schemas.microsoft.com/office/powerpoint/2010/main" val="381111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11" name="Θέση περιεχομένου 10">
            <a:extLst>
              <a:ext uri="{FF2B5EF4-FFF2-40B4-BE49-F238E27FC236}">
                <a16:creationId xmlns:a16="http://schemas.microsoft.com/office/drawing/2014/main" id="{FC9A9ED4-28F7-46A2-8B64-9DE385748040}"/>
              </a:ext>
            </a:extLst>
          </p:cNvPr>
          <p:cNvPicPr>
            <a:picLocks noGrp="1" noChangeAspect="1"/>
          </p:cNvPicPr>
          <p:nvPr>
            <p:ph idx="1"/>
          </p:nvPr>
        </p:nvPicPr>
        <p:blipFill>
          <a:blip r:embed="rId2"/>
          <a:stretch>
            <a:fillRect/>
          </a:stretch>
        </p:blipFill>
        <p:spPr>
          <a:xfrm>
            <a:off x="1791478" y="1224793"/>
            <a:ext cx="8210937" cy="4952170"/>
          </a:xfrm>
        </p:spPr>
      </p:pic>
    </p:spTree>
    <p:extLst>
      <p:ext uri="{BB962C8B-B14F-4D97-AF65-F5344CB8AC3E}">
        <p14:creationId xmlns:p14="http://schemas.microsoft.com/office/powerpoint/2010/main" val="264381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5" name="Θέση περιεχομένου 4">
            <a:extLst>
              <a:ext uri="{FF2B5EF4-FFF2-40B4-BE49-F238E27FC236}">
                <a16:creationId xmlns:a16="http://schemas.microsoft.com/office/drawing/2014/main" id="{937FBDF1-C8B2-426F-8503-5E4D5A495753}"/>
              </a:ext>
            </a:extLst>
          </p:cNvPr>
          <p:cNvPicPr>
            <a:picLocks noGrp="1" noChangeAspect="1"/>
          </p:cNvPicPr>
          <p:nvPr>
            <p:ph idx="1"/>
          </p:nvPr>
        </p:nvPicPr>
        <p:blipFill>
          <a:blip r:embed="rId2"/>
          <a:stretch>
            <a:fillRect/>
          </a:stretch>
        </p:blipFill>
        <p:spPr>
          <a:xfrm>
            <a:off x="1604865" y="1315617"/>
            <a:ext cx="9041364" cy="4544640"/>
          </a:xfrm>
        </p:spPr>
      </p:pic>
    </p:spTree>
    <p:extLst>
      <p:ext uri="{BB962C8B-B14F-4D97-AF65-F5344CB8AC3E}">
        <p14:creationId xmlns:p14="http://schemas.microsoft.com/office/powerpoint/2010/main" val="1582669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230901"/>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233181"/>
            <a:ext cx="8035211" cy="5393917"/>
          </a:xfrm>
        </p:spPr>
        <p:txBody>
          <a:bodyPr>
            <a:noAutofit/>
          </a:bodyPr>
          <a:lstStyle/>
          <a:p>
            <a:pPr algn="just">
              <a:lnSpc>
                <a:spcPct val="100000"/>
              </a:lnSpc>
            </a:pPr>
            <a:r>
              <a:rPr lang="el-GR" sz="2000" dirty="0">
                <a:effectLst/>
                <a:ea typeface="Times New Roman" panose="02020603050405020304" pitchFamily="18" charset="0"/>
                <a:cs typeface="Times New Roman" panose="02020603050405020304" pitchFamily="18" charset="0"/>
              </a:rPr>
              <a:t>Συνήθως κάθε επενδυτής έχει ένα </a:t>
            </a:r>
            <a:r>
              <a:rPr lang="el-GR" sz="2000" b="1" dirty="0">
                <a:solidFill>
                  <a:srgbClr val="FF0000"/>
                </a:solidFill>
                <a:effectLst/>
                <a:ea typeface="Times New Roman" panose="02020603050405020304" pitchFamily="18" charset="0"/>
                <a:cs typeface="Times New Roman" panose="02020603050405020304" pitchFamily="18" charset="0"/>
              </a:rPr>
              <a:t>χαρτοφυλάκιο μετοχών</a:t>
            </a:r>
            <a:r>
              <a:rPr lang="el-GR" sz="2000" dirty="0">
                <a:solidFill>
                  <a:srgbClr val="FF0000"/>
                </a:solidFill>
                <a:effectLst/>
                <a:ea typeface="Times New Roman" panose="02020603050405020304" pitchFamily="18" charset="0"/>
                <a:cs typeface="Times New Roman" panose="02020603050405020304" pitchFamily="18" charset="0"/>
              </a:rPr>
              <a:t>. </a:t>
            </a:r>
          </a:p>
          <a:p>
            <a:pPr algn="just">
              <a:lnSpc>
                <a:spcPct val="100000"/>
              </a:lnSpc>
            </a:pPr>
            <a:endParaRPr lang="el-GR" sz="2000" dirty="0">
              <a:effectLst/>
              <a:ea typeface="Times New Roman" panose="02020603050405020304" pitchFamily="18" charset="0"/>
              <a:cs typeface="Times New Roman" panose="02020603050405020304" pitchFamily="18" charset="0"/>
            </a:endParaRPr>
          </a:p>
          <a:p>
            <a:pPr algn="just">
              <a:lnSpc>
                <a:spcPct val="100000"/>
              </a:lnSpc>
            </a:pPr>
            <a:r>
              <a:rPr lang="el-GR" sz="2000" dirty="0">
                <a:effectLst/>
                <a:ea typeface="Times New Roman" panose="02020603050405020304" pitchFamily="18" charset="0"/>
                <a:cs typeface="Times New Roman" panose="02020603050405020304" pitchFamily="18" charset="0"/>
              </a:rPr>
              <a:t>Η αναμενόμενη απόδοση ενός χαρτοφυλακίου μετοχών είναι συνάρτηση των αποδόσεων των μετοχών που το απαρτίζουν, δηλαδή είναι ένας </a:t>
            </a:r>
            <a:r>
              <a:rPr lang="el-GR" sz="2000" dirty="0">
                <a:solidFill>
                  <a:srgbClr val="FF0000"/>
                </a:solidFill>
                <a:effectLst/>
                <a:ea typeface="Times New Roman" panose="02020603050405020304" pitchFamily="18" charset="0"/>
                <a:cs typeface="Times New Roman" panose="02020603050405020304" pitchFamily="18" charset="0"/>
              </a:rPr>
              <a:t>σταθμισμένος μέσος όρος των αποδόσεων των μετοχών που συμπεριλαμβάνονται στο χαρτοφυλάκιο αυτό</a:t>
            </a:r>
            <a:r>
              <a:rPr lang="el-GR" sz="2000" dirty="0">
                <a:effectLst/>
                <a:ea typeface="Times New Roman" panose="02020603050405020304" pitchFamily="18" charset="0"/>
                <a:cs typeface="Times New Roman" panose="02020603050405020304" pitchFamily="18" charset="0"/>
              </a:rPr>
              <a:t>. </a:t>
            </a:r>
          </a:p>
          <a:p>
            <a:pPr algn="just">
              <a:lnSpc>
                <a:spcPct val="100000"/>
              </a:lnSpc>
            </a:pPr>
            <a:endParaRPr lang="el-GR" sz="2000" dirty="0">
              <a:ea typeface="Times New Roman" panose="02020603050405020304" pitchFamily="18" charset="0"/>
              <a:cs typeface="Times New Roman" panose="02020603050405020304" pitchFamily="18" charset="0"/>
            </a:endParaRPr>
          </a:p>
          <a:p>
            <a:pPr algn="just">
              <a:lnSpc>
                <a:spcPct val="100000"/>
              </a:lnSpc>
            </a:pPr>
            <a:r>
              <a:rPr lang="el-GR" sz="2000" dirty="0">
                <a:effectLst/>
                <a:ea typeface="Times New Roman" panose="02020603050405020304" pitchFamily="18" charset="0"/>
                <a:cs typeface="Times New Roman" panose="02020603050405020304" pitchFamily="18" charset="0"/>
              </a:rPr>
              <a:t>Η στάθμιση κάθε μετοχής είναι ανάλογη του </a:t>
            </a:r>
            <a:r>
              <a:rPr lang="el-GR" sz="2000" dirty="0">
                <a:solidFill>
                  <a:srgbClr val="FF0000"/>
                </a:solidFill>
                <a:effectLst/>
                <a:ea typeface="Times New Roman" panose="02020603050405020304" pitchFamily="18" charset="0"/>
                <a:cs typeface="Times New Roman" panose="02020603050405020304" pitchFamily="18" charset="0"/>
              </a:rPr>
              <a:t>ποσοστού του κεφαλαίου μας που έχουμε επενδύσει στην μετοχή αυτή</a:t>
            </a:r>
            <a:r>
              <a:rPr lang="el-GR" sz="2000" dirty="0">
                <a:effectLst/>
                <a:ea typeface="Times New Roman" panose="02020603050405020304" pitchFamily="18" charset="0"/>
                <a:cs typeface="Times New Roman" panose="02020603050405020304" pitchFamily="18" charset="0"/>
              </a:rPr>
              <a:t>. </a:t>
            </a:r>
          </a:p>
          <a:p>
            <a:pPr algn="just">
              <a:lnSpc>
                <a:spcPct val="100000"/>
              </a:lnSpc>
            </a:pPr>
            <a:endParaRPr lang="el-GR" sz="2000" dirty="0">
              <a:effectLst/>
              <a:ea typeface="Times New Roman" panose="02020603050405020304" pitchFamily="18" charset="0"/>
            </a:endParaRPr>
          </a:p>
          <a:p>
            <a:pPr algn="just">
              <a:lnSpc>
                <a:spcPct val="100000"/>
              </a:lnSpc>
            </a:pPr>
            <a:r>
              <a:rPr lang="el-GR" sz="2000" dirty="0">
                <a:effectLst/>
                <a:ea typeface="Times New Roman" panose="02020603050405020304" pitchFamily="18" charset="0"/>
              </a:rPr>
              <a:t>Εάν με </a:t>
            </a:r>
            <a:r>
              <a:rPr lang="en-US" sz="2000" i="1" dirty="0">
                <a:effectLst/>
                <a:ea typeface="Times New Roman" panose="02020603050405020304" pitchFamily="18" charset="0"/>
              </a:rPr>
              <a:t>w</a:t>
            </a:r>
            <a:r>
              <a:rPr lang="el-GR" sz="2000" baseline="-25000" dirty="0">
                <a:effectLst/>
                <a:ea typeface="Times New Roman" panose="02020603050405020304" pitchFamily="18" charset="0"/>
              </a:rPr>
              <a:t>i</a:t>
            </a:r>
            <a:r>
              <a:rPr lang="el-GR" sz="2000" dirty="0">
                <a:effectLst/>
                <a:ea typeface="Times New Roman" panose="02020603050405020304" pitchFamily="18" charset="0"/>
              </a:rPr>
              <a:t> συμβολίσουμε το ποσοστό του κεφαλαίου μας που επενδύουμε στην μετοχή </a:t>
            </a:r>
            <a:r>
              <a:rPr lang="el-GR" sz="2000" i="1" dirty="0">
                <a:effectLst/>
                <a:ea typeface="Times New Roman" panose="02020603050405020304" pitchFamily="18" charset="0"/>
              </a:rPr>
              <a:t>i</a:t>
            </a:r>
            <a:r>
              <a:rPr lang="el-GR" sz="2000" dirty="0">
                <a:effectLst/>
                <a:ea typeface="Times New Roman" panose="02020603050405020304" pitchFamily="18" charset="0"/>
              </a:rPr>
              <a:t>, και έχουμε </a:t>
            </a:r>
            <a:r>
              <a:rPr lang="el-GR" sz="2000" i="1" dirty="0">
                <a:effectLst/>
                <a:ea typeface="Times New Roman" panose="02020603050405020304" pitchFamily="18" charset="0"/>
              </a:rPr>
              <a:t>ν</a:t>
            </a:r>
            <a:r>
              <a:rPr lang="el-GR" sz="2000" dirty="0">
                <a:effectLst/>
                <a:ea typeface="Times New Roman" panose="02020603050405020304" pitchFamily="18" charset="0"/>
              </a:rPr>
              <a:t> μετοχές στο χαρτοφυλάκιο, τότε η απόδοση ενός χαρτοφυλακίου αλγεβρικά δίνεται από τον τύπο:</a:t>
            </a:r>
            <a:endParaRPr lang="el-GR" sz="2000" dirty="0">
              <a:effectLst/>
              <a:ea typeface="Times New Roman" panose="02020603050405020304" pitchFamily="18" charset="0"/>
              <a:cs typeface="Times New Roman" panose="02020603050405020304" pitchFamily="18" charset="0"/>
            </a:endParaRPr>
          </a:p>
        </p:txBody>
      </p:sp>
      <p:pic>
        <p:nvPicPr>
          <p:cNvPr id="27" name="Εικόνα 26">
            <a:extLst>
              <a:ext uri="{FF2B5EF4-FFF2-40B4-BE49-F238E27FC236}">
                <a16:creationId xmlns:a16="http://schemas.microsoft.com/office/drawing/2014/main" id="{A778710E-4585-455D-9E2A-5C1E3A7937EC}"/>
              </a:ext>
            </a:extLst>
          </p:cNvPr>
          <p:cNvPicPr>
            <a:picLocks noChangeAspect="1"/>
          </p:cNvPicPr>
          <p:nvPr/>
        </p:nvPicPr>
        <p:blipFill>
          <a:blip r:embed="rId2"/>
          <a:stretch>
            <a:fillRect/>
          </a:stretch>
        </p:blipFill>
        <p:spPr>
          <a:xfrm>
            <a:off x="8985380" y="3090384"/>
            <a:ext cx="2621901" cy="1959428"/>
          </a:xfrm>
          <a:prstGeom prst="rect">
            <a:avLst/>
          </a:prstGeom>
        </p:spPr>
      </p:pic>
    </p:spTree>
    <p:extLst>
      <p:ext uri="{BB962C8B-B14F-4D97-AF65-F5344CB8AC3E}">
        <p14:creationId xmlns:p14="http://schemas.microsoft.com/office/powerpoint/2010/main" val="344772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342239"/>
            <a:ext cx="10679884" cy="4834724"/>
          </a:xfrm>
        </p:spPr>
        <p:txBody>
          <a:bodyPr>
            <a:normAutofit fontScale="92500" lnSpcReduction="10000"/>
          </a:bodyPr>
          <a:lstStyle/>
          <a:p>
            <a:pPr algn="just">
              <a:lnSpc>
                <a:spcPct val="120000"/>
              </a:lnSpc>
            </a:pPr>
            <a:r>
              <a:rPr lang="el-GR" sz="2400" dirty="0">
                <a:effectLst/>
                <a:ea typeface="Times New Roman" panose="02020603050405020304" pitchFamily="18" charset="0"/>
                <a:cs typeface="Times New Roman" panose="02020603050405020304" pitchFamily="18" charset="0"/>
              </a:rPr>
              <a:t>Έστω ότι έχουμε επενδύσει 25% του κεφαλαίου μας στην ΕΤΕ και 75% του κεφαλαίου μας στην ΑΤΤΙΚ. Η αναμενόμενη απόδοση αυτού του χαρτοφυλακίου, Ε(</a:t>
            </a:r>
            <a:r>
              <a:rPr lang="el-GR" sz="2400" i="1" dirty="0" err="1">
                <a:effectLst/>
                <a:ea typeface="Times New Roman" panose="02020603050405020304" pitchFamily="18" charset="0"/>
                <a:cs typeface="Times New Roman" panose="02020603050405020304" pitchFamily="18" charset="0"/>
              </a:rPr>
              <a:t>r</a:t>
            </a:r>
            <a:r>
              <a:rPr lang="el-GR" sz="2400" baseline="-25000" dirty="0" err="1">
                <a:effectLst/>
                <a:ea typeface="Times New Roman" panose="02020603050405020304" pitchFamily="18" charset="0"/>
                <a:cs typeface="Times New Roman" panose="02020603050405020304" pitchFamily="18" charset="0"/>
              </a:rPr>
              <a:t>χ</a:t>
            </a:r>
            <a:r>
              <a:rPr lang="el-GR" sz="2400" dirty="0">
                <a:effectLst/>
                <a:ea typeface="Times New Roman" panose="02020603050405020304" pitchFamily="18" charset="0"/>
                <a:cs typeface="Times New Roman" panose="02020603050405020304" pitchFamily="18" charset="0"/>
              </a:rPr>
              <a:t>), θα είναι: </a:t>
            </a:r>
          </a:p>
          <a:p>
            <a:pPr marL="0" indent="0" algn="ctr">
              <a:lnSpc>
                <a:spcPct val="120000"/>
              </a:lnSpc>
              <a:spcAft>
                <a:spcPts val="800"/>
              </a:spcAft>
              <a:buNone/>
            </a:pPr>
            <a:r>
              <a:rPr lang="el-GR" sz="2400" dirty="0">
                <a:solidFill>
                  <a:srgbClr val="FF0000"/>
                </a:solidFill>
                <a:effectLst/>
                <a:ea typeface="Times New Roman" panose="02020603050405020304" pitchFamily="18" charset="0"/>
                <a:cs typeface="Times New Roman" panose="02020603050405020304" pitchFamily="18" charset="0"/>
              </a:rPr>
              <a:t>Ε(</a:t>
            </a:r>
            <a:r>
              <a:rPr lang="el-GR" sz="2400" i="1" dirty="0" err="1">
                <a:solidFill>
                  <a:srgbClr val="FF0000"/>
                </a:solidFill>
                <a:effectLst/>
                <a:ea typeface="Times New Roman" panose="02020603050405020304" pitchFamily="18" charset="0"/>
                <a:cs typeface="Times New Roman" panose="02020603050405020304" pitchFamily="18" charset="0"/>
              </a:rPr>
              <a:t>r</a:t>
            </a:r>
            <a:r>
              <a:rPr lang="el-GR" sz="2400" baseline="-25000" dirty="0" err="1">
                <a:solidFill>
                  <a:srgbClr val="FF0000"/>
                </a:solidFill>
                <a:effectLst/>
                <a:ea typeface="Times New Roman" panose="02020603050405020304" pitchFamily="18" charset="0"/>
                <a:cs typeface="Times New Roman" panose="02020603050405020304" pitchFamily="18" charset="0"/>
              </a:rPr>
              <a:t>χ</a:t>
            </a:r>
            <a:r>
              <a:rPr lang="el-GR" sz="2400" dirty="0">
                <a:solidFill>
                  <a:srgbClr val="FF0000"/>
                </a:solidFill>
                <a:effectLst/>
                <a:ea typeface="Times New Roman" panose="02020603050405020304" pitchFamily="18" charset="0"/>
                <a:cs typeface="Times New Roman" panose="02020603050405020304" pitchFamily="18" charset="0"/>
              </a:rPr>
              <a:t>) </a:t>
            </a:r>
            <a:r>
              <a:rPr lang="el-GR" sz="2400" dirty="0">
                <a:effectLst/>
                <a:ea typeface="Times New Roman" panose="02020603050405020304" pitchFamily="18" charset="0"/>
                <a:cs typeface="Times New Roman" panose="02020603050405020304" pitchFamily="18" charset="0"/>
              </a:rPr>
              <a:t>= (0,25) Ε(</a:t>
            </a:r>
            <a:r>
              <a:rPr lang="el-GR" sz="2400" i="1" dirty="0" err="1">
                <a:effectLst/>
                <a:ea typeface="Times New Roman" panose="02020603050405020304" pitchFamily="18" charset="0"/>
                <a:cs typeface="Times New Roman" panose="02020603050405020304" pitchFamily="18" charset="0"/>
              </a:rPr>
              <a:t>r</a:t>
            </a:r>
            <a:r>
              <a:rPr lang="el-GR" sz="2400" baseline="-25000" dirty="0" err="1">
                <a:effectLst/>
                <a:ea typeface="Times New Roman" panose="02020603050405020304" pitchFamily="18" charset="0"/>
                <a:cs typeface="Times New Roman" panose="02020603050405020304" pitchFamily="18" charset="0"/>
              </a:rPr>
              <a:t>ΕΤΕ</a:t>
            </a:r>
            <a:r>
              <a:rPr lang="el-GR" sz="2400" dirty="0">
                <a:effectLst/>
                <a:ea typeface="Times New Roman" panose="02020603050405020304" pitchFamily="18" charset="0"/>
                <a:cs typeface="Times New Roman" panose="02020603050405020304" pitchFamily="18" charset="0"/>
              </a:rPr>
              <a:t>) + (0,75) Ε(</a:t>
            </a:r>
            <a:r>
              <a:rPr lang="el-GR" sz="2400" i="1" dirty="0" err="1">
                <a:effectLst/>
                <a:ea typeface="Times New Roman" panose="02020603050405020304" pitchFamily="18" charset="0"/>
                <a:cs typeface="Times New Roman" panose="02020603050405020304" pitchFamily="18" charset="0"/>
              </a:rPr>
              <a:t>r</a:t>
            </a:r>
            <a:r>
              <a:rPr lang="el-GR" sz="2400" baseline="-25000" dirty="0" err="1">
                <a:effectLst/>
                <a:ea typeface="Times New Roman" panose="02020603050405020304" pitchFamily="18" charset="0"/>
                <a:cs typeface="Times New Roman" panose="02020603050405020304" pitchFamily="18" charset="0"/>
              </a:rPr>
              <a:t>ΑΤΤΙΚ</a:t>
            </a:r>
            <a:r>
              <a:rPr lang="el-GR" sz="2400" dirty="0">
                <a:effectLst/>
                <a:ea typeface="Times New Roman" panose="02020603050405020304" pitchFamily="18" charset="0"/>
                <a:cs typeface="Times New Roman" panose="02020603050405020304" pitchFamily="18" charset="0"/>
              </a:rPr>
              <a:t>) = </a:t>
            </a:r>
            <a:endParaRPr lang="en-GB" sz="2400" dirty="0">
              <a:effectLst/>
              <a:ea typeface="Calibri" panose="020F0502020204030204" pitchFamily="34" charset="0"/>
              <a:cs typeface="Times New Roman" panose="02020603050405020304" pitchFamily="18" charset="0"/>
            </a:endParaRPr>
          </a:p>
          <a:p>
            <a:pPr marL="0" indent="0" algn="ctr">
              <a:lnSpc>
                <a:spcPct val="120000"/>
              </a:lnSpc>
              <a:spcAft>
                <a:spcPts val="800"/>
              </a:spcAft>
              <a:buNone/>
            </a:pPr>
            <a:r>
              <a:rPr lang="el-GR" sz="2400" dirty="0">
                <a:effectLst/>
                <a:ea typeface="Times New Roman" panose="02020603050405020304" pitchFamily="18" charset="0"/>
                <a:cs typeface="Times New Roman" panose="02020603050405020304" pitchFamily="18" charset="0"/>
              </a:rPr>
              <a:t>(0,25) (0,0514) + (0,75) (0,1936) = </a:t>
            </a:r>
            <a:r>
              <a:rPr lang="el-GR" sz="2400" dirty="0">
                <a:solidFill>
                  <a:srgbClr val="FF0000"/>
                </a:solidFill>
                <a:effectLst/>
                <a:ea typeface="Times New Roman" panose="02020603050405020304" pitchFamily="18" charset="0"/>
                <a:cs typeface="Times New Roman" panose="02020603050405020304" pitchFamily="18" charset="0"/>
              </a:rPr>
              <a:t>0,15805, ή 15,8%</a:t>
            </a:r>
            <a:endParaRPr lang="en-GB" sz="2400" dirty="0">
              <a:solidFill>
                <a:srgbClr val="FF0000"/>
              </a:solidFill>
            </a:endParaRPr>
          </a:p>
          <a:p>
            <a:pPr algn="just">
              <a:lnSpc>
                <a:spcPct val="120000"/>
              </a:lnSpc>
              <a:spcAft>
                <a:spcPts val="800"/>
              </a:spcAft>
            </a:pPr>
            <a:endParaRPr lang="el-GR" sz="2400" dirty="0">
              <a:effectLst/>
              <a:ea typeface="Times New Roman" panose="02020603050405020304" pitchFamily="18" charset="0"/>
              <a:cs typeface="Times New Roman" panose="02020603050405020304" pitchFamily="18" charset="0"/>
            </a:endParaRPr>
          </a:p>
          <a:p>
            <a:pPr algn="just">
              <a:lnSpc>
                <a:spcPct val="120000"/>
              </a:lnSpc>
              <a:spcAft>
                <a:spcPts val="800"/>
              </a:spcAft>
            </a:pPr>
            <a:r>
              <a:rPr lang="el-GR" sz="2400" dirty="0">
                <a:effectLst/>
                <a:ea typeface="Times New Roman" panose="02020603050405020304" pitchFamily="18" charset="0"/>
                <a:cs typeface="Times New Roman" panose="02020603050405020304" pitchFamily="18" charset="0"/>
              </a:rPr>
              <a:t>Εάν είχαμε επενδύσει 30% του κεφαλαίου μας στην ΕΤΕ και 70% του κεφαλαίου μας στην ΑΤΤΙΚ, η αναμενόμενη απόδοση αυτού του χαρτοφυλακίου, θα ήταν : </a:t>
            </a:r>
            <a:endParaRPr lang="en-GB" sz="2400" dirty="0">
              <a:effectLst/>
              <a:ea typeface="Calibri" panose="020F0502020204030204" pitchFamily="34" charset="0"/>
              <a:cs typeface="Times New Roman" panose="02020603050405020304" pitchFamily="18" charset="0"/>
            </a:endParaRPr>
          </a:p>
          <a:p>
            <a:pPr marL="0" indent="0" algn="ctr">
              <a:lnSpc>
                <a:spcPct val="120000"/>
              </a:lnSpc>
              <a:spcAft>
                <a:spcPts val="800"/>
              </a:spcAft>
              <a:buNone/>
            </a:pPr>
            <a:r>
              <a:rPr lang="el-GR" sz="2400" dirty="0">
                <a:solidFill>
                  <a:srgbClr val="FF0000"/>
                </a:solidFill>
                <a:effectLst/>
                <a:ea typeface="Times New Roman" panose="02020603050405020304" pitchFamily="18" charset="0"/>
                <a:cs typeface="Times New Roman" panose="02020603050405020304" pitchFamily="18" charset="0"/>
              </a:rPr>
              <a:t>Ε(</a:t>
            </a:r>
            <a:r>
              <a:rPr lang="el-GR" sz="2400" i="1" dirty="0" err="1">
                <a:solidFill>
                  <a:srgbClr val="FF0000"/>
                </a:solidFill>
                <a:effectLst/>
                <a:ea typeface="Times New Roman" panose="02020603050405020304" pitchFamily="18" charset="0"/>
                <a:cs typeface="Times New Roman" panose="02020603050405020304" pitchFamily="18" charset="0"/>
              </a:rPr>
              <a:t>r</a:t>
            </a:r>
            <a:r>
              <a:rPr lang="el-GR" sz="2400" baseline="-25000" dirty="0" err="1">
                <a:solidFill>
                  <a:srgbClr val="FF0000"/>
                </a:solidFill>
                <a:effectLst/>
                <a:ea typeface="Times New Roman" panose="02020603050405020304" pitchFamily="18" charset="0"/>
                <a:cs typeface="Times New Roman" panose="02020603050405020304" pitchFamily="18" charset="0"/>
              </a:rPr>
              <a:t>χ</a:t>
            </a:r>
            <a:r>
              <a:rPr lang="el-GR" sz="2400" dirty="0">
                <a:solidFill>
                  <a:srgbClr val="FF0000"/>
                </a:solidFill>
                <a:effectLst/>
                <a:ea typeface="Times New Roman" panose="02020603050405020304" pitchFamily="18" charset="0"/>
                <a:cs typeface="Times New Roman" panose="02020603050405020304" pitchFamily="18" charset="0"/>
              </a:rPr>
              <a:t>) </a:t>
            </a:r>
            <a:r>
              <a:rPr lang="el-GR" sz="2400" dirty="0">
                <a:effectLst/>
                <a:ea typeface="Times New Roman" panose="02020603050405020304" pitchFamily="18" charset="0"/>
                <a:cs typeface="Times New Roman" panose="02020603050405020304" pitchFamily="18" charset="0"/>
              </a:rPr>
              <a:t>= (0,3) Ε(</a:t>
            </a:r>
            <a:r>
              <a:rPr lang="en-US" sz="2400" i="1" dirty="0">
                <a:effectLst/>
                <a:ea typeface="Times New Roman" panose="02020603050405020304" pitchFamily="18" charset="0"/>
                <a:cs typeface="Times New Roman" panose="02020603050405020304" pitchFamily="18" charset="0"/>
              </a:rPr>
              <a:t>r</a:t>
            </a:r>
            <a:r>
              <a:rPr lang="el-GR" sz="2400" baseline="-25000" dirty="0">
                <a:effectLst/>
                <a:ea typeface="Times New Roman" panose="02020603050405020304" pitchFamily="18" charset="0"/>
                <a:cs typeface="Times New Roman" panose="02020603050405020304" pitchFamily="18" charset="0"/>
              </a:rPr>
              <a:t>ΕΤΕ</a:t>
            </a:r>
            <a:r>
              <a:rPr lang="el-GR" sz="2400" dirty="0">
                <a:effectLst/>
                <a:ea typeface="Times New Roman" panose="02020603050405020304" pitchFamily="18" charset="0"/>
                <a:cs typeface="Times New Roman" panose="02020603050405020304" pitchFamily="18" charset="0"/>
              </a:rPr>
              <a:t>) + (0,7) Ε(</a:t>
            </a:r>
            <a:r>
              <a:rPr lang="en-US" sz="2400" i="1" dirty="0">
                <a:effectLst/>
                <a:ea typeface="Times New Roman" panose="02020603050405020304" pitchFamily="18" charset="0"/>
                <a:cs typeface="Times New Roman" panose="02020603050405020304" pitchFamily="18" charset="0"/>
              </a:rPr>
              <a:t>r</a:t>
            </a:r>
            <a:r>
              <a:rPr lang="el-GR" sz="2400" baseline="-25000" dirty="0">
                <a:effectLst/>
                <a:ea typeface="Times New Roman" panose="02020603050405020304" pitchFamily="18" charset="0"/>
                <a:cs typeface="Times New Roman" panose="02020603050405020304" pitchFamily="18" charset="0"/>
              </a:rPr>
              <a:t>ΑΤΤΙΚ</a:t>
            </a:r>
            <a:r>
              <a:rPr lang="el-GR" sz="2400" dirty="0">
                <a:effectLst/>
                <a:ea typeface="Times New Roman" panose="02020603050405020304" pitchFamily="18" charset="0"/>
                <a:cs typeface="Times New Roman" panose="02020603050405020304" pitchFamily="18" charset="0"/>
              </a:rPr>
              <a:t>) = </a:t>
            </a:r>
            <a:endParaRPr lang="en-GB" sz="2400" dirty="0">
              <a:effectLst/>
              <a:ea typeface="Calibri" panose="020F0502020204030204" pitchFamily="34" charset="0"/>
              <a:cs typeface="Times New Roman" panose="02020603050405020304" pitchFamily="18" charset="0"/>
            </a:endParaRPr>
          </a:p>
          <a:p>
            <a:pPr marL="0" indent="0" algn="ctr">
              <a:lnSpc>
                <a:spcPct val="120000"/>
              </a:lnSpc>
              <a:spcAft>
                <a:spcPts val="800"/>
              </a:spcAft>
              <a:buNone/>
            </a:pPr>
            <a:r>
              <a:rPr lang="el-GR" sz="2400" dirty="0">
                <a:effectLst/>
                <a:ea typeface="Times New Roman" panose="02020603050405020304" pitchFamily="18" charset="0"/>
                <a:cs typeface="Times New Roman" panose="02020603050405020304" pitchFamily="18" charset="0"/>
              </a:rPr>
              <a:t>(0,3) (0,0514) + (0,7) (0,1936) = </a:t>
            </a:r>
            <a:r>
              <a:rPr lang="el-GR" sz="2400" dirty="0">
                <a:solidFill>
                  <a:srgbClr val="FF0000"/>
                </a:solidFill>
                <a:effectLst/>
                <a:ea typeface="Times New Roman" panose="02020603050405020304" pitchFamily="18" charset="0"/>
                <a:cs typeface="Times New Roman" panose="02020603050405020304" pitchFamily="18" charset="0"/>
              </a:rPr>
              <a:t>0,15094, ή 15%.</a:t>
            </a:r>
            <a:endParaRPr lang="en-GB" sz="2400" dirty="0">
              <a:solidFill>
                <a:srgbClr val="FF0000"/>
              </a:solidFill>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46638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342239"/>
            <a:ext cx="10515600" cy="4834724"/>
          </a:xfrm>
        </p:spPr>
        <p:txBody>
          <a:bodyPr>
            <a:normAutofit fontScale="70000" lnSpcReduction="20000"/>
          </a:bodyPr>
          <a:lstStyle/>
          <a:p>
            <a:pPr algn="just"/>
            <a:r>
              <a:rPr lang="el-GR" dirty="0"/>
              <a:t>Αντίθετα με την απόδοση, ο κίνδυνος ενός χαρτοφυλακίου υπολογίζεται με μία λίγο πιο </a:t>
            </a:r>
            <a:r>
              <a:rPr lang="el-GR" dirty="0">
                <a:solidFill>
                  <a:srgbClr val="FF0000"/>
                </a:solidFill>
              </a:rPr>
              <a:t>περίπλοκη σχέση. </a:t>
            </a:r>
          </a:p>
          <a:p>
            <a:pPr algn="just"/>
            <a:endParaRPr lang="el-GR" dirty="0"/>
          </a:p>
          <a:p>
            <a:pPr algn="just"/>
            <a:r>
              <a:rPr lang="el-GR" dirty="0"/>
              <a:t>Ο λόγος είναι ότι οι μετοχές που συμπεριλαμβάνονται σε ένα χαρτοφυλάκιο έχουν κάποια </a:t>
            </a:r>
            <a:r>
              <a:rPr lang="el-GR" dirty="0" err="1">
                <a:solidFill>
                  <a:srgbClr val="FF0000"/>
                </a:solidFill>
              </a:rPr>
              <a:t>συνδιακύμανση</a:t>
            </a:r>
            <a:r>
              <a:rPr lang="el-GR" dirty="0">
                <a:solidFill>
                  <a:srgbClr val="FF0000"/>
                </a:solidFill>
              </a:rPr>
              <a:t> (</a:t>
            </a:r>
            <a:r>
              <a:rPr lang="el-GR" dirty="0" err="1">
                <a:solidFill>
                  <a:srgbClr val="FF0000"/>
                </a:solidFill>
              </a:rPr>
              <a:t>covariance</a:t>
            </a:r>
            <a:r>
              <a:rPr lang="el-GR" dirty="0">
                <a:solidFill>
                  <a:srgbClr val="FF0000"/>
                </a:solidFill>
              </a:rPr>
              <a:t>) ή συσχέτιση (</a:t>
            </a:r>
            <a:r>
              <a:rPr lang="el-GR" dirty="0" err="1">
                <a:solidFill>
                  <a:srgbClr val="FF0000"/>
                </a:solidFill>
              </a:rPr>
              <a:t>correlation</a:t>
            </a:r>
            <a:r>
              <a:rPr lang="el-GR" dirty="0">
                <a:solidFill>
                  <a:srgbClr val="FF0000"/>
                </a:solidFill>
              </a:rPr>
              <a:t>). </a:t>
            </a:r>
          </a:p>
          <a:p>
            <a:pPr algn="just"/>
            <a:endParaRPr lang="el-GR" dirty="0"/>
          </a:p>
          <a:p>
            <a:pPr algn="just"/>
            <a:r>
              <a:rPr lang="el-GR" dirty="0"/>
              <a:t>Η συσχέτιση μετρά τον βαθμό στον οποίο οι αποδόσεις κάποιων μετοχών κινούνται μαζί. </a:t>
            </a:r>
          </a:p>
          <a:p>
            <a:pPr algn="just"/>
            <a:endParaRPr lang="el-GR" dirty="0"/>
          </a:p>
          <a:p>
            <a:pPr algn="just"/>
            <a:r>
              <a:rPr lang="el-GR" dirty="0"/>
              <a:t>Εάν κάθε φορά που η μετοχή Χ ανεβαίνει κατά 1% η μετοχή Ψ ανεβαίνει κατά 1,8%, τότε λέμε ότι οι μετοχές αυτές έχουν </a:t>
            </a:r>
            <a:r>
              <a:rPr lang="el-GR" dirty="0">
                <a:solidFill>
                  <a:srgbClr val="FF0000"/>
                </a:solidFill>
              </a:rPr>
              <a:t>θετική συσχέτιση</a:t>
            </a:r>
            <a:r>
              <a:rPr lang="el-GR" dirty="0"/>
              <a:t>. </a:t>
            </a:r>
          </a:p>
          <a:p>
            <a:pPr algn="just"/>
            <a:endParaRPr lang="el-GR" dirty="0"/>
          </a:p>
          <a:p>
            <a:pPr algn="just"/>
            <a:r>
              <a:rPr lang="el-GR" dirty="0"/>
              <a:t>Εάν κάθε φορά που η μετοχή Χ ανεβαίνει κατά 1% η μετοχή Ω πέφτει κατά 1,5%, τότε λέμε ότι οι μετοχές αυτές έχουν </a:t>
            </a:r>
            <a:r>
              <a:rPr lang="el-GR" dirty="0">
                <a:solidFill>
                  <a:srgbClr val="FF0000"/>
                </a:solidFill>
              </a:rPr>
              <a:t>αρνητική συσχέτιση. </a:t>
            </a:r>
          </a:p>
          <a:p>
            <a:pPr algn="just"/>
            <a:endParaRPr lang="el-GR" dirty="0"/>
          </a:p>
          <a:p>
            <a:pPr algn="just"/>
            <a:r>
              <a:rPr lang="el-GR" dirty="0"/>
              <a:t>Στην περίπτωση που είχαμε μόνον μία μετοχή ο κίνδυνος προερχόταν από μία μόνο πηγή: από την αβεβαιότητα σχετικά με τις διακυμάνσεις των αποδόσεων της μετοχής. </a:t>
            </a:r>
            <a:endParaRPr lang="en-GB" dirty="0"/>
          </a:p>
        </p:txBody>
      </p:sp>
    </p:spTree>
    <p:extLst>
      <p:ext uri="{BB962C8B-B14F-4D97-AF65-F5344CB8AC3E}">
        <p14:creationId xmlns:p14="http://schemas.microsoft.com/office/powerpoint/2010/main" val="299053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342239"/>
            <a:ext cx="10515600" cy="4834724"/>
          </a:xfrm>
        </p:spPr>
        <p:txBody>
          <a:bodyPr>
            <a:normAutofit fontScale="92500" lnSpcReduction="10000"/>
          </a:bodyPr>
          <a:lstStyle/>
          <a:p>
            <a:pPr algn="just"/>
            <a:r>
              <a:rPr lang="el-GR" sz="2400" dirty="0"/>
              <a:t>Τώρα που έχουμε ένα χαρτοφυλάκιο μετοχών, </a:t>
            </a:r>
            <a:r>
              <a:rPr lang="el-GR" sz="2400" dirty="0">
                <a:solidFill>
                  <a:srgbClr val="FF0000"/>
                </a:solidFill>
              </a:rPr>
              <a:t>ο κίνδυνος θα προέρχεται από δύο πηγές: </a:t>
            </a:r>
          </a:p>
          <a:p>
            <a:pPr algn="just"/>
            <a:endParaRPr lang="el-GR" sz="2400" dirty="0"/>
          </a:p>
          <a:p>
            <a:pPr marL="0" indent="0" algn="just">
              <a:buNone/>
            </a:pPr>
            <a:r>
              <a:rPr lang="el-GR" sz="2400" dirty="0">
                <a:latin typeface="Arial" panose="020B0604020202020204" pitchFamily="34" charset="0"/>
                <a:cs typeface="Arial" panose="020B0604020202020204" pitchFamily="34" charset="0"/>
              </a:rPr>
              <a:t>→	</a:t>
            </a:r>
            <a:r>
              <a:rPr lang="el-GR" sz="2400" dirty="0"/>
              <a:t>από την αβεβαιότητα σχετικά με τις διακυμάνσεις των αποδόσεων της κάθε 	μετοχής που έχουμε στο χαρτοφυλάκιο</a:t>
            </a:r>
          </a:p>
          <a:p>
            <a:pPr marL="0" indent="0" algn="just">
              <a:buNone/>
            </a:pPr>
            <a:r>
              <a:rPr lang="el-GR" sz="2400" dirty="0">
                <a:latin typeface="Arial" panose="020B0604020202020204" pitchFamily="34" charset="0"/>
                <a:cs typeface="Arial" panose="020B0604020202020204" pitchFamily="34" charset="0"/>
              </a:rPr>
              <a:t>→	</a:t>
            </a:r>
            <a:r>
              <a:rPr lang="el-GR" sz="2400" dirty="0"/>
              <a:t>από την αβεβαιότητα σχετικά με τις </a:t>
            </a:r>
            <a:r>
              <a:rPr lang="el-GR" sz="2400" dirty="0" err="1"/>
              <a:t>συνδιακυμάνσεις</a:t>
            </a:r>
            <a:r>
              <a:rPr lang="el-GR" sz="2400" dirty="0"/>
              <a:t> (ή συσχετίσεις) των 	αποδόσεων όλων των μετοχών που έχουμε στο χαρτοφυλάκιο. </a:t>
            </a:r>
          </a:p>
          <a:p>
            <a:pPr algn="just"/>
            <a:endParaRPr lang="el-GR" sz="2400" dirty="0"/>
          </a:p>
          <a:p>
            <a:pPr algn="just"/>
            <a:r>
              <a:rPr lang="el-GR" sz="2400" dirty="0"/>
              <a:t>Μπορούμε να το δούμε κάπως έτσι: η τιμή μίας μετοχής θα μεταβληθεί από παράγοντες που επηρεάζουν μόνον την συγκεκριμένη εταιρεία </a:t>
            </a:r>
            <a:r>
              <a:rPr lang="el-GR" sz="2400" dirty="0">
                <a:solidFill>
                  <a:srgbClr val="FF0000"/>
                </a:solidFill>
              </a:rPr>
              <a:t>αλλά και </a:t>
            </a:r>
            <a:r>
              <a:rPr lang="el-GR" sz="2400" dirty="0"/>
              <a:t>από παράγοντες που επηρεάζουν όλες τις εταιρείες. </a:t>
            </a:r>
          </a:p>
          <a:p>
            <a:pPr algn="just"/>
            <a:endParaRPr lang="el-GR" sz="2400" dirty="0"/>
          </a:p>
          <a:p>
            <a:pPr algn="just"/>
            <a:r>
              <a:rPr lang="el-GR" sz="2400" dirty="0"/>
              <a:t>Όταν υπολογίζουμε το ρίσκο ενός χαρτοφυλακίου πρέπει να υπολογίζουμε τον κίνδυνο </a:t>
            </a:r>
            <a:r>
              <a:rPr lang="el-GR" sz="2400" dirty="0">
                <a:solidFill>
                  <a:srgbClr val="FF0000"/>
                </a:solidFill>
              </a:rPr>
              <a:t>και από τους δύο παράγοντες. </a:t>
            </a:r>
          </a:p>
          <a:p>
            <a:endParaRPr lang="en-GB" dirty="0"/>
          </a:p>
        </p:txBody>
      </p:sp>
    </p:spTree>
    <p:extLst>
      <p:ext uri="{BB962C8B-B14F-4D97-AF65-F5344CB8AC3E}">
        <p14:creationId xmlns:p14="http://schemas.microsoft.com/office/powerpoint/2010/main" val="170860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23D599-90F7-42CB-AE57-701BAA793F66}"/>
              </a:ext>
            </a:extLst>
          </p:cNvPr>
          <p:cNvSpPr>
            <a:spLocks noGrp="1"/>
          </p:cNvSpPr>
          <p:nvPr>
            <p:ph idx="1"/>
          </p:nvPr>
        </p:nvSpPr>
        <p:spPr>
          <a:xfrm>
            <a:off x="838200" y="1526796"/>
            <a:ext cx="10515600" cy="4832059"/>
          </a:xfrm>
        </p:spPr>
        <p:txBody>
          <a:bodyPr>
            <a:normAutofit/>
          </a:bodyPr>
          <a:lstStyle/>
          <a:p>
            <a:pPr algn="just"/>
            <a:r>
              <a:rPr lang="el-GR" sz="2400" dirty="0"/>
              <a:t>Μέχρι τις αρχές περίπου της δεκαετίας του 1950 δεν υπήρχε κάποιος συγκεκριμένος (και γενικά αποδεκτός) τρόπος μέτρησης του επενδυτικού κινδύνου. </a:t>
            </a:r>
          </a:p>
          <a:p>
            <a:pPr algn="just"/>
            <a:endParaRPr lang="el-GR" sz="2400" dirty="0"/>
          </a:p>
          <a:p>
            <a:pPr algn="just"/>
            <a:r>
              <a:rPr lang="el-GR" sz="2400" dirty="0"/>
              <a:t>Εκείνη την εποχή όμως άρχισαν να αναπτύσσονται θεωρίες, όπως η </a:t>
            </a:r>
            <a:r>
              <a:rPr lang="el-GR" sz="2400" dirty="0">
                <a:solidFill>
                  <a:srgbClr val="FF0000"/>
                </a:solidFill>
              </a:rPr>
              <a:t>Θεωρία Χαρτοφυλακίου (</a:t>
            </a:r>
            <a:r>
              <a:rPr lang="el-GR" sz="2400" dirty="0" err="1">
                <a:solidFill>
                  <a:srgbClr val="FF0000"/>
                </a:solidFill>
              </a:rPr>
              <a:t>Modern</a:t>
            </a:r>
            <a:r>
              <a:rPr lang="el-GR" sz="2400" dirty="0">
                <a:solidFill>
                  <a:srgbClr val="FF0000"/>
                </a:solidFill>
              </a:rPr>
              <a:t> </a:t>
            </a:r>
            <a:r>
              <a:rPr lang="el-GR" sz="2400" dirty="0" err="1">
                <a:solidFill>
                  <a:srgbClr val="FF0000"/>
                </a:solidFill>
              </a:rPr>
              <a:t>Portfolio</a:t>
            </a:r>
            <a:r>
              <a:rPr lang="el-GR" sz="2400" dirty="0">
                <a:solidFill>
                  <a:srgbClr val="FF0000"/>
                </a:solidFill>
              </a:rPr>
              <a:t> </a:t>
            </a:r>
            <a:r>
              <a:rPr lang="el-GR" sz="2400" dirty="0" err="1">
                <a:solidFill>
                  <a:srgbClr val="FF0000"/>
                </a:solidFill>
              </a:rPr>
              <a:t>Theory</a:t>
            </a:r>
            <a:r>
              <a:rPr lang="el-GR" sz="2400" dirty="0">
                <a:solidFill>
                  <a:srgbClr val="FF0000"/>
                </a:solidFill>
              </a:rPr>
              <a:t>) του </a:t>
            </a:r>
            <a:r>
              <a:rPr lang="el-GR" sz="2400" dirty="0" err="1">
                <a:solidFill>
                  <a:srgbClr val="FF0000"/>
                </a:solidFill>
              </a:rPr>
              <a:t>Markowitz</a:t>
            </a:r>
            <a:r>
              <a:rPr lang="el-GR" sz="2400" dirty="0"/>
              <a:t>  που κατάφεραν να </a:t>
            </a:r>
            <a:r>
              <a:rPr lang="el-GR" sz="2400" dirty="0" err="1"/>
              <a:t>ποσοτικοποιήσουν</a:t>
            </a:r>
            <a:r>
              <a:rPr lang="el-GR" sz="2400" dirty="0"/>
              <a:t> την έννοια του κινδύνου, και τελικά βοήθησαν στην κατανόηση πολλών άλλων σημαντικών θεμάτων της χρηματοοικονομικής θεωρίας. </a:t>
            </a:r>
          </a:p>
          <a:p>
            <a:pPr algn="just"/>
            <a:endParaRPr lang="en-GB" dirty="0"/>
          </a:p>
        </p:txBody>
      </p:sp>
      <p:sp>
        <p:nvSpPr>
          <p:cNvPr id="5" name="Τίτλος 1">
            <a:extLst>
              <a:ext uri="{FF2B5EF4-FFF2-40B4-BE49-F238E27FC236}">
                <a16:creationId xmlns:a16="http://schemas.microsoft.com/office/drawing/2014/main" id="{98163FD7-AE66-47AE-89F4-C0CE3AB1826C}"/>
              </a:ext>
            </a:extLst>
          </p:cNvPr>
          <p:cNvSpPr>
            <a:spLocks noGrp="1"/>
          </p:cNvSpPr>
          <p:nvPr>
            <p:ph type="title"/>
          </p:nvPr>
        </p:nvSpPr>
        <p:spPr>
          <a:xfrm>
            <a:off x="838200" y="365125"/>
            <a:ext cx="10515600" cy="919163"/>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252428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9" name="Θέση περιεχομένου 8">
            <a:extLst>
              <a:ext uri="{FF2B5EF4-FFF2-40B4-BE49-F238E27FC236}">
                <a16:creationId xmlns:a16="http://schemas.microsoft.com/office/drawing/2014/main" id="{CC400D4F-A30A-4EE8-AEC6-41698185FB31}"/>
              </a:ext>
            </a:extLst>
          </p:cNvPr>
          <p:cNvPicPr>
            <a:picLocks noGrp="1" noChangeAspect="1"/>
          </p:cNvPicPr>
          <p:nvPr>
            <p:ph idx="1"/>
          </p:nvPr>
        </p:nvPicPr>
        <p:blipFill>
          <a:blip r:embed="rId2"/>
          <a:stretch>
            <a:fillRect/>
          </a:stretch>
        </p:blipFill>
        <p:spPr>
          <a:xfrm>
            <a:off x="1418253" y="1333850"/>
            <a:ext cx="8901404" cy="4843113"/>
          </a:xfrm>
        </p:spPr>
      </p:pic>
    </p:spTree>
    <p:extLst>
      <p:ext uri="{BB962C8B-B14F-4D97-AF65-F5344CB8AC3E}">
        <p14:creationId xmlns:p14="http://schemas.microsoft.com/office/powerpoint/2010/main" val="3006269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περιεχομένου 10">
            <a:extLst>
              <a:ext uri="{FF2B5EF4-FFF2-40B4-BE49-F238E27FC236}">
                <a16:creationId xmlns:a16="http://schemas.microsoft.com/office/drawing/2014/main" id="{2148A2F3-D2F4-4E67-B347-145003EE4BBD}"/>
              </a:ext>
            </a:extLst>
          </p:cNvPr>
          <p:cNvPicPr>
            <a:picLocks noGrp="1" noChangeAspect="1"/>
          </p:cNvPicPr>
          <p:nvPr>
            <p:ph idx="1"/>
          </p:nvPr>
        </p:nvPicPr>
        <p:blipFill>
          <a:blip r:embed="rId2"/>
          <a:stretch>
            <a:fillRect/>
          </a:stretch>
        </p:blipFill>
        <p:spPr>
          <a:xfrm>
            <a:off x="1259634" y="1492899"/>
            <a:ext cx="9685174" cy="4618652"/>
          </a:xfrm>
        </p:spPr>
      </p:pic>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560263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427241C-D476-466C-885C-7F321D3F382B}"/>
              </a:ext>
            </a:extLst>
          </p:cNvPr>
          <p:cNvPicPr>
            <a:picLocks noGrp="1" noChangeAspect="1"/>
          </p:cNvPicPr>
          <p:nvPr>
            <p:ph idx="1"/>
          </p:nvPr>
        </p:nvPicPr>
        <p:blipFill>
          <a:blip r:embed="rId2"/>
          <a:stretch>
            <a:fillRect/>
          </a:stretch>
        </p:blipFill>
        <p:spPr>
          <a:xfrm>
            <a:off x="942392" y="1292225"/>
            <a:ext cx="10245011" cy="5089914"/>
          </a:xfrm>
        </p:spPr>
      </p:pic>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2126956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5404DA1-60FD-4B8B-9DC7-C169A17AE9A1}"/>
              </a:ext>
            </a:extLst>
          </p:cNvPr>
          <p:cNvPicPr>
            <a:picLocks noGrp="1" noChangeAspect="1"/>
          </p:cNvPicPr>
          <p:nvPr>
            <p:ph idx="1"/>
          </p:nvPr>
        </p:nvPicPr>
        <p:blipFill>
          <a:blip r:embed="rId2"/>
          <a:stretch>
            <a:fillRect/>
          </a:stretch>
        </p:blipFill>
        <p:spPr>
          <a:xfrm>
            <a:off x="2238375" y="1530219"/>
            <a:ext cx="7715250" cy="4338735"/>
          </a:xfrm>
        </p:spPr>
      </p:pic>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997134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E4D42-7D41-4768-A925-84363F5AEB23}"/>
              </a:ext>
            </a:extLst>
          </p:cNvPr>
          <p:cNvSpPr>
            <a:spLocks noGrp="1"/>
          </p:cNvSpPr>
          <p:nvPr>
            <p:ph idx="1"/>
          </p:nvPr>
        </p:nvSpPr>
        <p:spPr>
          <a:xfrm>
            <a:off x="838200" y="1291905"/>
            <a:ext cx="10515600" cy="4885058"/>
          </a:xfrm>
        </p:spPr>
        <p:txBody>
          <a:bodyPr>
            <a:normAutofit lnSpcReduction="10000"/>
          </a:bodyPr>
          <a:lstStyle/>
          <a:p>
            <a:pPr algn="just"/>
            <a:r>
              <a:rPr lang="el-GR" sz="2000" dirty="0"/>
              <a:t>Είδαμε στο προηγούμενο παράδειγμα ότι βάζοντας δύο ή περισσότερες μετοχές σε ένα χαρτοφυλάκιο μπορούμε να πετύχουμε πάρα πολλούς συνδυασμούς κινδύνου και απόδοσης. </a:t>
            </a:r>
          </a:p>
          <a:p>
            <a:pPr algn="just"/>
            <a:endParaRPr lang="el-GR" sz="2000" dirty="0"/>
          </a:p>
          <a:p>
            <a:pPr algn="just"/>
            <a:r>
              <a:rPr lang="el-GR" sz="2000" dirty="0"/>
              <a:t>Ο επόμενος Πίνακας παρουσιάζει τις αποδόσεις και τους κινδύνους από επτά διαφορετικά χαρτοφυλάκια, βασισμένα στο ανωτέρω παράδειγμα. </a:t>
            </a:r>
          </a:p>
          <a:p>
            <a:pPr algn="just"/>
            <a:endParaRPr lang="el-GR" sz="2000" dirty="0"/>
          </a:p>
          <a:p>
            <a:pPr algn="just"/>
            <a:r>
              <a:rPr lang="el-GR" sz="2000" dirty="0"/>
              <a:t>(Χ1) = ΕΤΕ, 	(Χ2) = ΑΤΤΙΚ, 	(Χ3) = ΕΠΕΡΑ, 	(Χ4) = ΕΠΑΤ</a:t>
            </a:r>
          </a:p>
          <a:p>
            <a:pPr algn="just"/>
            <a:endParaRPr lang="el-GR" sz="2000" dirty="0"/>
          </a:p>
          <a:p>
            <a:pPr algn="just"/>
            <a:r>
              <a:rPr lang="el-GR" sz="2000" dirty="0"/>
              <a:t>(Χ5) = 25% στην ΕΤΕ και 75% στην ΑΤΤΙΚ</a:t>
            </a:r>
          </a:p>
          <a:p>
            <a:pPr algn="just"/>
            <a:endParaRPr lang="el-GR" sz="2000" dirty="0"/>
          </a:p>
          <a:p>
            <a:pPr algn="just"/>
            <a:r>
              <a:rPr lang="el-GR" sz="2000" dirty="0"/>
              <a:t>(Χ6) = 25% στην ΕΤΕ, 25% στην ΑΤΤΙΚ και 50% στην ΕΠΕΡΑ</a:t>
            </a:r>
          </a:p>
          <a:p>
            <a:pPr algn="just"/>
            <a:endParaRPr lang="el-GR" sz="2000" dirty="0"/>
          </a:p>
          <a:p>
            <a:pPr algn="just"/>
            <a:r>
              <a:rPr lang="el-GR" sz="2000" dirty="0"/>
              <a:t>(Χ7) = 25% σε κάθε μία από τις 4 μετοχές</a:t>
            </a:r>
          </a:p>
          <a:p>
            <a:pPr algn="just"/>
            <a:endParaRPr lang="el-GR" sz="2000" dirty="0"/>
          </a:p>
          <a:p>
            <a:endParaRPr lang="en-GB" dirty="0"/>
          </a:p>
        </p:txBody>
      </p:sp>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699104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F94980C-3A37-45C1-8E18-CFE7B572C79F}"/>
              </a:ext>
            </a:extLst>
          </p:cNvPr>
          <p:cNvPicPr>
            <a:picLocks noGrp="1" noChangeAspect="1"/>
          </p:cNvPicPr>
          <p:nvPr>
            <p:ph idx="1"/>
          </p:nvPr>
        </p:nvPicPr>
        <p:blipFill>
          <a:blip r:embed="rId2"/>
          <a:stretch>
            <a:fillRect/>
          </a:stretch>
        </p:blipFill>
        <p:spPr>
          <a:xfrm>
            <a:off x="1067441" y="1526096"/>
            <a:ext cx="4642894" cy="4221559"/>
          </a:xfrm>
        </p:spPr>
      </p:pic>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7" name="Εικόνα 6">
            <a:extLst>
              <a:ext uri="{FF2B5EF4-FFF2-40B4-BE49-F238E27FC236}">
                <a16:creationId xmlns:a16="http://schemas.microsoft.com/office/drawing/2014/main" id="{CF89402C-875D-4CD3-B7E2-443788ED9324}"/>
              </a:ext>
            </a:extLst>
          </p:cNvPr>
          <p:cNvPicPr>
            <a:picLocks noChangeAspect="1"/>
          </p:cNvPicPr>
          <p:nvPr/>
        </p:nvPicPr>
        <p:blipFill>
          <a:blip r:embed="rId3"/>
          <a:stretch>
            <a:fillRect/>
          </a:stretch>
        </p:blipFill>
        <p:spPr>
          <a:xfrm>
            <a:off x="5971592" y="1427585"/>
            <a:ext cx="5691673" cy="4320072"/>
          </a:xfrm>
          <a:prstGeom prst="rect">
            <a:avLst/>
          </a:prstGeom>
        </p:spPr>
      </p:pic>
    </p:spTree>
    <p:extLst>
      <p:ext uri="{BB962C8B-B14F-4D97-AF65-F5344CB8AC3E}">
        <p14:creationId xmlns:p14="http://schemas.microsoft.com/office/powerpoint/2010/main" val="3009725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E4D42-7D41-4768-A925-84363F5AEB23}"/>
              </a:ext>
            </a:extLst>
          </p:cNvPr>
          <p:cNvSpPr>
            <a:spLocks noGrp="1"/>
          </p:cNvSpPr>
          <p:nvPr>
            <p:ph idx="1"/>
          </p:nvPr>
        </p:nvSpPr>
        <p:spPr>
          <a:xfrm>
            <a:off x="838200" y="1291905"/>
            <a:ext cx="10881220" cy="5134062"/>
          </a:xfrm>
        </p:spPr>
        <p:txBody>
          <a:bodyPr>
            <a:normAutofit fontScale="92500" lnSpcReduction="20000"/>
          </a:bodyPr>
          <a:lstStyle/>
          <a:p>
            <a:pPr algn="just"/>
            <a:r>
              <a:rPr lang="el-GR" sz="2400" dirty="0"/>
              <a:t>Παρατηρώντας το Διάγραμμα, μπορούμε να βγάλουμε και άλλα συμπεράσματα. </a:t>
            </a:r>
          </a:p>
          <a:p>
            <a:pPr algn="just"/>
            <a:endParaRPr lang="el-GR" sz="2400" dirty="0"/>
          </a:p>
          <a:p>
            <a:pPr algn="just"/>
            <a:r>
              <a:rPr lang="el-GR" sz="2400" dirty="0"/>
              <a:t>Για παράδειγμα, εάν ήσασταν ένας </a:t>
            </a:r>
            <a:r>
              <a:rPr lang="el-GR" sz="2400" dirty="0">
                <a:solidFill>
                  <a:srgbClr val="FF0000"/>
                </a:solidFill>
              </a:rPr>
              <a:t>ορθολογικά σκεπτόμενος επενδυτής </a:t>
            </a:r>
            <a:r>
              <a:rPr lang="el-GR" sz="2400" dirty="0"/>
              <a:t>θα επιλέγατε ποτέ το χαρτοφυλάκιο Χ1; </a:t>
            </a:r>
          </a:p>
          <a:p>
            <a:pPr algn="just"/>
            <a:endParaRPr lang="el-GR" sz="2400" dirty="0"/>
          </a:p>
          <a:p>
            <a:pPr algn="just"/>
            <a:r>
              <a:rPr lang="el-GR" sz="2400" dirty="0"/>
              <a:t>Η απάντηση είναι </a:t>
            </a:r>
            <a:r>
              <a:rPr lang="el-GR" sz="2400" dirty="0">
                <a:solidFill>
                  <a:srgbClr val="FF0000"/>
                </a:solidFill>
              </a:rPr>
              <a:t>όχι</a:t>
            </a:r>
            <a:r>
              <a:rPr lang="el-GR" sz="2400" dirty="0"/>
              <a:t> γιατί υπάρχει το χαρτοφυλάκιο Χ6 που </a:t>
            </a:r>
            <a:r>
              <a:rPr lang="el-GR" sz="2400" dirty="0">
                <a:solidFill>
                  <a:srgbClr val="FF0000"/>
                </a:solidFill>
              </a:rPr>
              <a:t>με τον ίδιο περίπου κίνδυνο έχει την διπλάσια αναμενόμενη απόδοση. </a:t>
            </a:r>
          </a:p>
          <a:p>
            <a:pPr algn="just"/>
            <a:endParaRPr lang="el-GR" sz="2400" dirty="0"/>
          </a:p>
          <a:p>
            <a:pPr algn="just"/>
            <a:r>
              <a:rPr lang="el-GR" sz="2400" dirty="0"/>
              <a:t>Με την ίδια λογική δεν θα επιλέγατε ποτέ το χαρτοφυλάκιο Χ7 γιατί υπάρχει το χαρτοφυλάκιο Χ6 το οποίο έχει περίπου την ίδια αναμενόμενη απόδοση αλλά με πολύ μικρότερο κίνδυνο. </a:t>
            </a:r>
          </a:p>
          <a:p>
            <a:pPr algn="just"/>
            <a:endParaRPr lang="el-GR" sz="2400" dirty="0"/>
          </a:p>
          <a:p>
            <a:pPr algn="just"/>
            <a:r>
              <a:rPr lang="el-GR" sz="2400" dirty="0"/>
              <a:t>Άρα, ένας ορθολογικός επενδυτής, αφού υπολογίσει όλα τα διαθέσιμα χαρτοφυλάκια, </a:t>
            </a:r>
            <a:r>
              <a:rPr lang="el-GR" sz="2400" dirty="0">
                <a:solidFill>
                  <a:srgbClr val="FF0000"/>
                </a:solidFill>
              </a:rPr>
              <a:t>θα προσπαθήσει να επιλέξει τα πιο αποδοτικά</a:t>
            </a:r>
            <a:r>
              <a:rPr lang="el-GR" sz="2400" dirty="0"/>
              <a:t>, δηλαδή αυτά που έχουν την υψηλότερη αναμενόμενη απόδοση για δεδομένα επίπεδα κινδύνου ή τον μικρότερο κίνδυνο για δεδομένα επίπεδα απόδοσης. </a:t>
            </a:r>
          </a:p>
          <a:p>
            <a:endParaRPr lang="en-GB" dirty="0"/>
          </a:p>
        </p:txBody>
      </p:sp>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2118648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E4D42-7D41-4768-A925-84363F5AEB23}"/>
              </a:ext>
            </a:extLst>
          </p:cNvPr>
          <p:cNvSpPr>
            <a:spLocks noGrp="1"/>
          </p:cNvSpPr>
          <p:nvPr>
            <p:ph idx="1"/>
          </p:nvPr>
        </p:nvSpPr>
        <p:spPr>
          <a:xfrm>
            <a:off x="838200" y="1291905"/>
            <a:ext cx="10797330" cy="4885058"/>
          </a:xfrm>
        </p:spPr>
        <p:txBody>
          <a:bodyPr>
            <a:normAutofit lnSpcReduction="10000"/>
          </a:bodyPr>
          <a:lstStyle/>
          <a:p>
            <a:pPr algn="just"/>
            <a:r>
              <a:rPr lang="el-GR" sz="2000" dirty="0"/>
              <a:t>Παρατηρώντας κανείς το δεύτερο μέρος της εξίσωσης του κινδύνου, το οποίο μας δίνει τις συσχετίσεις μεταξύ των αποδόσεων των μετοχών, βλέπει ότι:</a:t>
            </a:r>
          </a:p>
          <a:p>
            <a:pPr marL="0" indent="0" algn="just">
              <a:buNone/>
            </a:pPr>
            <a:endParaRPr lang="el-GR" sz="2000" dirty="0"/>
          </a:p>
          <a:p>
            <a:pPr marL="0" indent="0" algn="just">
              <a:buNone/>
            </a:pPr>
            <a:r>
              <a:rPr lang="el-GR" sz="2000" dirty="0">
                <a:latin typeface="Arial" panose="020B0604020202020204" pitchFamily="34" charset="0"/>
                <a:cs typeface="Arial" panose="020B0604020202020204" pitchFamily="34" charset="0"/>
              </a:rPr>
              <a:t>→	</a:t>
            </a:r>
            <a:r>
              <a:rPr lang="el-GR" sz="2000" dirty="0">
                <a:solidFill>
                  <a:srgbClr val="FF0000"/>
                </a:solidFill>
              </a:rPr>
              <a:t>εάν συνδυάσει στο χαρτοφυλάκιο μετοχές με μικρή ή και αρνητική συσχέτιση (ρ) θα 	καταφέρει να μειώσει σημαντικά το δεύτερο μέρος της εξίσωσης, δηλαδή να μειώσει τον 	συνολικό κίνδυνο του χαρτοφυλακίου. </a:t>
            </a:r>
          </a:p>
          <a:p>
            <a:pPr algn="just"/>
            <a:endParaRPr lang="el-GR" sz="2000" dirty="0"/>
          </a:p>
          <a:p>
            <a:pPr algn="just"/>
            <a:r>
              <a:rPr lang="el-GR" sz="2000" dirty="0"/>
              <a:t>Όσο μικρότερη η συσχέτιση μεταξύ των μετοχών του χαρτοφυλακίου τόσο μικρότερο το δεύτερο μέρος της εξίσωσης, και άρα τόσο </a:t>
            </a:r>
            <a:r>
              <a:rPr lang="el-GR" sz="2000" dirty="0">
                <a:solidFill>
                  <a:srgbClr val="FF0000"/>
                </a:solidFill>
              </a:rPr>
              <a:t>μικρότερος ο συνολικός κίνδυνος του χαρτοφυλακίου. </a:t>
            </a:r>
          </a:p>
          <a:p>
            <a:pPr algn="just"/>
            <a:endParaRPr lang="el-GR" sz="2000" dirty="0"/>
          </a:p>
          <a:p>
            <a:pPr algn="just"/>
            <a:r>
              <a:rPr lang="el-GR" sz="2000" dirty="0"/>
              <a:t>Μάλιστα, εάν κανείς συνδυάσει μετοχές με αρνητική συσχέτιση θα μειώσει τον κίνδυνο ακόμα περισσότερο. </a:t>
            </a:r>
          </a:p>
          <a:p>
            <a:pPr algn="just"/>
            <a:endParaRPr lang="el-GR" sz="2000" dirty="0"/>
          </a:p>
          <a:p>
            <a:pPr algn="just"/>
            <a:r>
              <a:rPr lang="el-GR" sz="2000" dirty="0"/>
              <a:t>Άρα για να μειώσει ένας επενδυτής τον κίνδυνο του χαρτοφυλακίου του/της πρέπει να συνδυάζει μετοχές με όσο το δυνατόν μικρότερη ή/και αρνητική συσχέτιση. </a:t>
            </a:r>
            <a:endParaRPr lang="en-GB" sz="2000" dirty="0"/>
          </a:p>
        </p:txBody>
      </p:sp>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170654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E4D42-7D41-4768-A925-84363F5AEB23}"/>
              </a:ext>
            </a:extLst>
          </p:cNvPr>
          <p:cNvSpPr>
            <a:spLocks noGrp="1"/>
          </p:cNvSpPr>
          <p:nvPr>
            <p:ph idx="1"/>
          </p:nvPr>
        </p:nvSpPr>
        <p:spPr>
          <a:xfrm>
            <a:off x="838199" y="1291904"/>
            <a:ext cx="11141280" cy="5276675"/>
          </a:xfrm>
        </p:spPr>
        <p:txBody>
          <a:bodyPr>
            <a:noAutofit/>
          </a:bodyPr>
          <a:lstStyle/>
          <a:p>
            <a:pPr algn="just"/>
            <a:r>
              <a:rPr lang="el-GR" sz="2000" dirty="0"/>
              <a:t>Για χαρτοφυλάκια με πολλές μετοχές, </a:t>
            </a:r>
            <a:r>
              <a:rPr lang="el-GR" sz="2000" dirty="0">
                <a:solidFill>
                  <a:srgbClr val="FF0000"/>
                </a:solidFill>
              </a:rPr>
              <a:t>το δεύτερο μέρος της εξίσωσης του κινδύνου είναι πολύ πιο σημαντικό από το πρώτο μέρος, επειδή </a:t>
            </a:r>
            <a:r>
              <a:rPr lang="el-GR" sz="2000" dirty="0"/>
              <a:t>όσο περισσότερες οι μετοχές που συμπεριλαμβάνονται στο χαρτοφυλάκιο η σημασία του κινδύνου κάθε επιμέρους μετοχής μειώνεται, ενώ αυξάνεται η σημασία των </a:t>
            </a:r>
            <a:r>
              <a:rPr lang="el-GR" sz="2000" dirty="0" err="1"/>
              <a:t>συνδιακυμάνσεων</a:t>
            </a:r>
            <a:r>
              <a:rPr lang="el-GR" sz="2000" dirty="0"/>
              <a:t>. </a:t>
            </a:r>
          </a:p>
          <a:p>
            <a:pPr algn="just"/>
            <a:endParaRPr lang="el-GR" sz="2000" dirty="0"/>
          </a:p>
          <a:p>
            <a:pPr algn="just"/>
            <a:r>
              <a:rPr lang="el-GR" sz="2000" dirty="0"/>
              <a:t>Π.χ. ο πρώτος όρος είναι:</a:t>
            </a:r>
          </a:p>
          <a:p>
            <a:pPr algn="just"/>
            <a:endParaRPr lang="el-GR" sz="2000" dirty="0"/>
          </a:p>
          <a:p>
            <a:pPr algn="just"/>
            <a:r>
              <a:rPr lang="el-GR" sz="2000" dirty="0"/>
              <a:t>Εάν έχουμε ν μετοχές και επενδύσουμε ίσες ποσότητες του κεφαλαίου μας σε κάθε μία, δηλαδή σε κάθε μία επενδύσουμε (1/ν) ο όρος γίνεται: </a:t>
            </a:r>
          </a:p>
          <a:p>
            <a:pPr algn="just"/>
            <a:endParaRPr lang="el-GR" sz="2000" dirty="0"/>
          </a:p>
          <a:p>
            <a:pPr algn="just"/>
            <a:endParaRPr lang="el-GR" sz="2000" dirty="0"/>
          </a:p>
          <a:p>
            <a:pPr algn="just"/>
            <a:endParaRPr lang="el-GR" sz="2000" dirty="0"/>
          </a:p>
          <a:p>
            <a:pPr algn="just"/>
            <a:r>
              <a:rPr lang="el-GR" sz="2000" dirty="0">
                <a:solidFill>
                  <a:srgbClr val="FF0000"/>
                </a:solidFill>
              </a:rPr>
              <a:t>Άρα όταν το ν </a:t>
            </a:r>
            <a:r>
              <a:rPr lang="el-GR" sz="2000" dirty="0">
                <a:solidFill>
                  <a:srgbClr val="FF0000"/>
                </a:solidFill>
                <a:cs typeface="Arial" panose="020B0604020202020204" pitchFamily="34" charset="0"/>
              </a:rPr>
              <a:t>↑ → </a:t>
            </a:r>
            <a:r>
              <a:rPr lang="el-GR" sz="2000" dirty="0">
                <a:solidFill>
                  <a:srgbClr val="FF0000"/>
                </a:solidFill>
              </a:rPr>
              <a:t>η μέση διακύμανση μικραίνει και </a:t>
            </a:r>
            <a:r>
              <a:rPr lang="el-GR" sz="2000" dirty="0">
                <a:solidFill>
                  <a:srgbClr val="FF0000"/>
                </a:solidFill>
                <a:cs typeface="Arial" panose="020B0604020202020204" pitchFamily="34" charset="0"/>
              </a:rPr>
              <a:t>→ 0 </a:t>
            </a:r>
          </a:p>
          <a:p>
            <a:pPr algn="just"/>
            <a:r>
              <a:rPr lang="el-GR" sz="2000" dirty="0">
                <a:solidFill>
                  <a:srgbClr val="FF0000"/>
                </a:solidFill>
              </a:rPr>
              <a:t>Για ένα καλά διαφοροποιημένο χαρτοφυλάκιο ο πρώτος όρος τείνει στο μηδέν</a:t>
            </a:r>
            <a:endParaRPr lang="en-GB" sz="2000" dirty="0"/>
          </a:p>
        </p:txBody>
      </p:sp>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10" name="Εικόνα 9">
            <a:extLst>
              <a:ext uri="{FF2B5EF4-FFF2-40B4-BE49-F238E27FC236}">
                <a16:creationId xmlns:a16="http://schemas.microsoft.com/office/drawing/2014/main" id="{60942B68-BEE7-4CBD-B515-490E23E74CC5}"/>
              </a:ext>
            </a:extLst>
          </p:cNvPr>
          <p:cNvPicPr>
            <a:picLocks noChangeAspect="1"/>
          </p:cNvPicPr>
          <p:nvPr/>
        </p:nvPicPr>
        <p:blipFill>
          <a:blip r:embed="rId2"/>
          <a:stretch>
            <a:fillRect/>
          </a:stretch>
        </p:blipFill>
        <p:spPr>
          <a:xfrm>
            <a:off x="4573092" y="2570406"/>
            <a:ext cx="1409351" cy="858594"/>
          </a:xfrm>
          <a:prstGeom prst="rect">
            <a:avLst/>
          </a:prstGeom>
        </p:spPr>
      </p:pic>
      <p:pic>
        <p:nvPicPr>
          <p:cNvPr id="12" name="Εικόνα 11">
            <a:extLst>
              <a:ext uri="{FF2B5EF4-FFF2-40B4-BE49-F238E27FC236}">
                <a16:creationId xmlns:a16="http://schemas.microsoft.com/office/drawing/2014/main" id="{79172DBE-20D3-4E83-B616-0D27211D6FD4}"/>
              </a:ext>
            </a:extLst>
          </p:cNvPr>
          <p:cNvPicPr>
            <a:picLocks noChangeAspect="1"/>
          </p:cNvPicPr>
          <p:nvPr/>
        </p:nvPicPr>
        <p:blipFill>
          <a:blip r:embed="rId3"/>
          <a:stretch>
            <a:fillRect/>
          </a:stretch>
        </p:blipFill>
        <p:spPr>
          <a:xfrm>
            <a:off x="4675354" y="4504050"/>
            <a:ext cx="1707466" cy="739032"/>
          </a:xfrm>
          <a:prstGeom prst="rect">
            <a:avLst/>
          </a:prstGeom>
        </p:spPr>
      </p:pic>
    </p:spTree>
    <p:extLst>
      <p:ext uri="{BB962C8B-B14F-4D97-AF65-F5344CB8AC3E}">
        <p14:creationId xmlns:p14="http://schemas.microsoft.com/office/powerpoint/2010/main" val="411342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38385" y="1105786"/>
                <a:ext cx="11545368" cy="5507013"/>
              </a:xfrm>
            </p:spPr>
            <p:txBody>
              <a:bodyPr>
                <a:normAutofit fontScale="85000" lnSpcReduction="20000"/>
              </a:bodyPr>
              <a:lstStyle/>
              <a:p>
                <a:endParaRPr lang="en-US" sz="1900" dirty="0"/>
              </a:p>
              <a:p>
                <a:r>
                  <a:rPr lang="el-GR" sz="2200" dirty="0"/>
                  <a:t>Ας υποθέσουμε ότι έχουμε 2 μετοχές Α και Β:</a:t>
                </a:r>
                <a:endParaRPr lang="en-US" sz="2200" dirty="0"/>
              </a:p>
              <a:p>
                <a:endParaRPr lang="en-US" sz="2200" dirty="0"/>
              </a:p>
              <a:p>
                <a:endParaRPr lang="en-US" sz="2200" dirty="0"/>
              </a:p>
              <a:p>
                <a:endParaRPr lang="el-GR" sz="2200" dirty="0"/>
              </a:p>
              <a:p>
                <a:r>
                  <a:rPr lang="el-GR" sz="2200" dirty="0"/>
                  <a:t>Τέλεια Θετική Συσχέτιση </a:t>
                </a:r>
                <a:r>
                  <a:rPr lang="en-US" sz="2200" dirty="0">
                    <a:solidFill>
                      <a:srgbClr val="FF0000"/>
                    </a:solidFill>
                  </a:rPr>
                  <a:t>(</a:t>
                </a:r>
                <a:r>
                  <a:rPr lang="el-GR" sz="2200" dirty="0">
                    <a:solidFill>
                      <a:srgbClr val="FF0000"/>
                    </a:solidFill>
                  </a:rPr>
                  <a:t>ρ = </a:t>
                </a:r>
                <a:r>
                  <a:rPr lang="en-US" sz="2200" dirty="0">
                    <a:solidFill>
                      <a:srgbClr val="FF0000"/>
                    </a:solidFill>
                  </a:rPr>
                  <a:t>1)</a:t>
                </a:r>
                <a:r>
                  <a:rPr lang="el-GR" sz="2200" dirty="0"/>
                  <a:t>	</a:t>
                </a:r>
                <a:endParaRPr lang="en-GB" sz="2200" dirty="0"/>
              </a:p>
              <a:p>
                <a:pPr marL="0" indent="0" algn="ctr">
                  <a:buNone/>
                </a:pPr>
                <a:endParaRPr lang="en-GB" sz="2200" dirty="0"/>
              </a:p>
              <a:p>
                <a:pPr marL="0" indent="0" algn="ctr">
                  <a:buNone/>
                </a:pPr>
                <a:r>
                  <a:rPr lang="el-GR" sz="2200" dirty="0"/>
                  <a:t>σ =</a:t>
                </a:r>
                <a14:m>
                  <m:oMath xmlns:m="http://schemas.openxmlformats.org/officeDocument/2006/math">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0023</m:t>
                            </m:r>
                          </m:e>
                        </m:d>
                        <m:r>
                          <a:rPr lang="en-GB" sz="2200" b="0" i="1" smtClean="0">
                            <a:latin typeface="Cambria Math" panose="02040503050406030204" pitchFamily="18" charset="0"/>
                          </a:rPr>
                          <m:t>+</m:t>
                        </m:r>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0064</m:t>
                            </m:r>
                          </m:e>
                        </m:d>
                        <m:r>
                          <a:rPr lang="en-GB" sz="2200" b="0" i="1" smtClean="0">
                            <a:latin typeface="Cambria Math" panose="02040503050406030204" pitchFamily="18" charset="0"/>
                          </a:rPr>
                          <m:t>+2</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d>
                          <m:dPr>
                            <m:ctrlPr>
                              <a:rPr lang="en-GB" sz="220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0479</m:t>
                            </m:r>
                          </m:e>
                        </m:d>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08)</m:t>
                        </m:r>
                        <m:r>
                          <a:rPr lang="el-GR" sz="2200" b="1" i="1" smtClean="0">
                            <a:solidFill>
                              <a:srgbClr val="FF0000"/>
                            </a:solidFill>
                            <a:latin typeface="Cambria Math" panose="02040503050406030204" pitchFamily="18" charset="0"/>
                          </a:rPr>
                          <m:t>𝟏</m:t>
                        </m:r>
                      </m:e>
                    </m:rad>
                  </m:oMath>
                </a14:m>
                <a:r>
                  <a:rPr lang="el-GR" sz="2200" dirty="0"/>
                  <a:t>=</a:t>
                </a:r>
                <a:r>
                  <a:rPr lang="el-GR" sz="2200" b="1" dirty="0">
                    <a:solidFill>
                      <a:srgbClr val="FF0000"/>
                    </a:solidFill>
                  </a:rPr>
                  <a:t>0,0</a:t>
                </a:r>
                <a:r>
                  <a:rPr lang="en-GB" sz="2200" b="1" dirty="0">
                    <a:solidFill>
                      <a:srgbClr val="FF0000"/>
                    </a:solidFill>
                  </a:rPr>
                  <a:t>6</a:t>
                </a:r>
                <a:r>
                  <a:rPr lang="el-GR" sz="2200" b="1" dirty="0">
                    <a:solidFill>
                      <a:srgbClr val="FF0000"/>
                    </a:solidFill>
                  </a:rPr>
                  <a:t>39 </a:t>
                </a:r>
                <a:endParaRPr lang="en-US" sz="2200" b="1" dirty="0">
                  <a:solidFill>
                    <a:srgbClr val="FF0000"/>
                  </a:solidFill>
                </a:endParaRPr>
              </a:p>
              <a:p>
                <a:endParaRPr lang="el-GR" sz="2200" dirty="0"/>
              </a:p>
              <a:p>
                <a:r>
                  <a:rPr lang="el-GR" sz="2200" dirty="0"/>
                  <a:t>Μηδενική Συσχέτιση </a:t>
                </a:r>
                <a:r>
                  <a:rPr lang="el-GR" sz="2200" dirty="0">
                    <a:solidFill>
                      <a:srgbClr val="FF0000"/>
                    </a:solidFill>
                  </a:rPr>
                  <a:t>(ρ = </a:t>
                </a:r>
                <a:r>
                  <a:rPr lang="en-GB" sz="2200" dirty="0">
                    <a:solidFill>
                      <a:srgbClr val="FF0000"/>
                    </a:solidFill>
                  </a:rPr>
                  <a:t>0</a:t>
                </a:r>
                <a:r>
                  <a:rPr lang="el-GR" sz="2200" dirty="0">
                    <a:solidFill>
                      <a:srgbClr val="FF0000"/>
                    </a:solidFill>
                  </a:rPr>
                  <a:t>)	</a:t>
                </a:r>
                <a:r>
                  <a:rPr lang="el-GR" sz="2200" dirty="0"/>
                  <a:t>	</a:t>
                </a:r>
                <a14:m>
                  <m:oMath xmlns:m="http://schemas.openxmlformats.org/officeDocument/2006/math">
                    <m:r>
                      <a:rPr lang="en-GB" sz="2200" b="0" i="0" smtClean="0">
                        <a:latin typeface="Cambria Math" panose="02040503050406030204" pitchFamily="18" charset="0"/>
                      </a:rPr>
                      <m:t> </m:t>
                    </m:r>
                  </m:oMath>
                </a14:m>
                <a:endParaRPr lang="en-GB" sz="2200" b="0" i="0" dirty="0"/>
              </a:p>
              <a:p>
                <a:pPr marL="0" indent="0" algn="ctr">
                  <a:buNone/>
                </a:pPr>
                <a:endParaRPr lang="en-GB" sz="2200" b="0" i="0" dirty="0"/>
              </a:p>
              <a:p>
                <a:pPr marL="0" indent="0" algn="ctr">
                  <a:buNone/>
                </a:pPr>
                <a14:m>
                  <m:oMath xmlns:m="http://schemas.openxmlformats.org/officeDocument/2006/math">
                    <m:r>
                      <m:rPr>
                        <m:sty m:val="p"/>
                      </m:rPr>
                      <a:rPr lang="el-GR" sz="2200" b="0" i="0" smtClean="0">
                        <a:latin typeface="Cambria Math" panose="02040503050406030204" pitchFamily="18" charset="0"/>
                      </a:rPr>
                      <m:t>σ</m:t>
                    </m:r>
                    <m:r>
                      <a:rPr lang="el-GR" sz="2200" b="0" i="0" smtClean="0">
                        <a:latin typeface="Cambria Math" panose="02040503050406030204" pitchFamily="18" charset="0"/>
                      </a:rPr>
                      <m:t>=</m:t>
                    </m:r>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0023</m:t>
                            </m:r>
                          </m:e>
                        </m:d>
                        <m:r>
                          <a:rPr lang="en-GB" sz="2200" b="0" i="1" smtClean="0">
                            <a:latin typeface="Cambria Math" panose="02040503050406030204" pitchFamily="18" charset="0"/>
                          </a:rPr>
                          <m:t>+</m:t>
                        </m:r>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0064</m:t>
                            </m:r>
                          </m:e>
                        </m:d>
                        <m:r>
                          <a:rPr lang="en-GB" sz="2200" b="0" i="1" smtClean="0">
                            <a:latin typeface="Cambria Math" panose="02040503050406030204" pitchFamily="18" charset="0"/>
                          </a:rPr>
                          <m:t>+2</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d>
                          <m:dPr>
                            <m:ctrlPr>
                              <a:rPr lang="en-GB" sz="2200" b="0" i="1" smtClean="0">
                                <a:latin typeface="Cambria Math" panose="02040503050406030204" pitchFamily="18" charset="0"/>
                              </a:rPr>
                            </m:ctrlPr>
                          </m:dPr>
                          <m:e>
                            <m:r>
                              <a:rPr lang="en-GB" sz="2200" b="0" i="1" smtClean="0">
                                <a:latin typeface="Cambria Math" panose="02040503050406030204" pitchFamily="18" charset="0"/>
                              </a:rPr>
                              <m:t>0</m:t>
                            </m:r>
                            <m:r>
                              <a:rPr lang="el-GR" sz="2200" b="0" i="1" smtClean="0">
                                <a:latin typeface="Cambria Math" panose="02040503050406030204" pitchFamily="18" charset="0"/>
                              </a:rPr>
                              <m:t>,</m:t>
                            </m:r>
                            <m:r>
                              <a:rPr lang="en-GB" sz="2200" b="0" i="1" smtClean="0">
                                <a:latin typeface="Cambria Math" panose="02040503050406030204" pitchFamily="18" charset="0"/>
                              </a:rPr>
                              <m:t>5</m:t>
                            </m:r>
                          </m:e>
                        </m:d>
                        <m:r>
                          <a:rPr lang="en-GB" sz="2200" b="0" i="1">
                            <a:latin typeface="Cambria Math" panose="02040503050406030204" pitchFamily="18" charset="0"/>
                          </a:rPr>
                          <m:t>(0</m:t>
                        </m:r>
                        <m:r>
                          <a:rPr lang="el-GR" sz="2200" b="0" i="1" smtClean="0">
                            <a:latin typeface="Cambria Math" panose="02040503050406030204" pitchFamily="18" charset="0"/>
                          </a:rPr>
                          <m:t>,</m:t>
                        </m:r>
                        <m:r>
                          <a:rPr lang="en-GB" sz="2200" b="0" i="1">
                            <a:latin typeface="Cambria Math" panose="02040503050406030204" pitchFamily="18" charset="0"/>
                          </a:rPr>
                          <m:t>0479)(0</m:t>
                        </m:r>
                        <m:r>
                          <a:rPr lang="el-GR" sz="2200" b="0" i="1" smtClean="0">
                            <a:latin typeface="Cambria Math" panose="02040503050406030204" pitchFamily="18" charset="0"/>
                          </a:rPr>
                          <m:t>,</m:t>
                        </m:r>
                        <m:r>
                          <a:rPr lang="en-GB" sz="2200" b="0" i="1">
                            <a:latin typeface="Cambria Math" panose="02040503050406030204" pitchFamily="18" charset="0"/>
                          </a:rPr>
                          <m:t>08)</m:t>
                        </m:r>
                        <m:r>
                          <a:rPr lang="en-GB" sz="2200" b="1" i="1" smtClean="0">
                            <a:solidFill>
                              <a:srgbClr val="FF0000"/>
                            </a:solidFill>
                            <a:latin typeface="Cambria Math" panose="02040503050406030204" pitchFamily="18" charset="0"/>
                          </a:rPr>
                          <m:t>𝟎</m:t>
                        </m:r>
                      </m:e>
                    </m:rad>
                  </m:oMath>
                </a14:m>
                <a:r>
                  <a:rPr lang="el-GR" sz="2200" dirty="0"/>
                  <a:t>=</a:t>
                </a:r>
                <a:r>
                  <a:rPr lang="el-GR" sz="2200" b="1" dirty="0">
                    <a:solidFill>
                      <a:srgbClr val="FF0000"/>
                    </a:solidFill>
                  </a:rPr>
                  <a:t>0,0</a:t>
                </a:r>
                <a:r>
                  <a:rPr lang="en-GB" sz="2200" b="1" dirty="0">
                    <a:solidFill>
                      <a:srgbClr val="FF0000"/>
                    </a:solidFill>
                  </a:rPr>
                  <a:t>4663</a:t>
                </a:r>
                <a:endParaRPr lang="en-US" sz="2200" b="1" dirty="0">
                  <a:solidFill>
                    <a:srgbClr val="FF0000"/>
                  </a:solidFill>
                </a:endParaRPr>
              </a:p>
              <a:p>
                <a:endParaRPr lang="en-US" sz="2200" dirty="0"/>
              </a:p>
              <a:p>
                <a:r>
                  <a:rPr lang="el-GR" sz="2200" dirty="0"/>
                  <a:t>Τέλεια Αρνητική Συσχέτιση </a:t>
                </a:r>
                <a:r>
                  <a:rPr lang="en-US" sz="2200" dirty="0">
                    <a:solidFill>
                      <a:srgbClr val="FF0000"/>
                    </a:solidFill>
                  </a:rPr>
                  <a:t>(</a:t>
                </a:r>
                <a:r>
                  <a:rPr lang="el-GR" sz="2200" dirty="0">
                    <a:solidFill>
                      <a:srgbClr val="FF0000"/>
                    </a:solidFill>
                  </a:rPr>
                  <a:t>ρ = -</a:t>
                </a:r>
                <a:r>
                  <a:rPr lang="en-US" sz="2200" dirty="0">
                    <a:solidFill>
                      <a:srgbClr val="FF0000"/>
                    </a:solidFill>
                  </a:rPr>
                  <a:t>1)</a:t>
                </a:r>
                <a:r>
                  <a:rPr lang="en-US" sz="2200" dirty="0"/>
                  <a:t> </a:t>
                </a:r>
                <a:r>
                  <a:rPr lang="el-GR" sz="2200" dirty="0"/>
                  <a:t>	</a:t>
                </a:r>
                <a:endParaRPr lang="en-GB" sz="2200" b="0" i="0" dirty="0"/>
              </a:p>
              <a:p>
                <a:pPr marL="0" indent="0" algn="ctr">
                  <a:buNone/>
                </a:pPr>
                <a:endParaRPr lang="en-GB" sz="2200" b="0" i="0" dirty="0"/>
              </a:p>
              <a:p>
                <a:pPr marL="0" indent="0" algn="ctr">
                  <a:buNone/>
                </a:pPr>
                <a14:m>
                  <m:oMath xmlns:m="http://schemas.openxmlformats.org/officeDocument/2006/math">
                    <m:r>
                      <m:rPr>
                        <m:sty m:val="p"/>
                      </m:rPr>
                      <a:rPr lang="el-GR" sz="2200" b="0" i="0" smtClean="0">
                        <a:latin typeface="Cambria Math" panose="02040503050406030204" pitchFamily="18" charset="0"/>
                      </a:rPr>
                      <m:t>σ</m:t>
                    </m:r>
                    <m:r>
                      <a:rPr lang="el-GR" sz="2200" b="0" i="0" smtClean="0">
                        <a:latin typeface="Cambria Math" panose="02040503050406030204" pitchFamily="18" charset="0"/>
                      </a:rPr>
                      <m:t>=</m:t>
                    </m:r>
                    <m:rad>
                      <m:radPr>
                        <m:degHide m:val="on"/>
                        <m:ctrlPr>
                          <a:rPr lang="en-US" sz="2200" i="1">
                            <a:latin typeface="Cambria Math" panose="02040503050406030204" pitchFamily="18" charset="0"/>
                          </a:rPr>
                        </m:ctrlPr>
                      </m:radPr>
                      <m:deg/>
                      <m:e>
                        <m:sSup>
                          <m:sSupPr>
                            <m:ctrlPr>
                              <a:rPr lang="en-US" sz="2200" i="1">
                                <a:latin typeface="Cambria Math" panose="02040503050406030204" pitchFamily="18" charset="0"/>
                              </a:rPr>
                            </m:ctrlPr>
                          </m:sSupPr>
                          <m:e>
                            <m:d>
                              <m:dPr>
                                <m:ctrlPr>
                                  <a:rPr lang="en-GB" sz="2200" i="1">
                                    <a:latin typeface="Cambria Math" panose="02040503050406030204" pitchFamily="18" charset="0"/>
                                  </a:rPr>
                                </m:ctrlPr>
                              </m:dPr>
                              <m:e>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5</m:t>
                                </m:r>
                              </m:e>
                            </m:d>
                          </m:e>
                          <m:sup>
                            <m:r>
                              <a:rPr lang="en-GB" sz="2200" i="1">
                                <a:latin typeface="Cambria Math" panose="02040503050406030204" pitchFamily="18" charset="0"/>
                              </a:rPr>
                              <m:t>2</m:t>
                            </m:r>
                          </m:sup>
                        </m:sSup>
                        <m:d>
                          <m:dPr>
                            <m:ctrlPr>
                              <a:rPr lang="en-GB" sz="2200" i="1">
                                <a:latin typeface="Cambria Math" panose="02040503050406030204" pitchFamily="18" charset="0"/>
                              </a:rPr>
                            </m:ctrlPr>
                          </m:dPr>
                          <m:e>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0023</m:t>
                            </m:r>
                          </m:e>
                        </m:d>
                        <m:r>
                          <a:rPr lang="en-GB" sz="2200" i="1">
                            <a:latin typeface="Cambria Math" panose="02040503050406030204" pitchFamily="18" charset="0"/>
                          </a:rPr>
                          <m:t>+</m:t>
                        </m:r>
                        <m:sSup>
                          <m:sSupPr>
                            <m:ctrlPr>
                              <a:rPr lang="en-US" sz="2200" i="1">
                                <a:latin typeface="Cambria Math" panose="02040503050406030204" pitchFamily="18" charset="0"/>
                              </a:rPr>
                            </m:ctrlPr>
                          </m:sSupPr>
                          <m:e>
                            <m:d>
                              <m:dPr>
                                <m:ctrlPr>
                                  <a:rPr lang="en-GB" sz="2200" i="1">
                                    <a:latin typeface="Cambria Math" panose="02040503050406030204" pitchFamily="18" charset="0"/>
                                  </a:rPr>
                                </m:ctrlPr>
                              </m:dPr>
                              <m:e>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5</m:t>
                                </m:r>
                              </m:e>
                            </m:d>
                          </m:e>
                          <m:sup>
                            <m:r>
                              <a:rPr lang="en-GB" sz="2200" i="1">
                                <a:latin typeface="Cambria Math" panose="02040503050406030204" pitchFamily="18" charset="0"/>
                              </a:rPr>
                              <m:t>2</m:t>
                            </m:r>
                          </m:sup>
                        </m:sSup>
                        <m:d>
                          <m:dPr>
                            <m:ctrlPr>
                              <a:rPr lang="en-GB" sz="2200" i="1">
                                <a:latin typeface="Cambria Math" panose="02040503050406030204" pitchFamily="18" charset="0"/>
                              </a:rPr>
                            </m:ctrlPr>
                          </m:dPr>
                          <m:e>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0064</m:t>
                            </m:r>
                          </m:e>
                        </m:d>
                        <m:r>
                          <a:rPr lang="en-GB" sz="2200" i="1">
                            <a:latin typeface="Cambria Math" panose="02040503050406030204" pitchFamily="18" charset="0"/>
                          </a:rPr>
                          <m:t>+2</m:t>
                        </m:r>
                        <m:d>
                          <m:dPr>
                            <m:ctrlPr>
                              <a:rPr lang="en-GB" sz="2200" i="1">
                                <a:latin typeface="Cambria Math" panose="02040503050406030204" pitchFamily="18" charset="0"/>
                              </a:rPr>
                            </m:ctrlPr>
                          </m:dPr>
                          <m:e>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5</m:t>
                            </m:r>
                          </m:e>
                        </m:d>
                        <m:d>
                          <m:dPr>
                            <m:ctrlPr>
                              <a:rPr lang="en-GB" sz="2200" i="1">
                                <a:latin typeface="Cambria Math" panose="02040503050406030204" pitchFamily="18" charset="0"/>
                              </a:rPr>
                            </m:ctrlPr>
                          </m:dPr>
                          <m:e>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5</m:t>
                            </m:r>
                          </m:e>
                        </m:d>
                        <m:r>
                          <a:rPr lang="en-GB" sz="2200" i="1">
                            <a:latin typeface="Cambria Math" panose="02040503050406030204" pitchFamily="18" charset="0"/>
                          </a:rPr>
                          <m:t>(0</m:t>
                        </m:r>
                        <m:r>
                          <a:rPr lang="el-GR" sz="2200" b="0" i="1" smtClean="0">
                            <a:latin typeface="Cambria Math" panose="02040503050406030204" pitchFamily="18" charset="0"/>
                          </a:rPr>
                          <m:t>,</m:t>
                        </m:r>
                        <m:r>
                          <a:rPr lang="en-GB" sz="2200" i="1">
                            <a:latin typeface="Cambria Math" panose="02040503050406030204" pitchFamily="18" charset="0"/>
                          </a:rPr>
                          <m:t>0479)(0</m:t>
                        </m:r>
                        <m:r>
                          <a:rPr lang="el-GR" sz="2200" b="0" i="1" smtClean="0">
                            <a:latin typeface="Cambria Math" panose="02040503050406030204" pitchFamily="18" charset="0"/>
                          </a:rPr>
                          <m:t>,</m:t>
                        </m:r>
                        <m:r>
                          <a:rPr lang="en-GB" sz="2200" i="1">
                            <a:latin typeface="Cambria Math" panose="02040503050406030204" pitchFamily="18" charset="0"/>
                          </a:rPr>
                          <m:t>08)</m:t>
                        </m:r>
                        <m:r>
                          <a:rPr lang="el-GR" sz="2200" b="0" i="1" smtClean="0">
                            <a:latin typeface="Cambria Math" panose="02040503050406030204" pitchFamily="18" charset="0"/>
                          </a:rPr>
                          <m:t>(</m:t>
                        </m:r>
                        <m:r>
                          <a:rPr lang="el-GR" sz="2200" b="1" i="1" smtClean="0">
                            <a:solidFill>
                              <a:srgbClr val="FF0000"/>
                            </a:solidFill>
                            <a:latin typeface="Cambria Math" panose="02040503050406030204" pitchFamily="18" charset="0"/>
                          </a:rPr>
                          <m:t>−</m:t>
                        </m:r>
                        <m:r>
                          <a:rPr lang="el-GR" sz="2200" b="1" i="1" smtClean="0">
                            <a:solidFill>
                              <a:srgbClr val="FF0000"/>
                            </a:solidFill>
                            <a:latin typeface="Cambria Math" panose="02040503050406030204" pitchFamily="18" charset="0"/>
                          </a:rPr>
                          <m:t>𝟏</m:t>
                        </m:r>
                        <m:r>
                          <a:rPr lang="el-GR" sz="2200" b="0" i="1" smtClean="0">
                            <a:latin typeface="Cambria Math" panose="02040503050406030204" pitchFamily="18" charset="0"/>
                          </a:rPr>
                          <m:t>)</m:t>
                        </m:r>
                      </m:e>
                    </m:rad>
                  </m:oMath>
                </a14:m>
                <a:r>
                  <a:rPr lang="el-GR" sz="2200" dirty="0"/>
                  <a:t>=</a:t>
                </a:r>
                <a:r>
                  <a:rPr lang="el-GR" sz="2200" b="1" dirty="0">
                    <a:solidFill>
                      <a:srgbClr val="FF0000"/>
                    </a:solidFill>
                  </a:rPr>
                  <a:t>0,0160</a:t>
                </a:r>
                <a:r>
                  <a:rPr lang="el-GR" sz="2200" dirty="0"/>
                  <a:t> </a:t>
                </a:r>
                <a:endParaRPr lang="en-US" sz="2200" dirty="0"/>
              </a:p>
              <a:p>
                <a:endParaRPr lang="en-US" sz="19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38385" y="1105786"/>
                <a:ext cx="11545368" cy="5507013"/>
              </a:xfrm>
              <a:blipFill>
                <a:blip r:embed="rId2"/>
                <a:stretch>
                  <a:fillRect l="-370"/>
                </a:stretch>
              </a:blipFill>
            </p:spPr>
            <p:txBody>
              <a:bodyPr/>
              <a:lstStyle/>
              <a:p>
                <a:r>
                  <a:rPr lang="en-GB">
                    <a:noFill/>
                  </a:rPr>
                  <a:t> </a:t>
                </a:r>
              </a:p>
            </p:txBody>
          </p:sp>
        </mc:Fallback>
      </mc:AlternateContent>
      <p:pic>
        <p:nvPicPr>
          <p:cNvPr id="9" name="Εικόνα 8">
            <a:extLst>
              <a:ext uri="{FF2B5EF4-FFF2-40B4-BE49-F238E27FC236}">
                <a16:creationId xmlns:a16="http://schemas.microsoft.com/office/drawing/2014/main" id="{012CBC2C-5684-45C3-86B5-DD736A0D8D45}"/>
              </a:ext>
            </a:extLst>
          </p:cNvPr>
          <p:cNvPicPr>
            <a:picLocks noChangeAspect="1"/>
          </p:cNvPicPr>
          <p:nvPr/>
        </p:nvPicPr>
        <p:blipFill>
          <a:blip r:embed="rId3"/>
          <a:stretch>
            <a:fillRect/>
          </a:stretch>
        </p:blipFill>
        <p:spPr>
          <a:xfrm>
            <a:off x="6096000" y="1105786"/>
            <a:ext cx="3726426" cy="1220047"/>
          </a:xfrm>
          <a:prstGeom prst="rect">
            <a:avLst/>
          </a:prstGeom>
        </p:spPr>
      </p:pic>
      <p:sp>
        <p:nvSpPr>
          <p:cNvPr id="8" name="Τίτλος 1">
            <a:extLst>
              <a:ext uri="{FF2B5EF4-FFF2-40B4-BE49-F238E27FC236}">
                <a16:creationId xmlns:a16="http://schemas.microsoft.com/office/drawing/2014/main" id="{DED9DD8D-FB3B-48CA-BA2D-C6FD1B46E258}"/>
              </a:ext>
            </a:extLst>
          </p:cNvPr>
          <p:cNvSpPr>
            <a:spLocks noGrp="1"/>
          </p:cNvSpPr>
          <p:nvPr>
            <p:ph type="title"/>
          </p:nvPr>
        </p:nvSpPr>
        <p:spPr>
          <a:xfrm>
            <a:off x="838200" y="365126"/>
            <a:ext cx="10515600" cy="574442"/>
          </a:xfrm>
        </p:spPr>
        <p:txBody>
          <a:bodyPr>
            <a:normAutofit fontScale="90000"/>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86329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249959"/>
            <a:ext cx="10515600" cy="5167619"/>
          </a:xfrm>
        </p:spPr>
        <p:txBody>
          <a:bodyPr>
            <a:noAutofit/>
          </a:bodyPr>
          <a:lstStyle/>
          <a:p>
            <a:pPr algn="just"/>
            <a:r>
              <a:rPr lang="el-GR" sz="2000" dirty="0"/>
              <a:t>Συχνά θέλουμε να συγκρίνουμε τις αποδόσεις διαφορετικών επενδύσεων </a:t>
            </a:r>
            <a:endParaRPr lang="en-US" sz="2000" dirty="0"/>
          </a:p>
          <a:p>
            <a:pPr algn="just"/>
            <a:endParaRPr lang="en-US" sz="2000" b="1" dirty="0"/>
          </a:p>
          <a:p>
            <a:pPr algn="just"/>
            <a:r>
              <a:rPr lang="el-GR" sz="2000" dirty="0"/>
              <a:t>Χρησιμοποιούμε την </a:t>
            </a:r>
            <a:r>
              <a:rPr lang="el-GR" sz="2000" b="1" dirty="0">
                <a:solidFill>
                  <a:srgbClr val="FF0000"/>
                </a:solidFill>
              </a:rPr>
              <a:t>Απόδοση Περιόδου </a:t>
            </a:r>
            <a:r>
              <a:rPr lang="el-GR" sz="2000" b="1" dirty="0" err="1">
                <a:solidFill>
                  <a:srgbClr val="FF0000"/>
                </a:solidFill>
              </a:rPr>
              <a:t>Διακράτησης</a:t>
            </a:r>
            <a:r>
              <a:rPr lang="el-GR" sz="2000" b="1" dirty="0">
                <a:solidFill>
                  <a:srgbClr val="FF0000"/>
                </a:solidFill>
              </a:rPr>
              <a:t> (</a:t>
            </a:r>
            <a:r>
              <a:rPr lang="en-GB" sz="2000" b="1" dirty="0">
                <a:solidFill>
                  <a:srgbClr val="FF0000"/>
                </a:solidFill>
              </a:rPr>
              <a:t>Holding Period Return</a:t>
            </a:r>
            <a:r>
              <a:rPr lang="el-GR" sz="2000" b="1" dirty="0">
                <a:solidFill>
                  <a:srgbClr val="FF0000"/>
                </a:solidFill>
              </a:rPr>
              <a:t>)</a:t>
            </a:r>
          </a:p>
          <a:p>
            <a:pPr algn="just"/>
            <a:endParaRPr lang="el-GR" sz="2000" b="1" dirty="0">
              <a:solidFill>
                <a:srgbClr val="FF0000"/>
              </a:solidFill>
            </a:endParaRPr>
          </a:p>
          <a:p>
            <a:pPr algn="just"/>
            <a:r>
              <a:rPr lang="en-GB" sz="2000" b="1" dirty="0">
                <a:solidFill>
                  <a:srgbClr val="FF0000"/>
                </a:solidFill>
              </a:rPr>
              <a:t>HPR =</a:t>
            </a:r>
            <a:r>
              <a:rPr lang="en-GB" sz="2000" dirty="0"/>
              <a:t> </a:t>
            </a:r>
            <a:r>
              <a:rPr lang="el-GR" sz="2000" b="1" dirty="0">
                <a:solidFill>
                  <a:srgbClr val="FF0000"/>
                </a:solidFill>
              </a:rPr>
              <a:t>Τελική Αξία / Αρχική Αξία (</a:t>
            </a:r>
            <a:r>
              <a:rPr lang="en-GB" sz="2000" b="1" dirty="0">
                <a:solidFill>
                  <a:srgbClr val="FF0000"/>
                </a:solidFill>
              </a:rPr>
              <a:t>Ending Value / Beginning Value</a:t>
            </a:r>
            <a:r>
              <a:rPr lang="el-GR" sz="2000" b="1" dirty="0">
                <a:solidFill>
                  <a:srgbClr val="FF0000"/>
                </a:solidFill>
              </a:rPr>
              <a:t>)</a:t>
            </a:r>
            <a:endParaRPr lang="en-GB" sz="2000" b="1" dirty="0">
              <a:solidFill>
                <a:srgbClr val="FF0000"/>
              </a:solidFill>
            </a:endParaRPr>
          </a:p>
          <a:p>
            <a:pPr algn="just"/>
            <a:endParaRPr lang="en-GB" sz="2000" dirty="0"/>
          </a:p>
          <a:p>
            <a:pPr algn="just"/>
            <a:r>
              <a:rPr lang="el-GR" sz="2000" dirty="0"/>
              <a:t>Π.χ. εάν επενδύσουμε 100 και στο τέλος του έτους πάρουμε 120: </a:t>
            </a:r>
            <a:r>
              <a:rPr lang="en-GB" sz="2000" dirty="0"/>
              <a:t>HPR = 120/100 = 1</a:t>
            </a:r>
            <a:r>
              <a:rPr lang="el-GR" sz="2000" dirty="0"/>
              <a:t>,</a:t>
            </a:r>
            <a:r>
              <a:rPr lang="en-GB" sz="2000" dirty="0"/>
              <a:t>2 </a:t>
            </a:r>
          </a:p>
          <a:p>
            <a:pPr algn="just"/>
            <a:endParaRPr lang="en-GB" sz="2000" dirty="0"/>
          </a:p>
          <a:p>
            <a:pPr algn="just"/>
            <a:r>
              <a:rPr lang="el-GR" sz="2000" dirty="0"/>
              <a:t>Δεν μπορεί ποτέ να είναι αρνητικό</a:t>
            </a:r>
            <a:endParaRPr lang="en-GB" sz="2000" dirty="0"/>
          </a:p>
          <a:p>
            <a:pPr algn="just"/>
            <a:endParaRPr lang="el-GR" sz="2000" dirty="0">
              <a:solidFill>
                <a:srgbClr val="FF0000"/>
              </a:solidFill>
            </a:endParaRPr>
          </a:p>
          <a:p>
            <a:pPr algn="just"/>
            <a:r>
              <a:rPr lang="en-GB" sz="2000" dirty="0">
                <a:solidFill>
                  <a:srgbClr val="FF0000"/>
                </a:solidFill>
              </a:rPr>
              <a:t>HPR &gt; 1</a:t>
            </a:r>
            <a:r>
              <a:rPr lang="el-GR" sz="2000" dirty="0">
                <a:solidFill>
                  <a:srgbClr val="FF0000"/>
                </a:solidFill>
              </a:rPr>
              <a:t>,</a:t>
            </a:r>
            <a:r>
              <a:rPr lang="en-GB" sz="2000" dirty="0">
                <a:solidFill>
                  <a:srgbClr val="FF0000"/>
                </a:solidFill>
              </a:rPr>
              <a:t>0 </a:t>
            </a:r>
            <a:r>
              <a:rPr lang="en-GB" sz="2000" dirty="0">
                <a:solidFill>
                  <a:srgbClr val="FF0000"/>
                </a:solidFill>
                <a:cs typeface="Arial" panose="020B0604020202020204" pitchFamily="34" charset="0"/>
              </a:rPr>
              <a:t>→ </a:t>
            </a:r>
            <a:r>
              <a:rPr lang="el-GR" sz="2000" dirty="0">
                <a:solidFill>
                  <a:srgbClr val="FF0000"/>
                </a:solidFill>
                <a:cs typeface="Arial" panose="020B0604020202020204" pitchFamily="34" charset="0"/>
              </a:rPr>
              <a:t>αύξηση πλούτου </a:t>
            </a:r>
            <a:r>
              <a:rPr lang="en-GB" sz="2000" dirty="0">
                <a:solidFill>
                  <a:srgbClr val="FF0000"/>
                </a:solidFill>
              </a:rPr>
              <a:t>(+</a:t>
            </a:r>
            <a:r>
              <a:rPr lang="en-GB" sz="2000" dirty="0" err="1">
                <a:solidFill>
                  <a:srgbClr val="FF0000"/>
                </a:solidFill>
              </a:rPr>
              <a:t>ve</a:t>
            </a:r>
            <a:r>
              <a:rPr lang="en-GB" sz="2000" dirty="0">
                <a:solidFill>
                  <a:srgbClr val="FF0000"/>
                </a:solidFill>
              </a:rPr>
              <a:t> return)</a:t>
            </a:r>
          </a:p>
          <a:p>
            <a:pPr algn="just"/>
            <a:endParaRPr lang="el-GR" sz="2000" dirty="0">
              <a:solidFill>
                <a:srgbClr val="FF0000"/>
              </a:solidFill>
            </a:endParaRPr>
          </a:p>
          <a:p>
            <a:pPr algn="just"/>
            <a:r>
              <a:rPr lang="en-GB" sz="2000" dirty="0">
                <a:solidFill>
                  <a:srgbClr val="FF0000"/>
                </a:solidFill>
              </a:rPr>
              <a:t>HPR &lt; 1</a:t>
            </a:r>
            <a:r>
              <a:rPr lang="el-GR" sz="2000" dirty="0">
                <a:solidFill>
                  <a:srgbClr val="FF0000"/>
                </a:solidFill>
              </a:rPr>
              <a:t>,</a:t>
            </a:r>
            <a:r>
              <a:rPr lang="en-GB" sz="2000" dirty="0">
                <a:solidFill>
                  <a:srgbClr val="FF0000"/>
                </a:solidFill>
              </a:rPr>
              <a:t>0 → </a:t>
            </a:r>
            <a:r>
              <a:rPr lang="el-GR" sz="2000" dirty="0">
                <a:solidFill>
                  <a:srgbClr val="FF0000"/>
                </a:solidFill>
              </a:rPr>
              <a:t>μείωση πλούτου </a:t>
            </a:r>
            <a:r>
              <a:rPr lang="en-GB" sz="2000" dirty="0">
                <a:solidFill>
                  <a:srgbClr val="FF0000"/>
                </a:solidFill>
              </a:rPr>
              <a:t>(-</a:t>
            </a:r>
            <a:r>
              <a:rPr lang="en-GB" sz="2000" dirty="0" err="1">
                <a:solidFill>
                  <a:srgbClr val="FF0000"/>
                </a:solidFill>
              </a:rPr>
              <a:t>ve</a:t>
            </a:r>
            <a:r>
              <a:rPr lang="en-GB" sz="2000" dirty="0">
                <a:solidFill>
                  <a:srgbClr val="FF0000"/>
                </a:solidFill>
              </a:rPr>
              <a:t> return) </a:t>
            </a:r>
          </a:p>
          <a:p>
            <a:pPr algn="just"/>
            <a:endParaRPr lang="en-US" sz="2200" dirty="0"/>
          </a:p>
        </p:txBody>
      </p:sp>
      <p:sp>
        <p:nvSpPr>
          <p:cNvPr id="4" name="Τίτλος 1">
            <a:extLst>
              <a:ext uri="{FF2B5EF4-FFF2-40B4-BE49-F238E27FC236}">
                <a16:creationId xmlns:a16="http://schemas.microsoft.com/office/drawing/2014/main" id="{76BAA5F1-B307-4076-A2FE-2AD5DE241A78}"/>
              </a:ext>
            </a:extLst>
          </p:cNvPr>
          <p:cNvSpPr>
            <a:spLocks noGrp="1"/>
          </p:cNvSpPr>
          <p:nvPr>
            <p:ph type="title"/>
          </p:nvPr>
        </p:nvSpPr>
        <p:spPr>
          <a:xfrm>
            <a:off x="838200" y="365125"/>
            <a:ext cx="10515600" cy="608013"/>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007481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E4D42-7D41-4768-A925-84363F5AEB23}"/>
              </a:ext>
            </a:extLst>
          </p:cNvPr>
          <p:cNvSpPr>
            <a:spLocks noGrp="1"/>
          </p:cNvSpPr>
          <p:nvPr>
            <p:ph idx="1"/>
          </p:nvPr>
        </p:nvSpPr>
        <p:spPr>
          <a:xfrm>
            <a:off x="838200" y="1291905"/>
            <a:ext cx="11011678" cy="4885058"/>
          </a:xfrm>
        </p:spPr>
        <p:txBody>
          <a:bodyPr>
            <a:normAutofit/>
          </a:bodyPr>
          <a:lstStyle/>
          <a:p>
            <a:pPr algn="just"/>
            <a:r>
              <a:rPr lang="el-GR" sz="2200" dirty="0"/>
              <a:t>Παρ' όλα αυτά όμως ο κίνδυνος ενός χαρτοφυλακίου μπορεί να μειωθεί μέχρι ένα σημείο, μετά από το οποίο όσες μετοχές και να συνδυάσουμε στο χαρτοφυλάκιο ο κίνδυνος του χαρτοφυλακίου θα παραμείνει σταθερός. </a:t>
            </a:r>
          </a:p>
          <a:p>
            <a:pPr algn="just"/>
            <a:endParaRPr lang="el-GR" sz="2200" dirty="0"/>
          </a:p>
          <a:p>
            <a:pPr algn="just"/>
            <a:r>
              <a:rPr lang="el-GR" sz="2200" dirty="0"/>
              <a:t>Το επίπεδο αυτό του κινδύνου το οποίο </a:t>
            </a:r>
            <a:r>
              <a:rPr lang="el-GR" sz="2200" dirty="0">
                <a:solidFill>
                  <a:srgbClr val="FF0000"/>
                </a:solidFill>
              </a:rPr>
              <a:t>δεν μπορεί να διαφοροποιηθεί περισσότερο </a:t>
            </a:r>
            <a:r>
              <a:rPr lang="el-GR" sz="2200" dirty="0"/>
              <a:t>είναι ο κίνδυνος όλης της αγοράς, ή </a:t>
            </a:r>
            <a:r>
              <a:rPr lang="el-GR" sz="2200" b="1" dirty="0">
                <a:solidFill>
                  <a:srgbClr val="FF0000"/>
                </a:solidFill>
              </a:rPr>
              <a:t>συστηματικός κίνδυνος (</a:t>
            </a:r>
            <a:r>
              <a:rPr lang="el-GR" sz="2200" b="1" dirty="0" err="1">
                <a:solidFill>
                  <a:srgbClr val="FF0000"/>
                </a:solidFill>
              </a:rPr>
              <a:t>systematic</a:t>
            </a:r>
            <a:r>
              <a:rPr lang="el-GR" sz="2200" b="1" dirty="0">
                <a:solidFill>
                  <a:srgbClr val="FF0000"/>
                </a:solidFill>
              </a:rPr>
              <a:t> </a:t>
            </a:r>
            <a:r>
              <a:rPr lang="el-GR" sz="2200" b="1" dirty="0" err="1">
                <a:solidFill>
                  <a:srgbClr val="FF0000"/>
                </a:solidFill>
              </a:rPr>
              <a:t>risk</a:t>
            </a:r>
            <a:r>
              <a:rPr lang="el-GR" sz="2200" b="1" dirty="0">
                <a:solidFill>
                  <a:srgbClr val="FF0000"/>
                </a:solidFill>
              </a:rPr>
              <a:t>). </a:t>
            </a:r>
          </a:p>
          <a:p>
            <a:pPr algn="just"/>
            <a:endParaRPr lang="el-GR" sz="2200" dirty="0"/>
          </a:p>
          <a:p>
            <a:pPr algn="just"/>
            <a:r>
              <a:rPr lang="el-GR" sz="2200" dirty="0"/>
              <a:t>Άρα η διακύμανση (ή η τυπική απόκλιση) είναι ο συνολικός κίνδυνος του χαρτοφυλακίου, ο οποίος χωρίζεται σε δύο μέρη, τον </a:t>
            </a:r>
            <a:r>
              <a:rPr lang="el-GR" sz="2200" dirty="0">
                <a:solidFill>
                  <a:srgbClr val="FF0000"/>
                </a:solidFill>
              </a:rPr>
              <a:t>συστηματικό κίνδυνο και τον μη-συστηματικό κίνδυνο </a:t>
            </a:r>
            <a:r>
              <a:rPr lang="el-GR" sz="2200" dirty="0"/>
              <a:t>(</a:t>
            </a:r>
            <a:r>
              <a:rPr lang="el-GR" sz="2200" dirty="0" err="1"/>
              <a:t>unsystematic</a:t>
            </a:r>
            <a:r>
              <a:rPr lang="el-GR" sz="2200" dirty="0"/>
              <a:t> </a:t>
            </a:r>
            <a:r>
              <a:rPr lang="el-GR" sz="2200" dirty="0" err="1"/>
              <a:t>risk</a:t>
            </a:r>
            <a:r>
              <a:rPr lang="el-GR" sz="2200" dirty="0"/>
              <a:t>), δηλαδή: </a:t>
            </a:r>
          </a:p>
          <a:p>
            <a:pPr algn="just"/>
            <a:endParaRPr lang="el-GR" sz="2200" dirty="0"/>
          </a:p>
          <a:p>
            <a:pPr marL="0" indent="0" algn="ctr">
              <a:buNone/>
            </a:pPr>
            <a:r>
              <a:rPr lang="el-GR" sz="2200" b="1" dirty="0">
                <a:solidFill>
                  <a:srgbClr val="FF0000"/>
                </a:solidFill>
              </a:rPr>
              <a:t>Συνολικός κίνδυνος = Συστηματικός κίνδυνος + Μη-συστηματικός κίνδυνος</a:t>
            </a:r>
          </a:p>
          <a:p>
            <a:endParaRPr lang="en-GB" dirty="0"/>
          </a:p>
        </p:txBody>
      </p:sp>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1304899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E4D42-7D41-4768-A925-84363F5AEB23}"/>
              </a:ext>
            </a:extLst>
          </p:cNvPr>
          <p:cNvSpPr>
            <a:spLocks noGrp="1"/>
          </p:cNvSpPr>
          <p:nvPr>
            <p:ph idx="1"/>
          </p:nvPr>
        </p:nvSpPr>
        <p:spPr>
          <a:xfrm>
            <a:off x="611697" y="1767324"/>
            <a:ext cx="6131767" cy="3769323"/>
          </a:xfrm>
        </p:spPr>
        <p:txBody>
          <a:bodyPr>
            <a:normAutofit/>
          </a:bodyPr>
          <a:lstStyle/>
          <a:p>
            <a:pPr algn="just"/>
            <a:r>
              <a:rPr lang="el-GR" sz="2000" dirty="0"/>
              <a:t>Τον μη-συστηματικό κίνδυνο μπορεί ένας επενδυτής να τον </a:t>
            </a:r>
            <a:r>
              <a:rPr lang="el-GR" sz="2000" dirty="0">
                <a:solidFill>
                  <a:srgbClr val="FF0000"/>
                </a:solidFill>
              </a:rPr>
              <a:t>διαφοροποιήσει</a:t>
            </a:r>
            <a:r>
              <a:rPr lang="el-GR" sz="2000" dirty="0"/>
              <a:t> επιλέγοντας για το χαρτοφυλάκιο μετοχές με </a:t>
            </a:r>
            <a:r>
              <a:rPr lang="el-GR" sz="2000" dirty="0">
                <a:solidFill>
                  <a:srgbClr val="FF0000"/>
                </a:solidFill>
              </a:rPr>
              <a:t>μικρή ή αρνητική συσχέτιση</a:t>
            </a:r>
            <a:r>
              <a:rPr lang="el-GR" sz="2000" dirty="0"/>
              <a:t>. </a:t>
            </a:r>
          </a:p>
          <a:p>
            <a:pPr algn="just"/>
            <a:endParaRPr lang="el-GR" sz="2000" dirty="0"/>
          </a:p>
          <a:p>
            <a:pPr algn="just"/>
            <a:r>
              <a:rPr lang="el-GR" sz="2000" dirty="0"/>
              <a:t>Για τον </a:t>
            </a:r>
            <a:r>
              <a:rPr lang="el-GR" sz="2000" dirty="0">
                <a:solidFill>
                  <a:srgbClr val="FF0000"/>
                </a:solidFill>
              </a:rPr>
              <a:t>συστηματικό κίνδυνο </a:t>
            </a:r>
            <a:r>
              <a:rPr lang="el-GR" sz="2000" dirty="0"/>
              <a:t>όμως δεν μπορεί να κάνει τίποτε γιατί είναι ο κίνδυνος της αγοράς και τον αντιμετωπίζουν όλοι οι επενδυτές. </a:t>
            </a:r>
          </a:p>
          <a:p>
            <a:pPr algn="just"/>
            <a:endParaRPr lang="el-GR" sz="2000" dirty="0"/>
          </a:p>
          <a:p>
            <a:pPr algn="just"/>
            <a:r>
              <a:rPr lang="el-GR" sz="2000" dirty="0"/>
              <a:t>Ο επενδυτής δεν πρέπει να περιμένει να ανταμειφθεί για κίνδυνο τον οποίο μπορεί να διαφοροποιήσει.</a:t>
            </a:r>
            <a:endParaRPr lang="en-GB" sz="2000" dirty="0"/>
          </a:p>
        </p:txBody>
      </p:sp>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pic>
        <p:nvPicPr>
          <p:cNvPr id="8" name="Εικόνα 7">
            <a:extLst>
              <a:ext uri="{FF2B5EF4-FFF2-40B4-BE49-F238E27FC236}">
                <a16:creationId xmlns:a16="http://schemas.microsoft.com/office/drawing/2014/main" id="{1BB9D4E1-FDF5-48BD-933E-8CBFD334578E}"/>
              </a:ext>
            </a:extLst>
          </p:cNvPr>
          <p:cNvPicPr>
            <a:picLocks noChangeAspect="1"/>
          </p:cNvPicPr>
          <p:nvPr/>
        </p:nvPicPr>
        <p:blipFill>
          <a:blip r:embed="rId2"/>
          <a:stretch>
            <a:fillRect/>
          </a:stretch>
        </p:blipFill>
        <p:spPr>
          <a:xfrm>
            <a:off x="7156620" y="851418"/>
            <a:ext cx="4543967" cy="5316116"/>
          </a:xfrm>
          <a:prstGeom prst="rect">
            <a:avLst/>
          </a:prstGeom>
        </p:spPr>
      </p:pic>
    </p:spTree>
    <p:extLst>
      <p:ext uri="{BB962C8B-B14F-4D97-AF65-F5344CB8AC3E}">
        <p14:creationId xmlns:p14="http://schemas.microsoft.com/office/powerpoint/2010/main" val="1135530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F1F95A63-7E2E-4A56-8F6C-B347ADBDC3D1}"/>
              </a:ext>
            </a:extLst>
          </p:cNvPr>
          <p:cNvSpPr>
            <a:spLocks noGrp="1"/>
          </p:cNvSpPr>
          <p:nvPr>
            <p:ph type="title"/>
          </p:nvPr>
        </p:nvSpPr>
        <p:spPr>
          <a:xfrm>
            <a:off x="838200" y="365125"/>
            <a:ext cx="10515600" cy="750611"/>
          </a:xfrm>
        </p:spPr>
        <p:txBody>
          <a:bodyPr>
            <a:normAutofit/>
          </a:bodyPr>
          <a:lstStyle/>
          <a:p>
            <a:r>
              <a:rPr lang="el-GR" sz="3600" b="1" dirty="0"/>
              <a:t>Αποδοτικά Χαρτοφυλάκια – Παράδειγμα 2 μετοχές </a:t>
            </a:r>
            <a:endParaRPr lang="en-GB" sz="3600" b="1" dirty="0"/>
          </a:p>
        </p:txBody>
      </p:sp>
      <p:pic>
        <p:nvPicPr>
          <p:cNvPr id="5" name="Θέση περιεχομένου 4">
            <a:extLst>
              <a:ext uri="{FF2B5EF4-FFF2-40B4-BE49-F238E27FC236}">
                <a16:creationId xmlns:a16="http://schemas.microsoft.com/office/drawing/2014/main" id="{B65E1FDB-34B3-4360-9133-B212374E3899}"/>
              </a:ext>
            </a:extLst>
          </p:cNvPr>
          <p:cNvPicPr>
            <a:picLocks noGrp="1" noChangeAspect="1"/>
          </p:cNvPicPr>
          <p:nvPr>
            <p:ph idx="1"/>
          </p:nvPr>
        </p:nvPicPr>
        <p:blipFill>
          <a:blip r:embed="rId2"/>
          <a:stretch>
            <a:fillRect/>
          </a:stretch>
        </p:blipFill>
        <p:spPr>
          <a:xfrm>
            <a:off x="718456" y="1287624"/>
            <a:ext cx="10635343" cy="4777274"/>
          </a:xfrm>
        </p:spPr>
      </p:pic>
    </p:spTree>
    <p:extLst>
      <p:ext uri="{BB962C8B-B14F-4D97-AF65-F5344CB8AC3E}">
        <p14:creationId xmlns:p14="http://schemas.microsoft.com/office/powerpoint/2010/main" val="579427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E315C73-4E5B-41EA-B08F-16827B3EF9DF}"/>
              </a:ext>
            </a:extLst>
          </p:cNvPr>
          <p:cNvPicPr>
            <a:picLocks noChangeAspect="1"/>
          </p:cNvPicPr>
          <p:nvPr/>
        </p:nvPicPr>
        <p:blipFill>
          <a:blip r:embed="rId2"/>
          <a:stretch>
            <a:fillRect/>
          </a:stretch>
        </p:blipFill>
        <p:spPr>
          <a:xfrm>
            <a:off x="658761" y="1281778"/>
            <a:ext cx="10874477" cy="5211097"/>
          </a:xfrm>
          <a:prstGeom prst="rect">
            <a:avLst/>
          </a:prstGeom>
        </p:spPr>
      </p:pic>
      <p:sp>
        <p:nvSpPr>
          <p:cNvPr id="6" name="Τίτλος 1">
            <a:extLst>
              <a:ext uri="{FF2B5EF4-FFF2-40B4-BE49-F238E27FC236}">
                <a16:creationId xmlns:a16="http://schemas.microsoft.com/office/drawing/2014/main" id="{030D2CE0-F107-414C-A5CF-1DAFF882BA7B}"/>
              </a:ext>
            </a:extLst>
          </p:cNvPr>
          <p:cNvSpPr>
            <a:spLocks noGrp="1"/>
          </p:cNvSpPr>
          <p:nvPr>
            <p:ph type="title"/>
          </p:nvPr>
        </p:nvSpPr>
        <p:spPr>
          <a:xfrm>
            <a:off x="658761" y="365126"/>
            <a:ext cx="10695039" cy="773210"/>
          </a:xfrm>
        </p:spPr>
        <p:txBody>
          <a:bodyPr>
            <a:normAutofit/>
          </a:bodyPr>
          <a:lstStyle/>
          <a:p>
            <a:r>
              <a:rPr lang="el-GR" sz="3600" b="1" dirty="0"/>
              <a:t>Αποδοτικά Χαρτοφυλάκια – Παράδειγμα 2 μετοχές </a:t>
            </a:r>
            <a:endParaRPr lang="en-GB" sz="3600" b="1" dirty="0"/>
          </a:p>
        </p:txBody>
      </p:sp>
    </p:spTree>
    <p:extLst>
      <p:ext uri="{BB962C8B-B14F-4D97-AF65-F5344CB8AC3E}">
        <p14:creationId xmlns:p14="http://schemas.microsoft.com/office/powerpoint/2010/main" val="1275252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752EB1-817B-42AA-8E20-9094BECB342E}"/>
              </a:ext>
            </a:extLst>
          </p:cNvPr>
          <p:cNvSpPr>
            <a:spLocks noGrp="1"/>
          </p:cNvSpPr>
          <p:nvPr>
            <p:ph idx="1"/>
          </p:nvPr>
        </p:nvSpPr>
        <p:spPr>
          <a:xfrm>
            <a:off x="460696" y="1260257"/>
            <a:ext cx="5344486" cy="4834724"/>
          </a:xfrm>
        </p:spPr>
        <p:txBody>
          <a:bodyPr>
            <a:normAutofit/>
          </a:bodyPr>
          <a:lstStyle/>
          <a:p>
            <a:pPr algn="just"/>
            <a:r>
              <a:rPr lang="el-GR" sz="2000" dirty="0"/>
              <a:t>Θα επενδύατε 100% του κεφαλαίου σας στην </a:t>
            </a:r>
            <a:r>
              <a:rPr lang="en-GB" sz="2000" dirty="0"/>
              <a:t>IBM, </a:t>
            </a:r>
            <a:r>
              <a:rPr lang="el-GR" sz="2000" dirty="0"/>
              <a:t>δηλαδή χαρτοφυλάκιο </a:t>
            </a:r>
            <a:r>
              <a:rPr lang="en-GB" sz="2000" dirty="0">
                <a:solidFill>
                  <a:srgbClr val="FF0000"/>
                </a:solidFill>
              </a:rPr>
              <a:t>A ?</a:t>
            </a:r>
          </a:p>
          <a:p>
            <a:pPr algn="just"/>
            <a:endParaRPr lang="en-GB" sz="2000" dirty="0"/>
          </a:p>
          <a:p>
            <a:pPr algn="just"/>
            <a:r>
              <a:rPr lang="el-GR" sz="2000" dirty="0"/>
              <a:t>Όπως βλέπουμε υπάρχει και το χαρτοφυλάκιο </a:t>
            </a:r>
            <a:r>
              <a:rPr lang="en-GB" sz="2000" dirty="0">
                <a:solidFill>
                  <a:srgbClr val="FF0000"/>
                </a:solidFill>
              </a:rPr>
              <a:t>C</a:t>
            </a:r>
            <a:r>
              <a:rPr lang="en-GB" sz="2000" dirty="0"/>
              <a:t> (60% </a:t>
            </a:r>
            <a:r>
              <a:rPr lang="el-GR" sz="2000" dirty="0"/>
              <a:t>στην </a:t>
            </a:r>
            <a:r>
              <a:rPr lang="en-GB" sz="2000" dirty="0"/>
              <a:t>IBM </a:t>
            </a:r>
            <a:r>
              <a:rPr lang="el-GR" sz="2000" dirty="0"/>
              <a:t>και </a:t>
            </a:r>
            <a:r>
              <a:rPr lang="en-GB" sz="2000" dirty="0"/>
              <a:t>40% </a:t>
            </a:r>
            <a:r>
              <a:rPr lang="el-GR" sz="2000" dirty="0"/>
              <a:t> στην </a:t>
            </a:r>
            <a:r>
              <a:rPr lang="en-GB" sz="2000" dirty="0"/>
              <a:t>Ford) </a:t>
            </a:r>
            <a:r>
              <a:rPr lang="el-GR" sz="2000" dirty="0"/>
              <a:t>το οποίο έχει</a:t>
            </a:r>
            <a:r>
              <a:rPr lang="en-GB" sz="2000" dirty="0"/>
              <a:t>: </a:t>
            </a:r>
          </a:p>
          <a:p>
            <a:pPr algn="just"/>
            <a:endParaRPr lang="en-GB" sz="2000" dirty="0"/>
          </a:p>
          <a:p>
            <a:pPr marL="0" indent="0" algn="just">
              <a:buNone/>
            </a:pPr>
            <a:r>
              <a:rPr lang="el-GR" sz="2000" b="1" dirty="0">
                <a:solidFill>
                  <a:srgbClr val="FF0000"/>
                </a:solidFill>
                <a:latin typeface="Arial" panose="020B0604020202020204" pitchFamily="34" charset="0"/>
                <a:cs typeface="Arial" panose="020B0604020202020204" pitchFamily="34" charset="0"/>
              </a:rPr>
              <a:t>→	</a:t>
            </a:r>
            <a:r>
              <a:rPr lang="el-GR" sz="2000" b="1" dirty="0">
                <a:solidFill>
                  <a:srgbClr val="FF0000"/>
                </a:solidFill>
              </a:rPr>
              <a:t>Και υψηλότερη αναμενόμενη απόδοση </a:t>
            </a:r>
          </a:p>
          <a:p>
            <a:pPr marL="0" indent="0" algn="just">
              <a:buNone/>
            </a:pPr>
            <a:r>
              <a:rPr lang="el-GR" sz="2000" b="1" dirty="0">
                <a:solidFill>
                  <a:srgbClr val="FF0000"/>
                </a:solidFill>
                <a:latin typeface="Arial" panose="020B0604020202020204" pitchFamily="34" charset="0"/>
                <a:cs typeface="Arial" panose="020B0604020202020204" pitchFamily="34" charset="0"/>
              </a:rPr>
              <a:t>→	</a:t>
            </a:r>
            <a:r>
              <a:rPr lang="el-GR" sz="2000" b="1" dirty="0">
                <a:solidFill>
                  <a:srgbClr val="FF0000"/>
                </a:solidFill>
              </a:rPr>
              <a:t>Και χαμηλότερο κίνδυνο</a:t>
            </a:r>
            <a:endParaRPr lang="en-GB" sz="2000" dirty="0"/>
          </a:p>
          <a:p>
            <a:pPr algn="just"/>
            <a:endParaRPr lang="el-GR" sz="2000" dirty="0"/>
          </a:p>
          <a:p>
            <a:pPr algn="just"/>
            <a:r>
              <a:rPr lang="el-GR" sz="2000" dirty="0"/>
              <a:t>Άρα το χαρτοφυλάκιο Α είναι μη αποδοτικό </a:t>
            </a:r>
            <a:r>
              <a:rPr lang="el-GR" sz="2000" b="1" dirty="0">
                <a:solidFill>
                  <a:srgbClr val="FF0000"/>
                </a:solidFill>
              </a:rPr>
              <a:t>(</a:t>
            </a:r>
            <a:r>
              <a:rPr lang="en-GB" sz="2000" b="1" dirty="0">
                <a:solidFill>
                  <a:srgbClr val="FF0000"/>
                </a:solidFill>
              </a:rPr>
              <a:t>inefficient</a:t>
            </a:r>
            <a:r>
              <a:rPr lang="el-GR" sz="2000" b="1" dirty="0">
                <a:solidFill>
                  <a:srgbClr val="FF0000"/>
                </a:solidFill>
              </a:rPr>
              <a:t>)</a:t>
            </a:r>
            <a:endParaRPr lang="en-GB" sz="2000" b="1" dirty="0">
              <a:solidFill>
                <a:srgbClr val="FF0000"/>
              </a:solidFill>
            </a:endParaRPr>
          </a:p>
          <a:p>
            <a:endParaRPr lang="en-GB" dirty="0"/>
          </a:p>
        </p:txBody>
      </p:sp>
      <p:pic>
        <p:nvPicPr>
          <p:cNvPr id="6" name="Εικόνα 5">
            <a:extLst>
              <a:ext uri="{FF2B5EF4-FFF2-40B4-BE49-F238E27FC236}">
                <a16:creationId xmlns:a16="http://schemas.microsoft.com/office/drawing/2014/main" id="{33D75CC9-3968-4EC6-911F-DB40E711BBD8}"/>
              </a:ext>
            </a:extLst>
          </p:cNvPr>
          <p:cNvPicPr>
            <a:picLocks noChangeAspect="1"/>
          </p:cNvPicPr>
          <p:nvPr/>
        </p:nvPicPr>
        <p:blipFill>
          <a:blip r:embed="rId2"/>
          <a:stretch>
            <a:fillRect/>
          </a:stretch>
        </p:blipFill>
        <p:spPr>
          <a:xfrm>
            <a:off x="6165908" y="1129691"/>
            <a:ext cx="5467483" cy="4965290"/>
          </a:xfrm>
          <a:prstGeom prst="rect">
            <a:avLst/>
          </a:prstGeom>
        </p:spPr>
      </p:pic>
      <p:sp>
        <p:nvSpPr>
          <p:cNvPr id="7" name="Τίτλος 1">
            <a:extLst>
              <a:ext uri="{FF2B5EF4-FFF2-40B4-BE49-F238E27FC236}">
                <a16:creationId xmlns:a16="http://schemas.microsoft.com/office/drawing/2014/main" id="{8C6BA2A1-C5C2-4D4A-A987-67217C9A4445}"/>
              </a:ext>
            </a:extLst>
          </p:cNvPr>
          <p:cNvSpPr>
            <a:spLocks noGrp="1"/>
          </p:cNvSpPr>
          <p:nvPr>
            <p:ph type="title"/>
          </p:nvPr>
        </p:nvSpPr>
        <p:spPr>
          <a:xfrm>
            <a:off x="838200" y="365126"/>
            <a:ext cx="10515600" cy="623920"/>
          </a:xfrm>
        </p:spPr>
        <p:txBody>
          <a:bodyPr>
            <a:normAutofit/>
          </a:bodyPr>
          <a:lstStyle/>
          <a:p>
            <a:r>
              <a:rPr lang="el-GR" sz="3600" b="1" dirty="0"/>
              <a:t>Αποδοτικά Χαρτοφυλάκια – Παράδειγμα 2 μετοχές </a:t>
            </a:r>
            <a:endParaRPr lang="en-GB" sz="3600" b="1" dirty="0"/>
          </a:p>
        </p:txBody>
      </p:sp>
    </p:spTree>
    <p:extLst>
      <p:ext uri="{BB962C8B-B14F-4D97-AF65-F5344CB8AC3E}">
        <p14:creationId xmlns:p14="http://schemas.microsoft.com/office/powerpoint/2010/main" val="480240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Θέση περιεχομένου 2">
            <a:extLst>
              <a:ext uri="{FF2B5EF4-FFF2-40B4-BE49-F238E27FC236}">
                <a16:creationId xmlns:a16="http://schemas.microsoft.com/office/drawing/2014/main" id="{98C7ACB6-4FE0-47AD-8D7C-12ADAF9D89BC}"/>
              </a:ext>
            </a:extLst>
          </p:cNvPr>
          <p:cNvSpPr>
            <a:spLocks noGrp="1"/>
          </p:cNvSpPr>
          <p:nvPr>
            <p:ph idx="1"/>
          </p:nvPr>
        </p:nvSpPr>
        <p:spPr>
          <a:xfrm>
            <a:off x="609600" y="1196975"/>
            <a:ext cx="10972800" cy="5161880"/>
          </a:xfrm>
        </p:spPr>
        <p:txBody>
          <a:bodyPr>
            <a:normAutofit lnSpcReduction="10000"/>
          </a:bodyPr>
          <a:lstStyle/>
          <a:p>
            <a:pPr algn="just"/>
            <a:r>
              <a:rPr lang="el-GR" altLang="en-US" sz="2000" b="1" dirty="0"/>
              <a:t>Ανοικτή Πώληση (</a:t>
            </a:r>
            <a:r>
              <a:rPr lang="en-GB" altLang="en-US" sz="2000" b="1" dirty="0"/>
              <a:t>short sale)</a:t>
            </a:r>
            <a:r>
              <a:rPr lang="el-GR" altLang="en-US" sz="2000" b="1" dirty="0"/>
              <a:t>: </a:t>
            </a:r>
            <a:r>
              <a:rPr lang="el-GR" altLang="en-US" sz="2000" dirty="0"/>
              <a:t>Καθιερωμένη πρακτική σε πολλές ανεπτυγμένες κεφαλαιαγορές, και συνίσταται στην πώληση μετοχών τις οποίες ο πωλητής δεν κατέχει, αλλά τις έχει δανειστεί από άλλους επενδυτές. </a:t>
            </a:r>
          </a:p>
          <a:p>
            <a:pPr algn="just"/>
            <a:endParaRPr lang="el-GR" altLang="en-US" sz="2000" dirty="0"/>
          </a:p>
          <a:p>
            <a:pPr algn="just"/>
            <a:r>
              <a:rPr lang="el-GR" altLang="en-US" sz="2000" dirty="0"/>
              <a:t>Η λογική είναι η εξής: σκεφτείτε ότι έχετε μία ισχυρή προσδοκία ότι τιμή της μετοχής της εταιρείας ΑΒΓ θα μειωθεί τις επόμενες ημέρες, και ότι δεν έχετε στην κατοχή σας την μετοχή. </a:t>
            </a:r>
          </a:p>
          <a:p>
            <a:pPr algn="just"/>
            <a:endParaRPr lang="el-GR" altLang="en-US" sz="2000" dirty="0"/>
          </a:p>
          <a:p>
            <a:pPr algn="just"/>
            <a:r>
              <a:rPr lang="el-GR" altLang="en-US" sz="2000" dirty="0"/>
              <a:t>Τι μπορείτε να κάνετε; Μπορείτε να πουλήσετε τώρα την μετοχή στην υψηλότερη τιμή και να την αγοράσετε σε λίγες ημέρες στην χαμηλότερη τιμή (εάν επαληθευτούν οι προσδοκίες σας). Το κέρδος σας θα είναι η διαφορά μεταξύ των δύο τιμών. </a:t>
            </a:r>
          </a:p>
          <a:p>
            <a:pPr algn="just"/>
            <a:endParaRPr lang="el-GR" altLang="en-US" sz="2000" dirty="0"/>
          </a:p>
          <a:p>
            <a:pPr algn="just"/>
            <a:r>
              <a:rPr lang="el-GR" altLang="en-US" sz="2000" dirty="0"/>
              <a:t>Το πρόβλημα είναι ότι δεν έχετε την μετοχή στην κατοχή σας. </a:t>
            </a:r>
          </a:p>
          <a:p>
            <a:pPr algn="just"/>
            <a:endParaRPr lang="el-GR" altLang="en-US" sz="2000" dirty="0"/>
          </a:p>
          <a:p>
            <a:pPr algn="just"/>
            <a:r>
              <a:rPr lang="el-GR" altLang="en-US" sz="2000" dirty="0"/>
              <a:t>Μπορείτε όμως να την δανειστείτε για λίγες ημέρες από έναν άλλο επενδυτή που την έχει (δίνοντας του/της και μία μικρή απόδοση, έναν τόκο) και να την πουλήσετε ανοικτά, όπως λέμε. </a:t>
            </a:r>
            <a:endParaRPr lang="en-GB" altLang="en-US" sz="2000" dirty="0"/>
          </a:p>
        </p:txBody>
      </p:sp>
      <p:sp>
        <p:nvSpPr>
          <p:cNvPr id="4" name="Τίτλος 4">
            <a:extLst>
              <a:ext uri="{FF2B5EF4-FFF2-40B4-BE49-F238E27FC236}">
                <a16:creationId xmlns:a16="http://schemas.microsoft.com/office/drawing/2014/main" id="{0065F8A0-03BF-4F3C-BC82-BDF414C1F867}"/>
              </a:ext>
            </a:extLst>
          </p:cNvPr>
          <p:cNvSpPr>
            <a:spLocks noGrp="1"/>
          </p:cNvSpPr>
          <p:nvPr>
            <p:ph type="title"/>
          </p:nvPr>
        </p:nvSpPr>
        <p:spPr>
          <a:xfrm>
            <a:off x="609600" y="274638"/>
            <a:ext cx="10972800" cy="922337"/>
          </a:xfrm>
        </p:spPr>
        <p:txBody>
          <a:bodyPr>
            <a:noAutofit/>
          </a:bodyPr>
          <a:lstStyle/>
          <a:p>
            <a:r>
              <a:rPr lang="el-GR" sz="3600" b="1" dirty="0"/>
              <a:t>Αποδοτικά Χαρτοφυλάκια – Ανοικτές Πωλήσεις </a:t>
            </a:r>
            <a:endParaRPr lang="en-GB"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Θέση περιεχομένου 2">
            <a:extLst>
              <a:ext uri="{FF2B5EF4-FFF2-40B4-BE49-F238E27FC236}">
                <a16:creationId xmlns:a16="http://schemas.microsoft.com/office/drawing/2014/main" id="{7BBF1596-1D58-47B6-90DA-140367966525}"/>
              </a:ext>
            </a:extLst>
          </p:cNvPr>
          <p:cNvSpPr>
            <a:spLocks noGrp="1"/>
          </p:cNvSpPr>
          <p:nvPr>
            <p:ph idx="1"/>
          </p:nvPr>
        </p:nvSpPr>
        <p:spPr>
          <a:xfrm>
            <a:off x="609600" y="1268413"/>
            <a:ext cx="10972800" cy="4857750"/>
          </a:xfrm>
        </p:spPr>
        <p:txBody>
          <a:bodyPr/>
          <a:lstStyle/>
          <a:p>
            <a:pPr algn="just"/>
            <a:endParaRPr lang="el-GR" altLang="en-US" sz="2000"/>
          </a:p>
          <a:p>
            <a:pPr algn="just"/>
            <a:r>
              <a:rPr lang="el-GR" altLang="en-US" sz="2000"/>
              <a:t>Στην πράξη όλοι οι επενδυτές που ενδιαφέρονται να δανείσουν τις μετοχές τους  τις δανείζουν στον οργανισμό εκκαθάρισης (που δημιουργεί μια «δεξαμενή» διαθέσιμων μετοχών προς δανεισμό), και στην συνέχεια τις δανείζει σε όσους ενδιαφέρονται να τις δανειστούν. </a:t>
            </a:r>
          </a:p>
          <a:p>
            <a:pPr algn="just"/>
            <a:endParaRPr lang="el-GR" altLang="en-US" sz="2000"/>
          </a:p>
          <a:p>
            <a:pPr algn="just"/>
            <a:r>
              <a:rPr lang="el-GR" altLang="en-US" sz="2000"/>
              <a:t>Ο δανεισμός εκατέρωθεν γίνεται μέσω της Αγοράς Παραγώγων του ΧΑ με συγκεκριμένα συμβόλαια («Συμβάσεις Αγοράς Αξιών με Σύμφωνο Επαναπώλησής» τους και «Συμβάσεις Πώλησης Αξιών με Σύμφωνο Επαναγοράς τους») έτσι ώστε να είναι εξασφαλισμένοι οι επενδυτές ότι θα επιστραφούν οι τίτλοι που δάνεισαν. </a:t>
            </a:r>
          </a:p>
          <a:p>
            <a:pPr algn="just"/>
            <a:endParaRPr lang="el-GR" altLang="en-US" sz="2000"/>
          </a:p>
          <a:p>
            <a:pPr algn="just"/>
            <a:r>
              <a:rPr lang="el-GR" altLang="en-US" sz="2000"/>
              <a:t>Ο δανειστής δηλαδή μέσω μίας σύμβασης δανεισμού τίτλων (stock repo) δανείζει 100 μετοχές στον οργανισμό εκκαθάρισης και ο δανειζόμενος με παρόμοια σύμβαση τις δανείζεται. </a:t>
            </a:r>
            <a:endParaRPr lang="en-GB" altLang="en-US" sz="2000"/>
          </a:p>
        </p:txBody>
      </p:sp>
      <p:sp>
        <p:nvSpPr>
          <p:cNvPr id="6" name="Τίτλος 4">
            <a:extLst>
              <a:ext uri="{FF2B5EF4-FFF2-40B4-BE49-F238E27FC236}">
                <a16:creationId xmlns:a16="http://schemas.microsoft.com/office/drawing/2014/main" id="{6BD6D241-39FC-45F0-8064-6949525A2D95}"/>
              </a:ext>
            </a:extLst>
          </p:cNvPr>
          <p:cNvSpPr>
            <a:spLocks noGrp="1"/>
          </p:cNvSpPr>
          <p:nvPr>
            <p:ph type="title"/>
          </p:nvPr>
        </p:nvSpPr>
        <p:spPr>
          <a:xfrm>
            <a:off x="838200" y="365125"/>
            <a:ext cx="10515600" cy="834501"/>
          </a:xfrm>
        </p:spPr>
        <p:txBody>
          <a:bodyPr>
            <a:noAutofit/>
          </a:bodyPr>
          <a:lstStyle/>
          <a:p>
            <a:r>
              <a:rPr lang="el-GR" sz="3600" b="1" dirty="0"/>
              <a:t>Αποδοτικά Χαρτοφυλάκια – Ανοικτές Πωλήσεις </a:t>
            </a:r>
            <a:endParaRPr lang="en-GB"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Θέση περιεχομένου 3">
            <a:extLst>
              <a:ext uri="{FF2B5EF4-FFF2-40B4-BE49-F238E27FC236}">
                <a16:creationId xmlns:a16="http://schemas.microsoft.com/office/drawing/2014/main" id="{5E7AFC23-5156-4FF4-8C8A-B061C6547F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5688" y="1341438"/>
            <a:ext cx="10080625" cy="5040312"/>
          </a:xfrm>
        </p:spPr>
      </p:pic>
      <p:sp>
        <p:nvSpPr>
          <p:cNvPr id="6" name="Τίτλος 4">
            <a:extLst>
              <a:ext uri="{FF2B5EF4-FFF2-40B4-BE49-F238E27FC236}">
                <a16:creationId xmlns:a16="http://schemas.microsoft.com/office/drawing/2014/main" id="{0F553304-63D4-4961-893B-8A72B2DB1E19}"/>
              </a:ext>
            </a:extLst>
          </p:cNvPr>
          <p:cNvSpPr>
            <a:spLocks noGrp="1"/>
          </p:cNvSpPr>
          <p:nvPr>
            <p:ph type="title"/>
          </p:nvPr>
        </p:nvSpPr>
        <p:spPr>
          <a:xfrm>
            <a:off x="838200" y="365125"/>
            <a:ext cx="10515600" cy="851279"/>
          </a:xfrm>
        </p:spPr>
        <p:txBody>
          <a:bodyPr>
            <a:noAutofit/>
          </a:bodyPr>
          <a:lstStyle/>
          <a:p>
            <a:r>
              <a:rPr lang="el-GR" sz="3600" b="1" dirty="0"/>
              <a:t>Αποδοτικά Χαρτοφυλάκια – Ανοικτές Πωλήσεις </a:t>
            </a:r>
            <a:endParaRPr lang="en-GB"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Θέση περιεχομένου 2">
            <a:extLst>
              <a:ext uri="{FF2B5EF4-FFF2-40B4-BE49-F238E27FC236}">
                <a16:creationId xmlns:a16="http://schemas.microsoft.com/office/drawing/2014/main" id="{C310DA2E-86C8-4706-9E4B-5342AC35D5E5}"/>
              </a:ext>
            </a:extLst>
          </p:cNvPr>
          <p:cNvSpPr>
            <a:spLocks noGrp="1"/>
          </p:cNvSpPr>
          <p:nvPr>
            <p:ph idx="1"/>
          </p:nvPr>
        </p:nvSpPr>
        <p:spPr>
          <a:xfrm>
            <a:off x="609600" y="1341438"/>
            <a:ext cx="10972800" cy="4784725"/>
          </a:xfrm>
        </p:spPr>
        <p:txBody>
          <a:bodyPr/>
          <a:lstStyle/>
          <a:p>
            <a:pPr algn="just"/>
            <a:r>
              <a:rPr lang="el-GR" altLang="en-US" sz="2000"/>
              <a:t>Σε γενικές γραμμές πάντως οι επενδυτές που προχωρούν σε δανεισμό μετοχών έχουν δύο βασικά πλεονεκτήματα: </a:t>
            </a:r>
          </a:p>
          <a:p>
            <a:pPr algn="just"/>
            <a:r>
              <a:rPr lang="el-GR" altLang="en-US" sz="2000">
                <a:solidFill>
                  <a:srgbClr val="FF0000"/>
                </a:solidFill>
              </a:rPr>
              <a:t>κερδίζουν ένα επιτόκιο πλέον </a:t>
            </a:r>
            <a:r>
              <a:rPr lang="el-GR" altLang="en-US" sz="2000"/>
              <a:t>της μερισματικής απόδοσης χωρίς κανέναν κίνδυνο και </a:t>
            </a:r>
          </a:p>
          <a:p>
            <a:pPr algn="just"/>
            <a:r>
              <a:rPr lang="el-GR" altLang="en-US" sz="2000"/>
              <a:t>μπορούν να χρησιμοποιήσουν τις μετοχές που έχουν δανείσει ως </a:t>
            </a:r>
            <a:r>
              <a:rPr lang="el-GR" altLang="en-US" sz="2000">
                <a:solidFill>
                  <a:srgbClr val="FF0000"/>
                </a:solidFill>
              </a:rPr>
              <a:t>περιθώριο ασφάλισης </a:t>
            </a:r>
            <a:r>
              <a:rPr lang="el-GR" altLang="en-US" sz="2000"/>
              <a:t>(margin) για θέσεις σε άλλα παράγωγα προϊόντα. </a:t>
            </a:r>
          </a:p>
          <a:p>
            <a:pPr algn="just"/>
            <a:endParaRPr lang="el-GR" altLang="en-US" sz="2000"/>
          </a:p>
          <a:p>
            <a:pPr algn="just"/>
            <a:r>
              <a:rPr lang="el-GR" altLang="en-US" sz="2000"/>
              <a:t>Ενδεικτικά, τον Ιούνιο 2008 η ετησιοποιημένη απόδοση που είχε o δανεισμός τίτλων της Coca-Cola ήταν 6,98%, κλπ. </a:t>
            </a:r>
          </a:p>
          <a:p>
            <a:pPr algn="just"/>
            <a:endParaRPr lang="el-GR" altLang="en-US" sz="2000"/>
          </a:p>
          <a:p>
            <a:pPr algn="just"/>
            <a:r>
              <a:rPr lang="el-GR" altLang="en-US" sz="2000"/>
              <a:t>Εάν σε αυτά προστεθεί και η μερισματική απόδοση που έχει ο κάτοχος μετοχών (π.χ. το 2008 ήταν 1,46% για την Coca-Cola) γίνεται εύκολα αντιληπτό ότι ο δανεισμός τίτλων μπορεί να μετατραπεί σε σημαντικό πλεονέκτημα για τον μακροπρόθεσμο επενδυτή. </a:t>
            </a:r>
            <a:endParaRPr lang="en-GB" altLang="en-US" sz="2000"/>
          </a:p>
        </p:txBody>
      </p:sp>
      <p:sp>
        <p:nvSpPr>
          <p:cNvPr id="6" name="Τίτλος 4">
            <a:extLst>
              <a:ext uri="{FF2B5EF4-FFF2-40B4-BE49-F238E27FC236}">
                <a16:creationId xmlns:a16="http://schemas.microsoft.com/office/drawing/2014/main" id="{E16ECFD5-73CC-4719-B843-5070423DD869}"/>
              </a:ext>
            </a:extLst>
          </p:cNvPr>
          <p:cNvSpPr>
            <a:spLocks noGrp="1"/>
          </p:cNvSpPr>
          <p:nvPr>
            <p:ph type="title"/>
          </p:nvPr>
        </p:nvSpPr>
        <p:spPr>
          <a:xfrm>
            <a:off x="838200" y="365126"/>
            <a:ext cx="10515600" cy="675110"/>
          </a:xfrm>
        </p:spPr>
        <p:txBody>
          <a:bodyPr>
            <a:noAutofit/>
          </a:bodyPr>
          <a:lstStyle/>
          <a:p>
            <a:r>
              <a:rPr lang="el-GR" sz="3600" b="1" dirty="0"/>
              <a:t>Αποδοτικά Χαρτοφυλάκια – Ανοικτές Πωλήσεις </a:t>
            </a:r>
            <a:endParaRPr lang="en-GB"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6A523BC-5E2D-4DEC-94B0-826D87E16C65}"/>
                  </a:ext>
                </a:extLst>
              </p:cNvPr>
              <p:cNvSpPr>
                <a:spLocks noGrp="1"/>
              </p:cNvSpPr>
              <p:nvPr>
                <p:ph idx="1"/>
              </p:nvPr>
            </p:nvSpPr>
            <p:spPr>
              <a:xfrm>
                <a:off x="838200" y="1199626"/>
                <a:ext cx="10646328" cy="5100506"/>
              </a:xfrm>
            </p:spPr>
            <p:txBody>
              <a:bodyPr>
                <a:noAutofit/>
              </a:bodyPr>
              <a:lstStyle/>
              <a:p>
                <a:pPr algn="just"/>
                <a:r>
                  <a:rPr lang="el-GR" sz="2000" dirty="0"/>
                  <a:t>Στο προηγούμενο παράδειγμα, έστω ότι έχουμε </a:t>
                </a:r>
                <a:r>
                  <a:rPr lang="en-GB" sz="2000" dirty="0"/>
                  <a:t>100,000$ </a:t>
                </a:r>
                <a:r>
                  <a:rPr lang="el-GR" sz="2000" dirty="0"/>
                  <a:t>κεφάλαιο και πουλάμε ανοικτά </a:t>
                </a:r>
                <a:r>
                  <a:rPr lang="en-GB" sz="2000" dirty="0"/>
                  <a:t>60,000$ </a:t>
                </a:r>
                <a:r>
                  <a:rPr lang="el-GR" sz="2000" dirty="0"/>
                  <a:t> αξία </a:t>
                </a:r>
                <a:r>
                  <a:rPr lang="en-GB" sz="2000" dirty="0"/>
                  <a:t>IBM </a:t>
                </a:r>
                <a:r>
                  <a:rPr lang="el-GR" sz="2000" dirty="0"/>
                  <a:t>και επενδύουμε </a:t>
                </a:r>
                <a:r>
                  <a:rPr lang="en-GB" sz="2000" dirty="0"/>
                  <a:t>160,000$ </a:t>
                </a:r>
                <a:r>
                  <a:rPr lang="el-GR" sz="2000" dirty="0"/>
                  <a:t>στην </a:t>
                </a:r>
                <a:r>
                  <a:rPr lang="en-GB" sz="2000" dirty="0"/>
                  <a:t>Ford </a:t>
                </a:r>
                <a:r>
                  <a:rPr lang="en-GB" sz="2000" dirty="0">
                    <a:solidFill>
                      <a:srgbClr val="FF0000"/>
                    </a:solidFill>
                  </a:rPr>
                  <a:t>(</a:t>
                </a:r>
                <a:r>
                  <a:rPr lang="en-GB" sz="2000" b="1" dirty="0">
                    <a:solidFill>
                      <a:srgbClr val="FF0000"/>
                    </a:solidFill>
                  </a:rPr>
                  <a:t>Short sale = negative investment)</a:t>
                </a:r>
                <a:endParaRPr lang="en-GB" sz="2000" dirty="0"/>
              </a:p>
              <a:p>
                <a:pPr algn="just"/>
                <a:endParaRPr lang="en-GB" sz="2000" dirty="0"/>
              </a:p>
              <a:p>
                <a:pPr algn="just"/>
                <a:r>
                  <a:rPr lang="el-GR" sz="2000" dirty="0"/>
                  <a:t>Οι σταθμίσεις του χαρτοφυλακίου θα είναι:</a:t>
                </a:r>
              </a:p>
              <a:p>
                <a:pPr algn="just"/>
                <a:r>
                  <a:rPr lang="el-GR" sz="2000" dirty="0"/>
                  <a:t>Κεφάλαιο στην </a:t>
                </a:r>
                <a:r>
                  <a:rPr lang="en-GB" sz="2000" dirty="0"/>
                  <a:t>IBM / </a:t>
                </a:r>
                <a:r>
                  <a:rPr lang="el-GR" sz="2000" dirty="0"/>
                  <a:t>Συνολικό Κεφάλαιο 	</a:t>
                </a:r>
                <a:r>
                  <a:rPr lang="en-GB" sz="2000" dirty="0"/>
                  <a:t>= -60,000 / 100,000 	</a:t>
                </a:r>
                <a:r>
                  <a:rPr lang="en-GB" sz="2000" dirty="0">
                    <a:solidFill>
                      <a:srgbClr val="FF0000"/>
                    </a:solidFill>
                    <a:cs typeface="Arial" panose="020B0604020202020204" pitchFamily="34" charset="0"/>
                  </a:rPr>
                  <a:t>→</a:t>
                </a:r>
                <a:r>
                  <a:rPr lang="en-GB" sz="2000" dirty="0">
                    <a:solidFill>
                      <a:srgbClr val="FF0000"/>
                    </a:solidFill>
                  </a:rPr>
                  <a:t>W(IBM) = -0.6</a:t>
                </a:r>
              </a:p>
              <a:p>
                <a:pPr algn="just"/>
                <a:r>
                  <a:rPr lang="el-GR" sz="2000" dirty="0"/>
                  <a:t>Κεφάλαιο στην </a:t>
                </a:r>
                <a:r>
                  <a:rPr lang="en-GB" sz="2000" dirty="0"/>
                  <a:t>Ford / </a:t>
                </a:r>
                <a:r>
                  <a:rPr lang="el-GR" sz="2000" dirty="0"/>
                  <a:t>Συνολικό Κεφάλαιο	= </a:t>
                </a:r>
                <a:r>
                  <a:rPr lang="en-GB" sz="2000" dirty="0"/>
                  <a:t>160.000 / 100,000 	</a:t>
                </a:r>
                <a:r>
                  <a:rPr lang="en-GB" sz="2000" dirty="0">
                    <a:solidFill>
                      <a:srgbClr val="FF0000"/>
                    </a:solidFill>
                    <a:cs typeface="Arial" panose="020B0604020202020204" pitchFamily="34" charset="0"/>
                  </a:rPr>
                  <a:t>→ W(Ford) = </a:t>
                </a:r>
                <a:r>
                  <a:rPr lang="en-GB" sz="2000" dirty="0">
                    <a:solidFill>
                      <a:srgbClr val="FF0000"/>
                    </a:solidFill>
                  </a:rPr>
                  <a:t>1.6 </a:t>
                </a:r>
              </a:p>
              <a:p>
                <a:pPr algn="just"/>
                <a:endParaRPr lang="en-US" sz="2000" dirty="0"/>
              </a:p>
              <a:p>
                <a:pPr marL="0" indent="0" algn="just">
                  <a:buNone/>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𝐸</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𝑛</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𝑖</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sub>
                          </m:sSub>
                        </m:e>
                      </m:nary>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𝐼𝐵𝑀</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𝐼𝐵𝑀</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𝐹𝑂𝑅𝐷</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𝐹𝑂𝑅𝐷</m:t>
                          </m:r>
                        </m:sub>
                      </m:sSub>
                    </m:oMath>
                  </m:oMathPara>
                </a14:m>
                <a:endParaRPr lang="en-US" sz="2000" dirty="0"/>
              </a:p>
              <a:p>
                <a:pPr marL="0" indent="0" algn="just">
                  <a:buNone/>
                </a:pPr>
                <a:endParaRPr lang="en-US" sz="2000" dirty="0"/>
              </a:p>
              <a:p>
                <a:pPr marL="0" indent="0" algn="ctr">
                  <a:buNone/>
                </a:pPr>
                <a:r>
                  <a:rPr lang="en-US" sz="2000" dirty="0"/>
                  <a:t>= (-0</a:t>
                </a:r>
                <a:r>
                  <a:rPr lang="el-GR" sz="2000" dirty="0"/>
                  <a:t>,</a:t>
                </a:r>
                <a:r>
                  <a:rPr lang="en-US" sz="2000" dirty="0"/>
                  <a:t>60 x 0</a:t>
                </a:r>
                <a:r>
                  <a:rPr lang="el-GR" sz="2000" dirty="0"/>
                  <a:t>,</a:t>
                </a:r>
                <a:r>
                  <a:rPr lang="en-US" sz="2000" dirty="0"/>
                  <a:t>005) + (1</a:t>
                </a:r>
                <a:r>
                  <a:rPr lang="el-GR" sz="2000" dirty="0"/>
                  <a:t>,</a:t>
                </a:r>
                <a:r>
                  <a:rPr lang="en-US" sz="2000" dirty="0"/>
                  <a:t>6 x 0</a:t>
                </a:r>
                <a:r>
                  <a:rPr lang="el-GR" sz="2000" dirty="0"/>
                  <a:t>,</a:t>
                </a:r>
                <a:r>
                  <a:rPr lang="en-US" sz="2000" dirty="0"/>
                  <a:t>0242) = </a:t>
                </a:r>
                <a:r>
                  <a:rPr lang="en-US" sz="2000" b="1" dirty="0">
                    <a:solidFill>
                      <a:srgbClr val="FF0000"/>
                    </a:solidFill>
                  </a:rPr>
                  <a:t>0</a:t>
                </a:r>
                <a:r>
                  <a:rPr lang="el-GR" sz="2000" b="1" dirty="0">
                    <a:solidFill>
                      <a:srgbClr val="FF0000"/>
                    </a:solidFill>
                  </a:rPr>
                  <a:t>,</a:t>
                </a:r>
                <a:r>
                  <a:rPr lang="en-US" sz="2000" b="1" dirty="0">
                    <a:solidFill>
                      <a:srgbClr val="FF0000"/>
                    </a:solidFill>
                  </a:rPr>
                  <a:t>0356 </a:t>
                </a:r>
              </a:p>
              <a:p>
                <a:pPr algn="just"/>
                <a:endParaRPr lang="en-GB" sz="2000" dirty="0"/>
              </a:p>
              <a:p>
                <a:pPr algn="just"/>
                <a:r>
                  <a:rPr lang="el-GR" sz="2000" dirty="0"/>
                  <a:t>Υπολογίζουμε με τον ίδιο τρόπο όπως παραπάνω και τον κίνδυνο </a:t>
                </a:r>
                <a:r>
                  <a:rPr lang="en-GB" sz="2000" b="1" dirty="0">
                    <a:solidFill>
                      <a:srgbClr val="FF0000"/>
                    </a:solidFill>
                  </a:rPr>
                  <a:t>Standard Deviation = 0.0712</a:t>
                </a:r>
              </a:p>
            </p:txBody>
          </p:sp>
        </mc:Choice>
        <mc:Fallback xmlns="">
          <p:sp>
            <p:nvSpPr>
              <p:cNvPr id="3" name="Θέση περιεχομένου 2">
                <a:extLst>
                  <a:ext uri="{FF2B5EF4-FFF2-40B4-BE49-F238E27FC236}">
                    <a16:creationId xmlns:a16="http://schemas.microsoft.com/office/drawing/2014/main" id="{16A523BC-5E2D-4DEC-94B0-826D87E16C65}"/>
                  </a:ext>
                </a:extLst>
              </p:cNvPr>
              <p:cNvSpPr>
                <a:spLocks noGrp="1" noRot="1" noChangeAspect="1" noMove="1" noResize="1" noEditPoints="1" noAdjustHandles="1" noChangeArrowheads="1" noChangeShapeType="1" noTextEdit="1"/>
              </p:cNvSpPr>
              <p:nvPr>
                <p:ph idx="1"/>
              </p:nvPr>
            </p:nvSpPr>
            <p:spPr>
              <a:xfrm>
                <a:off x="838200" y="1199626"/>
                <a:ext cx="10646328" cy="5100506"/>
              </a:xfrm>
              <a:blipFill>
                <a:blip r:embed="rId2"/>
                <a:stretch>
                  <a:fillRect l="-515" t="-1316" r="-573" b="-239"/>
                </a:stretch>
              </a:blipFill>
            </p:spPr>
            <p:txBody>
              <a:bodyPr/>
              <a:lstStyle/>
              <a:p>
                <a:r>
                  <a:rPr lang="en-GB">
                    <a:noFill/>
                  </a:rPr>
                  <a:t> </a:t>
                </a:r>
              </a:p>
            </p:txBody>
          </p:sp>
        </mc:Fallback>
      </mc:AlternateContent>
      <p:sp>
        <p:nvSpPr>
          <p:cNvPr id="5" name="Τίτλος 4">
            <a:extLst>
              <a:ext uri="{FF2B5EF4-FFF2-40B4-BE49-F238E27FC236}">
                <a16:creationId xmlns:a16="http://schemas.microsoft.com/office/drawing/2014/main" id="{026B370C-C8C3-459E-A16F-D1C56C98E0DF}"/>
              </a:ext>
            </a:extLst>
          </p:cNvPr>
          <p:cNvSpPr>
            <a:spLocks noGrp="1"/>
          </p:cNvSpPr>
          <p:nvPr>
            <p:ph type="title"/>
          </p:nvPr>
        </p:nvSpPr>
        <p:spPr>
          <a:xfrm>
            <a:off x="838200" y="365125"/>
            <a:ext cx="10515600" cy="700088"/>
          </a:xfrm>
        </p:spPr>
        <p:txBody>
          <a:bodyPr>
            <a:noAutofit/>
          </a:bodyPr>
          <a:lstStyle/>
          <a:p>
            <a:r>
              <a:rPr lang="el-GR" sz="3600" b="1" dirty="0"/>
              <a:t>Αποδοτικά Χαρτοφυλάκια – Ανοικτές Πωλήσεις </a:t>
            </a:r>
            <a:endParaRPr lang="en-GB" sz="3600" dirty="0"/>
          </a:p>
        </p:txBody>
      </p:sp>
    </p:spTree>
    <p:extLst>
      <p:ext uri="{BB962C8B-B14F-4D97-AF65-F5344CB8AC3E}">
        <p14:creationId xmlns:p14="http://schemas.microsoft.com/office/powerpoint/2010/main" val="337508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350335"/>
            <a:ext cx="10515600" cy="5295014"/>
          </a:xfrm>
        </p:spPr>
        <p:txBody>
          <a:bodyPr>
            <a:normAutofit/>
          </a:bodyPr>
          <a:lstStyle/>
          <a:p>
            <a:pPr algn="just"/>
            <a:r>
              <a:rPr lang="el-GR" sz="2000" dirty="0"/>
              <a:t>Για να συγκρίνουμε διαφορετικές επενδύσεις θέλουμε την % απόδοση</a:t>
            </a:r>
            <a:endParaRPr lang="en-US" sz="2000" dirty="0"/>
          </a:p>
          <a:p>
            <a:pPr algn="just"/>
            <a:endParaRPr lang="en-US" sz="2000" dirty="0"/>
          </a:p>
          <a:p>
            <a:pPr algn="just"/>
            <a:r>
              <a:rPr lang="en-US" sz="2000" b="1" dirty="0">
                <a:solidFill>
                  <a:srgbClr val="FF0000"/>
                </a:solidFill>
              </a:rPr>
              <a:t>Holding Period Yield: HPY = HPR -1 </a:t>
            </a:r>
          </a:p>
          <a:p>
            <a:pPr algn="just"/>
            <a:endParaRPr lang="en-US" sz="2000" b="1" dirty="0">
              <a:solidFill>
                <a:srgbClr val="FF0000"/>
              </a:solidFill>
            </a:endParaRPr>
          </a:p>
          <a:p>
            <a:pPr algn="just"/>
            <a:r>
              <a:rPr lang="en-US" sz="2000" dirty="0"/>
              <a:t>1</a:t>
            </a:r>
            <a:r>
              <a:rPr lang="el-GR" sz="2000" dirty="0"/>
              <a:t>,</a:t>
            </a:r>
            <a:r>
              <a:rPr lang="en-US" sz="2000" dirty="0"/>
              <a:t>2 - 1 = 0</a:t>
            </a:r>
            <a:r>
              <a:rPr lang="el-GR" sz="2000" dirty="0"/>
              <a:t>,</a:t>
            </a:r>
            <a:r>
              <a:rPr lang="en-US" sz="2000" dirty="0"/>
              <a:t>2, </a:t>
            </a:r>
            <a:r>
              <a:rPr lang="el-GR" sz="2000" dirty="0"/>
              <a:t>ή </a:t>
            </a:r>
            <a:r>
              <a:rPr lang="en-US" sz="2000" dirty="0"/>
              <a:t>2</a:t>
            </a:r>
            <a:r>
              <a:rPr lang="el-GR" sz="2000" dirty="0"/>
              <a:t>0</a:t>
            </a:r>
            <a:r>
              <a:rPr lang="en-US" sz="2000" dirty="0"/>
              <a:t>%</a:t>
            </a:r>
          </a:p>
          <a:p>
            <a:pPr algn="just"/>
            <a:endParaRPr lang="en-US" sz="2000" dirty="0"/>
          </a:p>
          <a:p>
            <a:pPr algn="just"/>
            <a:r>
              <a:rPr lang="el-GR" sz="2000" dirty="0"/>
              <a:t>Για πολλά έτη: Ετήσιο</a:t>
            </a:r>
            <a:r>
              <a:rPr lang="en-US" sz="2000" b="1" dirty="0">
                <a:solidFill>
                  <a:srgbClr val="FF0000"/>
                </a:solidFill>
              </a:rPr>
              <a:t> HPR = HPR</a:t>
            </a:r>
            <a:r>
              <a:rPr lang="en-US" sz="2000" b="1" baseline="30000" dirty="0">
                <a:solidFill>
                  <a:srgbClr val="FF0000"/>
                </a:solidFill>
              </a:rPr>
              <a:t>1/n</a:t>
            </a:r>
          </a:p>
          <a:p>
            <a:pPr algn="just"/>
            <a:endParaRPr lang="en-US" sz="2000" baseline="30000" dirty="0"/>
          </a:p>
          <a:p>
            <a:pPr algn="just"/>
            <a:r>
              <a:rPr lang="el-GR" sz="2000" dirty="0"/>
              <a:t>Π.χ. εάν επενδύσουμε 100 και στο τέλος του</a:t>
            </a:r>
            <a:r>
              <a:rPr lang="el-GR" sz="2000" dirty="0">
                <a:solidFill>
                  <a:srgbClr val="FF0000"/>
                </a:solidFill>
              </a:rPr>
              <a:t>2ου</a:t>
            </a:r>
            <a:r>
              <a:rPr lang="el-GR" sz="2000" dirty="0"/>
              <a:t> έτους πάρουμε 120: </a:t>
            </a:r>
            <a:r>
              <a:rPr lang="en-GB" sz="2000" dirty="0"/>
              <a:t>HPR = 1</a:t>
            </a:r>
            <a:r>
              <a:rPr lang="el-GR" sz="2000" dirty="0"/>
              <a:t>,</a:t>
            </a:r>
            <a:r>
              <a:rPr lang="en-GB" sz="2000" dirty="0"/>
              <a:t>2</a:t>
            </a:r>
            <a:r>
              <a:rPr lang="en-US" sz="2000" baseline="30000" dirty="0"/>
              <a:t>1/2 = 1</a:t>
            </a:r>
            <a:r>
              <a:rPr lang="el-GR" sz="2000" baseline="30000" dirty="0"/>
              <a:t>,</a:t>
            </a:r>
            <a:r>
              <a:rPr lang="en-US" sz="2000" baseline="30000" dirty="0"/>
              <a:t>095 </a:t>
            </a:r>
            <a:endParaRPr lang="el-GR" sz="2000" baseline="30000" dirty="0"/>
          </a:p>
          <a:p>
            <a:pPr algn="just"/>
            <a:endParaRPr lang="en-US" sz="2000" baseline="30000" dirty="0"/>
          </a:p>
          <a:p>
            <a:pPr algn="just"/>
            <a:r>
              <a:rPr lang="el-GR" sz="2000" dirty="0"/>
              <a:t>Ετήσιο </a:t>
            </a:r>
            <a:r>
              <a:rPr lang="en-GB" sz="2000" dirty="0"/>
              <a:t>HPY = 1</a:t>
            </a:r>
            <a:r>
              <a:rPr lang="el-GR" sz="2000" dirty="0"/>
              <a:t>,</a:t>
            </a:r>
            <a:r>
              <a:rPr lang="en-GB" sz="2000" dirty="0"/>
              <a:t>095 -1 = 0</a:t>
            </a:r>
            <a:r>
              <a:rPr lang="el-GR" sz="2000" dirty="0"/>
              <a:t>,</a:t>
            </a:r>
            <a:r>
              <a:rPr lang="en-GB" sz="2000" dirty="0"/>
              <a:t>095 </a:t>
            </a:r>
            <a:r>
              <a:rPr lang="el-GR" sz="2000" dirty="0"/>
              <a:t>ή </a:t>
            </a:r>
            <a:r>
              <a:rPr lang="en-GB" sz="2000" dirty="0">
                <a:solidFill>
                  <a:srgbClr val="FF0000"/>
                </a:solidFill>
              </a:rPr>
              <a:t>9</a:t>
            </a:r>
            <a:r>
              <a:rPr lang="el-GR" sz="2000" dirty="0">
                <a:solidFill>
                  <a:srgbClr val="FF0000"/>
                </a:solidFill>
              </a:rPr>
              <a:t>,</a:t>
            </a:r>
            <a:r>
              <a:rPr lang="en-GB" sz="2000" dirty="0">
                <a:solidFill>
                  <a:srgbClr val="FF0000"/>
                </a:solidFill>
              </a:rPr>
              <a:t>5%</a:t>
            </a:r>
            <a:endParaRPr lang="en-US" sz="2000" baseline="30000" dirty="0">
              <a:solidFill>
                <a:srgbClr val="FF0000"/>
              </a:solidFill>
            </a:endParaRPr>
          </a:p>
          <a:p>
            <a:pPr algn="just"/>
            <a:endParaRPr lang="en-US" sz="2200" dirty="0"/>
          </a:p>
        </p:txBody>
      </p:sp>
      <p:sp>
        <p:nvSpPr>
          <p:cNvPr id="6" name="Τίτλος 1">
            <a:extLst>
              <a:ext uri="{FF2B5EF4-FFF2-40B4-BE49-F238E27FC236}">
                <a16:creationId xmlns:a16="http://schemas.microsoft.com/office/drawing/2014/main" id="{566829A7-9A1C-4B63-A7DC-47DC29F5161C}"/>
              </a:ext>
            </a:extLst>
          </p:cNvPr>
          <p:cNvSpPr>
            <a:spLocks noGrp="1"/>
          </p:cNvSpPr>
          <p:nvPr>
            <p:ph type="title"/>
          </p:nvPr>
        </p:nvSpPr>
        <p:spPr>
          <a:xfrm>
            <a:off x="838200" y="365125"/>
            <a:ext cx="10515600" cy="784167"/>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613849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id="{A13099A6-D79B-4D99-A87E-20AE75148279}"/>
              </a:ext>
            </a:extLst>
          </p:cNvPr>
          <p:cNvPicPr>
            <a:picLocks noGrp="1" noChangeAspect="1"/>
          </p:cNvPicPr>
          <p:nvPr>
            <p:ph idx="1"/>
          </p:nvPr>
        </p:nvPicPr>
        <p:blipFill>
          <a:blip r:embed="rId2"/>
          <a:stretch>
            <a:fillRect/>
          </a:stretch>
        </p:blipFill>
        <p:spPr>
          <a:xfrm>
            <a:off x="643811" y="1435693"/>
            <a:ext cx="10888825" cy="4843809"/>
          </a:xfrm>
        </p:spPr>
      </p:pic>
      <p:sp>
        <p:nvSpPr>
          <p:cNvPr id="6" name="Τίτλος 4">
            <a:extLst>
              <a:ext uri="{FF2B5EF4-FFF2-40B4-BE49-F238E27FC236}">
                <a16:creationId xmlns:a16="http://schemas.microsoft.com/office/drawing/2014/main" id="{FCDE3488-748E-4BDE-AE71-5ED52ED7F8D4}"/>
              </a:ext>
            </a:extLst>
          </p:cNvPr>
          <p:cNvSpPr>
            <a:spLocks noGrp="1"/>
          </p:cNvSpPr>
          <p:nvPr>
            <p:ph type="title"/>
          </p:nvPr>
        </p:nvSpPr>
        <p:spPr>
          <a:xfrm>
            <a:off x="838200" y="365125"/>
            <a:ext cx="10515600" cy="784167"/>
          </a:xfrm>
        </p:spPr>
        <p:txBody>
          <a:bodyPr>
            <a:noAutofit/>
          </a:bodyPr>
          <a:lstStyle/>
          <a:p>
            <a:r>
              <a:rPr lang="el-GR" sz="3600" b="1" dirty="0"/>
              <a:t>Αποδοτικά Χαρτοφυλάκια – Ανοικτές Πωλήσεις </a:t>
            </a:r>
            <a:endParaRPr lang="en-GB" sz="3600" dirty="0"/>
          </a:p>
        </p:txBody>
      </p:sp>
    </p:spTree>
    <p:extLst>
      <p:ext uri="{BB962C8B-B14F-4D97-AF65-F5344CB8AC3E}">
        <p14:creationId xmlns:p14="http://schemas.microsoft.com/office/powerpoint/2010/main" val="2076592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8EA75A0-4712-4E68-B6BC-3603C33ECE11}"/>
              </a:ext>
            </a:extLst>
          </p:cNvPr>
          <p:cNvSpPr>
            <a:spLocks noGrp="1"/>
          </p:cNvSpPr>
          <p:nvPr>
            <p:ph idx="1"/>
          </p:nvPr>
        </p:nvSpPr>
        <p:spPr>
          <a:xfrm>
            <a:off x="561363" y="1163404"/>
            <a:ext cx="4606255" cy="4893447"/>
          </a:xfrm>
        </p:spPr>
        <p:txBody>
          <a:bodyPr>
            <a:normAutofit fontScale="77500" lnSpcReduction="20000"/>
          </a:bodyPr>
          <a:lstStyle/>
          <a:p>
            <a:pPr algn="just"/>
            <a:r>
              <a:rPr lang="el-GR" sz="2400" dirty="0"/>
              <a:t>Βρείτε όλα τα διαθέσιμα χαρτοφυλάκια (</a:t>
            </a:r>
            <a:r>
              <a:rPr lang="en-GB" sz="2400" dirty="0"/>
              <a:t>attainable set</a:t>
            </a:r>
            <a:r>
              <a:rPr lang="el-GR" sz="2400" dirty="0"/>
              <a:t>)</a:t>
            </a:r>
            <a:endParaRPr lang="en-GB" sz="2400" dirty="0"/>
          </a:p>
          <a:p>
            <a:pPr algn="just"/>
            <a:endParaRPr lang="en-GB" sz="2400" dirty="0"/>
          </a:p>
          <a:p>
            <a:pPr algn="just"/>
            <a:r>
              <a:rPr lang="el-GR" sz="2400" dirty="0"/>
              <a:t>Βρείτε τα αποδοτικά χαρτοφυλάκια (</a:t>
            </a:r>
            <a:r>
              <a:rPr lang="en-GB" sz="2400" dirty="0"/>
              <a:t>efficient frontier</a:t>
            </a:r>
            <a:r>
              <a:rPr lang="el-GR" sz="2400" dirty="0"/>
              <a:t>)</a:t>
            </a:r>
            <a:endParaRPr lang="en-GB" sz="2400" dirty="0"/>
          </a:p>
          <a:p>
            <a:pPr algn="just"/>
            <a:endParaRPr lang="en-GB" sz="2400" dirty="0"/>
          </a:p>
          <a:p>
            <a:pPr algn="just"/>
            <a:r>
              <a:rPr lang="en-GB" sz="2400" dirty="0">
                <a:solidFill>
                  <a:srgbClr val="FF0000"/>
                </a:solidFill>
              </a:rPr>
              <a:t>Efficient Frontier:</a:t>
            </a:r>
            <a:r>
              <a:rPr lang="en-GB" sz="2400" dirty="0"/>
              <a:t> </a:t>
            </a:r>
            <a:r>
              <a:rPr lang="el-GR" sz="2400" dirty="0"/>
              <a:t>όλα τα χαρτοφυλάκια που έχουν </a:t>
            </a:r>
          </a:p>
          <a:p>
            <a:pPr algn="just"/>
            <a:r>
              <a:rPr lang="el-GR" sz="2400" dirty="0">
                <a:solidFill>
                  <a:srgbClr val="FF0000"/>
                </a:solidFill>
              </a:rPr>
              <a:t>Την μέγιστη απόδοση για δεδομένο επίπεδο κινδύνου </a:t>
            </a:r>
          </a:p>
          <a:p>
            <a:pPr algn="just"/>
            <a:r>
              <a:rPr lang="el-GR" sz="2400" dirty="0">
                <a:solidFill>
                  <a:srgbClr val="FF0000"/>
                </a:solidFill>
              </a:rPr>
              <a:t>Τον ελάχιστο κίνδυνο για δεδομένη απόδοση </a:t>
            </a:r>
          </a:p>
          <a:p>
            <a:pPr algn="just"/>
            <a:endParaRPr lang="el-GR" sz="2400" dirty="0"/>
          </a:p>
          <a:p>
            <a:pPr algn="just"/>
            <a:r>
              <a:rPr lang="el-GR" sz="2400" dirty="0">
                <a:solidFill>
                  <a:srgbClr val="FF0000"/>
                </a:solidFill>
              </a:rPr>
              <a:t>Καμπύλη </a:t>
            </a:r>
            <a:r>
              <a:rPr lang="en-GB" sz="2400" dirty="0">
                <a:solidFill>
                  <a:srgbClr val="FF0000"/>
                </a:solidFill>
              </a:rPr>
              <a:t>BC</a:t>
            </a:r>
          </a:p>
          <a:p>
            <a:pPr algn="just"/>
            <a:endParaRPr lang="en-GB" sz="2400" dirty="0"/>
          </a:p>
          <a:p>
            <a:pPr algn="just"/>
            <a:r>
              <a:rPr lang="el-GR" sz="2400" dirty="0"/>
              <a:t>Υπόθεση: οι επενδυτές αποστρέφονται τον κίνδυνο (</a:t>
            </a:r>
            <a:r>
              <a:rPr lang="en-GB" sz="2400" dirty="0"/>
              <a:t>risk averse</a:t>
            </a:r>
            <a:r>
              <a:rPr lang="el-GR" sz="2400" dirty="0"/>
              <a:t>)</a:t>
            </a:r>
            <a:endParaRPr lang="en-GB" dirty="0"/>
          </a:p>
        </p:txBody>
      </p:sp>
      <p:pic>
        <p:nvPicPr>
          <p:cNvPr id="9" name="Εικόνα 8">
            <a:extLst>
              <a:ext uri="{FF2B5EF4-FFF2-40B4-BE49-F238E27FC236}">
                <a16:creationId xmlns:a16="http://schemas.microsoft.com/office/drawing/2014/main" id="{FA58A6C7-B8BA-4E7C-A0FF-5E19840F41C0}"/>
              </a:ext>
            </a:extLst>
          </p:cNvPr>
          <p:cNvPicPr>
            <a:picLocks noChangeAspect="1"/>
          </p:cNvPicPr>
          <p:nvPr/>
        </p:nvPicPr>
        <p:blipFill>
          <a:blip r:embed="rId2"/>
          <a:stretch>
            <a:fillRect/>
          </a:stretch>
        </p:blipFill>
        <p:spPr>
          <a:xfrm>
            <a:off x="5318620" y="1493240"/>
            <a:ext cx="5887044" cy="4563611"/>
          </a:xfrm>
          <a:prstGeom prst="rect">
            <a:avLst/>
          </a:prstGeom>
        </p:spPr>
      </p:pic>
      <p:sp>
        <p:nvSpPr>
          <p:cNvPr id="7" name="Τίτλος 4">
            <a:extLst>
              <a:ext uri="{FF2B5EF4-FFF2-40B4-BE49-F238E27FC236}">
                <a16:creationId xmlns:a16="http://schemas.microsoft.com/office/drawing/2014/main" id="{C3FC2239-37AA-49D8-8AE8-C04FFA9F4BFC}"/>
              </a:ext>
            </a:extLst>
          </p:cNvPr>
          <p:cNvSpPr>
            <a:spLocks noGrp="1"/>
          </p:cNvSpPr>
          <p:nvPr>
            <p:ph type="title"/>
          </p:nvPr>
        </p:nvSpPr>
        <p:spPr>
          <a:xfrm>
            <a:off x="690064" y="356737"/>
            <a:ext cx="10515600" cy="708666"/>
          </a:xfrm>
        </p:spPr>
        <p:txBody>
          <a:bodyPr>
            <a:noAutofit/>
          </a:bodyPr>
          <a:lstStyle/>
          <a:p>
            <a:r>
              <a:rPr lang="el-GR" sz="3600" b="1" dirty="0"/>
              <a:t>Αποδοτικά Χαρτοφυλάκια</a:t>
            </a:r>
            <a:endParaRPr lang="en-GB" sz="3600" dirty="0"/>
          </a:p>
        </p:txBody>
      </p:sp>
    </p:spTree>
    <p:extLst>
      <p:ext uri="{BB962C8B-B14F-4D97-AF65-F5344CB8AC3E}">
        <p14:creationId xmlns:p14="http://schemas.microsoft.com/office/powerpoint/2010/main" val="1088694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1" y="1350335"/>
            <a:ext cx="5562600" cy="4826628"/>
          </a:xfrm>
        </p:spPr>
        <p:txBody>
          <a:bodyPr>
            <a:normAutofit fontScale="92500" lnSpcReduction="10000"/>
          </a:bodyPr>
          <a:lstStyle/>
          <a:p>
            <a:pPr algn="just"/>
            <a:r>
              <a:rPr lang="el-GR" sz="2000" dirty="0"/>
              <a:t>Οι επενδυτές θα επιλέξουν ένα χαρτοφυλάκιο πάνω στο αποδοτικό σύνορο (</a:t>
            </a:r>
            <a:r>
              <a:rPr lang="en-US" sz="2000" dirty="0"/>
              <a:t>efficient frontier</a:t>
            </a:r>
            <a:r>
              <a:rPr lang="el-GR" sz="2000" dirty="0"/>
              <a:t>) βασιζόμενοι στις καμπύλες αδιαφορίας τους </a:t>
            </a:r>
            <a:r>
              <a:rPr lang="el-GR" sz="2000" b="1" dirty="0">
                <a:solidFill>
                  <a:srgbClr val="FF0000"/>
                </a:solidFill>
              </a:rPr>
              <a:t>(</a:t>
            </a:r>
            <a:r>
              <a:rPr lang="en-US" sz="2000" b="1" dirty="0">
                <a:solidFill>
                  <a:srgbClr val="FF0000"/>
                </a:solidFill>
              </a:rPr>
              <a:t>indifference (utility) curves</a:t>
            </a:r>
            <a:r>
              <a:rPr lang="el-GR" sz="2000" b="1" dirty="0">
                <a:solidFill>
                  <a:srgbClr val="FF0000"/>
                </a:solidFill>
              </a:rPr>
              <a:t>)</a:t>
            </a:r>
            <a:endParaRPr lang="en-US" sz="2000" b="1" dirty="0">
              <a:solidFill>
                <a:srgbClr val="FF0000"/>
              </a:solidFill>
            </a:endParaRPr>
          </a:p>
          <a:p>
            <a:pPr algn="just"/>
            <a:endParaRPr lang="en-US" sz="2000" dirty="0"/>
          </a:p>
          <a:p>
            <a:pPr algn="just"/>
            <a:r>
              <a:rPr lang="el-GR" sz="2000" dirty="0"/>
              <a:t>Οι καμπύλες αδιαφορίας τους αντιπροσωπεύουν το δικό τους </a:t>
            </a:r>
            <a:r>
              <a:rPr lang="en-US" sz="2000" b="1" dirty="0">
                <a:solidFill>
                  <a:srgbClr val="FF0000"/>
                </a:solidFill>
              </a:rPr>
              <a:t>risk-return tradeoff</a:t>
            </a:r>
            <a:endParaRPr lang="en-US" sz="2000" dirty="0"/>
          </a:p>
          <a:p>
            <a:pPr algn="just"/>
            <a:endParaRPr lang="en-US" sz="2000" dirty="0"/>
          </a:p>
          <a:p>
            <a:pPr algn="just"/>
            <a:r>
              <a:rPr lang="el-GR" sz="2000" b="1" dirty="0">
                <a:solidFill>
                  <a:srgbClr val="FF0000"/>
                </a:solidFill>
              </a:rPr>
              <a:t>Το βέλτιστο χαρτοφυλάκιο (</a:t>
            </a:r>
            <a:r>
              <a:rPr lang="en-US" sz="2000" b="1" dirty="0">
                <a:solidFill>
                  <a:srgbClr val="FF0000"/>
                </a:solidFill>
              </a:rPr>
              <a:t>Optimal portfolio</a:t>
            </a:r>
            <a:r>
              <a:rPr lang="el-GR" sz="2000" b="1" dirty="0">
                <a:solidFill>
                  <a:srgbClr val="FF0000"/>
                </a:solidFill>
              </a:rPr>
              <a:t>) για κάθε επενδυτή είναι αυτό που εφάπτεται (</a:t>
            </a:r>
            <a:r>
              <a:rPr lang="en-US" sz="2000" b="1" dirty="0">
                <a:solidFill>
                  <a:srgbClr val="FF0000"/>
                </a:solidFill>
              </a:rPr>
              <a:t>tangency</a:t>
            </a:r>
            <a:r>
              <a:rPr lang="el-GR" sz="2000" b="1" dirty="0">
                <a:solidFill>
                  <a:srgbClr val="FF0000"/>
                </a:solidFill>
              </a:rPr>
              <a:t>) με την υψηλότερη δυνατή καμπύλη αδιαφορίας τους </a:t>
            </a:r>
            <a:endParaRPr lang="en-US" sz="2000" b="1" dirty="0">
              <a:solidFill>
                <a:srgbClr val="FF0000"/>
              </a:solidFill>
            </a:endParaRPr>
          </a:p>
          <a:p>
            <a:pPr algn="just"/>
            <a:endParaRPr lang="en-US" sz="2000" dirty="0"/>
          </a:p>
          <a:p>
            <a:pPr algn="just"/>
            <a:r>
              <a:rPr lang="el-GR" sz="2000" dirty="0"/>
              <a:t>Εάν 2 επενδυτές επιλέξουν το ίδιο χαρτοφυλάκιο</a:t>
            </a:r>
            <a:endParaRPr lang="en-US" sz="2000" dirty="0"/>
          </a:p>
          <a:p>
            <a:pPr marL="0" indent="0" algn="just">
              <a:buNone/>
            </a:pPr>
            <a:r>
              <a:rPr lang="en-US" sz="2000" dirty="0">
                <a:cs typeface="Arial" panose="020B0604020202020204" pitchFamily="34" charset="0"/>
              </a:rPr>
              <a:t>→ </a:t>
            </a:r>
            <a:r>
              <a:rPr lang="el-GR" sz="2000" dirty="0">
                <a:cs typeface="Arial" panose="020B0604020202020204" pitchFamily="34" charset="0"/>
              </a:rPr>
              <a:t>έχουν την ίδια καμπύλη </a:t>
            </a:r>
            <a:endParaRPr lang="en-US" sz="2000" dirty="0">
              <a:solidFill>
                <a:srgbClr val="FF0000"/>
              </a:solidFill>
            </a:endParaRPr>
          </a:p>
        </p:txBody>
      </p:sp>
      <p:pic>
        <p:nvPicPr>
          <p:cNvPr id="6" name="Εικόνα 5">
            <a:extLst>
              <a:ext uri="{FF2B5EF4-FFF2-40B4-BE49-F238E27FC236}">
                <a16:creationId xmlns:a16="http://schemas.microsoft.com/office/drawing/2014/main" id="{210E09B7-791C-4AE7-ADAB-578098EEEA2A}"/>
              </a:ext>
            </a:extLst>
          </p:cNvPr>
          <p:cNvPicPr>
            <a:picLocks noChangeAspect="1"/>
          </p:cNvPicPr>
          <p:nvPr/>
        </p:nvPicPr>
        <p:blipFill>
          <a:blip r:embed="rId2"/>
          <a:stretch>
            <a:fillRect/>
          </a:stretch>
        </p:blipFill>
        <p:spPr>
          <a:xfrm>
            <a:off x="6644082" y="1350335"/>
            <a:ext cx="5019184" cy="4896716"/>
          </a:xfrm>
          <a:prstGeom prst="rect">
            <a:avLst/>
          </a:prstGeom>
        </p:spPr>
      </p:pic>
      <p:sp>
        <p:nvSpPr>
          <p:cNvPr id="7" name="Τίτλος 4">
            <a:extLst>
              <a:ext uri="{FF2B5EF4-FFF2-40B4-BE49-F238E27FC236}">
                <a16:creationId xmlns:a16="http://schemas.microsoft.com/office/drawing/2014/main" id="{5FBE1A7F-00D7-486B-BE76-8885F85587DB}"/>
              </a:ext>
            </a:extLst>
          </p:cNvPr>
          <p:cNvSpPr>
            <a:spLocks noGrp="1"/>
          </p:cNvSpPr>
          <p:nvPr>
            <p:ph type="title"/>
          </p:nvPr>
        </p:nvSpPr>
        <p:spPr>
          <a:xfrm>
            <a:off x="838200" y="365126"/>
            <a:ext cx="10515600" cy="658332"/>
          </a:xfrm>
        </p:spPr>
        <p:txBody>
          <a:bodyPr>
            <a:noAutofit/>
          </a:bodyPr>
          <a:lstStyle/>
          <a:p>
            <a:r>
              <a:rPr lang="el-GR" sz="3600" b="1" dirty="0"/>
              <a:t>Αποδοτικά Χαρτοφυλάκια</a:t>
            </a:r>
            <a:endParaRPr lang="en-GB" sz="3600" dirty="0"/>
          </a:p>
        </p:txBody>
      </p:sp>
    </p:spTree>
    <p:extLst>
      <p:ext uri="{BB962C8B-B14F-4D97-AF65-F5344CB8AC3E}">
        <p14:creationId xmlns:p14="http://schemas.microsoft.com/office/powerpoint/2010/main" val="961181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CCCFF4-6820-45A9-BE89-7EBA73DE1D1D}"/>
              </a:ext>
            </a:extLst>
          </p:cNvPr>
          <p:cNvSpPr>
            <a:spLocks noGrp="1"/>
          </p:cNvSpPr>
          <p:nvPr>
            <p:ph idx="1"/>
          </p:nvPr>
        </p:nvSpPr>
        <p:spPr>
          <a:xfrm>
            <a:off x="838199" y="1208014"/>
            <a:ext cx="10906387" cy="5176007"/>
          </a:xfrm>
        </p:spPr>
        <p:txBody>
          <a:bodyPr>
            <a:normAutofit fontScale="85000" lnSpcReduction="10000"/>
          </a:bodyPr>
          <a:lstStyle/>
          <a:p>
            <a:pPr algn="just"/>
            <a:r>
              <a:rPr lang="el-GR" sz="2400" dirty="0"/>
              <a:t>Μπορεί να δειχθεί ότι η χρησιμότητα </a:t>
            </a:r>
            <a:r>
              <a:rPr lang="el-GR" sz="2400" b="1" dirty="0">
                <a:solidFill>
                  <a:srgbClr val="FF0000"/>
                </a:solidFill>
              </a:rPr>
              <a:t>(</a:t>
            </a:r>
            <a:r>
              <a:rPr lang="en-GB" sz="2400" b="1" dirty="0">
                <a:solidFill>
                  <a:srgbClr val="FF0000"/>
                </a:solidFill>
              </a:rPr>
              <a:t>utility</a:t>
            </a:r>
            <a:r>
              <a:rPr lang="el-GR" sz="2400" b="1" dirty="0">
                <a:solidFill>
                  <a:srgbClr val="FF0000"/>
                </a:solidFill>
              </a:rPr>
              <a:t>) </a:t>
            </a:r>
            <a:r>
              <a:rPr lang="el-GR" sz="2400" dirty="0"/>
              <a:t>ενός επενδυτή από μία επένδυση ισούται με:</a:t>
            </a:r>
            <a:endParaRPr lang="en-GB" sz="2400" dirty="0"/>
          </a:p>
          <a:p>
            <a:pPr algn="just"/>
            <a:endParaRPr lang="en-GB" sz="2400" dirty="0"/>
          </a:p>
          <a:p>
            <a:pPr marL="0" indent="0" algn="ctr">
              <a:buNone/>
            </a:pPr>
            <a:r>
              <a:rPr lang="en-GB" sz="2400" b="1" dirty="0">
                <a:solidFill>
                  <a:srgbClr val="FF0000"/>
                </a:solidFill>
              </a:rPr>
              <a:t>U = E(r) – (1/2) x A x </a:t>
            </a:r>
            <a:r>
              <a:rPr lang="el-GR" sz="2400" b="1" dirty="0">
                <a:solidFill>
                  <a:srgbClr val="FF0000"/>
                </a:solidFill>
              </a:rPr>
              <a:t>σ</a:t>
            </a:r>
            <a:r>
              <a:rPr lang="en-GB" sz="2400" b="1" baseline="30000" dirty="0">
                <a:solidFill>
                  <a:srgbClr val="FF0000"/>
                </a:solidFill>
              </a:rPr>
              <a:t>2</a:t>
            </a:r>
          </a:p>
          <a:p>
            <a:pPr algn="just"/>
            <a:endParaRPr lang="en-GB" sz="2400" dirty="0"/>
          </a:p>
          <a:p>
            <a:pPr algn="just"/>
            <a:r>
              <a:rPr lang="en-GB" sz="2400" dirty="0"/>
              <a:t>A = </a:t>
            </a:r>
            <a:r>
              <a:rPr lang="el-GR" sz="2400" dirty="0"/>
              <a:t>συντελεστής αποστροφής κινδύνου (</a:t>
            </a:r>
            <a:r>
              <a:rPr lang="en-GB" sz="2400" dirty="0"/>
              <a:t>risk aversion</a:t>
            </a:r>
            <a:r>
              <a:rPr lang="el-GR" sz="2400" dirty="0"/>
              <a:t>)</a:t>
            </a:r>
            <a:r>
              <a:rPr lang="en-GB" sz="2400" dirty="0"/>
              <a:t> </a:t>
            </a:r>
            <a:r>
              <a:rPr lang="el-GR" sz="2400" dirty="0"/>
              <a:t>σ</a:t>
            </a:r>
            <a:r>
              <a:rPr lang="en-GB" sz="2400" baseline="30000" dirty="0"/>
              <a:t>2 </a:t>
            </a:r>
            <a:r>
              <a:rPr lang="en-GB" sz="2400" dirty="0"/>
              <a:t> = variance</a:t>
            </a:r>
            <a:endParaRPr lang="el-GR" sz="2400" dirty="0"/>
          </a:p>
          <a:p>
            <a:pPr algn="just"/>
            <a:endParaRPr lang="en-GB" sz="2400" dirty="0"/>
          </a:p>
          <a:p>
            <a:pPr algn="just"/>
            <a:r>
              <a:rPr lang="el-GR" sz="2400" dirty="0"/>
              <a:t>Σύμφωνα με μελέτες οι συντελεστές Α συνήθως κυμαίνονται γύρω από το 2</a:t>
            </a:r>
            <a:endParaRPr lang="en-GB" sz="2400" dirty="0"/>
          </a:p>
          <a:p>
            <a:pPr algn="just"/>
            <a:endParaRPr lang="en-GB" sz="2400" dirty="0"/>
          </a:p>
          <a:p>
            <a:pPr algn="just"/>
            <a:r>
              <a:rPr lang="el-GR" sz="2400" dirty="0"/>
              <a:t>Παράδειγμα </a:t>
            </a:r>
            <a:endParaRPr lang="en-GB" sz="2400" dirty="0"/>
          </a:p>
          <a:p>
            <a:pPr algn="just"/>
            <a:r>
              <a:rPr lang="el-GR" sz="2400" dirty="0"/>
              <a:t>Είστε επενδυτής με </a:t>
            </a:r>
            <a:r>
              <a:rPr lang="en-GB" sz="2400" dirty="0"/>
              <a:t>A = 2 </a:t>
            </a:r>
            <a:r>
              <a:rPr lang="el-GR" sz="2400" dirty="0"/>
              <a:t>και έχετε επενδύσει σε ένα ομόλογο με </a:t>
            </a:r>
            <a:r>
              <a:rPr lang="en-GB" sz="2400" dirty="0"/>
              <a:t>Rf = 3%</a:t>
            </a:r>
            <a:endParaRPr lang="el-GR" sz="2400" dirty="0"/>
          </a:p>
          <a:p>
            <a:pPr algn="just"/>
            <a:r>
              <a:rPr lang="el-GR" sz="2400" dirty="0">
                <a:solidFill>
                  <a:srgbClr val="FF0000"/>
                </a:solidFill>
              </a:rPr>
              <a:t>Ποια είναι η χρησιμότητά σας ? </a:t>
            </a:r>
            <a:r>
              <a:rPr lang="en-GB" sz="2400" dirty="0">
                <a:cs typeface="Arial" panose="020B0604020202020204" pitchFamily="34" charset="0"/>
              </a:rPr>
              <a:t>→ </a:t>
            </a:r>
            <a:r>
              <a:rPr lang="en-GB" sz="2400" dirty="0"/>
              <a:t>U = 0</a:t>
            </a:r>
            <a:r>
              <a:rPr lang="el-GR" sz="2400" dirty="0"/>
              <a:t>,</a:t>
            </a:r>
            <a:r>
              <a:rPr lang="en-GB" sz="2400" dirty="0"/>
              <a:t>03 – (1/2) x 2 x 0 = </a:t>
            </a:r>
            <a:r>
              <a:rPr lang="en-GB" sz="2400" dirty="0">
                <a:solidFill>
                  <a:srgbClr val="FF0000"/>
                </a:solidFill>
              </a:rPr>
              <a:t>0.03</a:t>
            </a:r>
          </a:p>
          <a:p>
            <a:pPr algn="just"/>
            <a:r>
              <a:rPr lang="el-GR" sz="2400" dirty="0"/>
              <a:t>Σας προτείνουν να επενδύσετε σε μετοχή με </a:t>
            </a:r>
            <a:r>
              <a:rPr lang="en-GB" sz="2400" dirty="0">
                <a:solidFill>
                  <a:srgbClr val="FF0000"/>
                </a:solidFill>
              </a:rPr>
              <a:t>𝜎 = 8%</a:t>
            </a:r>
          </a:p>
          <a:p>
            <a:pPr algn="just"/>
            <a:r>
              <a:rPr lang="el-GR" sz="2400" dirty="0"/>
              <a:t>Πόσο πρέπει να είναι η </a:t>
            </a:r>
            <a:r>
              <a:rPr lang="el-GR" sz="2400" dirty="0">
                <a:solidFill>
                  <a:srgbClr val="FF0000"/>
                </a:solidFill>
              </a:rPr>
              <a:t>αναμενόμενη απόδοση της μετοχής </a:t>
            </a:r>
            <a:r>
              <a:rPr lang="el-GR" sz="2400" dirty="0"/>
              <a:t>για να έχετε την ίδια χρησιμότητα </a:t>
            </a:r>
            <a:r>
              <a:rPr lang="el-GR" sz="2400" dirty="0">
                <a:solidFill>
                  <a:srgbClr val="FF0000"/>
                </a:solidFill>
              </a:rPr>
              <a:t>(</a:t>
            </a:r>
            <a:r>
              <a:rPr lang="en-GB" sz="2400" dirty="0">
                <a:solidFill>
                  <a:srgbClr val="FF0000"/>
                </a:solidFill>
              </a:rPr>
              <a:t>U</a:t>
            </a:r>
            <a:r>
              <a:rPr lang="el-GR" sz="2400" dirty="0">
                <a:solidFill>
                  <a:srgbClr val="FF0000"/>
                </a:solidFill>
              </a:rPr>
              <a:t>)</a:t>
            </a:r>
            <a:r>
              <a:rPr lang="en-GB" sz="2400" dirty="0">
                <a:solidFill>
                  <a:srgbClr val="FF0000"/>
                </a:solidFill>
              </a:rPr>
              <a:t> ? </a:t>
            </a:r>
          </a:p>
          <a:p>
            <a:pPr algn="just"/>
            <a:r>
              <a:rPr lang="en-GB" sz="2400" dirty="0"/>
              <a:t>0</a:t>
            </a:r>
            <a:r>
              <a:rPr lang="el-GR" sz="2400" dirty="0"/>
              <a:t>,</a:t>
            </a:r>
            <a:r>
              <a:rPr lang="en-GB" sz="2400" dirty="0"/>
              <a:t>03 = E(r) – (1/2) x 2 x 0</a:t>
            </a:r>
            <a:r>
              <a:rPr lang="el-GR" sz="2400" dirty="0"/>
              <a:t>,</a:t>
            </a:r>
            <a:r>
              <a:rPr lang="en-GB" sz="2400" dirty="0"/>
              <a:t>08</a:t>
            </a:r>
            <a:r>
              <a:rPr lang="en-GB" sz="2400" baseline="30000" dirty="0"/>
              <a:t> 2</a:t>
            </a:r>
            <a:r>
              <a:rPr lang="en-GB" sz="2400" dirty="0"/>
              <a:t> </a:t>
            </a:r>
            <a:r>
              <a:rPr lang="en-GB" sz="2400" dirty="0">
                <a:cs typeface="Arial" panose="020B0604020202020204" pitchFamily="34" charset="0"/>
              </a:rPr>
              <a:t>→ </a:t>
            </a:r>
            <a:r>
              <a:rPr lang="en-GB" sz="2400" dirty="0"/>
              <a:t>E(R) = </a:t>
            </a:r>
            <a:r>
              <a:rPr lang="en-GB" sz="2400" dirty="0">
                <a:solidFill>
                  <a:srgbClr val="FF0000"/>
                </a:solidFill>
              </a:rPr>
              <a:t>0</a:t>
            </a:r>
            <a:r>
              <a:rPr lang="el-GR" sz="2400" dirty="0">
                <a:solidFill>
                  <a:srgbClr val="FF0000"/>
                </a:solidFill>
              </a:rPr>
              <a:t>,</a:t>
            </a:r>
            <a:r>
              <a:rPr lang="en-GB" sz="2400" dirty="0">
                <a:solidFill>
                  <a:srgbClr val="FF0000"/>
                </a:solidFill>
              </a:rPr>
              <a:t>0364 </a:t>
            </a:r>
            <a:r>
              <a:rPr lang="el-GR" sz="2400" dirty="0">
                <a:solidFill>
                  <a:srgbClr val="FF0000"/>
                </a:solidFill>
              </a:rPr>
              <a:t>ή </a:t>
            </a:r>
            <a:r>
              <a:rPr lang="en-GB" sz="2400" dirty="0">
                <a:solidFill>
                  <a:srgbClr val="FF0000"/>
                </a:solidFill>
              </a:rPr>
              <a:t>3</a:t>
            </a:r>
            <a:r>
              <a:rPr lang="el-GR" sz="2400" dirty="0">
                <a:solidFill>
                  <a:srgbClr val="FF0000"/>
                </a:solidFill>
              </a:rPr>
              <a:t>,</a:t>
            </a:r>
            <a:r>
              <a:rPr lang="en-GB" sz="2400" dirty="0">
                <a:solidFill>
                  <a:srgbClr val="FF0000"/>
                </a:solidFill>
              </a:rPr>
              <a:t>64% </a:t>
            </a:r>
          </a:p>
          <a:p>
            <a:endParaRPr lang="en-GB" dirty="0"/>
          </a:p>
        </p:txBody>
      </p:sp>
      <p:sp>
        <p:nvSpPr>
          <p:cNvPr id="6" name="Τίτλος 4">
            <a:extLst>
              <a:ext uri="{FF2B5EF4-FFF2-40B4-BE49-F238E27FC236}">
                <a16:creationId xmlns:a16="http://schemas.microsoft.com/office/drawing/2014/main" id="{5619E7EB-62CF-483A-BB69-449E21634815}"/>
              </a:ext>
            </a:extLst>
          </p:cNvPr>
          <p:cNvSpPr>
            <a:spLocks noGrp="1"/>
          </p:cNvSpPr>
          <p:nvPr>
            <p:ph type="title"/>
          </p:nvPr>
        </p:nvSpPr>
        <p:spPr>
          <a:xfrm>
            <a:off x="838200" y="365126"/>
            <a:ext cx="10515600" cy="507330"/>
          </a:xfrm>
        </p:spPr>
        <p:txBody>
          <a:bodyPr>
            <a:noAutofit/>
          </a:bodyPr>
          <a:lstStyle/>
          <a:p>
            <a:r>
              <a:rPr lang="el-GR" sz="3600" b="1" dirty="0"/>
              <a:t>Αποδοτικά Χαρτοφυλάκια</a:t>
            </a:r>
            <a:endParaRPr lang="en-GB" sz="3600" dirty="0"/>
          </a:p>
        </p:txBody>
      </p:sp>
    </p:spTree>
    <p:extLst>
      <p:ext uri="{BB962C8B-B14F-4D97-AF65-F5344CB8AC3E}">
        <p14:creationId xmlns:p14="http://schemas.microsoft.com/office/powerpoint/2010/main" val="4071792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8B0E7A-A73E-4A00-9818-7E721A624CEC}"/>
              </a:ext>
            </a:extLst>
          </p:cNvPr>
          <p:cNvSpPr>
            <a:spLocks noGrp="1"/>
          </p:cNvSpPr>
          <p:nvPr>
            <p:ph idx="1"/>
          </p:nvPr>
        </p:nvSpPr>
        <p:spPr>
          <a:xfrm>
            <a:off x="721453" y="1359017"/>
            <a:ext cx="11182525" cy="5133857"/>
          </a:xfrm>
        </p:spPr>
        <p:txBody>
          <a:bodyPr>
            <a:normAutofit/>
          </a:bodyPr>
          <a:lstStyle/>
          <a:p>
            <a:pPr algn="just"/>
            <a:r>
              <a:rPr lang="el-GR" sz="2000" dirty="0"/>
              <a:t>Έχετε να επιλέξετε μεταξύ ενός ομολόγου με </a:t>
            </a:r>
            <a:r>
              <a:rPr lang="en-GB" sz="2000" dirty="0"/>
              <a:t>Rf = 2% </a:t>
            </a:r>
            <a:r>
              <a:rPr lang="el-GR" sz="2000" dirty="0"/>
              <a:t>και μίας μετοχής με </a:t>
            </a:r>
            <a:r>
              <a:rPr lang="en-GB" sz="2000" dirty="0"/>
              <a:t>E(r) = 4% </a:t>
            </a:r>
            <a:r>
              <a:rPr lang="el-GR" sz="2000" dirty="0"/>
              <a:t>και </a:t>
            </a:r>
            <a:r>
              <a:rPr lang="en-GB" sz="2000" dirty="0"/>
              <a:t>𝜎 = 17%. </a:t>
            </a:r>
          </a:p>
          <a:p>
            <a:pPr algn="just"/>
            <a:endParaRPr lang="en-GB" sz="2000" i="1" dirty="0">
              <a:solidFill>
                <a:srgbClr val="FF0000"/>
              </a:solidFill>
            </a:endParaRPr>
          </a:p>
          <a:p>
            <a:pPr algn="just"/>
            <a:r>
              <a:rPr lang="el-GR" sz="2000" i="1" dirty="0">
                <a:solidFill>
                  <a:srgbClr val="FF0000"/>
                </a:solidFill>
              </a:rPr>
              <a:t>Ποια επένδυση προτιμάτε </a:t>
            </a:r>
            <a:r>
              <a:rPr lang="en-GB" sz="2000" i="1" dirty="0">
                <a:solidFill>
                  <a:srgbClr val="FF0000"/>
                </a:solidFill>
              </a:rPr>
              <a:t>? </a:t>
            </a:r>
          </a:p>
          <a:p>
            <a:pPr algn="just"/>
            <a:endParaRPr lang="en-GB" sz="2000" dirty="0"/>
          </a:p>
          <a:p>
            <a:pPr algn="just"/>
            <a:r>
              <a:rPr lang="el-GR" sz="2000" dirty="0"/>
              <a:t>Ομόλογο</a:t>
            </a:r>
            <a:r>
              <a:rPr lang="en-GB" sz="2000" dirty="0"/>
              <a:t>: 	U = 0</a:t>
            </a:r>
            <a:r>
              <a:rPr lang="el-GR" sz="2000" dirty="0"/>
              <a:t>,</a:t>
            </a:r>
            <a:r>
              <a:rPr lang="en-GB" sz="2000" dirty="0"/>
              <a:t>02 – (1/2) x 2 x 0 = 0</a:t>
            </a:r>
            <a:r>
              <a:rPr lang="el-GR" sz="2000" dirty="0"/>
              <a:t>,</a:t>
            </a:r>
            <a:r>
              <a:rPr lang="en-GB" sz="2000" dirty="0"/>
              <a:t>02</a:t>
            </a:r>
          </a:p>
          <a:p>
            <a:pPr algn="just"/>
            <a:r>
              <a:rPr lang="el-GR" sz="2000" dirty="0"/>
              <a:t>Μετοχή</a:t>
            </a:r>
            <a:r>
              <a:rPr lang="en-GB" sz="2000" dirty="0"/>
              <a:t>:	U = 0</a:t>
            </a:r>
            <a:r>
              <a:rPr lang="el-GR" sz="2000" dirty="0"/>
              <a:t>,</a:t>
            </a:r>
            <a:r>
              <a:rPr lang="en-GB" sz="2000" dirty="0"/>
              <a:t>04 – (1/2) x 2 x 0</a:t>
            </a:r>
            <a:r>
              <a:rPr lang="el-GR" sz="2000" dirty="0"/>
              <a:t>,</a:t>
            </a:r>
            <a:r>
              <a:rPr lang="en-GB" sz="2000" dirty="0"/>
              <a:t>17</a:t>
            </a:r>
            <a:r>
              <a:rPr lang="en-GB" sz="2000" baseline="30000" dirty="0"/>
              <a:t> 2</a:t>
            </a:r>
            <a:r>
              <a:rPr lang="en-GB" sz="2000" dirty="0"/>
              <a:t> = 0</a:t>
            </a:r>
            <a:r>
              <a:rPr lang="el-GR" sz="2000" dirty="0"/>
              <a:t>,</a:t>
            </a:r>
            <a:r>
              <a:rPr lang="en-GB" sz="2000" dirty="0"/>
              <a:t>01</a:t>
            </a:r>
          </a:p>
          <a:p>
            <a:pPr algn="just"/>
            <a:r>
              <a:rPr lang="el-GR" sz="2000" dirty="0"/>
              <a:t>Πρέπει να προτιμήσετε το ομόλογο γιατί σας δίνει μεγαλύτερη χρησιμότητα </a:t>
            </a:r>
            <a:r>
              <a:rPr lang="el-GR" sz="2000" b="1" dirty="0">
                <a:solidFill>
                  <a:srgbClr val="FF0000"/>
                </a:solidFill>
              </a:rPr>
              <a:t>(</a:t>
            </a:r>
            <a:r>
              <a:rPr lang="en-GB" sz="2000" b="1" dirty="0">
                <a:solidFill>
                  <a:srgbClr val="FF0000"/>
                </a:solidFill>
              </a:rPr>
              <a:t>higher utility</a:t>
            </a:r>
            <a:r>
              <a:rPr lang="el-GR" sz="2000" b="1" dirty="0">
                <a:solidFill>
                  <a:srgbClr val="FF0000"/>
                </a:solidFill>
              </a:rPr>
              <a:t>)</a:t>
            </a:r>
          </a:p>
          <a:p>
            <a:pPr algn="just"/>
            <a:endParaRPr lang="en-GB" sz="2000" dirty="0"/>
          </a:p>
          <a:p>
            <a:pPr algn="just"/>
            <a:r>
              <a:rPr lang="el-GR" sz="2000" dirty="0"/>
              <a:t>Τώρα υποθέστε ότι η απόδοση της μετοχής είναι </a:t>
            </a:r>
            <a:r>
              <a:rPr lang="en-GB" sz="2000" dirty="0">
                <a:solidFill>
                  <a:srgbClr val="FF0000"/>
                </a:solidFill>
              </a:rPr>
              <a:t>5% </a:t>
            </a:r>
            <a:r>
              <a:rPr lang="el-GR" sz="2000" dirty="0">
                <a:solidFill>
                  <a:srgbClr val="FF0000"/>
                </a:solidFill>
              </a:rPr>
              <a:t>αντί για </a:t>
            </a:r>
            <a:r>
              <a:rPr lang="en-GB" sz="2000" dirty="0">
                <a:solidFill>
                  <a:srgbClr val="FF0000"/>
                </a:solidFill>
              </a:rPr>
              <a:t>of 4%</a:t>
            </a:r>
          </a:p>
          <a:p>
            <a:pPr algn="just"/>
            <a:r>
              <a:rPr lang="el-GR" sz="2000" dirty="0"/>
              <a:t>Ομόλογο: </a:t>
            </a:r>
            <a:r>
              <a:rPr lang="en-GB" sz="2000" dirty="0"/>
              <a:t>	U = 0</a:t>
            </a:r>
            <a:r>
              <a:rPr lang="el-GR" sz="2000" dirty="0"/>
              <a:t>,</a:t>
            </a:r>
            <a:r>
              <a:rPr lang="en-GB" sz="2000" dirty="0"/>
              <a:t>02 – (1/2) x 2 x 0 = 0</a:t>
            </a:r>
            <a:r>
              <a:rPr lang="el-GR" sz="2000" dirty="0"/>
              <a:t>,</a:t>
            </a:r>
            <a:r>
              <a:rPr lang="en-GB" sz="2000" dirty="0"/>
              <a:t>02</a:t>
            </a:r>
          </a:p>
          <a:p>
            <a:pPr algn="just"/>
            <a:r>
              <a:rPr lang="el-GR" sz="2000" dirty="0"/>
              <a:t>Μετοχή:</a:t>
            </a:r>
            <a:r>
              <a:rPr lang="en-GB" sz="2000" dirty="0"/>
              <a:t> 	U = 0</a:t>
            </a:r>
            <a:r>
              <a:rPr lang="el-GR" sz="2000" dirty="0"/>
              <a:t>,</a:t>
            </a:r>
            <a:r>
              <a:rPr lang="en-GB" sz="2000" dirty="0"/>
              <a:t>05 – (1/2) x 2 x 0</a:t>
            </a:r>
            <a:r>
              <a:rPr lang="el-GR" sz="2000" dirty="0"/>
              <a:t>,</a:t>
            </a:r>
            <a:r>
              <a:rPr lang="en-GB" sz="2000" dirty="0"/>
              <a:t>17</a:t>
            </a:r>
            <a:r>
              <a:rPr lang="en-GB" sz="2000" baseline="30000" dirty="0"/>
              <a:t> 2</a:t>
            </a:r>
            <a:r>
              <a:rPr lang="en-GB" sz="2000" dirty="0"/>
              <a:t> = 0</a:t>
            </a:r>
            <a:r>
              <a:rPr lang="el-GR" sz="2000" dirty="0"/>
              <a:t>,</a:t>
            </a:r>
            <a:r>
              <a:rPr lang="en-GB" sz="2000" dirty="0"/>
              <a:t>02</a:t>
            </a:r>
          </a:p>
          <a:p>
            <a:pPr algn="just"/>
            <a:r>
              <a:rPr lang="el-GR" sz="2000" dirty="0"/>
              <a:t>Σε αυτή την περίπτωση είστε αδιάφορος/η </a:t>
            </a:r>
            <a:r>
              <a:rPr lang="el-GR" sz="2000" b="1" dirty="0">
                <a:solidFill>
                  <a:srgbClr val="FF0000"/>
                </a:solidFill>
              </a:rPr>
              <a:t>(</a:t>
            </a:r>
            <a:r>
              <a:rPr lang="en-GB" sz="2000" b="1" dirty="0">
                <a:solidFill>
                  <a:srgbClr val="FF0000"/>
                </a:solidFill>
              </a:rPr>
              <a:t>indifferent</a:t>
            </a:r>
            <a:r>
              <a:rPr lang="el-GR" sz="2000" b="1" dirty="0">
                <a:solidFill>
                  <a:srgbClr val="FF0000"/>
                </a:solidFill>
              </a:rPr>
              <a:t>)</a:t>
            </a:r>
            <a:endParaRPr lang="en-GB" sz="2000" b="1" dirty="0">
              <a:solidFill>
                <a:srgbClr val="FF0000"/>
              </a:solidFill>
            </a:endParaRPr>
          </a:p>
        </p:txBody>
      </p:sp>
      <p:sp>
        <p:nvSpPr>
          <p:cNvPr id="6" name="Τίτλος 4">
            <a:extLst>
              <a:ext uri="{FF2B5EF4-FFF2-40B4-BE49-F238E27FC236}">
                <a16:creationId xmlns:a16="http://schemas.microsoft.com/office/drawing/2014/main" id="{38EC8D1F-A036-4F44-89A1-4DDE1002A25B}"/>
              </a:ext>
            </a:extLst>
          </p:cNvPr>
          <p:cNvSpPr txBox="1">
            <a:spLocks/>
          </p:cNvSpPr>
          <p:nvPr/>
        </p:nvSpPr>
        <p:spPr>
          <a:xfrm>
            <a:off x="838200" y="365126"/>
            <a:ext cx="10515600" cy="708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b="1"/>
              <a:t>Αποδοτικά Χαρτοφυλάκια</a:t>
            </a:r>
            <a:endParaRPr lang="en-GB" sz="3600" dirty="0"/>
          </a:p>
        </p:txBody>
      </p:sp>
    </p:spTree>
    <p:extLst>
      <p:ext uri="{BB962C8B-B14F-4D97-AF65-F5344CB8AC3E}">
        <p14:creationId xmlns:p14="http://schemas.microsoft.com/office/powerpoint/2010/main" val="3471102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E091D2A-5839-4016-9174-C3A3C67F4B3D}"/>
              </a:ext>
            </a:extLst>
          </p:cNvPr>
          <p:cNvSpPr>
            <a:spLocks noGrp="1"/>
          </p:cNvSpPr>
          <p:nvPr>
            <p:ph idx="1"/>
          </p:nvPr>
        </p:nvSpPr>
        <p:spPr>
          <a:xfrm>
            <a:off x="838200" y="1224793"/>
            <a:ext cx="5375988" cy="4952170"/>
          </a:xfrm>
        </p:spPr>
        <p:txBody>
          <a:bodyPr/>
          <a:lstStyle/>
          <a:p>
            <a:endParaRPr lang="en-GB" dirty="0"/>
          </a:p>
          <a:p>
            <a:pPr algn="just"/>
            <a:r>
              <a:rPr lang="en-GB" sz="2000" b="1" dirty="0">
                <a:solidFill>
                  <a:srgbClr val="FF0000"/>
                </a:solidFill>
              </a:rPr>
              <a:t>Indifference curves</a:t>
            </a:r>
          </a:p>
          <a:p>
            <a:pPr algn="just"/>
            <a:endParaRPr lang="en-GB" sz="2000" dirty="0"/>
          </a:p>
          <a:p>
            <a:pPr algn="just"/>
            <a:r>
              <a:rPr lang="el-GR" sz="2000" dirty="0"/>
              <a:t>Γραφική απεικόνιση </a:t>
            </a:r>
          </a:p>
          <a:p>
            <a:pPr algn="just"/>
            <a:endParaRPr lang="el-GR" sz="2000" dirty="0"/>
          </a:p>
          <a:p>
            <a:pPr algn="just"/>
            <a:r>
              <a:rPr lang="el-GR" sz="2000" dirty="0"/>
              <a:t>Συνδυασμοί κινδύνου- απόδοσης για τους οποίους ο επενδυτής είναι </a:t>
            </a:r>
            <a:r>
              <a:rPr lang="el-GR" sz="2000" b="1" dirty="0">
                <a:solidFill>
                  <a:srgbClr val="FF0000"/>
                </a:solidFill>
              </a:rPr>
              <a:t>αδιάφορος/η</a:t>
            </a:r>
          </a:p>
          <a:p>
            <a:pPr algn="just"/>
            <a:endParaRPr lang="el-GR" sz="2000" dirty="0"/>
          </a:p>
          <a:p>
            <a:pPr algn="just"/>
            <a:r>
              <a:rPr lang="el-GR" sz="2000" dirty="0"/>
              <a:t>Η </a:t>
            </a:r>
            <a:r>
              <a:rPr lang="en-GB" sz="2000" dirty="0"/>
              <a:t>U </a:t>
            </a:r>
            <a:r>
              <a:rPr lang="el-GR" sz="2000" dirty="0"/>
              <a:t>παραμένει σταθερή (0,02)</a:t>
            </a:r>
            <a:endParaRPr lang="en-GB" sz="2000" dirty="0"/>
          </a:p>
          <a:p>
            <a:endParaRPr lang="en-GB" dirty="0"/>
          </a:p>
        </p:txBody>
      </p:sp>
      <p:sp>
        <p:nvSpPr>
          <p:cNvPr id="8" name="Τίτλος 4">
            <a:extLst>
              <a:ext uri="{FF2B5EF4-FFF2-40B4-BE49-F238E27FC236}">
                <a16:creationId xmlns:a16="http://schemas.microsoft.com/office/drawing/2014/main" id="{0B2068CB-294A-4940-9884-A2AD612E7AD3}"/>
              </a:ext>
            </a:extLst>
          </p:cNvPr>
          <p:cNvSpPr>
            <a:spLocks noGrp="1"/>
          </p:cNvSpPr>
          <p:nvPr>
            <p:ph type="title"/>
          </p:nvPr>
        </p:nvSpPr>
        <p:spPr>
          <a:xfrm>
            <a:off x="838200" y="365125"/>
            <a:ext cx="10515600" cy="742223"/>
          </a:xfrm>
        </p:spPr>
        <p:txBody>
          <a:bodyPr>
            <a:noAutofit/>
          </a:bodyPr>
          <a:lstStyle/>
          <a:p>
            <a:r>
              <a:rPr lang="el-GR" sz="3600" b="1" dirty="0"/>
              <a:t>Αποδοτικά Χαρτοφυλάκια</a:t>
            </a:r>
            <a:endParaRPr lang="en-GB" sz="3600" dirty="0"/>
          </a:p>
        </p:txBody>
      </p:sp>
      <p:pic>
        <p:nvPicPr>
          <p:cNvPr id="4" name="Εικόνα 3">
            <a:extLst>
              <a:ext uri="{FF2B5EF4-FFF2-40B4-BE49-F238E27FC236}">
                <a16:creationId xmlns:a16="http://schemas.microsoft.com/office/drawing/2014/main" id="{2AD50412-1821-B7ED-9397-5C7650171688}"/>
              </a:ext>
            </a:extLst>
          </p:cNvPr>
          <p:cNvPicPr>
            <a:picLocks noChangeAspect="1"/>
          </p:cNvPicPr>
          <p:nvPr/>
        </p:nvPicPr>
        <p:blipFill>
          <a:blip r:embed="rId2"/>
          <a:stretch>
            <a:fillRect/>
          </a:stretch>
        </p:blipFill>
        <p:spPr>
          <a:xfrm>
            <a:off x="6540759" y="681037"/>
            <a:ext cx="4991878" cy="5374530"/>
          </a:xfrm>
          <a:prstGeom prst="rect">
            <a:avLst/>
          </a:prstGeom>
        </p:spPr>
      </p:pic>
    </p:spTree>
    <p:extLst>
      <p:ext uri="{BB962C8B-B14F-4D97-AF65-F5344CB8AC3E}">
        <p14:creationId xmlns:p14="http://schemas.microsoft.com/office/powerpoint/2010/main" val="3718885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A022821-310E-49D4-90B5-BC586503F2AF}"/>
                  </a:ext>
                </a:extLst>
              </p:cNvPr>
              <p:cNvSpPr>
                <a:spLocks noGrp="1"/>
              </p:cNvSpPr>
              <p:nvPr>
                <p:ph idx="1"/>
              </p:nvPr>
            </p:nvSpPr>
            <p:spPr>
              <a:xfrm>
                <a:off x="513185" y="1132514"/>
                <a:ext cx="11113956" cy="5452843"/>
              </a:xfrm>
            </p:spPr>
            <p:txBody>
              <a:bodyPr>
                <a:normAutofit lnSpcReduction="10000"/>
              </a:bodyPr>
              <a:lstStyle/>
              <a:p>
                <a:pPr algn="just"/>
                <a:r>
                  <a:rPr lang="el-GR" sz="2000" dirty="0"/>
                  <a:t>Το βασικό πρόβλημα της Θεωρίας Χαρτοφυλακίου είναι ότι, σε πλήρη ανάπτυξη, μπορεί να γίνει αρκετά περίπλοκο. </a:t>
                </a:r>
              </a:p>
              <a:p>
                <a:pPr algn="just"/>
                <a:endParaRPr lang="el-GR" sz="2000" dirty="0"/>
              </a:p>
              <a:p>
                <a:pPr algn="just"/>
                <a:r>
                  <a:rPr lang="el-GR" sz="2000" dirty="0"/>
                  <a:t>Π.χ. Για χαρτοφυλάκιο με </a:t>
                </a:r>
                <a:r>
                  <a:rPr lang="en-GB" sz="2000" dirty="0"/>
                  <a:t>100 </a:t>
                </a:r>
                <a:r>
                  <a:rPr lang="el-GR" sz="2000" dirty="0"/>
                  <a:t>μετοχές θέλουμε </a:t>
                </a:r>
                <a:r>
                  <a:rPr lang="en-GB" sz="2000" dirty="0"/>
                  <a:t>100 </a:t>
                </a:r>
                <a:r>
                  <a:rPr lang="el-GR" sz="2000" dirty="0"/>
                  <a:t>αποδόσεις, </a:t>
                </a:r>
                <a:r>
                  <a:rPr lang="en-GB" sz="2000" dirty="0"/>
                  <a:t>100 </a:t>
                </a:r>
                <a:r>
                  <a:rPr lang="el-GR" sz="2000" dirty="0"/>
                  <a:t>διακυμάνσεις και </a:t>
                </a:r>
                <a:r>
                  <a:rPr lang="en-GB" sz="2000" dirty="0"/>
                  <a:t>4950 </a:t>
                </a:r>
                <a:r>
                  <a:rPr lang="el-GR" sz="2000" dirty="0"/>
                  <a:t>συν-διακυμάνσεις </a:t>
                </a:r>
                <a:r>
                  <a:rPr lang="en-GB" sz="2000" dirty="0"/>
                  <a:t>(N*(N-1)/2)</a:t>
                </a:r>
              </a:p>
              <a:p>
                <a:pPr algn="just"/>
                <a:endParaRPr lang="el-GR" sz="2000" dirty="0"/>
              </a:p>
              <a:p>
                <a:pPr algn="just"/>
                <a:r>
                  <a:rPr lang="el-GR" sz="2000" dirty="0"/>
                  <a:t>Ένας τρόπος να λύσουμε το πρόβλημα είναι να υποθέσουμε ότι οι μετοχές κινούνται μαζί επειδή </a:t>
                </a:r>
                <a:r>
                  <a:rPr lang="el-GR" sz="2000" b="1" dirty="0">
                    <a:solidFill>
                      <a:srgbClr val="FF0000"/>
                    </a:solidFill>
                  </a:rPr>
                  <a:t>σχετίζονται με έναν κοινό παράγοντα, την μέση αγορά </a:t>
                </a:r>
              </a:p>
              <a:p>
                <a:pPr algn="just"/>
                <a:endParaRPr lang="el-GR" sz="2000" dirty="0"/>
              </a:p>
              <a:p>
                <a:pPr algn="just"/>
                <a:r>
                  <a:rPr lang="el-GR" sz="2000" dirty="0"/>
                  <a:t>Αυτή η υπόθεση οδήγησε στο αγοραίο υπόδειγμα </a:t>
                </a:r>
                <a:r>
                  <a:rPr lang="en-GB" sz="2000" b="1" dirty="0">
                    <a:solidFill>
                      <a:srgbClr val="FF0000"/>
                    </a:solidFill>
                  </a:rPr>
                  <a:t>(single index</a:t>
                </a:r>
                <a:r>
                  <a:rPr lang="el-GR" sz="2000" b="1" dirty="0">
                    <a:solidFill>
                      <a:srgbClr val="FF0000"/>
                    </a:solidFill>
                  </a:rPr>
                  <a:t>, </a:t>
                </a:r>
                <a:r>
                  <a:rPr lang="en-GB" sz="2000" b="1" dirty="0">
                    <a:solidFill>
                      <a:srgbClr val="FF0000"/>
                    </a:solidFill>
                  </a:rPr>
                  <a:t>market model</a:t>
                </a:r>
                <a:r>
                  <a:rPr lang="el-GR" sz="2000" b="1" dirty="0">
                    <a:solidFill>
                      <a:srgbClr val="FF0000"/>
                    </a:solidFill>
                  </a:rPr>
                  <a:t>)</a:t>
                </a:r>
                <a:r>
                  <a:rPr lang="en-GB" sz="2000" b="1" dirty="0">
                    <a:solidFill>
                      <a:srgbClr val="FF0000"/>
                    </a:solidFill>
                  </a:rPr>
                  <a:t>:               </a:t>
                </a:r>
                <a:endParaRPr lang="el-GR" sz="2000" b="1" dirty="0">
                  <a:solidFill>
                    <a:srgbClr val="FF0000"/>
                  </a:solidFill>
                </a:endParaRPr>
              </a:p>
              <a:p>
                <a:pPr marL="0" indent="0" algn="ctr">
                  <a:buNone/>
                </a:pPr>
                <a:r>
                  <a:rPr lang="en-GB" sz="2000" b="1" dirty="0">
                    <a:solidFill>
                      <a:srgbClr val="FF0000"/>
                    </a:solidFill>
                  </a:rPr>
                  <a:t>              </a:t>
                </a:r>
                <a14:m>
                  <m:oMath xmlns:m="http://schemas.openxmlformats.org/officeDocument/2006/math">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𝒓</m:t>
                        </m:r>
                      </m:e>
                      <m:sub>
                        <m:r>
                          <a:rPr lang="en-GB" sz="2000" b="1" i="1" smtClean="0">
                            <a:latin typeface="Cambria Math" panose="02040503050406030204" pitchFamily="18" charset="0"/>
                          </a:rPr>
                          <m:t>𝒊</m:t>
                        </m:r>
                      </m:sub>
                    </m:sSub>
                    <m:r>
                      <a:rPr lang="en-GB" sz="2000" b="1" i="1" smtClean="0">
                        <a:latin typeface="Cambria Math" panose="02040503050406030204" pitchFamily="18" charset="0"/>
                      </a:rPr>
                      <m:t>=</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𝒂</m:t>
                        </m:r>
                      </m:e>
                      <m:sub>
                        <m:r>
                          <a:rPr lang="en-GB" sz="2000" b="1" i="1" smtClean="0">
                            <a:latin typeface="Cambria Math" panose="02040503050406030204" pitchFamily="18" charset="0"/>
                          </a:rPr>
                          <m:t>𝒊</m:t>
                        </m:r>
                      </m:sub>
                    </m:sSub>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m:t>
                        </m:r>
                        <m:r>
                          <a:rPr lang="en-GB" sz="2000" b="1" i="1" smtClean="0">
                            <a:latin typeface="Cambria Math" panose="02040503050406030204" pitchFamily="18" charset="0"/>
                          </a:rPr>
                          <m:t>𝒃</m:t>
                        </m:r>
                      </m:e>
                      <m:sub>
                        <m:r>
                          <a:rPr lang="en-GB" sz="2000" b="1" i="1" smtClean="0">
                            <a:latin typeface="Cambria Math" panose="02040503050406030204" pitchFamily="18" charset="0"/>
                          </a:rPr>
                          <m:t>𝒊</m:t>
                        </m:r>
                      </m:sub>
                    </m:sSub>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𝒓</m:t>
                        </m:r>
                      </m:e>
                      <m:sub>
                        <m:r>
                          <a:rPr lang="en-GB" sz="2000" b="1" i="1" smtClean="0">
                            <a:latin typeface="Cambria Math" panose="02040503050406030204" pitchFamily="18" charset="0"/>
                          </a:rPr>
                          <m:t>𝑴</m:t>
                        </m:r>
                      </m:sub>
                    </m:sSub>
                    <m:r>
                      <a:rPr lang="en-GB" sz="2000" b="1" i="1" smtClean="0">
                        <a:latin typeface="Cambria Math" panose="02040503050406030204" pitchFamily="18" charset="0"/>
                      </a:rPr>
                      <m:t>+</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𝒆</m:t>
                        </m:r>
                      </m:e>
                      <m:sub>
                        <m:r>
                          <a:rPr lang="en-GB" sz="2000" b="1" i="1" smtClean="0">
                            <a:latin typeface="Cambria Math" panose="02040503050406030204" pitchFamily="18" charset="0"/>
                          </a:rPr>
                          <m:t>𝒊</m:t>
                        </m:r>
                      </m:sub>
                    </m:sSub>
                  </m:oMath>
                </a14:m>
                <a:endParaRPr lang="en-GB" sz="2000" b="1" dirty="0"/>
              </a:p>
              <a:p>
                <a:pPr algn="just"/>
                <a:endParaRPr lang="en-GB" sz="2000" dirty="0"/>
              </a:p>
              <a:p>
                <a:pPr algn="just"/>
                <a:r>
                  <a:rPr lang="el-GR" sz="2000" dirty="0"/>
                  <a:t>Έτσι εάν υπολογίσουμε τον συντελεστή κλίσης κάθε μετοχής (</a:t>
                </a:r>
                <a:r>
                  <a:rPr lang="en-GB" sz="2000" dirty="0"/>
                  <a:t>b</a:t>
                </a:r>
                <a:r>
                  <a:rPr lang="el-GR" sz="2000" dirty="0"/>
                  <a:t>) μπορούμε να υπολογίσουμε την συσχέτιση μεταξύ 2 μετοχών: </a:t>
                </a:r>
                <a:endParaRPr lang="en-GB" sz="2000" b="0" i="0" dirty="0">
                  <a:latin typeface="Cambria Math" panose="02040503050406030204" pitchFamily="18" charset="0"/>
                </a:endParaRPr>
              </a:p>
              <a:p>
                <a:pPr marL="0" indent="0" algn="just">
                  <a:buNone/>
                </a:pPr>
                <a:r>
                  <a:rPr lang="en-GB" sz="2000" b="0" dirty="0"/>
                  <a:t>	   				</a:t>
                </a:r>
                <a14:m>
                  <m:oMath xmlns:m="http://schemas.openxmlformats.org/officeDocument/2006/math">
                    <m:r>
                      <a:rPr lang="en-GB" sz="2000" b="0" i="0" smtClean="0">
                        <a:latin typeface="Cambria Math" panose="02040503050406030204" pitchFamily="18" charset="0"/>
                      </a:rPr>
                      <m:t> </m:t>
                    </m:r>
                    <m:sSub>
                      <m:sSubPr>
                        <m:ctrlPr>
                          <a:rPr lang="en-GB" sz="2000" b="1" i="1">
                            <a:latin typeface="Cambria Math" panose="02040503050406030204" pitchFamily="18" charset="0"/>
                          </a:rPr>
                        </m:ctrlPr>
                      </m:sSubPr>
                      <m:e>
                        <m:r>
                          <a:rPr lang="en-GB" sz="2000" b="1" i="1">
                            <a:latin typeface="Cambria Math" panose="02040503050406030204" pitchFamily="18" charset="0"/>
                          </a:rPr>
                          <m:t>𝒓</m:t>
                        </m:r>
                      </m:e>
                      <m:sub>
                        <m:r>
                          <a:rPr lang="en-GB" sz="2000" b="1" i="1">
                            <a:latin typeface="Cambria Math" panose="02040503050406030204" pitchFamily="18" charset="0"/>
                          </a:rPr>
                          <m:t>𝒊</m:t>
                        </m:r>
                        <m:r>
                          <a:rPr lang="en-GB" sz="2000" b="1" i="1">
                            <a:latin typeface="Cambria Math" panose="02040503050406030204" pitchFamily="18" charset="0"/>
                          </a:rPr>
                          <m:t>,</m:t>
                        </m:r>
                        <m:r>
                          <a:rPr lang="en-GB" sz="2000" b="1" i="1">
                            <a:latin typeface="Cambria Math" panose="02040503050406030204" pitchFamily="18" charset="0"/>
                          </a:rPr>
                          <m:t>𝒋</m:t>
                        </m:r>
                      </m:sub>
                    </m:sSub>
                    <m:r>
                      <a:rPr lang="en-GB" sz="2000" b="1" i="1">
                        <a:latin typeface="Cambria Math" panose="02040503050406030204" pitchFamily="18" charset="0"/>
                      </a:rPr>
                      <m:t>=</m:t>
                    </m:r>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𝒊</m:t>
                        </m:r>
                      </m:sub>
                    </m:sSub>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𝒋</m:t>
                        </m:r>
                      </m:sub>
                    </m:sSub>
                    <m:r>
                      <a:rPr lang="en-GB" sz="2000" b="1" i="1" smtClean="0">
                        <a:latin typeface="Cambria Math" panose="02040503050406030204" pitchFamily="18" charset="0"/>
                      </a:rPr>
                      <m:t>(</m:t>
                    </m:r>
                    <m:f>
                      <m:fPr>
                        <m:type m:val="skw"/>
                        <m:ctrlPr>
                          <a:rPr lang="en-GB" sz="2000" b="1" i="1">
                            <a:latin typeface="Cambria Math" panose="02040503050406030204" pitchFamily="18" charset="0"/>
                          </a:rPr>
                        </m:ctrlPr>
                      </m:fPr>
                      <m:num>
                        <m:sSubSup>
                          <m:sSubSupPr>
                            <m:ctrlPr>
                              <a:rPr lang="en-GB" sz="2000" b="1" i="1">
                                <a:latin typeface="Cambria Math" panose="02040503050406030204" pitchFamily="18" charset="0"/>
                              </a:rPr>
                            </m:ctrlPr>
                          </m:sSubSup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𝑴</m:t>
                            </m:r>
                          </m:sub>
                          <m:sup>
                            <m:r>
                              <a:rPr lang="en-GB" sz="2000" b="1" i="1">
                                <a:latin typeface="Cambria Math" panose="02040503050406030204" pitchFamily="18" charset="0"/>
                              </a:rPr>
                              <m:t>𝟐</m:t>
                            </m:r>
                          </m:sup>
                        </m:sSubSup>
                      </m:num>
                      <m:den>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𝒊</m:t>
                            </m:r>
                          </m:sub>
                        </m:sSub>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𝒋</m:t>
                            </m:r>
                          </m:sub>
                        </m:sSub>
                      </m:den>
                    </m:f>
                  </m:oMath>
                </a14:m>
                <a:r>
                  <a:rPr lang="en-GB" sz="2000" b="1" dirty="0"/>
                  <a:t>)</a:t>
                </a:r>
              </a:p>
              <a:p>
                <a:pPr algn="just"/>
                <a:endParaRPr lang="en-GB" sz="2000" dirty="0"/>
              </a:p>
              <a:p>
                <a:pPr marL="0" indent="0" algn="just">
                  <a:buNone/>
                </a:pPr>
                <a:endParaRPr lang="en-GB" sz="2000" dirty="0"/>
              </a:p>
            </p:txBody>
          </p:sp>
        </mc:Choice>
        <mc:Fallback xmlns="">
          <p:sp>
            <p:nvSpPr>
              <p:cNvPr id="3" name="Θέση περιεχομένου 2">
                <a:extLst>
                  <a:ext uri="{FF2B5EF4-FFF2-40B4-BE49-F238E27FC236}">
                    <a16:creationId xmlns:a16="http://schemas.microsoft.com/office/drawing/2014/main" id="{FA022821-310E-49D4-90B5-BC586503F2AF}"/>
                  </a:ext>
                </a:extLst>
              </p:cNvPr>
              <p:cNvSpPr>
                <a:spLocks noGrp="1" noRot="1" noChangeAspect="1" noMove="1" noResize="1" noEditPoints="1" noAdjustHandles="1" noChangeArrowheads="1" noChangeShapeType="1" noTextEdit="1"/>
              </p:cNvSpPr>
              <p:nvPr>
                <p:ph idx="1"/>
              </p:nvPr>
            </p:nvSpPr>
            <p:spPr>
              <a:xfrm>
                <a:off x="513185" y="1132514"/>
                <a:ext cx="11113956" cy="5452843"/>
              </a:xfrm>
              <a:blipFill>
                <a:blip r:embed="rId2"/>
                <a:stretch>
                  <a:fillRect l="-494" t="-1678" r="-603"/>
                </a:stretch>
              </a:blipFill>
            </p:spPr>
            <p:txBody>
              <a:bodyPr/>
              <a:lstStyle/>
              <a:p>
                <a:r>
                  <a:rPr lang="en-GB">
                    <a:noFill/>
                  </a:rPr>
                  <a:t> </a:t>
                </a:r>
              </a:p>
            </p:txBody>
          </p:sp>
        </mc:Fallback>
      </mc:AlternateContent>
      <p:sp>
        <p:nvSpPr>
          <p:cNvPr id="7" name="Τίτλος 4">
            <a:extLst>
              <a:ext uri="{FF2B5EF4-FFF2-40B4-BE49-F238E27FC236}">
                <a16:creationId xmlns:a16="http://schemas.microsoft.com/office/drawing/2014/main" id="{5B0DC946-952F-4178-B49D-0A791ED87910}"/>
              </a:ext>
            </a:extLst>
          </p:cNvPr>
          <p:cNvSpPr>
            <a:spLocks noGrp="1"/>
          </p:cNvSpPr>
          <p:nvPr>
            <p:ph type="title"/>
          </p:nvPr>
        </p:nvSpPr>
        <p:spPr>
          <a:xfrm>
            <a:off x="838200" y="365126"/>
            <a:ext cx="10515600" cy="591220"/>
          </a:xfrm>
        </p:spPr>
        <p:txBody>
          <a:bodyPr>
            <a:noAutofit/>
          </a:bodyPr>
          <a:lstStyle/>
          <a:p>
            <a:r>
              <a:rPr lang="el-GR" sz="3600" b="1" dirty="0"/>
              <a:t>Αποδοτικά Χαρτοφυλάκια</a:t>
            </a:r>
            <a:endParaRPr lang="en-GB" sz="3600" dirty="0"/>
          </a:p>
        </p:txBody>
      </p:sp>
    </p:spTree>
    <p:extLst>
      <p:ext uri="{BB962C8B-B14F-4D97-AF65-F5344CB8AC3E}">
        <p14:creationId xmlns:p14="http://schemas.microsoft.com/office/powerpoint/2010/main" val="1685815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A022821-310E-49D4-90B5-BC586503F2AF}"/>
                  </a:ext>
                </a:extLst>
              </p:cNvPr>
              <p:cNvSpPr>
                <a:spLocks noGrp="1"/>
              </p:cNvSpPr>
              <p:nvPr>
                <p:ph idx="1"/>
              </p:nvPr>
            </p:nvSpPr>
            <p:spPr>
              <a:xfrm>
                <a:off x="513185" y="1325461"/>
                <a:ext cx="11113956" cy="5259896"/>
              </a:xfrm>
            </p:spPr>
            <p:txBody>
              <a:bodyPr>
                <a:normAutofit/>
              </a:bodyPr>
              <a:lstStyle/>
              <a:p>
                <a:pPr algn="just"/>
                <a:r>
                  <a:rPr lang="el-GR" sz="2000" dirty="0"/>
                  <a:t>Έτσι, για </a:t>
                </a:r>
                <a:r>
                  <a:rPr lang="en-GB" sz="2000" dirty="0"/>
                  <a:t>100 </a:t>
                </a:r>
                <a:r>
                  <a:rPr lang="el-GR" sz="2000" dirty="0"/>
                  <a:t>μετοχές θέλουμε </a:t>
                </a:r>
                <a:r>
                  <a:rPr lang="en-GB" sz="2000" dirty="0"/>
                  <a:t>100 betas</a:t>
                </a:r>
                <a:r>
                  <a:rPr lang="el-GR" sz="2000" dirty="0"/>
                  <a:t> για να υπολογίσουμε τις συσχετίσεις (αντί </a:t>
                </a:r>
                <a:r>
                  <a:rPr lang="en-GB" sz="2000" dirty="0"/>
                  <a:t>4950)  </a:t>
                </a:r>
              </a:p>
              <a:p>
                <a:pPr algn="just"/>
                <a:endParaRPr lang="en-GB" sz="2000" dirty="0"/>
              </a:p>
              <a:p>
                <a:pPr algn="just"/>
                <a:r>
                  <a:rPr lang="el-GR" sz="2000" dirty="0"/>
                  <a:t>Μπορεί επίσης να δειχθεί ότι το </a:t>
                </a:r>
                <a:r>
                  <a:rPr lang="en-GB" sz="2000" dirty="0"/>
                  <a:t>beta </a:t>
                </a:r>
                <a:r>
                  <a:rPr lang="el-GR" sz="2000" dirty="0"/>
                  <a:t>ενός χαρτοφυλακίου θα είναι ένας σταθμικός μέσος όρος των μεμονωμένων </a:t>
                </a:r>
                <a:r>
                  <a:rPr lang="en-GB" sz="2000" dirty="0"/>
                  <a:t>betas (</a:t>
                </a:r>
                <a:r>
                  <a:rPr lang="el-GR" sz="2000" dirty="0"/>
                  <a:t>στάθμιση</a:t>
                </a:r>
                <a:r>
                  <a:rPr lang="en-GB" sz="2000" dirty="0"/>
                  <a:t>= % </a:t>
                </a:r>
                <a:r>
                  <a:rPr lang="en-GB" sz="2000" dirty="0" err="1"/>
                  <a:t>i</a:t>
                </a:r>
                <a:r>
                  <a:rPr lang="el-GR" sz="2000" dirty="0"/>
                  <a:t>κεφαλαίου σε κάθε μετοχή)</a:t>
                </a:r>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rPr>
                        <m:t>  </m:t>
                      </m:r>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𝒑𝒐𝒓𝒕𝒇𝒐𝒍𝒊𝒐</m:t>
                          </m:r>
                        </m:sub>
                      </m:sSub>
                      <m:r>
                        <a:rPr lang="en-GB" sz="2000" b="1" i="1">
                          <a:latin typeface="Cambria Math" panose="02040503050406030204" pitchFamily="18" charset="0"/>
                        </a:rPr>
                        <m:t>=</m:t>
                      </m:r>
                      <m:nary>
                        <m:naryPr>
                          <m:chr m:val="∑"/>
                          <m:ctrlPr>
                            <a:rPr lang="en-GB" sz="2000" b="1" i="1">
                              <a:latin typeface="Cambria Math" panose="02040503050406030204" pitchFamily="18" charset="0"/>
                            </a:rPr>
                          </m:ctrlPr>
                        </m:naryPr>
                        <m:sub>
                          <m:r>
                            <m:rPr>
                              <m:brk m:alnAt="23"/>
                            </m:rPr>
                            <a:rPr lang="en-GB" sz="2000" b="1" i="1">
                              <a:latin typeface="Cambria Math" panose="02040503050406030204" pitchFamily="18" charset="0"/>
                            </a:rPr>
                            <m:t>𝒊</m:t>
                          </m:r>
                        </m:sub>
                        <m:sup>
                          <m:r>
                            <a:rPr lang="en-GB" sz="2000" b="1" i="1">
                              <a:latin typeface="Cambria Math" panose="02040503050406030204" pitchFamily="18" charset="0"/>
                            </a:rPr>
                            <m:t>𝒏</m:t>
                          </m:r>
                        </m:sup>
                        <m:e>
                          <m:sSub>
                            <m:sSubPr>
                              <m:ctrlPr>
                                <a:rPr lang="en-GB" sz="2000" b="1" i="1">
                                  <a:latin typeface="Cambria Math" panose="02040503050406030204" pitchFamily="18" charset="0"/>
                                </a:rPr>
                              </m:ctrlPr>
                            </m:sSubPr>
                            <m:e>
                              <m:r>
                                <a:rPr lang="en-GB" sz="2000" b="1" i="1">
                                  <a:latin typeface="Cambria Math" panose="02040503050406030204" pitchFamily="18" charset="0"/>
                                </a:rPr>
                                <m:t>𝒘</m:t>
                              </m:r>
                            </m:e>
                            <m:sub>
                              <m:r>
                                <a:rPr lang="en-GB" sz="2000" b="1" i="1">
                                  <a:latin typeface="Cambria Math" panose="02040503050406030204" pitchFamily="18" charset="0"/>
                                </a:rPr>
                                <m:t>𝒊</m:t>
                              </m:r>
                            </m:sub>
                          </m:sSub>
                        </m:e>
                      </m:nary>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𝒊</m:t>
                          </m:r>
                        </m:sub>
                      </m:sSub>
                    </m:oMath>
                  </m:oMathPara>
                </a14:m>
                <a:endParaRPr lang="en-GB" sz="2000" b="1" dirty="0"/>
              </a:p>
              <a:p>
                <a:pPr algn="just"/>
                <a:endParaRPr lang="en-GB" sz="2000" dirty="0"/>
              </a:p>
              <a:p>
                <a:pPr algn="just"/>
                <a:r>
                  <a:rPr lang="el-GR" sz="2000" dirty="0"/>
                  <a:t>Το ίδιο και για τον σταθερό όρο </a:t>
                </a:r>
                <a:r>
                  <a:rPr lang="en-GB" sz="2000" dirty="0"/>
                  <a:t>(alpha):</a:t>
                </a:r>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rPr>
                        <m:t> </m:t>
                      </m:r>
                      <m:sSub>
                        <m:sSubPr>
                          <m:ctrlPr>
                            <a:rPr lang="en-GB" sz="2000" b="1" i="1">
                              <a:latin typeface="Cambria Math" panose="02040503050406030204" pitchFamily="18" charset="0"/>
                            </a:rPr>
                          </m:ctrlPr>
                        </m:sSubPr>
                        <m:e>
                          <m:r>
                            <a:rPr lang="en-GB" sz="2000" b="1" i="1" smtClean="0">
                              <a:latin typeface="Cambria Math" panose="02040503050406030204" pitchFamily="18" charset="0"/>
                            </a:rPr>
                            <m:t>𝒂</m:t>
                          </m:r>
                        </m:e>
                        <m:sub>
                          <m:r>
                            <a:rPr lang="en-GB" sz="2000" b="1" i="1">
                              <a:latin typeface="Cambria Math" panose="02040503050406030204" pitchFamily="18" charset="0"/>
                            </a:rPr>
                            <m:t>𝒑𝒐𝒓𝒕𝒇𝒐𝒍𝒊𝒐</m:t>
                          </m:r>
                        </m:sub>
                      </m:sSub>
                      <m:r>
                        <a:rPr lang="en-GB" sz="2000" b="1" i="1">
                          <a:latin typeface="Cambria Math" panose="02040503050406030204" pitchFamily="18" charset="0"/>
                        </a:rPr>
                        <m:t>=</m:t>
                      </m:r>
                      <m:nary>
                        <m:naryPr>
                          <m:chr m:val="∑"/>
                          <m:ctrlPr>
                            <a:rPr lang="en-GB" sz="2000" b="1" i="1">
                              <a:latin typeface="Cambria Math" panose="02040503050406030204" pitchFamily="18" charset="0"/>
                            </a:rPr>
                          </m:ctrlPr>
                        </m:naryPr>
                        <m:sub>
                          <m:r>
                            <m:rPr>
                              <m:brk m:alnAt="23"/>
                            </m:rPr>
                            <a:rPr lang="en-GB" sz="2000" b="1" i="1">
                              <a:latin typeface="Cambria Math" panose="02040503050406030204" pitchFamily="18" charset="0"/>
                            </a:rPr>
                            <m:t>𝒊</m:t>
                          </m:r>
                        </m:sub>
                        <m:sup>
                          <m:r>
                            <a:rPr lang="en-GB" sz="2000" b="1" i="1">
                              <a:latin typeface="Cambria Math" panose="02040503050406030204" pitchFamily="18" charset="0"/>
                            </a:rPr>
                            <m:t>𝒏</m:t>
                          </m:r>
                        </m:sup>
                        <m:e>
                          <m:sSub>
                            <m:sSubPr>
                              <m:ctrlPr>
                                <a:rPr lang="en-GB" sz="2000" b="1" i="1">
                                  <a:latin typeface="Cambria Math" panose="02040503050406030204" pitchFamily="18" charset="0"/>
                                </a:rPr>
                              </m:ctrlPr>
                            </m:sSubPr>
                            <m:e>
                              <m:r>
                                <a:rPr lang="en-GB" sz="2000" b="1" i="1">
                                  <a:latin typeface="Cambria Math" panose="02040503050406030204" pitchFamily="18" charset="0"/>
                                </a:rPr>
                                <m:t>𝒘</m:t>
                              </m:r>
                            </m:e>
                            <m:sub>
                              <m:r>
                                <a:rPr lang="en-GB" sz="2000" b="1" i="1">
                                  <a:latin typeface="Cambria Math" panose="02040503050406030204" pitchFamily="18" charset="0"/>
                                </a:rPr>
                                <m:t>𝒊</m:t>
                              </m:r>
                            </m:sub>
                          </m:sSub>
                        </m:e>
                      </m:nary>
                      <m:sSub>
                        <m:sSubPr>
                          <m:ctrlPr>
                            <a:rPr lang="en-GB" sz="2000" b="1" i="1">
                              <a:latin typeface="Cambria Math" panose="02040503050406030204" pitchFamily="18" charset="0"/>
                            </a:rPr>
                          </m:ctrlPr>
                        </m:sSubPr>
                        <m:e>
                          <m:r>
                            <a:rPr lang="en-GB" sz="2000" b="1" i="1" smtClean="0">
                              <a:latin typeface="Cambria Math" panose="02040503050406030204" pitchFamily="18" charset="0"/>
                            </a:rPr>
                            <m:t>𝒂</m:t>
                          </m:r>
                        </m:e>
                        <m:sub>
                          <m:r>
                            <a:rPr lang="en-GB" sz="2000" b="1" i="1">
                              <a:latin typeface="Cambria Math" panose="02040503050406030204" pitchFamily="18" charset="0"/>
                            </a:rPr>
                            <m:t>𝒊</m:t>
                          </m:r>
                        </m:sub>
                      </m:sSub>
                    </m:oMath>
                  </m:oMathPara>
                </a14:m>
                <a:endParaRPr lang="en-GB" sz="2000" dirty="0"/>
              </a:p>
              <a:p>
                <a:pPr algn="just"/>
                <a:endParaRPr lang="en-GB" sz="2000" dirty="0"/>
              </a:p>
              <a:p>
                <a:pPr algn="just"/>
                <a:endParaRPr lang="en-GB" sz="2400" dirty="0"/>
              </a:p>
              <a:p>
                <a:pPr marL="0" indent="0" algn="just">
                  <a:buNone/>
                </a:pPr>
                <a:endParaRPr lang="en-GB" sz="2000" dirty="0"/>
              </a:p>
            </p:txBody>
          </p:sp>
        </mc:Choice>
        <mc:Fallback xmlns="">
          <p:sp>
            <p:nvSpPr>
              <p:cNvPr id="3" name="Θέση περιεχομένου 2">
                <a:extLst>
                  <a:ext uri="{FF2B5EF4-FFF2-40B4-BE49-F238E27FC236}">
                    <a16:creationId xmlns:a16="http://schemas.microsoft.com/office/drawing/2014/main" id="{FA022821-310E-49D4-90B5-BC586503F2AF}"/>
                  </a:ext>
                </a:extLst>
              </p:cNvPr>
              <p:cNvSpPr>
                <a:spLocks noGrp="1" noRot="1" noChangeAspect="1" noMove="1" noResize="1" noEditPoints="1" noAdjustHandles="1" noChangeArrowheads="1" noChangeShapeType="1" noTextEdit="1"/>
              </p:cNvSpPr>
              <p:nvPr>
                <p:ph idx="1"/>
              </p:nvPr>
            </p:nvSpPr>
            <p:spPr>
              <a:xfrm>
                <a:off x="513185" y="1325461"/>
                <a:ext cx="11113956" cy="5259896"/>
              </a:xfrm>
              <a:blipFill>
                <a:blip r:embed="rId2"/>
                <a:stretch>
                  <a:fillRect l="-494" t="-1159" r="-603"/>
                </a:stretch>
              </a:blipFill>
            </p:spPr>
            <p:txBody>
              <a:bodyPr/>
              <a:lstStyle/>
              <a:p>
                <a:r>
                  <a:rPr lang="en-GB">
                    <a:noFill/>
                  </a:rPr>
                  <a:t> </a:t>
                </a:r>
              </a:p>
            </p:txBody>
          </p:sp>
        </mc:Fallback>
      </mc:AlternateContent>
      <p:sp>
        <p:nvSpPr>
          <p:cNvPr id="7" name="Τίτλος 4">
            <a:extLst>
              <a:ext uri="{FF2B5EF4-FFF2-40B4-BE49-F238E27FC236}">
                <a16:creationId xmlns:a16="http://schemas.microsoft.com/office/drawing/2014/main" id="{02DDDCE9-FA7F-43A8-A49F-D4B6CEAC3ABD}"/>
              </a:ext>
            </a:extLst>
          </p:cNvPr>
          <p:cNvSpPr>
            <a:spLocks noGrp="1"/>
          </p:cNvSpPr>
          <p:nvPr>
            <p:ph type="title"/>
          </p:nvPr>
        </p:nvSpPr>
        <p:spPr>
          <a:xfrm>
            <a:off x="838200" y="365126"/>
            <a:ext cx="10515600" cy="708666"/>
          </a:xfrm>
        </p:spPr>
        <p:txBody>
          <a:bodyPr>
            <a:noAutofit/>
          </a:bodyPr>
          <a:lstStyle/>
          <a:p>
            <a:r>
              <a:rPr lang="el-GR" sz="3600" b="1" dirty="0"/>
              <a:t>Αποδοτικά Χαρτοφυλάκια</a:t>
            </a:r>
            <a:endParaRPr lang="en-GB" sz="3600" dirty="0"/>
          </a:p>
        </p:txBody>
      </p:sp>
    </p:spTree>
    <p:extLst>
      <p:ext uri="{BB962C8B-B14F-4D97-AF65-F5344CB8AC3E}">
        <p14:creationId xmlns:p14="http://schemas.microsoft.com/office/powerpoint/2010/main" val="2027185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44968"/>
          </a:xfrm>
        </p:spPr>
        <p:txBody>
          <a:bodyPr>
            <a:normAutofit/>
          </a:bodyPr>
          <a:lstStyle/>
          <a:p>
            <a:r>
              <a:rPr lang="en-GB" sz="3600" b="1" dirty="0"/>
              <a:t>Portfolio Theory – </a:t>
            </a:r>
            <a:r>
              <a:rPr lang="el-GR" sz="3600" b="1" dirty="0"/>
              <a:t>Συμπέρασμα </a:t>
            </a:r>
          </a:p>
        </p:txBody>
      </p:sp>
      <p:sp>
        <p:nvSpPr>
          <p:cNvPr id="3" name="Θέση περιεχομένου 2"/>
          <p:cNvSpPr>
            <a:spLocks noGrp="1"/>
          </p:cNvSpPr>
          <p:nvPr>
            <p:ph idx="1"/>
          </p:nvPr>
        </p:nvSpPr>
        <p:spPr>
          <a:xfrm>
            <a:off x="838200" y="1610686"/>
            <a:ext cx="10746996" cy="4706223"/>
          </a:xfrm>
        </p:spPr>
        <p:txBody>
          <a:bodyPr>
            <a:noAutofit/>
          </a:bodyPr>
          <a:lstStyle/>
          <a:p>
            <a:pPr algn="just"/>
            <a:endParaRPr lang="el-GR" sz="2000" dirty="0">
              <a:solidFill>
                <a:srgbClr val="FF0000"/>
              </a:solidFill>
            </a:endParaRPr>
          </a:p>
          <a:p>
            <a:pPr algn="just"/>
            <a:r>
              <a:rPr lang="en-US" sz="2000" dirty="0">
                <a:solidFill>
                  <a:srgbClr val="FF0000"/>
                </a:solidFill>
              </a:rPr>
              <a:t>Expected risk </a:t>
            </a:r>
            <a:r>
              <a:rPr lang="en-US" sz="2000" dirty="0"/>
              <a:t>= </a:t>
            </a:r>
            <a:r>
              <a:rPr lang="el-GR" sz="2000" dirty="0"/>
              <a:t>η τυπική απόκλιση των αποδόσεων </a:t>
            </a:r>
          </a:p>
          <a:p>
            <a:pPr algn="just"/>
            <a:r>
              <a:rPr lang="en-US" sz="2000" dirty="0">
                <a:solidFill>
                  <a:srgbClr val="FF0000"/>
                </a:solidFill>
              </a:rPr>
              <a:t>Portfolio Return </a:t>
            </a:r>
            <a:r>
              <a:rPr lang="en-US" sz="2000" dirty="0"/>
              <a:t>= </a:t>
            </a:r>
            <a:r>
              <a:rPr lang="el-GR" sz="2000" dirty="0"/>
              <a:t>σταθμικός μέσος όρος μεμονωμένων αποδόσεων</a:t>
            </a:r>
          </a:p>
          <a:p>
            <a:pPr algn="just"/>
            <a:r>
              <a:rPr lang="en-US" sz="2000" dirty="0">
                <a:solidFill>
                  <a:srgbClr val="FF0000"/>
                </a:solidFill>
              </a:rPr>
              <a:t>Portfolio Risk </a:t>
            </a:r>
            <a:r>
              <a:rPr lang="en-US" sz="2000" dirty="0"/>
              <a:t>= </a:t>
            </a:r>
            <a:r>
              <a:rPr lang="el-GR" sz="2000" dirty="0"/>
              <a:t>ο κίνδυνος μεμονωμένων επενδύσεων </a:t>
            </a:r>
            <a:r>
              <a:rPr lang="el-GR" sz="2000" dirty="0">
                <a:solidFill>
                  <a:srgbClr val="FF0000"/>
                </a:solidFill>
              </a:rPr>
              <a:t>ΣΥΝ</a:t>
            </a:r>
            <a:r>
              <a:rPr lang="el-GR" sz="2000" dirty="0"/>
              <a:t> όλα τα ζευγάρια των </a:t>
            </a:r>
            <a:r>
              <a:rPr lang="el-GR" sz="2000" dirty="0" err="1"/>
              <a:t>συνδιακυμάνσεων</a:t>
            </a:r>
            <a:endParaRPr lang="en-US" sz="2000" dirty="0"/>
          </a:p>
          <a:p>
            <a:pPr algn="just"/>
            <a:r>
              <a:rPr lang="el-GR" sz="2000" dirty="0">
                <a:solidFill>
                  <a:srgbClr val="FF0000"/>
                </a:solidFill>
              </a:rPr>
              <a:t>Μεταβάλλοντας τις σταθμίσεις </a:t>
            </a:r>
            <a:r>
              <a:rPr lang="el-GR" sz="2000" dirty="0"/>
              <a:t>καταλήγουμε με πολλά διαφορετικά χαρτοφυλάκια</a:t>
            </a:r>
            <a:endParaRPr lang="en-GB" sz="2000" dirty="0">
              <a:solidFill>
                <a:srgbClr val="FF0000"/>
              </a:solidFill>
            </a:endParaRPr>
          </a:p>
          <a:p>
            <a:pPr algn="just"/>
            <a:r>
              <a:rPr lang="en-GB" sz="2000" dirty="0">
                <a:solidFill>
                  <a:srgbClr val="FF0000"/>
                </a:solidFill>
              </a:rPr>
              <a:t>Risk Diversification </a:t>
            </a:r>
            <a:r>
              <a:rPr lang="en-GB" sz="2000" dirty="0"/>
              <a:t>= </a:t>
            </a:r>
            <a:r>
              <a:rPr lang="el-GR" sz="2000" dirty="0"/>
              <a:t>διαφοροποίηση κινδύνου με χαμηλή ή/και αρνητική/συσχέτιση</a:t>
            </a:r>
            <a:endParaRPr lang="en-GB" sz="2000" dirty="0"/>
          </a:p>
          <a:p>
            <a:pPr algn="just"/>
            <a:r>
              <a:rPr lang="en-GB" sz="2000" dirty="0">
                <a:solidFill>
                  <a:srgbClr val="FF0000"/>
                </a:solidFill>
              </a:rPr>
              <a:t>Efficient Frontier </a:t>
            </a:r>
            <a:r>
              <a:rPr lang="en-GB" sz="2000" dirty="0"/>
              <a:t>= </a:t>
            </a:r>
            <a:r>
              <a:rPr lang="el-GR" sz="2000" dirty="0"/>
              <a:t>αποδοτικό σύνορο, περιλαμβάνει τα βέλτιστα (κυρίαρχα) χαρτοφυλάκια</a:t>
            </a:r>
            <a:endParaRPr lang="en-GB" sz="2000" dirty="0"/>
          </a:p>
          <a:p>
            <a:pPr algn="just"/>
            <a:r>
              <a:rPr lang="el-GR" sz="2000" dirty="0"/>
              <a:t>Οι επενδυτές επιλέγουν με βάση τις καμπύλες αδιαφορίας στο </a:t>
            </a:r>
            <a:r>
              <a:rPr lang="el-GR" sz="2000" dirty="0">
                <a:solidFill>
                  <a:srgbClr val="FF0000"/>
                </a:solidFill>
              </a:rPr>
              <a:t>σημείο επαφής της καμπύλής με το </a:t>
            </a:r>
            <a:r>
              <a:rPr lang="en-GB" sz="2000" dirty="0">
                <a:solidFill>
                  <a:srgbClr val="FF0000"/>
                </a:solidFill>
              </a:rPr>
              <a:t>efficient frontier</a:t>
            </a:r>
            <a:endParaRPr lang="en-US" sz="2000" dirty="0">
              <a:solidFill>
                <a:srgbClr val="FF0000"/>
              </a:solidFill>
            </a:endParaRPr>
          </a:p>
        </p:txBody>
      </p:sp>
    </p:spTree>
    <p:extLst>
      <p:ext uri="{BB962C8B-B14F-4D97-AF65-F5344CB8AC3E}">
        <p14:creationId xmlns:p14="http://schemas.microsoft.com/office/powerpoint/2010/main" val="2632582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8AA980-32D1-4C3B-9E61-ADD744909110}"/>
              </a:ext>
            </a:extLst>
          </p:cNvPr>
          <p:cNvSpPr>
            <a:spLocks noGrp="1"/>
          </p:cNvSpPr>
          <p:nvPr>
            <p:ph type="title"/>
          </p:nvPr>
        </p:nvSpPr>
        <p:spPr>
          <a:xfrm>
            <a:off x="838200" y="365126"/>
            <a:ext cx="10515600" cy="842890"/>
          </a:xfrm>
        </p:spPr>
        <p:txBody>
          <a:bodyPr>
            <a:normAutofit/>
          </a:bodyPr>
          <a:lstStyle/>
          <a:p>
            <a:r>
              <a:rPr lang="en-GB" sz="3600" b="1" dirty="0"/>
              <a:t>Sources and indicative reading </a:t>
            </a:r>
          </a:p>
        </p:txBody>
      </p:sp>
      <p:sp>
        <p:nvSpPr>
          <p:cNvPr id="3" name="Θέση περιεχομένου 2">
            <a:extLst>
              <a:ext uri="{FF2B5EF4-FFF2-40B4-BE49-F238E27FC236}">
                <a16:creationId xmlns:a16="http://schemas.microsoft.com/office/drawing/2014/main" id="{AC57E589-133B-4593-B62C-D081A147AC8D}"/>
              </a:ext>
            </a:extLst>
          </p:cNvPr>
          <p:cNvSpPr>
            <a:spLocks noGrp="1"/>
          </p:cNvSpPr>
          <p:nvPr>
            <p:ph idx="1"/>
          </p:nvPr>
        </p:nvSpPr>
        <p:spPr>
          <a:xfrm>
            <a:off x="838200" y="1577130"/>
            <a:ext cx="10797330" cy="4599833"/>
          </a:xfrm>
        </p:spPr>
        <p:txBody>
          <a:bodyPr>
            <a:normAutofit/>
          </a:bodyPr>
          <a:lstStyle/>
          <a:p>
            <a:pPr algn="just"/>
            <a:r>
              <a:rPr lang="en-GB" sz="2000" dirty="0"/>
              <a:t>Investment Analysis and Portfolio Management, F.K. Reilly and K.C, Brown, ed: South-</a:t>
            </a:r>
            <a:r>
              <a:rPr lang="en-GB" sz="2000" dirty="0" err="1"/>
              <a:t>WesternCollege</a:t>
            </a:r>
            <a:r>
              <a:rPr lang="en-GB" sz="2000" dirty="0"/>
              <a:t> Pub.</a:t>
            </a:r>
          </a:p>
          <a:p>
            <a:pPr algn="just"/>
            <a:r>
              <a:rPr lang="en-GB" sz="2000" dirty="0"/>
              <a:t>Modern Portfolio Theory and Investment Analysis, E.J. Elton, M.J. Gruber, Stephen J. Brown, William N. </a:t>
            </a:r>
            <a:r>
              <a:rPr lang="en-GB" sz="2000" dirty="0" err="1"/>
              <a:t>Goetzmann</a:t>
            </a:r>
            <a:r>
              <a:rPr lang="en-GB" sz="2000" dirty="0"/>
              <a:t>. Wiley. </a:t>
            </a:r>
          </a:p>
          <a:p>
            <a:pPr algn="just"/>
            <a:r>
              <a:rPr lang="en-GB" sz="2000" dirty="0"/>
              <a:t>Essentials of Investments, Z. Bodie, A. Kane, A.J. Marcus, McGraw-Hill Publishing Company.</a:t>
            </a:r>
          </a:p>
          <a:p>
            <a:pPr algn="just"/>
            <a:r>
              <a:rPr lang="en-GB" sz="2000" dirty="0"/>
              <a:t>Investment Management, </a:t>
            </a:r>
            <a:r>
              <a:rPr lang="en-GB" sz="2000" dirty="0" err="1"/>
              <a:t>Fabozzi</a:t>
            </a:r>
            <a:r>
              <a:rPr lang="en-GB" sz="2000" dirty="0"/>
              <a:t>, F., Prentice Hall.</a:t>
            </a:r>
          </a:p>
          <a:p>
            <a:pPr algn="just"/>
            <a:r>
              <a:rPr lang="en-GB" sz="2000" dirty="0"/>
              <a:t>K. French Database: h</a:t>
            </a:r>
            <a:r>
              <a:rPr lang="en-GB" sz="2000" dirty="0">
                <a:hlinkClick r:id="rId2"/>
              </a:rPr>
              <a:t>ttps://mba.tuck.dartmouth.edu/pages/faculty/ken.french/data_library.html</a:t>
            </a:r>
            <a:endParaRPr lang="en-GB" sz="2000" dirty="0"/>
          </a:p>
          <a:p>
            <a:pPr algn="just"/>
            <a:endParaRPr lang="en-GB" sz="2000" dirty="0"/>
          </a:p>
          <a:p>
            <a:endParaRPr lang="en-GB" dirty="0"/>
          </a:p>
        </p:txBody>
      </p:sp>
    </p:spTree>
    <p:extLst>
      <p:ext uri="{BB962C8B-B14F-4D97-AF65-F5344CB8AC3E}">
        <p14:creationId xmlns:p14="http://schemas.microsoft.com/office/powerpoint/2010/main" val="401783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249960"/>
                <a:ext cx="10515600" cy="4927003"/>
              </a:xfrm>
            </p:spPr>
            <p:txBody>
              <a:bodyPr>
                <a:normAutofit/>
              </a:bodyPr>
              <a:lstStyle/>
              <a:p>
                <a:pPr algn="just"/>
                <a:r>
                  <a:rPr lang="el-GR" sz="2000" dirty="0"/>
                  <a:t>Συχνά υπολογίζουμε αποδόσεις ως: </a:t>
                </a:r>
                <a:r>
                  <a:rPr lang="en-US" sz="2000" b="1" dirty="0">
                    <a:solidFill>
                      <a:srgbClr val="FF0000"/>
                    </a:solidFill>
                  </a:rPr>
                  <a:t>r  = (P</a:t>
                </a:r>
                <a:r>
                  <a:rPr lang="en-US" sz="2000" b="1" baseline="-25000" dirty="0">
                    <a:solidFill>
                      <a:srgbClr val="FF0000"/>
                    </a:solidFill>
                  </a:rPr>
                  <a:t>1</a:t>
                </a:r>
                <a:r>
                  <a:rPr lang="en-US" sz="2000" b="1" dirty="0">
                    <a:solidFill>
                      <a:srgbClr val="FF0000"/>
                    </a:solidFill>
                  </a:rPr>
                  <a:t> – P</a:t>
                </a:r>
                <a:r>
                  <a:rPr lang="en-US" sz="2000" b="1" baseline="-25000" dirty="0">
                    <a:solidFill>
                      <a:srgbClr val="FF0000"/>
                    </a:solidFill>
                  </a:rPr>
                  <a:t>0</a:t>
                </a:r>
                <a:r>
                  <a:rPr lang="en-US" sz="2000" b="1" dirty="0">
                    <a:solidFill>
                      <a:srgbClr val="FF0000"/>
                    </a:solidFill>
                  </a:rPr>
                  <a:t>) / P</a:t>
                </a:r>
                <a:r>
                  <a:rPr lang="en-US" sz="2000" b="1" baseline="-25000" dirty="0">
                    <a:solidFill>
                      <a:srgbClr val="FF0000"/>
                    </a:solidFill>
                  </a:rPr>
                  <a:t>0</a:t>
                </a:r>
                <a:r>
                  <a:rPr lang="en-US" sz="2000" b="1" dirty="0">
                    <a:solidFill>
                      <a:srgbClr val="FF0000"/>
                    </a:solidFill>
                  </a:rPr>
                  <a:t> </a:t>
                </a:r>
                <a:r>
                  <a:rPr lang="en-US" sz="2000" dirty="0"/>
                  <a:t>		</a:t>
                </a:r>
                <a:endParaRPr lang="el-GR" sz="2000" dirty="0"/>
              </a:p>
              <a:p>
                <a:pPr algn="just"/>
                <a:endParaRPr lang="en-US" sz="2000" dirty="0"/>
              </a:p>
              <a:p>
                <a:pPr algn="just"/>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𝑃</m:t>
                        </m:r>
                      </m:e>
                      <m:sub>
                        <m:r>
                          <a:rPr lang="en-US" sz="2000" b="0" i="1" smtClean="0">
                            <a:latin typeface="Cambria Math" panose="02040503050406030204" pitchFamily="18" charset="0"/>
                          </a:rPr>
                          <m:t>0</m:t>
                        </m:r>
                      </m:sub>
                    </m:sSub>
                  </m:oMath>
                </a14:m>
                <a:r>
                  <a:rPr lang="en-US" sz="2000" dirty="0"/>
                  <a:t> = </a:t>
                </a:r>
                <a:r>
                  <a:rPr lang="el-GR" sz="2000" dirty="0"/>
                  <a:t>η τιμή αγοράς την περίοδο 0 </a:t>
                </a:r>
                <a:endParaRPr lang="el-GR" sz="2000" i="1" dirty="0">
                  <a:latin typeface="Cambria Math" panose="02040503050406030204" pitchFamily="18" charset="0"/>
                </a:endParaRPr>
              </a:p>
              <a:p>
                <a:pPr algn="just"/>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𝑃</m:t>
                        </m:r>
                      </m:e>
                      <m:sub>
                        <m:r>
                          <a:rPr lang="en-US" sz="2000" b="0" i="1" smtClean="0">
                            <a:latin typeface="Cambria Math" panose="02040503050406030204" pitchFamily="18" charset="0"/>
                          </a:rPr>
                          <m:t>1</m:t>
                        </m:r>
                      </m:sub>
                    </m:sSub>
                  </m:oMath>
                </a14:m>
                <a:r>
                  <a:rPr lang="en-US" sz="2000" dirty="0"/>
                  <a:t> = </a:t>
                </a:r>
                <a:r>
                  <a:rPr lang="el-GR" sz="2000" dirty="0"/>
                  <a:t>η τιμή πώλησης την περίοδο 1</a:t>
                </a:r>
              </a:p>
              <a:p>
                <a:pPr algn="just"/>
                <a:endParaRPr lang="en-US" sz="2000" dirty="0"/>
              </a:p>
              <a:p>
                <a:pPr algn="just"/>
                <a:r>
                  <a:rPr lang="el-GR" sz="2000" dirty="0"/>
                  <a:t>Π.χ.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𝑃</m:t>
                        </m:r>
                      </m:e>
                      <m:sub>
                        <m:r>
                          <a:rPr lang="en-US" sz="2000" i="1">
                            <a:latin typeface="Cambria Math" panose="02040503050406030204" pitchFamily="18" charset="0"/>
                          </a:rPr>
                          <m:t>0</m:t>
                        </m:r>
                      </m:sub>
                    </m:sSub>
                  </m:oMath>
                </a14:m>
                <a:r>
                  <a:rPr lang="en-US" sz="2000" dirty="0"/>
                  <a:t> = 100,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𝑃</m:t>
                        </m:r>
                      </m:e>
                      <m:sub>
                        <m:r>
                          <a:rPr lang="en-US" sz="2000" i="1">
                            <a:latin typeface="Cambria Math" panose="02040503050406030204" pitchFamily="18" charset="0"/>
                          </a:rPr>
                          <m:t>1</m:t>
                        </m:r>
                      </m:sub>
                    </m:sSub>
                  </m:oMath>
                </a14:m>
                <a:r>
                  <a:rPr lang="en-US" sz="2000" dirty="0"/>
                  <a:t> = 120 and :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𝑟</m:t>
                        </m:r>
                      </m:e>
                      <m:sub/>
                    </m:sSub>
                    <m:r>
                      <a:rPr lang="el-GR" sz="2000" i="1">
                        <a:latin typeface="Cambria Math" panose="02040503050406030204" pitchFamily="18" charset="0"/>
                      </a:rPr>
                      <m:t>= </m:t>
                    </m:r>
                    <m:f>
                      <m:fPr>
                        <m:ctrlPr>
                          <a:rPr lang="el-GR" sz="2000" i="1">
                            <a:latin typeface="Cambria Math" panose="02040503050406030204" pitchFamily="18" charset="0"/>
                          </a:rPr>
                        </m:ctrlPr>
                      </m:fPr>
                      <m:num>
                        <m:r>
                          <a:rPr lang="en-GB" sz="2000" b="0" i="1" smtClean="0">
                            <a:latin typeface="Cambria Math" panose="02040503050406030204" pitchFamily="18" charset="0"/>
                          </a:rPr>
                          <m:t>1</m:t>
                        </m:r>
                        <m:r>
                          <a:rPr lang="en-US" sz="2000" b="0" i="1" smtClean="0">
                            <a:latin typeface="Cambria Math" panose="02040503050406030204" pitchFamily="18" charset="0"/>
                          </a:rPr>
                          <m:t>20 </m:t>
                        </m:r>
                        <m:r>
                          <a:rPr lang="el-GR" sz="2000" i="1">
                            <a:latin typeface="Cambria Math" panose="02040503050406030204" pitchFamily="18" charset="0"/>
                          </a:rPr>
                          <m:t>−</m:t>
                        </m:r>
                        <m:r>
                          <a:rPr lang="en-GB" sz="2000" b="0" i="1" smtClean="0">
                            <a:latin typeface="Cambria Math" panose="02040503050406030204" pitchFamily="18" charset="0"/>
                          </a:rPr>
                          <m:t>1</m:t>
                        </m:r>
                        <m:r>
                          <a:rPr lang="en-US" sz="2000" b="0" i="1" smtClean="0">
                            <a:latin typeface="Cambria Math" panose="02040503050406030204" pitchFamily="18" charset="0"/>
                          </a:rPr>
                          <m:t>00</m:t>
                        </m:r>
                      </m:num>
                      <m:den>
                        <m:r>
                          <a:rPr lang="en-GB" sz="2000" b="0" i="1" smtClean="0">
                            <a:latin typeface="Cambria Math" panose="02040503050406030204" pitchFamily="18" charset="0"/>
                          </a:rPr>
                          <m:t>1</m:t>
                        </m:r>
                        <m:r>
                          <a:rPr lang="en-US" sz="2000" b="0" i="1" smtClean="0">
                            <a:latin typeface="Cambria Math" panose="02040503050406030204" pitchFamily="18" charset="0"/>
                          </a:rPr>
                          <m:t>00</m:t>
                        </m:r>
                      </m:den>
                    </m:f>
                  </m:oMath>
                </a14:m>
                <a:r>
                  <a:rPr lang="en-US" sz="2000" dirty="0"/>
                  <a:t> = 0</a:t>
                </a:r>
                <a:r>
                  <a:rPr lang="el-GR" sz="2000" dirty="0"/>
                  <a:t>,</a:t>
                </a:r>
                <a:r>
                  <a:rPr lang="en-US" sz="2000" dirty="0"/>
                  <a:t>2 </a:t>
                </a:r>
                <a:r>
                  <a:rPr lang="el-GR" sz="2000" dirty="0"/>
                  <a:t>ή </a:t>
                </a:r>
                <a:r>
                  <a:rPr lang="en-US" sz="2000" dirty="0"/>
                  <a:t>20% </a:t>
                </a:r>
              </a:p>
              <a:p>
                <a:pPr algn="just"/>
                <a:endParaRPr lang="en-US" sz="2000" dirty="0"/>
              </a:p>
              <a:p>
                <a:pPr algn="just"/>
                <a:r>
                  <a:rPr lang="el-GR" sz="2000" b="1" dirty="0"/>
                  <a:t>Ισοδύναμο με το </a:t>
                </a:r>
                <a:r>
                  <a:rPr lang="en-US" sz="2000" b="1" dirty="0"/>
                  <a:t>HPY</a:t>
                </a:r>
                <a:r>
                  <a:rPr lang="en-US" sz="2000" dirty="0"/>
                  <a:t>: (120/100) – 1 = 1</a:t>
                </a:r>
                <a:r>
                  <a:rPr lang="el-GR" sz="2000" dirty="0"/>
                  <a:t>,</a:t>
                </a:r>
                <a:r>
                  <a:rPr lang="en-US" sz="2000" dirty="0"/>
                  <a:t>2 -1 = 0</a:t>
                </a:r>
                <a:r>
                  <a:rPr lang="el-GR" sz="2000" dirty="0"/>
                  <a:t>,</a:t>
                </a:r>
                <a:r>
                  <a:rPr lang="en-US" sz="2000" dirty="0"/>
                  <a:t>20 </a:t>
                </a:r>
                <a:r>
                  <a:rPr lang="el-GR" sz="2000" dirty="0"/>
                  <a:t>ή </a:t>
                </a:r>
                <a:r>
                  <a:rPr lang="en-US" sz="2000" dirty="0"/>
                  <a:t>20%</a:t>
                </a:r>
              </a:p>
              <a:p>
                <a:pPr algn="just"/>
                <a:endParaRPr lang="en-US" sz="2000" dirty="0"/>
              </a:p>
              <a:p>
                <a:pPr algn="just"/>
                <a:r>
                  <a:rPr lang="el-GR" sz="2000" dirty="0"/>
                  <a:t>Επίσης συχνά υπολογίζουμε τις αποδόσεις ως την </a:t>
                </a:r>
                <a:r>
                  <a:rPr lang="el-GR" sz="2000" dirty="0">
                    <a:solidFill>
                      <a:srgbClr val="FF0000"/>
                    </a:solidFill>
                  </a:rPr>
                  <a:t>πρώτη διαφορά των λογαρίθμων των τιμών</a:t>
                </a:r>
                <a:endParaRPr lang="en-US" sz="2000" dirty="0">
                  <a:solidFill>
                    <a:srgbClr val="FF0000"/>
                  </a:solidFill>
                </a:endParaRPr>
              </a:p>
              <a:p>
                <a:pPr algn="just"/>
                <a:endParaRPr lang="el-GR" sz="2000" dirty="0"/>
              </a:p>
              <a:p>
                <a:pPr algn="just"/>
                <a:r>
                  <a:rPr lang="en-US" sz="2000" dirty="0"/>
                  <a:t>r = log(P</a:t>
                </a:r>
                <a:r>
                  <a:rPr lang="en-US" sz="2000" baseline="-25000" dirty="0"/>
                  <a:t>1</a:t>
                </a:r>
                <a:r>
                  <a:rPr lang="en-US" sz="2000" dirty="0"/>
                  <a:t>) – log (P</a:t>
                </a:r>
                <a:r>
                  <a:rPr lang="en-US" sz="2000" baseline="-25000" dirty="0"/>
                  <a:t>0</a:t>
                </a:r>
                <a:r>
                  <a:rPr lang="en-US" sz="2000" dirty="0"/>
                  <a:t>)</a:t>
                </a:r>
              </a:p>
              <a:p>
                <a:pPr algn="just"/>
                <a:endParaRPr lang="en-US" sz="2000" dirty="0"/>
              </a:p>
              <a:p>
                <a:pPr algn="just"/>
                <a:endParaRPr lang="el-GR" sz="2400" dirty="0"/>
              </a:p>
              <a:p>
                <a:endParaRPr lang="en-US" dirty="0"/>
              </a:p>
              <a:p>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249960"/>
                <a:ext cx="10515600" cy="4927003"/>
              </a:xfrm>
              <a:blipFill>
                <a:blip r:embed="rId2"/>
                <a:stretch>
                  <a:fillRect l="-522" t="-1238" b="-1609"/>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75994A1B-C5E1-44FD-B3DE-771D90FE33EA}"/>
              </a:ext>
            </a:extLst>
          </p:cNvPr>
          <p:cNvSpPr>
            <a:spLocks noGrp="1"/>
          </p:cNvSpPr>
          <p:nvPr>
            <p:ph type="title"/>
          </p:nvPr>
        </p:nvSpPr>
        <p:spPr>
          <a:xfrm>
            <a:off x="838200" y="365126"/>
            <a:ext cx="10515600" cy="691888"/>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369284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199" y="1434516"/>
                <a:ext cx="11107723" cy="5058357"/>
              </a:xfrm>
            </p:spPr>
            <p:txBody>
              <a:bodyPr>
                <a:normAutofit fontScale="92500" lnSpcReduction="10000"/>
              </a:bodyPr>
              <a:lstStyle/>
              <a:p>
                <a:pPr marL="0" indent="0" algn="just">
                  <a:buNone/>
                </a:pPr>
                <a:r>
                  <a:rPr lang="en-US" sz="2200" dirty="0"/>
                  <a:t>→ 	</a:t>
                </a:r>
                <a:r>
                  <a:rPr lang="el-GR" sz="2200" dirty="0"/>
                  <a:t>Αναμενόμενη Απόδοση, </a:t>
                </a:r>
                <a:r>
                  <a:rPr lang="el-GR" sz="2200" b="1" dirty="0">
                    <a:solidFill>
                      <a:srgbClr val="FF0000"/>
                    </a:solidFill>
                  </a:rPr>
                  <a:t>Αριθμητικός Μέσος </a:t>
                </a:r>
                <a:r>
                  <a:rPr lang="el-GR" sz="2200" dirty="0">
                    <a:solidFill>
                      <a:srgbClr val="FF0000"/>
                    </a:solidFill>
                  </a:rPr>
                  <a:t>(</a:t>
                </a:r>
                <a:r>
                  <a:rPr lang="en-US" sz="2000" b="1" dirty="0">
                    <a:solidFill>
                      <a:srgbClr val="FF0000"/>
                    </a:solidFill>
                  </a:rPr>
                  <a:t>Arithmetic mean return</a:t>
                </a:r>
                <a:r>
                  <a:rPr lang="el-GR" sz="2000" b="1" dirty="0">
                    <a:solidFill>
                      <a:srgbClr val="FF0000"/>
                    </a:solidFill>
                  </a:rPr>
                  <a:t>, </a:t>
                </a:r>
                <a:r>
                  <a:rPr lang="en-US" sz="2000" b="1" dirty="0">
                    <a:solidFill>
                      <a:srgbClr val="FF0000"/>
                    </a:solidFill>
                  </a:rPr>
                  <a:t>AM)</a:t>
                </a:r>
                <a:r>
                  <a:rPr lang="en-US" sz="2000" dirty="0"/>
                  <a:t> </a:t>
                </a:r>
                <a:r>
                  <a:rPr lang="el-GR" sz="2000" dirty="0"/>
                  <a:t>   </a:t>
                </a:r>
                <a14:m>
                  <m:oMath xmlns:m="http://schemas.openxmlformats.org/officeDocument/2006/math">
                    <m:r>
                      <a:rPr lang="en-GB" sz="2400" b="0" i="1" dirty="0" smtClean="0">
                        <a:solidFill>
                          <a:srgbClr val="0070C0"/>
                        </a:solidFill>
                        <a:latin typeface="Cambria Math" panose="02040503050406030204" pitchFamily="18" charset="0"/>
                      </a:rPr>
                      <m:t>𝑟</m:t>
                    </m:r>
                    <m:r>
                      <a:rPr lang="en-GB" sz="2400" b="0" i="1" dirty="0" smtClean="0">
                        <a:solidFill>
                          <a:srgbClr val="0070C0"/>
                        </a:solidFill>
                        <a:latin typeface="Cambria Math" panose="02040503050406030204" pitchFamily="18" charset="0"/>
                      </a:rPr>
                      <m:t> =</m:t>
                    </m:r>
                    <m:f>
                      <m:fPr>
                        <m:ctrlPr>
                          <a:rPr lang="en-US" sz="2400" i="1" smtClean="0">
                            <a:solidFill>
                              <a:srgbClr val="0070C0"/>
                            </a:solidFill>
                            <a:latin typeface="Cambria Math" panose="02040503050406030204" pitchFamily="18" charset="0"/>
                          </a:rPr>
                        </m:ctrlPr>
                      </m:fPr>
                      <m:num>
                        <m:nary>
                          <m:naryPr>
                            <m:chr m:val="∑"/>
                            <m:ctrlPr>
                              <a:rPr lang="en-US" sz="2400" i="1" smtClean="0">
                                <a:solidFill>
                                  <a:srgbClr val="0070C0"/>
                                </a:solidFill>
                                <a:latin typeface="Cambria Math" panose="02040503050406030204" pitchFamily="18" charset="0"/>
                              </a:rPr>
                            </m:ctrlPr>
                          </m:naryPr>
                          <m:sub>
                            <m:r>
                              <m:rPr>
                                <m:brk m:alnAt="23"/>
                              </m:rPr>
                              <a:rPr lang="en-GB" sz="2400" b="0" i="1" smtClean="0">
                                <a:solidFill>
                                  <a:srgbClr val="0070C0"/>
                                </a:solidFill>
                                <a:latin typeface="Cambria Math" panose="02040503050406030204" pitchFamily="18" charset="0"/>
                              </a:rPr>
                              <m:t>𝑖</m:t>
                            </m:r>
                            <m:r>
                              <a:rPr lang="en-GB" sz="2400" b="0" i="1" smtClean="0">
                                <a:solidFill>
                                  <a:srgbClr val="0070C0"/>
                                </a:solidFill>
                                <a:latin typeface="Cambria Math" panose="02040503050406030204" pitchFamily="18" charset="0"/>
                              </a:rPr>
                              <m:t>=1</m:t>
                            </m:r>
                          </m:sub>
                          <m:sup>
                            <m:r>
                              <a:rPr lang="en-GB" sz="2400" b="0" i="1" smtClean="0">
                                <a:solidFill>
                                  <a:srgbClr val="0070C0"/>
                                </a:solidFill>
                                <a:latin typeface="Cambria Math" panose="02040503050406030204" pitchFamily="18" charset="0"/>
                              </a:rPr>
                              <m:t>𝑛</m:t>
                            </m:r>
                          </m:sup>
                          <m:e>
                            <m:sSub>
                              <m:sSubPr>
                                <m:ctrlPr>
                                  <a:rPr lang="en-US" sz="2400" i="1" smtClean="0">
                                    <a:solidFill>
                                      <a:srgbClr val="0070C0"/>
                                    </a:solidFill>
                                    <a:latin typeface="Cambria Math" panose="02040503050406030204" pitchFamily="18" charset="0"/>
                                  </a:rPr>
                                </m:ctrlPr>
                              </m:sSubPr>
                              <m:e>
                                <m:r>
                                  <a:rPr lang="en-GB" sz="2400" b="0" i="1" smtClean="0">
                                    <a:solidFill>
                                      <a:srgbClr val="0070C0"/>
                                    </a:solidFill>
                                    <a:latin typeface="Cambria Math" panose="02040503050406030204" pitchFamily="18" charset="0"/>
                                  </a:rPr>
                                  <m:t>𝑟</m:t>
                                </m:r>
                              </m:e>
                              <m:sub>
                                <m:r>
                                  <a:rPr lang="en-GB" sz="2400" b="0" i="1" smtClean="0">
                                    <a:solidFill>
                                      <a:srgbClr val="0070C0"/>
                                    </a:solidFill>
                                    <a:latin typeface="Cambria Math" panose="02040503050406030204" pitchFamily="18" charset="0"/>
                                  </a:rPr>
                                  <m:t>𝑖</m:t>
                                </m:r>
                              </m:sub>
                            </m:sSub>
                          </m:e>
                        </m:nary>
                      </m:num>
                      <m:den>
                        <m:r>
                          <a:rPr lang="en-GB" sz="2400" b="0" i="1" smtClean="0">
                            <a:solidFill>
                              <a:srgbClr val="0070C0"/>
                            </a:solidFill>
                            <a:latin typeface="Cambria Math" panose="02040503050406030204" pitchFamily="18" charset="0"/>
                          </a:rPr>
                          <m:t>𝑛</m:t>
                        </m:r>
                      </m:den>
                    </m:f>
                  </m:oMath>
                </a14:m>
                <a:endParaRPr lang="en-US" sz="2400" dirty="0"/>
              </a:p>
              <a:p>
                <a:pPr marL="0" indent="0" algn="just">
                  <a:buNone/>
                </a:pPr>
                <a:r>
                  <a:rPr lang="en-US" sz="2000" dirty="0"/>
                  <a:t>	</a:t>
                </a:r>
              </a:p>
              <a:p>
                <a:pPr marL="0" indent="0" algn="just">
                  <a:buNone/>
                </a:pPr>
                <a:r>
                  <a:rPr lang="en-US" sz="2000" dirty="0"/>
                  <a:t>	</a:t>
                </a:r>
                <a:r>
                  <a:rPr lang="el-GR" sz="2000" dirty="0"/>
                  <a:t>Π.χ. για τα έτη </a:t>
                </a:r>
                <a:r>
                  <a:rPr lang="en-US" sz="2000" dirty="0"/>
                  <a:t>1, 2, 3, </a:t>
                </a:r>
                <a:r>
                  <a:rPr lang="el-GR" sz="2000" dirty="0"/>
                  <a:t>οι αντίστοιχες αποδόσεις είναι </a:t>
                </a:r>
                <a:r>
                  <a:rPr lang="en-US" sz="2000" dirty="0"/>
                  <a:t>5%, 10%, 15% </a:t>
                </a:r>
              </a:p>
              <a:p>
                <a:pPr marL="0" indent="0" algn="just">
                  <a:buNone/>
                </a:pPr>
                <a:endParaRPr lang="en-US" sz="2000" dirty="0"/>
              </a:p>
              <a:p>
                <a:pPr marL="0" indent="0" algn="just">
                  <a:buNone/>
                </a:pPr>
                <a:r>
                  <a:rPr lang="en-US" sz="2000" dirty="0"/>
                  <a:t>	AM = [ (0</a:t>
                </a:r>
                <a:r>
                  <a:rPr lang="el-GR" sz="2000" dirty="0"/>
                  <a:t>,</a:t>
                </a:r>
                <a:r>
                  <a:rPr lang="en-US" sz="2000" dirty="0"/>
                  <a:t>05 + 0</a:t>
                </a:r>
                <a:r>
                  <a:rPr lang="el-GR" sz="2000" dirty="0"/>
                  <a:t>,</a:t>
                </a:r>
                <a:r>
                  <a:rPr lang="en-US" sz="2000" dirty="0"/>
                  <a:t>15 + 0</a:t>
                </a:r>
                <a:r>
                  <a:rPr lang="el-GR" sz="2000" dirty="0"/>
                  <a:t>,</a:t>
                </a:r>
                <a:r>
                  <a:rPr lang="en-US" sz="2000" dirty="0"/>
                  <a:t>20) ] / 3 = 13</a:t>
                </a:r>
                <a:r>
                  <a:rPr lang="el-GR" sz="2000" dirty="0"/>
                  <a:t>,</a:t>
                </a:r>
                <a:r>
                  <a:rPr lang="en-US" sz="2000" dirty="0"/>
                  <a:t>3 % </a:t>
                </a:r>
              </a:p>
              <a:p>
                <a:pPr marL="0" indent="0" algn="just">
                  <a:buNone/>
                </a:pPr>
                <a:endParaRPr lang="en-US" sz="2000" dirty="0"/>
              </a:p>
              <a:p>
                <a:pPr marL="0" indent="0" algn="just">
                  <a:buNone/>
                </a:pPr>
                <a:r>
                  <a:rPr lang="en-US" sz="2000" dirty="0"/>
                  <a:t>→ 	</a:t>
                </a:r>
                <a:r>
                  <a:rPr lang="el-GR" sz="2000" b="1" dirty="0">
                    <a:solidFill>
                      <a:srgbClr val="FF0000"/>
                    </a:solidFill>
                  </a:rPr>
                  <a:t>Απόδοση Γεωμετρικού Μέσου (</a:t>
                </a:r>
                <a:r>
                  <a:rPr lang="en-US" sz="2000" b="1" dirty="0">
                    <a:solidFill>
                      <a:srgbClr val="FF0000"/>
                    </a:solidFill>
                  </a:rPr>
                  <a:t>Geometric mean return</a:t>
                </a:r>
                <a:r>
                  <a:rPr lang="el-GR" sz="2000" b="1" dirty="0">
                    <a:solidFill>
                      <a:srgbClr val="FF0000"/>
                    </a:solidFill>
                  </a:rPr>
                  <a:t>, </a:t>
                </a:r>
                <a:r>
                  <a:rPr lang="en-US" sz="2000" b="1" dirty="0">
                    <a:solidFill>
                      <a:srgbClr val="FF0000"/>
                    </a:solidFill>
                  </a:rPr>
                  <a:t>GM) </a:t>
                </a:r>
                <a14:m>
                  <m:oMath xmlns:m="http://schemas.openxmlformats.org/officeDocument/2006/math">
                    <m:r>
                      <a:rPr lang="en-GB" sz="2400" b="0" i="1" smtClean="0">
                        <a:solidFill>
                          <a:srgbClr val="0070C0"/>
                        </a:solidFill>
                        <a:latin typeface="Cambria Math" panose="02040503050406030204" pitchFamily="18" charset="0"/>
                      </a:rPr>
                      <m:t>𝑟</m:t>
                    </m:r>
                    <m:r>
                      <a:rPr lang="en-GB" sz="2400" b="0" i="1" smtClean="0">
                        <a:solidFill>
                          <a:srgbClr val="0070C0"/>
                        </a:solidFill>
                        <a:latin typeface="Cambria Math" panose="02040503050406030204" pitchFamily="18" charset="0"/>
                      </a:rPr>
                      <m:t>=[</m:t>
                    </m:r>
                    <m:r>
                      <a:rPr lang="el-GR" sz="2400" b="0" i="1" smtClean="0">
                        <a:solidFill>
                          <a:srgbClr val="0070C0"/>
                        </a:solidFill>
                        <a:latin typeface="Cambria Math" panose="02040503050406030204" pitchFamily="18" charset="0"/>
                      </a:rPr>
                      <m:t>𝜋</m:t>
                    </m:r>
                    <m:r>
                      <a:rPr lang="el-GR" sz="2400" b="0" i="1" smtClean="0">
                        <a:solidFill>
                          <a:srgbClr val="0070C0"/>
                        </a:solidFill>
                        <a:latin typeface="Cambria Math" panose="02040503050406030204" pitchFamily="18" charset="0"/>
                      </a:rPr>
                      <m:t> </m:t>
                    </m:r>
                    <m:sSub>
                      <m:sSubPr>
                        <m:ctrlPr>
                          <a:rPr lang="el-GR" sz="2400" b="0" i="1" smtClean="0">
                            <a:solidFill>
                              <a:srgbClr val="0070C0"/>
                            </a:solidFill>
                            <a:latin typeface="Cambria Math" panose="02040503050406030204" pitchFamily="18" charset="0"/>
                          </a:rPr>
                        </m:ctrlPr>
                      </m:sSubPr>
                      <m:e>
                        <m:r>
                          <a:rPr lang="en-GB" sz="2400" b="0" i="1" smtClean="0">
                            <a:solidFill>
                              <a:srgbClr val="0070C0"/>
                            </a:solidFill>
                            <a:latin typeface="Cambria Math" panose="02040503050406030204" pitchFamily="18" charset="0"/>
                          </a:rPr>
                          <m:t>𝐻𝑃𝑅</m:t>
                        </m:r>
                      </m:e>
                      <m:sub>
                        <m:r>
                          <a:rPr lang="en-GB" sz="2400" b="0" i="1" smtClean="0">
                            <a:solidFill>
                              <a:srgbClr val="0070C0"/>
                            </a:solidFill>
                            <a:latin typeface="Cambria Math" panose="02040503050406030204" pitchFamily="18" charset="0"/>
                          </a:rPr>
                          <m:t>𝑖</m:t>
                        </m:r>
                      </m:sub>
                    </m:sSub>
                    <m:sSup>
                      <m:sSupPr>
                        <m:ctrlPr>
                          <a:rPr lang="el-GR" sz="2400" b="0" i="1" smtClean="0">
                            <a:solidFill>
                              <a:srgbClr val="0070C0"/>
                            </a:solidFill>
                            <a:latin typeface="Cambria Math" panose="02040503050406030204" pitchFamily="18" charset="0"/>
                          </a:rPr>
                        </m:ctrlPr>
                      </m:sSupPr>
                      <m:e>
                        <m:r>
                          <a:rPr lang="en-GB" sz="2400" b="0" i="1" smtClean="0">
                            <a:solidFill>
                              <a:srgbClr val="0070C0"/>
                            </a:solidFill>
                            <a:latin typeface="Cambria Math" panose="02040503050406030204" pitchFamily="18" charset="0"/>
                          </a:rPr>
                          <m:t>]</m:t>
                        </m:r>
                      </m:e>
                      <m:sup>
                        <m:f>
                          <m:fPr>
                            <m:ctrlPr>
                              <a:rPr lang="en-GB" sz="2400" b="0" i="1" smtClean="0">
                                <a:solidFill>
                                  <a:srgbClr val="0070C0"/>
                                </a:solidFill>
                                <a:latin typeface="Cambria Math" panose="02040503050406030204" pitchFamily="18" charset="0"/>
                              </a:rPr>
                            </m:ctrlPr>
                          </m:fPr>
                          <m:num>
                            <m:r>
                              <a:rPr lang="en-GB" sz="2400" b="0" i="1" smtClean="0">
                                <a:solidFill>
                                  <a:srgbClr val="0070C0"/>
                                </a:solidFill>
                                <a:latin typeface="Cambria Math" panose="02040503050406030204" pitchFamily="18" charset="0"/>
                              </a:rPr>
                              <m:t>1</m:t>
                            </m:r>
                          </m:num>
                          <m:den>
                            <m:r>
                              <a:rPr lang="en-GB" sz="2400" b="0" i="1" smtClean="0">
                                <a:solidFill>
                                  <a:srgbClr val="0070C0"/>
                                </a:solidFill>
                                <a:latin typeface="Cambria Math" panose="02040503050406030204" pitchFamily="18" charset="0"/>
                              </a:rPr>
                              <m:t>𝑛</m:t>
                            </m:r>
                          </m:den>
                        </m:f>
                      </m:sup>
                    </m:sSup>
                    <m:r>
                      <a:rPr lang="en-GB" sz="2400" b="0" i="1" smtClean="0">
                        <a:solidFill>
                          <a:srgbClr val="0070C0"/>
                        </a:solidFill>
                        <a:latin typeface="Cambria Math" panose="02040503050406030204" pitchFamily="18" charset="0"/>
                      </a:rPr>
                      <m:t>−1</m:t>
                    </m:r>
                  </m:oMath>
                </a14:m>
                <a:endParaRPr lang="en-US" sz="2400" dirty="0">
                  <a:solidFill>
                    <a:srgbClr val="0070C0"/>
                  </a:solidFill>
                </a:endParaRPr>
              </a:p>
              <a:p>
                <a:pPr marL="0" indent="0" algn="just">
                  <a:buNone/>
                </a:pPr>
                <a:endParaRPr lang="en-US" sz="2000" b="1" dirty="0"/>
              </a:p>
              <a:p>
                <a:pPr marL="0" indent="0" algn="just">
                  <a:buNone/>
                </a:pPr>
                <a:r>
                  <a:rPr lang="en-US" sz="2000" b="1" dirty="0"/>
                  <a:t>	</a:t>
                </a:r>
                <a:r>
                  <a:rPr lang="el-GR" sz="2000" b="1" dirty="0">
                    <a:solidFill>
                      <a:srgbClr val="FF0000"/>
                    </a:solidFill>
                  </a:rPr>
                  <a:t>Μέτρηση μακροπρόθεσμης απόδοσης </a:t>
                </a:r>
              </a:p>
              <a:p>
                <a:pPr marL="0" indent="0" algn="just">
                  <a:buNone/>
                </a:pPr>
                <a:r>
                  <a:rPr lang="el-GR" sz="2000" i="1" dirty="0">
                    <a:solidFill>
                      <a:srgbClr val="FF0000"/>
                    </a:solidFill>
                  </a:rPr>
                  <a:t>	</a:t>
                </a:r>
              </a:p>
              <a:p>
                <a:pPr marL="0" indent="0" algn="just">
                  <a:buNone/>
                </a:pPr>
                <a:r>
                  <a:rPr lang="el-GR" sz="2000" i="1" dirty="0"/>
                  <a:t>	</a:t>
                </a:r>
                <a:r>
                  <a:rPr lang="en-US" sz="2000" i="1" dirty="0"/>
                  <a:t>π = </a:t>
                </a:r>
                <a:r>
                  <a:rPr lang="el-GR" sz="2000" i="1" dirty="0"/>
                  <a:t>το γινόμενο του ετήσιων αποδόσεων </a:t>
                </a:r>
                <a:r>
                  <a:rPr lang="el-GR" sz="2000" i="1" dirty="0" err="1"/>
                  <a:t>διακράτησης</a:t>
                </a:r>
                <a:r>
                  <a:rPr lang="el-GR" sz="2000" i="1" dirty="0"/>
                  <a:t> </a:t>
                </a:r>
              </a:p>
              <a:p>
                <a:pPr marL="0" indent="0" algn="just">
                  <a:buNone/>
                </a:pPr>
                <a:r>
                  <a:rPr lang="en-US" sz="2000" dirty="0"/>
                  <a:t>	</a:t>
                </a:r>
              </a:p>
              <a:p>
                <a:pPr marL="0" indent="0" algn="just">
                  <a:buNone/>
                </a:pPr>
                <a:r>
                  <a:rPr lang="en-US" sz="2000" dirty="0"/>
                  <a:t>	GM = [ (0</a:t>
                </a:r>
                <a:r>
                  <a:rPr lang="el-GR" sz="2000" dirty="0"/>
                  <a:t>,</a:t>
                </a:r>
                <a:r>
                  <a:rPr lang="en-US" sz="2000" dirty="0"/>
                  <a:t>05 x 0</a:t>
                </a:r>
                <a:r>
                  <a:rPr lang="el-GR" sz="2000" dirty="0"/>
                  <a:t>,</a:t>
                </a:r>
                <a:r>
                  <a:rPr lang="en-US" sz="2000" dirty="0"/>
                  <a:t>15 x 0</a:t>
                </a:r>
                <a:r>
                  <a:rPr lang="el-GR" sz="2000" dirty="0"/>
                  <a:t>,</a:t>
                </a:r>
                <a:r>
                  <a:rPr lang="en-US" sz="2000" dirty="0"/>
                  <a:t>20) ] </a:t>
                </a:r>
                <a:r>
                  <a:rPr lang="en-US" sz="2000" baseline="30000" dirty="0"/>
                  <a:t>1/3</a:t>
                </a:r>
                <a:r>
                  <a:rPr lang="en-US" sz="2000" dirty="0"/>
                  <a:t> - 1 = 0</a:t>
                </a:r>
                <a:r>
                  <a:rPr lang="el-GR" sz="2000" dirty="0"/>
                  <a:t>,</a:t>
                </a:r>
                <a:r>
                  <a:rPr lang="en-US" sz="2000" dirty="0"/>
                  <a:t>1315 </a:t>
                </a:r>
                <a:r>
                  <a:rPr lang="el-GR" sz="2000" dirty="0"/>
                  <a:t>ή</a:t>
                </a:r>
                <a:r>
                  <a:rPr lang="en-US" sz="2000" dirty="0"/>
                  <a:t> 13</a:t>
                </a:r>
                <a:r>
                  <a:rPr lang="el-GR" sz="2000" dirty="0"/>
                  <a:t>,</a:t>
                </a:r>
                <a:r>
                  <a:rPr lang="en-US" sz="2000" dirty="0"/>
                  <a:t>15 % </a:t>
                </a:r>
              </a:p>
              <a:p>
                <a:pPr marL="0" indent="0" algn="just">
                  <a:buNone/>
                </a:pPr>
                <a:endParaRPr lang="en-US"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199" y="1434516"/>
                <a:ext cx="11107723" cy="5058357"/>
              </a:xfrm>
              <a:blipFill>
                <a:blip r:embed="rId2"/>
                <a:stretch>
                  <a:fillRect l="-549" b="-120"/>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8ECD0411-A0EF-44B6-BB7F-E39D2A786EC3}"/>
              </a:ext>
            </a:extLst>
          </p:cNvPr>
          <p:cNvSpPr>
            <a:spLocks noGrp="1"/>
          </p:cNvSpPr>
          <p:nvPr>
            <p:ph type="title"/>
          </p:nvPr>
        </p:nvSpPr>
        <p:spPr>
          <a:xfrm>
            <a:off x="838200" y="365126"/>
            <a:ext cx="10515600" cy="910002"/>
          </a:xfrm>
        </p:spPr>
        <p:txBody>
          <a:bodyPr>
            <a:normAutofit/>
          </a:bodyPr>
          <a:lstStyle/>
          <a:p>
            <a:r>
              <a:rPr lang="el-GR" sz="3600" b="1" dirty="0"/>
              <a:t>Απόδοση και Κίνδυνος</a:t>
            </a:r>
            <a:endParaRPr lang="en-GB" sz="3600" b="1" dirty="0"/>
          </a:p>
        </p:txBody>
      </p:sp>
    </p:spTree>
    <p:extLst>
      <p:ext uri="{BB962C8B-B14F-4D97-AF65-F5344CB8AC3E}">
        <p14:creationId xmlns:p14="http://schemas.microsoft.com/office/powerpoint/2010/main" val="56680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200" y="1342239"/>
            <a:ext cx="10515600" cy="4834724"/>
          </a:xfrm>
        </p:spPr>
        <p:txBody>
          <a:bodyPr>
            <a:normAutofit fontScale="92500" lnSpcReduction="20000"/>
          </a:bodyPr>
          <a:lstStyle/>
          <a:p>
            <a:pPr algn="just">
              <a:lnSpc>
                <a:spcPct val="110000"/>
              </a:lnSpc>
            </a:pPr>
            <a:r>
              <a:rPr lang="el-GR" sz="2000" dirty="0">
                <a:effectLst/>
                <a:ea typeface="Times New Roman" panose="02020603050405020304" pitchFamily="18" charset="0"/>
                <a:cs typeface="Times New Roman" panose="02020603050405020304" pitchFamily="18" charset="0"/>
              </a:rPr>
              <a:t>Εάν </a:t>
            </a:r>
            <a:r>
              <a:rPr lang="en-US" sz="2000" i="1" dirty="0">
                <a:solidFill>
                  <a:srgbClr val="FF0000"/>
                </a:solidFill>
                <a:effectLst/>
                <a:ea typeface="Times New Roman" panose="02020603050405020304" pitchFamily="18" charset="0"/>
                <a:cs typeface="Times New Roman" panose="02020603050405020304" pitchFamily="18" charset="0"/>
              </a:rPr>
              <a:t>P</a:t>
            </a:r>
            <a:r>
              <a:rPr lang="el-GR" sz="2000" i="1" baseline="-25000" dirty="0">
                <a:solidFill>
                  <a:srgbClr val="FF0000"/>
                </a:solidFill>
                <a:effectLst/>
                <a:ea typeface="Times New Roman" panose="02020603050405020304" pitchFamily="18" charset="0"/>
                <a:cs typeface="Times New Roman" panose="02020603050405020304" pitchFamily="18" charset="0"/>
              </a:rPr>
              <a:t>0</a:t>
            </a:r>
            <a:r>
              <a:rPr lang="el-GR" sz="2000" dirty="0">
                <a:effectLst/>
                <a:ea typeface="Times New Roman" panose="02020603050405020304" pitchFamily="18" charset="0"/>
                <a:cs typeface="Times New Roman" panose="02020603050405020304" pitchFamily="18" charset="0"/>
              </a:rPr>
              <a:t> είναι η τιμή αγοράς μίας μετοχής την περίοδο 0</a:t>
            </a:r>
          </a:p>
          <a:p>
            <a:pPr algn="just">
              <a:lnSpc>
                <a:spcPct val="110000"/>
              </a:lnSpc>
            </a:pPr>
            <a:r>
              <a:rPr lang="el-GR" sz="2000" dirty="0">
                <a:effectLst/>
                <a:ea typeface="Times New Roman" panose="02020603050405020304" pitchFamily="18" charset="0"/>
                <a:cs typeface="Times New Roman" panose="02020603050405020304" pitchFamily="18" charset="0"/>
              </a:rPr>
              <a:t>Εάν </a:t>
            </a:r>
            <a:r>
              <a:rPr lang="en-US" sz="2000" i="1" dirty="0">
                <a:solidFill>
                  <a:srgbClr val="FF0000"/>
                </a:solidFill>
                <a:effectLst/>
                <a:ea typeface="Times New Roman" panose="02020603050405020304" pitchFamily="18" charset="0"/>
                <a:cs typeface="Times New Roman" panose="02020603050405020304" pitchFamily="18" charset="0"/>
              </a:rPr>
              <a:t>P</a:t>
            </a:r>
            <a:r>
              <a:rPr lang="el-GR" sz="2000" i="1" baseline="-25000" dirty="0">
                <a:solidFill>
                  <a:srgbClr val="FF0000"/>
                </a:solidFill>
                <a:effectLst/>
                <a:ea typeface="Times New Roman" panose="02020603050405020304" pitchFamily="18" charset="0"/>
                <a:cs typeface="Times New Roman" panose="02020603050405020304" pitchFamily="18" charset="0"/>
              </a:rPr>
              <a:t>1</a:t>
            </a:r>
            <a:r>
              <a:rPr lang="el-GR" sz="2000" dirty="0">
                <a:effectLst/>
                <a:ea typeface="Times New Roman" panose="02020603050405020304" pitchFamily="18" charset="0"/>
                <a:cs typeface="Times New Roman" panose="02020603050405020304" pitchFamily="18" charset="0"/>
              </a:rPr>
              <a:t> είναι η τιμή πώλησης της μετοχής την περίοδο 1</a:t>
            </a:r>
          </a:p>
          <a:p>
            <a:pPr algn="just">
              <a:lnSpc>
                <a:spcPct val="110000"/>
              </a:lnSpc>
            </a:pPr>
            <a:r>
              <a:rPr lang="el-GR" sz="2000" dirty="0">
                <a:ea typeface="Times New Roman" panose="02020603050405020304" pitchFamily="18" charset="0"/>
                <a:cs typeface="Times New Roman" panose="02020603050405020304" pitchFamily="18" charset="0"/>
              </a:rPr>
              <a:t>Εάν </a:t>
            </a:r>
            <a:r>
              <a:rPr lang="en-US" sz="2000" i="1" dirty="0">
                <a:solidFill>
                  <a:srgbClr val="FF0000"/>
                </a:solidFill>
                <a:effectLst/>
                <a:ea typeface="Times New Roman" panose="02020603050405020304" pitchFamily="18" charset="0"/>
                <a:cs typeface="Times New Roman" panose="02020603050405020304" pitchFamily="18" charset="0"/>
              </a:rPr>
              <a:t>D</a:t>
            </a:r>
            <a:r>
              <a:rPr lang="el-GR" sz="2000" dirty="0">
                <a:effectLst/>
                <a:ea typeface="Times New Roman" panose="02020603050405020304" pitchFamily="18" charset="0"/>
                <a:cs typeface="Times New Roman" panose="02020603050405020304" pitchFamily="18" charset="0"/>
              </a:rPr>
              <a:t> είναι το μέρισμα που εισπράξαμε κατά την περίοδο που </a:t>
            </a:r>
            <a:r>
              <a:rPr lang="el-GR" sz="2000" dirty="0" err="1">
                <a:effectLst/>
                <a:ea typeface="Times New Roman" panose="02020603050405020304" pitchFamily="18" charset="0"/>
                <a:cs typeface="Times New Roman" panose="02020603050405020304" pitchFamily="18" charset="0"/>
              </a:rPr>
              <a:t>διακρατήσαμε</a:t>
            </a:r>
            <a:r>
              <a:rPr lang="el-GR" sz="2000" dirty="0">
                <a:effectLst/>
                <a:ea typeface="Times New Roman" panose="02020603050405020304" pitchFamily="18" charset="0"/>
                <a:cs typeface="Times New Roman" panose="02020603050405020304" pitchFamily="18" charset="0"/>
              </a:rPr>
              <a:t> την μετοχή</a:t>
            </a:r>
          </a:p>
          <a:p>
            <a:pPr algn="just">
              <a:lnSpc>
                <a:spcPct val="110000"/>
              </a:lnSpc>
            </a:pPr>
            <a:r>
              <a:rPr lang="el-GR" sz="2000" dirty="0">
                <a:effectLst/>
                <a:ea typeface="Times New Roman" panose="02020603050405020304" pitchFamily="18" charset="0"/>
                <a:cs typeface="Times New Roman" panose="02020603050405020304" pitchFamily="18" charset="0"/>
              </a:rPr>
              <a:t>Τότε η συνολική απόδοση (</a:t>
            </a:r>
            <a:r>
              <a:rPr lang="en-US" sz="2000" i="1" dirty="0">
                <a:solidFill>
                  <a:srgbClr val="FF0000"/>
                </a:solidFill>
                <a:effectLst/>
                <a:ea typeface="Times New Roman" panose="02020603050405020304" pitchFamily="18" charset="0"/>
                <a:cs typeface="Times New Roman" panose="02020603050405020304" pitchFamily="18" charset="0"/>
              </a:rPr>
              <a:t>r</a:t>
            </a:r>
            <a:r>
              <a:rPr lang="el-GR" sz="2000" dirty="0">
                <a:effectLst/>
                <a:ea typeface="Times New Roman" panose="02020603050405020304" pitchFamily="18" charset="0"/>
                <a:cs typeface="Times New Roman" panose="02020603050405020304" pitchFamily="18" charset="0"/>
              </a:rPr>
              <a:t>) της επένδυσης δίνεται από τον τύπο:</a:t>
            </a:r>
          </a:p>
          <a:p>
            <a:pPr algn="just">
              <a:lnSpc>
                <a:spcPct val="110000"/>
              </a:lnSpc>
            </a:pPr>
            <a:endParaRPr lang="el-GR" sz="2000" dirty="0">
              <a:ea typeface="Times New Roman" panose="02020603050405020304" pitchFamily="18" charset="0"/>
              <a:cs typeface="Times New Roman" panose="02020603050405020304" pitchFamily="18" charset="0"/>
            </a:endParaRPr>
          </a:p>
          <a:p>
            <a:pPr algn="just">
              <a:lnSpc>
                <a:spcPct val="110000"/>
              </a:lnSpc>
            </a:pPr>
            <a:endParaRPr lang="el-GR" sz="2000" dirty="0">
              <a:effectLst/>
              <a:ea typeface="Times New Roman" panose="02020603050405020304" pitchFamily="18" charset="0"/>
              <a:cs typeface="Times New Roman" panose="02020603050405020304" pitchFamily="18" charset="0"/>
            </a:endParaRPr>
          </a:p>
          <a:p>
            <a:pPr algn="just">
              <a:lnSpc>
                <a:spcPct val="110000"/>
              </a:lnSpc>
            </a:pPr>
            <a:endParaRPr lang="el-GR" sz="2000" dirty="0">
              <a:ea typeface="Times New Roman" panose="02020603050405020304" pitchFamily="18" charset="0"/>
              <a:cs typeface="Times New Roman" panose="02020603050405020304" pitchFamily="18" charset="0"/>
            </a:endParaRPr>
          </a:p>
          <a:p>
            <a:pPr algn="just">
              <a:lnSpc>
                <a:spcPct val="110000"/>
              </a:lnSpc>
            </a:pPr>
            <a:endParaRPr lang="el-GR" sz="2000" dirty="0">
              <a:effectLst/>
              <a:ea typeface="Times New Roman" panose="02020603050405020304" pitchFamily="18" charset="0"/>
              <a:cs typeface="Times New Roman" panose="02020603050405020304" pitchFamily="18" charset="0"/>
            </a:endParaRPr>
          </a:p>
          <a:p>
            <a:pPr algn="just">
              <a:lnSpc>
                <a:spcPct val="110000"/>
              </a:lnSpc>
              <a:spcAft>
                <a:spcPts val="800"/>
              </a:spcAft>
            </a:pPr>
            <a:r>
              <a:rPr lang="el-GR" sz="2000" dirty="0">
                <a:effectLst/>
                <a:ea typeface="Times New Roman" panose="02020603050405020304" pitchFamily="18" charset="0"/>
                <a:cs typeface="Times New Roman" panose="02020603050405020304" pitchFamily="18" charset="0"/>
              </a:rPr>
              <a:t>Π.χ. εάν μία μετοχή αγοράστηκε την 1-1-2020 στα </a:t>
            </a:r>
            <a:r>
              <a:rPr lang="el-GR" sz="2000" dirty="0">
                <a:solidFill>
                  <a:srgbClr val="FF0000"/>
                </a:solidFill>
                <a:effectLst/>
                <a:ea typeface="Times New Roman" panose="02020603050405020304" pitchFamily="18" charset="0"/>
                <a:cs typeface="Times New Roman" panose="02020603050405020304" pitchFamily="18" charset="0"/>
              </a:rPr>
              <a:t>100</a:t>
            </a:r>
            <a:r>
              <a:rPr lang="el-GR" sz="2000" dirty="0">
                <a:effectLst/>
                <a:ea typeface="Times New Roman" panose="02020603050405020304" pitchFamily="18" charset="0"/>
                <a:cs typeface="Times New Roman" panose="02020603050405020304" pitchFamily="18" charset="0"/>
              </a:rPr>
              <a:t> Ευρώ, πωλήθηκε την 1-1-2021 στα </a:t>
            </a:r>
            <a:r>
              <a:rPr lang="el-GR" sz="2000" dirty="0">
                <a:solidFill>
                  <a:srgbClr val="FF0000"/>
                </a:solidFill>
                <a:effectLst/>
                <a:ea typeface="Times New Roman" panose="02020603050405020304" pitchFamily="18" charset="0"/>
                <a:cs typeface="Times New Roman" panose="02020603050405020304" pitchFamily="18" charset="0"/>
              </a:rPr>
              <a:t>110</a:t>
            </a:r>
            <a:r>
              <a:rPr lang="el-GR" sz="2000" dirty="0">
                <a:effectLst/>
                <a:ea typeface="Times New Roman" panose="02020603050405020304" pitchFamily="18" charset="0"/>
                <a:cs typeface="Times New Roman" panose="02020603050405020304" pitchFamily="18" charset="0"/>
              </a:rPr>
              <a:t> Ευρώ και εν τω μεταξύ έδωσε μέρισμα </a:t>
            </a:r>
            <a:r>
              <a:rPr lang="el-GR" sz="2000" dirty="0">
                <a:solidFill>
                  <a:srgbClr val="FF0000"/>
                </a:solidFill>
                <a:effectLst/>
                <a:ea typeface="Times New Roman" panose="02020603050405020304" pitchFamily="18" charset="0"/>
                <a:cs typeface="Times New Roman" panose="02020603050405020304" pitchFamily="18" charset="0"/>
              </a:rPr>
              <a:t>2</a:t>
            </a:r>
            <a:r>
              <a:rPr lang="el-GR" sz="2000" dirty="0">
                <a:effectLst/>
                <a:ea typeface="Times New Roman" panose="02020603050405020304" pitchFamily="18" charset="0"/>
                <a:cs typeface="Times New Roman" panose="02020603050405020304" pitchFamily="18" charset="0"/>
              </a:rPr>
              <a:t> Ευρώ ανά μετοχή, η </a:t>
            </a:r>
            <a:r>
              <a:rPr lang="el-GR" sz="2000" dirty="0">
                <a:solidFill>
                  <a:srgbClr val="FF0000"/>
                </a:solidFill>
                <a:effectLst/>
                <a:ea typeface="Times New Roman" panose="02020603050405020304" pitchFamily="18" charset="0"/>
                <a:cs typeface="Times New Roman" panose="02020603050405020304" pitchFamily="18" charset="0"/>
              </a:rPr>
              <a:t>συνολική απόδοση </a:t>
            </a:r>
            <a:r>
              <a:rPr lang="el-GR" sz="2000" dirty="0">
                <a:effectLst/>
                <a:ea typeface="Times New Roman" panose="02020603050405020304" pitchFamily="18" charset="0"/>
                <a:cs typeface="Times New Roman" panose="02020603050405020304" pitchFamily="18" charset="0"/>
              </a:rPr>
              <a:t>θα είναι: 			</a:t>
            </a:r>
            <a:endParaRPr lang="en-GB" sz="2000" dirty="0">
              <a:effectLst/>
              <a:ea typeface="Calibri" panose="020F0502020204030204" pitchFamily="34" charset="0"/>
              <a:cs typeface="Times New Roman" panose="02020603050405020304" pitchFamily="18" charset="0"/>
            </a:endParaRPr>
          </a:p>
          <a:p>
            <a:pPr marL="0" indent="0" algn="ctr">
              <a:lnSpc>
                <a:spcPct val="110000"/>
              </a:lnSpc>
              <a:spcAft>
                <a:spcPts val="800"/>
              </a:spcAft>
              <a:buNone/>
            </a:pPr>
            <a:r>
              <a:rPr lang="en-US" sz="2000" i="1" dirty="0">
                <a:effectLst/>
                <a:ea typeface="Times New Roman" panose="02020603050405020304" pitchFamily="18" charset="0"/>
                <a:cs typeface="Times New Roman" panose="02020603050405020304" pitchFamily="18" charset="0"/>
              </a:rPr>
              <a:t>r</a:t>
            </a:r>
            <a:r>
              <a:rPr lang="el-GR" sz="2000" dirty="0">
                <a:effectLst/>
                <a:ea typeface="Times New Roman" panose="02020603050405020304" pitchFamily="18" charset="0"/>
                <a:cs typeface="Times New Roman" panose="02020603050405020304" pitchFamily="18" charset="0"/>
              </a:rPr>
              <a:t> = [ ( 110 - 100 ) + 2 ] / 100 = 0,12 ή 12%</a:t>
            </a:r>
            <a:endParaRPr lang="en-GB" sz="2000" dirty="0">
              <a:effectLst/>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Εικόνα 4">
            <a:extLst>
              <a:ext uri="{FF2B5EF4-FFF2-40B4-BE49-F238E27FC236}">
                <a16:creationId xmlns:a16="http://schemas.microsoft.com/office/drawing/2014/main" id="{00D92596-F4E9-4984-9192-67331EBC9989}"/>
              </a:ext>
            </a:extLst>
          </p:cNvPr>
          <p:cNvPicPr>
            <a:picLocks noChangeAspect="1"/>
          </p:cNvPicPr>
          <p:nvPr/>
        </p:nvPicPr>
        <p:blipFill>
          <a:blip r:embed="rId2"/>
          <a:stretch>
            <a:fillRect/>
          </a:stretch>
        </p:blipFill>
        <p:spPr>
          <a:xfrm>
            <a:off x="4995862" y="3094512"/>
            <a:ext cx="2200275" cy="883203"/>
          </a:xfrm>
          <a:prstGeom prst="rect">
            <a:avLst/>
          </a:prstGeom>
        </p:spPr>
      </p:pic>
    </p:spTree>
    <p:extLst>
      <p:ext uri="{BB962C8B-B14F-4D97-AF65-F5344CB8AC3E}">
        <p14:creationId xmlns:p14="http://schemas.microsoft.com/office/powerpoint/2010/main" val="298283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EA42C-273E-4C16-A6ED-BB0577C3F75D}"/>
              </a:ext>
            </a:extLst>
          </p:cNvPr>
          <p:cNvSpPr>
            <a:spLocks noGrp="1"/>
          </p:cNvSpPr>
          <p:nvPr>
            <p:ph type="title"/>
          </p:nvPr>
        </p:nvSpPr>
        <p:spPr>
          <a:xfrm>
            <a:off x="838200" y="365125"/>
            <a:ext cx="10515600" cy="750611"/>
          </a:xfrm>
        </p:spPr>
        <p:txBody>
          <a:bodyPr>
            <a:normAutofit/>
          </a:bodyPr>
          <a:lstStyle/>
          <a:p>
            <a:r>
              <a:rPr lang="el-GR" sz="3600" b="1" dirty="0"/>
              <a:t>Απόδοση και Κίνδυνος</a:t>
            </a:r>
            <a:endParaRPr lang="en-GB" sz="3600" b="1" dirty="0"/>
          </a:p>
        </p:txBody>
      </p:sp>
      <p:sp>
        <p:nvSpPr>
          <p:cNvPr id="3" name="Θέση περιεχομένου 2">
            <a:extLst>
              <a:ext uri="{FF2B5EF4-FFF2-40B4-BE49-F238E27FC236}">
                <a16:creationId xmlns:a16="http://schemas.microsoft.com/office/drawing/2014/main" id="{FC505E5B-B177-4BE8-BFFC-1E7DB41093D2}"/>
              </a:ext>
            </a:extLst>
          </p:cNvPr>
          <p:cNvSpPr>
            <a:spLocks noGrp="1"/>
          </p:cNvSpPr>
          <p:nvPr>
            <p:ph idx="1"/>
          </p:nvPr>
        </p:nvSpPr>
        <p:spPr>
          <a:xfrm>
            <a:off x="838199" y="1115736"/>
            <a:ext cx="10856053" cy="5494789"/>
          </a:xfrm>
        </p:spPr>
        <p:txBody>
          <a:bodyPr>
            <a:normAutofit fontScale="55000" lnSpcReduction="20000"/>
          </a:bodyPr>
          <a:lstStyle/>
          <a:p>
            <a:pPr algn="just">
              <a:lnSpc>
                <a:spcPct val="120000"/>
              </a:lnSpc>
              <a:spcAft>
                <a:spcPts val="800"/>
              </a:spcAft>
            </a:pPr>
            <a:r>
              <a:rPr lang="el-GR" sz="3600" dirty="0">
                <a:effectLst/>
                <a:ea typeface="Times New Roman" panose="02020603050405020304" pitchFamily="18" charset="0"/>
                <a:cs typeface="Times New Roman" panose="02020603050405020304" pitchFamily="18" charset="0"/>
              </a:rPr>
              <a:t>Στην πραγματικότητα ποτέ δεν ξέρουμε από πριν την απόδοση μίας επένδυσης. Όμως πριν κάνουμε μία επένδυση προσπαθούμε να υπολογίσουμε τις </a:t>
            </a:r>
            <a:r>
              <a:rPr lang="el-GR" sz="3600" dirty="0">
                <a:solidFill>
                  <a:srgbClr val="FF0000"/>
                </a:solidFill>
                <a:effectLst/>
                <a:ea typeface="Times New Roman" panose="02020603050405020304" pitchFamily="18" charset="0"/>
                <a:cs typeface="Times New Roman" panose="02020603050405020304" pitchFamily="18" charset="0"/>
              </a:rPr>
              <a:t>πιθανότητες που έχουμε να πιάσουμε την απόδοση που θέλουμε</a:t>
            </a:r>
            <a:r>
              <a:rPr lang="el-GR" sz="3600" dirty="0">
                <a:effectLst/>
                <a:ea typeface="Times New Roman" panose="02020603050405020304" pitchFamily="18" charset="0"/>
                <a:cs typeface="Times New Roman" panose="02020603050405020304" pitchFamily="18" charset="0"/>
              </a:rPr>
              <a:t>. </a:t>
            </a:r>
          </a:p>
          <a:p>
            <a:pPr algn="just">
              <a:lnSpc>
                <a:spcPct val="120000"/>
              </a:lnSpc>
              <a:spcAft>
                <a:spcPts val="800"/>
              </a:spcAft>
            </a:pPr>
            <a:r>
              <a:rPr lang="el-GR" sz="3600" dirty="0">
                <a:effectLst/>
                <a:ea typeface="Times New Roman" panose="02020603050405020304" pitchFamily="18" charset="0"/>
                <a:cs typeface="Times New Roman" panose="02020603050405020304" pitchFamily="18" charset="0"/>
              </a:rPr>
              <a:t>Π.χ. θέλουμε να επενδύσουμε στην μετοχή μίας εταιρείας Χ, η οποία συμμετέχει σε </a:t>
            </a:r>
            <a:r>
              <a:rPr lang="el-GR" sz="3600" dirty="0">
                <a:solidFill>
                  <a:srgbClr val="FF0000"/>
                </a:solidFill>
                <a:effectLst/>
                <a:ea typeface="Times New Roman" panose="02020603050405020304" pitchFamily="18" charset="0"/>
                <a:cs typeface="Times New Roman" panose="02020603050405020304" pitchFamily="18" charset="0"/>
              </a:rPr>
              <a:t>τρεις διαφορετικούς διαγωνισμούς</a:t>
            </a:r>
            <a:r>
              <a:rPr lang="el-GR" sz="3600" dirty="0">
                <a:effectLst/>
                <a:ea typeface="Times New Roman" panose="02020603050405020304" pitchFamily="18" charset="0"/>
                <a:cs typeface="Times New Roman" panose="02020603050405020304" pitchFamily="18" charset="0"/>
              </a:rPr>
              <a:t> για να αναλάβει κάποια κατασκευαστικά έργα. Η μετοχή έχει σήμερα </a:t>
            </a:r>
            <a:r>
              <a:rPr lang="el-GR" sz="3600" dirty="0">
                <a:solidFill>
                  <a:srgbClr val="FF0000"/>
                </a:solidFill>
                <a:effectLst/>
                <a:ea typeface="Times New Roman" panose="02020603050405020304" pitchFamily="18" charset="0"/>
                <a:cs typeface="Times New Roman" panose="02020603050405020304" pitchFamily="18" charset="0"/>
              </a:rPr>
              <a:t>100</a:t>
            </a:r>
            <a:r>
              <a:rPr lang="el-GR" sz="3600" dirty="0">
                <a:effectLst/>
                <a:ea typeface="Times New Roman" panose="02020603050405020304" pitchFamily="18" charset="0"/>
                <a:cs typeface="Times New Roman" panose="02020603050405020304" pitchFamily="18" charset="0"/>
              </a:rPr>
              <a:t> Ευρώ, δίνει μέρισμα </a:t>
            </a:r>
            <a:r>
              <a:rPr lang="el-GR" sz="3600" dirty="0">
                <a:solidFill>
                  <a:srgbClr val="FF0000"/>
                </a:solidFill>
                <a:effectLst/>
                <a:ea typeface="Times New Roman" panose="02020603050405020304" pitchFamily="18" charset="0"/>
                <a:cs typeface="Times New Roman" panose="02020603050405020304" pitchFamily="18" charset="0"/>
              </a:rPr>
              <a:t>3</a:t>
            </a:r>
            <a:r>
              <a:rPr lang="el-GR" sz="3600" dirty="0">
                <a:effectLst/>
                <a:ea typeface="Times New Roman" panose="02020603050405020304" pitchFamily="18" charset="0"/>
                <a:cs typeface="Times New Roman" panose="02020603050405020304" pitchFamily="18" charset="0"/>
              </a:rPr>
              <a:t> Ευρώ ανά μετοχή, και καταστρώνουμε τρία διαφορετικά μελλοντικά σενάρια:</a:t>
            </a:r>
            <a:endParaRPr lang="en-GB" sz="3600" dirty="0">
              <a:effectLst/>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l-GR" sz="3600" b="1" i="1" dirty="0">
                <a:effectLst/>
                <a:ea typeface="Times New Roman" panose="02020603050405020304" pitchFamily="18" charset="0"/>
                <a:cs typeface="Times New Roman" panose="02020603050405020304" pitchFamily="18" charset="0"/>
              </a:rPr>
              <a:t>Σενάριο 1</a:t>
            </a:r>
            <a:r>
              <a:rPr lang="el-GR" sz="3600" b="1" dirty="0">
                <a:effectLst/>
                <a:ea typeface="Times New Roman" panose="02020603050405020304" pitchFamily="18" charset="0"/>
                <a:cs typeface="Times New Roman" panose="02020603050405020304" pitchFamily="18" charset="0"/>
              </a:rPr>
              <a:t>:</a:t>
            </a:r>
            <a:r>
              <a:rPr lang="el-GR" sz="3600" dirty="0">
                <a:effectLst/>
                <a:ea typeface="Times New Roman" panose="02020603050405020304" pitchFamily="18" charset="0"/>
                <a:cs typeface="Times New Roman" panose="02020603050405020304" pitchFamily="18" charset="0"/>
              </a:rPr>
              <a:t> 	η εταιρεία κερδίζει και τους τρεις διαγωνισμούς που συμμετέχει με αποτέλεσμα η 		τιμή να ανέβει στα </a:t>
            </a:r>
            <a:r>
              <a:rPr lang="el-GR" sz="3600" dirty="0">
                <a:solidFill>
                  <a:srgbClr val="FF0000"/>
                </a:solidFill>
                <a:effectLst/>
                <a:ea typeface="Times New Roman" panose="02020603050405020304" pitchFamily="18" charset="0"/>
                <a:cs typeface="Times New Roman" panose="02020603050405020304" pitchFamily="18" charset="0"/>
              </a:rPr>
              <a:t>135</a:t>
            </a:r>
            <a:r>
              <a:rPr lang="el-GR" sz="3600" dirty="0">
                <a:effectLst/>
                <a:ea typeface="Times New Roman" panose="02020603050405020304" pitchFamily="18" charset="0"/>
                <a:cs typeface="Times New Roman" panose="02020603050405020304" pitchFamily="18" charset="0"/>
              </a:rPr>
              <a:t> Ευρώ και το μέρισμα στα </a:t>
            </a:r>
            <a:r>
              <a:rPr lang="el-GR" sz="3600" dirty="0">
                <a:solidFill>
                  <a:srgbClr val="FF0000"/>
                </a:solidFill>
                <a:effectLst/>
                <a:ea typeface="Times New Roman" panose="02020603050405020304" pitchFamily="18" charset="0"/>
                <a:cs typeface="Times New Roman" panose="02020603050405020304" pitchFamily="18" charset="0"/>
              </a:rPr>
              <a:t>10</a:t>
            </a:r>
            <a:r>
              <a:rPr lang="el-GR" sz="3600" dirty="0">
                <a:effectLst/>
                <a:ea typeface="Times New Roman" panose="02020603050405020304" pitchFamily="18" charset="0"/>
                <a:cs typeface="Times New Roman" panose="02020603050405020304" pitchFamily="18" charset="0"/>
              </a:rPr>
              <a:t> Ευρώ ανά μετοχή.</a:t>
            </a:r>
            <a:endParaRPr lang="en-GB" sz="3600" dirty="0">
              <a:effectLst/>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l-GR" sz="3600" b="1" i="1" dirty="0">
                <a:effectLst/>
                <a:ea typeface="Times New Roman" panose="02020603050405020304" pitchFamily="18" charset="0"/>
                <a:cs typeface="Times New Roman" panose="02020603050405020304" pitchFamily="18" charset="0"/>
              </a:rPr>
              <a:t>Σενάριο 2</a:t>
            </a:r>
            <a:r>
              <a:rPr lang="el-GR" sz="3600" b="1" dirty="0">
                <a:effectLst/>
                <a:ea typeface="Times New Roman" panose="02020603050405020304" pitchFamily="18" charset="0"/>
                <a:cs typeface="Times New Roman" panose="02020603050405020304" pitchFamily="18" charset="0"/>
              </a:rPr>
              <a:t>:</a:t>
            </a:r>
            <a:r>
              <a:rPr lang="el-GR" sz="3600" dirty="0">
                <a:effectLst/>
                <a:ea typeface="Times New Roman" panose="02020603050405020304" pitchFamily="18" charset="0"/>
                <a:cs typeface="Times New Roman" panose="02020603050405020304" pitchFamily="18" charset="0"/>
              </a:rPr>
              <a:t> 	η εταιρεία κερδίζει τους δύο από τους τρεις διαγωνισμούς που συμμετέχει με 			αποτέλεσμα η τιμή να ανέβει στα </a:t>
            </a:r>
            <a:r>
              <a:rPr lang="el-GR" sz="3600" dirty="0">
                <a:solidFill>
                  <a:srgbClr val="FF0000"/>
                </a:solidFill>
                <a:effectLst/>
                <a:ea typeface="Times New Roman" panose="02020603050405020304" pitchFamily="18" charset="0"/>
                <a:cs typeface="Times New Roman" panose="02020603050405020304" pitchFamily="18" charset="0"/>
              </a:rPr>
              <a:t>122</a:t>
            </a:r>
            <a:r>
              <a:rPr lang="el-GR" sz="3600" dirty="0">
                <a:effectLst/>
                <a:ea typeface="Times New Roman" panose="02020603050405020304" pitchFamily="18" charset="0"/>
                <a:cs typeface="Times New Roman" panose="02020603050405020304" pitchFamily="18" charset="0"/>
              </a:rPr>
              <a:t> Ευρώ και το μέρισμα στα </a:t>
            </a:r>
            <a:r>
              <a:rPr lang="el-GR" sz="3600" dirty="0">
                <a:solidFill>
                  <a:srgbClr val="FF0000"/>
                </a:solidFill>
                <a:effectLst/>
                <a:ea typeface="Times New Roman" panose="02020603050405020304" pitchFamily="18" charset="0"/>
                <a:cs typeface="Times New Roman" panose="02020603050405020304" pitchFamily="18" charset="0"/>
              </a:rPr>
              <a:t>8</a:t>
            </a:r>
            <a:r>
              <a:rPr lang="el-GR" sz="3600" dirty="0">
                <a:effectLst/>
                <a:ea typeface="Times New Roman" panose="02020603050405020304" pitchFamily="18" charset="0"/>
                <a:cs typeface="Times New Roman" panose="02020603050405020304" pitchFamily="18" charset="0"/>
              </a:rPr>
              <a:t> Ευρώ ανά μετοχή.</a:t>
            </a:r>
            <a:endParaRPr lang="en-GB" sz="3600" dirty="0">
              <a:effectLst/>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l-GR" sz="3600" b="1" i="1" dirty="0">
                <a:effectLst/>
                <a:ea typeface="Times New Roman" panose="02020603050405020304" pitchFamily="18" charset="0"/>
                <a:cs typeface="Times New Roman" panose="02020603050405020304" pitchFamily="18" charset="0"/>
              </a:rPr>
              <a:t>Σενάριο 3</a:t>
            </a:r>
            <a:r>
              <a:rPr lang="el-GR" sz="3600" b="1" dirty="0">
                <a:effectLst/>
                <a:ea typeface="Times New Roman" panose="02020603050405020304" pitchFamily="18" charset="0"/>
                <a:cs typeface="Times New Roman" panose="02020603050405020304" pitchFamily="18" charset="0"/>
              </a:rPr>
              <a:t>:</a:t>
            </a:r>
            <a:r>
              <a:rPr lang="el-GR" sz="3600" dirty="0">
                <a:effectLst/>
                <a:ea typeface="Times New Roman" panose="02020603050405020304" pitchFamily="18" charset="0"/>
                <a:cs typeface="Times New Roman" panose="02020603050405020304" pitchFamily="18" charset="0"/>
              </a:rPr>
              <a:t> 	η εταιρεία κερδίζει μόνον τον έναν από τους τρεις διαγωνισμούς που συμμετέχει με 		αποτέλεσμα η τιμή να ανέβει στα </a:t>
            </a:r>
            <a:r>
              <a:rPr lang="el-GR" sz="3600" dirty="0">
                <a:solidFill>
                  <a:srgbClr val="FF0000"/>
                </a:solidFill>
                <a:effectLst/>
                <a:ea typeface="Times New Roman" panose="02020603050405020304" pitchFamily="18" charset="0"/>
                <a:cs typeface="Times New Roman" panose="02020603050405020304" pitchFamily="18" charset="0"/>
              </a:rPr>
              <a:t>110</a:t>
            </a:r>
            <a:r>
              <a:rPr lang="el-GR" sz="3600" dirty="0">
                <a:effectLst/>
                <a:ea typeface="Times New Roman" panose="02020603050405020304" pitchFamily="18" charset="0"/>
                <a:cs typeface="Times New Roman" panose="02020603050405020304" pitchFamily="18" charset="0"/>
              </a:rPr>
              <a:t> Ευρώ και το μέρισμα στα </a:t>
            </a:r>
            <a:r>
              <a:rPr lang="el-GR" sz="3600" dirty="0">
                <a:solidFill>
                  <a:srgbClr val="FF0000"/>
                </a:solidFill>
                <a:effectLst/>
                <a:ea typeface="Times New Roman" panose="02020603050405020304" pitchFamily="18" charset="0"/>
                <a:cs typeface="Times New Roman" panose="02020603050405020304" pitchFamily="18" charset="0"/>
              </a:rPr>
              <a:t>5</a:t>
            </a:r>
            <a:r>
              <a:rPr lang="el-GR" sz="3600" dirty="0">
                <a:effectLst/>
                <a:ea typeface="Times New Roman" panose="02020603050405020304" pitchFamily="18" charset="0"/>
                <a:cs typeface="Times New Roman" panose="02020603050405020304" pitchFamily="18" charset="0"/>
              </a:rPr>
              <a:t> Ευρώ ανά μετοχή.</a:t>
            </a:r>
            <a:endParaRPr lang="en-GB" dirty="0"/>
          </a:p>
        </p:txBody>
      </p:sp>
    </p:spTree>
    <p:extLst>
      <p:ext uri="{BB962C8B-B14F-4D97-AF65-F5344CB8AC3E}">
        <p14:creationId xmlns:p14="http://schemas.microsoft.com/office/powerpoint/2010/main" val="386519890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4486</Words>
  <Application>Microsoft Office PowerPoint</Application>
  <PresentationFormat>Ευρεία οθόνη</PresentationFormat>
  <Paragraphs>439</Paragraphs>
  <Slides>59</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59</vt:i4>
      </vt:variant>
    </vt:vector>
  </HeadingPairs>
  <TitlesOfParts>
    <vt:vector size="64" baseType="lpstr">
      <vt:lpstr>Arial</vt:lpstr>
      <vt:lpstr>Calibri</vt:lpstr>
      <vt:lpstr>Calibri Light</vt:lpstr>
      <vt:lpstr>Cambria Math</vt:lpstr>
      <vt:lpstr>Θέμα του Office</vt:lpstr>
      <vt:lpstr>Αγορές Μετοχών     Εισαγωγή    Πηγές και ενδεικτική βιβλιογραφία: Δες τελευταία σελίδα</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Απόδοση και Κίνδυνος</vt:lpstr>
      <vt:lpstr>Αποδοτικά Χαρτοφυλάκια – Παράδειγμα 2 μετοχές </vt:lpstr>
      <vt:lpstr>Αποδοτικά Χαρτοφυλάκια – Παράδειγμα 2 μετοχές </vt:lpstr>
      <vt:lpstr>Αποδοτικά Χαρτοφυλάκια – Παράδειγμα 2 μετοχές </vt:lpstr>
      <vt:lpstr>Αποδοτικά Χαρτοφυλάκια – Ανοικτές Πωλήσεις </vt:lpstr>
      <vt:lpstr>Αποδοτικά Χαρτοφυλάκια – Ανοικτές Πωλήσεις </vt:lpstr>
      <vt:lpstr>Αποδοτικά Χαρτοφυλάκια – Ανοικτές Πωλήσεις </vt:lpstr>
      <vt:lpstr>Αποδοτικά Χαρτοφυλάκια – Ανοικτές Πωλήσεις </vt:lpstr>
      <vt:lpstr>Αποδοτικά Χαρτοφυλάκια – Ανοικτές Πωλήσεις </vt:lpstr>
      <vt:lpstr>Αποδοτικά Χαρτοφυλάκια – Ανοικτές Πωλήσεις </vt:lpstr>
      <vt:lpstr>Αποδοτικά Χαρτοφυλάκια</vt:lpstr>
      <vt:lpstr>Αποδοτικά Χαρτοφυλάκια</vt:lpstr>
      <vt:lpstr>Αποδοτικά Χαρτοφυλάκια</vt:lpstr>
      <vt:lpstr>Παρουσίαση του PowerPoint</vt:lpstr>
      <vt:lpstr>Αποδοτικά Χαρτοφυλάκια</vt:lpstr>
      <vt:lpstr>Αποδοτικά Χαρτοφυλάκια</vt:lpstr>
      <vt:lpstr>Αποδοτικά Χαρτοφυλάκια</vt:lpstr>
      <vt:lpstr>Portfolio Theory – Συμπέρασμα </vt:lpstr>
      <vt:lpstr>Sources and indicative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Αγορές Μετοχών     Εισαγωγή    Πηγές και ενδεικτική βιβλιογραφία: Δες τελευταία σελίδα</dc:title>
  <dc:creator>Spyros Spyrou</dc:creator>
  <cp:lastModifiedBy>Spyros Spyrou</cp:lastModifiedBy>
  <cp:revision>61</cp:revision>
  <dcterms:created xsi:type="dcterms:W3CDTF">2022-01-17T10:41:36Z</dcterms:created>
  <dcterms:modified xsi:type="dcterms:W3CDTF">2022-05-17T13:21:09Z</dcterms:modified>
</cp:coreProperties>
</file>