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16"/>
  </p:notesMasterIdLst>
  <p:sldIdLst>
    <p:sldId id="293" r:id="rId4"/>
    <p:sldId id="294" r:id="rId5"/>
    <p:sldId id="295" r:id="rId6"/>
    <p:sldId id="29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9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7A47-BA6F-497E-8EC7-01D3C9F79818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AABD-1255-496D-BA10-87FFD84197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0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1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7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3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1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2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9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2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19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8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7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44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9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51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474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80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630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378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175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616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549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184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207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1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0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6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4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53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7D66-C6BD-4AA1-9BF1-45FEA98EA8F5}" type="datetimeFigureOut">
              <a:rPr lang="el-GR" smtClean="0"/>
              <a:t>28/11/2015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52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92758" y="2411017"/>
            <a:ext cx="5830974" cy="1316831"/>
          </a:xfrm>
        </p:spPr>
        <p:txBody>
          <a:bodyPr>
            <a:normAutofit fontScale="90000"/>
          </a:bodyPr>
          <a:lstStyle/>
          <a:p>
            <a:r>
              <a:rPr lang="en-US" altLang="el-GR" kern="0" dirty="0" smtClean="0"/>
              <a:t/>
            </a:r>
            <a:br>
              <a:rPr lang="en-US" altLang="el-GR" kern="0" dirty="0" smtClean="0"/>
            </a:br>
            <a:r>
              <a:rPr lang="el-GR" altLang="el-GR" kern="0" dirty="0" smtClean="0"/>
              <a:t>Διοίκηση Τεχνολογίας</a:t>
            </a:r>
            <a:r>
              <a:rPr lang="el-GR" altLang="el-GR" kern="0" dirty="0"/>
              <a:t/>
            </a:r>
            <a:br>
              <a:rPr lang="el-GR" altLang="el-GR" kern="0" dirty="0"/>
            </a:br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417517"/>
            <a:ext cx="1151573" cy="402908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893" y="5234270"/>
            <a:ext cx="3232717" cy="769405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2567502" y="3727848"/>
            <a:ext cx="5832648" cy="1314450"/>
          </a:xfrm>
        </p:spPr>
        <p:txBody>
          <a:bodyPr>
            <a:noAutofit/>
          </a:bodyPr>
          <a:lstStyle/>
          <a:p>
            <a:pPr algn="l"/>
            <a:r>
              <a:rPr lang="el-GR" sz="2000" b="1" dirty="0" smtClean="0"/>
              <a:t>Εργασία:</a:t>
            </a:r>
            <a:r>
              <a:rPr lang="en-US" sz="2000" dirty="0"/>
              <a:t> </a:t>
            </a:r>
            <a:r>
              <a:rPr lang="en-US" sz="2000" dirty="0" smtClean="0"/>
              <a:t>“Types </a:t>
            </a:r>
            <a:r>
              <a:rPr lang="en-US" sz="2000" dirty="0"/>
              <a:t>and Patterns of </a:t>
            </a:r>
            <a:r>
              <a:rPr lang="en-US" sz="2000" dirty="0" smtClean="0"/>
              <a:t>Innovation”</a:t>
            </a:r>
            <a:endParaRPr lang="en-US" sz="2000" dirty="0"/>
          </a:p>
          <a:p>
            <a:pPr algn="l"/>
            <a:r>
              <a:rPr lang="el-GR" sz="2000" b="1" dirty="0" smtClean="0"/>
              <a:t>Πρόγραμμα:</a:t>
            </a:r>
            <a:r>
              <a:rPr lang="en-US" sz="2000" dirty="0" smtClean="0"/>
              <a:t>MBA Part-Time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7987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>
          <a:xfrm>
            <a:off x="1657350" y="207034"/>
            <a:ext cx="6158182" cy="1221716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l-GR" sz="3600" b="1" dirty="0">
                <a:latin typeface="+mn-lt"/>
              </a:rPr>
              <a:t>Technology cycles – </a:t>
            </a:r>
            <a:r>
              <a:rPr lang="en-US" altLang="el-GR" sz="3600" b="1" dirty="0" err="1">
                <a:latin typeface="+mn-lt"/>
              </a:rPr>
              <a:t>Utterback</a:t>
            </a:r>
            <a:r>
              <a:rPr lang="en-US" altLang="el-GR" sz="3600" b="1" dirty="0">
                <a:latin typeface="+mn-lt"/>
              </a:rPr>
              <a:t> &amp; Abernathy model</a:t>
            </a:r>
            <a:endParaRPr lang="el-GR" altLang="el-GR" sz="3600" b="1" dirty="0" smtClean="0">
              <a:latin typeface="+mn-lt"/>
            </a:endParaRPr>
          </a:p>
        </p:txBody>
      </p:sp>
      <p:sp>
        <p:nvSpPr>
          <p:cNvPr id="13318" name="Rectangle 5"/>
          <p:cNvSpPr>
            <a:spLocks noGrp="1" noChangeArrowheads="1"/>
          </p:cNvSpPr>
          <p:nvPr>
            <p:ph idx="1"/>
          </p:nvPr>
        </p:nvSpPr>
        <p:spPr>
          <a:xfrm>
            <a:off x="1657350" y="1714500"/>
            <a:ext cx="5829300" cy="4329684"/>
          </a:xfrm>
          <a:noFill/>
        </p:spPr>
        <p:txBody>
          <a:bodyPr>
            <a:noAutofit/>
          </a:bodyPr>
          <a:lstStyle/>
          <a:p>
            <a:pPr marL="800100" indent="-342900"/>
            <a:r>
              <a:rPr lang="en-US" altLang="el-GR" sz="2000" dirty="0"/>
              <a:t>Fluid phase: Uncertainty about both technology and its markets. Firms experiment with various factors until they reach the dominant design(stable architecture)</a:t>
            </a:r>
          </a:p>
          <a:p>
            <a:pPr marL="457200" indent="0">
              <a:buNone/>
            </a:pPr>
            <a:endParaRPr lang="en-US" altLang="el-GR" sz="2000" dirty="0"/>
          </a:p>
          <a:p>
            <a:pPr marL="800100" indent="-342900"/>
            <a:r>
              <a:rPr lang="en-US" altLang="el-GR" sz="2000" dirty="0"/>
              <a:t>Specific phase: The firms focus to improve components within the architecture</a:t>
            </a:r>
          </a:p>
          <a:p>
            <a:pPr marL="457200" indent="0">
              <a:buNone/>
            </a:pPr>
            <a:endParaRPr lang="el-GR" altLang="el-GR" sz="150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F35D98-7F14-437B-BB4F-4FAAD7FDE59D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l-GR" sz="1050"/>
          </a:p>
        </p:txBody>
      </p:sp>
    </p:spTree>
    <p:extLst>
      <p:ext uri="{BB962C8B-B14F-4D97-AF65-F5344CB8AC3E}">
        <p14:creationId xmlns:p14="http://schemas.microsoft.com/office/powerpoint/2010/main" val="340192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5829300" cy="1028700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l-GR" sz="3600" b="1" dirty="0">
                <a:latin typeface="+mn-lt"/>
              </a:rPr>
              <a:t>Technology cycles – Anderson &amp; </a:t>
            </a:r>
            <a:r>
              <a:rPr lang="en-US" altLang="el-GR" sz="3600" b="1" dirty="0" err="1">
                <a:latin typeface="+mn-lt"/>
              </a:rPr>
              <a:t>Tushman</a:t>
            </a:r>
            <a:r>
              <a:rPr lang="en-US" altLang="el-GR" sz="3600" b="1" dirty="0">
                <a:latin typeface="+mn-lt"/>
              </a:rPr>
              <a:t> model</a:t>
            </a:r>
            <a:endParaRPr lang="el-GR" altLang="el-GR" sz="3600" b="1" dirty="0" smtClean="0">
              <a:latin typeface="+mn-lt"/>
            </a:endParaRPr>
          </a:p>
        </p:txBody>
      </p:sp>
      <p:sp>
        <p:nvSpPr>
          <p:cNvPr id="14342" name="Rectangle 5"/>
          <p:cNvSpPr>
            <a:spLocks noGrp="1" noChangeArrowheads="1"/>
          </p:cNvSpPr>
          <p:nvPr>
            <p:ph idx="1"/>
          </p:nvPr>
        </p:nvSpPr>
        <p:spPr>
          <a:xfrm>
            <a:off x="1419419" y="1640680"/>
            <a:ext cx="5829300" cy="4513231"/>
          </a:xfrm>
          <a:noFill/>
        </p:spPr>
        <p:txBody>
          <a:bodyPr>
            <a:noAutofit/>
          </a:bodyPr>
          <a:lstStyle/>
          <a:p>
            <a:pPr marL="452628" indent="-3429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</a:pPr>
            <a:r>
              <a:rPr lang="en-US" altLang="el-GR" sz="2000" dirty="0"/>
              <a:t>Anderson and </a:t>
            </a:r>
            <a:r>
              <a:rPr lang="en-US" altLang="el-GR" sz="2000" dirty="0" err="1"/>
              <a:t>Tushman</a:t>
            </a:r>
            <a:r>
              <a:rPr lang="en-US" altLang="el-GR" sz="2000" dirty="0"/>
              <a:t> argue that: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altLang="el-GR" sz="2000" dirty="0"/>
              <a:t>-  A dominant design always rose to command the majority of market share, after the “Era of Ferment”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r>
              <a:rPr lang="en-US" altLang="el-GR" sz="2000" dirty="0"/>
              <a:t>- The dominant design was never in the same form as the original discontinuity</a:t>
            </a:r>
          </a:p>
          <a:p>
            <a:pPr marL="452628" indent="-3429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</a:pPr>
            <a:r>
              <a:rPr lang="en-US" altLang="el-GR" sz="2000" dirty="0"/>
              <a:t>During the “Era of Incremental Change” firms focus on improving efficiency and existing components. Many firms cease to invest for alternative design architectures </a:t>
            </a:r>
          </a:p>
          <a:p>
            <a:pPr marL="452628" indent="-3429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</a:pPr>
            <a:r>
              <a:rPr lang="en-US" altLang="el-GR" sz="2000" dirty="0"/>
              <a:t>This explains in part why incumbent firms may have difficulty recognizing and reacting to discontinuous technology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l-GR" altLang="el-GR" sz="105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DED626-4006-496C-8CE3-77AC150F60FC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l-GR" sz="1050"/>
          </a:p>
        </p:txBody>
      </p:sp>
    </p:spTree>
    <p:extLst>
      <p:ext uri="{BB962C8B-B14F-4D97-AF65-F5344CB8AC3E}">
        <p14:creationId xmlns:p14="http://schemas.microsoft.com/office/powerpoint/2010/main" val="304374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996179" y="2435290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l-GR" sz="3600" dirty="0" smtClean="0"/>
              <a:t>Τέλος Εργασίας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“Types and Patterns of Innovation”</a:t>
            </a:r>
            <a:br>
              <a:rPr lang="en-US" sz="3600" dirty="0"/>
            </a:br>
            <a: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sz="3200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866448" y="3732787"/>
            <a:ext cx="7776864" cy="1752600"/>
          </a:xfrm>
        </p:spPr>
        <p:txBody>
          <a:bodyPr>
            <a:normAutofit/>
          </a:bodyPr>
          <a:lstStyle/>
          <a:p>
            <a:r>
              <a:rPr lang="el-GR" sz="2000" b="1" dirty="0"/>
              <a:t>Μάθημα: </a:t>
            </a:r>
            <a:r>
              <a:rPr lang="el-GR" sz="2000" dirty="0" smtClean="0"/>
              <a:t>Διοίκηση Τεχνολογίας</a:t>
            </a:r>
            <a:endParaRPr lang="en-US" sz="2000" dirty="0" smtClean="0"/>
          </a:p>
          <a:p>
            <a:r>
              <a:rPr lang="el-GR" sz="2000" b="1" dirty="0" smtClean="0"/>
              <a:t>Πρόγραμμα: </a:t>
            </a:r>
            <a:r>
              <a:rPr lang="en-US" sz="2000" dirty="0" smtClean="0"/>
              <a:t>MBA Part-Time</a:t>
            </a:r>
            <a:endParaRPr lang="el-GR" sz="2000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234269"/>
            <a:ext cx="1151573" cy="402908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0798" y="5051022"/>
            <a:ext cx="3232717" cy="769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5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2827"/>
            <a:ext cx="6172200" cy="3394472"/>
          </a:xfrm>
        </p:spPr>
        <p:txBody>
          <a:bodyPr>
            <a:normAutofit/>
          </a:bodyPr>
          <a:lstStyle/>
          <a:p>
            <a:r>
              <a:rPr lang="el-GR" sz="18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1800" dirty="0"/>
          </a:p>
          <a:p>
            <a:r>
              <a:rPr lang="el-GR" sz="1800" dirty="0"/>
              <a:t>Το έργο «</a:t>
            </a:r>
            <a:r>
              <a:rPr lang="el-GR" sz="1800" b="1" dirty="0"/>
              <a:t>Ανοικτά Ακαδημαϊκά Μαθήματα στο Οικονομικό Πανεπιστήμιο Αθηνών</a:t>
            </a:r>
            <a:r>
              <a:rPr lang="el-GR" sz="18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18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234" y="4648548"/>
            <a:ext cx="4860036" cy="115671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100" dirty="0"/>
              <a:t>Το παρόν εκπαιδευτικό υλικό υπόκειται σε</a:t>
            </a:r>
            <a:r>
              <a:rPr lang="en-US" sz="2100" dirty="0"/>
              <a:t> </a:t>
            </a:r>
            <a:r>
              <a:rPr lang="el-GR" sz="2100" dirty="0"/>
              <a:t>άδειες χρήσης </a:t>
            </a:r>
            <a:r>
              <a:rPr lang="en-US" sz="2100" dirty="0"/>
              <a:t>Creative Commons. </a:t>
            </a:r>
            <a:endParaRPr lang="el-GR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2303145" cy="8058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Overview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</a:pPr>
            <a:r>
              <a:rPr kumimoji="1" lang="en-US" sz="2000" kern="0" dirty="0"/>
              <a:t>Reviewing dimensions used to distinguish types of Innovation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</a:pPr>
            <a:r>
              <a:rPr kumimoji="1" lang="en-US" sz="2000" kern="0" dirty="0"/>
              <a:t>These dimensions are not independent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</a:pPr>
            <a:r>
              <a:rPr kumimoji="1" lang="en-US" sz="2000" kern="0" dirty="0"/>
              <a:t>Technology trajectories  </a:t>
            </a:r>
            <a:r>
              <a:rPr kumimoji="1" lang="en-US" sz="2000" kern="0" dirty="0" smtClean="0"/>
              <a:t>→  Used </a:t>
            </a:r>
            <a:r>
              <a:rPr kumimoji="1" lang="en-US" sz="2000" kern="0" dirty="0"/>
              <a:t>to represent technology’s rate of performance improvement – rate of adoption in the marketplaces </a:t>
            </a:r>
            <a:r>
              <a:rPr kumimoji="1" lang="en-US" sz="2000" kern="0" dirty="0">
                <a:solidFill>
                  <a:prstClr val="black"/>
                </a:solidFill>
              </a:rPr>
              <a:t>→</a:t>
            </a:r>
            <a:r>
              <a:rPr kumimoji="1" lang="en-US" sz="2000" kern="0" dirty="0" smtClean="0"/>
              <a:t>         </a:t>
            </a:r>
            <a:r>
              <a:rPr kumimoji="1" lang="en-US" sz="2000" kern="0" dirty="0"/>
              <a:t>Described by S-curve patterns</a:t>
            </a:r>
          </a:p>
          <a:p>
            <a:pPr marL="0" indent="-457200">
              <a:spcBef>
                <a:spcPts val="0"/>
              </a:spcBef>
              <a:buNone/>
            </a:pPr>
            <a:endParaRPr lang="el-GR" altLang="el-GR" sz="2000" dirty="0"/>
          </a:p>
          <a:p>
            <a:pPr marL="0" indent="0">
              <a:buNone/>
            </a:pPr>
            <a:endParaRPr lang="el-GR" alt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Types of Innovation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</a:pPr>
            <a:r>
              <a:rPr kumimoji="1" lang="en-US" sz="2000" kern="0" dirty="0"/>
              <a:t>Product Innovation Vs Process Innovation</a:t>
            </a:r>
          </a:p>
          <a:p>
            <a:pPr marL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None/>
            </a:pPr>
            <a:r>
              <a:rPr kumimoji="1" lang="en-US" sz="2000" kern="0" dirty="0"/>
              <a:t>  - New products development versus new techniques that improve the effectiveness-efficiency of the production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None/>
            </a:pPr>
            <a:r>
              <a:rPr kumimoji="1" lang="en-US" sz="2000" kern="0" dirty="0"/>
              <a:t>  - Often occur in tandem – Interaction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</a:pPr>
            <a:r>
              <a:rPr kumimoji="1" lang="en-US" sz="2000" kern="0" dirty="0"/>
              <a:t>Radical  Vs  Incremental Innovation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None/>
            </a:pPr>
            <a:r>
              <a:rPr kumimoji="1" lang="en-US" sz="2000" kern="0" dirty="0"/>
              <a:t>  - Totally new technology versus existing</a:t>
            </a:r>
          </a:p>
          <a:p>
            <a:pPr marL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None/>
            </a:pPr>
            <a:r>
              <a:rPr kumimoji="1" lang="en-US" sz="2000" kern="0" dirty="0"/>
              <a:t>  - Radicalness is the combination of newness and the degree of differentness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862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1726362" y="438912"/>
            <a:ext cx="5829300" cy="9825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el-GR" b="1" dirty="0">
                <a:latin typeface="+mn-lt"/>
              </a:rPr>
              <a:t>Types of Innovation</a:t>
            </a:r>
            <a:endParaRPr lang="el-GR" altLang="el-GR" b="1" dirty="0" smtClean="0">
              <a:latin typeface="+mn-lt"/>
            </a:endParaRPr>
          </a:p>
        </p:txBody>
      </p:sp>
      <p:sp>
        <p:nvSpPr>
          <p:cNvPr id="8198" name="Rectangle 5"/>
          <p:cNvSpPr>
            <a:spLocks noGrp="1" noChangeArrowheads="1"/>
          </p:cNvSpPr>
          <p:nvPr>
            <p:ph idx="1"/>
          </p:nvPr>
        </p:nvSpPr>
        <p:spPr>
          <a:xfrm>
            <a:off x="1657350" y="1421485"/>
            <a:ext cx="5829300" cy="4613555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 dirty="0"/>
              <a:t>Competence-Enhancing Innovation Vs Competence-Destroying Innovation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l-GR" sz="2000" dirty="0"/>
              <a:t>  - Building on existing technology versus rendering existing technology obsolete  </a:t>
            </a:r>
          </a:p>
          <a:p>
            <a:pPr>
              <a:lnSpc>
                <a:spcPct val="100000"/>
              </a:lnSpc>
            </a:pPr>
            <a:r>
              <a:rPr lang="en-US" altLang="el-GR" sz="2000" dirty="0"/>
              <a:t>Architectural  Vs  Component Innovation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l-GR" sz="2000" dirty="0"/>
              <a:t>  - Changing overall architecture versus changing individual components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l-GR" sz="2000" dirty="0"/>
              <a:t>  - A strictly architectural innovation may reconfigure the way that components interact</a:t>
            </a:r>
          </a:p>
          <a:p>
            <a:pPr marL="457200" indent="-457200">
              <a:buNone/>
            </a:pPr>
            <a:endParaRPr lang="el-GR" altLang="el-GR" sz="1500" dirty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0A1EC5-3931-4252-AAC0-CB8AABCD7D23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l-GR" sz="1050"/>
          </a:p>
        </p:txBody>
      </p:sp>
    </p:spTree>
    <p:extLst>
      <p:ext uri="{BB962C8B-B14F-4D97-AF65-F5344CB8AC3E}">
        <p14:creationId xmlns:p14="http://schemas.microsoft.com/office/powerpoint/2010/main" val="289011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316" y="393192"/>
            <a:ext cx="5829300" cy="109747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altLang="el-GR" b="1" dirty="0">
                <a:latin typeface="+mn-lt"/>
              </a:rPr>
              <a:t>S-Curves in Technological Improvement</a:t>
            </a:r>
            <a:endParaRPr lang="el-GR" altLang="el-GR" b="1" dirty="0" smtClean="0">
              <a:latin typeface="+mn-lt"/>
            </a:endParaRPr>
          </a:p>
        </p:txBody>
      </p:sp>
      <p:sp>
        <p:nvSpPr>
          <p:cNvPr id="9222" name="Rectangle 5"/>
          <p:cNvSpPr>
            <a:spLocks noGrp="1" noChangeArrowheads="1"/>
          </p:cNvSpPr>
          <p:nvPr>
            <p:ph idx="1"/>
          </p:nvPr>
        </p:nvSpPr>
        <p:spPr>
          <a:xfrm>
            <a:off x="1657350" y="1600200"/>
            <a:ext cx="6197346" cy="4398264"/>
          </a:xfrm>
          <a:noFill/>
        </p:spPr>
        <p:txBody>
          <a:bodyPr>
            <a:noAutofit/>
          </a:bodyPr>
          <a:lstStyle/>
          <a:p>
            <a:pPr marL="452628" indent="-3429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</a:pPr>
            <a:r>
              <a:rPr lang="en-US" altLang="el-GR" sz="2000" dirty="0"/>
              <a:t>Early stages </a:t>
            </a:r>
            <a:r>
              <a:rPr lang="en-US" altLang="el-GR" sz="2000" dirty="0">
                <a:solidFill>
                  <a:prstClr val="black"/>
                </a:solidFill>
              </a:rPr>
              <a:t>→</a:t>
            </a:r>
            <a:r>
              <a:rPr lang="en-US" altLang="el-GR" sz="2000" dirty="0" smtClean="0"/>
              <a:t>  Slow </a:t>
            </a:r>
            <a:r>
              <a:rPr lang="en-US" altLang="el-GR" sz="2000" dirty="0"/>
              <a:t>improvement due to poor understanding</a:t>
            </a:r>
          </a:p>
          <a:p>
            <a:pPr marL="452628" indent="-3429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</a:pPr>
            <a:r>
              <a:rPr lang="en-US" altLang="el-GR" sz="2000" dirty="0"/>
              <a:t>Middle stages  </a:t>
            </a:r>
            <a:r>
              <a:rPr lang="en-US" altLang="el-GR" sz="2000" dirty="0" smtClean="0"/>
              <a:t>→  </a:t>
            </a:r>
            <a:r>
              <a:rPr lang="en-US" altLang="el-GR" sz="2000" dirty="0"/>
              <a:t>The technology gains legitimacy</a:t>
            </a:r>
          </a:p>
          <a:p>
            <a:pPr marL="452628" indent="-3429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</a:pPr>
            <a:r>
              <a:rPr lang="en-US" altLang="el-GR" sz="2000" dirty="0"/>
              <a:t>Technology begins to reach its inherent limits</a:t>
            </a:r>
          </a:p>
          <a:p>
            <a:pPr marL="452628" indent="-3429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</a:pPr>
            <a:r>
              <a:rPr lang="en-US" altLang="el-GR" sz="2000" dirty="0"/>
              <a:t>Not always – They may rendered by new, </a:t>
            </a:r>
            <a:r>
              <a:rPr lang="en-US" altLang="el-GR" sz="2000" dirty="0" err="1"/>
              <a:t>disconti-nuous</a:t>
            </a:r>
            <a:r>
              <a:rPr lang="en-US" altLang="el-GR" sz="2000" dirty="0"/>
              <a:t> technologies</a:t>
            </a:r>
          </a:p>
          <a:p>
            <a:pPr marL="109728" lvl="0" indent="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el-GR" altLang="el-GR" sz="1500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5B3DD0-D852-42E1-9DCC-1303610F74E0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l-GR" sz="105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1168" y="3714965"/>
            <a:ext cx="4464496" cy="2283499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" name="Picture 6" descr="https://djbarney.files.wordpress.com/2013/11/s-curve-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3409" y="4063041"/>
            <a:ext cx="3069082" cy="1683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53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316" y="673099"/>
            <a:ext cx="5829300" cy="857250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l-GR" sz="4000" b="1" dirty="0">
                <a:latin typeface="+mn-lt"/>
              </a:rPr>
              <a:t>S-Curves in Technological Diffusion</a:t>
            </a:r>
            <a:endParaRPr lang="el-GR" altLang="el-GR" sz="4000" b="1" dirty="0">
              <a:latin typeface="+mn-lt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B67319-86C7-42CD-AC77-2DD65D2D1613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l-GR" sz="1050"/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1657350" y="1714500"/>
            <a:ext cx="5829300" cy="3600450"/>
          </a:xfrm>
          <a:noFill/>
        </p:spPr>
        <p:txBody>
          <a:bodyPr>
            <a:noAutofit/>
          </a:bodyPr>
          <a:lstStyle/>
          <a:p>
            <a:pPr marL="0" indent="0"/>
            <a:r>
              <a:rPr lang="en-US" altLang="el-GR" sz="2000" dirty="0"/>
              <a:t>Adoption is initially slow for an unfamiliar technology</a:t>
            </a:r>
          </a:p>
          <a:p>
            <a:pPr marL="0" indent="0"/>
            <a:r>
              <a:rPr lang="en-US" altLang="el-GR" sz="2000" dirty="0"/>
              <a:t>It accelerates as the technology is better understood and utilized by the mass market</a:t>
            </a:r>
          </a:p>
          <a:p>
            <a:pPr marL="0" indent="0"/>
            <a:r>
              <a:rPr lang="en-US" altLang="el-GR" sz="2000" dirty="0"/>
              <a:t>Many technologies become valuable only after a set of complementary resources are developed for them</a:t>
            </a:r>
          </a:p>
          <a:p>
            <a:r>
              <a:rPr lang="en-US" altLang="el-GR" sz="2000" dirty="0"/>
              <a:t>Its ,in part, related to technology improvement.</a:t>
            </a:r>
          </a:p>
          <a:p>
            <a:pPr marL="457200" indent="-457200" algn="ctr">
              <a:buNone/>
            </a:pPr>
            <a:endParaRPr lang="el-GR" altLang="el-GR" sz="1500" dirty="0"/>
          </a:p>
        </p:txBody>
      </p:sp>
    </p:spTree>
    <p:extLst>
      <p:ext uri="{BB962C8B-B14F-4D97-AF65-F5344CB8AC3E}">
        <p14:creationId xmlns:p14="http://schemas.microsoft.com/office/powerpoint/2010/main" val="177143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316" y="857250"/>
            <a:ext cx="5829300" cy="857250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l-GR" sz="4000" b="1" dirty="0">
                <a:latin typeface="+mn-lt"/>
              </a:rPr>
              <a:t>Cons &amp; Limitations </a:t>
            </a:r>
            <a:r>
              <a:rPr lang="en-US" altLang="el-GR" sz="4000" b="1" dirty="0" smtClean="0">
                <a:latin typeface="+mn-lt"/>
              </a:rPr>
              <a:t>of</a:t>
            </a:r>
            <a:br>
              <a:rPr lang="en-US" altLang="el-GR" sz="4000" b="1" dirty="0" smtClean="0">
                <a:latin typeface="+mn-lt"/>
              </a:rPr>
            </a:br>
            <a:r>
              <a:rPr lang="en-US" altLang="el-GR" sz="4000" b="1" dirty="0" smtClean="0">
                <a:latin typeface="+mn-lt"/>
              </a:rPr>
              <a:t> </a:t>
            </a:r>
            <a:r>
              <a:rPr lang="en-US" altLang="el-GR" sz="4000" b="1" dirty="0">
                <a:latin typeface="+mn-lt"/>
              </a:rPr>
              <a:t>S-curves</a:t>
            </a:r>
            <a:endParaRPr lang="el-GR" altLang="el-GR" sz="4000" b="1" dirty="0">
              <a:latin typeface="+mn-lt"/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E801BB-0D79-43A5-99FB-B8400D3F6A63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l-GR" sz="1050"/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1657350" y="1714500"/>
            <a:ext cx="6334506" cy="3600450"/>
          </a:xfrm>
          <a:noFill/>
        </p:spPr>
        <p:txBody>
          <a:bodyPr>
            <a:noAutofit/>
          </a:bodyPr>
          <a:lstStyle/>
          <a:p>
            <a:r>
              <a:rPr lang="en-US" altLang="el-GR" sz="2000" dirty="0"/>
              <a:t>Its not safe to use s-curves as a prescriptive tool</a:t>
            </a:r>
          </a:p>
          <a:p>
            <a:r>
              <a:rPr lang="en-US" altLang="el-GR" sz="2000" dirty="0"/>
              <a:t>The true limits of a technology are rarely known in advance</a:t>
            </a:r>
          </a:p>
          <a:p>
            <a:r>
              <a:rPr lang="en-US" altLang="el-GR" sz="2000" dirty="0"/>
              <a:t>Several factors may influence the life cycle of a technology(</a:t>
            </a:r>
            <a:r>
              <a:rPr lang="en-US" altLang="el-GR" sz="2000" dirty="0" err="1"/>
              <a:t>p.e.</a:t>
            </a:r>
            <a:r>
              <a:rPr lang="en-US" altLang="el-GR" sz="2000" dirty="0"/>
              <a:t> market changes, firm’s development activities </a:t>
            </a:r>
            <a:r>
              <a:rPr lang="en-US" altLang="el-GR" sz="2000" dirty="0" err="1"/>
              <a:t>etc</a:t>
            </a:r>
            <a:r>
              <a:rPr lang="en-US" altLang="el-GR" sz="2000" dirty="0"/>
              <a:t>)</a:t>
            </a:r>
          </a:p>
          <a:p>
            <a:r>
              <a:rPr lang="en-US" altLang="el-GR" sz="2000" dirty="0"/>
              <a:t>The benefit of switching to a new technology for a firm depends on a number of factors, as the offered advantages, the new technology’s fit with the firm, the expected rate of diffusion etc.</a:t>
            </a:r>
          </a:p>
          <a:p>
            <a:pPr marL="457200" indent="-457200" algn="ctr">
              <a:buNone/>
            </a:pPr>
            <a:endParaRPr lang="el-GR" altLang="el-GR" sz="1500" dirty="0"/>
          </a:p>
        </p:txBody>
      </p:sp>
    </p:spTree>
    <p:extLst>
      <p:ext uri="{BB962C8B-B14F-4D97-AF65-F5344CB8AC3E}">
        <p14:creationId xmlns:p14="http://schemas.microsoft.com/office/powerpoint/2010/main" val="3602013861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557</Words>
  <Application>Microsoft Office PowerPoint</Application>
  <PresentationFormat>Προβολή στην οθόνη (4:3)</PresentationFormat>
  <Paragraphs>69</Paragraphs>
  <Slides>12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1_Θέμα του Office</vt:lpstr>
      <vt:lpstr>2_Θέμα του Office</vt:lpstr>
      <vt:lpstr>Θέμα του Office</vt:lpstr>
      <vt:lpstr> Διοίκηση Τεχνολογίας </vt:lpstr>
      <vt:lpstr>Χρηματοδότηση</vt:lpstr>
      <vt:lpstr>Άδειες Χρήσης</vt:lpstr>
      <vt:lpstr>Overview</vt:lpstr>
      <vt:lpstr>Types of Innovation</vt:lpstr>
      <vt:lpstr>Types of Innovation</vt:lpstr>
      <vt:lpstr>S-Curves in Technological Improvement</vt:lpstr>
      <vt:lpstr>S-Curves in Technological Diffusion</vt:lpstr>
      <vt:lpstr>Cons &amp; Limitations of  S-curves</vt:lpstr>
      <vt:lpstr>Technology cycles – Utterback &amp; Abernathy model</vt:lpstr>
      <vt:lpstr>Technology cycles – Anderson &amp; Tushman model</vt:lpstr>
      <vt:lpstr>Τέλος Εργασίας  “Types and Patterns of Innovation”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Christina Polychronaki</dc:creator>
  <cp:lastModifiedBy>Christina Polychronaki</cp:lastModifiedBy>
  <cp:revision>36</cp:revision>
  <dcterms:created xsi:type="dcterms:W3CDTF">2015-09-22T19:30:12Z</dcterms:created>
  <dcterms:modified xsi:type="dcterms:W3CDTF">2015-11-28T19:23:28Z</dcterms:modified>
</cp:coreProperties>
</file>