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38" r:id="rId2"/>
    <p:sldMasterId id="2147483750" r:id="rId3"/>
  </p:sldMasterIdLst>
  <p:notesMasterIdLst>
    <p:notesMasterId r:id="rId25"/>
  </p:notesMasterIdLst>
  <p:handoutMasterIdLst>
    <p:handoutMasterId r:id="rId26"/>
  </p:handoutMasterIdLst>
  <p:sldIdLst>
    <p:sldId id="40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4" r:id="rId24"/>
  </p:sldIdLst>
  <p:sldSz cx="9144000" cy="6858000" type="screen4x3"/>
  <p:notesSz cx="7099300" cy="10234613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FF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64682DB-6E24-486B-BA3E-AFF81D5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6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58E7A4-79B8-4E68-A65D-A04B3FDFE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8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2B56-F188-4BC1-B9C7-4F422BDE5A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0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59A8-F84E-4973-A209-D7E7BD102C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8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B167-F72A-48F5-8E6A-627CD2A426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21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4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1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4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85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122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06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1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7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13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04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6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59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30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2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3663-28E9-4DBC-8207-C6050A013A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8470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38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5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92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17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25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36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14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07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0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341C-1203-4A27-9A86-32F50106A3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15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CA517-28C2-4F36-9EAE-D575E62B66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9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D8C5-7548-48F0-85E4-A217B70CF3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49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C122-3C0A-4A16-A9B7-88C35EB6B3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88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40A2-9E9F-46BE-989D-FFF8F6FF77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60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E8DC1-48A3-453A-98B6-5F452CCFF6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E543B52-725C-4677-80C2-05725EDDA5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4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smtClean="0"/>
              <a:t>Ασύρματες 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</a:t>
            </a:r>
            <a:r>
              <a:rPr lang="en-US" sz="2800" b="1" dirty="0"/>
              <a:t>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Mobile Transport Layer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8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TCP-aware link layer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Snoop protocol, H. Balakrishnan et al. 1996</a:t>
            </a:r>
          </a:p>
          <a:p>
            <a:r>
              <a:rPr lang="en-US" altLang="en-US" smtClean="0"/>
              <a:t>Transparent to TCP</a:t>
            </a:r>
          </a:p>
          <a:p>
            <a:pPr lvl="1"/>
            <a:r>
              <a:rPr lang="en-US" altLang="en-US" smtClean="0"/>
              <a:t>End-to-end semantics not changed</a:t>
            </a:r>
          </a:p>
          <a:p>
            <a:r>
              <a:rPr lang="en-US" altLang="en-US" smtClean="0"/>
              <a:t>Buffers packets at access point to do local retransmission in case of packet loss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188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TCP-aware link layer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382000" cy="1981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 smtClean="0"/>
              <a:t>Access point</a:t>
            </a:r>
          </a:p>
          <a:p>
            <a:pPr lvl="1">
              <a:defRPr/>
            </a:pPr>
            <a:r>
              <a:rPr lang="en-US" altLang="en-US" dirty="0" smtClean="0"/>
              <a:t>snoops packets in both direction to identify </a:t>
            </a:r>
            <a:r>
              <a:rPr lang="en-US" altLang="en-US" dirty="0" err="1" smtClean="0"/>
              <a:t>acks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buffers packets until </a:t>
            </a:r>
            <a:r>
              <a:rPr lang="en-US" altLang="en-US" dirty="0" err="1" smtClean="0"/>
              <a:t>ack</a:t>
            </a:r>
            <a:r>
              <a:rPr lang="en-US" altLang="en-US" dirty="0" smtClean="0"/>
              <a:t> identified</a:t>
            </a:r>
          </a:p>
          <a:p>
            <a:pPr lvl="1">
              <a:defRPr/>
            </a:pPr>
            <a:r>
              <a:rPr lang="en-US" altLang="en-US" dirty="0" smtClean="0"/>
              <a:t>retransmits packets in case of timeout or </a:t>
            </a:r>
            <a:r>
              <a:rPr lang="en-US" altLang="en-US" dirty="0" err="1" smtClean="0"/>
              <a:t>dupacks</a:t>
            </a:r>
            <a:r>
              <a:rPr lang="en-US" alt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4" name="Group 3" descr="tcp-aware"/>
          <p:cNvGrpSpPr/>
          <p:nvPr/>
        </p:nvGrpSpPr>
        <p:grpSpPr>
          <a:xfrm>
            <a:off x="908050" y="1701800"/>
            <a:ext cx="7142163" cy="1565275"/>
            <a:chOff x="908050" y="1701800"/>
            <a:chExt cx="7142163" cy="1565275"/>
          </a:xfrm>
        </p:grpSpPr>
        <p:pic>
          <p:nvPicPr>
            <p:cNvPr id="14340" name="Picture 2" descr="tcp-awa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1701800"/>
              <a:ext cx="2227262" cy="156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2" descr="http://png-2.vector.me/files/images/8/0/807756/wireless_router_thum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275" y="1760538"/>
              <a:ext cx="1182688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tcp-awar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13" y="1701800"/>
              <a:ext cx="901700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6" descr="tcp-awa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2057400"/>
              <a:ext cx="10239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738563" y="1760538"/>
              <a:ext cx="614362" cy="534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5" name="Line 16"/>
            <p:cNvSpPr>
              <a:spLocks noChangeShapeType="1"/>
            </p:cNvSpPr>
            <p:nvPr/>
          </p:nvSpPr>
          <p:spPr bwMode="auto">
            <a:xfrm flipH="1">
              <a:off x="4425950" y="2478088"/>
              <a:ext cx="3238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6"/>
            <p:cNvSpPr>
              <a:spLocks noChangeShapeType="1"/>
            </p:cNvSpPr>
            <p:nvPr/>
          </p:nvSpPr>
          <p:spPr bwMode="auto">
            <a:xfrm flipH="1">
              <a:off x="6870700" y="2465388"/>
              <a:ext cx="277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 descr="tcp-aware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1598">
              <a:off x="2268701" y="1755372"/>
              <a:ext cx="814306" cy="950024"/>
            </a:xfrm>
            <a:prstGeom prst="rect">
              <a:avLst/>
            </a:prstGeom>
            <a:noFill/>
          </p:spPr>
        </p:pic>
        <p:cxnSp>
          <p:nvCxnSpPr>
            <p:cNvPr id="14348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1889125" y="3095625"/>
              <a:ext cx="1406525" cy="0"/>
            </a:xfrm>
            <a:prstGeom prst="straightConnector1">
              <a:avLst/>
            </a:prstGeom>
            <a:noFill/>
            <a:ln w="38100" cap="sq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1681163" y="3267075"/>
            <a:ext cx="1989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Link layer retransmission</a:t>
            </a:r>
          </a:p>
        </p:txBody>
      </p:sp>
    </p:spTree>
    <p:extLst>
      <p:ext uri="{BB962C8B-B14F-4D97-AF65-F5344CB8AC3E}">
        <p14:creationId xmlns:p14="http://schemas.microsoft.com/office/powerpoint/2010/main" val="81126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TCP-aware link layer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Access point maintains soft state </a:t>
            </a:r>
          </a:p>
          <a:p>
            <a:pPr lvl="1">
              <a:defRPr/>
            </a:pPr>
            <a:r>
              <a:rPr lang="en-US" dirty="0" smtClean="0"/>
              <a:t>Can recover if snoop agent crashes</a:t>
            </a:r>
          </a:p>
          <a:p>
            <a:pPr>
              <a:defRPr/>
            </a:pPr>
            <a:r>
              <a:rPr lang="en-US" dirty="0" smtClean="0"/>
              <a:t>Recovers errors only in direction from access point to mobile </a:t>
            </a:r>
          </a:p>
          <a:p>
            <a:pPr>
              <a:defRPr/>
            </a:pPr>
            <a:r>
              <a:rPr lang="en-US" dirty="0" smtClean="0"/>
              <a:t>Avoids retransmission at TCP sender by dropping </a:t>
            </a:r>
            <a:r>
              <a:rPr lang="en-US" dirty="0" err="1" smtClean="0"/>
              <a:t>dupacks</a:t>
            </a:r>
            <a:r>
              <a:rPr lang="en-US" dirty="0" smtClean="0"/>
              <a:t> from mobile</a:t>
            </a:r>
          </a:p>
          <a:p>
            <a:pPr>
              <a:defRPr/>
            </a:pPr>
            <a:r>
              <a:rPr lang="en-US" dirty="0" smtClean="0"/>
              <a:t>Cannot be applied if TCP data and </a:t>
            </a:r>
            <a:r>
              <a:rPr lang="en-US" dirty="0" err="1" smtClean="0"/>
              <a:t>acks</a:t>
            </a:r>
            <a:r>
              <a:rPr lang="en-US" dirty="0" smtClean="0"/>
              <a:t> traverse different path (asymmetric)</a:t>
            </a:r>
          </a:p>
          <a:p>
            <a:pPr>
              <a:defRPr/>
            </a:pPr>
            <a:r>
              <a:rPr lang="en-US" dirty="0" smtClean="0"/>
              <a:t>If RTT over wireless link small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simple (TCP-unaware) link layer retransmission performs equally well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6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Split connection approach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Indirect TCP, B.R. Badrinath et al. 1995</a:t>
            </a:r>
          </a:p>
          <a:p>
            <a:r>
              <a:rPr lang="en-US" altLang="en-US" smtClean="0"/>
              <a:t>End-to-end TCP connection broken into one connection over wired part and one over wireless part of path</a:t>
            </a:r>
          </a:p>
          <a:p>
            <a:pPr lvl="1"/>
            <a:r>
              <a:rPr lang="en-US" altLang="en-US" smtClean="0"/>
              <a:t>Two parts if there is one wireless link which is first or last hop</a:t>
            </a:r>
          </a:p>
          <a:p>
            <a:r>
              <a:rPr lang="en-US" altLang="en-US" smtClean="0"/>
              <a:t>TCP over wireless link can be modified</a:t>
            </a:r>
          </a:p>
          <a:p>
            <a:pPr lvl="1"/>
            <a:r>
              <a:rPr lang="en-US" altLang="en-US" smtClean="0"/>
              <a:t>However, benefits can exist even with unmodified TCP due to smaller RTT</a:t>
            </a:r>
          </a:p>
        </p:txBody>
      </p:sp>
    </p:spTree>
    <p:extLst>
      <p:ext uri="{BB962C8B-B14F-4D97-AF65-F5344CB8AC3E}">
        <p14:creationId xmlns:p14="http://schemas.microsoft.com/office/powerpoint/2010/main" val="112499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Split connection approach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382000" cy="2362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Agent at access point acts as proxy</a:t>
            </a:r>
          </a:p>
          <a:p>
            <a:pPr lvl="1">
              <a:defRPr/>
            </a:pPr>
            <a:r>
              <a:rPr lang="en-US" dirty="0" smtClean="0"/>
              <a:t>Local retransmission in case of wireless losses</a:t>
            </a:r>
          </a:p>
          <a:p>
            <a:pPr>
              <a:defRPr/>
            </a:pPr>
            <a:r>
              <a:rPr lang="en-US" dirty="0" smtClean="0"/>
              <a:t>End-to-end semantics broken</a:t>
            </a:r>
          </a:p>
          <a:p>
            <a:pPr lvl="1">
              <a:defRPr/>
            </a:pPr>
            <a:r>
              <a:rPr lang="en-US" dirty="0" err="1" smtClean="0"/>
              <a:t>Ack</a:t>
            </a:r>
            <a:r>
              <a:rPr lang="en-US" dirty="0" smtClean="0"/>
              <a:t> at fixed TCP sender does not mean mobile received packet</a:t>
            </a:r>
          </a:p>
          <a:p>
            <a:pPr lvl="1">
              <a:defRPr/>
            </a:pPr>
            <a:r>
              <a:rPr lang="en-US" dirty="0" smtClean="0"/>
              <a:t>What happens if agent at access point crashes?</a:t>
            </a:r>
            <a:endParaRPr lang="en-US" dirty="0"/>
          </a:p>
        </p:txBody>
      </p:sp>
      <p:grpSp>
        <p:nvGrpSpPr>
          <p:cNvPr id="2" name="Group 1" descr="split"/>
          <p:cNvGrpSpPr/>
          <p:nvPr/>
        </p:nvGrpSpPr>
        <p:grpSpPr>
          <a:xfrm>
            <a:off x="908050" y="1701800"/>
            <a:ext cx="7142163" cy="1565275"/>
            <a:chOff x="908050" y="1701800"/>
            <a:chExt cx="7142163" cy="1565275"/>
          </a:xfrm>
        </p:grpSpPr>
        <p:pic>
          <p:nvPicPr>
            <p:cNvPr id="17412" name="Picture 2" descr="spli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1701800"/>
              <a:ext cx="2227262" cy="156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3" name="Picture 2" descr="spl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275" y="1760538"/>
              <a:ext cx="1182688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spli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13" y="1701800"/>
              <a:ext cx="901700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spl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2057400"/>
              <a:ext cx="10239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Line 16"/>
            <p:cNvSpPr>
              <a:spLocks noChangeShapeType="1"/>
            </p:cNvSpPr>
            <p:nvPr/>
          </p:nvSpPr>
          <p:spPr bwMode="auto">
            <a:xfrm flipH="1">
              <a:off x="4425950" y="2478088"/>
              <a:ext cx="3238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6"/>
            <p:cNvSpPr>
              <a:spLocks noChangeShapeType="1"/>
            </p:cNvSpPr>
            <p:nvPr/>
          </p:nvSpPr>
          <p:spPr bwMode="auto">
            <a:xfrm flipH="1">
              <a:off x="6870700" y="2465388"/>
              <a:ext cx="277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 descr="split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1598">
              <a:off x="2268701" y="1755372"/>
              <a:ext cx="814306" cy="950024"/>
            </a:xfrm>
            <a:prstGeom prst="rect">
              <a:avLst/>
            </a:prstGeom>
            <a:noFill/>
          </p:spPr>
        </p:pic>
      </p:grpSp>
      <p:cxnSp>
        <p:nvCxnSpPr>
          <p:cNvPr id="17420" name="Straight Arrow Connector 11" descr="split"/>
          <p:cNvCxnSpPr>
            <a:cxnSpLocks noChangeShapeType="1"/>
          </p:cNvCxnSpPr>
          <p:nvPr/>
        </p:nvCxnSpPr>
        <p:spPr bwMode="auto">
          <a:xfrm flipH="1">
            <a:off x="1889125" y="3328988"/>
            <a:ext cx="1849438" cy="0"/>
          </a:xfrm>
          <a:prstGeom prst="straightConnector1">
            <a:avLst/>
          </a:prstGeom>
          <a:noFill/>
          <a:ln w="38100" cap="sq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1597025" y="3471863"/>
            <a:ext cx="199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“wireless” TCP</a:t>
            </a:r>
          </a:p>
        </p:txBody>
      </p:sp>
      <p:cxnSp>
        <p:nvCxnSpPr>
          <p:cNvPr id="17422" name="Straight Arrow Connector 13" descr="split"/>
          <p:cNvCxnSpPr>
            <a:cxnSpLocks noChangeShapeType="1"/>
          </p:cNvCxnSpPr>
          <p:nvPr/>
        </p:nvCxnSpPr>
        <p:spPr bwMode="auto">
          <a:xfrm flipH="1">
            <a:off x="4191000" y="3352800"/>
            <a:ext cx="2957513" cy="0"/>
          </a:xfrm>
          <a:prstGeom prst="straightConnector1">
            <a:avLst/>
          </a:prstGeom>
          <a:noFill/>
          <a:ln w="38100" cap="sq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Box 17"/>
          <p:cNvSpPr txBox="1">
            <a:spLocks noChangeArrowheads="1"/>
          </p:cNvSpPr>
          <p:nvPr/>
        </p:nvSpPr>
        <p:spPr bwMode="auto">
          <a:xfrm>
            <a:off x="4700588" y="3486150"/>
            <a:ext cx="2357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Normal/wired TCP</a:t>
            </a:r>
          </a:p>
        </p:txBody>
      </p:sp>
    </p:spTree>
    <p:extLst>
      <p:ext uri="{BB962C8B-B14F-4D97-AF65-F5344CB8AC3E}">
        <p14:creationId xmlns:p14="http://schemas.microsoft.com/office/powerpoint/2010/main" val="16991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Split connection approach (contd.)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Access point maintains hard state</a:t>
            </a:r>
          </a:p>
          <a:p>
            <a:pPr lvl="1"/>
            <a:r>
              <a:rPr lang="en-US" altLang="en-US" smtClean="0"/>
              <a:t>Unlike Snoop approach where access point maintains soft state</a:t>
            </a:r>
          </a:p>
          <a:p>
            <a:r>
              <a:rPr lang="en-US" altLang="en-US" smtClean="0"/>
              <a:t>Split connection allows independent congestion control over two parts</a:t>
            </a:r>
          </a:p>
          <a:p>
            <a:pPr lvl="1"/>
            <a:r>
              <a:rPr lang="en-US" altLang="en-US" smtClean="0"/>
              <a:t>Different congestion/error control protocols, timeouts, etc</a:t>
            </a:r>
          </a:p>
          <a:p>
            <a:r>
              <a:rPr lang="en-US" altLang="en-US" smtClean="0"/>
              <a:t>Increased latency due to copying of packets across two connections</a:t>
            </a:r>
          </a:p>
        </p:txBody>
      </p:sp>
    </p:spTree>
    <p:extLst>
      <p:ext uri="{BB962C8B-B14F-4D97-AF65-F5344CB8AC3E}">
        <p14:creationId xmlns:p14="http://schemas.microsoft.com/office/powerpoint/2010/main" val="323468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Explicit notification schemes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Approximate ideal behavior: TCP should retransmits packet in case of errors without taking congestion control actions</a:t>
            </a:r>
          </a:p>
          <a:p>
            <a:r>
              <a:rPr lang="en-US" altLang="en-US" smtClean="0"/>
              <a:t>TCP sender needs to know cause of loss</a:t>
            </a:r>
          </a:p>
          <a:p>
            <a:pPr lvl="1"/>
            <a:r>
              <a:rPr lang="en-US" altLang="en-US" smtClean="0"/>
              <a:t>wireless node identifies that loss is due to transmission error and notifies TCP sender</a:t>
            </a:r>
          </a:p>
          <a:p>
            <a:r>
              <a:rPr lang="en-US" altLang="en-US" smtClean="0"/>
              <a:t>Variations</a:t>
            </a:r>
          </a:p>
          <a:p>
            <a:pPr lvl="1"/>
            <a:r>
              <a:rPr lang="en-US" altLang="en-US" smtClean="0"/>
              <a:t>Who sends explicit notification and when</a:t>
            </a:r>
          </a:p>
          <a:p>
            <a:pPr lvl="1"/>
            <a:r>
              <a:rPr lang="en-US" altLang="en-US" smtClean="0"/>
              <a:t>What sender does when notification received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662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Explicit Loss Notification (ELN)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H. </a:t>
            </a:r>
            <a:r>
              <a:rPr lang="en-US" dirty="0" err="1" smtClean="0"/>
              <a:t>Balakrishnan</a:t>
            </a:r>
            <a:r>
              <a:rPr lang="en-US" dirty="0" smtClean="0"/>
              <a:t> et al. 1998</a:t>
            </a:r>
          </a:p>
          <a:p>
            <a:pPr>
              <a:defRPr/>
            </a:pPr>
            <a:r>
              <a:rPr lang="en-US" dirty="0" smtClean="0"/>
              <a:t>Mobile node is TCP sender</a:t>
            </a:r>
          </a:p>
          <a:p>
            <a:pPr>
              <a:defRPr/>
            </a:pPr>
            <a:r>
              <a:rPr lang="en-US" dirty="0" smtClean="0"/>
              <a:t>Access point tracks holes in packer sequent receiver from mobile sender</a:t>
            </a:r>
          </a:p>
          <a:p>
            <a:pPr>
              <a:defRPr/>
            </a:pPr>
            <a:r>
              <a:rPr lang="en-US" dirty="0" smtClean="0"/>
              <a:t>When </a:t>
            </a:r>
            <a:r>
              <a:rPr lang="en-US" dirty="0" err="1" smtClean="0"/>
              <a:t>dupack</a:t>
            </a:r>
            <a:r>
              <a:rPr lang="en-US" dirty="0" smtClean="0"/>
              <a:t> received from receiver, access point compares </a:t>
            </a:r>
            <a:r>
              <a:rPr lang="en-US" dirty="0" err="1" smtClean="0"/>
              <a:t>seq</a:t>
            </a:r>
            <a:r>
              <a:rPr lang="en-US" dirty="0" smtClean="0"/>
              <a:t> # with recorded holes</a:t>
            </a:r>
          </a:p>
          <a:p>
            <a:pPr lvl="1">
              <a:defRPr/>
            </a:pPr>
            <a:r>
              <a:rPr lang="en-US" dirty="0" smtClean="0"/>
              <a:t>In case of match sets ELN bit in </a:t>
            </a:r>
            <a:r>
              <a:rPr lang="en-US" dirty="0" err="1" smtClean="0"/>
              <a:t>dupack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If mobile sender receives </a:t>
            </a:r>
            <a:r>
              <a:rPr lang="en-US" dirty="0" err="1" smtClean="0"/>
              <a:t>dupack</a:t>
            </a:r>
            <a:r>
              <a:rPr lang="en-US" dirty="0" smtClean="0"/>
              <a:t> with ELN bit set: retransmits packet but does not reduce congestion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1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 lot of investigation and many techniques have been proposed</a:t>
            </a:r>
          </a:p>
          <a:p>
            <a:pPr lvl="1">
              <a:defRPr/>
            </a:pPr>
            <a:r>
              <a:rPr lang="en-US" dirty="0" smtClean="0"/>
              <a:t>Improvements for specific cases</a:t>
            </a:r>
          </a:p>
          <a:p>
            <a:pPr>
              <a:defRPr/>
            </a:pPr>
            <a:r>
              <a:rPr lang="en-US" dirty="0" smtClean="0"/>
              <a:t>Link layer retransmissions can improve performance without being TCP-aware  </a:t>
            </a:r>
          </a:p>
          <a:p>
            <a:pPr>
              <a:defRPr/>
            </a:pPr>
            <a:r>
              <a:rPr lang="en-US" dirty="0" smtClean="0"/>
              <a:t>End-to-end techniques that do not require TCP specific support from lower layers, e.g. TCP Selective </a:t>
            </a:r>
            <a:r>
              <a:rPr lang="en-US" dirty="0" err="1" smtClean="0"/>
              <a:t>ACKnowledgements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Link layer techniques achieve higher gains compared to end-to-end schemes</a:t>
            </a:r>
          </a:p>
        </p:txBody>
      </p:sp>
    </p:spTree>
    <p:extLst>
      <p:ext uri="{BB962C8B-B14F-4D97-AF65-F5344CB8AC3E}">
        <p14:creationId xmlns:p14="http://schemas.microsoft.com/office/powerpoint/2010/main" val="301572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Impact of mobility on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Handoff occurs when a mobile starts communicating with new base station (or foreign agent in case of mobile IP)</a:t>
            </a:r>
          </a:p>
          <a:p>
            <a:pPr>
              <a:defRPr/>
            </a:pPr>
            <a:r>
              <a:rPr lang="en-US" dirty="0" smtClean="0"/>
              <a:t>Link layer handoffs</a:t>
            </a:r>
          </a:p>
          <a:p>
            <a:pPr lvl="1">
              <a:defRPr/>
            </a:pPr>
            <a:r>
              <a:rPr lang="en-US" dirty="0" smtClean="0"/>
              <a:t>No change of IP address</a:t>
            </a:r>
          </a:p>
          <a:p>
            <a:pPr lvl="1">
              <a:defRPr/>
            </a:pPr>
            <a:r>
              <a:rPr lang="en-US" dirty="0" smtClean="0"/>
              <a:t>TCP will not be aware of handoff</a:t>
            </a:r>
          </a:p>
          <a:p>
            <a:pPr lvl="1">
              <a:defRPr/>
            </a:pPr>
            <a:r>
              <a:rPr lang="en-US" dirty="0" smtClean="0"/>
              <a:t>Link layer handles reliability</a:t>
            </a:r>
          </a:p>
          <a:p>
            <a:pPr lvl="1">
              <a:defRPr/>
            </a:pPr>
            <a:r>
              <a:rPr lang="en-US" dirty="0" smtClean="0"/>
              <a:t>Increased packet delay</a:t>
            </a:r>
          </a:p>
          <a:p>
            <a:pPr>
              <a:defRPr/>
            </a:pPr>
            <a:r>
              <a:rPr lang="en-US" dirty="0" smtClean="0"/>
              <a:t>Network layer handoff</a:t>
            </a:r>
          </a:p>
          <a:p>
            <a:pPr lvl="1">
              <a:defRPr/>
            </a:pPr>
            <a:r>
              <a:rPr lang="en-US" dirty="0" smtClean="0"/>
              <a:t>Need mobile IP</a:t>
            </a:r>
          </a:p>
          <a:p>
            <a:pPr lvl="1">
              <a:defRPr/>
            </a:pPr>
            <a:r>
              <a:rPr lang="en-US" dirty="0" smtClean="0"/>
              <a:t>Packets can be lost while mobile moves to new base station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1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Congestion control in mobile &amp;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TCP assumes congestion if packets dropped </a:t>
            </a:r>
            <a:r>
              <a:rPr lang="en-US" dirty="0" smtClean="0">
                <a:sym typeface="Symbol"/>
              </a:rPr>
              <a:t> typically wrong in mobile &amp; wireless networks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Unchanged TCP performance degrades severely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Packet loss in mobile &amp; wireless networks can be due to 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Wireless transmission errors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Mobility when node moves from one network attachment point to another while there are still packets in transit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Improving TCP during mobility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Invoke fast retransmit after handoff</a:t>
            </a:r>
          </a:p>
          <a:p>
            <a:r>
              <a:rPr lang="en-US" altLang="en-US" smtClean="0"/>
              <a:t>Buffer packets at base station (or foreign agent in case of mobile IP)</a:t>
            </a:r>
          </a:p>
          <a:p>
            <a:pPr lvl="1"/>
            <a:r>
              <a:rPr lang="en-US" altLang="en-US" smtClean="0"/>
              <a:t>Forward packets to new base station</a:t>
            </a:r>
          </a:p>
          <a:p>
            <a:r>
              <a:rPr lang="en-US" altLang="en-US" smtClean="0"/>
              <a:t>Use multicast</a:t>
            </a:r>
          </a:p>
          <a:p>
            <a:pPr lvl="1"/>
            <a:r>
              <a:rPr lang="en-US" altLang="en-US" smtClean="0"/>
              <a:t>Send packets destined to mobile to current base station and base stations mobile is likely to visit next</a:t>
            </a:r>
          </a:p>
          <a:p>
            <a:pPr lvl="1"/>
            <a:r>
              <a:rPr lang="en-US" altLang="en-US" smtClean="0"/>
              <a:t>Incurs throughput &amp; buffering overhead</a:t>
            </a:r>
          </a:p>
        </p:txBody>
      </p:sp>
    </p:spTree>
    <p:extLst>
      <p:ext uri="{BB962C8B-B14F-4D97-AF65-F5344CB8AC3E}">
        <p14:creationId xmlns:p14="http://schemas.microsoft.com/office/powerpoint/2010/main" val="343447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</a:t>
            </a:r>
            <a:r>
              <a:rPr lang="el-GR" sz="2800" b="1" dirty="0" smtClean="0"/>
              <a:t>ες </a:t>
            </a:r>
            <a:r>
              <a:rPr lang="el-GR" sz="2800" b="1" dirty="0" smtClean="0"/>
              <a:t>και </a:t>
            </a:r>
            <a:r>
              <a:rPr lang="el-GR" sz="2800" b="1" dirty="0" smtClean="0"/>
              <a:t>Κινητές Επικοινωνίες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</a:t>
            </a:r>
            <a:r>
              <a:rPr lang="en-US" sz="2800" b="1" dirty="0"/>
              <a:t>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Mobile Transport Layer</a:t>
            </a:r>
            <a:endParaRPr lang="el-GR" sz="2800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9661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Congestion control in mobile &amp; wireless networks (cont.)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TCP reacts to packet loss with reduction of congestion window</a:t>
            </a:r>
          </a:p>
          <a:p>
            <a:r>
              <a:rPr lang="en-US" altLang="en-US" smtClean="0"/>
              <a:t>Correct reaction when loss is due to link congestion </a:t>
            </a:r>
          </a:p>
          <a:p>
            <a:pPr lvl="1"/>
            <a:r>
              <a:rPr lang="en-US" altLang="en-US" smtClean="0"/>
              <a:t>Rate of packets entering a queue is larger than rate at which packets leave queue</a:t>
            </a:r>
          </a:p>
          <a:p>
            <a:r>
              <a:rPr lang="en-US" altLang="en-US" smtClean="0"/>
              <a:t>May not be correct reaction when loss is due to wireless transmission errors: </a:t>
            </a:r>
          </a:p>
          <a:p>
            <a:pPr lvl="1"/>
            <a:r>
              <a:rPr lang="en-US" altLang="en-US" smtClean="0"/>
              <a:t>physical layer transmission rate should be reduced (or transmission power increased)</a:t>
            </a:r>
          </a:p>
        </p:txBody>
      </p:sp>
    </p:spTree>
    <p:extLst>
      <p:ext uri="{BB962C8B-B14F-4D97-AF65-F5344CB8AC3E}">
        <p14:creationId xmlns:p14="http://schemas.microsoft.com/office/powerpoint/2010/main" val="49423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-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7050"/>
            <a:ext cx="61944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 congestion control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828800" y="1411288"/>
            <a:ext cx="3186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000"/>
              <a:t>Congestion avoidance</a:t>
            </a:r>
            <a:endParaRPr lang="el-GR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7173" name="Line 7" descr="congestion"/>
          <p:cNvSpPr>
            <a:spLocks noChangeShapeType="1"/>
          </p:cNvSpPr>
          <p:nvPr/>
        </p:nvSpPr>
        <p:spPr bwMode="auto">
          <a:xfrm>
            <a:off x="3657600" y="1797050"/>
            <a:ext cx="304800" cy="604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890838" y="50133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Slow start</a:t>
            </a:r>
            <a:endParaRPr lang="en-GB" altLang="en-US" sz="2000"/>
          </a:p>
        </p:txBody>
      </p:sp>
      <p:sp>
        <p:nvSpPr>
          <p:cNvPr id="7175" name="Line 11" descr="slow start"/>
          <p:cNvSpPr>
            <a:spLocks noChangeShapeType="1"/>
          </p:cNvSpPr>
          <p:nvPr/>
        </p:nvSpPr>
        <p:spPr bwMode="auto">
          <a:xfrm flipH="1" flipV="1">
            <a:off x="2743200" y="4687888"/>
            <a:ext cx="555625" cy="325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Rectangle 14" descr="congestion"/>
          <p:cNvSpPr>
            <a:spLocks noChangeArrowheads="1"/>
          </p:cNvSpPr>
          <p:nvPr/>
        </p:nvSpPr>
        <p:spPr bwMode="auto">
          <a:xfrm>
            <a:off x="5014913" y="1730375"/>
            <a:ext cx="776287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7" name="Line 13" descr="congestion"/>
          <p:cNvSpPr>
            <a:spLocks noChangeShapeType="1"/>
          </p:cNvSpPr>
          <p:nvPr/>
        </p:nvSpPr>
        <p:spPr bwMode="auto">
          <a:xfrm flipV="1">
            <a:off x="5014913" y="1984375"/>
            <a:ext cx="1081087" cy="193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6" descr="tcp"/>
          <p:cNvSpPr txBox="1">
            <a:spLocks noChangeArrowheads="1"/>
          </p:cNvSpPr>
          <p:nvPr/>
        </p:nvSpPr>
        <p:spPr bwMode="auto">
          <a:xfrm>
            <a:off x="5659438" y="1670050"/>
            <a:ext cx="2265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buClrTx/>
              <a:buFontTx/>
              <a:buNone/>
            </a:pPr>
            <a:r>
              <a:rPr lang="en-US" altLang="en-US" sz="2000"/>
              <a:t>Timeout after packet loss</a:t>
            </a:r>
            <a:endParaRPr lang="el-GR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4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to solve performance degradation of TCP over wireless</a:t>
            </a:r>
          </a:p>
          <a:p>
            <a:pPr lvl="1"/>
            <a:r>
              <a:rPr lang="en-US" altLang="en-US" smtClean="0"/>
              <a:t>Ideal TCP behavior: TCP retransmits packets lost due to wireless transmission errors without taking congestion control actions</a:t>
            </a:r>
          </a:p>
          <a:p>
            <a:pPr lvl="1"/>
            <a:r>
              <a:rPr lang="en-US" altLang="en-US" smtClean="0"/>
              <a:t>Ideal network behavior: hide transmission errors from TCP sender</a:t>
            </a:r>
          </a:p>
          <a:p>
            <a:pPr lvl="2"/>
            <a:r>
              <a:rPr lang="en-US" altLang="en-US" smtClean="0"/>
              <a:t>Includes avoiding errors and indirect effects such as increase of delay &amp; delay variation </a:t>
            </a:r>
          </a:p>
          <a:p>
            <a:pPr lvl="1"/>
            <a:r>
              <a:rPr lang="en-US" altLang="en-US" smtClean="0"/>
              <a:t>Approaches try to achieve one of the above</a:t>
            </a:r>
          </a:p>
          <a:p>
            <a:pPr lvl="2"/>
            <a:r>
              <a:rPr lang="en-US" altLang="en-US" smtClean="0"/>
              <a:t>Ideal behavior cannot be realized in practise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789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Alternative approaches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Link layer approach</a:t>
            </a:r>
          </a:p>
          <a:p>
            <a:pPr lvl="1"/>
            <a:r>
              <a:rPr lang="en-US" altLang="en-US" smtClean="0"/>
              <a:t>TCP-unaware and TCP-aware</a:t>
            </a:r>
          </a:p>
          <a:p>
            <a:r>
              <a:rPr lang="en-US" altLang="en-US" smtClean="0"/>
              <a:t>Split connection approach</a:t>
            </a:r>
          </a:p>
          <a:p>
            <a:pPr lvl="1"/>
            <a:r>
              <a:rPr lang="en-US" altLang="en-US" smtClean="0"/>
              <a:t>Split end-to-end TCP connection</a:t>
            </a:r>
          </a:p>
          <a:p>
            <a:r>
              <a:rPr lang="en-US" altLang="en-US" smtClean="0"/>
              <a:t>End-to-end approach</a:t>
            </a:r>
          </a:p>
          <a:p>
            <a:pPr lvl="1"/>
            <a:r>
              <a:rPr lang="en-US" altLang="en-US" smtClean="0"/>
              <a:t>Explicit notification schemes</a:t>
            </a:r>
          </a:p>
        </p:txBody>
      </p:sp>
    </p:spTree>
    <p:extLst>
      <p:ext uri="{BB962C8B-B14F-4D97-AF65-F5344CB8AC3E}">
        <p14:creationId xmlns:p14="http://schemas.microsoft.com/office/powerpoint/2010/main" val="52064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 layer mechanisms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Forward Error Correction</a:t>
            </a:r>
          </a:p>
          <a:p>
            <a:pPr lvl="1"/>
            <a:r>
              <a:rPr lang="en-US" altLang="en-US" smtClean="0"/>
              <a:t>Corrects small number of errors</a:t>
            </a:r>
          </a:p>
          <a:p>
            <a:pPr lvl="1"/>
            <a:r>
              <a:rPr lang="en-US" altLang="en-US" smtClean="0"/>
              <a:t>Overhead incurred even when no errors occur</a:t>
            </a:r>
          </a:p>
          <a:p>
            <a:r>
              <a:rPr lang="en-US" altLang="en-US" smtClean="0"/>
              <a:t>Link layer retransmission</a:t>
            </a:r>
          </a:p>
          <a:p>
            <a:pPr lvl="1"/>
            <a:r>
              <a:rPr lang="en-US" altLang="en-US" smtClean="0"/>
              <a:t>Overhead incurred only when errors occur</a:t>
            </a:r>
          </a:p>
          <a:p>
            <a:r>
              <a:rPr lang="en-US" altLang="en-US" smtClean="0"/>
              <a:t>Above mechanisms are TCP-unaware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436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 layer retransmission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When to retransmit frame?</a:t>
            </a:r>
          </a:p>
          <a:p>
            <a:pPr lvl="1">
              <a:defRPr/>
            </a:pPr>
            <a:r>
              <a:rPr lang="en-US" dirty="0" smtClean="0"/>
              <a:t>Link layer retransmission timeout</a:t>
            </a:r>
          </a:p>
          <a:p>
            <a:pPr lvl="1">
              <a:defRPr/>
            </a:pPr>
            <a:r>
              <a:rPr lang="en-US" dirty="0" smtClean="0"/>
              <a:t>Negative acknowledgment</a:t>
            </a:r>
          </a:p>
          <a:p>
            <a:pPr>
              <a:defRPr/>
            </a:pPr>
            <a:r>
              <a:rPr lang="en-US" dirty="0" smtClean="0"/>
              <a:t>Maximum number of retransmissions?</a:t>
            </a:r>
          </a:p>
          <a:p>
            <a:pPr lvl="1">
              <a:defRPr/>
            </a:pPr>
            <a:r>
              <a:rPr lang="en-US" dirty="0" smtClean="0"/>
              <a:t>Finite or infinite</a:t>
            </a:r>
          </a:p>
          <a:p>
            <a:pPr>
              <a:defRPr/>
            </a:pPr>
            <a:r>
              <a:rPr lang="en-US" dirty="0" smtClean="0"/>
              <a:t>Retransmissions hide losses by influence end-to-end delay</a:t>
            </a:r>
          </a:p>
          <a:p>
            <a:pPr lvl="1">
              <a:defRPr/>
            </a:pPr>
            <a:r>
              <a:rPr lang="en-US" dirty="0" smtClean="0"/>
              <a:t>May have impact on TCP’s RTT estimation</a:t>
            </a:r>
          </a:p>
          <a:p>
            <a:pPr>
              <a:defRPr/>
            </a:pPr>
            <a:r>
              <a:rPr lang="en-US" dirty="0" smtClean="0"/>
              <a:t>Should link layer deliver packet in order or as they arrive?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3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Link layer retransmission issues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8382000" cy="1905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Can cause head of line blocking in sender queue</a:t>
            </a:r>
          </a:p>
          <a:p>
            <a:pPr>
              <a:defRPr/>
            </a:pPr>
            <a:r>
              <a:rPr lang="en-US" dirty="0" smtClean="0"/>
              <a:t>Can cause congestion losses (queue overflow)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12293" name="Group 20" descr="link"/>
          <p:cNvGrpSpPr>
            <a:grpSpLocks/>
          </p:cNvGrpSpPr>
          <p:nvPr/>
        </p:nvGrpSpPr>
        <p:grpSpPr bwMode="auto">
          <a:xfrm>
            <a:off x="2481263" y="2611438"/>
            <a:ext cx="685800" cy="266700"/>
            <a:chOff x="3276600" y="2781300"/>
            <a:chExt cx="685800" cy="266700"/>
          </a:xfrm>
        </p:grpSpPr>
        <p:cxnSp>
          <p:nvCxnSpPr>
            <p:cNvPr id="12301" name="Straight Connector 21"/>
            <p:cNvCxnSpPr>
              <a:cxnSpLocks noChangeShapeType="1"/>
            </p:cNvCxnSpPr>
            <p:nvPr/>
          </p:nvCxnSpPr>
          <p:spPr bwMode="auto">
            <a:xfrm>
              <a:off x="3276600" y="2781300"/>
              <a:ext cx="685800" cy="0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Straight Connector 22"/>
            <p:cNvCxnSpPr>
              <a:cxnSpLocks noChangeShapeType="1"/>
            </p:cNvCxnSpPr>
            <p:nvPr/>
          </p:nvCxnSpPr>
          <p:spPr bwMode="auto">
            <a:xfrm>
              <a:off x="3276600" y="3048000"/>
              <a:ext cx="685800" cy="0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Straight Connector 23"/>
            <p:cNvCxnSpPr>
              <a:cxnSpLocks noChangeShapeType="1"/>
            </p:cNvCxnSpPr>
            <p:nvPr/>
          </p:nvCxnSpPr>
          <p:spPr bwMode="auto">
            <a:xfrm>
              <a:off x="3962400" y="2781300"/>
              <a:ext cx="0" cy="266700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 descr="link layer"/>
          <p:cNvGrpSpPr/>
          <p:nvPr/>
        </p:nvGrpSpPr>
        <p:grpSpPr>
          <a:xfrm>
            <a:off x="2068513" y="1452563"/>
            <a:ext cx="3816350" cy="2549525"/>
            <a:chOff x="2068513" y="1452563"/>
            <a:chExt cx="3816350" cy="2549525"/>
          </a:xfrm>
        </p:grpSpPr>
        <p:sp>
          <p:nvSpPr>
            <p:cNvPr id="12292" name="Rectangle 5"/>
            <p:cNvSpPr>
              <a:spLocks noChangeArrowheads="1"/>
            </p:cNvSpPr>
            <p:nvPr/>
          </p:nvSpPr>
          <p:spPr bwMode="auto">
            <a:xfrm>
              <a:off x="2068513" y="2268538"/>
              <a:ext cx="1196975" cy="950912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0000FF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FF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294" name="Rectangle 24"/>
            <p:cNvSpPr>
              <a:spLocks noChangeArrowheads="1"/>
            </p:cNvSpPr>
            <p:nvPr/>
          </p:nvSpPr>
          <p:spPr bwMode="auto">
            <a:xfrm>
              <a:off x="4648200" y="1452563"/>
              <a:ext cx="1196975" cy="949325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0000FF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FF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295" name="Rectangle 25"/>
            <p:cNvSpPr>
              <a:spLocks noChangeArrowheads="1"/>
            </p:cNvSpPr>
            <p:nvPr/>
          </p:nvSpPr>
          <p:spPr bwMode="auto">
            <a:xfrm>
              <a:off x="4687888" y="3052763"/>
              <a:ext cx="1196975" cy="949325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0000FF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FF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cxnSp>
          <p:nvCxnSpPr>
            <p:cNvPr id="12296" name="Straight Arrow Connector 27"/>
            <p:cNvCxnSpPr>
              <a:cxnSpLocks noChangeShapeType="1"/>
              <a:endCxn id="12294" idx="1"/>
            </p:cNvCxnSpPr>
            <p:nvPr/>
          </p:nvCxnSpPr>
          <p:spPr bwMode="auto">
            <a:xfrm flipV="1">
              <a:off x="3265488" y="1927225"/>
              <a:ext cx="1382712" cy="684213"/>
            </a:xfrm>
            <a:prstGeom prst="straightConnector1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7" name="Straight Arrow Connector 28"/>
            <p:cNvCxnSpPr>
              <a:cxnSpLocks noChangeShapeType="1"/>
              <a:endCxn id="12295" idx="1"/>
            </p:cNvCxnSpPr>
            <p:nvPr/>
          </p:nvCxnSpPr>
          <p:spPr bwMode="auto">
            <a:xfrm>
              <a:off x="3300413" y="2952750"/>
              <a:ext cx="1387475" cy="574675"/>
            </a:xfrm>
            <a:prstGeom prst="straightConnector1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98" name="TextBox 30"/>
          <p:cNvSpPr txBox="1">
            <a:spLocks noChangeArrowheads="1"/>
          </p:cNvSpPr>
          <p:nvPr/>
        </p:nvSpPr>
        <p:spPr bwMode="auto">
          <a:xfrm>
            <a:off x="2068513" y="3297238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Sender</a:t>
            </a:r>
          </a:p>
        </p:txBody>
      </p:sp>
      <p:sp>
        <p:nvSpPr>
          <p:cNvPr id="12299" name="TextBox 31"/>
          <p:cNvSpPr txBox="1">
            <a:spLocks noChangeArrowheads="1"/>
          </p:cNvSpPr>
          <p:nvPr/>
        </p:nvSpPr>
        <p:spPr bwMode="auto">
          <a:xfrm>
            <a:off x="6096000" y="1697038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Receiver 1</a:t>
            </a:r>
          </a:p>
        </p:txBody>
      </p:sp>
      <p:sp>
        <p:nvSpPr>
          <p:cNvPr id="12300" name="TextBox 32"/>
          <p:cNvSpPr txBox="1">
            <a:spLocks noChangeArrowheads="1"/>
          </p:cNvSpPr>
          <p:nvPr/>
        </p:nvSpPr>
        <p:spPr bwMode="auto">
          <a:xfrm>
            <a:off x="6105525" y="3297238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Receiver 2</a:t>
            </a:r>
          </a:p>
        </p:txBody>
      </p:sp>
    </p:spTree>
    <p:extLst>
      <p:ext uri="{BB962C8B-B14F-4D97-AF65-F5344CB8AC3E}">
        <p14:creationId xmlns:p14="http://schemas.microsoft.com/office/powerpoint/2010/main" val="469325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0"/>
  <p:tag name="AUTODATETIMEFORMAT" val="$HH:$MM $AMPM"/>
  <p:tag name="AUTODATETIMEFLAGS" val="400"/>
</p:tagLst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9677</TotalTime>
  <Words>972</Words>
  <Application>Microsoft Office PowerPoint</Application>
  <PresentationFormat>On-screen Show (4:3)</PresentationFormat>
  <Paragraphs>138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2_Default Design</vt:lpstr>
      <vt:lpstr>Θέμα του Office</vt:lpstr>
      <vt:lpstr>3_Default Design</vt:lpstr>
      <vt:lpstr>Ασύρματες και Κινητές Επικοινωνίες</vt:lpstr>
      <vt:lpstr>Congestion control in mobile &amp; wireless networks</vt:lpstr>
      <vt:lpstr>Congestion control in mobile &amp; wireless networks (cont.)</vt:lpstr>
      <vt:lpstr>TCP congestion control</vt:lpstr>
      <vt:lpstr>Solution</vt:lpstr>
      <vt:lpstr>Alternative approaches</vt:lpstr>
      <vt:lpstr>Link layer mechanisms </vt:lpstr>
      <vt:lpstr>Link layer retransmission issues</vt:lpstr>
      <vt:lpstr>Link layer retransmission issues (cont.)</vt:lpstr>
      <vt:lpstr>TCP-aware link layer</vt:lpstr>
      <vt:lpstr>TCP-aware link layer (cont.)</vt:lpstr>
      <vt:lpstr>TCP-aware link layer features</vt:lpstr>
      <vt:lpstr>Split connection approach</vt:lpstr>
      <vt:lpstr>Split connection approach (cont.)</vt:lpstr>
      <vt:lpstr>Split connection approach (contd.)</vt:lpstr>
      <vt:lpstr>Explicit notification schemes</vt:lpstr>
      <vt:lpstr>Explicit Loss Notification (ELN)</vt:lpstr>
      <vt:lpstr>Observations</vt:lpstr>
      <vt:lpstr>Impact of mobility on TCP</vt:lpstr>
      <vt:lpstr>Improving TCP during mobility</vt:lpstr>
      <vt:lpstr>Τέλος Ενότητας # 11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MOBILE/WIRELESS NETWORKS</dc:title>
  <dc:creator>CHRYSOSTOMOS CHRYSOSTOMOU</dc:creator>
  <cp:lastModifiedBy>vaggelisdouros</cp:lastModifiedBy>
  <cp:revision>244</cp:revision>
  <dcterms:created xsi:type="dcterms:W3CDTF">2001-12-04T06:54:10Z</dcterms:created>
  <dcterms:modified xsi:type="dcterms:W3CDTF">2015-11-26T21:58:35Z</dcterms:modified>
</cp:coreProperties>
</file>