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4"/>
  </p:sldMasterIdLst>
  <p:notesMasterIdLst>
    <p:notesMasterId r:id="rId26"/>
  </p:notesMasterIdLst>
  <p:sldIdLst>
    <p:sldId id="256" r:id="rId5"/>
    <p:sldId id="265" r:id="rId6"/>
    <p:sldId id="257" r:id="rId7"/>
    <p:sldId id="264" r:id="rId8"/>
    <p:sldId id="266" r:id="rId9"/>
    <p:sldId id="258" r:id="rId10"/>
    <p:sldId id="260" r:id="rId11"/>
    <p:sldId id="261" r:id="rId12"/>
    <p:sldId id="263" r:id="rId13"/>
    <p:sldId id="267" r:id="rId14"/>
    <p:sldId id="278" r:id="rId15"/>
    <p:sldId id="269" r:id="rId16"/>
    <p:sldId id="270" r:id="rId17"/>
    <p:sldId id="279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TEINI AVRONIDAKI" initials="" lastIdx="6" clrIdx="0">
    <p:extLst>
      <p:ext uri="{19B8F6BF-5375-455C-9EA6-DF929625EA0E}">
        <p15:presenceInfo xmlns:p15="http://schemas.microsoft.com/office/powerpoint/2012/main" userId="S::e4220002@aueb.gr::065ce438-3734-4260-81fa-54fb7d10630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B9C56"/>
    <a:srgbClr val="8A982F"/>
    <a:srgbClr val="B8820F"/>
    <a:srgbClr val="8DDC72"/>
    <a:srgbClr val="91C392"/>
    <a:srgbClr val="8BC491"/>
    <a:srgbClr val="8FC493"/>
    <a:srgbClr val="8DC4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0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D35D61-2081-40DA-98DF-42BC377A002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1F35B03-9566-4C16-A20E-59D3BBFF36A1}">
      <dgm:prSet phldrT="[Κείμενο]" custT="1"/>
      <dgm:spPr/>
      <dgm:t>
        <a:bodyPr/>
        <a:lstStyle/>
        <a:p>
          <a:pPr algn="ctr"/>
          <a:r>
            <a:rPr lang="el-GR" sz="2000" b="1" i="0" u="none" dirty="0">
              <a:latin typeface="Arial"/>
              <a:cs typeface="Arial"/>
            </a:rPr>
            <a:t>Η</a:t>
          </a:r>
          <a:r>
            <a:rPr lang="el-GR" sz="2000" b="0" i="0" u="none" dirty="0">
              <a:latin typeface="Arial"/>
              <a:cs typeface="Arial"/>
            </a:rPr>
            <a:t> </a:t>
          </a:r>
          <a:r>
            <a:rPr lang="el-GR" sz="2000" b="1" i="0" u="none" dirty="0">
              <a:latin typeface="Arial"/>
              <a:cs typeface="Arial"/>
            </a:rPr>
            <a:t>αρχή της πρόληψης </a:t>
          </a:r>
          <a:r>
            <a:rPr lang="el-GR" sz="2000" b="0" i="0" u="none" dirty="0">
              <a:latin typeface="Arial"/>
              <a:cs typeface="Arial"/>
            </a:rPr>
            <a:t>είναι ένα εργαλείο διαχείρισης κινδύνων εάν υπάρχει επιστημονική αβεβαιότητα</a:t>
          </a:r>
          <a:r>
            <a:rPr lang="en-US" sz="2000" b="0" i="0" u="none" dirty="0">
              <a:latin typeface="Arial"/>
              <a:cs typeface="Arial"/>
            </a:rPr>
            <a:t>.</a:t>
          </a:r>
          <a:endParaRPr lang="el-GR" sz="2000" dirty="0">
            <a:latin typeface="Arial"/>
            <a:cs typeface="Arial"/>
          </a:endParaRPr>
        </a:p>
      </dgm:t>
    </dgm:pt>
    <dgm:pt modelId="{39DE5BD4-CDA6-4C74-AB40-C26D0D6330BA}" type="parTrans" cxnId="{0F51EC27-E1F3-4079-A136-831FAB83FA00}">
      <dgm:prSet/>
      <dgm:spPr/>
      <dgm:t>
        <a:bodyPr/>
        <a:lstStyle/>
        <a:p>
          <a:endParaRPr lang="el-GR"/>
        </a:p>
      </dgm:t>
    </dgm:pt>
    <dgm:pt modelId="{3CEFD50A-1997-434D-8FBD-FEA509696596}" type="sibTrans" cxnId="{0F51EC27-E1F3-4079-A136-831FAB83FA00}">
      <dgm:prSet/>
      <dgm:spPr/>
      <dgm:t>
        <a:bodyPr/>
        <a:lstStyle/>
        <a:p>
          <a:endParaRPr lang="el-GR"/>
        </a:p>
      </dgm:t>
    </dgm:pt>
    <dgm:pt modelId="{E652721E-5257-4EB0-9DC3-4EF362128F0B}">
      <dgm:prSet phldrT="[Κείμενο]" custT="1"/>
      <dgm:spPr/>
      <dgm:t>
        <a:bodyPr/>
        <a:lstStyle/>
        <a:p>
          <a:r>
            <a:rPr lang="el-GR" sz="2000" b="1" i="0" u="none" dirty="0">
              <a:latin typeface="Arial"/>
              <a:cs typeface="Arial"/>
            </a:rPr>
            <a:t>Η αρχή «ο </a:t>
          </a:r>
          <a:r>
            <a:rPr lang="el-GR" sz="2000" b="1" i="0" u="none" dirty="0" err="1">
              <a:latin typeface="Arial"/>
              <a:cs typeface="Arial"/>
            </a:rPr>
            <a:t>ρυπαίνων</a:t>
          </a:r>
          <a:r>
            <a:rPr lang="el-GR" sz="2000" b="1" i="0" u="none" dirty="0">
              <a:latin typeface="Arial"/>
              <a:cs typeface="Arial"/>
            </a:rPr>
            <a:t> πληρώνει» </a:t>
          </a:r>
          <a:r>
            <a:rPr lang="el-GR" sz="2000" b="0" i="0" u="none" dirty="0">
              <a:latin typeface="Arial"/>
              <a:cs typeface="Arial"/>
            </a:rPr>
            <a:t>αποσκοπεί</a:t>
          </a:r>
          <a:r>
            <a:rPr lang="en-US" sz="2000" b="0" i="0" u="none" dirty="0">
              <a:latin typeface="Arial"/>
              <a:cs typeface="Arial"/>
            </a:rPr>
            <a:t> </a:t>
          </a:r>
          <a:r>
            <a:rPr lang="el-GR" sz="2000" b="0" i="0" u="none" dirty="0">
              <a:latin typeface="Arial"/>
              <a:cs typeface="Arial"/>
            </a:rPr>
            <a:t>στην αποκατάσταση της περιβαλλοντικής ζημίας</a:t>
          </a:r>
          <a:r>
            <a:rPr lang="en-US" sz="2000" b="0" i="0" u="none" dirty="0">
              <a:latin typeface="Arial"/>
              <a:cs typeface="Arial"/>
            </a:rPr>
            <a:t>.</a:t>
          </a:r>
          <a:endParaRPr lang="el-GR" sz="2000" dirty="0">
            <a:latin typeface="Arial"/>
            <a:cs typeface="Arial"/>
          </a:endParaRPr>
        </a:p>
      </dgm:t>
    </dgm:pt>
    <dgm:pt modelId="{DEE61E2F-3695-4660-93FF-16101BBF5C24}" type="parTrans" cxnId="{6C67A4B8-A095-4B1A-9873-BAA7DE6F02E0}">
      <dgm:prSet/>
      <dgm:spPr/>
      <dgm:t>
        <a:bodyPr/>
        <a:lstStyle/>
        <a:p>
          <a:endParaRPr lang="el-GR"/>
        </a:p>
      </dgm:t>
    </dgm:pt>
    <dgm:pt modelId="{7B729F07-75C7-451A-8F55-67C2709DD660}" type="sibTrans" cxnId="{6C67A4B8-A095-4B1A-9873-BAA7DE6F02E0}">
      <dgm:prSet/>
      <dgm:spPr/>
      <dgm:t>
        <a:bodyPr/>
        <a:lstStyle/>
        <a:p>
          <a:endParaRPr lang="el-GR"/>
        </a:p>
      </dgm:t>
    </dgm:pt>
    <dgm:pt modelId="{616A9E2E-443B-45E3-85A2-7289A02958B0}" type="pres">
      <dgm:prSet presAssocID="{6AD35D61-2081-40DA-98DF-42BC377A0024}" presName="compositeShape" presStyleCnt="0">
        <dgm:presLayoutVars>
          <dgm:chMax val="7"/>
          <dgm:dir/>
          <dgm:resizeHandles val="exact"/>
        </dgm:presLayoutVars>
      </dgm:prSet>
      <dgm:spPr/>
    </dgm:pt>
    <dgm:pt modelId="{00183FE1-5049-4CB2-B9E2-E43676360C71}" type="pres">
      <dgm:prSet presAssocID="{C1F35B03-9566-4C16-A20E-59D3BBFF36A1}" presName="circ1" presStyleLbl="vennNode1" presStyleIdx="0" presStyleCnt="2" custScaleX="94304" custScaleY="94011" custLinFactNeighborX="6449" custLinFactNeighborY="-273"/>
      <dgm:spPr/>
    </dgm:pt>
    <dgm:pt modelId="{5A737F57-0725-4DAC-A6FD-CDAF3DE4CD61}" type="pres">
      <dgm:prSet presAssocID="{C1F35B03-9566-4C16-A20E-59D3BBFF36A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75CDCB6-E147-4BEF-B94F-D7A5616A8486}" type="pres">
      <dgm:prSet presAssocID="{E652721E-5257-4EB0-9DC3-4EF362128F0B}" presName="circ2" presStyleLbl="vennNode1" presStyleIdx="1" presStyleCnt="2" custScaleX="96242" custScaleY="91911" custLinFactNeighborX="3276" custLinFactNeighborY="21"/>
      <dgm:spPr/>
    </dgm:pt>
    <dgm:pt modelId="{45AEB190-8FD3-4C62-9459-48A600D991A5}" type="pres">
      <dgm:prSet presAssocID="{E652721E-5257-4EB0-9DC3-4EF362128F0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F24E91C-3C68-4C51-A7CC-B60317781DF2}" type="presOf" srcId="{C1F35B03-9566-4C16-A20E-59D3BBFF36A1}" destId="{00183FE1-5049-4CB2-B9E2-E43676360C71}" srcOrd="0" destOrd="0" presId="urn:microsoft.com/office/officeart/2005/8/layout/venn1"/>
    <dgm:cxn modelId="{0F51EC27-E1F3-4079-A136-831FAB83FA00}" srcId="{6AD35D61-2081-40DA-98DF-42BC377A0024}" destId="{C1F35B03-9566-4C16-A20E-59D3BBFF36A1}" srcOrd="0" destOrd="0" parTransId="{39DE5BD4-CDA6-4C74-AB40-C26D0D6330BA}" sibTransId="{3CEFD50A-1997-434D-8FBD-FEA509696596}"/>
    <dgm:cxn modelId="{E387923E-449C-4C08-A143-8CDB8CFD600C}" type="presOf" srcId="{C1F35B03-9566-4C16-A20E-59D3BBFF36A1}" destId="{5A737F57-0725-4DAC-A6FD-CDAF3DE4CD61}" srcOrd="1" destOrd="0" presId="urn:microsoft.com/office/officeart/2005/8/layout/venn1"/>
    <dgm:cxn modelId="{E7E4AD93-EBAB-4671-89AC-2EB99C3CDCA2}" type="presOf" srcId="{6AD35D61-2081-40DA-98DF-42BC377A0024}" destId="{616A9E2E-443B-45E3-85A2-7289A02958B0}" srcOrd="0" destOrd="0" presId="urn:microsoft.com/office/officeart/2005/8/layout/venn1"/>
    <dgm:cxn modelId="{6C67A4B8-A095-4B1A-9873-BAA7DE6F02E0}" srcId="{6AD35D61-2081-40DA-98DF-42BC377A0024}" destId="{E652721E-5257-4EB0-9DC3-4EF362128F0B}" srcOrd="1" destOrd="0" parTransId="{DEE61E2F-3695-4660-93FF-16101BBF5C24}" sibTransId="{7B729F07-75C7-451A-8F55-67C2709DD660}"/>
    <dgm:cxn modelId="{E7A6D5BC-41CF-4C8B-8C35-C087105A2B80}" type="presOf" srcId="{E652721E-5257-4EB0-9DC3-4EF362128F0B}" destId="{45AEB190-8FD3-4C62-9459-48A600D991A5}" srcOrd="1" destOrd="0" presId="urn:microsoft.com/office/officeart/2005/8/layout/venn1"/>
    <dgm:cxn modelId="{D2100DE9-A2EA-4C13-9264-F42B0106E55F}" type="presOf" srcId="{E652721E-5257-4EB0-9DC3-4EF362128F0B}" destId="{075CDCB6-E147-4BEF-B94F-D7A5616A8486}" srcOrd="0" destOrd="0" presId="urn:microsoft.com/office/officeart/2005/8/layout/venn1"/>
    <dgm:cxn modelId="{8186771E-9F3D-49FB-87CD-05DC0E19AE42}" type="presParOf" srcId="{616A9E2E-443B-45E3-85A2-7289A02958B0}" destId="{00183FE1-5049-4CB2-B9E2-E43676360C71}" srcOrd="0" destOrd="0" presId="urn:microsoft.com/office/officeart/2005/8/layout/venn1"/>
    <dgm:cxn modelId="{1E6D6198-A309-40C3-BBB9-B8002829B3FF}" type="presParOf" srcId="{616A9E2E-443B-45E3-85A2-7289A02958B0}" destId="{5A737F57-0725-4DAC-A6FD-CDAF3DE4CD61}" srcOrd="1" destOrd="0" presId="urn:microsoft.com/office/officeart/2005/8/layout/venn1"/>
    <dgm:cxn modelId="{81647AD0-63B5-4396-8915-60B950B5789B}" type="presParOf" srcId="{616A9E2E-443B-45E3-85A2-7289A02958B0}" destId="{075CDCB6-E147-4BEF-B94F-D7A5616A8486}" srcOrd="2" destOrd="0" presId="urn:microsoft.com/office/officeart/2005/8/layout/venn1"/>
    <dgm:cxn modelId="{CC8A857C-73BD-40DD-8592-2F4703765533}" type="presParOf" srcId="{616A9E2E-443B-45E3-85A2-7289A02958B0}" destId="{45AEB190-8FD3-4C62-9459-48A600D991A5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6C9ED7-46BA-44B9-BC8C-EEDE744F412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B9A19126-AA8E-4351-8BEB-C7CC255DDDCE}">
      <dgm:prSet phldrT="[Κείμενο]" custT="1"/>
      <dgm:spPr/>
      <dgm:t>
        <a:bodyPr/>
        <a:lstStyle/>
        <a:p>
          <a:pPr algn="ctr"/>
          <a:r>
            <a:rPr lang="el-GR" sz="1800" b="0" i="0" u="none" dirty="0">
              <a:latin typeface="Arial"/>
              <a:cs typeface="Arial"/>
            </a:rPr>
            <a:t>Το πρωτόκολλο του Κιότο εγκρίθηκε στις 11 Δεκεμβρίου 1997 και τέθηκε σε ισχύ το 2005 (έως 2012).</a:t>
          </a:r>
          <a:endParaRPr lang="el-GR" sz="1800" dirty="0">
            <a:latin typeface="Arial"/>
            <a:cs typeface="Arial"/>
          </a:endParaRPr>
        </a:p>
      </dgm:t>
    </dgm:pt>
    <dgm:pt modelId="{8EE9BC88-B907-4B96-9C97-9C08F120303D}" type="sibTrans" cxnId="{2B9B3278-2F45-44BE-95D5-E308A4CF3529}">
      <dgm:prSet/>
      <dgm:spPr/>
      <dgm:t>
        <a:bodyPr/>
        <a:lstStyle/>
        <a:p>
          <a:endParaRPr lang="el-GR"/>
        </a:p>
      </dgm:t>
    </dgm:pt>
    <dgm:pt modelId="{F59E0F45-62B7-4DC6-B20D-FF9F3651961E}" type="parTrans" cxnId="{2B9B3278-2F45-44BE-95D5-E308A4CF3529}">
      <dgm:prSet/>
      <dgm:spPr/>
      <dgm:t>
        <a:bodyPr/>
        <a:lstStyle/>
        <a:p>
          <a:endParaRPr lang="el-GR"/>
        </a:p>
      </dgm:t>
    </dgm:pt>
    <dgm:pt modelId="{F033B09D-56F4-4D0E-902C-828ECD3921EF}">
      <dgm:prSet phldrT="[Κείμενο]" custT="1"/>
      <dgm:spPr/>
      <dgm:t>
        <a:bodyPr/>
        <a:lstStyle/>
        <a:p>
          <a:pPr algn="ctr" rtl="0"/>
          <a:r>
            <a:rPr lang="el-GR" sz="1800" b="0" i="0" u="none" dirty="0">
              <a:latin typeface="Arial"/>
              <a:cs typeface="Arial"/>
            </a:rPr>
            <a:t>Η Ε.Ε. δεσμεύτηκε να μειώσει τις εκπομπές της κατά 8% και οι ΗΠΑ κατά 7%. (Οι ΗΠΑ δεν επικύρωσαν το πρωτόκολλο).</a:t>
          </a:r>
          <a:endParaRPr lang="el-GR" sz="1800" dirty="0">
            <a:latin typeface="Arial"/>
            <a:cs typeface="Arial"/>
          </a:endParaRPr>
        </a:p>
      </dgm:t>
    </dgm:pt>
    <dgm:pt modelId="{951D2B87-33DA-4B12-8719-09103AACC4CF}" type="sibTrans" cxnId="{BC7EEE7C-0600-46B7-BED5-E1BC7111A6E4}">
      <dgm:prSet/>
      <dgm:spPr/>
      <dgm:t>
        <a:bodyPr/>
        <a:lstStyle/>
        <a:p>
          <a:endParaRPr lang="el-GR"/>
        </a:p>
      </dgm:t>
    </dgm:pt>
    <dgm:pt modelId="{C01CC23A-2156-45FB-8398-E568323A9BCF}" type="parTrans" cxnId="{BC7EEE7C-0600-46B7-BED5-E1BC7111A6E4}">
      <dgm:prSet/>
      <dgm:spPr/>
      <dgm:t>
        <a:bodyPr/>
        <a:lstStyle/>
        <a:p>
          <a:endParaRPr lang="el-GR"/>
        </a:p>
      </dgm:t>
    </dgm:pt>
    <dgm:pt modelId="{A4F42D7B-B9A9-4E78-9545-AD3A65D3D898}">
      <dgm:prSet phldrT="[Κείμενο]" custT="1"/>
      <dgm:spPr/>
      <dgm:t>
        <a:bodyPr/>
        <a:lstStyle/>
        <a:p>
          <a:pPr algn="ctr"/>
          <a:r>
            <a:rPr lang="el-GR" sz="1800" b="0" i="0" u="none" dirty="0">
              <a:latin typeface="Arial"/>
              <a:cs typeface="Arial"/>
            </a:rPr>
            <a:t>Η Ε.Ε. έπεισε τη Ρωσία να υπογράψει τη συμφωνία, με αντάλλαγμα τη στήριξη της για να γίνει μέλος του ΠΟΕ.</a:t>
          </a:r>
          <a:endParaRPr lang="el-GR" sz="1800" dirty="0">
            <a:latin typeface="Arial"/>
            <a:cs typeface="Arial"/>
          </a:endParaRPr>
        </a:p>
      </dgm:t>
    </dgm:pt>
    <dgm:pt modelId="{D954DF27-8C89-4517-9FC0-E36EB1687546}" type="sibTrans" cxnId="{11E52BCF-6279-4551-A629-318D69E6F824}">
      <dgm:prSet/>
      <dgm:spPr/>
      <dgm:t>
        <a:bodyPr/>
        <a:lstStyle/>
        <a:p>
          <a:endParaRPr lang="el-GR"/>
        </a:p>
      </dgm:t>
    </dgm:pt>
    <dgm:pt modelId="{76F5AAA4-90FB-47DC-AF96-A280B0575DA3}" type="parTrans" cxnId="{11E52BCF-6279-4551-A629-318D69E6F824}">
      <dgm:prSet/>
      <dgm:spPr/>
      <dgm:t>
        <a:bodyPr/>
        <a:lstStyle/>
        <a:p>
          <a:endParaRPr lang="el-GR"/>
        </a:p>
      </dgm:t>
    </dgm:pt>
    <dgm:pt modelId="{C66F4C29-946E-49A1-B4B2-B90A85767853}" type="pres">
      <dgm:prSet presAssocID="{1C6C9ED7-46BA-44B9-BC8C-EEDE744F412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269321F-D719-470A-8563-75136E16B12C}" type="pres">
      <dgm:prSet presAssocID="{B9A19126-AA8E-4351-8BEB-C7CC255DDDCE}" presName="hierRoot1" presStyleCnt="0"/>
      <dgm:spPr/>
    </dgm:pt>
    <dgm:pt modelId="{694D3EC8-68A0-495B-86D8-EFE41C094B93}" type="pres">
      <dgm:prSet presAssocID="{B9A19126-AA8E-4351-8BEB-C7CC255DDDCE}" presName="composite" presStyleCnt="0"/>
      <dgm:spPr/>
    </dgm:pt>
    <dgm:pt modelId="{16726134-6096-4840-B5E4-B361C363617C}" type="pres">
      <dgm:prSet presAssocID="{B9A19126-AA8E-4351-8BEB-C7CC255DDDCE}" presName="background" presStyleLbl="node0" presStyleIdx="0" presStyleCnt="3"/>
      <dgm:spPr>
        <a:solidFill>
          <a:schemeClr val="accent2">
            <a:lumMod val="60000"/>
            <a:lumOff val="40000"/>
          </a:schemeClr>
        </a:solidFill>
      </dgm:spPr>
    </dgm:pt>
    <dgm:pt modelId="{B550778E-AF0F-4BC6-B32D-B51685E57E09}" type="pres">
      <dgm:prSet presAssocID="{B9A19126-AA8E-4351-8BEB-C7CC255DDDCE}" presName="text" presStyleLbl="fgAcc0" presStyleIdx="0" presStyleCnt="3">
        <dgm:presLayoutVars>
          <dgm:chPref val="3"/>
        </dgm:presLayoutVars>
      </dgm:prSet>
      <dgm:spPr/>
    </dgm:pt>
    <dgm:pt modelId="{FD9EF952-3453-4CF1-9F69-399F125DF273}" type="pres">
      <dgm:prSet presAssocID="{B9A19126-AA8E-4351-8BEB-C7CC255DDDCE}" presName="hierChild2" presStyleCnt="0"/>
      <dgm:spPr/>
    </dgm:pt>
    <dgm:pt modelId="{04754EDE-1668-4403-806F-66EB2EDE61CB}" type="pres">
      <dgm:prSet presAssocID="{F033B09D-56F4-4D0E-902C-828ECD3921EF}" presName="hierRoot1" presStyleCnt="0"/>
      <dgm:spPr/>
    </dgm:pt>
    <dgm:pt modelId="{E2A9001C-FA25-4A64-A1DD-AAE77B4F6673}" type="pres">
      <dgm:prSet presAssocID="{F033B09D-56F4-4D0E-902C-828ECD3921EF}" presName="composite" presStyleCnt="0"/>
      <dgm:spPr/>
    </dgm:pt>
    <dgm:pt modelId="{F130D339-D705-48C2-B7E1-D09827320AFE}" type="pres">
      <dgm:prSet presAssocID="{F033B09D-56F4-4D0E-902C-828ECD3921EF}" presName="background" presStyleLbl="node0" presStyleIdx="1" presStyleCnt="3"/>
      <dgm:spPr/>
    </dgm:pt>
    <dgm:pt modelId="{AF884F8E-C59C-432C-82AF-303CD6EDBA3C}" type="pres">
      <dgm:prSet presAssocID="{F033B09D-56F4-4D0E-902C-828ECD3921EF}" presName="text" presStyleLbl="fgAcc0" presStyleIdx="1" presStyleCnt="3" custScaleX="120598" custScaleY="127667">
        <dgm:presLayoutVars>
          <dgm:chPref val="3"/>
        </dgm:presLayoutVars>
      </dgm:prSet>
      <dgm:spPr/>
    </dgm:pt>
    <dgm:pt modelId="{F7E219FD-6CCE-46E6-997D-7400E5AA5F54}" type="pres">
      <dgm:prSet presAssocID="{F033B09D-56F4-4D0E-902C-828ECD3921EF}" presName="hierChild2" presStyleCnt="0"/>
      <dgm:spPr/>
    </dgm:pt>
    <dgm:pt modelId="{D5B28D8B-E6C4-4B94-BCF0-E1BFF33A71E9}" type="pres">
      <dgm:prSet presAssocID="{A4F42D7B-B9A9-4E78-9545-AD3A65D3D898}" presName="hierRoot1" presStyleCnt="0"/>
      <dgm:spPr/>
    </dgm:pt>
    <dgm:pt modelId="{94A872CC-C240-445C-8F92-6E1B16433FDE}" type="pres">
      <dgm:prSet presAssocID="{A4F42D7B-B9A9-4E78-9545-AD3A65D3D898}" presName="composite" presStyleCnt="0"/>
      <dgm:spPr/>
    </dgm:pt>
    <dgm:pt modelId="{DCCE7E61-68BB-4683-9775-CAD7A68D0BC3}" type="pres">
      <dgm:prSet presAssocID="{A4F42D7B-B9A9-4E78-9545-AD3A65D3D898}" presName="background" presStyleLbl="node0" presStyleIdx="2" presStyleCnt="3"/>
      <dgm:spPr>
        <a:solidFill>
          <a:schemeClr val="accent2">
            <a:lumMod val="60000"/>
            <a:lumOff val="40000"/>
          </a:schemeClr>
        </a:solidFill>
      </dgm:spPr>
    </dgm:pt>
    <dgm:pt modelId="{11BCF2E1-ED17-4E4D-A3F4-231D5B1EB470}" type="pres">
      <dgm:prSet presAssocID="{A4F42D7B-B9A9-4E78-9545-AD3A65D3D898}" presName="text" presStyleLbl="fgAcc0" presStyleIdx="2" presStyleCnt="3" custScaleX="105036">
        <dgm:presLayoutVars>
          <dgm:chPref val="3"/>
        </dgm:presLayoutVars>
      </dgm:prSet>
      <dgm:spPr/>
    </dgm:pt>
    <dgm:pt modelId="{F743B817-6F2E-4FCD-A5FD-BE44643813FC}" type="pres">
      <dgm:prSet presAssocID="{A4F42D7B-B9A9-4E78-9545-AD3A65D3D898}" presName="hierChild2" presStyleCnt="0"/>
      <dgm:spPr/>
    </dgm:pt>
  </dgm:ptLst>
  <dgm:cxnLst>
    <dgm:cxn modelId="{C6C31829-97F9-41F6-9D26-E69A90E7C62E}" type="presOf" srcId="{F033B09D-56F4-4D0E-902C-828ECD3921EF}" destId="{AF884F8E-C59C-432C-82AF-303CD6EDBA3C}" srcOrd="0" destOrd="0" presId="urn:microsoft.com/office/officeart/2005/8/layout/hierarchy1"/>
    <dgm:cxn modelId="{2E5B9741-1378-4B95-8E5D-8624DC4E1823}" type="presOf" srcId="{A4F42D7B-B9A9-4E78-9545-AD3A65D3D898}" destId="{11BCF2E1-ED17-4E4D-A3F4-231D5B1EB470}" srcOrd="0" destOrd="0" presId="urn:microsoft.com/office/officeart/2005/8/layout/hierarchy1"/>
    <dgm:cxn modelId="{2B9B3278-2F45-44BE-95D5-E308A4CF3529}" srcId="{1C6C9ED7-46BA-44B9-BC8C-EEDE744F4129}" destId="{B9A19126-AA8E-4351-8BEB-C7CC255DDDCE}" srcOrd="0" destOrd="0" parTransId="{F59E0F45-62B7-4DC6-B20D-FF9F3651961E}" sibTransId="{8EE9BC88-B907-4B96-9C97-9C08F120303D}"/>
    <dgm:cxn modelId="{BC7EEE7C-0600-46B7-BED5-E1BC7111A6E4}" srcId="{1C6C9ED7-46BA-44B9-BC8C-EEDE744F4129}" destId="{F033B09D-56F4-4D0E-902C-828ECD3921EF}" srcOrd="1" destOrd="0" parTransId="{C01CC23A-2156-45FB-8398-E568323A9BCF}" sibTransId="{951D2B87-33DA-4B12-8719-09103AACC4CF}"/>
    <dgm:cxn modelId="{2074EDB1-FC95-4265-BA48-58A1B806E66D}" type="presOf" srcId="{B9A19126-AA8E-4351-8BEB-C7CC255DDDCE}" destId="{B550778E-AF0F-4BC6-B32D-B51685E57E09}" srcOrd="0" destOrd="0" presId="urn:microsoft.com/office/officeart/2005/8/layout/hierarchy1"/>
    <dgm:cxn modelId="{11E52BCF-6279-4551-A629-318D69E6F824}" srcId="{1C6C9ED7-46BA-44B9-BC8C-EEDE744F4129}" destId="{A4F42D7B-B9A9-4E78-9545-AD3A65D3D898}" srcOrd="2" destOrd="0" parTransId="{76F5AAA4-90FB-47DC-AF96-A280B0575DA3}" sibTransId="{D954DF27-8C89-4517-9FC0-E36EB1687546}"/>
    <dgm:cxn modelId="{143149F9-9BC3-4808-898A-8F01F7256654}" type="presOf" srcId="{1C6C9ED7-46BA-44B9-BC8C-EEDE744F4129}" destId="{C66F4C29-946E-49A1-B4B2-B90A85767853}" srcOrd="0" destOrd="0" presId="urn:microsoft.com/office/officeart/2005/8/layout/hierarchy1"/>
    <dgm:cxn modelId="{4DA36CE6-4FAC-468C-ABE1-32E5D64B5B18}" type="presParOf" srcId="{C66F4C29-946E-49A1-B4B2-B90A85767853}" destId="{0269321F-D719-470A-8563-75136E16B12C}" srcOrd="0" destOrd="0" presId="urn:microsoft.com/office/officeart/2005/8/layout/hierarchy1"/>
    <dgm:cxn modelId="{3776C131-233F-4E04-BF78-6D04997587D0}" type="presParOf" srcId="{0269321F-D719-470A-8563-75136E16B12C}" destId="{694D3EC8-68A0-495B-86D8-EFE41C094B93}" srcOrd="0" destOrd="0" presId="urn:microsoft.com/office/officeart/2005/8/layout/hierarchy1"/>
    <dgm:cxn modelId="{4CEEFB34-DAA4-4DCD-878B-DFE8C8180CAD}" type="presParOf" srcId="{694D3EC8-68A0-495B-86D8-EFE41C094B93}" destId="{16726134-6096-4840-B5E4-B361C363617C}" srcOrd="0" destOrd="0" presId="urn:microsoft.com/office/officeart/2005/8/layout/hierarchy1"/>
    <dgm:cxn modelId="{CD482A87-6B21-4AD7-A391-2870DDC0FF60}" type="presParOf" srcId="{694D3EC8-68A0-495B-86D8-EFE41C094B93}" destId="{B550778E-AF0F-4BC6-B32D-B51685E57E09}" srcOrd="1" destOrd="0" presId="urn:microsoft.com/office/officeart/2005/8/layout/hierarchy1"/>
    <dgm:cxn modelId="{8D5C4816-AB4F-4099-86E5-B8A99FE764CD}" type="presParOf" srcId="{0269321F-D719-470A-8563-75136E16B12C}" destId="{FD9EF952-3453-4CF1-9F69-399F125DF273}" srcOrd="1" destOrd="0" presId="urn:microsoft.com/office/officeart/2005/8/layout/hierarchy1"/>
    <dgm:cxn modelId="{B62919FA-177F-48B1-B1D2-A3E33A744F0F}" type="presParOf" srcId="{C66F4C29-946E-49A1-B4B2-B90A85767853}" destId="{04754EDE-1668-4403-806F-66EB2EDE61CB}" srcOrd="1" destOrd="0" presId="urn:microsoft.com/office/officeart/2005/8/layout/hierarchy1"/>
    <dgm:cxn modelId="{62CBEC5B-6064-44C1-A72B-EB5370685385}" type="presParOf" srcId="{04754EDE-1668-4403-806F-66EB2EDE61CB}" destId="{E2A9001C-FA25-4A64-A1DD-AAE77B4F6673}" srcOrd="0" destOrd="0" presId="urn:microsoft.com/office/officeart/2005/8/layout/hierarchy1"/>
    <dgm:cxn modelId="{8C786F8D-8507-41B3-9C6D-CA45BA7AD88E}" type="presParOf" srcId="{E2A9001C-FA25-4A64-A1DD-AAE77B4F6673}" destId="{F130D339-D705-48C2-B7E1-D09827320AFE}" srcOrd="0" destOrd="0" presId="urn:microsoft.com/office/officeart/2005/8/layout/hierarchy1"/>
    <dgm:cxn modelId="{E8389D75-C20E-48F4-985E-B843CA16BF55}" type="presParOf" srcId="{E2A9001C-FA25-4A64-A1DD-AAE77B4F6673}" destId="{AF884F8E-C59C-432C-82AF-303CD6EDBA3C}" srcOrd="1" destOrd="0" presId="urn:microsoft.com/office/officeart/2005/8/layout/hierarchy1"/>
    <dgm:cxn modelId="{4F722F5B-5FD5-4A6D-9174-4AFB8DCA104F}" type="presParOf" srcId="{04754EDE-1668-4403-806F-66EB2EDE61CB}" destId="{F7E219FD-6CCE-46E6-997D-7400E5AA5F54}" srcOrd="1" destOrd="0" presId="urn:microsoft.com/office/officeart/2005/8/layout/hierarchy1"/>
    <dgm:cxn modelId="{EBB9184C-E8C3-45B6-870D-07714401CE6A}" type="presParOf" srcId="{C66F4C29-946E-49A1-B4B2-B90A85767853}" destId="{D5B28D8B-E6C4-4B94-BCF0-E1BFF33A71E9}" srcOrd="2" destOrd="0" presId="urn:microsoft.com/office/officeart/2005/8/layout/hierarchy1"/>
    <dgm:cxn modelId="{148BE953-BED3-445A-9327-19A28F227ABC}" type="presParOf" srcId="{D5B28D8B-E6C4-4B94-BCF0-E1BFF33A71E9}" destId="{94A872CC-C240-445C-8F92-6E1B16433FDE}" srcOrd="0" destOrd="0" presId="urn:microsoft.com/office/officeart/2005/8/layout/hierarchy1"/>
    <dgm:cxn modelId="{70406B33-7F60-4921-B707-FF240D4BE7E7}" type="presParOf" srcId="{94A872CC-C240-445C-8F92-6E1B16433FDE}" destId="{DCCE7E61-68BB-4683-9775-CAD7A68D0BC3}" srcOrd="0" destOrd="0" presId="urn:microsoft.com/office/officeart/2005/8/layout/hierarchy1"/>
    <dgm:cxn modelId="{45740820-2489-4450-AF45-5709E5849ECF}" type="presParOf" srcId="{94A872CC-C240-445C-8F92-6E1B16433FDE}" destId="{11BCF2E1-ED17-4E4D-A3F4-231D5B1EB470}" srcOrd="1" destOrd="0" presId="urn:microsoft.com/office/officeart/2005/8/layout/hierarchy1"/>
    <dgm:cxn modelId="{E4F94C2A-A15F-4D46-BDE9-4F3910E21C66}" type="presParOf" srcId="{D5B28D8B-E6C4-4B94-BCF0-E1BFF33A71E9}" destId="{F743B817-6F2E-4FCD-A5FD-BE44643813F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6EDA3D-9D00-46D1-B05C-3AECEFA71EF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B842604A-C3A1-4443-A32B-51560B1BC969}">
      <dgm:prSet phldrT="[Κείμενο]"/>
      <dgm:spPr/>
      <dgm:t>
        <a:bodyPr/>
        <a:lstStyle/>
        <a:p>
          <a:r>
            <a:rPr lang="el-GR">
              <a:latin typeface="Arial"/>
              <a:cs typeface="Arial"/>
            </a:rPr>
            <a:t>Παράγοντες</a:t>
          </a:r>
          <a:r>
            <a:rPr lang="en-US">
              <a:latin typeface="Arial"/>
              <a:cs typeface="Arial"/>
            </a:rPr>
            <a:t>:</a:t>
          </a:r>
          <a:endParaRPr lang="el-GR" dirty="0">
            <a:latin typeface="Arial"/>
            <a:cs typeface="Arial"/>
          </a:endParaRPr>
        </a:p>
      </dgm:t>
    </dgm:pt>
    <dgm:pt modelId="{176DFF43-0591-4333-A5F1-85519C47512D}" type="parTrans" cxnId="{ABE78085-128B-4C11-A552-09571107F8B7}">
      <dgm:prSet/>
      <dgm:spPr/>
      <dgm:t>
        <a:bodyPr/>
        <a:lstStyle/>
        <a:p>
          <a:endParaRPr lang="el-GR"/>
        </a:p>
      </dgm:t>
    </dgm:pt>
    <dgm:pt modelId="{806C08F2-818F-46D6-9432-9EF091DB4025}" type="sibTrans" cxnId="{ABE78085-128B-4C11-A552-09571107F8B7}">
      <dgm:prSet/>
      <dgm:spPr/>
      <dgm:t>
        <a:bodyPr/>
        <a:lstStyle/>
        <a:p>
          <a:endParaRPr lang="el-GR"/>
        </a:p>
      </dgm:t>
    </dgm:pt>
    <dgm:pt modelId="{5AEAF223-7807-4C75-AB5F-93B64ED0BC27}">
      <dgm:prSet phldrT="[Κείμενο]"/>
      <dgm:spPr/>
      <dgm:t>
        <a:bodyPr/>
        <a:lstStyle/>
        <a:p>
          <a:r>
            <a:rPr lang="el-GR" b="0" i="0" u="none">
              <a:latin typeface="Arial"/>
              <a:cs typeface="Arial"/>
            </a:rPr>
            <a:t>Έλλειψη ανθρώπινου δυναμικού και πόρων.</a:t>
          </a:r>
          <a:endParaRPr lang="el-GR" dirty="0">
            <a:latin typeface="Arial"/>
            <a:cs typeface="Arial"/>
          </a:endParaRPr>
        </a:p>
      </dgm:t>
    </dgm:pt>
    <dgm:pt modelId="{F3A31E7B-E6D0-4038-9564-BD97FBECE498}" type="parTrans" cxnId="{1B92E0D8-22E9-4EE0-BC67-12DA371D15E7}">
      <dgm:prSet/>
      <dgm:spPr/>
      <dgm:t>
        <a:bodyPr/>
        <a:lstStyle/>
        <a:p>
          <a:endParaRPr lang="el-GR"/>
        </a:p>
      </dgm:t>
    </dgm:pt>
    <dgm:pt modelId="{F7AC9158-FD70-4565-AACD-A5804E0373B3}" type="sibTrans" cxnId="{1B92E0D8-22E9-4EE0-BC67-12DA371D15E7}">
      <dgm:prSet/>
      <dgm:spPr/>
      <dgm:t>
        <a:bodyPr/>
        <a:lstStyle/>
        <a:p>
          <a:endParaRPr lang="el-GR"/>
        </a:p>
      </dgm:t>
    </dgm:pt>
    <dgm:pt modelId="{7042021C-B8C5-4EB0-A0FD-681DF82AA454}">
      <dgm:prSet phldrT="[Κείμενο]"/>
      <dgm:spPr/>
      <dgm:t>
        <a:bodyPr/>
        <a:lstStyle/>
        <a:p>
          <a:r>
            <a:rPr lang="el-GR" b="0" i="0" u="none">
              <a:latin typeface="Arial"/>
              <a:cs typeface="Arial"/>
            </a:rPr>
            <a:t>Απουσία σαφούς εντολής ως προς τον επιδιωκόμενο στόχο.</a:t>
          </a:r>
          <a:endParaRPr lang="el-GR" dirty="0">
            <a:latin typeface="Arial"/>
            <a:cs typeface="Arial"/>
          </a:endParaRPr>
        </a:p>
      </dgm:t>
    </dgm:pt>
    <dgm:pt modelId="{41BDA0BC-F044-4A73-A90D-3EC0163C6F2A}" type="parTrans" cxnId="{BD79D9DA-B0DB-4104-BDAF-1FEE5C949F09}">
      <dgm:prSet/>
      <dgm:spPr/>
      <dgm:t>
        <a:bodyPr/>
        <a:lstStyle/>
        <a:p>
          <a:endParaRPr lang="el-GR"/>
        </a:p>
      </dgm:t>
    </dgm:pt>
    <dgm:pt modelId="{2B035B54-9B99-4310-B0CA-0F25D7811062}" type="sibTrans" cxnId="{BD79D9DA-B0DB-4104-BDAF-1FEE5C949F09}">
      <dgm:prSet/>
      <dgm:spPr/>
      <dgm:t>
        <a:bodyPr/>
        <a:lstStyle/>
        <a:p>
          <a:endParaRPr lang="el-GR"/>
        </a:p>
      </dgm:t>
    </dgm:pt>
    <dgm:pt modelId="{D627472C-4066-4CD9-816C-C3167F9FDE03}" type="pres">
      <dgm:prSet presAssocID="{4D6EDA3D-9D00-46D1-B05C-3AECEFA71EF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8692C59-9FE5-47A0-BD47-54042CEB0326}" type="pres">
      <dgm:prSet presAssocID="{B842604A-C3A1-4443-A32B-51560B1BC969}" presName="hierRoot1" presStyleCnt="0"/>
      <dgm:spPr/>
    </dgm:pt>
    <dgm:pt modelId="{B9448C9A-DA47-447D-9B04-ACE6A0B68990}" type="pres">
      <dgm:prSet presAssocID="{B842604A-C3A1-4443-A32B-51560B1BC969}" presName="composite" presStyleCnt="0"/>
      <dgm:spPr/>
    </dgm:pt>
    <dgm:pt modelId="{BDD1E87C-7E28-48C7-9DD4-3932EB987C0B}" type="pres">
      <dgm:prSet presAssocID="{B842604A-C3A1-4443-A32B-51560B1BC969}" presName="background" presStyleLbl="node0" presStyleIdx="0" presStyleCnt="1"/>
      <dgm:spPr>
        <a:solidFill>
          <a:schemeClr val="accent2">
            <a:lumMod val="75000"/>
          </a:schemeClr>
        </a:solidFill>
      </dgm:spPr>
    </dgm:pt>
    <dgm:pt modelId="{0BA92B35-4146-4B1C-8081-A0C1A83D11A2}" type="pres">
      <dgm:prSet presAssocID="{B842604A-C3A1-4443-A32B-51560B1BC969}" presName="text" presStyleLbl="fgAcc0" presStyleIdx="0" presStyleCnt="1" custScaleX="116323" custLinFactNeighborX="-17701" custLinFactNeighborY="-9287">
        <dgm:presLayoutVars>
          <dgm:chPref val="3"/>
        </dgm:presLayoutVars>
      </dgm:prSet>
      <dgm:spPr/>
    </dgm:pt>
    <dgm:pt modelId="{6957922E-AD39-4E3B-8E73-002ADB0E5845}" type="pres">
      <dgm:prSet presAssocID="{B842604A-C3A1-4443-A32B-51560B1BC969}" presName="hierChild2" presStyleCnt="0"/>
      <dgm:spPr/>
    </dgm:pt>
    <dgm:pt modelId="{BDEBB1F5-32E3-41F2-A1E2-9EEDC02A17BE}" type="pres">
      <dgm:prSet presAssocID="{F3A31E7B-E6D0-4038-9564-BD97FBECE498}" presName="Name10" presStyleLbl="parChTrans1D2" presStyleIdx="0" presStyleCnt="2"/>
      <dgm:spPr/>
    </dgm:pt>
    <dgm:pt modelId="{013EF678-F2DE-4756-9C9A-3D137E46C471}" type="pres">
      <dgm:prSet presAssocID="{5AEAF223-7807-4C75-AB5F-93B64ED0BC27}" presName="hierRoot2" presStyleCnt="0"/>
      <dgm:spPr/>
    </dgm:pt>
    <dgm:pt modelId="{E52B323C-9ED2-49CF-82D6-2D18F0A27537}" type="pres">
      <dgm:prSet presAssocID="{5AEAF223-7807-4C75-AB5F-93B64ED0BC27}" presName="composite2" presStyleCnt="0"/>
      <dgm:spPr/>
    </dgm:pt>
    <dgm:pt modelId="{151E9338-1BAD-452C-B953-A0E0E947D9C4}" type="pres">
      <dgm:prSet presAssocID="{5AEAF223-7807-4C75-AB5F-93B64ED0BC27}" presName="background2" presStyleLbl="node2" presStyleIdx="0" presStyleCnt="2"/>
      <dgm:spPr>
        <a:solidFill>
          <a:schemeClr val="accent2">
            <a:lumMod val="75000"/>
          </a:schemeClr>
        </a:solidFill>
      </dgm:spPr>
    </dgm:pt>
    <dgm:pt modelId="{55190139-8ECF-4E4F-9D58-CC22D9F634A8}" type="pres">
      <dgm:prSet presAssocID="{5AEAF223-7807-4C75-AB5F-93B64ED0BC27}" presName="text2" presStyleLbl="fgAcc2" presStyleIdx="0" presStyleCnt="2" custScaleX="191934" custScaleY="122223">
        <dgm:presLayoutVars>
          <dgm:chPref val="3"/>
        </dgm:presLayoutVars>
      </dgm:prSet>
      <dgm:spPr/>
    </dgm:pt>
    <dgm:pt modelId="{961E0C13-F158-4B24-B46A-157E9E0C7A46}" type="pres">
      <dgm:prSet presAssocID="{5AEAF223-7807-4C75-AB5F-93B64ED0BC27}" presName="hierChild3" presStyleCnt="0"/>
      <dgm:spPr/>
    </dgm:pt>
    <dgm:pt modelId="{A3701CCE-0D49-4EB7-9BA3-55C4366751BC}" type="pres">
      <dgm:prSet presAssocID="{41BDA0BC-F044-4A73-A90D-3EC0163C6F2A}" presName="Name10" presStyleLbl="parChTrans1D2" presStyleIdx="1" presStyleCnt="2"/>
      <dgm:spPr/>
    </dgm:pt>
    <dgm:pt modelId="{C486ED52-0764-442A-B5DC-FFDFA58E5E13}" type="pres">
      <dgm:prSet presAssocID="{7042021C-B8C5-4EB0-A0FD-681DF82AA454}" presName="hierRoot2" presStyleCnt="0"/>
      <dgm:spPr/>
    </dgm:pt>
    <dgm:pt modelId="{B1401A51-F880-4C41-B494-A4D2925E16F7}" type="pres">
      <dgm:prSet presAssocID="{7042021C-B8C5-4EB0-A0FD-681DF82AA454}" presName="composite2" presStyleCnt="0"/>
      <dgm:spPr/>
    </dgm:pt>
    <dgm:pt modelId="{971879B5-92F8-4160-B703-03254BD5A7BE}" type="pres">
      <dgm:prSet presAssocID="{7042021C-B8C5-4EB0-A0FD-681DF82AA454}" presName="background2" presStyleLbl="node2" presStyleIdx="1" presStyleCnt="2"/>
      <dgm:spPr>
        <a:solidFill>
          <a:schemeClr val="accent2">
            <a:lumMod val="75000"/>
          </a:schemeClr>
        </a:solidFill>
      </dgm:spPr>
    </dgm:pt>
    <dgm:pt modelId="{60628FB2-AE95-4D1F-B5FB-EF7A21A01754}" type="pres">
      <dgm:prSet presAssocID="{7042021C-B8C5-4EB0-A0FD-681DF82AA454}" presName="text2" presStyleLbl="fgAcc2" presStyleIdx="1" presStyleCnt="2" custScaleX="181799" custScaleY="123884">
        <dgm:presLayoutVars>
          <dgm:chPref val="3"/>
        </dgm:presLayoutVars>
      </dgm:prSet>
      <dgm:spPr/>
    </dgm:pt>
    <dgm:pt modelId="{6C7EC333-49B3-4E3F-929B-5DC67DE5697B}" type="pres">
      <dgm:prSet presAssocID="{7042021C-B8C5-4EB0-A0FD-681DF82AA454}" presName="hierChild3" presStyleCnt="0"/>
      <dgm:spPr/>
    </dgm:pt>
  </dgm:ptLst>
  <dgm:cxnLst>
    <dgm:cxn modelId="{BB4FF32E-4D71-4CF6-ACF5-79034EF9B723}" type="presOf" srcId="{F3A31E7B-E6D0-4038-9564-BD97FBECE498}" destId="{BDEBB1F5-32E3-41F2-A1E2-9EEDC02A17BE}" srcOrd="0" destOrd="0" presId="urn:microsoft.com/office/officeart/2005/8/layout/hierarchy1"/>
    <dgm:cxn modelId="{FAE15E78-4021-4472-A724-D39D65851344}" type="presOf" srcId="{41BDA0BC-F044-4A73-A90D-3EC0163C6F2A}" destId="{A3701CCE-0D49-4EB7-9BA3-55C4366751BC}" srcOrd="0" destOrd="0" presId="urn:microsoft.com/office/officeart/2005/8/layout/hierarchy1"/>
    <dgm:cxn modelId="{ABE78085-128B-4C11-A552-09571107F8B7}" srcId="{4D6EDA3D-9D00-46D1-B05C-3AECEFA71EF7}" destId="{B842604A-C3A1-4443-A32B-51560B1BC969}" srcOrd="0" destOrd="0" parTransId="{176DFF43-0591-4333-A5F1-85519C47512D}" sibTransId="{806C08F2-818F-46D6-9432-9EF091DB4025}"/>
    <dgm:cxn modelId="{CBAE2AA7-ACBF-47F5-9479-0943F6E4D83D}" type="presOf" srcId="{4D6EDA3D-9D00-46D1-B05C-3AECEFA71EF7}" destId="{D627472C-4066-4CD9-816C-C3167F9FDE03}" srcOrd="0" destOrd="0" presId="urn:microsoft.com/office/officeart/2005/8/layout/hierarchy1"/>
    <dgm:cxn modelId="{902DE4D0-B6E3-48C0-9715-9D4FBEB33EF8}" type="presOf" srcId="{B842604A-C3A1-4443-A32B-51560B1BC969}" destId="{0BA92B35-4146-4B1C-8081-A0C1A83D11A2}" srcOrd="0" destOrd="0" presId="urn:microsoft.com/office/officeart/2005/8/layout/hierarchy1"/>
    <dgm:cxn modelId="{7CEA09D1-01F3-478D-A44B-248783E14278}" type="presOf" srcId="{7042021C-B8C5-4EB0-A0FD-681DF82AA454}" destId="{60628FB2-AE95-4D1F-B5FB-EF7A21A01754}" srcOrd="0" destOrd="0" presId="urn:microsoft.com/office/officeart/2005/8/layout/hierarchy1"/>
    <dgm:cxn modelId="{1B92E0D8-22E9-4EE0-BC67-12DA371D15E7}" srcId="{B842604A-C3A1-4443-A32B-51560B1BC969}" destId="{5AEAF223-7807-4C75-AB5F-93B64ED0BC27}" srcOrd="0" destOrd="0" parTransId="{F3A31E7B-E6D0-4038-9564-BD97FBECE498}" sibTransId="{F7AC9158-FD70-4565-AACD-A5804E0373B3}"/>
    <dgm:cxn modelId="{BD79D9DA-B0DB-4104-BDAF-1FEE5C949F09}" srcId="{B842604A-C3A1-4443-A32B-51560B1BC969}" destId="{7042021C-B8C5-4EB0-A0FD-681DF82AA454}" srcOrd="1" destOrd="0" parTransId="{41BDA0BC-F044-4A73-A90D-3EC0163C6F2A}" sibTransId="{2B035B54-9B99-4310-B0CA-0F25D7811062}"/>
    <dgm:cxn modelId="{819AFFDF-EE45-4158-9972-73430AC188C3}" type="presOf" srcId="{5AEAF223-7807-4C75-AB5F-93B64ED0BC27}" destId="{55190139-8ECF-4E4F-9D58-CC22D9F634A8}" srcOrd="0" destOrd="0" presId="urn:microsoft.com/office/officeart/2005/8/layout/hierarchy1"/>
    <dgm:cxn modelId="{EA3F155C-B968-4E2E-B555-80BC5DA232AA}" type="presParOf" srcId="{D627472C-4066-4CD9-816C-C3167F9FDE03}" destId="{18692C59-9FE5-47A0-BD47-54042CEB0326}" srcOrd="0" destOrd="0" presId="urn:microsoft.com/office/officeart/2005/8/layout/hierarchy1"/>
    <dgm:cxn modelId="{B4758CC0-D261-483A-B027-ED4BCDE2783A}" type="presParOf" srcId="{18692C59-9FE5-47A0-BD47-54042CEB0326}" destId="{B9448C9A-DA47-447D-9B04-ACE6A0B68990}" srcOrd="0" destOrd="0" presId="urn:microsoft.com/office/officeart/2005/8/layout/hierarchy1"/>
    <dgm:cxn modelId="{EE5845EA-257C-430E-A04A-281E7390A245}" type="presParOf" srcId="{B9448C9A-DA47-447D-9B04-ACE6A0B68990}" destId="{BDD1E87C-7E28-48C7-9DD4-3932EB987C0B}" srcOrd="0" destOrd="0" presId="urn:microsoft.com/office/officeart/2005/8/layout/hierarchy1"/>
    <dgm:cxn modelId="{ACB10EF2-081D-496D-831C-3F700C0FA3E6}" type="presParOf" srcId="{B9448C9A-DA47-447D-9B04-ACE6A0B68990}" destId="{0BA92B35-4146-4B1C-8081-A0C1A83D11A2}" srcOrd="1" destOrd="0" presId="urn:microsoft.com/office/officeart/2005/8/layout/hierarchy1"/>
    <dgm:cxn modelId="{8F99C198-9FE5-4F53-8A26-148E88C1B24F}" type="presParOf" srcId="{18692C59-9FE5-47A0-BD47-54042CEB0326}" destId="{6957922E-AD39-4E3B-8E73-002ADB0E5845}" srcOrd="1" destOrd="0" presId="urn:microsoft.com/office/officeart/2005/8/layout/hierarchy1"/>
    <dgm:cxn modelId="{AFB3A2A6-3DF8-4205-AAC5-C52C729696DC}" type="presParOf" srcId="{6957922E-AD39-4E3B-8E73-002ADB0E5845}" destId="{BDEBB1F5-32E3-41F2-A1E2-9EEDC02A17BE}" srcOrd="0" destOrd="0" presId="urn:microsoft.com/office/officeart/2005/8/layout/hierarchy1"/>
    <dgm:cxn modelId="{5875350A-C7C1-4BD8-AAF3-0AF51A5C15F1}" type="presParOf" srcId="{6957922E-AD39-4E3B-8E73-002ADB0E5845}" destId="{013EF678-F2DE-4756-9C9A-3D137E46C471}" srcOrd="1" destOrd="0" presId="urn:microsoft.com/office/officeart/2005/8/layout/hierarchy1"/>
    <dgm:cxn modelId="{7FAAF29F-D031-4EA1-9594-F852420E1E9B}" type="presParOf" srcId="{013EF678-F2DE-4756-9C9A-3D137E46C471}" destId="{E52B323C-9ED2-49CF-82D6-2D18F0A27537}" srcOrd="0" destOrd="0" presId="urn:microsoft.com/office/officeart/2005/8/layout/hierarchy1"/>
    <dgm:cxn modelId="{9CD04292-948E-4D71-A338-F1A4EC99BBF8}" type="presParOf" srcId="{E52B323C-9ED2-49CF-82D6-2D18F0A27537}" destId="{151E9338-1BAD-452C-B953-A0E0E947D9C4}" srcOrd="0" destOrd="0" presId="urn:microsoft.com/office/officeart/2005/8/layout/hierarchy1"/>
    <dgm:cxn modelId="{23585FE5-19A9-4052-BC2D-446272A2F836}" type="presParOf" srcId="{E52B323C-9ED2-49CF-82D6-2D18F0A27537}" destId="{55190139-8ECF-4E4F-9D58-CC22D9F634A8}" srcOrd="1" destOrd="0" presId="urn:microsoft.com/office/officeart/2005/8/layout/hierarchy1"/>
    <dgm:cxn modelId="{90FCABD9-11C1-4B41-BBC4-55F5821A5323}" type="presParOf" srcId="{013EF678-F2DE-4756-9C9A-3D137E46C471}" destId="{961E0C13-F158-4B24-B46A-157E9E0C7A46}" srcOrd="1" destOrd="0" presId="urn:microsoft.com/office/officeart/2005/8/layout/hierarchy1"/>
    <dgm:cxn modelId="{87104A72-6C1D-4A2B-89E5-8F101E9A71E8}" type="presParOf" srcId="{6957922E-AD39-4E3B-8E73-002ADB0E5845}" destId="{A3701CCE-0D49-4EB7-9BA3-55C4366751BC}" srcOrd="2" destOrd="0" presId="urn:microsoft.com/office/officeart/2005/8/layout/hierarchy1"/>
    <dgm:cxn modelId="{36B4FBCD-F936-4DB7-B0F0-687A2CE74F41}" type="presParOf" srcId="{6957922E-AD39-4E3B-8E73-002ADB0E5845}" destId="{C486ED52-0764-442A-B5DC-FFDFA58E5E13}" srcOrd="3" destOrd="0" presId="urn:microsoft.com/office/officeart/2005/8/layout/hierarchy1"/>
    <dgm:cxn modelId="{FDD659DE-250C-4628-BD7C-6199EFFE67FE}" type="presParOf" srcId="{C486ED52-0764-442A-B5DC-FFDFA58E5E13}" destId="{B1401A51-F880-4C41-B494-A4D2925E16F7}" srcOrd="0" destOrd="0" presId="urn:microsoft.com/office/officeart/2005/8/layout/hierarchy1"/>
    <dgm:cxn modelId="{C7A27CFD-528C-4803-8634-A1F19D3D4FC1}" type="presParOf" srcId="{B1401A51-F880-4C41-B494-A4D2925E16F7}" destId="{971879B5-92F8-4160-B703-03254BD5A7BE}" srcOrd="0" destOrd="0" presId="urn:microsoft.com/office/officeart/2005/8/layout/hierarchy1"/>
    <dgm:cxn modelId="{121E271C-9862-48A4-9248-7D6C25DE9285}" type="presParOf" srcId="{B1401A51-F880-4C41-B494-A4D2925E16F7}" destId="{60628FB2-AE95-4D1F-B5FB-EF7A21A01754}" srcOrd="1" destOrd="0" presId="urn:microsoft.com/office/officeart/2005/8/layout/hierarchy1"/>
    <dgm:cxn modelId="{56D9B2ED-D649-478D-B3BF-8A13E7601C87}" type="presParOf" srcId="{C486ED52-0764-442A-B5DC-FFDFA58E5E13}" destId="{6C7EC333-49B3-4E3F-929B-5DC67DE5697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3775DA-A93C-4D18-BFEE-A6E23494F74A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l-GR"/>
        </a:p>
      </dgm:t>
    </dgm:pt>
    <dgm:pt modelId="{9B27BD32-EAE2-410B-8C03-1B54E557D34B}">
      <dgm:prSet phldrT="[Κείμενο]" custT="1"/>
      <dgm:spPr/>
      <dgm:t>
        <a:bodyPr/>
        <a:lstStyle/>
        <a:p>
          <a:pPr rtl="0"/>
          <a:r>
            <a:rPr lang="en-US" sz="1800">
              <a:latin typeface="Arial"/>
              <a:cs typeface="Arial"/>
            </a:rPr>
            <a:t>EE </a:t>
          </a:r>
          <a:r>
            <a:rPr lang="en-US" sz="1800">
              <a:latin typeface="Arial"/>
              <a:cs typeface="Arial"/>
              <a:sym typeface="Wingdings" panose="05000000000000000000" pitchFamily="2" charset="2"/>
            </a:rPr>
            <a:t> </a:t>
          </a:r>
          <a:r>
            <a:rPr lang="el-GR" sz="1800">
              <a:latin typeface="Arial"/>
              <a:cs typeface="Arial"/>
              <a:sym typeface="Wingdings" panose="05000000000000000000" pitchFamily="2" charset="2"/>
            </a:rPr>
            <a:t>Μ</a:t>
          </a:r>
          <a:r>
            <a:rPr lang="el-GR" sz="1800" b="0" i="0" u="none">
              <a:latin typeface="Arial"/>
              <a:cs typeface="Arial"/>
            </a:rPr>
            <a:t>ειώσεις των εκπομπών σε συγκεκριμένο χρονοδιάγραμμα</a:t>
          </a:r>
          <a:r>
            <a:rPr lang="en-US" sz="1800" b="0" i="0" u="none">
              <a:latin typeface="Arial"/>
              <a:cs typeface="Arial"/>
            </a:rPr>
            <a:t> </a:t>
          </a:r>
          <a:r>
            <a:rPr lang="el-GR" sz="1800" b="0" i="0" u="none">
              <a:latin typeface="Arial"/>
              <a:cs typeface="Arial"/>
            </a:rPr>
            <a:t>και αρνητική στάση σε εναλλακτικές λύσεις.</a:t>
          </a:r>
          <a:r>
            <a:rPr lang="en-US" sz="1800">
              <a:latin typeface="Arial"/>
              <a:cs typeface="Arial"/>
            </a:rPr>
            <a:t> </a:t>
          </a:r>
          <a:endParaRPr lang="el-GR" sz="1800" dirty="0">
            <a:latin typeface="Arial"/>
            <a:cs typeface="Arial"/>
          </a:endParaRPr>
        </a:p>
      </dgm:t>
    </dgm:pt>
    <dgm:pt modelId="{3C50A332-B3E1-4FF4-9D1B-514FA9B293A8}" type="parTrans" cxnId="{84055006-2D14-4CB6-9970-0233AA94246A}">
      <dgm:prSet/>
      <dgm:spPr/>
      <dgm:t>
        <a:bodyPr/>
        <a:lstStyle/>
        <a:p>
          <a:endParaRPr lang="el-GR"/>
        </a:p>
      </dgm:t>
    </dgm:pt>
    <dgm:pt modelId="{D615F93C-6D4E-4363-BA26-C777E23CA30F}" type="sibTrans" cxnId="{84055006-2D14-4CB6-9970-0233AA94246A}">
      <dgm:prSet/>
      <dgm:spPr/>
      <dgm:t>
        <a:bodyPr/>
        <a:lstStyle/>
        <a:p>
          <a:endParaRPr lang="el-GR"/>
        </a:p>
      </dgm:t>
    </dgm:pt>
    <dgm:pt modelId="{E4609148-DF0B-4412-BA62-D2E8E4461EB0}">
      <dgm:prSet phldrT="[Κείμενο]" custT="1"/>
      <dgm:spPr/>
      <dgm:t>
        <a:bodyPr/>
        <a:lstStyle/>
        <a:p>
          <a:pPr rtl="0"/>
          <a:r>
            <a:rPr lang="el-GR" sz="1800">
              <a:latin typeface="Arial"/>
              <a:cs typeface="Arial"/>
            </a:rPr>
            <a:t>ΗΠΑ</a:t>
          </a:r>
          <a:r>
            <a:rPr lang="en-US" sz="1800">
              <a:latin typeface="Arial"/>
              <a:cs typeface="Arial"/>
            </a:rPr>
            <a:t> </a:t>
          </a:r>
          <a:r>
            <a:rPr lang="en-US" sz="1800">
              <a:latin typeface="Arial"/>
              <a:cs typeface="Arial"/>
              <a:sym typeface="Wingdings" panose="05000000000000000000" pitchFamily="2" charset="2"/>
            </a:rPr>
            <a:t></a:t>
          </a:r>
          <a:r>
            <a:rPr lang="el-GR" sz="1800">
              <a:latin typeface="Arial"/>
              <a:cs typeface="Arial"/>
              <a:sym typeface="Wingdings" panose="05000000000000000000" pitchFamily="2" charset="2"/>
            </a:rPr>
            <a:t> Εθνικά</a:t>
          </a:r>
          <a:r>
            <a:rPr lang="el-GR" sz="1800" b="0" i="0" u="none">
              <a:latin typeface="Arial"/>
              <a:cs typeface="Arial"/>
            </a:rPr>
            <a:t> καθορισμένες μειώσεις από όλες τις χώρες συμπεριλαμβανομένων των χωρών με αναδυόμενες οικονομίες.</a:t>
          </a:r>
          <a:r>
            <a:rPr lang="en-US" sz="1800">
              <a:latin typeface="Arial"/>
              <a:cs typeface="Arial"/>
            </a:rPr>
            <a:t> </a:t>
          </a:r>
          <a:endParaRPr lang="el-GR" sz="1800" dirty="0">
            <a:latin typeface="Arial"/>
            <a:cs typeface="Arial"/>
          </a:endParaRPr>
        </a:p>
      </dgm:t>
    </dgm:pt>
    <dgm:pt modelId="{1772B683-D5BB-43F3-BF03-D6DDAE4CF030}" type="parTrans" cxnId="{FC914305-04BE-41A8-8301-9F2892DEED52}">
      <dgm:prSet/>
      <dgm:spPr/>
      <dgm:t>
        <a:bodyPr/>
        <a:lstStyle/>
        <a:p>
          <a:endParaRPr lang="el-GR"/>
        </a:p>
      </dgm:t>
    </dgm:pt>
    <dgm:pt modelId="{4A5A954E-4013-4390-8123-739DF33B70D4}" type="sibTrans" cxnId="{FC914305-04BE-41A8-8301-9F2892DEED52}">
      <dgm:prSet/>
      <dgm:spPr/>
      <dgm:t>
        <a:bodyPr/>
        <a:lstStyle/>
        <a:p>
          <a:endParaRPr lang="el-GR"/>
        </a:p>
      </dgm:t>
    </dgm:pt>
    <dgm:pt modelId="{5E22619E-4BFD-4C0A-BCF5-98C499EA2E18}">
      <dgm:prSet phldrT="[Κείμενο]" custT="1"/>
      <dgm:spPr/>
      <dgm:t>
        <a:bodyPr/>
        <a:lstStyle/>
        <a:p>
          <a:pPr rtl="0"/>
          <a:r>
            <a:rPr lang="en-US" sz="1800" dirty="0">
              <a:latin typeface="Arial"/>
              <a:cs typeface="Arial"/>
            </a:rPr>
            <a:t>KINA</a:t>
          </a:r>
          <a:r>
            <a:rPr lang="en-US" sz="1800" dirty="0">
              <a:latin typeface="Arial"/>
              <a:cs typeface="Arial"/>
              <a:sym typeface="Wingdings" panose="05000000000000000000" pitchFamily="2" charset="2"/>
            </a:rPr>
            <a:t></a:t>
          </a:r>
          <a:r>
            <a:rPr lang="el-GR" sz="1800" dirty="0">
              <a:latin typeface="Arial"/>
              <a:cs typeface="Arial"/>
              <a:sym typeface="Wingdings" panose="05000000000000000000" pitchFamily="2" charset="2"/>
            </a:rPr>
            <a:t> Λύση προβλήματος </a:t>
          </a:r>
          <a:r>
            <a:rPr lang="el-GR" sz="1800" b="0" i="0" u="none" dirty="0">
              <a:latin typeface="Arial"/>
              <a:cs typeface="Arial"/>
            </a:rPr>
            <a:t>από τις αναπτυγμένες χώρες και άρνηση δέσμευσης για μείωση των εκπομπών της.</a:t>
          </a:r>
          <a:r>
            <a:rPr lang="en-US" sz="1800" dirty="0">
              <a:latin typeface="Arial"/>
              <a:cs typeface="Arial"/>
            </a:rPr>
            <a:t> </a:t>
          </a:r>
          <a:endParaRPr lang="el-GR" sz="1800" dirty="0">
            <a:latin typeface="Arial"/>
            <a:cs typeface="Arial"/>
            <a:sym typeface="Wingdings" panose="05000000000000000000" pitchFamily="2" charset="2"/>
          </a:endParaRPr>
        </a:p>
        <a:p>
          <a:endParaRPr lang="el-GR" sz="1800" dirty="0">
            <a:latin typeface="Arial"/>
            <a:cs typeface="Arial"/>
            <a:sym typeface="Wingdings" panose="05000000000000000000" pitchFamily="2" charset="2"/>
          </a:endParaRPr>
        </a:p>
        <a:p>
          <a:endParaRPr lang="el-GR" sz="1800" dirty="0">
            <a:latin typeface="Arial"/>
            <a:cs typeface="Arial"/>
          </a:endParaRPr>
        </a:p>
      </dgm:t>
    </dgm:pt>
    <dgm:pt modelId="{135B2519-2350-43F8-8EA1-5C029DBBFFAB}" type="parTrans" cxnId="{CABAEA4F-5A87-4241-836D-17A9BE9B2CAE}">
      <dgm:prSet/>
      <dgm:spPr/>
      <dgm:t>
        <a:bodyPr/>
        <a:lstStyle/>
        <a:p>
          <a:endParaRPr lang="el-GR"/>
        </a:p>
      </dgm:t>
    </dgm:pt>
    <dgm:pt modelId="{8251C5BA-9C6E-46EB-8798-EDEBACBE3F63}" type="sibTrans" cxnId="{CABAEA4F-5A87-4241-836D-17A9BE9B2CAE}">
      <dgm:prSet/>
      <dgm:spPr/>
      <dgm:t>
        <a:bodyPr/>
        <a:lstStyle/>
        <a:p>
          <a:endParaRPr lang="el-GR"/>
        </a:p>
      </dgm:t>
    </dgm:pt>
    <dgm:pt modelId="{BC06FF9A-BCB8-4491-A7FA-AA48B792D618}" type="pres">
      <dgm:prSet presAssocID="{0D3775DA-A93C-4D18-BFEE-A6E23494F74A}" presName="vert0" presStyleCnt="0">
        <dgm:presLayoutVars>
          <dgm:dir/>
          <dgm:animOne val="branch"/>
          <dgm:animLvl val="lvl"/>
        </dgm:presLayoutVars>
      </dgm:prSet>
      <dgm:spPr/>
    </dgm:pt>
    <dgm:pt modelId="{AB48309F-C2F6-4245-89EE-0EBD162BDD82}" type="pres">
      <dgm:prSet presAssocID="{9B27BD32-EAE2-410B-8C03-1B54E557D34B}" presName="thickLine" presStyleLbl="alignNode1" presStyleIdx="0" presStyleCnt="3" custLinFactNeighborY="3040"/>
      <dgm:spPr/>
    </dgm:pt>
    <dgm:pt modelId="{5D1DFF6A-AF18-4FDA-8E67-8696A03DF796}" type="pres">
      <dgm:prSet presAssocID="{9B27BD32-EAE2-410B-8C03-1B54E557D34B}" presName="horz1" presStyleCnt="0"/>
      <dgm:spPr/>
    </dgm:pt>
    <dgm:pt modelId="{000C59FD-CFE2-4094-BCBF-B19C0FC659A4}" type="pres">
      <dgm:prSet presAssocID="{9B27BD32-EAE2-410B-8C03-1B54E557D34B}" presName="tx1" presStyleLbl="revTx" presStyleIdx="0" presStyleCnt="3"/>
      <dgm:spPr/>
    </dgm:pt>
    <dgm:pt modelId="{CD800E8B-35B8-4486-8750-0EEDE4C48222}" type="pres">
      <dgm:prSet presAssocID="{9B27BD32-EAE2-410B-8C03-1B54E557D34B}" presName="vert1" presStyleCnt="0"/>
      <dgm:spPr/>
    </dgm:pt>
    <dgm:pt modelId="{5BCCBA26-ACE3-46AB-A808-094B48E71006}" type="pres">
      <dgm:prSet presAssocID="{E4609148-DF0B-4412-BA62-D2E8E4461EB0}" presName="thickLine" presStyleLbl="alignNode1" presStyleIdx="1" presStyleCnt="3"/>
      <dgm:spPr/>
    </dgm:pt>
    <dgm:pt modelId="{C14E8CC4-D55A-41E7-AFE6-1F8C379C93A3}" type="pres">
      <dgm:prSet presAssocID="{E4609148-DF0B-4412-BA62-D2E8E4461EB0}" presName="horz1" presStyleCnt="0"/>
      <dgm:spPr/>
    </dgm:pt>
    <dgm:pt modelId="{4008BDC7-7CE4-4382-8831-2FF9016BC351}" type="pres">
      <dgm:prSet presAssocID="{E4609148-DF0B-4412-BA62-D2E8E4461EB0}" presName="tx1" presStyleLbl="revTx" presStyleIdx="1" presStyleCnt="3"/>
      <dgm:spPr/>
    </dgm:pt>
    <dgm:pt modelId="{508D565B-2CD5-4C3B-A95B-FBBBCD76C2B2}" type="pres">
      <dgm:prSet presAssocID="{E4609148-DF0B-4412-BA62-D2E8E4461EB0}" presName="vert1" presStyleCnt="0"/>
      <dgm:spPr/>
    </dgm:pt>
    <dgm:pt modelId="{14280776-9627-49C7-84FB-4FAD6A03F600}" type="pres">
      <dgm:prSet presAssocID="{5E22619E-4BFD-4C0A-BCF5-98C499EA2E18}" presName="thickLine" presStyleLbl="alignNode1" presStyleIdx="2" presStyleCnt="3"/>
      <dgm:spPr/>
    </dgm:pt>
    <dgm:pt modelId="{AEEE0259-BAD5-44DB-8B31-D735210728AA}" type="pres">
      <dgm:prSet presAssocID="{5E22619E-4BFD-4C0A-BCF5-98C499EA2E18}" presName="horz1" presStyleCnt="0"/>
      <dgm:spPr/>
    </dgm:pt>
    <dgm:pt modelId="{F956ADDA-A9A5-40AF-A6A6-59BAD35129B7}" type="pres">
      <dgm:prSet presAssocID="{5E22619E-4BFD-4C0A-BCF5-98C499EA2E18}" presName="tx1" presStyleLbl="revTx" presStyleIdx="2" presStyleCnt="3"/>
      <dgm:spPr/>
    </dgm:pt>
    <dgm:pt modelId="{BD3F57CB-6B25-44C9-B099-09FE421C4743}" type="pres">
      <dgm:prSet presAssocID="{5E22619E-4BFD-4C0A-BCF5-98C499EA2E18}" presName="vert1" presStyleCnt="0"/>
      <dgm:spPr/>
    </dgm:pt>
  </dgm:ptLst>
  <dgm:cxnLst>
    <dgm:cxn modelId="{FC914305-04BE-41A8-8301-9F2892DEED52}" srcId="{0D3775DA-A93C-4D18-BFEE-A6E23494F74A}" destId="{E4609148-DF0B-4412-BA62-D2E8E4461EB0}" srcOrd="1" destOrd="0" parTransId="{1772B683-D5BB-43F3-BF03-D6DDAE4CF030}" sibTransId="{4A5A954E-4013-4390-8123-739DF33B70D4}"/>
    <dgm:cxn modelId="{84055006-2D14-4CB6-9970-0233AA94246A}" srcId="{0D3775DA-A93C-4D18-BFEE-A6E23494F74A}" destId="{9B27BD32-EAE2-410B-8C03-1B54E557D34B}" srcOrd="0" destOrd="0" parTransId="{3C50A332-B3E1-4FF4-9D1B-514FA9B293A8}" sibTransId="{D615F93C-6D4E-4363-BA26-C777E23CA30F}"/>
    <dgm:cxn modelId="{735E5A27-73CA-4F72-9978-C6ADD46C3B2A}" type="presOf" srcId="{E4609148-DF0B-4412-BA62-D2E8E4461EB0}" destId="{4008BDC7-7CE4-4382-8831-2FF9016BC351}" srcOrd="0" destOrd="0" presId="urn:microsoft.com/office/officeart/2008/layout/LinedList"/>
    <dgm:cxn modelId="{173EDB2A-EDD2-4064-AC5A-EE45486DB32C}" type="presOf" srcId="{9B27BD32-EAE2-410B-8C03-1B54E557D34B}" destId="{000C59FD-CFE2-4094-BCBF-B19C0FC659A4}" srcOrd="0" destOrd="0" presId="urn:microsoft.com/office/officeart/2008/layout/LinedList"/>
    <dgm:cxn modelId="{CABAEA4F-5A87-4241-836D-17A9BE9B2CAE}" srcId="{0D3775DA-A93C-4D18-BFEE-A6E23494F74A}" destId="{5E22619E-4BFD-4C0A-BCF5-98C499EA2E18}" srcOrd="2" destOrd="0" parTransId="{135B2519-2350-43F8-8EA1-5C029DBBFFAB}" sibTransId="{8251C5BA-9C6E-46EB-8798-EDEBACBE3F63}"/>
    <dgm:cxn modelId="{17E12EA6-6D1F-480F-AA95-4376060C0E63}" type="presOf" srcId="{5E22619E-4BFD-4C0A-BCF5-98C499EA2E18}" destId="{F956ADDA-A9A5-40AF-A6A6-59BAD35129B7}" srcOrd="0" destOrd="0" presId="urn:microsoft.com/office/officeart/2008/layout/LinedList"/>
    <dgm:cxn modelId="{F50A03A8-B588-4901-9EB5-C461F73FC5F8}" type="presOf" srcId="{0D3775DA-A93C-4D18-BFEE-A6E23494F74A}" destId="{BC06FF9A-BCB8-4491-A7FA-AA48B792D618}" srcOrd="0" destOrd="0" presId="urn:microsoft.com/office/officeart/2008/layout/LinedList"/>
    <dgm:cxn modelId="{01CFDC4A-92AD-42B3-A7F9-3B853A380396}" type="presParOf" srcId="{BC06FF9A-BCB8-4491-A7FA-AA48B792D618}" destId="{AB48309F-C2F6-4245-89EE-0EBD162BDD82}" srcOrd="0" destOrd="0" presId="urn:microsoft.com/office/officeart/2008/layout/LinedList"/>
    <dgm:cxn modelId="{1834D0DD-5BB4-4269-B99B-990EC4BAD97E}" type="presParOf" srcId="{BC06FF9A-BCB8-4491-A7FA-AA48B792D618}" destId="{5D1DFF6A-AF18-4FDA-8E67-8696A03DF796}" srcOrd="1" destOrd="0" presId="urn:microsoft.com/office/officeart/2008/layout/LinedList"/>
    <dgm:cxn modelId="{3238BAC5-C130-4FBD-BC17-3862FB6A0071}" type="presParOf" srcId="{5D1DFF6A-AF18-4FDA-8E67-8696A03DF796}" destId="{000C59FD-CFE2-4094-BCBF-B19C0FC659A4}" srcOrd="0" destOrd="0" presId="urn:microsoft.com/office/officeart/2008/layout/LinedList"/>
    <dgm:cxn modelId="{EA80EA3D-C2BE-4E8C-80CC-89615B03399D}" type="presParOf" srcId="{5D1DFF6A-AF18-4FDA-8E67-8696A03DF796}" destId="{CD800E8B-35B8-4486-8750-0EEDE4C48222}" srcOrd="1" destOrd="0" presId="urn:microsoft.com/office/officeart/2008/layout/LinedList"/>
    <dgm:cxn modelId="{CEF8E668-BA85-4AF4-B9FB-F8266E5ABFCB}" type="presParOf" srcId="{BC06FF9A-BCB8-4491-A7FA-AA48B792D618}" destId="{5BCCBA26-ACE3-46AB-A808-094B48E71006}" srcOrd="2" destOrd="0" presId="urn:microsoft.com/office/officeart/2008/layout/LinedList"/>
    <dgm:cxn modelId="{2CC6D230-4362-4934-B5C4-8F68C6CFE281}" type="presParOf" srcId="{BC06FF9A-BCB8-4491-A7FA-AA48B792D618}" destId="{C14E8CC4-D55A-41E7-AFE6-1F8C379C93A3}" srcOrd="3" destOrd="0" presId="urn:microsoft.com/office/officeart/2008/layout/LinedList"/>
    <dgm:cxn modelId="{9FBDA7D5-5EDA-4146-8CF3-7667CA0EC1F0}" type="presParOf" srcId="{C14E8CC4-D55A-41E7-AFE6-1F8C379C93A3}" destId="{4008BDC7-7CE4-4382-8831-2FF9016BC351}" srcOrd="0" destOrd="0" presId="urn:microsoft.com/office/officeart/2008/layout/LinedList"/>
    <dgm:cxn modelId="{8F617AFA-1D94-4825-8A9D-E4D4D8AA53D0}" type="presParOf" srcId="{C14E8CC4-D55A-41E7-AFE6-1F8C379C93A3}" destId="{508D565B-2CD5-4C3B-A95B-FBBBCD76C2B2}" srcOrd="1" destOrd="0" presId="urn:microsoft.com/office/officeart/2008/layout/LinedList"/>
    <dgm:cxn modelId="{87E66B4E-1F37-4485-9640-51A39A2D32A2}" type="presParOf" srcId="{BC06FF9A-BCB8-4491-A7FA-AA48B792D618}" destId="{14280776-9627-49C7-84FB-4FAD6A03F600}" srcOrd="4" destOrd="0" presId="urn:microsoft.com/office/officeart/2008/layout/LinedList"/>
    <dgm:cxn modelId="{F7763246-8A51-453F-BCE8-DE980DA32131}" type="presParOf" srcId="{BC06FF9A-BCB8-4491-A7FA-AA48B792D618}" destId="{AEEE0259-BAD5-44DB-8B31-D735210728AA}" srcOrd="5" destOrd="0" presId="urn:microsoft.com/office/officeart/2008/layout/LinedList"/>
    <dgm:cxn modelId="{189B22A7-F708-4555-B2FB-BBC995E04F13}" type="presParOf" srcId="{AEEE0259-BAD5-44DB-8B31-D735210728AA}" destId="{F956ADDA-A9A5-40AF-A6A6-59BAD35129B7}" srcOrd="0" destOrd="0" presId="urn:microsoft.com/office/officeart/2008/layout/LinedList"/>
    <dgm:cxn modelId="{D869209B-8C6F-410C-A6A0-493AC3041E28}" type="presParOf" srcId="{AEEE0259-BAD5-44DB-8B31-D735210728AA}" destId="{BD3F57CB-6B25-44C9-B099-09FE421C474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0CEADE-8876-4F94-B6CE-4BF8C1FF975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E0228B9C-D09B-4BB8-BF1A-94E74CD718FA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91C392"/>
        </a:solidFill>
      </dgm:spPr>
      <dgm:t>
        <a:bodyPr/>
        <a:lstStyle/>
        <a:p>
          <a:pPr algn="just"/>
          <a:r>
            <a:rPr lang="el-GR" sz="1800" b="0" i="0">
              <a:solidFill>
                <a:srgbClr val="002060"/>
              </a:solidFill>
            </a:rPr>
            <a:t>Δ</a:t>
          </a:r>
          <a:r>
            <a:rPr lang="el-GR" sz="1800" b="0" i="0">
              <a:solidFill>
                <a:srgbClr val="002060"/>
              </a:solidFill>
              <a:latin typeface="Arial"/>
              <a:cs typeface="Arial"/>
            </a:rPr>
            <a:t>ιατήρηση της παγκόσμιας θερμοκρασίας όσο πιο κοντά στον 1,5°C, από την θερμοκρασία προ-βιομηχανικών επιπέδων.</a:t>
          </a:r>
          <a:endParaRPr lang="el-GR" sz="1800" dirty="0">
            <a:solidFill>
              <a:srgbClr val="002060"/>
            </a:solidFill>
            <a:latin typeface="Arial"/>
            <a:cs typeface="Arial"/>
          </a:endParaRPr>
        </a:p>
      </dgm:t>
    </dgm:pt>
    <dgm:pt modelId="{7736FB96-9EE0-4E0F-B442-BCC190215001}" type="parTrans" cxnId="{4CBDB791-9DE1-42F0-BC0A-E98964CF82A1}">
      <dgm:prSet/>
      <dgm:spPr/>
      <dgm:t>
        <a:bodyPr/>
        <a:lstStyle/>
        <a:p>
          <a:endParaRPr lang="el-GR"/>
        </a:p>
      </dgm:t>
    </dgm:pt>
    <dgm:pt modelId="{90BB69AD-D2B9-453D-A4AC-65BB477CBF6D}" type="sibTrans" cxnId="{4CBDB791-9DE1-42F0-BC0A-E98964CF82A1}">
      <dgm:prSet/>
      <dgm:spPr/>
      <dgm:t>
        <a:bodyPr/>
        <a:lstStyle/>
        <a:p>
          <a:endParaRPr lang="el-GR"/>
        </a:p>
      </dgm:t>
    </dgm:pt>
    <dgm:pt modelId="{A1E887E0-FE0A-4466-97DC-D537DE565D71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8DC48D"/>
        </a:solidFill>
      </dgm:spPr>
      <dgm:t>
        <a:bodyPr/>
        <a:lstStyle/>
        <a:p>
          <a:pPr algn="just" rtl="0"/>
          <a:r>
            <a:rPr lang="el-GR" sz="1800" b="0" i="0">
              <a:solidFill>
                <a:srgbClr val="002060"/>
              </a:solidFill>
              <a:latin typeface="Arial"/>
              <a:cs typeface="Arial"/>
            </a:rPr>
            <a:t>Μείωση εκπομπών του διοξειδίου κατά 55%, μέχρι το 2030, σε σύγκριση με τα επίπεδα του 1990. </a:t>
          </a:r>
          <a:endParaRPr lang="el-GR" sz="1800" dirty="0">
            <a:solidFill>
              <a:srgbClr val="002060"/>
            </a:solidFill>
            <a:latin typeface="Arial"/>
            <a:cs typeface="Arial"/>
          </a:endParaRPr>
        </a:p>
      </dgm:t>
    </dgm:pt>
    <dgm:pt modelId="{E646765F-5C0C-4AE9-B985-72F3CA7B2DF0}" type="parTrans" cxnId="{A855DBAF-C044-46C0-BDB9-FE4870FCA427}">
      <dgm:prSet/>
      <dgm:spPr/>
      <dgm:t>
        <a:bodyPr/>
        <a:lstStyle/>
        <a:p>
          <a:endParaRPr lang="el-GR"/>
        </a:p>
      </dgm:t>
    </dgm:pt>
    <dgm:pt modelId="{50542046-8EC3-40EE-B205-97C38ACE39AC}" type="sibTrans" cxnId="{A855DBAF-C044-46C0-BDB9-FE4870FCA427}">
      <dgm:prSet/>
      <dgm:spPr/>
      <dgm:t>
        <a:bodyPr/>
        <a:lstStyle/>
        <a:p>
          <a:endParaRPr lang="el-GR"/>
        </a:p>
      </dgm:t>
    </dgm:pt>
    <dgm:pt modelId="{DAB20A18-B56B-4A5F-BC4E-E60DACFE1D94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91C392"/>
        </a:solidFill>
      </dgm:spPr>
      <dgm:t>
        <a:bodyPr/>
        <a:lstStyle/>
        <a:p>
          <a:pPr algn="just" rtl="0"/>
          <a:r>
            <a:rPr lang="el-GR" sz="1800" b="0" i="0">
              <a:solidFill>
                <a:srgbClr val="002060"/>
              </a:solidFill>
              <a:latin typeface="Arial"/>
              <a:cs typeface="Arial"/>
            </a:rPr>
            <a:t>Διασφάλιση μηδενικών εκπομπών μέχρι το 2050, καθιστώντας την Ευρώπη την πρώτη κλιματικά ουδέτερη ήπειρο. </a:t>
          </a:r>
          <a:endParaRPr lang="el-GR" sz="1800" dirty="0">
            <a:solidFill>
              <a:srgbClr val="002060"/>
            </a:solidFill>
            <a:latin typeface="Arial"/>
            <a:cs typeface="Arial"/>
          </a:endParaRPr>
        </a:p>
      </dgm:t>
    </dgm:pt>
    <dgm:pt modelId="{3B194487-10D2-4B66-ADDF-D8E7EF0A17AA}" type="parTrans" cxnId="{FE3186AE-676E-475D-A119-069B79482E74}">
      <dgm:prSet/>
      <dgm:spPr/>
      <dgm:t>
        <a:bodyPr/>
        <a:lstStyle/>
        <a:p>
          <a:endParaRPr lang="el-GR"/>
        </a:p>
      </dgm:t>
    </dgm:pt>
    <dgm:pt modelId="{1A7CE4BE-069D-4EBE-A52B-DA4B18C1CE33}" type="sibTrans" cxnId="{FE3186AE-676E-475D-A119-069B79482E74}">
      <dgm:prSet/>
      <dgm:spPr/>
      <dgm:t>
        <a:bodyPr/>
        <a:lstStyle/>
        <a:p>
          <a:endParaRPr lang="el-GR"/>
        </a:p>
      </dgm:t>
    </dgm:pt>
    <dgm:pt modelId="{41B17583-F97B-4AD9-B650-E881A40B11DD}" type="pres">
      <dgm:prSet presAssocID="{400CEADE-8876-4F94-B6CE-4BF8C1FF975F}" presName="linear" presStyleCnt="0">
        <dgm:presLayoutVars>
          <dgm:dir/>
          <dgm:animLvl val="lvl"/>
          <dgm:resizeHandles val="exact"/>
        </dgm:presLayoutVars>
      </dgm:prSet>
      <dgm:spPr/>
    </dgm:pt>
    <dgm:pt modelId="{C2066FA0-CF30-4BDD-BFFD-D61E331678EE}" type="pres">
      <dgm:prSet presAssocID="{E0228B9C-D09B-4BB8-BF1A-94E74CD718FA}" presName="parentLin" presStyleCnt="0"/>
      <dgm:spPr/>
    </dgm:pt>
    <dgm:pt modelId="{DAB0D98A-6C09-4E5D-B773-C7940FC42BE2}" type="pres">
      <dgm:prSet presAssocID="{E0228B9C-D09B-4BB8-BF1A-94E74CD718FA}" presName="parentLeftMargin" presStyleLbl="node1" presStyleIdx="0" presStyleCnt="3"/>
      <dgm:spPr/>
    </dgm:pt>
    <dgm:pt modelId="{0E060C65-677F-4E9F-8E19-6133403C018F}" type="pres">
      <dgm:prSet presAssocID="{E0228B9C-D09B-4BB8-BF1A-94E74CD718FA}" presName="parentText" presStyleLbl="node1" presStyleIdx="0" presStyleCnt="3" custScaleX="138209" custScaleY="175315" custLinFactY="-48800" custLinFactNeighborX="465" custLinFactNeighborY="-100000">
        <dgm:presLayoutVars>
          <dgm:chMax val="0"/>
          <dgm:bulletEnabled val="1"/>
        </dgm:presLayoutVars>
      </dgm:prSet>
      <dgm:spPr/>
    </dgm:pt>
    <dgm:pt modelId="{D421E03A-372C-4BA8-840A-CB2E9047774A}" type="pres">
      <dgm:prSet presAssocID="{E0228B9C-D09B-4BB8-BF1A-94E74CD718FA}" presName="negativeSpace" presStyleCnt="0"/>
      <dgm:spPr/>
    </dgm:pt>
    <dgm:pt modelId="{C0D2F6F3-6B51-40B8-AB97-52CFD1FB41CD}" type="pres">
      <dgm:prSet presAssocID="{E0228B9C-D09B-4BB8-BF1A-94E74CD718FA}" presName="childText" presStyleLbl="conFgAcc1" presStyleIdx="0" presStyleCnt="3" custScaleX="99015" custLinFactY="-7562" custLinFactNeighborX="-22" custLinFactNeighborY="-100000">
        <dgm:presLayoutVars>
          <dgm:bulletEnabled val="1"/>
        </dgm:presLayoutVars>
      </dgm:prSet>
      <dgm:spPr/>
    </dgm:pt>
    <dgm:pt modelId="{10BF4AAA-17D6-464A-B4AE-8C7E24C66069}" type="pres">
      <dgm:prSet presAssocID="{90BB69AD-D2B9-453D-A4AC-65BB477CBF6D}" presName="spaceBetweenRectangles" presStyleCnt="0"/>
      <dgm:spPr/>
    </dgm:pt>
    <dgm:pt modelId="{B06053C1-81DE-4ADA-8152-B23B1A88189A}" type="pres">
      <dgm:prSet presAssocID="{A1E887E0-FE0A-4466-97DC-D537DE565D71}" presName="parentLin" presStyleCnt="0"/>
      <dgm:spPr/>
    </dgm:pt>
    <dgm:pt modelId="{289E4FF3-53E6-4902-B0FF-7AF94E32A02B}" type="pres">
      <dgm:prSet presAssocID="{A1E887E0-FE0A-4466-97DC-D537DE565D71}" presName="parentLeftMargin" presStyleLbl="node1" presStyleIdx="0" presStyleCnt="3"/>
      <dgm:spPr/>
    </dgm:pt>
    <dgm:pt modelId="{58A775DF-0A40-44E0-B243-6DF3EF295660}" type="pres">
      <dgm:prSet presAssocID="{A1E887E0-FE0A-4466-97DC-D537DE565D71}" presName="parentText" presStyleLbl="node1" presStyleIdx="1" presStyleCnt="3" custScaleX="130874" custScaleY="177461" custLinFactNeighborY="6936">
        <dgm:presLayoutVars>
          <dgm:chMax val="0"/>
          <dgm:bulletEnabled val="1"/>
        </dgm:presLayoutVars>
      </dgm:prSet>
      <dgm:spPr/>
    </dgm:pt>
    <dgm:pt modelId="{1841BB2F-8F6A-4026-A2D4-00A68FDF5B72}" type="pres">
      <dgm:prSet presAssocID="{A1E887E0-FE0A-4466-97DC-D537DE565D71}" presName="negativeSpace" presStyleCnt="0"/>
      <dgm:spPr/>
    </dgm:pt>
    <dgm:pt modelId="{2192824D-1060-4B7A-B0C0-B9CBD2F81E10}" type="pres">
      <dgm:prSet presAssocID="{A1E887E0-FE0A-4466-97DC-D537DE565D71}" presName="childText" presStyleLbl="conFgAcc1" presStyleIdx="1" presStyleCnt="3" custScaleX="95482">
        <dgm:presLayoutVars>
          <dgm:bulletEnabled val="1"/>
        </dgm:presLayoutVars>
      </dgm:prSet>
      <dgm:spPr/>
    </dgm:pt>
    <dgm:pt modelId="{5907F385-3AA4-4401-A262-0F234AEB2CE8}" type="pres">
      <dgm:prSet presAssocID="{50542046-8EC3-40EE-B205-97C38ACE39AC}" presName="spaceBetweenRectangles" presStyleCnt="0"/>
      <dgm:spPr/>
    </dgm:pt>
    <dgm:pt modelId="{37ACBD32-5D9B-42CE-88A7-1392B07A0288}" type="pres">
      <dgm:prSet presAssocID="{DAB20A18-B56B-4A5F-BC4E-E60DACFE1D94}" presName="parentLin" presStyleCnt="0"/>
      <dgm:spPr/>
    </dgm:pt>
    <dgm:pt modelId="{D539A555-B4A6-4A05-86C9-7371A30FD43C}" type="pres">
      <dgm:prSet presAssocID="{DAB20A18-B56B-4A5F-BC4E-E60DACFE1D94}" presName="parentLeftMargin" presStyleLbl="node1" presStyleIdx="1" presStyleCnt="3"/>
      <dgm:spPr/>
    </dgm:pt>
    <dgm:pt modelId="{C73F43F4-EFCE-47AC-965C-505F41153DA1}" type="pres">
      <dgm:prSet presAssocID="{DAB20A18-B56B-4A5F-BC4E-E60DACFE1D94}" presName="parentText" presStyleLbl="node1" presStyleIdx="2" presStyleCnt="3" custScaleX="128169" custScaleY="174461" custLinFactNeighborX="-15790" custLinFactNeighborY="25657">
        <dgm:presLayoutVars>
          <dgm:chMax val="0"/>
          <dgm:bulletEnabled val="1"/>
        </dgm:presLayoutVars>
      </dgm:prSet>
      <dgm:spPr/>
    </dgm:pt>
    <dgm:pt modelId="{FC7D539C-202B-4C53-86DE-C4AD7F20D1A6}" type="pres">
      <dgm:prSet presAssocID="{DAB20A18-B56B-4A5F-BC4E-E60DACFE1D94}" presName="negativeSpace" presStyleCnt="0"/>
      <dgm:spPr/>
    </dgm:pt>
    <dgm:pt modelId="{77F343D3-72C7-474D-A7C3-F5560A9A313B}" type="pres">
      <dgm:prSet presAssocID="{DAB20A18-B56B-4A5F-BC4E-E60DACFE1D94}" presName="childText" presStyleLbl="conFgAcc1" presStyleIdx="2" presStyleCnt="3" custScaleX="91836" custLinFactY="100000" custLinFactNeighborY="140410">
        <dgm:presLayoutVars>
          <dgm:bulletEnabled val="1"/>
        </dgm:presLayoutVars>
      </dgm:prSet>
      <dgm:spPr/>
    </dgm:pt>
  </dgm:ptLst>
  <dgm:cxnLst>
    <dgm:cxn modelId="{AC4A632C-5028-4357-A18E-9800B2F6CBE9}" type="presOf" srcId="{A1E887E0-FE0A-4466-97DC-D537DE565D71}" destId="{58A775DF-0A40-44E0-B243-6DF3EF295660}" srcOrd="1" destOrd="0" presId="urn:microsoft.com/office/officeart/2005/8/layout/list1"/>
    <dgm:cxn modelId="{D197BC3E-A940-4DC9-95F5-6D48DFB3B967}" type="presOf" srcId="{A1E887E0-FE0A-4466-97DC-D537DE565D71}" destId="{289E4FF3-53E6-4902-B0FF-7AF94E32A02B}" srcOrd="0" destOrd="0" presId="urn:microsoft.com/office/officeart/2005/8/layout/list1"/>
    <dgm:cxn modelId="{4D1E3A4D-D4AF-41F0-9DC0-863D9E6656E9}" type="presOf" srcId="{DAB20A18-B56B-4A5F-BC4E-E60DACFE1D94}" destId="{C73F43F4-EFCE-47AC-965C-505F41153DA1}" srcOrd="1" destOrd="0" presId="urn:microsoft.com/office/officeart/2005/8/layout/list1"/>
    <dgm:cxn modelId="{997FC07C-C832-470F-BE10-9A8F97A1303D}" type="presOf" srcId="{400CEADE-8876-4F94-B6CE-4BF8C1FF975F}" destId="{41B17583-F97B-4AD9-B650-E881A40B11DD}" srcOrd="0" destOrd="0" presId="urn:microsoft.com/office/officeart/2005/8/layout/list1"/>
    <dgm:cxn modelId="{3D6CEB7F-0A5F-4249-BD86-B11B4EE261BD}" type="presOf" srcId="{DAB20A18-B56B-4A5F-BC4E-E60DACFE1D94}" destId="{D539A555-B4A6-4A05-86C9-7371A30FD43C}" srcOrd="0" destOrd="0" presId="urn:microsoft.com/office/officeart/2005/8/layout/list1"/>
    <dgm:cxn modelId="{AD319982-55BB-497D-8323-D346488C7FC1}" type="presOf" srcId="{E0228B9C-D09B-4BB8-BF1A-94E74CD718FA}" destId="{0E060C65-677F-4E9F-8E19-6133403C018F}" srcOrd="1" destOrd="0" presId="urn:microsoft.com/office/officeart/2005/8/layout/list1"/>
    <dgm:cxn modelId="{4CBDB791-9DE1-42F0-BC0A-E98964CF82A1}" srcId="{400CEADE-8876-4F94-B6CE-4BF8C1FF975F}" destId="{E0228B9C-D09B-4BB8-BF1A-94E74CD718FA}" srcOrd="0" destOrd="0" parTransId="{7736FB96-9EE0-4E0F-B442-BCC190215001}" sibTransId="{90BB69AD-D2B9-453D-A4AC-65BB477CBF6D}"/>
    <dgm:cxn modelId="{78D754A1-350A-47E8-B8A8-33C73C880A72}" type="presOf" srcId="{E0228B9C-D09B-4BB8-BF1A-94E74CD718FA}" destId="{DAB0D98A-6C09-4E5D-B773-C7940FC42BE2}" srcOrd="0" destOrd="0" presId="urn:microsoft.com/office/officeart/2005/8/layout/list1"/>
    <dgm:cxn modelId="{FE3186AE-676E-475D-A119-069B79482E74}" srcId="{400CEADE-8876-4F94-B6CE-4BF8C1FF975F}" destId="{DAB20A18-B56B-4A5F-BC4E-E60DACFE1D94}" srcOrd="2" destOrd="0" parTransId="{3B194487-10D2-4B66-ADDF-D8E7EF0A17AA}" sibTransId="{1A7CE4BE-069D-4EBE-A52B-DA4B18C1CE33}"/>
    <dgm:cxn modelId="{A855DBAF-C044-46C0-BDB9-FE4870FCA427}" srcId="{400CEADE-8876-4F94-B6CE-4BF8C1FF975F}" destId="{A1E887E0-FE0A-4466-97DC-D537DE565D71}" srcOrd="1" destOrd="0" parTransId="{E646765F-5C0C-4AE9-B985-72F3CA7B2DF0}" sibTransId="{50542046-8EC3-40EE-B205-97C38ACE39AC}"/>
    <dgm:cxn modelId="{1157B500-38AA-4F6A-884D-10DE6261818E}" type="presParOf" srcId="{41B17583-F97B-4AD9-B650-E881A40B11DD}" destId="{C2066FA0-CF30-4BDD-BFFD-D61E331678EE}" srcOrd="0" destOrd="0" presId="urn:microsoft.com/office/officeart/2005/8/layout/list1"/>
    <dgm:cxn modelId="{61DCB8D1-BE31-42B7-8E4B-A7E3DDF9F181}" type="presParOf" srcId="{C2066FA0-CF30-4BDD-BFFD-D61E331678EE}" destId="{DAB0D98A-6C09-4E5D-B773-C7940FC42BE2}" srcOrd="0" destOrd="0" presId="urn:microsoft.com/office/officeart/2005/8/layout/list1"/>
    <dgm:cxn modelId="{DC158464-BC83-4089-A62E-B22DD1272FC2}" type="presParOf" srcId="{C2066FA0-CF30-4BDD-BFFD-D61E331678EE}" destId="{0E060C65-677F-4E9F-8E19-6133403C018F}" srcOrd="1" destOrd="0" presId="urn:microsoft.com/office/officeart/2005/8/layout/list1"/>
    <dgm:cxn modelId="{F078B360-D711-4751-A1D4-45B176C379D0}" type="presParOf" srcId="{41B17583-F97B-4AD9-B650-E881A40B11DD}" destId="{D421E03A-372C-4BA8-840A-CB2E9047774A}" srcOrd="1" destOrd="0" presId="urn:microsoft.com/office/officeart/2005/8/layout/list1"/>
    <dgm:cxn modelId="{7644BB4A-26A3-4E28-BA85-C6C738152607}" type="presParOf" srcId="{41B17583-F97B-4AD9-B650-E881A40B11DD}" destId="{C0D2F6F3-6B51-40B8-AB97-52CFD1FB41CD}" srcOrd="2" destOrd="0" presId="urn:microsoft.com/office/officeart/2005/8/layout/list1"/>
    <dgm:cxn modelId="{194ACADC-FC64-4B0F-87BA-2A03F9BE1226}" type="presParOf" srcId="{41B17583-F97B-4AD9-B650-E881A40B11DD}" destId="{10BF4AAA-17D6-464A-B4AE-8C7E24C66069}" srcOrd="3" destOrd="0" presId="urn:microsoft.com/office/officeart/2005/8/layout/list1"/>
    <dgm:cxn modelId="{007D2593-6D99-4C11-9DF6-8D3AD306AF4C}" type="presParOf" srcId="{41B17583-F97B-4AD9-B650-E881A40B11DD}" destId="{B06053C1-81DE-4ADA-8152-B23B1A88189A}" srcOrd="4" destOrd="0" presId="urn:microsoft.com/office/officeart/2005/8/layout/list1"/>
    <dgm:cxn modelId="{B61DEBBB-C1E6-4B87-A873-0EBC602D9535}" type="presParOf" srcId="{B06053C1-81DE-4ADA-8152-B23B1A88189A}" destId="{289E4FF3-53E6-4902-B0FF-7AF94E32A02B}" srcOrd="0" destOrd="0" presId="urn:microsoft.com/office/officeart/2005/8/layout/list1"/>
    <dgm:cxn modelId="{45E5D98E-32E6-4F46-9BF6-5E167E7C07BF}" type="presParOf" srcId="{B06053C1-81DE-4ADA-8152-B23B1A88189A}" destId="{58A775DF-0A40-44E0-B243-6DF3EF295660}" srcOrd="1" destOrd="0" presId="urn:microsoft.com/office/officeart/2005/8/layout/list1"/>
    <dgm:cxn modelId="{2D71B510-0E93-488F-AC0B-1D5E7FFDE07A}" type="presParOf" srcId="{41B17583-F97B-4AD9-B650-E881A40B11DD}" destId="{1841BB2F-8F6A-4026-A2D4-00A68FDF5B72}" srcOrd="5" destOrd="0" presId="urn:microsoft.com/office/officeart/2005/8/layout/list1"/>
    <dgm:cxn modelId="{712FEC3C-9D4D-4FE4-ADE9-E4D46D419A29}" type="presParOf" srcId="{41B17583-F97B-4AD9-B650-E881A40B11DD}" destId="{2192824D-1060-4B7A-B0C0-B9CBD2F81E10}" srcOrd="6" destOrd="0" presId="urn:microsoft.com/office/officeart/2005/8/layout/list1"/>
    <dgm:cxn modelId="{2BE93ECA-F077-44F8-9B77-18C3893A534E}" type="presParOf" srcId="{41B17583-F97B-4AD9-B650-E881A40B11DD}" destId="{5907F385-3AA4-4401-A262-0F234AEB2CE8}" srcOrd="7" destOrd="0" presId="urn:microsoft.com/office/officeart/2005/8/layout/list1"/>
    <dgm:cxn modelId="{ABA93447-11F9-4900-8BE8-F8C0BA207DA3}" type="presParOf" srcId="{41B17583-F97B-4AD9-B650-E881A40B11DD}" destId="{37ACBD32-5D9B-42CE-88A7-1392B07A0288}" srcOrd="8" destOrd="0" presId="urn:microsoft.com/office/officeart/2005/8/layout/list1"/>
    <dgm:cxn modelId="{67985AFA-4CDA-49EE-8001-758471787CB9}" type="presParOf" srcId="{37ACBD32-5D9B-42CE-88A7-1392B07A0288}" destId="{D539A555-B4A6-4A05-86C9-7371A30FD43C}" srcOrd="0" destOrd="0" presId="urn:microsoft.com/office/officeart/2005/8/layout/list1"/>
    <dgm:cxn modelId="{5B7031AB-76E5-4A46-9999-B2FAEA12BA88}" type="presParOf" srcId="{37ACBD32-5D9B-42CE-88A7-1392B07A0288}" destId="{C73F43F4-EFCE-47AC-965C-505F41153DA1}" srcOrd="1" destOrd="0" presId="urn:microsoft.com/office/officeart/2005/8/layout/list1"/>
    <dgm:cxn modelId="{26815418-6E2B-4856-AE6F-6929E35C54B4}" type="presParOf" srcId="{41B17583-F97B-4AD9-B650-E881A40B11DD}" destId="{FC7D539C-202B-4C53-86DE-C4AD7F20D1A6}" srcOrd="9" destOrd="0" presId="urn:microsoft.com/office/officeart/2005/8/layout/list1"/>
    <dgm:cxn modelId="{A42616CD-AFF6-42E6-A02E-5FA0D2CB7958}" type="presParOf" srcId="{41B17583-F97B-4AD9-B650-E881A40B11DD}" destId="{77F343D3-72C7-474D-A7C3-F5560A9A313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5F3D9E-BCB6-49E7-B3A4-2CF3C34FBB2C}" type="doc">
      <dgm:prSet loTypeId="urn:microsoft.com/office/officeart/2008/layout/Lined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17197FDF-152A-47AC-BF40-E45C228D101D}">
      <dgm:prSet custT="1"/>
      <dgm:spPr/>
      <dgm:t>
        <a:bodyPr/>
        <a:lstStyle/>
        <a:p>
          <a:pPr algn="just"/>
          <a:r>
            <a:rPr lang="el-GR" sz="1800" dirty="0">
              <a:latin typeface="Arial"/>
              <a:cs typeface="Arial"/>
            </a:rPr>
            <a:t>Η Ε.Ε. κατέκρινε την έλλειψη προσπαθειών, από τους μεγάλους ρυπαντές, για μείωση των εκπομπών.</a:t>
          </a:r>
        </a:p>
      </dgm:t>
    </dgm:pt>
    <dgm:pt modelId="{E38C0874-8464-4802-8121-5727C3096B53}" type="parTrans" cxnId="{CD8538F9-2EC0-43DE-9CB6-F7ED22C71442}">
      <dgm:prSet/>
      <dgm:spPr/>
      <dgm:t>
        <a:bodyPr/>
        <a:lstStyle/>
        <a:p>
          <a:endParaRPr lang="el-GR"/>
        </a:p>
      </dgm:t>
    </dgm:pt>
    <dgm:pt modelId="{85A1B675-DC96-4CEF-BA70-70CF710E173D}" type="sibTrans" cxnId="{CD8538F9-2EC0-43DE-9CB6-F7ED22C71442}">
      <dgm:prSet/>
      <dgm:spPr/>
      <dgm:t>
        <a:bodyPr/>
        <a:lstStyle/>
        <a:p>
          <a:endParaRPr lang="el-GR"/>
        </a:p>
      </dgm:t>
    </dgm:pt>
    <dgm:pt modelId="{8E446893-D1F7-43A4-A8F0-D50ACEAD1237}">
      <dgm:prSet custT="1"/>
      <dgm:spPr/>
      <dgm:t>
        <a:bodyPr/>
        <a:lstStyle/>
        <a:p>
          <a:pPr algn="just"/>
          <a:r>
            <a:rPr lang="el-GR" sz="1800" dirty="0">
              <a:latin typeface="Arial"/>
              <a:cs typeface="Arial"/>
            </a:rPr>
            <a:t>Η μείωση όλων των ορυκτών καυσίμων εμποδίστηκε από την Ρωσία και την Σαουδική Αραβία.</a:t>
          </a:r>
        </a:p>
      </dgm:t>
    </dgm:pt>
    <dgm:pt modelId="{41AEFBBC-EF31-42B2-BEBE-F3B39518ABA5}" type="parTrans" cxnId="{38A061F0-7B18-4442-A126-6E3C525A4332}">
      <dgm:prSet/>
      <dgm:spPr/>
      <dgm:t>
        <a:bodyPr/>
        <a:lstStyle/>
        <a:p>
          <a:endParaRPr lang="el-GR"/>
        </a:p>
      </dgm:t>
    </dgm:pt>
    <dgm:pt modelId="{61D7781D-5F30-4000-A300-123E83BF4FFD}" type="sibTrans" cxnId="{38A061F0-7B18-4442-A126-6E3C525A4332}">
      <dgm:prSet/>
      <dgm:spPr/>
      <dgm:t>
        <a:bodyPr/>
        <a:lstStyle/>
        <a:p>
          <a:endParaRPr lang="el-GR"/>
        </a:p>
      </dgm:t>
    </dgm:pt>
    <dgm:pt modelId="{1676A2A8-7D70-4D3D-8E5A-E2CFA7ABFB3D}" type="pres">
      <dgm:prSet presAssocID="{C35F3D9E-BCB6-49E7-B3A4-2CF3C34FBB2C}" presName="vert0" presStyleCnt="0">
        <dgm:presLayoutVars>
          <dgm:dir/>
          <dgm:animOne val="branch"/>
          <dgm:animLvl val="lvl"/>
        </dgm:presLayoutVars>
      </dgm:prSet>
      <dgm:spPr/>
    </dgm:pt>
    <dgm:pt modelId="{70B44324-9513-4C3F-9DC6-7E38EB3E3FE2}" type="pres">
      <dgm:prSet presAssocID="{17197FDF-152A-47AC-BF40-E45C228D101D}" presName="thickLine" presStyleLbl="alignNode1" presStyleIdx="0" presStyleCnt="2" custLinFactNeighborX="-2391"/>
      <dgm:spPr/>
    </dgm:pt>
    <dgm:pt modelId="{7206481E-0F8B-4388-A8EB-0F81F3E6C00D}" type="pres">
      <dgm:prSet presAssocID="{17197FDF-152A-47AC-BF40-E45C228D101D}" presName="horz1" presStyleCnt="0"/>
      <dgm:spPr/>
    </dgm:pt>
    <dgm:pt modelId="{53B082B8-0034-47B1-A0D5-BD8DBBFE2BD7}" type="pres">
      <dgm:prSet presAssocID="{17197FDF-152A-47AC-BF40-E45C228D101D}" presName="tx1" presStyleLbl="revTx" presStyleIdx="0" presStyleCnt="2" custScaleY="64942"/>
      <dgm:spPr/>
    </dgm:pt>
    <dgm:pt modelId="{8B96B02A-BC51-445E-870F-93EAABBB2AB8}" type="pres">
      <dgm:prSet presAssocID="{17197FDF-152A-47AC-BF40-E45C228D101D}" presName="vert1" presStyleCnt="0"/>
      <dgm:spPr/>
    </dgm:pt>
    <dgm:pt modelId="{2C1F7F92-F730-4A3E-AC76-AC4B5EE17919}" type="pres">
      <dgm:prSet presAssocID="{8E446893-D1F7-43A4-A8F0-D50ACEAD1237}" presName="thickLine" presStyleLbl="alignNode1" presStyleIdx="1" presStyleCnt="2"/>
      <dgm:spPr/>
    </dgm:pt>
    <dgm:pt modelId="{86E1B861-87B0-4905-A38B-44CFE87F1738}" type="pres">
      <dgm:prSet presAssocID="{8E446893-D1F7-43A4-A8F0-D50ACEAD1237}" presName="horz1" presStyleCnt="0"/>
      <dgm:spPr/>
    </dgm:pt>
    <dgm:pt modelId="{5D822EA1-84B6-42BE-A386-599BC9765505}" type="pres">
      <dgm:prSet presAssocID="{8E446893-D1F7-43A4-A8F0-D50ACEAD1237}" presName="tx1" presStyleLbl="revTx" presStyleIdx="1" presStyleCnt="2" custScaleY="73567"/>
      <dgm:spPr/>
    </dgm:pt>
    <dgm:pt modelId="{7F1DAB55-6E1A-4213-BBA6-AA351A98C9B6}" type="pres">
      <dgm:prSet presAssocID="{8E446893-D1F7-43A4-A8F0-D50ACEAD1237}" presName="vert1" presStyleCnt="0"/>
      <dgm:spPr/>
    </dgm:pt>
  </dgm:ptLst>
  <dgm:cxnLst>
    <dgm:cxn modelId="{E8263709-97F1-40DE-8359-7298E8760384}" type="presOf" srcId="{17197FDF-152A-47AC-BF40-E45C228D101D}" destId="{53B082B8-0034-47B1-A0D5-BD8DBBFE2BD7}" srcOrd="0" destOrd="0" presId="urn:microsoft.com/office/officeart/2008/layout/LinedList"/>
    <dgm:cxn modelId="{A7C60B2D-50F0-4B98-990B-1E69D15C2709}" type="presOf" srcId="{8E446893-D1F7-43A4-A8F0-D50ACEAD1237}" destId="{5D822EA1-84B6-42BE-A386-599BC9765505}" srcOrd="0" destOrd="0" presId="urn:microsoft.com/office/officeart/2008/layout/LinedList"/>
    <dgm:cxn modelId="{38A061F0-7B18-4442-A126-6E3C525A4332}" srcId="{C35F3D9E-BCB6-49E7-B3A4-2CF3C34FBB2C}" destId="{8E446893-D1F7-43A4-A8F0-D50ACEAD1237}" srcOrd="1" destOrd="0" parTransId="{41AEFBBC-EF31-42B2-BEBE-F3B39518ABA5}" sibTransId="{61D7781D-5F30-4000-A300-123E83BF4FFD}"/>
    <dgm:cxn modelId="{814B54F3-3314-4D99-A6EC-09FD35F83E5B}" type="presOf" srcId="{C35F3D9E-BCB6-49E7-B3A4-2CF3C34FBB2C}" destId="{1676A2A8-7D70-4D3D-8E5A-E2CFA7ABFB3D}" srcOrd="0" destOrd="0" presId="urn:microsoft.com/office/officeart/2008/layout/LinedList"/>
    <dgm:cxn modelId="{CD8538F9-2EC0-43DE-9CB6-F7ED22C71442}" srcId="{C35F3D9E-BCB6-49E7-B3A4-2CF3C34FBB2C}" destId="{17197FDF-152A-47AC-BF40-E45C228D101D}" srcOrd="0" destOrd="0" parTransId="{E38C0874-8464-4802-8121-5727C3096B53}" sibTransId="{85A1B675-DC96-4CEF-BA70-70CF710E173D}"/>
    <dgm:cxn modelId="{9A3FDAF9-A3DD-4381-975E-4754EE667F62}" type="presParOf" srcId="{1676A2A8-7D70-4D3D-8E5A-E2CFA7ABFB3D}" destId="{70B44324-9513-4C3F-9DC6-7E38EB3E3FE2}" srcOrd="0" destOrd="0" presId="urn:microsoft.com/office/officeart/2008/layout/LinedList"/>
    <dgm:cxn modelId="{81E9D95E-6D65-4408-8B53-3167C0042357}" type="presParOf" srcId="{1676A2A8-7D70-4D3D-8E5A-E2CFA7ABFB3D}" destId="{7206481E-0F8B-4388-A8EB-0F81F3E6C00D}" srcOrd="1" destOrd="0" presId="urn:microsoft.com/office/officeart/2008/layout/LinedList"/>
    <dgm:cxn modelId="{9A78EAA7-3EC8-45C9-BF1C-631D27DEC56D}" type="presParOf" srcId="{7206481E-0F8B-4388-A8EB-0F81F3E6C00D}" destId="{53B082B8-0034-47B1-A0D5-BD8DBBFE2BD7}" srcOrd="0" destOrd="0" presId="urn:microsoft.com/office/officeart/2008/layout/LinedList"/>
    <dgm:cxn modelId="{B2FA8DE4-D656-46D1-82D2-2A1C49579D77}" type="presParOf" srcId="{7206481E-0F8B-4388-A8EB-0F81F3E6C00D}" destId="{8B96B02A-BC51-445E-870F-93EAABBB2AB8}" srcOrd="1" destOrd="0" presId="urn:microsoft.com/office/officeart/2008/layout/LinedList"/>
    <dgm:cxn modelId="{E77054C8-1487-4136-BB71-2BA8669FD304}" type="presParOf" srcId="{1676A2A8-7D70-4D3D-8E5A-E2CFA7ABFB3D}" destId="{2C1F7F92-F730-4A3E-AC76-AC4B5EE17919}" srcOrd="2" destOrd="0" presId="urn:microsoft.com/office/officeart/2008/layout/LinedList"/>
    <dgm:cxn modelId="{53B520D0-BD7B-4586-8D53-73BFB61973F5}" type="presParOf" srcId="{1676A2A8-7D70-4D3D-8E5A-E2CFA7ABFB3D}" destId="{86E1B861-87B0-4905-A38B-44CFE87F1738}" srcOrd="3" destOrd="0" presId="urn:microsoft.com/office/officeart/2008/layout/LinedList"/>
    <dgm:cxn modelId="{54BAA779-64B3-493C-BC66-50A7FEFC5099}" type="presParOf" srcId="{86E1B861-87B0-4905-A38B-44CFE87F1738}" destId="{5D822EA1-84B6-42BE-A386-599BC9765505}" srcOrd="0" destOrd="0" presId="urn:microsoft.com/office/officeart/2008/layout/LinedList"/>
    <dgm:cxn modelId="{F9FB6632-C30D-4CAF-9B16-ADEF846A150D}" type="presParOf" srcId="{86E1B861-87B0-4905-A38B-44CFE87F1738}" destId="{7F1DAB55-6E1A-4213-BBA6-AA351A98C9B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85B4F67-37A7-43E8-954C-7500B3026C5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5E60538-A9A3-4ECE-9717-63A50FA12FFE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dgm:style>
      </dgm:prSet>
      <dgm:spPr>
        <a:noFill/>
        <a:ln w="9525" cap="flat" cmpd="sng" algn="ctr">
          <a:solidFill>
            <a:srgbClr val="8B9C56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pPr algn="just"/>
          <a:r>
            <a:rPr lang="el-GR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Το σημαντικότερο επίτευγμα της </a:t>
          </a:r>
          <a:r>
            <a:rPr lang="el-GR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COP28</a:t>
          </a:r>
          <a:r>
            <a:rPr lang="el-GR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ήταν ο πρώτος </a:t>
          </a:r>
          <a:r>
            <a:rPr lang="el-GR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"παγκόσμιος</a:t>
          </a:r>
          <a:r>
            <a: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l-GR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απολογισμός"</a:t>
          </a:r>
          <a:r>
            <a:rPr lang="el-GR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στον κόσμο. Αυτή η συνολική αξιολόγηση έδειξε ότι η πρόοδος ήταν πολύ αργή σε όλους τους τομείς της δράσης για το κλίμα.</a:t>
          </a:r>
          <a:endParaRPr lang="el-GR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DE6B3B-6032-4A31-AFA0-EE68C66A64E1}" type="parTrans" cxnId="{E2DA35DD-1101-426C-BC73-5F4DDE48ED72}">
      <dgm:prSet/>
      <dgm:spPr/>
      <dgm:t>
        <a:bodyPr/>
        <a:lstStyle/>
        <a:p>
          <a:endParaRPr lang="el-GR"/>
        </a:p>
      </dgm:t>
    </dgm:pt>
    <dgm:pt modelId="{C5802EE3-FF83-4CE9-AE93-E6517343111B}" type="sibTrans" cxnId="{E2DA35DD-1101-426C-BC73-5F4DDE48ED72}">
      <dgm:prSet/>
      <dgm:spPr/>
      <dgm:t>
        <a:bodyPr/>
        <a:lstStyle/>
        <a:p>
          <a:endParaRPr lang="el-GR"/>
        </a:p>
      </dgm:t>
    </dgm:pt>
    <dgm:pt modelId="{758CCDE0-D7FF-400E-87A7-62B64D5BED10}" type="pres">
      <dgm:prSet presAssocID="{C85B4F67-37A7-43E8-954C-7500B3026C54}" presName="Name0" presStyleCnt="0">
        <dgm:presLayoutVars>
          <dgm:dir/>
          <dgm:animLvl val="lvl"/>
          <dgm:resizeHandles val="exact"/>
        </dgm:presLayoutVars>
      </dgm:prSet>
      <dgm:spPr/>
    </dgm:pt>
    <dgm:pt modelId="{3EDFE52B-5114-4028-9FFF-57291FCDAEEC}" type="pres">
      <dgm:prSet presAssocID="{35E60538-A9A3-4ECE-9717-63A50FA12FFE}" presName="linNode" presStyleCnt="0"/>
      <dgm:spPr/>
    </dgm:pt>
    <dgm:pt modelId="{4CAB2F68-9493-446A-83B5-27E566B8A410}" type="pres">
      <dgm:prSet presAssocID="{35E60538-A9A3-4ECE-9717-63A50FA12FFE}" presName="parentText" presStyleLbl="node1" presStyleIdx="0" presStyleCnt="1" custScaleX="252364" custLinFactNeighborY="-480">
        <dgm:presLayoutVars>
          <dgm:chMax val="1"/>
          <dgm:bulletEnabled val="1"/>
        </dgm:presLayoutVars>
      </dgm:prSet>
      <dgm:spPr/>
    </dgm:pt>
  </dgm:ptLst>
  <dgm:cxnLst>
    <dgm:cxn modelId="{2861163E-9B31-4ECE-9253-157825B0EC86}" type="presOf" srcId="{35E60538-A9A3-4ECE-9717-63A50FA12FFE}" destId="{4CAB2F68-9493-446A-83B5-27E566B8A410}" srcOrd="0" destOrd="0" presId="urn:microsoft.com/office/officeart/2005/8/layout/vList5"/>
    <dgm:cxn modelId="{32B9936F-1B6D-41B4-8DE9-2112C042E39B}" type="presOf" srcId="{C85B4F67-37A7-43E8-954C-7500B3026C54}" destId="{758CCDE0-D7FF-400E-87A7-62B64D5BED10}" srcOrd="0" destOrd="0" presId="urn:microsoft.com/office/officeart/2005/8/layout/vList5"/>
    <dgm:cxn modelId="{E2DA35DD-1101-426C-BC73-5F4DDE48ED72}" srcId="{C85B4F67-37A7-43E8-954C-7500B3026C54}" destId="{35E60538-A9A3-4ECE-9717-63A50FA12FFE}" srcOrd="0" destOrd="0" parTransId="{4BDE6B3B-6032-4A31-AFA0-EE68C66A64E1}" sibTransId="{C5802EE3-FF83-4CE9-AE93-E6517343111B}"/>
    <dgm:cxn modelId="{74C79CA6-E17D-4D83-82C0-702C7F77DA87}" type="presParOf" srcId="{758CCDE0-D7FF-400E-87A7-62B64D5BED10}" destId="{3EDFE52B-5114-4028-9FFF-57291FCDAEEC}" srcOrd="0" destOrd="0" presId="urn:microsoft.com/office/officeart/2005/8/layout/vList5"/>
    <dgm:cxn modelId="{86B9DD76-5C9D-4BE8-93FF-7DABDC2C1D53}" type="presParOf" srcId="{3EDFE52B-5114-4028-9FFF-57291FCDAEEC}" destId="{4CAB2F68-9493-446A-83B5-27E566B8A41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631B39D-9F77-48DE-8F99-5AD84F9A4795}" type="doc">
      <dgm:prSet loTypeId="urn:microsoft.com/office/officeart/2005/8/layout/process1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l-GR"/>
        </a:p>
      </dgm:t>
    </dgm:pt>
    <dgm:pt modelId="{25E3C92A-ECC4-46F5-9901-D6DA85F2A1C3}">
      <dgm:prSet custT="1"/>
      <dgm:spPr/>
      <dgm:t>
        <a:bodyPr/>
        <a:lstStyle/>
        <a:p>
          <a:pPr algn="ctr"/>
          <a:r>
            <a:rPr lang="el-GR" sz="1800" b="0" i="0" dirty="0"/>
            <a:t>Η Ε.Ε. συνεργάστηκε με ομοϊδεάτες εταίρους για να εξασφαλίσει ένα επιτυχημένο αποτέλεσμα στην COP28.</a:t>
          </a:r>
          <a:endParaRPr lang="el-GR" sz="1800" dirty="0"/>
        </a:p>
      </dgm:t>
    </dgm:pt>
    <dgm:pt modelId="{05D4763D-DB9C-482C-9FA0-92AB43D91168}" type="parTrans" cxnId="{836F4287-7BA9-41FA-8727-D845051C7332}">
      <dgm:prSet/>
      <dgm:spPr/>
      <dgm:t>
        <a:bodyPr/>
        <a:lstStyle/>
        <a:p>
          <a:endParaRPr lang="el-GR"/>
        </a:p>
      </dgm:t>
    </dgm:pt>
    <dgm:pt modelId="{51EFA9EF-CFB8-4786-BB0B-C28F7F88A220}" type="sibTrans" cxnId="{836F4287-7BA9-41FA-8727-D845051C7332}">
      <dgm:prSet/>
      <dgm:spPr>
        <a:solidFill>
          <a:srgbClr val="FFFFFF"/>
        </a:solidFill>
      </dgm:spPr>
      <dgm:t>
        <a:bodyPr/>
        <a:lstStyle/>
        <a:p>
          <a:endParaRPr lang="el-GR"/>
        </a:p>
      </dgm:t>
    </dgm:pt>
    <dgm:pt modelId="{C1A9BB17-53DB-440B-B3F3-B312DB75545C}">
      <dgm:prSet custT="1"/>
      <dgm:spPr/>
      <dgm:t>
        <a:bodyPr/>
        <a:lstStyle/>
        <a:p>
          <a:r>
            <a:rPr lang="el-GR" sz="1800" b="0" i="0" dirty="0"/>
            <a:t>Μετά την COP28, η Ε.Ε. ενίσχυσε σημαντικά τον διεθνή της ρόλο στη δράση για το κλίμα. </a:t>
          </a:r>
          <a:endParaRPr lang="el-GR" sz="1800" dirty="0"/>
        </a:p>
      </dgm:t>
    </dgm:pt>
    <dgm:pt modelId="{14860E99-9DDA-4508-BB80-442C2D019C27}" type="parTrans" cxnId="{826E6B72-1243-4F2D-A1AA-6E38CA66EEF3}">
      <dgm:prSet/>
      <dgm:spPr/>
      <dgm:t>
        <a:bodyPr/>
        <a:lstStyle/>
        <a:p>
          <a:endParaRPr lang="el-GR"/>
        </a:p>
      </dgm:t>
    </dgm:pt>
    <dgm:pt modelId="{DEA4C8EE-08BE-4675-A579-8273A9692928}" type="sibTrans" cxnId="{826E6B72-1243-4F2D-A1AA-6E38CA66EEF3}">
      <dgm:prSet/>
      <dgm:spPr/>
      <dgm:t>
        <a:bodyPr/>
        <a:lstStyle/>
        <a:p>
          <a:endParaRPr lang="el-GR"/>
        </a:p>
      </dgm:t>
    </dgm:pt>
    <dgm:pt modelId="{2AC48A5D-DD65-404A-B952-71906C36427A}" type="pres">
      <dgm:prSet presAssocID="{8631B39D-9F77-48DE-8F99-5AD84F9A4795}" presName="Name0" presStyleCnt="0">
        <dgm:presLayoutVars>
          <dgm:dir/>
          <dgm:resizeHandles val="exact"/>
        </dgm:presLayoutVars>
      </dgm:prSet>
      <dgm:spPr/>
    </dgm:pt>
    <dgm:pt modelId="{6709ED26-E6A2-4EE2-AF4E-5737052D88D8}" type="pres">
      <dgm:prSet presAssocID="{25E3C92A-ECC4-46F5-9901-D6DA85F2A1C3}" presName="node" presStyleLbl="node1" presStyleIdx="0" presStyleCnt="2" custScaleX="125277">
        <dgm:presLayoutVars>
          <dgm:bulletEnabled val="1"/>
        </dgm:presLayoutVars>
      </dgm:prSet>
      <dgm:spPr/>
    </dgm:pt>
    <dgm:pt modelId="{AF8A7CBE-0427-4D79-B34F-71881CB079CC}" type="pres">
      <dgm:prSet presAssocID="{51EFA9EF-CFB8-4786-BB0B-C28F7F88A220}" presName="sibTrans" presStyleLbl="sibTrans2D1" presStyleIdx="0" presStyleCnt="1" custFlipHor="1" custScaleX="19529"/>
      <dgm:spPr/>
    </dgm:pt>
    <dgm:pt modelId="{2678FBBD-C324-4931-92DF-BFC1E360927E}" type="pres">
      <dgm:prSet presAssocID="{51EFA9EF-CFB8-4786-BB0B-C28F7F88A220}" presName="connectorText" presStyleLbl="sibTrans2D1" presStyleIdx="0" presStyleCnt="1"/>
      <dgm:spPr/>
    </dgm:pt>
    <dgm:pt modelId="{D94ADFD4-1146-4D4C-852A-386FC1C8B87A}" type="pres">
      <dgm:prSet presAssocID="{C1A9BB17-53DB-440B-B3F3-B312DB75545C}" presName="node" presStyleLbl="node1" presStyleIdx="1" presStyleCnt="2" custScaleX="134435">
        <dgm:presLayoutVars>
          <dgm:bulletEnabled val="1"/>
        </dgm:presLayoutVars>
      </dgm:prSet>
      <dgm:spPr/>
    </dgm:pt>
  </dgm:ptLst>
  <dgm:cxnLst>
    <dgm:cxn modelId="{B5B08A60-B7A0-4FEA-A68E-607F4566A482}" type="presOf" srcId="{25E3C92A-ECC4-46F5-9901-D6DA85F2A1C3}" destId="{6709ED26-E6A2-4EE2-AF4E-5737052D88D8}" srcOrd="0" destOrd="0" presId="urn:microsoft.com/office/officeart/2005/8/layout/process1"/>
    <dgm:cxn modelId="{51CD226A-06DB-4091-B81F-1CC05CC1ECD5}" type="presOf" srcId="{51EFA9EF-CFB8-4786-BB0B-C28F7F88A220}" destId="{AF8A7CBE-0427-4D79-B34F-71881CB079CC}" srcOrd="0" destOrd="0" presId="urn:microsoft.com/office/officeart/2005/8/layout/process1"/>
    <dgm:cxn modelId="{6C9EAA4A-4A73-46D0-B8C2-EC725C565D29}" type="presOf" srcId="{51EFA9EF-CFB8-4786-BB0B-C28F7F88A220}" destId="{2678FBBD-C324-4931-92DF-BFC1E360927E}" srcOrd="1" destOrd="0" presId="urn:microsoft.com/office/officeart/2005/8/layout/process1"/>
    <dgm:cxn modelId="{826E6B72-1243-4F2D-A1AA-6E38CA66EEF3}" srcId="{8631B39D-9F77-48DE-8F99-5AD84F9A4795}" destId="{C1A9BB17-53DB-440B-B3F3-B312DB75545C}" srcOrd="1" destOrd="0" parTransId="{14860E99-9DDA-4508-BB80-442C2D019C27}" sibTransId="{DEA4C8EE-08BE-4675-A579-8273A9692928}"/>
    <dgm:cxn modelId="{836F4287-7BA9-41FA-8727-D845051C7332}" srcId="{8631B39D-9F77-48DE-8F99-5AD84F9A4795}" destId="{25E3C92A-ECC4-46F5-9901-D6DA85F2A1C3}" srcOrd="0" destOrd="0" parTransId="{05D4763D-DB9C-482C-9FA0-92AB43D91168}" sibTransId="{51EFA9EF-CFB8-4786-BB0B-C28F7F88A220}"/>
    <dgm:cxn modelId="{181A08C3-3A71-4D7A-9AA5-473B5A25119C}" type="presOf" srcId="{C1A9BB17-53DB-440B-B3F3-B312DB75545C}" destId="{D94ADFD4-1146-4D4C-852A-386FC1C8B87A}" srcOrd="0" destOrd="0" presId="urn:microsoft.com/office/officeart/2005/8/layout/process1"/>
    <dgm:cxn modelId="{AD2185E5-BD9E-4595-AF5F-DAAD00E7AA83}" type="presOf" srcId="{8631B39D-9F77-48DE-8F99-5AD84F9A4795}" destId="{2AC48A5D-DD65-404A-B952-71906C36427A}" srcOrd="0" destOrd="0" presId="urn:microsoft.com/office/officeart/2005/8/layout/process1"/>
    <dgm:cxn modelId="{C5D40EC4-ED1C-4F87-BBCC-18DF2071ACD8}" type="presParOf" srcId="{2AC48A5D-DD65-404A-B952-71906C36427A}" destId="{6709ED26-E6A2-4EE2-AF4E-5737052D88D8}" srcOrd="0" destOrd="0" presId="urn:microsoft.com/office/officeart/2005/8/layout/process1"/>
    <dgm:cxn modelId="{E8788BB7-3281-48D0-9B3D-B1C1D0A0DBC1}" type="presParOf" srcId="{2AC48A5D-DD65-404A-B952-71906C36427A}" destId="{AF8A7CBE-0427-4D79-B34F-71881CB079CC}" srcOrd="1" destOrd="0" presId="urn:microsoft.com/office/officeart/2005/8/layout/process1"/>
    <dgm:cxn modelId="{79205C00-B010-4245-92DE-D81B01F021C4}" type="presParOf" srcId="{AF8A7CBE-0427-4D79-B34F-71881CB079CC}" destId="{2678FBBD-C324-4931-92DF-BFC1E360927E}" srcOrd="0" destOrd="0" presId="urn:microsoft.com/office/officeart/2005/8/layout/process1"/>
    <dgm:cxn modelId="{F0F72DDA-F315-4B6B-A220-76B67C2DA6AE}" type="presParOf" srcId="{2AC48A5D-DD65-404A-B952-71906C36427A}" destId="{D94ADFD4-1146-4D4C-852A-386FC1C8B87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813A0E3-93B8-4802-8DB3-F64826BFAFD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BF8EED06-7E1B-4009-AB93-F805B7E7E05E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alpha val="50000"/>
          </a:schemeClr>
        </a:solidFill>
        <a:ln>
          <a:noFill/>
        </a:ln>
      </dgm:spPr>
      <dgm:t>
        <a:bodyPr/>
        <a:lstStyle/>
        <a:p>
          <a:pPr algn="just"/>
          <a:r>
            <a:rPr lang="en-US" sz="1800" b="1" dirty="0">
              <a:latin typeface="Arial"/>
              <a:cs typeface="Arial"/>
            </a:rPr>
            <a:t>Η μα</a:t>
          </a:r>
          <a:r>
            <a:rPr lang="en-US" sz="1800" b="1" dirty="0" err="1">
              <a:latin typeface="Arial"/>
              <a:cs typeface="Arial"/>
            </a:rPr>
            <a:t>κροχρόνι</a:t>
          </a:r>
          <a:r>
            <a:rPr lang="en-US" sz="1800" b="1" dirty="0">
              <a:latin typeface="Arial"/>
              <a:cs typeface="Arial"/>
            </a:rPr>
            <a:t>α συνεργασία τους επιτυγχάνεται μέσω του Προγράμματος των Ηνωμένων Εθνών για το Περιβάλλον (UNEP)</a:t>
          </a:r>
          <a:endParaRPr lang="el-GR" sz="1800" dirty="0">
            <a:latin typeface="Arial"/>
            <a:cs typeface="Arial"/>
          </a:endParaRPr>
        </a:p>
      </dgm:t>
    </dgm:pt>
    <dgm:pt modelId="{3C3012CE-9256-4F5C-A452-EE0438A0E633}" type="parTrans" cxnId="{9837DC5B-289B-49F1-B8FF-01FBC625AFC1}">
      <dgm:prSet/>
      <dgm:spPr/>
      <dgm:t>
        <a:bodyPr/>
        <a:lstStyle/>
        <a:p>
          <a:endParaRPr lang="el-GR"/>
        </a:p>
      </dgm:t>
    </dgm:pt>
    <dgm:pt modelId="{0EB7256D-48BC-4553-9A88-58FBC62A2594}" type="sibTrans" cxnId="{9837DC5B-289B-49F1-B8FF-01FBC625AFC1}">
      <dgm:prSet/>
      <dgm:spPr/>
      <dgm:t>
        <a:bodyPr/>
        <a:lstStyle/>
        <a:p>
          <a:endParaRPr lang="el-GR"/>
        </a:p>
      </dgm:t>
    </dgm:pt>
    <dgm:pt modelId="{1D42FA68-3994-434B-897B-8CDC8FDCA87D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alpha val="50000"/>
          </a:schemeClr>
        </a:solidFill>
        <a:ln>
          <a:noFill/>
        </a:ln>
      </dgm:spPr>
      <dgm:t>
        <a:bodyPr/>
        <a:lstStyle/>
        <a:p>
          <a:pPr algn="just"/>
          <a:r>
            <a:rPr lang="en-US" sz="1800" b="1">
              <a:latin typeface="Arial"/>
              <a:cs typeface="Arial"/>
            </a:rPr>
            <a:t>Πυρήνας αυτής της συνεργασίας είναι η αντιμετώπισης της παγκόσμιας κρίσης</a:t>
          </a:r>
          <a:r>
            <a:rPr lang="el-GR" sz="500" b="1">
              <a:latin typeface="Arial"/>
              <a:cs typeface="Arial"/>
            </a:rPr>
            <a:t>. </a:t>
          </a:r>
          <a:r>
            <a:rPr lang="en-US" sz="500" b="1">
              <a:latin typeface="Arial"/>
              <a:cs typeface="Arial"/>
            </a:rPr>
            <a:t>:</a:t>
          </a:r>
          <a:endParaRPr lang="el-GR" sz="500" dirty="0">
            <a:latin typeface="Arial"/>
            <a:cs typeface="Arial"/>
          </a:endParaRPr>
        </a:p>
      </dgm:t>
    </dgm:pt>
    <dgm:pt modelId="{81BFA8A3-D52F-4286-BECC-469307839C70}" type="parTrans" cxnId="{932CDD78-8B06-4584-A3AA-C3C9CB6C59E6}">
      <dgm:prSet/>
      <dgm:spPr/>
      <dgm:t>
        <a:bodyPr/>
        <a:lstStyle/>
        <a:p>
          <a:endParaRPr lang="el-GR"/>
        </a:p>
      </dgm:t>
    </dgm:pt>
    <dgm:pt modelId="{76D13FAB-0EF5-43D3-BC78-D2B2CC98D38C}" type="sibTrans" cxnId="{932CDD78-8B06-4584-A3AA-C3C9CB6C59E6}">
      <dgm:prSet/>
      <dgm:spPr/>
      <dgm:t>
        <a:bodyPr/>
        <a:lstStyle/>
        <a:p>
          <a:endParaRPr lang="el-GR"/>
        </a:p>
      </dgm:t>
    </dgm:pt>
    <dgm:pt modelId="{714B56B8-8C9C-4FD1-8FD6-F4BDF40F3CC5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alpha val="50000"/>
          </a:schemeClr>
        </a:solidFill>
        <a:ln>
          <a:noFill/>
        </a:ln>
      </dgm:spPr>
      <dgm:t>
        <a:bodyPr/>
        <a:lstStyle/>
        <a:p>
          <a:r>
            <a:rPr lang="en-US" sz="1800" b="1">
              <a:latin typeface="Arial"/>
              <a:cs typeface="Arial"/>
              <a:sym typeface="Wingdings" panose="05000000000000000000" pitchFamily="2" charset="2"/>
            </a:rPr>
            <a:t> </a:t>
          </a:r>
          <a:r>
            <a:rPr lang="en-US" sz="1800" b="1">
              <a:latin typeface="Arial"/>
              <a:cs typeface="Arial"/>
            </a:rPr>
            <a:t>Ρύπανσης και αποβλήτων,</a:t>
          </a:r>
          <a:br>
            <a:rPr lang="en-US" sz="1800" b="1">
              <a:latin typeface="Arial"/>
              <a:cs typeface="Arial"/>
            </a:rPr>
          </a:br>
          <a:r>
            <a:rPr lang="en-US" sz="1800" b="1">
              <a:latin typeface="Arial"/>
              <a:cs typeface="Arial"/>
              <a:sym typeface="Wingdings" panose="05000000000000000000" pitchFamily="2" charset="2"/>
            </a:rPr>
            <a:t> </a:t>
          </a:r>
          <a:r>
            <a:rPr lang="en-US" sz="1800" b="1">
              <a:latin typeface="Arial"/>
              <a:cs typeface="Arial"/>
            </a:rPr>
            <a:t>Της απώλειας της βιοποικιλότητας,</a:t>
          </a:r>
        </a:p>
        <a:p>
          <a:r>
            <a:rPr lang="en-US" sz="1800" b="1">
              <a:latin typeface="Arial"/>
              <a:cs typeface="Arial"/>
              <a:sym typeface="Wingdings" panose="05000000000000000000" pitchFamily="2" charset="2"/>
            </a:rPr>
            <a:t> </a:t>
          </a:r>
          <a:r>
            <a:rPr lang="en-US" sz="1800" b="1">
              <a:latin typeface="Arial"/>
              <a:cs typeface="Arial"/>
            </a:rPr>
            <a:t>Της κλιματικής αλλαγής.</a:t>
          </a:r>
          <a:endParaRPr lang="el-GR" sz="1800" dirty="0">
            <a:latin typeface="Arial"/>
            <a:cs typeface="Arial"/>
          </a:endParaRPr>
        </a:p>
      </dgm:t>
    </dgm:pt>
    <dgm:pt modelId="{E5B7A344-916F-4A08-B492-35CEA047D95C}" type="parTrans" cxnId="{A516C58B-FEB9-4B74-9A50-158674D33BCA}">
      <dgm:prSet/>
      <dgm:spPr/>
      <dgm:t>
        <a:bodyPr/>
        <a:lstStyle/>
        <a:p>
          <a:endParaRPr lang="el-GR"/>
        </a:p>
      </dgm:t>
    </dgm:pt>
    <dgm:pt modelId="{982D87BA-75E7-4CAA-9144-86E2159597DA}" type="sibTrans" cxnId="{A516C58B-FEB9-4B74-9A50-158674D33BCA}">
      <dgm:prSet/>
      <dgm:spPr/>
      <dgm:t>
        <a:bodyPr/>
        <a:lstStyle/>
        <a:p>
          <a:endParaRPr lang="el-GR"/>
        </a:p>
      </dgm:t>
    </dgm:pt>
    <dgm:pt modelId="{2CFB18F2-8CA3-4396-B59B-A1DEC5903097}" type="pres">
      <dgm:prSet presAssocID="{C813A0E3-93B8-4802-8DB3-F64826BFAFDA}" presName="linear" presStyleCnt="0">
        <dgm:presLayoutVars>
          <dgm:animLvl val="lvl"/>
          <dgm:resizeHandles val="exact"/>
        </dgm:presLayoutVars>
      </dgm:prSet>
      <dgm:spPr/>
    </dgm:pt>
    <dgm:pt modelId="{61AAFA01-1137-4D70-BFAF-8FAE0BE1F77F}" type="pres">
      <dgm:prSet presAssocID="{BF8EED06-7E1B-4009-AB93-F805B7E7E05E}" presName="parentText" presStyleLbl="node1" presStyleIdx="0" presStyleCnt="3" custScaleX="105552" custScaleY="105786" custLinFactY="-23645" custLinFactNeighborY="-100000">
        <dgm:presLayoutVars>
          <dgm:chMax val="0"/>
          <dgm:bulletEnabled val="1"/>
        </dgm:presLayoutVars>
      </dgm:prSet>
      <dgm:spPr/>
    </dgm:pt>
    <dgm:pt modelId="{1FAD24A6-2405-41C6-BEF3-8CA38D57B52A}" type="pres">
      <dgm:prSet presAssocID="{0EB7256D-48BC-4553-9A88-58FBC62A2594}" presName="spacer" presStyleCnt="0"/>
      <dgm:spPr/>
    </dgm:pt>
    <dgm:pt modelId="{19DE22D1-48C0-4677-9D9C-6E2BF9DFBDEB}" type="pres">
      <dgm:prSet presAssocID="{1D42FA68-3994-434B-897B-8CDC8FDCA87D}" presName="parentText" presStyleLbl="node1" presStyleIdx="1" presStyleCnt="3" custLinFactY="28671" custLinFactNeighborX="-219" custLinFactNeighborY="100000">
        <dgm:presLayoutVars>
          <dgm:chMax val="0"/>
          <dgm:bulletEnabled val="1"/>
        </dgm:presLayoutVars>
      </dgm:prSet>
      <dgm:spPr/>
    </dgm:pt>
    <dgm:pt modelId="{20A9382D-9D19-44C3-A099-A9AF17342123}" type="pres">
      <dgm:prSet presAssocID="{76D13FAB-0EF5-43D3-BC78-D2B2CC98D38C}" presName="spacer" presStyleCnt="0"/>
      <dgm:spPr/>
    </dgm:pt>
    <dgm:pt modelId="{61C618F5-52AF-4468-AAA8-492C06A8B47D}" type="pres">
      <dgm:prSet presAssocID="{714B56B8-8C9C-4FD1-8FD6-F4BDF40F3CC5}" presName="parentText" presStyleLbl="node1" presStyleIdx="2" presStyleCnt="3" custLinFactY="25655" custLinFactNeighborX="2191" custLinFactNeighborY="100000">
        <dgm:presLayoutVars>
          <dgm:chMax val="0"/>
          <dgm:bulletEnabled val="1"/>
        </dgm:presLayoutVars>
      </dgm:prSet>
      <dgm:spPr/>
    </dgm:pt>
  </dgm:ptLst>
  <dgm:cxnLst>
    <dgm:cxn modelId="{9837DC5B-289B-49F1-B8FF-01FBC625AFC1}" srcId="{C813A0E3-93B8-4802-8DB3-F64826BFAFDA}" destId="{BF8EED06-7E1B-4009-AB93-F805B7E7E05E}" srcOrd="0" destOrd="0" parTransId="{3C3012CE-9256-4F5C-A452-EE0438A0E633}" sibTransId="{0EB7256D-48BC-4553-9A88-58FBC62A2594}"/>
    <dgm:cxn modelId="{80B3F964-64AA-499E-9BF0-4490E2BC70C4}" type="presOf" srcId="{714B56B8-8C9C-4FD1-8FD6-F4BDF40F3CC5}" destId="{61C618F5-52AF-4468-AAA8-492C06A8B47D}" srcOrd="0" destOrd="0" presId="urn:microsoft.com/office/officeart/2005/8/layout/vList2"/>
    <dgm:cxn modelId="{932CDD78-8B06-4584-A3AA-C3C9CB6C59E6}" srcId="{C813A0E3-93B8-4802-8DB3-F64826BFAFDA}" destId="{1D42FA68-3994-434B-897B-8CDC8FDCA87D}" srcOrd="1" destOrd="0" parTransId="{81BFA8A3-D52F-4286-BECC-469307839C70}" sibTransId="{76D13FAB-0EF5-43D3-BC78-D2B2CC98D38C}"/>
    <dgm:cxn modelId="{B512EF59-FABC-45E5-9039-D8B079AF7EC8}" type="presOf" srcId="{C813A0E3-93B8-4802-8DB3-F64826BFAFDA}" destId="{2CFB18F2-8CA3-4396-B59B-A1DEC5903097}" srcOrd="0" destOrd="0" presId="urn:microsoft.com/office/officeart/2005/8/layout/vList2"/>
    <dgm:cxn modelId="{A516C58B-FEB9-4B74-9A50-158674D33BCA}" srcId="{C813A0E3-93B8-4802-8DB3-F64826BFAFDA}" destId="{714B56B8-8C9C-4FD1-8FD6-F4BDF40F3CC5}" srcOrd="2" destOrd="0" parTransId="{E5B7A344-916F-4A08-B492-35CEA047D95C}" sibTransId="{982D87BA-75E7-4CAA-9144-86E2159597DA}"/>
    <dgm:cxn modelId="{1D7080AF-1E21-4CD0-B961-5D7D04862753}" type="presOf" srcId="{BF8EED06-7E1B-4009-AB93-F805B7E7E05E}" destId="{61AAFA01-1137-4D70-BFAF-8FAE0BE1F77F}" srcOrd="0" destOrd="0" presId="urn:microsoft.com/office/officeart/2005/8/layout/vList2"/>
    <dgm:cxn modelId="{596FC0D4-230A-4BA2-A756-FB7E4FB7545B}" type="presOf" srcId="{1D42FA68-3994-434B-897B-8CDC8FDCA87D}" destId="{19DE22D1-48C0-4677-9D9C-6E2BF9DFBDEB}" srcOrd="0" destOrd="0" presId="urn:microsoft.com/office/officeart/2005/8/layout/vList2"/>
    <dgm:cxn modelId="{B61CDC52-7A88-475C-AC39-CBA1B5BE5ED1}" type="presParOf" srcId="{2CFB18F2-8CA3-4396-B59B-A1DEC5903097}" destId="{61AAFA01-1137-4D70-BFAF-8FAE0BE1F77F}" srcOrd="0" destOrd="0" presId="urn:microsoft.com/office/officeart/2005/8/layout/vList2"/>
    <dgm:cxn modelId="{BC74D25B-DABB-4EE5-B35F-BC95983926F5}" type="presParOf" srcId="{2CFB18F2-8CA3-4396-B59B-A1DEC5903097}" destId="{1FAD24A6-2405-41C6-BEF3-8CA38D57B52A}" srcOrd="1" destOrd="0" presId="urn:microsoft.com/office/officeart/2005/8/layout/vList2"/>
    <dgm:cxn modelId="{973BC79E-F899-4A45-963C-BFA03F51BA54}" type="presParOf" srcId="{2CFB18F2-8CA3-4396-B59B-A1DEC5903097}" destId="{19DE22D1-48C0-4677-9D9C-6E2BF9DFBDEB}" srcOrd="2" destOrd="0" presId="urn:microsoft.com/office/officeart/2005/8/layout/vList2"/>
    <dgm:cxn modelId="{28245378-9B3F-4943-8C44-D3C115906A2C}" type="presParOf" srcId="{2CFB18F2-8CA3-4396-B59B-A1DEC5903097}" destId="{20A9382D-9D19-44C3-A099-A9AF17342123}" srcOrd="3" destOrd="0" presId="urn:microsoft.com/office/officeart/2005/8/layout/vList2"/>
    <dgm:cxn modelId="{B1A524FB-5B0D-49E6-96D4-FC01E9BF9C65}" type="presParOf" srcId="{2CFB18F2-8CA3-4396-B59B-A1DEC5903097}" destId="{61C618F5-52AF-4468-AAA8-492C06A8B47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83FE1-5049-4CB2-B9E2-E43676360C71}">
      <dsp:nvSpPr>
        <dsp:cNvPr id="0" name=""/>
        <dsp:cNvSpPr/>
      </dsp:nvSpPr>
      <dsp:spPr>
        <a:xfrm>
          <a:off x="1317766" y="115596"/>
          <a:ext cx="3639815" cy="36285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i="0" u="none" kern="1200" dirty="0">
              <a:latin typeface="Arial"/>
              <a:cs typeface="Arial"/>
            </a:rPr>
            <a:t>Η</a:t>
          </a:r>
          <a:r>
            <a:rPr lang="el-GR" sz="2000" b="0" i="0" u="none" kern="1200" dirty="0">
              <a:latin typeface="Arial"/>
              <a:cs typeface="Arial"/>
            </a:rPr>
            <a:t> </a:t>
          </a:r>
          <a:r>
            <a:rPr lang="el-GR" sz="2000" b="1" i="0" u="none" kern="1200" dirty="0">
              <a:latin typeface="Arial"/>
              <a:cs typeface="Arial"/>
            </a:rPr>
            <a:t>αρχή της πρόληψης </a:t>
          </a:r>
          <a:r>
            <a:rPr lang="el-GR" sz="2000" b="0" i="0" u="none" kern="1200" dirty="0">
              <a:latin typeface="Arial"/>
              <a:cs typeface="Arial"/>
            </a:rPr>
            <a:t>είναι ένα εργαλείο διαχείρισης κινδύνων εάν υπάρχει επιστημονική αβεβαιότητα</a:t>
          </a:r>
          <a:r>
            <a:rPr lang="en-US" sz="2000" b="0" i="0" u="none" kern="1200" dirty="0">
              <a:latin typeface="Arial"/>
              <a:cs typeface="Arial"/>
            </a:rPr>
            <a:t>.</a:t>
          </a:r>
          <a:endParaRPr lang="el-GR" sz="2000" kern="1200" dirty="0">
            <a:latin typeface="Arial"/>
            <a:cs typeface="Arial"/>
          </a:endParaRPr>
        </a:p>
      </dsp:txBody>
      <dsp:txXfrm>
        <a:off x="1826029" y="543475"/>
        <a:ext cx="2098632" cy="2772748"/>
      </dsp:txXfrm>
    </dsp:sp>
    <dsp:sp modelId="{075CDCB6-E147-4BEF-B94F-D7A5616A8486}">
      <dsp:nvSpPr>
        <dsp:cNvPr id="0" name=""/>
        <dsp:cNvSpPr/>
      </dsp:nvSpPr>
      <dsp:spPr>
        <a:xfrm>
          <a:off x="3939637" y="167470"/>
          <a:ext cx="3714615" cy="35474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i="0" u="none" kern="1200" dirty="0">
              <a:latin typeface="Arial"/>
              <a:cs typeface="Arial"/>
            </a:rPr>
            <a:t>Η αρχή «ο </a:t>
          </a:r>
          <a:r>
            <a:rPr lang="el-GR" sz="2000" b="1" i="0" u="none" kern="1200" dirty="0" err="1">
              <a:latin typeface="Arial"/>
              <a:cs typeface="Arial"/>
            </a:rPr>
            <a:t>ρυπαίνων</a:t>
          </a:r>
          <a:r>
            <a:rPr lang="el-GR" sz="2000" b="1" i="0" u="none" kern="1200" dirty="0">
              <a:latin typeface="Arial"/>
              <a:cs typeface="Arial"/>
            </a:rPr>
            <a:t> πληρώνει» </a:t>
          </a:r>
          <a:r>
            <a:rPr lang="el-GR" sz="2000" b="0" i="0" u="none" kern="1200" dirty="0">
              <a:latin typeface="Arial"/>
              <a:cs typeface="Arial"/>
            </a:rPr>
            <a:t>αποσκοπεί</a:t>
          </a:r>
          <a:r>
            <a:rPr lang="en-US" sz="2000" b="0" i="0" u="none" kern="1200" dirty="0">
              <a:latin typeface="Arial"/>
              <a:cs typeface="Arial"/>
            </a:rPr>
            <a:t> </a:t>
          </a:r>
          <a:r>
            <a:rPr lang="el-GR" sz="2000" b="0" i="0" u="none" kern="1200" dirty="0">
              <a:latin typeface="Arial"/>
              <a:cs typeface="Arial"/>
            </a:rPr>
            <a:t>στην αποκατάσταση της περιβαλλοντικής ζημίας</a:t>
          </a:r>
          <a:r>
            <a:rPr lang="en-US" sz="2000" b="0" i="0" u="none" kern="1200" dirty="0">
              <a:latin typeface="Arial"/>
              <a:cs typeface="Arial"/>
            </a:rPr>
            <a:t>.</a:t>
          </a:r>
          <a:endParaRPr lang="el-GR" sz="2000" kern="1200" dirty="0">
            <a:latin typeface="Arial"/>
            <a:cs typeface="Arial"/>
          </a:endParaRPr>
        </a:p>
      </dsp:txBody>
      <dsp:txXfrm>
        <a:off x="4993785" y="585791"/>
        <a:ext cx="2141760" cy="27108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26134-6096-4840-B5E4-B361C363617C}">
      <dsp:nvSpPr>
        <dsp:cNvPr id="0" name=""/>
        <dsp:cNvSpPr/>
      </dsp:nvSpPr>
      <dsp:spPr>
        <a:xfrm>
          <a:off x="7184" y="859498"/>
          <a:ext cx="2336038" cy="1483384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0778E-AF0F-4BC6-B32D-B51685E57E09}">
      <dsp:nvSpPr>
        <dsp:cNvPr id="0" name=""/>
        <dsp:cNvSpPr/>
      </dsp:nvSpPr>
      <dsp:spPr>
        <a:xfrm>
          <a:off x="266743" y="1106080"/>
          <a:ext cx="2336038" cy="14833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0" i="0" u="none" kern="1200" dirty="0">
              <a:latin typeface="Arial"/>
              <a:cs typeface="Arial"/>
            </a:rPr>
            <a:t>Το πρωτόκολλο του Κιότο εγκρίθηκε στις 11 Δεκεμβρίου 1997 και τέθηκε σε ισχύ το 2005 (έως 2012).</a:t>
          </a:r>
          <a:endParaRPr lang="el-GR" sz="1800" kern="1200" dirty="0">
            <a:latin typeface="Arial"/>
            <a:cs typeface="Arial"/>
          </a:endParaRPr>
        </a:p>
      </dsp:txBody>
      <dsp:txXfrm>
        <a:off x="310190" y="1149527"/>
        <a:ext cx="2249144" cy="1396490"/>
      </dsp:txXfrm>
    </dsp:sp>
    <dsp:sp modelId="{F130D339-D705-48C2-B7E1-D09827320AFE}">
      <dsp:nvSpPr>
        <dsp:cNvPr id="0" name=""/>
        <dsp:cNvSpPr/>
      </dsp:nvSpPr>
      <dsp:spPr>
        <a:xfrm>
          <a:off x="2862342" y="859498"/>
          <a:ext cx="2817216" cy="1893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884F8E-C59C-432C-82AF-303CD6EDBA3C}">
      <dsp:nvSpPr>
        <dsp:cNvPr id="0" name=""/>
        <dsp:cNvSpPr/>
      </dsp:nvSpPr>
      <dsp:spPr>
        <a:xfrm>
          <a:off x="3121902" y="1106080"/>
          <a:ext cx="2817216" cy="1893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0" i="0" u="none" kern="1200" dirty="0">
              <a:latin typeface="Arial"/>
              <a:cs typeface="Arial"/>
            </a:rPr>
            <a:t>Η Ε.Ε. δεσμεύτηκε να μειώσει τις εκπομπές της κατά 8% και οι ΗΠΑ κατά 7%. (Οι ΗΠΑ δεν επικύρωσαν το πρωτόκολλο).</a:t>
          </a:r>
          <a:endParaRPr lang="el-GR" sz="1800" kern="1200" dirty="0">
            <a:latin typeface="Arial"/>
            <a:cs typeface="Arial"/>
          </a:endParaRPr>
        </a:p>
      </dsp:txBody>
      <dsp:txXfrm>
        <a:off x="3177369" y="1161547"/>
        <a:ext cx="2706282" cy="1782858"/>
      </dsp:txXfrm>
    </dsp:sp>
    <dsp:sp modelId="{DCCE7E61-68BB-4683-9775-CAD7A68D0BC3}">
      <dsp:nvSpPr>
        <dsp:cNvPr id="0" name=""/>
        <dsp:cNvSpPr/>
      </dsp:nvSpPr>
      <dsp:spPr>
        <a:xfrm>
          <a:off x="6198678" y="859498"/>
          <a:ext cx="2453681" cy="1483384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BCF2E1-ED17-4E4D-A3F4-231D5B1EB470}">
      <dsp:nvSpPr>
        <dsp:cNvPr id="0" name=""/>
        <dsp:cNvSpPr/>
      </dsp:nvSpPr>
      <dsp:spPr>
        <a:xfrm>
          <a:off x="6458238" y="1106080"/>
          <a:ext cx="2453681" cy="14833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0" i="0" u="none" kern="1200" dirty="0">
              <a:latin typeface="Arial"/>
              <a:cs typeface="Arial"/>
            </a:rPr>
            <a:t>Η Ε.Ε. έπεισε τη Ρωσία να υπογράψει τη συμφωνία, με αντάλλαγμα τη στήριξη της για να γίνει μέλος του ΠΟΕ.</a:t>
          </a:r>
          <a:endParaRPr lang="el-GR" sz="1800" kern="1200" dirty="0">
            <a:latin typeface="Arial"/>
            <a:cs typeface="Arial"/>
          </a:endParaRPr>
        </a:p>
      </dsp:txBody>
      <dsp:txXfrm>
        <a:off x="6501685" y="1149527"/>
        <a:ext cx="2366787" cy="13964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01CCE-0D49-4EB7-9BA3-55C4366751BC}">
      <dsp:nvSpPr>
        <dsp:cNvPr id="0" name=""/>
        <dsp:cNvSpPr/>
      </dsp:nvSpPr>
      <dsp:spPr>
        <a:xfrm>
          <a:off x="2137899" y="744024"/>
          <a:ext cx="1479714" cy="414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965"/>
              </a:lnTo>
              <a:lnTo>
                <a:pt x="1479714" y="304965"/>
              </a:lnTo>
              <a:lnTo>
                <a:pt x="1479714" y="41482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BB1F5-32E3-41F2-A1E2-9EEDC02A17BE}">
      <dsp:nvSpPr>
        <dsp:cNvPr id="0" name=""/>
        <dsp:cNvSpPr/>
      </dsp:nvSpPr>
      <dsp:spPr>
        <a:xfrm>
          <a:off x="1138099" y="744024"/>
          <a:ext cx="999799" cy="414823"/>
        </a:xfrm>
        <a:custGeom>
          <a:avLst/>
          <a:gdLst/>
          <a:ahLst/>
          <a:cxnLst/>
          <a:rect l="0" t="0" r="0" b="0"/>
          <a:pathLst>
            <a:path>
              <a:moveTo>
                <a:pt x="999799" y="0"/>
              </a:moveTo>
              <a:lnTo>
                <a:pt x="999799" y="304965"/>
              </a:lnTo>
              <a:lnTo>
                <a:pt x="0" y="304965"/>
              </a:lnTo>
              <a:lnTo>
                <a:pt x="0" y="41482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D1E87C-7E28-48C7-9DD4-3932EB987C0B}">
      <dsp:nvSpPr>
        <dsp:cNvPr id="0" name=""/>
        <dsp:cNvSpPr/>
      </dsp:nvSpPr>
      <dsp:spPr>
        <a:xfrm>
          <a:off x="1448181" y="-9001"/>
          <a:ext cx="1379436" cy="753025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A92B35-4146-4B1C-8081-A0C1A83D11A2}">
      <dsp:nvSpPr>
        <dsp:cNvPr id="0" name=""/>
        <dsp:cNvSpPr/>
      </dsp:nvSpPr>
      <dsp:spPr>
        <a:xfrm>
          <a:off x="1579944" y="116173"/>
          <a:ext cx="1379436" cy="7530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>
              <a:latin typeface="Arial"/>
              <a:cs typeface="Arial"/>
            </a:rPr>
            <a:t>Παράγοντες</a:t>
          </a:r>
          <a:r>
            <a:rPr lang="en-US" sz="1600" kern="1200">
              <a:latin typeface="Arial"/>
              <a:cs typeface="Arial"/>
            </a:rPr>
            <a:t>:</a:t>
          </a:r>
          <a:endParaRPr lang="el-GR" sz="1600" kern="1200" dirty="0">
            <a:latin typeface="Arial"/>
            <a:cs typeface="Arial"/>
          </a:endParaRPr>
        </a:p>
      </dsp:txBody>
      <dsp:txXfrm>
        <a:off x="1601999" y="138228"/>
        <a:ext cx="1335326" cy="708915"/>
      </dsp:txXfrm>
    </dsp:sp>
    <dsp:sp modelId="{151E9338-1BAD-452C-B953-A0E0E947D9C4}">
      <dsp:nvSpPr>
        <dsp:cNvPr id="0" name=""/>
        <dsp:cNvSpPr/>
      </dsp:nvSpPr>
      <dsp:spPr>
        <a:xfrm>
          <a:off x="58" y="1158847"/>
          <a:ext cx="2276082" cy="920370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190139-8ECF-4E4F-9D58-CC22D9F634A8}">
      <dsp:nvSpPr>
        <dsp:cNvPr id="0" name=""/>
        <dsp:cNvSpPr/>
      </dsp:nvSpPr>
      <dsp:spPr>
        <a:xfrm>
          <a:off x="131821" y="1284022"/>
          <a:ext cx="2276082" cy="92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0" i="0" u="none" kern="1200">
              <a:latin typeface="Arial"/>
              <a:cs typeface="Arial"/>
            </a:rPr>
            <a:t>Έλλειψη ανθρώπινου δυναμικού και πόρων.</a:t>
          </a:r>
          <a:endParaRPr lang="el-GR" sz="1600" kern="1200" dirty="0">
            <a:latin typeface="Arial"/>
            <a:cs typeface="Arial"/>
          </a:endParaRPr>
        </a:p>
      </dsp:txBody>
      <dsp:txXfrm>
        <a:off x="158778" y="1310979"/>
        <a:ext cx="2222168" cy="866456"/>
      </dsp:txXfrm>
    </dsp:sp>
    <dsp:sp modelId="{971879B5-92F8-4160-B703-03254BD5A7BE}">
      <dsp:nvSpPr>
        <dsp:cNvPr id="0" name=""/>
        <dsp:cNvSpPr/>
      </dsp:nvSpPr>
      <dsp:spPr>
        <a:xfrm>
          <a:off x="2539666" y="1158847"/>
          <a:ext cx="2155894" cy="932878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28FB2-AE95-4D1F-B5FB-EF7A21A01754}">
      <dsp:nvSpPr>
        <dsp:cNvPr id="0" name=""/>
        <dsp:cNvSpPr/>
      </dsp:nvSpPr>
      <dsp:spPr>
        <a:xfrm>
          <a:off x="2671429" y="1284022"/>
          <a:ext cx="2155894" cy="932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0" i="0" u="none" kern="1200">
              <a:latin typeface="Arial"/>
              <a:cs typeface="Arial"/>
            </a:rPr>
            <a:t>Απουσία σαφούς εντολής ως προς τον επιδιωκόμενο στόχο.</a:t>
          </a:r>
          <a:endParaRPr lang="el-GR" sz="1600" kern="1200" dirty="0">
            <a:latin typeface="Arial"/>
            <a:cs typeface="Arial"/>
          </a:endParaRPr>
        </a:p>
      </dsp:txBody>
      <dsp:txXfrm>
        <a:off x="2698752" y="1311345"/>
        <a:ext cx="2101248" cy="8782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48309F-C2F6-4245-89EE-0EBD162BDD82}">
      <dsp:nvSpPr>
        <dsp:cNvPr id="0" name=""/>
        <dsp:cNvSpPr/>
      </dsp:nvSpPr>
      <dsp:spPr>
        <a:xfrm>
          <a:off x="0" y="40801"/>
          <a:ext cx="849549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C59FD-CFE2-4094-BCBF-B19C0FC659A4}">
      <dsp:nvSpPr>
        <dsp:cNvPr id="0" name=""/>
        <dsp:cNvSpPr/>
      </dsp:nvSpPr>
      <dsp:spPr>
        <a:xfrm>
          <a:off x="0" y="1877"/>
          <a:ext cx="8495494" cy="1280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/>
              <a:cs typeface="Arial"/>
            </a:rPr>
            <a:t>EE </a:t>
          </a:r>
          <a:r>
            <a:rPr lang="en-US" sz="1800" kern="1200">
              <a:latin typeface="Arial"/>
              <a:cs typeface="Arial"/>
              <a:sym typeface="Wingdings" panose="05000000000000000000" pitchFamily="2" charset="2"/>
            </a:rPr>
            <a:t> </a:t>
          </a:r>
          <a:r>
            <a:rPr lang="el-GR" sz="1800" kern="1200">
              <a:latin typeface="Arial"/>
              <a:cs typeface="Arial"/>
              <a:sym typeface="Wingdings" panose="05000000000000000000" pitchFamily="2" charset="2"/>
            </a:rPr>
            <a:t>Μ</a:t>
          </a:r>
          <a:r>
            <a:rPr lang="el-GR" sz="1800" b="0" i="0" u="none" kern="1200">
              <a:latin typeface="Arial"/>
              <a:cs typeface="Arial"/>
            </a:rPr>
            <a:t>ειώσεις των εκπομπών σε συγκεκριμένο χρονοδιάγραμμα</a:t>
          </a:r>
          <a:r>
            <a:rPr lang="en-US" sz="1800" b="0" i="0" u="none" kern="1200">
              <a:latin typeface="Arial"/>
              <a:cs typeface="Arial"/>
            </a:rPr>
            <a:t> </a:t>
          </a:r>
          <a:r>
            <a:rPr lang="el-GR" sz="1800" b="0" i="0" u="none" kern="1200">
              <a:latin typeface="Arial"/>
              <a:cs typeface="Arial"/>
            </a:rPr>
            <a:t>και αρνητική στάση σε εναλλακτικές λύσεις.</a:t>
          </a:r>
          <a:r>
            <a:rPr lang="en-US" sz="1800" kern="1200">
              <a:latin typeface="Arial"/>
              <a:cs typeface="Arial"/>
            </a:rPr>
            <a:t> </a:t>
          </a:r>
          <a:endParaRPr lang="el-GR" sz="1800" kern="1200" dirty="0">
            <a:latin typeface="Arial"/>
            <a:cs typeface="Arial"/>
          </a:endParaRPr>
        </a:p>
      </dsp:txBody>
      <dsp:txXfrm>
        <a:off x="0" y="1877"/>
        <a:ext cx="8495494" cy="1280390"/>
      </dsp:txXfrm>
    </dsp:sp>
    <dsp:sp modelId="{5BCCBA26-ACE3-46AB-A808-094B48E71006}">
      <dsp:nvSpPr>
        <dsp:cNvPr id="0" name=""/>
        <dsp:cNvSpPr/>
      </dsp:nvSpPr>
      <dsp:spPr>
        <a:xfrm>
          <a:off x="0" y="1282267"/>
          <a:ext cx="849549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08BDC7-7CE4-4382-8831-2FF9016BC351}">
      <dsp:nvSpPr>
        <dsp:cNvPr id="0" name=""/>
        <dsp:cNvSpPr/>
      </dsp:nvSpPr>
      <dsp:spPr>
        <a:xfrm>
          <a:off x="0" y="1282267"/>
          <a:ext cx="8495494" cy="1280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>
              <a:latin typeface="Arial"/>
              <a:cs typeface="Arial"/>
            </a:rPr>
            <a:t>ΗΠΑ</a:t>
          </a:r>
          <a:r>
            <a:rPr lang="en-US" sz="1800" kern="1200">
              <a:latin typeface="Arial"/>
              <a:cs typeface="Arial"/>
            </a:rPr>
            <a:t> </a:t>
          </a:r>
          <a:r>
            <a:rPr lang="en-US" sz="1800" kern="1200">
              <a:latin typeface="Arial"/>
              <a:cs typeface="Arial"/>
              <a:sym typeface="Wingdings" panose="05000000000000000000" pitchFamily="2" charset="2"/>
            </a:rPr>
            <a:t></a:t>
          </a:r>
          <a:r>
            <a:rPr lang="el-GR" sz="1800" kern="1200">
              <a:latin typeface="Arial"/>
              <a:cs typeface="Arial"/>
              <a:sym typeface="Wingdings" panose="05000000000000000000" pitchFamily="2" charset="2"/>
            </a:rPr>
            <a:t> Εθνικά</a:t>
          </a:r>
          <a:r>
            <a:rPr lang="el-GR" sz="1800" b="0" i="0" u="none" kern="1200">
              <a:latin typeface="Arial"/>
              <a:cs typeface="Arial"/>
            </a:rPr>
            <a:t> καθορισμένες μειώσεις από όλες τις χώρες συμπεριλαμβανομένων των χωρών με αναδυόμενες οικονομίες.</a:t>
          </a:r>
          <a:r>
            <a:rPr lang="en-US" sz="1800" kern="1200">
              <a:latin typeface="Arial"/>
              <a:cs typeface="Arial"/>
            </a:rPr>
            <a:t> </a:t>
          </a:r>
          <a:endParaRPr lang="el-GR" sz="1800" kern="1200" dirty="0">
            <a:latin typeface="Arial"/>
            <a:cs typeface="Arial"/>
          </a:endParaRPr>
        </a:p>
      </dsp:txBody>
      <dsp:txXfrm>
        <a:off x="0" y="1282267"/>
        <a:ext cx="8495494" cy="1280390"/>
      </dsp:txXfrm>
    </dsp:sp>
    <dsp:sp modelId="{14280776-9627-49C7-84FB-4FAD6A03F600}">
      <dsp:nvSpPr>
        <dsp:cNvPr id="0" name=""/>
        <dsp:cNvSpPr/>
      </dsp:nvSpPr>
      <dsp:spPr>
        <a:xfrm>
          <a:off x="0" y="2562657"/>
          <a:ext cx="849549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6ADDA-A9A5-40AF-A6A6-59BAD35129B7}">
      <dsp:nvSpPr>
        <dsp:cNvPr id="0" name=""/>
        <dsp:cNvSpPr/>
      </dsp:nvSpPr>
      <dsp:spPr>
        <a:xfrm>
          <a:off x="0" y="2562657"/>
          <a:ext cx="8495494" cy="1280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/>
              <a:cs typeface="Arial"/>
            </a:rPr>
            <a:t>KINA</a:t>
          </a:r>
          <a:r>
            <a:rPr lang="en-US" sz="1800" kern="1200" dirty="0">
              <a:latin typeface="Arial"/>
              <a:cs typeface="Arial"/>
              <a:sym typeface="Wingdings" panose="05000000000000000000" pitchFamily="2" charset="2"/>
            </a:rPr>
            <a:t></a:t>
          </a:r>
          <a:r>
            <a:rPr lang="el-GR" sz="1800" kern="1200" dirty="0">
              <a:latin typeface="Arial"/>
              <a:cs typeface="Arial"/>
              <a:sym typeface="Wingdings" panose="05000000000000000000" pitchFamily="2" charset="2"/>
            </a:rPr>
            <a:t> Λύση προβλήματος </a:t>
          </a:r>
          <a:r>
            <a:rPr lang="el-GR" sz="1800" b="0" i="0" u="none" kern="1200" dirty="0">
              <a:latin typeface="Arial"/>
              <a:cs typeface="Arial"/>
            </a:rPr>
            <a:t>από τις αναπτυγμένες χώρες και άρνηση δέσμευσης για μείωση των εκπομπών της.</a:t>
          </a:r>
          <a:r>
            <a:rPr lang="en-US" sz="1800" kern="1200" dirty="0">
              <a:latin typeface="Arial"/>
              <a:cs typeface="Arial"/>
            </a:rPr>
            <a:t> </a:t>
          </a:r>
          <a:endParaRPr lang="el-GR" sz="1800" kern="1200" dirty="0">
            <a:latin typeface="Arial"/>
            <a:cs typeface="Arial"/>
            <a:sym typeface="Wingdings" panose="05000000000000000000" pitchFamily="2" charset="2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800" kern="1200" dirty="0">
            <a:latin typeface="Arial"/>
            <a:cs typeface="Arial"/>
            <a:sym typeface="Wingdings" panose="05000000000000000000" pitchFamily="2" charset="2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800" kern="1200" dirty="0">
            <a:latin typeface="Arial"/>
            <a:cs typeface="Arial"/>
          </a:endParaRPr>
        </a:p>
      </dsp:txBody>
      <dsp:txXfrm>
        <a:off x="0" y="2562657"/>
        <a:ext cx="8495494" cy="12803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2F6F3-6B51-40B8-AB97-52CFD1FB41CD}">
      <dsp:nvSpPr>
        <dsp:cNvPr id="0" name=""/>
        <dsp:cNvSpPr/>
      </dsp:nvSpPr>
      <dsp:spPr>
        <a:xfrm>
          <a:off x="0" y="639871"/>
          <a:ext cx="545322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060C65-677F-4E9F-8E19-6133403C018F}">
      <dsp:nvSpPr>
        <dsp:cNvPr id="0" name=""/>
        <dsp:cNvSpPr/>
      </dsp:nvSpPr>
      <dsp:spPr>
        <a:xfrm>
          <a:off x="271791" y="0"/>
          <a:ext cx="5234617" cy="983306"/>
        </a:xfrm>
        <a:prstGeom prst="roundRect">
          <a:avLst/>
        </a:prstGeom>
        <a:solidFill>
          <a:srgbClr val="91C392"/>
        </a:solidFill>
        <a:ln w="12700" cap="rnd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45719" tIns="0" rIns="145719" bIns="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0" i="0" kern="1200">
              <a:solidFill>
                <a:srgbClr val="002060"/>
              </a:solidFill>
            </a:rPr>
            <a:t>Δ</a:t>
          </a:r>
          <a:r>
            <a:rPr lang="el-GR" sz="1800" b="0" i="0" kern="1200">
              <a:solidFill>
                <a:srgbClr val="002060"/>
              </a:solidFill>
              <a:latin typeface="Arial"/>
              <a:cs typeface="Arial"/>
            </a:rPr>
            <a:t>ιατήρηση της παγκόσμιας θερμοκρασίας όσο πιο κοντά στον 1,5°C, από την θερμοκρασία προ-βιομηχανικών επιπέδων.</a:t>
          </a:r>
          <a:endParaRPr lang="el-GR" sz="1800" kern="1200" dirty="0">
            <a:solidFill>
              <a:srgbClr val="002060"/>
            </a:solidFill>
            <a:latin typeface="Arial"/>
            <a:cs typeface="Arial"/>
          </a:endParaRPr>
        </a:p>
      </dsp:txBody>
      <dsp:txXfrm>
        <a:off x="319792" y="48001"/>
        <a:ext cx="5138615" cy="887304"/>
      </dsp:txXfrm>
    </dsp:sp>
    <dsp:sp modelId="{2192824D-1060-4B7A-B0C0-B9CBD2F81E10}">
      <dsp:nvSpPr>
        <dsp:cNvPr id="0" name=""/>
        <dsp:cNvSpPr/>
      </dsp:nvSpPr>
      <dsp:spPr>
        <a:xfrm>
          <a:off x="0" y="2074981"/>
          <a:ext cx="525864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A775DF-0A40-44E0-B243-6DF3EF295660}">
      <dsp:nvSpPr>
        <dsp:cNvPr id="0" name=""/>
        <dsp:cNvSpPr/>
      </dsp:nvSpPr>
      <dsp:spPr>
        <a:xfrm>
          <a:off x="275373" y="1398980"/>
          <a:ext cx="5045496" cy="995343"/>
        </a:xfrm>
        <a:prstGeom prst="roundRect">
          <a:avLst/>
        </a:prstGeom>
        <a:solidFill>
          <a:srgbClr val="8DC48D"/>
        </a:solidFill>
        <a:ln w="12700" cap="rnd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45719" tIns="0" rIns="145719" bIns="0" numCol="1" spcCol="1270" anchor="ctr" anchorCtr="0">
          <a:noAutofit/>
        </a:bodyPr>
        <a:lstStyle/>
        <a:p>
          <a:pPr marL="0" lvl="0" indent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0" i="0" kern="1200">
              <a:solidFill>
                <a:srgbClr val="002060"/>
              </a:solidFill>
              <a:latin typeface="Arial"/>
              <a:cs typeface="Arial"/>
            </a:rPr>
            <a:t>Μείωση εκπομπών του διοξειδίου κατά 55%, μέχρι το 2030, σε σύγκριση με τα επίπεδα του 1990. </a:t>
          </a:r>
          <a:endParaRPr lang="el-GR" sz="1800" kern="1200" dirty="0">
            <a:solidFill>
              <a:srgbClr val="002060"/>
            </a:solidFill>
            <a:latin typeface="Arial"/>
            <a:cs typeface="Arial"/>
          </a:endParaRPr>
        </a:p>
      </dsp:txBody>
      <dsp:txXfrm>
        <a:off x="323962" y="1447569"/>
        <a:ext cx="4948318" cy="898165"/>
      </dsp:txXfrm>
    </dsp:sp>
    <dsp:sp modelId="{77F343D3-72C7-474D-A7C3-F5560A9A313B}">
      <dsp:nvSpPr>
        <dsp:cNvPr id="0" name=""/>
        <dsp:cNvSpPr/>
      </dsp:nvSpPr>
      <dsp:spPr>
        <a:xfrm>
          <a:off x="0" y="3430270"/>
          <a:ext cx="505784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3F43F4-EFCE-47AC-965C-505F41153DA1}">
      <dsp:nvSpPr>
        <dsp:cNvPr id="0" name=""/>
        <dsp:cNvSpPr/>
      </dsp:nvSpPr>
      <dsp:spPr>
        <a:xfrm>
          <a:off x="231892" y="2800286"/>
          <a:ext cx="4941212" cy="978516"/>
        </a:xfrm>
        <a:prstGeom prst="roundRect">
          <a:avLst/>
        </a:prstGeom>
        <a:solidFill>
          <a:srgbClr val="91C392"/>
        </a:solidFill>
        <a:ln w="12700" cap="rnd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45719" tIns="0" rIns="145719" bIns="0" numCol="1" spcCol="1270" anchor="ctr" anchorCtr="0">
          <a:noAutofit/>
        </a:bodyPr>
        <a:lstStyle/>
        <a:p>
          <a:pPr marL="0" lvl="0" indent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0" i="0" kern="1200">
              <a:solidFill>
                <a:srgbClr val="002060"/>
              </a:solidFill>
              <a:latin typeface="Arial"/>
              <a:cs typeface="Arial"/>
            </a:rPr>
            <a:t>Διασφάλιση μηδενικών εκπομπών μέχρι το 2050, καθιστώντας την Ευρώπη την πρώτη κλιματικά ουδέτερη ήπειρο. </a:t>
          </a:r>
          <a:endParaRPr lang="el-GR" sz="1800" kern="1200" dirty="0">
            <a:solidFill>
              <a:srgbClr val="002060"/>
            </a:solidFill>
            <a:latin typeface="Arial"/>
            <a:cs typeface="Arial"/>
          </a:endParaRPr>
        </a:p>
      </dsp:txBody>
      <dsp:txXfrm>
        <a:off x="279659" y="2848053"/>
        <a:ext cx="4845678" cy="8829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44324-9513-4C3F-9DC6-7E38EB3E3FE2}">
      <dsp:nvSpPr>
        <dsp:cNvPr id="0" name=""/>
        <dsp:cNvSpPr/>
      </dsp:nvSpPr>
      <dsp:spPr>
        <a:xfrm>
          <a:off x="0" y="392"/>
          <a:ext cx="409700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3B082B8-0034-47B1-A0D5-BD8DBBFE2BD7}">
      <dsp:nvSpPr>
        <dsp:cNvPr id="0" name=""/>
        <dsp:cNvSpPr/>
      </dsp:nvSpPr>
      <dsp:spPr>
        <a:xfrm>
          <a:off x="0" y="392"/>
          <a:ext cx="4097005" cy="899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Arial"/>
              <a:cs typeface="Arial"/>
            </a:rPr>
            <a:t>Η Ε.Ε. κατέκρινε την έλλειψη προσπαθειών, από τους μεγάλους ρυπαντές, για μείωση των εκπομπών.</a:t>
          </a:r>
        </a:p>
      </dsp:txBody>
      <dsp:txXfrm>
        <a:off x="0" y="392"/>
        <a:ext cx="4097005" cy="899359"/>
      </dsp:txXfrm>
    </dsp:sp>
    <dsp:sp modelId="{2C1F7F92-F730-4A3E-AC76-AC4B5EE17919}">
      <dsp:nvSpPr>
        <dsp:cNvPr id="0" name=""/>
        <dsp:cNvSpPr/>
      </dsp:nvSpPr>
      <dsp:spPr>
        <a:xfrm>
          <a:off x="0" y="899751"/>
          <a:ext cx="4097005" cy="0"/>
        </a:xfrm>
        <a:prstGeom prst="line">
          <a:avLst/>
        </a:prstGeom>
        <a:gradFill rotWithShape="0">
          <a:gsLst>
            <a:gs pos="0">
              <a:schemeClr val="accent2">
                <a:hueOff val="-1888395"/>
                <a:satOff val="35136"/>
                <a:lumOff val="4705"/>
                <a:alphaOff val="0"/>
                <a:tint val="96000"/>
                <a:lumMod val="100000"/>
              </a:schemeClr>
            </a:gs>
            <a:gs pos="78000">
              <a:schemeClr val="accent2">
                <a:hueOff val="-1888395"/>
                <a:satOff val="35136"/>
                <a:lumOff val="4705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1888395"/>
              <a:satOff val="35136"/>
              <a:lumOff val="470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D822EA1-84B6-42BE-A386-599BC9765505}">
      <dsp:nvSpPr>
        <dsp:cNvPr id="0" name=""/>
        <dsp:cNvSpPr/>
      </dsp:nvSpPr>
      <dsp:spPr>
        <a:xfrm>
          <a:off x="0" y="899751"/>
          <a:ext cx="4097005" cy="1018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Arial"/>
              <a:cs typeface="Arial"/>
            </a:rPr>
            <a:t>Η μείωση όλων των ορυκτών καυσίμων εμποδίστηκε από την Ρωσία και την Σαουδική Αραβία.</a:t>
          </a:r>
        </a:p>
      </dsp:txBody>
      <dsp:txXfrm>
        <a:off x="0" y="899751"/>
        <a:ext cx="4097005" cy="10188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B2F68-9493-446A-83B5-27E566B8A410}">
      <dsp:nvSpPr>
        <dsp:cNvPr id="0" name=""/>
        <dsp:cNvSpPr/>
      </dsp:nvSpPr>
      <dsp:spPr>
        <a:xfrm>
          <a:off x="219598" y="0"/>
          <a:ext cx="4361315" cy="2258225"/>
        </a:xfrm>
        <a:prstGeom prst="roundRect">
          <a:avLst/>
        </a:prstGeom>
        <a:noFill/>
        <a:ln w="9525" cap="flat" cmpd="sng" algn="ctr">
          <a:solidFill>
            <a:srgbClr val="8B9C56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2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Το σημαντικότερο επίτευγμα της </a:t>
          </a:r>
          <a:r>
            <a:rPr lang="el-GR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COP28</a:t>
          </a:r>
          <a:r>
            <a:rPr lang="el-GR" sz="18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ήταν ο πρώτος </a:t>
          </a:r>
          <a:r>
            <a:rPr lang="el-GR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"παγκόσμιος</a:t>
          </a:r>
          <a:r>
            <a:rPr lang="en-US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l-GR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απολογισμός"</a:t>
          </a:r>
          <a:r>
            <a:rPr lang="el-GR" sz="18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στον κόσμο. Αυτή η συνολική αξιολόγηση έδειξε ότι η πρόοδος ήταν πολύ αργή σε όλους τους τομείς της δράσης για το κλίμα.</a:t>
          </a:r>
          <a:endParaRPr lang="el-GR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9835" y="110237"/>
        <a:ext cx="4140841" cy="203775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9ED26-E6A2-4EE2-AF4E-5737052D88D8}">
      <dsp:nvSpPr>
        <dsp:cNvPr id="0" name=""/>
        <dsp:cNvSpPr/>
      </dsp:nvSpPr>
      <dsp:spPr>
        <a:xfrm>
          <a:off x="5138" y="226389"/>
          <a:ext cx="2961565" cy="14197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0" i="0" kern="1200" dirty="0"/>
            <a:t>Η Ε.Ε. συνεργάστηκε με ομοϊδεάτες εταίρους για να εξασφαλίσει ένα επιτυχημένο αποτέλεσμα στην COP28.</a:t>
          </a:r>
          <a:endParaRPr lang="el-GR" sz="1800" kern="1200" dirty="0"/>
        </a:p>
      </dsp:txBody>
      <dsp:txXfrm>
        <a:off x="46722" y="267973"/>
        <a:ext cx="2878397" cy="1336626"/>
      </dsp:txXfrm>
    </dsp:sp>
    <dsp:sp modelId="{AF8A7CBE-0427-4D79-B34F-71881CB079CC}">
      <dsp:nvSpPr>
        <dsp:cNvPr id="0" name=""/>
        <dsp:cNvSpPr/>
      </dsp:nvSpPr>
      <dsp:spPr>
        <a:xfrm flipH="1">
          <a:off x="3404754" y="643148"/>
          <a:ext cx="97873" cy="586275"/>
        </a:xfrm>
        <a:prstGeom prst="rightArrow">
          <a:avLst>
            <a:gd name="adj1" fmla="val 60000"/>
            <a:gd name="adj2" fmla="val 50000"/>
          </a:avLst>
        </a:prstGeom>
        <a:solidFill>
          <a:srgbClr val="FFFF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600" kern="1200"/>
        </a:p>
      </dsp:txBody>
      <dsp:txXfrm>
        <a:off x="3434116" y="760403"/>
        <a:ext cx="68511" cy="351765"/>
      </dsp:txXfrm>
    </dsp:sp>
    <dsp:sp modelId="{D94ADFD4-1146-4D4C-852A-386FC1C8B87A}">
      <dsp:nvSpPr>
        <dsp:cNvPr id="0" name=""/>
        <dsp:cNvSpPr/>
      </dsp:nvSpPr>
      <dsp:spPr>
        <a:xfrm>
          <a:off x="3912309" y="226389"/>
          <a:ext cx="3178062" cy="14197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0" i="0" kern="1200" dirty="0"/>
            <a:t>Μετά την COP28, η Ε.Ε. ενίσχυσε σημαντικά τον διεθνή της ρόλο στη δράση για το κλίμα. </a:t>
          </a:r>
          <a:endParaRPr lang="el-GR" sz="1800" kern="1200" dirty="0"/>
        </a:p>
      </dsp:txBody>
      <dsp:txXfrm>
        <a:off x="3953893" y="267973"/>
        <a:ext cx="3094894" cy="133662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AFA01-1137-4D70-BFAF-8FAE0BE1F77F}">
      <dsp:nvSpPr>
        <dsp:cNvPr id="0" name=""/>
        <dsp:cNvSpPr/>
      </dsp:nvSpPr>
      <dsp:spPr>
        <a:xfrm>
          <a:off x="0" y="0"/>
          <a:ext cx="4440089" cy="1117831"/>
        </a:xfrm>
        <a:prstGeom prst="roundRect">
          <a:avLst/>
        </a:prstGeom>
        <a:solidFill>
          <a:schemeClr val="accent1">
            <a:alpha val="50000"/>
          </a:schemeClr>
        </a:solidFill>
        <a:ln>
          <a:noFill/>
        </a:ln>
        <a:effectLst/>
        <a:scene3d>
          <a:camera prst="orthographicFront"/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/>
              <a:cs typeface="Arial"/>
            </a:rPr>
            <a:t>Η μα</a:t>
          </a:r>
          <a:r>
            <a:rPr lang="en-US" sz="1800" b="1" kern="1200" dirty="0" err="1">
              <a:latin typeface="Arial"/>
              <a:cs typeface="Arial"/>
            </a:rPr>
            <a:t>κροχρόνι</a:t>
          </a:r>
          <a:r>
            <a:rPr lang="en-US" sz="1800" b="1" kern="1200" dirty="0">
              <a:latin typeface="Arial"/>
              <a:cs typeface="Arial"/>
            </a:rPr>
            <a:t>α συνεργασία τους επιτυγχάνεται μέσω του Προγράμματος των Ηνωμένων Εθνών για το Περιβάλλον (UNEP)</a:t>
          </a:r>
          <a:endParaRPr lang="el-GR" sz="1800" kern="1200" dirty="0">
            <a:latin typeface="Arial"/>
            <a:cs typeface="Arial"/>
          </a:endParaRPr>
        </a:p>
      </dsp:txBody>
      <dsp:txXfrm>
        <a:off x="54568" y="54568"/>
        <a:ext cx="4330953" cy="1008695"/>
      </dsp:txXfrm>
    </dsp:sp>
    <dsp:sp modelId="{19DE22D1-48C0-4677-9D9C-6E2BF9DFBDEB}">
      <dsp:nvSpPr>
        <dsp:cNvPr id="0" name=""/>
        <dsp:cNvSpPr/>
      </dsp:nvSpPr>
      <dsp:spPr>
        <a:xfrm>
          <a:off x="0" y="1576194"/>
          <a:ext cx="4440089" cy="1056691"/>
        </a:xfrm>
        <a:prstGeom prst="roundRect">
          <a:avLst/>
        </a:prstGeom>
        <a:solidFill>
          <a:schemeClr val="accent1">
            <a:alpha val="50000"/>
          </a:schemeClr>
        </a:solidFill>
        <a:ln>
          <a:noFill/>
        </a:ln>
        <a:effectLst/>
        <a:scene3d>
          <a:camera prst="orthographicFront"/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Arial"/>
              <a:cs typeface="Arial"/>
            </a:rPr>
            <a:t>Πυρήνας αυτής της συνεργασίας είναι η αντιμετώπισης της παγκόσμιας κρίσης</a:t>
          </a:r>
          <a:r>
            <a:rPr lang="el-GR" sz="500" b="1" kern="1200">
              <a:latin typeface="Arial"/>
              <a:cs typeface="Arial"/>
            </a:rPr>
            <a:t>. </a:t>
          </a:r>
          <a:r>
            <a:rPr lang="en-US" sz="500" b="1" kern="1200">
              <a:latin typeface="Arial"/>
              <a:cs typeface="Arial"/>
            </a:rPr>
            <a:t>:</a:t>
          </a:r>
          <a:endParaRPr lang="el-GR" sz="500" kern="1200" dirty="0">
            <a:latin typeface="Arial"/>
            <a:cs typeface="Arial"/>
          </a:endParaRPr>
        </a:p>
      </dsp:txBody>
      <dsp:txXfrm>
        <a:off x="51583" y="1627777"/>
        <a:ext cx="4336923" cy="953525"/>
      </dsp:txXfrm>
    </dsp:sp>
    <dsp:sp modelId="{61C618F5-52AF-4468-AAA8-492C06A8B47D}">
      <dsp:nvSpPr>
        <dsp:cNvPr id="0" name=""/>
        <dsp:cNvSpPr/>
      </dsp:nvSpPr>
      <dsp:spPr>
        <a:xfrm>
          <a:off x="0" y="2456576"/>
          <a:ext cx="4440089" cy="1056691"/>
        </a:xfrm>
        <a:prstGeom prst="roundRect">
          <a:avLst/>
        </a:prstGeom>
        <a:solidFill>
          <a:schemeClr val="accent1">
            <a:alpha val="50000"/>
          </a:schemeClr>
        </a:solidFill>
        <a:ln>
          <a:noFill/>
        </a:ln>
        <a:effectLst/>
        <a:scene3d>
          <a:camera prst="orthographicFront"/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Arial"/>
              <a:cs typeface="Arial"/>
              <a:sym typeface="Wingdings" panose="05000000000000000000" pitchFamily="2" charset="2"/>
            </a:rPr>
            <a:t> </a:t>
          </a:r>
          <a:r>
            <a:rPr lang="en-US" sz="1800" b="1" kern="1200">
              <a:latin typeface="Arial"/>
              <a:cs typeface="Arial"/>
            </a:rPr>
            <a:t>Ρύπανσης και αποβλήτων,</a:t>
          </a:r>
          <a:br>
            <a:rPr lang="en-US" sz="1800" b="1" kern="1200">
              <a:latin typeface="Arial"/>
              <a:cs typeface="Arial"/>
            </a:rPr>
          </a:br>
          <a:r>
            <a:rPr lang="en-US" sz="1800" b="1" kern="1200">
              <a:latin typeface="Arial"/>
              <a:cs typeface="Arial"/>
              <a:sym typeface="Wingdings" panose="05000000000000000000" pitchFamily="2" charset="2"/>
            </a:rPr>
            <a:t> </a:t>
          </a:r>
          <a:r>
            <a:rPr lang="en-US" sz="1800" b="1" kern="1200">
              <a:latin typeface="Arial"/>
              <a:cs typeface="Arial"/>
            </a:rPr>
            <a:t>Της απώλειας της βιοποικιλότητας,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Arial"/>
              <a:cs typeface="Arial"/>
              <a:sym typeface="Wingdings" panose="05000000000000000000" pitchFamily="2" charset="2"/>
            </a:rPr>
            <a:t> </a:t>
          </a:r>
          <a:r>
            <a:rPr lang="en-US" sz="1800" b="1" kern="1200">
              <a:latin typeface="Arial"/>
              <a:cs typeface="Arial"/>
            </a:rPr>
            <a:t>Της κλιματικής αλλαγής.</a:t>
          </a:r>
          <a:endParaRPr lang="el-GR" sz="1800" kern="1200" dirty="0">
            <a:latin typeface="Arial"/>
            <a:cs typeface="Arial"/>
          </a:endParaRPr>
        </a:p>
      </dsp:txBody>
      <dsp:txXfrm>
        <a:off x="51583" y="2508159"/>
        <a:ext cx="4336923" cy="953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6755C-5EE8-4D1F-9295-F2C733F7DD69}" type="datetimeFigureOut">
              <a:rPr lang="el-GR" smtClean="0"/>
              <a:t>6/6/2024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AC4D6-AC8A-4B09-B2BF-9E8010CCA8A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149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AC4D6-AC8A-4B09-B2BF-9E8010CCA8A8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4252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AC4D6-AC8A-4B09-B2BF-9E8010CCA8A8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3530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AC4D6-AC8A-4B09-B2BF-9E8010CCA8A8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6398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AC4D6-AC8A-4B09-B2BF-9E8010CCA8A8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5268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0114-28EC-44F9-A14C-9507AAD5AAFB}" type="datetimeFigureOut">
              <a:rPr lang="el-GR" smtClean="0"/>
              <a:t>6/6/2024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F1AA-2BB5-4A9E-997C-FB7563A98A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6528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0114-28EC-44F9-A14C-9507AAD5AAFB}" type="datetimeFigureOut">
              <a:rPr lang="el-GR" smtClean="0"/>
              <a:t>6/6/2024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F1AA-2BB5-4A9E-997C-FB7563A98A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6662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0114-28EC-44F9-A14C-9507AAD5AAFB}" type="datetimeFigureOut">
              <a:rPr lang="el-GR" smtClean="0"/>
              <a:t>6/6/2024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F1AA-2BB5-4A9E-997C-FB7563A98A00}" type="slidenum">
              <a:rPr lang="el-GR" smtClean="0"/>
              <a:t>‹#›</a:t>
            </a:fld>
            <a:endParaRPr lang="el-G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7321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0114-28EC-44F9-A14C-9507AAD5AAFB}" type="datetimeFigureOut">
              <a:rPr lang="el-GR" smtClean="0"/>
              <a:t>6/6/2024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F1AA-2BB5-4A9E-997C-FB7563A98A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8768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0114-28EC-44F9-A14C-9507AAD5AAFB}" type="datetimeFigureOut">
              <a:rPr lang="el-GR" smtClean="0"/>
              <a:t>6/6/2024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F1AA-2BB5-4A9E-997C-FB7563A98A00}" type="slidenum">
              <a:rPr lang="el-GR" smtClean="0"/>
              <a:t>‹#›</a:t>
            </a:fld>
            <a:endParaRPr lang="el-G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168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0114-28EC-44F9-A14C-9507AAD5AAFB}" type="datetimeFigureOut">
              <a:rPr lang="el-GR" smtClean="0"/>
              <a:t>6/6/2024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F1AA-2BB5-4A9E-997C-FB7563A98A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1126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0114-28EC-44F9-A14C-9507AAD5AAFB}" type="datetimeFigureOut">
              <a:rPr lang="el-GR" smtClean="0"/>
              <a:t>6/6/2024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F1AA-2BB5-4A9E-997C-FB7563A98A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0328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0114-28EC-44F9-A14C-9507AAD5AAFB}" type="datetimeFigureOut">
              <a:rPr lang="el-GR" smtClean="0"/>
              <a:t>6/6/2024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F1AA-2BB5-4A9E-997C-FB7563A98A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126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0114-28EC-44F9-A14C-9507AAD5AAFB}" type="datetimeFigureOut">
              <a:rPr lang="el-GR" smtClean="0"/>
              <a:t>6/6/2024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F1AA-2BB5-4A9E-997C-FB7563A98A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9000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0114-28EC-44F9-A14C-9507AAD5AAFB}" type="datetimeFigureOut">
              <a:rPr lang="el-GR" smtClean="0"/>
              <a:t>6/6/2024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F1AA-2BB5-4A9E-997C-FB7563A98A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0503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0114-28EC-44F9-A14C-9507AAD5AAFB}" type="datetimeFigureOut">
              <a:rPr lang="el-GR" smtClean="0"/>
              <a:t>6/6/2024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F1AA-2BB5-4A9E-997C-FB7563A98A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279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0114-28EC-44F9-A14C-9507AAD5AAFB}" type="datetimeFigureOut">
              <a:rPr lang="el-GR" smtClean="0"/>
              <a:t>6/6/2024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F1AA-2BB5-4A9E-997C-FB7563A98A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420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0114-28EC-44F9-A14C-9507AAD5AAFB}" type="datetimeFigureOut">
              <a:rPr lang="el-GR" smtClean="0"/>
              <a:t>6/6/2024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F1AA-2BB5-4A9E-997C-FB7563A98A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756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0114-28EC-44F9-A14C-9507AAD5AAFB}" type="datetimeFigureOut">
              <a:rPr lang="el-GR" smtClean="0"/>
              <a:t>6/6/2024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F1AA-2BB5-4A9E-997C-FB7563A98A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6975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0114-28EC-44F9-A14C-9507AAD5AAFB}" type="datetimeFigureOut">
              <a:rPr lang="el-GR" smtClean="0"/>
              <a:t>6/6/2024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F1AA-2BB5-4A9E-997C-FB7563A98A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09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0114-28EC-44F9-A14C-9507AAD5AAFB}" type="datetimeFigureOut">
              <a:rPr lang="el-GR" smtClean="0"/>
              <a:t>6/6/2024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F1AA-2BB5-4A9E-997C-FB7563A98A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322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40114-28EC-44F9-A14C-9507AAD5AAFB}" type="datetimeFigureOut">
              <a:rPr lang="el-GR" smtClean="0"/>
              <a:t>6/6/2024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E66F1AA-2BB5-4A9E-997C-FB7563A98A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360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Layout" Target="../diagrams/layout6.xml"/><Relationship Id="rId7" Type="http://schemas.openxmlformats.org/officeDocument/2006/relationships/image" Target="../media/image10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12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neighbourhood-enlargement.ec.europa.eu/european-neighbourhood-policy_en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unep.org/unepmap/who-we-are/barcelona-convention-and-protocols" TargetMode="External"/><Relationship Id="rId5" Type="http://schemas.openxmlformats.org/officeDocument/2006/relationships/hyperlink" Target="https://neighbourhood-enlargement.ec.europa.eu/european-neighbourhood-policy/southern-neighbourhood_en" TargetMode="External"/><Relationship Id="rId4" Type="http://schemas.openxmlformats.org/officeDocument/2006/relationships/hyperlink" Target="https://neighbourhood-enlargement.ec.europa.eu/european-neighbourhood-policy/eastern-partnership_e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eu-solidarity-ukraine.ec.europa.eu/eu-sanctions-against-russia-following-invasion-ukraine/sanctions-energy_en" TargetMode="External"/><Relationship Id="rId3" Type="http://schemas.openxmlformats.org/officeDocument/2006/relationships/hyperlink" Target="https://www.europarl.europa.eu/topics/el/article/20191115STO66603/ee-kai-sumfonia-tou-parisiou-gia-to-klima-stochos-i-klimatiki-oudeterotita" TargetMode="External"/><Relationship Id="rId7" Type="http://schemas.openxmlformats.org/officeDocument/2006/relationships/hyperlink" Target="https://energy.ec.europa.eu/topics/international-cooperation/key-partner-countries-and-regions/united-states-america_en" TargetMode="External"/><Relationship Id="rId2" Type="http://schemas.openxmlformats.org/officeDocument/2006/relationships/hyperlink" Target="https://www.consilium.europa.eu/el/policies/climate-change/paris-agreement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ommission.europa.eu/strategy-and-policy/priorities-2019-2024/european-green-deal/climate-action-and-green-deal/eu-un-climate-change-conference/eu-cop28-climate-change-conference_en" TargetMode="External"/><Relationship Id="rId11" Type="http://schemas.openxmlformats.org/officeDocument/2006/relationships/hyperlink" Target="https://environment.ec.europa.eu/international-cooperation/eu-and-united-nations_en" TargetMode="External"/><Relationship Id="rId5" Type="http://schemas.openxmlformats.org/officeDocument/2006/relationships/hyperlink" Target="https://eur-lex.europa.eu/legal-content/EL/TXT/?uri=LEGISSUM:kyoto_protocol" TargetMode="External"/><Relationship Id="rId10" Type="http://schemas.openxmlformats.org/officeDocument/2006/relationships/hyperlink" Target="https://energy.ec.europa.eu/topics/international-cooperation/key-partner-countries-and-regions/china_en" TargetMode="External"/><Relationship Id="rId4" Type="http://schemas.openxmlformats.org/officeDocument/2006/relationships/hyperlink" Target="https://unfccc.int/kyoto_protocol" TargetMode="External"/><Relationship Id="rId9" Type="http://schemas.openxmlformats.org/officeDocument/2006/relationships/hyperlink" Target="https://energy.ec.europa.eu/topics/international-cooperation/key-partner-countries-and-regions/russia_en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73B6948-6DCB-264A-29E7-53E07C35FC6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44086" y="4858521"/>
            <a:ext cx="3987887" cy="10953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l-GR" b="1" dirty="0" err="1">
                <a:solidFill>
                  <a:schemeClr val="bg1"/>
                </a:solidFill>
              </a:rPr>
              <a:t>Αβρονιδάκη</a:t>
            </a:r>
            <a:r>
              <a:rPr lang="el-GR" b="1" dirty="0">
                <a:solidFill>
                  <a:schemeClr val="bg1"/>
                </a:solidFill>
              </a:rPr>
              <a:t> Φωτεινή </a:t>
            </a:r>
            <a:r>
              <a:rPr lang="en-US" b="1" dirty="0">
                <a:solidFill>
                  <a:schemeClr val="bg1"/>
                </a:solidFill>
              </a:rPr>
              <a:t>e4220002</a:t>
            </a:r>
            <a:endParaRPr lang="el-GR" b="1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l-GR" b="1" dirty="0">
                <a:solidFill>
                  <a:schemeClr val="bg1"/>
                </a:solidFill>
              </a:rPr>
              <a:t>Σούλα Κριστίνα </a:t>
            </a:r>
            <a:r>
              <a:rPr lang="en-US" b="1" dirty="0">
                <a:solidFill>
                  <a:schemeClr val="bg1"/>
                </a:solidFill>
              </a:rPr>
              <a:t>         e4210110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51EB76F-FD30-F79F-1BC5-73ACAF4BA151}"/>
              </a:ext>
            </a:extLst>
          </p:cNvPr>
          <p:cNvSpPr txBox="1"/>
          <p:nvPr/>
        </p:nvSpPr>
        <p:spPr>
          <a:xfrm>
            <a:off x="-455545" y="3295749"/>
            <a:ext cx="6096000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l-GR" sz="3200" b="1" dirty="0">
                <a:solidFill>
                  <a:srgbClr val="FFFFFF"/>
                </a:solidFill>
                <a:latin typeface="Arial"/>
                <a:cs typeface="Arial"/>
                <a:sym typeface="wingdings"/>
              </a:rPr>
              <a:t>Εξωτερική Πολιτική Περιβάλλοντος της Ε.Ε.</a:t>
            </a:r>
            <a:endParaRPr lang="el-GR" sz="3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2" name="Εικόνα 1" descr="Εικόνα που περιέχει κείμενο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0575D022-D206-335A-521F-D5F5FD701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04" y="159427"/>
            <a:ext cx="3465536" cy="871120"/>
          </a:xfrm>
          <a:prstGeom prst="rect">
            <a:avLst/>
          </a:prstGeom>
        </p:spPr>
      </p:pic>
      <p:pic>
        <p:nvPicPr>
          <p:cNvPr id="4" name="Εικόνα 3" descr="Εικόνα που περιέχει κείμενο, γραμματοσειρά, πράσινο&#10;&#10;Περιγραφή που δημιουργήθηκε αυτόματα">
            <a:extLst>
              <a:ext uri="{FF2B5EF4-FFF2-40B4-BE49-F238E27FC236}">
                <a16:creationId xmlns:a16="http://schemas.microsoft.com/office/drawing/2014/main" id="{E01CADD7-6275-1A2C-1AC1-24D382225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3591" y="4760351"/>
            <a:ext cx="1920267" cy="103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0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52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54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55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56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58" name="Isosceles Triangle 57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</p:grpSp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4" name="Isosceles Triangle 6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B98C321-417C-EC60-8899-1206D22F4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46" y="420212"/>
            <a:ext cx="4203045" cy="13756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l-GR" sz="3300" b="1" dirty="0">
                <a:solidFill>
                  <a:srgbClr val="FFFFFF"/>
                </a:solidFill>
              </a:rPr>
              <a:t>Συμφωνία των </a:t>
            </a:r>
            <a:r>
              <a:rPr lang="el-GR" sz="3300" b="1" dirty="0" err="1">
                <a:solidFill>
                  <a:srgbClr val="FFFFFF"/>
                </a:solidFill>
              </a:rPr>
              <a:t>Παρισίων</a:t>
            </a:r>
            <a:r>
              <a:rPr lang="en-US" sz="3300" b="1" dirty="0">
                <a:solidFill>
                  <a:srgbClr val="FFFFFF"/>
                </a:solidFill>
              </a:rPr>
              <a:t> (COP21)</a:t>
            </a:r>
            <a:endParaRPr lang="en-US" sz="3300" dirty="0">
              <a:solidFill>
                <a:srgbClr val="FFFFFF"/>
              </a:solidFill>
            </a:endParaRP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B7BD916-985A-0917-D299-C10F7F1C17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17" y="2012841"/>
            <a:ext cx="4267291" cy="24174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 algn="just">
              <a:buNone/>
            </a:pPr>
            <a:r>
              <a:rPr lang="el-GR" i="0" u="none" strike="noStrike" dirty="0">
                <a:solidFill>
                  <a:schemeClr val="bg1"/>
                </a:solidFill>
                <a:effectLst/>
                <a:latin typeface="Arial"/>
                <a:cs typeface="Arial"/>
              </a:rPr>
              <a:t>Στις 12 Δεκεμβρίου του 2015 υπογράφηκε μια από τις πιο αξιοσημείωτες παγκόσμιες συμφωνίες πάνω στα ζητήματα του περιβάλλοντος και του καθορισμού κοινών στόχων.</a:t>
            </a:r>
            <a:endParaRPr lang="en-US" i="0" dirty="0">
              <a:solidFill>
                <a:schemeClr val="bg1"/>
              </a:solidFill>
              <a:latin typeface="Arial"/>
              <a:cs typeface="Arial"/>
              <a:sym typeface="Bookshelf Symbol 7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Θέση περιεχομένου 7" descr="Εικόνα που περιέχει παιδική τέχνη, πράσινο, εικονογράφηση&#10;&#10;Περιγραφή που δημιουργήθηκε αυτόματα">
            <a:extLst>
              <a:ext uri="{FF2B5EF4-FFF2-40B4-BE49-F238E27FC236}">
                <a16:creationId xmlns:a16="http://schemas.microsoft.com/office/drawing/2014/main" id="{4F56979B-F995-0E3B-761B-92AF3A3BA5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09" y="4022928"/>
            <a:ext cx="3823891" cy="2126675"/>
          </a:xfrm>
          <a:prstGeom prst="rect">
            <a:avLst/>
          </a:prstGeom>
        </p:spPr>
      </p:pic>
      <p:sp>
        <p:nvSpPr>
          <p:cNvPr id="66" name="Isosceles Triangle 6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9" name="Ομάδα 8">
            <a:extLst>
              <a:ext uri="{FF2B5EF4-FFF2-40B4-BE49-F238E27FC236}">
                <a16:creationId xmlns:a16="http://schemas.microsoft.com/office/drawing/2014/main" id="{BCA0F323-30BA-47E0-19E6-6318356CCE7D}"/>
              </a:ext>
            </a:extLst>
          </p:cNvPr>
          <p:cNvGrpSpPr/>
          <p:nvPr/>
        </p:nvGrpSpPr>
        <p:grpSpPr>
          <a:xfrm>
            <a:off x="7070976" y="929564"/>
            <a:ext cx="3326859" cy="594436"/>
            <a:chOff x="0" y="27868"/>
            <a:chExt cx="5344937" cy="1367235"/>
          </a:xfrm>
          <a:solidFill>
            <a:srgbClr val="8FC493"/>
          </a:solidFill>
        </p:grpSpPr>
        <p:sp>
          <p:nvSpPr>
            <p:cNvPr id="11" name="Ορθογώνιο: Στρογγύλεμα γωνιών 10">
              <a:extLst>
                <a:ext uri="{FF2B5EF4-FFF2-40B4-BE49-F238E27FC236}">
                  <a16:creationId xmlns:a16="http://schemas.microsoft.com/office/drawing/2014/main" id="{AB21E016-1264-148B-0E7E-5F64C8043134}"/>
                </a:ext>
              </a:extLst>
            </p:cNvPr>
            <p:cNvSpPr/>
            <p:nvPr/>
          </p:nvSpPr>
          <p:spPr>
            <a:xfrm>
              <a:off x="0" y="27868"/>
              <a:ext cx="5344937" cy="1367235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2" name="Ορθογώνιο: Στρογγύλεμα γωνιών 4">
              <a:extLst>
                <a:ext uri="{FF2B5EF4-FFF2-40B4-BE49-F238E27FC236}">
                  <a16:creationId xmlns:a16="http://schemas.microsoft.com/office/drawing/2014/main" id="{57079834-2840-A031-A9A2-DD82E3F8121C}"/>
                </a:ext>
              </a:extLst>
            </p:cNvPr>
            <p:cNvSpPr txBox="1"/>
            <p:nvPr/>
          </p:nvSpPr>
          <p:spPr>
            <a:xfrm>
              <a:off x="145121" y="94609"/>
              <a:ext cx="5133074" cy="114145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600" b="0" i="0" kern="1200" dirty="0">
                  <a:solidFill>
                    <a:srgbClr val="002060"/>
                  </a:solidFill>
                  <a:latin typeface="Arial"/>
                  <a:cs typeface="Arial"/>
                </a:rPr>
                <a:t>Οι</a:t>
              </a:r>
              <a:r>
                <a:rPr lang="el-GR" sz="1800" b="0" i="0" kern="1200" dirty="0">
                  <a:solidFill>
                    <a:srgbClr val="002060"/>
                  </a:solidFill>
                  <a:latin typeface="Arial"/>
                  <a:cs typeface="Arial"/>
                </a:rPr>
                <a:t> στόχοι ήταν είναι οι εξής </a:t>
              </a:r>
              <a:r>
                <a:rPr lang="en-US" sz="1800" b="0" i="0" kern="1200" dirty="0">
                  <a:solidFill>
                    <a:srgbClr val="002060"/>
                  </a:solidFill>
                  <a:latin typeface="Arial"/>
                  <a:cs typeface="Arial"/>
                </a:rPr>
                <a:t>:</a:t>
              </a:r>
              <a:endParaRPr lang="el-GR" sz="1800" kern="1200">
                <a:solidFill>
                  <a:srgbClr val="002060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5" name="Διάγραμμα 4">
            <a:extLst>
              <a:ext uri="{FF2B5EF4-FFF2-40B4-BE49-F238E27FC236}">
                <a16:creationId xmlns:a16="http://schemas.microsoft.com/office/drawing/2014/main" id="{77D8C5B6-2C4D-FC9B-0F4C-A0B555A59E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6336674"/>
              </p:ext>
            </p:extLst>
          </p:nvPr>
        </p:nvGraphicFramePr>
        <p:xfrm>
          <a:off x="5823195" y="2157413"/>
          <a:ext cx="5507475" cy="3909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33646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34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36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37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38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</p:grpSp>
      <p:pic>
        <p:nvPicPr>
          <p:cNvPr id="26" name="Picture 25" descr="Εικόνα που περιέχει σημαία, Σημαία των Ηνωμένων Πολιτειών, Ημέρα της σημαίας (ΗΠΑ)&#10;&#10;Περιγραφή που δημιουργήθηκε αυτόματα">
            <a:extLst>
              <a:ext uri="{FF2B5EF4-FFF2-40B4-BE49-F238E27FC236}">
                <a16:creationId xmlns:a16="http://schemas.microsoft.com/office/drawing/2014/main" id="{4AD2A918-EE73-3DB9-AE95-D4395EB93A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94" r="11494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7C274006-9339-E60D-A206-3C21E32E7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0" y="775631"/>
            <a:ext cx="3851123" cy="7418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ΗΠΑ-ΚΙΝΑ-ΕΕ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DE1146C-323D-9493-230B-0BDCBC6BF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704" y="1803318"/>
            <a:ext cx="4152030" cy="42375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Arial"/>
                <a:cs typeface="Arial"/>
              </a:rPr>
              <a:t>Πα</a:t>
            </a:r>
            <a:r>
              <a:rPr lang="en-US" sz="2000" dirty="0" err="1">
                <a:latin typeface="Arial"/>
                <a:cs typeface="Arial"/>
              </a:rPr>
              <a:t>ράγοντες</a:t>
            </a:r>
            <a:r>
              <a:rPr lang="en-US" sz="2000" dirty="0">
                <a:latin typeface="Arial"/>
                <a:cs typeface="Arial"/>
              </a:rPr>
              <a:t> π</a:t>
            </a:r>
            <a:r>
              <a:rPr lang="en-US" sz="2000" dirty="0" err="1">
                <a:latin typeface="Arial"/>
                <a:cs typeface="Arial"/>
              </a:rPr>
              <a:t>ου</a:t>
            </a:r>
            <a:r>
              <a:rPr lang="en-US" sz="2000" dirty="0">
                <a:latin typeface="Arial"/>
                <a:cs typeface="Arial"/>
              </a:rPr>
              <a:t> επ</a:t>
            </a:r>
            <a:r>
              <a:rPr lang="en-US" sz="2000" dirty="0" err="1">
                <a:latin typeface="Arial"/>
                <a:cs typeface="Arial"/>
              </a:rPr>
              <a:t>ηρέ</a:t>
            </a:r>
            <a:r>
              <a:rPr lang="en-US" sz="2000" dirty="0">
                <a:latin typeface="Arial"/>
                <a:cs typeface="Arial"/>
              </a:rPr>
              <a:t>ασαν θετικά την συμφωνία :</a:t>
            </a:r>
            <a:endParaRPr lang="el-GR" sz="2000" dirty="0"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en-US" sz="2000" dirty="0" err="1">
                <a:latin typeface="Arial"/>
                <a:cs typeface="Arial"/>
              </a:rPr>
              <a:t>Δι</a:t>
            </a:r>
            <a:r>
              <a:rPr lang="en-US" sz="2000" dirty="0">
                <a:latin typeface="Arial"/>
                <a:cs typeface="Arial"/>
              </a:rPr>
              <a:t>αφορετική στάση Κίνας</a:t>
            </a:r>
          </a:p>
          <a:p>
            <a:pPr marL="457200" indent="-457200">
              <a:buAutoNum type="arabicPeriod"/>
            </a:pPr>
            <a:r>
              <a:rPr lang="en-US" sz="2000" dirty="0" err="1">
                <a:latin typeface="Arial"/>
                <a:cs typeface="Arial"/>
              </a:rPr>
              <a:t>Διάσκεψη</a:t>
            </a:r>
            <a:r>
              <a:rPr lang="en-US" sz="2000" dirty="0">
                <a:latin typeface="Arial"/>
                <a:cs typeface="Arial"/>
              </a:rPr>
              <a:t> ΗΠΑ-</a:t>
            </a:r>
            <a:r>
              <a:rPr lang="en-US" sz="2000" dirty="0" err="1">
                <a:latin typeface="Arial"/>
                <a:cs typeface="Arial"/>
              </a:rPr>
              <a:t>Κίν</a:t>
            </a:r>
            <a:r>
              <a:rPr lang="en-US" sz="2000" dirty="0">
                <a:latin typeface="Arial"/>
                <a:cs typeface="Arial"/>
              </a:rPr>
              <a:t>α</a:t>
            </a:r>
          </a:p>
          <a:p>
            <a:pPr marL="457200" indent="-457200">
              <a:buAutoNum type="arabicPeriod"/>
            </a:pPr>
            <a:r>
              <a:rPr lang="en-US" sz="2000" dirty="0" err="1">
                <a:latin typeface="Arial"/>
                <a:cs typeface="Arial"/>
              </a:rPr>
              <a:t>Διάσκεψη</a:t>
            </a:r>
            <a:r>
              <a:rPr lang="en-US" sz="2000" dirty="0">
                <a:latin typeface="Arial"/>
                <a:cs typeface="Arial"/>
              </a:rPr>
              <a:t> Ε.Ε.-</a:t>
            </a:r>
            <a:r>
              <a:rPr lang="en-US" sz="2000" dirty="0" err="1">
                <a:latin typeface="Arial"/>
                <a:cs typeface="Arial"/>
              </a:rPr>
              <a:t>Κίν</a:t>
            </a:r>
            <a:r>
              <a:rPr lang="en-US" sz="2000" dirty="0">
                <a:latin typeface="Arial"/>
                <a:cs typeface="Arial"/>
              </a:rPr>
              <a:t>α</a:t>
            </a:r>
          </a:p>
          <a:p>
            <a:pPr>
              <a:buAutoNum type="arabicPeriod"/>
            </a:pPr>
            <a:endParaRPr lang="el-GR" dirty="0"/>
          </a:p>
          <a:p>
            <a:pPr algn="just"/>
            <a:r>
              <a:rPr lang="el-GR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Τελικά, οι ΗΠΑ αποχώρησαν από τη συμφωνία (2017-2020), επιτρέποντας στην Κίνα να δημιουργήσει στενότερες στρατηγικές σχέσεις με την Ε.Ε.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48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50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52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54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56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58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3896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Θέση περιεχομένου 9">
            <a:extLst>
              <a:ext uri="{FF2B5EF4-FFF2-40B4-BE49-F238E27FC236}">
                <a16:creationId xmlns:a16="http://schemas.microsoft.com/office/drawing/2014/main" id="{1F986DA0-8887-0DAC-CD27-DEE288AF02E5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729958858"/>
              </p:ext>
            </p:extLst>
          </p:nvPr>
        </p:nvGraphicFramePr>
        <p:xfrm>
          <a:off x="5444771" y="3429000"/>
          <a:ext cx="4097005" cy="1918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Θέση περιεχομένου 12">
            <a:extLst>
              <a:ext uri="{FF2B5EF4-FFF2-40B4-BE49-F238E27FC236}">
                <a16:creationId xmlns:a16="http://schemas.microsoft.com/office/drawing/2014/main" id="{89646E6A-3BDF-B48A-00A0-E720454604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311" y="553164"/>
            <a:ext cx="3580016" cy="2382338"/>
          </a:xfrm>
        </p:spPr>
      </p:pic>
      <p:pic>
        <p:nvPicPr>
          <p:cNvPr id="9" name="Εικόνα 8" descr="Εικόνα που περιέχει γραφικά, γραφιστική, σχεδίαση, εικονογράφηση&#10;&#10;Περιγραφή που δημιουργήθηκε αυτόματα">
            <a:extLst>
              <a:ext uri="{FF2B5EF4-FFF2-40B4-BE49-F238E27FC236}">
                <a16:creationId xmlns:a16="http://schemas.microsoft.com/office/drawing/2014/main" id="{C2D00EE7-B922-C269-61D8-89AFB8FC29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25" y="841784"/>
            <a:ext cx="3978613" cy="2093718"/>
          </a:xfrm>
          <a:prstGeom prst="rect">
            <a:avLst/>
          </a:prstGeom>
        </p:spPr>
      </p:pic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C1188A4-5C5D-D4BB-54E8-518B0AD1A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9025" y="5641113"/>
            <a:ext cx="3978613" cy="358246"/>
          </a:xfrm>
        </p:spPr>
        <p:txBody>
          <a:bodyPr/>
          <a:lstStyle/>
          <a:p>
            <a:pPr algn="just" rtl="0">
              <a:spcBef>
                <a:spcPts val="1200"/>
              </a:spcBef>
              <a:spcAft>
                <a:spcPts val="1200"/>
              </a:spcAft>
            </a:pPr>
            <a:r>
              <a:rPr lang="el-GR" sz="1800" dirty="0">
                <a:solidFill>
                  <a:schemeClr val="tx1"/>
                </a:solidFill>
                <a:latin typeface="Arial" panose="020B0604020202020204" pitchFamily="34" charset="0"/>
              </a:rPr>
              <a:t>Η </a:t>
            </a:r>
            <a:r>
              <a:rPr lang="el-GR" sz="18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Παγκόσμια Δέσμευση Μεθανίου (GMP) </a:t>
            </a:r>
            <a:r>
              <a:rPr lang="el-GR" sz="180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δημιουργήθηκε</a:t>
            </a:r>
            <a:r>
              <a:rPr lang="el-GR" sz="18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l-GR" sz="18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στην </a:t>
            </a:r>
            <a:r>
              <a:rPr lang="el-GR" sz="18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COP26 </a:t>
            </a:r>
            <a:r>
              <a:rPr lang="el-GR" sz="180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(2021), </a:t>
            </a:r>
            <a:r>
              <a:rPr lang="el-GR" sz="1800" dirty="0">
                <a:solidFill>
                  <a:schemeClr val="tx1"/>
                </a:solidFill>
                <a:latin typeface="Arial" panose="020B0604020202020204" pitchFamily="34" charset="0"/>
              </a:rPr>
              <a:t>με στόχο</a:t>
            </a:r>
            <a:r>
              <a:rPr lang="el-GR" sz="18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τη μείωση των ανθρωπογενών εκπομπών μεθανίου έως το 2030 σε σχέση με τα επίπεδα του 2020.</a:t>
            </a:r>
            <a:endParaRPr lang="el-GR" b="0" dirty="0">
              <a:solidFill>
                <a:schemeClr val="tx1"/>
              </a:solidFill>
              <a:effectLst/>
            </a:endParaRPr>
          </a:p>
          <a:p>
            <a:br>
              <a:rPr lang="el-GR" dirty="0"/>
            </a:br>
            <a:endParaRPr lang="el-GR" dirty="0"/>
          </a:p>
        </p:txBody>
      </p:sp>
      <p:grpSp>
        <p:nvGrpSpPr>
          <p:cNvPr id="2" name="Ομάδα 1">
            <a:extLst>
              <a:ext uri="{FF2B5EF4-FFF2-40B4-BE49-F238E27FC236}">
                <a16:creationId xmlns:a16="http://schemas.microsoft.com/office/drawing/2014/main" id="{2F2AA9B7-F71F-9F15-0352-325BA28C9207}"/>
              </a:ext>
            </a:extLst>
          </p:cNvPr>
          <p:cNvGrpSpPr/>
          <p:nvPr/>
        </p:nvGrpSpPr>
        <p:grpSpPr>
          <a:xfrm>
            <a:off x="759025" y="5250314"/>
            <a:ext cx="3978613" cy="1139843"/>
            <a:chOff x="900444" y="2492"/>
            <a:chExt cx="3196080" cy="1139843"/>
          </a:xfrm>
          <a:scene3d>
            <a:camera prst="orthographicFront"/>
            <a:lightRig rig="flat" dir="t"/>
          </a:scene3d>
        </p:grpSpPr>
        <p:sp>
          <p:nvSpPr>
            <p:cNvPr id="4" name="Ορθογώνιο 3">
              <a:extLst>
                <a:ext uri="{FF2B5EF4-FFF2-40B4-BE49-F238E27FC236}">
                  <a16:creationId xmlns:a16="http://schemas.microsoft.com/office/drawing/2014/main" id="{9A844303-3D77-3BE4-A866-AFD47CDA318D}"/>
                </a:ext>
              </a:extLst>
            </p:cNvPr>
            <p:cNvSpPr/>
            <p:nvPr/>
          </p:nvSpPr>
          <p:spPr>
            <a:xfrm>
              <a:off x="900444" y="2492"/>
              <a:ext cx="3196080" cy="1086720"/>
            </a:xfrm>
            <a:prstGeom prst="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4DE08E-39BD-5F19-D9EE-DFAC1AEF39D6}"/>
                </a:ext>
              </a:extLst>
            </p:cNvPr>
            <p:cNvSpPr txBox="1"/>
            <p:nvPr/>
          </p:nvSpPr>
          <p:spPr>
            <a:xfrm>
              <a:off x="900444" y="55615"/>
              <a:ext cx="3196080" cy="10867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just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800" b="0" i="0" kern="1200" dirty="0">
                  <a:solidFill>
                    <a:schemeClr val="tx1"/>
                  </a:solidFill>
                  <a:latin typeface="Arial"/>
                  <a:cs typeface="Arial"/>
                </a:rPr>
                <a:t>Η ΕΕ ανέλαβε ενεργό ρόλο</a:t>
              </a:r>
              <a:r>
                <a:rPr lang="en-US" sz="1800" kern="1200" dirty="0">
                  <a:solidFill>
                    <a:schemeClr val="tx1"/>
                  </a:solidFill>
                  <a:latin typeface="Arial"/>
                  <a:cs typeface="Arial"/>
                </a:rPr>
                <a:t> </a:t>
              </a:r>
              <a:r>
                <a:rPr lang="el-GR" sz="1800" kern="1200" dirty="0">
                  <a:solidFill>
                    <a:schemeClr val="tx1"/>
                  </a:solidFill>
                  <a:latin typeface="Arial"/>
                  <a:cs typeface="Arial"/>
                </a:rPr>
                <a:t>και </a:t>
              </a:r>
              <a:r>
                <a:rPr lang="el-GR" sz="1800" b="0" i="0" kern="1200" dirty="0">
                  <a:solidFill>
                    <a:schemeClr val="tx1"/>
                  </a:solidFill>
                  <a:latin typeface="Arial"/>
                  <a:cs typeface="Arial"/>
                </a:rPr>
                <a:t>πίεσε για ισχυρότερες δεσμεύσεις από όλα τα έθνη. </a:t>
              </a:r>
              <a:endParaRPr lang="en-US" sz="1800" kern="12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4936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Διάγραμμα 1">
            <a:extLst>
              <a:ext uri="{FF2B5EF4-FFF2-40B4-BE49-F238E27FC236}">
                <a16:creationId xmlns:a16="http://schemas.microsoft.com/office/drawing/2014/main" id="{392C3A51-74B6-BD60-08B9-56FE4E8F92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1037851"/>
              </p:ext>
            </p:extLst>
          </p:nvPr>
        </p:nvGraphicFramePr>
        <p:xfrm>
          <a:off x="4806281" y="1009836"/>
          <a:ext cx="4800512" cy="2260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Θέση περιεχομένου 2">
            <a:extLst>
              <a:ext uri="{FF2B5EF4-FFF2-40B4-BE49-F238E27FC236}">
                <a16:creationId xmlns:a16="http://schemas.microsoft.com/office/drawing/2014/main" id="{7B89E313-1C8B-A1CB-BAA8-85D39F359BEF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81783268"/>
              </p:ext>
            </p:extLst>
          </p:nvPr>
        </p:nvGraphicFramePr>
        <p:xfrm>
          <a:off x="1464830" y="3769467"/>
          <a:ext cx="7095510" cy="1872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" name="Θέση περιεχομένου 19" descr="Εικόνα που περιέχει κείμενο, γραμματοσειρά, γραφικά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5EE991E3-B19D-E8E0-90F9-BD4F44B26B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75" y="725624"/>
            <a:ext cx="4659007" cy="2620691"/>
          </a:xfrm>
        </p:spPr>
      </p:pic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465D4AE-94EA-0F5A-B971-4F98A9E6F041}"/>
              </a:ext>
            </a:extLst>
          </p:cNvPr>
          <p:cNvSpPr txBox="1">
            <a:spLocks/>
          </p:cNvSpPr>
          <p:nvPr/>
        </p:nvSpPr>
        <p:spPr>
          <a:xfrm>
            <a:off x="443338" y="6466792"/>
            <a:ext cx="2455505" cy="34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l-G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Αβρονιδάκη</a:t>
            </a:r>
            <a:r>
              <a:rPr lang="el-G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Φωτεινή (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e4220002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l-G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48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</p:grpSp>
      <p:pic>
        <p:nvPicPr>
          <p:cNvPr id="9" name="Εικόνα 8" descr="Εικόνα που περιέχει σημαία, Σημαία των Ηνωμένων Πολιτειών, Ημέρα της σημαίας (ΗΠΑ), Ημέρα Ανεξαρτησίας&#10;&#10;Περιγραφή που δημιουργήθηκε αυτόματα">
            <a:extLst>
              <a:ext uri="{FF2B5EF4-FFF2-40B4-BE49-F238E27FC236}">
                <a16:creationId xmlns:a16="http://schemas.microsoft.com/office/drawing/2014/main" id="{2DA63A19-DCA0-F932-FBE2-176803F71C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33" r="-2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D54C99-997B-0C07-02BA-7C18BBC3BACD}"/>
              </a:ext>
            </a:extLst>
          </p:cNvPr>
          <p:cNvSpPr txBox="1"/>
          <p:nvPr/>
        </p:nvSpPr>
        <p:spPr>
          <a:xfrm>
            <a:off x="982298" y="968591"/>
            <a:ext cx="3133297" cy="6471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ΕΕ-ΗΠΑ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B4E290-46A5-0FF9-4F94-B0D9D5D5C821}"/>
              </a:ext>
            </a:extLst>
          </p:cNvPr>
          <p:cNvSpPr txBox="1"/>
          <p:nvPr/>
        </p:nvSpPr>
        <p:spPr>
          <a:xfrm>
            <a:off x="681163" y="2270487"/>
            <a:ext cx="4516535" cy="317658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dirty="0">
                <a:latin typeface="Arial"/>
                <a:cs typeface="Calibri"/>
              </a:rPr>
              <a:t>Τόσο η Ε.Ε. </a:t>
            </a:r>
            <a:r>
              <a:rPr lang="en-US" dirty="0" err="1">
                <a:latin typeface="Arial"/>
                <a:cs typeface="Calibri"/>
              </a:rPr>
              <a:t>όσο</a:t>
            </a:r>
            <a:r>
              <a:rPr lang="en-US" dirty="0">
                <a:latin typeface="Arial"/>
                <a:cs typeface="Calibri"/>
              </a:rPr>
              <a:t> και η ΗΠΑ </a:t>
            </a:r>
            <a:r>
              <a:rPr lang="en-US" dirty="0" err="1">
                <a:latin typeface="Arial"/>
                <a:cs typeface="Calibri"/>
              </a:rPr>
              <a:t>συμμετέχουν</a:t>
            </a:r>
            <a:r>
              <a:rPr lang="en-US" dirty="0">
                <a:latin typeface="Arial"/>
                <a:cs typeface="Calibri"/>
              </a:rPr>
              <a:t> </a:t>
            </a:r>
            <a:r>
              <a:rPr lang="en-US" dirty="0" err="1">
                <a:latin typeface="Arial"/>
                <a:cs typeface="Calibri"/>
              </a:rPr>
              <a:t>σε</a:t>
            </a:r>
            <a:r>
              <a:rPr lang="en-US" dirty="0">
                <a:latin typeface="Arial"/>
                <a:cs typeface="Calibri"/>
              </a:rPr>
              <a:t> </a:t>
            </a:r>
            <a:r>
              <a:rPr lang="en-US" dirty="0" err="1">
                <a:latin typeface="Arial"/>
                <a:cs typeface="Calibri"/>
              </a:rPr>
              <a:t>κοινά</a:t>
            </a:r>
            <a:r>
              <a:rPr lang="en-US" dirty="0">
                <a:latin typeface="Arial"/>
                <a:cs typeface="Calibri"/>
              </a:rPr>
              <a:t> </a:t>
            </a:r>
            <a:r>
              <a:rPr lang="en-US" dirty="0" err="1">
                <a:latin typeface="Arial"/>
                <a:cs typeface="Calibri"/>
              </a:rPr>
              <a:t>διεθνή</a:t>
            </a:r>
            <a:r>
              <a:rPr lang="en-US" dirty="0">
                <a:latin typeface="Arial"/>
                <a:cs typeface="Calibri"/>
              </a:rPr>
              <a:t> </a:t>
            </a:r>
            <a:r>
              <a:rPr lang="en-US" dirty="0" err="1">
                <a:latin typeface="Arial"/>
                <a:cs typeface="Calibri"/>
              </a:rPr>
              <a:t>φόρουμ</a:t>
            </a:r>
            <a:r>
              <a:rPr lang="en-US" dirty="0">
                <a:latin typeface="Arial"/>
                <a:cs typeface="Calibri"/>
              </a:rPr>
              <a:t> όπ</a:t>
            </a:r>
            <a:r>
              <a:rPr lang="en-US" dirty="0" err="1">
                <a:latin typeface="Arial"/>
                <a:cs typeface="Calibri"/>
              </a:rPr>
              <a:t>ως</a:t>
            </a:r>
            <a:r>
              <a:rPr lang="en-US" dirty="0">
                <a:latin typeface="Arial"/>
                <a:cs typeface="Calibri"/>
              </a:rPr>
              <a:t>:</a:t>
            </a:r>
            <a:endParaRPr lang="el-GR" dirty="0">
              <a:latin typeface="Arial"/>
              <a:cs typeface="Calibri"/>
            </a:endParaRP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Arial"/>
                <a:cs typeface="Calibri"/>
              </a:rPr>
              <a:t>G7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Arial"/>
                <a:cs typeface="Calibri"/>
              </a:rPr>
              <a:t>G20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 err="1">
                <a:latin typeface="Arial"/>
                <a:cs typeface="Calibri"/>
              </a:rPr>
              <a:t>Το</a:t>
            </a:r>
            <a:r>
              <a:rPr lang="en-US" dirty="0">
                <a:latin typeface="Arial"/>
                <a:cs typeface="Calibri"/>
              </a:rPr>
              <a:t> </a:t>
            </a:r>
            <a:r>
              <a:rPr lang="en-US" dirty="0" err="1">
                <a:latin typeface="Arial"/>
                <a:cs typeface="Calibri"/>
              </a:rPr>
              <a:t>Πρωτόκολλο</a:t>
            </a:r>
            <a:r>
              <a:rPr lang="en-US" dirty="0">
                <a:latin typeface="Arial"/>
                <a:cs typeface="Calibri"/>
              </a:rPr>
              <a:t> </a:t>
            </a:r>
            <a:r>
              <a:rPr lang="en-US" dirty="0" err="1">
                <a:latin typeface="Arial"/>
                <a:cs typeface="Calibri"/>
              </a:rPr>
              <a:t>του</a:t>
            </a:r>
            <a:r>
              <a:rPr lang="en-US" dirty="0">
                <a:latin typeface="Arial"/>
                <a:cs typeface="Calibri"/>
              </a:rPr>
              <a:t> </a:t>
            </a:r>
            <a:r>
              <a:rPr lang="en-US" dirty="0" err="1">
                <a:latin typeface="Arial"/>
                <a:cs typeface="Calibri"/>
              </a:rPr>
              <a:t>Μόντρε</a:t>
            </a:r>
            <a:r>
              <a:rPr lang="en-US" dirty="0">
                <a:latin typeface="Arial"/>
                <a:cs typeface="Calibri"/>
              </a:rPr>
              <a:t>αλ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Arial"/>
                <a:cs typeface="Calibri"/>
              </a:rPr>
              <a:t>Υπ</a:t>
            </a:r>
            <a:r>
              <a:rPr lang="en-US" dirty="0" err="1">
                <a:latin typeface="Arial"/>
                <a:cs typeface="Calibri"/>
              </a:rPr>
              <a:t>ουργική</a:t>
            </a:r>
            <a:r>
              <a:rPr lang="en-US" dirty="0">
                <a:latin typeface="Arial"/>
                <a:cs typeface="Calibri"/>
              </a:rPr>
              <a:t> </a:t>
            </a:r>
            <a:r>
              <a:rPr lang="en-US" dirty="0" err="1">
                <a:latin typeface="Arial"/>
                <a:cs typeface="Calibri"/>
              </a:rPr>
              <a:t>Διάσκεψη</a:t>
            </a:r>
            <a:r>
              <a:rPr lang="en-US" dirty="0">
                <a:latin typeface="Arial"/>
                <a:cs typeface="Calibri"/>
              </a:rPr>
              <a:t> </a:t>
            </a:r>
            <a:r>
              <a:rPr lang="en-US" dirty="0" err="1">
                <a:latin typeface="Arial"/>
                <a:cs typeface="Calibri"/>
              </a:rPr>
              <a:t>γι</a:t>
            </a:r>
            <a:r>
              <a:rPr lang="en-US" dirty="0">
                <a:latin typeface="Arial"/>
                <a:cs typeface="Calibri"/>
              </a:rPr>
              <a:t>α την καθαρή ενέργεια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 err="1">
                <a:latin typeface="Arial"/>
                <a:cs typeface="Calibri"/>
              </a:rPr>
              <a:t>Συμ</a:t>
            </a:r>
            <a:r>
              <a:rPr lang="en-US" dirty="0">
                <a:latin typeface="Arial"/>
                <a:cs typeface="Calibri"/>
              </a:rPr>
              <a:t>βούλιο Ενέργειας Ε.Ε.- ΗΠΑ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latin typeface="Arial"/>
              <a:cs typeface="Calibri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4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8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40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42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9322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</p:grpSp>
      <p:pic>
        <p:nvPicPr>
          <p:cNvPr id="9" name="Εικόνα 8" descr="Εικόνα που περιέχει σημαία, Σημαία των Ηνωμένων Πολιτειών, Ημέρα της σημαίας (ΗΠΑ), Ημέρα Ανεξαρτησίας&#10;&#10;Περιγραφή που δημιουργήθηκε αυτόματα">
            <a:extLst>
              <a:ext uri="{FF2B5EF4-FFF2-40B4-BE49-F238E27FC236}">
                <a16:creationId xmlns:a16="http://schemas.microsoft.com/office/drawing/2014/main" id="{2DA63A19-DCA0-F932-FBE2-176803F71C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33" r="-2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B4E290-46A5-0FF9-4F94-B0D9D5D5C821}"/>
              </a:ext>
            </a:extLst>
          </p:cNvPr>
          <p:cNvSpPr txBox="1"/>
          <p:nvPr/>
        </p:nvSpPr>
        <p:spPr>
          <a:xfrm>
            <a:off x="520788" y="2674878"/>
            <a:ext cx="4516535" cy="25780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dirty="0">
                <a:latin typeface="Arial"/>
                <a:cs typeface="Calibri"/>
              </a:rPr>
              <a:t>Η ΕΕ και η ΗΠΑ </a:t>
            </a:r>
            <a:r>
              <a:rPr lang="en-US" dirty="0" err="1">
                <a:latin typeface="Arial"/>
                <a:cs typeface="Calibri"/>
              </a:rPr>
              <a:t>ως</a:t>
            </a:r>
            <a:r>
              <a:rPr lang="en-US" dirty="0">
                <a:latin typeface="Arial"/>
                <a:cs typeface="Calibri"/>
              </a:rPr>
              <a:t> βα</a:t>
            </a:r>
            <a:r>
              <a:rPr lang="en-US" dirty="0" err="1">
                <a:latin typeface="Arial"/>
                <a:cs typeface="Calibri"/>
              </a:rPr>
              <a:t>σικοί</a:t>
            </a:r>
            <a:r>
              <a:rPr lang="en-US" dirty="0">
                <a:latin typeface="Arial"/>
                <a:cs typeface="Calibri"/>
              </a:rPr>
              <a:t> </a:t>
            </a:r>
            <a:r>
              <a:rPr lang="en-US" dirty="0" err="1">
                <a:latin typeface="Arial"/>
                <a:cs typeface="Calibri"/>
              </a:rPr>
              <a:t>συνέτ</a:t>
            </a:r>
            <a:r>
              <a:rPr lang="en-US" dirty="0">
                <a:latin typeface="Arial"/>
                <a:cs typeface="Calibri"/>
              </a:rPr>
              <a:t>αιροι και επενδυτές:</a:t>
            </a: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Arial"/>
                <a:cs typeface="Calibri"/>
              </a:rPr>
              <a:t> </a:t>
            </a:r>
            <a:r>
              <a:rPr lang="en-US" dirty="0" err="1">
                <a:latin typeface="Arial"/>
                <a:cs typeface="Calibri"/>
              </a:rPr>
              <a:t>Στοχεύουν</a:t>
            </a:r>
            <a:r>
              <a:rPr lang="en-US" dirty="0">
                <a:latin typeface="Arial"/>
                <a:cs typeface="Calibri"/>
              </a:rPr>
              <a:t> </a:t>
            </a:r>
            <a:r>
              <a:rPr lang="en-US" dirty="0" err="1">
                <a:latin typeface="Arial"/>
                <a:cs typeface="Calibri"/>
              </a:rPr>
              <a:t>στην</a:t>
            </a:r>
            <a:r>
              <a:rPr lang="en-US" dirty="0">
                <a:latin typeface="Arial"/>
                <a:cs typeface="Calibri"/>
              </a:rPr>
              <a:t> </a:t>
            </a:r>
            <a:r>
              <a:rPr lang="en-US" dirty="0" err="1">
                <a:latin typeface="Arial"/>
                <a:cs typeface="Calibri"/>
              </a:rPr>
              <a:t>ενίσχυση</a:t>
            </a:r>
            <a:r>
              <a:rPr lang="en-US" dirty="0">
                <a:latin typeface="Arial"/>
                <a:cs typeface="Calibri"/>
              </a:rPr>
              <a:t> </a:t>
            </a:r>
            <a:r>
              <a:rPr lang="en-US" dirty="0" err="1">
                <a:latin typeface="Arial"/>
                <a:cs typeface="Calibri"/>
              </a:rPr>
              <a:t>της</a:t>
            </a:r>
            <a:r>
              <a:rPr lang="en-US" dirty="0">
                <a:latin typeface="Arial"/>
                <a:cs typeface="Calibri"/>
              </a:rPr>
              <a:t> </a:t>
            </a:r>
            <a:r>
              <a:rPr lang="en-US" dirty="0" err="1">
                <a:latin typeface="Arial"/>
                <a:cs typeface="Calibri"/>
              </a:rPr>
              <a:t>ενεργει</a:t>
            </a:r>
            <a:r>
              <a:rPr lang="en-US" dirty="0">
                <a:latin typeface="Arial"/>
                <a:cs typeface="Calibri"/>
              </a:rPr>
              <a:t>ακής ασφάλειας.</a:t>
            </a: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Arial"/>
                <a:cs typeface="Calibri"/>
              </a:rPr>
              <a:t> </a:t>
            </a:r>
            <a:r>
              <a:rPr lang="en-US" dirty="0" err="1">
                <a:latin typeface="Arial"/>
                <a:cs typeface="Calibri"/>
              </a:rPr>
              <a:t>Έχουν</a:t>
            </a:r>
            <a:r>
              <a:rPr lang="en-US" dirty="0">
                <a:latin typeface="Arial"/>
                <a:cs typeface="Calibri"/>
              </a:rPr>
              <a:t> </a:t>
            </a:r>
            <a:r>
              <a:rPr lang="en-US" dirty="0" err="1">
                <a:latin typeface="Arial"/>
                <a:cs typeface="Calibri"/>
              </a:rPr>
              <a:t>δεσμευτεί</a:t>
            </a:r>
            <a:r>
              <a:rPr lang="en-US" dirty="0">
                <a:latin typeface="Arial"/>
                <a:cs typeface="Calibri"/>
              </a:rPr>
              <a:t> να επ</a:t>
            </a:r>
            <a:r>
              <a:rPr lang="en-US" dirty="0" err="1">
                <a:latin typeface="Arial"/>
                <a:cs typeface="Calibri"/>
              </a:rPr>
              <a:t>ιτύχουν</a:t>
            </a:r>
            <a:r>
              <a:rPr lang="en-US" dirty="0">
                <a:latin typeface="Arial"/>
                <a:cs typeface="Calibri"/>
              </a:rPr>
              <a:t> </a:t>
            </a:r>
            <a:r>
              <a:rPr lang="en-US" dirty="0" err="1">
                <a:latin typeface="Arial"/>
                <a:cs typeface="Calibri"/>
              </a:rPr>
              <a:t>τους</a:t>
            </a:r>
            <a:r>
              <a:rPr lang="en-US" dirty="0">
                <a:latin typeface="Arial"/>
                <a:cs typeface="Calibri"/>
              </a:rPr>
              <a:t> </a:t>
            </a:r>
            <a:r>
              <a:rPr lang="en-US" dirty="0" err="1">
                <a:latin typeface="Arial"/>
                <a:cs typeface="Calibri"/>
              </a:rPr>
              <a:t>στόχους</a:t>
            </a:r>
            <a:r>
              <a:rPr lang="en-US" dirty="0">
                <a:latin typeface="Arial"/>
                <a:cs typeface="Calibri"/>
              </a:rPr>
              <a:t> </a:t>
            </a:r>
            <a:r>
              <a:rPr lang="en-US" dirty="0" err="1">
                <a:latin typeface="Arial"/>
                <a:cs typeface="Calibri"/>
              </a:rPr>
              <a:t>της</a:t>
            </a:r>
            <a:r>
              <a:rPr lang="en-US" dirty="0">
                <a:latin typeface="Arial"/>
                <a:cs typeface="Calibri"/>
              </a:rPr>
              <a:t> </a:t>
            </a:r>
            <a:r>
              <a:rPr lang="en-US" dirty="0" err="1">
                <a:latin typeface="Arial"/>
                <a:cs typeface="Calibri"/>
              </a:rPr>
              <a:t>συμφωνί</a:t>
            </a:r>
            <a:r>
              <a:rPr lang="en-US" dirty="0">
                <a:latin typeface="Arial"/>
                <a:cs typeface="Calibri"/>
              </a:rPr>
              <a:t>ας του Παρισιού.</a:t>
            </a:r>
            <a:endParaRPr lang="en-US" sz="1600" dirty="0">
              <a:latin typeface="Arial"/>
              <a:cs typeface="Calibri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4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8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40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42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849D27-81AA-A63D-F8B2-A868214D14C3}"/>
              </a:ext>
            </a:extLst>
          </p:cNvPr>
          <p:cNvSpPr txBox="1"/>
          <p:nvPr/>
        </p:nvSpPr>
        <p:spPr>
          <a:xfrm>
            <a:off x="573953" y="1042798"/>
            <a:ext cx="3998047" cy="101969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12800" b="1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Calibri"/>
              </a:rPr>
              <a:t>Συνεργ</a:t>
            </a:r>
            <a:r>
              <a:rPr lang="en-US" sz="128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Calibri"/>
              </a:rPr>
              <a:t>ασία σε ενεργειακά θέματα</a:t>
            </a:r>
            <a:endParaRPr lang="en-US" sz="12800" dirty="0">
              <a:solidFill>
                <a:schemeClr val="accent1">
                  <a:lumMod val="50000"/>
                </a:schemeClr>
              </a:solidFill>
              <a:latin typeface="Arial"/>
              <a:cs typeface="Calibri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</a:pPr>
            <a:endParaRPr lang="en-US" sz="36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80586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</p:grpSp>
      <p:pic>
        <p:nvPicPr>
          <p:cNvPr id="8" name="Εικόνα 7" descr="Εικόνα που περιέχει εξωτερικός χώρος/ύπαιθρος, ουρανός, σύννεφο, σημαία&#10;&#10;Περιγραφή που δημιουργήθηκε αυτόματα">
            <a:extLst>
              <a:ext uri="{FF2B5EF4-FFF2-40B4-BE49-F238E27FC236}">
                <a16:creationId xmlns:a16="http://schemas.microsoft.com/office/drawing/2014/main" id="{578536DA-91F7-D33D-9E8B-85B2C7F472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1" t="1771" b="24118"/>
          <a:stretch/>
        </p:blipFill>
        <p:spPr>
          <a:xfrm>
            <a:off x="2310" y="1261"/>
            <a:ext cx="12191999" cy="6857990"/>
          </a:xfrm>
          <a:prstGeom prst="rect">
            <a:avLst/>
          </a:prstGeom>
        </p:spPr>
      </p:pic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5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9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41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43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0" name="Τίτλος 9">
            <a:extLst>
              <a:ext uri="{FF2B5EF4-FFF2-40B4-BE49-F238E27FC236}">
                <a16:creationId xmlns:a16="http://schemas.microsoft.com/office/drawing/2014/main" id="{DCEC5550-D98D-ADD5-2722-0AA6CA2AC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6029" y="350264"/>
            <a:ext cx="3936320" cy="801757"/>
          </a:xfrm>
        </p:spPr>
        <p:txBody>
          <a:bodyPr/>
          <a:lstStyle/>
          <a:p>
            <a:pPr algn="ctr"/>
            <a:r>
              <a:rPr lang="el-GR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ΡΩΣΙΑ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3D6090-6A02-7B03-6159-E4AC8B0474F9}"/>
              </a:ext>
            </a:extLst>
          </p:cNvPr>
          <p:cNvSpPr txBox="1"/>
          <p:nvPr/>
        </p:nvSpPr>
        <p:spPr>
          <a:xfrm>
            <a:off x="4559513" y="1164690"/>
            <a:ext cx="5140406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l-GR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Η Επιτροπή δημοσίευσε  2022 τη στρατηγική </a:t>
            </a:r>
            <a:r>
              <a:rPr lang="af-ZA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REPowerEU </a:t>
            </a:r>
            <a:r>
              <a:rPr lang="el-GR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για τη μείωση της εξάρτησης από τα ρωσικά ορυκτά καύσιμα</a:t>
            </a:r>
            <a:r>
              <a:rPr lang="en-US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el-GR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και επέβαλε κυρώσεις όπως</a:t>
            </a:r>
            <a:r>
              <a:rPr lang="el-GR" dirty="0">
                <a:solidFill>
                  <a:schemeClr val="bg1"/>
                </a:solidFill>
                <a:latin typeface="Arial"/>
                <a:ea typeface="Arial"/>
                <a:cs typeface="Times New Roman"/>
              </a:rPr>
              <a:t>  :</a:t>
            </a:r>
            <a:endParaRPr lang="el-GR" dirty="0">
              <a:solidFill>
                <a:schemeClr val="bg1"/>
              </a:solidFill>
              <a:latin typeface="Arial"/>
              <a:ea typeface="Times New Roman"/>
              <a:cs typeface="Times New Roman"/>
            </a:endParaRPr>
          </a:p>
          <a:p>
            <a:pPr algn="just"/>
            <a:endParaRPr lang="el-GR" dirty="0">
              <a:solidFill>
                <a:schemeClr val="bg1"/>
              </a:solidFill>
              <a:latin typeface="Arial"/>
              <a:ea typeface="Arial"/>
              <a:cs typeface="Times New Roman"/>
            </a:endParaRPr>
          </a:p>
          <a:p>
            <a:pPr marL="285750" indent="-285750" algn="just">
              <a:buFont typeface="Arial"/>
              <a:buChar char="•"/>
            </a:pPr>
            <a:r>
              <a:rPr lang="el-GR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Εκτεταμένη απαγόρευση νέων επενδύσεων σε ολόκληρο τον ρωσικό ενεργειακό τομέα, με εξαίρεση τη μεταφορά ορισμένων ενεργειακών προϊόντων πίσω στην Ε</a:t>
            </a:r>
            <a:r>
              <a:rPr lang="en-US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.</a:t>
            </a:r>
            <a:r>
              <a:rPr lang="el-GR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Ε</a:t>
            </a:r>
            <a:r>
              <a:rPr lang="en-US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.</a:t>
            </a:r>
            <a:endParaRPr lang="el-GR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pPr algn="just"/>
            <a:endParaRPr lang="el-GR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pPr marL="285750" indent="-285750" algn="just">
              <a:buFont typeface="Arial"/>
              <a:buChar char="•"/>
            </a:pPr>
            <a:r>
              <a:rPr lang="el-GR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Απαγόρευση στους Ρώσους υπηκόους ή οντότητες να κλείνουν αποθηκευτική ικανότητα φυσικού αερίου στα κράτη μέλη</a:t>
            </a:r>
            <a:r>
              <a:rPr lang="en-US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.</a:t>
            </a:r>
            <a:endParaRPr lang="el-GR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pPr algn="just"/>
            <a:endParaRPr lang="el-GR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pPr marL="285750" indent="-285750" algn="just">
              <a:buFont typeface="Arial"/>
              <a:buChar char="•"/>
            </a:pPr>
            <a:r>
              <a:rPr lang="el-GR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Τερματισμός της δυνατότητας εισαγωγής ρωσικού πετρελαίου μέσω αγωγού για τη Γερμανία και την Πολωνία.</a:t>
            </a:r>
            <a:endParaRPr lang="el-GR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6382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D705830-F41D-CAF4-DFA7-B502911B5376}"/>
              </a:ext>
            </a:extLst>
          </p:cNvPr>
          <p:cNvSpPr txBox="1"/>
          <p:nvPr/>
        </p:nvSpPr>
        <p:spPr>
          <a:xfrm>
            <a:off x="541644" y="464366"/>
            <a:ext cx="3701309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l-GR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Η ΕΕ και η Κίνα αντιπροσωπεύουν το ένα τρίτο της παγκόσμιας τελικής κατανάλωσης ενέργειας και έχουν παρόμοια συμφέροντα και στόχους για τη μετάβαση στην καθαρή ενέργεια.</a:t>
            </a:r>
            <a:endParaRPr lang="el-GR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541139-A647-B987-FBDA-7E5425C68735}"/>
              </a:ext>
            </a:extLst>
          </p:cNvPr>
          <p:cNvSpPr txBox="1"/>
          <p:nvPr/>
        </p:nvSpPr>
        <p:spPr>
          <a:xfrm>
            <a:off x="541644" y="2442428"/>
            <a:ext cx="3313043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l-GR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Ο στόχος της συνεργασίας μεταξύ τους είναι:</a:t>
            </a:r>
          </a:p>
          <a:p>
            <a:pPr marL="285750" indent="-285750" algn="just">
              <a:buFont typeface="Arial"/>
              <a:buChar char="•"/>
            </a:pPr>
            <a:r>
              <a:rPr lang="el-GR" dirty="0">
                <a:solidFill>
                  <a:schemeClr val="bg1"/>
                </a:solidFill>
                <a:latin typeface="Arial"/>
                <a:ea typeface="Arial"/>
                <a:cs typeface="Times New Roman"/>
              </a:rPr>
              <a:t> Η</a:t>
            </a:r>
            <a:r>
              <a:rPr lang="el-GR" dirty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 καθαρή ενεργειακή μετάβαση για να υπάρχει φθηνή, βιώσιμη και καθαρή ενέργεια.</a:t>
            </a:r>
          </a:p>
          <a:p>
            <a:pPr marL="285750" indent="-285750" algn="just">
              <a:buFont typeface="Arial"/>
              <a:buChar char="•"/>
            </a:pPr>
            <a:endParaRPr lang="el-GR" dirty="0">
              <a:solidFill>
                <a:schemeClr val="bg1"/>
              </a:solidFill>
              <a:latin typeface="Arial"/>
              <a:ea typeface="Times New Roman"/>
              <a:cs typeface="Times New Roman"/>
            </a:endParaRPr>
          </a:p>
          <a:p>
            <a:pPr marL="285750" indent="-285750" algn="just">
              <a:buFont typeface="Arial"/>
              <a:buChar char="•"/>
            </a:pPr>
            <a:r>
              <a:rPr lang="el-GR" dirty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 Η τόνωση της ανάπτυξης της καθαρής ενέργειας και η προώθηση επενδύσεων πράσινης ενέργειας σε τρίτες χώρες.</a:t>
            </a:r>
            <a:endParaRPr lang="el-GR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1782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Διάγραμμα 3">
            <a:extLst>
              <a:ext uri="{FF2B5EF4-FFF2-40B4-BE49-F238E27FC236}">
                <a16:creationId xmlns:a16="http://schemas.microsoft.com/office/drawing/2014/main" id="{FBF7F745-3EE9-0746-E790-7D2C522700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7755830"/>
              </p:ext>
            </p:extLst>
          </p:nvPr>
        </p:nvGraphicFramePr>
        <p:xfrm>
          <a:off x="445007" y="1757426"/>
          <a:ext cx="4440089" cy="3513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BF98D40-D3DB-D601-8ABA-5C8CD507B359}"/>
              </a:ext>
            </a:extLst>
          </p:cNvPr>
          <p:cNvSpPr txBox="1"/>
          <p:nvPr/>
        </p:nvSpPr>
        <p:spPr>
          <a:xfrm rot="-10800000" flipV="1">
            <a:off x="2985498" y="476326"/>
            <a:ext cx="333954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</a:rPr>
              <a:t>ΗΝΩΜΕΝΑ ΕΘΝΗ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52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23BB0A8-B47F-5BAC-02D6-128DE38AE0C4}"/>
              </a:ext>
            </a:extLst>
          </p:cNvPr>
          <p:cNvSpPr txBox="1"/>
          <p:nvPr/>
        </p:nvSpPr>
        <p:spPr>
          <a:xfrm>
            <a:off x="501327" y="491553"/>
            <a:ext cx="4857482" cy="55707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/>
                <a:cs typeface="Arial"/>
              </a:rPr>
              <a:t>Γειτονικές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/>
                <a:cs typeface="Arial"/>
              </a:rPr>
              <a:t>χώρες</a:t>
            </a:r>
            <a:endParaRPr lang="el-GR" sz="32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just"/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pPr algn="just"/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Η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Ευρωπαϊκή Πολιτική Γειτονίας (ΕΠΓ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) δημιουργήθηκε το 2004 για να προσφέρει στους γείτονες της Ε</a:t>
            </a:r>
            <a:r>
              <a:rPr lang="el-GR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Ε</a:t>
            </a:r>
            <a:r>
              <a:rPr lang="el-GR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 μια προνομιακή σχέση με αμοιβαία δέσμευση σε κοινές αξίες.</a:t>
            </a:r>
          </a:p>
          <a:p>
            <a:pPr algn="just"/>
            <a:r>
              <a:rPr lang="en-US" dirty="0" err="1">
                <a:solidFill>
                  <a:schemeClr val="bg1"/>
                </a:solidFill>
                <a:latin typeface="Arial"/>
                <a:cs typeface="Arial"/>
              </a:rPr>
              <a:t>Περιλ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αμβάνει :</a:t>
            </a:r>
            <a:endParaRPr lang="el-GR" dirty="0">
              <a:solidFill>
                <a:schemeClr val="bg1"/>
              </a:solidFill>
              <a:latin typeface="Arial"/>
              <a:cs typeface="Arial"/>
            </a:endParaRPr>
          </a:p>
          <a:p>
            <a:pPr algn="just"/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28600" indent="-228600" algn="just">
              <a:buFont typeface=""/>
              <a:buChar char="•"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Ανατολική Εταιρική Σχέση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Ουκρανία, Λευκορωσία, Δημοκρατία της Μολδαβίας, Γεωργία, Αρμενία και Αζερμπαϊτζάν.</a:t>
            </a:r>
            <a:endParaRPr lang="el-GR" dirty="0">
              <a:solidFill>
                <a:schemeClr val="bg1"/>
              </a:solidFill>
              <a:latin typeface="Arial"/>
              <a:cs typeface="Arial"/>
            </a:endParaRPr>
          </a:p>
          <a:p>
            <a:pPr algn="just"/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pPr marL="228600" indent="-228600" algn="just">
              <a:buFont typeface=""/>
              <a:buChar char="•"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Νότια Γειτονία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Αλγερία, Αίγυπτος, Ισραήλ, Ιορδανία, Λίβανος, Λιβύη, Μαρόκο, Παλαιστίνη, Συρία και Τυνησία.</a:t>
            </a:r>
            <a:endParaRPr lang="el-GR" dirty="0">
              <a:solidFill>
                <a:schemeClr val="bg1"/>
              </a:solidFill>
              <a:latin typeface="Arial"/>
              <a:cs typeface="Arial"/>
            </a:endParaRPr>
          </a:p>
          <a:p>
            <a:pPr algn="just"/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pPr marL="228600" indent="-228600" algn="just">
              <a:buFont typeface=""/>
              <a:buChar char="•"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Σύμβασης της Βαρκελώνης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 για την προστασία του θαλάσσιου και παράκτιου περιβάλλοντος στη Μεσόγειο.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78988A7-C225-4B8B-BCDC-F07EB8C18E0D}"/>
              </a:ext>
            </a:extLst>
          </p:cNvPr>
          <p:cNvSpPr txBox="1">
            <a:spLocks/>
          </p:cNvSpPr>
          <p:nvPr/>
        </p:nvSpPr>
        <p:spPr>
          <a:xfrm>
            <a:off x="501327" y="6560216"/>
            <a:ext cx="2946663" cy="317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Σούλα Κριστίνα (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4210110)</a:t>
            </a:r>
          </a:p>
        </p:txBody>
      </p:sp>
    </p:spTree>
    <p:extLst>
      <p:ext uri="{BB962C8B-B14F-4D97-AF65-F5344CB8AC3E}">
        <p14:creationId xmlns:p14="http://schemas.microsoft.com/office/powerpoint/2010/main" val="1630814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212DE3-1529-062D-4631-3ACA3A0EF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800" y="390395"/>
            <a:ext cx="8596668" cy="1320800"/>
          </a:xfrm>
        </p:spPr>
        <p:txBody>
          <a:bodyPr/>
          <a:lstStyle/>
          <a:p>
            <a:r>
              <a:rPr lang="el-GR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Περιεχόμενα </a:t>
            </a:r>
            <a:endParaRPr lang="el-GR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9F8FC04-7DD0-5276-7CA4-200EEC8EB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992" y="1371603"/>
            <a:ext cx="8596668" cy="519945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b="1" dirty="0">
                <a:latin typeface="Arial"/>
                <a:cs typeface="Arial"/>
              </a:rPr>
              <a:t>Ιστορική Αναδρομή</a:t>
            </a:r>
          </a:p>
          <a:p>
            <a:r>
              <a:rPr lang="el-GR" b="1" dirty="0">
                <a:latin typeface="Arial"/>
                <a:cs typeface="Arial"/>
              </a:rPr>
              <a:t>Βασικές Αρχές της Ε.Ε.</a:t>
            </a:r>
          </a:p>
          <a:p>
            <a:r>
              <a:rPr lang="el-GR" b="1" dirty="0">
                <a:latin typeface="Arial"/>
                <a:cs typeface="Arial"/>
              </a:rPr>
              <a:t>Η συμβολή της Ευρώπης στην παγκόσμια χρηματοδότηση</a:t>
            </a:r>
          </a:p>
          <a:p>
            <a:r>
              <a:rPr lang="el-GR" b="1" dirty="0">
                <a:latin typeface="Arial"/>
                <a:cs typeface="Arial"/>
              </a:rPr>
              <a:t>Το Πρωτόκολλο του Κιότο</a:t>
            </a:r>
          </a:p>
          <a:p>
            <a:r>
              <a:rPr lang="el-GR" b="1" dirty="0">
                <a:latin typeface="Arial"/>
                <a:cs typeface="Arial"/>
              </a:rPr>
              <a:t>COP15</a:t>
            </a:r>
          </a:p>
          <a:p>
            <a:r>
              <a:rPr lang="el-GR" b="1" dirty="0">
                <a:latin typeface="Arial"/>
                <a:cs typeface="Arial"/>
              </a:rPr>
              <a:t>Ευρωπαϊκή Πράσινη Συμφωνία</a:t>
            </a:r>
          </a:p>
          <a:p>
            <a:r>
              <a:rPr lang="el-GR" b="1" dirty="0">
                <a:latin typeface="Arial"/>
                <a:cs typeface="Arial"/>
              </a:rPr>
              <a:t>COP26, COP27, COP28</a:t>
            </a:r>
          </a:p>
          <a:p>
            <a:r>
              <a:rPr lang="el-GR" b="1" dirty="0">
                <a:latin typeface="Arial"/>
                <a:cs typeface="Arial"/>
              </a:rPr>
              <a:t>Σχέσεις μεταξύ ΗΠΑ και Ε.Ε.</a:t>
            </a:r>
          </a:p>
          <a:p>
            <a:r>
              <a:rPr lang="el-GR" b="1" dirty="0">
                <a:latin typeface="Arial"/>
                <a:cs typeface="Arial"/>
              </a:rPr>
              <a:t>Σχέσεις μεταξύ Ρωσίας και Ε.Ε.</a:t>
            </a:r>
          </a:p>
          <a:p>
            <a:r>
              <a:rPr lang="el-GR" b="1" dirty="0">
                <a:latin typeface="Arial"/>
                <a:cs typeface="Arial"/>
              </a:rPr>
              <a:t>Σχέσεις μεταξύ Κίνας και Ε.Ε.</a:t>
            </a:r>
          </a:p>
          <a:p>
            <a:r>
              <a:rPr lang="el-GR" b="1" dirty="0">
                <a:latin typeface="Arial"/>
                <a:cs typeface="Arial"/>
              </a:rPr>
              <a:t>Σχέσεις μεταξύ Η.Ε. και Ε.Ε.</a:t>
            </a:r>
          </a:p>
          <a:p>
            <a:r>
              <a:rPr lang="el-GR" b="1" dirty="0">
                <a:latin typeface="Arial"/>
                <a:cs typeface="Arial"/>
              </a:rPr>
              <a:t>Βιβλιογραφία </a:t>
            </a:r>
          </a:p>
          <a:p>
            <a:endParaRPr lang="el-GR" dirty="0"/>
          </a:p>
          <a:p>
            <a:endParaRPr lang="el-GR" dirty="0"/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9966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4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</p:grp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DD6BC9EB-F181-48AB-BCA2-3D1DB20D2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55128C-72F3-9633-30FF-1AFBDB070E5E}"/>
              </a:ext>
            </a:extLst>
          </p:cNvPr>
          <p:cNvSpPr txBox="1"/>
          <p:nvPr/>
        </p:nvSpPr>
        <p:spPr>
          <a:xfrm>
            <a:off x="4083873" y="2458871"/>
            <a:ext cx="5144997" cy="155711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000" b="1" err="1">
                <a:solidFill>
                  <a:srgbClr val="002060"/>
                </a:solidFill>
                <a:latin typeface="Arial"/>
                <a:ea typeface="+mj-ea"/>
                <a:cs typeface="Arial"/>
              </a:rPr>
              <a:t>Ευχ</a:t>
            </a:r>
            <a:r>
              <a:rPr lang="en-US" sz="4000" b="1" dirty="0">
                <a:solidFill>
                  <a:srgbClr val="002060"/>
                </a:solidFill>
                <a:latin typeface="Arial"/>
                <a:ea typeface="+mj-ea"/>
                <a:cs typeface="Arial"/>
              </a:rPr>
              <a:t>α</a:t>
            </a:r>
            <a:r>
              <a:rPr lang="en-US" sz="4000" b="1" err="1">
                <a:solidFill>
                  <a:srgbClr val="002060"/>
                </a:solidFill>
                <a:latin typeface="Arial"/>
                <a:ea typeface="+mj-ea"/>
                <a:cs typeface="Arial"/>
              </a:rPr>
              <a:t>ριστούμε</a:t>
            </a:r>
            <a:r>
              <a:rPr lang="en-US" sz="4000" b="1" dirty="0">
                <a:solidFill>
                  <a:srgbClr val="002060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!</a:t>
            </a:r>
            <a:endParaRPr lang="el-GR" sz="4000">
              <a:solidFill>
                <a:srgbClr val="002060"/>
              </a:solidFill>
              <a:ea typeface="+mj-ea"/>
              <a:cs typeface="+mj-cs"/>
            </a:endParaRP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D33AAA80-39DC-4020-9BFF-0718F35C7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9C5D90B-7EE3-4D26-AB7D-A5A3A6E11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639186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1177F295-741F-4EFF-B0CA-BE69295AD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11349404" y="1217756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1293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63B29A4-441B-0D36-C9C6-35AA31E468DD}"/>
              </a:ext>
            </a:extLst>
          </p:cNvPr>
          <p:cNvSpPr txBox="1"/>
          <p:nvPr/>
        </p:nvSpPr>
        <p:spPr>
          <a:xfrm>
            <a:off x="1779182" y="154044"/>
            <a:ext cx="600489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l-GR" sz="4000" u="sng" dirty="0"/>
              <a:t>Βιβλιογραφία</a:t>
            </a:r>
            <a:endParaRPr lang="el-GR" sz="4000" u="sng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B29E35-916F-7AC3-8BDB-2CAA401B5559}"/>
              </a:ext>
            </a:extLst>
          </p:cNvPr>
          <p:cNvSpPr txBox="1"/>
          <p:nvPr/>
        </p:nvSpPr>
        <p:spPr>
          <a:xfrm>
            <a:off x="414393" y="859628"/>
            <a:ext cx="9018710" cy="64940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l-GR" sz="1700" dirty="0"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Συμφωνία του Παρισιού για την κλιματική αλλαγή - Consilium (europa.eu)</a:t>
            </a:r>
            <a:endParaRPr lang="en-US" sz="1700"/>
          </a:p>
          <a:p>
            <a:pPr marL="285750" indent="-285750">
              <a:buFont typeface="Arial"/>
              <a:buChar char="•"/>
            </a:pPr>
            <a:r>
              <a:rPr lang="el-GR" sz="1700" dirty="0"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ΕΕ και Συμφωνία του Παρισιού για το Κλίμα: στόχος η κλιματική ουδετερότητα | Θέματα | Ευρωπαϊκό Κοινοβούλιο (europa.eu)</a:t>
            </a:r>
            <a:endParaRPr lang="el-GR" sz="17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l-GR" sz="1700" dirty="0"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https://unfccc.int/kyoto_protocol</a:t>
            </a:r>
            <a:r>
              <a:rPr lang="el-GR" sz="1700" dirty="0">
                <a:latin typeface="Arial"/>
                <a:cs typeface="Arial"/>
              </a:rPr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l-GR" sz="1700" dirty="0"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https://eur-lex.europa.eu/legal-content/EL/TXT/?uri=LEGISSUM:kyoto_protocol</a:t>
            </a:r>
            <a:r>
              <a:rPr lang="el-GR" sz="1700" dirty="0">
                <a:latin typeface="Arial"/>
                <a:cs typeface="Arial"/>
              </a:rPr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l-GR" sz="1700" dirty="0"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 at COP28 Climate Change Conference - European Commission (europa.eu)</a:t>
            </a:r>
            <a:endParaRPr lang="el-GR" sz="17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l-GR" sz="1700" err="1">
                <a:latin typeface="Arial"/>
                <a:cs typeface="Arial"/>
              </a:rPr>
              <a:t>Environmental</a:t>
            </a:r>
            <a:r>
              <a:rPr lang="el-GR" sz="1700" dirty="0">
                <a:latin typeface="Arial"/>
                <a:cs typeface="Arial"/>
              </a:rPr>
              <a:t> Policy in the European Union, </a:t>
            </a:r>
            <a:r>
              <a:rPr lang="el-GR" sz="1700" err="1">
                <a:latin typeface="Arial"/>
                <a:cs typeface="Arial"/>
              </a:rPr>
              <a:t>Actors</a:t>
            </a:r>
            <a:r>
              <a:rPr lang="el-GR" sz="1700" dirty="0">
                <a:latin typeface="Arial"/>
                <a:cs typeface="Arial"/>
              </a:rPr>
              <a:t>, </a:t>
            </a:r>
            <a:r>
              <a:rPr lang="el-GR" sz="1700" err="1">
                <a:latin typeface="Arial"/>
                <a:cs typeface="Arial"/>
              </a:rPr>
              <a:t>institutions</a:t>
            </a:r>
            <a:r>
              <a:rPr lang="el-GR" sz="1700" dirty="0">
                <a:latin typeface="Arial"/>
                <a:cs typeface="Arial"/>
              </a:rPr>
              <a:t> and </a:t>
            </a:r>
            <a:r>
              <a:rPr lang="el-GR" sz="1700" err="1">
                <a:latin typeface="Arial"/>
                <a:cs typeface="Arial"/>
              </a:rPr>
              <a:t>processes</a:t>
            </a:r>
            <a:r>
              <a:rPr lang="el-GR" sz="1700" dirty="0">
                <a:latin typeface="Arial"/>
                <a:cs typeface="Arial"/>
              </a:rPr>
              <a:t>, 3rd </a:t>
            </a:r>
            <a:r>
              <a:rPr lang="el-GR" sz="1700" err="1">
                <a:latin typeface="Arial"/>
                <a:cs typeface="Arial"/>
              </a:rPr>
              <a:t>edition</a:t>
            </a:r>
            <a:endParaRPr lang="el-GR" sz="170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l-GR" sz="1700" dirty="0">
                <a:latin typeface="Arial"/>
                <a:cs typeface="Arial"/>
              </a:rPr>
              <a:t>United States of </a:t>
            </a:r>
            <a:r>
              <a:rPr lang="el-GR" sz="1700" err="1">
                <a:latin typeface="Arial"/>
                <a:cs typeface="Arial"/>
              </a:rPr>
              <a:t>America</a:t>
            </a:r>
            <a:r>
              <a:rPr lang="el-GR" sz="1700" dirty="0">
                <a:latin typeface="Arial"/>
                <a:cs typeface="Arial"/>
              </a:rPr>
              <a:t>. (</a:t>
            </a:r>
            <a:r>
              <a:rPr lang="el-GR" sz="1700" err="1">
                <a:latin typeface="Arial"/>
                <a:cs typeface="Arial"/>
              </a:rPr>
              <a:t>n.d</a:t>
            </a:r>
            <a:r>
              <a:rPr lang="el-GR" sz="1700" dirty="0">
                <a:latin typeface="Arial"/>
                <a:cs typeface="Arial"/>
              </a:rPr>
              <a:t>.). Energy. </a:t>
            </a:r>
            <a:r>
              <a:rPr lang="el-GR" sz="1700" err="1">
                <a:latin typeface="Arial"/>
                <a:cs typeface="Arial"/>
              </a:rPr>
              <a:t>Retrieved</a:t>
            </a:r>
            <a:r>
              <a:rPr lang="el-GR" sz="1700" dirty="0">
                <a:latin typeface="Arial"/>
                <a:cs typeface="Arial"/>
              </a:rPr>
              <a:t> </a:t>
            </a:r>
            <a:r>
              <a:rPr lang="el-GR" sz="1700" err="1">
                <a:latin typeface="Arial"/>
                <a:cs typeface="Arial"/>
              </a:rPr>
              <a:t>April</a:t>
            </a:r>
            <a:r>
              <a:rPr lang="el-GR" sz="1700" dirty="0">
                <a:latin typeface="Arial"/>
                <a:cs typeface="Arial"/>
              </a:rPr>
              <a:t> 5, 2024, </a:t>
            </a:r>
            <a:r>
              <a:rPr lang="el-GR" sz="1700" err="1">
                <a:latin typeface="Arial"/>
                <a:cs typeface="Arial"/>
              </a:rPr>
              <a:t>from</a:t>
            </a:r>
            <a:r>
              <a:rPr lang="el-GR" sz="1700" dirty="0">
                <a:latin typeface="Arial"/>
                <a:cs typeface="Arial"/>
              </a:rPr>
              <a:t> </a:t>
            </a:r>
            <a:r>
              <a:rPr lang="el-GR" sz="1700" dirty="0">
                <a:latin typeface="Arial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https://energy.ec.europa.eu/topics/international-cooperation/key-partner-countries-and-regions/united-states-america_en</a:t>
            </a:r>
            <a:endParaRPr lang="el-GR" sz="17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l-GR" sz="1700" i="1" err="1">
                <a:latin typeface="Arial"/>
                <a:cs typeface="Arial"/>
              </a:rPr>
              <a:t>Sanctions</a:t>
            </a:r>
            <a:r>
              <a:rPr lang="el-GR" sz="1700" i="1" dirty="0">
                <a:latin typeface="Arial"/>
                <a:cs typeface="Arial"/>
              </a:rPr>
              <a:t> on </a:t>
            </a:r>
            <a:r>
              <a:rPr lang="el-GR" sz="1700" i="1" err="1">
                <a:latin typeface="Arial"/>
                <a:cs typeface="Arial"/>
              </a:rPr>
              <a:t>energy</a:t>
            </a:r>
            <a:r>
              <a:rPr lang="el-GR" sz="1700" dirty="0">
                <a:latin typeface="Arial"/>
                <a:cs typeface="Arial"/>
              </a:rPr>
              <a:t>. (</a:t>
            </a:r>
            <a:r>
              <a:rPr lang="el-GR" sz="1700" err="1">
                <a:latin typeface="Arial"/>
                <a:cs typeface="Arial"/>
              </a:rPr>
              <a:t>n.d</a:t>
            </a:r>
            <a:r>
              <a:rPr lang="el-GR" sz="1700" dirty="0">
                <a:latin typeface="Arial"/>
                <a:cs typeface="Arial"/>
              </a:rPr>
              <a:t>.). EU </a:t>
            </a:r>
            <a:r>
              <a:rPr lang="el-GR" sz="1700" err="1">
                <a:latin typeface="Arial"/>
                <a:cs typeface="Arial"/>
              </a:rPr>
              <a:t>Solidarity</a:t>
            </a:r>
            <a:r>
              <a:rPr lang="el-GR" sz="1700" dirty="0">
                <a:latin typeface="Arial"/>
                <a:cs typeface="Arial"/>
              </a:rPr>
              <a:t> </a:t>
            </a:r>
            <a:r>
              <a:rPr lang="el-GR" sz="1700" err="1">
                <a:latin typeface="Arial"/>
                <a:cs typeface="Arial"/>
              </a:rPr>
              <a:t>With</a:t>
            </a:r>
            <a:r>
              <a:rPr lang="el-GR" sz="1700" dirty="0">
                <a:latin typeface="Arial"/>
                <a:cs typeface="Arial"/>
              </a:rPr>
              <a:t> </a:t>
            </a:r>
            <a:r>
              <a:rPr lang="el-GR" sz="1700" err="1">
                <a:latin typeface="Arial"/>
                <a:cs typeface="Arial"/>
              </a:rPr>
              <a:t>Ukraine</a:t>
            </a:r>
            <a:r>
              <a:rPr lang="el-GR" sz="1700" dirty="0">
                <a:latin typeface="Arial"/>
                <a:cs typeface="Arial"/>
              </a:rPr>
              <a:t>. </a:t>
            </a:r>
            <a:r>
              <a:rPr lang="el-GR" sz="1700" dirty="0">
                <a:latin typeface="Arial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https://eu-solidarity-ukraine.ec.europa.eu/eu-sanctions-against-russia-following-invasion-ukraine/sanctions-energy_en</a:t>
            </a:r>
            <a:endParaRPr lang="el-GR" sz="17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l-GR" sz="1700" i="1" err="1">
                <a:latin typeface="Arial"/>
                <a:cs typeface="Arial"/>
              </a:rPr>
              <a:t>Russia,EU-Russia</a:t>
            </a:r>
            <a:r>
              <a:rPr lang="el-GR" sz="1700" i="1" dirty="0">
                <a:latin typeface="Arial"/>
                <a:cs typeface="Arial"/>
              </a:rPr>
              <a:t> </a:t>
            </a:r>
            <a:r>
              <a:rPr lang="el-GR" sz="1700" i="1" err="1">
                <a:latin typeface="Arial"/>
                <a:cs typeface="Arial"/>
              </a:rPr>
              <a:t>cooperation</a:t>
            </a:r>
            <a:r>
              <a:rPr lang="el-GR" sz="1700" i="1" dirty="0">
                <a:latin typeface="Arial"/>
                <a:cs typeface="Arial"/>
              </a:rPr>
              <a:t> on </a:t>
            </a:r>
            <a:r>
              <a:rPr lang="el-GR" sz="1700" i="1" err="1">
                <a:latin typeface="Arial"/>
                <a:cs typeface="Arial"/>
              </a:rPr>
              <a:t>energy</a:t>
            </a:r>
            <a:r>
              <a:rPr lang="el-GR" sz="1700" i="1" dirty="0">
                <a:latin typeface="Arial"/>
                <a:cs typeface="Arial"/>
              </a:rPr>
              <a:t> </a:t>
            </a:r>
            <a:r>
              <a:rPr lang="el-GR" sz="1700" i="1" err="1">
                <a:latin typeface="Arial"/>
                <a:cs typeface="Arial"/>
              </a:rPr>
              <a:t>issues</a:t>
            </a:r>
            <a:r>
              <a:rPr lang="el-GR" sz="1700" dirty="0">
                <a:latin typeface="Arial"/>
                <a:cs typeface="Arial"/>
              </a:rPr>
              <a:t>. (</a:t>
            </a:r>
            <a:r>
              <a:rPr lang="el-GR" sz="1700" err="1">
                <a:latin typeface="Arial"/>
                <a:cs typeface="Arial"/>
              </a:rPr>
              <a:t>n.d</a:t>
            </a:r>
            <a:r>
              <a:rPr lang="el-GR" sz="1700" dirty="0">
                <a:latin typeface="Arial"/>
                <a:cs typeface="Arial"/>
              </a:rPr>
              <a:t>.). EU. </a:t>
            </a:r>
            <a:r>
              <a:rPr lang="el-GR" sz="1700" err="1">
                <a:latin typeface="Arial"/>
                <a:cs typeface="Arial"/>
              </a:rPr>
              <a:t>Retrieved</a:t>
            </a:r>
            <a:r>
              <a:rPr lang="el-GR" sz="1700" dirty="0">
                <a:latin typeface="Arial"/>
                <a:cs typeface="Arial"/>
              </a:rPr>
              <a:t> </a:t>
            </a:r>
            <a:r>
              <a:rPr lang="el-GR" sz="1700" err="1">
                <a:latin typeface="Arial"/>
                <a:cs typeface="Arial"/>
              </a:rPr>
              <a:t>April</a:t>
            </a:r>
            <a:r>
              <a:rPr lang="el-GR" sz="1700" dirty="0">
                <a:latin typeface="Arial"/>
                <a:cs typeface="Arial"/>
              </a:rPr>
              <a:t> 5, 2024, </a:t>
            </a:r>
            <a:r>
              <a:rPr lang="el-GR" sz="1700" err="1">
                <a:latin typeface="Arial"/>
                <a:cs typeface="Arial"/>
              </a:rPr>
              <a:t>from</a:t>
            </a:r>
            <a:r>
              <a:rPr lang="el-GR" sz="1700" dirty="0">
                <a:latin typeface="Arial"/>
                <a:cs typeface="Arial"/>
              </a:rPr>
              <a:t> </a:t>
            </a:r>
            <a:r>
              <a:rPr lang="el-GR" sz="1700" dirty="0">
                <a:latin typeface="Arial"/>
                <a:cs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https://energy.ec.europa.eu/topics/international-cooperation/key-partner-countries-and-regions/russia_en</a:t>
            </a:r>
            <a:endParaRPr lang="el-GR" sz="17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l-GR" sz="1700" i="1" err="1">
                <a:latin typeface="Arial"/>
                <a:cs typeface="Arial"/>
              </a:rPr>
              <a:t>China,EU-China</a:t>
            </a:r>
            <a:r>
              <a:rPr lang="el-GR" sz="1700" i="1" dirty="0">
                <a:latin typeface="Arial"/>
                <a:cs typeface="Arial"/>
              </a:rPr>
              <a:t> </a:t>
            </a:r>
            <a:r>
              <a:rPr lang="el-GR" sz="1700" i="1" err="1">
                <a:latin typeface="Arial"/>
                <a:cs typeface="Arial"/>
              </a:rPr>
              <a:t>cooperation</a:t>
            </a:r>
            <a:r>
              <a:rPr lang="el-GR" sz="1700" i="1" dirty="0">
                <a:latin typeface="Arial"/>
                <a:cs typeface="Arial"/>
              </a:rPr>
              <a:t> on </a:t>
            </a:r>
            <a:r>
              <a:rPr lang="el-GR" sz="1700" i="1" err="1">
                <a:latin typeface="Arial"/>
                <a:cs typeface="Arial"/>
              </a:rPr>
              <a:t>energy</a:t>
            </a:r>
            <a:r>
              <a:rPr lang="el-GR" sz="1700" i="1" dirty="0">
                <a:latin typeface="Arial"/>
                <a:cs typeface="Arial"/>
              </a:rPr>
              <a:t> </a:t>
            </a:r>
            <a:r>
              <a:rPr lang="el-GR" sz="1700" i="1" err="1">
                <a:latin typeface="Arial"/>
                <a:cs typeface="Arial"/>
              </a:rPr>
              <a:t>issues</a:t>
            </a:r>
            <a:r>
              <a:rPr lang="el-GR" sz="1700" dirty="0">
                <a:latin typeface="Arial"/>
                <a:cs typeface="Arial"/>
              </a:rPr>
              <a:t>. (</a:t>
            </a:r>
            <a:r>
              <a:rPr lang="el-GR" sz="1700" err="1">
                <a:latin typeface="Arial"/>
                <a:cs typeface="Arial"/>
              </a:rPr>
              <a:t>n.d</a:t>
            </a:r>
            <a:r>
              <a:rPr lang="el-GR" sz="1700" dirty="0">
                <a:latin typeface="Arial"/>
                <a:cs typeface="Arial"/>
              </a:rPr>
              <a:t>.). Energy. </a:t>
            </a:r>
            <a:r>
              <a:rPr lang="el-GR" sz="1700" dirty="0">
                <a:latin typeface="Arial"/>
                <a:cs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https://energy.ec.europa.eu/topics/international-cooperation/key-partner-countries-and-regions/china_en</a:t>
            </a:r>
            <a:endParaRPr lang="el-GR" sz="17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l-GR" sz="1700" i="1" dirty="0">
                <a:latin typeface="Arial"/>
                <a:cs typeface="Arial"/>
              </a:rPr>
              <a:t>The EU and the United Nations</a:t>
            </a:r>
            <a:r>
              <a:rPr lang="el-GR" sz="1700" dirty="0">
                <a:latin typeface="Arial"/>
                <a:cs typeface="Arial"/>
              </a:rPr>
              <a:t>. (</a:t>
            </a:r>
            <a:r>
              <a:rPr lang="el-GR" sz="1700" err="1">
                <a:latin typeface="Arial"/>
                <a:cs typeface="Arial"/>
              </a:rPr>
              <a:t>n.d</a:t>
            </a:r>
            <a:r>
              <a:rPr lang="el-GR" sz="1700" dirty="0">
                <a:latin typeface="Arial"/>
                <a:cs typeface="Arial"/>
              </a:rPr>
              <a:t>.). </a:t>
            </a:r>
            <a:r>
              <a:rPr lang="el-GR" sz="1700" err="1">
                <a:latin typeface="Arial"/>
                <a:cs typeface="Arial"/>
              </a:rPr>
              <a:t>Environment</a:t>
            </a:r>
            <a:r>
              <a:rPr lang="el-GR" sz="1700" dirty="0">
                <a:latin typeface="Arial"/>
                <a:cs typeface="Arial"/>
              </a:rPr>
              <a:t>. </a:t>
            </a:r>
            <a:r>
              <a:rPr lang="el-GR" sz="1700" dirty="0">
                <a:latin typeface="Arial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https://environment.ec.europa.eu/international-cooperation/eu-and-united-nations_en</a:t>
            </a:r>
            <a:endParaRPr lang="el-GR" sz="1700" dirty="0">
              <a:latin typeface="Arial"/>
              <a:cs typeface="Arial"/>
            </a:endParaRPr>
          </a:p>
          <a:p>
            <a:br>
              <a:rPr lang="en-US" dirty="0"/>
            </a:b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57570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Τίτλος 22">
            <a:extLst>
              <a:ext uri="{FF2B5EF4-FFF2-40B4-BE49-F238E27FC236}">
                <a16:creationId xmlns:a16="http://schemas.microsoft.com/office/drawing/2014/main" id="{1CBE2977-F562-A80C-793B-D5DB0B7C9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5437" y="496282"/>
            <a:ext cx="8596656" cy="884131"/>
          </a:xfrm>
        </p:spPr>
        <p:txBody>
          <a:bodyPr/>
          <a:lstStyle/>
          <a:p>
            <a:pPr algn="ctr"/>
            <a:r>
              <a:rPr lang="el-GR" b="1" dirty="0">
                <a:solidFill>
                  <a:schemeClr val="accent1">
                    <a:lumMod val="50000"/>
                  </a:schemeClr>
                </a:solidFill>
              </a:rPr>
              <a:t>Ιστορική Αναδρομή </a:t>
            </a:r>
          </a:p>
        </p:txBody>
      </p:sp>
      <p:sp>
        <p:nvSpPr>
          <p:cNvPr id="24" name="Θέση κειμένου 23">
            <a:extLst>
              <a:ext uri="{FF2B5EF4-FFF2-40B4-BE49-F238E27FC236}">
                <a16:creationId xmlns:a16="http://schemas.microsoft.com/office/drawing/2014/main" id="{4380122A-B384-DC18-9BAE-2BB96A769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7348" y="2111326"/>
            <a:ext cx="1971087" cy="884131"/>
          </a:xfrm>
        </p:spPr>
        <p:txBody>
          <a:bodyPr/>
          <a:lstStyle/>
          <a:p>
            <a:pPr algn="ctr"/>
            <a:r>
              <a:rPr lang="el-GR" sz="1800" b="1" dirty="0">
                <a:latin typeface="Arial"/>
                <a:cs typeface="Arial"/>
              </a:rPr>
              <a:t>1986</a:t>
            </a:r>
            <a:r>
              <a:rPr lang="el-GR" sz="1800" dirty="0">
                <a:latin typeface="Arial"/>
                <a:cs typeface="Arial"/>
              </a:rPr>
              <a:t> </a:t>
            </a:r>
            <a:r>
              <a:rPr lang="el-GR" sz="1800" dirty="0">
                <a:latin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el-GR" sz="1800" b="1" dirty="0">
                <a:latin typeface="Arial"/>
                <a:cs typeface="Arial"/>
                <a:sym typeface="Wingdings" panose="05000000000000000000" pitchFamily="2" charset="2"/>
              </a:rPr>
              <a:t>	Ενιαία Ευρωπαϊκή Πράξη </a:t>
            </a:r>
            <a:endParaRPr lang="el-GR" sz="1800" b="1"/>
          </a:p>
        </p:txBody>
      </p:sp>
      <p:sp>
        <p:nvSpPr>
          <p:cNvPr id="25" name="Θέση περιεχομένου 24">
            <a:extLst>
              <a:ext uri="{FF2B5EF4-FFF2-40B4-BE49-F238E27FC236}">
                <a16:creationId xmlns:a16="http://schemas.microsoft.com/office/drawing/2014/main" id="{322B62F7-E933-24A9-1A43-F19B62D55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74273" y="4951241"/>
            <a:ext cx="1840994" cy="75605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el-GR" sz="1900" b="1" dirty="0">
                <a:latin typeface="Arial"/>
                <a:cs typeface="Arial"/>
              </a:rPr>
              <a:t>1972</a:t>
            </a:r>
            <a:r>
              <a:rPr lang="el-GR" sz="1900" dirty="0">
                <a:latin typeface="Arial"/>
                <a:cs typeface="Arial"/>
              </a:rPr>
              <a:t> </a:t>
            </a:r>
            <a:r>
              <a:rPr lang="el-GR" sz="1900" dirty="0">
                <a:latin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el-GR" sz="1900" b="1" dirty="0">
                <a:latin typeface="Arial"/>
                <a:cs typeface="Arial"/>
                <a:sym typeface="Wingdings" panose="05000000000000000000" pitchFamily="2" charset="2"/>
              </a:rPr>
              <a:t>Διάσκεψη στο Παρίσι </a:t>
            </a:r>
            <a:endParaRPr lang="el-GR" b="1">
              <a:latin typeface="Arial"/>
              <a:cs typeface="Arial"/>
            </a:endParaRPr>
          </a:p>
        </p:txBody>
      </p:sp>
      <p:sp>
        <p:nvSpPr>
          <p:cNvPr id="26" name="Θέση κειμένου 25">
            <a:extLst>
              <a:ext uri="{FF2B5EF4-FFF2-40B4-BE49-F238E27FC236}">
                <a16:creationId xmlns:a16="http://schemas.microsoft.com/office/drawing/2014/main" id="{3E3F76CA-0F53-26FE-F919-BED3B63C56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6187" y="2499225"/>
            <a:ext cx="2294910" cy="740659"/>
          </a:xfrm>
        </p:spPr>
        <p:txBody>
          <a:bodyPr anchor="t"/>
          <a:lstStyle/>
          <a:p>
            <a:pPr algn="ctr"/>
            <a:r>
              <a:rPr lang="el-GR" sz="1800" b="1" dirty="0">
                <a:latin typeface="Arial"/>
                <a:cs typeface="Arial"/>
              </a:rPr>
              <a:t>1957 </a:t>
            </a:r>
            <a:r>
              <a:rPr lang="el-GR" sz="1800" dirty="0">
                <a:latin typeface="Arial"/>
                <a:cs typeface="Arial"/>
                <a:sym typeface="Wingdings" panose="05000000000000000000" pitchFamily="2" charset="2"/>
              </a:rPr>
              <a:t> </a:t>
            </a:r>
            <a:endParaRPr lang="el-GR" sz="1800" dirty="0">
              <a:latin typeface="Arial"/>
              <a:cs typeface="Arial"/>
            </a:endParaRPr>
          </a:p>
          <a:p>
            <a:pPr algn="ctr"/>
            <a:r>
              <a:rPr lang="el-GR" sz="1800" b="1" dirty="0">
                <a:latin typeface="Arial"/>
                <a:cs typeface="Arial"/>
                <a:sym typeface="Wingdings" panose="05000000000000000000" pitchFamily="2" charset="2"/>
              </a:rPr>
              <a:t>Ίδρυση ΕΟΚ</a:t>
            </a:r>
            <a:endParaRPr lang="el-GR" sz="1800" b="1" dirty="0">
              <a:latin typeface="Arial"/>
              <a:cs typeface="Arial"/>
            </a:endParaRPr>
          </a:p>
        </p:txBody>
      </p:sp>
      <p:sp>
        <p:nvSpPr>
          <p:cNvPr id="27" name="Θέση περιεχομένου 26">
            <a:extLst>
              <a:ext uri="{FF2B5EF4-FFF2-40B4-BE49-F238E27FC236}">
                <a16:creationId xmlns:a16="http://schemas.microsoft.com/office/drawing/2014/main" id="{AC8FEFE5-6A4E-F971-1FB0-FABBCCC1BD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78571" y="2142882"/>
            <a:ext cx="2392993" cy="79392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el-GR" sz="1900" b="1" dirty="0">
                <a:latin typeface="Arial"/>
                <a:cs typeface="Arial"/>
              </a:rPr>
              <a:t>2007</a:t>
            </a:r>
            <a:r>
              <a:rPr lang="el-GR" sz="1900" dirty="0">
                <a:latin typeface="Arial"/>
                <a:cs typeface="Arial"/>
              </a:rPr>
              <a:t> </a:t>
            </a:r>
            <a:r>
              <a:rPr lang="el-GR" sz="1900" dirty="0">
                <a:latin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l-GR" sz="1900" b="1" dirty="0">
                <a:latin typeface="Arial"/>
                <a:cs typeface="Arial"/>
                <a:sym typeface="Wingdings" panose="05000000000000000000" pitchFamily="2" charset="2"/>
              </a:rPr>
              <a:t> Συνθήκη Λισαβόνας</a:t>
            </a:r>
            <a:endParaRPr lang="el-GR" sz="1900" b="1" dirty="0">
              <a:latin typeface="Arial"/>
              <a:cs typeface="Arial"/>
            </a:endParaRPr>
          </a:p>
        </p:txBody>
      </p: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EC3CAB13-1AAB-9F52-5008-A333CE412F12}"/>
              </a:ext>
            </a:extLst>
          </p:cNvPr>
          <p:cNvCxnSpPr>
            <a:cxnSpLocks/>
          </p:cNvCxnSpPr>
          <p:nvPr/>
        </p:nvCxnSpPr>
        <p:spPr>
          <a:xfrm>
            <a:off x="1185164" y="3726370"/>
            <a:ext cx="6609348" cy="12700"/>
          </a:xfrm>
          <a:prstGeom prst="bentConnector3">
            <a:avLst>
              <a:gd name="adj1" fmla="val 50000"/>
            </a:avLst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Ευθύγραμμο βέλος σύνδεσης 13">
            <a:extLst>
              <a:ext uri="{FF2B5EF4-FFF2-40B4-BE49-F238E27FC236}">
                <a16:creationId xmlns:a16="http://schemas.microsoft.com/office/drawing/2014/main" id="{0FB26065-2218-75EF-C4F8-F2FCF08CE617}"/>
              </a:ext>
            </a:extLst>
          </p:cNvPr>
          <p:cNvCxnSpPr>
            <a:cxnSpLocks/>
          </p:cNvCxnSpPr>
          <p:nvPr/>
        </p:nvCxnSpPr>
        <p:spPr>
          <a:xfrm>
            <a:off x="2484986" y="3725694"/>
            <a:ext cx="0" cy="1099224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Ευθύγραμμο βέλος σύνδεσης 16">
            <a:extLst>
              <a:ext uri="{FF2B5EF4-FFF2-40B4-BE49-F238E27FC236}">
                <a16:creationId xmlns:a16="http://schemas.microsoft.com/office/drawing/2014/main" id="{52E8BEF3-7A06-42CD-8588-D2C69E11F84B}"/>
              </a:ext>
            </a:extLst>
          </p:cNvPr>
          <p:cNvCxnSpPr>
            <a:cxnSpLocks/>
          </p:cNvCxnSpPr>
          <p:nvPr/>
        </p:nvCxnSpPr>
        <p:spPr>
          <a:xfrm flipV="1">
            <a:off x="3985944" y="3064213"/>
            <a:ext cx="0" cy="680937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Ευθύγραμμο βέλος σύνδεσης 18">
            <a:extLst>
              <a:ext uri="{FF2B5EF4-FFF2-40B4-BE49-F238E27FC236}">
                <a16:creationId xmlns:a16="http://schemas.microsoft.com/office/drawing/2014/main" id="{9A9EAB54-0D84-63B5-82DA-342A40374DF0}"/>
              </a:ext>
            </a:extLst>
          </p:cNvPr>
          <p:cNvCxnSpPr>
            <a:cxnSpLocks/>
          </p:cNvCxnSpPr>
          <p:nvPr/>
        </p:nvCxnSpPr>
        <p:spPr>
          <a:xfrm>
            <a:off x="5422733" y="3745150"/>
            <a:ext cx="0" cy="787939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Ευθύγραμμο βέλος σύνδεσης 20">
            <a:extLst>
              <a:ext uri="{FF2B5EF4-FFF2-40B4-BE49-F238E27FC236}">
                <a16:creationId xmlns:a16="http://schemas.microsoft.com/office/drawing/2014/main" id="{7E8A10B5-B692-22D4-F88F-1D45121D1C41}"/>
              </a:ext>
            </a:extLst>
          </p:cNvPr>
          <p:cNvCxnSpPr/>
          <p:nvPr/>
        </p:nvCxnSpPr>
        <p:spPr>
          <a:xfrm flipV="1">
            <a:off x="6975070" y="2743200"/>
            <a:ext cx="0" cy="100195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Ευθύγραμμο βέλος σύνδεσης 39">
            <a:extLst>
              <a:ext uri="{FF2B5EF4-FFF2-40B4-BE49-F238E27FC236}">
                <a16:creationId xmlns:a16="http://schemas.microsoft.com/office/drawing/2014/main" id="{472C4C17-C039-30FE-0540-0BD8B73216C1}"/>
              </a:ext>
            </a:extLst>
          </p:cNvPr>
          <p:cNvCxnSpPr/>
          <p:nvPr/>
        </p:nvCxnSpPr>
        <p:spPr>
          <a:xfrm flipV="1">
            <a:off x="1185164" y="3340976"/>
            <a:ext cx="0" cy="398094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31F08ED9-47EE-E45A-5279-21B55A9E50AC}"/>
              </a:ext>
            </a:extLst>
          </p:cNvPr>
          <p:cNvSpPr txBox="1">
            <a:spLocks/>
          </p:cNvSpPr>
          <p:nvPr/>
        </p:nvSpPr>
        <p:spPr>
          <a:xfrm>
            <a:off x="4301608" y="4641903"/>
            <a:ext cx="2242250" cy="691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1992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Συνθήκη Μάαστριχτ</a:t>
            </a:r>
            <a:endParaRPr lang="el-G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471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85F99C53-4414-03DA-5C0E-FC5A1C18C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accent1">
                    <a:lumMod val="50000"/>
                  </a:schemeClr>
                </a:solidFill>
              </a:rPr>
              <a:t>Βασικές Αρχές 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(άρθρο 191 ΣΛΕΕ)</a:t>
            </a:r>
          </a:p>
        </p:txBody>
      </p:sp>
      <p:graphicFrame>
        <p:nvGraphicFramePr>
          <p:cNvPr id="9" name="Θέση περιεχομένου 8">
            <a:extLst>
              <a:ext uri="{FF2B5EF4-FFF2-40B4-BE49-F238E27FC236}">
                <a16:creationId xmlns:a16="http://schemas.microsoft.com/office/drawing/2014/main" id="{58539792-5FA9-1C8E-5D2F-7E31211A75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5090472"/>
              </p:ext>
            </p:extLst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5582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72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73" name="Isosceles Triangle 72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74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75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76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</p:grpSp>
      <p:pic>
        <p:nvPicPr>
          <p:cNvPr id="3" name="Εικόνα 2" descr="Εικόνα που περιέχει γραφικά, γραφιστική,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8A766D2B-8446-6209-EDC8-3FE54D4DC1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85" r="16096"/>
          <a:stretch/>
        </p:blipFill>
        <p:spPr>
          <a:xfrm>
            <a:off x="4556983" y="-4197"/>
            <a:ext cx="7646060" cy="6869044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43D8458F-07DE-3E5E-00BC-66455273E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15" y="410818"/>
            <a:ext cx="5805816" cy="225949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90000"/>
              </a:lnSpc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Η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συμ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βολή της Ευρώπης στην παγκόσμια χρηματοδότηση για το κλίμα</a:t>
            </a:r>
            <a:endParaRPr lang="el-G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3" name="Θέση κειμένου 2">
            <a:extLst>
              <a:ext uri="{FF2B5EF4-FFF2-40B4-BE49-F238E27FC236}">
                <a16:creationId xmlns:a16="http://schemas.microsoft.com/office/drawing/2014/main" id="{0181777E-F4F1-B3FD-83FC-E36A23DE4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6726" y="1862415"/>
            <a:ext cx="4259731" cy="4377729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285750" indent="-285750" algn="just">
              <a:lnSpc>
                <a:spcPct val="90000"/>
              </a:lnSpc>
              <a:buFont typeface="Arial" charset="2"/>
              <a:buChar char="•"/>
            </a:pPr>
            <a:r>
              <a:rPr lang="en-US" sz="1800" b="0" i="0" u="none" strike="noStrike" dirty="0">
                <a:effectLst/>
                <a:latin typeface="Trebuchet MS"/>
                <a:cs typeface="Arial"/>
              </a:rPr>
              <a:t>Η ΕΕ </a:t>
            </a:r>
            <a:r>
              <a:rPr lang="en-US" sz="1800" b="0" i="0" u="none" strike="noStrike" dirty="0" err="1">
                <a:effectLst/>
                <a:latin typeface="Trebuchet MS"/>
                <a:cs typeface="Arial"/>
              </a:rPr>
              <a:t>είν</a:t>
            </a:r>
            <a:r>
              <a:rPr lang="en-US" sz="1800" b="0" i="0" u="none" strike="noStrike" dirty="0">
                <a:effectLst/>
                <a:latin typeface="Trebuchet MS"/>
                <a:cs typeface="Arial"/>
              </a:rPr>
              <a:t>αι ο </a:t>
            </a:r>
            <a:r>
              <a:rPr lang="en-US" sz="1800" b="0" i="0" u="none" strike="noStrike" dirty="0" err="1">
                <a:effectLst/>
                <a:latin typeface="Trebuchet MS"/>
                <a:cs typeface="Arial"/>
              </a:rPr>
              <a:t>μεγ</a:t>
            </a:r>
            <a:r>
              <a:rPr lang="en-US" sz="1800" b="0" i="0" u="none" strike="noStrike" dirty="0">
                <a:effectLst/>
                <a:latin typeface="Trebuchet MS"/>
                <a:cs typeface="Arial"/>
              </a:rPr>
              <a:t>α</a:t>
            </a:r>
            <a:r>
              <a:rPr lang="en-US" sz="1800" b="0" i="0" u="none" strike="noStrike" dirty="0" err="1">
                <a:effectLst/>
                <a:latin typeface="Trebuchet MS"/>
                <a:cs typeface="Arial"/>
              </a:rPr>
              <a:t>λύτερος</a:t>
            </a:r>
            <a:r>
              <a:rPr lang="en-US" sz="1800" b="0" i="0" u="none" strike="noStrike" dirty="0">
                <a:effectLst/>
                <a:latin typeface="Trebuchet MS"/>
                <a:cs typeface="Arial"/>
              </a:rPr>
              <a:t> π</a:t>
            </a:r>
            <a:r>
              <a:rPr lang="en-US" sz="1800" b="0" i="0" u="none" strike="noStrike" dirty="0" err="1">
                <a:effectLst/>
                <a:latin typeface="Trebuchet MS"/>
                <a:cs typeface="Arial"/>
              </a:rPr>
              <a:t>άροχος</a:t>
            </a:r>
            <a:r>
              <a:rPr lang="en-US" sz="1800" b="0" i="0" u="none" strike="noStrike" dirty="0">
                <a:effectLst/>
                <a:latin typeface="Trebuchet MS"/>
                <a:cs typeface="Arial"/>
              </a:rPr>
              <a:t> </a:t>
            </a:r>
            <a:r>
              <a:rPr lang="en-US" sz="1800" b="0" i="0" u="none" strike="noStrike" dirty="0" err="1">
                <a:effectLst/>
                <a:latin typeface="Trebuchet MS"/>
                <a:cs typeface="Arial"/>
              </a:rPr>
              <a:t>δημόσι</a:t>
            </a:r>
            <a:r>
              <a:rPr lang="en-US" sz="1800" b="0" i="0" u="none" strike="noStrike" dirty="0">
                <a:effectLst/>
                <a:latin typeface="Trebuchet MS"/>
                <a:cs typeface="Arial"/>
              </a:rPr>
              <a:t>ας </a:t>
            </a:r>
            <a:r>
              <a:rPr lang="en-US" sz="1800" b="0" i="0" u="none" strike="noStrike" dirty="0" err="1">
                <a:effectLst/>
                <a:latin typeface="Trebuchet MS"/>
                <a:cs typeface="Arial"/>
              </a:rPr>
              <a:t>χρημ</a:t>
            </a:r>
            <a:r>
              <a:rPr lang="en-US" sz="1800" b="0" i="0" u="none" strike="noStrike" dirty="0">
                <a:effectLst/>
                <a:latin typeface="Trebuchet MS"/>
                <a:cs typeface="Arial"/>
              </a:rPr>
              <a:t>α</a:t>
            </a:r>
            <a:r>
              <a:rPr lang="en-US" sz="1800" b="0" i="0" u="none" strike="noStrike" dirty="0" err="1">
                <a:effectLst/>
                <a:latin typeface="Trebuchet MS"/>
                <a:cs typeface="Arial"/>
              </a:rPr>
              <a:t>τοδότησης</a:t>
            </a:r>
            <a:r>
              <a:rPr lang="en-US" sz="1800" b="0" i="0" u="none" strike="noStrike" dirty="0">
                <a:effectLst/>
                <a:latin typeface="Trebuchet MS"/>
                <a:cs typeface="Arial"/>
              </a:rPr>
              <a:t> </a:t>
            </a:r>
            <a:r>
              <a:rPr lang="en-US" sz="1800" b="0" i="0" u="none" strike="noStrike" dirty="0" err="1">
                <a:effectLst/>
                <a:latin typeface="Trebuchet MS"/>
                <a:cs typeface="Arial"/>
              </a:rPr>
              <a:t>στις</a:t>
            </a:r>
            <a:r>
              <a:rPr lang="en-US" sz="1800" b="0" i="0" u="none" strike="noStrike" dirty="0">
                <a:effectLst/>
                <a:latin typeface="Trebuchet MS"/>
                <a:cs typeface="Arial"/>
              </a:rPr>
              <a:t> </a:t>
            </a:r>
            <a:r>
              <a:rPr lang="en-US" sz="1800" b="0" i="0" u="none" strike="noStrike" dirty="0">
                <a:effectLst/>
                <a:latin typeface="Arial"/>
                <a:cs typeface="Arial"/>
              </a:rPr>
              <a:t>αναπ</a:t>
            </a:r>
            <a:r>
              <a:rPr lang="en-US" sz="1800" b="0" i="0" u="none" strike="noStrike" dirty="0" err="1">
                <a:effectLst/>
                <a:latin typeface="Arial"/>
                <a:cs typeface="Arial"/>
              </a:rPr>
              <a:t>τυσσόμενες</a:t>
            </a:r>
            <a:r>
              <a:rPr lang="en-US" sz="1800" b="0" i="0" u="none" strike="noStrike" dirty="0">
                <a:effectLst/>
                <a:latin typeface="Arial"/>
                <a:cs typeface="Arial"/>
              </a:rPr>
              <a:t> </a:t>
            </a:r>
            <a:r>
              <a:rPr lang="en-US" sz="1800" b="0" i="0" u="none" strike="noStrike" dirty="0" err="1">
                <a:effectLst/>
                <a:latin typeface="Arial"/>
                <a:cs typeface="Arial"/>
              </a:rPr>
              <a:t>οικονομίες</a:t>
            </a:r>
            <a:r>
              <a:rPr lang="en-US" sz="1800" b="0" i="0" u="none" strike="noStrike" dirty="0">
                <a:effectLst/>
                <a:latin typeface="Arial"/>
                <a:cs typeface="Arial"/>
              </a:rPr>
              <a:t>.</a:t>
            </a:r>
            <a:r>
              <a:rPr lang="en-US" sz="1800" dirty="0">
                <a:latin typeface="Arial"/>
                <a:cs typeface="Arial"/>
              </a:rPr>
              <a:t> </a:t>
            </a:r>
            <a:endParaRPr lang="el-GR" sz="1800" dirty="0">
              <a:latin typeface="Arial"/>
              <a:cs typeface="Arial"/>
            </a:endParaRPr>
          </a:p>
          <a:p>
            <a:pPr marL="285750" indent="-285750" algn="just">
              <a:lnSpc>
                <a:spcPct val="90000"/>
              </a:lnSpc>
              <a:buFont typeface="Arial" charset="2"/>
              <a:buChar char="•"/>
            </a:pPr>
            <a:endParaRPr lang="en-US" sz="1800" b="0" i="0" u="none" strike="noStrike" dirty="0">
              <a:effectLst/>
              <a:latin typeface="Arial"/>
              <a:cs typeface="Arial"/>
            </a:endParaRPr>
          </a:p>
          <a:p>
            <a:pPr marL="285750" indent="-285750" algn="just">
              <a:lnSpc>
                <a:spcPct val="90000"/>
              </a:lnSpc>
              <a:buFont typeface="Arial" charset="2"/>
              <a:buChar char="•"/>
            </a:pPr>
            <a:r>
              <a:rPr lang="en-US" sz="1800" dirty="0" err="1">
                <a:latin typeface="Trebuchet MS"/>
                <a:cs typeface="Arial"/>
              </a:rPr>
              <a:t>Σ</a:t>
            </a:r>
            <a:r>
              <a:rPr lang="en-US" sz="1800" b="0" i="0" u="none" strike="noStrike" dirty="0" err="1">
                <a:effectLst/>
                <a:latin typeface="Trebuchet MS"/>
                <a:cs typeface="Arial"/>
              </a:rPr>
              <a:t>υγκ</a:t>
            </a:r>
            <a:r>
              <a:rPr lang="el-GR" sz="1800" b="0" i="0" u="none" strike="noStrike" dirty="0" err="1">
                <a:effectLst/>
                <a:latin typeface="Trebuchet MS"/>
                <a:cs typeface="Arial"/>
              </a:rPr>
              <a:t>εντρώνει</a:t>
            </a:r>
            <a:r>
              <a:rPr lang="en-US" sz="1800" b="0" i="0" u="none" strike="noStrike" dirty="0">
                <a:effectLst/>
                <a:latin typeface="Trebuchet MS"/>
                <a:cs typeface="Arial"/>
              </a:rPr>
              <a:t> </a:t>
            </a:r>
            <a:r>
              <a:rPr lang="en-US" sz="1800" b="0" i="0" u="none" strike="noStrike" dirty="0" err="1">
                <a:effectLst/>
                <a:latin typeface="Trebuchet MS"/>
                <a:cs typeface="Arial"/>
              </a:rPr>
              <a:t>κεφάλ</a:t>
            </a:r>
            <a:r>
              <a:rPr lang="en-US" sz="1800" b="0" i="0" u="none" strike="noStrike" dirty="0">
                <a:effectLst/>
                <a:latin typeface="Trebuchet MS"/>
                <a:cs typeface="Arial"/>
              </a:rPr>
              <a:t>αια</a:t>
            </a:r>
            <a:r>
              <a:rPr lang="en-US" sz="1800" dirty="0">
                <a:latin typeface="Trebuchet MS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στήριξης για τον</a:t>
            </a:r>
            <a:r>
              <a:rPr lang="en-US" sz="1800" b="0" i="0" u="none" strike="noStrike" dirty="0">
                <a:effectLst/>
                <a:latin typeface="Trebuchet MS"/>
                <a:cs typeface="Arial"/>
              </a:rPr>
              <a:t> μετρι</a:t>
            </a:r>
            <a:r>
              <a:rPr lang="en-US" sz="1800" b="0" i="0" u="none" strike="noStrike" dirty="0">
                <a:effectLst/>
                <a:latin typeface="Arial"/>
                <a:cs typeface="Arial"/>
              </a:rPr>
              <a:t>ασμό και την </a:t>
            </a:r>
            <a:r>
              <a:rPr lang="en-US" sz="1800" b="0" i="0" u="none" strike="noStrike" dirty="0">
                <a:effectLst/>
                <a:latin typeface="Trebuchet MS"/>
                <a:cs typeface="Arial"/>
              </a:rPr>
              <a:t>προσ</a:t>
            </a:r>
            <a:r>
              <a:rPr lang="en-US" sz="1800" b="0" i="0" u="none" strike="noStrike" dirty="0">
                <a:effectLst/>
                <a:latin typeface="Arial"/>
                <a:cs typeface="Arial"/>
              </a:rPr>
              <a:t>αρμογή </a:t>
            </a:r>
            <a:r>
              <a:rPr lang="en-US" sz="1800" b="0" i="0" u="none" strike="noStrike" dirty="0">
                <a:effectLst/>
                <a:latin typeface="Trebuchet MS"/>
                <a:cs typeface="Arial"/>
              </a:rPr>
              <a:t>στην</a:t>
            </a:r>
            <a:r>
              <a:rPr lang="en-US" sz="1800" b="0" i="0" u="none" strike="noStrike" dirty="0">
                <a:effectLst/>
                <a:latin typeface="Arial"/>
                <a:cs typeface="Arial"/>
              </a:rPr>
              <a:t> κλιμα</a:t>
            </a:r>
            <a:r>
              <a:rPr lang="en-US" sz="1800" b="0" i="0" u="none" strike="noStrike" dirty="0">
                <a:effectLst/>
                <a:latin typeface="Trebuchet MS"/>
                <a:cs typeface="Arial"/>
              </a:rPr>
              <a:t>τική</a:t>
            </a:r>
            <a:r>
              <a:rPr lang="en-US" sz="1800" b="0" i="0" u="none" strike="noStrike" dirty="0">
                <a:effectLst/>
                <a:latin typeface="Arial"/>
                <a:cs typeface="Arial"/>
              </a:rPr>
              <a:t> αλλ</a:t>
            </a:r>
            <a:r>
              <a:rPr lang="en-US" sz="1800" b="0" i="0" u="none" strike="noStrike" dirty="0">
                <a:effectLst/>
                <a:latin typeface="Trebuchet MS"/>
                <a:cs typeface="Arial"/>
              </a:rPr>
              <a:t>α</a:t>
            </a:r>
            <a:r>
              <a:rPr lang="en-US" sz="1800" b="0" i="0" u="none" strike="noStrike" dirty="0">
                <a:effectLst/>
                <a:latin typeface="Arial"/>
                <a:cs typeface="Arial"/>
              </a:rPr>
              <a:t>γή.</a:t>
            </a:r>
          </a:p>
          <a:p>
            <a:pPr marL="285750" indent="-285750" algn="just">
              <a:lnSpc>
                <a:spcPct val="90000"/>
              </a:lnSpc>
              <a:buFont typeface="Arial" charset="2"/>
              <a:buChar char="•"/>
            </a:pPr>
            <a:endParaRPr lang="en-US" sz="1800" b="0" i="0" u="none" strike="noStrike" dirty="0">
              <a:effectLst/>
              <a:latin typeface="Arial"/>
              <a:cs typeface="Arial"/>
            </a:endParaRPr>
          </a:p>
          <a:p>
            <a:pPr marL="285750" indent="-285750" algn="just">
              <a:lnSpc>
                <a:spcPct val="90000"/>
              </a:lnSpc>
              <a:buFont typeface="Arial" charset="2"/>
              <a:buChar char="•"/>
            </a:pPr>
            <a:r>
              <a:rPr lang="en-US" sz="1800" dirty="0">
                <a:latin typeface="Trebuchet MS"/>
                <a:cs typeface="Arial"/>
              </a:rPr>
              <a:t>Υπ</a:t>
            </a:r>
            <a:r>
              <a:rPr lang="en-US" sz="1800" dirty="0" err="1">
                <a:latin typeface="Trebuchet MS"/>
                <a:cs typeface="Arial"/>
              </a:rPr>
              <a:t>οστηρίζει</a:t>
            </a:r>
            <a:r>
              <a:rPr lang="en-US" sz="1800" b="0" i="0" u="none" strike="noStrike" dirty="0">
                <a:effectLst/>
                <a:latin typeface="Trebuchet MS"/>
                <a:cs typeface="Arial"/>
              </a:rPr>
              <a:t> </a:t>
            </a:r>
            <a:r>
              <a:rPr lang="en-US" sz="1800" b="0" i="0" u="none" strike="noStrike" dirty="0" err="1">
                <a:effectLst/>
                <a:latin typeface="Trebuchet MS"/>
                <a:cs typeface="Arial"/>
              </a:rPr>
              <a:t>τις</a:t>
            </a:r>
            <a:r>
              <a:rPr lang="en-US" sz="1800" b="0" i="0" u="none" strike="noStrike" dirty="0">
                <a:effectLst/>
                <a:latin typeface="Trebuchet MS"/>
                <a:cs typeface="Arial"/>
              </a:rPr>
              <a:t> π</a:t>
            </a:r>
            <a:r>
              <a:rPr lang="en-US" sz="1800" b="0" i="0" u="none" strike="noStrike" dirty="0" err="1">
                <a:effectLst/>
                <a:latin typeface="Trebuchet MS"/>
                <a:cs typeface="Arial"/>
              </a:rPr>
              <a:t>ιο</a:t>
            </a:r>
            <a:r>
              <a:rPr lang="en-US" sz="1800" b="0" i="0" u="none" strike="noStrike" dirty="0">
                <a:effectLst/>
                <a:latin typeface="Trebuchet MS"/>
                <a:cs typeface="Arial"/>
              </a:rPr>
              <a:t> </a:t>
            </a:r>
            <a:r>
              <a:rPr lang="en-US" sz="1800" b="0" i="0" u="none" strike="noStrike" dirty="0" err="1">
                <a:effectLst/>
                <a:latin typeface="Trebuchet MS"/>
                <a:cs typeface="Arial"/>
              </a:rPr>
              <a:t>ευάλωτες</a:t>
            </a:r>
            <a:r>
              <a:rPr lang="en-US" sz="1800" b="0" i="0" u="none" strike="noStrike" dirty="0">
                <a:effectLst/>
                <a:latin typeface="Trebuchet MS"/>
                <a:cs typeface="Arial"/>
              </a:rPr>
              <a:t> αναπ</a:t>
            </a:r>
            <a:r>
              <a:rPr lang="en-US" sz="1800" b="0" i="0" u="none" strike="noStrike" dirty="0" err="1">
                <a:effectLst/>
                <a:latin typeface="Trebuchet MS"/>
                <a:cs typeface="Arial"/>
              </a:rPr>
              <a:t>τυσσόμενες</a:t>
            </a:r>
            <a:r>
              <a:rPr lang="en-US" sz="1800" b="0" i="0" u="none" strike="noStrike" dirty="0">
                <a:effectLst/>
                <a:latin typeface="Trebuchet MS"/>
                <a:cs typeface="Arial"/>
              </a:rPr>
              <a:t> </a:t>
            </a:r>
            <a:r>
              <a:rPr lang="en-US" sz="1800" b="0" i="0" u="none" strike="noStrike" dirty="0" err="1">
                <a:effectLst/>
                <a:latin typeface="Trebuchet MS"/>
                <a:cs typeface="Arial"/>
              </a:rPr>
              <a:t>χώρες</a:t>
            </a:r>
            <a:r>
              <a:rPr lang="en-US" sz="1800" b="0" i="0" u="none" strike="noStrike" dirty="0">
                <a:effectLst/>
                <a:latin typeface="Trebuchet MS"/>
                <a:cs typeface="Arial"/>
              </a:rPr>
              <a:t> </a:t>
            </a:r>
            <a:r>
              <a:rPr lang="en-US" sz="1800" b="0" i="0" u="none" strike="noStrike" dirty="0" err="1">
                <a:effectLst/>
                <a:latin typeface="Trebuchet MS"/>
                <a:cs typeface="Arial"/>
              </a:rPr>
              <a:t>στην</a:t>
            </a:r>
            <a:r>
              <a:rPr lang="en-US" sz="1800" b="0" i="0" u="none" strike="noStrike" dirty="0">
                <a:effectLst/>
                <a:latin typeface="Trebuchet MS"/>
                <a:cs typeface="Arial"/>
              </a:rPr>
              <a:t> α</a:t>
            </a:r>
            <a:r>
              <a:rPr lang="en-US" sz="1800" b="0" i="0" u="none" strike="noStrike" dirty="0" err="1">
                <a:effectLst/>
                <a:latin typeface="Trebuchet MS"/>
                <a:cs typeface="Arial"/>
              </a:rPr>
              <a:t>ντιμετώ</a:t>
            </a:r>
            <a:r>
              <a:rPr lang="en-US" sz="1800" b="0" i="0" u="none" strike="noStrike" dirty="0">
                <a:effectLst/>
                <a:latin typeface="Trebuchet MS"/>
                <a:cs typeface="Arial"/>
              </a:rPr>
              <a:t>π</a:t>
            </a:r>
            <a:r>
              <a:rPr lang="en-US" sz="1800" b="0" i="0" u="none" strike="noStrike" dirty="0" err="1">
                <a:effectLst/>
                <a:latin typeface="Trebuchet MS"/>
                <a:cs typeface="Arial"/>
              </a:rPr>
              <a:t>ιση</a:t>
            </a:r>
            <a:r>
              <a:rPr lang="en-US" sz="1800" b="0" i="0" u="none" strike="noStrike" dirty="0">
                <a:effectLst/>
                <a:latin typeface="Trebuchet MS"/>
                <a:cs typeface="Arial"/>
              </a:rPr>
              <a:t> </a:t>
            </a:r>
            <a:r>
              <a:rPr lang="en-US" sz="1800" b="0" i="0" u="none" strike="noStrike" dirty="0" err="1">
                <a:effectLst/>
                <a:latin typeface="Trebuchet MS"/>
                <a:cs typeface="Arial"/>
              </a:rPr>
              <a:t>της</a:t>
            </a:r>
            <a:r>
              <a:rPr lang="en-US" sz="1800" b="0" i="0" u="none" strike="noStrike" dirty="0">
                <a:effectLst/>
                <a:latin typeface="Trebuchet MS"/>
                <a:cs typeface="Arial"/>
              </a:rPr>
              <a:t> </a:t>
            </a:r>
            <a:r>
              <a:rPr lang="en-US" sz="1800" b="0" i="0" u="none" strike="noStrike" dirty="0" err="1">
                <a:effectLst/>
                <a:latin typeface="Trebuchet MS"/>
                <a:cs typeface="Arial"/>
              </a:rPr>
              <a:t>κλιμ</a:t>
            </a:r>
            <a:r>
              <a:rPr lang="en-US" sz="1800" b="0" i="0" u="none" strike="noStrike" dirty="0">
                <a:effectLst/>
                <a:latin typeface="Trebuchet MS"/>
                <a:cs typeface="Arial"/>
              </a:rPr>
              <a:t>α</a:t>
            </a:r>
            <a:r>
              <a:rPr lang="en-US" sz="1800" b="0" i="0" u="none" strike="noStrike" dirty="0" err="1">
                <a:effectLst/>
                <a:latin typeface="Trebuchet MS"/>
                <a:cs typeface="Arial"/>
              </a:rPr>
              <a:t>τικής</a:t>
            </a:r>
            <a:r>
              <a:rPr lang="en-US" sz="1800" b="0" i="0" u="none" strike="noStrike" dirty="0">
                <a:effectLst/>
                <a:latin typeface="Trebuchet MS"/>
                <a:cs typeface="Arial"/>
              </a:rPr>
              <a:t> α</a:t>
            </a:r>
            <a:r>
              <a:rPr lang="en-US" sz="1800" b="0" i="0" u="none" strike="noStrike" dirty="0" err="1">
                <a:effectLst/>
                <a:latin typeface="Trebuchet MS"/>
                <a:cs typeface="Arial"/>
              </a:rPr>
              <a:t>λλ</a:t>
            </a:r>
            <a:r>
              <a:rPr lang="en-US" sz="1800" b="0" i="0" u="none" strike="noStrike" dirty="0">
                <a:effectLst/>
                <a:latin typeface="Trebuchet MS"/>
                <a:cs typeface="Arial"/>
              </a:rPr>
              <a:t>α</a:t>
            </a:r>
            <a:r>
              <a:rPr lang="en-US" sz="1800" b="0" i="0" u="none" strike="noStrike" dirty="0" err="1">
                <a:effectLst/>
                <a:latin typeface="Trebuchet MS"/>
                <a:cs typeface="Arial"/>
              </a:rPr>
              <a:t>γής</a:t>
            </a:r>
            <a:r>
              <a:rPr lang="en-US" sz="1800" b="0" i="0" u="none" strike="noStrike" dirty="0">
                <a:effectLst/>
                <a:latin typeface="Trebuchet MS"/>
                <a:cs typeface="Arial"/>
              </a:rPr>
              <a:t> </a:t>
            </a:r>
            <a:r>
              <a:rPr lang="en-US" sz="1800" b="0" i="0" u="none" strike="noStrike" dirty="0" err="1">
                <a:effectLst/>
                <a:latin typeface="Trebuchet MS"/>
                <a:cs typeface="Arial"/>
              </a:rPr>
              <a:t>μέσω</a:t>
            </a:r>
            <a:r>
              <a:rPr lang="en-US" sz="1800" b="0" i="0" u="none" strike="noStrike" dirty="0">
                <a:effectLst/>
                <a:latin typeface="Trebuchet MS"/>
                <a:cs typeface="Arial"/>
              </a:rPr>
              <a:t> </a:t>
            </a:r>
            <a:r>
              <a:rPr lang="en-US" sz="1800" b="0" i="0" u="none" strike="noStrike" dirty="0" err="1">
                <a:effectLst/>
                <a:latin typeface="Trebuchet MS"/>
                <a:cs typeface="Arial"/>
              </a:rPr>
              <a:t>της</a:t>
            </a:r>
            <a:r>
              <a:rPr lang="en-US" sz="1800" b="0" i="0" u="none" strike="noStrike" dirty="0">
                <a:effectLst/>
                <a:latin typeface="Trebuchet MS"/>
                <a:cs typeface="Arial"/>
              </a:rPr>
              <a:t> Πα</a:t>
            </a:r>
            <a:r>
              <a:rPr lang="en-US" sz="1800" b="0" i="0" u="none" strike="noStrike" dirty="0" err="1">
                <a:effectLst/>
                <a:latin typeface="Trebuchet MS"/>
                <a:cs typeface="Arial"/>
              </a:rPr>
              <a:t>γκόσμι</a:t>
            </a:r>
            <a:r>
              <a:rPr lang="en-US" sz="1800" b="0" i="0" u="none" strike="noStrike" dirty="0">
                <a:effectLst/>
                <a:latin typeface="Trebuchet MS"/>
                <a:cs typeface="Arial"/>
              </a:rPr>
              <a:t>ας </a:t>
            </a:r>
            <a:r>
              <a:rPr lang="en-US" sz="1800" b="0" i="0" u="none" strike="noStrike" dirty="0" err="1">
                <a:effectLst/>
                <a:latin typeface="Trebuchet MS"/>
                <a:cs typeface="Arial"/>
              </a:rPr>
              <a:t>Συμμ</a:t>
            </a:r>
            <a:r>
              <a:rPr lang="en-US" sz="1800" b="0" i="0" u="none" strike="noStrike" dirty="0">
                <a:effectLst/>
                <a:latin typeface="Trebuchet MS"/>
                <a:cs typeface="Arial"/>
              </a:rPr>
              <a:t>α</a:t>
            </a:r>
            <a:r>
              <a:rPr lang="en-US" sz="1800" b="0" i="0" u="none" strike="noStrike" dirty="0" err="1">
                <a:effectLst/>
                <a:latin typeface="Trebuchet MS"/>
                <a:cs typeface="Arial"/>
              </a:rPr>
              <a:t>χί</a:t>
            </a:r>
            <a:r>
              <a:rPr lang="en-US" sz="1800" b="0" i="0" u="none" strike="noStrike" dirty="0">
                <a:effectLst/>
                <a:latin typeface="Trebuchet MS"/>
                <a:cs typeface="Arial"/>
              </a:rPr>
              <a:t>ας </a:t>
            </a:r>
            <a:r>
              <a:rPr lang="en-US" sz="1800" b="0" i="0" u="none" strike="noStrike" dirty="0" err="1">
                <a:effectLst/>
                <a:latin typeface="Trebuchet MS"/>
                <a:cs typeface="Arial"/>
              </a:rPr>
              <a:t>γι</a:t>
            </a:r>
            <a:r>
              <a:rPr lang="en-US" sz="1800" b="0" i="0" u="none" strike="noStrike" dirty="0">
                <a:effectLst/>
                <a:latin typeface="Trebuchet MS"/>
                <a:cs typeface="Arial"/>
              </a:rPr>
              <a:t>α </a:t>
            </a:r>
            <a:r>
              <a:rPr lang="en-US" sz="1800" b="0" i="0" u="none" strike="noStrike" dirty="0" err="1">
                <a:effectLst/>
                <a:latin typeface="Trebuchet MS"/>
                <a:cs typeface="Arial"/>
              </a:rPr>
              <a:t>την</a:t>
            </a:r>
            <a:r>
              <a:rPr lang="en-US" sz="1800" b="0" i="0" u="none" strike="noStrike" dirty="0">
                <a:effectLst/>
                <a:latin typeface="Trebuchet MS"/>
                <a:cs typeface="Arial"/>
              </a:rPr>
              <a:t> </a:t>
            </a:r>
            <a:r>
              <a:rPr lang="en-US" sz="1800" b="0" i="0" u="none" strike="noStrike" dirty="0" err="1">
                <a:effectLst/>
                <a:latin typeface="Trebuchet MS"/>
                <a:cs typeface="Arial"/>
              </a:rPr>
              <a:t>Κλιμ</a:t>
            </a:r>
            <a:r>
              <a:rPr lang="en-US" sz="1800" b="0" i="0" u="none" strike="noStrike" dirty="0">
                <a:effectLst/>
                <a:latin typeface="Trebuchet MS"/>
                <a:cs typeface="Arial"/>
              </a:rPr>
              <a:t>α</a:t>
            </a:r>
            <a:r>
              <a:rPr lang="en-US" sz="1800" b="0" i="0" u="none" strike="noStrike" dirty="0" err="1">
                <a:effectLst/>
                <a:latin typeface="Trebuchet MS"/>
                <a:cs typeface="Arial"/>
              </a:rPr>
              <a:t>τική</a:t>
            </a:r>
            <a:r>
              <a:rPr lang="en-US" sz="1800" b="0" i="0" u="none" strike="noStrike" dirty="0">
                <a:effectLst/>
                <a:latin typeface="Trebuchet MS"/>
                <a:cs typeface="Arial"/>
              </a:rPr>
              <a:t> </a:t>
            </a:r>
            <a:r>
              <a:rPr lang="en-US" sz="1800" b="0" i="0" u="none" strike="noStrike" dirty="0" err="1">
                <a:effectLst/>
                <a:latin typeface="Trebuchet MS"/>
                <a:cs typeface="Arial"/>
              </a:rPr>
              <a:t>Αλλ</a:t>
            </a:r>
            <a:r>
              <a:rPr lang="en-US" sz="1800" b="0" i="0" u="none" strike="noStrike" dirty="0">
                <a:effectLst/>
                <a:latin typeface="Trebuchet MS"/>
                <a:cs typeface="Arial"/>
              </a:rPr>
              <a:t>α</a:t>
            </a:r>
            <a:r>
              <a:rPr lang="en-US" sz="1800" b="0" i="0" u="none" strike="noStrike" dirty="0" err="1">
                <a:effectLst/>
                <a:latin typeface="Trebuchet MS"/>
                <a:cs typeface="Arial"/>
              </a:rPr>
              <a:t>γή</a:t>
            </a:r>
            <a:r>
              <a:rPr lang="en-US" sz="1800" b="0" i="0" u="none" strike="noStrike" dirty="0">
                <a:effectLst/>
                <a:latin typeface="Trebuchet MS"/>
                <a:cs typeface="Arial"/>
              </a:rPr>
              <a:t> (GCCA).</a:t>
            </a:r>
            <a:endParaRPr lang="en-US" sz="1800" dirty="0">
              <a:latin typeface="Trebuchet MS"/>
              <a:cs typeface="Arial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8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8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9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9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9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9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354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5FAECC3-1FCD-2E06-76EC-E678C6557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Εικόνα 7" descr="Εικόνα που περιέχει κείμενο, στιγμιότυπο οθόνης, γραφιστική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3FF3EE82-A2D1-8254-9882-E987824DE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" y="0"/>
            <a:ext cx="12110936" cy="76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2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A386B736-A783-27E5-1D9E-D42E1505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085" y="466146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Το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Πρωτόκολλο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του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Κιότο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Διάγραμμα 6">
            <a:extLst>
              <a:ext uri="{FF2B5EF4-FFF2-40B4-BE49-F238E27FC236}">
                <a16:creationId xmlns:a16="http://schemas.microsoft.com/office/drawing/2014/main" id="{93DD4C74-6BE4-EF28-CEB7-C69BF0FADE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4355165"/>
              </p:ext>
            </p:extLst>
          </p:nvPr>
        </p:nvGraphicFramePr>
        <p:xfrm>
          <a:off x="530079" y="702900"/>
          <a:ext cx="8919104" cy="3859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Εικόνα 8">
            <a:extLst>
              <a:ext uri="{FF2B5EF4-FFF2-40B4-BE49-F238E27FC236}">
                <a16:creationId xmlns:a16="http://schemas.microsoft.com/office/drawing/2014/main" id="{C7DF9C2F-A7AD-7571-8368-4142627A6A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7151" y="3846099"/>
            <a:ext cx="7510923" cy="2676376"/>
          </a:xfrm>
          <a:prstGeom prst="rect">
            <a:avLst/>
          </a:prstGeom>
        </p:spPr>
      </p:pic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287AF06-30A5-C89E-FDDB-6EEF98AB7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163" y="4013200"/>
            <a:ext cx="4185623" cy="576262"/>
          </a:xfrm>
        </p:spPr>
        <p:txBody>
          <a:bodyPr/>
          <a:lstStyle/>
          <a:p>
            <a:r>
              <a:rPr lang="el-GR" b="1" dirty="0">
                <a:solidFill>
                  <a:schemeClr val="accent1">
                    <a:lumMod val="50000"/>
                  </a:schemeClr>
                </a:solidFill>
              </a:rPr>
              <a:t>Στόχοι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el-GR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805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1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59FD35C8-1446-0B8F-CC13-642174708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9485" y="216171"/>
            <a:ext cx="37372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COP15</a:t>
            </a:r>
          </a:p>
        </p:txBody>
      </p:sp>
      <p:sp>
        <p:nvSpPr>
          <p:cNvPr id="18" name="Content Placeholder 18">
            <a:extLst>
              <a:ext uri="{FF2B5EF4-FFF2-40B4-BE49-F238E27FC236}">
                <a16:creationId xmlns:a16="http://schemas.microsoft.com/office/drawing/2014/main" id="{C922A1BF-BAEC-E069-C2C3-77AF27A2A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40653" y="1102811"/>
            <a:ext cx="4177480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l-GR" dirty="0">
                <a:latin typeface="Arial"/>
                <a:cs typeface="Arial"/>
              </a:rPr>
              <a:t>Οι φιλοδοξίες της Ε.Ε. οδήγησαν στη διάσκεψη της Κοπεγχάγης το 2009. </a:t>
            </a: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l-GR" dirty="0">
                <a:latin typeface="Arial"/>
                <a:cs typeface="Arial"/>
              </a:rPr>
              <a:t>Η διάσκεψη, όμως, τελείωσε χωρίς να επιτευχθεί η σύναψη μιας δεσμευτικής συμφωνίας. </a:t>
            </a:r>
            <a:endParaRPr lang="en-US" dirty="0">
              <a:latin typeface="Bookshelf Symbol 7" panose="05010101010101010101" pitchFamily="2" charset="2"/>
            </a:endParaRPr>
          </a:p>
        </p:txBody>
      </p:sp>
      <p:pic>
        <p:nvPicPr>
          <p:cNvPr id="15" name="Θέση περιεχομένου 14" descr="Εικόνα που περιέχει σφαίρα, κύκλος&#10;&#10;Περιγραφή που δημιουργήθηκε αυτόματα">
            <a:extLst>
              <a:ext uri="{FF2B5EF4-FFF2-40B4-BE49-F238E27FC236}">
                <a16:creationId xmlns:a16="http://schemas.microsoft.com/office/drawing/2014/main" id="{44C74D81-6F92-8508-5F06-E9B87D2D43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763"/>
          <a:stretch/>
        </p:blipFill>
        <p:spPr>
          <a:xfrm>
            <a:off x="10653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0" name="Isosceles Triangle 33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graphicFrame>
        <p:nvGraphicFramePr>
          <p:cNvPr id="21" name="Διάγραμμα 20">
            <a:extLst>
              <a:ext uri="{FF2B5EF4-FFF2-40B4-BE49-F238E27FC236}">
                <a16:creationId xmlns:a16="http://schemas.microsoft.com/office/drawing/2014/main" id="{1B6D6082-665C-1720-C6F4-6D94A5E1EB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6503902"/>
              </p:ext>
            </p:extLst>
          </p:nvPr>
        </p:nvGraphicFramePr>
        <p:xfrm>
          <a:off x="4829661" y="3057050"/>
          <a:ext cx="4827382" cy="2277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4686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A8C86E-EDC8-17BA-82AF-B328C9C09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20791"/>
            <a:ext cx="8596667" cy="566738"/>
          </a:xfrm>
        </p:spPr>
        <p:txBody>
          <a:bodyPr>
            <a:noAutofit/>
          </a:bodyPr>
          <a:lstStyle/>
          <a:p>
            <a:r>
              <a:rPr lang="el-GR" sz="3600" dirty="0">
                <a:solidFill>
                  <a:schemeClr val="accent1">
                    <a:lumMod val="50000"/>
                  </a:schemeClr>
                </a:solidFill>
              </a:rPr>
              <a:t>ΗΠΑ-ΚΙΝΑ-ΕΕ </a:t>
            </a:r>
          </a:p>
        </p:txBody>
      </p:sp>
      <p:graphicFrame>
        <p:nvGraphicFramePr>
          <p:cNvPr id="8" name="Θέση περιεχομένου 7">
            <a:extLst>
              <a:ext uri="{FF2B5EF4-FFF2-40B4-BE49-F238E27FC236}">
                <a16:creationId xmlns:a16="http://schemas.microsoft.com/office/drawing/2014/main" id="{0A1035CA-BDDD-ECAF-5779-77502EE482D6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631347198"/>
              </p:ext>
            </p:extLst>
          </p:nvPr>
        </p:nvGraphicFramePr>
        <p:xfrm>
          <a:off x="778507" y="1506537"/>
          <a:ext cx="8495494" cy="3844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Θέση κειμένου 11">
            <a:extLst>
              <a:ext uri="{FF2B5EF4-FFF2-40B4-BE49-F238E27FC236}">
                <a16:creationId xmlns:a16="http://schemas.microsoft.com/office/drawing/2014/main" id="{B1954297-9F95-49A1-2F73-F6CFE15EC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9777" y="5230512"/>
            <a:ext cx="8176129" cy="539958"/>
          </a:xfr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25000" lnSpcReduction="20000"/>
          </a:bodyPr>
          <a:lstStyle/>
          <a:p>
            <a:pPr algn="ctr" rtl="0">
              <a:spcBef>
                <a:spcPts val="1200"/>
              </a:spcBef>
              <a:spcAft>
                <a:spcPts val="1200"/>
              </a:spcAft>
            </a:pPr>
            <a:r>
              <a:rPr lang="el-GR" sz="72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9F9F9"/>
                </a:highlight>
                <a:latin typeface="Arial"/>
                <a:cs typeface="Arial"/>
              </a:rPr>
              <a:t>Ο</a:t>
            </a:r>
            <a:r>
              <a:rPr lang="el-GR" sz="72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F9F9F9"/>
                </a:highlight>
                <a:latin typeface="Arial"/>
                <a:cs typeface="Arial"/>
              </a:rPr>
              <a:t> ρόλος της Ε.Ε. είχε υποβαθμιστεί όπως και η διαπραγματευτική της δύναμη μετά από αυτή την αποτυχημένη προσπάθεια.</a:t>
            </a:r>
            <a:endParaRPr lang="el-GR" sz="7200" b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/>
              <a:cs typeface="Arial"/>
            </a:endParaRPr>
          </a:p>
          <a:p>
            <a:br>
              <a:rPr lang="el-GR" sz="2800" dirty="0"/>
            </a:b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3328251477"/>
      </p:ext>
    </p:extLst>
  </p:cSld>
  <p:clrMapOvr>
    <a:masterClrMapping/>
  </p:clrMapOvr>
</p:sld>
</file>

<file path=ppt/theme/theme1.xml><?xml version="1.0" encoding="utf-8"?>
<a:theme xmlns:a="http://schemas.openxmlformats.org/drawingml/2006/main" name="Όψη">
  <a:themeElements>
    <a:clrScheme name="Κυλιόμενο μήνυμα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Όψη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Ό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CF81115-19D2-47AF-BA8E-EFA00C620347}">
  <we:reference id="wa200005566" version="3.0.0.2" store="el-GR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55d7cd3-fd27-4c05-9b78-5134abdb813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A56991DE6CAE4F91E06AFA982C4D58" ma:contentTypeVersion="9" ma:contentTypeDescription="Create a new document." ma:contentTypeScope="" ma:versionID="6da04d6bc1d5fcf885ccdd6b35367871">
  <xsd:schema xmlns:xsd="http://www.w3.org/2001/XMLSchema" xmlns:xs="http://www.w3.org/2001/XMLSchema" xmlns:p="http://schemas.microsoft.com/office/2006/metadata/properties" xmlns:ns3="455d7cd3-fd27-4c05-9b78-5134abdb8137" xmlns:ns4="64487388-2d3a-441c-9120-404e63845afa" targetNamespace="http://schemas.microsoft.com/office/2006/metadata/properties" ma:root="true" ma:fieldsID="8ccd7494c1bf5c63a58a18c4892a5ffe" ns3:_="" ns4:_="">
    <xsd:import namespace="455d7cd3-fd27-4c05-9b78-5134abdb8137"/>
    <xsd:import namespace="64487388-2d3a-441c-9120-404e63845af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d7cd3-fd27-4c05-9b78-5134abdb81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487388-2d3a-441c-9120-404e63845af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8F31A2-172E-4D51-B840-66B2A10F634F}">
  <ds:schemaRefs>
    <ds:schemaRef ds:uri="http://purl.org/dc/terms/"/>
    <ds:schemaRef ds:uri="http://www.w3.org/XML/1998/namespace"/>
    <ds:schemaRef ds:uri="http://purl.org/dc/dcmitype/"/>
    <ds:schemaRef ds:uri="455d7cd3-fd27-4c05-9b78-5134abdb8137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64487388-2d3a-441c-9120-404e63845afa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E846D4C-D110-47F9-B486-E6DDD54FE9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4BD86B-4F9B-45E2-A373-A414FCE083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5d7cd3-fd27-4c05-9b78-5134abdb8137"/>
    <ds:schemaRef ds:uri="64487388-2d3a-441c-9120-404e63845a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</TotalTime>
  <Words>1329</Words>
  <Application>Microsoft Office PowerPoint</Application>
  <PresentationFormat>Ευρεία οθόνη</PresentationFormat>
  <Paragraphs>130</Paragraphs>
  <Slides>21</Slides>
  <Notes>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7" baseType="lpstr">
      <vt:lpstr>Aptos</vt:lpstr>
      <vt:lpstr>Arial</vt:lpstr>
      <vt:lpstr>Bookshelf Symbol 7</vt:lpstr>
      <vt:lpstr>Trebuchet MS</vt:lpstr>
      <vt:lpstr>Wingdings 3</vt:lpstr>
      <vt:lpstr>Όψη</vt:lpstr>
      <vt:lpstr>Παρουσίαση του PowerPoint</vt:lpstr>
      <vt:lpstr>Περιεχόμενα </vt:lpstr>
      <vt:lpstr>Ιστορική Αναδρομή </vt:lpstr>
      <vt:lpstr>Βασικές Αρχές (άρθρο 191 ΣΛΕΕ)</vt:lpstr>
      <vt:lpstr>Η συμβολή της Ευρώπης στην παγκόσμια χρηματοδότηση για το κλίμα</vt:lpstr>
      <vt:lpstr>Παρουσίαση του PowerPoint</vt:lpstr>
      <vt:lpstr>Το Πρωτόκολλο του Κιότο</vt:lpstr>
      <vt:lpstr>COP15</vt:lpstr>
      <vt:lpstr>ΗΠΑ-ΚΙΝΑ-ΕΕ </vt:lpstr>
      <vt:lpstr>Συμφωνία των Παρισίων (COP21)</vt:lpstr>
      <vt:lpstr>ΗΠΑ-ΚΙΝΑ-ΕΕ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ΡΩΣΙΑ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Περιβαλλοντική Πολιτική  της Ευρωπαϊκής Ένωσης</dc:title>
  <dc:creator>faye T_T</dc:creator>
  <cp:lastModifiedBy>FOTEINI AVRONIDAKI</cp:lastModifiedBy>
  <cp:revision>457</cp:revision>
  <dcterms:created xsi:type="dcterms:W3CDTF">2024-05-12T13:49:28Z</dcterms:created>
  <dcterms:modified xsi:type="dcterms:W3CDTF">2024-06-06T15:48:02Z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0x010100BFA56991DE6CAE4F91E06AFA982C4D58</vt:lpwstr>
  </property>
</Properties>
</file>